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0" r:id="rId9"/>
    <p:sldId id="275" r:id="rId10"/>
    <p:sldId id="276" r:id="rId11"/>
    <p:sldId id="279" r:id="rId12"/>
    <p:sldId id="280" r:id="rId13"/>
    <p:sldId id="281" r:id="rId14"/>
    <p:sldId id="283" r:id="rId15"/>
    <p:sldId id="284" r:id="rId16"/>
    <p:sldId id="287" r:id="rId17"/>
    <p:sldId id="290" r:id="rId18"/>
    <p:sldId id="291" r:id="rId19"/>
    <p:sldId id="294" r:id="rId20"/>
    <p:sldId id="295" r:id="rId21"/>
    <p:sldId id="296" r:id="rId22"/>
    <p:sldId id="331" r:id="rId23"/>
    <p:sldId id="33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21" r:id="rId33"/>
    <p:sldId id="322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628" y="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E1A82-4A78-481F-8FCD-E94207B6969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7D7A-D859-41B6-B5DC-D9C971CF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1BA7-277F-4A0C-B59C-CC89A2D2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00B8-936A-47E9-9D96-A72AE3347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E927-4D17-45B9-807E-AD5167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2A67-D599-4C5C-947B-66F66A4B8A92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24CF-46BB-432C-88B9-E7D077B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2C5A-11D0-4B92-9E51-67D9985D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28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8297-9001-4971-8A58-68F2E314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652B-1222-470F-B1FB-3CECE8A4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DC51-CE65-4A28-BC9D-19922E68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6CB-6725-44DB-8999-87A344FED1F0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5FEB-6629-450A-9AC8-113E542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2DEA-568C-475C-AFBA-8184D417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2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A8455-EEBA-4642-866E-908230580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885F-D7BC-4307-8AD4-ED5852A8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0141-CB05-4D11-9814-72F1DC1E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75D3-F613-42D6-833C-3E6F319C109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1EAC-564F-417F-9B80-4415E4DD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334C-DB96-4E84-BDB2-40B2CCC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Wang - CS Kent University, Pravin Pawar - SUNY Korea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9C6C-2EF3-4A8B-8873-F0582CD353A4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5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70BB-3CFD-4980-A927-702A1208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A506-B232-4F68-9C45-FDEA12ED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27B2-D13E-472F-9A70-14A10CCE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B9-6C9E-4077-B507-38F72A33CAC2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F099-226F-4B1A-9714-AE981355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EE63-5A47-48B8-8760-4A42C3BE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2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758B-5360-463C-B80A-F0F0C2FC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1B87-7226-4404-95DF-70EE042C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765C-54E4-4FF8-B8EA-0CEFF0BB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CF3E-0F2F-4B86-9FF4-25C9548855AD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0409-667B-4903-B412-C31A5785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4414-791A-48A2-9C24-27CB88A7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4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2BA7-0F18-4B59-AB92-55585ECB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EF93-7DBB-4A07-89D1-E03F6BF50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DAE9-7C72-4885-9F31-3F88FB3F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DBA-7CF9-4932-991D-83176715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91E-022E-41A3-BC8E-BDAD9755A52C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5C5FE-47CA-43F6-912A-FB66359F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B8FF-10DC-4174-BBB1-642E86C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0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0A27-ABF5-4CD4-9F73-DD7A3239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728F-0957-41A5-B930-9577079F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7C487-69B3-4ED7-86EE-C0FFA584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7DF96-3BF4-4A6B-947A-7B9890E3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1B193-8A45-483C-AFE5-839202802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AADE7-ACC1-417F-8D5B-3E6175A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4058-4347-432F-B02E-3132B6C03974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AB1E7-CB57-4D39-91CD-8D8A0DD8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D4AE-B0D1-4D03-ACB9-2839C8D3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06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733C-1B67-49B1-8F6D-77FA5470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36514-62B1-4A86-ABE0-20A3D1F9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3CB-89EE-41A6-857F-28337E5D2D4F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D232A-788F-410F-A938-A84AA33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FB927-3FCF-49B0-A58E-ACEEFBA9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FE5F-000D-4232-986F-F7E9AAE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5AA-4A95-480E-A95C-12AB7854FA2B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7D9E-34AE-4929-B874-E9398BD3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967D-0643-4929-8F8C-16AD984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69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4A4B-3620-4D2D-AE39-27AD86A5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EC78-D61F-4C96-B2D9-36FC3F20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3D0D-8A98-4063-BDBC-27C3BB34F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4064-5368-4DD2-8126-37D1EB1C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55C2-3DF7-4BDB-B9B0-5E757E2038ED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E067-43E0-4CFB-BEDA-4DFB0AD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2787-5A66-489D-89D2-7FDE77CE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3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0173-7FF3-4B71-8989-78DFBEFF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E742D-5084-4DA5-AAC6-8D310D2B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62B3C-366C-4559-AD71-CDA325E3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A177D-3F5E-482F-9259-6CF15EDA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90AD-24CD-4E74-99CC-2F78B28CC90C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7721-46E7-47FE-8EDB-AC3E774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4CCF-2EEA-464F-8F4E-F996A5FF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4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23DC9-300A-4E5E-B350-EE92A12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A882-2B3B-41C6-A2CC-01AAA175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2905-9B3E-4CF1-BEAC-E4C869623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8F10-0B0C-4508-BE06-6F25095C669A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8477-9C88-4A7F-B46F-D888AB3B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2A7E-AAE6-458B-AB66-30E65422F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97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3/av/PDF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jane@ibm.com" TargetMode="External"/><Relationship Id="rId2" Type="http://schemas.openxmlformats.org/officeDocument/2006/relationships/hyperlink" Target="mailto:jsmith@cnn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awar.github.io/Fall2019/CSE102-F19/programs/exc03/table/SimpleTab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Collaps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pawar.github.io/Fall2019/CSE102-F19/programs/exc03/table/ImgComp.html" TargetMode="External"/><Relationship Id="rId4" Type="http://schemas.openxmlformats.org/officeDocument/2006/relationships/hyperlink" Target="https://ppawar.github.io/Fall2019/CSE102-F19/programs/exc03/table/Spacing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Alig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Cart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3/table/CenteredTab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ppawar.github.io/Fall2019/CSE102-F19/programs/exc03/table/TableWidth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3/table/Spans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TableNes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pawar.github.io/Fall2019/CSE102-F19/programs/exc03/table/TableLayou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pawar.github.io/Fall2019/CSE102-F19/programs/exc03/table/Chine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wp.sofpower.com/ex/exc03/symbols/Korean.html" TargetMode="Externa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Symbo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Accents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3/table/Greek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3/av/Audi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3/av/Vide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88155" rIns="0" bIns="0" rtlCol="0">
            <a:noAutofit/>
          </a:bodyPr>
          <a:lstStyle/>
          <a:p>
            <a:pPr marL="636270" marR="12700" indent="0">
              <a:lnSpc>
                <a:spcPct val="119500"/>
              </a:lnSpc>
              <a:buNone/>
            </a:pPr>
            <a:r>
              <a:rPr sz="4250" b="1" spc="130" dirty="0">
                <a:solidFill>
                  <a:srgbClr val="B20000"/>
                </a:solidFill>
                <a:latin typeface="Arial"/>
                <a:cs typeface="Arial"/>
              </a:rPr>
              <a:t>Audio,</a:t>
            </a:r>
            <a:r>
              <a:rPr sz="4250" b="1" spc="43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25" dirty="0">
                <a:solidFill>
                  <a:srgbClr val="B20000"/>
                </a:solidFill>
                <a:latin typeface="Arial"/>
                <a:cs typeface="Arial"/>
              </a:rPr>
              <a:t>Video,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25" dirty="0">
                <a:solidFill>
                  <a:srgbClr val="B20000"/>
                </a:solidFill>
                <a:latin typeface="Arial"/>
                <a:cs typeface="Arial"/>
              </a:rPr>
              <a:t>More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35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66A3-5D9A-4C9B-9CFD-F23A67A0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7203864"/>
            <a:ext cx="3907155" cy="413808"/>
          </a:xfrm>
        </p:spPr>
        <p:txBody>
          <a:bodyPr/>
          <a:lstStyle/>
          <a:p>
            <a:r>
              <a:rPr lang="en-US" dirty="0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46770"/>
            <a:ext cx="8394738" cy="277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4425" marR="12700" indent="-1102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&lt;object style="border: thin solid black" type="application/pdf" data="html5.pdf"</a:t>
            </a:r>
            <a:endParaRPr sz="2050" dirty="0">
              <a:latin typeface="Courier New"/>
              <a:cs typeface="Courier New"/>
            </a:endParaRPr>
          </a:p>
          <a:p>
            <a:pPr marL="111442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width="420" height="300"&gt;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href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files/ICTExpressPaper.pdf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Paper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.pdf&lt;/a&gt;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&lt;/object&gt;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PDF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87F13-5203-40C8-A2AE-108C377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7265">
              <a:lnSpc>
                <a:spcPct val="100000"/>
              </a:lnSpc>
            </a:pP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ables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5681980" cy="937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tabu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receipt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tri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fill-out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3AAA-C856-47A6-91F6-28E17DE8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903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Basics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362700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&lt;table border="1"&gt;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&lt;caption&gt;My Contacts&lt;/caption&gt;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&lt;tr&gt;&lt;th&gt;Name&lt;/th&gt;&lt;th&gt;email&lt;/th&gt;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&lt;th&gt;phone&lt;/th&gt;&lt;/tr&gt;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&lt;tr&gt;&lt;td&gt;Joe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Smith&lt;/td&gt;&lt;td&gt;jsmith@cnn.com&lt;/td&gt;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&lt;td&gt;432-555-1000&lt;/td&gt;&lt;/tr&gt;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&lt;tr&gt;&lt;td&gt;Mary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Jane&lt;/td&gt;&lt;td&gt;mjane@ibm.com&lt;/td&gt;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&lt;td&gt;123-555-3020&lt;/td&gt;&lt;/tr&gt;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SimpleTable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F75C7-914A-4FF8-94BE-F3FA30BF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5171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Basic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lang="en-US" sz="2950" b="1" spc="0" dirty="0">
                <a:solidFill>
                  <a:srgbClr val="B20000"/>
                </a:solidFill>
                <a:latin typeface="Arial"/>
                <a:cs typeface="Arial"/>
              </a:rPr>
              <a:t> and more examples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055160"/>
            <a:ext cx="5689289" cy="153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E0CCD9-3878-419A-8010-7F65A4C79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5124"/>
              </p:ext>
            </p:extLst>
          </p:nvPr>
        </p:nvGraphicFramePr>
        <p:xfrm>
          <a:off x="2184359" y="4648200"/>
          <a:ext cx="3850088" cy="113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414">
                  <a:extLst>
                    <a:ext uri="{9D8B030D-6E8A-4147-A177-3AD203B41FA5}">
                      <a16:colId xmlns:a16="http://schemas.microsoft.com/office/drawing/2014/main" val="433158550"/>
                    </a:ext>
                  </a:extLst>
                </a:gridCol>
                <a:gridCol w="2272674">
                  <a:extLst>
                    <a:ext uri="{9D8B030D-6E8A-4147-A177-3AD203B41FA5}">
                      <a16:colId xmlns:a16="http://schemas.microsoft.com/office/drawing/2014/main" val="4116548006"/>
                    </a:ext>
                  </a:extLst>
                </a:gridCol>
              </a:tblGrid>
              <a:tr h="3806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Demo: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3"/>
                        </a:rPr>
                        <a:t>Collapse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3730083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Demo: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4"/>
                        </a:rPr>
                        <a:t>Spacing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735456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Demo: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5"/>
                        </a:rPr>
                        <a:t>ImgComp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617674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C367-E572-4E0B-AE01-0511A1AB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7767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table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Structure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598409" cy="404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table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caption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484505" marR="25654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colgroup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grouping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columns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table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484505" marR="3257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grouping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 dirty="0"/>
          </a:p>
          <a:p>
            <a:pPr marL="484505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484505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tfoot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grouping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table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oter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790B-4812-4DC8-B69F-4CB6DA7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079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Cell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243" y="2426736"/>
            <a:ext cx="6637722" cy="2192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6F0BA-CC80-415B-90B6-CCB3716106D9}"/>
              </a:ext>
            </a:extLst>
          </p:cNvPr>
          <p:cNvSpPr/>
          <p:nvPr/>
        </p:nvSpPr>
        <p:spPr>
          <a:xfrm>
            <a:off x="1724757" y="5357604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lang="en-US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lang="en-US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Align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7AF3-2325-42B2-9CDA-F46DD54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7185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243" y="2055160"/>
            <a:ext cx="6637555" cy="225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DEC95-4159-492F-B48D-88A6D4DA6DA4}"/>
              </a:ext>
            </a:extLst>
          </p:cNvPr>
          <p:cNvSpPr/>
          <p:nvPr/>
        </p:nvSpPr>
        <p:spPr>
          <a:xfrm>
            <a:off x="1746529" y="538807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lang="en-US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lang="en-US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Cart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341D6-25A8-4F7E-8E7A-F07E2809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8025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Ce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tering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ables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4709795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&lt;table style="margin-left: auto;</a:t>
            </a:r>
            <a:endParaRPr sz="2050" dirty="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 auto"&gt;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CenteredTable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9768-7CF4-441C-B08F-CE913B3D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616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2078989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style="width: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103" y="1786198"/>
            <a:ext cx="500697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i="1" dirty="0">
                <a:solidFill>
                  <a:srgbClr val="000072"/>
                </a:solidFill>
                <a:latin typeface="Arial"/>
                <a:cs typeface="Arial"/>
              </a:rPr>
              <a:t>wd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—Sets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614" y="2098727"/>
            <a:ext cx="68637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erce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spa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0191" y="3047796"/>
            <a:ext cx="221678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 algn="ctr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22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style="height:</a:t>
            </a:r>
            <a:endParaRPr sz="2050">
              <a:latin typeface="Courier New"/>
              <a:cs typeface="Courier New"/>
            </a:endParaRPr>
          </a:p>
          <a:p>
            <a:pPr marL="82550" algn="ctr">
              <a:lnSpc>
                <a:spcPct val="100000"/>
              </a:lnSpc>
              <a:spcBef>
                <a:spcPts val="465"/>
              </a:spcBef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860" y="3047796"/>
            <a:ext cx="46863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—Sets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heig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C5A57-3D01-4950-A10C-ABD22FABA642}"/>
              </a:ext>
            </a:extLst>
          </p:cNvPr>
          <p:cNvSpPr/>
          <p:nvPr/>
        </p:nvSpPr>
        <p:spPr>
          <a:xfrm>
            <a:off x="1602614" y="6477000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lang="en-US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TableWidth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77F0564-D4A6-46C5-A330-739149A94AE7}"/>
              </a:ext>
            </a:extLst>
          </p:cNvPr>
          <p:cNvSpPr/>
          <p:nvPr/>
        </p:nvSpPr>
        <p:spPr>
          <a:xfrm>
            <a:off x="1340191" y="4631411"/>
            <a:ext cx="6637509" cy="806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D9F4CD2-B59C-4B4B-A7DA-1582FB75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5085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R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Column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Spans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1178" y="2426723"/>
            <a:ext cx="2275810" cy="243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52A3-518C-4057-A233-B5D52A9F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8359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Audio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Video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for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eb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92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Prior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HTML5,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depl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38608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install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plug-ins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hard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correctly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uce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050" spc="-55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050" spc="-55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viding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lac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platforms.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3E40-F3FE-42F1-91A7-13BBEA91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6776084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&lt;table style="width: 120px; text-align: center"&gt;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 colspan="2"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style="background-color:red; height:40px"&gt;A&lt;/td&gt;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 rowspan="2"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style="background-color: cyan"&gt;B&lt;/td&gt;&lt;/tr&gt;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 rowspan="2"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style="background-color: yellow"&gt;C&lt;/td&gt;</a:t>
            </a:r>
            <a:endParaRPr sz="2050" dirty="0">
              <a:latin typeface="Courier New"/>
              <a:cs typeface="Courier New"/>
            </a:endParaRPr>
          </a:p>
          <a:p>
            <a:pPr marL="287655" marR="1114425" indent="-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 style="background-color: green; color: white; height: 40px"&gt;D&lt;/td&gt;&lt;/tr&gt;</a:t>
            </a:r>
            <a:endParaRPr sz="2050" dirty="0">
              <a:latin typeface="Courier New"/>
              <a:cs typeface="Courier New"/>
            </a:endParaRPr>
          </a:p>
          <a:p>
            <a:pPr marL="287655" marR="235458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 colspan="2" style="background-color: blue;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color: white; height: 40px"&gt;E&lt;/td&gt;&lt;/tr&gt;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Spans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F0396-E0E1-4517-AB4B-EBA37A51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5289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Rules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25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70" dirty="0">
                <a:solidFill>
                  <a:srgbClr val="B20000"/>
                </a:solidFill>
                <a:latin typeface="Arial"/>
                <a:cs typeface="Arial"/>
              </a:rPr>
              <a:t>een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Cells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54265" cy="2031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8481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border="1"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table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rules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separating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cells.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rules,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rules,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cells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piece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rules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98E7-25F4-4E3D-B0C0-76463E39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5289">
              <a:lnSpc>
                <a:spcPct val="100000"/>
              </a:lnSpc>
            </a:pP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Table Nesting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584F-F26B-4209-9DA4-DA86EE54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5" y="1555645"/>
            <a:ext cx="8271268" cy="2390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8954F4-9972-4A14-8F5C-B8D21B021153}"/>
              </a:ext>
            </a:extLst>
          </p:cNvPr>
          <p:cNvSpPr/>
          <p:nvPr/>
        </p:nvSpPr>
        <p:spPr>
          <a:xfrm>
            <a:off x="2209800" y="5976257"/>
            <a:ext cx="2514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</a:t>
            </a:r>
            <a:r>
              <a:rPr lang="en-US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TableNest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FBF0F3-E64F-449B-A821-6831E88E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95906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5289">
              <a:lnSpc>
                <a:spcPct val="100000"/>
              </a:lnSpc>
            </a:pP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Table Based Layout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954F4-9972-4A14-8F5C-B8D21B021153}"/>
              </a:ext>
            </a:extLst>
          </p:cNvPr>
          <p:cNvSpPr/>
          <p:nvPr/>
        </p:nvSpPr>
        <p:spPr>
          <a:xfrm>
            <a:off x="2209800" y="5976257"/>
            <a:ext cx="276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</a:t>
            </a:r>
            <a:r>
              <a:rPr lang="en-US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TableLayout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498DD-6B6C-4855-AB50-ABE87FA7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16114"/>
            <a:ext cx="9086850" cy="364807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48CEB8-8948-432A-9C3F-31D9A3F6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228672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787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1421"/>
            <a:ext cx="7484109" cy="5039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0325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English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oards,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128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710565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Uni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ersal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(UCS),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Uni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de,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ISO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106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46.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UCS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languages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arranged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sequence.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osition.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assigned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0–127.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16205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UCS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transmitted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ternet.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1920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yte-orie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Unic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transformation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opular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preserving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quali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B4E-5086-42E5-A7BA-4F4F3252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94535">
              <a:lnSpc>
                <a:spcPct val="100000"/>
              </a:lnSpc>
            </a:pPr>
            <a:r>
              <a:rPr sz="2950" b="1" spc="280" dirty="0">
                <a:solidFill>
                  <a:srgbClr val="B20000"/>
                </a:solidFill>
                <a:latin typeface="Arial"/>
                <a:cs typeface="Arial"/>
              </a:rPr>
              <a:t>UTF-8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597775" cy="367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(c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0–127)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7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(single-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128–2047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ytes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2048–65536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3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ytes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recommended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ebpages.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174E-A0F3-4C97-8FBE-CEDE155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7889" y="970546"/>
            <a:ext cx="5901055" cy="777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56435" marR="12700" indent="-1944370">
              <a:lnSpc>
                <a:spcPts val="293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Numeric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Named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References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2098727"/>
            <a:ext cx="7548245" cy="438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computer,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non-ASC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1272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ds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learning,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aract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languages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34163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Numeric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References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haracter-set-inde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ende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25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numeric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cha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acter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efe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  <a:tabLst>
                <a:tab pos="1824989" algn="l"/>
                <a:tab pos="23215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&amp;#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decima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	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&amp;#x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hex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C772-C8D7-4286-B979-3B0A14F8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Numeric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Reference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40" y="1923797"/>
            <a:ext cx="7462520" cy="31932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Chinese</a:t>
            </a:r>
            <a:endParaRPr sz="205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23DE0-D5EF-4C98-B695-A7D79B17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83" y="4606798"/>
            <a:ext cx="5857875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6E642-F291-4041-991A-D5682DCC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502464"/>
            <a:ext cx="5905500" cy="2038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CA48A1-C3DA-4951-ADBB-C54A6C745649}"/>
              </a:ext>
            </a:extLst>
          </p:cNvPr>
          <p:cNvSpPr/>
          <p:nvPr/>
        </p:nvSpPr>
        <p:spPr>
          <a:xfrm>
            <a:off x="1290683" y="6658877"/>
            <a:ext cx="225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5"/>
              </a:rPr>
              <a:t>Ex: </a:t>
            </a:r>
            <a:r>
              <a:rPr lang="en-US" spc="85" dirty="0">
                <a:solidFill>
                  <a:srgbClr val="000072"/>
                </a:solidFill>
                <a:latin typeface="Arial"/>
                <a:cs typeface="Arial"/>
                <a:hlinkClick r:id="rId5"/>
              </a:rPr>
              <a:t>Korean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F6721F-EED3-485B-ABCD-CBAAD499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7150" y="893584"/>
            <a:ext cx="394335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Commercial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Sy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5773" y="2055148"/>
            <a:ext cx="7206727" cy="1801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4081027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Symbols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C77E-D612-4CC6-925C-80DDE5C5E1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4419" y="893584"/>
            <a:ext cx="3469004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Acce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426744"/>
            <a:ext cx="5689259" cy="166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4320324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Accents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4079C-EE2D-4C93-A86F-90C626DB21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7905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Digital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Audio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587615" cy="5103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signal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naturally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frequency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amplitude.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Analog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digitized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computer.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57785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analog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audi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signal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digitized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sampling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quantization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sampled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sampling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tized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discrete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digital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876-9885-4580-841C-B22DF1CB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5651" y="893584"/>
            <a:ext cx="330517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Greek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Characters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055156"/>
            <a:ext cx="5689412" cy="1956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4236248"/>
            <a:ext cx="212915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Greek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13AD-0F99-4087-AE88-0B80FFA7D1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5970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Metadata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Head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283450" cy="409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cation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in-page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sheet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5137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link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vicons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external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sheets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965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script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in-page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external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ript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page-related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summary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description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  <a:tabLst>
                <a:tab pos="611314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name="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content="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tex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45" dirty="0">
                <a:solidFill>
                  <a:srgbClr val="000072"/>
                </a:solidFill>
                <a:latin typeface="Arial"/>
                <a:cs typeface="Arial"/>
              </a:rPr>
              <a:t>”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1535-577B-462E-B65D-62D2A822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0">
              <a:lnSpc>
                <a:spcPct val="100000"/>
              </a:lnSpc>
            </a:pP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Link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argets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4069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28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url.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ram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referenced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destined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href="index.html" target="f_one"&gt;homepage&lt;/a&gt;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/>
          </a:p>
          <a:p>
            <a:pPr marL="274955">
              <a:lnSpc>
                <a:spcPct val="1000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f_one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exp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link.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targeted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A3B4-9913-4B73-8301-95CC35D7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25930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Pre-defined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argets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764780" cy="286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frames,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known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gets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_blank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new,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unnamed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top-le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_self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ink,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erriding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-s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_paren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immediate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_top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full,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original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F257-F20E-4D9A-80AC-35CFFBA1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27455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Audio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orma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433945" cy="151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ances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digital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brin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increasingly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sophisticated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omp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ession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omp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ession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(c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dec)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reduce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preserving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quali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9"/>
              </a:spcBef>
            </a:pPr>
            <a:endParaRPr sz="700" dirty="0"/>
          </a:p>
          <a:p>
            <a:pPr marL="12700">
              <a:lnSpc>
                <a:spcPct val="100000"/>
              </a:lnSpc>
              <a:tabLst>
                <a:tab pos="3275965" algn="l"/>
              </a:tabLst>
            </a:pPr>
            <a:r>
              <a:rPr sz="1850" dirty="0">
                <a:solidFill>
                  <a:srgbClr val="000072"/>
                </a:solidFill>
                <a:latin typeface="Arial"/>
                <a:cs typeface="Arial"/>
              </a:rPr>
              <a:t>Filename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uffix,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ormat	</a:t>
            </a:r>
            <a:r>
              <a:rPr sz="1850" spc="19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62" y="3263315"/>
            <a:ext cx="5371659" cy="0"/>
          </a:xfrm>
          <a:custGeom>
            <a:avLst/>
            <a:gdLst/>
            <a:ahLst/>
            <a:cxnLst/>
            <a:rect l="l" t="t" r="r" b="b"/>
            <a:pathLst>
              <a:path w="5371659">
                <a:moveTo>
                  <a:pt x="0" y="0"/>
                </a:moveTo>
                <a:lnTo>
                  <a:pt x="5371659" y="0"/>
                </a:lnTo>
              </a:path>
            </a:pathLst>
          </a:custGeom>
          <a:ln w="10483">
            <a:solidFill>
              <a:srgbClr val="0000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262" y="3319710"/>
            <a:ext cx="2973705" cy="3168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aif(f)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000072"/>
                </a:solidFill>
                <a:latin typeface="Arial"/>
                <a:cs typeface="Arial"/>
              </a:rPr>
              <a:t>AIFF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AI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mid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65" dirty="0">
                <a:solidFill>
                  <a:srgbClr val="000072"/>
                </a:solidFill>
                <a:latin typeface="Arial"/>
                <a:cs typeface="Arial"/>
              </a:rPr>
              <a:t>MIDI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mp3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ra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m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Real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amr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ogg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oga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orbis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wav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VE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wma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70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edia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106" y="3192837"/>
            <a:ext cx="2133600" cy="329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5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audio/x-aiff audio/midi audio/mpeg audio/x-realaudio audio/amr audio/ogg</a:t>
            </a:r>
            <a:endParaRPr sz="1850">
              <a:latin typeface="Courier New"/>
              <a:cs typeface="Courier New"/>
            </a:endParaRPr>
          </a:p>
          <a:p>
            <a:pPr marL="12700" marR="756285">
              <a:lnSpc>
                <a:spcPct val="145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audio/x-wav audio/x-wma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22176-0263-427A-A47F-D87F5B7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9768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audio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61255"/>
            <a:ext cx="7654925" cy="5033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3901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&lt;audio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attributes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src="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"&gt;&lt;/audio&gt;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37"/>
              </a:spcBef>
            </a:pPr>
            <a:endParaRPr sz="1000" dirty="0"/>
          </a:p>
          <a:p>
            <a:pPr marL="425450" marR="615950" indent="-413384">
              <a:lnSpc>
                <a:spcPct val="117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&lt;audio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="files/Bob_sinclar_love_generation.mp3"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controls="controls" autoplay="autoplay"&gt;&lt;/audio&gt;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4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Audio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37"/>
              </a:spcBef>
            </a:pPr>
            <a:endParaRPr sz="1000" dirty="0"/>
          </a:p>
          <a:p>
            <a:pPr marL="12700" marR="12700" indent="0">
              <a:lnSpc>
                <a:spcPct val="117400"/>
              </a:lnSpc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.ogg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.mp3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.wav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formats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source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12700">
              <a:lnSpc>
                <a:spcPct val="100000"/>
              </a:lnSpc>
              <a:tabLst>
                <a:tab pos="232664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&lt;audio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attributes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 &lt;source src="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.ogg" /&gt;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25"/>
              </a:spcBef>
              <a:tabLst>
                <a:tab pos="47059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&lt;source src="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.mp3" /&gt;	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&lt;/audio&gt;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1st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496F-A694-4630-B4C7-281C17E1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409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Pl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ying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Video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4855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19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apid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succession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syn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hro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stream.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motion,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30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fps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needed.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81597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  <a:tab pos="561530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Digital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VD,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Blu-r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	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HDTV,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CP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O/HD,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CAM/HDCAM,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628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metadata.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hapters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ac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cessed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direct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vid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ontainers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well-designed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ontainer</a:t>
            </a:r>
            <a:r>
              <a:rPr sz="2050" i="1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ern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organization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5149" y="3153594"/>
            <a:ext cx="307340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380" dirty="0">
                <a:solidFill>
                  <a:srgbClr val="000072"/>
                </a:solidFill>
                <a:latin typeface="Arial"/>
                <a:cs typeface="Arial"/>
              </a:rPr>
              <a:t>TM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45E2-CA98-4DB7-9D41-42857BBF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38655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Video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tainers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81959"/>
            <a:ext cx="7588250" cy="5250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MPEG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4—A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suite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compression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formats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erts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video/mp4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mp4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mpg4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3251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phone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vi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3GPP-defined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tainer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phones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video/3gpp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3pg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965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VI—Audio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terle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Microsoft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video/x-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msvideo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avi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lang="en-US" sz="2050" dirty="0">
              <a:latin typeface="Arial"/>
              <a:cs typeface="Arial"/>
            </a:endParaRPr>
          </a:p>
          <a:p>
            <a:pPr marL="274955" marR="3111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dirty="0" err="1">
                <a:solidFill>
                  <a:srgbClr val="000072"/>
                </a:solidFill>
                <a:latin typeface="Arial"/>
                <a:cs typeface="Arial"/>
              </a:rPr>
              <a:t>RealVideo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Real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orks.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historical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0" dirty="0">
                <a:solidFill>
                  <a:srgbClr val="000072"/>
                </a:solidFill>
                <a:latin typeface="Arial"/>
                <a:cs typeface="Arial"/>
              </a:rPr>
              <a:t>reasons,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seemingly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incorrect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audio/x-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pn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-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realaudio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5" dirty="0">
                <a:solidFill>
                  <a:srgbClr val="000072"/>
                </a:solidFill>
                <a:latin typeface="Arial"/>
                <a:cs typeface="Arial"/>
              </a:rPr>
              <a:t>fil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rm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EC48-609A-4E7B-A9F9-BC08439F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9768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video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6362700" cy="2169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3901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&lt;video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attributes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src="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&lt;/video&gt;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76630" marR="12700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&lt;video controls="controls" autoplay="autoplay"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files/Jai_ho.mp4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"&gt;&lt;/video&gt;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Video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F019-E94B-4E75-96D7-F34439C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57400">
              <a:lnSpc>
                <a:spcPct val="100000"/>
              </a:lnSpc>
            </a:pPr>
            <a:r>
              <a:rPr sz="2950" b="1" spc="15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edded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30" dirty="0">
                <a:solidFill>
                  <a:srgbClr val="B20000"/>
                </a:solidFill>
                <a:latin typeface="Arial"/>
                <a:cs typeface="Arial"/>
              </a:rPr>
              <a:t>PDF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055128"/>
            <a:ext cx="5689326" cy="406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F8DF-27D6-43E9-9A8B-1C1851AA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2091</Words>
  <Application>Microsoft Office PowerPoint</Application>
  <PresentationFormat>Custom</PresentationFormat>
  <Paragraphs>322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PowerPoint Presentation</vt:lpstr>
      <vt:lpstr>Audio and Video for the Web</vt:lpstr>
      <vt:lpstr>Digital Audio</vt:lpstr>
      <vt:lpstr>Audio Encoding Formats</vt:lpstr>
      <vt:lpstr>The audio Element</vt:lpstr>
      <vt:lpstr>Playing Video</vt:lpstr>
      <vt:lpstr>Video Containers</vt:lpstr>
      <vt:lpstr>The video Element</vt:lpstr>
      <vt:lpstr>Embedded PDF</vt:lpstr>
      <vt:lpstr>PowerPoint Presentation</vt:lpstr>
      <vt:lpstr>HTML Tables</vt:lpstr>
      <vt:lpstr>Table Basics</vt:lpstr>
      <vt:lpstr>A Basic Table and more examples</vt:lpstr>
      <vt:lpstr>The table Structure</vt:lpstr>
      <vt:lpstr>Cell Content Alignments</vt:lpstr>
      <vt:lpstr>Sample Shopping Cart Table</vt:lpstr>
      <vt:lpstr>Centering Tables</vt:lpstr>
      <vt:lpstr>Table Layout</vt:lpstr>
      <vt:lpstr>Row and Column Spans</vt:lpstr>
      <vt:lpstr>PowerPoint Presentation</vt:lpstr>
      <vt:lpstr>Rules between Cells</vt:lpstr>
      <vt:lpstr>Table Nesting</vt:lpstr>
      <vt:lpstr>Table Based Layout</vt:lpstr>
      <vt:lpstr>Webpage Character Encoding</vt:lpstr>
      <vt:lpstr>UTF-8 Encoding</vt:lpstr>
      <vt:lpstr>PowerPoint Presentation</vt:lpstr>
      <vt:lpstr>Numeric Character Reference Display</vt:lpstr>
      <vt:lpstr>PowerPoint Presentation</vt:lpstr>
      <vt:lpstr>PowerPoint Presentation</vt:lpstr>
      <vt:lpstr>PowerPoint Presentation</vt:lpstr>
      <vt:lpstr>Metadata and Head Elements</vt:lpstr>
      <vt:lpstr>Link Targets</vt:lpstr>
      <vt:lpstr>Pre-defined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15</cp:revision>
  <dcterms:created xsi:type="dcterms:W3CDTF">2013-09-09T16:44:01Z</dcterms:created>
  <dcterms:modified xsi:type="dcterms:W3CDTF">2019-10-21T07:36:01Z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