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notesMasterIdLst>
    <p:notesMasterId r:id="rId34"/>
  </p:notesMasterIdLst>
  <p:sldIdLst>
    <p:sldId id="256" r:id="rId2"/>
    <p:sldId id="294" r:id="rId3"/>
    <p:sldId id="29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9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ECA"/>
    <a:srgbClr val="F1F7A7"/>
    <a:srgbClr val="EFF698"/>
    <a:srgbClr val="FCA342"/>
    <a:srgbClr val="E4F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78" y="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EF965-F3D9-46B1-9DFA-513F35ED27EB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8055B-D923-42BF-BB21-45ADF518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2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95325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3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2" tIns="45716" rIns="91432" bIns="4571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95325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7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2" tIns="45716" rIns="91432" bIns="4571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95325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1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2" tIns="45716" rIns="91432" bIns="4571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95325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5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2" tIns="45716" rIns="91432" bIns="4571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95325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9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2" tIns="45716" rIns="91432" bIns="4571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cap="all" baseline="0">
                <a:solidFill>
                  <a:srgbClr val="F2FEC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23900"/>
          </a:xfrm>
        </p:spPr>
        <p:txBody>
          <a:bodyPr/>
          <a:lstStyle>
            <a:lvl1pPr>
              <a:defRPr>
                <a:solidFill>
                  <a:srgbClr val="F1F7A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76300"/>
            <a:ext cx="9905999" cy="5765800"/>
          </a:xfrm>
        </p:spPr>
        <p:txBody>
          <a:bodyPr/>
          <a:lstStyle>
            <a:lvl1pPr marL="0" indent="0">
              <a:buFontTx/>
              <a:buNone/>
              <a:defRPr sz="3200"/>
            </a:lvl1pPr>
            <a:lvl2pPr marL="800100" indent="-342900">
              <a:buFont typeface="Tw Cen MT" panose="020B0602020104020603" pitchFamily="34" charset="0"/>
              <a:buChar char="–"/>
              <a:defRPr sz="2400"/>
            </a:lvl2pPr>
            <a:lvl3pPr marL="1200150" indent="-285750">
              <a:buFont typeface="Tw Cen MT" panose="020B0602020104020603" pitchFamily="34" charset="0"/>
              <a:buChar char="–"/>
              <a:defRPr/>
            </a:lvl3pPr>
            <a:lvl4pPr marL="1657350" indent="-285750">
              <a:buFont typeface="Tw Cen MT" panose="020B0602020104020603" pitchFamily="34" charset="0"/>
              <a:buChar char="–"/>
              <a:defRPr/>
            </a:lvl4pPr>
            <a:lvl5pPr marL="2114550" indent="-285750">
              <a:buFont typeface="Tw Cen MT" panose="020B0602020104020603" pitchFamily="34" charset="0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trum.ieee.org/computing/software/why-software-fail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junit.org/" TargetMode="External"/><Relationship Id="rId2" Type="http://schemas.openxmlformats.org/officeDocument/2006/relationships/hyperlink" Target="http://junit.sourceforge.net/javado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unit.sourceforge.net/javadoc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ples.javacodegeeks.com/core-java/junit/junit-netbeans-example/" TargetMode="External"/><Relationship Id="rId2" Type="http://schemas.openxmlformats.org/officeDocument/2006/relationships/hyperlink" Target="https://www.youtube.com/watch?v=2Ekty7t621k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ectrum.ieee.org/sep05/1685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ectrum.ieee.org/sep05/168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ectrum.ieee.org/sep05/168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219</a:t>
            </a:r>
            <a:br>
              <a:rPr lang="en-US" dirty="0"/>
            </a:br>
            <a:r>
              <a:rPr lang="en-US" dirty="0"/>
              <a:t>Computer science III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741612"/>
          </a:xfrm>
        </p:spPr>
        <p:txBody>
          <a:bodyPr>
            <a:normAutofit/>
          </a:bodyPr>
          <a:lstStyle/>
          <a:p>
            <a:r>
              <a:rPr lang="en-US" dirty="0"/>
              <a:t>Test-driven development</a:t>
            </a:r>
          </a:p>
          <a:p>
            <a:r>
              <a:rPr lang="en-US" dirty="0"/>
              <a:t>(a.k.a. Design to test)</a:t>
            </a:r>
          </a:p>
          <a:p>
            <a:r>
              <a:rPr lang="en-US" dirty="0"/>
              <a:t>Slides courtesy: Richard Mckenna</a:t>
            </a:r>
          </a:p>
          <a:p>
            <a:r>
              <a:rPr lang="en-US" dirty="0"/>
              <a:t>Stony Brook University</a:t>
            </a:r>
          </a:p>
        </p:txBody>
      </p:sp>
    </p:spTree>
    <p:extLst>
      <p:ext uri="{BB962C8B-B14F-4D97-AF65-F5344CB8AC3E}">
        <p14:creationId xmlns:p14="http://schemas.microsoft.com/office/powerpoint/2010/main" val="1148928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890" y="0"/>
            <a:ext cx="4176110" cy="234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design to test?</a:t>
            </a:r>
          </a:p>
        </p:txBody>
      </p:sp>
      <p:sp>
        <p:nvSpPr>
          <p:cNvPr id="14340" name="Content Placeholder 6"/>
          <p:cNvSpPr>
            <a:spLocks noGrp="1"/>
          </p:cNvSpPr>
          <p:nvPr>
            <p:ph sz="quarter" idx="1"/>
          </p:nvPr>
        </p:nvSpPr>
        <p:spPr>
          <a:xfrm>
            <a:off x="814917" y="1030289"/>
            <a:ext cx="11938000" cy="5164137"/>
          </a:xfrm>
        </p:spPr>
        <p:txBody>
          <a:bodyPr/>
          <a:lstStyle/>
          <a:p>
            <a:r>
              <a:rPr lang="en-US" altLang="en-US" sz="3200" dirty="0"/>
              <a:t>Approach to implementation</a:t>
            </a:r>
          </a:p>
          <a:p>
            <a:pPr lvl="1"/>
            <a:r>
              <a:rPr lang="en-US" altLang="en-US" sz="3200" dirty="0"/>
              <a:t>design modular classes and methods</a:t>
            </a:r>
          </a:p>
          <a:p>
            <a:pPr lvl="1"/>
            <a:r>
              <a:rPr lang="en-US" altLang="en-US" sz="3200" dirty="0"/>
              <a:t>before coding:</a:t>
            </a:r>
          </a:p>
          <a:p>
            <a:pPr lvl="2"/>
            <a:r>
              <a:rPr lang="en-US" altLang="en-US" sz="2800" dirty="0"/>
              <a:t>determine what needs to be tested</a:t>
            </a:r>
          </a:p>
          <a:p>
            <a:pPr lvl="2"/>
            <a:r>
              <a:rPr lang="en-US" altLang="en-US" sz="2800" dirty="0"/>
              <a:t>design test cases for those important methods</a:t>
            </a:r>
          </a:p>
          <a:p>
            <a:pPr lvl="1"/>
            <a:r>
              <a:rPr lang="en-US" altLang="en-US" sz="3200" dirty="0"/>
              <a:t>test incrementally, as you implement your solution</a:t>
            </a:r>
          </a:p>
          <a:p>
            <a:endParaRPr lang="en-US" altLang="en-US" sz="3200" dirty="0"/>
          </a:p>
          <a:p>
            <a:endParaRPr lang="en-US" alt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BF7FABCB-6922-49FF-B97F-248F0A0C16C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2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Don't Design to Fail</a:t>
            </a:r>
          </a:p>
        </p:txBody>
      </p:sp>
      <p:sp>
        <p:nvSpPr>
          <p:cNvPr id="15363" name="Content Placeholder 6"/>
          <p:cNvSpPr>
            <a:spLocks noGrp="1"/>
          </p:cNvSpPr>
          <p:nvPr>
            <p:ph sz="quarter" idx="1"/>
          </p:nvPr>
        </p:nvSpPr>
        <p:spPr>
          <a:xfrm>
            <a:off x="1219200" y="1239838"/>
            <a:ext cx="10363200" cy="477996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en-US" sz="3600" b="1" dirty="0">
                <a:latin typeface="Times New Roman" pitchFamily="18" charset="0"/>
              </a:rPr>
              <a:t>                                            1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en-US" sz="3600" b="1" dirty="0">
                <a:latin typeface="Times New Roman" pitchFamily="18" charset="0"/>
              </a:rPr>
              <a:t>Design to Test =    --------------------</a:t>
            </a:r>
          </a:p>
          <a:p>
            <a:pPr lvl="4"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3600" b="1" dirty="0">
                <a:latin typeface="Times New Roman" pitchFamily="18" charset="0"/>
              </a:rPr>
              <a:t>               Design to Fail</a:t>
            </a:r>
            <a:endParaRPr lang="en-US" altLang="en-US" sz="2400" dirty="0">
              <a:latin typeface="Times New Roman" pitchFamily="18" charset="0"/>
            </a:endParaRPr>
          </a:p>
          <a:p>
            <a:pPr eaLnBrk="1" hangingPunct="1">
              <a:spcBef>
                <a:spcPts val="700"/>
              </a:spcBef>
              <a:buFont typeface="Times New Roman" pitchFamily="18" charset="0"/>
              <a:buChar char="•"/>
            </a:pPr>
            <a:r>
              <a:rPr lang="en-US" altLang="en-US" sz="3200" dirty="0">
                <a:latin typeface="Times New Roman" pitchFamily="18" charset="0"/>
              </a:rPr>
              <a:t>Things to avoid:</a:t>
            </a:r>
          </a:p>
          <a:p>
            <a:pPr lvl="1" eaLnBrk="1" hangingPunct="1">
              <a:spcBef>
                <a:spcPts val="700"/>
              </a:spcBef>
              <a:buFont typeface="Times New Roman" pitchFamily="18" charset="0"/>
              <a:buChar char="–"/>
            </a:pPr>
            <a:r>
              <a:rPr lang="en-US" altLang="en-US" sz="2800" dirty="0">
                <a:latin typeface="Times New Roman" pitchFamily="18" charset="0"/>
              </a:rPr>
              <a:t>coding without a design</a:t>
            </a:r>
          </a:p>
          <a:p>
            <a:pPr lvl="1" eaLnBrk="1" hangingPunct="1">
              <a:spcBef>
                <a:spcPts val="700"/>
              </a:spcBef>
              <a:buFont typeface="Times New Roman" pitchFamily="18" charset="0"/>
              <a:buChar char="–"/>
            </a:pPr>
            <a:r>
              <a:rPr lang="en-US" altLang="en-US" sz="2800" dirty="0">
                <a:latin typeface="Times New Roman" pitchFamily="18" charset="0"/>
              </a:rPr>
              <a:t>not planning on how a design will be tested</a:t>
            </a:r>
          </a:p>
          <a:p>
            <a:pPr lvl="1" eaLnBrk="1" hangingPunct="1">
              <a:spcBef>
                <a:spcPts val="700"/>
              </a:spcBef>
              <a:buFont typeface="Times New Roman" pitchFamily="18" charset="0"/>
              <a:buChar char="–"/>
            </a:pPr>
            <a:r>
              <a:rPr lang="en-US" altLang="en-US" sz="2800" dirty="0">
                <a:latin typeface="Times New Roman" pitchFamily="18" charset="0"/>
              </a:rPr>
              <a:t>creating large amounts of untested code</a:t>
            </a:r>
          </a:p>
          <a:p>
            <a:pPr lvl="1" eaLnBrk="1" hangingPunct="1">
              <a:spcBef>
                <a:spcPts val="700"/>
              </a:spcBef>
              <a:buFont typeface="Times New Roman" pitchFamily="18" charset="0"/>
              <a:buChar char="–"/>
            </a:pPr>
            <a:r>
              <a:rPr lang="en-US" altLang="en-US" sz="2800" dirty="0">
                <a:latin typeface="Times New Roman" pitchFamily="18" charset="0"/>
              </a:rPr>
              <a:t>coding very large methods</a:t>
            </a:r>
          </a:p>
          <a:p>
            <a:pPr lvl="1" eaLnBrk="1" hangingPunct="1">
              <a:spcBef>
                <a:spcPts val="700"/>
              </a:spcBef>
              <a:buFont typeface="Times New Roman" pitchFamily="18" charset="0"/>
              <a:buChar char="–"/>
            </a:pPr>
            <a:r>
              <a:rPr lang="en-US" altLang="en-US" sz="2800" dirty="0">
                <a:latin typeface="Times New Roman" pitchFamily="18" charset="0"/>
              </a:rPr>
              <a:t>lack of modularity can doom an implementation</a:t>
            </a:r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E974C518-B705-4E27-A181-1BFFA896D05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59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9B1DD2A8-1A86-4FB3-B653-AB8927B14F3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8" charset="0"/>
                <a:ea typeface="Microsoft YaHei" pitchFamily="34" charset="-122"/>
              </a:rPr>
              <a:t>Testing vs. Debugging</a:t>
            </a: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4999568" y="1096964"/>
            <a:ext cx="5120217" cy="3292475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0000FF"/>
                </a:solidFill>
                <a:latin typeface="Times New Roman" pitchFamily="18" charset="0"/>
                <a:ea typeface="Microsoft YaHei" pitchFamily="34" charset="-122"/>
              </a:rPr>
              <a:t>Testing</a:t>
            </a:r>
          </a:p>
        </p:txBody>
      </p:sp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5611285" y="5635626"/>
            <a:ext cx="4023783" cy="639763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0000FF"/>
                </a:solidFill>
                <a:latin typeface="Times New Roman" pitchFamily="18" charset="0"/>
                <a:ea typeface="Microsoft YaHei" pitchFamily="34" charset="-122"/>
              </a:rPr>
              <a:t>Debugging</a:t>
            </a: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6096000" y="2560639"/>
            <a:ext cx="3048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itchFamily="18" charset="0"/>
                <a:ea typeface="Microsoft YaHei" pitchFamily="34" charset="-122"/>
              </a:rPr>
              <a:t>Does the code work properly</a:t>
            </a:r>
          </a:p>
        </p:txBody>
      </p:sp>
      <p:sp>
        <p:nvSpPr>
          <p:cNvPr id="16391" name="AutoShape 5"/>
          <p:cNvSpPr>
            <a:spLocks noChangeArrowheads="1"/>
          </p:cNvSpPr>
          <p:nvPr/>
        </p:nvSpPr>
        <p:spPr bwMode="auto">
          <a:xfrm>
            <a:off x="5609167" y="1827214"/>
            <a:ext cx="4226984" cy="2378075"/>
          </a:xfrm>
          <a:prstGeom prst="diamond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92" name="Line 6"/>
          <p:cNvSpPr>
            <a:spLocks noChangeShapeType="1"/>
          </p:cNvSpPr>
          <p:nvPr/>
        </p:nvSpPr>
        <p:spPr bwMode="auto">
          <a:xfrm flipV="1">
            <a:off x="3843867" y="3009900"/>
            <a:ext cx="1765300" cy="142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7"/>
          <p:cNvSpPr>
            <a:spLocks noChangeShapeType="1"/>
          </p:cNvSpPr>
          <p:nvPr/>
        </p:nvSpPr>
        <p:spPr bwMode="auto">
          <a:xfrm>
            <a:off x="9834034" y="3016250"/>
            <a:ext cx="1341967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Text Box 8"/>
          <p:cNvSpPr txBox="1">
            <a:spLocks noChangeArrowheads="1"/>
          </p:cNvSpPr>
          <p:nvPr/>
        </p:nvSpPr>
        <p:spPr bwMode="auto">
          <a:xfrm>
            <a:off x="10016067" y="2468564"/>
            <a:ext cx="144356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solidFill>
                  <a:srgbClr val="00AE00"/>
                </a:solidFill>
                <a:latin typeface="Times New Roman" pitchFamily="18" charset="0"/>
                <a:ea typeface="Microsoft YaHei" pitchFamily="34" charset="-122"/>
              </a:rPr>
              <a:t>YES</a:t>
            </a:r>
          </a:p>
        </p:txBody>
      </p:sp>
      <p:sp>
        <p:nvSpPr>
          <p:cNvPr id="16395" name="Text Box 9"/>
          <p:cNvSpPr txBox="1">
            <a:spLocks noChangeArrowheads="1"/>
          </p:cNvSpPr>
          <p:nvPr/>
        </p:nvSpPr>
        <p:spPr bwMode="auto">
          <a:xfrm>
            <a:off x="6949018" y="4754564"/>
            <a:ext cx="256116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Times New Roman" pitchFamily="18" charset="0"/>
                <a:ea typeface="Microsoft YaHei" pitchFamily="34" charset="-122"/>
              </a:rPr>
              <a:t>NO</a:t>
            </a:r>
          </a:p>
        </p:txBody>
      </p:sp>
      <p:sp>
        <p:nvSpPr>
          <p:cNvPr id="16396" name="Line 10"/>
          <p:cNvSpPr>
            <a:spLocks noChangeShapeType="1"/>
          </p:cNvSpPr>
          <p:nvPr/>
        </p:nvSpPr>
        <p:spPr bwMode="auto">
          <a:xfrm>
            <a:off x="7681385" y="4205289"/>
            <a:ext cx="2116" cy="143033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Line 11"/>
          <p:cNvSpPr>
            <a:spLocks noChangeShapeType="1"/>
          </p:cNvSpPr>
          <p:nvPr/>
        </p:nvSpPr>
        <p:spPr bwMode="auto">
          <a:xfrm flipH="1">
            <a:off x="4451351" y="5943600"/>
            <a:ext cx="11684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Line 12"/>
          <p:cNvSpPr>
            <a:spLocks noChangeShapeType="1"/>
          </p:cNvSpPr>
          <p:nvPr/>
        </p:nvSpPr>
        <p:spPr bwMode="auto">
          <a:xfrm flipV="1">
            <a:off x="4461933" y="3009900"/>
            <a:ext cx="50800" cy="29400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Text Box 13"/>
          <p:cNvSpPr txBox="1">
            <a:spLocks noChangeArrowheads="1"/>
          </p:cNvSpPr>
          <p:nvPr/>
        </p:nvSpPr>
        <p:spPr bwMode="auto">
          <a:xfrm>
            <a:off x="1648885" y="2652713"/>
            <a:ext cx="2194983" cy="639762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0000FF"/>
                </a:solidFill>
                <a:latin typeface="Times New Roman" pitchFamily="18" charset="0"/>
                <a:ea typeface="Microsoft YaHei" pitchFamily="34" charset="-122"/>
              </a:rPr>
              <a:t>Coding</a:t>
            </a:r>
          </a:p>
        </p:txBody>
      </p:sp>
      <p:sp>
        <p:nvSpPr>
          <p:cNvPr id="16400" name="Line 14"/>
          <p:cNvSpPr>
            <a:spLocks noChangeShapeType="1"/>
          </p:cNvSpPr>
          <p:nvPr/>
        </p:nvSpPr>
        <p:spPr bwMode="auto">
          <a:xfrm>
            <a:off x="309034" y="3017839"/>
            <a:ext cx="1341967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1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219200" y="-65088"/>
            <a:ext cx="10363200" cy="735013"/>
          </a:xfrm>
        </p:spPr>
        <p:txBody>
          <a:bodyPr/>
          <a:lstStyle/>
          <a:p>
            <a:r>
              <a:rPr lang="en-US" altLang="en-US"/>
              <a:t>Important Definitions</a:t>
            </a:r>
          </a:p>
        </p:txBody>
      </p:sp>
      <p:sp>
        <p:nvSpPr>
          <p:cNvPr id="17411" name="Content Placeholder 6"/>
          <p:cNvSpPr>
            <a:spLocks noGrp="1"/>
          </p:cNvSpPr>
          <p:nvPr>
            <p:ph sz="quarter" idx="1"/>
          </p:nvPr>
        </p:nvSpPr>
        <p:spPr>
          <a:xfrm>
            <a:off x="1087822" y="549274"/>
            <a:ext cx="9916510" cy="630872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800" dirty="0"/>
              <a:t>Testing</a:t>
            </a:r>
          </a:p>
          <a:p>
            <a:pPr lvl="1"/>
            <a:r>
              <a:rPr lang="en-US" altLang="en-US" sz="2800" dirty="0"/>
              <a:t>a process of running a program on a set of test cases and comparing the actual results with expected results</a:t>
            </a:r>
          </a:p>
          <a:p>
            <a:r>
              <a:rPr lang="en-US" altLang="en-US" sz="2800" dirty="0"/>
              <a:t>Verification</a:t>
            </a:r>
          </a:p>
          <a:p>
            <a:pPr lvl="1"/>
            <a:r>
              <a:rPr lang="en-US" altLang="en-US" sz="2800" dirty="0"/>
              <a:t>a formal or informal argument that a program works as intended for all possible inputs</a:t>
            </a:r>
          </a:p>
          <a:p>
            <a:r>
              <a:rPr lang="en-US" altLang="en-US" sz="2800" dirty="0"/>
              <a:t>Validation</a:t>
            </a:r>
          </a:p>
          <a:p>
            <a:pPr lvl="1"/>
            <a:r>
              <a:rPr lang="en-US" altLang="en-US" sz="2800" dirty="0"/>
              <a:t>a process designed to increase confidence that a program works as intended</a:t>
            </a:r>
          </a:p>
          <a:p>
            <a:pPr lvl="2"/>
            <a:r>
              <a:rPr lang="en-US" altLang="en-US" sz="2400" dirty="0"/>
              <a:t>performed through verification or testing</a:t>
            </a:r>
          </a:p>
          <a:p>
            <a:r>
              <a:rPr lang="en-US" altLang="en-US" sz="2800" dirty="0"/>
              <a:t>Defensive Programming</a:t>
            </a:r>
          </a:p>
          <a:p>
            <a:pPr lvl="1"/>
            <a:r>
              <a:rPr lang="en-US" altLang="en-US" sz="2800" dirty="0"/>
              <a:t>writing programs in a way designed to ease the process of validation and debugging</a:t>
            </a:r>
          </a:p>
          <a:p>
            <a:endParaRPr lang="en-US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2B8ACB24-B334-48C6-A160-B9511A97878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91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219200" y="87313"/>
            <a:ext cx="10363200" cy="735012"/>
          </a:xfrm>
        </p:spPr>
        <p:txBody>
          <a:bodyPr/>
          <a:lstStyle/>
          <a:p>
            <a:r>
              <a:rPr lang="en-US" altLang="en-US"/>
              <a:t>Kinds of Testing</a:t>
            </a:r>
          </a:p>
        </p:txBody>
      </p:sp>
      <p:sp>
        <p:nvSpPr>
          <p:cNvPr id="18435" name="Content Placeholder 6"/>
          <p:cNvSpPr>
            <a:spLocks noGrp="1"/>
          </p:cNvSpPr>
          <p:nvPr>
            <p:ph sz="quarter" idx="1"/>
          </p:nvPr>
        </p:nvSpPr>
        <p:spPr>
          <a:xfrm>
            <a:off x="1219200" y="701676"/>
            <a:ext cx="10363200" cy="4779963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z="3200"/>
              <a:t>Unit Testing</a:t>
            </a:r>
          </a:p>
          <a:p>
            <a:pPr lvl="1"/>
            <a:r>
              <a:rPr lang="en-US" altLang="en-US" sz="3200"/>
              <a:t>Test each module in a program separately.</a:t>
            </a:r>
          </a:p>
          <a:p>
            <a:r>
              <a:rPr lang="en-US" altLang="en-US" sz="3200"/>
              <a:t>Integration Testing</a:t>
            </a:r>
          </a:p>
          <a:p>
            <a:pPr lvl="1"/>
            <a:r>
              <a:rPr lang="en-US" altLang="en-US" sz="3200"/>
              <a:t>Test interfaces between modules.</a:t>
            </a:r>
          </a:p>
          <a:p>
            <a:pPr lvl="1"/>
            <a:r>
              <a:rPr lang="en-US" altLang="en-US" sz="3200"/>
              <a:t>Much more difficult than unit testing</a:t>
            </a:r>
          </a:p>
          <a:p>
            <a:r>
              <a:rPr lang="en-US" altLang="en-US" sz="3200"/>
              <a:t>Regression Testing</a:t>
            </a:r>
          </a:p>
          <a:p>
            <a:pPr lvl="1"/>
            <a:r>
              <a:rPr lang="en-US" altLang="en-US" sz="3200"/>
              <a:t>Test programs after modifications to ensure correct behavior of the original program is preserved.</a:t>
            </a:r>
          </a:p>
          <a:p>
            <a:r>
              <a:rPr lang="en-US" altLang="en-US" sz="3200"/>
              <a:t>System Testing</a:t>
            </a:r>
          </a:p>
          <a:p>
            <a:pPr lvl="1"/>
            <a:r>
              <a:rPr lang="en-US" altLang="en-US" sz="3200"/>
              <a:t>Test overall system behavior.</a:t>
            </a:r>
          </a:p>
          <a:p>
            <a:endParaRPr lang="en-US" alt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B6E53B36-1201-4810-8588-30C3BC35097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94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Aspects of Testing</a:t>
            </a:r>
          </a:p>
        </p:txBody>
      </p:sp>
      <p:sp>
        <p:nvSpPr>
          <p:cNvPr id="19459" name="Content Placeholder 6"/>
          <p:cNvSpPr>
            <a:spLocks noGrp="1"/>
          </p:cNvSpPr>
          <p:nvPr>
            <p:ph sz="quarter" idx="1"/>
          </p:nvPr>
        </p:nvSpPr>
        <p:spPr>
          <a:xfrm>
            <a:off x="668867" y="992188"/>
            <a:ext cx="11929533" cy="5048250"/>
          </a:xfrm>
        </p:spPr>
        <p:txBody>
          <a:bodyPr>
            <a:normAutofit lnSpcReduction="10000"/>
          </a:bodyPr>
          <a:lstStyle/>
          <a:p>
            <a:r>
              <a:rPr lang="en-US" altLang="en-US" sz="3200" dirty="0"/>
              <a:t>How do we generate test cases?</a:t>
            </a:r>
          </a:p>
          <a:p>
            <a:pPr lvl="1"/>
            <a:r>
              <a:rPr lang="en-US" altLang="en-US" sz="3200" dirty="0"/>
              <a:t>Exhaustive</a:t>
            </a:r>
          </a:p>
          <a:p>
            <a:pPr lvl="2"/>
            <a:r>
              <a:rPr lang="en-US" altLang="en-US" sz="2800" dirty="0"/>
              <a:t>Consider all possible combinations of inputs.</a:t>
            </a:r>
          </a:p>
          <a:p>
            <a:pPr lvl="2"/>
            <a:r>
              <a:rPr lang="en-US" altLang="en-US" sz="2800" dirty="0"/>
              <a:t>Often infeasible – why?</a:t>
            </a:r>
          </a:p>
          <a:p>
            <a:pPr lvl="1"/>
            <a:r>
              <a:rPr lang="en-US" altLang="en-US" sz="3200" dirty="0"/>
              <a:t>Sampled</a:t>
            </a:r>
          </a:p>
          <a:p>
            <a:pPr lvl="2"/>
            <a:r>
              <a:rPr lang="en-US" altLang="en-US" sz="2800" dirty="0"/>
              <a:t>A small but representative subset of all input combinations.</a:t>
            </a:r>
          </a:p>
          <a:p>
            <a:pPr lvl="3"/>
            <a:r>
              <a:rPr lang="en-US" altLang="en-US" sz="2800" dirty="0"/>
              <a:t>Black-box testing - Test cases generated from program specifications and not dependent on the implementation</a:t>
            </a:r>
          </a:p>
          <a:p>
            <a:pPr lvl="3"/>
            <a:r>
              <a:rPr lang="en-US" altLang="en-US" sz="2800" dirty="0"/>
              <a:t>Glass-box testing - Test cases generated from program’s code</a:t>
            </a:r>
          </a:p>
          <a:p>
            <a:endParaRPr lang="en-US" alt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08E07986-DEA9-4BE5-8A51-855FB41B549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9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Black-box testing</a:t>
            </a:r>
          </a:p>
        </p:txBody>
      </p:sp>
      <p:sp>
        <p:nvSpPr>
          <p:cNvPr id="20483" name="Content Placeholder 6"/>
          <p:cNvSpPr>
            <a:spLocks noGrp="1"/>
          </p:cNvSpPr>
          <p:nvPr>
            <p:ph sz="quarter" idx="1"/>
          </p:nvPr>
        </p:nvSpPr>
        <p:spPr>
          <a:xfrm>
            <a:off x="975785" y="893764"/>
            <a:ext cx="11214100" cy="5126037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800"/>
              <a:t>It is the best place to start when attempting to test a program thoroughly</a:t>
            </a:r>
          </a:p>
          <a:p>
            <a:r>
              <a:rPr lang="en-US" altLang="en-US" sz="2800">
                <a:solidFill>
                  <a:srgbClr val="FF0000"/>
                </a:solidFill>
              </a:rPr>
              <a:t>Test cases based on program’s specification, not on its implementation (see the homework grading sheets)</a:t>
            </a:r>
          </a:p>
          <a:p>
            <a:r>
              <a:rPr lang="en-US" altLang="en-US" sz="2800"/>
              <a:t>Test cases are not affected by:</a:t>
            </a:r>
          </a:p>
          <a:p>
            <a:pPr lvl="1"/>
            <a:r>
              <a:rPr lang="en-US" altLang="en-US" sz="2800"/>
              <a:t>Invalid assumptions made by the programmer</a:t>
            </a:r>
          </a:p>
          <a:p>
            <a:pPr lvl="1"/>
            <a:r>
              <a:rPr lang="en-US" altLang="en-US" sz="2800"/>
              <a:t>Implementation changes</a:t>
            </a:r>
          </a:p>
          <a:p>
            <a:pPr lvl="2"/>
            <a:r>
              <a:rPr lang="en-US" altLang="en-US" sz="2400"/>
              <a:t>Use same test cases even after program structures has changed</a:t>
            </a:r>
          </a:p>
          <a:p>
            <a:r>
              <a:rPr lang="en-US" altLang="en-US" sz="2800"/>
              <a:t>Test cases can be generated by an “independent” agent, unfamiliar with the implementation.</a:t>
            </a:r>
          </a:p>
          <a:p>
            <a:r>
              <a:rPr lang="en-US" altLang="en-US" sz="2800"/>
              <a:t>Test cases should cover all paths (not all cases) through the specification, including exceptions.</a:t>
            </a:r>
          </a:p>
          <a:p>
            <a:endParaRPr lang="en-US" alt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A4D9916A-7E95-46E2-B0CD-09EF0E267E9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81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181100" y="236538"/>
            <a:ext cx="10363200" cy="735012"/>
          </a:xfrm>
        </p:spPr>
        <p:txBody>
          <a:bodyPr/>
          <a:lstStyle/>
          <a:p>
            <a:r>
              <a:rPr lang="en-US" altLang="en-US"/>
              <a:t>Boundary Conditions</a:t>
            </a:r>
          </a:p>
        </p:txBody>
      </p:sp>
      <p:sp>
        <p:nvSpPr>
          <p:cNvPr id="21507" name="Content Placeholder 6"/>
          <p:cNvSpPr>
            <a:spLocks noGrp="1"/>
          </p:cNvSpPr>
          <p:nvPr>
            <p:ph sz="quarter" idx="1"/>
          </p:nvPr>
        </p:nvSpPr>
        <p:spPr>
          <a:xfrm>
            <a:off x="764118" y="855663"/>
            <a:ext cx="11322049" cy="5164137"/>
          </a:xfrm>
        </p:spPr>
        <p:txBody>
          <a:bodyPr>
            <a:normAutofit lnSpcReduction="10000"/>
          </a:bodyPr>
          <a:lstStyle/>
          <a:p>
            <a:r>
              <a:rPr lang="en-US" altLang="en-US" sz="3400"/>
              <a:t>A boundary condition is an input that is “one away” from producing a different behavior in the program code</a:t>
            </a:r>
          </a:p>
          <a:p>
            <a:r>
              <a:rPr lang="en-US" altLang="en-US" sz="3400"/>
              <a:t>Such checks catch 2 common types of errors:</a:t>
            </a:r>
          </a:p>
          <a:p>
            <a:pPr lvl="1"/>
            <a:r>
              <a:rPr lang="en-US" altLang="en-US" sz="3400"/>
              <a:t>Logical errors, in which a path to handle a special case presented by a boundary condition is omitted</a:t>
            </a:r>
          </a:p>
          <a:p>
            <a:pPr lvl="1"/>
            <a:r>
              <a:rPr lang="en-US" altLang="en-US" sz="3400"/>
              <a:t>Failure to check for conditionals that may cause the underlying language or hardware system to raise an exception (ex: arithmetic overflow)</a:t>
            </a:r>
          </a:p>
          <a:p>
            <a:endParaRPr lang="en-US" altLang="en-US" sz="3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1BABE160-DA3A-44BA-9A28-7F921A70878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46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219200" y="165101"/>
            <a:ext cx="10363200" cy="735013"/>
          </a:xfrm>
        </p:spPr>
        <p:txBody>
          <a:bodyPr/>
          <a:lstStyle/>
          <a:p>
            <a:r>
              <a:rPr lang="en-US" altLang="en-US"/>
              <a:t>Glass-box testing</a:t>
            </a:r>
          </a:p>
        </p:txBody>
      </p:sp>
      <p:sp>
        <p:nvSpPr>
          <p:cNvPr id="22531" name="Content Placeholder 6"/>
          <p:cNvSpPr>
            <a:spLocks noGrp="1"/>
          </p:cNvSpPr>
          <p:nvPr>
            <p:ph sz="quarter" idx="1"/>
          </p:nvPr>
        </p:nvSpPr>
        <p:spPr>
          <a:xfrm>
            <a:off x="607484" y="876300"/>
            <a:ext cx="11582400" cy="520223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3600" dirty="0"/>
              <a:t>Black-box testing is generally not enough.</a:t>
            </a:r>
          </a:p>
          <a:p>
            <a:r>
              <a:rPr lang="en-US" altLang="en-US" sz="3600" dirty="0"/>
              <a:t>For Glass-box testing, the code of a program being tested is taken into account</a:t>
            </a:r>
          </a:p>
          <a:p>
            <a:r>
              <a:rPr lang="en-US" altLang="en-US" sz="3600" dirty="0"/>
              <a:t>Path-completeness:</a:t>
            </a:r>
          </a:p>
          <a:p>
            <a:pPr lvl="1"/>
            <a:r>
              <a:rPr lang="en-US" altLang="en-US" sz="3600" dirty="0"/>
              <a:t>Test cases are generated to exercise each path through a program.</a:t>
            </a:r>
          </a:p>
          <a:p>
            <a:pPr lvl="1"/>
            <a:r>
              <a:rPr lang="en-US" altLang="en-US" sz="3600" dirty="0"/>
              <a:t>May be insufficient to catch all errors.</a:t>
            </a:r>
          </a:p>
          <a:p>
            <a:pPr lvl="1"/>
            <a:r>
              <a:rPr lang="en-US" altLang="en-US" sz="3600" dirty="0"/>
              <a:t>Can be used effectively only for a program fragment that contains a reasonable number of paths to test.</a:t>
            </a:r>
          </a:p>
          <a:p>
            <a:endParaRPr lang="en-US" alt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992E9CBE-823F-42E5-BC85-F4A2C4F75BE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78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219200" y="87313"/>
            <a:ext cx="10363200" cy="735012"/>
          </a:xfrm>
        </p:spPr>
        <p:txBody>
          <a:bodyPr/>
          <a:lstStyle/>
          <a:p>
            <a:r>
              <a:rPr lang="en-US" altLang="en-US"/>
              <a:t>Testing paths through specification</a:t>
            </a:r>
          </a:p>
        </p:txBody>
      </p:sp>
      <p:sp>
        <p:nvSpPr>
          <p:cNvPr id="23555" name="Content Placeholder 6"/>
          <p:cNvSpPr>
            <a:spLocks noGrp="1"/>
          </p:cNvSpPr>
          <p:nvPr>
            <p:ph sz="quarter" idx="1"/>
          </p:nvPr>
        </p:nvSpPr>
        <p:spPr>
          <a:xfrm>
            <a:off x="1026585" y="838201"/>
            <a:ext cx="11163300" cy="53562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8" charset="0"/>
              <a:buChar char="•"/>
            </a:pPr>
            <a:r>
              <a:rPr lang="en-US" altLang="en-US" sz="2400" dirty="0">
                <a:latin typeface="Times New Roman" pitchFamily="18" charset="0"/>
              </a:rPr>
              <a:t>Examine the method specifications (preconditions) &amp; all paths through method to generate unique test cases for testing.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/* REQUIRES: x &gt;= 0 &amp;&amp; y &gt;= 10 */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public static </a:t>
            </a:r>
            <a:r>
              <a:rPr lang="en-US" altLang="en-US" sz="2000" b="1" dirty="0" err="1">
                <a:latin typeface="Courier New" pitchFamily="49" charset="0"/>
              </a:rPr>
              <a:t>int</a:t>
            </a:r>
            <a:r>
              <a:rPr lang="en-US" altLang="en-US" sz="2000" b="1" dirty="0">
                <a:latin typeface="Courier New" pitchFamily="49" charset="0"/>
              </a:rPr>
              <a:t> </a:t>
            </a:r>
            <a:r>
              <a:rPr lang="en-US" altLang="en-US" sz="2000" b="1" dirty="0" err="1">
                <a:latin typeface="Courier New" pitchFamily="49" charset="0"/>
              </a:rPr>
              <a:t>calc</a:t>
            </a:r>
            <a:r>
              <a:rPr lang="en-US" altLang="en-US" sz="2000" b="1" dirty="0">
                <a:latin typeface="Courier New" pitchFamily="49" charset="0"/>
              </a:rPr>
              <a:t>(</a:t>
            </a:r>
            <a:r>
              <a:rPr lang="en-US" altLang="en-US" sz="2000" b="1" dirty="0" err="1">
                <a:latin typeface="Courier New" pitchFamily="49" charset="0"/>
              </a:rPr>
              <a:t>int</a:t>
            </a:r>
            <a:r>
              <a:rPr lang="en-US" altLang="en-US" sz="2000" b="1" dirty="0">
                <a:latin typeface="Courier New" pitchFamily="49" charset="0"/>
              </a:rPr>
              <a:t> x, </a:t>
            </a:r>
            <a:r>
              <a:rPr lang="en-US" altLang="en-US" sz="2000" b="1" dirty="0" err="1">
                <a:latin typeface="Courier New" pitchFamily="49" charset="0"/>
              </a:rPr>
              <a:t>int</a:t>
            </a:r>
            <a:r>
              <a:rPr lang="en-US" altLang="en-US" sz="2000" b="1" dirty="0">
                <a:latin typeface="Courier New" pitchFamily="49" charset="0"/>
              </a:rPr>
              <a:t> y) { </a:t>
            </a:r>
            <a:r>
              <a:rPr lang="en-US" altLang="en-US" sz="2800" dirty="0">
                <a:latin typeface="Times New Roman" pitchFamily="18" charset="0"/>
              </a:rPr>
              <a:t>...</a:t>
            </a:r>
            <a:r>
              <a:rPr lang="en-US" altLang="en-US" sz="2000" b="1" dirty="0">
                <a:latin typeface="Courier New" pitchFamily="49" charset="0"/>
              </a:rPr>
              <a:t> }</a:t>
            </a:r>
            <a:endParaRPr lang="en-US" altLang="en-US" sz="28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8" charset="0"/>
              <a:buChar char="•"/>
            </a:pPr>
            <a:r>
              <a:rPr lang="en-US" altLang="en-US" sz="2800" dirty="0">
                <a:latin typeface="Times New Roman" pitchFamily="18" charset="0"/>
              </a:rPr>
              <a:t>Translate paths to test cases: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x =  0, y = 10 (x == 0 &amp;&amp; y == 10)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x =  5, y = 10 (x &gt;  0 &amp;&amp; y == 10)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x =  0, y = 15 (x == 0 &amp;&amp; y &gt;  10)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x =  5, y = 15 (x &gt;  0 &amp;&amp; y &gt;  10)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x = -1, y = 10 (x &lt;  0 &amp;&amp; y == 10)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x = -1, y = 15 (x &lt;  0 &amp;&amp; y &gt;  10)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x = -1, y =  9 (x &lt;  9 &amp;&amp; y &lt;  10)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x =  0, y =  9 (x == 0 &amp;&amp; y &lt;  10)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x =  1, y =  9 (x &gt;  0 &amp;&amp; y &lt;  10)</a:t>
            </a:r>
          </a:p>
          <a:p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A5EDDB79-C97D-4035-B06C-ECA6C6CACBD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6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-3194050" y="160343"/>
            <a:ext cx="11379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 dirty="0">
                <a:solidFill>
                  <a:srgbClr val="333399"/>
                </a:solidFill>
                <a:latin typeface="Times New Roman" pitchFamily="16" charset="0"/>
              </a:rPr>
              <a:t>Reading Assignment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19075" y="739780"/>
            <a:ext cx="489585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 marL="739775" indent="-2809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r>
              <a:rPr lang="en-US" altLang="en-US" sz="3200" dirty="0">
                <a:solidFill>
                  <a:srgbClr val="000000"/>
                </a:solidFill>
                <a:latin typeface="Times New Roman" pitchFamily="16" charset="0"/>
              </a:rPr>
              <a:t>Why Software Fails:</a:t>
            </a:r>
          </a:p>
          <a:p>
            <a:pPr>
              <a:spcBef>
                <a:spcPts val="70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3333"/>
                </a:solidFill>
                <a:latin typeface="Times New Roman" pitchFamily="16" charset="0"/>
                <a:hlinkClick r:id="rId3"/>
              </a:rPr>
              <a:t>https://spectrum.ieee.org/computing/software/why-software-fails</a:t>
            </a:r>
            <a:endParaRPr lang="en-US" altLang="en-US" sz="2800" dirty="0">
              <a:solidFill>
                <a:srgbClr val="FF3333"/>
              </a:solidFill>
              <a:latin typeface="Times New Roman" pitchFamily="16" charset="0"/>
            </a:endParaRPr>
          </a:p>
          <a:p>
            <a:pPr>
              <a:spcBef>
                <a:spcPts val="700"/>
              </a:spcBef>
              <a:buClrTx/>
              <a:buSzTx/>
              <a:buFontTx/>
              <a:buNone/>
            </a:pPr>
            <a:endParaRPr lang="en-US" altLang="en-US" sz="3200" dirty="0">
              <a:solidFill>
                <a:srgbClr val="000000"/>
              </a:solidFill>
              <a:latin typeface="Times New Roman" pitchFamily="16" charset="0"/>
            </a:endParaRPr>
          </a:p>
          <a:p>
            <a:pPr>
              <a:spcBef>
                <a:spcPts val="800"/>
              </a:spcBef>
              <a:buClrTx/>
              <a:buFontTx/>
              <a:buNone/>
            </a:pPr>
            <a:r>
              <a:rPr lang="en-US" altLang="en-US" sz="3200" dirty="0">
                <a:solidFill>
                  <a:srgbClr val="000000"/>
                </a:solidFill>
                <a:latin typeface="Times New Roman" pitchFamily="16" charset="0"/>
              </a:rPr>
              <a:t>Software Hall of Shame -&gt;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endParaRPr lang="en-US" altLang="en-US" sz="32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26" name="Picture 2" descr="software hall of shame">
            <a:extLst>
              <a:ext uri="{FF2B5EF4-FFF2-40B4-BE49-F238E27FC236}">
                <a16:creationId xmlns:a16="http://schemas.microsoft.com/office/drawing/2014/main" id="{902FD7BC-E252-4A1D-B3F2-E84A9BE81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188" y="-52390"/>
            <a:ext cx="6154737" cy="691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5325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219200" y="125413"/>
            <a:ext cx="10363200" cy="735012"/>
          </a:xfrm>
        </p:spPr>
        <p:txBody>
          <a:bodyPr>
            <a:normAutofit fontScale="90000"/>
          </a:bodyPr>
          <a:lstStyle/>
          <a:p>
            <a:r>
              <a:rPr lang="en-US" altLang="en-US" sz="4800" dirty="0" err="1"/>
              <a:t>JUnit</a:t>
            </a:r>
            <a:endParaRPr lang="en-US" altLang="en-US" sz="4800" dirty="0"/>
          </a:p>
        </p:txBody>
      </p:sp>
      <p:sp>
        <p:nvSpPr>
          <p:cNvPr id="24579" name="Content Placeholder 6"/>
          <p:cNvSpPr>
            <a:spLocks noGrp="1"/>
          </p:cNvSpPr>
          <p:nvPr>
            <p:ph sz="quarter" idx="1"/>
          </p:nvPr>
        </p:nvSpPr>
        <p:spPr>
          <a:xfrm>
            <a:off x="412752" y="708026"/>
            <a:ext cx="11779249" cy="481647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3200" dirty="0"/>
              <a:t>Unit-test framework for Java programs.</a:t>
            </a:r>
          </a:p>
          <a:p>
            <a:pPr lvl="1"/>
            <a:r>
              <a:rPr lang="en-US" altLang="en-US" sz="3200" dirty="0"/>
              <a:t>open source software</a:t>
            </a:r>
          </a:p>
          <a:p>
            <a:pPr lvl="1"/>
            <a:r>
              <a:rPr lang="en-US" altLang="en-US" sz="3200" dirty="0"/>
              <a:t>hosted on </a:t>
            </a:r>
            <a:r>
              <a:rPr lang="en-US" altLang="en-US" sz="3200" dirty="0" err="1"/>
              <a:t>SourceForge</a:t>
            </a:r>
            <a:r>
              <a:rPr lang="en-US" altLang="en-US" sz="3200" dirty="0"/>
              <a:t>: </a:t>
            </a:r>
            <a:r>
              <a:rPr lang="en-US" altLang="en-US" sz="3200" dirty="0">
                <a:hlinkClick r:id="rId2"/>
              </a:rPr>
              <a:t>http://junit.sourceforge.net/javadoc</a:t>
            </a:r>
            <a:endParaRPr lang="en-US" altLang="en-US" sz="3200" dirty="0"/>
          </a:p>
          <a:p>
            <a:pPr lvl="2"/>
            <a:r>
              <a:rPr lang="en-US" altLang="en-US" sz="3200" dirty="0"/>
              <a:t>Moved to </a:t>
            </a:r>
            <a:r>
              <a:rPr lang="en-US" altLang="en-US" sz="3200" dirty="0">
                <a:hlinkClick r:id="rId3"/>
              </a:rPr>
              <a:t>http://junit.org</a:t>
            </a:r>
            <a:r>
              <a:rPr lang="en-US" altLang="en-US" sz="3200" dirty="0"/>
              <a:t> (for </a:t>
            </a:r>
            <a:r>
              <a:rPr lang="en-US" altLang="en-US" sz="3200" dirty="0" err="1"/>
              <a:t>JUnit</a:t>
            </a:r>
            <a:r>
              <a:rPr lang="en-US" altLang="en-US" sz="3200" dirty="0"/>
              <a:t> 4 and later) </a:t>
            </a:r>
            <a:endParaRPr lang="en-US" altLang="en-US" sz="2400" dirty="0">
              <a:hlinkClick r:id="rId4"/>
            </a:endParaRPr>
          </a:p>
          <a:p>
            <a:pPr lvl="1"/>
            <a:r>
              <a:rPr lang="en-US" altLang="en-US" sz="3200" dirty="0"/>
              <a:t>not in the standard JDK:</a:t>
            </a:r>
          </a:p>
          <a:p>
            <a:pPr marL="1143000" lvl="4" indent="0">
              <a:buFontTx/>
              <a:buNone/>
            </a:pPr>
            <a:r>
              <a:rPr lang="en-US" altLang="en-US" sz="2800" b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en-US" sz="2800" b="1" dirty="0" err="1">
                <a:latin typeface="Courier New" pitchFamily="49" charset="0"/>
                <a:cs typeface="Courier New" pitchFamily="49" charset="0"/>
              </a:rPr>
              <a:t>junit.framework</a:t>
            </a:r>
            <a:r>
              <a:rPr lang="en-US" altLang="en-US" sz="2800" b="1" dirty="0">
                <a:latin typeface="Courier New" pitchFamily="49" charset="0"/>
                <a:cs typeface="Courier New" pitchFamily="49" charset="0"/>
              </a:rPr>
              <a:t>.*; </a:t>
            </a:r>
          </a:p>
          <a:p>
            <a:pPr marL="1143000" lvl="4" indent="0">
              <a:buFontTx/>
              <a:buNone/>
            </a:pPr>
            <a:r>
              <a:rPr lang="en-US" altLang="en-US" sz="2800" b="1" dirty="0">
                <a:latin typeface="Courier New" pitchFamily="49" charset="0"/>
                <a:cs typeface="Courier New" pitchFamily="49" charset="0"/>
              </a:rPr>
              <a:t>				//</a:t>
            </a:r>
            <a:r>
              <a:rPr lang="en-US" altLang="en-US" sz="2800" dirty="0"/>
              <a:t>for </a:t>
            </a:r>
            <a:r>
              <a:rPr lang="en-US" altLang="en-US" sz="2800" dirty="0" err="1"/>
              <a:t>JUnit</a:t>
            </a:r>
            <a:r>
              <a:rPr lang="en-US" altLang="en-US" sz="2800" dirty="0"/>
              <a:t> 3.8 and earlier</a:t>
            </a:r>
          </a:p>
          <a:p>
            <a:pPr marL="1143000" lvl="4" indent="0">
              <a:buFontTx/>
              <a:buNone/>
            </a:pPr>
            <a:r>
              <a:rPr lang="en-US" altLang="en-US" sz="2800" b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en-US" sz="2800" b="1" dirty="0" err="1">
                <a:latin typeface="Courier New" pitchFamily="49" charset="0"/>
                <a:cs typeface="Courier New" pitchFamily="49" charset="0"/>
              </a:rPr>
              <a:t>org.junit</a:t>
            </a:r>
            <a:r>
              <a:rPr lang="en-US" altLang="en-US" sz="2800" b="1" dirty="0">
                <a:latin typeface="Courier New" pitchFamily="49" charset="0"/>
                <a:cs typeface="Courier New" pitchFamily="49" charset="0"/>
              </a:rPr>
              <a:t>.*; //</a:t>
            </a:r>
            <a:r>
              <a:rPr lang="en-US" altLang="en-US" sz="2800" dirty="0"/>
              <a:t>for </a:t>
            </a:r>
            <a:r>
              <a:rPr lang="en-US" altLang="en-US" sz="2800" dirty="0" err="1"/>
              <a:t>JUnit</a:t>
            </a:r>
            <a:r>
              <a:rPr lang="en-US" altLang="en-US" sz="2800" dirty="0"/>
              <a:t> 4 and later</a:t>
            </a:r>
            <a:endParaRPr lang="en-US" altLang="en-US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3200" dirty="0"/>
              <a:t>Associate a Test class with each unit</a:t>
            </a:r>
          </a:p>
          <a:p>
            <a:pPr lvl="1"/>
            <a:r>
              <a:rPr lang="en-US" altLang="en-US" sz="3200" dirty="0"/>
              <a:t>one or more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36A0DC63-DD42-4FC8-B614-256FEE58A6C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74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219200" y="125413"/>
            <a:ext cx="10363200" cy="735012"/>
          </a:xfrm>
        </p:spPr>
        <p:txBody>
          <a:bodyPr>
            <a:normAutofit fontScale="90000"/>
          </a:bodyPr>
          <a:lstStyle/>
          <a:p>
            <a:r>
              <a:rPr lang="en-US" altLang="en-US" sz="4800"/>
              <a:t>JUnit</a:t>
            </a:r>
          </a:p>
        </p:txBody>
      </p:sp>
      <p:sp>
        <p:nvSpPr>
          <p:cNvPr id="25603" name="Content Placeholder 6"/>
          <p:cNvSpPr>
            <a:spLocks noGrp="1"/>
          </p:cNvSpPr>
          <p:nvPr>
            <p:ph sz="quarter" idx="1"/>
          </p:nvPr>
        </p:nvSpPr>
        <p:spPr>
          <a:xfrm>
            <a:off x="251885" y="708026"/>
            <a:ext cx="11940116" cy="4816475"/>
          </a:xfrm>
        </p:spPr>
        <p:txBody>
          <a:bodyPr>
            <a:normAutofit lnSpcReduction="10000"/>
          </a:bodyPr>
          <a:lstStyle/>
          <a:p>
            <a:r>
              <a:rPr lang="en-US" altLang="en-US" sz="3600"/>
              <a:t>The test class has a set of test methods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3200" b="1">
                <a:latin typeface="Courier New" pitchFamily="49" charset="0"/>
                <a:cs typeface="Courier New" pitchFamily="49" charset="0"/>
              </a:rPr>
              <a:t>  public void testX()</a:t>
            </a:r>
            <a:endParaRPr lang="en-US" altLang="en-US" sz="3600"/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3600"/>
              <a:t>where </a:t>
            </a:r>
            <a:r>
              <a:rPr lang="en-US" altLang="en-US" sz="3200" b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en-US" sz="3600"/>
              <a:t> is the method to be tested</a:t>
            </a:r>
          </a:p>
          <a:p>
            <a:r>
              <a:rPr lang="en-US" altLang="en-US" sz="3600"/>
              <a:t>The test methods use “assertions” to perform the tests, ex: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3200" b="1">
                <a:latin typeface="Courier New" pitchFamily="49" charset="0"/>
                <a:cs typeface="Courier New" pitchFamily="49" charset="0"/>
              </a:rPr>
              <a:t>	Assert.assertEquals(x,y)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3200" b="1">
                <a:latin typeface="Courier New" pitchFamily="49" charset="0"/>
                <a:cs typeface="Courier New" pitchFamily="49" charset="0"/>
              </a:rPr>
              <a:t>	Assert.assertTrue(c)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3200" b="1">
                <a:latin typeface="Courier New" pitchFamily="49" charset="0"/>
                <a:cs typeface="Courier New" pitchFamily="49" charset="0"/>
              </a:rPr>
              <a:t> 	Assert.assertSame(obj1, obj2)</a:t>
            </a:r>
          </a:p>
          <a:p>
            <a:endParaRPr lang="en-US" altLang="en-US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90A8C436-8928-41B7-A2FB-785D55740DA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09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Building unit tests with JUnit</a:t>
            </a:r>
          </a:p>
        </p:txBody>
      </p:sp>
      <p:sp>
        <p:nvSpPr>
          <p:cNvPr id="26627" name="Content Placeholder 6"/>
          <p:cNvSpPr>
            <a:spLocks noGrp="1"/>
          </p:cNvSpPr>
          <p:nvPr>
            <p:ph sz="quarter" idx="1"/>
          </p:nvPr>
        </p:nvSpPr>
        <p:spPr>
          <a:xfrm>
            <a:off x="1219200" y="1239838"/>
            <a:ext cx="10363200" cy="4779962"/>
          </a:xfrm>
        </p:spPr>
        <p:txBody>
          <a:bodyPr>
            <a:normAutofit lnSpcReduction="10000"/>
          </a:bodyPr>
          <a:lstStyle/>
          <a:p>
            <a:r>
              <a:rPr lang="en-US" altLang="en-US" sz="4000"/>
              <a:t>Initialize any instance variables necessary for testing in the test object</a:t>
            </a:r>
          </a:p>
          <a:p>
            <a:r>
              <a:rPr lang="en-US" altLang="en-US" sz="4000"/>
              <a:t>Define tests for emptiness, equality, boundary conditions, ...</a:t>
            </a:r>
          </a:p>
          <a:p>
            <a:r>
              <a:rPr lang="en-US" altLang="en-US" sz="4000"/>
              <a:t>Define test suites, if necessary, to group tests.</a:t>
            </a:r>
          </a:p>
          <a:p>
            <a:r>
              <a:rPr lang="en-US" altLang="en-US" sz="4000"/>
              <a:t>Use Assert methods to perform tests</a:t>
            </a:r>
          </a:p>
          <a:p>
            <a:endParaRPr lang="en-US" altLang="en-US" sz="4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417BBD8B-EFBD-4A32-9CDE-04284FDFF2F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05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JUnit 3.8 vs. 4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258234" y="817563"/>
            <a:ext cx="11933767" cy="5683250"/>
          </a:xfrm>
        </p:spPr>
        <p:txBody>
          <a:bodyPr/>
          <a:lstStyle/>
          <a:p>
            <a:r>
              <a:rPr lang="en-US" altLang="en-US" sz="3600"/>
              <a:t>JUnit 4: all test methods are annotated with @Test. </a:t>
            </a:r>
          </a:p>
          <a:p>
            <a:pPr lvl="1"/>
            <a:r>
              <a:rPr lang="en-US" altLang="en-US" sz="3600"/>
              <a:t>Unlike JUnit3 tests, you do not need to prefix the method name with "test“.</a:t>
            </a:r>
          </a:p>
          <a:p>
            <a:r>
              <a:rPr lang="en-US" altLang="en-US" sz="3600"/>
              <a:t>JUnit 4 does not have the test classes extend junit.framework.TestCase (directly or indirectly). </a:t>
            </a:r>
          </a:p>
          <a:p>
            <a:pPr lvl="1"/>
            <a:r>
              <a:rPr lang="en-US" altLang="en-US" sz="3600"/>
              <a:t>Usually, tests with JUnit4 do not need to extend anything (which is good, since Java does not support multiple inheritance).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18ECB7A4-A860-4983-B4B5-80373A4460E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20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FEAB6-671B-43FD-9F41-F574D8914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tutorials with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CE954-9A2F-4892-8360-90EAEC126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Test-Driven Development with Junit:</a:t>
            </a:r>
          </a:p>
          <a:p>
            <a:r>
              <a:rPr lang="en-US" dirty="0">
                <a:hlinkClick r:id="rId2"/>
              </a:rPr>
              <a:t>https://www.youtube.com/watch?v=2Ekty7t621k</a:t>
            </a:r>
            <a:r>
              <a:rPr lang="en-US" dirty="0"/>
              <a:t>  </a:t>
            </a:r>
          </a:p>
          <a:p>
            <a:r>
              <a:rPr lang="en-US" dirty="0"/>
              <a:t>Junit NetBeans Example:</a:t>
            </a:r>
          </a:p>
          <a:p>
            <a:r>
              <a:rPr lang="en-US" dirty="0">
                <a:hlinkClick r:id="rId3"/>
              </a:rPr>
              <a:t>https://examples.javacodegeeks.com/core-java/junit/junit-netbeans-example/</a:t>
            </a:r>
            <a:endParaRPr lang="en-US" dirty="0"/>
          </a:p>
          <a:p>
            <a:r>
              <a:rPr lang="en-US" dirty="0"/>
              <a:t>Follow this presentation for more tutorials -&gt;  </a:t>
            </a:r>
          </a:p>
        </p:txBody>
      </p:sp>
    </p:spTree>
    <p:extLst>
      <p:ext uri="{BB962C8B-B14F-4D97-AF65-F5344CB8AC3E}">
        <p14:creationId xmlns:p14="http://schemas.microsoft.com/office/powerpoint/2010/main" val="3768965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8" charset="0"/>
                <a:ea typeface="Microsoft YaHei" pitchFamily="34" charset="-122"/>
              </a:rPr>
              <a:t>JUnit Example – StatCompiler.java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0" y="685800"/>
            <a:ext cx="121920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endParaRPr lang="en-US" altLang="en-US" sz="18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public class 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StatCompiler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{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   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	/**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   * a, b, &amp; c must all be positive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   **/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	public static 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averageOfPosInts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(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a, 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b, 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c) 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					throws 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IllegalArgumentException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{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		if ((a &lt; 0) || (b &lt;0) || (c &lt; 0))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			throw new 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IllegalArgumentException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("No 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neg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values");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		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sum = a + b + c;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		return sum/3;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   }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   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   public static 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median(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a, 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b, 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c){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       if ( (a &gt;=b) &amp;&amp; (a &lt;=c))		return a;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       else if ((a &gt;= b) &amp;&amp; (a &gt;=c))	return b;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       else					return c;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   }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   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17C8D1D4-4CD9-4B02-92A3-6ADD5E06F8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311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5941484" y="84138"/>
            <a:ext cx="609388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solidFill>
                  <a:srgbClr val="333399"/>
                </a:solidFill>
                <a:latin typeface="Times New Roman" pitchFamily="18" charset="0"/>
                <a:ea typeface="Microsoft YaHei" pitchFamily="34" charset="-122"/>
              </a:rPr>
              <a:t>StatCompilerTest_3_8.java</a:t>
            </a: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0" y="177801"/>
            <a:ext cx="12192000" cy="693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import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junit.framework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.*;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 //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JUnit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3.8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public class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StatCompilerTest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extends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TestCase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{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public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StatCompilerTest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java.lang.String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testName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) {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super(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testName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}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public void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testAverageOfPosInts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() {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System.out.println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("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testAverageOfPosInts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");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Assert.assertEquals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StatCompiler.averageOfPosInts</a:t>
            </a:r>
            <a:endParaRPr lang="en-US" altLang="en-US" sz="16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								(1, 2, 3), 2);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try{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			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StatCompiler.averageOfPosInts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(-1, 2, 3);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    	fail("Exception should have been thrown");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 } catch (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IllegalArgumentException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iae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) {}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}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endParaRPr lang="en-US" altLang="en-US" sz="16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public void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testMedian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() {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		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System.out.println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("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testMedian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");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		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Assert.assertEquals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(2,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StatCompiler.median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(1, 2, 3));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		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Assert.assertEquals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(2,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StatCompiler.median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(3, 2, 1));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}    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}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endParaRPr lang="en-US" altLang="en-US" sz="1600" b="1" dirty="0">
              <a:latin typeface="Courier New" pitchFamily="49" charset="0"/>
              <a:ea typeface="Microsoft YaHei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97BAD85-56E6-4593-907C-1B0D6FB9380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093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8" charset="0"/>
                <a:ea typeface="Microsoft YaHei" pitchFamily="34" charset="-122"/>
              </a:rPr>
              <a:t>Run JUnit version 3.8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endParaRPr lang="en-US" altLang="en-US" sz="16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Junit version 3.8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testAverageOfPosInts</a:t>
            </a:r>
            <a:endParaRPr lang="en-US" altLang="en-US" sz="16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testMedian</a:t>
            </a:r>
            <a:endParaRPr lang="en-US" altLang="en-US" sz="16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===================================================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Errors logged for the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StatCompilerTest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test: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No errors.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===================================================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Failures logged for the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StatCompilerTest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test: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Total failures: 1 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Test case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testMedian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StatCompilerTest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) failed with "expected:&lt;2&gt; but was:&lt;3&gt;“ at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StatCompilerTest.testMedian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(StatCompilerTest.java:42)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===================================================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endParaRPr lang="en-US" altLang="en-US" sz="16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Summary of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StatCompilerTest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test: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Result: Failed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endParaRPr lang="en-US" altLang="en-US" sz="16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Run:            2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Failures:       1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Errors:         0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Elapsed time:   0.01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E3E5A999-2C9F-4910-B2B1-F03F4B755BC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71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5941484" y="84138"/>
            <a:ext cx="609388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solidFill>
                  <a:srgbClr val="333399"/>
                </a:solidFill>
                <a:latin typeface="Times New Roman" pitchFamily="18" charset="0"/>
                <a:ea typeface="Microsoft YaHei" pitchFamily="34" charset="-122"/>
              </a:rPr>
              <a:t>StatCompilerTest_4.java</a:t>
            </a:r>
            <a:endParaRPr lang="en-US" altLang="en-US" sz="2800" b="1" dirty="0">
              <a:solidFill>
                <a:srgbClr val="333399"/>
              </a:solidFill>
              <a:latin typeface="Times New Roman" pitchFamily="18" charset="0"/>
              <a:ea typeface="Microsoft YaHei" pitchFamily="34" charset="-122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0" y="177801"/>
            <a:ext cx="12192000" cy="693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import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org.junit.Test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import static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org.junit.Assert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.*;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public class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StatCompilerTest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{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@Test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public void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testAverageOfPosInts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() {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System.out.println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("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averageOfPosInts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");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a = 1;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b = 2;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c = 3;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expResult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= 2;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result =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StatCompiler.averageOfPosInts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(a, b, c);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assertEquals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expResult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, result);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}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@Test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public void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testMedian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() {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System.out.println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("median");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a = 3;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b = 2;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c = 1;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expResult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= 2;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result =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StatCompiler.median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(a, b, c);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assertEquals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expResult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, result);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}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endParaRPr lang="en-US" altLang="en-US" sz="16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881A6203-8172-4817-AF78-6F109D37FF5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112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298D0A43-E5BB-498B-8074-085342F9F90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213" y="740651"/>
            <a:ext cx="6908800" cy="595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97724" y="126171"/>
            <a:ext cx="9974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NetBeans and Junit: Download the Junit library and add it in the path. The Junit plugin is installed.</a:t>
            </a:r>
          </a:p>
        </p:txBody>
      </p:sp>
    </p:spTree>
    <p:extLst>
      <p:ext uri="{BB962C8B-B14F-4D97-AF65-F5344CB8AC3E}">
        <p14:creationId xmlns:p14="http://schemas.microsoft.com/office/powerpoint/2010/main" val="7991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BFDA-69C6-4013-932B-45A65C617429}"/>
              </a:ext>
            </a:extLst>
          </p:cNvPr>
          <p:cNvSpPr txBox="1">
            <a:spLocks/>
          </p:cNvSpPr>
          <p:nvPr/>
        </p:nvSpPr>
        <p:spPr>
          <a:xfrm>
            <a:off x="1141411" y="0"/>
            <a:ext cx="9905998" cy="723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hlinkClick r:id="rId2"/>
              </a:rPr>
              <a:t>W</a:t>
            </a:r>
            <a:r>
              <a:rPr lang="en-US" altLang="en-US" dirty="0"/>
              <a:t>hy do projects fail so often?</a:t>
            </a:r>
            <a:endParaRPr lang="en-US" altLang="en-US" dirty="0">
              <a:hlinkClick r:id="rId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80E080-4470-423B-9DBF-1B223EA844B9}"/>
              </a:ext>
            </a:extLst>
          </p:cNvPr>
          <p:cNvSpPr/>
          <p:nvPr/>
        </p:nvSpPr>
        <p:spPr>
          <a:xfrm>
            <a:off x="400051" y="523868"/>
            <a:ext cx="11515724" cy="6260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US" sz="3600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Among the most common factors:</a:t>
            </a:r>
          </a:p>
          <a:p>
            <a:pPr marL="1028700" lvl="1" indent="-5715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Unrealistic or unarticulated project goals</a:t>
            </a:r>
          </a:p>
          <a:p>
            <a:pPr marL="1028700" lvl="1" indent="-5715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Inaccurate estimates of needed resources</a:t>
            </a:r>
          </a:p>
          <a:p>
            <a:pPr marL="1028700" lvl="1" indent="-5715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Badly defined system requirements</a:t>
            </a:r>
          </a:p>
          <a:p>
            <a:pPr marL="1028700" lvl="1" indent="-5715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Poor reporting of the project’s status</a:t>
            </a:r>
          </a:p>
          <a:p>
            <a:pPr marL="1028700" lvl="1" indent="-5715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Unmanaged risks</a:t>
            </a:r>
          </a:p>
          <a:p>
            <a:pPr marL="1028700" lvl="1" indent="-5715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Poor communication among customers, developers, and users</a:t>
            </a:r>
          </a:p>
          <a:p>
            <a:pPr marL="1028700" lvl="1" indent="-5715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Use of immature technology</a:t>
            </a:r>
          </a:p>
          <a:p>
            <a:pPr marL="1028700" lvl="1" indent="-5715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Inability to handle the project’s complexity</a:t>
            </a:r>
          </a:p>
          <a:p>
            <a:pPr marL="1028700" lvl="1" indent="-5715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Sloppy development practices</a:t>
            </a:r>
          </a:p>
          <a:p>
            <a:pPr marL="1028700" lvl="1" indent="-5715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Poor project management</a:t>
            </a:r>
          </a:p>
          <a:p>
            <a:pPr marL="1028700" lvl="1" indent="-5715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Stakeholder politics</a:t>
            </a:r>
          </a:p>
          <a:p>
            <a:pPr marL="1028700" lvl="1" indent="-5715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Commercial pressures</a:t>
            </a:r>
            <a:endParaRPr lang="en-US" sz="3600" dirty="0">
              <a:effectLst>
                <a:outerShdw blurRad="152400" dist="38100" dir="2700000" algn="tl">
                  <a:srgbClr val="000000">
                    <a:alpha val="36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9005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8" charset="0"/>
                <a:ea typeface="Microsoft YaHei" pitchFamily="34" charset="-122"/>
              </a:rPr>
              <a:t>Run JUnit version 4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406401" y="685800"/>
            <a:ext cx="14803967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itchFamily="49" charset="0"/>
                <a:ea typeface="Microsoft YaHei" pitchFamily="34" charset="-122"/>
              </a:rPr>
              <a:t>Run: java </a:t>
            </a:r>
            <a:r>
              <a:rPr lang="en-US" altLang="en-US" sz="2000" b="1" dirty="0" err="1">
                <a:latin typeface="Courier New" pitchFamily="49" charset="0"/>
                <a:ea typeface="Microsoft YaHei" pitchFamily="34" charset="-122"/>
              </a:rPr>
              <a:t>org.junit.runner.JUnitCore</a:t>
            </a:r>
            <a:r>
              <a:rPr lang="en-US" altLang="en-US" sz="2000" b="1" dirty="0">
                <a:latin typeface="Courier New" pitchFamily="49" charset="0"/>
                <a:ea typeface="Microsoft YaHei" pitchFamily="34" charset="-122"/>
              </a:rPr>
              <a:t> [test class name]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endParaRPr lang="en-US" altLang="en-US" sz="20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latin typeface="Courier New" pitchFamily="49" charset="0"/>
                <a:ea typeface="Microsoft YaHei" pitchFamily="34" charset="-122"/>
              </a:rPr>
              <a:t>JUnit</a:t>
            </a:r>
            <a:r>
              <a:rPr lang="en-US" altLang="en-US" sz="2000" b="1" dirty="0">
                <a:latin typeface="Courier New" pitchFamily="49" charset="0"/>
                <a:ea typeface="Microsoft YaHei" pitchFamily="34" charset="-122"/>
              </a:rPr>
              <a:t> version 4.11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itchFamily="49" charset="0"/>
                <a:ea typeface="Microsoft YaHei" pitchFamily="34" charset="-122"/>
              </a:rPr>
              <a:t>.</a:t>
            </a:r>
            <a:r>
              <a:rPr lang="en-US" altLang="en-US" sz="2000" b="1" dirty="0" err="1">
                <a:latin typeface="Courier New" pitchFamily="49" charset="0"/>
                <a:ea typeface="Microsoft YaHei" pitchFamily="34" charset="-122"/>
              </a:rPr>
              <a:t>testAverageOfPosInts</a:t>
            </a:r>
            <a:endParaRPr lang="en-US" altLang="en-US" sz="20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itchFamily="49" charset="0"/>
                <a:ea typeface="Microsoft YaHei" pitchFamily="34" charset="-122"/>
              </a:rPr>
              <a:t>.</a:t>
            </a:r>
            <a:r>
              <a:rPr lang="en-US" altLang="en-US" sz="2000" b="1" dirty="0" err="1">
                <a:latin typeface="Courier New" pitchFamily="49" charset="0"/>
                <a:ea typeface="Microsoft YaHei" pitchFamily="34" charset="-122"/>
              </a:rPr>
              <a:t>testMedian</a:t>
            </a:r>
            <a:endParaRPr lang="en-US" altLang="en-US" sz="20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itchFamily="49" charset="0"/>
                <a:ea typeface="Microsoft YaHei" pitchFamily="34" charset="-122"/>
              </a:rPr>
              <a:t>Time: 0.005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itchFamily="49" charset="0"/>
                <a:ea typeface="Microsoft YaHei" pitchFamily="34" charset="-122"/>
              </a:rPr>
              <a:t>There was 1 failure: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itchFamily="49" charset="0"/>
                <a:ea typeface="Microsoft YaHei" pitchFamily="34" charset="-122"/>
              </a:rPr>
              <a:t>1) </a:t>
            </a:r>
            <a:r>
              <a:rPr lang="en-US" altLang="en-US" sz="2000" b="1" dirty="0" err="1">
                <a:latin typeface="Courier New" pitchFamily="49" charset="0"/>
                <a:ea typeface="Microsoft YaHei" pitchFamily="34" charset="-122"/>
              </a:rPr>
              <a:t>testMedian</a:t>
            </a:r>
            <a:r>
              <a:rPr lang="en-US" altLang="en-US" sz="2000" b="1" dirty="0">
                <a:latin typeface="Courier New" pitchFamily="49" charset="0"/>
                <a:ea typeface="Microsoft YaHei" pitchFamily="34" charset="-122"/>
              </a:rPr>
              <a:t>(JUnit_test_01)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latin typeface="Courier New" pitchFamily="49" charset="0"/>
                <a:ea typeface="Microsoft YaHei" pitchFamily="34" charset="-122"/>
              </a:rPr>
              <a:t>java.lang.AssertionError</a:t>
            </a:r>
            <a:r>
              <a:rPr lang="en-US" altLang="en-US" sz="2000" b="1" dirty="0">
                <a:latin typeface="Courier New" pitchFamily="49" charset="0"/>
                <a:ea typeface="Microsoft YaHei" pitchFamily="34" charset="-122"/>
              </a:rPr>
              <a:t>: expected:&lt;2&gt; but was:&lt;3&gt;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endParaRPr lang="en-US" altLang="en-US" sz="20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itchFamily="49" charset="0"/>
                <a:ea typeface="Microsoft YaHei" pitchFamily="34" charset="-122"/>
              </a:rPr>
              <a:t>FAILURES!!!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itchFamily="49" charset="0"/>
                <a:ea typeface="Microsoft YaHei" pitchFamily="34" charset="-122"/>
              </a:rPr>
              <a:t>Tests run: 2,  Failures: 1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endParaRPr lang="en-US" altLang="en-US" sz="2000" b="1" dirty="0">
              <a:latin typeface="Courier New" pitchFamily="49" charset="0"/>
              <a:ea typeface="Microsoft YaHei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8D2476E5-CEA8-4730-BE56-8EAD2A0F87C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29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/>
              <a:t>Notes on Static import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"/>
          </p:nvPr>
        </p:nvSpPr>
        <p:spPr>
          <a:xfrm>
            <a:off x="298452" y="838200"/>
            <a:ext cx="12043833" cy="5240338"/>
          </a:xfrm>
        </p:spPr>
        <p:txBody>
          <a:bodyPr>
            <a:normAutofit lnSpcReduction="10000"/>
          </a:bodyPr>
          <a:lstStyle/>
          <a:p>
            <a:r>
              <a:rPr lang="en-US" altLang="en-US" sz="3200"/>
              <a:t>Static import is a feature introduced in the Java programming language that allows members (fields and methods) defined in a class as public static to be used in Java code without specifying the class in which the field is defined. </a:t>
            </a:r>
          </a:p>
          <a:p>
            <a:r>
              <a:rPr lang="en-US" altLang="en-US" sz="3200"/>
              <a:t>The mechanism can be used to reference individual members of a class:</a:t>
            </a:r>
          </a:p>
          <a:p>
            <a:pPr lvl="1"/>
            <a:r>
              <a:rPr lang="en-US" altLang="en-US" b="1">
                <a:latin typeface="Courier New" pitchFamily="49" charset="0"/>
                <a:cs typeface="Courier New" pitchFamily="49" charset="0"/>
              </a:rPr>
              <a:t>import static java.lang.Math.PI;</a:t>
            </a:r>
          </a:p>
          <a:p>
            <a:pPr lvl="1"/>
            <a:r>
              <a:rPr lang="en-US" altLang="en-US" b="1">
                <a:latin typeface="Courier New" pitchFamily="49" charset="0"/>
                <a:cs typeface="Courier New" pitchFamily="49" charset="0"/>
              </a:rPr>
              <a:t>import static java.lang.Math.pow;</a:t>
            </a:r>
            <a:endParaRPr lang="en-US" altLang="en-US" sz="3200" b="1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3200"/>
              <a:t>or all the static members of a class:</a:t>
            </a:r>
          </a:p>
          <a:p>
            <a:pPr lvl="1"/>
            <a:r>
              <a:rPr lang="en-US" altLang="en-US" b="1">
                <a:latin typeface="Courier New" pitchFamily="49" charset="0"/>
                <a:cs typeface="Courier New" pitchFamily="49" charset="0"/>
              </a:rPr>
              <a:t>import static java.lang.Math.*;</a:t>
            </a:r>
          </a:p>
          <a:p>
            <a:pPr lvl="1"/>
            <a:endParaRPr lang="en-US" altLang="en-US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5F7E246-649B-4DF2-B1D8-032B242CC91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80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Static import example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>
          <a:xfrm>
            <a:off x="1308538" y="893764"/>
            <a:ext cx="11393579" cy="5126037"/>
          </a:xfrm>
        </p:spPr>
        <p:txBody>
          <a:bodyPr>
            <a:normAutofit fontScale="85000" lnSpcReduction="20000"/>
          </a:bodyPr>
          <a:lstStyle/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import static </a:t>
            </a:r>
            <a:r>
              <a:rPr lang="en-US" altLang="en-US" sz="1900" b="1" dirty="0" err="1">
                <a:latin typeface="Courier New" pitchFamily="49" charset="0"/>
                <a:cs typeface="Courier New" pitchFamily="49" charset="0"/>
              </a:rPr>
              <a:t>java.lang.Math</a:t>
            </a: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// OR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// import static </a:t>
            </a:r>
            <a:r>
              <a:rPr lang="en-US" altLang="en-US" sz="1900" b="1" dirty="0" err="1">
                <a:latin typeface="Courier New" pitchFamily="49" charset="0"/>
                <a:cs typeface="Courier New" pitchFamily="49" charset="0"/>
              </a:rPr>
              <a:t>java.lang.Math.PI</a:t>
            </a: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// import static </a:t>
            </a:r>
            <a:r>
              <a:rPr lang="en-US" altLang="en-US" sz="1900" b="1" dirty="0" err="1">
                <a:latin typeface="Courier New" pitchFamily="49" charset="0"/>
                <a:cs typeface="Courier New" pitchFamily="49" charset="0"/>
              </a:rPr>
              <a:t>java.lang.Math.pow</a:t>
            </a: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19088" lvl="1" indent="0">
              <a:buFont typeface="Wingdings 2" pitchFamily="18" charset="2"/>
              <a:buNone/>
            </a:pPr>
            <a:endParaRPr lang="en-US" altLang="en-US" sz="1900" b="1" dirty="0">
              <a:latin typeface="Courier New" pitchFamily="49" charset="0"/>
              <a:cs typeface="Courier New" pitchFamily="49" charset="0"/>
            </a:endParaRP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import static </a:t>
            </a:r>
            <a:r>
              <a:rPr lang="en-US" altLang="en-US" sz="1900" b="1" dirty="0" err="1">
                <a:latin typeface="Courier New" pitchFamily="49" charset="0"/>
                <a:cs typeface="Courier New" pitchFamily="49" charset="0"/>
              </a:rPr>
              <a:t>java.lang.System.out</a:t>
            </a: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19088" lvl="1" indent="0">
              <a:buFont typeface="Wingdings 2" pitchFamily="18" charset="2"/>
              <a:buNone/>
            </a:pPr>
            <a:endParaRPr lang="en-US" altLang="en-US" sz="1900" b="1" dirty="0">
              <a:latin typeface="Courier New" pitchFamily="49" charset="0"/>
              <a:cs typeface="Courier New" pitchFamily="49" charset="0"/>
            </a:endParaRP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en-US" sz="1900" b="1" dirty="0" err="1"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lang="en-US" altLang="en-US" sz="19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19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altLang="en-US" sz="1900" b="1" dirty="0" err="1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("Hello World!");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19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altLang="en-US" sz="1900" b="1" dirty="0" err="1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("A circle with a diameter of 5 cm has:");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19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altLang="en-US" sz="1900" b="1" dirty="0" err="1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("A circumference of " + (</a:t>
            </a:r>
            <a:r>
              <a:rPr lang="en-US" alt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</a:t>
            </a: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 * 5) + " cm");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19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altLang="en-US" sz="1900" b="1" dirty="0" err="1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("And an area of " + (</a:t>
            </a:r>
            <a:r>
              <a:rPr lang="en-US" alt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</a:t>
            </a: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alt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pow(2.5,2)</a:t>
            </a: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		+ " sq. cm");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612E968E-FD41-4398-8FB4-2F852CED9D81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62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Man-hours</a:t>
            </a:r>
            <a:endParaRPr lang="en-US" altLang="en-US" dirty="0">
              <a:hlinkClick r:id="rId2"/>
            </a:endParaRPr>
          </a:p>
        </p:txBody>
      </p:sp>
      <p:sp>
        <p:nvSpPr>
          <p:cNvPr id="8195" name="Content Placeholder 6"/>
          <p:cNvSpPr>
            <a:spLocks noGrp="1"/>
          </p:cNvSpPr>
          <p:nvPr>
            <p:ph sz="quarter" idx="1"/>
          </p:nvPr>
        </p:nvSpPr>
        <p:spPr>
          <a:xfrm>
            <a:off x="1219200" y="1123951"/>
            <a:ext cx="10363200" cy="4779963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Labor is sometimes measured in man-hours, man-months, or man-years.</a:t>
            </a:r>
          </a:p>
          <a:p>
            <a:pPr lvl="1"/>
            <a:r>
              <a:rPr lang="en-US" altLang="en-US" sz="3600" dirty="0"/>
              <a:t>Example: Doom3 took 5 years and more than 100 man-years of labor to develop</a:t>
            </a:r>
          </a:p>
          <a:p>
            <a:pPr lvl="2"/>
            <a:r>
              <a:rPr lang="en-US" altLang="en-US" sz="3200" dirty="0"/>
              <a:t>Company Spokesman: "It will be ready when it's done"</a:t>
            </a:r>
          </a:p>
          <a:p>
            <a:pPr lvl="1"/>
            <a:r>
              <a:rPr lang="en-US" altLang="en-US" sz="3600" dirty="0"/>
              <a:t>Why not double the size of the team and halve the </a:t>
            </a:r>
            <a:r>
              <a:rPr lang="en-US" altLang="en-US" sz="3600" i="1" dirty="0"/>
              <a:t>lead time </a:t>
            </a:r>
            <a:r>
              <a:rPr lang="en-US" altLang="en-US" sz="3600" dirty="0"/>
              <a:t>(concept date to release date)?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8EC04405-C8D3-4338-94B4-48D82A7EE1D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7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99533" y="419100"/>
            <a:ext cx="11220449" cy="73501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Man-hours: The Mythical Man-Month</a:t>
            </a:r>
            <a:br>
              <a:rPr lang="en-US" altLang="en-US" dirty="0"/>
            </a:br>
            <a:r>
              <a:rPr lang="en-US" altLang="en-US" sz="2200" dirty="0"/>
              <a:t>https://www.youtube.com/watch?v=H7PL5MSPc1I&amp;t=211s</a:t>
            </a:r>
            <a:endParaRPr lang="en-US" altLang="en-US" dirty="0">
              <a:hlinkClick r:id="rId2"/>
            </a:endParaRPr>
          </a:p>
        </p:txBody>
      </p:sp>
      <p:sp>
        <p:nvSpPr>
          <p:cNvPr id="9219" name="Content Placeholder 6"/>
          <p:cNvSpPr>
            <a:spLocks noGrp="1"/>
          </p:cNvSpPr>
          <p:nvPr>
            <p:ph sz="quarter" idx="1"/>
          </p:nvPr>
        </p:nvSpPr>
        <p:spPr>
          <a:xfrm>
            <a:off x="446615" y="1392238"/>
            <a:ext cx="11273367" cy="4818062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3000" dirty="0"/>
              <a:t>Assume that a software program might take one expert programmer a year to develop = 12 man-months</a:t>
            </a:r>
          </a:p>
          <a:p>
            <a:r>
              <a:rPr lang="en-US" altLang="en-US" sz="3000" dirty="0"/>
              <a:t>Market pressures might be such that we want to get the program finished in a month, rather than a year</a:t>
            </a:r>
          </a:p>
          <a:p>
            <a:r>
              <a:rPr lang="en-US" altLang="en-US" sz="3000" dirty="0"/>
              <a:t>1 programmer * 12 months = 12 programmers * 1 month?</a:t>
            </a:r>
          </a:p>
          <a:p>
            <a:pPr lvl="1"/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</a:rPr>
              <a:t>When you throw additional programmers at a project that is late, you are likely to make it </a:t>
            </a:r>
            <a:r>
              <a:rPr lang="en-US" altLang="en-US" sz="2800" i="1" dirty="0">
                <a:solidFill>
                  <a:srgbClr val="000000"/>
                </a:solidFill>
                <a:latin typeface="Times New Roman" pitchFamily="18" charset="0"/>
              </a:rPr>
              <a:t>more late!</a:t>
            </a:r>
          </a:p>
          <a:p>
            <a:pPr lvl="1"/>
            <a:r>
              <a:rPr lang="en-US" altLang="en-US" sz="2800" b="1" i="1" dirty="0">
                <a:solidFill>
                  <a:srgbClr val="000000"/>
                </a:solidFill>
                <a:latin typeface="Times New Roman" pitchFamily="18" charset="0"/>
              </a:rPr>
              <a:t>Remove promised-but-not-yet-completed features, rather than multiplying workers bees.</a:t>
            </a:r>
          </a:p>
          <a:p>
            <a:pPr lvl="1"/>
            <a:r>
              <a:rPr lang="en-US" altLang="en-US" sz="2800" b="1" i="1" dirty="0">
                <a:solidFill>
                  <a:srgbClr val="000000"/>
                </a:solidFill>
                <a:latin typeface="Times New Roman" pitchFamily="18" charset="0"/>
              </a:rPr>
              <a:t>Also, at least one team member must have detailed knowledge of the entire system (all the modules).</a:t>
            </a:r>
            <a:endParaRPr lang="en-US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BE4B881C-F44D-4931-847A-3F1346CA366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91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to Implementation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309034" y="971551"/>
            <a:ext cx="12136967" cy="5529263"/>
          </a:xfrm>
        </p:spPr>
        <p:txBody>
          <a:bodyPr>
            <a:normAutofit lnSpcReduction="10000"/>
          </a:bodyPr>
          <a:lstStyle/>
          <a:p>
            <a:r>
              <a:rPr lang="en-US" altLang="en-US" sz="3200"/>
              <a:t>Assume a modular design has been completed</a:t>
            </a:r>
          </a:p>
          <a:p>
            <a:pPr lvl="1"/>
            <a:r>
              <a:rPr lang="en-US" altLang="en-US" sz="3200"/>
              <a:t>Can all the modules be developed in parallel?</a:t>
            </a:r>
          </a:p>
          <a:p>
            <a:pPr lvl="2"/>
            <a:r>
              <a:rPr lang="en-US" altLang="en-US" sz="3200"/>
              <a:t>most likely not - due to dependencies</a:t>
            </a:r>
          </a:p>
          <a:p>
            <a:pPr lvl="1"/>
            <a:r>
              <a:rPr lang="en-US" altLang="en-US" sz="3200"/>
              <a:t>division of work within a module may also be necessary</a:t>
            </a:r>
          </a:p>
          <a:p>
            <a:pPr lvl="2"/>
            <a:r>
              <a:rPr lang="en-US" altLang="en-US" sz="3200"/>
              <a:t>can classes within a module be developed in parallel?</a:t>
            </a:r>
          </a:p>
          <a:p>
            <a:pPr lvl="3"/>
            <a:r>
              <a:rPr lang="en-US" altLang="en-US" sz="3200"/>
              <a:t>most likely not - due to dependencies</a:t>
            </a:r>
          </a:p>
          <a:p>
            <a:pPr lvl="3"/>
            <a:r>
              <a:rPr lang="en-US" altLang="en-US" sz="3200"/>
              <a:t>division of work within a class may also be necessary</a:t>
            </a:r>
          </a:p>
          <a:p>
            <a:pPr lvl="4"/>
            <a:r>
              <a:rPr lang="en-US" altLang="en-US" sz="3200"/>
              <a:t>can methods within a class be developed in parallel?</a:t>
            </a:r>
          </a:p>
          <a:p>
            <a:pPr lvl="4"/>
            <a:r>
              <a:rPr lang="en-US" altLang="en-US" sz="3200"/>
              <a:t>Again most likely not - due to dependencies</a:t>
            </a:r>
          </a:p>
          <a:p>
            <a:endParaRPr lang="en-US" alt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5782E751-119E-4757-BF01-A8CCA4FB712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5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Bottom-Up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5951" y="933450"/>
            <a:ext cx="11523133" cy="508635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en-US" sz="3400" dirty="0"/>
              <a:t>Traditional approach:</a:t>
            </a:r>
          </a:p>
          <a:p>
            <a:pPr lvl="1">
              <a:defRPr/>
            </a:pPr>
            <a:r>
              <a:rPr lang="en-US" altLang="en-US" sz="3400" dirty="0"/>
              <a:t>All modules used by module M are implemented and tested before M is implemented.</a:t>
            </a:r>
          </a:p>
          <a:p>
            <a:pPr>
              <a:defRPr/>
            </a:pPr>
            <a:r>
              <a:rPr lang="en-US" altLang="en-US" sz="3400" dirty="0"/>
              <a:t>Requires the use of drivers (i.e., testers).</a:t>
            </a:r>
          </a:p>
          <a:p>
            <a:pPr>
              <a:defRPr/>
            </a:pPr>
            <a:r>
              <a:rPr lang="en-US" altLang="en-US" sz="3400" dirty="0"/>
              <a:t>Example of Module dependencies:</a:t>
            </a:r>
          </a:p>
          <a:p>
            <a:pPr marL="1143000" lvl="4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en-US" dirty="0">
                <a:solidFill>
                  <a:srgbClr val="000000"/>
                </a:solidFill>
              </a:rPr>
              <a:t>			</a:t>
            </a:r>
            <a:r>
              <a:rPr lang="en-US" altLang="en-US" sz="2800" b="1" dirty="0">
                <a:solidFill>
                  <a:srgbClr val="FF0000"/>
                </a:solidFill>
              </a:rPr>
              <a:t>Bottom-up development can place less of a </a:t>
            </a:r>
          </a:p>
          <a:p>
            <a:pPr marL="1143000" lvl="4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en-US" sz="2800" b="1" dirty="0">
                <a:solidFill>
                  <a:srgbClr val="FF0000"/>
                </a:solidFill>
              </a:rPr>
              <a:t>				load on system resources.</a:t>
            </a:r>
          </a:p>
          <a:p>
            <a:pPr marL="1143000" lvl="4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en-US" sz="2800" b="1" dirty="0">
                <a:solidFill>
                  <a:srgbClr val="FF0000"/>
                </a:solidFill>
              </a:rPr>
              <a:t>			Bottom-up development can lead to earlier </a:t>
            </a:r>
          </a:p>
          <a:p>
            <a:pPr marL="1143000" lvl="4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en-US" sz="2800" b="1" dirty="0">
                <a:solidFill>
                  <a:srgbClr val="FF0000"/>
                </a:solidFill>
              </a:rPr>
              <a:t>				completion of useful subsystems.</a:t>
            </a:r>
          </a:p>
          <a:p>
            <a:pPr lvl="4">
              <a:defRPr/>
            </a:pPr>
            <a:endParaRPr lang="en-US" altLang="en-US" sz="2400" dirty="0"/>
          </a:p>
          <a:p>
            <a:pPr>
              <a:defRPr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B8B82329-587F-40C6-B827-03F8D657ACE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11269" name="Group 4"/>
          <p:cNvGrpSpPr>
            <a:grpSpLocks/>
          </p:cNvGrpSpPr>
          <p:nvPr/>
        </p:nvGrpSpPr>
        <p:grpSpPr bwMode="auto">
          <a:xfrm>
            <a:off x="1071034" y="4232276"/>
            <a:ext cx="3348567" cy="1825625"/>
            <a:chOff x="1920" y="1776"/>
            <a:chExt cx="1582" cy="1150"/>
          </a:xfrm>
        </p:grpSpPr>
        <p:sp>
          <p:nvSpPr>
            <p:cNvPr id="11270" name="Rectangle 5"/>
            <p:cNvSpPr>
              <a:spLocks noChangeArrowheads="1"/>
            </p:cNvSpPr>
            <p:nvPr/>
          </p:nvSpPr>
          <p:spPr bwMode="auto">
            <a:xfrm>
              <a:off x="2592" y="1776"/>
              <a:ext cx="238" cy="28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39725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600">
                  <a:solidFill>
                    <a:schemeClr val="tx1"/>
                  </a:solidFill>
                  <a:latin typeface="Perpetua" pitchFamily="18" charset="0"/>
                </a:defRPr>
              </a:lvl1pPr>
              <a:lvl2pPr marL="547688" indent="-22860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chemeClr val="tx1"/>
                  </a:solidFill>
                  <a:latin typeface="Perpetua" pitchFamily="18" charset="0"/>
                </a:defRPr>
              </a:lvl2pPr>
              <a:lvl3pPr marL="822325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3pPr>
              <a:lvl4pPr marL="1096963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4pPr>
              <a:lvl5pPr marL="1371600" indent="-228600">
                <a:spcBef>
                  <a:spcPts val="375"/>
                </a:spcBef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5pPr>
              <a:lvl6pPr marL="1828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6pPr>
              <a:lvl7pPr marL="2286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7pPr>
              <a:lvl8pPr marL="2743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8pPr>
              <a:lvl9pPr marL="32004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Arial" charset="0"/>
                  <a:ea typeface="Microsoft YaHei" pitchFamily="34" charset="-122"/>
                </a:rPr>
                <a:t>A</a:t>
              </a:r>
            </a:p>
          </p:txBody>
        </p:sp>
        <p:sp>
          <p:nvSpPr>
            <p:cNvPr id="11271" name="Rectangle 6"/>
            <p:cNvSpPr>
              <a:spLocks noChangeArrowheads="1"/>
            </p:cNvSpPr>
            <p:nvPr/>
          </p:nvSpPr>
          <p:spPr bwMode="auto">
            <a:xfrm>
              <a:off x="2256" y="2208"/>
              <a:ext cx="238" cy="28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39725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600">
                  <a:solidFill>
                    <a:schemeClr val="tx1"/>
                  </a:solidFill>
                  <a:latin typeface="Perpetua" pitchFamily="18" charset="0"/>
                </a:defRPr>
              </a:lvl1pPr>
              <a:lvl2pPr marL="547688" indent="-22860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chemeClr val="tx1"/>
                  </a:solidFill>
                  <a:latin typeface="Perpetua" pitchFamily="18" charset="0"/>
                </a:defRPr>
              </a:lvl2pPr>
              <a:lvl3pPr marL="822325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3pPr>
              <a:lvl4pPr marL="1096963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4pPr>
              <a:lvl5pPr marL="1371600" indent="-228600">
                <a:spcBef>
                  <a:spcPts val="375"/>
                </a:spcBef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5pPr>
              <a:lvl6pPr marL="1828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6pPr>
              <a:lvl7pPr marL="2286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7pPr>
              <a:lvl8pPr marL="2743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8pPr>
              <a:lvl9pPr marL="32004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Arial" charset="0"/>
                  <a:ea typeface="Microsoft YaHei" pitchFamily="34" charset="-122"/>
                </a:rPr>
                <a:t>B</a:t>
              </a:r>
            </a:p>
          </p:txBody>
        </p:sp>
        <p:sp>
          <p:nvSpPr>
            <p:cNvPr id="11272" name="Rectangle 7"/>
            <p:cNvSpPr>
              <a:spLocks noChangeArrowheads="1"/>
            </p:cNvSpPr>
            <p:nvPr/>
          </p:nvSpPr>
          <p:spPr bwMode="auto">
            <a:xfrm>
              <a:off x="2928" y="2208"/>
              <a:ext cx="238" cy="28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39725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600">
                  <a:solidFill>
                    <a:schemeClr val="tx1"/>
                  </a:solidFill>
                  <a:latin typeface="Perpetua" pitchFamily="18" charset="0"/>
                </a:defRPr>
              </a:lvl1pPr>
              <a:lvl2pPr marL="547688" indent="-22860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chemeClr val="tx1"/>
                  </a:solidFill>
                  <a:latin typeface="Perpetua" pitchFamily="18" charset="0"/>
                </a:defRPr>
              </a:lvl2pPr>
              <a:lvl3pPr marL="822325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3pPr>
              <a:lvl4pPr marL="1096963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4pPr>
              <a:lvl5pPr marL="1371600" indent="-228600">
                <a:spcBef>
                  <a:spcPts val="375"/>
                </a:spcBef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5pPr>
              <a:lvl6pPr marL="1828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6pPr>
              <a:lvl7pPr marL="2286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7pPr>
              <a:lvl8pPr marL="2743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8pPr>
              <a:lvl9pPr marL="32004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Arial" charset="0"/>
                  <a:ea typeface="Microsoft YaHei" pitchFamily="34" charset="-122"/>
                </a:rPr>
                <a:t>C</a:t>
              </a:r>
            </a:p>
          </p:txBody>
        </p:sp>
        <p:sp>
          <p:nvSpPr>
            <p:cNvPr id="11273" name="Rectangle 8"/>
            <p:cNvSpPr>
              <a:spLocks noChangeArrowheads="1"/>
            </p:cNvSpPr>
            <p:nvPr/>
          </p:nvSpPr>
          <p:spPr bwMode="auto">
            <a:xfrm>
              <a:off x="1920" y="2640"/>
              <a:ext cx="238" cy="28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39725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600">
                  <a:solidFill>
                    <a:schemeClr val="tx1"/>
                  </a:solidFill>
                  <a:latin typeface="Perpetua" pitchFamily="18" charset="0"/>
                </a:defRPr>
              </a:lvl1pPr>
              <a:lvl2pPr marL="547688" indent="-22860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chemeClr val="tx1"/>
                  </a:solidFill>
                  <a:latin typeface="Perpetua" pitchFamily="18" charset="0"/>
                </a:defRPr>
              </a:lvl2pPr>
              <a:lvl3pPr marL="822325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3pPr>
              <a:lvl4pPr marL="1096963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4pPr>
              <a:lvl5pPr marL="1371600" indent="-228600">
                <a:spcBef>
                  <a:spcPts val="375"/>
                </a:spcBef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5pPr>
              <a:lvl6pPr marL="1828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6pPr>
              <a:lvl7pPr marL="2286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7pPr>
              <a:lvl8pPr marL="2743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8pPr>
              <a:lvl9pPr marL="32004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Arial" charset="0"/>
                  <a:ea typeface="Microsoft YaHei" pitchFamily="34" charset="-122"/>
                </a:rPr>
                <a:t>D</a:t>
              </a:r>
            </a:p>
          </p:txBody>
        </p:sp>
        <p:sp>
          <p:nvSpPr>
            <p:cNvPr id="11274" name="Rectangle 9"/>
            <p:cNvSpPr>
              <a:spLocks noChangeArrowheads="1"/>
            </p:cNvSpPr>
            <p:nvPr/>
          </p:nvSpPr>
          <p:spPr bwMode="auto">
            <a:xfrm>
              <a:off x="3264" y="2640"/>
              <a:ext cx="238" cy="28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39725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600">
                  <a:solidFill>
                    <a:schemeClr val="tx1"/>
                  </a:solidFill>
                  <a:latin typeface="Perpetua" pitchFamily="18" charset="0"/>
                </a:defRPr>
              </a:lvl1pPr>
              <a:lvl2pPr marL="547688" indent="-22860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chemeClr val="tx1"/>
                  </a:solidFill>
                  <a:latin typeface="Perpetua" pitchFamily="18" charset="0"/>
                </a:defRPr>
              </a:lvl2pPr>
              <a:lvl3pPr marL="822325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3pPr>
              <a:lvl4pPr marL="1096963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4pPr>
              <a:lvl5pPr marL="1371600" indent="-228600">
                <a:spcBef>
                  <a:spcPts val="375"/>
                </a:spcBef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5pPr>
              <a:lvl6pPr marL="1828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6pPr>
              <a:lvl7pPr marL="2286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7pPr>
              <a:lvl8pPr marL="2743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8pPr>
              <a:lvl9pPr marL="32004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Arial" charset="0"/>
                  <a:ea typeface="Microsoft YaHei" pitchFamily="34" charset="-122"/>
                </a:rPr>
                <a:t>E</a:t>
              </a:r>
            </a:p>
          </p:txBody>
        </p:sp>
        <p:sp>
          <p:nvSpPr>
            <p:cNvPr id="11275" name="Line 10"/>
            <p:cNvSpPr>
              <a:spLocks noChangeShapeType="1"/>
            </p:cNvSpPr>
            <p:nvPr/>
          </p:nvSpPr>
          <p:spPr bwMode="auto">
            <a:xfrm flipH="1">
              <a:off x="2494" y="2064"/>
              <a:ext cx="146" cy="14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6" name="Line 11"/>
            <p:cNvSpPr>
              <a:spLocks noChangeShapeType="1"/>
            </p:cNvSpPr>
            <p:nvPr/>
          </p:nvSpPr>
          <p:spPr bwMode="auto">
            <a:xfrm flipH="1">
              <a:off x="2158" y="2496"/>
              <a:ext cx="146" cy="14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7" name="Line 12"/>
            <p:cNvSpPr>
              <a:spLocks noChangeShapeType="1"/>
            </p:cNvSpPr>
            <p:nvPr/>
          </p:nvSpPr>
          <p:spPr bwMode="auto">
            <a:xfrm>
              <a:off x="2784" y="2064"/>
              <a:ext cx="142" cy="14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8" name="Line 13"/>
            <p:cNvSpPr>
              <a:spLocks noChangeShapeType="1"/>
            </p:cNvSpPr>
            <p:nvPr/>
          </p:nvSpPr>
          <p:spPr bwMode="auto">
            <a:xfrm>
              <a:off x="3120" y="2496"/>
              <a:ext cx="142" cy="14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541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1257300"/>
          </a:xfrm>
        </p:spPr>
        <p:txBody>
          <a:bodyPr>
            <a:normAutofit/>
          </a:bodyPr>
          <a:lstStyle/>
          <a:p>
            <a:r>
              <a:rPr lang="en-US" altLang="en-US" dirty="0"/>
              <a:t>Top-Down Development</a:t>
            </a:r>
            <a:br>
              <a:rPr lang="en-US" altLang="en-US" dirty="0"/>
            </a:br>
            <a:r>
              <a:rPr lang="en-US" altLang="en-US" sz="2700" dirty="0"/>
              <a:t>https://www.youtube.com/watch?v=v9M8LA2uM48</a:t>
            </a:r>
            <a:endParaRPr lang="en-US" altLang="en-US" dirty="0"/>
          </a:p>
        </p:txBody>
      </p:sp>
      <p:sp>
        <p:nvSpPr>
          <p:cNvPr id="12291" name="Content Placeholder 6"/>
          <p:cNvSpPr>
            <a:spLocks noGrp="1"/>
          </p:cNvSpPr>
          <p:nvPr>
            <p:ph sz="quarter" idx="1"/>
          </p:nvPr>
        </p:nvSpPr>
        <p:spPr>
          <a:xfrm>
            <a:off x="258234" y="893764"/>
            <a:ext cx="11726333" cy="5126037"/>
          </a:xfrm>
        </p:spPr>
        <p:txBody>
          <a:bodyPr/>
          <a:lstStyle/>
          <a:p>
            <a:pPr>
              <a:defRPr/>
            </a:pPr>
            <a:r>
              <a:rPr lang="en-US" altLang="en-US" sz="3200" dirty="0"/>
              <a:t>All modules that use module M are implemented and tested before M is implemented.</a:t>
            </a:r>
          </a:p>
          <a:p>
            <a:pPr lvl="2">
              <a:defRPr/>
            </a:pPr>
            <a:r>
              <a:rPr lang="en-US" altLang="en-US" sz="2800" dirty="0"/>
              <a:t>Modules themselves will probably use bottom-up development</a:t>
            </a:r>
          </a:p>
          <a:p>
            <a:pPr lvl="1">
              <a:defRPr/>
            </a:pPr>
            <a:r>
              <a:rPr lang="en-US" altLang="en-US" sz="3200" dirty="0"/>
              <a:t>Requires the use of stubs.</a:t>
            </a:r>
          </a:p>
          <a:p>
            <a:pPr lvl="1">
              <a:defRPr/>
            </a:pPr>
            <a:r>
              <a:rPr lang="en-US" altLang="en-US" sz="3200" dirty="0"/>
              <a:t>Testing procedures are important</a:t>
            </a:r>
          </a:p>
          <a:p>
            <a:pPr lvl="3">
              <a:defRPr/>
            </a:pPr>
            <a:r>
              <a:rPr lang="en-US" altLang="en-US" sz="3600" dirty="0"/>
              <a:t>Example of module dependencies:</a:t>
            </a:r>
          </a:p>
          <a:p>
            <a:pPr marL="1143000" lvl="4" indent="0">
              <a:buFontTx/>
              <a:buNone/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				If the design contains a type hierarchy, top-</a:t>
            </a:r>
          </a:p>
          <a:p>
            <a:pPr marL="1143000" lvl="4" indent="0">
              <a:buFontTx/>
              <a:buNone/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				    down development is required.</a:t>
            </a:r>
          </a:p>
          <a:p>
            <a:pPr lvl="4">
              <a:defRPr/>
            </a:pPr>
            <a:endParaRPr lang="en-US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05932" y="64008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A52CE821-DBF6-491E-8604-B91379143B8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12293" name="Group 4"/>
          <p:cNvGrpSpPr>
            <a:grpSpLocks/>
          </p:cNvGrpSpPr>
          <p:nvPr/>
        </p:nvGrpSpPr>
        <p:grpSpPr bwMode="auto">
          <a:xfrm>
            <a:off x="1820333" y="4713289"/>
            <a:ext cx="3348567" cy="1825625"/>
            <a:chOff x="1920" y="1776"/>
            <a:chExt cx="1582" cy="1150"/>
          </a:xfrm>
        </p:grpSpPr>
        <p:sp>
          <p:nvSpPr>
            <p:cNvPr id="12294" name="Rectangle 5"/>
            <p:cNvSpPr>
              <a:spLocks noChangeArrowheads="1"/>
            </p:cNvSpPr>
            <p:nvPr/>
          </p:nvSpPr>
          <p:spPr bwMode="auto">
            <a:xfrm>
              <a:off x="2592" y="1776"/>
              <a:ext cx="238" cy="28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39725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600">
                  <a:solidFill>
                    <a:schemeClr val="tx1"/>
                  </a:solidFill>
                  <a:latin typeface="Perpetua" pitchFamily="18" charset="0"/>
                </a:defRPr>
              </a:lvl1pPr>
              <a:lvl2pPr marL="547688" indent="-22860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chemeClr val="tx1"/>
                  </a:solidFill>
                  <a:latin typeface="Perpetua" pitchFamily="18" charset="0"/>
                </a:defRPr>
              </a:lvl2pPr>
              <a:lvl3pPr marL="822325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3pPr>
              <a:lvl4pPr marL="1096963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4pPr>
              <a:lvl5pPr marL="1371600" indent="-228600">
                <a:spcBef>
                  <a:spcPts val="375"/>
                </a:spcBef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5pPr>
              <a:lvl6pPr marL="1828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6pPr>
              <a:lvl7pPr marL="2286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7pPr>
              <a:lvl8pPr marL="2743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8pPr>
              <a:lvl9pPr marL="32004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Arial" charset="0"/>
                  <a:ea typeface="Microsoft YaHei" pitchFamily="34" charset="-122"/>
                </a:rPr>
                <a:t>A</a:t>
              </a:r>
            </a:p>
          </p:txBody>
        </p:sp>
        <p:sp>
          <p:nvSpPr>
            <p:cNvPr id="12295" name="Rectangle 6"/>
            <p:cNvSpPr>
              <a:spLocks noChangeArrowheads="1"/>
            </p:cNvSpPr>
            <p:nvPr/>
          </p:nvSpPr>
          <p:spPr bwMode="auto">
            <a:xfrm>
              <a:off x="2256" y="2208"/>
              <a:ext cx="238" cy="28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39725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600">
                  <a:solidFill>
                    <a:schemeClr val="tx1"/>
                  </a:solidFill>
                  <a:latin typeface="Perpetua" pitchFamily="18" charset="0"/>
                </a:defRPr>
              </a:lvl1pPr>
              <a:lvl2pPr marL="547688" indent="-22860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chemeClr val="tx1"/>
                  </a:solidFill>
                  <a:latin typeface="Perpetua" pitchFamily="18" charset="0"/>
                </a:defRPr>
              </a:lvl2pPr>
              <a:lvl3pPr marL="822325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3pPr>
              <a:lvl4pPr marL="1096963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4pPr>
              <a:lvl5pPr marL="1371600" indent="-228600">
                <a:spcBef>
                  <a:spcPts val="375"/>
                </a:spcBef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5pPr>
              <a:lvl6pPr marL="1828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6pPr>
              <a:lvl7pPr marL="2286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7pPr>
              <a:lvl8pPr marL="2743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8pPr>
              <a:lvl9pPr marL="32004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Arial" charset="0"/>
                  <a:ea typeface="Microsoft YaHei" pitchFamily="34" charset="-122"/>
                </a:rPr>
                <a:t>B</a:t>
              </a:r>
            </a:p>
          </p:txBody>
        </p:sp>
        <p:sp>
          <p:nvSpPr>
            <p:cNvPr id="12296" name="Rectangle 7"/>
            <p:cNvSpPr>
              <a:spLocks noChangeArrowheads="1"/>
            </p:cNvSpPr>
            <p:nvPr/>
          </p:nvSpPr>
          <p:spPr bwMode="auto">
            <a:xfrm>
              <a:off x="2928" y="2208"/>
              <a:ext cx="238" cy="28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39725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600">
                  <a:solidFill>
                    <a:schemeClr val="tx1"/>
                  </a:solidFill>
                  <a:latin typeface="Perpetua" pitchFamily="18" charset="0"/>
                </a:defRPr>
              </a:lvl1pPr>
              <a:lvl2pPr marL="547688" indent="-22860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chemeClr val="tx1"/>
                  </a:solidFill>
                  <a:latin typeface="Perpetua" pitchFamily="18" charset="0"/>
                </a:defRPr>
              </a:lvl2pPr>
              <a:lvl3pPr marL="822325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3pPr>
              <a:lvl4pPr marL="1096963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4pPr>
              <a:lvl5pPr marL="1371600" indent="-228600">
                <a:spcBef>
                  <a:spcPts val="375"/>
                </a:spcBef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5pPr>
              <a:lvl6pPr marL="1828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6pPr>
              <a:lvl7pPr marL="2286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7pPr>
              <a:lvl8pPr marL="2743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8pPr>
              <a:lvl9pPr marL="32004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Arial" charset="0"/>
                  <a:ea typeface="Microsoft YaHei" pitchFamily="34" charset="-122"/>
                </a:rPr>
                <a:t>C</a:t>
              </a:r>
            </a:p>
          </p:txBody>
        </p:sp>
        <p:sp>
          <p:nvSpPr>
            <p:cNvPr id="12297" name="Rectangle 8"/>
            <p:cNvSpPr>
              <a:spLocks noChangeArrowheads="1"/>
            </p:cNvSpPr>
            <p:nvPr/>
          </p:nvSpPr>
          <p:spPr bwMode="auto">
            <a:xfrm>
              <a:off x="1920" y="2640"/>
              <a:ext cx="238" cy="28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39725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600">
                  <a:solidFill>
                    <a:schemeClr val="tx1"/>
                  </a:solidFill>
                  <a:latin typeface="Perpetua" pitchFamily="18" charset="0"/>
                </a:defRPr>
              </a:lvl1pPr>
              <a:lvl2pPr marL="547688" indent="-22860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chemeClr val="tx1"/>
                  </a:solidFill>
                  <a:latin typeface="Perpetua" pitchFamily="18" charset="0"/>
                </a:defRPr>
              </a:lvl2pPr>
              <a:lvl3pPr marL="822325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3pPr>
              <a:lvl4pPr marL="1096963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4pPr>
              <a:lvl5pPr marL="1371600" indent="-228600">
                <a:spcBef>
                  <a:spcPts val="375"/>
                </a:spcBef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5pPr>
              <a:lvl6pPr marL="1828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6pPr>
              <a:lvl7pPr marL="2286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7pPr>
              <a:lvl8pPr marL="2743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8pPr>
              <a:lvl9pPr marL="32004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Arial" charset="0"/>
                  <a:ea typeface="Microsoft YaHei" pitchFamily="34" charset="-122"/>
                </a:rPr>
                <a:t>D</a:t>
              </a:r>
            </a:p>
          </p:txBody>
        </p:sp>
        <p:sp>
          <p:nvSpPr>
            <p:cNvPr id="12298" name="Rectangle 9"/>
            <p:cNvSpPr>
              <a:spLocks noChangeArrowheads="1"/>
            </p:cNvSpPr>
            <p:nvPr/>
          </p:nvSpPr>
          <p:spPr bwMode="auto">
            <a:xfrm>
              <a:off x="3264" y="2640"/>
              <a:ext cx="238" cy="28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39725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600">
                  <a:solidFill>
                    <a:schemeClr val="tx1"/>
                  </a:solidFill>
                  <a:latin typeface="Perpetua" pitchFamily="18" charset="0"/>
                </a:defRPr>
              </a:lvl1pPr>
              <a:lvl2pPr marL="547688" indent="-22860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chemeClr val="tx1"/>
                  </a:solidFill>
                  <a:latin typeface="Perpetua" pitchFamily="18" charset="0"/>
                </a:defRPr>
              </a:lvl2pPr>
              <a:lvl3pPr marL="822325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3pPr>
              <a:lvl4pPr marL="1096963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4pPr>
              <a:lvl5pPr marL="1371600" indent="-228600">
                <a:spcBef>
                  <a:spcPts val="375"/>
                </a:spcBef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5pPr>
              <a:lvl6pPr marL="1828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6pPr>
              <a:lvl7pPr marL="2286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7pPr>
              <a:lvl8pPr marL="2743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8pPr>
              <a:lvl9pPr marL="32004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Arial" charset="0"/>
                  <a:ea typeface="Microsoft YaHei" pitchFamily="34" charset="-122"/>
                </a:rPr>
                <a:t>E</a:t>
              </a:r>
            </a:p>
          </p:txBody>
        </p:sp>
        <p:sp>
          <p:nvSpPr>
            <p:cNvPr id="12299" name="Line 10"/>
            <p:cNvSpPr>
              <a:spLocks noChangeShapeType="1"/>
            </p:cNvSpPr>
            <p:nvPr/>
          </p:nvSpPr>
          <p:spPr bwMode="auto">
            <a:xfrm flipH="1">
              <a:off x="2494" y="2064"/>
              <a:ext cx="146" cy="14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Line 11"/>
            <p:cNvSpPr>
              <a:spLocks noChangeShapeType="1"/>
            </p:cNvSpPr>
            <p:nvPr/>
          </p:nvSpPr>
          <p:spPr bwMode="auto">
            <a:xfrm flipH="1">
              <a:off x="2158" y="2496"/>
              <a:ext cx="146" cy="14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Line 12"/>
            <p:cNvSpPr>
              <a:spLocks noChangeShapeType="1"/>
            </p:cNvSpPr>
            <p:nvPr/>
          </p:nvSpPr>
          <p:spPr bwMode="auto">
            <a:xfrm>
              <a:off x="2784" y="2064"/>
              <a:ext cx="142" cy="14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Line 13"/>
            <p:cNvSpPr>
              <a:spLocks noChangeShapeType="1"/>
            </p:cNvSpPr>
            <p:nvPr/>
          </p:nvSpPr>
          <p:spPr bwMode="auto">
            <a:xfrm>
              <a:off x="3120" y="2496"/>
              <a:ext cx="142" cy="14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9712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Development Strategy</a:t>
            </a:r>
          </a:p>
        </p:txBody>
      </p:sp>
      <p:sp>
        <p:nvSpPr>
          <p:cNvPr id="13315" name="Content Placeholder 6"/>
          <p:cNvSpPr>
            <a:spLocks noGrp="1"/>
          </p:cNvSpPr>
          <p:nvPr>
            <p:ph sz="quarter" idx="1"/>
          </p:nvPr>
        </p:nvSpPr>
        <p:spPr>
          <a:xfrm>
            <a:off x="404284" y="1068389"/>
            <a:ext cx="11836400" cy="508793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3000"/>
              <a:t>Should be defined explicitly before implementation begins</a:t>
            </a:r>
          </a:p>
          <a:p>
            <a:r>
              <a:rPr lang="en-US" altLang="en-US" sz="3000"/>
              <a:t>Should be primarily top-down, with bottom-up used mainly for modules that are easier to implement than to simulate</a:t>
            </a:r>
          </a:p>
          <a:p>
            <a:r>
              <a:rPr lang="en-US" altLang="en-US" sz="3000"/>
              <a:t>Advantages of top-down outweigh bottom-up</a:t>
            </a:r>
          </a:p>
          <a:p>
            <a:pPr lvl="1"/>
            <a:r>
              <a:rPr lang="en-US" altLang="en-US" sz="3000"/>
              <a:t>simplifies system integration &amp; test</a:t>
            </a:r>
          </a:p>
          <a:p>
            <a:pPr lvl="1"/>
            <a:r>
              <a:rPr lang="en-US" altLang="en-US" sz="3000"/>
              <a:t>makes it possible to produce useful partial versions of the system</a:t>
            </a:r>
          </a:p>
          <a:p>
            <a:pPr lvl="1"/>
            <a:r>
              <a:rPr lang="en-US" altLang="en-US" sz="3000"/>
              <a:t>allows critical high-level design errors to be caught early</a:t>
            </a:r>
          </a:p>
          <a:p>
            <a:r>
              <a:rPr lang="en-US" altLang="en-US" sz="3000"/>
              <a:t>Bottom-up development may be used for each module</a:t>
            </a:r>
          </a:p>
          <a:p>
            <a:pPr lvl="1"/>
            <a:r>
              <a:rPr lang="en-US" altLang="en-US" sz="3000"/>
              <a:t>we’ll see this with module testing as well</a:t>
            </a:r>
          </a:p>
          <a:p>
            <a:endParaRPr lang="en-US" altLang="en-US" sz="3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AF27D172-8F9C-4F53-B3FC-85118518775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47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ECA7"/>
      </a:hlink>
      <a:folHlink>
        <a:srgbClr val="FDF0A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2681</TotalTime>
  <Words>2145</Words>
  <Application>Microsoft Office PowerPoint</Application>
  <PresentationFormat>Widescreen</PresentationFormat>
  <Paragraphs>365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Microsoft YaHei</vt:lpstr>
      <vt:lpstr>Arial</vt:lpstr>
      <vt:lpstr>Calibri</vt:lpstr>
      <vt:lpstr>Courier New</vt:lpstr>
      <vt:lpstr>Times New Roman</vt:lpstr>
      <vt:lpstr>Trebuchet MS</vt:lpstr>
      <vt:lpstr>Tw Cen MT</vt:lpstr>
      <vt:lpstr>Wingdings 2</vt:lpstr>
      <vt:lpstr>Circuit</vt:lpstr>
      <vt:lpstr>CSE 219 Computer science III</vt:lpstr>
      <vt:lpstr>PowerPoint Presentation</vt:lpstr>
      <vt:lpstr>PowerPoint Presentation</vt:lpstr>
      <vt:lpstr>Man-hours</vt:lpstr>
      <vt:lpstr>Man-hours: The Mythical Man-Month https://www.youtube.com/watch?v=H7PL5MSPc1I&amp;t=211s</vt:lpstr>
      <vt:lpstr>Design to Implementation</vt:lpstr>
      <vt:lpstr>Bottom-Up Development</vt:lpstr>
      <vt:lpstr>Top-Down Development https://www.youtube.com/watch?v=v9M8LA2uM48</vt:lpstr>
      <vt:lpstr>The Development Strategy</vt:lpstr>
      <vt:lpstr>What is design to test?</vt:lpstr>
      <vt:lpstr>Don't Design to Fail</vt:lpstr>
      <vt:lpstr>PowerPoint Presentation</vt:lpstr>
      <vt:lpstr>Important Definitions</vt:lpstr>
      <vt:lpstr>Kinds of Testing</vt:lpstr>
      <vt:lpstr>Aspects of Testing</vt:lpstr>
      <vt:lpstr>Black-box testing</vt:lpstr>
      <vt:lpstr>Boundary Conditions</vt:lpstr>
      <vt:lpstr>Glass-box testing</vt:lpstr>
      <vt:lpstr>Testing paths through specification</vt:lpstr>
      <vt:lpstr>JUnit</vt:lpstr>
      <vt:lpstr>JUnit</vt:lpstr>
      <vt:lpstr>Building unit tests with JUnit</vt:lpstr>
      <vt:lpstr>JUnit 3.8 vs. 4</vt:lpstr>
      <vt:lpstr>JUNIT tutorials with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Notes on Static import</vt:lpstr>
      <vt:lpstr>Static import example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219 Computer science III</dc:title>
  <dc:creator>Richard McKenna</dc:creator>
  <cp:lastModifiedBy>Richard Mckenna</cp:lastModifiedBy>
  <cp:revision>105</cp:revision>
  <dcterms:created xsi:type="dcterms:W3CDTF">2014-08-25T01:25:02Z</dcterms:created>
  <dcterms:modified xsi:type="dcterms:W3CDTF">2018-11-06T07:42:56Z</dcterms:modified>
</cp:coreProperties>
</file>