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6" rIns="91432" bIns="4571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why-software-fai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sourceforge.net/java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nit.sourceforge.net/javadoc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s.javacodegeeks.com/core-java/junit/junit-netbeans-example/" TargetMode="External"/><Relationship Id="rId2" Type="http://schemas.openxmlformats.org/officeDocument/2006/relationships/hyperlink" Target="https://www.youtube.com/watch?v=2Ekty7t621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.ieee.org/sep05/16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219</a:t>
            </a:r>
            <a:br>
              <a:rPr lang="en-US" dirty="0"/>
            </a:br>
            <a:r>
              <a:rPr lang="en-US" dirty="0"/>
              <a:t>Computer science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41612"/>
          </a:xfrm>
        </p:spPr>
        <p:txBody>
          <a:bodyPr>
            <a:normAutofit/>
          </a:bodyPr>
          <a:lstStyle/>
          <a:p>
            <a:r>
              <a:rPr lang="en-US" dirty="0"/>
              <a:t>Test-driven development</a:t>
            </a:r>
          </a:p>
          <a:p>
            <a:r>
              <a:rPr lang="en-US" dirty="0"/>
              <a:t>(a.k.a. Design to test)</a:t>
            </a:r>
          </a:p>
          <a:p>
            <a:r>
              <a:rPr lang="en-US" dirty="0"/>
              <a:t>Slides courtesy: Richard Mckenna</a:t>
            </a:r>
          </a:p>
          <a:p>
            <a:r>
              <a:rPr lang="en-US" dirty="0"/>
              <a:t>Stony Brook University</a:t>
            </a:r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90" y="0"/>
            <a:ext cx="4176110" cy="234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design to test?</a:t>
            </a:r>
          </a:p>
        </p:txBody>
      </p:sp>
      <p:sp>
        <p:nvSpPr>
          <p:cNvPr id="14340" name="Content Placeholder 6"/>
          <p:cNvSpPr>
            <a:spLocks noGrp="1"/>
          </p:cNvSpPr>
          <p:nvPr>
            <p:ph sz="quarter" idx="1"/>
          </p:nvPr>
        </p:nvSpPr>
        <p:spPr>
          <a:xfrm>
            <a:off x="814917" y="1030289"/>
            <a:ext cx="11938000" cy="5164137"/>
          </a:xfrm>
        </p:spPr>
        <p:txBody>
          <a:bodyPr/>
          <a:lstStyle/>
          <a:p>
            <a:r>
              <a:rPr lang="en-US" altLang="en-US" sz="3200" dirty="0"/>
              <a:t>Approach to implementation</a:t>
            </a:r>
          </a:p>
          <a:p>
            <a:pPr lvl="1"/>
            <a:r>
              <a:rPr lang="en-US" altLang="en-US" sz="3200" dirty="0"/>
              <a:t>design modular classes and methods</a:t>
            </a:r>
          </a:p>
          <a:p>
            <a:pPr lvl="1"/>
            <a:r>
              <a:rPr lang="en-US" altLang="en-US" sz="3200" dirty="0"/>
              <a:t>before coding:</a:t>
            </a:r>
          </a:p>
          <a:p>
            <a:pPr lvl="2"/>
            <a:r>
              <a:rPr lang="en-US" altLang="en-US" sz="2800" dirty="0"/>
              <a:t>determine what needs to be tested</a:t>
            </a:r>
          </a:p>
          <a:p>
            <a:pPr lvl="2"/>
            <a:r>
              <a:rPr lang="en-US" altLang="en-US" sz="2800" dirty="0"/>
              <a:t>design test cases for those important methods</a:t>
            </a:r>
          </a:p>
          <a:p>
            <a:pPr lvl="1"/>
            <a:r>
              <a:rPr lang="en-US" altLang="en-US" sz="3200" dirty="0"/>
              <a:t>test incrementally, as you implement your solution</a:t>
            </a:r>
          </a:p>
          <a:p>
            <a:endParaRPr lang="en-US" altLang="en-US" sz="3200" dirty="0"/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F7FABCB-6922-49FF-B97F-248F0A0C16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Don't Design to Fail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                             1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Design to Test =    --------------------</a:t>
            </a:r>
          </a:p>
          <a:p>
            <a:pPr lvl="4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3600" b="1" dirty="0">
                <a:latin typeface="Times New Roman" pitchFamily="18" charset="0"/>
              </a:rPr>
              <a:t>               Design to Fail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3200" dirty="0">
                <a:latin typeface="Times New Roman" pitchFamily="18" charset="0"/>
              </a:rPr>
              <a:t>Things to avoid: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without a design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not planning on how a design will be tested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creating large amounts of untested code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coding very large methods</a:t>
            </a:r>
          </a:p>
          <a:p>
            <a:pPr lvl="1" eaLnBrk="1" hangingPunct="1">
              <a:spcBef>
                <a:spcPts val="700"/>
              </a:spcBef>
              <a:buFont typeface="Times New Roman" pitchFamily="18" charset="0"/>
              <a:buChar char="–"/>
            </a:pPr>
            <a:r>
              <a:rPr lang="en-US" altLang="en-US" sz="2800" dirty="0">
                <a:latin typeface="Times New Roman" pitchFamily="18" charset="0"/>
              </a:rPr>
              <a:t>lack of modularity can doom an implementation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974C518-B705-4E27-A181-1BFFA896D0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B1DD2A8-1A86-4FB3-B653-AB8927B14F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Testing vs. Debugging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999568" y="1096964"/>
            <a:ext cx="5120217" cy="3292475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Testing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5611285" y="5635626"/>
            <a:ext cx="4023783" cy="639763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Debugging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096000" y="2560639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Microsoft YaHei" pitchFamily="34" charset="-122"/>
              </a:rPr>
              <a:t>Does the code work properly</a:t>
            </a:r>
          </a:p>
        </p:txBody>
      </p:sp>
      <p:sp>
        <p:nvSpPr>
          <p:cNvPr id="16391" name="AutoShape 5"/>
          <p:cNvSpPr>
            <a:spLocks noChangeArrowheads="1"/>
          </p:cNvSpPr>
          <p:nvPr/>
        </p:nvSpPr>
        <p:spPr bwMode="auto">
          <a:xfrm>
            <a:off x="5609167" y="1827214"/>
            <a:ext cx="4226984" cy="2378075"/>
          </a:xfrm>
          <a:prstGeom prst="diamond">
            <a:avLst/>
          </a:prstGeom>
          <a:noFill/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843867" y="3009900"/>
            <a:ext cx="1765300" cy="142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9834034" y="3016250"/>
            <a:ext cx="134196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10016067" y="2468564"/>
            <a:ext cx="14435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00AE00"/>
                </a:solidFill>
                <a:latin typeface="Times New Roman" pitchFamily="18" charset="0"/>
                <a:ea typeface="Microsoft YaHei" pitchFamily="34" charset="-122"/>
              </a:rPr>
              <a:t>YES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6949018" y="4754564"/>
            <a:ext cx="256116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itchFamily="18" charset="0"/>
                <a:ea typeface="Microsoft YaHei" pitchFamily="34" charset="-122"/>
              </a:rPr>
              <a:t>NO</a:t>
            </a: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681385" y="4205289"/>
            <a:ext cx="2116" cy="14303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>
            <a:off x="4451351" y="5943600"/>
            <a:ext cx="1168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4461933" y="3009900"/>
            <a:ext cx="50800" cy="29400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1648885" y="2652713"/>
            <a:ext cx="2194983" cy="639762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FF"/>
                </a:solidFill>
                <a:latin typeface="Times New Roman" pitchFamily="18" charset="0"/>
                <a:ea typeface="Microsoft YaHei" pitchFamily="34" charset="-122"/>
              </a:rPr>
              <a:t>Coding</a:t>
            </a:r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309034" y="3017839"/>
            <a:ext cx="134196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-65088"/>
            <a:ext cx="10363200" cy="735013"/>
          </a:xfrm>
        </p:spPr>
        <p:txBody>
          <a:bodyPr/>
          <a:lstStyle/>
          <a:p>
            <a:r>
              <a:rPr lang="en-US" altLang="en-US"/>
              <a:t>Important Definitions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sz="quarter" idx="1"/>
          </p:nvPr>
        </p:nvSpPr>
        <p:spPr>
          <a:xfrm>
            <a:off x="1087822" y="549274"/>
            <a:ext cx="9916510" cy="6308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Testing</a:t>
            </a:r>
          </a:p>
          <a:p>
            <a:pPr lvl="1"/>
            <a:r>
              <a:rPr lang="en-US" altLang="en-US" sz="2800" dirty="0"/>
              <a:t>a process of running a program on a set of test cases and comparing the actual results with expected results</a:t>
            </a:r>
          </a:p>
          <a:p>
            <a:r>
              <a:rPr lang="en-US" altLang="en-US" sz="2800" dirty="0"/>
              <a:t>Verification</a:t>
            </a:r>
          </a:p>
          <a:p>
            <a:pPr lvl="1"/>
            <a:r>
              <a:rPr lang="en-US" altLang="en-US" sz="2800" dirty="0"/>
              <a:t>a formal or informal argument that a program works as intended for all possible inputs</a:t>
            </a:r>
          </a:p>
          <a:p>
            <a:r>
              <a:rPr lang="en-US" altLang="en-US" sz="2800" dirty="0"/>
              <a:t>Validation</a:t>
            </a:r>
          </a:p>
          <a:p>
            <a:pPr lvl="1"/>
            <a:r>
              <a:rPr lang="en-US" altLang="en-US" sz="2800" dirty="0"/>
              <a:t>a process designed to increase confidence that a program works as intended</a:t>
            </a:r>
          </a:p>
          <a:p>
            <a:pPr lvl="2"/>
            <a:r>
              <a:rPr lang="en-US" altLang="en-US" sz="2400" dirty="0"/>
              <a:t>performed through verification or testing</a:t>
            </a:r>
          </a:p>
          <a:p>
            <a:r>
              <a:rPr lang="en-US" altLang="en-US" sz="2800" dirty="0"/>
              <a:t>Defensive Programming</a:t>
            </a:r>
          </a:p>
          <a:p>
            <a:pPr lvl="1"/>
            <a:r>
              <a:rPr lang="en-US" altLang="en-US" sz="2800" dirty="0"/>
              <a:t>writing programs in a way designed to ease the process of validation and debugging</a:t>
            </a:r>
          </a:p>
          <a:p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B8ACB24-B334-48C6-A160-B9511A9787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Kinds of Testing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701676"/>
            <a:ext cx="10363200" cy="4779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3200"/>
              <a:t>Unit Testing</a:t>
            </a:r>
          </a:p>
          <a:p>
            <a:pPr lvl="1"/>
            <a:r>
              <a:rPr lang="en-US" altLang="en-US" sz="3200"/>
              <a:t>Test each module in a program separately.</a:t>
            </a:r>
          </a:p>
          <a:p>
            <a:r>
              <a:rPr lang="en-US" altLang="en-US" sz="3200"/>
              <a:t>Integration Testing</a:t>
            </a:r>
          </a:p>
          <a:p>
            <a:pPr lvl="1"/>
            <a:r>
              <a:rPr lang="en-US" altLang="en-US" sz="3200"/>
              <a:t>Test interfaces between modules.</a:t>
            </a:r>
          </a:p>
          <a:p>
            <a:pPr lvl="1"/>
            <a:r>
              <a:rPr lang="en-US" altLang="en-US" sz="3200"/>
              <a:t>Much more difficult than unit testing</a:t>
            </a:r>
          </a:p>
          <a:p>
            <a:r>
              <a:rPr lang="en-US" altLang="en-US" sz="3200"/>
              <a:t>Regression Testing</a:t>
            </a:r>
          </a:p>
          <a:p>
            <a:pPr lvl="1"/>
            <a:r>
              <a:rPr lang="en-US" altLang="en-US" sz="3200"/>
              <a:t>Test programs after modifications to ensure correct behavior of the original program is preserved.</a:t>
            </a:r>
          </a:p>
          <a:p>
            <a:r>
              <a:rPr lang="en-US" altLang="en-US" sz="3200"/>
              <a:t>System Testing</a:t>
            </a:r>
          </a:p>
          <a:p>
            <a:pPr lvl="1"/>
            <a:r>
              <a:rPr lang="en-US" altLang="en-US" sz="3200"/>
              <a:t>Test overall system behavior.</a:t>
            </a:r>
          </a:p>
          <a:p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6E53B36-1201-4810-8588-30C3BC3509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Aspects of Testing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sz="quarter" idx="1"/>
          </p:nvPr>
        </p:nvSpPr>
        <p:spPr>
          <a:xfrm>
            <a:off x="668867" y="992188"/>
            <a:ext cx="11929533" cy="50482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How do we generate test cases?</a:t>
            </a:r>
          </a:p>
          <a:p>
            <a:pPr lvl="1"/>
            <a:r>
              <a:rPr lang="en-US" altLang="en-US" sz="3200" dirty="0"/>
              <a:t>Exhaustive</a:t>
            </a:r>
          </a:p>
          <a:p>
            <a:pPr lvl="2"/>
            <a:r>
              <a:rPr lang="en-US" altLang="en-US" sz="2800" dirty="0"/>
              <a:t>Consider all possible combinations of inputs.</a:t>
            </a:r>
          </a:p>
          <a:p>
            <a:pPr lvl="2"/>
            <a:r>
              <a:rPr lang="en-US" altLang="en-US" sz="2800" dirty="0"/>
              <a:t>Often infeasible – why?</a:t>
            </a:r>
          </a:p>
          <a:p>
            <a:pPr lvl="1"/>
            <a:r>
              <a:rPr lang="en-US" altLang="en-US" sz="3200" dirty="0"/>
              <a:t>Sampled</a:t>
            </a:r>
          </a:p>
          <a:p>
            <a:pPr lvl="2"/>
            <a:r>
              <a:rPr lang="en-US" altLang="en-US" sz="2800" dirty="0"/>
              <a:t>A small but representative subset of all input combinations.</a:t>
            </a:r>
          </a:p>
          <a:p>
            <a:pPr lvl="3"/>
            <a:r>
              <a:rPr lang="en-US" altLang="en-US" sz="2800" dirty="0"/>
              <a:t>Black-box testing - Test cases generated from program specifications and not dependent on the implementation</a:t>
            </a:r>
          </a:p>
          <a:p>
            <a:pPr lvl="3"/>
            <a:r>
              <a:rPr lang="en-US" altLang="en-US" sz="2800" dirty="0"/>
              <a:t>Glass-box testing - Test cases generated from program’s code</a:t>
            </a:r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08E07986-DEA9-4BE5-8A51-855FB41B54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Black-box testing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sz="quarter" idx="1"/>
          </p:nvPr>
        </p:nvSpPr>
        <p:spPr>
          <a:xfrm>
            <a:off x="975785" y="893764"/>
            <a:ext cx="11214100" cy="51260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/>
              <a:t>It is the best place to start when attempting to test a program thoroughly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Test cases based on program’s specification, not on its implementation (see the homework grading sheets)</a:t>
            </a:r>
          </a:p>
          <a:p>
            <a:r>
              <a:rPr lang="en-US" altLang="en-US" sz="2800"/>
              <a:t>Test cases are not affected by:</a:t>
            </a:r>
          </a:p>
          <a:p>
            <a:pPr lvl="1"/>
            <a:r>
              <a:rPr lang="en-US" altLang="en-US" sz="2800"/>
              <a:t>Invalid assumptions made by the programmer</a:t>
            </a:r>
          </a:p>
          <a:p>
            <a:pPr lvl="1"/>
            <a:r>
              <a:rPr lang="en-US" altLang="en-US" sz="2800"/>
              <a:t>Implementation changes</a:t>
            </a:r>
          </a:p>
          <a:p>
            <a:pPr lvl="2"/>
            <a:r>
              <a:rPr lang="en-US" altLang="en-US" sz="2400"/>
              <a:t>Use same test cases even after program structures has changed</a:t>
            </a:r>
          </a:p>
          <a:p>
            <a:r>
              <a:rPr lang="en-US" altLang="en-US" sz="2800"/>
              <a:t>Test cases can be generated by an “independent” agent, unfamiliar with the implementation.</a:t>
            </a:r>
          </a:p>
          <a:p>
            <a:r>
              <a:rPr lang="en-US" altLang="en-US" sz="2800"/>
              <a:t>Test cases should cover all paths (not all cases) through the specification, including exceptions.</a:t>
            </a:r>
          </a:p>
          <a:p>
            <a:endParaRPr lang="en-US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4D9916A-7E95-46E2-B0CD-09EF0E267E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81100" y="236538"/>
            <a:ext cx="10363200" cy="735012"/>
          </a:xfrm>
        </p:spPr>
        <p:txBody>
          <a:bodyPr/>
          <a:lstStyle/>
          <a:p>
            <a:r>
              <a:rPr lang="en-US" altLang="en-US"/>
              <a:t>Boundary Conditions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sz="quarter" idx="1"/>
          </p:nvPr>
        </p:nvSpPr>
        <p:spPr>
          <a:xfrm>
            <a:off x="764118" y="855663"/>
            <a:ext cx="11322049" cy="5164137"/>
          </a:xfrm>
        </p:spPr>
        <p:txBody>
          <a:bodyPr>
            <a:normAutofit lnSpcReduction="10000"/>
          </a:bodyPr>
          <a:lstStyle/>
          <a:p>
            <a:r>
              <a:rPr lang="en-US" altLang="en-US" sz="3400"/>
              <a:t>A boundary condition is an input that is “one away” from producing a different behavior in the program code</a:t>
            </a:r>
          </a:p>
          <a:p>
            <a:r>
              <a:rPr lang="en-US" altLang="en-US" sz="3400"/>
              <a:t>Such checks catch 2 common types of errors:</a:t>
            </a:r>
          </a:p>
          <a:p>
            <a:pPr lvl="1"/>
            <a:r>
              <a:rPr lang="en-US" altLang="en-US" sz="3400"/>
              <a:t>Logical errors, in which a path to handle a special case presented by a boundary condition is omitted</a:t>
            </a:r>
          </a:p>
          <a:p>
            <a:pPr lvl="1"/>
            <a:r>
              <a:rPr lang="en-US" altLang="en-US" sz="3400"/>
              <a:t>Failure to check for conditionals that may cause the underlying language or hardware system to raise an exception (ex: arithmetic overflow)</a:t>
            </a:r>
          </a:p>
          <a:p>
            <a:endParaRPr lang="en-US" altLang="en-US" sz="3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BABE160-DA3A-44BA-9A28-7F921A7087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9200" y="165101"/>
            <a:ext cx="10363200" cy="735013"/>
          </a:xfrm>
        </p:spPr>
        <p:txBody>
          <a:bodyPr/>
          <a:lstStyle/>
          <a:p>
            <a:r>
              <a:rPr lang="en-US" altLang="en-US"/>
              <a:t>Glass-box testing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quarter" idx="1"/>
          </p:nvPr>
        </p:nvSpPr>
        <p:spPr>
          <a:xfrm>
            <a:off x="607484" y="876300"/>
            <a:ext cx="11582400" cy="52022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/>
              <a:t>Black-box testing is generally not enough.</a:t>
            </a:r>
          </a:p>
          <a:p>
            <a:r>
              <a:rPr lang="en-US" altLang="en-US" sz="3600" dirty="0"/>
              <a:t>For Glass-box testing, the code of a program being tested is taken into account</a:t>
            </a:r>
          </a:p>
          <a:p>
            <a:r>
              <a:rPr lang="en-US" altLang="en-US" sz="3600" dirty="0"/>
              <a:t>Path-completeness:</a:t>
            </a:r>
          </a:p>
          <a:p>
            <a:pPr lvl="1"/>
            <a:r>
              <a:rPr lang="en-US" altLang="en-US" sz="3600" dirty="0"/>
              <a:t>Test cases are generated to exercise each path through a program.</a:t>
            </a:r>
          </a:p>
          <a:p>
            <a:pPr lvl="1"/>
            <a:r>
              <a:rPr lang="en-US" altLang="en-US" sz="3600" dirty="0"/>
              <a:t>May be insufficient to catch all errors.</a:t>
            </a:r>
          </a:p>
          <a:p>
            <a:pPr lvl="1"/>
            <a:r>
              <a:rPr lang="en-US" altLang="en-US" sz="3600" dirty="0"/>
              <a:t>Can be used effectively only for a program fragment that contains a reasonable number of paths to test.</a:t>
            </a:r>
          </a:p>
          <a:p>
            <a:endParaRPr lang="en-US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92E9CBE-823F-42E5-BC85-F4A2C4F75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219200" y="87313"/>
            <a:ext cx="10363200" cy="735012"/>
          </a:xfrm>
        </p:spPr>
        <p:txBody>
          <a:bodyPr/>
          <a:lstStyle/>
          <a:p>
            <a:r>
              <a:rPr lang="en-US" altLang="en-US"/>
              <a:t>Testing paths through specification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>
          <a:xfrm>
            <a:off x="1026585" y="838201"/>
            <a:ext cx="111633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400" dirty="0">
                <a:latin typeface="Times New Roman" pitchFamily="18" charset="0"/>
              </a:rPr>
              <a:t>Examine the method specifications (preconditions) &amp; all paths through method to generate unique test cases for testing.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/* REQUIRES: x &gt;= 0 &amp;&amp; y &gt;= 10 */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public static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calc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x, </a:t>
            </a: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y) { </a:t>
            </a:r>
            <a:r>
              <a:rPr lang="en-US" altLang="en-US" sz="2800" dirty="0">
                <a:latin typeface="Times New Roman" pitchFamily="18" charset="0"/>
              </a:rPr>
              <a:t>...</a:t>
            </a:r>
            <a:r>
              <a:rPr lang="en-US" altLang="en-US" sz="2000" b="1" dirty="0">
                <a:latin typeface="Courier New" pitchFamily="49" charset="0"/>
              </a:rPr>
              <a:t> }</a:t>
            </a:r>
            <a:endParaRPr lang="en-US" alt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itchFamily="18" charset="0"/>
              <a:buChar char="•"/>
            </a:pPr>
            <a:r>
              <a:rPr lang="en-US" altLang="en-US" sz="2800" dirty="0">
                <a:latin typeface="Times New Roman" pitchFamily="18" charset="0"/>
              </a:rPr>
              <a:t>Translate paths to test cases: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10 (x ==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10 (x &gt;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15 (x ==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5, y = 15 (x &gt;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10 (x &lt;  0 &amp;&amp; y ==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15 (x &lt;  0 &amp;&amp; y &gt;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-1, y =  9 (x &lt;  9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0, y =  9 (x == 0 &amp;&amp; y &lt;  10)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x =  1, y =  9 (x &gt;  0 &amp;&amp; y &lt;  10)</a:t>
            </a:r>
          </a:p>
          <a:p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EDDB79-C97D-4035-B06C-ECA6C6CACB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-3194050" y="160343"/>
            <a:ext cx="1137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333399"/>
                </a:solidFill>
                <a:latin typeface="Times New Roman" pitchFamily="16" charset="0"/>
              </a:rPr>
              <a:t>Reading Assignment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9075" y="739780"/>
            <a:ext cx="48958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9775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Why Software Fails:</a:t>
            </a: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3333"/>
                </a:solidFill>
                <a:latin typeface="Times New Roman" pitchFamily="16" charset="0"/>
                <a:hlinkClick r:id="rId3"/>
              </a:rPr>
              <a:t>https://spectrum.ieee.org/computing/software/why-software-fails</a:t>
            </a:r>
            <a:endParaRPr lang="en-US" altLang="en-US" sz="2800" dirty="0">
              <a:solidFill>
                <a:srgbClr val="FF3333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000000"/>
                </a:solidFill>
                <a:latin typeface="Times New Roman" pitchFamily="16" charset="0"/>
              </a:rPr>
              <a:t>Software Hall of Shame -&gt;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en-US" sz="32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6" name="Picture 2" descr="software hall of shame">
            <a:extLst>
              <a:ext uri="{FF2B5EF4-FFF2-40B4-BE49-F238E27FC236}">
                <a16:creationId xmlns:a16="http://schemas.microsoft.com/office/drawing/2014/main" id="{902FD7BC-E252-4A1D-B3F2-E84A9BE8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-52390"/>
            <a:ext cx="6154737" cy="6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 dirty="0" err="1"/>
              <a:t>JUnit</a:t>
            </a:r>
            <a:endParaRPr lang="en-US" altLang="en-US" sz="4800" dirty="0"/>
          </a:p>
        </p:txBody>
      </p:sp>
      <p:sp>
        <p:nvSpPr>
          <p:cNvPr id="24579" name="Content Placeholder 6"/>
          <p:cNvSpPr>
            <a:spLocks noGrp="1"/>
          </p:cNvSpPr>
          <p:nvPr>
            <p:ph sz="quarter" idx="1"/>
          </p:nvPr>
        </p:nvSpPr>
        <p:spPr>
          <a:xfrm>
            <a:off x="412752" y="708026"/>
            <a:ext cx="11779249" cy="48164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/>
              <a:t>Unit-test framework for Java programs.</a:t>
            </a:r>
          </a:p>
          <a:p>
            <a:pPr lvl="1"/>
            <a:r>
              <a:rPr lang="en-US" altLang="en-US" sz="3200" dirty="0"/>
              <a:t>open source software</a:t>
            </a:r>
          </a:p>
          <a:p>
            <a:pPr lvl="1"/>
            <a:r>
              <a:rPr lang="en-US" altLang="en-US" sz="3200" dirty="0"/>
              <a:t>hosted on </a:t>
            </a:r>
            <a:r>
              <a:rPr lang="en-US" altLang="en-US" sz="3200" dirty="0" err="1"/>
              <a:t>SourceForge</a:t>
            </a:r>
            <a:r>
              <a:rPr lang="en-US" altLang="en-US" sz="3200" dirty="0"/>
              <a:t>: </a:t>
            </a:r>
            <a:r>
              <a:rPr lang="en-US" altLang="en-US" sz="3200" dirty="0">
                <a:hlinkClick r:id="rId2"/>
              </a:rPr>
              <a:t>http://junit.sourceforge.net/javadoc</a:t>
            </a:r>
            <a:endParaRPr lang="en-US" altLang="en-US" sz="3200" dirty="0"/>
          </a:p>
          <a:p>
            <a:pPr lvl="2"/>
            <a:r>
              <a:rPr lang="en-US" altLang="en-US" sz="3200" dirty="0"/>
              <a:t>Moved to </a:t>
            </a:r>
            <a:r>
              <a:rPr lang="en-US" altLang="en-US" sz="3200" dirty="0">
                <a:hlinkClick r:id="rId3"/>
              </a:rPr>
              <a:t>http://junit.org</a:t>
            </a:r>
            <a:r>
              <a:rPr lang="en-US" altLang="en-US" sz="3200" dirty="0"/>
              <a:t> (for </a:t>
            </a:r>
            <a:r>
              <a:rPr lang="en-US" altLang="en-US" sz="3200" dirty="0" err="1"/>
              <a:t>JUnit</a:t>
            </a:r>
            <a:r>
              <a:rPr lang="en-US" altLang="en-US" sz="3200" dirty="0"/>
              <a:t> 4 and later) </a:t>
            </a:r>
            <a:endParaRPr lang="en-US" altLang="en-US" sz="2400" dirty="0">
              <a:hlinkClick r:id="rId4"/>
            </a:endParaRPr>
          </a:p>
          <a:p>
            <a:pPr lvl="1"/>
            <a:r>
              <a:rPr lang="en-US" altLang="en-US" sz="3200" dirty="0"/>
              <a:t>not in the standard JDK: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junit.framework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				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3.8 and earlier</a:t>
            </a:r>
          </a:p>
          <a:p>
            <a:pPr marL="1143000" lvl="4" indent="0">
              <a:buFontTx/>
              <a:buNone/>
            </a:pP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800" b="1" dirty="0" err="1">
                <a:latin typeface="Courier New" pitchFamily="49" charset="0"/>
                <a:cs typeface="Courier New" pitchFamily="49" charset="0"/>
              </a:rPr>
              <a:t>org.junit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.*; //</a:t>
            </a:r>
            <a:r>
              <a:rPr lang="en-US" altLang="en-US" sz="2800" dirty="0"/>
              <a:t>for </a:t>
            </a:r>
            <a:r>
              <a:rPr lang="en-US" altLang="en-US" sz="2800" dirty="0" err="1"/>
              <a:t>JUnit</a:t>
            </a:r>
            <a:r>
              <a:rPr lang="en-US" altLang="en-US" sz="2800" dirty="0"/>
              <a:t> 4 and later</a:t>
            </a:r>
            <a:endParaRPr lang="en-US" alt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 dirty="0"/>
              <a:t>Associate a Test class with each unit</a:t>
            </a:r>
          </a:p>
          <a:p>
            <a:pPr lvl="1"/>
            <a:r>
              <a:rPr lang="en-US" altLang="en-US" sz="3200" dirty="0"/>
              <a:t>one or more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6A0DC63-DD42-4FC8-B614-256FEE58A6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219200" y="125413"/>
            <a:ext cx="10363200" cy="735012"/>
          </a:xfrm>
        </p:spPr>
        <p:txBody>
          <a:bodyPr>
            <a:normAutofit fontScale="90000"/>
          </a:bodyPr>
          <a:lstStyle/>
          <a:p>
            <a:r>
              <a:rPr lang="en-US" altLang="en-US" sz="4800"/>
              <a:t>JUnit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>
          <a:xfrm>
            <a:off x="251885" y="708026"/>
            <a:ext cx="11940116" cy="4816475"/>
          </a:xfrm>
        </p:spPr>
        <p:txBody>
          <a:bodyPr>
            <a:normAutofit lnSpcReduction="10000"/>
          </a:bodyPr>
          <a:lstStyle/>
          <a:p>
            <a:r>
              <a:rPr lang="en-US" altLang="en-US" sz="3600"/>
              <a:t>The test class has a set of test methods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 public void testX()</a:t>
            </a:r>
            <a:endParaRPr lang="en-US" altLang="en-US" sz="3600"/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600"/>
              <a:t>where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3600"/>
              <a:t> is the method to be tested</a:t>
            </a:r>
          </a:p>
          <a:p>
            <a:r>
              <a:rPr lang="en-US" altLang="en-US" sz="3600"/>
              <a:t>The test methods use “assertions” to perform the tests, ex: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Assert.assertEquals(x,y)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	Assert.assertTrue(c)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 	Assert.assertSame(obj1, obj2)</a:t>
            </a:r>
          </a:p>
          <a:p>
            <a:endParaRPr lang="en-US" alt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0A8C436-8928-41B7-A2FB-785D55740D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unit tests with JUnit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239838"/>
            <a:ext cx="10363200" cy="4779962"/>
          </a:xfrm>
        </p:spPr>
        <p:txBody>
          <a:bodyPr>
            <a:normAutofit lnSpcReduction="10000"/>
          </a:bodyPr>
          <a:lstStyle/>
          <a:p>
            <a:r>
              <a:rPr lang="en-US" altLang="en-US" sz="4000"/>
              <a:t>Initialize any instance variables necessary for testing in the test object</a:t>
            </a:r>
          </a:p>
          <a:p>
            <a:r>
              <a:rPr lang="en-US" altLang="en-US" sz="4000"/>
              <a:t>Define tests for emptiness, equality, boundary conditions, ...</a:t>
            </a:r>
          </a:p>
          <a:p>
            <a:r>
              <a:rPr lang="en-US" altLang="en-US" sz="4000"/>
              <a:t>Define test suites, if necessary, to group tests.</a:t>
            </a:r>
          </a:p>
          <a:p>
            <a:r>
              <a:rPr lang="en-US" altLang="en-US" sz="4000"/>
              <a:t>Use Assert methods to perform tests</a:t>
            </a:r>
          </a:p>
          <a:p>
            <a:endParaRPr lang="en-US" alt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417BBD8B-EFBD-4A32-9CDE-04284FDFF2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JUnit 3.8 vs. 4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258234" y="817563"/>
            <a:ext cx="11933767" cy="5683250"/>
          </a:xfrm>
        </p:spPr>
        <p:txBody>
          <a:bodyPr/>
          <a:lstStyle/>
          <a:p>
            <a:r>
              <a:rPr lang="en-US" altLang="en-US" sz="3600"/>
              <a:t>JUnit 4: all test methods are annotated with @Test. </a:t>
            </a:r>
          </a:p>
          <a:p>
            <a:pPr lvl="1"/>
            <a:r>
              <a:rPr lang="en-US" altLang="en-US" sz="3600"/>
              <a:t>Unlike JUnit3 tests, you do not need to prefix the method name with "test“.</a:t>
            </a:r>
          </a:p>
          <a:p>
            <a:r>
              <a:rPr lang="en-US" altLang="en-US" sz="3600"/>
              <a:t>JUnit 4 does not have the test classes extend junit.framework.TestCase (directly or indirectly). </a:t>
            </a:r>
          </a:p>
          <a:p>
            <a:pPr lvl="1"/>
            <a:r>
              <a:rPr lang="en-US" altLang="en-US" sz="3600"/>
              <a:t>Usually, tests with JUnit4 do not need to extend anything (which is good, since Java does not support multiple inheritance).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8ECB7A4-A860-4983-B4B5-80373A4460E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AB6-671B-43FD-9F41-F574D89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tutorials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E954-9A2F-4892-8360-90EAEC12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with Junit:</a:t>
            </a:r>
          </a:p>
          <a:p>
            <a:r>
              <a:rPr lang="en-US" dirty="0">
                <a:hlinkClick r:id="rId2"/>
              </a:rPr>
              <a:t>https://www.youtube.com/watch?v=2Ekty7t621k</a:t>
            </a:r>
            <a:r>
              <a:rPr lang="en-US" dirty="0"/>
              <a:t>  </a:t>
            </a:r>
          </a:p>
          <a:p>
            <a:r>
              <a:rPr lang="en-US" dirty="0"/>
              <a:t>Junit NetBeans Example:</a:t>
            </a:r>
          </a:p>
          <a:p>
            <a:r>
              <a:rPr lang="en-US" dirty="0">
                <a:hlinkClick r:id="rId3"/>
              </a:rPr>
              <a:t>https://examples.javacodegeeks.com/core-java/junit/junit-netbeans-example/</a:t>
            </a:r>
            <a:endParaRPr lang="en-US" dirty="0"/>
          </a:p>
          <a:p>
            <a:r>
              <a:rPr lang="en-US" dirty="0"/>
              <a:t>Follow this presentation for </a:t>
            </a:r>
            <a:r>
              <a:rPr lang="en-US"/>
              <a:t>more tutorials -&gt;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6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JUnit Example – StatCompiler.java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685800"/>
            <a:ext cx="1219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8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StatCompiler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/**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 a, b, &amp; c must all be positive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**/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		throws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if ((a &lt; 0) || (b &lt;0) || (c &lt; 0))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	throw new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("No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neg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values");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sum = a + b +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		return sum/3;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public static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median(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a,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b, </a:t>
            </a:r>
            <a:r>
              <a:rPr lang="en-US" altLang="en-US" sz="18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c){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if ( (a &gt;=b) &amp;&amp; (a &lt;=c))		return a;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 if ((a &gt;= b) &amp;&amp; (a &gt;=c))	return b;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    else					return c;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7C8D1D4-4CD9-4B02-92A3-6ADD5E06F8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1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StatCompilerTest_3_8.java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junit.framework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//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3.8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extends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TestCase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java.lang.String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super(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testName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					(1, 2, 3), 2);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try{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(-1, 2, 3);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   	fail("Exception should have been thrown");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 } catch 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IllegalArgumentException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iae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{}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(1, 2, 3));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		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Assert.assertEquals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(2,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(3, 2, 1));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   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97BAD85-56E6-4593-907C-1B0D6FB9380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3.8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06400" y="685800"/>
            <a:ext cx="1137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Junit version 3.8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Errors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No errors.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Failures logged for the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Total failures: 1 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Test case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) failed with "expected:&lt;2&gt; but was:&lt;3&gt;“ at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StatCompilerTest.testMedian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(StatCompilerTest.java:42)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===================================================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Summary of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test: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Result: Failed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Run:            2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Failures:      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Errors:         0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Elapsed time:   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E3E5A999-2C9F-4910-B2B1-F03F4B755B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5941484" y="84138"/>
            <a:ext cx="60938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StatCompilerTest_4.java</a:t>
            </a:r>
            <a:endParaRPr lang="en-US" altLang="en-US" sz="2800" b="1" dirty="0">
              <a:solidFill>
                <a:srgbClr val="333399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77801"/>
            <a:ext cx="12192000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import static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org.junit.Assert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.*;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public class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StatCompilerTest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StatCompiler.averageOfPosInts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@Test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public void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() {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System.out.println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("median");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a = 3;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b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c = 1;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int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result =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StatCompiler.median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(a, b, c);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    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assertEquals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(</a:t>
            </a:r>
            <a:r>
              <a:rPr lang="en-US" altLang="en-US" sz="1600" b="1" dirty="0" err="1">
                <a:latin typeface="Courier New" pitchFamily="49" charset="0"/>
                <a:ea typeface="Microsoft YaHei" pitchFamily="34" charset="-122"/>
              </a:rPr>
              <a:t>expResult</a:t>
            </a: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, result);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en-US" altLang="en-US" sz="16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itchFamily="49" charset="0"/>
                <a:ea typeface="Microsoft YaHei" pitchFamily="34" charset="-12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81A6203-8172-4817-AF78-6F109D37FF5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98D0A43-E5BB-498B-8074-085342F9F9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13" y="740651"/>
            <a:ext cx="6908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7724" y="126171"/>
            <a:ext cx="997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NetBeans and Junit: Download the Junit library and add it in the path. The Junit plugin is installed.</a:t>
            </a:r>
          </a:p>
        </p:txBody>
      </p:sp>
    </p:spTree>
    <p:extLst>
      <p:ext uri="{BB962C8B-B14F-4D97-AF65-F5344CB8AC3E}">
        <p14:creationId xmlns:p14="http://schemas.microsoft.com/office/powerpoint/2010/main" val="799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BFDA-69C6-4013-932B-45A65C617429}"/>
              </a:ext>
            </a:extLst>
          </p:cNvPr>
          <p:cNvSpPr txBox="1">
            <a:spLocks/>
          </p:cNvSpPr>
          <p:nvPr/>
        </p:nvSpPr>
        <p:spPr>
          <a:xfrm>
            <a:off x="1141411" y="0"/>
            <a:ext cx="9905998" cy="723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hlinkClick r:id="rId2"/>
              </a:rPr>
              <a:t>W</a:t>
            </a:r>
            <a:r>
              <a:rPr lang="en-US" altLang="en-US" dirty="0"/>
              <a:t>hy do projects fail so often?</a:t>
            </a:r>
            <a:endParaRPr lang="en-US" altLang="en-US" dirty="0">
              <a:hlinkClick r:id="rId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0E080-4470-423B-9DBF-1B223EA844B9}"/>
              </a:ext>
            </a:extLst>
          </p:cNvPr>
          <p:cNvSpPr/>
          <p:nvPr/>
        </p:nvSpPr>
        <p:spPr>
          <a:xfrm>
            <a:off x="400051" y="523868"/>
            <a:ext cx="11515724" cy="626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36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Among the most common factors: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Unrealistic or unarticulated project goals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Inaccurate estimates of needed resources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Badly defined system requirements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reporting of the project’s status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Unmanaged risks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communication among customers, developers, and users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Use of immature technology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Inability to handle the project’s complexity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Sloppy development practices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Poor project management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Stakeholder politics</a:t>
            </a:r>
          </a:p>
          <a:p>
            <a:pPr marL="1028700" lvl="1" indent="-5715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Commercial pressures</a:t>
            </a:r>
            <a:endParaRPr lang="en-US" sz="3600" dirty="0"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0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06400" y="-7938"/>
            <a:ext cx="113792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8" charset="0"/>
                <a:ea typeface="Microsoft YaHei" pitchFamily="34" charset="-122"/>
              </a:rPr>
              <a:t>Run JUnit version 4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06401" y="685800"/>
            <a:ext cx="1480396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Run: java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org.junit.runner.JUnitCore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[test class name]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JUnit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 version 4.11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testAverageOfPosInts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.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Time: 0.005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There was 1 failure: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1) </a:t>
            </a: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testMedian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(JUnit_test_01)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itchFamily="49" charset="0"/>
                <a:ea typeface="Microsoft YaHei" pitchFamily="34" charset="-122"/>
              </a:rPr>
              <a:t>java.lang.AssertionError</a:t>
            </a: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: expected:&lt;2&gt; but was:&lt;3&gt;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FAILURES!!!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icrosoft YaHei" pitchFamily="34" charset="-122"/>
              </a:rPr>
              <a:t>Tests run: 2,  Failures: 1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en-US" altLang="en-US" sz="2000" b="1" dirty="0">
              <a:latin typeface="Courier New" pitchFamily="49" charset="0"/>
              <a:ea typeface="Microsoft YaHei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D2476E5-CEA8-4730-BE56-8EAD2A0F87C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Notes on Static import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98452" y="838200"/>
            <a:ext cx="12043833" cy="5240338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Static import is a feature introduced in the Java programming language that allows members (fields and methods) defined in a class as public static to be used in Java code without specifying the class in which the field is defined. </a:t>
            </a:r>
          </a:p>
          <a:p>
            <a:r>
              <a:rPr lang="en-US" altLang="en-US" sz="3200"/>
              <a:t>The mechanism can be used to reference individual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java.lang.Math.PI;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java.lang.Math.pow;</a:t>
            </a:r>
            <a:endParaRPr lang="en-US" altLang="en-US" sz="3200" b="1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3200"/>
              <a:t>or all the static members of a class: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import static java.lang.Math.*;</a:t>
            </a:r>
          </a:p>
          <a:p>
            <a:pPr lvl="1"/>
            <a:endParaRPr lang="en-US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5F7E246-649B-4DF2-B1D8-032B242CC91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import 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308538" y="893764"/>
            <a:ext cx="11393579" cy="5126037"/>
          </a:xfrm>
        </p:spPr>
        <p:txBody>
          <a:bodyPr>
            <a:normAutofit fontScale="85000" lnSpcReduction="20000"/>
          </a:bodyPr>
          <a:lstStyle/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// 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java.lang.Math.pow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java.lang.System.out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19088" lvl="1" indent="0">
              <a:buFont typeface="Wingdings 2" pitchFamily="18" charset="2"/>
              <a:buNone/>
            </a:pPr>
            <a:endParaRPr lang="en-US" altLang="en-US" sz="1900" b="1" dirty="0">
              <a:latin typeface="Courier New" pitchFamily="49" charset="0"/>
              <a:cs typeface="Courier New" pitchFamily="49" charset="0"/>
            </a:endParaRP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circle with a diameter of 5 cm has:");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 circumference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5) + "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altLang="en-US" sz="19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("And an area of " + (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pow(2.5,2)</a:t>
            </a: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		+ " sq. cm");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19088" lvl="1" indent="0">
              <a:buFont typeface="Wingdings 2" pitchFamily="18" charset="2"/>
              <a:buNone/>
            </a:pPr>
            <a:r>
              <a:rPr lang="en-US" alt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12E968E-FD41-4398-8FB4-2F852CED9D8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2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Man-hours</a:t>
            </a:r>
            <a:endParaRPr lang="en-US" altLang="en-US" dirty="0">
              <a:hlinkClick r:id="rId2"/>
            </a:endParaRPr>
          </a:p>
        </p:txBody>
      </p:sp>
      <p:sp>
        <p:nvSpPr>
          <p:cNvPr id="8195" name="Content Placeholder 6"/>
          <p:cNvSpPr>
            <a:spLocks noGrp="1"/>
          </p:cNvSpPr>
          <p:nvPr>
            <p:ph sz="quarter" idx="1"/>
          </p:nvPr>
        </p:nvSpPr>
        <p:spPr>
          <a:xfrm>
            <a:off x="1219200" y="1123951"/>
            <a:ext cx="10363200" cy="47799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Labor is sometimes measured in man-hours, man-months, or man-years.</a:t>
            </a:r>
          </a:p>
          <a:p>
            <a:pPr lvl="1"/>
            <a:r>
              <a:rPr lang="en-US" altLang="en-US" sz="3600" dirty="0"/>
              <a:t>Example: Doom3 took 5 years and more than 100 man-years of labor to develop</a:t>
            </a:r>
          </a:p>
          <a:p>
            <a:pPr lvl="2"/>
            <a:r>
              <a:rPr lang="en-US" altLang="en-US" sz="3200" dirty="0"/>
              <a:t>Company Spokesman: "It will be ready when it's done"</a:t>
            </a:r>
          </a:p>
          <a:p>
            <a:pPr lvl="1"/>
            <a:r>
              <a:rPr lang="en-US" altLang="en-US" sz="3600" dirty="0"/>
              <a:t>Why not double the size of the team and halve the </a:t>
            </a:r>
            <a:r>
              <a:rPr lang="en-US" altLang="en-US" sz="3600" i="1" dirty="0"/>
              <a:t>lead time </a:t>
            </a:r>
            <a:r>
              <a:rPr lang="en-US" altLang="en-US" sz="3600" dirty="0"/>
              <a:t>(concept date to release date)?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EC04405-C8D3-4338-94B4-48D82A7EE1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9533" y="419100"/>
            <a:ext cx="11220449" cy="7350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Man-hours: The Mythical Man-Month</a:t>
            </a:r>
            <a:br>
              <a:rPr lang="en-US" altLang="en-US" dirty="0"/>
            </a:br>
            <a:r>
              <a:rPr lang="en-US" altLang="en-US" sz="2200" dirty="0"/>
              <a:t>https://www.youtube.com/watch?v=H7PL5MSPc1I&amp;t=211s</a:t>
            </a:r>
            <a:endParaRPr lang="en-US" altLang="en-US" dirty="0">
              <a:hlinkClick r:id="rId2"/>
            </a:endParaRPr>
          </a:p>
        </p:txBody>
      </p:sp>
      <p:sp>
        <p:nvSpPr>
          <p:cNvPr id="9219" name="Content Placeholder 6"/>
          <p:cNvSpPr>
            <a:spLocks noGrp="1"/>
          </p:cNvSpPr>
          <p:nvPr>
            <p:ph sz="quarter" idx="1"/>
          </p:nvPr>
        </p:nvSpPr>
        <p:spPr>
          <a:xfrm>
            <a:off x="446615" y="1392238"/>
            <a:ext cx="11273367" cy="48180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Assume that a software program might take one expert programmer a year to develop = 12 man-months</a:t>
            </a:r>
          </a:p>
          <a:p>
            <a:r>
              <a:rPr lang="en-US" altLang="en-US" sz="3000" dirty="0"/>
              <a:t>Market pressures might be such that we want to get the program finished in a month, rather than a year</a:t>
            </a:r>
          </a:p>
          <a:p>
            <a:r>
              <a:rPr lang="en-US" altLang="en-US" sz="3000" dirty="0"/>
              <a:t>1 programmer * 12 months = 12 programmers * 1 month?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When you throw additional programmers at a project that is late, you are likely to make it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more late!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Remove promised-but-not-yet-completed features, rather than multiplying workers bees.</a:t>
            </a:r>
          </a:p>
          <a:p>
            <a:pPr lvl="1"/>
            <a:r>
              <a:rPr lang="en-US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Also, at least one team member must have detailed knowledge of the entire system (all the modules).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E4B881C-F44D-4931-847A-3F1346CA3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to Implementation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309034" y="971551"/>
            <a:ext cx="12136967" cy="5529263"/>
          </a:xfrm>
        </p:spPr>
        <p:txBody>
          <a:bodyPr>
            <a:normAutofit lnSpcReduction="10000"/>
          </a:bodyPr>
          <a:lstStyle/>
          <a:p>
            <a:r>
              <a:rPr lang="en-US" altLang="en-US" sz="3200"/>
              <a:t>Assume a modular design has been completed</a:t>
            </a:r>
          </a:p>
          <a:p>
            <a:pPr lvl="1"/>
            <a:r>
              <a:rPr lang="en-US" altLang="en-US" sz="3200"/>
              <a:t>Can all the modules be developed in parallel?</a:t>
            </a:r>
          </a:p>
          <a:p>
            <a:pPr lvl="2"/>
            <a:r>
              <a:rPr lang="en-US" altLang="en-US" sz="3200"/>
              <a:t>most likely not - due to dependencies</a:t>
            </a:r>
          </a:p>
          <a:p>
            <a:pPr lvl="1"/>
            <a:r>
              <a:rPr lang="en-US" altLang="en-US" sz="3200"/>
              <a:t>division of work within a module may also be necessary</a:t>
            </a:r>
          </a:p>
          <a:p>
            <a:pPr lvl="2"/>
            <a:r>
              <a:rPr lang="en-US" altLang="en-US" sz="3200"/>
              <a:t>can classes within a module be developed in parallel?</a:t>
            </a:r>
          </a:p>
          <a:p>
            <a:pPr lvl="3"/>
            <a:r>
              <a:rPr lang="en-US" altLang="en-US" sz="3200"/>
              <a:t>most likely not - due to dependencies</a:t>
            </a:r>
          </a:p>
          <a:p>
            <a:pPr lvl="3"/>
            <a:r>
              <a:rPr lang="en-US" altLang="en-US" sz="3200"/>
              <a:t>division of work within a class may also be necessary</a:t>
            </a:r>
          </a:p>
          <a:p>
            <a:pPr lvl="4"/>
            <a:r>
              <a:rPr lang="en-US" altLang="en-US" sz="3200"/>
              <a:t>can methods within a class be developed in parallel?</a:t>
            </a:r>
          </a:p>
          <a:p>
            <a:pPr lvl="4"/>
            <a:r>
              <a:rPr lang="en-US" altLang="en-US" sz="3200"/>
              <a:t>Again most likely not - due to dependencies</a:t>
            </a:r>
          </a:p>
          <a:p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5782E751-119E-4757-BF01-A8CCA4FB71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951" y="933450"/>
            <a:ext cx="11523133" cy="50863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3400" dirty="0"/>
              <a:t>Traditional approach:</a:t>
            </a:r>
          </a:p>
          <a:p>
            <a:pPr lvl="1">
              <a:defRPr/>
            </a:pPr>
            <a:r>
              <a:rPr lang="en-US" altLang="en-US" sz="3400" dirty="0"/>
              <a:t>All modules used by module M are implemented and tested before M is implemented.</a:t>
            </a:r>
          </a:p>
          <a:p>
            <a:pPr>
              <a:defRPr/>
            </a:pPr>
            <a:r>
              <a:rPr lang="en-US" altLang="en-US" sz="3400" dirty="0"/>
              <a:t>Requires the use of drivers (i.e., testers).</a:t>
            </a:r>
          </a:p>
          <a:p>
            <a:pPr>
              <a:defRPr/>
            </a:pPr>
            <a:r>
              <a:rPr lang="en-US" altLang="en-US" sz="3400" dirty="0"/>
              <a:t>Example of Module dependencies: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			</a:t>
            </a:r>
            <a:r>
              <a:rPr lang="en-US" altLang="en-US" sz="2800" b="1" dirty="0">
                <a:solidFill>
                  <a:srgbClr val="FF0000"/>
                </a:solidFill>
              </a:rPr>
              <a:t>Bottom-up development can place less of a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load on system resources.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Bottom-up development can lead to earlier </a:t>
            </a:r>
          </a:p>
          <a:p>
            <a:pPr marL="1143000" lvl="4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				completion of useful subsystems.</a:t>
            </a:r>
          </a:p>
          <a:p>
            <a:pPr lvl="4">
              <a:defRPr/>
            </a:pPr>
            <a:endParaRPr lang="en-US" altLang="en-US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8B82329-587F-40C6-B827-03F8D657AC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071034" y="4232276"/>
            <a:ext cx="3348567" cy="1825625"/>
            <a:chOff x="1920" y="1776"/>
            <a:chExt cx="1582" cy="1150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4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257300"/>
          </a:xfrm>
        </p:spPr>
        <p:txBody>
          <a:bodyPr>
            <a:normAutofit/>
          </a:bodyPr>
          <a:lstStyle/>
          <a:p>
            <a:r>
              <a:rPr lang="en-US" altLang="en-US" dirty="0"/>
              <a:t>Top-Down Development</a:t>
            </a:r>
            <a:br>
              <a:rPr lang="en-US" altLang="en-US" dirty="0"/>
            </a:br>
            <a:r>
              <a:rPr lang="en-US" altLang="en-US" sz="2700" dirty="0"/>
              <a:t>https://www.youtube.com/watch?v=v9M8LA2uM48</a:t>
            </a:r>
            <a:endParaRPr lang="en-US" altLang="en-US" dirty="0"/>
          </a:p>
        </p:txBody>
      </p:sp>
      <p:sp>
        <p:nvSpPr>
          <p:cNvPr id="12291" name="Content Placeholder 6"/>
          <p:cNvSpPr>
            <a:spLocks noGrp="1"/>
          </p:cNvSpPr>
          <p:nvPr>
            <p:ph sz="quarter" idx="1"/>
          </p:nvPr>
        </p:nvSpPr>
        <p:spPr>
          <a:xfrm>
            <a:off x="258234" y="893764"/>
            <a:ext cx="11726333" cy="5126037"/>
          </a:xfrm>
        </p:spPr>
        <p:txBody>
          <a:bodyPr/>
          <a:lstStyle/>
          <a:p>
            <a:pPr>
              <a:defRPr/>
            </a:pPr>
            <a:r>
              <a:rPr lang="en-US" altLang="en-US" sz="3200" dirty="0"/>
              <a:t>All modules that use module M are implemented and tested before M is implemented.</a:t>
            </a:r>
          </a:p>
          <a:p>
            <a:pPr lvl="2">
              <a:defRPr/>
            </a:pPr>
            <a:r>
              <a:rPr lang="en-US" altLang="en-US" sz="2800" dirty="0"/>
              <a:t>Modules themselves will probably use bottom-up development</a:t>
            </a:r>
          </a:p>
          <a:p>
            <a:pPr lvl="1">
              <a:defRPr/>
            </a:pPr>
            <a:r>
              <a:rPr lang="en-US" altLang="en-US" sz="3200" dirty="0"/>
              <a:t>Requires the use of stubs.</a:t>
            </a:r>
          </a:p>
          <a:p>
            <a:pPr lvl="1">
              <a:defRPr/>
            </a:pPr>
            <a:r>
              <a:rPr lang="en-US" altLang="en-US" sz="3200" dirty="0"/>
              <a:t>Testing procedures are important</a:t>
            </a:r>
          </a:p>
          <a:p>
            <a:pPr lvl="3">
              <a:defRPr/>
            </a:pPr>
            <a:r>
              <a:rPr lang="en-US" altLang="en-US" sz="3600" dirty="0"/>
              <a:t>Example of module dependencies: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If the design contains a type hierarchy, top-</a:t>
            </a:r>
          </a:p>
          <a:p>
            <a:pPr marL="1143000" lvl="4" indent="0">
              <a:buFontTx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			    down development is required.</a:t>
            </a:r>
          </a:p>
          <a:p>
            <a:pPr lvl="4">
              <a:defRPr/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05932" y="64008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52CE821-DBF6-491E-8604-B91379143B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20333" y="4713289"/>
            <a:ext cx="3348567" cy="1825625"/>
            <a:chOff x="1920" y="1776"/>
            <a:chExt cx="1582" cy="115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592" y="1776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A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256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B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C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1920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D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64" y="2640"/>
              <a:ext cx="238" cy="28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9725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600">
                  <a:solidFill>
                    <a:schemeClr val="tx1"/>
                  </a:solidFill>
                  <a:latin typeface="Perpetua" pitchFamily="18" charset="0"/>
                </a:defRPr>
              </a:lvl1pPr>
              <a:lvl2pPr marL="547688" indent="-22860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400">
                  <a:solidFill>
                    <a:schemeClr val="tx1"/>
                  </a:solidFill>
                  <a:latin typeface="Perpetua" pitchFamily="18" charset="0"/>
                </a:defRPr>
              </a:lvl2pPr>
              <a:lvl3pPr marL="822325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3pPr>
              <a:lvl4pPr marL="1096963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itchFamily="18" charset="2"/>
                <a:buChar char="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4pPr>
              <a:lvl5pPr marL="1371600" indent="-228600">
                <a:spcBef>
                  <a:spcPts val="375"/>
                </a:spcBef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5pPr>
              <a:lvl6pPr marL="1828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6pPr>
              <a:lvl7pPr marL="2286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7pPr>
              <a:lvl8pPr marL="2743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8pPr>
              <a:lvl9pPr marL="32004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tabLst>
                  <a:tab pos="342900" algn="l"/>
                  <a:tab pos="800100" algn="l"/>
                  <a:tab pos="1257300" algn="l"/>
                  <a:tab pos="1714500" algn="l"/>
                  <a:tab pos="2171700" algn="l"/>
                  <a:tab pos="2628900" algn="l"/>
                  <a:tab pos="3086100" algn="l"/>
                  <a:tab pos="3543300" algn="l"/>
                  <a:tab pos="4000500" algn="l"/>
                  <a:tab pos="4457700" algn="l"/>
                  <a:tab pos="4914900" algn="l"/>
                  <a:tab pos="5372100" algn="l"/>
                  <a:tab pos="5829300" algn="l"/>
                  <a:tab pos="6286500" algn="l"/>
                  <a:tab pos="6743700" algn="l"/>
                  <a:tab pos="7200900" algn="l"/>
                  <a:tab pos="7658100" algn="l"/>
                  <a:tab pos="8115300" algn="l"/>
                  <a:tab pos="8572500" algn="l"/>
                  <a:tab pos="9029700" algn="l"/>
                  <a:tab pos="9486900" algn="l"/>
                </a:tabLst>
                <a:defRPr sz="2000">
                  <a:solidFill>
                    <a:schemeClr val="tx1"/>
                  </a:solidFill>
                  <a:latin typeface="Perpetua" pitchFamily="18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Arial" charset="0"/>
                  <a:ea typeface="Microsoft YaHei" pitchFamily="34" charset="-122"/>
                </a:rPr>
                <a:t>E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 flipH="1">
              <a:off x="2494" y="2064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2158" y="2496"/>
              <a:ext cx="146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784" y="2064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120" y="2496"/>
              <a:ext cx="142" cy="14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7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Strategy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sz="quarter" idx="1"/>
          </p:nvPr>
        </p:nvSpPr>
        <p:spPr>
          <a:xfrm>
            <a:off x="404284" y="1068389"/>
            <a:ext cx="11836400" cy="50879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000"/>
              <a:t>Should be defined explicitly before implementation begins</a:t>
            </a:r>
          </a:p>
          <a:p>
            <a:r>
              <a:rPr lang="en-US" altLang="en-US" sz="3000"/>
              <a:t>Should be primarily top-down, with bottom-up used mainly for modules that are easier to implement than to simulate</a:t>
            </a:r>
          </a:p>
          <a:p>
            <a:r>
              <a:rPr lang="en-US" altLang="en-US" sz="3000"/>
              <a:t>Advantages of top-down outweigh bottom-up</a:t>
            </a:r>
          </a:p>
          <a:p>
            <a:pPr lvl="1"/>
            <a:r>
              <a:rPr lang="en-US" altLang="en-US" sz="3000"/>
              <a:t>simplifies system integration &amp; test</a:t>
            </a:r>
          </a:p>
          <a:p>
            <a:pPr lvl="1"/>
            <a:r>
              <a:rPr lang="en-US" altLang="en-US" sz="3000"/>
              <a:t>makes it possible to produce useful partial versions of the system</a:t>
            </a:r>
          </a:p>
          <a:p>
            <a:pPr lvl="1"/>
            <a:r>
              <a:rPr lang="en-US" altLang="en-US" sz="3000"/>
              <a:t>allows critical high-level design errors to be caught early</a:t>
            </a:r>
          </a:p>
          <a:p>
            <a:r>
              <a:rPr lang="en-US" altLang="en-US" sz="3000"/>
              <a:t>Bottom-up development may be used for each module</a:t>
            </a:r>
          </a:p>
          <a:p>
            <a:pPr lvl="1"/>
            <a:r>
              <a:rPr lang="en-US" altLang="en-US" sz="3000"/>
              <a:t>we’ll see this with module testing as well</a:t>
            </a:r>
          </a:p>
          <a:p>
            <a:endParaRPr lang="en-US" alt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AF27D172-8F9C-4F53-B3FC-8511851877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2679</TotalTime>
  <Words>2145</Words>
  <Application>Microsoft Office PowerPoint</Application>
  <PresentationFormat>Widescreen</PresentationFormat>
  <Paragraphs>365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Wingdings 2</vt:lpstr>
      <vt:lpstr>Circuit</vt:lpstr>
      <vt:lpstr>CSE 219 Computer science III</vt:lpstr>
      <vt:lpstr>PowerPoint Presentation</vt:lpstr>
      <vt:lpstr>PowerPoint Presentation</vt:lpstr>
      <vt:lpstr>Man-hours</vt:lpstr>
      <vt:lpstr>Man-hours: The Mythical Man-Month https://www.youtube.com/watch?v=H7PL5MSPc1I&amp;t=211s</vt:lpstr>
      <vt:lpstr>Design to Implementation</vt:lpstr>
      <vt:lpstr>Bottom-Up Development</vt:lpstr>
      <vt:lpstr>Top-Down Development https://www.youtube.com/watch?v=v9M8LA2uM48</vt:lpstr>
      <vt:lpstr>The Development Strategy</vt:lpstr>
      <vt:lpstr>What is design to test?</vt:lpstr>
      <vt:lpstr>Don't Design to Fail</vt:lpstr>
      <vt:lpstr>PowerPoint Presentation</vt:lpstr>
      <vt:lpstr>Important Definitions</vt:lpstr>
      <vt:lpstr>Kinds of Testing</vt:lpstr>
      <vt:lpstr>Aspects of Testing</vt:lpstr>
      <vt:lpstr>Black-box testing</vt:lpstr>
      <vt:lpstr>Boundary Conditions</vt:lpstr>
      <vt:lpstr>Glass-box testing</vt:lpstr>
      <vt:lpstr>Testing paths through specification</vt:lpstr>
      <vt:lpstr>JUnit</vt:lpstr>
      <vt:lpstr>JUnit</vt:lpstr>
      <vt:lpstr>Building unit tests with JUnit</vt:lpstr>
      <vt:lpstr>JUnit 3.8 vs. 4</vt:lpstr>
      <vt:lpstr>JUNIT tutorials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Static import</vt:lpstr>
      <vt:lpstr>Static import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105</cp:revision>
  <dcterms:created xsi:type="dcterms:W3CDTF">2014-08-25T01:25:02Z</dcterms:created>
  <dcterms:modified xsi:type="dcterms:W3CDTF">2018-11-06T07:40:50Z</dcterms:modified>
</cp:coreProperties>
</file>