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2" r:id="rId1"/>
  </p:sldMasterIdLst>
  <p:notesMasterIdLst>
    <p:notesMasterId r:id="rId23"/>
  </p:notesMasterIdLst>
  <p:sldIdLst>
    <p:sldId id="256" r:id="rId2"/>
    <p:sldId id="257" r:id="rId3"/>
    <p:sldId id="258" r:id="rId4"/>
    <p:sldId id="278" r:id="rId5"/>
    <p:sldId id="277" r:id="rId6"/>
    <p:sldId id="259" r:id="rId7"/>
    <p:sldId id="260" r:id="rId8"/>
    <p:sldId id="271" r:id="rId9"/>
    <p:sldId id="261" r:id="rId10"/>
    <p:sldId id="279" r:id="rId11"/>
    <p:sldId id="262" r:id="rId12"/>
    <p:sldId id="263" r:id="rId13"/>
    <p:sldId id="273" r:id="rId14"/>
    <p:sldId id="264" r:id="rId15"/>
    <p:sldId id="269" r:id="rId16"/>
    <p:sldId id="266" r:id="rId17"/>
    <p:sldId id="274" r:id="rId18"/>
    <p:sldId id="265" r:id="rId19"/>
    <p:sldId id="268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8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025E-C960-4AB6-8E8E-0EE6D13ED4E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31148-DA10-4FDB-BB8B-FBD91B38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245-6F3E-4E49-A01A-33C72AF40E97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23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29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59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3CD0-6D6C-4FEA-9A98-7F5E7DAD237A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815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90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876-920C-40A7-A429-70EA2E711116}" type="datetime1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B759-A4D2-4F8B-AEBE-C918CFB723A5}" type="datetime1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D941E2E-9E30-4203-ABFC-10F381BF2A12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104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5A15-D7AD-40D4-96ED-A55891BF6EC5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941E2E-9E30-4203-ABFC-10F381BF2A12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CSE101-S19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ino.mione@sunykorea.ac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alman.qavi@stonybrook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Spring 2019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CSE 101 : Introduction to Computers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 </a:t>
            </a:r>
            <a:r>
              <a:rPr lang="mr-IN" dirty="0"/>
              <a:t>–</a:t>
            </a:r>
            <a:r>
              <a:rPr lang="en-US" dirty="0"/>
              <a:t> Course Introduction</a:t>
            </a:r>
          </a:p>
        </p:txBody>
      </p:sp>
      <p:pic>
        <p:nvPicPr>
          <p:cNvPr id="1026" name="Picture 2" descr="Image result for SUNY korea logo">
            <a:extLst>
              <a:ext uri="{FF2B5EF4-FFF2-40B4-BE49-F238E27FC236}">
                <a16:creationId xmlns:a16="http://schemas.microsoft.com/office/drawing/2014/main" id="{D344065C-229B-49CD-9291-AA967AE8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43" y="147168"/>
            <a:ext cx="3025790" cy="14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84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549B-26E9-4EAD-81C9-9CE0EA7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C88CD-8943-4FCC-B5BA-7E97563F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Necessary software: Python (www.python.org/downloads) and PyCharm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These are all free!</a:t>
            </a:r>
          </a:p>
          <a:p>
            <a:pPr>
              <a:spcBef>
                <a:spcPts val="0"/>
              </a:spcBef>
            </a:pPr>
            <a:r>
              <a:rPr lang="en-US" dirty="0"/>
              <a:t>Download links will be available on the course website</a:t>
            </a:r>
          </a:p>
          <a:p>
            <a:pPr>
              <a:spcBef>
                <a:spcPts val="0"/>
              </a:spcBef>
            </a:pPr>
            <a:r>
              <a:rPr lang="en-US" dirty="0"/>
              <a:t>We will use one of the first few classes to setup the software and get familiar with it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6F226-4140-404C-867D-5ED2794B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D005-17E7-4EFD-8C3B-C1E65F51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CAD4535E-CBBC-4D54-8074-AEAD7138E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55" y="3857414"/>
            <a:ext cx="2211418" cy="22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ycharm">
            <a:extLst>
              <a:ext uri="{FF2B5EF4-FFF2-40B4-BE49-F238E27FC236}">
                <a16:creationId xmlns:a16="http://schemas.microsoft.com/office/drawing/2014/main" id="{C6F3C2AB-2A56-43A2-A76D-8C85046D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755" y="3766049"/>
            <a:ext cx="2211418" cy="22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2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22" y="1766046"/>
            <a:ext cx="8432149" cy="458992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Over the course of the term you will be required to solve computational problems by writing software in Python</a:t>
            </a:r>
          </a:p>
          <a:p>
            <a:pPr>
              <a:spcBef>
                <a:spcPts val="0"/>
              </a:spcBef>
            </a:pPr>
            <a:r>
              <a:rPr lang="en-US" dirty="0"/>
              <a:t>These homework assignments will reinforce concepts from class and have you explore new concepts, too</a:t>
            </a:r>
          </a:p>
          <a:p>
            <a:pPr>
              <a:spcBef>
                <a:spcPts val="0"/>
              </a:spcBef>
            </a:pPr>
            <a:r>
              <a:rPr lang="en-US" dirty="0"/>
              <a:t>All work will due on fixed dates and times</a:t>
            </a:r>
          </a:p>
          <a:p>
            <a:pPr>
              <a:spcBef>
                <a:spcPts val="0"/>
              </a:spcBef>
            </a:pPr>
            <a:r>
              <a:rPr lang="en-US" dirty="0"/>
              <a:t>All work will be completed on an individual basis (write your own code) </a:t>
            </a:r>
            <a:r>
              <a:rPr lang="en-US" i="1" dirty="0"/>
              <a:t>unless otherwise instructed</a:t>
            </a:r>
            <a:r>
              <a:rPr lang="en-US" dirty="0"/>
              <a:t>!</a:t>
            </a:r>
          </a:p>
          <a:p>
            <a:pPr>
              <a:spcBef>
                <a:spcPts val="0"/>
              </a:spcBef>
            </a:pPr>
            <a:r>
              <a:rPr lang="en-US" dirty="0"/>
              <a:t>You will use </a:t>
            </a:r>
            <a:r>
              <a:rPr lang="en-US" b="1" dirty="0"/>
              <a:t>Blackboard </a:t>
            </a:r>
            <a:r>
              <a:rPr lang="en-US" dirty="0"/>
              <a:t>to submit your completed assignments</a:t>
            </a:r>
          </a:p>
          <a:p>
            <a:pPr>
              <a:spcBef>
                <a:spcPts val="0"/>
              </a:spcBef>
            </a:pPr>
            <a:r>
              <a:rPr lang="en-US" dirty="0"/>
              <a:t>Please start early on the assignments! Most students find that completing the homework assignments for CSE 101 takes </a:t>
            </a:r>
            <a:r>
              <a:rPr lang="en-US" b="1" dirty="0"/>
              <a:t>a lot </a:t>
            </a:r>
            <a:r>
              <a:rPr lang="en-US" dirty="0"/>
              <a:t>longer than they anticipated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6E361-E938-4823-A54F-1E02FD61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13B4E-3C08-4202-A33A-B8A93087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Homework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371" y="1882588"/>
            <a:ext cx="8629370" cy="4320987"/>
          </a:xfrm>
        </p:spPr>
        <p:txBody>
          <a:bodyPr>
            <a:normAutofit/>
          </a:bodyPr>
          <a:lstStyle/>
          <a:p>
            <a:r>
              <a:rPr lang="en-US" dirty="0"/>
              <a:t>Assignments must be turned in by the due date and time.</a:t>
            </a:r>
          </a:p>
          <a:p>
            <a:pPr lvl="1"/>
            <a:r>
              <a:rPr lang="en-US" dirty="0"/>
              <a:t>Any part of an assignment that’s late means the entire assignment is late.</a:t>
            </a:r>
          </a:p>
          <a:p>
            <a:pPr lvl="1"/>
            <a:r>
              <a:rPr lang="en-US" dirty="0"/>
              <a:t>If your assignment is incomplete or not entirely working by the due date, turn in what you have to get some partial credit.</a:t>
            </a:r>
          </a:p>
          <a:p>
            <a:r>
              <a:rPr lang="en-US" dirty="0"/>
              <a:t>If you have an emergency situation, email me before the due date and I may be able to work something out</a:t>
            </a:r>
          </a:p>
          <a:p>
            <a:r>
              <a:rPr lang="en-US" dirty="0"/>
              <a:t>Bottom line: Plan ahead, start early!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BC2E6-B95C-4F6B-8FEC-5DF5A5EF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2E5AE-E36C-4C58-8023-42772454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 vs.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98" y="1828800"/>
            <a:ext cx="8622461" cy="4446494"/>
          </a:xfrm>
        </p:spPr>
        <p:txBody>
          <a:bodyPr>
            <a:normAutofit/>
          </a:bodyPr>
          <a:lstStyle/>
          <a:p>
            <a:r>
              <a:rPr lang="en-US" dirty="0"/>
              <a:t>Cooperation (talking over problems) is a good way to learn and is encouraged</a:t>
            </a:r>
          </a:p>
          <a:p>
            <a:r>
              <a:rPr lang="en-US" b="1" i="1" dirty="0"/>
              <a:t>Do not copy code. Do not let others look at or copy your code.</a:t>
            </a:r>
          </a:p>
          <a:p>
            <a:r>
              <a:rPr lang="en-US" dirty="0"/>
              <a:t>Copying is not allowed on homework or exams no matter the source (written or verbal)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you submit your homework or tests, </a:t>
            </a:r>
            <a:r>
              <a:rPr lang="en-US" b="1" dirty="0"/>
              <a:t>you are pledging that the work is your own and you have not copied it.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You are also pledging that you have not allowed others to copy it</a:t>
            </a:r>
            <a:r>
              <a:rPr lang="en-US" dirty="0"/>
              <a:t>.</a:t>
            </a:r>
          </a:p>
          <a:p>
            <a:r>
              <a:rPr lang="en-US" b="1" dirty="0"/>
              <a:t>DO NOT COPY! (</a:t>
            </a:r>
            <a:r>
              <a:rPr lang="en-US" b="1" i="1" dirty="0"/>
              <a:t>Software tools catch it easily</a:t>
            </a:r>
            <a:r>
              <a:rPr lang="en-US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BC619-FF2E-4AF5-91C3-BAE55A9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A8F6B-3E45-4D27-89FF-4A941AA3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42" y="2043954"/>
            <a:ext cx="8154240" cy="39319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Lab exercises will involve a variety of programming tasks, such as: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running existing programs and collecting data about them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writing your own, original, short programs to solve problems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fixing errors in programs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9A262-24FE-43F3-AE52-93F22451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486D5-8D4D-4F0D-AD74-88025151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47" y="1757082"/>
            <a:ext cx="8629371" cy="45361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Examination dates will be posted on the schedule page of the course website. Tentative dates are: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Midterm exam 1: Thu, 11 April</a:t>
            </a:r>
          </a:p>
          <a:p>
            <a:pPr lvl="1">
              <a:spcBef>
                <a:spcPts val="0"/>
              </a:spcBef>
            </a:pPr>
            <a:r>
              <a:rPr lang="en-US" dirty="0"/>
              <a:t>Midterm exam 2: Thu, 16 May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Final exam: June 18, 3:15 – 5:45 PM</a:t>
            </a:r>
          </a:p>
          <a:p>
            <a:pPr>
              <a:spcBef>
                <a:spcPts val="0"/>
              </a:spcBef>
            </a:pPr>
            <a:r>
              <a:rPr lang="en-US" dirty="0"/>
              <a:t>Do not miss exams</a:t>
            </a:r>
          </a:p>
          <a:p>
            <a:pPr>
              <a:spcBef>
                <a:spcPts val="0"/>
              </a:spcBef>
            </a:pPr>
            <a:r>
              <a:rPr lang="en-US" dirty="0"/>
              <a:t>Arrange your work and travel schedules as needed to be present for examinations</a:t>
            </a:r>
          </a:p>
          <a:p>
            <a:pPr>
              <a:spcBef>
                <a:spcPts val="0"/>
              </a:spcBef>
            </a:pPr>
            <a:r>
              <a:rPr lang="en-US" dirty="0"/>
              <a:t>Makeup exams will only be given for verified, officially sanctioned university activities. </a:t>
            </a:r>
          </a:p>
          <a:p>
            <a:pPr>
              <a:spcBef>
                <a:spcPts val="0"/>
              </a:spcBef>
            </a:pPr>
            <a:r>
              <a:rPr lang="en-US" dirty="0"/>
              <a:t>All examinations will be closed-notes and closed-book, except one sheet of notes (A4 or 8.5x11), both sides, handwritten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B9A11-1172-4DBD-A1C3-4253FCB4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AF1E9-DAEC-4625-9311-00B83176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9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77" y="1963271"/>
            <a:ext cx="7921158" cy="4168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Quizzes - 15% (75 points) - Short quizzes [4 given, lowest grade dropped] </a:t>
            </a:r>
          </a:p>
          <a:p>
            <a:r>
              <a:rPr lang="en-US" dirty="0"/>
              <a:t>Problem Sets - 20% (100 points) - Problem sets [5 assignments given, lowest grade dropped] </a:t>
            </a:r>
          </a:p>
          <a:p>
            <a:r>
              <a:rPr lang="en-US" dirty="0"/>
              <a:t>Labs - 10% (50 points) - Labs [~10 graded lab sessions] </a:t>
            </a:r>
          </a:p>
          <a:p>
            <a:r>
              <a:rPr lang="en-US" dirty="0"/>
              <a:t>Class Attendance/Participation - 5% (25 points)</a:t>
            </a:r>
          </a:p>
          <a:p>
            <a:r>
              <a:rPr lang="en-US" dirty="0"/>
              <a:t>Midterm Exam 1 - 15% (75 points) - First midterm exam </a:t>
            </a:r>
          </a:p>
          <a:p>
            <a:r>
              <a:rPr lang="en-US" dirty="0"/>
              <a:t>Midterm Exam 2 - 15% (75 points) - Second midterm exam </a:t>
            </a:r>
          </a:p>
          <a:p>
            <a:r>
              <a:rPr lang="en-US" dirty="0"/>
              <a:t>Final Exam - 20% (100 points) - A cumulative final exam </a:t>
            </a:r>
          </a:p>
          <a:p>
            <a:r>
              <a:rPr lang="en-US" dirty="0"/>
              <a:t>Policies:</a:t>
            </a:r>
          </a:p>
          <a:p>
            <a:pPr lvl="1"/>
            <a:r>
              <a:rPr lang="en-US" dirty="0"/>
              <a:t>Makeup exams will only be given for verified, officially sanctioned university activities</a:t>
            </a:r>
          </a:p>
          <a:p>
            <a:pPr lvl="1"/>
            <a:r>
              <a:rPr lang="en-US" dirty="0"/>
              <a:t>All makeup exams may be oral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D016B-8D1D-4788-A640-08E4FD7A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70D0-8706-4FCB-9697-A6B5C4AB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AAB4-6182-4038-AA4F-02943227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7A47-BD4C-4148-85FD-5D22F0F0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5" y="1837765"/>
            <a:ext cx="8485935" cy="423134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To promote consistency of grading, questions and concerns about grading should be addressed first to the TA and then, if that does not resolve the issue, to the instructor.</a:t>
            </a:r>
          </a:p>
          <a:p>
            <a:pPr>
              <a:spcBef>
                <a:spcPts val="0"/>
              </a:spcBef>
            </a:pPr>
            <a:r>
              <a:rPr lang="en-US" dirty="0"/>
              <a:t>You are welcome to contact the TA by email or come to his/her office hour. If you would like to speak with the TA in person, and have a schedule conflict with his/her office hour, you are welcome to make an appointment to meet the TA at another time.</a:t>
            </a:r>
          </a:p>
          <a:p>
            <a:pPr>
              <a:spcBef>
                <a:spcPts val="0"/>
              </a:spcBef>
            </a:pPr>
            <a:r>
              <a:rPr lang="en-US" dirty="0"/>
              <a:t>For the assignments, quizzes and mid-term exams, request for re-grading must be made within one week from after the announcement of grades.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843FA-0127-4C77-84AF-6A4187B2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B933E-65CD-44F8-B9EB-6D52638C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806" y="1918448"/>
            <a:ext cx="8181135" cy="4258234"/>
          </a:xfrm>
        </p:spPr>
        <p:txBody>
          <a:bodyPr>
            <a:normAutofit/>
          </a:bodyPr>
          <a:lstStyle/>
          <a:p>
            <a:r>
              <a:rPr lang="en-US" dirty="0"/>
              <a:t>TAs are available almost every day each week</a:t>
            </a:r>
          </a:p>
          <a:p>
            <a:pPr lvl="1"/>
            <a:r>
              <a:rPr lang="en-US" dirty="0"/>
              <a:t>Schedule is forthcoming (posted on course web)</a:t>
            </a:r>
          </a:p>
          <a:p>
            <a:pPr lvl="1"/>
            <a:r>
              <a:rPr lang="en-US" dirty="0"/>
              <a:t>In “CS Commons” (next to CSD office)</a:t>
            </a:r>
          </a:p>
          <a:p>
            <a:r>
              <a:rPr lang="en-US" dirty="0"/>
              <a:t>Come with specific questions and/or code with which you need help</a:t>
            </a:r>
          </a:p>
          <a:p>
            <a:pPr lvl="1"/>
            <a:r>
              <a:rPr lang="en-US" dirty="0"/>
              <a:t>TAs strive to spend time with everyone that comes to a session so be courteous and share the TA’s attention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305C1-95E2-4639-8346-DB850D62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2C82D-E031-4630-9738-E209BB13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8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phones should be put away during class</a:t>
            </a:r>
          </a:p>
          <a:p>
            <a:r>
              <a:rPr lang="en-US" dirty="0"/>
              <a:t>Laptops may be used during periods where you are asked to work on an exercise during class</a:t>
            </a:r>
          </a:p>
          <a:p>
            <a:r>
              <a:rPr lang="en-US" dirty="0"/>
              <a:t>Lecture slides are available on the course website for study before class</a:t>
            </a:r>
          </a:p>
          <a:p>
            <a:r>
              <a:rPr lang="en-US" dirty="0"/>
              <a:t>Talk to me after class if there’s an issue with this policy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2A4C-B625-43FD-98E5-EFE04B4B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9D5EA-A9D5-45CB-B0E8-0CEAAF07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2367094"/>
            <a:ext cx="7868360" cy="3872388"/>
          </a:xfrm>
        </p:spPr>
        <p:txBody>
          <a:bodyPr>
            <a:normAutofit/>
          </a:bodyPr>
          <a:lstStyle/>
          <a:p>
            <a:r>
              <a:rPr lang="en-US" dirty="0"/>
              <a:t>CSE 101 : Introduction to Computers</a:t>
            </a:r>
          </a:p>
          <a:p>
            <a:r>
              <a:rPr lang="en-US" dirty="0"/>
              <a:t>Earlier name: Introduction to algorithmic and computational thinking</a:t>
            </a:r>
          </a:p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https://ppawar.github.io/CSE101-S19/index.html</a:t>
            </a:r>
            <a:r>
              <a:rPr lang="en-US" dirty="0"/>
              <a:t> </a:t>
            </a:r>
          </a:p>
          <a:p>
            <a:r>
              <a:rPr lang="en-US" dirty="0"/>
              <a:t>Meetings: Lecture: Tue/Thu 5:00-6:20 PM</a:t>
            </a:r>
          </a:p>
          <a:p>
            <a:pPr marL="0" indent="0">
              <a:buNone/>
            </a:pPr>
            <a:r>
              <a:rPr lang="en-US" dirty="0"/>
              <a:t>                      Lab: Mon: 12:30-1:50PM</a:t>
            </a:r>
          </a:p>
          <a:p>
            <a:pPr marL="0" indent="0">
              <a:buNone/>
            </a:pPr>
            <a:r>
              <a:rPr lang="en-US" dirty="0"/>
              <a:t>                      place: b103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E31F4-79DA-4DEC-B190-E9C69C5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F4658-6123-464D-AA50-5D06A1A7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5A26-071C-4629-AD8B-34D7D3A3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8F46-B405-4D00-AAB3-F99F7A97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6" y="1882589"/>
            <a:ext cx="8512829" cy="40520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If you have a physical, psychological, medical or learning disability, please contact the Student Services and Career Team.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Location: Academic Building A208</a:t>
            </a:r>
          </a:p>
          <a:p>
            <a:pPr lvl="1">
              <a:spcBef>
                <a:spcPts val="0"/>
              </a:spcBef>
            </a:pPr>
            <a:r>
              <a:rPr lang="en-US" dirty="0"/>
              <a:t>Phone: 626-1190</a:t>
            </a:r>
          </a:p>
          <a:p>
            <a:pPr>
              <a:spcBef>
                <a:spcPts val="0"/>
              </a:spcBef>
            </a:pPr>
            <a:r>
              <a:rPr lang="en-US" dirty="0"/>
              <a:t>The DSS will determine with you what accommodations, if any, are necessary and appropriate</a:t>
            </a:r>
          </a:p>
          <a:p>
            <a:pPr>
              <a:spcBef>
                <a:spcPts val="0"/>
              </a:spcBef>
            </a:pPr>
            <a:r>
              <a:rPr lang="en-US" dirty="0"/>
              <a:t>All information and documentation of disability is confidential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1A027-F33A-41F7-B640-A24FE736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1D9EE-CD9E-4C12-A7F9-A88E5372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3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05DD-4BE1-433D-A89C-5F78F828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Succeed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299D-A34A-49EA-A8D1-EFC2BF23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53" y="1703295"/>
            <a:ext cx="8468007" cy="4598893"/>
          </a:xfrm>
        </p:spPr>
        <p:txBody>
          <a:bodyPr>
            <a:noAutofit/>
          </a:bodyPr>
          <a:lstStyle/>
          <a:p>
            <a:r>
              <a:rPr lang="en-US" sz="1600" dirty="0"/>
              <a:t>Attend class and be on time!</a:t>
            </a:r>
          </a:p>
          <a:p>
            <a:pPr lvl="1"/>
            <a:r>
              <a:rPr lang="en-US" sz="1600" dirty="0"/>
              <a:t>Not all information is in my lecture notes or in the book</a:t>
            </a:r>
          </a:p>
          <a:p>
            <a:pPr lvl="1"/>
            <a:r>
              <a:rPr lang="en-US" sz="1600" dirty="0"/>
              <a:t>I sometimes do in-class demos that emphasize non-obvious details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This is an introductory course, true, but we’re going to cover a lot of ground and move quickly starting from scratch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The assigned work will take a lot of your time, so practice good time management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Read the reading assignments and review the lecture notes and try out example code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Practice is the only way to become proficient at coding</a:t>
            </a:r>
          </a:p>
          <a:p>
            <a:pPr lvl="1"/>
            <a:r>
              <a:rPr lang="en-US" sz="1600" dirty="0"/>
              <a:t>Very often your first, second, or third attempt at solving a problem will not be successful. It is </a:t>
            </a:r>
            <a:r>
              <a:rPr lang="en-US" sz="1600" b="1" dirty="0"/>
              <a:t>essential </a:t>
            </a:r>
            <a:r>
              <a:rPr lang="en-US" sz="1600" dirty="0"/>
              <a:t>that you give yourself enough time to try different ideas, taking breaks along the way!</a:t>
            </a:r>
          </a:p>
          <a:p>
            <a:pPr lvl="1"/>
            <a:r>
              <a:rPr lang="en-US" sz="1600" dirty="0"/>
              <a:t>Those who write extra code for problems not assigned (“for fun”) generally do best in this class</a:t>
            </a:r>
          </a:p>
          <a:p>
            <a:pPr lvl="1"/>
            <a:r>
              <a:rPr lang="en-US" sz="1600" dirty="0"/>
              <a:t>Learning to code involves learning to read other people’s code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Ask questions right away if confused. Ask in class, ask a TA, come to my office hours or send email. Don’t stay confused and don’t get behind!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Welcome and I hope you enjoy the class!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2C9BD-0184-4D90-B590-F1D02D97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9C8A7-87BD-404A-9DDB-84FFAB08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9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724" y="1927412"/>
            <a:ext cx="8048652" cy="3871503"/>
          </a:xfrm>
        </p:spPr>
        <p:txBody>
          <a:bodyPr>
            <a:normAutofit/>
          </a:bodyPr>
          <a:lstStyle/>
          <a:p>
            <a:r>
              <a:rPr lang="en-US" dirty="0"/>
              <a:t>Instructor</a:t>
            </a:r>
          </a:p>
          <a:p>
            <a:pPr lvl="1"/>
            <a:r>
              <a:rPr lang="en-US" dirty="0"/>
              <a:t>Pravin Pawar</a:t>
            </a:r>
          </a:p>
          <a:p>
            <a:pPr lvl="1"/>
            <a:r>
              <a:rPr lang="en-US" dirty="0"/>
              <a:t>Office: B424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Pravin.pawar@sunykorea.ac.kr</a:t>
            </a:r>
            <a:endParaRPr lang="en-US" dirty="0"/>
          </a:p>
          <a:p>
            <a:pPr lvl="1"/>
            <a:r>
              <a:rPr lang="en-US" dirty="0"/>
              <a:t>Phone: +82-032-626-1227</a:t>
            </a:r>
          </a:p>
          <a:p>
            <a:pPr lvl="1"/>
            <a:r>
              <a:rPr lang="en-US" dirty="0"/>
              <a:t>Office Hours: </a:t>
            </a:r>
            <a:r>
              <a:rPr lang="en-US" i="1" dirty="0"/>
              <a:t>Tue/Thu 10:30 AM - 12:00 PM, Wed 5:00 PM - 6:30 PM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D52D-9EA1-4102-826B-E2BC2883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190FF-4752-422D-A9FD-92058AF4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724" y="1927412"/>
            <a:ext cx="8048652" cy="3871503"/>
          </a:xfrm>
        </p:spPr>
        <p:txBody>
          <a:bodyPr>
            <a:normAutofit/>
          </a:bodyPr>
          <a:lstStyle/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 (grading TA)</a:t>
            </a:r>
          </a:p>
          <a:p>
            <a:pPr lvl="2"/>
            <a:r>
              <a:rPr lang="en-US" dirty="0" err="1"/>
              <a:t>Mayukh</a:t>
            </a:r>
            <a:r>
              <a:rPr lang="en-US" dirty="0"/>
              <a:t> Maitra (MS), 010-5923-3726, mayukh.maitra@stonybrook.edu</a:t>
            </a:r>
          </a:p>
          <a:p>
            <a:pPr lvl="2"/>
            <a:r>
              <a:rPr lang="en-US" dirty="0"/>
              <a:t>Salman </a:t>
            </a:r>
            <a:r>
              <a:rPr lang="en-US" dirty="0" err="1"/>
              <a:t>Qavi</a:t>
            </a:r>
            <a:r>
              <a:rPr lang="en-US" dirty="0"/>
              <a:t> (MS), </a:t>
            </a:r>
            <a:r>
              <a:rPr lang="en-US" dirty="0">
                <a:hlinkClick r:id="rId2"/>
              </a:rPr>
              <a:t>salman.qavi@stonybrook.edu</a:t>
            </a: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1"/>
            <a:r>
              <a:rPr lang="en-US" dirty="0"/>
              <a:t>Undergraduate (tutoring TA)</a:t>
            </a:r>
          </a:p>
          <a:p>
            <a:pPr lvl="2"/>
            <a:r>
              <a:rPr lang="en-US" dirty="0" err="1"/>
              <a:t>Sigauke</a:t>
            </a:r>
            <a:r>
              <a:rPr lang="en-US" dirty="0"/>
              <a:t> </a:t>
            </a:r>
            <a:r>
              <a:rPr lang="en-US" dirty="0" err="1"/>
              <a:t>Cogitater</a:t>
            </a:r>
            <a:r>
              <a:rPr lang="en-US" dirty="0"/>
              <a:t> (UG), cogitater.sigauke@stonybrook.edu</a:t>
            </a:r>
          </a:p>
          <a:p>
            <a:pPr lvl="2"/>
            <a:r>
              <a:rPr lang="en-US" dirty="0" err="1"/>
              <a:t>Soyoon</a:t>
            </a:r>
            <a:r>
              <a:rPr lang="en-US" dirty="0"/>
              <a:t> Jeon (UG), 010-6631-9309, soyoon.jeon@stonybrook.edu</a:t>
            </a:r>
          </a:p>
          <a:p>
            <a:pPr lvl="2"/>
            <a:r>
              <a:rPr lang="en-US" dirty="0" err="1"/>
              <a:t>Soomin</a:t>
            </a:r>
            <a:r>
              <a:rPr lang="en-US" dirty="0"/>
              <a:t> Kim (UG), 010-9413-3996, soomin.kim.1@stonybrook.edu</a:t>
            </a:r>
          </a:p>
          <a:p>
            <a:pPr lvl="2"/>
            <a:r>
              <a:rPr lang="en-US" dirty="0" err="1"/>
              <a:t>Yoora</a:t>
            </a:r>
            <a:r>
              <a:rPr lang="en-US" dirty="0"/>
              <a:t> Kim (UG), 010-4187-7700, yoora.kim@stonybrook.edu</a:t>
            </a:r>
          </a:p>
          <a:p>
            <a:pPr lvl="2"/>
            <a:r>
              <a:rPr lang="en-US" dirty="0" err="1"/>
              <a:t>Changhyun</a:t>
            </a:r>
            <a:r>
              <a:rPr lang="en-US" dirty="0"/>
              <a:t> Park (UG), 010-5272-2810, changhyun.park@stonybrook.edu</a:t>
            </a:r>
          </a:p>
          <a:p>
            <a:pPr lvl="2"/>
            <a:r>
              <a:rPr lang="en-US" dirty="0"/>
              <a:t>Jong Kwon Park (UG), 010-5493-0150, jongkwon.park@stonybrook.edu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D52D-9EA1-4102-826B-E2BC2883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190FF-4752-422D-A9FD-92058AF4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9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2C7-756E-43AF-9D38-EED9EF37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B217-1FF2-4B33-8787-6759C45A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24" y="2133601"/>
            <a:ext cx="8093545" cy="3931920"/>
          </a:xfrm>
        </p:spPr>
        <p:txBody>
          <a:bodyPr>
            <a:normAutofit/>
          </a:bodyPr>
          <a:lstStyle/>
          <a:p>
            <a:r>
              <a:rPr lang="en-US" dirty="0"/>
              <a:t>Please bring a laptop to each class</a:t>
            </a:r>
          </a:p>
          <a:p>
            <a:pPr lvl="1"/>
            <a:r>
              <a:rPr lang="en-US" dirty="0"/>
              <a:t>Classes will involve lecture segments, demos</a:t>
            </a:r>
          </a:p>
          <a:p>
            <a:pPr lvl="1"/>
            <a:r>
              <a:rPr lang="en-US" dirty="0"/>
              <a:t>Labs will involve student exercises</a:t>
            </a:r>
          </a:p>
          <a:p>
            <a:r>
              <a:rPr lang="en-US" dirty="0"/>
              <a:t>Additional video lectures are noted in the syllabus. These are strongly recommended for extra instruction to help understand Python.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F638B-5A12-407C-9A45-FB8D461F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4055D-CB3F-41E8-801D-ED3EF409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4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non-CS majors: This course is an excellent way to get an introduction to what computer science is all about and learn how to program</a:t>
            </a:r>
          </a:p>
          <a:p>
            <a:endParaRPr lang="en-US" dirty="0"/>
          </a:p>
          <a:p>
            <a:r>
              <a:rPr lang="en-US" dirty="0"/>
              <a:t>For CS majors: This course is the launching point into the CS major for those who have no background in CS at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B45CF-5D48-415E-8971-E6C2F2FE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C31A9-4056-4487-831D-2CC65C3B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8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06" y="1864310"/>
            <a:ext cx="8557653" cy="435719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101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introduces the important, central ideas of computer science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explores computational thinking and problem solving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covers the fundamentals of computer programming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Computer science is the </a:t>
            </a:r>
            <a:r>
              <a:rPr lang="en-US" i="1" dirty="0"/>
              <a:t>study of problem solving with computers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Astronomers don’t study telescopes. They </a:t>
            </a:r>
            <a:r>
              <a:rPr lang="en-US" i="1" dirty="0"/>
              <a:t>use </a:t>
            </a:r>
            <a:r>
              <a:rPr lang="en-US" dirty="0"/>
              <a:t>telescopes to study the stars!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Likewise, computer professionals </a:t>
            </a:r>
            <a:r>
              <a:rPr lang="en-US" i="1" dirty="0"/>
              <a:t>use </a:t>
            </a:r>
            <a:r>
              <a:rPr lang="en-US" dirty="0"/>
              <a:t>computers to solve important problems in the modern world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Computer scientists also build computers and software that makes the computer hum.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An important thread of this course is </a:t>
            </a:r>
            <a:r>
              <a:rPr lang="en-US" b="1" dirty="0"/>
              <a:t>computational thinking</a:t>
            </a:r>
            <a:r>
              <a:rPr lang="en-US" dirty="0"/>
              <a:t>, which is the way computer scientists think about and solve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034A-53DD-4CED-8188-DA59346D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5B8D7-6F8E-4217-BCD2-C03D5541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D95C-416E-4AF2-9471-FE8010F2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F7E8-5F3C-4FB9-9764-7B9FB3BB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00" y="1730188"/>
            <a:ext cx="8423182" cy="462578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Algorithmic thinking (how to devise solutions to problems)</a:t>
            </a:r>
          </a:p>
          <a:p>
            <a:pPr>
              <a:spcBef>
                <a:spcPts val="0"/>
              </a:spcBef>
            </a:pPr>
            <a:r>
              <a:rPr lang="en-US" dirty="0"/>
              <a:t>Flowcharting</a:t>
            </a:r>
          </a:p>
          <a:p>
            <a:pPr>
              <a:spcBef>
                <a:spcPts val="0"/>
              </a:spcBef>
            </a:pPr>
            <a:r>
              <a:rPr lang="en-US" dirty="0"/>
              <a:t>Introduction to computer programming using the Python programming language</a:t>
            </a:r>
          </a:p>
          <a:p>
            <a:pPr>
              <a:spcBef>
                <a:spcPts val="0"/>
              </a:spcBef>
            </a:pPr>
            <a:r>
              <a:rPr lang="en-US" dirty="0"/>
              <a:t>Basics of computer hardware</a:t>
            </a:r>
          </a:p>
          <a:p>
            <a:pPr>
              <a:spcBef>
                <a:spcPts val="0"/>
              </a:spcBef>
            </a:pPr>
            <a:r>
              <a:rPr lang="en-US" dirty="0"/>
              <a:t>Data representation (how does the computer save data?)</a:t>
            </a:r>
          </a:p>
          <a:p>
            <a:pPr>
              <a:spcBef>
                <a:spcPts val="0"/>
              </a:spcBef>
            </a:pPr>
            <a:r>
              <a:rPr lang="en-US" dirty="0"/>
              <a:t>Data organization (how do we manage complex data?)</a:t>
            </a:r>
          </a:p>
          <a:p>
            <a:pPr>
              <a:spcBef>
                <a:spcPts val="0"/>
              </a:spcBef>
            </a:pPr>
            <a:r>
              <a:rPr lang="en-US" dirty="0"/>
              <a:t>Program design, implementation (coding), testing and debugging</a:t>
            </a:r>
          </a:p>
          <a:p>
            <a:pPr>
              <a:spcBef>
                <a:spcPts val="0"/>
              </a:spcBef>
            </a:pPr>
            <a:r>
              <a:rPr lang="en-US" dirty="0"/>
              <a:t>Limitations of computers</a:t>
            </a:r>
          </a:p>
          <a:p>
            <a:pPr>
              <a:spcBef>
                <a:spcPts val="0"/>
              </a:spcBef>
            </a:pPr>
            <a:r>
              <a:rPr lang="en-US" dirty="0"/>
              <a:t>Introduction to natural language processing</a:t>
            </a:r>
          </a:p>
          <a:p>
            <a:pPr>
              <a:spcBef>
                <a:spcPts val="0"/>
              </a:spcBef>
            </a:pPr>
            <a:r>
              <a:rPr lang="en-US" dirty="0"/>
              <a:t>Additional topics as time allows</a:t>
            </a:r>
          </a:p>
          <a:p>
            <a:pPr>
              <a:spcBef>
                <a:spcPts val="0"/>
              </a:spcBef>
            </a:pPr>
            <a:r>
              <a:rPr lang="en-US" dirty="0"/>
              <a:t>Also, some of this list may be modified if we find other more interesting topics later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6FDA9-1EB7-41B9-865D-38F117A6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D9D85-9E43-4407-86B0-E74DB41C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6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6DE23-77C1-4B02-99C2-67415E77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3B022-F2FD-470D-9892-B4D88F4F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9</a:t>
            </a:fld>
            <a:endParaRPr lang="en-US"/>
          </a:p>
        </p:txBody>
      </p:sp>
      <p:pic>
        <p:nvPicPr>
          <p:cNvPr id="1028" name="Picture 4" descr="https://ppawar.github.io/CSE101-S19/EIC_Conery_Image.jpg">
            <a:extLst>
              <a:ext uri="{FF2B5EF4-FFF2-40B4-BE49-F238E27FC236}">
                <a16:creationId xmlns:a16="http://schemas.microsoft.com/office/drawing/2014/main" id="{BF02DFCA-8699-45EE-B4D7-36663143C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874156"/>
            <a:ext cx="2619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pawar.github.io/CSE101-S19/index_files/image002.jpg">
            <a:extLst>
              <a:ext uri="{FF2B5EF4-FFF2-40B4-BE49-F238E27FC236}">
                <a16:creationId xmlns:a16="http://schemas.microsoft.com/office/drawing/2014/main" id="{04802315-B6E0-4864-853C-1922774D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49272"/>
            <a:ext cx="2525966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2F350-1D16-4D2C-A2E0-75F4FC87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32357-0AA8-4EE5-82C4-7B17FFA3A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830" y="1845734"/>
            <a:ext cx="286889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72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4282</TotalTime>
  <Words>1949</Words>
  <Application>Microsoft Office PowerPoint</Application>
  <PresentationFormat>On-screen Show (4:3)</PresentationFormat>
  <Paragraphs>189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Retrospect</vt:lpstr>
      <vt:lpstr> Spring 2019  CSE 101 : Introduction to Computers</vt:lpstr>
      <vt:lpstr>Course Information</vt:lpstr>
      <vt:lpstr>Staff</vt:lpstr>
      <vt:lpstr>Staff</vt:lpstr>
      <vt:lpstr>Announcements</vt:lpstr>
      <vt:lpstr>Misc Information</vt:lpstr>
      <vt:lpstr>Course Overview</vt:lpstr>
      <vt:lpstr>Major Course Topics</vt:lpstr>
      <vt:lpstr>Textbooks</vt:lpstr>
      <vt:lpstr>Software</vt:lpstr>
      <vt:lpstr>Homework Assignments</vt:lpstr>
      <vt:lpstr>Late Homework Policy</vt:lpstr>
      <vt:lpstr>Cooperation vs. Copying</vt:lpstr>
      <vt:lpstr>Lab</vt:lpstr>
      <vt:lpstr>Examinations</vt:lpstr>
      <vt:lpstr>Grading</vt:lpstr>
      <vt:lpstr>Re-Grading</vt:lpstr>
      <vt:lpstr>TA Assistance</vt:lpstr>
      <vt:lpstr>Electronics in Class</vt:lpstr>
      <vt:lpstr>Disability</vt:lpstr>
      <vt:lpstr>How to Succeed in this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CSE101: Intro to Computational and Algorithmic Thinking</dc:title>
  <dc:creator>Tony Mione</dc:creator>
  <cp:lastModifiedBy>Pravin Pawar</cp:lastModifiedBy>
  <cp:revision>71</cp:revision>
  <dcterms:created xsi:type="dcterms:W3CDTF">2017-08-23T15:10:38Z</dcterms:created>
  <dcterms:modified xsi:type="dcterms:W3CDTF">2019-02-24T11:22:56Z</dcterms:modified>
</cp:coreProperties>
</file>