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23"/>
  </p:notesMasterIdLst>
  <p:sldIdLst>
    <p:sldId id="256" r:id="rId2"/>
    <p:sldId id="278" r:id="rId3"/>
    <p:sldId id="257" r:id="rId4"/>
    <p:sldId id="258" r:id="rId5"/>
    <p:sldId id="260" r:id="rId6"/>
    <p:sldId id="271" r:id="rId7"/>
    <p:sldId id="261" r:id="rId8"/>
    <p:sldId id="262" r:id="rId9"/>
    <p:sldId id="279" r:id="rId10"/>
    <p:sldId id="280" r:id="rId11"/>
    <p:sldId id="281" r:id="rId12"/>
    <p:sldId id="282" r:id="rId13"/>
    <p:sldId id="283" r:id="rId14"/>
    <p:sldId id="284" r:id="rId15"/>
    <p:sldId id="263" r:id="rId16"/>
    <p:sldId id="266" r:id="rId17"/>
    <p:sldId id="274" r:id="rId18"/>
    <p:sldId id="265" r:id="rId19"/>
    <p:sldId id="268"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5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2/24/2019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2/24/2019</a:t>
            </a:fld>
            <a:endParaRPr lang="en-US" dirty="0"/>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2/24/2019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2/24/2019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2/24/2019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2/24/2019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2/24/2019</a:t>
            </a:fld>
            <a:endParaRPr lang="en-US"/>
          </a:p>
        </p:txBody>
      </p:sp>
      <p:sp>
        <p:nvSpPr>
          <p:cNvPr id="6" name="Footer Placeholder 5"/>
          <p:cNvSpPr>
            <a:spLocks noGrp="1"/>
          </p:cNvSpPr>
          <p:nvPr>
            <p:ph type="ftr" sz="quarter" idx="11"/>
          </p:nvPr>
        </p:nvSpPr>
        <p:spPr/>
        <p:txBody>
          <a:body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2/24/2019</a:t>
            </a:fld>
            <a:endParaRPr lang="en-US"/>
          </a:p>
        </p:txBody>
      </p:sp>
      <p:sp>
        <p:nvSpPr>
          <p:cNvPr id="8" name="Footer Placeholder 7"/>
          <p:cNvSpPr>
            <a:spLocks noGrp="1"/>
          </p:cNvSpPr>
          <p:nvPr>
            <p:ph type="ftr" sz="quarter" idx="11"/>
          </p:nvPr>
        </p:nvSpPr>
        <p:spPr/>
        <p:txBody>
          <a:bodyPr/>
          <a:lstStyle/>
          <a:p>
            <a:r>
              <a:rPr lang="en-US" dirty="0"/>
              <a:t>(c) Pravin Pawar - SUNY Korea, Richard McKenna - SBU - CSE 308</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2/24/2019</a:t>
            </a:fld>
            <a:endParaRPr lang="en-US"/>
          </a:p>
        </p:txBody>
      </p:sp>
      <p:sp>
        <p:nvSpPr>
          <p:cNvPr id="4" name="Footer Placeholder 3"/>
          <p:cNvSpPr>
            <a:spLocks noGrp="1"/>
          </p:cNvSpPr>
          <p:nvPr>
            <p:ph type="ftr" sz="quarter" idx="11"/>
          </p:nvPr>
        </p:nvSpPr>
        <p:spPr/>
        <p:txBody>
          <a:bodyPr/>
          <a:lstStyle/>
          <a:p>
            <a:r>
              <a:rPr lang="en-US" dirty="0"/>
              <a:t>(c) Pravin Pawar - SUNY Korea, Richard McKenna - SBU - CSE 308</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2/24/2019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 Pravin Pawar - SUNY Korea, Richard McKenna - SBU - CSE 308</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2/24/2019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2/24/2019</a:t>
            </a:fld>
            <a:endParaRPr lang="en-US"/>
          </a:p>
        </p:txBody>
      </p:sp>
      <p:sp>
        <p:nvSpPr>
          <p:cNvPr id="6" name="Footer Placeholder 5"/>
          <p:cNvSpPr>
            <a:spLocks noGrp="1"/>
          </p:cNvSpPr>
          <p:nvPr>
            <p:ph type="ftr" sz="quarter" idx="11"/>
          </p:nvPr>
        </p:nvSpPr>
        <p:spPr/>
        <p:txBody>
          <a:body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2/24/2019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Pravin Pawar - SUNY Korea, Richard McKenna - SBU - CSE 308</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pawar.github.io/CSE308-S19/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antonino.mione@sunykorea.ac.k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cademicimpact.un.org/content/commodity-ecology-initiative-facilitate-sustainable-develop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308 : Software Engineering</a:t>
            </a:r>
          </a:p>
        </p:txBody>
      </p:sp>
      <p:sp>
        <p:nvSpPr>
          <p:cNvPr id="3" name="Subtitle 2"/>
          <p:cNvSpPr>
            <a:spLocks noGrp="1"/>
          </p:cNvSpPr>
          <p:nvPr>
            <p:ph type="subTitle" idx="1"/>
          </p:nvPr>
        </p:nvSpPr>
        <p:spPr/>
        <p:txBody>
          <a:bodyPr/>
          <a:lstStyle/>
          <a:p>
            <a:r>
              <a:rPr lang="en-US" dirty="0"/>
              <a:t>Lecture 0 </a:t>
            </a:r>
            <a:r>
              <a:rPr lang="mr-IN" dirty="0"/>
              <a:t>–</a:t>
            </a:r>
            <a:r>
              <a:rPr lang="en-US" dirty="0"/>
              <a:t> Course Introduction</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D0D2-3059-4CC0-AA2F-8C83A49681D1}"/>
              </a:ext>
            </a:extLst>
          </p:cNvPr>
          <p:cNvSpPr>
            <a:spLocks noGrp="1"/>
          </p:cNvSpPr>
          <p:nvPr>
            <p:ph type="title"/>
          </p:nvPr>
        </p:nvSpPr>
        <p:spPr/>
        <p:txBody>
          <a:bodyPr/>
          <a:lstStyle/>
          <a:p>
            <a:r>
              <a:rPr lang="en-US" dirty="0"/>
              <a:t>Lead Programmer</a:t>
            </a:r>
          </a:p>
        </p:txBody>
      </p:sp>
      <p:sp>
        <p:nvSpPr>
          <p:cNvPr id="3" name="Content Placeholder 2">
            <a:extLst>
              <a:ext uri="{FF2B5EF4-FFF2-40B4-BE49-F238E27FC236}">
                <a16:creationId xmlns:a16="http://schemas.microsoft.com/office/drawing/2014/main" id="{554E04F3-FC06-4363-8EEF-1CE3E654880D}"/>
              </a:ext>
            </a:extLst>
          </p:cNvPr>
          <p:cNvSpPr>
            <a:spLocks noGrp="1"/>
          </p:cNvSpPr>
          <p:nvPr>
            <p:ph idx="1"/>
          </p:nvPr>
        </p:nvSpPr>
        <p:spPr/>
        <p:txBody>
          <a:bodyPr/>
          <a:lstStyle/>
          <a:p>
            <a:r>
              <a:rPr lang="en-US" dirty="0"/>
              <a:t>The lead programmer will be responsible for directing group decision-making regarding any technical aspects of the project, including design, implementation, and test decisions. </a:t>
            </a:r>
          </a:p>
          <a:p>
            <a:r>
              <a:rPr lang="en-US" dirty="0"/>
              <a:t>While not required, it would be helpful if this person has taken the Internet Commerce Programming and/or Principles of Database Systems courses.</a:t>
            </a:r>
          </a:p>
        </p:txBody>
      </p:sp>
      <p:sp>
        <p:nvSpPr>
          <p:cNvPr id="4" name="Footer Placeholder 3">
            <a:extLst>
              <a:ext uri="{FF2B5EF4-FFF2-40B4-BE49-F238E27FC236}">
                <a16:creationId xmlns:a16="http://schemas.microsoft.com/office/drawing/2014/main" id="{025B374E-A396-4D83-A5B3-D523F61588AD}"/>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448432C0-5B04-41E4-A5AF-9BC147065DE4}"/>
              </a:ext>
            </a:extLst>
          </p:cNvPr>
          <p:cNvSpPr>
            <a:spLocks noGrp="1"/>
          </p:cNvSpPr>
          <p:nvPr>
            <p:ph type="sldNum" sz="quarter" idx="12"/>
          </p:nvPr>
        </p:nvSpPr>
        <p:spPr/>
        <p:txBody>
          <a:bodyPr/>
          <a:lstStyle/>
          <a:p>
            <a:fld id="{E29BF8A0-881F-9B42-8DF7-7F4C738CBC54}" type="slidenum">
              <a:rPr lang="en-US" smtClean="0"/>
              <a:t>10</a:t>
            </a:fld>
            <a:endParaRPr lang="en-US"/>
          </a:p>
        </p:txBody>
      </p:sp>
    </p:spTree>
    <p:extLst>
      <p:ext uri="{BB962C8B-B14F-4D97-AF65-F5344CB8AC3E}">
        <p14:creationId xmlns:p14="http://schemas.microsoft.com/office/powerpoint/2010/main" val="393924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7F74-12DD-4EA3-A995-9F5E8E1BEB74}"/>
              </a:ext>
            </a:extLst>
          </p:cNvPr>
          <p:cNvSpPr>
            <a:spLocks noGrp="1"/>
          </p:cNvSpPr>
          <p:nvPr>
            <p:ph type="title"/>
          </p:nvPr>
        </p:nvSpPr>
        <p:spPr/>
        <p:txBody>
          <a:bodyPr/>
          <a:lstStyle/>
          <a:p>
            <a:r>
              <a:rPr lang="en-US" dirty="0"/>
              <a:t>Project Manager</a:t>
            </a:r>
          </a:p>
        </p:txBody>
      </p:sp>
      <p:sp>
        <p:nvSpPr>
          <p:cNvPr id="3" name="Content Placeholder 2">
            <a:extLst>
              <a:ext uri="{FF2B5EF4-FFF2-40B4-BE49-F238E27FC236}">
                <a16:creationId xmlns:a16="http://schemas.microsoft.com/office/drawing/2014/main" id="{A2B59E2A-19C3-49B8-83FC-62DADA03E925}"/>
              </a:ext>
            </a:extLst>
          </p:cNvPr>
          <p:cNvSpPr>
            <a:spLocks noGrp="1"/>
          </p:cNvSpPr>
          <p:nvPr>
            <p:ph idx="1"/>
          </p:nvPr>
        </p:nvSpPr>
        <p:spPr/>
        <p:txBody>
          <a:bodyPr>
            <a:normAutofit fontScale="92500" lnSpcReduction="10000"/>
          </a:bodyPr>
          <a:lstStyle/>
          <a:p>
            <a:r>
              <a:rPr lang="en-US" dirty="0"/>
              <a:t>A project manager drives the project, which means:</a:t>
            </a:r>
          </a:p>
          <a:p>
            <a:pPr lvl="1"/>
            <a:r>
              <a:rPr lang="en-US" dirty="0"/>
              <a:t>Working with the lead programmer to direct the meetings (i.e. make the meeting agenda, assign action items, follow up on action items, take meeting minutes)</a:t>
            </a:r>
          </a:p>
          <a:p>
            <a:pPr lvl="1"/>
            <a:r>
              <a:rPr lang="en-US" dirty="0"/>
              <a:t>Develop the Project Specifications </a:t>
            </a:r>
          </a:p>
          <a:p>
            <a:pPr lvl="1"/>
            <a:r>
              <a:rPr lang="en-US" dirty="0"/>
              <a:t>Help divide project responsibilities</a:t>
            </a:r>
          </a:p>
          <a:p>
            <a:pPr lvl="1"/>
            <a:r>
              <a:rPr lang="en-US" dirty="0"/>
              <a:t>Develop Gantt and Pert Charts for managing work measurement, forecasting, task breakdown, task assignment, and task dependencies</a:t>
            </a:r>
          </a:p>
          <a:p>
            <a:pPr lvl="1"/>
            <a:r>
              <a:rPr lang="en-US" dirty="0"/>
              <a:t>Makes sure the project is progressing at the proper rate while using available resources (i.e. team members) efficiently. </a:t>
            </a:r>
          </a:p>
          <a:p>
            <a:pPr lvl="1"/>
            <a:r>
              <a:rPr lang="en-US" dirty="0"/>
              <a:t>Will use project management software to organize the project. </a:t>
            </a:r>
          </a:p>
          <a:p>
            <a:r>
              <a:rPr lang="en-US" dirty="0"/>
              <a:t>Note that teams may decide to make this a floating position, rotating responsibility from one member to another. </a:t>
            </a:r>
          </a:p>
          <a:p>
            <a:r>
              <a:rPr lang="en-US" dirty="0"/>
              <a:t>At the end of the semester, full project management documentation must be provided specifying the full arc of the project.</a:t>
            </a:r>
          </a:p>
        </p:txBody>
      </p:sp>
      <p:sp>
        <p:nvSpPr>
          <p:cNvPr id="4" name="Footer Placeholder 3">
            <a:extLst>
              <a:ext uri="{FF2B5EF4-FFF2-40B4-BE49-F238E27FC236}">
                <a16:creationId xmlns:a16="http://schemas.microsoft.com/office/drawing/2014/main" id="{15A4E7DA-2DF3-499D-AE67-C63C54858B02}"/>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5362C56C-258B-4291-ADA9-77B8ADCF1D61}"/>
              </a:ext>
            </a:extLst>
          </p:cNvPr>
          <p:cNvSpPr>
            <a:spLocks noGrp="1"/>
          </p:cNvSpPr>
          <p:nvPr>
            <p:ph type="sldNum" sz="quarter" idx="12"/>
          </p:nvPr>
        </p:nvSpPr>
        <p:spPr/>
        <p:txBody>
          <a:bodyPr/>
          <a:lstStyle/>
          <a:p>
            <a:fld id="{E29BF8A0-881F-9B42-8DF7-7F4C738CBC54}" type="slidenum">
              <a:rPr lang="en-US" smtClean="0"/>
              <a:t>11</a:t>
            </a:fld>
            <a:endParaRPr lang="en-US"/>
          </a:p>
        </p:txBody>
      </p:sp>
    </p:spTree>
    <p:extLst>
      <p:ext uri="{BB962C8B-B14F-4D97-AF65-F5344CB8AC3E}">
        <p14:creationId xmlns:p14="http://schemas.microsoft.com/office/powerpoint/2010/main" val="9807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2CA8-9E9B-464E-8353-BF4F5DEC03E8}"/>
              </a:ext>
            </a:extLst>
          </p:cNvPr>
          <p:cNvSpPr>
            <a:spLocks noGrp="1"/>
          </p:cNvSpPr>
          <p:nvPr>
            <p:ph type="title"/>
          </p:nvPr>
        </p:nvSpPr>
        <p:spPr/>
        <p:txBody>
          <a:bodyPr/>
          <a:lstStyle/>
          <a:p>
            <a:r>
              <a:rPr lang="en-US" dirty="0"/>
              <a:t>Lead Designer</a:t>
            </a:r>
          </a:p>
        </p:txBody>
      </p:sp>
      <p:sp>
        <p:nvSpPr>
          <p:cNvPr id="3" name="Content Placeholder 2">
            <a:extLst>
              <a:ext uri="{FF2B5EF4-FFF2-40B4-BE49-F238E27FC236}">
                <a16:creationId xmlns:a16="http://schemas.microsoft.com/office/drawing/2014/main" id="{8EEADDC4-C8D8-408E-816F-44975890632B}"/>
              </a:ext>
            </a:extLst>
          </p:cNvPr>
          <p:cNvSpPr>
            <a:spLocks noGrp="1"/>
          </p:cNvSpPr>
          <p:nvPr>
            <p:ph idx="1"/>
          </p:nvPr>
        </p:nvSpPr>
        <p:spPr/>
        <p:txBody>
          <a:bodyPr/>
          <a:lstStyle/>
          <a:p>
            <a:r>
              <a:rPr lang="en-US" dirty="0"/>
              <a:t>A lead designer is responsible for the look and feel, including interactivity, of the Web app. </a:t>
            </a:r>
          </a:p>
          <a:p>
            <a:r>
              <a:rPr lang="en-US" dirty="0"/>
              <a:t>This person should have a good taste. </a:t>
            </a:r>
          </a:p>
          <a:p>
            <a:r>
              <a:rPr lang="en-US" dirty="0"/>
              <a:t>Hopefully this person has some training in Web design or some knowledge of GUI Design Principles. </a:t>
            </a:r>
          </a:p>
          <a:p>
            <a:r>
              <a:rPr lang="en-US" dirty="0"/>
              <a:t>While not required, it would be helpful if this person has taken the Introduction to Web Design &amp; Programming and/or User Interface Development courses.</a:t>
            </a:r>
          </a:p>
        </p:txBody>
      </p:sp>
      <p:sp>
        <p:nvSpPr>
          <p:cNvPr id="4" name="Footer Placeholder 3">
            <a:extLst>
              <a:ext uri="{FF2B5EF4-FFF2-40B4-BE49-F238E27FC236}">
                <a16:creationId xmlns:a16="http://schemas.microsoft.com/office/drawing/2014/main" id="{49C8DD7E-A809-439E-BF2B-817D60D4C89A}"/>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58C9A3AB-E279-4A74-BFF0-D69FBB20DAAE}"/>
              </a:ext>
            </a:extLst>
          </p:cNvPr>
          <p:cNvSpPr>
            <a:spLocks noGrp="1"/>
          </p:cNvSpPr>
          <p:nvPr>
            <p:ph type="sldNum" sz="quarter" idx="12"/>
          </p:nvPr>
        </p:nvSpPr>
        <p:spPr/>
        <p:txBody>
          <a:bodyPr/>
          <a:lstStyle/>
          <a:p>
            <a:fld id="{E29BF8A0-881F-9B42-8DF7-7F4C738CBC54}" type="slidenum">
              <a:rPr lang="en-US" smtClean="0"/>
              <a:t>12</a:t>
            </a:fld>
            <a:endParaRPr lang="en-US"/>
          </a:p>
        </p:txBody>
      </p:sp>
    </p:spTree>
    <p:extLst>
      <p:ext uri="{BB962C8B-B14F-4D97-AF65-F5344CB8AC3E}">
        <p14:creationId xmlns:p14="http://schemas.microsoft.com/office/powerpoint/2010/main" val="216430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023-8BA3-4179-85BF-A6C85965ACEA}"/>
              </a:ext>
            </a:extLst>
          </p:cNvPr>
          <p:cNvSpPr>
            <a:spLocks noGrp="1"/>
          </p:cNvSpPr>
          <p:nvPr>
            <p:ph type="title"/>
          </p:nvPr>
        </p:nvSpPr>
        <p:spPr/>
        <p:txBody>
          <a:bodyPr/>
          <a:lstStyle/>
          <a:p>
            <a:r>
              <a:rPr lang="en-US" dirty="0"/>
              <a:t>Data Designer</a:t>
            </a:r>
          </a:p>
        </p:txBody>
      </p:sp>
      <p:sp>
        <p:nvSpPr>
          <p:cNvPr id="3" name="Content Placeholder 2">
            <a:extLst>
              <a:ext uri="{FF2B5EF4-FFF2-40B4-BE49-F238E27FC236}">
                <a16:creationId xmlns:a16="http://schemas.microsoft.com/office/drawing/2014/main" id="{B3802BCD-5361-475C-9788-F74ABCAB546D}"/>
              </a:ext>
            </a:extLst>
          </p:cNvPr>
          <p:cNvSpPr>
            <a:spLocks noGrp="1"/>
          </p:cNvSpPr>
          <p:nvPr>
            <p:ph idx="1"/>
          </p:nvPr>
        </p:nvSpPr>
        <p:spPr/>
        <p:txBody>
          <a:bodyPr/>
          <a:lstStyle/>
          <a:p>
            <a:r>
              <a:rPr lang="en-US" dirty="0"/>
              <a:t>This person is responsible for the data persisted to your site's database.</a:t>
            </a:r>
          </a:p>
          <a:p>
            <a:r>
              <a:rPr lang="en-US" dirty="0"/>
              <a:t>This means deciding what needs to be stored there and in what format to put it, and then making decisions regarding how to setup the database, how to update it, and how to make sure proper data is preserved and reset when necessary. </a:t>
            </a:r>
          </a:p>
          <a:p>
            <a:r>
              <a:rPr lang="en-US" dirty="0"/>
              <a:t>While not required, it would be helpful if this person has taken the Principles of Database Systems course.</a:t>
            </a:r>
          </a:p>
        </p:txBody>
      </p:sp>
      <p:sp>
        <p:nvSpPr>
          <p:cNvPr id="4" name="Footer Placeholder 3">
            <a:extLst>
              <a:ext uri="{FF2B5EF4-FFF2-40B4-BE49-F238E27FC236}">
                <a16:creationId xmlns:a16="http://schemas.microsoft.com/office/drawing/2014/main" id="{BBB9EB97-A817-410C-B181-BA71F2633C89}"/>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CAE8581E-B6E6-46A3-B457-F14E279F46F8}"/>
              </a:ext>
            </a:extLst>
          </p:cNvPr>
          <p:cNvSpPr>
            <a:spLocks noGrp="1"/>
          </p:cNvSpPr>
          <p:nvPr>
            <p:ph type="sldNum" sz="quarter" idx="12"/>
          </p:nvPr>
        </p:nvSpPr>
        <p:spPr/>
        <p:txBody>
          <a:bodyPr/>
          <a:lstStyle/>
          <a:p>
            <a:fld id="{E29BF8A0-881F-9B42-8DF7-7F4C738CBC54}" type="slidenum">
              <a:rPr lang="en-US" smtClean="0"/>
              <a:t>13</a:t>
            </a:fld>
            <a:endParaRPr lang="en-US"/>
          </a:p>
        </p:txBody>
      </p:sp>
    </p:spTree>
    <p:extLst>
      <p:ext uri="{BB962C8B-B14F-4D97-AF65-F5344CB8AC3E}">
        <p14:creationId xmlns:p14="http://schemas.microsoft.com/office/powerpoint/2010/main" val="63327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AD55-5FF3-4F5E-B26E-DB73DD80A575}"/>
              </a:ext>
            </a:extLst>
          </p:cNvPr>
          <p:cNvSpPr>
            <a:spLocks noGrp="1"/>
          </p:cNvSpPr>
          <p:nvPr>
            <p:ph type="title"/>
          </p:nvPr>
        </p:nvSpPr>
        <p:spPr/>
        <p:txBody>
          <a:bodyPr/>
          <a:lstStyle/>
          <a:p>
            <a:r>
              <a:rPr lang="en-US" dirty="0"/>
              <a:t>Some Tips</a:t>
            </a:r>
          </a:p>
        </p:txBody>
      </p:sp>
      <p:sp>
        <p:nvSpPr>
          <p:cNvPr id="3" name="Content Placeholder 2">
            <a:extLst>
              <a:ext uri="{FF2B5EF4-FFF2-40B4-BE49-F238E27FC236}">
                <a16:creationId xmlns:a16="http://schemas.microsoft.com/office/drawing/2014/main" id="{E08A1795-FA3C-43FF-9C5F-19A7ED45E44D}"/>
              </a:ext>
            </a:extLst>
          </p:cNvPr>
          <p:cNvSpPr>
            <a:spLocks noGrp="1"/>
          </p:cNvSpPr>
          <p:nvPr>
            <p:ph idx="1"/>
          </p:nvPr>
        </p:nvSpPr>
        <p:spPr>
          <a:xfrm>
            <a:off x="495301" y="1845734"/>
            <a:ext cx="7985760" cy="4516966"/>
          </a:xfrm>
        </p:spPr>
        <p:txBody>
          <a:bodyPr>
            <a:normAutofit/>
          </a:bodyPr>
          <a:lstStyle/>
          <a:p>
            <a:r>
              <a:rPr lang="en-US" dirty="0"/>
              <a:t>Self-Learning is Key </a:t>
            </a:r>
          </a:p>
          <a:p>
            <a:pPr lvl="1"/>
            <a:r>
              <a:rPr lang="en-US" dirty="0"/>
              <a:t>While we'll touch upon some of the topics needed for building Web apps, much will be left for team members to discover on their own. </a:t>
            </a:r>
          </a:p>
          <a:p>
            <a:pPr lvl="1"/>
            <a:r>
              <a:rPr lang="en-US" dirty="0"/>
              <a:t>Early in the semester there will be an individual programming assignment that will introduce students to these technologies. </a:t>
            </a:r>
          </a:p>
          <a:p>
            <a:pPr lvl="1"/>
            <a:r>
              <a:rPr lang="en-US" dirty="0"/>
              <a:t>Becoming skilled at self-learning is not easy, but is one of the best way to avoid career obsolescence.</a:t>
            </a:r>
          </a:p>
          <a:p>
            <a:r>
              <a:rPr lang="en-US" dirty="0"/>
              <a:t>Well Defined Contributions</a:t>
            </a:r>
          </a:p>
          <a:p>
            <a:pPr lvl="1"/>
            <a:r>
              <a:rPr lang="en-US" dirty="0"/>
              <a:t>We will be using project management software this semester for managing all aspects of the development process. </a:t>
            </a:r>
          </a:p>
          <a:p>
            <a:pPr lvl="1"/>
            <a:r>
              <a:rPr lang="en-US" dirty="0"/>
              <a:t>It will involve carefully defining each student's responsibilities and contributions. </a:t>
            </a:r>
          </a:p>
          <a:p>
            <a:pPr lvl="1"/>
            <a:r>
              <a:rPr lang="en-US" dirty="0"/>
              <a:t>Students who fail to make expected contributions may receive a project grade lower than their teammates.</a:t>
            </a:r>
          </a:p>
          <a:p>
            <a:r>
              <a:rPr lang="en-US" dirty="0"/>
              <a:t>Team Programming</a:t>
            </a:r>
          </a:p>
        </p:txBody>
      </p:sp>
      <p:sp>
        <p:nvSpPr>
          <p:cNvPr id="4" name="Footer Placeholder 3">
            <a:extLst>
              <a:ext uri="{FF2B5EF4-FFF2-40B4-BE49-F238E27FC236}">
                <a16:creationId xmlns:a16="http://schemas.microsoft.com/office/drawing/2014/main" id="{250AF143-6F68-4896-B617-6A47F8179C64}"/>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7502CF9A-B671-4E7C-B1A6-BE49D02DE011}"/>
              </a:ext>
            </a:extLst>
          </p:cNvPr>
          <p:cNvSpPr>
            <a:spLocks noGrp="1"/>
          </p:cNvSpPr>
          <p:nvPr>
            <p:ph type="sldNum" sz="quarter" idx="12"/>
          </p:nvPr>
        </p:nvSpPr>
        <p:spPr/>
        <p:txBody>
          <a:bodyPr/>
          <a:lstStyle/>
          <a:p>
            <a:fld id="{E29BF8A0-881F-9B42-8DF7-7F4C738CBC54}" type="slidenum">
              <a:rPr lang="en-US" smtClean="0"/>
              <a:t>14</a:t>
            </a:fld>
            <a:endParaRPr lang="en-US"/>
          </a:p>
        </p:txBody>
      </p:sp>
    </p:spTree>
    <p:extLst>
      <p:ext uri="{BB962C8B-B14F-4D97-AF65-F5344CB8AC3E}">
        <p14:creationId xmlns:p14="http://schemas.microsoft.com/office/powerpoint/2010/main" val="394426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Late-work Policy</a:t>
            </a:r>
          </a:p>
        </p:txBody>
      </p:sp>
      <p:sp>
        <p:nvSpPr>
          <p:cNvPr id="3" name="Content Placeholder 2"/>
          <p:cNvSpPr>
            <a:spLocks noGrp="1"/>
          </p:cNvSpPr>
          <p:nvPr>
            <p:ph idx="1"/>
          </p:nvPr>
        </p:nvSpPr>
        <p:spPr>
          <a:xfrm>
            <a:off x="326371" y="1882588"/>
            <a:ext cx="8629370" cy="4320987"/>
          </a:xfrm>
        </p:spPr>
        <p:txBody>
          <a:bodyPr>
            <a:normAutofit/>
          </a:bodyPr>
          <a:lstStyle/>
          <a:p>
            <a:r>
              <a:rPr lang="en-US" dirty="0"/>
              <a:t>All assignments and milestones must be turned in by the due date and time.</a:t>
            </a:r>
          </a:p>
          <a:p>
            <a:pPr lvl="1"/>
            <a:r>
              <a:rPr lang="en-US" dirty="0"/>
              <a:t>Any part of an assignment that’s late means the entire assignment is late.</a:t>
            </a:r>
          </a:p>
          <a:p>
            <a:pPr lvl="1"/>
            <a:r>
              <a:rPr lang="en-US" dirty="0"/>
              <a:t>If your assignment is incomplete or not entirely working by the due date, turn in what you have to get some partial credit.</a:t>
            </a:r>
          </a:p>
          <a:p>
            <a:r>
              <a:rPr lang="en-US" dirty="0"/>
              <a:t>If you have an emergency situation, email me before the due date and I may be able to work something out</a:t>
            </a:r>
          </a:p>
          <a:p>
            <a:r>
              <a:rPr lang="en-US" dirty="0"/>
              <a:t>Bottom line: Plan ahead, start early!</a:t>
            </a:r>
          </a:p>
        </p:txBody>
      </p:sp>
      <p:sp>
        <p:nvSpPr>
          <p:cNvPr id="4" name="Footer Placeholder 3">
            <a:extLst>
              <a:ext uri="{FF2B5EF4-FFF2-40B4-BE49-F238E27FC236}">
                <a16:creationId xmlns:a16="http://schemas.microsoft.com/office/drawing/2014/main" id="{EA2BC2E6-B95C-4F6B-8FEC-5DF5A5EF6AB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BE32E5AE-E36C-4C58-8023-42772454AA57}"/>
              </a:ext>
            </a:extLst>
          </p:cNvPr>
          <p:cNvSpPr>
            <a:spLocks noGrp="1"/>
          </p:cNvSpPr>
          <p:nvPr>
            <p:ph type="sldNum" sz="quarter" idx="12"/>
          </p:nvPr>
        </p:nvSpPr>
        <p:spPr/>
        <p:txBody>
          <a:bodyPr/>
          <a:lstStyle/>
          <a:p>
            <a:fld id="{E29BF8A0-881F-9B42-8DF7-7F4C738CBC54}" type="slidenum">
              <a:rPr lang="en-US" smtClean="0"/>
              <a:t>15</a:t>
            </a:fld>
            <a:endParaRPr lang="en-US"/>
          </a:p>
        </p:txBody>
      </p:sp>
    </p:spTree>
    <p:extLst>
      <p:ext uri="{BB962C8B-B14F-4D97-AF65-F5344CB8AC3E}">
        <p14:creationId xmlns:p14="http://schemas.microsoft.com/office/powerpoint/2010/main" val="419083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a:xfrm>
            <a:off x="604277" y="1963270"/>
            <a:ext cx="7921158" cy="4327801"/>
          </a:xfrm>
        </p:spPr>
        <p:txBody>
          <a:bodyPr>
            <a:normAutofit fontScale="92500" lnSpcReduction="10000"/>
          </a:bodyPr>
          <a:lstStyle/>
          <a:p>
            <a:r>
              <a:rPr lang="en-US" dirty="0"/>
              <a:t>Individual HW Assignment (10%): </a:t>
            </a:r>
          </a:p>
          <a:p>
            <a:pPr lvl="1"/>
            <a:r>
              <a:rPr lang="en-US" dirty="0"/>
              <a:t>An individual programming assignment that uses all the needed Web technologies.</a:t>
            </a:r>
          </a:p>
          <a:p>
            <a:pPr lvl="1"/>
            <a:r>
              <a:rPr lang="en-US" dirty="0"/>
              <a:t>6 March – 18 March. </a:t>
            </a:r>
          </a:p>
          <a:p>
            <a:r>
              <a:rPr lang="en-US" dirty="0"/>
              <a:t>Quizzes (10%, 3 quizzes given, lowest grade dropped)</a:t>
            </a:r>
          </a:p>
          <a:p>
            <a:r>
              <a:rPr lang="en-US" dirty="0"/>
              <a:t>Midterm Exam (20%)</a:t>
            </a:r>
          </a:p>
          <a:p>
            <a:r>
              <a:rPr lang="en-US" dirty="0"/>
              <a:t>Group Project (60% - divided over 4 milestones and final project presentation):</a:t>
            </a:r>
          </a:p>
          <a:p>
            <a:pPr lvl="1"/>
            <a:r>
              <a:rPr lang="en-US" dirty="0"/>
              <a:t>Software requirement specification along with wireframes (10%, due on 25 March)</a:t>
            </a:r>
          </a:p>
          <a:p>
            <a:pPr lvl="1"/>
            <a:r>
              <a:rPr lang="en-US" dirty="0"/>
              <a:t>Software design document and technology choices justification (10%, due on 10 April)</a:t>
            </a:r>
          </a:p>
          <a:p>
            <a:pPr lvl="1"/>
            <a:r>
              <a:rPr lang="en-US" dirty="0"/>
              <a:t>Alpha version and software test plan (10%, due on 29 April)</a:t>
            </a:r>
          </a:p>
          <a:p>
            <a:pPr lvl="1"/>
            <a:r>
              <a:rPr lang="en-US" dirty="0"/>
              <a:t>Beta version and test results (due on (10%, due on 15 May)</a:t>
            </a:r>
          </a:p>
          <a:p>
            <a:pPr lvl="1"/>
            <a:r>
              <a:rPr lang="en-US" dirty="0"/>
              <a:t>Final version along with deployment  (20%, due on 5 June)</a:t>
            </a:r>
          </a:p>
          <a:p>
            <a:r>
              <a:rPr lang="en-US" dirty="0"/>
              <a:t>The final grade is based on the accumulated points from the individual HW assignment, mid-term exam and group project.</a:t>
            </a:r>
          </a:p>
        </p:txBody>
      </p:sp>
      <p:sp>
        <p:nvSpPr>
          <p:cNvPr id="4" name="Footer Placeholder 3">
            <a:extLst>
              <a:ext uri="{FF2B5EF4-FFF2-40B4-BE49-F238E27FC236}">
                <a16:creationId xmlns:a16="http://schemas.microsoft.com/office/drawing/2014/main" id="{069D016B-8D1D-4788-A640-08E4FD7AACDC}"/>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EFD070D0-8706-4FCB-9697-A6B5C4AB901A}"/>
              </a:ext>
            </a:extLst>
          </p:cNvPr>
          <p:cNvSpPr>
            <a:spLocks noGrp="1"/>
          </p:cNvSpPr>
          <p:nvPr>
            <p:ph type="sldNum" sz="quarter" idx="12"/>
          </p:nvPr>
        </p:nvSpPr>
        <p:spPr/>
        <p:txBody>
          <a:bodyPr/>
          <a:lstStyle/>
          <a:p>
            <a:fld id="{E29BF8A0-881F-9B42-8DF7-7F4C738CBC54}" type="slidenum">
              <a:rPr lang="en-US" smtClean="0"/>
              <a:t>16</a:t>
            </a:fld>
            <a:endParaRPr lang="en-US"/>
          </a:p>
        </p:txBody>
      </p:sp>
    </p:spTree>
    <p:extLst>
      <p:ext uri="{BB962C8B-B14F-4D97-AF65-F5344CB8AC3E}">
        <p14:creationId xmlns:p14="http://schemas.microsoft.com/office/powerpoint/2010/main" val="3454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AAB4-6182-4038-AA4F-029432279421}"/>
              </a:ext>
            </a:extLst>
          </p:cNvPr>
          <p:cNvSpPr>
            <a:spLocks noGrp="1"/>
          </p:cNvSpPr>
          <p:nvPr>
            <p:ph type="title"/>
          </p:nvPr>
        </p:nvSpPr>
        <p:spPr/>
        <p:txBody>
          <a:bodyPr/>
          <a:lstStyle/>
          <a:p>
            <a:r>
              <a:rPr lang="en-US" dirty="0"/>
              <a:t>Re-Grading</a:t>
            </a:r>
          </a:p>
        </p:txBody>
      </p:sp>
      <p:sp>
        <p:nvSpPr>
          <p:cNvPr id="3" name="Content Placeholder 2">
            <a:extLst>
              <a:ext uri="{FF2B5EF4-FFF2-40B4-BE49-F238E27FC236}">
                <a16:creationId xmlns:a16="http://schemas.microsoft.com/office/drawing/2014/main" id="{42177A47-BD4C-4148-85FD-5D22F0F02837}"/>
              </a:ext>
            </a:extLst>
          </p:cNvPr>
          <p:cNvSpPr>
            <a:spLocks noGrp="1"/>
          </p:cNvSpPr>
          <p:nvPr>
            <p:ph idx="1"/>
          </p:nvPr>
        </p:nvSpPr>
        <p:spPr>
          <a:xfrm>
            <a:off x="317405" y="1837765"/>
            <a:ext cx="8485935" cy="4231342"/>
          </a:xfrm>
        </p:spPr>
        <p:txBody>
          <a:bodyPr/>
          <a:lstStyle/>
          <a:p>
            <a:pPr>
              <a:spcBef>
                <a:spcPts val="0"/>
              </a:spcBef>
            </a:pPr>
            <a:r>
              <a:rPr lang="en-US" dirty="0"/>
              <a:t>To promote consistency of grading, questions and concerns about grading should be addressed first to the TA and then, if that does not resolve the issue, to the instructor.</a:t>
            </a:r>
          </a:p>
          <a:p>
            <a:pPr>
              <a:spcBef>
                <a:spcPts val="0"/>
              </a:spcBef>
            </a:pPr>
            <a:r>
              <a:rPr lang="en-US" dirty="0"/>
              <a:t>You are welcome to contact the TA by email or come to his/her office hour. If you would like to speak with the TA in person, and have a schedule conflict with his/her office hour, you are welcome to make an appointment to meet the TA at another time.</a:t>
            </a:r>
          </a:p>
          <a:p>
            <a:pPr>
              <a:spcBef>
                <a:spcPts val="0"/>
              </a:spcBef>
            </a:pPr>
            <a:r>
              <a:rPr lang="en-US" dirty="0"/>
              <a:t>For the assignments, quizzes and mid-term exams, request for re-grading must be made within one week from after the announcement of grades.</a:t>
            </a:r>
          </a:p>
        </p:txBody>
      </p:sp>
      <p:sp>
        <p:nvSpPr>
          <p:cNvPr id="4" name="Footer Placeholder 3">
            <a:extLst>
              <a:ext uri="{FF2B5EF4-FFF2-40B4-BE49-F238E27FC236}">
                <a16:creationId xmlns:a16="http://schemas.microsoft.com/office/drawing/2014/main" id="{69E843FA-0127-4C77-84AF-6A4187B2A4E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0CCB933E-65CD-44F8-B9EB-6D52638CC647}"/>
              </a:ext>
            </a:extLst>
          </p:cNvPr>
          <p:cNvSpPr>
            <a:spLocks noGrp="1"/>
          </p:cNvSpPr>
          <p:nvPr>
            <p:ph type="sldNum" sz="quarter" idx="12"/>
          </p:nvPr>
        </p:nvSpPr>
        <p:spPr/>
        <p:txBody>
          <a:bodyPr/>
          <a:lstStyle/>
          <a:p>
            <a:fld id="{E29BF8A0-881F-9B42-8DF7-7F4C738CBC54}" type="slidenum">
              <a:rPr lang="en-US" smtClean="0"/>
              <a:t>17</a:t>
            </a:fld>
            <a:endParaRPr lang="en-US"/>
          </a:p>
        </p:txBody>
      </p:sp>
    </p:spTree>
    <p:extLst>
      <p:ext uri="{BB962C8B-B14F-4D97-AF65-F5344CB8AC3E}">
        <p14:creationId xmlns:p14="http://schemas.microsoft.com/office/powerpoint/2010/main" val="331548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 Assistance</a:t>
            </a:r>
          </a:p>
        </p:txBody>
      </p:sp>
      <p:sp>
        <p:nvSpPr>
          <p:cNvPr id="3" name="Content Placeholder 2"/>
          <p:cNvSpPr>
            <a:spLocks noGrp="1"/>
          </p:cNvSpPr>
          <p:nvPr>
            <p:ph idx="1"/>
          </p:nvPr>
        </p:nvSpPr>
        <p:spPr>
          <a:xfrm>
            <a:off x="469806" y="1918448"/>
            <a:ext cx="8181135" cy="4258234"/>
          </a:xfrm>
        </p:spPr>
        <p:txBody>
          <a:bodyPr>
            <a:normAutofit/>
          </a:bodyPr>
          <a:lstStyle/>
          <a:p>
            <a:r>
              <a:rPr lang="en-US" dirty="0"/>
              <a:t>TAs are available almost every day each week</a:t>
            </a:r>
          </a:p>
          <a:p>
            <a:pPr lvl="1"/>
            <a:r>
              <a:rPr lang="en-US" dirty="0"/>
              <a:t>Schedule is forthcoming (posted on course web)</a:t>
            </a:r>
          </a:p>
          <a:p>
            <a:pPr lvl="1"/>
            <a:r>
              <a:rPr lang="en-US" dirty="0"/>
              <a:t>In “CS Commons” (next to CSD office)</a:t>
            </a:r>
          </a:p>
          <a:p>
            <a:r>
              <a:rPr lang="en-US" dirty="0"/>
              <a:t>Come with specific questions and/or code with which you need help</a:t>
            </a:r>
          </a:p>
          <a:p>
            <a:pPr lvl="1"/>
            <a:r>
              <a:rPr lang="en-US" dirty="0"/>
              <a:t>TAs strive to spend time with everyone that comes to a session so be courteous and share the TA’s attention</a:t>
            </a:r>
          </a:p>
        </p:txBody>
      </p:sp>
      <p:sp>
        <p:nvSpPr>
          <p:cNvPr id="4" name="Footer Placeholder 3">
            <a:extLst>
              <a:ext uri="{FF2B5EF4-FFF2-40B4-BE49-F238E27FC236}">
                <a16:creationId xmlns:a16="http://schemas.microsoft.com/office/drawing/2014/main" id="{0FF305C1-95E2-4639-8346-DB850D6271A9}"/>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AF52C82D-E031-4630-9738-E209BB139D95}"/>
              </a:ext>
            </a:extLst>
          </p:cNvPr>
          <p:cNvSpPr>
            <a:spLocks noGrp="1"/>
          </p:cNvSpPr>
          <p:nvPr>
            <p:ph type="sldNum" sz="quarter" idx="12"/>
          </p:nvPr>
        </p:nvSpPr>
        <p:spPr/>
        <p:txBody>
          <a:bodyPr/>
          <a:lstStyle/>
          <a:p>
            <a:fld id="{E29BF8A0-881F-9B42-8DF7-7F4C738CBC54}" type="slidenum">
              <a:rPr lang="en-US" smtClean="0"/>
              <a:t>18</a:t>
            </a:fld>
            <a:endParaRPr lang="en-US"/>
          </a:p>
        </p:txBody>
      </p:sp>
    </p:spTree>
    <p:extLst>
      <p:ext uri="{BB962C8B-B14F-4D97-AF65-F5344CB8AC3E}">
        <p14:creationId xmlns:p14="http://schemas.microsoft.com/office/powerpoint/2010/main" val="379358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Electronics in Class</a:t>
            </a:r>
          </a:p>
        </p:txBody>
      </p:sp>
      <p:sp>
        <p:nvSpPr>
          <p:cNvPr id="3" name="Content Placeholder 2"/>
          <p:cNvSpPr>
            <a:spLocks noGrp="1"/>
          </p:cNvSpPr>
          <p:nvPr>
            <p:ph idx="1"/>
          </p:nvPr>
        </p:nvSpPr>
        <p:spPr/>
        <p:txBody>
          <a:bodyPr>
            <a:normAutofit/>
          </a:bodyPr>
          <a:lstStyle/>
          <a:p>
            <a:r>
              <a:rPr lang="en-US" dirty="0"/>
              <a:t>Cell phones should be put away during class</a:t>
            </a:r>
          </a:p>
          <a:p>
            <a:r>
              <a:rPr lang="en-US" dirty="0"/>
              <a:t>Laptops may be used during periods where you are asked to work on an exercise during class</a:t>
            </a:r>
          </a:p>
          <a:p>
            <a:r>
              <a:rPr lang="en-US" dirty="0"/>
              <a:t>Lecture slides are available on the course website for study before class</a:t>
            </a:r>
          </a:p>
          <a:p>
            <a:r>
              <a:rPr lang="en-US" dirty="0"/>
              <a:t>Talk to me after class if there’s an issue with this policy</a:t>
            </a:r>
          </a:p>
        </p:txBody>
      </p:sp>
      <p:sp>
        <p:nvSpPr>
          <p:cNvPr id="4" name="Footer Placeholder 3">
            <a:extLst>
              <a:ext uri="{FF2B5EF4-FFF2-40B4-BE49-F238E27FC236}">
                <a16:creationId xmlns:a16="http://schemas.microsoft.com/office/drawing/2014/main" id="{12D02A4C-B625-43FD-98E5-EFE04B4B19A0}"/>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B929D5EA-A9D5-45CB-B0E8-0CEAAF077A3E}"/>
              </a:ext>
            </a:extLst>
          </p:cNvPr>
          <p:cNvSpPr>
            <a:spLocks noGrp="1"/>
          </p:cNvSpPr>
          <p:nvPr>
            <p:ph type="sldNum" sz="quarter" idx="12"/>
          </p:nvPr>
        </p:nvSpPr>
        <p:spPr/>
        <p:txBody>
          <a:bodyPr/>
          <a:lstStyle/>
          <a:p>
            <a:fld id="{E29BF8A0-881F-9B42-8DF7-7F4C738CBC54}" type="slidenum">
              <a:rPr lang="en-US" smtClean="0"/>
              <a:t>19</a:t>
            </a:fld>
            <a:endParaRPr lang="en-US"/>
          </a:p>
        </p:txBody>
      </p:sp>
    </p:spTree>
    <p:extLst>
      <p:ext uri="{BB962C8B-B14F-4D97-AF65-F5344CB8AC3E}">
        <p14:creationId xmlns:p14="http://schemas.microsoft.com/office/powerpoint/2010/main" val="335236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613D-2F9B-4752-A00E-B90B613E7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9D59D-9277-48D3-8D11-E9742EF6182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3DE7664-8789-497A-93DE-02A9231EAFD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964DAE79-C093-4ED1-A89E-831FB64C237E}"/>
              </a:ext>
            </a:extLst>
          </p:cNvPr>
          <p:cNvSpPr>
            <a:spLocks noGrp="1"/>
          </p:cNvSpPr>
          <p:nvPr>
            <p:ph type="sldNum" sz="quarter" idx="12"/>
          </p:nvPr>
        </p:nvSpPr>
        <p:spPr/>
        <p:txBody>
          <a:bodyPr/>
          <a:lstStyle/>
          <a:p>
            <a:fld id="{E29BF8A0-881F-9B42-8DF7-7F4C738CBC54}" type="slidenum">
              <a:rPr lang="en-US" smtClean="0"/>
              <a:t>2</a:t>
            </a:fld>
            <a:endParaRPr lang="en-US"/>
          </a:p>
        </p:txBody>
      </p:sp>
      <p:pic>
        <p:nvPicPr>
          <p:cNvPr id="6" name="Picture 5">
            <a:extLst>
              <a:ext uri="{FF2B5EF4-FFF2-40B4-BE49-F238E27FC236}">
                <a16:creationId xmlns:a16="http://schemas.microsoft.com/office/drawing/2014/main" id="{CAB93F23-AB2D-4E32-AF5A-978C4631463D}"/>
              </a:ext>
            </a:extLst>
          </p:cNvPr>
          <p:cNvPicPr>
            <a:picLocks noChangeAspect="1"/>
          </p:cNvPicPr>
          <p:nvPr/>
        </p:nvPicPr>
        <p:blipFill>
          <a:blip r:embed="rId2"/>
          <a:stretch>
            <a:fillRect/>
          </a:stretch>
        </p:blipFill>
        <p:spPr>
          <a:xfrm>
            <a:off x="217714" y="138967"/>
            <a:ext cx="8556172" cy="6025473"/>
          </a:xfrm>
          <a:prstGeom prst="rect">
            <a:avLst/>
          </a:prstGeom>
        </p:spPr>
      </p:pic>
    </p:spTree>
    <p:extLst>
      <p:ext uri="{BB962C8B-B14F-4D97-AF65-F5344CB8AC3E}">
        <p14:creationId xmlns:p14="http://schemas.microsoft.com/office/powerpoint/2010/main" val="385220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5A26-071C-4629-AD8B-34D7D3A3A1BE}"/>
              </a:ext>
            </a:extLst>
          </p:cNvPr>
          <p:cNvSpPr>
            <a:spLocks noGrp="1"/>
          </p:cNvSpPr>
          <p:nvPr>
            <p:ph type="title"/>
          </p:nvPr>
        </p:nvSpPr>
        <p:spPr/>
        <p:txBody>
          <a:bodyPr/>
          <a:lstStyle/>
          <a:p>
            <a:r>
              <a:rPr lang="en-US" dirty="0"/>
              <a:t>Disability</a:t>
            </a:r>
          </a:p>
        </p:txBody>
      </p:sp>
      <p:sp>
        <p:nvSpPr>
          <p:cNvPr id="3" name="Content Placeholder 2">
            <a:extLst>
              <a:ext uri="{FF2B5EF4-FFF2-40B4-BE49-F238E27FC236}">
                <a16:creationId xmlns:a16="http://schemas.microsoft.com/office/drawing/2014/main" id="{F9868F46-B405-4D00-AAB3-F99F7A97F44F}"/>
              </a:ext>
            </a:extLst>
          </p:cNvPr>
          <p:cNvSpPr>
            <a:spLocks noGrp="1"/>
          </p:cNvSpPr>
          <p:nvPr>
            <p:ph idx="1"/>
          </p:nvPr>
        </p:nvSpPr>
        <p:spPr>
          <a:xfrm>
            <a:off x="317406" y="1882589"/>
            <a:ext cx="8512829" cy="4052046"/>
          </a:xfrm>
        </p:spPr>
        <p:txBody>
          <a:bodyPr>
            <a:normAutofit/>
          </a:bodyPr>
          <a:lstStyle/>
          <a:p>
            <a:pPr>
              <a:spcBef>
                <a:spcPts val="0"/>
              </a:spcBef>
            </a:pPr>
            <a:r>
              <a:rPr lang="en-US" dirty="0"/>
              <a:t>If you have a physical, psychological, medical or learning disability, please contact the Student Services and Career Team.</a:t>
            </a:r>
          </a:p>
          <a:p>
            <a:pPr lvl="1">
              <a:spcBef>
                <a:spcPts val="0"/>
              </a:spcBef>
            </a:pPr>
            <a:r>
              <a:rPr lang="en-US" dirty="0"/>
              <a:t>Location: Academic Building A208</a:t>
            </a:r>
          </a:p>
          <a:p>
            <a:pPr lvl="1">
              <a:spcBef>
                <a:spcPts val="0"/>
              </a:spcBef>
            </a:pPr>
            <a:r>
              <a:rPr lang="en-US" dirty="0"/>
              <a:t>Phone: 626-1190</a:t>
            </a:r>
          </a:p>
          <a:p>
            <a:pPr>
              <a:spcBef>
                <a:spcPts val="0"/>
              </a:spcBef>
            </a:pPr>
            <a:r>
              <a:rPr lang="en-US" dirty="0"/>
              <a:t>The DSS will determine with you what accommodations, if any, are necessary and appropriate</a:t>
            </a:r>
          </a:p>
          <a:p>
            <a:pPr>
              <a:spcBef>
                <a:spcPts val="0"/>
              </a:spcBef>
            </a:pPr>
            <a:r>
              <a:rPr lang="en-US" dirty="0"/>
              <a:t>All information and documentation of disability is confidential</a:t>
            </a:r>
          </a:p>
        </p:txBody>
      </p:sp>
      <p:sp>
        <p:nvSpPr>
          <p:cNvPr id="4" name="Footer Placeholder 3">
            <a:extLst>
              <a:ext uri="{FF2B5EF4-FFF2-40B4-BE49-F238E27FC236}">
                <a16:creationId xmlns:a16="http://schemas.microsoft.com/office/drawing/2014/main" id="{D721A027-F33A-41F7-B640-A24FE736A2E9}"/>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15A1D9EE-CD9E-4C12-A7F9-A88E537210F5}"/>
              </a:ext>
            </a:extLst>
          </p:cNvPr>
          <p:cNvSpPr>
            <a:spLocks noGrp="1"/>
          </p:cNvSpPr>
          <p:nvPr>
            <p:ph type="sldNum" sz="quarter" idx="12"/>
          </p:nvPr>
        </p:nvSpPr>
        <p:spPr/>
        <p:txBody>
          <a:bodyPr/>
          <a:lstStyle/>
          <a:p>
            <a:fld id="{E29BF8A0-881F-9B42-8DF7-7F4C738CBC54}" type="slidenum">
              <a:rPr lang="en-US" smtClean="0"/>
              <a:t>20</a:t>
            </a:fld>
            <a:endParaRPr lang="en-US"/>
          </a:p>
        </p:txBody>
      </p:sp>
    </p:spTree>
    <p:extLst>
      <p:ext uri="{BB962C8B-B14F-4D97-AF65-F5344CB8AC3E}">
        <p14:creationId xmlns:p14="http://schemas.microsoft.com/office/powerpoint/2010/main" val="355563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05DD-4BE1-433D-A89C-5F78F8280258}"/>
              </a:ext>
            </a:extLst>
          </p:cNvPr>
          <p:cNvSpPr>
            <a:spLocks noGrp="1"/>
          </p:cNvSpPr>
          <p:nvPr>
            <p:ph type="title"/>
          </p:nvPr>
        </p:nvSpPr>
        <p:spPr/>
        <p:txBody>
          <a:bodyPr>
            <a:normAutofit/>
          </a:bodyPr>
          <a:lstStyle/>
          <a:p>
            <a:r>
              <a:rPr lang="en-US" dirty="0"/>
              <a:t>How to Succeed in this Class</a:t>
            </a:r>
          </a:p>
        </p:txBody>
      </p:sp>
      <p:sp>
        <p:nvSpPr>
          <p:cNvPr id="3" name="Content Placeholder 2">
            <a:extLst>
              <a:ext uri="{FF2B5EF4-FFF2-40B4-BE49-F238E27FC236}">
                <a16:creationId xmlns:a16="http://schemas.microsoft.com/office/drawing/2014/main" id="{D545299D-A34A-49EA-A8D1-EFC2BF23B2B3}"/>
              </a:ext>
            </a:extLst>
          </p:cNvPr>
          <p:cNvSpPr>
            <a:spLocks noGrp="1"/>
          </p:cNvSpPr>
          <p:nvPr>
            <p:ph idx="1"/>
          </p:nvPr>
        </p:nvSpPr>
        <p:spPr>
          <a:xfrm>
            <a:off x="254653" y="1703295"/>
            <a:ext cx="8468007" cy="4598893"/>
          </a:xfrm>
        </p:spPr>
        <p:txBody>
          <a:bodyPr>
            <a:noAutofit/>
          </a:bodyPr>
          <a:lstStyle/>
          <a:p>
            <a:r>
              <a:rPr lang="en-US" sz="1600" dirty="0"/>
              <a:t>Attend class and be on time!</a:t>
            </a:r>
          </a:p>
          <a:p>
            <a:pPr lvl="1"/>
            <a:r>
              <a:rPr lang="en-US" sz="1600" dirty="0"/>
              <a:t>Not all information is in my lecture notes or in the book</a:t>
            </a:r>
          </a:p>
          <a:p>
            <a:pPr lvl="1"/>
            <a:r>
              <a:rPr lang="en-US" sz="1600" dirty="0"/>
              <a:t>I sometimes do in-class demos that emphasize non-obvious details</a:t>
            </a:r>
          </a:p>
          <a:p>
            <a:pPr>
              <a:spcBef>
                <a:spcPts val="0"/>
              </a:spcBef>
            </a:pPr>
            <a:r>
              <a:rPr lang="en-US" sz="1600" dirty="0"/>
              <a:t>This is an introductory course, true, but we’re going to cover a lot of ground and move quickly starting from scratch</a:t>
            </a:r>
          </a:p>
          <a:p>
            <a:pPr>
              <a:spcBef>
                <a:spcPts val="0"/>
              </a:spcBef>
            </a:pPr>
            <a:r>
              <a:rPr lang="en-US" sz="1600" dirty="0"/>
              <a:t>The assigned work will take a lot of your time, so practice good time management</a:t>
            </a:r>
          </a:p>
          <a:p>
            <a:pPr>
              <a:spcBef>
                <a:spcPts val="0"/>
              </a:spcBef>
            </a:pPr>
            <a:r>
              <a:rPr lang="en-US" sz="1600" dirty="0"/>
              <a:t>Read the reading assignments and review the lecture notes and try out example code</a:t>
            </a:r>
          </a:p>
          <a:p>
            <a:pPr lvl="1">
              <a:spcBef>
                <a:spcPts val="0"/>
              </a:spcBef>
            </a:pPr>
            <a:r>
              <a:rPr lang="en-US" sz="1600" dirty="0"/>
              <a:t>Practice is the only way to become proficient at coding</a:t>
            </a:r>
          </a:p>
          <a:p>
            <a:pPr lvl="1"/>
            <a:r>
              <a:rPr lang="en-US" sz="1600" dirty="0"/>
              <a:t>Very often your first, second, or third attempt at solving a problem will not be successful. It is </a:t>
            </a:r>
            <a:r>
              <a:rPr lang="en-US" sz="1600" b="1" dirty="0"/>
              <a:t>essential </a:t>
            </a:r>
            <a:r>
              <a:rPr lang="en-US" sz="1600" dirty="0"/>
              <a:t>that you give yourself enough time to try different ideas, taking breaks along the way!</a:t>
            </a:r>
          </a:p>
          <a:p>
            <a:pPr lvl="1"/>
            <a:r>
              <a:rPr lang="en-US" sz="1600" dirty="0"/>
              <a:t>Those who write extra code for problems not assigned (“for fun”) generally do best in this class</a:t>
            </a:r>
          </a:p>
          <a:p>
            <a:pPr lvl="1"/>
            <a:r>
              <a:rPr lang="en-US" sz="1600" dirty="0"/>
              <a:t>Learning to code involves learning to read other people’s code</a:t>
            </a:r>
          </a:p>
          <a:p>
            <a:pPr>
              <a:spcBef>
                <a:spcPts val="0"/>
              </a:spcBef>
            </a:pPr>
            <a:r>
              <a:rPr lang="en-US" sz="1600" dirty="0"/>
              <a:t>Ask questions right away if confused. Ask in class, ask a TA, come to my office hours or send email. Don’t stay confused and don’t get behind!</a:t>
            </a:r>
          </a:p>
          <a:p>
            <a:pPr>
              <a:spcBef>
                <a:spcPts val="0"/>
              </a:spcBef>
            </a:pPr>
            <a:r>
              <a:rPr lang="en-US" sz="1600" dirty="0"/>
              <a:t>Welcome and I hope you enjoy the class!</a:t>
            </a:r>
          </a:p>
        </p:txBody>
      </p:sp>
      <p:sp>
        <p:nvSpPr>
          <p:cNvPr id="4" name="Footer Placeholder 3">
            <a:extLst>
              <a:ext uri="{FF2B5EF4-FFF2-40B4-BE49-F238E27FC236}">
                <a16:creationId xmlns:a16="http://schemas.microsoft.com/office/drawing/2014/main" id="{F2E2C9BD-0184-4D90-B590-F1D02D97B93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0AF9C8A7-87BD-404A-9DDB-84FFAB0859BB}"/>
              </a:ext>
            </a:extLst>
          </p:cNvPr>
          <p:cNvSpPr>
            <a:spLocks noGrp="1"/>
          </p:cNvSpPr>
          <p:nvPr>
            <p:ph type="sldNum" sz="quarter" idx="12"/>
          </p:nvPr>
        </p:nvSpPr>
        <p:spPr/>
        <p:txBody>
          <a:bodyPr/>
          <a:lstStyle/>
          <a:p>
            <a:fld id="{E29BF8A0-881F-9B42-8DF7-7F4C738CBC54}" type="slidenum">
              <a:rPr lang="en-US" smtClean="0"/>
              <a:t>21</a:t>
            </a:fld>
            <a:endParaRPr lang="en-US"/>
          </a:p>
        </p:txBody>
      </p:sp>
    </p:spTree>
    <p:extLst>
      <p:ext uri="{BB962C8B-B14F-4D97-AF65-F5344CB8AC3E}">
        <p14:creationId xmlns:p14="http://schemas.microsoft.com/office/powerpoint/2010/main" val="304149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a:xfrm>
            <a:off x="646472" y="1950405"/>
            <a:ext cx="7868360" cy="4265200"/>
          </a:xfrm>
        </p:spPr>
        <p:txBody>
          <a:bodyPr>
            <a:normAutofit/>
          </a:bodyPr>
          <a:lstStyle/>
          <a:p>
            <a:r>
              <a:rPr lang="en-US" dirty="0"/>
              <a:t>CSE 308 : Software Engineering</a:t>
            </a:r>
          </a:p>
          <a:p>
            <a:r>
              <a:rPr lang="en-US" dirty="0"/>
              <a:t>Course webpage: </a:t>
            </a:r>
            <a:r>
              <a:rPr lang="en-US" dirty="0">
                <a:hlinkClick r:id="rId2"/>
              </a:rPr>
              <a:t>https://ppawar.github.io/CSE308-S19/index.html</a:t>
            </a:r>
            <a:r>
              <a:rPr lang="en-US" dirty="0"/>
              <a:t> </a:t>
            </a:r>
          </a:p>
          <a:p>
            <a:r>
              <a:rPr lang="en-US" dirty="0"/>
              <a:t>Meetings: Lecture: Mon/Wed 3:30-4:50 PM</a:t>
            </a:r>
          </a:p>
          <a:p>
            <a:pPr marL="0" indent="0">
              <a:buNone/>
            </a:pPr>
            <a:r>
              <a:rPr lang="en-US" dirty="0"/>
              <a:t>	     Place: B206</a:t>
            </a:r>
          </a:p>
          <a:p>
            <a:pPr marL="0" indent="0">
              <a:buNone/>
            </a:pPr>
            <a:r>
              <a:rPr lang="en-US" dirty="0"/>
              <a:t>Prerequisites: C or higher: CSE 219 or CSE 260; CSE 320; CE305 or CE306; CSE major.</a:t>
            </a:r>
          </a:p>
        </p:txBody>
      </p:sp>
      <p:sp>
        <p:nvSpPr>
          <p:cNvPr id="4" name="Footer Placeholder 3">
            <a:extLst>
              <a:ext uri="{FF2B5EF4-FFF2-40B4-BE49-F238E27FC236}">
                <a16:creationId xmlns:a16="http://schemas.microsoft.com/office/drawing/2014/main" id="{5BEE31F4-79DA-4DEC-B190-E9C69C593F86}"/>
              </a:ext>
            </a:extLst>
          </p:cNvPr>
          <p:cNvSpPr>
            <a:spLocks noGrp="1"/>
          </p:cNvSpPr>
          <p:nvPr>
            <p:ph type="ftr" sz="quarter" idx="11"/>
          </p:nvPr>
        </p:nvSpPr>
        <p:spPr>
          <a:xfrm>
            <a:off x="2764639" y="6459786"/>
            <a:ext cx="3925528" cy="365125"/>
          </a:xfrm>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F12F4658-6123-464D-AA50-5D06A1A71767}"/>
              </a:ext>
            </a:extLst>
          </p:cNvPr>
          <p:cNvSpPr>
            <a:spLocks noGrp="1"/>
          </p:cNvSpPr>
          <p:nvPr>
            <p:ph type="sldNum" sz="quarter" idx="12"/>
          </p:nvPr>
        </p:nvSpPr>
        <p:spPr/>
        <p:txBody>
          <a:bodyPr/>
          <a:lstStyle/>
          <a:p>
            <a:fld id="{E29BF8A0-881F-9B42-8DF7-7F4C738CBC54}" type="slidenum">
              <a:rPr lang="en-US" smtClean="0"/>
              <a:t>3</a:t>
            </a:fld>
            <a:endParaRPr lang="en-US"/>
          </a:p>
        </p:txBody>
      </p:sp>
    </p:spTree>
    <p:extLst>
      <p:ext uri="{BB962C8B-B14F-4D97-AF65-F5344CB8AC3E}">
        <p14:creationId xmlns:p14="http://schemas.microsoft.com/office/powerpoint/2010/main" val="409249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a:t>
            </a:r>
          </a:p>
        </p:txBody>
      </p:sp>
      <p:sp>
        <p:nvSpPr>
          <p:cNvPr id="3" name="Content Placeholder 2"/>
          <p:cNvSpPr>
            <a:spLocks noGrp="1"/>
          </p:cNvSpPr>
          <p:nvPr>
            <p:ph idx="1"/>
          </p:nvPr>
        </p:nvSpPr>
        <p:spPr>
          <a:xfrm>
            <a:off x="745724" y="1927412"/>
            <a:ext cx="8048652" cy="3871503"/>
          </a:xfrm>
        </p:spPr>
        <p:txBody>
          <a:bodyPr>
            <a:normAutofit/>
          </a:bodyPr>
          <a:lstStyle/>
          <a:p>
            <a:r>
              <a:rPr lang="en-US" dirty="0"/>
              <a:t>Instructor</a:t>
            </a:r>
          </a:p>
          <a:p>
            <a:pPr lvl="1"/>
            <a:r>
              <a:rPr lang="en-US" dirty="0"/>
              <a:t>Pravin Pawar</a:t>
            </a:r>
          </a:p>
          <a:p>
            <a:pPr lvl="1"/>
            <a:r>
              <a:rPr lang="en-US" dirty="0"/>
              <a:t>Office: B424</a:t>
            </a:r>
          </a:p>
          <a:p>
            <a:pPr lvl="1"/>
            <a:r>
              <a:rPr lang="en-US" dirty="0"/>
              <a:t>Email: </a:t>
            </a:r>
            <a:r>
              <a:rPr lang="en-US" dirty="0">
                <a:hlinkClick r:id="rId2"/>
              </a:rPr>
              <a:t>Pravin.pawar@sunykorea.ac.kr</a:t>
            </a:r>
            <a:endParaRPr lang="en-US" dirty="0"/>
          </a:p>
          <a:p>
            <a:pPr lvl="1"/>
            <a:r>
              <a:rPr lang="en-US" dirty="0"/>
              <a:t>Phone: +82-032-626-1227</a:t>
            </a:r>
          </a:p>
          <a:p>
            <a:pPr lvl="1"/>
            <a:r>
              <a:rPr lang="en-US" dirty="0"/>
              <a:t>Office Hours: </a:t>
            </a:r>
            <a:r>
              <a:rPr lang="en-US" i="1" dirty="0"/>
              <a:t>Tue/Thu 10:30 AM - 12:00 PM, Wed 5:00 PM - 6:30 PM</a:t>
            </a:r>
          </a:p>
          <a:p>
            <a:r>
              <a:rPr lang="en-US" dirty="0"/>
              <a:t>Teaching Assistants</a:t>
            </a:r>
          </a:p>
          <a:p>
            <a:pPr lvl="1"/>
            <a:r>
              <a:rPr lang="en-US" dirty="0"/>
              <a:t>Undergraduate (tutoring TA):</a:t>
            </a:r>
          </a:p>
        </p:txBody>
      </p:sp>
      <p:sp>
        <p:nvSpPr>
          <p:cNvPr id="4" name="Footer Placeholder 3">
            <a:extLst>
              <a:ext uri="{FF2B5EF4-FFF2-40B4-BE49-F238E27FC236}">
                <a16:creationId xmlns:a16="http://schemas.microsoft.com/office/drawing/2014/main" id="{5E99D52D-9EA1-4102-826B-E2BC2883119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583190FF-4752-422D-A9FD-92058AF4B274}"/>
              </a:ext>
            </a:extLst>
          </p:cNvPr>
          <p:cNvSpPr>
            <a:spLocks noGrp="1"/>
          </p:cNvSpPr>
          <p:nvPr>
            <p:ph type="sldNum" sz="quarter" idx="12"/>
          </p:nvPr>
        </p:nvSpPr>
        <p:spPr/>
        <p:txBody>
          <a:bodyPr/>
          <a:lstStyle/>
          <a:p>
            <a:fld id="{E29BF8A0-881F-9B42-8DF7-7F4C738CBC54}" type="slidenum">
              <a:rPr lang="en-US" smtClean="0"/>
              <a:t>4</a:t>
            </a:fld>
            <a:endParaRPr lang="en-US"/>
          </a:p>
        </p:txBody>
      </p:sp>
    </p:spTree>
    <p:extLst>
      <p:ext uri="{BB962C8B-B14F-4D97-AF65-F5344CB8AC3E}">
        <p14:creationId xmlns:p14="http://schemas.microsoft.com/office/powerpoint/2010/main" val="340904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317406" y="1864310"/>
            <a:ext cx="8557653" cy="4357195"/>
          </a:xfrm>
        </p:spPr>
        <p:txBody>
          <a:bodyPr>
            <a:normAutofit/>
          </a:bodyPr>
          <a:lstStyle/>
          <a:p>
            <a:r>
              <a:rPr lang="en-US" dirty="0"/>
              <a:t>Introduces the basic concepts and modern tools and techniques of software engineering. Emphasizes the development of reliable and maintainable software via system requirements and specifications, software design methodologies including object-oriented design, implementation, integration, and testing; software project management; life-cycle documentation; software maintenance; and consideration of human factor issues. </a:t>
            </a:r>
          </a:p>
          <a:p>
            <a:r>
              <a:rPr lang="en-US" dirty="0"/>
              <a:t>The students work in teams of about four people to produce a significant piece of software during the entire semester. Each team produces a Specification Document, a Design Document, and a Test Plan. Each team gives an oral presentation of a design review and a formal demonstration of their project at the end of the semester. </a:t>
            </a:r>
          </a:p>
        </p:txBody>
      </p:sp>
      <p:sp>
        <p:nvSpPr>
          <p:cNvPr id="4" name="Footer Placeholder 3">
            <a:extLst>
              <a:ext uri="{FF2B5EF4-FFF2-40B4-BE49-F238E27FC236}">
                <a16:creationId xmlns:a16="http://schemas.microsoft.com/office/drawing/2014/main" id="{2066034A-53DD-4CED-8188-DA59346DBABE}"/>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EE65B8D7-6F8E-4217-BCD2-C03D554183B4}"/>
              </a:ext>
            </a:extLst>
          </p:cNvPr>
          <p:cNvSpPr>
            <a:spLocks noGrp="1"/>
          </p:cNvSpPr>
          <p:nvPr>
            <p:ph type="sldNum" sz="quarter" idx="12"/>
          </p:nvPr>
        </p:nvSpPr>
        <p:spPr/>
        <p:txBody>
          <a:bodyPr/>
          <a:lstStyle/>
          <a:p>
            <a:fld id="{E29BF8A0-881F-9B42-8DF7-7F4C738CBC54}" type="slidenum">
              <a:rPr lang="en-US" smtClean="0"/>
              <a:t>5</a:t>
            </a:fld>
            <a:endParaRPr lang="en-US"/>
          </a:p>
        </p:txBody>
      </p:sp>
    </p:spTree>
    <p:extLst>
      <p:ext uri="{BB962C8B-B14F-4D97-AF65-F5344CB8AC3E}">
        <p14:creationId xmlns:p14="http://schemas.microsoft.com/office/powerpoint/2010/main" val="37164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D95C-416E-4AF2-9471-FE8010F21CA7}"/>
              </a:ext>
            </a:extLst>
          </p:cNvPr>
          <p:cNvSpPr>
            <a:spLocks noGrp="1"/>
          </p:cNvSpPr>
          <p:nvPr>
            <p:ph type="title"/>
          </p:nvPr>
        </p:nvSpPr>
        <p:spPr/>
        <p:txBody>
          <a:bodyPr/>
          <a:lstStyle/>
          <a:p>
            <a:r>
              <a:rPr lang="en-US" dirty="0"/>
              <a:t>Major Course Topics</a:t>
            </a:r>
          </a:p>
        </p:txBody>
      </p:sp>
      <p:sp>
        <p:nvSpPr>
          <p:cNvPr id="3" name="Content Placeholder 2">
            <a:extLst>
              <a:ext uri="{FF2B5EF4-FFF2-40B4-BE49-F238E27FC236}">
                <a16:creationId xmlns:a16="http://schemas.microsoft.com/office/drawing/2014/main" id="{93C6F7E8-5F3C-4FB9-9764-7B9FB3BB994D}"/>
              </a:ext>
            </a:extLst>
          </p:cNvPr>
          <p:cNvSpPr>
            <a:spLocks noGrp="1"/>
          </p:cNvSpPr>
          <p:nvPr>
            <p:ph idx="1"/>
          </p:nvPr>
        </p:nvSpPr>
        <p:spPr>
          <a:xfrm>
            <a:off x="344300" y="1857375"/>
            <a:ext cx="7976740" cy="4498600"/>
          </a:xfrm>
        </p:spPr>
        <p:txBody>
          <a:bodyPr>
            <a:normAutofit fontScale="62500" lnSpcReduction="20000"/>
          </a:bodyPr>
          <a:lstStyle/>
          <a:p>
            <a:r>
              <a:rPr lang="en-US" dirty="0"/>
              <a:t>Agile software development methodology</a:t>
            </a:r>
          </a:p>
          <a:p>
            <a:r>
              <a:rPr lang="en-US" dirty="0"/>
              <a:t>Waterfall model, together with its variations and improvements</a:t>
            </a:r>
          </a:p>
          <a:p>
            <a:r>
              <a:rPr lang="en-US" dirty="0"/>
              <a:t>The UML (Universal Modeling Language)</a:t>
            </a:r>
          </a:p>
          <a:p>
            <a:r>
              <a:rPr lang="en-US" dirty="0"/>
              <a:t>Requirements Analysis</a:t>
            </a:r>
          </a:p>
          <a:p>
            <a:r>
              <a:rPr lang="en-US" dirty="0"/>
              <a:t>Use Case Modeling</a:t>
            </a:r>
          </a:p>
          <a:p>
            <a:r>
              <a:rPr lang="en-US" dirty="0"/>
              <a:t>Object Modeling</a:t>
            </a:r>
          </a:p>
          <a:p>
            <a:r>
              <a:rPr lang="en-US" dirty="0"/>
              <a:t>Functional Modeling</a:t>
            </a:r>
          </a:p>
          <a:p>
            <a:r>
              <a:rPr lang="en-US" dirty="0"/>
              <a:t>Dynamic Modeling using State Diagrams, Sequence Diagrams, and Activity Diagrams</a:t>
            </a:r>
          </a:p>
          <a:p>
            <a:r>
              <a:rPr lang="en-US" dirty="0"/>
              <a:t>Specification Documents</a:t>
            </a:r>
          </a:p>
          <a:p>
            <a:r>
              <a:rPr lang="en-US" dirty="0"/>
              <a:t>Design Documents</a:t>
            </a:r>
          </a:p>
          <a:p>
            <a:r>
              <a:rPr lang="en-US" dirty="0"/>
              <a:t>Testing -- Black Box, Glass Box and Test Plan Documents</a:t>
            </a:r>
          </a:p>
          <a:p>
            <a:r>
              <a:rPr lang="en-US" dirty="0"/>
              <a:t>Project Planning -- Pert Charts, Gantt Charts</a:t>
            </a:r>
          </a:p>
          <a:p>
            <a:r>
              <a:rPr lang="en-US" dirty="0"/>
              <a:t>Software Engineering tools</a:t>
            </a:r>
          </a:p>
          <a:p>
            <a:r>
              <a:rPr lang="en-US" dirty="0"/>
              <a:t>Oral and Written Communication</a:t>
            </a:r>
          </a:p>
        </p:txBody>
      </p:sp>
      <p:sp>
        <p:nvSpPr>
          <p:cNvPr id="4" name="Footer Placeholder 3">
            <a:extLst>
              <a:ext uri="{FF2B5EF4-FFF2-40B4-BE49-F238E27FC236}">
                <a16:creationId xmlns:a16="http://schemas.microsoft.com/office/drawing/2014/main" id="{22F6FDA9-1EB7-41B9-865D-38F117A67A4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AFAD9D85-9E43-4407-86B0-E74DB41C6CC2}"/>
              </a:ext>
            </a:extLst>
          </p:cNvPr>
          <p:cNvSpPr>
            <a:spLocks noGrp="1"/>
          </p:cNvSpPr>
          <p:nvPr>
            <p:ph type="sldNum" sz="quarter" idx="12"/>
          </p:nvPr>
        </p:nvSpPr>
        <p:spPr/>
        <p:txBody>
          <a:bodyPr/>
          <a:lstStyle/>
          <a:p>
            <a:fld id="{E29BF8A0-881F-9B42-8DF7-7F4C738CBC54}" type="slidenum">
              <a:rPr lang="en-US" smtClean="0"/>
              <a:t>6</a:t>
            </a:fld>
            <a:endParaRPr lang="en-US"/>
          </a:p>
        </p:txBody>
      </p:sp>
    </p:spTree>
    <p:extLst>
      <p:ext uri="{BB962C8B-B14F-4D97-AF65-F5344CB8AC3E}">
        <p14:creationId xmlns:p14="http://schemas.microsoft.com/office/powerpoint/2010/main" val="149626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4" name="Footer Placeholder 3">
            <a:extLst>
              <a:ext uri="{FF2B5EF4-FFF2-40B4-BE49-F238E27FC236}">
                <a16:creationId xmlns:a16="http://schemas.microsoft.com/office/drawing/2014/main" id="{A0F6DE23-77C1-4B02-99C2-67415E770FB5}"/>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2AC3B022-F2FD-470D-9892-B4D88F4FB879}"/>
              </a:ext>
            </a:extLst>
          </p:cNvPr>
          <p:cNvSpPr>
            <a:spLocks noGrp="1"/>
          </p:cNvSpPr>
          <p:nvPr>
            <p:ph type="sldNum" sz="quarter" idx="12"/>
          </p:nvPr>
        </p:nvSpPr>
        <p:spPr/>
        <p:txBody>
          <a:bodyPr/>
          <a:lstStyle/>
          <a:p>
            <a:fld id="{E29BF8A0-881F-9B42-8DF7-7F4C738CBC54}" type="slidenum">
              <a:rPr lang="en-US" smtClean="0"/>
              <a:t>7</a:t>
            </a:fld>
            <a:endParaRPr lang="en-US"/>
          </a:p>
        </p:txBody>
      </p:sp>
      <p:pic>
        <p:nvPicPr>
          <p:cNvPr id="3" name="Picture 2">
            <a:extLst>
              <a:ext uri="{FF2B5EF4-FFF2-40B4-BE49-F238E27FC236}">
                <a16:creationId xmlns:a16="http://schemas.microsoft.com/office/drawing/2014/main" id="{F44F7FAE-C4D2-46F8-A7A0-B3FCEED5DCE5}"/>
              </a:ext>
            </a:extLst>
          </p:cNvPr>
          <p:cNvPicPr>
            <a:picLocks noChangeAspect="1"/>
          </p:cNvPicPr>
          <p:nvPr/>
        </p:nvPicPr>
        <p:blipFill>
          <a:blip r:embed="rId2"/>
          <a:stretch>
            <a:fillRect/>
          </a:stretch>
        </p:blipFill>
        <p:spPr>
          <a:xfrm>
            <a:off x="2616581" y="1890367"/>
            <a:ext cx="3307969" cy="4046910"/>
          </a:xfrm>
          <a:prstGeom prst="rect">
            <a:avLst/>
          </a:prstGeom>
        </p:spPr>
      </p:pic>
    </p:spTree>
    <p:extLst>
      <p:ext uri="{BB962C8B-B14F-4D97-AF65-F5344CB8AC3E}">
        <p14:creationId xmlns:p14="http://schemas.microsoft.com/office/powerpoint/2010/main" val="48657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a:xfrm>
            <a:off x="389122" y="1766046"/>
            <a:ext cx="8432149" cy="4589929"/>
          </a:xfrm>
        </p:spPr>
        <p:txBody>
          <a:bodyPr>
            <a:normAutofit/>
          </a:bodyPr>
          <a:lstStyle/>
          <a:p>
            <a:r>
              <a:rPr lang="en-US" dirty="0"/>
              <a:t>This semester the CSE308 project will be developing a mobile phone application of Commodity Ecology proposed by Dr. Mark D. Whitaker from the Department of Technology &amp; Society at SUNY Korea. The United Nations acknowledged his leading work in understanding global commodity flows. See the following link for details:</a:t>
            </a:r>
          </a:p>
          <a:p>
            <a:r>
              <a:rPr lang="en-US" u="sng" dirty="0">
                <a:hlinkClick r:id="rId2"/>
              </a:rPr>
              <a:t>https://academicimpact.un.org/content/commodity-ecology-initiative-facilitate-sustainable-development</a:t>
            </a:r>
            <a:endParaRPr lang="en-US" dirty="0"/>
          </a:p>
          <a:p>
            <a:r>
              <a:rPr lang="en-US" dirty="0"/>
              <a:t>The students will jointly work with Dr. Mark D. Whitaker (project customer) to understand the requirements of expected mobile application, approve the requirement specifications and develop this app to the level of satisfaction expected by him. </a:t>
            </a:r>
          </a:p>
          <a:p>
            <a:r>
              <a:rPr lang="en-US" dirty="0"/>
              <a:t>We will follow agile software development approach</a:t>
            </a:r>
          </a:p>
          <a:p>
            <a:r>
              <a:rPr lang="en-US" dirty="0"/>
              <a:t>Weekly scrum meetings </a:t>
            </a:r>
          </a:p>
        </p:txBody>
      </p:sp>
      <p:sp>
        <p:nvSpPr>
          <p:cNvPr id="4" name="Footer Placeholder 3">
            <a:extLst>
              <a:ext uri="{FF2B5EF4-FFF2-40B4-BE49-F238E27FC236}">
                <a16:creationId xmlns:a16="http://schemas.microsoft.com/office/drawing/2014/main" id="{5F96E361-E938-4823-A54F-1E02FD617F9F}"/>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D6D13B4E-3C08-4202-A33A-B8A93087FAC9}"/>
              </a:ext>
            </a:extLst>
          </p:cNvPr>
          <p:cNvSpPr>
            <a:spLocks noGrp="1"/>
          </p:cNvSpPr>
          <p:nvPr>
            <p:ph type="sldNum" sz="quarter" idx="12"/>
          </p:nvPr>
        </p:nvSpPr>
        <p:spPr/>
        <p:txBody>
          <a:bodyPr/>
          <a:lstStyle/>
          <a:p>
            <a:fld id="{E29BF8A0-881F-9B42-8DF7-7F4C738CBC54}" type="slidenum">
              <a:rPr lang="en-US" smtClean="0"/>
              <a:t>8</a:t>
            </a:fld>
            <a:endParaRPr lang="en-US"/>
          </a:p>
        </p:txBody>
      </p:sp>
    </p:spTree>
    <p:extLst>
      <p:ext uri="{BB962C8B-B14F-4D97-AF65-F5344CB8AC3E}">
        <p14:creationId xmlns:p14="http://schemas.microsoft.com/office/powerpoint/2010/main" val="271050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B8F3-ACA2-43B5-8DF0-06A89BE68DB9}"/>
              </a:ext>
            </a:extLst>
          </p:cNvPr>
          <p:cNvSpPr>
            <a:spLocks noGrp="1"/>
          </p:cNvSpPr>
          <p:nvPr>
            <p:ph type="title"/>
          </p:nvPr>
        </p:nvSpPr>
        <p:spPr/>
        <p:txBody>
          <a:bodyPr/>
          <a:lstStyle/>
          <a:p>
            <a:r>
              <a:rPr lang="en-US" dirty="0"/>
              <a:t>Project roles</a:t>
            </a:r>
          </a:p>
        </p:txBody>
      </p:sp>
      <p:sp>
        <p:nvSpPr>
          <p:cNvPr id="3" name="Content Placeholder 2">
            <a:extLst>
              <a:ext uri="{FF2B5EF4-FFF2-40B4-BE49-F238E27FC236}">
                <a16:creationId xmlns:a16="http://schemas.microsoft.com/office/drawing/2014/main" id="{91B118B3-87CB-4461-B7B0-C024ABB0CBBC}"/>
              </a:ext>
            </a:extLst>
          </p:cNvPr>
          <p:cNvSpPr>
            <a:spLocks noGrp="1"/>
          </p:cNvSpPr>
          <p:nvPr>
            <p:ph idx="1"/>
          </p:nvPr>
        </p:nvSpPr>
        <p:spPr/>
        <p:txBody>
          <a:bodyPr/>
          <a:lstStyle/>
          <a:p>
            <a:r>
              <a:rPr lang="en-US" dirty="0"/>
              <a:t>For the group project, students will be divided into teams of four.</a:t>
            </a:r>
          </a:p>
          <a:p>
            <a:r>
              <a:rPr lang="en-US" dirty="0"/>
              <a:t>All students are expected to make contributions and the project benefits as a whole. </a:t>
            </a:r>
          </a:p>
          <a:p>
            <a:r>
              <a:rPr lang="en-US" dirty="0"/>
              <a:t>Note that all students are considered Software Engineers. </a:t>
            </a:r>
          </a:p>
          <a:p>
            <a:r>
              <a:rPr lang="en-US" dirty="0"/>
              <a:t>Additionally, students will be assigned the following roles:</a:t>
            </a:r>
          </a:p>
          <a:p>
            <a:pPr lvl="1"/>
            <a:r>
              <a:rPr lang="en-US" dirty="0"/>
              <a:t>Lead programmer</a:t>
            </a:r>
          </a:p>
          <a:p>
            <a:pPr lvl="1"/>
            <a:r>
              <a:rPr lang="en-US" dirty="0"/>
              <a:t>Project manager</a:t>
            </a:r>
          </a:p>
          <a:p>
            <a:pPr lvl="1"/>
            <a:r>
              <a:rPr lang="en-US" dirty="0"/>
              <a:t>Lead designer</a:t>
            </a:r>
          </a:p>
          <a:p>
            <a:pPr lvl="1"/>
            <a:r>
              <a:rPr lang="en-US" dirty="0"/>
              <a:t>Data designer</a:t>
            </a:r>
          </a:p>
        </p:txBody>
      </p:sp>
      <p:sp>
        <p:nvSpPr>
          <p:cNvPr id="4" name="Footer Placeholder 3">
            <a:extLst>
              <a:ext uri="{FF2B5EF4-FFF2-40B4-BE49-F238E27FC236}">
                <a16:creationId xmlns:a16="http://schemas.microsoft.com/office/drawing/2014/main" id="{EEAAE6CC-5004-400E-BCAE-A0250D97C7DD}"/>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781BCE85-CA32-4B83-A723-5824A769A380}"/>
              </a:ext>
            </a:extLst>
          </p:cNvPr>
          <p:cNvSpPr>
            <a:spLocks noGrp="1"/>
          </p:cNvSpPr>
          <p:nvPr>
            <p:ph type="sldNum" sz="quarter" idx="12"/>
          </p:nvPr>
        </p:nvSpPr>
        <p:spPr/>
        <p:txBody>
          <a:bodyPr/>
          <a:lstStyle/>
          <a:p>
            <a:fld id="{E29BF8A0-881F-9B42-8DF7-7F4C738CBC54}" type="slidenum">
              <a:rPr lang="en-US" smtClean="0"/>
              <a:t>9</a:t>
            </a:fld>
            <a:endParaRPr lang="en-US"/>
          </a:p>
        </p:txBody>
      </p:sp>
    </p:spTree>
    <p:extLst>
      <p:ext uri="{BB962C8B-B14F-4D97-AF65-F5344CB8AC3E}">
        <p14:creationId xmlns:p14="http://schemas.microsoft.com/office/powerpoint/2010/main" val="15176608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5972</TotalTime>
  <Words>2009</Words>
  <Application>Microsoft Office PowerPoint</Application>
  <PresentationFormat>On-screen Show (4:3)</PresentationFormat>
  <Paragraphs>176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 Spring 2019  CSE 308 : Software Engineering</vt:lpstr>
      <vt:lpstr>PowerPoint Presentation</vt:lpstr>
      <vt:lpstr>Course Information</vt:lpstr>
      <vt:lpstr>Staff</vt:lpstr>
      <vt:lpstr>Course Overview</vt:lpstr>
      <vt:lpstr>Major Course Topics</vt:lpstr>
      <vt:lpstr>Textbook</vt:lpstr>
      <vt:lpstr>The project</vt:lpstr>
      <vt:lpstr>Project roles</vt:lpstr>
      <vt:lpstr>Lead Programmer</vt:lpstr>
      <vt:lpstr>Project Manager</vt:lpstr>
      <vt:lpstr>Lead Designer</vt:lpstr>
      <vt:lpstr>Data Designer</vt:lpstr>
      <vt:lpstr>Some Tips</vt:lpstr>
      <vt:lpstr>Late-work Policy</vt:lpstr>
      <vt:lpstr>Grading</vt:lpstr>
      <vt:lpstr>Re-Grading</vt:lpstr>
      <vt:lpstr>TA Assistance</vt:lpstr>
      <vt:lpstr>Electronics in Class</vt:lpstr>
      <vt:lpstr>Disability</vt:lpstr>
      <vt:lpstr>How to Succeed in this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90</cp:revision>
  <dcterms:created xsi:type="dcterms:W3CDTF">2017-08-23T15:10:38Z</dcterms:created>
  <dcterms:modified xsi:type="dcterms:W3CDTF">2019-02-24T12:43:34Z</dcterms:modified>
</cp:coreProperties>
</file>