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899D-AE14-4895-8580-2CB65C03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C79E-261F-49D7-A8B4-7EB60BE0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2BF-4B7E-4A13-8DDE-FA39AA9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32B4-B5FD-479A-81A1-973FDF3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7C44-033F-4B93-9454-0109495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12C-2BBB-4FAD-B34E-DA1AE416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48C0B-4D28-421F-9DA2-18694EB3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8F0-7C15-4CEE-9B7E-EF409BD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55F9-2DE3-4249-9B6A-8FB4D2B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8670-5F2D-4763-A920-F06C407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E7F2-BEB1-4B5E-97A0-BA2D8759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C0E3-0180-4860-A655-00AFCA1A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C881-4B3E-47C4-82F4-4AE037C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3FA3-4015-423B-9E31-8520B520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5946-EF36-4BA0-A538-D558BB8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774-5246-408A-917D-DCEC437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7124-5073-4E66-9E72-8BE4D0E7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1AB-3B6E-4199-A4BD-EE7478D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B2B3-DAF8-4301-A47B-B7F361E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691A-A7C1-48A5-97B4-3449EA9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DFE-712D-4604-B087-25E3101A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3642-A42E-48D3-88CF-3D073CBF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7FA-83D2-469B-9EEC-AE1A610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E812-C77D-454D-8CD3-71327580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AC3D-B2E2-4F3A-9154-4AB3095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46D-6AAA-400E-9B94-9258C3D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5586-70A4-4CB1-B405-2C7B84D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CF2E-8086-4C6A-B62C-CC781720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7622-6F16-4501-A7FF-31F8B45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9785-50D4-4D53-A142-143FC52D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3359-5361-4478-8CE1-5F46D076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402-6F4B-490D-9932-1CC82A7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DF12-799D-46D5-8C05-1C960D0D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53DE8-9AEE-4BB3-BA9C-9E8CAEDC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BF61-D904-4DF3-9F7A-1899169A2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11C1-9893-4200-8042-0190E602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9B600-15DD-459F-BFDF-B3F9054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5B384-3A3E-4051-AC69-FA27989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8FD6-E2DA-405B-8A78-949FEA0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252-F5AF-4DEE-AAF5-DB8331E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E98C-8DFE-4494-882D-418214F9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7F1C-1DC9-44B0-8867-AA4FB70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CC53D-449A-45FA-AD26-4A2098B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8EA6D-EF87-4E87-9399-E012792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4F22-91EF-49CD-A4DF-97FBBE4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DCFE-75BA-4DC9-8DEC-8D514DF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2AC-43D5-4E2E-9591-AF5B5522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97F-F545-4A82-9350-6FC351CE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CF26-C6AD-4309-BB5E-81E36DAA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C936-A96B-4AF2-9671-FB069A5B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39F48-2F9A-4F1E-8AE4-EFB77BC6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6765-EF34-4859-9EB7-9119EA98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7F-C56C-493A-BDE2-A7B7439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9CF6-2FD2-4368-B306-E8C9493D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41D4-E9B8-4AD7-A0C4-4DA64BA8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DBEF-5551-4197-A555-6DEB39B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EB3C-763C-4F20-AD52-7F6C633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5368-FF3B-451D-9B7C-087D1C76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2E178-BFBA-403C-8467-36B48AB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4A9A-3322-4CB3-8B25-DB26EF26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81D-905E-4EF4-B525-C2BC45E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EBB-BD22-4263-8DC9-D57B97EC589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D02-5719-40C7-B35E-4319716B4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DD2D-47BC-482D-B7BA-E65344F5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C973-0EB7-45FA-8ABF-74FBB7DB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master/notebooks/01.00-IPython-Beyond-Normal-Pyth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vdp/PythonDataScienceHandbook/blob/8a34a4f653bdbdc01415a94dc20d4e9b97438965/notebooks/02.00-Introduction-to-NumP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D57-36D9-4299-A0E1-E24B6DE7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Python for Data Science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26CE-9E82-4206-84C2-05E9C7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i="1"/>
              <a:t>https://github.com/jakevdp/PythonDataScienceHandbook</a:t>
            </a: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2377-7B80-4B09-A524-CD39EEAF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2" r="1" b="58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28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61211"/>
            <a:ext cx="74345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Data </a:t>
            </a:r>
            <a:r>
              <a:rPr spc="-13" dirty="0"/>
              <a:t>Science with</a:t>
            </a:r>
            <a:r>
              <a:rPr spc="-120" dirty="0"/>
              <a:t> </a:t>
            </a:r>
            <a:r>
              <a:rPr spc="-7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74245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8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9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554" y="2161378"/>
            <a:ext cx="5350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Get  Data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39979" y="1674793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62288" y="2080182"/>
            <a:ext cx="811953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Data  Pre-proc  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575999" y="1188599"/>
                </a:move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284213" y="1724425"/>
            <a:ext cx="1536700" cy="1584960"/>
          </a:xfrm>
          <a:custGeom>
            <a:avLst/>
            <a:gdLst/>
            <a:ahLst/>
            <a:cxnLst/>
            <a:rect l="l" t="t" r="r" b="b"/>
            <a:pathLst>
              <a:path w="1152525" h="1188720">
                <a:moveTo>
                  <a:pt x="0" y="594299"/>
                </a:moveTo>
                <a:lnTo>
                  <a:pt x="1909" y="545558"/>
                </a:lnTo>
                <a:lnTo>
                  <a:pt x="7538" y="497901"/>
                </a:lnTo>
                <a:lnTo>
                  <a:pt x="16740" y="451482"/>
                </a:lnTo>
                <a:lnTo>
                  <a:pt x="29364" y="406455"/>
                </a:lnTo>
                <a:lnTo>
                  <a:pt x="45264" y="362971"/>
                </a:lnTo>
                <a:lnTo>
                  <a:pt x="64292" y="321184"/>
                </a:lnTo>
                <a:lnTo>
                  <a:pt x="86298" y="281248"/>
                </a:lnTo>
                <a:lnTo>
                  <a:pt x="111134" y="243314"/>
                </a:lnTo>
                <a:lnTo>
                  <a:pt x="138653" y="207535"/>
                </a:lnTo>
                <a:lnTo>
                  <a:pt x="168706" y="174066"/>
                </a:lnTo>
                <a:lnTo>
                  <a:pt x="201145" y="143058"/>
                </a:lnTo>
                <a:lnTo>
                  <a:pt x="235821" y="114665"/>
                </a:lnTo>
                <a:lnTo>
                  <a:pt x="272587" y="89039"/>
                </a:lnTo>
                <a:lnTo>
                  <a:pt x="311294" y="66334"/>
                </a:lnTo>
                <a:lnTo>
                  <a:pt x="351794" y="46703"/>
                </a:lnTo>
                <a:lnTo>
                  <a:pt x="393939" y="30297"/>
                </a:lnTo>
                <a:lnTo>
                  <a:pt x="437580" y="17271"/>
                </a:lnTo>
                <a:lnTo>
                  <a:pt x="482569" y="7778"/>
                </a:lnTo>
                <a:lnTo>
                  <a:pt x="528759" y="1970"/>
                </a:lnTo>
                <a:lnTo>
                  <a:pt x="575999" y="0"/>
                </a:lnTo>
                <a:lnTo>
                  <a:pt x="626645" y="2300"/>
                </a:lnTo>
                <a:lnTo>
                  <a:pt x="676562" y="9124"/>
                </a:lnTo>
                <a:lnTo>
                  <a:pt x="725485" y="20361"/>
                </a:lnTo>
                <a:lnTo>
                  <a:pt x="773149" y="35895"/>
                </a:lnTo>
                <a:lnTo>
                  <a:pt x="819288" y="55613"/>
                </a:lnTo>
                <a:lnTo>
                  <a:pt x="863637" y="79403"/>
                </a:lnTo>
                <a:lnTo>
                  <a:pt x="905931" y="107151"/>
                </a:lnTo>
                <a:lnTo>
                  <a:pt x="945905" y="138743"/>
                </a:lnTo>
                <a:lnTo>
                  <a:pt x="983293" y="174066"/>
                </a:lnTo>
                <a:lnTo>
                  <a:pt x="1017528" y="212642"/>
                </a:lnTo>
                <a:lnTo>
                  <a:pt x="1048148" y="253886"/>
                </a:lnTo>
                <a:lnTo>
                  <a:pt x="1075041" y="297524"/>
                </a:lnTo>
                <a:lnTo>
                  <a:pt x="1098098" y="343282"/>
                </a:lnTo>
                <a:lnTo>
                  <a:pt x="1117210" y="390887"/>
                </a:lnTo>
                <a:lnTo>
                  <a:pt x="1132265" y="440065"/>
                </a:lnTo>
                <a:lnTo>
                  <a:pt x="1143156" y="490542"/>
                </a:lnTo>
                <a:lnTo>
                  <a:pt x="1149770" y="542045"/>
                </a:lnTo>
                <a:lnTo>
                  <a:pt x="1151999" y="594299"/>
                </a:lnTo>
                <a:lnTo>
                  <a:pt x="1150090" y="643041"/>
                </a:lnTo>
                <a:lnTo>
                  <a:pt x="1144461" y="690698"/>
                </a:lnTo>
                <a:lnTo>
                  <a:pt x="1135259" y="737117"/>
                </a:lnTo>
                <a:lnTo>
                  <a:pt x="1122635" y="782144"/>
                </a:lnTo>
                <a:lnTo>
                  <a:pt x="1106735" y="825628"/>
                </a:lnTo>
                <a:lnTo>
                  <a:pt x="1087707" y="867415"/>
                </a:lnTo>
                <a:lnTo>
                  <a:pt x="1065701" y="907351"/>
                </a:lnTo>
                <a:lnTo>
                  <a:pt x="1040865" y="945285"/>
                </a:lnTo>
                <a:lnTo>
                  <a:pt x="1013346" y="981064"/>
                </a:lnTo>
                <a:lnTo>
                  <a:pt x="983293" y="1014533"/>
                </a:lnTo>
                <a:lnTo>
                  <a:pt x="950854" y="1045541"/>
                </a:lnTo>
                <a:lnTo>
                  <a:pt x="916178" y="1073934"/>
                </a:lnTo>
                <a:lnTo>
                  <a:pt x="879412" y="1099560"/>
                </a:lnTo>
                <a:lnTo>
                  <a:pt x="840705" y="1122265"/>
                </a:lnTo>
                <a:lnTo>
                  <a:pt x="800205" y="1141896"/>
                </a:lnTo>
                <a:lnTo>
                  <a:pt x="758060" y="1158302"/>
                </a:lnTo>
                <a:lnTo>
                  <a:pt x="714419" y="1171328"/>
                </a:lnTo>
                <a:lnTo>
                  <a:pt x="669430" y="1180821"/>
                </a:lnTo>
                <a:lnTo>
                  <a:pt x="623240" y="1186629"/>
                </a:lnTo>
                <a:lnTo>
                  <a:pt x="575999" y="1188599"/>
                </a:lnTo>
                <a:lnTo>
                  <a:pt x="528759" y="1186629"/>
                </a:lnTo>
                <a:lnTo>
                  <a:pt x="482569" y="1180821"/>
                </a:lnTo>
                <a:lnTo>
                  <a:pt x="437580" y="1171328"/>
                </a:lnTo>
                <a:lnTo>
                  <a:pt x="393939" y="1158302"/>
                </a:lnTo>
                <a:lnTo>
                  <a:pt x="351794" y="1141896"/>
                </a:lnTo>
                <a:lnTo>
                  <a:pt x="311294" y="1122265"/>
                </a:lnTo>
                <a:lnTo>
                  <a:pt x="272587" y="1099560"/>
                </a:lnTo>
                <a:lnTo>
                  <a:pt x="235821" y="1073934"/>
                </a:lnTo>
                <a:lnTo>
                  <a:pt x="201145" y="1045541"/>
                </a:lnTo>
                <a:lnTo>
                  <a:pt x="168706" y="1014533"/>
                </a:lnTo>
                <a:lnTo>
                  <a:pt x="138653" y="981064"/>
                </a:lnTo>
                <a:lnTo>
                  <a:pt x="111134" y="945285"/>
                </a:lnTo>
                <a:lnTo>
                  <a:pt x="86298" y="907351"/>
                </a:lnTo>
                <a:lnTo>
                  <a:pt x="64292" y="867415"/>
                </a:lnTo>
                <a:lnTo>
                  <a:pt x="45264" y="825628"/>
                </a:lnTo>
                <a:lnTo>
                  <a:pt x="29364" y="782144"/>
                </a:lnTo>
                <a:lnTo>
                  <a:pt x="16740" y="737117"/>
                </a:lnTo>
                <a:lnTo>
                  <a:pt x="7538" y="690698"/>
                </a:lnTo>
                <a:lnTo>
                  <a:pt x="1909" y="643041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606521" y="2129815"/>
            <a:ext cx="858520" cy="757473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-70272" algn="ctr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Arial"/>
                <a:cs typeface="Arial"/>
              </a:rPr>
              <a:t>Analysis  And  </a:t>
            </a:r>
            <a:r>
              <a:rPr sz="1600" dirty="0"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617849" y="1188599"/>
                </a:move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28445" y="1649393"/>
            <a:ext cx="1647613" cy="1584960"/>
          </a:xfrm>
          <a:custGeom>
            <a:avLst/>
            <a:gdLst/>
            <a:ahLst/>
            <a:cxnLst/>
            <a:rect l="l" t="t" r="r" b="b"/>
            <a:pathLst>
              <a:path w="1235709" h="1188720">
                <a:moveTo>
                  <a:pt x="0" y="594299"/>
                </a:moveTo>
                <a:lnTo>
                  <a:pt x="1858" y="547855"/>
                </a:lnTo>
                <a:lnTo>
                  <a:pt x="7343" y="502389"/>
                </a:lnTo>
                <a:lnTo>
                  <a:pt x="16317" y="458032"/>
                </a:lnTo>
                <a:lnTo>
                  <a:pt x="28643" y="414917"/>
                </a:lnTo>
                <a:lnTo>
                  <a:pt x="44182" y="373176"/>
                </a:lnTo>
                <a:lnTo>
                  <a:pt x="62799" y="332941"/>
                </a:lnTo>
                <a:lnTo>
                  <a:pt x="84354" y="294345"/>
                </a:lnTo>
                <a:lnTo>
                  <a:pt x="108712" y="257519"/>
                </a:lnTo>
                <a:lnTo>
                  <a:pt x="135734" y="222595"/>
                </a:lnTo>
                <a:lnTo>
                  <a:pt x="165284" y="189706"/>
                </a:lnTo>
                <a:lnTo>
                  <a:pt x="197224" y="158984"/>
                </a:lnTo>
                <a:lnTo>
                  <a:pt x="231416" y="130561"/>
                </a:lnTo>
                <a:lnTo>
                  <a:pt x="267723" y="104568"/>
                </a:lnTo>
                <a:lnTo>
                  <a:pt x="306009" y="81139"/>
                </a:lnTo>
                <a:lnTo>
                  <a:pt x="346135" y="60405"/>
                </a:lnTo>
                <a:lnTo>
                  <a:pt x="387964" y="42498"/>
                </a:lnTo>
                <a:lnTo>
                  <a:pt x="431359" y="27551"/>
                </a:lnTo>
                <a:lnTo>
                  <a:pt x="476182" y="15695"/>
                </a:lnTo>
                <a:lnTo>
                  <a:pt x="522297" y="7064"/>
                </a:lnTo>
                <a:lnTo>
                  <a:pt x="569565" y="1788"/>
                </a:lnTo>
                <a:lnTo>
                  <a:pt x="617849" y="0"/>
                </a:lnTo>
                <a:lnTo>
                  <a:pt x="666773" y="1864"/>
                </a:lnTo>
                <a:lnTo>
                  <a:pt x="715086" y="7403"/>
                </a:lnTo>
                <a:lnTo>
                  <a:pt x="762582" y="16533"/>
                </a:lnTo>
                <a:lnTo>
                  <a:pt x="809052" y="29172"/>
                </a:lnTo>
                <a:lnTo>
                  <a:pt x="854290" y="45238"/>
                </a:lnTo>
                <a:lnTo>
                  <a:pt x="898089" y="64647"/>
                </a:lnTo>
                <a:lnTo>
                  <a:pt x="940240" y="87317"/>
                </a:lnTo>
                <a:lnTo>
                  <a:pt x="980536" y="113165"/>
                </a:lnTo>
                <a:lnTo>
                  <a:pt x="1018771" y="142109"/>
                </a:lnTo>
                <a:lnTo>
                  <a:pt x="1054735" y="174066"/>
                </a:lnTo>
                <a:lnTo>
                  <a:pt x="1087959" y="208660"/>
                </a:lnTo>
                <a:lnTo>
                  <a:pt x="1118050" y="245437"/>
                </a:lnTo>
                <a:lnTo>
                  <a:pt x="1144922" y="284197"/>
                </a:lnTo>
                <a:lnTo>
                  <a:pt x="1168490" y="324742"/>
                </a:lnTo>
                <a:lnTo>
                  <a:pt x="1188669" y="366871"/>
                </a:lnTo>
                <a:lnTo>
                  <a:pt x="1205371" y="410385"/>
                </a:lnTo>
                <a:lnTo>
                  <a:pt x="1218511" y="455084"/>
                </a:lnTo>
                <a:lnTo>
                  <a:pt x="1228003" y="500769"/>
                </a:lnTo>
                <a:lnTo>
                  <a:pt x="1233761" y="547241"/>
                </a:lnTo>
                <a:lnTo>
                  <a:pt x="1235699" y="594299"/>
                </a:lnTo>
                <a:lnTo>
                  <a:pt x="1233841" y="640744"/>
                </a:lnTo>
                <a:lnTo>
                  <a:pt x="1228356" y="686210"/>
                </a:lnTo>
                <a:lnTo>
                  <a:pt x="1219382" y="730567"/>
                </a:lnTo>
                <a:lnTo>
                  <a:pt x="1207056" y="773682"/>
                </a:lnTo>
                <a:lnTo>
                  <a:pt x="1191517" y="815423"/>
                </a:lnTo>
                <a:lnTo>
                  <a:pt x="1172900" y="855658"/>
                </a:lnTo>
                <a:lnTo>
                  <a:pt x="1151345" y="894254"/>
                </a:lnTo>
                <a:lnTo>
                  <a:pt x="1126987" y="931080"/>
                </a:lnTo>
                <a:lnTo>
                  <a:pt x="1099965" y="966004"/>
                </a:lnTo>
                <a:lnTo>
                  <a:pt x="1070415" y="998893"/>
                </a:lnTo>
                <a:lnTo>
                  <a:pt x="1038475" y="1029615"/>
                </a:lnTo>
                <a:lnTo>
                  <a:pt x="1004283" y="1058038"/>
                </a:lnTo>
                <a:lnTo>
                  <a:pt x="967976" y="1084031"/>
                </a:lnTo>
                <a:lnTo>
                  <a:pt x="929690" y="1107460"/>
                </a:lnTo>
                <a:lnTo>
                  <a:pt x="889564" y="1128194"/>
                </a:lnTo>
                <a:lnTo>
                  <a:pt x="847735" y="1146101"/>
                </a:lnTo>
                <a:lnTo>
                  <a:pt x="804340" y="1161048"/>
                </a:lnTo>
                <a:lnTo>
                  <a:pt x="759517" y="1172904"/>
                </a:lnTo>
                <a:lnTo>
                  <a:pt x="713402" y="1181535"/>
                </a:lnTo>
                <a:lnTo>
                  <a:pt x="666134" y="1186811"/>
                </a:lnTo>
                <a:lnTo>
                  <a:pt x="617849" y="1188599"/>
                </a:lnTo>
                <a:lnTo>
                  <a:pt x="569565" y="1186811"/>
                </a:lnTo>
                <a:lnTo>
                  <a:pt x="522297" y="1181535"/>
                </a:lnTo>
                <a:lnTo>
                  <a:pt x="476182" y="1172904"/>
                </a:lnTo>
                <a:lnTo>
                  <a:pt x="431359" y="1161048"/>
                </a:lnTo>
                <a:lnTo>
                  <a:pt x="387964" y="1146101"/>
                </a:lnTo>
                <a:lnTo>
                  <a:pt x="346135" y="1128194"/>
                </a:lnTo>
                <a:lnTo>
                  <a:pt x="306009" y="1107460"/>
                </a:lnTo>
                <a:lnTo>
                  <a:pt x="267723" y="1084031"/>
                </a:lnTo>
                <a:lnTo>
                  <a:pt x="231416" y="1058038"/>
                </a:lnTo>
                <a:lnTo>
                  <a:pt x="197224" y="1029615"/>
                </a:lnTo>
                <a:lnTo>
                  <a:pt x="165284" y="998893"/>
                </a:lnTo>
                <a:lnTo>
                  <a:pt x="135734" y="966004"/>
                </a:lnTo>
                <a:lnTo>
                  <a:pt x="108712" y="931080"/>
                </a:lnTo>
                <a:lnTo>
                  <a:pt x="84354" y="894254"/>
                </a:lnTo>
                <a:lnTo>
                  <a:pt x="62799" y="855658"/>
                </a:lnTo>
                <a:lnTo>
                  <a:pt x="44182" y="815423"/>
                </a:lnTo>
                <a:lnTo>
                  <a:pt x="28643" y="773682"/>
                </a:lnTo>
                <a:lnTo>
                  <a:pt x="16317" y="730567"/>
                </a:lnTo>
                <a:lnTo>
                  <a:pt x="7343" y="686210"/>
                </a:lnTo>
                <a:lnTo>
                  <a:pt x="1858" y="640744"/>
                </a:lnTo>
                <a:lnTo>
                  <a:pt x="0" y="594299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267097" y="2054781"/>
            <a:ext cx="823807" cy="7591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algn="ctr">
              <a:lnSpc>
                <a:spcPts val="1893"/>
              </a:lnSpc>
              <a:spcBef>
                <a:spcPts val="220"/>
              </a:spcBef>
            </a:pPr>
            <a:r>
              <a:rPr sz="1600" spc="-7" dirty="0">
                <a:latin typeface="Arial"/>
                <a:cs typeface="Arial"/>
              </a:rPr>
              <a:t>Evaluate  And  Present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513" y="3890159"/>
            <a:ext cx="1903307" cy="1923601"/>
          </a:xfrm>
          <a:custGeom>
            <a:avLst/>
            <a:gdLst/>
            <a:ahLst/>
            <a:cxnLst/>
            <a:rect l="l" t="t" r="r" b="b"/>
            <a:pathLst>
              <a:path w="1427480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922513" y="3890160"/>
            <a:ext cx="1903307" cy="1908215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723882" marR="249760" indent="-448722">
              <a:lnSpc>
                <a:spcPts val="2200"/>
              </a:lnSpc>
              <a:spcBef>
                <a:spcPts val="1780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Beautiful  Soup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11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LXML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Tweepy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2511" y="3890160"/>
            <a:ext cx="1903307" cy="1923602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462511" y="3890160"/>
            <a:ext cx="1903307" cy="197660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Pandas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NLTK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Scikit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dirty="0">
                <a:latin typeface="Arial"/>
                <a:cs typeface="Arial"/>
              </a:rPr>
              <a:t>Matplotlib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31062" y="3890159"/>
            <a:ext cx="2285152" cy="1923603"/>
          </a:xfrm>
          <a:custGeom>
            <a:avLst/>
            <a:gdLst/>
            <a:ahLst/>
            <a:cxnLst/>
            <a:rect l="l" t="t" r="r" b="b"/>
            <a:pathLst>
              <a:path w="1713864" h="1381125">
                <a:moveTo>
                  <a:pt x="0" y="0"/>
                </a:moveTo>
                <a:lnTo>
                  <a:pt x="1713599" y="0"/>
                </a:lnTo>
                <a:lnTo>
                  <a:pt x="17135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5931062" y="3890161"/>
            <a:ext cx="2285152" cy="1907359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212513" rIns="0" bIns="0" rtlCol="0">
            <a:spAutoFit/>
          </a:bodyPr>
          <a:lstStyle/>
          <a:p>
            <a:pPr marL="723882" indent="-448722">
              <a:lnSpc>
                <a:spcPts val="2219"/>
              </a:lnSpc>
              <a:spcBef>
                <a:spcPts val="16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Numpy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Scipy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Sympy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Sklearn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lang="en-US" sz="1867" dirty="0" err="1">
                <a:latin typeface="Arial"/>
                <a:cs typeface="Arial"/>
              </a:rPr>
              <a:t>S</a:t>
            </a:r>
            <a:r>
              <a:rPr sz="1867" dirty="0" err="1">
                <a:latin typeface="Arial"/>
                <a:cs typeface="Arial"/>
              </a:rPr>
              <a:t>tatsmodels</a:t>
            </a:r>
            <a:endParaRPr lang="en-US"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00846" y="3890160"/>
            <a:ext cx="1903307" cy="1954978"/>
          </a:xfrm>
          <a:custGeom>
            <a:avLst/>
            <a:gdLst/>
            <a:ahLst/>
            <a:cxnLst/>
            <a:rect l="l" t="t" r="r" b="b"/>
            <a:pathLst>
              <a:path w="1427479" h="1381125">
                <a:moveTo>
                  <a:pt x="0" y="0"/>
                </a:moveTo>
                <a:lnTo>
                  <a:pt x="1427099" y="0"/>
                </a:lnTo>
                <a:lnTo>
                  <a:pt x="1427099" y="1380899"/>
                </a:lnTo>
                <a:lnTo>
                  <a:pt x="0" y="1380899"/>
                </a:lnTo>
                <a:lnTo>
                  <a:pt x="0" y="0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800846" y="3890161"/>
            <a:ext cx="1903307" cy="1923604"/>
          </a:xfrm>
          <a:prstGeom prst="rect">
            <a:avLst/>
          </a:prstGeom>
          <a:ln w="9524">
            <a:solidFill>
              <a:srgbClr val="5B595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723882" indent="-448722">
              <a:lnSpc>
                <a:spcPts val="2219"/>
              </a:lnSpc>
              <a:spcBef>
                <a:spcPts val="1573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IPython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00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Bokeh</a:t>
            </a:r>
            <a:endParaRPr sz="186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"/>
                <a:cs typeface="Arial"/>
              </a:rPr>
              <a:t>Flask</a:t>
            </a: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  <a:p>
            <a:pPr marL="723882" indent="-448722">
              <a:lnSpc>
                <a:spcPts val="2219"/>
              </a:lnSpc>
              <a:buChar char="●"/>
              <a:tabLst>
                <a:tab pos="723035" algn="l"/>
                <a:tab pos="723882" algn="l"/>
              </a:tabLst>
            </a:pPr>
            <a:endParaRPr lang="en-US" sz="1867" spc="-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766413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5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3064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478049" y="240899"/>
                </a:move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close/>
              </a:path>
            </a:pathLst>
          </a:custGeom>
          <a:solidFill>
            <a:srgbClr val="CE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948012" y="2305727"/>
            <a:ext cx="798407" cy="321733"/>
          </a:xfrm>
          <a:custGeom>
            <a:avLst/>
            <a:gdLst/>
            <a:ahLst/>
            <a:cxnLst/>
            <a:rect l="l" t="t" r="r" b="b"/>
            <a:pathLst>
              <a:path w="598804" h="241300">
                <a:moveTo>
                  <a:pt x="0" y="60224"/>
                </a:moveTo>
                <a:lnTo>
                  <a:pt x="478049" y="60224"/>
                </a:lnTo>
                <a:lnTo>
                  <a:pt x="478049" y="0"/>
                </a:lnTo>
                <a:lnTo>
                  <a:pt x="598499" y="120449"/>
                </a:lnTo>
                <a:lnTo>
                  <a:pt x="478049" y="240899"/>
                </a:lnTo>
                <a:lnTo>
                  <a:pt x="478049" y="180674"/>
                </a:lnTo>
                <a:lnTo>
                  <a:pt x="0" y="180674"/>
                </a:lnTo>
                <a:lnTo>
                  <a:pt x="0" y="60224"/>
                </a:lnTo>
                <a:close/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8739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4139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055511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98713" y="3259594"/>
            <a:ext cx="0" cy="679873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699"/>
                </a:lnTo>
              </a:path>
            </a:pathLst>
          </a:custGeom>
          <a:ln w="9524">
            <a:solidFill>
              <a:srgbClr val="5B595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Python started in 2001 as an enhanced Python interpreter</a:t>
            </a:r>
          </a:p>
          <a:p>
            <a:r>
              <a:rPr lang="en-US" dirty="0"/>
              <a:t>Developed by Fernando Perez as “Tools for the entire life cycle of research computing”</a:t>
            </a:r>
          </a:p>
          <a:p>
            <a:r>
              <a:rPr lang="en-US" dirty="0"/>
              <a:t>If Python is Engine, </a:t>
            </a:r>
            <a:r>
              <a:rPr lang="en-US" dirty="0" err="1"/>
              <a:t>IPython</a:t>
            </a:r>
            <a:r>
              <a:rPr lang="en-US" dirty="0"/>
              <a:t> as the interactive control panel. </a:t>
            </a:r>
          </a:p>
          <a:p>
            <a:r>
              <a:rPr lang="en-US" dirty="0"/>
              <a:t>Closely tied with the </a:t>
            </a:r>
            <a:r>
              <a:rPr lang="en-US" dirty="0" err="1"/>
              <a:t>Jupyter</a:t>
            </a:r>
            <a:r>
              <a:rPr lang="en-US" dirty="0"/>
              <a:t> project which provides browser based notebook</a:t>
            </a:r>
          </a:p>
          <a:p>
            <a:r>
              <a:rPr lang="en-US" dirty="0"/>
              <a:t>Two modes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shell (Anaconda prompt -&gt;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(Anaconda prompt -&gt;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ntoebook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9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https://github.com/jakevdp/PythonDataScienceHandbook/blob/master/notebooks/01.00-IPython-Beyond-Normal-Python.ipynb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641-BA46-4A05-96BB-5701368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EA8A-E215-4DC6-9918-6361F567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Datasets can come from a wide range of sources and formats</a:t>
            </a:r>
          </a:p>
          <a:p>
            <a:pPr lvl="1"/>
            <a:r>
              <a:rPr lang="en-US" dirty="0"/>
              <a:t>E.g. documents, images, sound clips, numerical measurements</a:t>
            </a:r>
          </a:p>
          <a:p>
            <a:r>
              <a:rPr lang="en-US" dirty="0"/>
              <a:t>Data is fundamentally array of numbers</a:t>
            </a:r>
          </a:p>
          <a:p>
            <a:r>
              <a:rPr lang="en-US" dirty="0"/>
              <a:t>Digital images are 2D arrays of numbers representing pixel brightness across the area</a:t>
            </a:r>
          </a:p>
          <a:p>
            <a:r>
              <a:rPr lang="en-US" dirty="0"/>
              <a:t>Sound clips are 1D arrays of intensity versus time </a:t>
            </a:r>
          </a:p>
          <a:p>
            <a:r>
              <a:rPr lang="en-US" dirty="0"/>
              <a:t>Text can be converted in various ways into numerical representations</a:t>
            </a:r>
          </a:p>
          <a:p>
            <a:r>
              <a:rPr lang="en-US" dirty="0"/>
              <a:t>First step in making data analyzable is to transform it into arrays of numbers</a:t>
            </a:r>
          </a:p>
          <a:p>
            <a:r>
              <a:rPr lang="en-US" dirty="0"/>
              <a:t>Both, NumPy and Pandas package efficiently store and manipulate numerical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1D0-F24A-445B-9A69-7A1C8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7C6-2359-4D35-BF67-F3BA3939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Efficient interface to store and operate on dense data buffers</a:t>
            </a:r>
          </a:p>
          <a:p>
            <a:r>
              <a:rPr lang="en-US" dirty="0"/>
              <a:t>NumPy arrays are similar to Python’s built-in list type, but provide much more efficient storage and data operations for larger arrays</a:t>
            </a:r>
          </a:p>
          <a:p>
            <a:r>
              <a:rPr lang="en-US" dirty="0"/>
              <a:t>Form the core of data science tools in Python </a:t>
            </a:r>
          </a:p>
        </p:txBody>
      </p:sp>
    </p:spTree>
    <p:extLst>
      <p:ext uri="{BB962C8B-B14F-4D97-AF65-F5344CB8AC3E}">
        <p14:creationId xmlns:p14="http://schemas.microsoft.com/office/powerpoint/2010/main" val="18111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4E4-5C38-4DA3-B93B-90FF272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E45C-3F3C-407D-8E01-EA67EEBD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online notebooks:</a:t>
            </a:r>
          </a:p>
          <a:p>
            <a:pPr lvl="1"/>
            <a:r>
              <a:rPr lang="en-US" dirty="0">
                <a:hlinkClick r:id="rId2"/>
              </a:rPr>
              <a:t>https://github.com/jakevdp/PythonDataScienceHandbook/blob/8a34a4f653bdbdc01415a94dc20d4e9b97438965/notebooks/02.00-Introduction-to-NumPy.ipynb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70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304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Python for Data Science</vt:lpstr>
      <vt:lpstr>Data Science with Python</vt:lpstr>
      <vt:lpstr>IPython</vt:lpstr>
      <vt:lpstr>IPython features</vt:lpstr>
      <vt:lpstr>Data as numbers</vt:lpstr>
      <vt:lpstr>NumPy</vt:lpstr>
      <vt:lpstr>NumPy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SUNY Korea CS</dc:creator>
  <cp:lastModifiedBy>SUNY Korea CS</cp:lastModifiedBy>
  <cp:revision>5</cp:revision>
  <dcterms:created xsi:type="dcterms:W3CDTF">2020-05-03T00:32:12Z</dcterms:created>
  <dcterms:modified xsi:type="dcterms:W3CDTF">2020-05-03T11:36:04Z</dcterms:modified>
</cp:coreProperties>
</file>