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305" r:id="rId6"/>
    <p:sldId id="261" r:id="rId7"/>
    <p:sldId id="267" r:id="rId8"/>
    <p:sldId id="262" r:id="rId9"/>
    <p:sldId id="30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4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551214"/>
            <a:ext cx="11029616" cy="4436835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67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34886"/>
            <a:ext cx="11029615" cy="4440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25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665515"/>
            <a:ext cx="5194767" cy="419553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665515"/>
            <a:ext cx="5194769" cy="41955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235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1761023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436184"/>
            <a:ext cx="5194766" cy="369215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1761024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436184"/>
            <a:ext cx="5194771" cy="369215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74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install/index.html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understanding-conda-and-p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pytorch.org/whl/torch_stable.html" TargetMode="External"/><Relationship Id="rId2" Type="http://schemas.openxmlformats.org/officeDocument/2006/relationships/hyperlink" Target="https://d2l.ai/chapter_installatio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2/blob/master/INSTALL.md" TargetMode="External"/><Relationship Id="rId2" Type="http://schemas.openxmlformats.org/officeDocument/2006/relationships/hyperlink" Target="https://github.com/ageron/handson-ml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5667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CSE353 – machine learning</a:t>
            </a:r>
            <a:br>
              <a:rPr lang="en-US" dirty="0"/>
            </a:br>
            <a:r>
              <a:rPr lang="en-US" sz="4400" dirty="0"/>
              <a:t>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147967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Pravin </a:t>
            </a:r>
            <a:r>
              <a:rPr lang="en-US" dirty="0" err="1"/>
              <a:t>pawar</a:t>
            </a:r>
            <a:r>
              <a:rPr lang="en-US" dirty="0"/>
              <a:t>, </a:t>
            </a:r>
            <a:r>
              <a:rPr lang="en-US" dirty="0" err="1"/>
              <a:t>suny</a:t>
            </a:r>
            <a:r>
              <a:rPr lang="en-US" dirty="0"/>
              <a:t> </a:t>
            </a:r>
            <a:r>
              <a:rPr lang="en-US" dirty="0" err="1"/>
              <a:t>korea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5B9-C9F2-4101-AC5D-F1B3DA5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Environment setup – as PER following 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AD1B-9657-4D42-BC7E-D9258624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3F77A-EE2F-4F55-9CE0-FBBCB3C97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" r="14658"/>
          <a:stretch/>
        </p:blipFill>
        <p:spPr bwMode="auto">
          <a:xfrm>
            <a:off x="7144272" y="1534886"/>
            <a:ext cx="3508385" cy="51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41787-2BDF-4EE3-A04C-CAC83887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534886"/>
            <a:ext cx="3912035" cy="51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684321"/>
            <a:ext cx="7434580" cy="44798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Machine learning </a:t>
            </a:r>
            <a:r>
              <a:rPr spc="-13" dirty="0"/>
              <a:t>with</a:t>
            </a:r>
            <a:r>
              <a:rPr spc="-120" dirty="0"/>
              <a:t> </a:t>
            </a:r>
            <a:r>
              <a:rPr spc="-7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554" y="2161378"/>
            <a:ext cx="5350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Get  Data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62288" y="2080182"/>
            <a:ext cx="81195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Data  Pre-proc  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06521" y="2129815"/>
            <a:ext cx="858520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-70272" algn="ctr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"/>
                <a:cs typeface="Arial"/>
              </a:rPr>
              <a:t>Analysis  And  </a:t>
            </a:r>
            <a:r>
              <a:rPr sz="1600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617849" y="1188599"/>
                </a:move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0" y="594299"/>
                </a:move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267097" y="2054781"/>
            <a:ext cx="823807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algn="ctr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Evaluate  And  Present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513" y="3890159"/>
            <a:ext cx="1903307" cy="1923601"/>
          </a:xfrm>
          <a:custGeom>
            <a:avLst/>
            <a:gdLst/>
            <a:ahLst/>
            <a:cxnLst/>
            <a:rect l="l" t="t" r="r" b="b"/>
            <a:pathLst>
              <a:path w="1427480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922513" y="3890160"/>
            <a:ext cx="1903307" cy="1908215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723882" marR="249760" indent="-448722">
              <a:lnSpc>
                <a:spcPts val="2200"/>
              </a:lnSpc>
              <a:spcBef>
                <a:spcPts val="1780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Beautiful  Soup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11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LXML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Tweepy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2511" y="3890160"/>
            <a:ext cx="1903307" cy="1923602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462511" y="3890160"/>
            <a:ext cx="1903307" cy="1923600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1693" rIns="0" bIns="0" rtlCol="0">
            <a:noAutofit/>
          </a:bodyPr>
          <a:lstStyle/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NLTK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Scikit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dirty="0">
                <a:latin typeface="Arial"/>
                <a:cs typeface="Arial"/>
              </a:rPr>
              <a:t>Matplotlib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8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1062" y="3890159"/>
            <a:ext cx="2285152" cy="1923603"/>
          </a:xfrm>
          <a:custGeom>
            <a:avLst/>
            <a:gdLst/>
            <a:ahLst/>
            <a:cxnLst/>
            <a:rect l="l" t="t" r="r" b="b"/>
            <a:pathLst>
              <a:path w="1713864" h="1381125">
                <a:moveTo>
                  <a:pt x="0" y="0"/>
                </a:moveTo>
                <a:lnTo>
                  <a:pt x="1713599" y="0"/>
                </a:lnTo>
                <a:lnTo>
                  <a:pt x="17135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931062" y="3890161"/>
            <a:ext cx="2285152" cy="190735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12513" rIns="0" bIns="0" rtlCol="0">
            <a:spAutoFit/>
          </a:bodyPr>
          <a:lstStyle/>
          <a:p>
            <a:pPr marL="723882" indent="-448722">
              <a:lnSpc>
                <a:spcPts val="2219"/>
              </a:lnSpc>
              <a:spcBef>
                <a:spcPts val="16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 err="1">
                <a:latin typeface="Arial"/>
                <a:cs typeface="Arial"/>
              </a:rPr>
              <a:t>Numpy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Sympy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Sklearn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lang="en-US" sz="1867" dirty="0" err="1">
                <a:latin typeface="Arial"/>
                <a:cs typeface="Arial"/>
              </a:rPr>
              <a:t>Tensorflow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0846" y="3890160"/>
            <a:ext cx="1903307" cy="1954978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800846" y="3890161"/>
            <a:ext cx="1903307" cy="1923604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723882" indent="-448722">
              <a:lnSpc>
                <a:spcPts val="2219"/>
              </a:lnSpc>
              <a:spcBef>
                <a:spcPts val="15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IPython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Bokeh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Flask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8739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4139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0555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987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D35-7B79-4ECE-AF45-E5517D9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Anaconda/MINICONDA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0910-DE13-4C44-98FD-8D23BB71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886"/>
            <a:ext cx="11029615" cy="46209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Anaconda: </a:t>
            </a:r>
            <a:r>
              <a:rPr lang="en-US" dirty="0"/>
              <a:t>Anaconda is a package manager, an environment manager, a Python/R data science distribution, and a collection of over 7,500+ open-source packages.</a:t>
            </a:r>
          </a:p>
          <a:p>
            <a:r>
              <a:rPr lang="en-US" dirty="0"/>
              <a:t>Anaconda installation instructions: </a:t>
            </a:r>
            <a:r>
              <a:rPr lang="en-US" dirty="0">
                <a:hlinkClick r:id="rId2"/>
              </a:rPr>
              <a:t>https://docs.anaconda.com/anaconda/install/</a:t>
            </a:r>
            <a:r>
              <a:rPr lang="en-US" dirty="0"/>
              <a:t> </a:t>
            </a:r>
          </a:p>
          <a:p>
            <a:r>
              <a:rPr lang="en-US" b="1" dirty="0" err="1"/>
              <a:t>Miniconda</a:t>
            </a:r>
            <a:r>
              <a:rPr lang="en-US" b="1" dirty="0"/>
              <a:t>: </a:t>
            </a:r>
            <a:r>
              <a:rPr lang="en-US" dirty="0" err="1"/>
              <a:t>Miniconda</a:t>
            </a:r>
            <a:r>
              <a:rPr lang="en-US" dirty="0"/>
              <a:t> is a free minimal installer for </a:t>
            </a:r>
            <a:r>
              <a:rPr lang="en-US" dirty="0" err="1"/>
              <a:t>conda</a:t>
            </a:r>
            <a:r>
              <a:rPr lang="en-US" dirty="0"/>
              <a:t>. It is a small, bootstrap version of Anaconda that includes only </a:t>
            </a:r>
            <a:r>
              <a:rPr lang="en-US" dirty="0" err="1"/>
              <a:t>conda</a:t>
            </a:r>
            <a:r>
              <a:rPr lang="en-US" dirty="0"/>
              <a:t>, Python, the packages they depend on, and a small number of other useful packages, including pip, </a:t>
            </a:r>
            <a:r>
              <a:rPr lang="en-US" dirty="0" err="1"/>
              <a:t>zlib</a:t>
            </a:r>
            <a:r>
              <a:rPr lang="en-US" dirty="0"/>
              <a:t> and a few others.</a:t>
            </a:r>
          </a:p>
          <a:p>
            <a:r>
              <a:rPr lang="en-US" dirty="0" err="1"/>
              <a:t>Miniconda</a:t>
            </a:r>
            <a:r>
              <a:rPr lang="en-US" dirty="0"/>
              <a:t> installation instructions: </a:t>
            </a:r>
            <a:r>
              <a:rPr lang="en-US" dirty="0">
                <a:hlinkClick r:id="rId3"/>
              </a:rPr>
              <a:t>https://conda.io/projects/conda/en/latest/user-guide/install/index.html</a:t>
            </a:r>
            <a:endParaRPr lang="en-US" dirty="0"/>
          </a:p>
          <a:p>
            <a:r>
              <a:rPr lang="en-US" b="1" dirty="0" err="1"/>
              <a:t>Conda</a:t>
            </a:r>
            <a:r>
              <a:rPr lang="en-US" b="1" dirty="0"/>
              <a:t>: </a:t>
            </a:r>
            <a:r>
              <a:rPr lang="en-US" dirty="0" err="1"/>
              <a:t>Conda</a:t>
            </a:r>
            <a:r>
              <a:rPr lang="en-US" dirty="0"/>
              <a:t> is an open source package management system and environment management system that runs on Windows, macOS and Linux.</a:t>
            </a:r>
          </a:p>
          <a:p>
            <a:r>
              <a:rPr lang="en-US" dirty="0" err="1"/>
              <a:t>Conda</a:t>
            </a:r>
            <a:r>
              <a:rPr lang="en-US" dirty="0"/>
              <a:t> is able to create isolated environments that can contain different versions of Python and/or the packages.</a:t>
            </a:r>
          </a:p>
          <a:p>
            <a:r>
              <a:rPr lang="en-US" b="1" dirty="0"/>
              <a:t>Pip:</a:t>
            </a:r>
            <a:r>
              <a:rPr lang="en-US" dirty="0"/>
              <a:t> Pip is a de facto standard package-management system used to install and manage software packages written in Python. </a:t>
            </a:r>
          </a:p>
          <a:p>
            <a:r>
              <a:rPr lang="en-US" dirty="0"/>
              <a:t>Pip installs Python packages whereas </a:t>
            </a:r>
            <a:r>
              <a:rPr lang="en-US" dirty="0" err="1"/>
              <a:t>conda</a:t>
            </a:r>
            <a:r>
              <a:rPr lang="en-US" dirty="0"/>
              <a:t> installs packages which may contain software written in any language. For details see: </a:t>
            </a:r>
            <a:r>
              <a:rPr lang="en-US" dirty="0">
                <a:hlinkClick r:id="rId4"/>
              </a:rPr>
              <a:t>https://www.anaconda.com/blog/understanding-conda-and-pip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0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4926"/>
            <a:ext cx="11029616" cy="636787"/>
          </a:xfrm>
        </p:spPr>
        <p:txBody>
          <a:bodyPr/>
          <a:lstStyle/>
          <a:p>
            <a:r>
              <a:rPr lang="en-US" dirty="0"/>
              <a:t>DIVE into deep learning –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94208"/>
            <a:ext cx="11029615" cy="5088653"/>
          </a:xfrm>
        </p:spPr>
        <p:txBody>
          <a:bodyPr>
            <a:normAutofit/>
          </a:bodyPr>
          <a:lstStyle/>
          <a:p>
            <a:r>
              <a:rPr lang="en-US" dirty="0"/>
              <a:t>Follow instructions given at: </a:t>
            </a:r>
            <a:r>
              <a:rPr lang="en-US" dirty="0">
                <a:hlinkClick r:id="rId2"/>
              </a:rPr>
              <a:t>https://d2l.ai/chapter_installation/index.html</a:t>
            </a:r>
            <a:endParaRPr lang="en-US" dirty="0"/>
          </a:p>
          <a:p>
            <a:r>
              <a:rPr lang="en-US" dirty="0"/>
              <a:t>Install MXNET/PYTORCH/TENSORFLOW in the d2l environment you have created. </a:t>
            </a:r>
          </a:p>
          <a:p>
            <a:r>
              <a:rPr lang="en-US" dirty="0"/>
              <a:t>Add environment in </a:t>
            </a:r>
            <a:r>
              <a:rPr lang="en-US" dirty="0" err="1"/>
              <a:t>IPythonKernel</a:t>
            </a:r>
            <a:r>
              <a:rPr lang="en-US" dirty="0"/>
              <a:t> using: </a:t>
            </a:r>
            <a:r>
              <a:rPr lang="de-DE" b="1" i="0" dirty="0">
                <a:solidFill>
                  <a:srgbClr val="292929"/>
                </a:solidFill>
                <a:effectLst/>
                <a:latin typeface="Menlo"/>
              </a:rPr>
              <a:t>python -m ipykernel install --user --name=d2l</a:t>
            </a:r>
            <a:endParaRPr lang="en-US" b="1" dirty="0"/>
          </a:p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notebook, select </a:t>
            </a:r>
            <a:r>
              <a:rPr lang="en-US" b="1" dirty="0"/>
              <a:t>d2l</a:t>
            </a:r>
            <a:r>
              <a:rPr lang="en-US" dirty="0"/>
              <a:t> environment</a:t>
            </a:r>
          </a:p>
          <a:p>
            <a:r>
              <a:rPr lang="en-US" dirty="0"/>
              <a:t>Try to run </a:t>
            </a:r>
            <a:r>
              <a:rPr lang="en-US" dirty="0" err="1"/>
              <a:t>ipynb</a:t>
            </a:r>
            <a:r>
              <a:rPr lang="en-US" dirty="0"/>
              <a:t> files in </a:t>
            </a:r>
            <a:r>
              <a:rPr lang="en-US" dirty="0" err="1"/>
              <a:t>chapter_preliminaries</a:t>
            </a:r>
            <a:r>
              <a:rPr lang="en-US" dirty="0"/>
              <a:t> </a:t>
            </a:r>
          </a:p>
          <a:p>
            <a:r>
              <a:rPr lang="en-US" dirty="0"/>
              <a:t>There might be some issues in using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https://github.com/pytorch/pytorch/issues/42078  </a:t>
            </a:r>
          </a:p>
          <a:p>
            <a:pPr lvl="1"/>
            <a:r>
              <a:rPr lang="en-US" dirty="0"/>
              <a:t>Try downgrading </a:t>
            </a:r>
            <a:r>
              <a:rPr lang="en-US" dirty="0" err="1"/>
              <a:t>torchversion</a:t>
            </a:r>
            <a:r>
              <a:rPr lang="en-US" dirty="0"/>
              <a:t> to 0.4.0</a:t>
            </a:r>
          </a:p>
          <a:p>
            <a:pPr lvl="1"/>
            <a:r>
              <a:rPr lang="en-US" dirty="0"/>
              <a:t>pip uninstall </a:t>
            </a:r>
            <a:r>
              <a:rPr lang="en-US" dirty="0" err="1"/>
              <a:t>torchvision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torchvision</a:t>
            </a:r>
            <a:r>
              <a:rPr lang="en-US" dirty="0"/>
              <a:t>==0.4.0 -f </a:t>
            </a:r>
            <a:r>
              <a:rPr lang="en-US" dirty="0">
                <a:hlinkClick r:id="rId3"/>
              </a:rPr>
              <a:t>https://download.pytorch.org/whl/torch_stable.html</a:t>
            </a:r>
            <a:endParaRPr lang="en-US" dirty="0"/>
          </a:p>
          <a:p>
            <a:r>
              <a:rPr lang="en-US" dirty="0"/>
              <a:t>There might be issues with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cloudpickle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using pip uninstall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cloudpickle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Install 1.3.0 version using 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cloudpickle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==1.3.0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C5F9-6DF3-493D-8104-7ECED1AF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Handson</a:t>
            </a:r>
            <a:r>
              <a:rPr lang="en-US" dirty="0"/>
              <a:t> machine learning –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99BD-40C9-4E18-9414-6A60550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Github</a:t>
            </a:r>
            <a:r>
              <a:rPr lang="en-US" dirty="0"/>
              <a:t> page: </a:t>
            </a:r>
            <a:r>
              <a:rPr lang="en-US" dirty="0">
                <a:hlinkClick r:id="rId2"/>
              </a:rPr>
              <a:t>https://github.com/ageron/handson-ml2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Follow installation procedure at </a:t>
            </a:r>
            <a:r>
              <a:rPr lang="en-US" dirty="0">
                <a:hlinkClick r:id="rId3"/>
              </a:rPr>
              <a:t>https://github.com/ageron/handson-ml2/blob/master/INSTALL.md</a:t>
            </a:r>
            <a:endParaRPr lang="en-US" dirty="0"/>
          </a:p>
          <a:p>
            <a:r>
              <a:rPr lang="en-US" dirty="0"/>
              <a:t>Add environment in </a:t>
            </a:r>
            <a:r>
              <a:rPr lang="en-US" dirty="0" err="1"/>
              <a:t>IPythonKernel</a:t>
            </a:r>
            <a:r>
              <a:rPr lang="en-US" dirty="0"/>
              <a:t> using: </a:t>
            </a:r>
            <a:r>
              <a:rPr lang="de-DE" b="1" i="0" dirty="0">
                <a:solidFill>
                  <a:srgbClr val="292929"/>
                </a:solidFill>
                <a:effectLst/>
                <a:latin typeface="Menlo"/>
              </a:rPr>
              <a:t>python -m ipykernel install --user --name=tf2</a:t>
            </a:r>
            <a:endParaRPr lang="en-US" b="1" dirty="0"/>
          </a:p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notebook, select </a:t>
            </a:r>
            <a:r>
              <a:rPr lang="en-US" b="1" dirty="0"/>
              <a:t>tf2</a:t>
            </a:r>
            <a:r>
              <a:rPr lang="en-US" dirty="0"/>
              <a:t> environment</a:t>
            </a:r>
          </a:p>
          <a:p>
            <a:r>
              <a:rPr lang="en-US" dirty="0"/>
              <a:t>Try to run 01_the_machine_learning_landscape.ipynb </a:t>
            </a:r>
          </a:p>
          <a:p>
            <a:r>
              <a:rPr lang="en-US" dirty="0"/>
              <a:t>In case of problems, change the name of environment to ml2 in file </a:t>
            </a:r>
            <a:r>
              <a:rPr lang="en-US" dirty="0" err="1"/>
              <a:t>environment.yml</a:t>
            </a:r>
            <a:r>
              <a:rPr lang="en-US" dirty="0"/>
              <a:t> or environment-</a:t>
            </a:r>
            <a:r>
              <a:rPr lang="en-US" dirty="0" err="1"/>
              <a:t>windows.yml</a:t>
            </a:r>
            <a:endParaRPr lang="en-US" dirty="0"/>
          </a:p>
          <a:p>
            <a:r>
              <a:rPr lang="en-US" dirty="0"/>
              <a:t>Repeat installation procedure</a:t>
            </a:r>
          </a:p>
          <a:p>
            <a:r>
              <a:rPr lang="en-US" dirty="0"/>
              <a:t>Add environment in </a:t>
            </a:r>
            <a:r>
              <a:rPr lang="en-US" dirty="0" err="1"/>
              <a:t>IPythonKernel</a:t>
            </a:r>
            <a:r>
              <a:rPr lang="en-US" dirty="0"/>
              <a:t> using: </a:t>
            </a:r>
            <a:r>
              <a:rPr lang="de-DE" b="1" i="0" dirty="0">
                <a:solidFill>
                  <a:srgbClr val="292929"/>
                </a:solidFill>
                <a:effectLst/>
                <a:latin typeface="Menlo"/>
              </a:rPr>
              <a:t>python -m ipykernel install --user --name=ml2</a:t>
            </a:r>
            <a:endParaRPr lang="en-US" b="1" dirty="0"/>
          </a:p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notebook, select </a:t>
            </a:r>
            <a:r>
              <a:rPr lang="en-US" b="1" dirty="0"/>
              <a:t>ml2</a:t>
            </a:r>
            <a:r>
              <a:rPr lang="en-US" dirty="0"/>
              <a:t> environment</a:t>
            </a:r>
          </a:p>
          <a:p>
            <a:r>
              <a:rPr lang="en-US" dirty="0"/>
              <a:t>Try to run 01_the_machine_learning_landscape.ipynb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7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D90ED-4EBD-49DA-ABC0-F3F2220D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563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Helvetica Neue</vt:lpstr>
      <vt:lpstr>Menlo</vt:lpstr>
      <vt:lpstr>Arial</vt:lpstr>
      <vt:lpstr>Franklin Gothic Book</vt:lpstr>
      <vt:lpstr>Franklin Gothic Demi</vt:lpstr>
      <vt:lpstr>Times New Roman</vt:lpstr>
      <vt:lpstr>Wingdings 2</vt:lpstr>
      <vt:lpstr>DividendVTI</vt:lpstr>
      <vt:lpstr>CSE353 – machine learning Environment setup</vt:lpstr>
      <vt:lpstr>Programming Environment setup – as PER following textbooks</vt:lpstr>
      <vt:lpstr>Machine learning with Python</vt:lpstr>
      <vt:lpstr>Anaconda/MINICONDA installation</vt:lpstr>
      <vt:lpstr>DIVE into deep learning – environment setup</vt:lpstr>
      <vt:lpstr>Handson machine learning – environment setup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CSE353 – machine learning preliminaries</dc:title>
  <dc:creator>SUNY Korea CS</dc:creator>
  <cp:lastModifiedBy>SUNY Korea CS</cp:lastModifiedBy>
  <cp:revision>21</cp:revision>
  <dcterms:created xsi:type="dcterms:W3CDTF">2020-08-12T05:35:58Z</dcterms:created>
  <dcterms:modified xsi:type="dcterms:W3CDTF">2020-08-15T01:11:06Z</dcterms:modified>
</cp:coreProperties>
</file>