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50"/>
  </p:notesMasterIdLst>
  <p:sldIdLst>
    <p:sldId id="256" r:id="rId2"/>
    <p:sldId id="257" r:id="rId3"/>
    <p:sldId id="258" r:id="rId4"/>
    <p:sldId id="306" r:id="rId5"/>
    <p:sldId id="307" r:id="rId6"/>
    <p:sldId id="308" r:id="rId7"/>
    <p:sldId id="309" r:id="rId8"/>
    <p:sldId id="310" r:id="rId9"/>
    <p:sldId id="313" r:id="rId10"/>
    <p:sldId id="314" r:id="rId11"/>
    <p:sldId id="316" r:id="rId12"/>
    <p:sldId id="317" r:id="rId13"/>
    <p:sldId id="318" r:id="rId14"/>
    <p:sldId id="319" r:id="rId15"/>
    <p:sldId id="321" r:id="rId16"/>
    <p:sldId id="322" r:id="rId17"/>
    <p:sldId id="323" r:id="rId18"/>
    <p:sldId id="373" r:id="rId19"/>
    <p:sldId id="326" r:id="rId20"/>
    <p:sldId id="327" r:id="rId21"/>
    <p:sldId id="328" r:id="rId22"/>
    <p:sldId id="330" r:id="rId23"/>
    <p:sldId id="331" r:id="rId24"/>
    <p:sldId id="332" r:id="rId25"/>
    <p:sldId id="333" r:id="rId26"/>
    <p:sldId id="374" r:id="rId27"/>
    <p:sldId id="335" r:id="rId28"/>
    <p:sldId id="336" r:id="rId29"/>
    <p:sldId id="338" r:id="rId30"/>
    <p:sldId id="341" r:id="rId31"/>
    <p:sldId id="342" r:id="rId32"/>
    <p:sldId id="343" r:id="rId33"/>
    <p:sldId id="344" r:id="rId34"/>
    <p:sldId id="345" r:id="rId35"/>
    <p:sldId id="346" r:id="rId36"/>
    <p:sldId id="347" r:id="rId37"/>
    <p:sldId id="348" r:id="rId38"/>
    <p:sldId id="349" r:id="rId39"/>
    <p:sldId id="350" r:id="rId40"/>
    <p:sldId id="351" r:id="rId41"/>
    <p:sldId id="352" r:id="rId42"/>
    <p:sldId id="355" r:id="rId43"/>
    <p:sldId id="354" r:id="rId44"/>
    <p:sldId id="339" r:id="rId45"/>
    <p:sldId id="357" r:id="rId46"/>
    <p:sldId id="359" r:id="rId47"/>
    <p:sldId id="375" r:id="rId48"/>
    <p:sldId id="376" r:id="rId49"/>
  </p:sldIdLst>
  <p:sldSz cx="10058400" cy="7772400"/>
  <p:notesSz cx="10058400" cy="7772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F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190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F98FA-9578-4344-83DB-9DC6AB17A7B1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7B9C4B-CD34-408C-814D-EFEB3A500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45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9981" y="2026915"/>
            <a:ext cx="6898014" cy="2377989"/>
          </a:xfrm>
        </p:spPr>
        <p:txBody>
          <a:bodyPr anchor="b">
            <a:noAutofit/>
          </a:bodyPr>
          <a:lstStyle>
            <a:lvl1pPr algn="ctr">
              <a:defRPr sz="66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0923" y="4483784"/>
            <a:ext cx="5636131" cy="1231069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980"/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108" y="7313837"/>
            <a:ext cx="1326554" cy="45856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F04BF11-97F1-44F2-A7B8-9011A7DF90F8}" type="datetime1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31846" y="7313837"/>
            <a:ext cx="5794286" cy="458563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10314" y="7313837"/>
            <a:ext cx="1316941" cy="45856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21108" y="843732"/>
            <a:ext cx="8806148" cy="6062960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92097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0" y="2601597"/>
            <a:ext cx="7920990" cy="4048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D6B8-23F6-4CA8-B14D-46E41DE7EAB5}" type="datetime1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3418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68877" y="707377"/>
            <a:ext cx="1640045" cy="5942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0" y="707377"/>
            <a:ext cx="6296978" cy="5942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0E4D-79BC-467D-8753-8B7F59463B66}" type="datetime1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6841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130262" y="1681354"/>
            <a:ext cx="3373154" cy="45209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(C) Prof. Paul S. Wang, Kent State Univ., Pravin Pawar - SUNY Korea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4022F-3139-47F6-8EEF-E72FE56F6DC3}" type="datetime1">
              <a:rPr lang="en-US" smtClean="0"/>
              <a:t>6/1/2020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6550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C0D1-F1B3-4B65-86F4-480B705372E0}" type="datetime1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5472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146" y="1474876"/>
            <a:ext cx="7930701" cy="3233102"/>
          </a:xfrm>
        </p:spPr>
        <p:txBody>
          <a:bodyPr anchor="b">
            <a:normAutofit/>
          </a:bodyPr>
          <a:lstStyle>
            <a:lvl1pPr algn="r">
              <a:defRPr sz="66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1146" y="4778505"/>
            <a:ext cx="7930701" cy="1295767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980">
                <a:solidFill>
                  <a:schemeClr val="tx2"/>
                </a:solidFill>
              </a:defRPr>
            </a:lvl1pPr>
            <a:lvl2pPr marL="377190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2pPr>
            <a:lvl3pPr marL="754380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3pPr>
            <a:lvl4pPr marL="113157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4pPr>
            <a:lvl5pPr marL="150876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5pPr>
            <a:lvl6pPr marL="188595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6pPr>
            <a:lvl7pPr marL="226314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7pPr>
            <a:lvl8pPr marL="26403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8pPr>
            <a:lvl9pPr marL="301752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7313837"/>
            <a:ext cx="1338488" cy="4585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FF16DE-08A5-4960-937D-FA05098DEE23}" type="datetime1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32058" y="7313837"/>
            <a:ext cx="5794286" cy="458563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10314" y="7313837"/>
            <a:ext cx="1316941" cy="4585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6725369" y="1910406"/>
            <a:ext cx="2701886" cy="4996286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725369" y="1910406"/>
            <a:ext cx="2701886" cy="4996286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84633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2590801"/>
            <a:ext cx="3669424" cy="405892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83457" y="2590801"/>
            <a:ext cx="3669424" cy="405892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7714-3E23-4295-B7AB-29953B7A0E36}" type="datetime1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689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570" y="777240"/>
            <a:ext cx="7920990" cy="168402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2652261"/>
            <a:ext cx="3669424" cy="933767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640" b="0" baseline="0">
                <a:solidFill>
                  <a:schemeClr val="tx2"/>
                </a:solidFill>
              </a:defRPr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1571" y="3745903"/>
            <a:ext cx="3669423" cy="2903819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83136" y="2663055"/>
            <a:ext cx="3669424" cy="933767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640" b="0" baseline="0">
                <a:solidFill>
                  <a:schemeClr val="tx2"/>
                </a:solidFill>
              </a:defRPr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83136" y="3745903"/>
            <a:ext cx="3669424" cy="2903819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BA403-51E4-49A2-A2B9-5C5BC5E4BBB2}" type="datetime1">
              <a:rPr lang="en-US" smtClean="0"/>
              <a:t>6/1/2020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787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6C59C-9D34-441B-93E9-A4F07D7BB330}" type="datetime1">
              <a:rPr lang="en-US" smtClean="0"/>
              <a:t>6/1/2020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6607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F7CD-09CA-4FCB-921E-F0A230DDF9E6}" type="datetime1">
              <a:rPr lang="en-US" smtClean="0"/>
              <a:t>6/1/2020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4339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426"/>
            <a:ext cx="4375404" cy="77719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218" y="777240"/>
            <a:ext cx="3180969" cy="2445602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4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1217" y="777241"/>
            <a:ext cx="4299966" cy="5865283"/>
          </a:xfrm>
        </p:spPr>
        <p:txBody>
          <a:bodyPr/>
          <a:lstStyle>
            <a:lvl1pPr>
              <a:defRPr sz="1650"/>
            </a:lvl1pPr>
            <a:lvl2pPr>
              <a:defRPr sz="1650"/>
            </a:lvl2pPr>
            <a:lvl3pPr>
              <a:defRPr sz="1485"/>
            </a:lvl3pPr>
            <a:lvl4pPr>
              <a:defRPr sz="1485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7218" y="3237190"/>
            <a:ext cx="3180969" cy="3412530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650"/>
              </a:spcAft>
              <a:buNone/>
              <a:defRPr sz="176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7218" y="7313837"/>
            <a:ext cx="993772" cy="4585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530135-678C-43F6-BF16-CF9CD9A1E506}" type="datetime1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19905" y="7313837"/>
            <a:ext cx="1958282" cy="4585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3591" y="7313837"/>
            <a:ext cx="1316941" cy="4585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75404" y="426"/>
            <a:ext cx="188595" cy="7772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4375404" y="426"/>
            <a:ext cx="188595" cy="7772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50226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426"/>
            <a:ext cx="4375404" cy="77719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218" y="777240"/>
            <a:ext cx="3180969" cy="2445602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4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63999" y="2"/>
            <a:ext cx="5494401" cy="7772399"/>
          </a:xfrm>
        </p:spPr>
        <p:txBody>
          <a:bodyPr anchor="t">
            <a:normAutofit/>
          </a:bodyPr>
          <a:lstStyle>
            <a:lvl1pPr marL="0" indent="0">
              <a:buNone/>
              <a:defRPr sz="1650"/>
            </a:lvl1pPr>
            <a:lvl2pPr marL="377190" indent="0">
              <a:buNone/>
              <a:defRPr sz="1650"/>
            </a:lvl2pPr>
            <a:lvl3pPr marL="754380" indent="0">
              <a:buNone/>
              <a:defRPr sz="1650"/>
            </a:lvl3pPr>
            <a:lvl4pPr marL="1131570" indent="0">
              <a:buNone/>
              <a:defRPr sz="1650"/>
            </a:lvl4pPr>
            <a:lvl5pPr marL="1508760" indent="0">
              <a:buNone/>
              <a:defRPr sz="1650"/>
            </a:lvl5pPr>
            <a:lvl6pPr marL="1885950" indent="0">
              <a:buNone/>
              <a:defRPr sz="1650"/>
            </a:lvl6pPr>
            <a:lvl7pPr marL="2263140" indent="0">
              <a:buNone/>
              <a:defRPr sz="1650"/>
            </a:lvl7pPr>
            <a:lvl8pPr marL="2640330" indent="0">
              <a:buNone/>
              <a:defRPr sz="1650"/>
            </a:lvl8pPr>
            <a:lvl9pPr marL="3017520" indent="0">
              <a:buNone/>
              <a:defRPr sz="16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7218" y="3236764"/>
            <a:ext cx="3180969" cy="34129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650"/>
              </a:spcAft>
              <a:buNone/>
              <a:defRPr sz="176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7218" y="7313837"/>
            <a:ext cx="993772" cy="4585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831BA5-73D7-42B0-B390-534765497FE0}" type="datetime1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19905" y="7313837"/>
            <a:ext cx="1958282" cy="4585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3591" y="7313837"/>
            <a:ext cx="1316941" cy="4585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75404" y="426"/>
            <a:ext cx="188595" cy="7772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4375404" y="426"/>
            <a:ext cx="188595" cy="7772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2608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777240"/>
            <a:ext cx="7920990" cy="16840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2590800"/>
            <a:ext cx="7920990" cy="4058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7286" y="7313837"/>
            <a:ext cx="993772" cy="458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tx2"/>
                </a:solidFill>
              </a:defRPr>
            </a:lvl1pPr>
          </a:lstStyle>
          <a:p>
            <a:fld id="{F15396CE-F1FD-47C5-A158-5D60AD9F2E2A}" type="datetime1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7191" y="7313837"/>
            <a:ext cx="5181685" cy="458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5008" y="7313837"/>
            <a:ext cx="1316941" cy="458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2"/>
                </a:solidFill>
              </a:defRPr>
            </a:lvl1pPr>
          </a:lstStyle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4428" y="426"/>
            <a:ext cx="188595" cy="7772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94428" y="426"/>
            <a:ext cx="188595" cy="7772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00679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 dt="0"/>
  <p:txStyles>
    <p:titleStyle>
      <a:lvl1pPr algn="l" defTabSz="754380" rtl="0" eaLnBrk="1" latinLnBrk="0" hangingPunct="1">
        <a:lnSpc>
          <a:spcPct val="89000"/>
        </a:lnSpc>
        <a:spcBef>
          <a:spcPct val="0"/>
        </a:spcBef>
        <a:buNone/>
        <a:defRPr sz="484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22453" indent="-422453" algn="l" defTabSz="754380" rtl="0" eaLnBrk="1" latinLnBrk="0" hangingPunct="1">
        <a:lnSpc>
          <a:spcPct val="94000"/>
        </a:lnSpc>
        <a:spcBef>
          <a:spcPts val="1100"/>
        </a:spcBef>
        <a:spcAft>
          <a:spcPts val="220"/>
        </a:spcAft>
        <a:buFont typeface="Franklin Gothic Book" panose="020B0503020102020204" pitchFamily="34" charset="0"/>
        <a:buChar char="■"/>
        <a:defRPr sz="22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005840" indent="-422453" algn="l" defTabSz="754380" rtl="0" eaLnBrk="1" latinLnBrk="0" hangingPunct="1">
        <a:lnSpc>
          <a:spcPct val="94000"/>
        </a:lnSpc>
        <a:spcBef>
          <a:spcPts val="550"/>
        </a:spcBef>
        <a:spcAft>
          <a:spcPts val="220"/>
        </a:spcAft>
        <a:buFont typeface="Franklin Gothic Book" panose="020B0503020102020204" pitchFamily="34" charset="0"/>
        <a:buChar char="–"/>
        <a:defRPr sz="22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508760" indent="-422453" algn="l" defTabSz="754380" rtl="0" eaLnBrk="1" latinLnBrk="0" hangingPunct="1">
        <a:lnSpc>
          <a:spcPct val="94000"/>
        </a:lnSpc>
        <a:spcBef>
          <a:spcPts val="550"/>
        </a:spcBef>
        <a:spcAft>
          <a:spcPts val="220"/>
        </a:spcAft>
        <a:buFont typeface="Franklin Gothic Book" panose="020B0503020102020204" pitchFamily="34" charset="0"/>
        <a:buChar char="■"/>
        <a:defRPr sz="198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2011680" indent="-422453" algn="l" defTabSz="754380" rtl="0" eaLnBrk="1" latinLnBrk="0" hangingPunct="1">
        <a:lnSpc>
          <a:spcPct val="94000"/>
        </a:lnSpc>
        <a:spcBef>
          <a:spcPts val="550"/>
        </a:spcBef>
        <a:spcAft>
          <a:spcPts val="220"/>
        </a:spcAft>
        <a:buFont typeface="Franklin Gothic Book" panose="020B0503020102020204" pitchFamily="34" charset="0"/>
        <a:buChar char="–"/>
        <a:defRPr sz="198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514600" indent="-422453" algn="l" defTabSz="754380" rtl="0" eaLnBrk="1" latinLnBrk="0" hangingPunct="1">
        <a:lnSpc>
          <a:spcPct val="94000"/>
        </a:lnSpc>
        <a:spcBef>
          <a:spcPts val="550"/>
        </a:spcBef>
        <a:spcAft>
          <a:spcPts val="220"/>
        </a:spcAft>
        <a:buFont typeface="Franklin Gothic Book" panose="020B0503020102020204" pitchFamily="34" charset="0"/>
        <a:buChar char="■"/>
        <a:defRPr sz="176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017520" indent="-422453" algn="l" defTabSz="754380" rtl="0" eaLnBrk="1" latinLnBrk="0" hangingPunct="1">
        <a:lnSpc>
          <a:spcPct val="94000"/>
        </a:lnSpc>
        <a:spcBef>
          <a:spcPts val="550"/>
        </a:spcBef>
        <a:spcAft>
          <a:spcPts val="220"/>
        </a:spcAft>
        <a:buFont typeface="Franklin Gothic Book" panose="020B0503020102020204" pitchFamily="34" charset="0"/>
        <a:buChar char="–"/>
        <a:defRPr sz="176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520440" indent="-422453" algn="l" defTabSz="754380" rtl="0" eaLnBrk="1" latinLnBrk="0" hangingPunct="1">
        <a:lnSpc>
          <a:spcPct val="94000"/>
        </a:lnSpc>
        <a:spcBef>
          <a:spcPts val="550"/>
        </a:spcBef>
        <a:spcAft>
          <a:spcPts val="220"/>
        </a:spcAft>
        <a:buFont typeface="Franklin Gothic Book" panose="020B0503020102020204" pitchFamily="34" charset="0"/>
        <a:buChar char="■"/>
        <a:defRPr sz="154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4023360" indent="-422453" algn="l" defTabSz="754380" rtl="0" eaLnBrk="1" latinLnBrk="0" hangingPunct="1">
        <a:lnSpc>
          <a:spcPct val="94000"/>
        </a:lnSpc>
        <a:spcBef>
          <a:spcPts val="550"/>
        </a:spcBef>
        <a:spcAft>
          <a:spcPts val="220"/>
        </a:spcAft>
        <a:buFont typeface="Franklin Gothic Book" panose="020B0503020102020204" pitchFamily="34" charset="0"/>
        <a:buChar char="–"/>
        <a:defRPr sz="154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526280" indent="-422453" algn="l" defTabSz="754380" rtl="0" eaLnBrk="1" latinLnBrk="0" hangingPunct="1">
        <a:lnSpc>
          <a:spcPct val="94000"/>
        </a:lnSpc>
        <a:spcBef>
          <a:spcPts val="550"/>
        </a:spcBef>
        <a:spcAft>
          <a:spcPts val="220"/>
        </a:spcAft>
        <a:buFont typeface="Franklin Gothic Book" panose="020B0503020102020204" pitchFamily="34" charset="0"/>
        <a:buChar char="■"/>
        <a:defRPr sz="154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sandbox.onlinephpfunctions.com/" TargetMode="Externa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ebdesign102.epizy.com/php/Hello.php" TargetMode="External"/><Relationship Id="rId2" Type="http://schemas.openxmlformats.org/officeDocument/2006/relationships/hyperlink" Target="http://www.w3.org/1999/xhtml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sandbox.onlinephpfunctions.com/" TargetMode="Externa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1999/x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ebdesign102.epizy.com/php/Template.html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ebdesign102.epizy.com/php/navbar.php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ebdesign102.epizy.com/php/Products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ebdesign102.epizy.com/php/SimpleForm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ebdesign102.epizy.com/php/FormAction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1999/xhtml" TargetMode="Externa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sunykcse102.epizy.com/exc05/welcome.php" TargetMode="Externa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ebdesign102.epizy.com/php/JoinClub.html" TargetMode="Externa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mailto:manager@club.com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mailto:service@superclub.com" TargetMode="Externa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webdesign102.epizy.com/php/ShowRequest.html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webdesign102.epizy.com/php/ShowRequest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9525">
              <a:lnSpc>
                <a:spcPct val="100000"/>
              </a:lnSpc>
            </a:pPr>
            <a:endParaRPr sz="42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117555" rIns="0" bIns="0" rtlCol="0">
            <a:noAutofit/>
          </a:bodyPr>
          <a:lstStyle/>
          <a:p>
            <a:pPr marL="779780" marR="12700" indent="0">
              <a:lnSpc>
                <a:spcPct val="119500"/>
              </a:lnSpc>
              <a:buNone/>
            </a:pPr>
            <a:r>
              <a:rPr sz="4250" b="1" spc="10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4250" b="1" spc="0" dirty="0">
                <a:solidFill>
                  <a:srgbClr val="B20000"/>
                </a:solidFill>
                <a:latin typeface="Arial"/>
                <a:cs typeface="Arial"/>
              </a:rPr>
              <a:t>orms,</a:t>
            </a:r>
            <a:r>
              <a:rPr sz="4250" b="1" spc="434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4250" b="1" spc="560" dirty="0">
                <a:solidFill>
                  <a:srgbClr val="B20000"/>
                </a:solidFill>
                <a:latin typeface="Arial"/>
                <a:cs typeface="Arial"/>
              </a:rPr>
              <a:t>PH</a:t>
            </a:r>
            <a:r>
              <a:rPr sz="4250" b="1" spc="45" dirty="0">
                <a:solidFill>
                  <a:srgbClr val="B20000"/>
                </a:solidFill>
                <a:latin typeface="Arial"/>
                <a:cs typeface="Arial"/>
              </a:rPr>
              <a:t>P</a:t>
            </a:r>
            <a:r>
              <a:rPr sz="4250" b="1" spc="150" dirty="0">
                <a:solidFill>
                  <a:srgbClr val="B20000"/>
                </a:solidFill>
                <a:latin typeface="Arial"/>
                <a:cs typeface="Arial"/>
              </a:rPr>
              <a:t>,</a:t>
            </a:r>
            <a:r>
              <a:rPr sz="4250" b="1" spc="42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4250" b="1" spc="25" dirty="0">
                <a:solidFill>
                  <a:srgbClr val="B20000"/>
                </a:solidFill>
                <a:latin typeface="Arial"/>
                <a:cs typeface="Arial"/>
              </a:rPr>
              <a:t>and</a:t>
            </a:r>
            <a:r>
              <a:rPr sz="4250" b="1" spc="42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4250" b="1" spc="1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4250" b="1" spc="105" dirty="0">
                <a:solidFill>
                  <a:srgbClr val="B20000"/>
                </a:solidFill>
                <a:latin typeface="Arial"/>
                <a:cs typeface="Arial"/>
              </a:rPr>
              <a:t>orm</a:t>
            </a:r>
            <a:r>
              <a:rPr sz="4250" b="1" spc="4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4250" b="1" spc="175" dirty="0">
                <a:solidFill>
                  <a:srgbClr val="B20000"/>
                </a:solidFill>
                <a:latin typeface="Arial"/>
                <a:cs typeface="Arial"/>
              </a:rPr>
              <a:t>Pr</a:t>
            </a:r>
            <a:r>
              <a:rPr sz="4250" b="1" spc="340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4250" b="1" spc="-185" dirty="0">
                <a:solidFill>
                  <a:srgbClr val="B20000"/>
                </a:solidFill>
                <a:latin typeface="Arial"/>
                <a:cs typeface="Arial"/>
              </a:rPr>
              <a:t>cessing</a:t>
            </a:r>
            <a:endParaRPr sz="42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FFCCA-C644-412E-851C-0148DEADE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965200">
              <a:lnSpc>
                <a:spcPct val="100000"/>
              </a:lnSpc>
            </a:pP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80" dirty="0">
                <a:solidFill>
                  <a:srgbClr val="B20000"/>
                </a:solidFill>
                <a:latin typeface="Arial"/>
                <a:cs typeface="Arial"/>
              </a:rPr>
              <a:t>ormdata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45" dirty="0">
                <a:solidFill>
                  <a:srgbClr val="B20000"/>
                </a:solidFill>
                <a:latin typeface="Arial"/>
                <a:cs typeface="Arial"/>
              </a:rPr>
              <a:t>Securi</a:t>
            </a:r>
            <a:r>
              <a:rPr sz="2950" b="1" spc="-65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110" dirty="0">
                <a:solidFill>
                  <a:srgbClr val="B20000"/>
                </a:solidFill>
                <a:latin typeface="Arial"/>
                <a:cs typeface="Arial"/>
              </a:rPr>
              <a:t>y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and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345" dirty="0">
                <a:solidFill>
                  <a:srgbClr val="B20000"/>
                </a:solidFill>
                <a:latin typeface="Arial"/>
                <a:cs typeface="Arial"/>
              </a:rPr>
              <a:t>HTTPS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725040"/>
            <a:ext cx="7486015" cy="5061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407034" indent="-262890">
              <a:lnSpc>
                <a:spcPct val="1188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eb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users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protecting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their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sensiti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5" dirty="0">
                <a:solidFill>
                  <a:srgbClr val="000072"/>
                </a:solidFill>
                <a:latin typeface="Arial"/>
                <a:cs typeface="Arial"/>
              </a:rPr>
              <a:t>pri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ate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information.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44"/>
              </a:spcBef>
              <a:buClr>
                <a:srgbClr val="000072"/>
              </a:buClr>
              <a:buFont typeface="Arial"/>
              <a:buChar char="•"/>
            </a:pPr>
            <a:endParaRPr sz="1100"/>
          </a:p>
          <a:p>
            <a:pPr marL="274955" marR="12700" indent="-262890">
              <a:lnSpc>
                <a:spcPct val="1188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ery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ebsite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forms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ust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displ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5" dirty="0">
                <a:solidFill>
                  <a:srgbClr val="000072"/>
                </a:solidFill>
                <a:latin typeface="Arial"/>
                <a:cs typeface="Arial"/>
              </a:rPr>
              <a:t>pri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vacy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olicy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letting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users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kn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site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will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protec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use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information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collected.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44"/>
              </a:spcBef>
              <a:buClr>
                <a:srgbClr val="000072"/>
              </a:buClr>
              <a:buFont typeface="Arial"/>
              <a:buChar char="•"/>
            </a:pPr>
            <a:endParaRPr sz="1100"/>
          </a:p>
          <a:p>
            <a:pPr marL="274955" marR="770890" indent="-262890">
              <a:lnSpc>
                <a:spcPct val="1188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95" dirty="0">
                <a:solidFill>
                  <a:srgbClr val="000072"/>
                </a:solidFill>
                <a:latin typeface="Arial"/>
                <a:cs typeface="Arial"/>
              </a:rPr>
              <a:t>It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also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im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orta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assure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users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information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 submitted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will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not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get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wrong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hands.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44"/>
              </a:spcBef>
              <a:buClr>
                <a:srgbClr val="000072"/>
              </a:buClr>
              <a:buFont typeface="Arial"/>
              <a:buChar char="•"/>
            </a:pPr>
            <a:endParaRPr sz="1100"/>
          </a:p>
          <a:p>
            <a:pPr marL="274955" marR="217170" indent="-262890">
              <a:lnSpc>
                <a:spcPct val="1188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protect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formdata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during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ne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ork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transmission,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8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i="1" spc="-30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spc="-55" dirty="0">
                <a:solidFill>
                  <a:srgbClr val="000072"/>
                </a:solidFill>
                <a:latin typeface="Arial"/>
                <a:cs typeface="Arial"/>
              </a:rPr>
              <a:t>cu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-1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spc="-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130" dirty="0">
                <a:solidFill>
                  <a:srgbClr val="000072"/>
                </a:solidFill>
                <a:latin typeface="Arial"/>
                <a:cs typeface="Arial"/>
              </a:rPr>
              <a:t>HTTP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0" dirty="0">
                <a:solidFill>
                  <a:srgbClr val="000072"/>
                </a:solidFill>
                <a:latin typeface="Arial"/>
                <a:cs typeface="Arial"/>
              </a:rPr>
              <a:t>(HTTPS)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used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pages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their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ser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er-side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programs.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7"/>
              </a:spcBef>
              <a:buClr>
                <a:srgbClr val="000072"/>
              </a:buClr>
              <a:buFont typeface="Arial"/>
              <a:buChar char="•"/>
            </a:pPr>
            <a:endParaRPr sz="60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This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usually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simply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means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swit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from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http://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endParaRPr sz="2050">
              <a:latin typeface="Arial"/>
              <a:cs typeface="Arial"/>
            </a:endParaRPr>
          </a:p>
          <a:p>
            <a:pPr marL="274955">
              <a:lnSpc>
                <a:spcPct val="100000"/>
              </a:lnSpc>
              <a:spcBef>
                <a:spcPts val="459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https://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relev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URLs.</a:t>
            </a:r>
            <a:endParaRPr sz="205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3CFD6-4F65-422C-92C5-40B752224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1412240">
              <a:lnSpc>
                <a:spcPct val="100000"/>
              </a:lnSpc>
            </a:pP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70" dirty="0">
                <a:solidFill>
                  <a:srgbClr val="B20000"/>
                </a:solidFill>
                <a:latin typeface="Arial"/>
                <a:cs typeface="Arial"/>
              </a:rPr>
              <a:t>orm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20" dirty="0">
                <a:solidFill>
                  <a:srgbClr val="B20000"/>
                </a:solidFill>
                <a:latin typeface="Arial"/>
                <a:cs typeface="Arial"/>
              </a:rPr>
              <a:t>Pr</a:t>
            </a:r>
            <a:r>
              <a:rPr sz="2950" b="1" spc="235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-200" dirty="0">
                <a:solidFill>
                  <a:srgbClr val="B20000"/>
                </a:solidFill>
                <a:latin typeface="Arial"/>
                <a:cs typeface="Arial"/>
              </a:rPr>
              <a:t>ces</a:t>
            </a:r>
            <a:r>
              <a:rPr sz="2950" b="1" spc="-80" dirty="0">
                <a:solidFill>
                  <a:srgbClr val="B20000"/>
                </a:solidFill>
                <a:latin typeface="Arial"/>
                <a:cs typeface="Arial"/>
              </a:rPr>
              <a:t>sing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80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40" dirty="0">
                <a:solidFill>
                  <a:srgbClr val="B20000"/>
                </a:solidFill>
                <a:latin typeface="Arial"/>
                <a:cs typeface="Arial"/>
              </a:rPr>
              <a:t>v</a:t>
            </a:r>
            <a:r>
              <a:rPr sz="2950" b="1" spc="45" dirty="0">
                <a:solidFill>
                  <a:srgbClr val="B20000"/>
                </a:solidFill>
                <a:latin typeface="Arial"/>
                <a:cs typeface="Arial"/>
              </a:rPr>
              <a:t>erview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11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727151"/>
            <a:ext cx="7479030" cy="4925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99695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ormdata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se</a:t>
            </a:r>
            <a:r>
              <a:rPr sz="2050" spc="-20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fr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clie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side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require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customiz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 pr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cessing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ser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side.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 dirty="0"/>
          </a:p>
          <a:p>
            <a:pPr marL="274955" marR="102235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Whether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via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POST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GET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request,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HTTP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query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carrying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formdata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g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eb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ser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er.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eb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ser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 then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rel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formdata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5" dirty="0">
                <a:solidFill>
                  <a:srgbClr val="000072"/>
                </a:solidFill>
                <a:latin typeface="Arial"/>
                <a:cs typeface="Arial"/>
              </a:rPr>
              <a:t>ta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-95" dirty="0">
                <a:solidFill>
                  <a:srgbClr val="000072"/>
                </a:solidFill>
                <a:latin typeface="Arial"/>
                <a:cs typeface="Arial"/>
              </a:rPr>
              <a:t>get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9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-20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i="1" spc="-195" dirty="0">
                <a:solidFill>
                  <a:srgbClr val="000072"/>
                </a:solidFill>
                <a:latin typeface="Arial"/>
                <a:cs typeface="Arial"/>
              </a:rPr>
              <a:t>g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am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(s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ecified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request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URI)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pr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cessing.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 dirty="0"/>
          </a:p>
          <a:p>
            <a:pPr marL="274955" marR="14604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pr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cessing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sults,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output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from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target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program,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comes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eb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ser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er,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whi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sends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re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ul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ba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 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clie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HTTP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res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onse.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 dirty="0"/>
          </a:p>
          <a:p>
            <a:pPr marL="27495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target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program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sof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dule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loaded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ser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er,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servlet,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acti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e-page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terpreter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(AS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0" dirty="0">
                <a:solidFill>
                  <a:srgbClr val="000072"/>
                </a:solidFill>
                <a:latin typeface="Arial"/>
                <a:cs typeface="Arial"/>
              </a:rPr>
              <a:t>JS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,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PHP),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stand-alone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CGI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progr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am.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16D83-C443-4E90-8DF8-8F1D4C192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2458085">
              <a:lnSpc>
                <a:spcPct val="100000"/>
              </a:lnSpc>
            </a:pPr>
            <a:r>
              <a:rPr sz="2950" b="1" spc="330" dirty="0">
                <a:solidFill>
                  <a:srgbClr val="B20000"/>
                </a:solidFill>
                <a:latin typeface="Arial"/>
                <a:cs typeface="Arial"/>
              </a:rPr>
              <a:t>CGI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75" dirty="0">
                <a:solidFill>
                  <a:srgbClr val="B20000"/>
                </a:solidFill>
                <a:latin typeface="Arial"/>
                <a:cs typeface="Arial"/>
              </a:rPr>
              <a:t>Data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75" dirty="0">
                <a:solidFill>
                  <a:srgbClr val="B20000"/>
                </a:solidFill>
                <a:latin typeface="Arial"/>
                <a:cs typeface="Arial"/>
              </a:rPr>
              <a:t>Fl</a:t>
            </a: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110" dirty="0">
                <a:solidFill>
                  <a:srgbClr val="B20000"/>
                </a:solidFill>
                <a:latin typeface="Arial"/>
                <a:cs typeface="Arial"/>
              </a:rPr>
              <a:t>w</a:t>
            </a:r>
            <a:endParaRPr sz="295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96486" y="2922648"/>
            <a:ext cx="1722016" cy="1722020"/>
          </a:xfrm>
          <a:custGeom>
            <a:avLst/>
            <a:gdLst/>
            <a:ahLst/>
            <a:cxnLst/>
            <a:rect l="l" t="t" r="r" b="b"/>
            <a:pathLst>
              <a:path w="1722016" h="1722020">
                <a:moveTo>
                  <a:pt x="861008" y="0"/>
                </a:moveTo>
                <a:lnTo>
                  <a:pt x="790392" y="2854"/>
                </a:lnTo>
                <a:lnTo>
                  <a:pt x="721349" y="11269"/>
                </a:lnTo>
                <a:lnTo>
                  <a:pt x="654099" y="25023"/>
                </a:lnTo>
                <a:lnTo>
                  <a:pt x="588865" y="43895"/>
                </a:lnTo>
                <a:lnTo>
                  <a:pt x="525867" y="67662"/>
                </a:lnTo>
                <a:lnTo>
                  <a:pt x="465327" y="96105"/>
                </a:lnTo>
                <a:lnTo>
                  <a:pt x="407468" y="129000"/>
                </a:lnTo>
                <a:lnTo>
                  <a:pt x="352510" y="166126"/>
                </a:lnTo>
                <a:lnTo>
                  <a:pt x="300675" y="207261"/>
                </a:lnTo>
                <a:lnTo>
                  <a:pt x="252185" y="252185"/>
                </a:lnTo>
                <a:lnTo>
                  <a:pt x="207261" y="300675"/>
                </a:lnTo>
                <a:lnTo>
                  <a:pt x="166126" y="352510"/>
                </a:lnTo>
                <a:lnTo>
                  <a:pt x="129000" y="407468"/>
                </a:lnTo>
                <a:lnTo>
                  <a:pt x="96105" y="465327"/>
                </a:lnTo>
                <a:lnTo>
                  <a:pt x="67662" y="525867"/>
                </a:lnTo>
                <a:lnTo>
                  <a:pt x="43895" y="588865"/>
                </a:lnTo>
                <a:lnTo>
                  <a:pt x="25023" y="654099"/>
                </a:lnTo>
                <a:lnTo>
                  <a:pt x="11269" y="721349"/>
                </a:lnTo>
                <a:lnTo>
                  <a:pt x="2854" y="790392"/>
                </a:lnTo>
                <a:lnTo>
                  <a:pt x="0" y="861008"/>
                </a:lnTo>
                <a:lnTo>
                  <a:pt x="2854" y="931623"/>
                </a:lnTo>
                <a:lnTo>
                  <a:pt x="11269" y="1000667"/>
                </a:lnTo>
                <a:lnTo>
                  <a:pt x="25023" y="1067917"/>
                </a:lnTo>
                <a:lnTo>
                  <a:pt x="43895" y="1133152"/>
                </a:lnTo>
                <a:lnTo>
                  <a:pt x="67662" y="1196150"/>
                </a:lnTo>
                <a:lnTo>
                  <a:pt x="96105" y="1256689"/>
                </a:lnTo>
                <a:lnTo>
                  <a:pt x="129000" y="1314549"/>
                </a:lnTo>
                <a:lnTo>
                  <a:pt x="166126" y="1369507"/>
                </a:lnTo>
                <a:lnTo>
                  <a:pt x="207261" y="1421342"/>
                </a:lnTo>
                <a:lnTo>
                  <a:pt x="252185" y="1469833"/>
                </a:lnTo>
                <a:lnTo>
                  <a:pt x="300675" y="1514756"/>
                </a:lnTo>
                <a:lnTo>
                  <a:pt x="352510" y="1555892"/>
                </a:lnTo>
                <a:lnTo>
                  <a:pt x="407468" y="1593019"/>
                </a:lnTo>
                <a:lnTo>
                  <a:pt x="465327" y="1625914"/>
                </a:lnTo>
                <a:lnTo>
                  <a:pt x="525867" y="1654356"/>
                </a:lnTo>
                <a:lnTo>
                  <a:pt x="588865" y="1678124"/>
                </a:lnTo>
                <a:lnTo>
                  <a:pt x="654099" y="1696996"/>
                </a:lnTo>
                <a:lnTo>
                  <a:pt x="721349" y="1710750"/>
                </a:lnTo>
                <a:lnTo>
                  <a:pt x="790392" y="1719165"/>
                </a:lnTo>
                <a:lnTo>
                  <a:pt x="861008" y="1722020"/>
                </a:lnTo>
                <a:lnTo>
                  <a:pt x="931623" y="1719165"/>
                </a:lnTo>
                <a:lnTo>
                  <a:pt x="1000667" y="1710750"/>
                </a:lnTo>
                <a:lnTo>
                  <a:pt x="1067917" y="1696996"/>
                </a:lnTo>
                <a:lnTo>
                  <a:pt x="1133151" y="1678124"/>
                </a:lnTo>
                <a:lnTo>
                  <a:pt x="1196149" y="1654356"/>
                </a:lnTo>
                <a:lnTo>
                  <a:pt x="1256689" y="1625914"/>
                </a:lnTo>
                <a:lnTo>
                  <a:pt x="1314548" y="1593019"/>
                </a:lnTo>
                <a:lnTo>
                  <a:pt x="1369506" y="1555892"/>
                </a:lnTo>
                <a:lnTo>
                  <a:pt x="1421341" y="1514756"/>
                </a:lnTo>
                <a:lnTo>
                  <a:pt x="1469831" y="1469833"/>
                </a:lnTo>
                <a:lnTo>
                  <a:pt x="1514755" y="1421342"/>
                </a:lnTo>
                <a:lnTo>
                  <a:pt x="1555890" y="1369507"/>
                </a:lnTo>
                <a:lnTo>
                  <a:pt x="1593016" y="1314549"/>
                </a:lnTo>
                <a:lnTo>
                  <a:pt x="1625911" y="1256689"/>
                </a:lnTo>
                <a:lnTo>
                  <a:pt x="1654353" y="1196150"/>
                </a:lnTo>
                <a:lnTo>
                  <a:pt x="1678121" y="1133152"/>
                </a:lnTo>
                <a:lnTo>
                  <a:pt x="1696993" y="1067917"/>
                </a:lnTo>
                <a:lnTo>
                  <a:pt x="1710747" y="1000667"/>
                </a:lnTo>
                <a:lnTo>
                  <a:pt x="1719162" y="931623"/>
                </a:lnTo>
                <a:lnTo>
                  <a:pt x="1722016" y="861008"/>
                </a:lnTo>
                <a:lnTo>
                  <a:pt x="1719162" y="790392"/>
                </a:lnTo>
                <a:lnTo>
                  <a:pt x="1710747" y="721349"/>
                </a:lnTo>
                <a:lnTo>
                  <a:pt x="1696993" y="654099"/>
                </a:lnTo>
                <a:lnTo>
                  <a:pt x="1678121" y="588865"/>
                </a:lnTo>
                <a:lnTo>
                  <a:pt x="1654353" y="525867"/>
                </a:lnTo>
                <a:lnTo>
                  <a:pt x="1625911" y="465327"/>
                </a:lnTo>
                <a:lnTo>
                  <a:pt x="1593016" y="407468"/>
                </a:lnTo>
                <a:lnTo>
                  <a:pt x="1555890" y="352510"/>
                </a:lnTo>
                <a:lnTo>
                  <a:pt x="1514755" y="300675"/>
                </a:lnTo>
                <a:lnTo>
                  <a:pt x="1469831" y="252185"/>
                </a:lnTo>
                <a:lnTo>
                  <a:pt x="1421341" y="207261"/>
                </a:lnTo>
                <a:lnTo>
                  <a:pt x="1369506" y="166126"/>
                </a:lnTo>
                <a:lnTo>
                  <a:pt x="1314548" y="129000"/>
                </a:lnTo>
                <a:lnTo>
                  <a:pt x="1256689" y="96105"/>
                </a:lnTo>
                <a:lnTo>
                  <a:pt x="1196149" y="67662"/>
                </a:lnTo>
                <a:lnTo>
                  <a:pt x="1133151" y="43895"/>
                </a:lnTo>
                <a:lnTo>
                  <a:pt x="1067917" y="25023"/>
                </a:lnTo>
                <a:lnTo>
                  <a:pt x="1000667" y="11269"/>
                </a:lnTo>
                <a:lnTo>
                  <a:pt x="931623" y="2854"/>
                </a:lnTo>
                <a:lnTo>
                  <a:pt x="86100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75756" y="2939028"/>
            <a:ext cx="3532079" cy="1689255"/>
          </a:xfrm>
          <a:custGeom>
            <a:avLst/>
            <a:gdLst/>
            <a:ahLst/>
            <a:cxnLst/>
            <a:rect l="l" t="t" r="r" b="b"/>
            <a:pathLst>
              <a:path w="3532079" h="1689255">
                <a:moveTo>
                  <a:pt x="1766039" y="0"/>
                </a:moveTo>
                <a:lnTo>
                  <a:pt x="1621197" y="2799"/>
                </a:lnTo>
                <a:lnTo>
                  <a:pt x="1479579" y="11054"/>
                </a:lnTo>
                <a:lnTo>
                  <a:pt x="1341640" y="24547"/>
                </a:lnTo>
                <a:lnTo>
                  <a:pt x="1207835" y="43059"/>
                </a:lnTo>
                <a:lnTo>
                  <a:pt x="1078618" y="66375"/>
                </a:lnTo>
                <a:lnTo>
                  <a:pt x="954444" y="94276"/>
                </a:lnTo>
                <a:lnTo>
                  <a:pt x="835766" y="126545"/>
                </a:lnTo>
                <a:lnTo>
                  <a:pt x="723040" y="162964"/>
                </a:lnTo>
                <a:lnTo>
                  <a:pt x="616721" y="203317"/>
                </a:lnTo>
                <a:lnTo>
                  <a:pt x="517262" y="247386"/>
                </a:lnTo>
                <a:lnTo>
                  <a:pt x="425118" y="294953"/>
                </a:lnTo>
                <a:lnTo>
                  <a:pt x="340744" y="345802"/>
                </a:lnTo>
                <a:lnTo>
                  <a:pt x="264594" y="399714"/>
                </a:lnTo>
                <a:lnTo>
                  <a:pt x="197122" y="456473"/>
                </a:lnTo>
                <a:lnTo>
                  <a:pt x="138784" y="515861"/>
                </a:lnTo>
                <a:lnTo>
                  <a:pt x="90034" y="577660"/>
                </a:lnTo>
                <a:lnTo>
                  <a:pt x="51325" y="641654"/>
                </a:lnTo>
                <a:lnTo>
                  <a:pt x="23114" y="707625"/>
                </a:lnTo>
                <a:lnTo>
                  <a:pt x="5854" y="775355"/>
                </a:lnTo>
                <a:lnTo>
                  <a:pt x="0" y="844627"/>
                </a:lnTo>
                <a:lnTo>
                  <a:pt x="5854" y="913899"/>
                </a:lnTo>
                <a:lnTo>
                  <a:pt x="23114" y="981629"/>
                </a:lnTo>
                <a:lnTo>
                  <a:pt x="51325" y="1047600"/>
                </a:lnTo>
                <a:lnTo>
                  <a:pt x="90034" y="1111594"/>
                </a:lnTo>
                <a:lnTo>
                  <a:pt x="138784" y="1173393"/>
                </a:lnTo>
                <a:lnTo>
                  <a:pt x="197122" y="1232781"/>
                </a:lnTo>
                <a:lnTo>
                  <a:pt x="264594" y="1289540"/>
                </a:lnTo>
                <a:lnTo>
                  <a:pt x="340744" y="1343452"/>
                </a:lnTo>
                <a:lnTo>
                  <a:pt x="425118" y="1394301"/>
                </a:lnTo>
                <a:lnTo>
                  <a:pt x="517262" y="1441868"/>
                </a:lnTo>
                <a:lnTo>
                  <a:pt x="616721" y="1485937"/>
                </a:lnTo>
                <a:lnTo>
                  <a:pt x="723040" y="1526290"/>
                </a:lnTo>
                <a:lnTo>
                  <a:pt x="835766" y="1562710"/>
                </a:lnTo>
                <a:lnTo>
                  <a:pt x="954444" y="1594979"/>
                </a:lnTo>
                <a:lnTo>
                  <a:pt x="1078618" y="1622879"/>
                </a:lnTo>
                <a:lnTo>
                  <a:pt x="1207835" y="1646195"/>
                </a:lnTo>
                <a:lnTo>
                  <a:pt x="1341640" y="1664708"/>
                </a:lnTo>
                <a:lnTo>
                  <a:pt x="1479579" y="1678200"/>
                </a:lnTo>
                <a:lnTo>
                  <a:pt x="1621197" y="1686455"/>
                </a:lnTo>
                <a:lnTo>
                  <a:pt x="1766039" y="1689255"/>
                </a:lnTo>
                <a:lnTo>
                  <a:pt x="1910881" y="1686455"/>
                </a:lnTo>
                <a:lnTo>
                  <a:pt x="2052498" y="1678200"/>
                </a:lnTo>
                <a:lnTo>
                  <a:pt x="2190436" y="1664708"/>
                </a:lnTo>
                <a:lnTo>
                  <a:pt x="2324241" y="1646195"/>
                </a:lnTo>
                <a:lnTo>
                  <a:pt x="2453458" y="1622879"/>
                </a:lnTo>
                <a:lnTo>
                  <a:pt x="2577633" y="1594979"/>
                </a:lnTo>
                <a:lnTo>
                  <a:pt x="2696310" y="1562710"/>
                </a:lnTo>
                <a:lnTo>
                  <a:pt x="2809036" y="1526290"/>
                </a:lnTo>
                <a:lnTo>
                  <a:pt x="2915356" y="1485937"/>
                </a:lnTo>
                <a:lnTo>
                  <a:pt x="3014815" y="1441868"/>
                </a:lnTo>
                <a:lnTo>
                  <a:pt x="3106959" y="1394301"/>
                </a:lnTo>
                <a:lnTo>
                  <a:pt x="3191334" y="1343452"/>
                </a:lnTo>
                <a:lnTo>
                  <a:pt x="3267484" y="1289540"/>
                </a:lnTo>
                <a:lnTo>
                  <a:pt x="3334955" y="1232781"/>
                </a:lnTo>
                <a:lnTo>
                  <a:pt x="3393294" y="1173393"/>
                </a:lnTo>
                <a:lnTo>
                  <a:pt x="3442044" y="1111594"/>
                </a:lnTo>
                <a:lnTo>
                  <a:pt x="3480753" y="1047600"/>
                </a:lnTo>
                <a:lnTo>
                  <a:pt x="3508964" y="981629"/>
                </a:lnTo>
                <a:lnTo>
                  <a:pt x="3526225" y="913899"/>
                </a:lnTo>
                <a:lnTo>
                  <a:pt x="3532079" y="844627"/>
                </a:lnTo>
                <a:lnTo>
                  <a:pt x="3526225" y="775355"/>
                </a:lnTo>
                <a:lnTo>
                  <a:pt x="3508964" y="707625"/>
                </a:lnTo>
                <a:lnTo>
                  <a:pt x="3480753" y="641654"/>
                </a:lnTo>
                <a:lnTo>
                  <a:pt x="3442044" y="577660"/>
                </a:lnTo>
                <a:lnTo>
                  <a:pt x="3393294" y="515861"/>
                </a:lnTo>
                <a:lnTo>
                  <a:pt x="3334955" y="456473"/>
                </a:lnTo>
                <a:lnTo>
                  <a:pt x="3267484" y="399714"/>
                </a:lnTo>
                <a:lnTo>
                  <a:pt x="3191334" y="345802"/>
                </a:lnTo>
                <a:lnTo>
                  <a:pt x="3106959" y="294953"/>
                </a:lnTo>
                <a:lnTo>
                  <a:pt x="3014815" y="247386"/>
                </a:lnTo>
                <a:lnTo>
                  <a:pt x="2915356" y="203317"/>
                </a:lnTo>
                <a:lnTo>
                  <a:pt x="2809036" y="162964"/>
                </a:lnTo>
                <a:lnTo>
                  <a:pt x="2696310" y="126545"/>
                </a:lnTo>
                <a:lnTo>
                  <a:pt x="2577633" y="94276"/>
                </a:lnTo>
                <a:lnTo>
                  <a:pt x="2453458" y="66375"/>
                </a:lnTo>
                <a:lnTo>
                  <a:pt x="2324241" y="43059"/>
                </a:lnTo>
                <a:lnTo>
                  <a:pt x="2190436" y="24547"/>
                </a:lnTo>
                <a:lnTo>
                  <a:pt x="2052498" y="11054"/>
                </a:lnTo>
                <a:lnTo>
                  <a:pt x="1910881" y="2799"/>
                </a:lnTo>
                <a:lnTo>
                  <a:pt x="1766039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86423" y="3706872"/>
            <a:ext cx="2214460" cy="0"/>
          </a:xfrm>
          <a:custGeom>
            <a:avLst/>
            <a:gdLst/>
            <a:ahLst/>
            <a:cxnLst/>
            <a:rect l="l" t="t" r="r" b="b"/>
            <a:pathLst>
              <a:path w="2214460">
                <a:moveTo>
                  <a:pt x="0" y="0"/>
                </a:moveTo>
                <a:lnTo>
                  <a:pt x="2214460" y="0"/>
                </a:lnTo>
              </a:path>
            </a:pathLst>
          </a:custGeom>
          <a:ln w="7678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16601" y="3645444"/>
            <a:ext cx="184282" cy="122854"/>
          </a:xfrm>
          <a:custGeom>
            <a:avLst/>
            <a:gdLst/>
            <a:ahLst/>
            <a:cxnLst/>
            <a:rect l="l" t="t" r="r" b="b"/>
            <a:pathLst>
              <a:path w="184282" h="122854">
                <a:moveTo>
                  <a:pt x="0" y="0"/>
                </a:moveTo>
                <a:lnTo>
                  <a:pt x="0" y="122854"/>
                </a:lnTo>
                <a:lnTo>
                  <a:pt x="184282" y="6142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16601" y="3645444"/>
            <a:ext cx="184282" cy="122854"/>
          </a:xfrm>
          <a:custGeom>
            <a:avLst/>
            <a:gdLst/>
            <a:ahLst/>
            <a:cxnLst/>
            <a:rect l="l" t="t" r="r" b="b"/>
            <a:pathLst>
              <a:path w="184282" h="122854">
                <a:moveTo>
                  <a:pt x="0" y="122854"/>
                </a:moveTo>
                <a:lnTo>
                  <a:pt x="184282" y="61427"/>
                </a:lnTo>
                <a:lnTo>
                  <a:pt x="0" y="0"/>
                </a:lnTo>
                <a:lnTo>
                  <a:pt x="0" y="122854"/>
                </a:lnTo>
                <a:close/>
              </a:path>
            </a:pathLst>
          </a:custGeom>
          <a:ln w="76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86423" y="4090794"/>
            <a:ext cx="2214460" cy="0"/>
          </a:xfrm>
          <a:custGeom>
            <a:avLst/>
            <a:gdLst/>
            <a:ahLst/>
            <a:cxnLst/>
            <a:rect l="l" t="t" r="r" b="b"/>
            <a:pathLst>
              <a:path w="2214460">
                <a:moveTo>
                  <a:pt x="0" y="0"/>
                </a:moveTo>
                <a:lnTo>
                  <a:pt x="2214460" y="0"/>
                </a:lnTo>
              </a:path>
            </a:pathLst>
          </a:custGeom>
          <a:ln w="7678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16601" y="4029366"/>
            <a:ext cx="184282" cy="122854"/>
          </a:xfrm>
          <a:custGeom>
            <a:avLst/>
            <a:gdLst/>
            <a:ahLst/>
            <a:cxnLst/>
            <a:rect l="l" t="t" r="r" b="b"/>
            <a:pathLst>
              <a:path w="184282" h="122854">
                <a:moveTo>
                  <a:pt x="0" y="0"/>
                </a:moveTo>
                <a:lnTo>
                  <a:pt x="0" y="122854"/>
                </a:lnTo>
                <a:lnTo>
                  <a:pt x="184282" y="6142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16601" y="4029366"/>
            <a:ext cx="184282" cy="122854"/>
          </a:xfrm>
          <a:custGeom>
            <a:avLst/>
            <a:gdLst/>
            <a:ahLst/>
            <a:cxnLst/>
            <a:rect l="l" t="t" r="r" b="b"/>
            <a:pathLst>
              <a:path w="184282" h="122854">
                <a:moveTo>
                  <a:pt x="0" y="122854"/>
                </a:moveTo>
                <a:lnTo>
                  <a:pt x="184282" y="61427"/>
                </a:lnTo>
                <a:lnTo>
                  <a:pt x="0" y="0"/>
                </a:lnTo>
                <a:lnTo>
                  <a:pt x="0" y="122854"/>
                </a:lnTo>
                <a:close/>
              </a:path>
            </a:pathLst>
          </a:custGeom>
          <a:ln w="76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72148" y="2598106"/>
            <a:ext cx="2764236" cy="801628"/>
          </a:xfrm>
          <a:custGeom>
            <a:avLst/>
            <a:gdLst/>
            <a:ahLst/>
            <a:cxnLst/>
            <a:rect l="l" t="t" r="r" b="b"/>
            <a:pathLst>
              <a:path w="2764236" h="801628">
                <a:moveTo>
                  <a:pt x="2764236" y="801628"/>
                </a:moveTo>
                <a:lnTo>
                  <a:pt x="0" y="801628"/>
                </a:lnTo>
                <a:lnTo>
                  <a:pt x="0" y="0"/>
                </a:lnTo>
              </a:path>
              <a:path w="2764236" h="801628">
                <a:moveTo>
                  <a:pt x="0" y="0"/>
                </a:moveTo>
                <a:lnTo>
                  <a:pt x="0" y="0"/>
                </a:lnTo>
              </a:path>
            </a:pathLst>
          </a:custGeom>
          <a:ln w="76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2148" y="2413824"/>
            <a:ext cx="0" cy="184282"/>
          </a:xfrm>
          <a:custGeom>
            <a:avLst/>
            <a:gdLst/>
            <a:ahLst/>
            <a:cxnLst/>
            <a:rect l="l" t="t" r="r" b="b"/>
            <a:pathLst>
              <a:path h="184282">
                <a:moveTo>
                  <a:pt x="0" y="184282"/>
                </a:moveTo>
                <a:lnTo>
                  <a:pt x="0" y="0"/>
                </a:lnTo>
              </a:path>
            </a:pathLst>
          </a:custGeom>
          <a:ln w="76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10721" y="2413823"/>
            <a:ext cx="122854" cy="184282"/>
          </a:xfrm>
          <a:custGeom>
            <a:avLst/>
            <a:gdLst/>
            <a:ahLst/>
            <a:cxnLst/>
            <a:rect l="l" t="t" r="r" b="b"/>
            <a:pathLst>
              <a:path w="122854" h="184282">
                <a:moveTo>
                  <a:pt x="61427" y="0"/>
                </a:moveTo>
                <a:lnTo>
                  <a:pt x="0" y="184282"/>
                </a:lnTo>
                <a:lnTo>
                  <a:pt x="122854" y="184282"/>
                </a:lnTo>
                <a:lnTo>
                  <a:pt x="614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10721" y="2413823"/>
            <a:ext cx="122854" cy="184282"/>
          </a:xfrm>
          <a:custGeom>
            <a:avLst/>
            <a:gdLst/>
            <a:ahLst/>
            <a:cxnLst/>
            <a:rect l="l" t="t" r="r" b="b"/>
            <a:pathLst>
              <a:path w="122854" h="184282">
                <a:moveTo>
                  <a:pt x="122854" y="184282"/>
                </a:moveTo>
                <a:lnTo>
                  <a:pt x="61427" y="0"/>
                </a:lnTo>
                <a:lnTo>
                  <a:pt x="0" y="184282"/>
                </a:lnTo>
                <a:lnTo>
                  <a:pt x="122854" y="184282"/>
                </a:lnTo>
                <a:close/>
              </a:path>
            </a:pathLst>
          </a:custGeom>
          <a:ln w="76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34658" y="2401538"/>
            <a:ext cx="0" cy="1139481"/>
          </a:xfrm>
          <a:custGeom>
            <a:avLst/>
            <a:gdLst/>
            <a:ahLst/>
            <a:cxnLst/>
            <a:rect l="l" t="t" r="r" b="b"/>
            <a:pathLst>
              <a:path h="1139481">
                <a:moveTo>
                  <a:pt x="0" y="0"/>
                </a:moveTo>
                <a:lnTo>
                  <a:pt x="0" y="955197"/>
                </a:lnTo>
              </a:path>
              <a:path h="1139481">
                <a:moveTo>
                  <a:pt x="0" y="955197"/>
                </a:moveTo>
                <a:lnTo>
                  <a:pt x="0" y="1139481"/>
                </a:lnTo>
              </a:path>
            </a:pathLst>
          </a:custGeom>
          <a:ln w="7678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73231" y="3356735"/>
            <a:ext cx="122854" cy="184284"/>
          </a:xfrm>
          <a:custGeom>
            <a:avLst/>
            <a:gdLst/>
            <a:ahLst/>
            <a:cxnLst/>
            <a:rect l="l" t="t" r="r" b="b"/>
            <a:pathLst>
              <a:path w="122854" h="184284">
                <a:moveTo>
                  <a:pt x="122854" y="0"/>
                </a:moveTo>
                <a:lnTo>
                  <a:pt x="0" y="0"/>
                </a:lnTo>
                <a:lnTo>
                  <a:pt x="61427" y="184284"/>
                </a:lnTo>
                <a:lnTo>
                  <a:pt x="1228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73231" y="3356735"/>
            <a:ext cx="122854" cy="184284"/>
          </a:xfrm>
          <a:custGeom>
            <a:avLst/>
            <a:gdLst/>
            <a:ahLst/>
            <a:cxnLst/>
            <a:rect l="l" t="t" r="r" b="b"/>
            <a:pathLst>
              <a:path w="122854" h="184284">
                <a:moveTo>
                  <a:pt x="0" y="0"/>
                </a:moveTo>
                <a:lnTo>
                  <a:pt x="61427" y="184284"/>
                </a:lnTo>
                <a:lnTo>
                  <a:pt x="122854" y="0"/>
                </a:lnTo>
                <a:lnTo>
                  <a:pt x="0" y="0"/>
                </a:lnTo>
                <a:close/>
              </a:path>
            </a:pathLst>
          </a:custGeom>
          <a:ln w="76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76400" y="2819400"/>
            <a:ext cx="6603453" cy="2303530"/>
          </a:xfrm>
          <a:custGeom>
            <a:avLst/>
            <a:gdLst/>
            <a:ahLst/>
            <a:cxnLst/>
            <a:rect l="l" t="t" r="r" b="b"/>
            <a:pathLst>
              <a:path w="6603453" h="2303530">
                <a:moveTo>
                  <a:pt x="0" y="2303530"/>
                </a:moveTo>
                <a:lnTo>
                  <a:pt x="6603453" y="2303530"/>
                </a:lnTo>
                <a:lnTo>
                  <a:pt x="6603453" y="0"/>
                </a:lnTo>
                <a:lnTo>
                  <a:pt x="0" y="0"/>
                </a:lnTo>
                <a:lnTo>
                  <a:pt x="0" y="2303530"/>
                </a:lnTo>
                <a:close/>
              </a:path>
            </a:pathLst>
          </a:custGeom>
          <a:ln w="7678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400546" y="3855844"/>
            <a:ext cx="1602105" cy="307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50" b="1" spc="10" dirty="0">
                <a:latin typeface="Courier New"/>
                <a:cs typeface="Courier New"/>
              </a:rPr>
              <a:t>Formdata</a:t>
            </a:r>
            <a:r>
              <a:rPr sz="1850" b="1" spc="15" dirty="0">
                <a:latin typeface="Courier New"/>
                <a:cs typeface="Courier New"/>
              </a:rPr>
              <a:t> </a:t>
            </a:r>
            <a:r>
              <a:rPr sz="1850" b="1" spc="10" dirty="0">
                <a:latin typeface="Courier New"/>
                <a:cs typeface="Courier New"/>
              </a:rPr>
              <a:t>or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84468" y="4086197"/>
            <a:ext cx="1745614" cy="307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50" b="1" spc="10" dirty="0">
                <a:latin typeface="Courier New"/>
                <a:cs typeface="Courier New"/>
              </a:rPr>
              <a:t>Query</a:t>
            </a:r>
            <a:r>
              <a:rPr sz="1850" b="1" spc="15" dirty="0">
                <a:latin typeface="Courier New"/>
                <a:cs typeface="Courier New"/>
              </a:rPr>
              <a:t> </a:t>
            </a:r>
            <a:r>
              <a:rPr sz="1850" b="1" spc="10" dirty="0">
                <a:latin typeface="Courier New"/>
                <a:cs typeface="Courier New"/>
              </a:rPr>
              <a:t>String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00546" y="3548706"/>
            <a:ext cx="1889125" cy="307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50" b="1" spc="10" dirty="0">
                <a:latin typeface="Courier New"/>
                <a:cs typeface="Courier New"/>
              </a:rPr>
              <a:t>Env</a:t>
            </a:r>
            <a:r>
              <a:rPr sz="1850" b="1" spc="15" dirty="0">
                <a:latin typeface="Courier New"/>
                <a:cs typeface="Courier New"/>
              </a:rPr>
              <a:t> </a:t>
            </a:r>
            <a:r>
              <a:rPr sz="1850" b="1" spc="10" dirty="0">
                <a:latin typeface="Courier New"/>
                <a:cs typeface="Courier New"/>
              </a:rPr>
              <a:t>Variables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70193" y="2358841"/>
            <a:ext cx="1172210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150" b="1" dirty="0">
                <a:latin typeface="Courier New"/>
                <a:cs typeface="Courier New"/>
              </a:rPr>
              <a:t>Request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91605" y="1974920"/>
            <a:ext cx="1008380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150" b="1" dirty="0">
                <a:latin typeface="Courier New"/>
                <a:cs typeface="Courier New"/>
              </a:rPr>
              <a:t>Client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13017" y="2358841"/>
            <a:ext cx="1336040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150" b="1" dirty="0">
                <a:latin typeface="Courier New"/>
                <a:cs typeface="Courier New"/>
              </a:rPr>
              <a:t>Response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84468" y="4585587"/>
            <a:ext cx="1663700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150" b="1" dirty="0">
                <a:latin typeface="Courier New"/>
                <a:cs typeface="Courier New"/>
              </a:rPr>
              <a:t>Web</a:t>
            </a:r>
            <a:r>
              <a:rPr sz="2150" b="1" spc="-5" dirty="0">
                <a:latin typeface="Courier New"/>
                <a:cs typeface="Courier New"/>
              </a:rPr>
              <a:t> </a:t>
            </a:r>
            <a:r>
              <a:rPr sz="2150" b="1" spc="0" dirty="0">
                <a:latin typeface="Courier New"/>
                <a:cs typeface="Courier New"/>
              </a:rPr>
              <a:t>Server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39762" y="4585587"/>
            <a:ext cx="1827530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150" b="1" dirty="0">
                <a:latin typeface="Courier New"/>
                <a:cs typeface="Courier New"/>
              </a:rPr>
              <a:t>PHP</a:t>
            </a:r>
            <a:r>
              <a:rPr sz="2150" b="1" spc="-5" dirty="0">
                <a:latin typeface="Courier New"/>
                <a:cs typeface="Courier New"/>
              </a:rPr>
              <a:t> </a:t>
            </a:r>
            <a:r>
              <a:rPr sz="2150" b="1" spc="0" dirty="0">
                <a:latin typeface="Courier New"/>
                <a:cs typeface="Courier New"/>
              </a:rPr>
              <a:t>Program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54038" y="2512410"/>
            <a:ext cx="1336040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150" b="1" dirty="0">
                <a:latin typeface="Courier New"/>
                <a:cs typeface="Courier New"/>
              </a:rPr>
              <a:t>Web</a:t>
            </a:r>
            <a:r>
              <a:rPr sz="2150" b="1" spc="-5" dirty="0">
                <a:latin typeface="Courier New"/>
                <a:cs typeface="Courier New"/>
              </a:rPr>
              <a:t> </a:t>
            </a:r>
            <a:r>
              <a:rPr sz="2150" b="1" spc="0" dirty="0">
                <a:latin typeface="Courier New"/>
                <a:cs typeface="Courier New"/>
              </a:rPr>
              <a:t>Host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854038" y="3932628"/>
            <a:ext cx="742315" cy="307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50" b="1" spc="10" dirty="0">
                <a:solidFill>
                  <a:srgbClr val="FFFFFF"/>
                </a:solidFill>
                <a:latin typeface="Courier New"/>
                <a:cs typeface="Courier New"/>
              </a:rPr>
              <a:t>STDIN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777253" y="3241569"/>
            <a:ext cx="885825" cy="307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50" b="1" spc="10" dirty="0">
                <a:solidFill>
                  <a:srgbClr val="FFFFFF"/>
                </a:solidFill>
                <a:latin typeface="Courier New"/>
                <a:cs typeface="Courier New"/>
              </a:rPr>
              <a:t>STDOUT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B76329D5-1486-4DE2-B5D8-75739E4B132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0191" y="868658"/>
            <a:ext cx="7503159" cy="47790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9906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lang="en-US" sz="2050" spc="95" dirty="0">
                <a:solidFill>
                  <a:srgbClr val="000072"/>
                </a:solidFill>
                <a:latin typeface="Arial"/>
                <a:cs typeface="Arial"/>
              </a:rPr>
              <a:t>PHP is short-form for Hypertext Preprocessor (earlier called, Personal Home Page)</a:t>
            </a:r>
          </a:p>
          <a:p>
            <a:pPr marL="274955" marR="9906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q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uery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headers,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query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string,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other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incoming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ata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se</a:t>
            </a:r>
            <a:r>
              <a:rPr sz="2050" spc="-20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rogram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through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set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predefined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vironme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ariables. </a:t>
            </a:r>
            <a:r>
              <a:rPr sz="2050" spc="-2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These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also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made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ailable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through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predefined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ariables.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 dirty="0"/>
          </a:p>
          <a:p>
            <a:pPr marL="274955" marR="5334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program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recei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GET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query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stri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through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vironme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ariable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QUER</a:t>
            </a:r>
            <a:r>
              <a:rPr sz="2050" spc="-20" dirty="0">
                <a:solidFill>
                  <a:srgbClr val="000072"/>
                </a:solidFill>
                <a:latin typeface="Courier New"/>
                <a:cs typeface="Courier New"/>
              </a:rPr>
              <a:t>Y</a:t>
            </a:r>
            <a:r>
              <a:rPr sz="2050" u="sng" spc="-58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STRING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POST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query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dy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 through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standard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input. </a:t>
            </a:r>
            <a:r>
              <a:rPr sz="2050" spc="-2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has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5" dirty="0">
                <a:solidFill>
                  <a:srgbClr val="000072"/>
                </a:solidFill>
                <a:latin typeface="Arial"/>
                <a:cs typeface="Arial"/>
              </a:rPr>
              <a:t>built-in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75" dirty="0">
                <a:solidFill>
                  <a:srgbClr val="000072"/>
                </a:solidFill>
                <a:latin typeface="Arial"/>
                <a:cs typeface="Arial"/>
              </a:rPr>
              <a:t>ort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dec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de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parse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incoming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data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ma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ailable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ariables.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 dirty="0"/>
          </a:p>
          <a:p>
            <a:pPr marL="27495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script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set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content-type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content-length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 other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HTTP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0" dirty="0">
                <a:solidFill>
                  <a:srgbClr val="000072"/>
                </a:solidFill>
                <a:latin typeface="Arial"/>
                <a:cs typeface="Arial"/>
              </a:rPr>
              <a:t>headers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efore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sending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data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standard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output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ecomes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te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HTTP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res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onse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C34DC3-DEF6-470A-A4A9-EFA2936CD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3641" y="393793"/>
            <a:ext cx="7920990" cy="1684020"/>
          </a:xfrm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2303780">
              <a:lnSpc>
                <a:spcPct val="100000"/>
              </a:lnSpc>
            </a:pPr>
            <a:r>
              <a:rPr sz="2950" b="1" spc="360" dirty="0">
                <a:solidFill>
                  <a:srgbClr val="B20000"/>
                </a:solidFill>
                <a:latin typeface="Arial"/>
                <a:cs typeface="Arial"/>
              </a:rPr>
              <a:t>PHP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15" dirty="0">
                <a:solidFill>
                  <a:srgbClr val="B20000"/>
                </a:solidFill>
                <a:latin typeface="Arial"/>
                <a:cs typeface="Arial"/>
              </a:rPr>
              <a:t>Ad</a:t>
            </a:r>
            <a:r>
              <a:rPr sz="2950" b="1" spc="-75" dirty="0">
                <a:solidFill>
                  <a:srgbClr val="B20000"/>
                </a:solidFill>
                <a:latin typeface="Arial"/>
                <a:cs typeface="Arial"/>
              </a:rPr>
              <a:t>v</a:t>
            </a: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-80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-65" dirty="0">
                <a:solidFill>
                  <a:srgbClr val="B20000"/>
                </a:solidFill>
                <a:latin typeface="Arial"/>
                <a:cs typeface="Arial"/>
              </a:rPr>
              <a:t>tages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2235" y="1066800"/>
            <a:ext cx="7554595" cy="57008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101600" indent="-262890">
              <a:lnSpc>
                <a:spcPct val="1174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scripts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70" dirty="0">
                <a:solidFill>
                  <a:srgbClr val="000072"/>
                </a:solidFill>
                <a:latin typeface="Arial"/>
                <a:cs typeface="Arial"/>
              </a:rPr>
              <a:t>can be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ywhere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together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other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eb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cume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65"/>
              </a:spcBef>
              <a:buClr>
                <a:srgbClr val="000072"/>
              </a:buClr>
              <a:buFont typeface="Arial"/>
              <a:buChar char="•"/>
            </a:pPr>
            <a:endParaRPr sz="14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de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libraries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free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widely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ailable.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spcBef>
                <a:spcPts val="37"/>
              </a:spcBef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marR="12700" indent="-262890">
              <a:lnSpc>
                <a:spcPct val="1174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designed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eb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efficie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alter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ati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CGI.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95" dirty="0">
                <a:solidFill>
                  <a:srgbClr val="000072"/>
                </a:solidFill>
                <a:latin typeface="Arial"/>
                <a:cs typeface="Arial"/>
              </a:rPr>
              <a:t>It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most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efficie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when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ecomes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reside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ser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dule,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case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Apa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he.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65"/>
              </a:spcBef>
              <a:buClr>
                <a:srgbClr val="000072"/>
              </a:buClr>
              <a:buFont typeface="Arial"/>
              <a:buChar char="•"/>
            </a:pPr>
            <a:endParaRPr sz="14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has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database,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email,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ftp,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df,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ima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ge,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other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sup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ort.</a:t>
            </a:r>
            <a:endParaRPr sz="2050" dirty="0">
              <a:latin typeface="Arial"/>
              <a:cs typeface="Arial"/>
            </a:endParaRPr>
          </a:p>
          <a:p>
            <a:pPr marL="274955" marR="381000" algn="just">
              <a:lnSpc>
                <a:spcPct val="117400"/>
              </a:lnSpc>
            </a:pP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has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5" dirty="0">
                <a:solidFill>
                  <a:srgbClr val="000072"/>
                </a:solidFill>
                <a:latin typeface="Arial"/>
                <a:cs typeface="Arial"/>
              </a:rPr>
              <a:t>built-in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SQLite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database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also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terfaces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ell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jor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database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ystems,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including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free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widely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opular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MySQL.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65"/>
              </a:spcBef>
            </a:pPr>
            <a:endParaRPr sz="14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uses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familiar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sy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tax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(mostly).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65"/>
              </a:spcBef>
              <a:buClr>
                <a:srgbClr val="000072"/>
              </a:buClr>
              <a:buFont typeface="Arial"/>
              <a:buChar char="•"/>
            </a:pPr>
            <a:endParaRPr sz="14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has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large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useful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functions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eb.</a:t>
            </a:r>
            <a:endParaRPr lang="en-US" sz="2050" spc="-80" dirty="0">
              <a:solidFill>
                <a:srgbClr val="000072"/>
              </a:solidFill>
              <a:latin typeface="Arial"/>
              <a:cs typeface="Arial"/>
            </a:endParaRPr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endParaRPr lang="en-US" sz="2050" spc="-80" dirty="0">
              <a:solidFill>
                <a:srgbClr val="000072"/>
              </a:solidFill>
              <a:latin typeface="Arial"/>
              <a:cs typeface="Arial"/>
            </a:endParaRPr>
          </a:p>
          <a:p>
            <a:pPr marL="274955" indent="-262890"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lang="en-US"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lang="en-US"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60" dirty="0">
                <a:solidFill>
                  <a:srgbClr val="000072"/>
                </a:solidFill>
                <a:latin typeface="Arial"/>
                <a:cs typeface="Arial"/>
              </a:rPr>
              <a:t>offers</a:t>
            </a:r>
            <a:r>
              <a:rPr lang="en-US"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25" dirty="0">
                <a:solidFill>
                  <a:srgbClr val="000072"/>
                </a:solidFill>
                <a:latin typeface="Arial"/>
                <a:cs typeface="Arial"/>
              </a:rPr>
              <a:t>command-line</a:t>
            </a:r>
            <a:r>
              <a:rPr lang="en-US" sz="2050" spc="10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lang="en-US"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lang="en-US" sz="2050" spc="-35" dirty="0">
                <a:solidFill>
                  <a:srgbClr val="000072"/>
                </a:solidFill>
                <a:latin typeface="Arial"/>
                <a:cs typeface="Arial"/>
              </a:rPr>
              <a:t>terface,</a:t>
            </a:r>
            <a:r>
              <a:rPr lang="en-US"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5" dirty="0">
                <a:solidFill>
                  <a:srgbClr val="000072"/>
                </a:solidFill>
                <a:latin typeface="Arial"/>
                <a:cs typeface="Arial"/>
              </a:rPr>
              <a:t>making</a:t>
            </a:r>
            <a:r>
              <a:rPr lang="en-US"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170" dirty="0">
                <a:solidFill>
                  <a:srgbClr val="000072"/>
                </a:solidFill>
                <a:latin typeface="Arial"/>
                <a:cs typeface="Arial"/>
              </a:rPr>
              <a:t>it</a:t>
            </a:r>
            <a:r>
              <a:rPr lang="en-US"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75" dirty="0">
                <a:solidFill>
                  <a:srgbClr val="000072"/>
                </a:solidFill>
                <a:latin typeface="Arial"/>
                <a:cs typeface="Arial"/>
              </a:rPr>
              <a:t>ea</a:t>
            </a:r>
            <a:r>
              <a:rPr lang="en-US" sz="2050" spc="-85" dirty="0">
                <a:solidFill>
                  <a:srgbClr val="000072"/>
                </a:solidFill>
                <a:latin typeface="Arial"/>
                <a:cs typeface="Arial"/>
              </a:rPr>
              <a:t>sy</a:t>
            </a:r>
            <a:r>
              <a:rPr lang="en-US"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lang="en-US"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testing </a:t>
            </a:r>
            <a:r>
              <a:rPr lang="en-US"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55" dirty="0">
                <a:solidFill>
                  <a:srgbClr val="000072"/>
                </a:solidFill>
                <a:latin typeface="Arial"/>
                <a:cs typeface="Arial"/>
              </a:rPr>
              <a:t>debugging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0" dirty="0">
                <a:solidFill>
                  <a:srgbClr val="000072"/>
                </a:solidFill>
                <a:latin typeface="Arial"/>
                <a:cs typeface="Arial"/>
              </a:rPr>
              <a:t>scripts.</a:t>
            </a:r>
            <a:endParaRPr lang="en-US" sz="2050" dirty="0">
              <a:latin typeface="Arial"/>
              <a:cs typeface="Arial"/>
            </a:endParaRPr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endParaRPr sz="2050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9B0F7-A226-42F1-AF22-5912FFA9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1586230">
              <a:lnSpc>
                <a:spcPct val="100000"/>
              </a:lnSpc>
            </a:pPr>
            <a:r>
              <a:rPr sz="2950" b="1" spc="360" dirty="0">
                <a:solidFill>
                  <a:srgbClr val="B20000"/>
                </a:solidFill>
                <a:latin typeface="Arial"/>
                <a:cs typeface="Arial"/>
              </a:rPr>
              <a:t>PHP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40" dirty="0">
                <a:solidFill>
                  <a:srgbClr val="B20000"/>
                </a:solidFill>
                <a:latin typeface="Arial"/>
                <a:cs typeface="Arial"/>
              </a:rPr>
              <a:t>Scripting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80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40" dirty="0">
                <a:solidFill>
                  <a:srgbClr val="B20000"/>
                </a:solidFill>
                <a:latin typeface="Arial"/>
                <a:cs typeface="Arial"/>
              </a:rPr>
              <a:t>v</a:t>
            </a:r>
            <a:r>
              <a:rPr sz="2950" b="1" spc="45" dirty="0">
                <a:solidFill>
                  <a:srgbClr val="B20000"/>
                </a:solidFill>
                <a:latin typeface="Arial"/>
                <a:cs typeface="Arial"/>
              </a:rPr>
              <a:t>erview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15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727151"/>
            <a:ext cx="7587615" cy="4925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307975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high-le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el,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terpreter-based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scripting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language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designed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eb.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de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20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edded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0" dirty="0">
                <a:solidFill>
                  <a:srgbClr val="000072"/>
                </a:solidFill>
                <a:latin typeface="Arial"/>
                <a:cs typeface="Arial"/>
              </a:rPr>
              <a:t>HTML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 other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pages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pr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duce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dynamic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te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 dirty="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script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tains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ac</a:t>
            </a:r>
            <a:r>
              <a:rPr sz="2050" spc="170" dirty="0">
                <a:solidFill>
                  <a:srgbClr val="000072"/>
                </a:solidFill>
                <a:latin typeface="Arial"/>
                <a:cs typeface="Arial"/>
              </a:rPr>
              <a:t>ti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parts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enclosed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bra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ket</a:t>
            </a:r>
            <a:endParaRPr sz="2050" dirty="0">
              <a:latin typeface="Arial"/>
              <a:cs typeface="Arial"/>
            </a:endParaRPr>
          </a:p>
          <a:p>
            <a:pPr marL="27495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&lt;?php ... ?&gt;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static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parts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outside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bra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ets.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</a:pPr>
            <a:endParaRPr sz="1100" dirty="0"/>
          </a:p>
          <a:p>
            <a:pPr marL="27495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terpreter,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often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inside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eb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ser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er,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filters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requested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file,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replacing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ea</a:t>
            </a:r>
            <a:r>
              <a:rPr sz="2050" spc="-20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bra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ket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output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generated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de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bra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ket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letting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static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te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 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pass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through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tou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hed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outpu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 dirty="0"/>
          </a:p>
          <a:p>
            <a:pPr marL="274955" marR="141605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inclusion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not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particular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static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part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still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trolled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surrounding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logic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bra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ets.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Within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php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bra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ket,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only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output-pr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ducing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stateme</a:t>
            </a:r>
            <a:r>
              <a:rPr sz="2050" spc="-10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generate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output.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4AA22-81AE-45F8-B33D-843434FAC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412" rIns="0" bIns="0" rtlCol="0">
            <a:noAutofit/>
          </a:bodyPr>
          <a:lstStyle/>
          <a:p>
            <a:pPr marL="2345055">
              <a:lnSpc>
                <a:spcPct val="100000"/>
              </a:lnSpc>
            </a:pPr>
            <a:r>
              <a:rPr sz="2950" b="1" spc="360" dirty="0">
                <a:solidFill>
                  <a:srgbClr val="B20000"/>
                </a:solidFill>
                <a:latin typeface="Arial"/>
                <a:cs typeface="Arial"/>
              </a:rPr>
              <a:t>PHP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45" dirty="0">
                <a:solidFill>
                  <a:srgbClr val="B20000"/>
                </a:solidFill>
                <a:latin typeface="Arial"/>
                <a:cs typeface="Arial"/>
              </a:rPr>
              <a:t>I</a:t>
            </a:r>
            <a:r>
              <a:rPr sz="2950" b="1" spc="229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105" dirty="0">
                <a:solidFill>
                  <a:srgbClr val="B20000"/>
                </a:solidFill>
                <a:latin typeface="Arial"/>
                <a:cs typeface="Arial"/>
              </a:rPr>
              <a:t>terpreter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16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10638" y="2086487"/>
            <a:ext cx="1837936" cy="1837932"/>
          </a:xfrm>
          <a:custGeom>
            <a:avLst/>
            <a:gdLst/>
            <a:ahLst/>
            <a:cxnLst/>
            <a:rect l="l" t="t" r="r" b="b"/>
            <a:pathLst>
              <a:path w="1837936" h="1837932">
                <a:moveTo>
                  <a:pt x="918967" y="0"/>
                </a:moveTo>
                <a:lnTo>
                  <a:pt x="843598" y="3046"/>
                </a:lnTo>
                <a:lnTo>
                  <a:pt x="769907" y="12027"/>
                </a:lnTo>
                <a:lnTo>
                  <a:pt x="698130" y="26707"/>
                </a:lnTo>
                <a:lnTo>
                  <a:pt x="628504" y="46849"/>
                </a:lnTo>
                <a:lnTo>
                  <a:pt x="561265" y="72216"/>
                </a:lnTo>
                <a:lnTo>
                  <a:pt x="496651" y="102573"/>
                </a:lnTo>
                <a:lnTo>
                  <a:pt x="434896" y="137682"/>
                </a:lnTo>
                <a:lnTo>
                  <a:pt x="376239" y="177307"/>
                </a:lnTo>
                <a:lnTo>
                  <a:pt x="320915" y="221211"/>
                </a:lnTo>
                <a:lnTo>
                  <a:pt x="269161" y="269158"/>
                </a:lnTo>
                <a:lnTo>
                  <a:pt x="221213" y="320912"/>
                </a:lnTo>
                <a:lnTo>
                  <a:pt x="177308" y="376236"/>
                </a:lnTo>
                <a:lnTo>
                  <a:pt x="137683" y="434893"/>
                </a:lnTo>
                <a:lnTo>
                  <a:pt x="102574" y="496648"/>
                </a:lnTo>
                <a:lnTo>
                  <a:pt x="72217" y="561262"/>
                </a:lnTo>
                <a:lnTo>
                  <a:pt x="46849" y="628501"/>
                </a:lnTo>
                <a:lnTo>
                  <a:pt x="26707" y="698127"/>
                </a:lnTo>
                <a:lnTo>
                  <a:pt x="12027" y="769905"/>
                </a:lnTo>
                <a:lnTo>
                  <a:pt x="3046" y="843596"/>
                </a:lnTo>
                <a:lnTo>
                  <a:pt x="0" y="918966"/>
                </a:lnTo>
                <a:lnTo>
                  <a:pt x="3046" y="994336"/>
                </a:lnTo>
                <a:lnTo>
                  <a:pt x="12027" y="1068027"/>
                </a:lnTo>
                <a:lnTo>
                  <a:pt x="26707" y="1139804"/>
                </a:lnTo>
                <a:lnTo>
                  <a:pt x="46849" y="1209431"/>
                </a:lnTo>
                <a:lnTo>
                  <a:pt x="72217" y="1276669"/>
                </a:lnTo>
                <a:lnTo>
                  <a:pt x="102574" y="1341284"/>
                </a:lnTo>
                <a:lnTo>
                  <a:pt x="137683" y="1403039"/>
                </a:lnTo>
                <a:lnTo>
                  <a:pt x="177308" y="1461696"/>
                </a:lnTo>
                <a:lnTo>
                  <a:pt x="221213" y="1517020"/>
                </a:lnTo>
                <a:lnTo>
                  <a:pt x="269161" y="1568774"/>
                </a:lnTo>
                <a:lnTo>
                  <a:pt x="320915" y="1616721"/>
                </a:lnTo>
                <a:lnTo>
                  <a:pt x="376239" y="1660625"/>
                </a:lnTo>
                <a:lnTo>
                  <a:pt x="434896" y="1700250"/>
                </a:lnTo>
                <a:lnTo>
                  <a:pt x="496651" y="1735359"/>
                </a:lnTo>
                <a:lnTo>
                  <a:pt x="561265" y="1765715"/>
                </a:lnTo>
                <a:lnTo>
                  <a:pt x="628504" y="1791083"/>
                </a:lnTo>
                <a:lnTo>
                  <a:pt x="698130" y="1811225"/>
                </a:lnTo>
                <a:lnTo>
                  <a:pt x="769907" y="1825905"/>
                </a:lnTo>
                <a:lnTo>
                  <a:pt x="843598" y="1834886"/>
                </a:lnTo>
                <a:lnTo>
                  <a:pt x="918967" y="1837932"/>
                </a:lnTo>
                <a:lnTo>
                  <a:pt x="994337" y="1834886"/>
                </a:lnTo>
                <a:lnTo>
                  <a:pt x="1068028" y="1825905"/>
                </a:lnTo>
                <a:lnTo>
                  <a:pt x="1139805" y="1811225"/>
                </a:lnTo>
                <a:lnTo>
                  <a:pt x="1209431" y="1791083"/>
                </a:lnTo>
                <a:lnTo>
                  <a:pt x="1276670" y="1765715"/>
                </a:lnTo>
                <a:lnTo>
                  <a:pt x="1341284" y="1735359"/>
                </a:lnTo>
                <a:lnTo>
                  <a:pt x="1403039" y="1700250"/>
                </a:lnTo>
                <a:lnTo>
                  <a:pt x="1461696" y="1660625"/>
                </a:lnTo>
                <a:lnTo>
                  <a:pt x="1517020" y="1616721"/>
                </a:lnTo>
                <a:lnTo>
                  <a:pt x="1568775" y="1568774"/>
                </a:lnTo>
                <a:lnTo>
                  <a:pt x="1616722" y="1517020"/>
                </a:lnTo>
                <a:lnTo>
                  <a:pt x="1660627" y="1461696"/>
                </a:lnTo>
                <a:lnTo>
                  <a:pt x="1700252" y="1403039"/>
                </a:lnTo>
                <a:lnTo>
                  <a:pt x="1735361" y="1341284"/>
                </a:lnTo>
                <a:lnTo>
                  <a:pt x="1765718" y="1276669"/>
                </a:lnTo>
                <a:lnTo>
                  <a:pt x="1791086" y="1209431"/>
                </a:lnTo>
                <a:lnTo>
                  <a:pt x="1811228" y="1139804"/>
                </a:lnTo>
                <a:lnTo>
                  <a:pt x="1825908" y="1068027"/>
                </a:lnTo>
                <a:lnTo>
                  <a:pt x="1834889" y="994336"/>
                </a:lnTo>
                <a:lnTo>
                  <a:pt x="1837936" y="918966"/>
                </a:lnTo>
                <a:lnTo>
                  <a:pt x="1834889" y="843596"/>
                </a:lnTo>
                <a:lnTo>
                  <a:pt x="1825908" y="769905"/>
                </a:lnTo>
                <a:lnTo>
                  <a:pt x="1811228" y="698127"/>
                </a:lnTo>
                <a:lnTo>
                  <a:pt x="1791086" y="628501"/>
                </a:lnTo>
                <a:lnTo>
                  <a:pt x="1765718" y="561262"/>
                </a:lnTo>
                <a:lnTo>
                  <a:pt x="1735361" y="496648"/>
                </a:lnTo>
                <a:lnTo>
                  <a:pt x="1700252" y="434893"/>
                </a:lnTo>
                <a:lnTo>
                  <a:pt x="1660627" y="376236"/>
                </a:lnTo>
                <a:lnTo>
                  <a:pt x="1616722" y="320912"/>
                </a:lnTo>
                <a:lnTo>
                  <a:pt x="1568775" y="269158"/>
                </a:lnTo>
                <a:lnTo>
                  <a:pt x="1517020" y="221211"/>
                </a:lnTo>
                <a:lnTo>
                  <a:pt x="1461696" y="177307"/>
                </a:lnTo>
                <a:lnTo>
                  <a:pt x="1403039" y="137682"/>
                </a:lnTo>
                <a:lnTo>
                  <a:pt x="1341284" y="102573"/>
                </a:lnTo>
                <a:lnTo>
                  <a:pt x="1276670" y="72216"/>
                </a:lnTo>
                <a:lnTo>
                  <a:pt x="1209431" y="46849"/>
                </a:lnTo>
                <a:lnTo>
                  <a:pt x="1139805" y="26707"/>
                </a:lnTo>
                <a:lnTo>
                  <a:pt x="1068028" y="12027"/>
                </a:lnTo>
                <a:lnTo>
                  <a:pt x="994337" y="3046"/>
                </a:lnTo>
                <a:lnTo>
                  <a:pt x="918967" y="0"/>
                </a:lnTo>
                <a:close/>
              </a:path>
            </a:pathLst>
          </a:custGeom>
          <a:solidFill>
            <a:srgbClr val="BF6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6151" y="2069844"/>
            <a:ext cx="3209843" cy="1604921"/>
          </a:xfrm>
          <a:custGeom>
            <a:avLst/>
            <a:gdLst/>
            <a:ahLst/>
            <a:cxnLst/>
            <a:rect l="l" t="t" r="r" b="b"/>
            <a:pathLst>
              <a:path w="3209843" h="1604921">
                <a:moveTo>
                  <a:pt x="1604921" y="0"/>
                </a:moveTo>
                <a:lnTo>
                  <a:pt x="1473293" y="2660"/>
                </a:lnTo>
                <a:lnTo>
                  <a:pt x="1344595" y="10503"/>
                </a:lnTo>
                <a:lnTo>
                  <a:pt x="1219241" y="23322"/>
                </a:lnTo>
                <a:lnTo>
                  <a:pt x="1097642" y="40911"/>
                </a:lnTo>
                <a:lnTo>
                  <a:pt x="980214" y="63062"/>
                </a:lnTo>
                <a:lnTo>
                  <a:pt x="867368" y="89571"/>
                </a:lnTo>
                <a:lnTo>
                  <a:pt x="759518" y="120229"/>
                </a:lnTo>
                <a:lnTo>
                  <a:pt x="657076" y="154831"/>
                </a:lnTo>
                <a:lnTo>
                  <a:pt x="560456" y="193170"/>
                </a:lnTo>
                <a:lnTo>
                  <a:pt x="470071" y="235039"/>
                </a:lnTo>
                <a:lnTo>
                  <a:pt x="386333" y="280232"/>
                </a:lnTo>
                <a:lnTo>
                  <a:pt x="309657" y="328542"/>
                </a:lnTo>
                <a:lnTo>
                  <a:pt x="240454" y="379763"/>
                </a:lnTo>
                <a:lnTo>
                  <a:pt x="179138" y="433688"/>
                </a:lnTo>
                <a:lnTo>
                  <a:pt x="126122" y="490111"/>
                </a:lnTo>
                <a:lnTo>
                  <a:pt x="81820" y="548825"/>
                </a:lnTo>
                <a:lnTo>
                  <a:pt x="46643" y="609623"/>
                </a:lnTo>
                <a:lnTo>
                  <a:pt x="21005" y="672300"/>
                </a:lnTo>
                <a:lnTo>
                  <a:pt x="5320" y="736648"/>
                </a:lnTo>
                <a:lnTo>
                  <a:pt x="0" y="802460"/>
                </a:lnTo>
                <a:lnTo>
                  <a:pt x="5320" y="868273"/>
                </a:lnTo>
                <a:lnTo>
                  <a:pt x="21005" y="932621"/>
                </a:lnTo>
                <a:lnTo>
                  <a:pt x="46643" y="995298"/>
                </a:lnTo>
                <a:lnTo>
                  <a:pt x="81820" y="1056096"/>
                </a:lnTo>
                <a:lnTo>
                  <a:pt x="126122" y="1114810"/>
                </a:lnTo>
                <a:lnTo>
                  <a:pt x="179138" y="1171233"/>
                </a:lnTo>
                <a:lnTo>
                  <a:pt x="240454" y="1225158"/>
                </a:lnTo>
                <a:lnTo>
                  <a:pt x="309657" y="1276379"/>
                </a:lnTo>
                <a:lnTo>
                  <a:pt x="386333" y="1324689"/>
                </a:lnTo>
                <a:lnTo>
                  <a:pt x="470071" y="1369882"/>
                </a:lnTo>
                <a:lnTo>
                  <a:pt x="560456" y="1411751"/>
                </a:lnTo>
                <a:lnTo>
                  <a:pt x="657076" y="1450090"/>
                </a:lnTo>
                <a:lnTo>
                  <a:pt x="759518" y="1484692"/>
                </a:lnTo>
                <a:lnTo>
                  <a:pt x="867368" y="1515350"/>
                </a:lnTo>
                <a:lnTo>
                  <a:pt x="980214" y="1541859"/>
                </a:lnTo>
                <a:lnTo>
                  <a:pt x="1097642" y="1564010"/>
                </a:lnTo>
                <a:lnTo>
                  <a:pt x="1219241" y="1581599"/>
                </a:lnTo>
                <a:lnTo>
                  <a:pt x="1344595" y="1594418"/>
                </a:lnTo>
                <a:lnTo>
                  <a:pt x="1473293" y="1602261"/>
                </a:lnTo>
                <a:lnTo>
                  <a:pt x="1604921" y="1604921"/>
                </a:lnTo>
                <a:lnTo>
                  <a:pt x="1736550" y="1602261"/>
                </a:lnTo>
                <a:lnTo>
                  <a:pt x="1865248" y="1594418"/>
                </a:lnTo>
                <a:lnTo>
                  <a:pt x="1990602" y="1581599"/>
                </a:lnTo>
                <a:lnTo>
                  <a:pt x="2112200" y="1564010"/>
                </a:lnTo>
                <a:lnTo>
                  <a:pt x="2229629" y="1541859"/>
                </a:lnTo>
                <a:lnTo>
                  <a:pt x="2342475" y="1515350"/>
                </a:lnTo>
                <a:lnTo>
                  <a:pt x="2450325" y="1484692"/>
                </a:lnTo>
                <a:lnTo>
                  <a:pt x="2552767" y="1450090"/>
                </a:lnTo>
                <a:lnTo>
                  <a:pt x="2649387" y="1411751"/>
                </a:lnTo>
                <a:lnTo>
                  <a:pt x="2739772" y="1369882"/>
                </a:lnTo>
                <a:lnTo>
                  <a:pt x="2823510" y="1324689"/>
                </a:lnTo>
                <a:lnTo>
                  <a:pt x="2900186" y="1276379"/>
                </a:lnTo>
                <a:lnTo>
                  <a:pt x="2969389" y="1225158"/>
                </a:lnTo>
                <a:lnTo>
                  <a:pt x="3030705" y="1171233"/>
                </a:lnTo>
                <a:lnTo>
                  <a:pt x="3083720" y="1114810"/>
                </a:lnTo>
                <a:lnTo>
                  <a:pt x="3128023" y="1056096"/>
                </a:lnTo>
                <a:lnTo>
                  <a:pt x="3163200" y="995298"/>
                </a:lnTo>
                <a:lnTo>
                  <a:pt x="3188838" y="932621"/>
                </a:lnTo>
                <a:lnTo>
                  <a:pt x="3204523" y="868273"/>
                </a:lnTo>
                <a:lnTo>
                  <a:pt x="3209843" y="802460"/>
                </a:lnTo>
                <a:lnTo>
                  <a:pt x="3204523" y="736648"/>
                </a:lnTo>
                <a:lnTo>
                  <a:pt x="3188838" y="672300"/>
                </a:lnTo>
                <a:lnTo>
                  <a:pt x="3163200" y="609623"/>
                </a:lnTo>
                <a:lnTo>
                  <a:pt x="3128023" y="548825"/>
                </a:lnTo>
                <a:lnTo>
                  <a:pt x="3083720" y="490111"/>
                </a:lnTo>
                <a:lnTo>
                  <a:pt x="3030705" y="433688"/>
                </a:lnTo>
                <a:lnTo>
                  <a:pt x="2969389" y="379763"/>
                </a:lnTo>
                <a:lnTo>
                  <a:pt x="2900186" y="328542"/>
                </a:lnTo>
                <a:lnTo>
                  <a:pt x="2823510" y="280232"/>
                </a:lnTo>
                <a:lnTo>
                  <a:pt x="2739772" y="235039"/>
                </a:lnTo>
                <a:lnTo>
                  <a:pt x="2649387" y="193170"/>
                </a:lnTo>
                <a:lnTo>
                  <a:pt x="2552767" y="154831"/>
                </a:lnTo>
                <a:lnTo>
                  <a:pt x="2450325" y="120229"/>
                </a:lnTo>
                <a:lnTo>
                  <a:pt x="2342475" y="89571"/>
                </a:lnTo>
                <a:lnTo>
                  <a:pt x="2229629" y="63062"/>
                </a:lnTo>
                <a:lnTo>
                  <a:pt x="2112200" y="40911"/>
                </a:lnTo>
                <a:lnTo>
                  <a:pt x="1990602" y="23322"/>
                </a:lnTo>
                <a:lnTo>
                  <a:pt x="1865248" y="10503"/>
                </a:lnTo>
                <a:lnTo>
                  <a:pt x="1736550" y="2660"/>
                </a:lnTo>
                <a:lnTo>
                  <a:pt x="1604921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28612" y="4298902"/>
            <a:ext cx="2229058" cy="1515759"/>
          </a:xfrm>
          <a:custGeom>
            <a:avLst/>
            <a:gdLst/>
            <a:ahLst/>
            <a:cxnLst/>
            <a:rect l="l" t="t" r="r" b="b"/>
            <a:pathLst>
              <a:path w="2229058" h="1515759">
                <a:moveTo>
                  <a:pt x="124827" y="0"/>
                </a:moveTo>
                <a:lnTo>
                  <a:pt x="82448" y="7379"/>
                </a:lnTo>
                <a:lnTo>
                  <a:pt x="46297" y="27794"/>
                </a:lnTo>
                <a:lnTo>
                  <a:pt x="18961" y="58661"/>
                </a:lnTo>
                <a:lnTo>
                  <a:pt x="3024" y="97396"/>
                </a:lnTo>
                <a:lnTo>
                  <a:pt x="0" y="1390932"/>
                </a:lnTo>
                <a:lnTo>
                  <a:pt x="851" y="1405592"/>
                </a:lnTo>
                <a:lnTo>
                  <a:pt x="12864" y="1446183"/>
                </a:lnTo>
                <a:lnTo>
                  <a:pt x="37051" y="1479683"/>
                </a:lnTo>
                <a:lnTo>
                  <a:pt x="70828" y="1503505"/>
                </a:lnTo>
                <a:lnTo>
                  <a:pt x="111610" y="1515068"/>
                </a:lnTo>
                <a:lnTo>
                  <a:pt x="2104230" y="1515759"/>
                </a:lnTo>
                <a:lnTo>
                  <a:pt x="2118889" y="1514907"/>
                </a:lnTo>
                <a:lnTo>
                  <a:pt x="2159480" y="1502896"/>
                </a:lnTo>
                <a:lnTo>
                  <a:pt x="2192979" y="1478709"/>
                </a:lnTo>
                <a:lnTo>
                  <a:pt x="2216803" y="1444933"/>
                </a:lnTo>
                <a:lnTo>
                  <a:pt x="2228366" y="1404150"/>
                </a:lnTo>
                <a:lnTo>
                  <a:pt x="2229058" y="124827"/>
                </a:lnTo>
                <a:lnTo>
                  <a:pt x="2228206" y="110167"/>
                </a:lnTo>
                <a:lnTo>
                  <a:pt x="2216193" y="69575"/>
                </a:lnTo>
                <a:lnTo>
                  <a:pt x="2192006" y="36076"/>
                </a:lnTo>
                <a:lnTo>
                  <a:pt x="2158229" y="12253"/>
                </a:lnTo>
                <a:lnTo>
                  <a:pt x="2117447" y="691"/>
                </a:lnTo>
                <a:lnTo>
                  <a:pt x="124827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71272" y="2246728"/>
            <a:ext cx="1783246" cy="801272"/>
          </a:xfrm>
          <a:custGeom>
            <a:avLst/>
            <a:gdLst/>
            <a:ahLst/>
            <a:cxnLst/>
            <a:rect l="l" t="t" r="r" b="b"/>
            <a:pathLst>
              <a:path w="1783246" h="801272">
                <a:moveTo>
                  <a:pt x="891623" y="0"/>
                </a:moveTo>
                <a:lnTo>
                  <a:pt x="818495" y="1328"/>
                </a:lnTo>
                <a:lnTo>
                  <a:pt x="746996" y="5243"/>
                </a:lnTo>
                <a:lnTo>
                  <a:pt x="677354" y="11643"/>
                </a:lnTo>
                <a:lnTo>
                  <a:pt x="609799" y="20425"/>
                </a:lnTo>
                <a:lnTo>
                  <a:pt x="544561" y="31484"/>
                </a:lnTo>
                <a:lnTo>
                  <a:pt x="481869" y="44719"/>
                </a:lnTo>
                <a:lnTo>
                  <a:pt x="421952" y="60025"/>
                </a:lnTo>
                <a:lnTo>
                  <a:pt x="365040" y="77300"/>
                </a:lnTo>
                <a:lnTo>
                  <a:pt x="311362" y="96441"/>
                </a:lnTo>
                <a:lnTo>
                  <a:pt x="261149" y="117345"/>
                </a:lnTo>
                <a:lnTo>
                  <a:pt x="214628" y="139908"/>
                </a:lnTo>
                <a:lnTo>
                  <a:pt x="172030" y="164027"/>
                </a:lnTo>
                <a:lnTo>
                  <a:pt x="133584" y="189599"/>
                </a:lnTo>
                <a:lnTo>
                  <a:pt x="99520" y="216522"/>
                </a:lnTo>
                <a:lnTo>
                  <a:pt x="70067" y="244692"/>
                </a:lnTo>
                <a:lnTo>
                  <a:pt x="45455" y="274005"/>
                </a:lnTo>
                <a:lnTo>
                  <a:pt x="11669" y="335651"/>
                </a:lnTo>
                <a:lnTo>
                  <a:pt x="0" y="400636"/>
                </a:lnTo>
                <a:lnTo>
                  <a:pt x="2955" y="433493"/>
                </a:lnTo>
                <a:lnTo>
                  <a:pt x="25912" y="496912"/>
                </a:lnTo>
                <a:lnTo>
                  <a:pt x="70067" y="556580"/>
                </a:lnTo>
                <a:lnTo>
                  <a:pt x="99520" y="584749"/>
                </a:lnTo>
                <a:lnTo>
                  <a:pt x="133584" y="611672"/>
                </a:lnTo>
                <a:lnTo>
                  <a:pt x="172030" y="637244"/>
                </a:lnTo>
                <a:lnTo>
                  <a:pt x="214628" y="661364"/>
                </a:lnTo>
                <a:lnTo>
                  <a:pt x="261149" y="683927"/>
                </a:lnTo>
                <a:lnTo>
                  <a:pt x="311362" y="704830"/>
                </a:lnTo>
                <a:lnTo>
                  <a:pt x="365040" y="723971"/>
                </a:lnTo>
                <a:lnTo>
                  <a:pt x="421952" y="741246"/>
                </a:lnTo>
                <a:lnTo>
                  <a:pt x="481869" y="756553"/>
                </a:lnTo>
                <a:lnTo>
                  <a:pt x="544561" y="769787"/>
                </a:lnTo>
                <a:lnTo>
                  <a:pt x="609799" y="780847"/>
                </a:lnTo>
                <a:lnTo>
                  <a:pt x="677354" y="789628"/>
                </a:lnTo>
                <a:lnTo>
                  <a:pt x="746996" y="796028"/>
                </a:lnTo>
                <a:lnTo>
                  <a:pt x="818495" y="799944"/>
                </a:lnTo>
                <a:lnTo>
                  <a:pt x="891623" y="801272"/>
                </a:lnTo>
                <a:lnTo>
                  <a:pt x="964750" y="799944"/>
                </a:lnTo>
                <a:lnTo>
                  <a:pt x="1036250" y="796028"/>
                </a:lnTo>
                <a:lnTo>
                  <a:pt x="1105891" y="789628"/>
                </a:lnTo>
                <a:lnTo>
                  <a:pt x="1173446" y="780847"/>
                </a:lnTo>
                <a:lnTo>
                  <a:pt x="1238684" y="769787"/>
                </a:lnTo>
                <a:lnTo>
                  <a:pt x="1301377" y="756553"/>
                </a:lnTo>
                <a:lnTo>
                  <a:pt x="1361294" y="741246"/>
                </a:lnTo>
                <a:lnTo>
                  <a:pt x="1418206" y="723971"/>
                </a:lnTo>
                <a:lnTo>
                  <a:pt x="1471883" y="704830"/>
                </a:lnTo>
                <a:lnTo>
                  <a:pt x="1522097" y="683927"/>
                </a:lnTo>
                <a:lnTo>
                  <a:pt x="1568618" y="661364"/>
                </a:lnTo>
                <a:lnTo>
                  <a:pt x="1611216" y="637244"/>
                </a:lnTo>
                <a:lnTo>
                  <a:pt x="1649661" y="611672"/>
                </a:lnTo>
                <a:lnTo>
                  <a:pt x="1683725" y="584749"/>
                </a:lnTo>
                <a:lnTo>
                  <a:pt x="1713178" y="556580"/>
                </a:lnTo>
                <a:lnTo>
                  <a:pt x="1737791" y="527266"/>
                </a:lnTo>
                <a:lnTo>
                  <a:pt x="1771576" y="465620"/>
                </a:lnTo>
                <a:lnTo>
                  <a:pt x="1783246" y="400636"/>
                </a:lnTo>
                <a:lnTo>
                  <a:pt x="1780290" y="367778"/>
                </a:lnTo>
                <a:lnTo>
                  <a:pt x="1757333" y="304359"/>
                </a:lnTo>
                <a:lnTo>
                  <a:pt x="1713178" y="244692"/>
                </a:lnTo>
                <a:lnTo>
                  <a:pt x="1683725" y="216522"/>
                </a:lnTo>
                <a:lnTo>
                  <a:pt x="1649661" y="189599"/>
                </a:lnTo>
                <a:lnTo>
                  <a:pt x="1611216" y="164027"/>
                </a:lnTo>
                <a:lnTo>
                  <a:pt x="1568618" y="139908"/>
                </a:lnTo>
                <a:lnTo>
                  <a:pt x="1522097" y="117345"/>
                </a:lnTo>
                <a:lnTo>
                  <a:pt x="1471883" y="96441"/>
                </a:lnTo>
                <a:lnTo>
                  <a:pt x="1418206" y="77300"/>
                </a:lnTo>
                <a:lnTo>
                  <a:pt x="1361294" y="60025"/>
                </a:lnTo>
                <a:lnTo>
                  <a:pt x="1301377" y="44719"/>
                </a:lnTo>
                <a:lnTo>
                  <a:pt x="1238684" y="31484"/>
                </a:lnTo>
                <a:lnTo>
                  <a:pt x="1173446" y="20425"/>
                </a:lnTo>
                <a:lnTo>
                  <a:pt x="1105891" y="11643"/>
                </a:lnTo>
                <a:lnTo>
                  <a:pt x="1036250" y="5243"/>
                </a:lnTo>
                <a:lnTo>
                  <a:pt x="964750" y="1328"/>
                </a:lnTo>
                <a:lnTo>
                  <a:pt x="89162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74561" y="2497823"/>
            <a:ext cx="0" cy="2514377"/>
          </a:xfrm>
          <a:custGeom>
            <a:avLst/>
            <a:gdLst/>
            <a:ahLst/>
            <a:cxnLst/>
            <a:rect l="l" t="t" r="r" b="b"/>
            <a:pathLst>
              <a:path h="2514377">
                <a:moveTo>
                  <a:pt x="-4564318" y="3318820"/>
                </a:moveTo>
                <a:lnTo>
                  <a:pt x="-4564318" y="331882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 flipH="1">
            <a:off x="6274560" y="2497823"/>
            <a:ext cx="45719" cy="2514377"/>
          </a:xfrm>
          <a:custGeom>
            <a:avLst/>
            <a:gdLst/>
            <a:ahLst/>
            <a:cxnLst/>
            <a:rect l="l" t="t" r="r" b="b"/>
            <a:pathLst>
              <a:path h="2514377">
                <a:moveTo>
                  <a:pt x="0" y="0"/>
                </a:moveTo>
                <a:lnTo>
                  <a:pt x="0" y="2514377"/>
                </a:lnTo>
              </a:path>
            </a:pathLst>
          </a:custGeom>
          <a:ln w="35664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005074" y="3892240"/>
            <a:ext cx="2171700" cy="18357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636270">
              <a:lnSpc>
                <a:spcPct val="100000"/>
              </a:lnSpc>
            </a:pPr>
            <a:r>
              <a:rPr sz="2500" b="1" spc="-15" dirty="0">
                <a:latin typeface="Courier New"/>
                <a:cs typeface="Courier New"/>
              </a:rPr>
              <a:t>file.php</a:t>
            </a:r>
            <a:endParaRPr sz="2500" dirty="0">
              <a:latin typeface="Courier New"/>
              <a:cs typeface="Courier New"/>
            </a:endParaRPr>
          </a:p>
          <a:p>
            <a:pPr>
              <a:lnSpc>
                <a:spcPts val="900"/>
              </a:lnSpc>
              <a:spcBef>
                <a:spcPts val="14"/>
              </a:spcBef>
            </a:pPr>
            <a:endParaRPr sz="9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458470">
              <a:lnSpc>
                <a:spcPct val="100000"/>
              </a:lnSpc>
            </a:pPr>
            <a:r>
              <a:rPr sz="2500" b="1" spc="-15" dirty="0">
                <a:solidFill>
                  <a:srgbClr val="FF0000"/>
                </a:solidFill>
                <a:latin typeface="Courier New"/>
                <a:cs typeface="Courier New"/>
              </a:rPr>
              <a:t>PHP</a:t>
            </a:r>
            <a:r>
              <a:rPr sz="2500" b="1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500" b="1" spc="-15" dirty="0">
                <a:solidFill>
                  <a:srgbClr val="FF0000"/>
                </a:solidFill>
                <a:latin typeface="Courier New"/>
                <a:cs typeface="Courier New"/>
              </a:rPr>
              <a:t>CODE</a:t>
            </a:r>
            <a:endParaRPr sz="2500" dirty="0">
              <a:latin typeface="Courier New"/>
              <a:cs typeface="Courier New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100"/>
              </a:lnSpc>
              <a:spcBef>
                <a:spcPts val="6"/>
              </a:spcBef>
            </a:pPr>
            <a:endParaRPr sz="1100" dirty="0"/>
          </a:p>
          <a:p>
            <a:pPr marL="12700" marR="826769">
              <a:lnSpc>
                <a:spcPct val="70200"/>
              </a:lnSpc>
            </a:pPr>
            <a:r>
              <a:rPr sz="2500" b="1" spc="-15" dirty="0">
                <a:solidFill>
                  <a:srgbClr val="0000FF"/>
                </a:solidFill>
                <a:latin typeface="Courier New"/>
                <a:cs typeface="Courier New"/>
              </a:rPr>
              <a:t>Fixed Content</a:t>
            </a:r>
            <a:endParaRPr sz="25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92769" y="2733130"/>
            <a:ext cx="1356995" cy="4089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500" b="1" spc="-15" dirty="0">
                <a:solidFill>
                  <a:srgbClr val="FFFFFF"/>
                </a:solidFill>
                <a:latin typeface="Courier New"/>
                <a:cs typeface="Courier New"/>
              </a:rPr>
              <a:t>Browser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17346" y="2017544"/>
            <a:ext cx="1737360" cy="4089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500" b="1" spc="-15" dirty="0">
                <a:latin typeface="Courier New"/>
                <a:cs typeface="Courier New"/>
              </a:rPr>
              <a:t>Generated</a:t>
            </a:r>
            <a:endParaRPr sz="250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98001" y="2591676"/>
            <a:ext cx="1547495" cy="4089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500" b="1" spc="-15" dirty="0">
                <a:latin typeface="Courier New"/>
                <a:cs typeface="Courier New"/>
              </a:rPr>
              <a:t>Document</a:t>
            </a:r>
            <a:endParaRPr sz="2500" dirty="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59262" y="3000616"/>
            <a:ext cx="1969770" cy="4089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500" b="1" spc="-15" dirty="0">
                <a:latin typeface="Courier New"/>
                <a:cs typeface="Courier New"/>
              </a:rPr>
              <a:t>Web</a:t>
            </a:r>
            <a:r>
              <a:rPr sz="2500" b="1" spc="325" dirty="0">
                <a:latin typeface="Courier New"/>
                <a:cs typeface="Courier New"/>
              </a:rPr>
              <a:t> </a:t>
            </a:r>
            <a:r>
              <a:rPr sz="2500" b="1" spc="-15" dirty="0">
                <a:latin typeface="Courier New"/>
                <a:cs typeface="Courier New"/>
              </a:rPr>
              <a:t>Server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64875" y="2465642"/>
            <a:ext cx="596265" cy="4089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500" b="1" spc="-15" dirty="0">
                <a:latin typeface="Courier New"/>
                <a:cs typeface="Courier New"/>
              </a:rPr>
              <a:t>PHP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86889" y="2437193"/>
            <a:ext cx="213989" cy="142659"/>
          </a:xfrm>
          <a:custGeom>
            <a:avLst/>
            <a:gdLst/>
            <a:ahLst/>
            <a:cxnLst/>
            <a:rect l="l" t="t" r="r" b="b"/>
            <a:pathLst>
              <a:path w="213989" h="142659">
                <a:moveTo>
                  <a:pt x="160492" y="0"/>
                </a:moveTo>
                <a:lnTo>
                  <a:pt x="0" y="71329"/>
                </a:lnTo>
                <a:lnTo>
                  <a:pt x="160492" y="142659"/>
                </a:lnTo>
                <a:lnTo>
                  <a:pt x="213989" y="71329"/>
                </a:lnTo>
                <a:lnTo>
                  <a:pt x="160492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86889" y="2437193"/>
            <a:ext cx="213989" cy="142659"/>
          </a:xfrm>
          <a:custGeom>
            <a:avLst/>
            <a:gdLst/>
            <a:ahLst/>
            <a:cxnLst/>
            <a:rect l="l" t="t" r="r" b="b"/>
            <a:pathLst>
              <a:path w="213989" h="142659">
                <a:moveTo>
                  <a:pt x="160492" y="0"/>
                </a:moveTo>
                <a:lnTo>
                  <a:pt x="0" y="71329"/>
                </a:lnTo>
                <a:lnTo>
                  <a:pt x="160492" y="142659"/>
                </a:lnTo>
                <a:lnTo>
                  <a:pt x="213989" y="71329"/>
                </a:lnTo>
                <a:lnTo>
                  <a:pt x="160492" y="0"/>
                </a:lnTo>
                <a:close/>
              </a:path>
            </a:pathLst>
          </a:custGeom>
          <a:ln w="35664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92394" y="2509881"/>
            <a:ext cx="1116312" cy="2254859"/>
          </a:xfrm>
          <a:custGeom>
            <a:avLst/>
            <a:gdLst/>
            <a:ahLst/>
            <a:cxnLst/>
            <a:rect l="l" t="t" r="r" b="b"/>
            <a:pathLst>
              <a:path w="1116312" h="2125629">
                <a:moveTo>
                  <a:pt x="28531" y="2125629"/>
                </a:moveTo>
                <a:lnTo>
                  <a:pt x="28531" y="342383"/>
                </a:lnTo>
                <a:lnTo>
                  <a:pt x="1116312" y="342383"/>
                </a:lnTo>
                <a:lnTo>
                  <a:pt x="1116312" y="0"/>
                </a:lnTo>
                <a:lnTo>
                  <a:pt x="0" y="0"/>
                </a:lnTo>
              </a:path>
            </a:pathLst>
          </a:custGeom>
          <a:ln w="35664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16F4CA7E-7902-4227-A349-6FF2D4211E4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8EC45A-DFCE-4D1C-9215-E05EB121D2BE}"/>
              </a:ext>
            </a:extLst>
          </p:cNvPr>
          <p:cNvCxnSpPr>
            <a:cxnSpLocks/>
          </p:cNvCxnSpPr>
          <p:nvPr/>
        </p:nvCxnSpPr>
        <p:spPr>
          <a:xfrm>
            <a:off x="3616455" y="2494256"/>
            <a:ext cx="2703824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AA566F0-2EB4-428A-A278-419B3327EB79}"/>
              </a:ext>
            </a:extLst>
          </p:cNvPr>
          <p:cNvSpPr txBox="1"/>
          <p:nvPr/>
        </p:nvSpPr>
        <p:spPr>
          <a:xfrm>
            <a:off x="2133600" y="6324600"/>
            <a:ext cx="6202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experimentation, use PHP sandbox available at: </a:t>
            </a:r>
          </a:p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http://sandbox.onlinephpfunctions.com/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62" y="868658"/>
            <a:ext cx="7937538" cy="46323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38835" marR="976630" indent="-826769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&lt;html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2"/>
              </a:rPr>
              <a:t>xmlns="http://www.w3.org/1999/xhtml"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 lang="en" xml:lang="en"&gt;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&lt;head&gt;&lt;meta charset="utf-8"/&gt;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&lt;title&gt;PHP Hello World&lt;/title&gt;&lt;/head&gt;&lt;body&gt;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&lt;h1&gt;Hello from PHP&lt;/h1&gt;&lt;p&gt;Hello, it is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&lt;?php</a:t>
            </a:r>
            <a:endParaRPr sz="2050" dirty="0">
              <a:latin typeface="Courier New"/>
              <a:cs typeface="Courier New"/>
            </a:endParaRPr>
          </a:p>
          <a:p>
            <a:pPr marL="425450" marR="12700" indent="-413384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if (function_exists("date_default_timezone_set")) </a:t>
            </a:r>
            <a:r>
              <a:rPr sz="2050" spc="-150" dirty="0" err="1">
                <a:solidFill>
                  <a:srgbClr val="000072"/>
                </a:solidFill>
                <a:latin typeface="Courier New"/>
                <a:cs typeface="Courier New"/>
              </a:rPr>
              <a:t>date_default_timezone_set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(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'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US/Eastern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'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);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echo date("l M. d, Y"); ?&gt;,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&lt;br /&gt;do you know where your project is?&lt;/p&gt;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&lt;/body&gt;&lt;/html&gt;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Ex: </a:t>
            </a:r>
            <a:r>
              <a:rPr sz="2050" b="1" spc="-220" dirty="0"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050" spc="-150" dirty="0">
                <a:latin typeface="Courier New"/>
                <a:cs typeface="Courier Ne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Hello.php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17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94BC52-8EE0-4020-863A-A123E39C1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9323B5-89FE-4096-8433-01F9F814B2D6}"/>
              </a:ext>
            </a:extLst>
          </p:cNvPr>
          <p:cNvSpPr/>
          <p:nvPr/>
        </p:nvSpPr>
        <p:spPr>
          <a:xfrm>
            <a:off x="1066800" y="5732481"/>
            <a:ext cx="7848600" cy="1236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955" marR="12700" indent="-262890">
              <a:lnSpc>
                <a:spcPct val="1155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lang="en-US" sz="2200" spc="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220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lang="en-US" sz="220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spc="-114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r>
              <a:rPr lang="en-US" sz="220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spc="-6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lang="en-US" sz="2200" spc="5" dirty="0">
                <a:solidFill>
                  <a:srgbClr val="000072"/>
                </a:solidFill>
                <a:latin typeface="Arial"/>
                <a:cs typeface="Arial"/>
              </a:rPr>
              <a:t>ust</a:t>
            </a:r>
            <a:r>
              <a:rPr lang="en-US" sz="220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dirty="0">
                <a:solidFill>
                  <a:srgbClr val="000072"/>
                </a:solidFill>
                <a:latin typeface="Arial"/>
                <a:cs typeface="Arial"/>
              </a:rPr>
              <a:t>al</a:t>
            </a:r>
            <a:r>
              <a:rPr lang="en-US" sz="220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lang="en-US" sz="2200" spc="-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2200" spc="-85" dirty="0">
                <a:solidFill>
                  <a:srgbClr val="000072"/>
                </a:solidFill>
                <a:latin typeface="Arial"/>
                <a:cs typeface="Arial"/>
              </a:rPr>
              <a:t>ys</a:t>
            </a:r>
            <a:r>
              <a:rPr lang="en-US" sz="220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dirty="0">
                <a:solidFill>
                  <a:srgbClr val="000072"/>
                </a:solidFill>
                <a:latin typeface="Arial"/>
                <a:cs typeface="Arial"/>
              </a:rPr>
              <a:t>pr</a:t>
            </a:r>
            <a:r>
              <a:rPr lang="en-US" sz="2200" spc="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lang="en-US" sz="2200" spc="-90" dirty="0">
                <a:solidFill>
                  <a:srgbClr val="000072"/>
                </a:solidFill>
                <a:latin typeface="Arial"/>
                <a:cs typeface="Arial"/>
              </a:rPr>
              <a:t>duce</a:t>
            </a:r>
            <a:r>
              <a:rPr lang="en-US" sz="220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220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spc="5" dirty="0">
                <a:solidFill>
                  <a:srgbClr val="000072"/>
                </a:solidFill>
                <a:latin typeface="Arial"/>
                <a:cs typeface="Arial"/>
              </a:rPr>
              <a:t>correctly</a:t>
            </a:r>
            <a:r>
              <a:rPr lang="en-US"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spc="15" dirty="0">
                <a:solidFill>
                  <a:srgbClr val="000072"/>
                </a:solidFill>
                <a:latin typeface="Arial"/>
                <a:cs typeface="Arial"/>
              </a:rPr>
              <a:t>formatted</a:t>
            </a:r>
            <a:r>
              <a:rPr lang="en-US"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spc="130" dirty="0">
                <a:solidFill>
                  <a:srgbClr val="000072"/>
                </a:solidFill>
                <a:latin typeface="Arial"/>
                <a:cs typeface="Arial"/>
              </a:rPr>
              <a:t>HTTP</a:t>
            </a:r>
            <a:r>
              <a:rPr lang="en-US" sz="2200" spc="5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spc="-80" dirty="0">
                <a:solidFill>
                  <a:srgbClr val="000072"/>
                </a:solidFill>
                <a:latin typeface="Arial"/>
                <a:cs typeface="Arial"/>
              </a:rPr>
              <a:t>res</a:t>
            </a:r>
            <a:r>
              <a:rPr lang="en-US" sz="2200" spc="-3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lang="en-US" sz="2200" spc="-135" dirty="0">
                <a:solidFill>
                  <a:srgbClr val="000072"/>
                </a:solidFill>
                <a:latin typeface="Arial"/>
                <a:cs typeface="Arial"/>
              </a:rPr>
              <a:t>onse</a:t>
            </a:r>
            <a:r>
              <a:rPr lang="en-US"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spc="-135" dirty="0">
                <a:solidFill>
                  <a:srgbClr val="000072"/>
                </a:solidFill>
                <a:latin typeface="Arial"/>
                <a:cs typeface="Arial"/>
              </a:rPr>
              <a:t>message. </a:t>
            </a:r>
            <a:r>
              <a:rPr lang="en-US" sz="2200" spc="-2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spc="80" dirty="0">
                <a:solidFill>
                  <a:srgbClr val="000072"/>
                </a:solidFill>
                <a:latin typeface="Arial"/>
                <a:cs typeface="Arial"/>
              </a:rPr>
              <a:t>Output</a:t>
            </a:r>
            <a:r>
              <a:rPr lang="en-US" sz="22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spc="20" dirty="0">
                <a:solidFill>
                  <a:srgbClr val="000072"/>
                </a:solidFill>
                <a:latin typeface="Arial"/>
                <a:cs typeface="Arial"/>
              </a:rPr>
              <a:t>from</a:t>
            </a:r>
            <a:r>
              <a:rPr lang="en-US"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lang="en-US"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spc="20" dirty="0">
                <a:solidFill>
                  <a:srgbClr val="000072"/>
                </a:solidFill>
                <a:latin typeface="Arial"/>
                <a:cs typeface="Arial"/>
              </a:rPr>
              <a:t>script</a:t>
            </a:r>
            <a:r>
              <a:rPr lang="en-US" sz="22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spc="-10" dirty="0">
                <a:solidFill>
                  <a:srgbClr val="000072"/>
                </a:solidFill>
                <a:latin typeface="Arial"/>
                <a:cs typeface="Arial"/>
              </a:rPr>
              <a:t>constitutes</a:t>
            </a:r>
            <a:r>
              <a:rPr lang="en-US" sz="220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dirty="0">
                <a:solidFill>
                  <a:srgbClr val="000072"/>
                </a:solidFill>
                <a:latin typeface="Arial"/>
                <a:cs typeface="Arial"/>
              </a:rPr>
              <a:t>the </a:t>
            </a:r>
            <a:r>
              <a:rPr lang="en-US" sz="2200" spc="-80" dirty="0">
                <a:solidFill>
                  <a:srgbClr val="000072"/>
                </a:solidFill>
                <a:latin typeface="Arial"/>
                <a:cs typeface="Arial"/>
              </a:rPr>
              <a:t>res</a:t>
            </a:r>
            <a:r>
              <a:rPr lang="en-US" sz="2200" spc="-3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lang="en-US" sz="2200" spc="-135" dirty="0">
                <a:solidFill>
                  <a:srgbClr val="000072"/>
                </a:solidFill>
                <a:latin typeface="Arial"/>
                <a:cs typeface="Arial"/>
              </a:rPr>
              <a:t>onse</a:t>
            </a:r>
            <a:r>
              <a:rPr lang="en-US"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lang="en-US" sz="220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lang="en-US" sz="220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lang="en-US" sz="2200" spc="-114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lang="en-US" sz="2200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lang="en-US"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4302" y="131336"/>
            <a:ext cx="7920990" cy="1684020"/>
          </a:xfrm>
          <a:prstGeom prst="rect">
            <a:avLst/>
          </a:prstGeom>
        </p:spPr>
        <p:txBody>
          <a:bodyPr vert="horz" wrap="square" lIns="0" tIns="46412" rIns="0" bIns="0" rtlCol="0">
            <a:noAutofit/>
          </a:bodyPr>
          <a:lstStyle/>
          <a:p>
            <a:pPr marL="169863" algn="ctr">
              <a:lnSpc>
                <a:spcPct val="100000"/>
              </a:lnSpc>
            </a:pPr>
            <a:r>
              <a:rPr lang="en-US" sz="2950" b="1" spc="360">
                <a:solidFill>
                  <a:srgbClr val="B20000"/>
                </a:solidFill>
                <a:latin typeface="Arial"/>
                <a:cs typeface="Arial"/>
              </a:rPr>
              <a:t>PHP</a:t>
            </a:r>
            <a:r>
              <a:rPr lang="en-US" sz="2950" b="1" spc="30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lang="en-US" sz="2950" b="1" spc="145">
                <a:solidFill>
                  <a:srgbClr val="B20000"/>
                </a:solidFill>
                <a:latin typeface="Arial"/>
                <a:cs typeface="Arial"/>
              </a:rPr>
              <a:t>Sandbox</a:t>
            </a:r>
            <a:br>
              <a:rPr lang="en-US" sz="2950" b="1" spc="145">
                <a:solidFill>
                  <a:srgbClr val="B20000"/>
                </a:solidFill>
                <a:latin typeface="Arial"/>
                <a:cs typeface="Arial"/>
              </a:rPr>
            </a:br>
            <a:r>
              <a:rPr lang="en-US" sz="3200">
                <a:hlinkClick r:id="rId2"/>
              </a:rPr>
              <a:t>http://sandbox.onlinephpfunctions.com/</a:t>
            </a:r>
            <a:endParaRPr lang="en-US" sz="295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xfrm>
            <a:off x="7815008" y="7313837"/>
            <a:ext cx="1316941" cy="4585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18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16F4CA7E-7902-4227-A349-6FF2D4211E4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2387191" y="7313837"/>
            <a:ext cx="5181685" cy="458563"/>
          </a:xfrm>
        </p:spPr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73ACAAD-8B6D-4813-908C-D9A53C6D4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249" y="1295400"/>
            <a:ext cx="8924925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65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6602" y="844010"/>
            <a:ext cx="6764655" cy="6756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046480" algn="l"/>
                <a:tab pos="4650740" algn="l"/>
                <a:tab pos="5407025" algn="l"/>
              </a:tabLst>
            </a:pPr>
            <a:r>
              <a:rPr sz="4250" b="1" i="1" spc="48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4250" b="1" i="1" spc="180" dirty="0">
                <a:solidFill>
                  <a:srgbClr val="000072"/>
                </a:solidFill>
                <a:latin typeface="Arial"/>
                <a:cs typeface="Arial"/>
              </a:rPr>
              <a:t>n	</a:t>
            </a:r>
            <a:r>
              <a:rPr sz="4250" b="1" i="1" spc="415" dirty="0">
                <a:solidFill>
                  <a:srgbClr val="000072"/>
                </a:solidFill>
                <a:latin typeface="Arial"/>
                <a:cs typeface="Arial"/>
              </a:rPr>
              <a:t>Int</a:t>
            </a:r>
            <a:r>
              <a:rPr sz="4250" b="1" i="1" spc="22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4250" b="1" i="1" spc="-33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4250" b="1" i="1" spc="65" dirty="0">
                <a:solidFill>
                  <a:srgbClr val="000072"/>
                </a:solidFill>
                <a:latin typeface="Arial"/>
                <a:cs typeface="Arial"/>
              </a:rPr>
              <a:t>duction	</a:t>
            </a:r>
            <a:r>
              <a:rPr sz="4250" b="1" i="1" spc="80" dirty="0">
                <a:solidFill>
                  <a:srgbClr val="000072"/>
                </a:solidFill>
                <a:latin typeface="Arial"/>
                <a:cs typeface="Arial"/>
              </a:rPr>
              <a:t>to	</a:t>
            </a:r>
            <a:r>
              <a:rPr sz="4250" b="1" i="1" spc="61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endParaRPr sz="42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19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483042"/>
            <a:ext cx="8318538" cy="54406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17775">
              <a:lnSpc>
                <a:spcPct val="100000"/>
              </a:lnSpc>
            </a:pPr>
            <a:r>
              <a:rPr sz="2950" b="1" spc="360" dirty="0">
                <a:solidFill>
                  <a:srgbClr val="B20000"/>
                </a:solidFill>
                <a:latin typeface="Arial"/>
                <a:cs typeface="Arial"/>
              </a:rPr>
              <a:t>PHP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70" dirty="0">
                <a:solidFill>
                  <a:srgbClr val="B20000"/>
                </a:solidFill>
                <a:latin typeface="Arial"/>
                <a:cs typeface="Arial"/>
              </a:rPr>
              <a:t>V</a:t>
            </a:r>
            <a:r>
              <a:rPr sz="2950" b="1" spc="0" dirty="0">
                <a:solidFill>
                  <a:srgbClr val="B20000"/>
                </a:solidFill>
                <a:latin typeface="Arial"/>
                <a:cs typeface="Arial"/>
              </a:rPr>
              <a:t>ariables</a:t>
            </a:r>
            <a:endParaRPr sz="2950" dirty="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400"/>
              </a:lnSpc>
              <a:spcBef>
                <a:spcPts val="89"/>
              </a:spcBef>
            </a:pPr>
            <a:endParaRPr sz="1400" dirty="0"/>
          </a:p>
          <a:p>
            <a:pPr marL="12700" marR="74295" indent="0">
              <a:lnSpc>
                <a:spcPct val="115500"/>
              </a:lnSpc>
            </a:pPr>
            <a:r>
              <a:rPr lang="en-US" sz="2050" spc="-114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name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ariable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script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al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ys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carries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$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prefix.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Data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from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incoming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HTTP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request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automatically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made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ailable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predefined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10" dirty="0">
                <a:solidFill>
                  <a:srgbClr val="000072"/>
                </a:solidFill>
                <a:latin typeface="Arial"/>
                <a:cs typeface="Arial"/>
              </a:rPr>
              <a:t>su</a:t>
            </a:r>
            <a:r>
              <a:rPr sz="2050" i="1" spc="-204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i="1" spc="-10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75" dirty="0">
                <a:solidFill>
                  <a:srgbClr val="000072"/>
                </a:solidFill>
                <a:latin typeface="Arial"/>
                <a:cs typeface="Arial"/>
              </a:rPr>
              <a:t>glo</a:t>
            </a:r>
            <a:r>
              <a:rPr sz="2050" i="1" spc="-30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i="1" spc="-10" dirty="0">
                <a:solidFill>
                  <a:srgbClr val="000072"/>
                </a:solidFill>
                <a:latin typeface="Arial"/>
                <a:cs typeface="Arial"/>
              </a:rPr>
              <a:t>al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ariables: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71"/>
              </a:spcBef>
            </a:pPr>
            <a:endParaRPr sz="1200" dirty="0"/>
          </a:p>
          <a:p>
            <a:pPr marL="48450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$_POST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—for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post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formdata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71"/>
              </a:spcBef>
              <a:buClr>
                <a:srgbClr val="000072"/>
              </a:buClr>
              <a:buFont typeface="Arial"/>
              <a:buChar char="•"/>
            </a:pPr>
            <a:endParaRPr sz="1200" dirty="0"/>
          </a:p>
          <a:p>
            <a:pPr marL="48450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$_GET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—for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get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formdata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qu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string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71"/>
              </a:spcBef>
              <a:buClr>
                <a:srgbClr val="000072"/>
              </a:buClr>
              <a:buFont typeface="Arial"/>
              <a:buChar char="•"/>
            </a:pPr>
            <a:endParaRPr sz="1200" dirty="0"/>
          </a:p>
          <a:p>
            <a:pPr marL="48450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$_REQUEST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—for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either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get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post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request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data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40"/>
              </a:spcBef>
              <a:buClr>
                <a:srgbClr val="000072"/>
              </a:buClr>
              <a:buFont typeface="Arial"/>
              <a:buChar char="•"/>
            </a:pPr>
            <a:endParaRPr sz="850" dirty="0"/>
          </a:p>
          <a:p>
            <a:pPr marL="484505" marR="101600" indent="-262890">
              <a:lnSpc>
                <a:spcPct val="1155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$_SERVER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—for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information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related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eb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ser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er,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HTTP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request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headers,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script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itself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40"/>
              </a:spcBef>
              <a:buClr>
                <a:srgbClr val="000072"/>
              </a:buClr>
              <a:buFont typeface="Arial"/>
              <a:buChar char="•"/>
            </a:pPr>
            <a:endParaRPr sz="850" dirty="0"/>
          </a:p>
          <a:p>
            <a:pPr marL="484505" marR="12700" indent="-262890">
              <a:lnSpc>
                <a:spcPct val="1155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$_ENV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—for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CGI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defined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ariables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shell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used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 on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particular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erating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systems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71"/>
              </a:spcBef>
            </a:pPr>
            <a:endParaRPr sz="1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192F6-7796-4A1D-8199-D13FD8C43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2354580">
              <a:lnSpc>
                <a:spcPct val="100000"/>
              </a:lnSpc>
            </a:pP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70" dirty="0">
                <a:solidFill>
                  <a:srgbClr val="B20000"/>
                </a:solidFill>
                <a:latin typeface="Arial"/>
                <a:cs typeface="Arial"/>
              </a:rPr>
              <a:t>orm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20" dirty="0">
                <a:solidFill>
                  <a:srgbClr val="B20000"/>
                </a:solidFill>
                <a:latin typeface="Arial"/>
                <a:cs typeface="Arial"/>
              </a:rPr>
              <a:t>Pr</a:t>
            </a:r>
            <a:r>
              <a:rPr sz="2950" b="1" spc="235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-130" dirty="0">
                <a:solidFill>
                  <a:srgbClr val="B20000"/>
                </a:solidFill>
                <a:latin typeface="Arial"/>
                <a:cs typeface="Arial"/>
              </a:rPr>
              <a:t>cessing</a:t>
            </a:r>
            <a:endParaRPr sz="295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65082" y="4283941"/>
            <a:ext cx="2382709" cy="934926"/>
          </a:xfrm>
          <a:custGeom>
            <a:avLst/>
            <a:gdLst/>
            <a:ahLst/>
            <a:cxnLst/>
            <a:rect l="l" t="t" r="r" b="b"/>
            <a:pathLst>
              <a:path w="2382709" h="934926">
                <a:moveTo>
                  <a:pt x="1191354" y="0"/>
                </a:moveTo>
                <a:lnTo>
                  <a:pt x="1093645" y="1549"/>
                </a:lnTo>
                <a:lnTo>
                  <a:pt x="998110" y="6118"/>
                </a:lnTo>
                <a:lnTo>
                  <a:pt x="905058" y="13585"/>
                </a:lnTo>
                <a:lnTo>
                  <a:pt x="814794" y="23831"/>
                </a:lnTo>
                <a:lnTo>
                  <a:pt x="727625" y="36735"/>
                </a:lnTo>
                <a:lnTo>
                  <a:pt x="643858" y="52177"/>
                </a:lnTo>
                <a:lnTo>
                  <a:pt x="563799" y="70036"/>
                </a:lnTo>
                <a:lnTo>
                  <a:pt x="487755" y="90193"/>
                </a:lnTo>
                <a:lnTo>
                  <a:pt x="416033" y="112526"/>
                </a:lnTo>
                <a:lnTo>
                  <a:pt x="348939" y="136916"/>
                </a:lnTo>
                <a:lnTo>
                  <a:pt x="286780" y="163243"/>
                </a:lnTo>
                <a:lnTo>
                  <a:pt x="229862" y="191385"/>
                </a:lnTo>
                <a:lnTo>
                  <a:pt x="178492" y="221223"/>
                </a:lnTo>
                <a:lnTo>
                  <a:pt x="132976" y="252637"/>
                </a:lnTo>
                <a:lnTo>
                  <a:pt x="93622" y="285505"/>
                </a:lnTo>
                <a:lnTo>
                  <a:pt x="60735" y="319708"/>
                </a:lnTo>
                <a:lnTo>
                  <a:pt x="34623" y="355126"/>
                </a:lnTo>
                <a:lnTo>
                  <a:pt x="15592" y="391638"/>
                </a:lnTo>
                <a:lnTo>
                  <a:pt x="3949" y="429123"/>
                </a:lnTo>
                <a:lnTo>
                  <a:pt x="0" y="467463"/>
                </a:lnTo>
                <a:lnTo>
                  <a:pt x="3949" y="505802"/>
                </a:lnTo>
                <a:lnTo>
                  <a:pt x="15592" y="543287"/>
                </a:lnTo>
                <a:lnTo>
                  <a:pt x="34623" y="579799"/>
                </a:lnTo>
                <a:lnTo>
                  <a:pt x="60735" y="615216"/>
                </a:lnTo>
                <a:lnTo>
                  <a:pt x="93622" y="649419"/>
                </a:lnTo>
                <a:lnTo>
                  <a:pt x="132976" y="682288"/>
                </a:lnTo>
                <a:lnTo>
                  <a:pt x="178492" y="713701"/>
                </a:lnTo>
                <a:lnTo>
                  <a:pt x="229862" y="743539"/>
                </a:lnTo>
                <a:lnTo>
                  <a:pt x="286780" y="771682"/>
                </a:lnTo>
                <a:lnTo>
                  <a:pt x="348939" y="798008"/>
                </a:lnTo>
                <a:lnTo>
                  <a:pt x="416033" y="822398"/>
                </a:lnTo>
                <a:lnTo>
                  <a:pt x="487755" y="844732"/>
                </a:lnTo>
                <a:lnTo>
                  <a:pt x="563799" y="864888"/>
                </a:lnTo>
                <a:lnTo>
                  <a:pt x="643858" y="882748"/>
                </a:lnTo>
                <a:lnTo>
                  <a:pt x="727625" y="898190"/>
                </a:lnTo>
                <a:lnTo>
                  <a:pt x="814794" y="911094"/>
                </a:lnTo>
                <a:lnTo>
                  <a:pt x="905058" y="921340"/>
                </a:lnTo>
                <a:lnTo>
                  <a:pt x="998110" y="928807"/>
                </a:lnTo>
                <a:lnTo>
                  <a:pt x="1093645" y="933376"/>
                </a:lnTo>
                <a:lnTo>
                  <a:pt x="1191354" y="934926"/>
                </a:lnTo>
                <a:lnTo>
                  <a:pt x="1289064" y="933376"/>
                </a:lnTo>
                <a:lnTo>
                  <a:pt x="1384599" y="928807"/>
                </a:lnTo>
                <a:lnTo>
                  <a:pt x="1477651" y="921340"/>
                </a:lnTo>
                <a:lnTo>
                  <a:pt x="1567915" y="911094"/>
                </a:lnTo>
                <a:lnTo>
                  <a:pt x="1655084" y="898190"/>
                </a:lnTo>
                <a:lnTo>
                  <a:pt x="1738851" y="882748"/>
                </a:lnTo>
                <a:lnTo>
                  <a:pt x="1818910" y="864888"/>
                </a:lnTo>
                <a:lnTo>
                  <a:pt x="1894954" y="844732"/>
                </a:lnTo>
                <a:lnTo>
                  <a:pt x="1966676" y="822398"/>
                </a:lnTo>
                <a:lnTo>
                  <a:pt x="2033770" y="798008"/>
                </a:lnTo>
                <a:lnTo>
                  <a:pt x="2095929" y="771682"/>
                </a:lnTo>
                <a:lnTo>
                  <a:pt x="2152847" y="743539"/>
                </a:lnTo>
                <a:lnTo>
                  <a:pt x="2204217" y="713701"/>
                </a:lnTo>
                <a:lnTo>
                  <a:pt x="2249733" y="682288"/>
                </a:lnTo>
                <a:lnTo>
                  <a:pt x="2289087" y="649419"/>
                </a:lnTo>
                <a:lnTo>
                  <a:pt x="2321974" y="615216"/>
                </a:lnTo>
                <a:lnTo>
                  <a:pt x="2348086" y="579799"/>
                </a:lnTo>
                <a:lnTo>
                  <a:pt x="2367117" y="543287"/>
                </a:lnTo>
                <a:lnTo>
                  <a:pt x="2378760" y="505802"/>
                </a:lnTo>
                <a:lnTo>
                  <a:pt x="2382709" y="467463"/>
                </a:lnTo>
                <a:lnTo>
                  <a:pt x="2378760" y="429123"/>
                </a:lnTo>
                <a:lnTo>
                  <a:pt x="2367117" y="391638"/>
                </a:lnTo>
                <a:lnTo>
                  <a:pt x="2348086" y="355126"/>
                </a:lnTo>
                <a:lnTo>
                  <a:pt x="2321974" y="319708"/>
                </a:lnTo>
                <a:lnTo>
                  <a:pt x="2289087" y="285505"/>
                </a:lnTo>
                <a:lnTo>
                  <a:pt x="2249733" y="252637"/>
                </a:lnTo>
                <a:lnTo>
                  <a:pt x="2204217" y="221223"/>
                </a:lnTo>
                <a:lnTo>
                  <a:pt x="2152847" y="191385"/>
                </a:lnTo>
                <a:lnTo>
                  <a:pt x="2095929" y="163243"/>
                </a:lnTo>
                <a:lnTo>
                  <a:pt x="2033770" y="136916"/>
                </a:lnTo>
                <a:lnTo>
                  <a:pt x="1966676" y="112526"/>
                </a:lnTo>
                <a:lnTo>
                  <a:pt x="1894954" y="90193"/>
                </a:lnTo>
                <a:lnTo>
                  <a:pt x="1818910" y="70036"/>
                </a:lnTo>
                <a:lnTo>
                  <a:pt x="1738851" y="52177"/>
                </a:lnTo>
                <a:lnTo>
                  <a:pt x="1655084" y="36735"/>
                </a:lnTo>
                <a:lnTo>
                  <a:pt x="1567915" y="23831"/>
                </a:lnTo>
                <a:lnTo>
                  <a:pt x="1477651" y="13585"/>
                </a:lnTo>
                <a:lnTo>
                  <a:pt x="1384599" y="6118"/>
                </a:lnTo>
                <a:lnTo>
                  <a:pt x="1289064" y="1549"/>
                </a:lnTo>
                <a:lnTo>
                  <a:pt x="1191354" y="0"/>
                </a:lnTo>
                <a:close/>
              </a:path>
            </a:pathLst>
          </a:custGeom>
          <a:solidFill>
            <a:srgbClr val="00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10243" y="2155383"/>
            <a:ext cx="2382709" cy="934930"/>
          </a:xfrm>
          <a:custGeom>
            <a:avLst/>
            <a:gdLst/>
            <a:ahLst/>
            <a:cxnLst/>
            <a:rect l="l" t="t" r="r" b="b"/>
            <a:pathLst>
              <a:path w="2382709" h="934930">
                <a:moveTo>
                  <a:pt x="1191354" y="0"/>
                </a:moveTo>
                <a:lnTo>
                  <a:pt x="1093645" y="1549"/>
                </a:lnTo>
                <a:lnTo>
                  <a:pt x="998111" y="6118"/>
                </a:lnTo>
                <a:lnTo>
                  <a:pt x="905059" y="13586"/>
                </a:lnTo>
                <a:lnTo>
                  <a:pt x="814795" y="23832"/>
                </a:lnTo>
                <a:lnTo>
                  <a:pt x="727626" y="36736"/>
                </a:lnTo>
                <a:lnTo>
                  <a:pt x="643859" y="52179"/>
                </a:lnTo>
                <a:lnTo>
                  <a:pt x="563801" y="70039"/>
                </a:lnTo>
                <a:lnTo>
                  <a:pt x="487757" y="90196"/>
                </a:lnTo>
                <a:lnTo>
                  <a:pt x="416035" y="112530"/>
                </a:lnTo>
                <a:lnTo>
                  <a:pt x="348940" y="136920"/>
                </a:lnTo>
                <a:lnTo>
                  <a:pt x="286781" y="163247"/>
                </a:lnTo>
                <a:lnTo>
                  <a:pt x="229863" y="191390"/>
                </a:lnTo>
                <a:lnTo>
                  <a:pt x="178492" y="221228"/>
                </a:lnTo>
                <a:lnTo>
                  <a:pt x="132977" y="252641"/>
                </a:lnTo>
                <a:lnTo>
                  <a:pt x="93622" y="285510"/>
                </a:lnTo>
                <a:lnTo>
                  <a:pt x="60736" y="319713"/>
                </a:lnTo>
                <a:lnTo>
                  <a:pt x="34624" y="355130"/>
                </a:lnTo>
                <a:lnTo>
                  <a:pt x="15592" y="391641"/>
                </a:lnTo>
                <a:lnTo>
                  <a:pt x="3949" y="429126"/>
                </a:lnTo>
                <a:lnTo>
                  <a:pt x="0" y="467465"/>
                </a:lnTo>
                <a:lnTo>
                  <a:pt x="3949" y="505803"/>
                </a:lnTo>
                <a:lnTo>
                  <a:pt x="15592" y="543288"/>
                </a:lnTo>
                <a:lnTo>
                  <a:pt x="34624" y="579799"/>
                </a:lnTo>
                <a:lnTo>
                  <a:pt x="60736" y="615216"/>
                </a:lnTo>
                <a:lnTo>
                  <a:pt x="93622" y="649419"/>
                </a:lnTo>
                <a:lnTo>
                  <a:pt x="132977" y="682288"/>
                </a:lnTo>
                <a:lnTo>
                  <a:pt x="178492" y="713701"/>
                </a:lnTo>
                <a:lnTo>
                  <a:pt x="229863" y="743539"/>
                </a:lnTo>
                <a:lnTo>
                  <a:pt x="286781" y="771682"/>
                </a:lnTo>
                <a:lnTo>
                  <a:pt x="348940" y="798009"/>
                </a:lnTo>
                <a:lnTo>
                  <a:pt x="416035" y="822399"/>
                </a:lnTo>
                <a:lnTo>
                  <a:pt x="487757" y="844733"/>
                </a:lnTo>
                <a:lnTo>
                  <a:pt x="563801" y="864890"/>
                </a:lnTo>
                <a:lnTo>
                  <a:pt x="643859" y="882750"/>
                </a:lnTo>
                <a:lnTo>
                  <a:pt x="727626" y="898193"/>
                </a:lnTo>
                <a:lnTo>
                  <a:pt x="814795" y="911097"/>
                </a:lnTo>
                <a:lnTo>
                  <a:pt x="905059" y="921343"/>
                </a:lnTo>
                <a:lnTo>
                  <a:pt x="998111" y="928811"/>
                </a:lnTo>
                <a:lnTo>
                  <a:pt x="1093645" y="933380"/>
                </a:lnTo>
                <a:lnTo>
                  <a:pt x="1191354" y="934930"/>
                </a:lnTo>
                <a:lnTo>
                  <a:pt x="1289064" y="933380"/>
                </a:lnTo>
                <a:lnTo>
                  <a:pt x="1384598" y="928811"/>
                </a:lnTo>
                <a:lnTo>
                  <a:pt x="1477650" y="921343"/>
                </a:lnTo>
                <a:lnTo>
                  <a:pt x="1567914" y="911097"/>
                </a:lnTo>
                <a:lnTo>
                  <a:pt x="1655083" y="898193"/>
                </a:lnTo>
                <a:lnTo>
                  <a:pt x="1738850" y="882750"/>
                </a:lnTo>
                <a:lnTo>
                  <a:pt x="1818908" y="864890"/>
                </a:lnTo>
                <a:lnTo>
                  <a:pt x="1894952" y="844733"/>
                </a:lnTo>
                <a:lnTo>
                  <a:pt x="1966674" y="822399"/>
                </a:lnTo>
                <a:lnTo>
                  <a:pt x="2033769" y="798009"/>
                </a:lnTo>
                <a:lnTo>
                  <a:pt x="2095928" y="771682"/>
                </a:lnTo>
                <a:lnTo>
                  <a:pt x="2152846" y="743539"/>
                </a:lnTo>
                <a:lnTo>
                  <a:pt x="2204217" y="713701"/>
                </a:lnTo>
                <a:lnTo>
                  <a:pt x="2249732" y="682288"/>
                </a:lnTo>
                <a:lnTo>
                  <a:pt x="2289087" y="649419"/>
                </a:lnTo>
                <a:lnTo>
                  <a:pt x="2321973" y="615216"/>
                </a:lnTo>
                <a:lnTo>
                  <a:pt x="2348085" y="579799"/>
                </a:lnTo>
                <a:lnTo>
                  <a:pt x="2367117" y="543288"/>
                </a:lnTo>
                <a:lnTo>
                  <a:pt x="2378760" y="505803"/>
                </a:lnTo>
                <a:lnTo>
                  <a:pt x="2382709" y="467465"/>
                </a:lnTo>
                <a:lnTo>
                  <a:pt x="2378760" y="429126"/>
                </a:lnTo>
                <a:lnTo>
                  <a:pt x="2367117" y="391641"/>
                </a:lnTo>
                <a:lnTo>
                  <a:pt x="2348085" y="355130"/>
                </a:lnTo>
                <a:lnTo>
                  <a:pt x="2321973" y="319713"/>
                </a:lnTo>
                <a:lnTo>
                  <a:pt x="2289087" y="285510"/>
                </a:lnTo>
                <a:lnTo>
                  <a:pt x="2249732" y="252641"/>
                </a:lnTo>
                <a:lnTo>
                  <a:pt x="2204217" y="221228"/>
                </a:lnTo>
                <a:lnTo>
                  <a:pt x="2152846" y="191390"/>
                </a:lnTo>
                <a:lnTo>
                  <a:pt x="2095928" y="163247"/>
                </a:lnTo>
                <a:lnTo>
                  <a:pt x="2033769" y="136920"/>
                </a:lnTo>
                <a:lnTo>
                  <a:pt x="1966674" y="112530"/>
                </a:lnTo>
                <a:lnTo>
                  <a:pt x="1894952" y="90196"/>
                </a:lnTo>
                <a:lnTo>
                  <a:pt x="1818908" y="70039"/>
                </a:lnTo>
                <a:lnTo>
                  <a:pt x="1738850" y="52179"/>
                </a:lnTo>
                <a:lnTo>
                  <a:pt x="1655083" y="36736"/>
                </a:lnTo>
                <a:lnTo>
                  <a:pt x="1567914" y="23832"/>
                </a:lnTo>
                <a:lnTo>
                  <a:pt x="1477650" y="13586"/>
                </a:lnTo>
                <a:lnTo>
                  <a:pt x="1384598" y="6118"/>
                </a:lnTo>
                <a:lnTo>
                  <a:pt x="1289064" y="1549"/>
                </a:lnTo>
                <a:lnTo>
                  <a:pt x="1191354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88074" y="3851645"/>
            <a:ext cx="1627048" cy="1627047"/>
          </a:xfrm>
          <a:custGeom>
            <a:avLst/>
            <a:gdLst/>
            <a:ahLst/>
            <a:cxnLst/>
            <a:rect l="l" t="t" r="r" b="b"/>
            <a:pathLst>
              <a:path w="1627048" h="1627047">
                <a:moveTo>
                  <a:pt x="813523" y="0"/>
                </a:moveTo>
                <a:lnTo>
                  <a:pt x="746802" y="2696"/>
                </a:lnTo>
                <a:lnTo>
                  <a:pt x="681566" y="10647"/>
                </a:lnTo>
                <a:lnTo>
                  <a:pt x="618025" y="23643"/>
                </a:lnTo>
                <a:lnTo>
                  <a:pt x="556388" y="41474"/>
                </a:lnTo>
                <a:lnTo>
                  <a:pt x="496865" y="63931"/>
                </a:lnTo>
                <a:lnTo>
                  <a:pt x="439664" y="90804"/>
                </a:lnTo>
                <a:lnTo>
                  <a:pt x="384995" y="121885"/>
                </a:lnTo>
                <a:lnTo>
                  <a:pt x="333068" y="156964"/>
                </a:lnTo>
                <a:lnTo>
                  <a:pt x="284092" y="195831"/>
                </a:lnTo>
                <a:lnTo>
                  <a:pt x="238277" y="238277"/>
                </a:lnTo>
                <a:lnTo>
                  <a:pt x="195831" y="284092"/>
                </a:lnTo>
                <a:lnTo>
                  <a:pt x="156964" y="333068"/>
                </a:lnTo>
                <a:lnTo>
                  <a:pt x="121885" y="384995"/>
                </a:lnTo>
                <a:lnTo>
                  <a:pt x="90804" y="439664"/>
                </a:lnTo>
                <a:lnTo>
                  <a:pt x="63931" y="496865"/>
                </a:lnTo>
                <a:lnTo>
                  <a:pt x="41474" y="556388"/>
                </a:lnTo>
                <a:lnTo>
                  <a:pt x="23643" y="618025"/>
                </a:lnTo>
                <a:lnTo>
                  <a:pt x="10647" y="681566"/>
                </a:lnTo>
                <a:lnTo>
                  <a:pt x="2696" y="746802"/>
                </a:lnTo>
                <a:lnTo>
                  <a:pt x="0" y="813523"/>
                </a:lnTo>
                <a:lnTo>
                  <a:pt x="2696" y="880244"/>
                </a:lnTo>
                <a:lnTo>
                  <a:pt x="10647" y="945480"/>
                </a:lnTo>
                <a:lnTo>
                  <a:pt x="23643" y="1009021"/>
                </a:lnTo>
                <a:lnTo>
                  <a:pt x="41474" y="1070658"/>
                </a:lnTo>
                <a:lnTo>
                  <a:pt x="63931" y="1130181"/>
                </a:lnTo>
                <a:lnTo>
                  <a:pt x="90804" y="1187382"/>
                </a:lnTo>
                <a:lnTo>
                  <a:pt x="121885" y="1242051"/>
                </a:lnTo>
                <a:lnTo>
                  <a:pt x="156964" y="1293978"/>
                </a:lnTo>
                <a:lnTo>
                  <a:pt x="195831" y="1342954"/>
                </a:lnTo>
                <a:lnTo>
                  <a:pt x="238277" y="1388770"/>
                </a:lnTo>
                <a:lnTo>
                  <a:pt x="284092" y="1431216"/>
                </a:lnTo>
                <a:lnTo>
                  <a:pt x="333068" y="1470083"/>
                </a:lnTo>
                <a:lnTo>
                  <a:pt x="384995" y="1505161"/>
                </a:lnTo>
                <a:lnTo>
                  <a:pt x="439664" y="1536242"/>
                </a:lnTo>
                <a:lnTo>
                  <a:pt x="496865" y="1563116"/>
                </a:lnTo>
                <a:lnTo>
                  <a:pt x="556388" y="1585573"/>
                </a:lnTo>
                <a:lnTo>
                  <a:pt x="618025" y="1603404"/>
                </a:lnTo>
                <a:lnTo>
                  <a:pt x="681566" y="1616399"/>
                </a:lnTo>
                <a:lnTo>
                  <a:pt x="746802" y="1624350"/>
                </a:lnTo>
                <a:lnTo>
                  <a:pt x="813523" y="1627047"/>
                </a:lnTo>
                <a:lnTo>
                  <a:pt x="880244" y="1624350"/>
                </a:lnTo>
                <a:lnTo>
                  <a:pt x="945480" y="1616399"/>
                </a:lnTo>
                <a:lnTo>
                  <a:pt x="1009021" y="1603404"/>
                </a:lnTo>
                <a:lnTo>
                  <a:pt x="1070658" y="1585573"/>
                </a:lnTo>
                <a:lnTo>
                  <a:pt x="1130181" y="1563116"/>
                </a:lnTo>
                <a:lnTo>
                  <a:pt x="1187382" y="1536242"/>
                </a:lnTo>
                <a:lnTo>
                  <a:pt x="1242051" y="1505161"/>
                </a:lnTo>
                <a:lnTo>
                  <a:pt x="1293978" y="1470083"/>
                </a:lnTo>
                <a:lnTo>
                  <a:pt x="1342954" y="1431216"/>
                </a:lnTo>
                <a:lnTo>
                  <a:pt x="1388770" y="1388770"/>
                </a:lnTo>
                <a:lnTo>
                  <a:pt x="1431216" y="1342954"/>
                </a:lnTo>
                <a:lnTo>
                  <a:pt x="1470083" y="1293978"/>
                </a:lnTo>
                <a:lnTo>
                  <a:pt x="1505162" y="1242051"/>
                </a:lnTo>
                <a:lnTo>
                  <a:pt x="1536243" y="1187382"/>
                </a:lnTo>
                <a:lnTo>
                  <a:pt x="1563117" y="1130181"/>
                </a:lnTo>
                <a:lnTo>
                  <a:pt x="1585574" y="1070658"/>
                </a:lnTo>
                <a:lnTo>
                  <a:pt x="1603405" y="1009021"/>
                </a:lnTo>
                <a:lnTo>
                  <a:pt x="1616400" y="945480"/>
                </a:lnTo>
                <a:lnTo>
                  <a:pt x="1624351" y="880244"/>
                </a:lnTo>
                <a:lnTo>
                  <a:pt x="1627048" y="813523"/>
                </a:lnTo>
                <a:lnTo>
                  <a:pt x="1624351" y="746802"/>
                </a:lnTo>
                <a:lnTo>
                  <a:pt x="1616400" y="681566"/>
                </a:lnTo>
                <a:lnTo>
                  <a:pt x="1603405" y="618025"/>
                </a:lnTo>
                <a:lnTo>
                  <a:pt x="1585574" y="556388"/>
                </a:lnTo>
                <a:lnTo>
                  <a:pt x="1563117" y="496865"/>
                </a:lnTo>
                <a:lnTo>
                  <a:pt x="1536243" y="439664"/>
                </a:lnTo>
                <a:lnTo>
                  <a:pt x="1505162" y="384995"/>
                </a:lnTo>
                <a:lnTo>
                  <a:pt x="1470083" y="333068"/>
                </a:lnTo>
                <a:lnTo>
                  <a:pt x="1431216" y="284092"/>
                </a:lnTo>
                <a:lnTo>
                  <a:pt x="1388770" y="238277"/>
                </a:lnTo>
                <a:lnTo>
                  <a:pt x="1342954" y="195831"/>
                </a:lnTo>
                <a:lnTo>
                  <a:pt x="1293978" y="156964"/>
                </a:lnTo>
                <a:lnTo>
                  <a:pt x="1242051" y="121885"/>
                </a:lnTo>
                <a:lnTo>
                  <a:pt x="1187382" y="90804"/>
                </a:lnTo>
                <a:lnTo>
                  <a:pt x="1130181" y="63931"/>
                </a:lnTo>
                <a:lnTo>
                  <a:pt x="1070658" y="41474"/>
                </a:lnTo>
                <a:lnTo>
                  <a:pt x="1009021" y="23643"/>
                </a:lnTo>
                <a:lnTo>
                  <a:pt x="945480" y="10647"/>
                </a:lnTo>
                <a:lnTo>
                  <a:pt x="880244" y="2696"/>
                </a:lnTo>
                <a:lnTo>
                  <a:pt x="81352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35275" y="2070286"/>
            <a:ext cx="2042322" cy="1106258"/>
          </a:xfrm>
          <a:custGeom>
            <a:avLst/>
            <a:gdLst/>
            <a:ahLst/>
            <a:cxnLst/>
            <a:rect l="l" t="t" r="r" b="b"/>
            <a:pathLst>
              <a:path w="2042322" h="1106258">
                <a:moveTo>
                  <a:pt x="119135" y="0"/>
                </a:moveTo>
                <a:lnTo>
                  <a:pt x="76885" y="7710"/>
                </a:lnTo>
                <a:lnTo>
                  <a:pt x="41291" y="28951"/>
                </a:lnTo>
                <a:lnTo>
                  <a:pt x="15191" y="60884"/>
                </a:lnTo>
                <a:lnTo>
                  <a:pt x="1422" y="100670"/>
                </a:lnTo>
                <a:lnTo>
                  <a:pt x="0" y="987122"/>
                </a:lnTo>
                <a:lnTo>
                  <a:pt x="891" y="1001770"/>
                </a:lnTo>
                <a:lnTo>
                  <a:pt x="13428" y="1042117"/>
                </a:lnTo>
                <a:lnTo>
                  <a:pt x="38548" y="1074861"/>
                </a:lnTo>
                <a:lnTo>
                  <a:pt x="73414" y="1097166"/>
                </a:lnTo>
                <a:lnTo>
                  <a:pt x="115187" y="1106194"/>
                </a:lnTo>
                <a:lnTo>
                  <a:pt x="1923187" y="1106258"/>
                </a:lnTo>
                <a:lnTo>
                  <a:pt x="1937835" y="1105366"/>
                </a:lnTo>
                <a:lnTo>
                  <a:pt x="1978181" y="1092830"/>
                </a:lnTo>
                <a:lnTo>
                  <a:pt x="2010926" y="1067710"/>
                </a:lnTo>
                <a:lnTo>
                  <a:pt x="2033231" y="1032844"/>
                </a:lnTo>
                <a:lnTo>
                  <a:pt x="2042258" y="991070"/>
                </a:lnTo>
                <a:lnTo>
                  <a:pt x="2042322" y="119135"/>
                </a:lnTo>
                <a:lnTo>
                  <a:pt x="2041431" y="104487"/>
                </a:lnTo>
                <a:lnTo>
                  <a:pt x="2028894" y="64141"/>
                </a:lnTo>
                <a:lnTo>
                  <a:pt x="2003774" y="31396"/>
                </a:lnTo>
                <a:lnTo>
                  <a:pt x="1968908" y="9091"/>
                </a:lnTo>
                <a:lnTo>
                  <a:pt x="1927135" y="64"/>
                </a:lnTo>
                <a:lnTo>
                  <a:pt x="119135" y="0"/>
                </a:lnTo>
                <a:close/>
              </a:path>
            </a:pathLst>
          </a:custGeom>
          <a:solidFill>
            <a:srgbClr val="BF6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56437" y="3176544"/>
            <a:ext cx="0" cy="1079030"/>
          </a:xfrm>
          <a:custGeom>
            <a:avLst/>
            <a:gdLst/>
            <a:ahLst/>
            <a:cxnLst/>
            <a:rect l="l" t="t" r="r" b="b"/>
            <a:pathLst>
              <a:path h="1079030">
                <a:moveTo>
                  <a:pt x="0" y="0"/>
                </a:moveTo>
                <a:lnTo>
                  <a:pt x="0" y="874798"/>
                </a:lnTo>
              </a:path>
              <a:path h="1079030">
                <a:moveTo>
                  <a:pt x="0" y="874798"/>
                </a:moveTo>
                <a:lnTo>
                  <a:pt x="0" y="1079030"/>
                </a:lnTo>
              </a:path>
            </a:pathLst>
          </a:custGeom>
          <a:ln w="340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88360" y="3983266"/>
            <a:ext cx="136154" cy="272309"/>
          </a:xfrm>
          <a:custGeom>
            <a:avLst/>
            <a:gdLst/>
            <a:ahLst/>
            <a:cxnLst/>
            <a:rect l="l" t="t" r="r" b="b"/>
            <a:pathLst>
              <a:path w="136154" h="272309">
                <a:moveTo>
                  <a:pt x="68077" y="0"/>
                </a:moveTo>
                <a:lnTo>
                  <a:pt x="0" y="68077"/>
                </a:lnTo>
                <a:lnTo>
                  <a:pt x="68077" y="272309"/>
                </a:lnTo>
                <a:lnTo>
                  <a:pt x="136154" y="68077"/>
                </a:lnTo>
                <a:lnTo>
                  <a:pt x="680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88360" y="3983266"/>
            <a:ext cx="136154" cy="272309"/>
          </a:xfrm>
          <a:custGeom>
            <a:avLst/>
            <a:gdLst/>
            <a:ahLst/>
            <a:cxnLst/>
            <a:rect l="l" t="t" r="r" b="b"/>
            <a:pathLst>
              <a:path w="136154" h="272309">
                <a:moveTo>
                  <a:pt x="0" y="68077"/>
                </a:moveTo>
                <a:lnTo>
                  <a:pt x="68077" y="272309"/>
                </a:lnTo>
                <a:lnTo>
                  <a:pt x="136154" y="68077"/>
                </a:lnTo>
                <a:lnTo>
                  <a:pt x="68077" y="0"/>
                </a:lnTo>
                <a:lnTo>
                  <a:pt x="0" y="68077"/>
                </a:lnTo>
                <a:close/>
              </a:path>
            </a:pathLst>
          </a:custGeom>
          <a:ln w="170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01598" y="3118679"/>
            <a:ext cx="0" cy="796509"/>
          </a:xfrm>
          <a:custGeom>
            <a:avLst/>
            <a:gdLst/>
            <a:ahLst/>
            <a:cxnLst/>
            <a:rect l="l" t="t" r="r" b="b"/>
            <a:pathLst>
              <a:path h="796509">
                <a:moveTo>
                  <a:pt x="0" y="204232"/>
                </a:moveTo>
                <a:lnTo>
                  <a:pt x="0" y="592277"/>
                </a:lnTo>
              </a:path>
              <a:path h="796509">
                <a:moveTo>
                  <a:pt x="0" y="592277"/>
                </a:moveTo>
                <a:lnTo>
                  <a:pt x="0" y="796509"/>
                </a:lnTo>
              </a:path>
              <a:path h="796509">
                <a:moveTo>
                  <a:pt x="0" y="0"/>
                </a:moveTo>
                <a:lnTo>
                  <a:pt x="0" y="204232"/>
                </a:lnTo>
              </a:path>
            </a:pathLst>
          </a:custGeom>
          <a:ln w="340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33520" y="3118678"/>
            <a:ext cx="136154" cy="272309"/>
          </a:xfrm>
          <a:custGeom>
            <a:avLst/>
            <a:gdLst/>
            <a:ahLst/>
            <a:cxnLst/>
            <a:rect l="l" t="t" r="r" b="b"/>
            <a:pathLst>
              <a:path w="136154" h="272309">
                <a:moveTo>
                  <a:pt x="68077" y="0"/>
                </a:moveTo>
                <a:lnTo>
                  <a:pt x="0" y="204232"/>
                </a:lnTo>
                <a:lnTo>
                  <a:pt x="68077" y="272309"/>
                </a:lnTo>
                <a:lnTo>
                  <a:pt x="136154" y="204232"/>
                </a:lnTo>
                <a:lnTo>
                  <a:pt x="680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33520" y="3118678"/>
            <a:ext cx="136154" cy="272309"/>
          </a:xfrm>
          <a:custGeom>
            <a:avLst/>
            <a:gdLst/>
            <a:ahLst/>
            <a:cxnLst/>
            <a:rect l="l" t="t" r="r" b="b"/>
            <a:pathLst>
              <a:path w="136154" h="272309">
                <a:moveTo>
                  <a:pt x="136154" y="204232"/>
                </a:moveTo>
                <a:lnTo>
                  <a:pt x="68077" y="0"/>
                </a:lnTo>
                <a:lnTo>
                  <a:pt x="0" y="204232"/>
                </a:lnTo>
                <a:lnTo>
                  <a:pt x="68077" y="272309"/>
                </a:lnTo>
                <a:lnTo>
                  <a:pt x="136154" y="204232"/>
                </a:lnTo>
                <a:close/>
              </a:path>
            </a:pathLst>
          </a:custGeom>
          <a:ln w="170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33520" y="3642878"/>
            <a:ext cx="136154" cy="272309"/>
          </a:xfrm>
          <a:custGeom>
            <a:avLst/>
            <a:gdLst/>
            <a:ahLst/>
            <a:cxnLst/>
            <a:rect l="l" t="t" r="r" b="b"/>
            <a:pathLst>
              <a:path w="136154" h="272309">
                <a:moveTo>
                  <a:pt x="68077" y="0"/>
                </a:moveTo>
                <a:lnTo>
                  <a:pt x="0" y="68077"/>
                </a:lnTo>
                <a:lnTo>
                  <a:pt x="68077" y="272309"/>
                </a:lnTo>
                <a:lnTo>
                  <a:pt x="136154" y="68077"/>
                </a:lnTo>
                <a:lnTo>
                  <a:pt x="680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33520" y="3642878"/>
            <a:ext cx="136154" cy="272309"/>
          </a:xfrm>
          <a:custGeom>
            <a:avLst/>
            <a:gdLst/>
            <a:ahLst/>
            <a:cxnLst/>
            <a:rect l="l" t="t" r="r" b="b"/>
            <a:pathLst>
              <a:path w="136154" h="272309">
                <a:moveTo>
                  <a:pt x="0" y="68077"/>
                </a:moveTo>
                <a:lnTo>
                  <a:pt x="68077" y="272309"/>
                </a:lnTo>
                <a:lnTo>
                  <a:pt x="136154" y="68077"/>
                </a:lnTo>
                <a:lnTo>
                  <a:pt x="68077" y="0"/>
                </a:lnTo>
                <a:lnTo>
                  <a:pt x="0" y="68077"/>
                </a:lnTo>
                <a:close/>
              </a:path>
            </a:pathLst>
          </a:custGeom>
          <a:ln w="170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37383" y="2863388"/>
            <a:ext cx="1968086" cy="1589607"/>
          </a:xfrm>
          <a:custGeom>
            <a:avLst/>
            <a:gdLst/>
            <a:ahLst/>
            <a:cxnLst/>
            <a:rect l="l" t="t" r="r" b="b"/>
            <a:pathLst>
              <a:path w="1968086" h="1589607">
                <a:moveTo>
                  <a:pt x="1968086" y="1589607"/>
                </a:moveTo>
                <a:lnTo>
                  <a:pt x="0" y="0"/>
                </a:lnTo>
              </a:path>
            </a:pathLst>
          </a:custGeom>
          <a:ln w="340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14581" y="2683432"/>
            <a:ext cx="222802" cy="179956"/>
          </a:xfrm>
          <a:custGeom>
            <a:avLst/>
            <a:gdLst/>
            <a:ahLst/>
            <a:cxnLst/>
            <a:rect l="l" t="t" r="r" b="b"/>
            <a:pathLst>
              <a:path w="222802" h="179956">
                <a:moveTo>
                  <a:pt x="222802" y="179956"/>
                </a:moveTo>
                <a:lnTo>
                  <a:pt x="222802" y="179956"/>
                </a:lnTo>
              </a:path>
              <a:path w="222802" h="179956">
                <a:moveTo>
                  <a:pt x="222802" y="179956"/>
                </a:moveTo>
                <a:lnTo>
                  <a:pt x="0" y="0"/>
                </a:lnTo>
              </a:path>
            </a:pathLst>
          </a:custGeom>
          <a:ln w="340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13376" y="2682983"/>
            <a:ext cx="211040" cy="180405"/>
          </a:xfrm>
          <a:custGeom>
            <a:avLst/>
            <a:gdLst/>
            <a:ahLst/>
            <a:cxnLst/>
            <a:rect l="l" t="t" r="r" b="b"/>
            <a:pathLst>
              <a:path w="211040" h="180405">
                <a:moveTo>
                  <a:pt x="0" y="0"/>
                </a:moveTo>
                <a:lnTo>
                  <a:pt x="115731" y="180405"/>
                </a:lnTo>
                <a:lnTo>
                  <a:pt x="211040" y="170193"/>
                </a:lnTo>
                <a:lnTo>
                  <a:pt x="200828" y="748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13376" y="2682983"/>
            <a:ext cx="211040" cy="180405"/>
          </a:xfrm>
          <a:custGeom>
            <a:avLst/>
            <a:gdLst/>
            <a:ahLst/>
            <a:cxnLst/>
            <a:rect l="l" t="t" r="r" b="b"/>
            <a:pathLst>
              <a:path w="211040" h="180405">
                <a:moveTo>
                  <a:pt x="200828" y="74885"/>
                </a:moveTo>
                <a:lnTo>
                  <a:pt x="0" y="0"/>
                </a:lnTo>
                <a:lnTo>
                  <a:pt x="115731" y="180405"/>
                </a:lnTo>
                <a:lnTo>
                  <a:pt x="211040" y="170193"/>
                </a:lnTo>
                <a:lnTo>
                  <a:pt x="200828" y="74885"/>
                </a:lnTo>
                <a:close/>
              </a:path>
            </a:pathLst>
          </a:custGeom>
          <a:ln w="170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83200" y="2883811"/>
            <a:ext cx="2097327" cy="1693993"/>
          </a:xfrm>
          <a:custGeom>
            <a:avLst/>
            <a:gdLst/>
            <a:ahLst/>
            <a:cxnLst/>
            <a:rect l="l" t="t" r="r" b="b"/>
            <a:pathLst>
              <a:path w="2097327" h="1693993">
                <a:moveTo>
                  <a:pt x="2097327" y="1693993"/>
                </a:moveTo>
                <a:lnTo>
                  <a:pt x="0" y="0"/>
                </a:lnTo>
              </a:path>
            </a:pathLst>
          </a:custGeom>
          <a:ln w="340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80528" y="4577805"/>
            <a:ext cx="93551" cy="75560"/>
          </a:xfrm>
          <a:custGeom>
            <a:avLst/>
            <a:gdLst/>
            <a:ahLst/>
            <a:cxnLst/>
            <a:rect l="l" t="t" r="r" b="b"/>
            <a:pathLst>
              <a:path w="93551" h="75560">
                <a:moveTo>
                  <a:pt x="0" y="0"/>
                </a:moveTo>
                <a:lnTo>
                  <a:pt x="0" y="0"/>
                </a:lnTo>
              </a:path>
              <a:path w="93551" h="75560">
                <a:moveTo>
                  <a:pt x="93551" y="75560"/>
                </a:moveTo>
                <a:lnTo>
                  <a:pt x="0" y="0"/>
                </a:lnTo>
              </a:path>
            </a:pathLst>
          </a:custGeom>
          <a:ln w="340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63119" y="4472283"/>
            <a:ext cx="212174" cy="181539"/>
          </a:xfrm>
          <a:custGeom>
            <a:avLst/>
            <a:gdLst/>
            <a:ahLst/>
            <a:cxnLst/>
            <a:rect l="l" t="t" r="r" b="b"/>
            <a:pathLst>
              <a:path w="212174" h="181539">
                <a:moveTo>
                  <a:pt x="95308" y="0"/>
                </a:moveTo>
                <a:lnTo>
                  <a:pt x="0" y="10217"/>
                </a:lnTo>
                <a:lnTo>
                  <a:pt x="10211" y="105521"/>
                </a:lnTo>
                <a:lnTo>
                  <a:pt x="212174" y="181539"/>
                </a:lnTo>
                <a:lnTo>
                  <a:pt x="953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63119" y="4472283"/>
            <a:ext cx="212174" cy="181539"/>
          </a:xfrm>
          <a:custGeom>
            <a:avLst/>
            <a:gdLst/>
            <a:ahLst/>
            <a:cxnLst/>
            <a:rect l="l" t="t" r="r" b="b"/>
            <a:pathLst>
              <a:path w="212174" h="181539">
                <a:moveTo>
                  <a:pt x="10211" y="105521"/>
                </a:moveTo>
                <a:lnTo>
                  <a:pt x="212174" y="181539"/>
                </a:lnTo>
                <a:lnTo>
                  <a:pt x="95308" y="0"/>
                </a:lnTo>
                <a:lnTo>
                  <a:pt x="0" y="10217"/>
                </a:lnTo>
                <a:lnTo>
                  <a:pt x="10211" y="105521"/>
                </a:lnTo>
                <a:close/>
              </a:path>
            </a:pathLst>
          </a:custGeom>
          <a:ln w="170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 rot="2220000">
            <a:off x="5205436" y="3563248"/>
            <a:ext cx="1117203" cy="3365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650" b="1" spc="15" dirty="0">
                <a:latin typeface="Courier New"/>
                <a:cs typeface="Courier New"/>
              </a:rPr>
              <a:t>Query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 rot="2220000">
            <a:off x="3623425" y="3496616"/>
            <a:ext cx="1700091" cy="3365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650" b="1" spc="15" dirty="0">
                <a:latin typeface="Courier New"/>
                <a:cs typeface="Courier New"/>
              </a:rPr>
              <a:t>Response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378317" y="2385203"/>
            <a:ext cx="1115060" cy="5384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255270">
              <a:lnSpc>
                <a:spcPct val="71300"/>
              </a:lnSpc>
            </a:pPr>
            <a:r>
              <a:rPr sz="2350" b="1" spc="10" dirty="0">
                <a:latin typeface="Courier New"/>
                <a:cs typeface="Courier New"/>
              </a:rPr>
              <a:t>Web Server</a:t>
            </a:r>
            <a:endParaRPr sz="235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208123" y="4239643"/>
            <a:ext cx="1296670" cy="7264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4460" algn="ctr">
              <a:lnSpc>
                <a:spcPts val="2750"/>
              </a:lnSpc>
            </a:pPr>
            <a:r>
              <a:rPr sz="2350" b="1" spc="10" dirty="0">
                <a:latin typeface="Courier New"/>
                <a:cs typeface="Courier New"/>
              </a:rPr>
              <a:t>CGI</a:t>
            </a:r>
            <a:endParaRPr sz="2350">
              <a:latin typeface="Courier New"/>
              <a:cs typeface="Courier New"/>
            </a:endParaRPr>
          </a:p>
          <a:p>
            <a:pPr algn="ctr">
              <a:lnSpc>
                <a:spcPts val="2750"/>
              </a:lnSpc>
            </a:pPr>
            <a:r>
              <a:rPr sz="2350" b="1" spc="10" dirty="0">
                <a:latin typeface="Courier New"/>
                <a:cs typeface="Courier New"/>
              </a:rPr>
              <a:t>Program</a:t>
            </a:r>
            <a:endParaRPr sz="235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803349" y="2452610"/>
            <a:ext cx="751840" cy="3860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350" b="1" spc="10" dirty="0">
                <a:latin typeface="Courier New"/>
                <a:cs typeface="Courier New"/>
              </a:rPr>
              <a:t>Form</a:t>
            </a:r>
            <a:endParaRPr sz="235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548060" y="4512623"/>
            <a:ext cx="1296670" cy="5384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340360">
              <a:lnSpc>
                <a:spcPct val="71300"/>
              </a:lnSpc>
            </a:pPr>
            <a:r>
              <a:rPr sz="2350" b="1" spc="10" dirty="0">
                <a:latin typeface="Courier New"/>
                <a:cs typeface="Courier New"/>
              </a:rPr>
              <a:t>Web Browser</a:t>
            </a:r>
            <a:endParaRPr sz="2350">
              <a:latin typeface="Courier New"/>
              <a:cs typeface="Courier New"/>
            </a:endParaRPr>
          </a:p>
        </p:txBody>
      </p:sp>
      <p:sp>
        <p:nvSpPr>
          <p:cNvPr id="34" name="Footer Placeholder 33">
            <a:extLst>
              <a:ext uri="{FF2B5EF4-FFF2-40B4-BE49-F238E27FC236}">
                <a16:creationId xmlns:a16="http://schemas.microsoft.com/office/drawing/2014/main" id="{54DF0033-ECE8-4508-B78B-FD821B296BC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A959E1E-729E-40D7-B4CB-C8A7F20814D5}"/>
              </a:ext>
            </a:extLst>
          </p:cNvPr>
          <p:cNvSpPr/>
          <p:nvPr/>
        </p:nvSpPr>
        <p:spPr>
          <a:xfrm>
            <a:off x="1323693" y="5711700"/>
            <a:ext cx="79209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server side program to process incoming HTTP requests should conform to the Common Gateway Interface (CGI).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PHP is a popular language for implementing CGI programs.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4915" y="914400"/>
            <a:ext cx="7907034" cy="2971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ctr">
              <a:lnSpc>
                <a:spcPct val="118900"/>
              </a:lnSpc>
            </a:pPr>
            <a:r>
              <a:rPr lang="en-US" sz="2400" b="1" spc="360" dirty="0">
                <a:solidFill>
                  <a:srgbClr val="B20000"/>
                </a:solidFill>
                <a:latin typeface="Arial"/>
                <a:cs typeface="Arial"/>
              </a:rPr>
              <a:t>PHP</a:t>
            </a:r>
            <a:r>
              <a:rPr lang="en-US" sz="240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lang="en-US" sz="2400" b="1" spc="270" dirty="0">
                <a:solidFill>
                  <a:srgbClr val="B20000"/>
                </a:solidFill>
                <a:latin typeface="Arial"/>
                <a:cs typeface="Arial"/>
              </a:rPr>
              <a:t>V</a:t>
            </a:r>
            <a:r>
              <a:rPr lang="en-US" sz="2400" b="1" dirty="0">
                <a:solidFill>
                  <a:srgbClr val="B20000"/>
                </a:solidFill>
                <a:latin typeface="Arial"/>
                <a:cs typeface="Arial"/>
              </a:rPr>
              <a:t>ariables</a:t>
            </a:r>
            <a:endParaRPr lang="en-US" sz="2400" dirty="0">
              <a:latin typeface="Arial"/>
              <a:cs typeface="Arial"/>
            </a:endParaRPr>
          </a:p>
          <a:p>
            <a:pPr marL="12700" marR="12700" algn="just">
              <a:lnSpc>
                <a:spcPct val="118900"/>
              </a:lnSpc>
            </a:pPr>
            <a:r>
              <a:rPr lang="en-US" sz="2050" spc="-65" dirty="0">
                <a:solidFill>
                  <a:srgbClr val="000072"/>
                </a:solidFill>
                <a:latin typeface="Arial"/>
                <a:cs typeface="Arial"/>
              </a:rPr>
              <a:t>Ea</a:t>
            </a:r>
            <a:r>
              <a:rPr lang="en-US" sz="2050" spc="-114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lang="en-US"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95" dirty="0">
                <a:solidFill>
                  <a:srgbClr val="000072"/>
                </a:solidFill>
                <a:latin typeface="Arial"/>
                <a:cs typeface="Arial"/>
              </a:rPr>
              <a:t>these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lang="en-US"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i="1" spc="-160" dirty="0">
                <a:solidFill>
                  <a:srgbClr val="000072"/>
                </a:solidFill>
                <a:latin typeface="Arial"/>
                <a:cs typeface="Arial"/>
              </a:rPr>
              <a:t>ass</a:t>
            </a:r>
            <a:r>
              <a:rPr lang="en-US" sz="2050" i="1" spc="-20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lang="en-US" sz="2050" i="1" dirty="0">
                <a:solidFill>
                  <a:srgbClr val="000072"/>
                </a:solidFill>
                <a:latin typeface="Arial"/>
                <a:cs typeface="Arial"/>
              </a:rPr>
              <a:t>ciative</a:t>
            </a:r>
            <a:r>
              <a:rPr lang="en-US"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i="1" spc="45" dirty="0">
                <a:solidFill>
                  <a:srgbClr val="000072"/>
                </a:solidFill>
                <a:latin typeface="Arial"/>
                <a:cs typeface="Arial"/>
              </a:rPr>
              <a:t>ar</a:t>
            </a:r>
            <a:r>
              <a:rPr lang="en-US" sz="2050" i="1" spc="70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lang="en-US" sz="2050" i="1" spc="-55" dirty="0">
                <a:solidFill>
                  <a:srgbClr val="000072"/>
                </a:solidFill>
                <a:latin typeface="Arial"/>
                <a:cs typeface="Arial"/>
              </a:rPr>
              <a:t>ay</a:t>
            </a:r>
            <a:r>
              <a:rPr lang="en-US" sz="2050" spc="-55" dirty="0">
                <a:solidFill>
                  <a:srgbClr val="000072"/>
                </a:solidFill>
                <a:latin typeface="Arial"/>
                <a:cs typeface="Arial"/>
              </a:rPr>
              <a:t>. </a:t>
            </a:r>
            <a:r>
              <a:rPr lang="en-US" sz="2050" spc="-2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85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lang="en-US"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lang="en-US"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55" dirty="0">
                <a:solidFill>
                  <a:srgbClr val="000072"/>
                </a:solidFill>
                <a:latin typeface="Arial"/>
                <a:cs typeface="Arial"/>
              </a:rPr>
              <a:t>example,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10" dirty="0">
                <a:solidFill>
                  <a:srgbClr val="000072"/>
                </a:solidFill>
                <a:latin typeface="Arial"/>
                <a:cs typeface="Arial"/>
              </a:rPr>
              <a:t>form data</a:t>
            </a:r>
            <a:endParaRPr lang="en-US" sz="2050" dirty="0">
              <a:latin typeface="Arial"/>
              <a:cs typeface="Arial"/>
            </a:endParaRPr>
          </a:p>
          <a:p>
            <a:pPr marL="12700" marR="12700" indent="0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item=Hammer&amp;price=4.50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osted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obtain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ed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 script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lang="en-US" sz="2050" spc="90" dirty="0">
                <a:solidFill>
                  <a:srgbClr val="000072"/>
                </a:solidFill>
                <a:latin typeface="Arial"/>
                <a:cs typeface="Arial"/>
              </a:rPr>
              <a:t>: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$product = $_POST[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'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item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'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];// $product is Hammer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  <a:tabLst>
                <a:tab pos="3594100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$cost = $_POST[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'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price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'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];	// $cost is 4.50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0B319-4D1D-4E97-917E-5F5B9D1FD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1990089">
              <a:lnSpc>
                <a:spcPct val="100000"/>
              </a:lnSpc>
            </a:pPr>
            <a:r>
              <a:rPr sz="2950" b="1" spc="360" dirty="0">
                <a:solidFill>
                  <a:srgbClr val="B20000"/>
                </a:solidFill>
                <a:latin typeface="Arial"/>
                <a:cs typeface="Arial"/>
              </a:rPr>
              <a:t>PHP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15" dirty="0">
                <a:solidFill>
                  <a:srgbClr val="B20000"/>
                </a:solidFill>
                <a:latin typeface="Arial"/>
                <a:cs typeface="Arial"/>
              </a:rPr>
              <a:t>P</a:t>
            </a:r>
            <a:r>
              <a:rPr sz="2950" b="1" spc="-105" dirty="0">
                <a:solidFill>
                  <a:srgbClr val="B20000"/>
                </a:solidFill>
                <a:latin typeface="Arial"/>
                <a:cs typeface="Arial"/>
              </a:rPr>
              <a:t>age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4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45" dirty="0">
                <a:solidFill>
                  <a:srgbClr val="B20000"/>
                </a:solidFill>
                <a:latin typeface="Arial"/>
                <a:cs typeface="Arial"/>
              </a:rPr>
              <a:t>emplate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21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52299"/>
            <a:ext cx="7920990" cy="3087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b="1" spc="-150" dirty="0">
                <a:solidFill>
                  <a:srgbClr val="000072"/>
                </a:solidFill>
                <a:latin typeface="Courier New"/>
                <a:cs typeface="Courier New"/>
              </a:rPr>
              <a:t>front.php</a:t>
            </a:r>
            <a:endParaRPr sz="2050" b="1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&lt;!DOCTYPE html&gt;</a:t>
            </a:r>
            <a:endParaRPr sz="2050" dirty="0">
              <a:latin typeface="Courier New"/>
              <a:cs typeface="Courier New"/>
            </a:endParaRPr>
          </a:p>
          <a:p>
            <a:pPr marL="838835" marR="12700" indent="-826769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&lt;html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2"/>
              </a:rPr>
              <a:t>xmlns="http://www.w3.org/1999/xhtml"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 lang="en" xml:lang="en"&gt;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&lt;head&gt; &lt;meta charset="utf-8"/&gt;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&lt;title&gt;&lt;?php echo $page_title; ?&gt;&lt;/title&gt;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&lt;/head&gt; &lt;body style="background-color:</a:t>
            </a:r>
            <a:endParaRPr sz="2050" dirty="0">
              <a:latin typeface="Courier New"/>
              <a:cs typeface="Courier New"/>
            </a:endParaRPr>
          </a:p>
          <a:p>
            <a:pPr marL="125222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&lt;?php echo $page_background; ?&gt;"&gt;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539F7-22CB-457B-BE4C-F79B84AD5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C8C31834-BA02-40D5-BEF2-71F4700C3866}"/>
              </a:ext>
            </a:extLst>
          </p:cNvPr>
          <p:cNvSpPr txBox="1"/>
          <p:nvPr/>
        </p:nvSpPr>
        <p:spPr>
          <a:xfrm>
            <a:off x="1130262" y="5394325"/>
            <a:ext cx="8394738" cy="1600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b="1" spc="-150" dirty="0">
                <a:solidFill>
                  <a:srgbClr val="000072"/>
                </a:solidFill>
                <a:latin typeface="Courier New"/>
                <a:cs typeface="Courier New"/>
              </a:rPr>
              <a:t>back.php</a:t>
            </a:r>
            <a:endParaRPr sz="2050" b="1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&lt;footer&gt;&lt;p style="font-size: small"&gt;Copyright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&amp;copy; &lt;?php echo $company; ?&gt;.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All rights reserved&lt;/p&gt;&lt;/footer&gt;&lt;/body&gt;&lt;/html&gt;</a:t>
            </a:r>
            <a:endParaRPr sz="20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800" y="914400"/>
            <a:ext cx="7848600" cy="39770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b="1" spc="-150" dirty="0">
                <a:solidFill>
                  <a:srgbClr val="000072"/>
                </a:solidFill>
                <a:latin typeface="Courier New"/>
                <a:cs typeface="Courier New"/>
              </a:rPr>
              <a:t>template.php</a:t>
            </a:r>
            <a:endParaRPr sz="2050" b="1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&lt;?php $</a:t>
            </a:r>
            <a:r>
              <a:rPr sz="2050" spc="-150" dirty="0" err="1">
                <a:solidFill>
                  <a:srgbClr val="000072"/>
                </a:solidFill>
                <a:latin typeface="Courier New"/>
                <a:cs typeface="Courier New"/>
              </a:rPr>
              <a:t>page_title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="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Educational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Services";</a:t>
            </a:r>
            <a:endParaRPr sz="2050" dirty="0">
              <a:latin typeface="Courier New"/>
              <a:cs typeface="Courier New"/>
            </a:endParaRPr>
          </a:p>
          <a:p>
            <a:pPr marL="838835" marR="12700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$page_background="#def"; require("front.php");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?&gt;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&lt;p&gt;Page content here &lt;/p&gt;</a:t>
            </a:r>
            <a:endParaRPr sz="2050" dirty="0">
              <a:latin typeface="Courier New"/>
              <a:cs typeface="Courier New"/>
            </a:endParaRPr>
          </a:p>
          <a:p>
            <a:pPr marL="838835" marR="12700" indent="-826769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&lt;?php $company="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sunykorea.ac.kr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"; require("back.php");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?&gt;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Ex: </a:t>
            </a:r>
            <a:r>
              <a:rPr sz="2050" b="1" spc="-220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050" spc="-150" dirty="0">
                <a:latin typeface="Courier New"/>
                <a:cs typeface="Courier Ne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B6C228-13DB-4873-98D6-27716D99E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2203450">
              <a:lnSpc>
                <a:spcPct val="100000"/>
              </a:lnSpc>
            </a:pPr>
            <a:r>
              <a:rPr sz="2950" b="1" spc="360" dirty="0">
                <a:solidFill>
                  <a:srgbClr val="B20000"/>
                </a:solidFill>
                <a:latin typeface="Arial"/>
                <a:cs typeface="Arial"/>
              </a:rPr>
              <a:t>PHP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5" dirty="0">
                <a:solidFill>
                  <a:srgbClr val="B20000"/>
                </a:solidFill>
                <a:latin typeface="Arial"/>
                <a:cs typeface="Arial"/>
              </a:rPr>
              <a:t>Conditionals</a:t>
            </a:r>
            <a:endParaRPr sz="295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27151"/>
            <a:ext cx="7708938" cy="116844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25450" marR="1114425" indent="-413384">
              <a:lnSpc>
                <a:spcPct val="118900"/>
              </a:lnSpc>
              <a:tabLst>
                <a:tab pos="1252220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&lt;?php	// conditionals if ( $var )</a:t>
            </a:r>
            <a:endParaRPr sz="2050" dirty="0">
              <a:latin typeface="Courier New"/>
              <a:cs typeface="Courier New"/>
            </a:endParaRPr>
          </a:p>
          <a:p>
            <a:pPr marL="1252220" marR="12700" indent="-826769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{ /* $var is not 0, "0", "", 0.0, FALSE or null */ }</a:t>
            </a:r>
            <a:endParaRPr sz="2050" dirty="0">
              <a:latin typeface="Courier New"/>
              <a:cs typeface="Courier New"/>
            </a:endParaRPr>
          </a:p>
          <a:p>
            <a:pPr marL="42545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elseif ($var == 0)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16666" y="2840623"/>
            <a:ext cx="2919095" cy="11410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{ /* $var is 0 or "0" else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{ /* otherwise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60836" y="2899670"/>
            <a:ext cx="576580" cy="339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*/ }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60836" y="3642821"/>
            <a:ext cx="576580" cy="339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*/ }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3368" y="4014397"/>
            <a:ext cx="300990" cy="339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?&gt;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48E105A-F462-4E8E-A27C-219364BED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1818005">
              <a:lnSpc>
                <a:spcPct val="100000"/>
              </a:lnSpc>
            </a:pPr>
            <a:r>
              <a:rPr sz="2950" b="1" spc="360" dirty="0">
                <a:solidFill>
                  <a:srgbClr val="B20000"/>
                </a:solidFill>
                <a:latin typeface="Arial"/>
                <a:cs typeface="Arial"/>
              </a:rPr>
              <a:t>PHP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4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-45" dirty="0">
                <a:solidFill>
                  <a:srgbClr val="B20000"/>
                </a:solidFill>
                <a:latin typeface="Arial"/>
                <a:cs typeface="Arial"/>
              </a:rPr>
              <a:t>est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-50" dirty="0">
                <a:solidFill>
                  <a:srgbClr val="B20000"/>
                </a:solidFill>
                <a:latin typeface="Arial"/>
                <a:cs typeface="Arial"/>
              </a:rPr>
              <a:t>Expressions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727151"/>
            <a:ext cx="7712369" cy="32931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est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expressions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ude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&gt;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==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&gt;=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&lt;=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!=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===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ide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tical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(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==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same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e),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!==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(not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===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).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 dirty="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Predicate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functions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su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i</a:t>
            </a:r>
            <a:r>
              <a:rPr sz="2050" spc="-20" dirty="0">
                <a:solidFill>
                  <a:srgbClr val="000072"/>
                </a:solidFill>
                <a:latin typeface="Courier New"/>
                <a:cs typeface="Courier New"/>
              </a:rPr>
              <a:t>s</a:t>
            </a:r>
            <a:r>
              <a:rPr sz="2050" u="sng" spc="-58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string($x)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endParaRPr sz="2050" dirty="0">
              <a:latin typeface="Arial"/>
              <a:cs typeface="Arial"/>
            </a:endParaRPr>
          </a:p>
          <a:p>
            <a:pPr marL="274955" marR="88265" indent="0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fil</a:t>
            </a:r>
            <a:r>
              <a:rPr sz="2050" spc="-20" dirty="0">
                <a:solidFill>
                  <a:srgbClr val="000072"/>
                </a:solidFill>
                <a:latin typeface="Courier New"/>
                <a:cs typeface="Courier New"/>
              </a:rPr>
              <a:t>e</a:t>
            </a:r>
            <a:r>
              <a:rPr sz="2050" u="sng" spc="-58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exists($file)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isset($var)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i</a:t>
            </a:r>
            <a:r>
              <a:rPr sz="2050" spc="-20" dirty="0">
                <a:solidFill>
                  <a:srgbClr val="000072"/>
                </a:solidFill>
                <a:latin typeface="Courier New"/>
                <a:cs typeface="Courier New"/>
              </a:rPr>
              <a:t>s</a:t>
            </a:r>
            <a:r>
              <a:rPr sz="2050" u="sng" spc="-58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array($a)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functio</a:t>
            </a:r>
            <a:r>
              <a:rPr sz="2050" spc="-20" dirty="0">
                <a:solidFill>
                  <a:srgbClr val="000072"/>
                </a:solidFill>
                <a:latin typeface="Courier New"/>
                <a:cs typeface="Courier New"/>
              </a:rPr>
              <a:t>n</a:t>
            </a:r>
            <a:r>
              <a:rPr sz="2050" u="sng" spc="-58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exists($f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)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whi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pr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du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olean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alue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(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TRUE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FALSE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),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also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im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orta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tests.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</a:pPr>
            <a:endParaRPr sz="1100" dirty="0"/>
          </a:p>
          <a:p>
            <a:pPr marL="274955" marR="164465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Logical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erations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olean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alues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are: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&amp;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&amp;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and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|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|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o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r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!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xor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B5EE5-38D5-4B85-B0B8-68A8732F3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1570" y="-8965"/>
            <a:ext cx="7920990" cy="1684020"/>
          </a:xfrm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1905000">
              <a:lnSpc>
                <a:spcPct val="100000"/>
              </a:lnSpc>
            </a:pPr>
            <a:r>
              <a:rPr sz="2950" b="1" spc="145" dirty="0">
                <a:solidFill>
                  <a:srgbClr val="B20000"/>
                </a:solidFill>
                <a:latin typeface="Arial"/>
                <a:cs typeface="Arial"/>
              </a:rPr>
              <a:t>PHP-Defined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54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105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90" dirty="0">
                <a:solidFill>
                  <a:srgbClr val="B20000"/>
                </a:solidFill>
                <a:latin typeface="Arial"/>
                <a:cs typeface="Arial"/>
              </a:rPr>
              <a:t>vbar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25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95600" y="493955"/>
            <a:ext cx="6236349" cy="339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vbar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file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 err="1">
                <a:solidFill>
                  <a:srgbClr val="000072"/>
                </a:solidFill>
                <a:latin typeface="Courier New"/>
                <a:cs typeface="Courier New"/>
              </a:rPr>
              <a:t>navbar.ph</a:t>
            </a:r>
            <a:r>
              <a:rPr sz="2050" spc="-155" dirty="0" err="1">
                <a:solidFill>
                  <a:srgbClr val="000072"/>
                </a:solidFill>
                <a:latin typeface="Courier New"/>
                <a:cs typeface="Courier New"/>
              </a:rPr>
              <a:t>p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:</a:t>
            </a:r>
            <a:r>
              <a:rPr lang="en-US" sz="2050" spc="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220" dirty="0">
                <a:latin typeface="Arial"/>
                <a:cs typeface="Arial"/>
              </a:rPr>
              <a:t> </a:t>
            </a:r>
            <a:r>
              <a:rPr lang="en-US" sz="2050" b="1" spc="85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Ex: </a:t>
            </a:r>
            <a:r>
              <a:rPr lang="en-US" sz="2050" spc="-220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navbar</a:t>
            </a:r>
            <a:endParaRPr lang="en-US"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endParaRPr sz="2050" dirty="0">
              <a:latin typeface="Arial"/>
              <a:cs typeface="Arial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DFD1A88-57C7-42A3-BD44-8AEF23CB0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108950-A338-4271-A898-6E560667AE96}"/>
              </a:ext>
            </a:extLst>
          </p:cNvPr>
          <p:cNvSpPr/>
          <p:nvPr/>
        </p:nvSpPr>
        <p:spPr>
          <a:xfrm>
            <a:off x="1131570" y="914400"/>
            <a:ext cx="839343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nav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451A5"/>
                </a:solidFill>
                <a:latin typeface="Consolas" panose="020B0609020204030204" pitchFamily="49" charset="0"/>
              </a:rPr>
              <a:t>leftnavbar</a:t>
            </a:r>
            <a:r>
              <a:rPr lang="en-US" sz="16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&lt;?php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188"/>
                </a:solidFill>
                <a:latin typeface="Consolas" panose="020B0609020204030204" pitchFamily="49" charset="0"/>
              </a:rPr>
              <a:t>$page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index.php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?&gt;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451A5"/>
                </a:solidFill>
                <a:latin typeface="Consolas" panose="020B0609020204030204" pitchFamily="49" charset="0"/>
              </a:rPr>
              <a:t>"self"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Main Page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&lt;?php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?&gt;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451A5"/>
                </a:solidFill>
                <a:latin typeface="Consolas" panose="020B0609020204030204" pitchFamily="49" charset="0"/>
              </a:rPr>
              <a:t>index.php</a:t>
            </a:r>
            <a:r>
              <a:rPr lang="en-US" sz="16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Main Page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&lt;?php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?&gt;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&lt;?php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188"/>
                </a:solidFill>
                <a:latin typeface="Consolas" panose="020B0609020204030204" pitchFamily="49" charset="0"/>
              </a:rPr>
              <a:t>$page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products.php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?&gt;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451A5"/>
                </a:solidFill>
                <a:latin typeface="Consolas" panose="020B0609020204030204" pitchFamily="49" charset="0"/>
              </a:rPr>
              <a:t>"self"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Products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&lt;?php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?&gt;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451A5"/>
                </a:solidFill>
                <a:latin typeface="Consolas" panose="020B0609020204030204" pitchFamily="49" charset="0"/>
              </a:rPr>
              <a:t>products.php</a:t>
            </a:r>
            <a:r>
              <a:rPr lang="en-US" sz="16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Products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&lt;?php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?&gt;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&lt;?php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188"/>
                </a:solidFill>
                <a:latin typeface="Consolas" panose="020B0609020204030204" pitchFamily="49" charset="0"/>
              </a:rPr>
              <a:t>$page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services.php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?&gt;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451A5"/>
                </a:solidFill>
                <a:latin typeface="Consolas" panose="020B0609020204030204" pitchFamily="49" charset="0"/>
              </a:rPr>
              <a:t>"self"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Services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&lt;?php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?&gt;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451A5"/>
                </a:solidFill>
                <a:latin typeface="Consolas" panose="020B0609020204030204" pitchFamily="49" charset="0"/>
              </a:rPr>
              <a:t>service.php</a:t>
            </a:r>
            <a:r>
              <a:rPr lang="en-US" sz="16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Services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&lt;?php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?&gt;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&lt;?php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188"/>
                </a:solidFill>
                <a:latin typeface="Consolas" panose="020B0609020204030204" pitchFamily="49" charset="0"/>
              </a:rPr>
              <a:t>$page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news.php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?&gt;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451A5"/>
                </a:solidFill>
                <a:latin typeface="Consolas" panose="020B0609020204030204" pitchFamily="49" charset="0"/>
              </a:rPr>
              <a:t>"self"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News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&lt;?php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?&gt;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451A5"/>
                </a:solidFill>
                <a:latin typeface="Consolas" panose="020B0609020204030204" pitchFamily="49" charset="0"/>
              </a:rPr>
              <a:t>news.php</a:t>
            </a:r>
            <a:r>
              <a:rPr lang="en-US" sz="16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News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&lt;?php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?&gt;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&lt;?php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188"/>
                </a:solidFill>
                <a:latin typeface="Consolas" panose="020B0609020204030204" pitchFamily="49" charset="0"/>
              </a:rPr>
              <a:t>$page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contact.php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?&gt;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451A5"/>
                </a:solidFill>
                <a:latin typeface="Consolas" panose="020B0609020204030204" pitchFamily="49" charset="0"/>
              </a:rPr>
              <a:t>"self"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Contact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&lt;?php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?&gt;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451A5"/>
                </a:solidFill>
                <a:latin typeface="Consolas" panose="020B0609020204030204" pitchFamily="49" charset="0"/>
              </a:rPr>
              <a:t>contact.php</a:t>
            </a:r>
            <a:r>
              <a:rPr lang="en-US" sz="16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Contact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&lt;?php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?&gt;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nav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1570" y="-8965"/>
            <a:ext cx="7920990" cy="1684020"/>
          </a:xfrm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1905000">
              <a:lnSpc>
                <a:spcPct val="100000"/>
              </a:lnSpc>
            </a:pPr>
            <a:r>
              <a:rPr sz="2950" b="1" spc="145" dirty="0">
                <a:solidFill>
                  <a:srgbClr val="B20000"/>
                </a:solidFill>
                <a:latin typeface="Arial"/>
                <a:cs typeface="Arial"/>
              </a:rPr>
              <a:t>PHP-Defined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54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105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90" dirty="0">
                <a:solidFill>
                  <a:srgbClr val="B20000"/>
                </a:solidFill>
                <a:latin typeface="Arial"/>
                <a:cs typeface="Arial"/>
              </a:rPr>
              <a:t>vbar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26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1366" y="533400"/>
            <a:ext cx="7557770" cy="15849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38"/>
              </a:spcBef>
            </a:pPr>
            <a:endParaRPr sz="5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ebpage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incor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orating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navbar.php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will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use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foll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de: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DFD1A88-57C7-42A3-BD44-8AEF23CB0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05008DFD-7AE1-4B75-BE1F-EECA98EBD445}"/>
              </a:ext>
            </a:extLst>
          </p:cNvPr>
          <p:cNvSpPr txBox="1"/>
          <p:nvPr/>
        </p:nvSpPr>
        <p:spPr>
          <a:xfrm>
            <a:off x="1600200" y="1662863"/>
            <a:ext cx="5812155" cy="12884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38835" marR="12700" indent="-826769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&lt;?php $page=basename($_SERVER[’PHP_SELF’]) require_once("navbar.php"); ?&gt;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latin typeface="Arial"/>
                <a:cs typeface="Arial"/>
              </a:rPr>
              <a:t>Demo: </a:t>
            </a:r>
            <a:r>
              <a:rPr sz="2050" spc="-220" dirty="0">
                <a:latin typeface="Arial"/>
                <a:cs typeface="Arial"/>
              </a:rPr>
              <a:t> </a:t>
            </a:r>
            <a:r>
              <a:rPr sz="2050" b="1" spc="85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Ex: </a:t>
            </a:r>
            <a:r>
              <a:rPr sz="2050" b="1" spc="-220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050" spc="-150" dirty="0">
                <a:latin typeface="Courier New"/>
                <a:cs typeface="Courier Ne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Products</a:t>
            </a:r>
            <a:endParaRPr sz="205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02729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2468245">
              <a:lnSpc>
                <a:spcPct val="100000"/>
              </a:lnSpc>
            </a:pPr>
            <a:r>
              <a:rPr sz="2950" b="1" spc="10" dirty="0">
                <a:solidFill>
                  <a:srgbClr val="B20000"/>
                </a:solidFill>
                <a:latin typeface="Arial"/>
                <a:cs typeface="Arial"/>
              </a:rPr>
              <a:t>Strings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75" dirty="0">
                <a:solidFill>
                  <a:srgbClr val="B20000"/>
                </a:solidFill>
                <a:latin typeface="Arial"/>
                <a:cs typeface="Arial"/>
              </a:rPr>
              <a:t>in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360" dirty="0">
                <a:solidFill>
                  <a:srgbClr val="B20000"/>
                </a:solidFill>
                <a:latin typeface="Arial"/>
                <a:cs typeface="Arial"/>
              </a:rPr>
              <a:t>PHP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27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693252"/>
            <a:ext cx="7797165" cy="41827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18900"/>
              </a:lnSpc>
            </a:pPr>
            <a:r>
              <a:rPr sz="2050" spc="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string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sequence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ASC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17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haracters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(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ytes). </a:t>
            </a:r>
            <a:r>
              <a:rPr sz="2050" spc="-2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ou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ecify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string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enclosing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17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UTF-8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enc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ded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UNICODE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haracters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5" dirty="0">
                <a:solidFill>
                  <a:srgbClr val="000072"/>
                </a:solidFill>
                <a:latin typeface="Arial"/>
                <a:cs typeface="Arial"/>
              </a:rPr>
              <a:t>within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single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quotes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double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quotes.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$name=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'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Paul Wang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'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300"/>
              </a:lnSpc>
              <a:spcBef>
                <a:spcPts val="91"/>
              </a:spcBef>
            </a:pPr>
            <a:endParaRPr sz="1300" dirty="0"/>
          </a:p>
          <a:p>
            <a:pPr marL="12700">
              <a:lnSpc>
                <a:spcPct val="100000"/>
              </a:lnSpc>
              <a:tabLst>
                <a:tab pos="221678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$first=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'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Paul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'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;	$last="Wang";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$name="$first $last";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1100"/>
              </a:lnSpc>
              <a:spcBef>
                <a:spcPts val="57"/>
              </a:spcBef>
            </a:pPr>
            <a:endParaRPr sz="1100" dirty="0"/>
          </a:p>
          <a:p>
            <a:pPr marL="12700" marR="394335">
              <a:lnSpc>
                <a:spcPct val="118900"/>
              </a:lnSpc>
            </a:pP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strings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concate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ated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together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dot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erator 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(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.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).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$me = </a:t>
            </a:r>
            <a:r>
              <a:rPr lang="en-US" sz="2050" spc="-150" dirty="0" err="1">
                <a:solidFill>
                  <a:srgbClr val="000072"/>
                </a:solidFill>
                <a:latin typeface="Courier New"/>
                <a:cs typeface="Courier New"/>
              </a:rPr>
              <a:t>'</a:t>
            </a:r>
            <a:r>
              <a:rPr sz="2050" spc="-150" dirty="0" err="1">
                <a:solidFill>
                  <a:srgbClr val="000072"/>
                </a:solidFill>
                <a:latin typeface="Courier New"/>
                <a:cs typeface="Courier New"/>
              </a:rPr>
              <a:t>It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\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'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 my name 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'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 . $first . " $last\n";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45F61-F00F-4649-8ED7-6421EEA3E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3503" y="136125"/>
            <a:ext cx="7920990" cy="778275"/>
          </a:xfrm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1832610">
              <a:lnSpc>
                <a:spcPct val="100000"/>
              </a:lnSpc>
            </a:pPr>
            <a:r>
              <a:rPr sz="2950" b="1" spc="360" dirty="0">
                <a:solidFill>
                  <a:srgbClr val="B20000"/>
                </a:solidFill>
                <a:latin typeface="Arial"/>
                <a:cs typeface="Arial"/>
              </a:rPr>
              <a:t>PHP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70" dirty="0">
                <a:solidFill>
                  <a:srgbClr val="B20000"/>
                </a:solidFill>
                <a:latin typeface="Arial"/>
                <a:cs typeface="Arial"/>
              </a:rPr>
              <a:t>String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-20" dirty="0">
                <a:solidFill>
                  <a:srgbClr val="B20000"/>
                </a:solidFill>
                <a:latin typeface="Arial"/>
                <a:cs typeface="Arial"/>
              </a:rPr>
              <a:t>unctions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1638" y="838200"/>
            <a:ext cx="7587615" cy="6400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b="1" spc="40" dirty="0">
                <a:solidFill>
                  <a:srgbClr val="000072"/>
                </a:solidFill>
                <a:latin typeface="Arial"/>
                <a:cs typeface="Arial"/>
              </a:rPr>
              <a:t>strle</a:t>
            </a:r>
            <a:r>
              <a:rPr sz="2050" b="1" spc="6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(</a:t>
            </a:r>
            <a:r>
              <a:rPr sz="2050" i="1" spc="45" dirty="0">
                <a:solidFill>
                  <a:srgbClr val="000072"/>
                </a:solidFill>
                <a:latin typeface="Arial"/>
                <a:cs typeface="Arial"/>
              </a:rPr>
              <a:t>str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)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—Returns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haracters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45" dirty="0">
                <a:solidFill>
                  <a:srgbClr val="000072"/>
                </a:solidFill>
                <a:latin typeface="Arial"/>
                <a:cs typeface="Arial"/>
              </a:rPr>
              <a:t>str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spcBef>
                <a:spcPts val="37"/>
              </a:spcBef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marR="15240" indent="-262890">
              <a:lnSpc>
                <a:spcPct val="1174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b="1" spc="160" dirty="0">
                <a:solidFill>
                  <a:srgbClr val="000072"/>
                </a:solidFill>
                <a:latin typeface="Arial"/>
                <a:cs typeface="Arial"/>
              </a:rPr>
              <a:t>trim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(</a:t>
            </a:r>
            <a:r>
              <a:rPr sz="2050" i="1" spc="45" dirty="0">
                <a:solidFill>
                  <a:srgbClr val="000072"/>
                </a:solidFill>
                <a:latin typeface="Arial"/>
                <a:cs typeface="Arial"/>
              </a:rPr>
              <a:t>str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)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—Returns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string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stripping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white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space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(or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other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haracters)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from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oth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ends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45" dirty="0">
                <a:solidFill>
                  <a:srgbClr val="000072"/>
                </a:solidFill>
                <a:latin typeface="Arial"/>
                <a:cs typeface="Arial"/>
              </a:rPr>
              <a:t>str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spcBef>
                <a:spcPts val="37"/>
              </a:spcBef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marR="484505" indent="-262890">
              <a:lnSpc>
                <a:spcPct val="1174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  <a:tab pos="2021839" algn="l"/>
              </a:tabLst>
            </a:pPr>
            <a:r>
              <a:rPr sz="2050" b="1" spc="20" dirty="0">
                <a:solidFill>
                  <a:srgbClr val="000072"/>
                </a:solidFill>
                <a:latin typeface="Arial"/>
                <a:cs typeface="Arial"/>
              </a:rPr>
              <a:t>substr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(</a:t>
            </a:r>
            <a:r>
              <a:rPr sz="2050" i="1" spc="45" dirty="0">
                <a:solidFill>
                  <a:srgbClr val="000072"/>
                </a:solidFill>
                <a:latin typeface="Arial"/>
                <a:cs typeface="Arial"/>
              </a:rPr>
              <a:t>str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, </a:t>
            </a:r>
            <a:r>
              <a:rPr sz="2050" i="1" spc="110" dirty="0">
                <a:solidFill>
                  <a:srgbClr val="000072"/>
                </a:solidFill>
                <a:latin typeface="Arial"/>
                <a:cs typeface="Arial"/>
              </a:rPr>
              <a:t>i	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[, </a:t>
            </a:r>
            <a:r>
              <a:rPr sz="2050" i="1" spc="-40" dirty="0">
                <a:solidFill>
                  <a:srgbClr val="000072"/>
                </a:solidFill>
                <a:latin typeface="Arial"/>
                <a:cs typeface="Arial"/>
              </a:rPr>
              <a:t>len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])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—Returns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substring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45" dirty="0">
                <a:solidFill>
                  <a:srgbClr val="000072"/>
                </a:solidFill>
                <a:latin typeface="Arial"/>
                <a:cs typeface="Arial"/>
              </a:rPr>
              <a:t>str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from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osition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11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(zero-based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indexing)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end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length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40" dirty="0">
                <a:solidFill>
                  <a:srgbClr val="000072"/>
                </a:solidFill>
                <a:latin typeface="Arial"/>
                <a:cs typeface="Arial"/>
              </a:rPr>
              <a:t>len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spcBef>
                <a:spcPts val="37"/>
              </a:spcBef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marR="12700" indent="-262890">
              <a:lnSpc>
                <a:spcPct val="1174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b="1" spc="70" dirty="0">
                <a:solidFill>
                  <a:srgbClr val="000072"/>
                </a:solidFill>
                <a:latin typeface="Arial"/>
                <a:cs typeface="Arial"/>
              </a:rPr>
              <a:t>strst</a:t>
            </a:r>
            <a:r>
              <a:rPr sz="2050" b="1" spc="6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(</a:t>
            </a:r>
            <a:r>
              <a:rPr sz="2050" i="1" spc="-150" dirty="0">
                <a:solidFill>
                  <a:srgbClr val="000072"/>
                </a:solidFill>
                <a:latin typeface="Arial"/>
                <a:cs typeface="Arial"/>
              </a:rPr>
              <a:t>lin</a:t>
            </a:r>
            <a:r>
              <a:rPr sz="2050" i="1" spc="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, 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ord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)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—Finds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first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tan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stri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g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ord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 the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longer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string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line</a:t>
            </a:r>
            <a:r>
              <a:rPr sz="2050" i="1" spc="9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returns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substring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line</a:t>
            </a:r>
            <a:r>
              <a:rPr sz="2050" i="1" spc="9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egins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ord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spcBef>
                <a:spcPts val="37"/>
              </a:spcBef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marR="697865" indent="-262890">
              <a:lnSpc>
                <a:spcPct val="1174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b="1" spc="50" dirty="0">
                <a:solidFill>
                  <a:srgbClr val="000072"/>
                </a:solidFill>
                <a:latin typeface="Arial"/>
                <a:cs typeface="Arial"/>
              </a:rPr>
              <a:t>strtol</a:t>
            </a:r>
            <a:r>
              <a:rPr sz="2050" b="1" spc="1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b="1" spc="45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b="1" spc="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(</a:t>
            </a:r>
            <a:r>
              <a:rPr sz="2050" i="1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), </a:t>
            </a:r>
            <a:r>
              <a:rPr sz="2050" b="1" spc="70" dirty="0">
                <a:solidFill>
                  <a:srgbClr val="000072"/>
                </a:solidFill>
                <a:latin typeface="Arial"/>
                <a:cs typeface="Arial"/>
              </a:rPr>
              <a:t>strtoup</a:t>
            </a:r>
            <a:r>
              <a:rPr sz="2050" b="1" spc="16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b="1" spc="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(</a:t>
            </a:r>
            <a:r>
              <a:rPr sz="2050" i="1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)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—Returns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ow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ercase,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 up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ercase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ersion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spcBef>
                <a:spcPts val="37"/>
              </a:spcBef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marR="360045" indent="-262890">
              <a:lnSpc>
                <a:spcPct val="1174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b="1" spc="55" dirty="0">
                <a:solidFill>
                  <a:srgbClr val="000072"/>
                </a:solidFill>
                <a:latin typeface="Arial"/>
                <a:cs typeface="Arial"/>
              </a:rPr>
              <a:t>strcm</a:t>
            </a:r>
            <a:r>
              <a:rPr sz="2050" b="1" spc="6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(</a:t>
            </a:r>
            <a:r>
              <a:rPr sz="2050" i="1" spc="45" dirty="0">
                <a:solidFill>
                  <a:srgbClr val="000072"/>
                </a:solidFill>
                <a:latin typeface="Arial"/>
                <a:cs typeface="Arial"/>
              </a:rPr>
              <a:t>st</a:t>
            </a:r>
            <a:r>
              <a:rPr sz="2050" i="1" spc="16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14" dirty="0">
                <a:solidFill>
                  <a:srgbClr val="000072"/>
                </a:solidFill>
                <a:latin typeface="Arial"/>
                <a:cs typeface="Arial"/>
              </a:rPr>
              <a:t>1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, </a:t>
            </a:r>
            <a:r>
              <a:rPr sz="2050" i="1" spc="45" dirty="0">
                <a:solidFill>
                  <a:srgbClr val="000072"/>
                </a:solidFill>
                <a:latin typeface="Arial"/>
                <a:cs typeface="Arial"/>
              </a:rPr>
              <a:t>st</a:t>
            </a:r>
            <a:r>
              <a:rPr sz="2050" i="1" spc="16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14" dirty="0">
                <a:solidFill>
                  <a:srgbClr val="000072"/>
                </a:solidFill>
                <a:latin typeface="Arial"/>
                <a:cs typeface="Arial"/>
              </a:rPr>
              <a:t>2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)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—Returns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ositi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negati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zero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teger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if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45" dirty="0">
                <a:solidFill>
                  <a:srgbClr val="000072"/>
                </a:solidFill>
                <a:latin typeface="Arial"/>
                <a:cs typeface="Arial"/>
              </a:rPr>
              <a:t>st</a:t>
            </a:r>
            <a:r>
              <a:rPr sz="2050" i="1" spc="16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14" dirty="0">
                <a:solidFill>
                  <a:srgbClr val="000072"/>
                </a:solidFill>
                <a:latin typeface="Arial"/>
                <a:cs typeface="Arial"/>
              </a:rPr>
              <a:t>1</a:t>
            </a:r>
            <a:r>
              <a:rPr sz="2050" i="1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greater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than,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less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than,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equal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45" dirty="0">
                <a:solidFill>
                  <a:srgbClr val="000072"/>
                </a:solidFill>
                <a:latin typeface="Arial"/>
                <a:cs typeface="Arial"/>
              </a:rPr>
              <a:t>st</a:t>
            </a:r>
            <a:r>
              <a:rPr sz="2050" i="1" spc="16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14" dirty="0">
                <a:solidFill>
                  <a:srgbClr val="000072"/>
                </a:solidFill>
                <a:latin typeface="Arial"/>
                <a:cs typeface="Arial"/>
              </a:rPr>
              <a:t>2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lang="en-US" sz="2050" spc="-114" dirty="0">
              <a:solidFill>
                <a:srgbClr val="000072"/>
              </a:solidFill>
              <a:latin typeface="Arial"/>
              <a:cs typeface="Arial"/>
            </a:endParaRPr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lang="en-US" sz="2050" b="1" spc="80" dirty="0">
                <a:solidFill>
                  <a:srgbClr val="000072"/>
                </a:solidFill>
                <a:latin typeface="Arial"/>
                <a:cs typeface="Arial"/>
              </a:rPr>
              <a:t>md5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(</a:t>
            </a:r>
            <a:r>
              <a:rPr lang="en-US" sz="2050" i="1" spc="45" dirty="0">
                <a:solidFill>
                  <a:srgbClr val="000072"/>
                </a:solidFill>
                <a:latin typeface="Arial"/>
                <a:cs typeface="Arial"/>
              </a:rPr>
              <a:t>str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)</a:t>
            </a:r>
            <a:r>
              <a:rPr lang="en-US" sz="2050" spc="-15" dirty="0">
                <a:solidFill>
                  <a:srgbClr val="000072"/>
                </a:solidFill>
                <a:latin typeface="Arial"/>
                <a:cs typeface="Arial"/>
              </a:rPr>
              <a:t>—Returns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55" dirty="0">
                <a:solidFill>
                  <a:srgbClr val="000072"/>
                </a:solidFill>
                <a:latin typeface="Arial"/>
                <a:cs typeface="Arial"/>
              </a:rPr>
              <a:t>MD5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40" dirty="0">
                <a:solidFill>
                  <a:srgbClr val="000072"/>
                </a:solidFill>
                <a:latin typeface="Arial"/>
                <a:cs typeface="Arial"/>
              </a:rPr>
              <a:t>digest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i="1" spc="45" dirty="0">
                <a:solidFill>
                  <a:srgbClr val="000072"/>
                </a:solidFill>
                <a:latin typeface="Arial"/>
                <a:cs typeface="Arial"/>
              </a:rPr>
              <a:t>str</a:t>
            </a:r>
            <a:r>
              <a:rPr lang="en-US" sz="2050" spc="45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lang="en-US"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lang="en-US" sz="1100" dirty="0"/>
          </a:p>
          <a:p>
            <a:pPr marL="27495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lang="en-US" sz="2050" b="1" spc="20" dirty="0" err="1">
                <a:solidFill>
                  <a:srgbClr val="000072"/>
                </a:solidFill>
                <a:latin typeface="Arial"/>
                <a:cs typeface="Arial"/>
              </a:rPr>
              <a:t>urlenc</a:t>
            </a:r>
            <a:r>
              <a:rPr lang="en-US" sz="2050" b="1" spc="95" dirty="0" err="1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lang="en-US" sz="2050" b="1" dirty="0" err="1">
                <a:solidFill>
                  <a:srgbClr val="000072"/>
                </a:solidFill>
                <a:latin typeface="Arial"/>
                <a:cs typeface="Arial"/>
              </a:rPr>
              <a:t>de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(</a:t>
            </a:r>
            <a:r>
              <a:rPr lang="en-US" sz="2050" i="1" spc="45" dirty="0">
                <a:solidFill>
                  <a:srgbClr val="000072"/>
                </a:solidFill>
                <a:latin typeface="Arial"/>
                <a:cs typeface="Arial"/>
              </a:rPr>
              <a:t>str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)</a:t>
            </a:r>
            <a:r>
              <a:rPr lang="en-US" sz="2050" spc="-30" dirty="0">
                <a:solidFill>
                  <a:srgbClr val="000072"/>
                </a:solidFill>
                <a:latin typeface="Arial"/>
                <a:cs typeface="Arial"/>
              </a:rPr>
              <a:t>—</a:t>
            </a:r>
            <a:r>
              <a:rPr lang="en-US" sz="2050" spc="-30" dirty="0" err="1">
                <a:solidFill>
                  <a:srgbClr val="000072"/>
                </a:solidFill>
                <a:latin typeface="Arial"/>
                <a:cs typeface="Arial"/>
              </a:rPr>
              <a:t>URLenc</a:t>
            </a:r>
            <a:r>
              <a:rPr lang="en-US" sz="2050" spc="35" dirty="0" err="1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lang="en-US" sz="2050" spc="-114" dirty="0" err="1">
                <a:solidFill>
                  <a:srgbClr val="000072"/>
                </a:solidFill>
                <a:latin typeface="Arial"/>
                <a:cs typeface="Arial"/>
              </a:rPr>
              <a:t>de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i="1" spc="45" dirty="0">
                <a:solidFill>
                  <a:srgbClr val="000072"/>
                </a:solidFill>
                <a:latin typeface="Arial"/>
                <a:cs typeface="Arial"/>
              </a:rPr>
              <a:t>str</a:t>
            </a:r>
            <a:r>
              <a:rPr lang="en-US"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returns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pro</a:t>
            </a:r>
            <a:r>
              <a:rPr lang="en-US" sz="2050" spc="6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lang="en-US" sz="2050" spc="-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25" dirty="0">
                <a:solidFill>
                  <a:srgbClr val="000072"/>
                </a:solidFill>
                <a:latin typeface="Arial"/>
                <a:cs typeface="Arial"/>
              </a:rPr>
              <a:t>query</a:t>
            </a:r>
            <a:r>
              <a:rPr lang="en-US" sz="2050" spc="-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15" dirty="0">
                <a:solidFill>
                  <a:srgbClr val="000072"/>
                </a:solidFill>
                <a:latin typeface="Arial"/>
                <a:cs typeface="Arial"/>
              </a:rPr>
              <a:t>string.</a:t>
            </a:r>
            <a:endParaRPr lang="en-US" sz="2050" dirty="0">
              <a:latin typeface="Arial"/>
              <a:cs typeface="Arial"/>
            </a:endParaRPr>
          </a:p>
          <a:p>
            <a:pPr marL="12065" marR="360045">
              <a:lnSpc>
                <a:spcPct val="117400"/>
              </a:lnSpc>
              <a:buClr>
                <a:srgbClr val="000072"/>
              </a:buClr>
              <a:tabLst>
                <a:tab pos="274955" algn="l"/>
              </a:tabLst>
            </a:pPr>
            <a:endParaRPr sz="2050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23FA8-9D9B-4C70-B158-B8F31295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2495550">
              <a:lnSpc>
                <a:spcPct val="100000"/>
              </a:lnSpc>
            </a:pPr>
            <a:r>
              <a:rPr sz="2950" b="1" spc="190" dirty="0">
                <a:solidFill>
                  <a:srgbClr val="B20000"/>
                </a:solidFill>
                <a:latin typeface="Arial"/>
                <a:cs typeface="Arial"/>
              </a:rPr>
              <a:t>Arr</a:t>
            </a:r>
            <a:r>
              <a:rPr sz="2950" b="1" spc="125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-114" dirty="0">
                <a:solidFill>
                  <a:srgbClr val="B20000"/>
                </a:solidFill>
                <a:latin typeface="Arial"/>
                <a:cs typeface="Arial"/>
              </a:rPr>
              <a:t>ys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75" dirty="0">
                <a:solidFill>
                  <a:srgbClr val="B20000"/>
                </a:solidFill>
                <a:latin typeface="Arial"/>
                <a:cs typeface="Arial"/>
              </a:rPr>
              <a:t>in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360" dirty="0">
                <a:solidFill>
                  <a:srgbClr val="B20000"/>
                </a:solidFill>
                <a:latin typeface="Arial"/>
                <a:cs typeface="Arial"/>
              </a:rPr>
              <a:t>PHP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29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693252"/>
            <a:ext cx="7630795" cy="42608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18900"/>
              </a:lnSpc>
            </a:pPr>
            <a:r>
              <a:rPr sz="2050" spc="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arr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sup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umerical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indexing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(zero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based)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string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indexing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(ass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ciati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e)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same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time.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us,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ea</a:t>
            </a:r>
            <a:r>
              <a:rPr sz="2050" spc="-204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arr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35" dirty="0">
                <a:solidFill>
                  <a:srgbClr val="000072"/>
                </a:solidFill>
                <a:latin typeface="Arial"/>
                <a:cs typeface="Arial"/>
              </a:rPr>
              <a:t>try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al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ys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ey-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alue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pair.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&lt;?php</a:t>
            </a:r>
            <a:endParaRPr sz="205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465"/>
              </a:spcBef>
              <a:tabLst>
                <a:tab pos="3869690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$a = array(2, 3, 5, 7);	// $a[0] is 2</a:t>
            </a:r>
            <a:endParaRPr sz="205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// $a is the same as array(0=&gt;2, 1=&gt;3, 2=&gt;5, 3=&gt;7)</a:t>
            </a:r>
            <a:endParaRPr sz="205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$b =array("first_name"=&gt;"Paul", "last_name"=&gt;"Wang");</a:t>
            </a:r>
            <a:endParaRPr sz="205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$c = array(5 =&gt; "red", "fox");</a:t>
            </a:r>
            <a:endParaRPr sz="205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465"/>
              </a:spcBef>
              <a:tabLst>
                <a:tab pos="194119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$a[5]=100;	// no $a[4] is fine</a:t>
            </a:r>
            <a:endParaRPr sz="205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$b[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'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email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'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]="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author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@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booksite.com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?&gt;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7D7F4-E1CF-4602-9E3B-455B84421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2481580">
              <a:lnSpc>
                <a:spcPct val="100000"/>
              </a:lnSpc>
            </a:pPr>
            <a:r>
              <a:rPr sz="2950" b="1" spc="380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30" dirty="0">
                <a:solidFill>
                  <a:srgbClr val="B20000"/>
                </a:solidFill>
                <a:latin typeface="Arial"/>
                <a:cs typeface="Arial"/>
              </a:rPr>
              <a:t>Simple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70" dirty="0">
                <a:solidFill>
                  <a:srgbClr val="B20000"/>
                </a:solidFill>
                <a:latin typeface="Arial"/>
                <a:cs typeface="Arial"/>
              </a:rPr>
              <a:t>orm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72983" y="1785302"/>
            <a:ext cx="7079577" cy="42017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&lt;form method="post" action="welcome.php"&gt;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&lt;pre&gt;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&lt;label for="n"&gt;Full Name:&lt;/label&gt; </a:t>
            </a:r>
            <a:endParaRPr lang="en-US" sz="2050" spc="-150" dirty="0">
              <a:solidFill>
                <a:srgbClr val="000072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&lt;input id="n"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name="client_name" size="25" /&gt;</a:t>
            </a:r>
            <a:endParaRPr sz="1000" dirty="0"/>
          </a:p>
          <a:p>
            <a:pPr marL="287655" marR="12700" indent="-275590">
              <a:lnSpc>
                <a:spcPct val="118900"/>
              </a:lnSpc>
              <a:tabLst>
                <a:tab pos="4696460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&lt;label for="e"&gt;Email:&lt;/label&gt;	</a:t>
            </a:r>
            <a:endParaRPr lang="en-US" sz="2050" spc="-150" dirty="0">
              <a:solidFill>
                <a:srgbClr val="000072"/>
              </a:solidFill>
              <a:latin typeface="Courier New"/>
              <a:cs typeface="Courier New"/>
            </a:endParaRPr>
          </a:p>
          <a:p>
            <a:pPr marL="287655" marR="12700" indent="-275590">
              <a:lnSpc>
                <a:spcPct val="118900"/>
              </a:lnSpc>
              <a:tabLst>
                <a:tab pos="4696460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&lt;input id="e" type="email" name="client_email" size="25" /&gt;</a:t>
            </a:r>
            <a:endParaRPr lang="en-US" sz="2050" dirty="0">
              <a:latin typeface="Courier New"/>
              <a:cs typeface="Courier New"/>
            </a:endParaRPr>
          </a:p>
          <a:p>
            <a:pPr marL="287655" marR="12700" indent="-275590">
              <a:lnSpc>
                <a:spcPct val="118900"/>
              </a:lnSpc>
              <a:tabLst>
                <a:tab pos="4696460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&lt;input type="submit" value="Send" /&gt;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&lt;/pre&gt;</a:t>
            </a:r>
            <a:endParaRPr lang="en-US" sz="2050" spc="-150" dirty="0">
              <a:solidFill>
                <a:srgbClr val="000072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&lt;/form&gt;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Ex: </a:t>
            </a:r>
            <a:r>
              <a:rPr sz="2050" b="1" spc="-220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050" spc="-150" dirty="0">
                <a:latin typeface="Courier New"/>
                <a:cs typeface="Courier Ne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SimpleForm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27A59-FFA4-4517-9E3E-F11F56DCC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04606" y="893584"/>
            <a:ext cx="4848225" cy="482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3170555" algn="l"/>
              </a:tabLst>
            </a:pP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70" dirty="0">
                <a:solidFill>
                  <a:srgbClr val="B20000"/>
                </a:solidFill>
                <a:latin typeface="Arial"/>
                <a:cs typeface="Arial"/>
              </a:rPr>
              <a:t>orm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-20" dirty="0">
                <a:solidFill>
                  <a:srgbClr val="B20000"/>
                </a:solidFill>
                <a:latin typeface="Arial"/>
                <a:cs typeface="Arial"/>
              </a:rPr>
              <a:t>Res</a:t>
            </a:r>
            <a:r>
              <a:rPr sz="2950" b="1" spc="75" dirty="0">
                <a:solidFill>
                  <a:srgbClr val="B20000"/>
                </a:solidFill>
                <a:latin typeface="Arial"/>
                <a:cs typeface="Arial"/>
              </a:rPr>
              <a:t>p</a:t>
            </a:r>
            <a:r>
              <a:rPr sz="2950" b="1" spc="-130" dirty="0">
                <a:solidFill>
                  <a:srgbClr val="B20000"/>
                </a:solidFill>
                <a:latin typeface="Arial"/>
                <a:cs typeface="Arial"/>
              </a:rPr>
              <a:t>onse:	</a:t>
            </a:r>
            <a:r>
              <a:rPr sz="2950" b="1" spc="385" dirty="0">
                <a:solidFill>
                  <a:srgbClr val="B20000"/>
                </a:solidFill>
                <a:latin typeface="Arial"/>
                <a:cs typeface="Arial"/>
              </a:rPr>
              <a:t>W</a:t>
            </a:r>
            <a:r>
              <a:rPr sz="2950" b="1" spc="-55" dirty="0">
                <a:solidFill>
                  <a:srgbClr val="B20000"/>
                </a:solidFill>
                <a:latin typeface="Arial"/>
                <a:cs typeface="Arial"/>
              </a:rPr>
              <a:t>elcome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A88DA-9ED3-480F-8E9D-47568CA1D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EA8EE3-7F45-4741-8097-CD0A537A1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429000"/>
            <a:ext cx="7848600" cy="210243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196E682-BC29-4B38-BAC7-B2F2B1D926BF}"/>
              </a:ext>
            </a:extLst>
          </p:cNvPr>
          <p:cNvSpPr/>
          <p:nvPr/>
        </p:nvSpPr>
        <p:spPr>
          <a:xfrm>
            <a:off x="2667000" y="1712268"/>
            <a:ext cx="2627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lang="en-US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b="1" spc="85" dirty="0"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Ex: </a:t>
            </a:r>
            <a:r>
              <a:rPr lang="en-US" b="1" spc="-220" dirty="0"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pc="-150" dirty="0">
                <a:latin typeface="Courier New"/>
                <a:cs typeface="Courier Ne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FormAction</a:t>
            </a:r>
            <a:endParaRPr lang="en-US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27164" y="890423"/>
            <a:ext cx="4203065" cy="482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3170555" algn="l"/>
              </a:tabLst>
            </a:pP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70" dirty="0">
                <a:solidFill>
                  <a:srgbClr val="B20000"/>
                </a:solidFill>
                <a:latin typeface="Arial"/>
                <a:cs typeface="Arial"/>
              </a:rPr>
              <a:t>orm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-20" dirty="0">
                <a:solidFill>
                  <a:srgbClr val="B20000"/>
                </a:solidFill>
                <a:latin typeface="Arial"/>
                <a:cs typeface="Arial"/>
              </a:rPr>
              <a:t>Res</a:t>
            </a:r>
            <a:r>
              <a:rPr sz="2950" b="1" spc="75" dirty="0">
                <a:solidFill>
                  <a:srgbClr val="B20000"/>
                </a:solidFill>
                <a:latin typeface="Arial"/>
                <a:cs typeface="Arial"/>
              </a:rPr>
              <a:t>p</a:t>
            </a:r>
            <a:r>
              <a:rPr sz="2950" b="1" spc="-130" dirty="0">
                <a:solidFill>
                  <a:srgbClr val="B20000"/>
                </a:solidFill>
                <a:latin typeface="Arial"/>
                <a:cs typeface="Arial"/>
              </a:rPr>
              <a:t>onse:	</a:t>
            </a:r>
            <a:r>
              <a:rPr sz="2950" b="1" spc="60" dirty="0">
                <a:solidFill>
                  <a:srgbClr val="B20000"/>
                </a:solidFill>
                <a:latin typeface="Arial"/>
                <a:cs typeface="Arial"/>
              </a:rPr>
              <a:t>Sorry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31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D7011-0A74-495C-976D-7BB904F4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217DB2-2E7B-4BEA-8590-7E46C4B34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600200"/>
            <a:ext cx="6705600" cy="2105541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327660">
              <a:lnSpc>
                <a:spcPct val="100000"/>
              </a:lnSpc>
            </a:pPr>
            <a:r>
              <a:rPr sz="2950" b="1" spc="114" dirty="0">
                <a:solidFill>
                  <a:srgbClr val="B20000"/>
                </a:solidFill>
                <a:latin typeface="Arial"/>
                <a:cs typeface="Arial"/>
              </a:rPr>
              <a:t>Getting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85" dirty="0">
                <a:solidFill>
                  <a:srgbClr val="B20000"/>
                </a:solidFill>
                <a:latin typeface="Arial"/>
                <a:cs typeface="Arial"/>
              </a:rPr>
              <a:t>Started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45" dirty="0">
                <a:solidFill>
                  <a:srgbClr val="B20000"/>
                </a:solidFill>
                <a:latin typeface="Arial"/>
                <a:cs typeface="Arial"/>
              </a:rPr>
              <a:t>with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70" dirty="0">
                <a:solidFill>
                  <a:srgbClr val="B20000"/>
                </a:solidFill>
                <a:latin typeface="Arial"/>
                <a:cs typeface="Arial"/>
              </a:rPr>
              <a:t>orm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20" dirty="0">
                <a:solidFill>
                  <a:srgbClr val="B20000"/>
                </a:solidFill>
                <a:latin typeface="Arial"/>
                <a:cs typeface="Arial"/>
              </a:rPr>
              <a:t>Pr</a:t>
            </a:r>
            <a:r>
              <a:rPr sz="2950" b="1" spc="235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-130" dirty="0">
                <a:solidFill>
                  <a:srgbClr val="B20000"/>
                </a:solidFill>
                <a:latin typeface="Arial"/>
                <a:cs typeface="Arial"/>
              </a:rPr>
              <a:t>cessing</a:t>
            </a:r>
            <a:endParaRPr sz="295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52299"/>
            <a:ext cx="5373370" cy="1600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script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welcome.php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starts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de: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&lt;?php</a:t>
            </a:r>
            <a:endParaRPr sz="2050">
              <a:latin typeface="Courier New"/>
              <a:cs typeface="Courier New"/>
            </a:endParaRPr>
          </a:p>
          <a:p>
            <a:pPr marL="42545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$title="A Warm Welcome";</a:t>
            </a:r>
            <a:endParaRPr sz="2050">
              <a:latin typeface="Courier New"/>
              <a:cs typeface="Courier New"/>
            </a:endParaRPr>
          </a:p>
          <a:p>
            <a:pPr marL="42545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if ( empty($_POST[’client_name’])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78697" y="3013897"/>
            <a:ext cx="300990" cy="339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||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262" y="3326424"/>
            <a:ext cx="5949950" cy="31457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14425" marR="12700" algn="just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trim($_POST[’client_name’])==="" || empty($_POST[’client_email’])   </a:t>
            </a:r>
            <a:r>
              <a:rPr sz="2050" spc="-58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|| trim($_POST[’client_email’])==="" )</a:t>
            </a:r>
            <a:endParaRPr sz="2050">
              <a:latin typeface="Courier New"/>
              <a:cs typeface="Courier New"/>
            </a:endParaRPr>
          </a:p>
          <a:p>
            <a:pPr marL="42545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{ $error=TRUE;</a:t>
            </a:r>
            <a:endParaRPr sz="2050">
              <a:latin typeface="Courier New"/>
              <a:cs typeface="Courier New"/>
            </a:endParaRPr>
          </a:p>
          <a:p>
            <a:pPr marL="70104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$title="Please Go Back";</a:t>
            </a:r>
            <a:endParaRPr sz="2050">
              <a:latin typeface="Courier New"/>
              <a:cs typeface="Courier New"/>
            </a:endParaRPr>
          </a:p>
          <a:p>
            <a:pPr marL="42545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}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?&gt;</a:t>
            </a:r>
            <a:endParaRPr sz="205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he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formdata.</a:t>
            </a:r>
            <a:endParaRPr sz="2050">
              <a:latin typeface="Arial"/>
              <a:cs typeface="Arial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73D9816-850E-4014-AEC8-10E4C7AD4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62" y="927706"/>
            <a:ext cx="7327265" cy="58661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welcome.php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generating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res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onse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page: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71"/>
              </a:spcBef>
            </a:pPr>
            <a:endParaRPr sz="12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&lt;!DOCTYPE html&gt;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&lt;html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2"/>
              </a:rPr>
              <a:t>xmlns="http://www.w3.org/1999/xhtml"</a:t>
            </a:r>
            <a:endParaRPr sz="2050" dirty="0">
              <a:latin typeface="Courier New"/>
              <a:cs typeface="Courier New"/>
            </a:endParaRPr>
          </a:p>
          <a:p>
            <a:pPr marL="2630170">
              <a:lnSpc>
                <a:spcPct val="100000"/>
              </a:lnSpc>
              <a:spcBef>
                <a:spcPts val="38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lang="en" xml:lang="en"&gt;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&lt;head&gt;&lt;meta charset="utf-8"/&gt;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&lt;title&gt;&lt;?php echo $title; ?&gt;&lt;/title&gt;&lt;/head&gt;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&lt;body style="background-color: #def"&gt;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&lt;h1&gt;&lt;?php echo $title; ?&gt;&lt;/h1&gt;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&lt;?php if ( isset($error) ) {?&gt;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&lt;p&gt;Sorry, the form is incomplete.&lt;/p&gt;</a:t>
            </a:r>
            <a:endParaRPr sz="2050" dirty="0">
              <a:latin typeface="Courier New"/>
              <a:cs typeface="Courier New"/>
            </a:endParaRPr>
          </a:p>
          <a:p>
            <a:pPr marL="12700" marR="2078989">
              <a:lnSpc>
                <a:spcPct val="115500"/>
              </a:lnSpc>
              <a:tabLst>
                <a:tab pos="2630170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&lt;p&gt;Please go back and fill out all the required entries.	Thank you.&lt;/p&gt;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&lt;?php } else { ?&gt;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&lt;p&gt;Hello &lt;span style="color: blue"&gt;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&lt;?php echo $_POST[’client_name’]; ?&gt;&lt;/span&gt;, it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is our great pleasure to welcome you to our site.&lt;/p&gt;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061D1C-4EB6-4599-A847-91CA74C37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62" y="905817"/>
            <a:ext cx="7878445" cy="23437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&lt;p&gt;We have your email address, &lt;code style="color: blue"&gt;</a:t>
            </a:r>
            <a:endParaRPr sz="2050" dirty="0">
              <a:latin typeface="Courier New"/>
              <a:cs typeface="Courier New"/>
            </a:endParaRPr>
          </a:p>
          <a:p>
            <a:pPr marL="12700" marR="1665605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&lt;?php echo $_POST[’client_email’]; ?&gt;&lt;/code&gt;, and we will contact you shortly.&lt;/p&gt;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&lt;?php } ?&gt;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&lt;/body&gt;&lt;/html&gt;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Ex: </a:t>
            </a:r>
            <a:r>
              <a:rPr sz="2050" b="1" spc="-220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050" spc="-150" dirty="0">
                <a:latin typeface="Courier New"/>
                <a:cs typeface="Courier Ne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FormAction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38B9EA-6D70-4229-AC96-086B6CCF9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2527935">
              <a:lnSpc>
                <a:spcPct val="100000"/>
              </a:lnSpc>
            </a:pP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Joining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-20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10" dirty="0">
                <a:solidFill>
                  <a:srgbClr val="B20000"/>
                </a:solidFill>
                <a:latin typeface="Arial"/>
                <a:cs typeface="Arial"/>
              </a:rPr>
              <a:t>Club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35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D3D47-5EE8-44A3-BE4A-9D7A2E6BE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EE8517-8D77-4638-A142-9BC243395B3F}"/>
              </a:ext>
            </a:extLst>
          </p:cNvPr>
          <p:cNvSpPr/>
          <p:nvPr/>
        </p:nvSpPr>
        <p:spPr>
          <a:xfrm>
            <a:off x="1600200" y="5785797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0" dirty="0">
                <a:latin typeface="Arial"/>
                <a:cs typeface="Arial"/>
              </a:rPr>
              <a:t>Demo: </a:t>
            </a:r>
            <a:r>
              <a:rPr lang="en-US" spc="-220" dirty="0">
                <a:latin typeface="Arial"/>
                <a:cs typeface="Arial"/>
              </a:rPr>
              <a:t> </a:t>
            </a:r>
            <a:r>
              <a:rPr lang="en-US" b="1" spc="85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Ex: </a:t>
            </a:r>
            <a:r>
              <a:rPr lang="en-US" b="1" spc="-220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pc="-150" dirty="0">
                <a:latin typeface="Courier New"/>
                <a:cs typeface="Courier Ne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JoinClub</a:t>
            </a:r>
            <a:endParaRPr lang="en-US" dirty="0">
              <a:latin typeface="Courier New"/>
              <a:cs typeface="Courier New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6BE358-F260-4910-B0F8-25320240D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1583743"/>
            <a:ext cx="5305425" cy="39243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66478" y="976141"/>
            <a:ext cx="7323455" cy="15443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 algn="ctr">
              <a:lnSpc>
                <a:spcPct val="79600"/>
              </a:lnSpc>
              <a:tabLst>
                <a:tab pos="1476375" algn="l"/>
                <a:tab pos="1694180" algn="l"/>
                <a:tab pos="4792980" algn="l"/>
              </a:tabLst>
            </a:pPr>
            <a:r>
              <a:rPr sz="4250" b="1" i="1" spc="110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4250" b="1" i="1" spc="210" dirty="0">
                <a:solidFill>
                  <a:srgbClr val="000072"/>
                </a:solidFill>
                <a:latin typeface="Arial"/>
                <a:cs typeface="Arial"/>
              </a:rPr>
              <a:t>orm		</a:t>
            </a:r>
            <a:r>
              <a:rPr sz="4250" b="1" i="1" spc="509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4250" b="1" i="1" spc="22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4250" b="1" i="1" spc="-33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4250" b="1" i="1" spc="-35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4250" b="1" i="1" spc="-19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4250" b="1" i="1" spc="-18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4250" b="1" i="1" spc="80" dirty="0">
                <a:solidFill>
                  <a:srgbClr val="000072"/>
                </a:solidFill>
                <a:latin typeface="Arial"/>
                <a:cs typeface="Arial"/>
              </a:rPr>
              <a:t>sin</a:t>
            </a:r>
            <a:r>
              <a:rPr sz="4250" b="1" i="1" spc="-340" dirty="0">
                <a:solidFill>
                  <a:srgbClr val="000072"/>
                </a:solidFill>
                <a:latin typeface="Arial"/>
                <a:cs typeface="Arial"/>
              </a:rPr>
              <a:t>g	</a:t>
            </a:r>
            <a:r>
              <a:rPr sz="4250" b="1" i="1" spc="90" dirty="0">
                <a:solidFill>
                  <a:srgbClr val="000072"/>
                </a:solidFill>
                <a:latin typeface="Arial"/>
                <a:cs typeface="Arial"/>
              </a:rPr>
              <a:t>Example:</a:t>
            </a:r>
            <a:r>
              <a:rPr sz="4250" b="1" i="1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4250" b="1" i="1" spc="70" dirty="0">
                <a:solidFill>
                  <a:srgbClr val="000072"/>
                </a:solidFill>
                <a:latin typeface="Arial"/>
                <a:cs typeface="Arial"/>
              </a:rPr>
              <a:t>Club	</a:t>
            </a:r>
            <a:r>
              <a:rPr sz="4250" b="1" i="1" spc="350" dirty="0">
                <a:solidFill>
                  <a:srgbClr val="000072"/>
                </a:solidFill>
                <a:latin typeface="Arial"/>
                <a:cs typeface="Arial"/>
              </a:rPr>
              <a:t>Me</a:t>
            </a:r>
            <a:r>
              <a:rPr sz="4250" b="1" i="1" spc="455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4250" b="1" i="1" spc="-59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4250" b="1" i="1" spc="0" dirty="0">
                <a:solidFill>
                  <a:srgbClr val="000072"/>
                </a:solidFill>
                <a:latin typeface="Arial"/>
                <a:cs typeface="Arial"/>
              </a:rPr>
              <a:t>ers</a:t>
            </a:r>
            <a:r>
              <a:rPr sz="4250" b="1" i="1" spc="1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4250" b="1" i="1" spc="325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4250" b="1" i="1" spc="-8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endParaRPr sz="425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  <a:spcBef>
                <a:spcPts val="240"/>
              </a:spcBef>
            </a:pPr>
            <a:r>
              <a:rPr sz="2950" b="1" spc="135" dirty="0">
                <a:solidFill>
                  <a:srgbClr val="B20000"/>
                </a:solidFill>
                <a:latin typeface="Arial"/>
                <a:cs typeface="Arial"/>
              </a:rPr>
              <a:t>The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70" dirty="0">
                <a:solidFill>
                  <a:srgbClr val="B20000"/>
                </a:solidFill>
                <a:latin typeface="Arial"/>
                <a:cs typeface="Arial"/>
              </a:rPr>
              <a:t>orm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36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2874664"/>
            <a:ext cx="7465059" cy="39484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&lt;form method="post" action="joinaction.php"&gt;</a:t>
            </a:r>
            <a:endParaRPr sz="2050" dirty="0">
              <a:latin typeface="Courier New"/>
              <a:cs typeface="Courier New"/>
            </a:endParaRPr>
          </a:p>
          <a:p>
            <a:pPr marL="12700" marR="2216785">
              <a:lnSpc>
                <a:spcPct val="1155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&lt;label&gt;Full Name: &lt;input required="" name="client_name" size="25"/&gt;&lt;/label&gt;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800"/>
              </a:lnSpc>
              <a:spcBef>
                <a:spcPts val="42"/>
              </a:spcBef>
            </a:pPr>
            <a:endParaRPr sz="8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287655" marR="1252220" indent="-275590">
              <a:lnSpc>
                <a:spcPct val="1155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&lt;label&gt;Email: &lt;input required="" type="email" name="client_email" size="25" /&gt;&lt;/label&gt;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800"/>
              </a:lnSpc>
              <a:spcBef>
                <a:spcPts val="42"/>
              </a:spcBef>
            </a:pPr>
            <a:endParaRPr sz="8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 marR="12700">
              <a:lnSpc>
                <a:spcPct val="1155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&lt;label&gt;Age: &lt;input type="number" title="18-65" name= "age" required="" size="6" min="18" max="65"/&gt;&lt;/label&gt;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200"/>
              </a:lnSpc>
              <a:spcBef>
                <a:spcPts val="24"/>
              </a:spcBef>
            </a:pPr>
            <a:endParaRPr sz="1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EBDE0-468A-44FC-A387-8C3EA2D72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62" y="868658"/>
            <a:ext cx="7937538" cy="568454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425450">
              <a:lnSpc>
                <a:spcPct val="118900"/>
              </a:lnSpc>
            </a:pP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Gender: &lt;label&gt;&lt;input type="radio" name="sex" value=</a:t>
            </a:r>
            <a:r>
              <a:rPr lang="en-US" sz="2050" dirty="0">
                <a:latin typeface="Courier New"/>
                <a:cs typeface="Courier New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"Male" /&gt;Male &lt;/label&gt; &lt;label&gt;&lt;input type="radio" name="sex" value="Female" /&gt;Female&lt;/label&gt;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900"/>
              </a:lnSpc>
              <a:spcBef>
                <a:spcPts val="26"/>
              </a:spcBef>
            </a:pPr>
            <a:endParaRPr sz="9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425450" marR="12700" indent="-413384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Sports: &lt;label&gt;&lt;input type="checkbox" name="sport[]" value="tennis"/&gt;Tennis &lt;/label&gt;</a:t>
            </a:r>
            <a:endParaRPr sz="2050" dirty="0">
              <a:latin typeface="Courier New"/>
              <a:cs typeface="Courier New"/>
            </a:endParaRPr>
          </a:p>
          <a:p>
            <a:pPr marL="425450" marR="701040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&lt;label&gt;&lt;input type="checkbox" name="sport[]" value="baseball"/&gt;Baseball &lt;/label&gt;</a:t>
            </a:r>
            <a:endParaRPr sz="2050" dirty="0">
              <a:latin typeface="Courier New"/>
              <a:cs typeface="Courier New"/>
            </a:endParaRPr>
          </a:p>
          <a:p>
            <a:pPr marL="425450" marR="701040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&lt;label&gt;&lt;input type="checkbox" name="sport[]" value="windsurf"/&gt;Wind Surfing&lt;/label&gt;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 marL="838835">
              <a:lnSpc>
                <a:spcPct val="100000"/>
              </a:lnSpc>
            </a:pPr>
            <a:endParaRPr lang="en-US" sz="1000" dirty="0"/>
          </a:p>
          <a:p>
            <a:pPr marL="838835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&lt;input type="submit" value=" Join Now " /&gt;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&lt;/form&gt;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37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9FAD87-E072-40EA-A079-D869F3BDB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7308" y="927706"/>
            <a:ext cx="7639050" cy="41236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47980" indent="-335915">
              <a:lnSpc>
                <a:spcPct val="100000"/>
              </a:lnSpc>
              <a:buClr>
                <a:srgbClr val="000072"/>
              </a:buClr>
              <a:buFont typeface="Arial"/>
              <a:buAutoNum type="arabicPeriod"/>
              <a:tabLst>
                <a:tab pos="347345" algn="l"/>
              </a:tabLst>
            </a:pP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Che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ks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incoming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formdata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AutoNum type="arabicPeriod"/>
            </a:pPr>
            <a:endParaRPr sz="1100"/>
          </a:p>
          <a:p>
            <a:pPr marL="347980" marR="330200" indent="-335915">
              <a:lnSpc>
                <a:spcPct val="118900"/>
              </a:lnSpc>
              <a:buClr>
                <a:srgbClr val="000072"/>
              </a:buClr>
              <a:buFont typeface="Arial"/>
              <a:buAutoNum type="arabicPeriod"/>
              <a:tabLst>
                <a:tab pos="347345" algn="l"/>
              </a:tabLst>
            </a:pP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Sends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error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5" dirty="0">
                <a:solidFill>
                  <a:srgbClr val="000072"/>
                </a:solidFill>
                <a:latin typeface="Arial"/>
                <a:cs typeface="Arial"/>
              </a:rPr>
              <a:t>message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user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if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input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missing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 incorrect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AutoNum type="arabicPeriod"/>
            </a:pPr>
            <a:endParaRPr sz="1100"/>
          </a:p>
          <a:p>
            <a:pPr marL="347980" marR="12700" indent="-335915">
              <a:lnSpc>
                <a:spcPct val="118900"/>
              </a:lnSpc>
              <a:buClr>
                <a:srgbClr val="000072"/>
              </a:buClr>
              <a:buFont typeface="Arial"/>
              <a:buAutoNum type="arabicPeriod"/>
              <a:tabLst>
                <a:tab pos="347345" algn="l"/>
              </a:tabLst>
            </a:pP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Sends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form-collected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information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email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club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manager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cc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user.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95" dirty="0">
                <a:solidFill>
                  <a:srgbClr val="000072"/>
                </a:solidFill>
                <a:latin typeface="Arial"/>
                <a:cs typeface="Arial"/>
              </a:rPr>
              <a:t>It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im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orta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se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correct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email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From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field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ide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tify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5" dirty="0">
                <a:solidFill>
                  <a:srgbClr val="000072"/>
                </a:solidFill>
                <a:latin typeface="Arial"/>
                <a:cs typeface="Arial"/>
              </a:rPr>
              <a:t>message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coming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from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 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particular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site/organizatio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Note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use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consta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PHP_EOL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(end-of-line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sequence)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format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correct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email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headers.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AutoNum type="arabicPeriod"/>
            </a:pPr>
            <a:endParaRPr sz="60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AutoNum type="arabicPeriod"/>
            </a:pPr>
            <a:endParaRPr sz="1000"/>
          </a:p>
          <a:p>
            <a:pPr marL="347980" indent="-335915">
              <a:lnSpc>
                <a:spcPct val="100000"/>
              </a:lnSpc>
              <a:buClr>
                <a:srgbClr val="000072"/>
              </a:buClr>
              <a:buFont typeface="Arial"/>
              <a:buAutoNum type="arabicPeriod"/>
              <a:tabLst>
                <a:tab pos="347345" algn="l"/>
              </a:tabLst>
            </a:pP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Sends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res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onse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user</a:t>
            </a:r>
            <a:endParaRPr sz="20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B4CEBC-6017-411A-AD47-74FC36844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62" y="927706"/>
            <a:ext cx="6224905" cy="5892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joinaction.php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script: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300"/>
              </a:lnSpc>
              <a:spcBef>
                <a:spcPts val="19"/>
              </a:spcBef>
            </a:pPr>
            <a:endParaRPr sz="13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&lt;?php</a:t>
            </a:r>
            <a:endParaRPr sz="2050" dirty="0">
              <a:latin typeface="Courier New"/>
              <a:cs typeface="Courier New"/>
            </a:endParaRPr>
          </a:p>
          <a:p>
            <a:pPr marL="976630" marR="976630" indent="-826769" algn="just">
              <a:lnSpc>
                <a:spcPct val="115999"/>
              </a:lnSpc>
              <a:tabLst>
                <a:tab pos="4972050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if ( </a:t>
            </a:r>
            <a:r>
              <a:rPr sz="2050" spc="-29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empty($_POST[’client_name’]) || empty($_POST[’client_email’])|| empty($_POST[’age’])	||</a:t>
            </a:r>
            <a:endParaRPr sz="2050" dirty="0">
              <a:latin typeface="Courier New"/>
              <a:cs typeface="Courier New"/>
            </a:endParaRPr>
          </a:p>
          <a:p>
            <a:pPr marL="976630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! is_numeric($_POST[’age’])</a:t>
            </a:r>
            <a:endParaRPr sz="2050" dirty="0">
              <a:latin typeface="Courier New"/>
              <a:cs typeface="Courier New"/>
            </a:endParaRPr>
          </a:p>
          <a:p>
            <a:pPr marL="563245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)</a:t>
            </a:r>
            <a:endParaRPr sz="2050" dirty="0">
              <a:latin typeface="Courier New"/>
              <a:cs typeface="Courier New"/>
            </a:endParaRPr>
          </a:p>
          <a:p>
            <a:pPr marL="149860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{ $error=TRUE;</a:t>
            </a:r>
            <a:endParaRPr sz="2050" dirty="0">
              <a:latin typeface="Courier New"/>
              <a:cs typeface="Courier New"/>
            </a:endParaRPr>
          </a:p>
          <a:p>
            <a:pPr marL="149860" marR="2216785" indent="274955">
              <a:lnSpc>
                <a:spcPct val="115999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$title="Please Go Back"; } else</a:t>
            </a:r>
            <a:endParaRPr sz="2050" dirty="0">
              <a:latin typeface="Courier New"/>
              <a:cs typeface="Courier New"/>
            </a:endParaRPr>
          </a:p>
          <a:p>
            <a:pPr marL="149860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{ require_once("email.php");</a:t>
            </a:r>
            <a:endParaRPr sz="2050" dirty="0">
              <a:latin typeface="Courier New"/>
              <a:cs typeface="Courier New"/>
            </a:endParaRPr>
          </a:p>
          <a:p>
            <a:pPr marL="425450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$msg="We have emailed";</a:t>
            </a:r>
            <a:endParaRPr sz="2050" dirty="0">
              <a:latin typeface="Courier New"/>
              <a:cs typeface="Courier New"/>
            </a:endParaRPr>
          </a:p>
          <a:p>
            <a:pPr marL="425450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2"/>
              </a:rPr>
              <a:t>$to="manager@club.com";</a:t>
            </a:r>
            <a:endParaRPr sz="2050" dirty="0">
              <a:latin typeface="Courier New"/>
              <a:cs typeface="Courier New"/>
            </a:endParaRPr>
          </a:p>
          <a:p>
            <a:pPr marL="425450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$subject="Club Membership";</a:t>
            </a:r>
            <a:endParaRPr sz="2050" dirty="0">
              <a:latin typeface="Courier New"/>
              <a:cs typeface="Courier New"/>
            </a:endParaRPr>
          </a:p>
          <a:p>
            <a:pPr marL="425450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$title="Thanks for Joining Our Club";</a:t>
            </a:r>
            <a:endParaRPr sz="2050" dirty="0">
              <a:latin typeface="Courier New"/>
              <a:cs typeface="Courier New"/>
            </a:endParaRPr>
          </a:p>
          <a:p>
            <a:pPr marL="425450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$cc= ’Cc: "’ .$_POST[’client_name’] .’" &lt;’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39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62B7E9-655E-45E7-BFA9-E96E095DB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2240280">
              <a:lnSpc>
                <a:spcPct val="100000"/>
              </a:lnSpc>
            </a:pP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-20" dirty="0">
                <a:solidFill>
                  <a:srgbClr val="B20000"/>
                </a:solidFill>
                <a:latin typeface="Arial"/>
                <a:cs typeface="Arial"/>
              </a:rPr>
              <a:t>orms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and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459" dirty="0">
                <a:solidFill>
                  <a:srgbClr val="B20000"/>
                </a:solidFill>
                <a:latin typeface="Arial"/>
                <a:cs typeface="Arial"/>
              </a:rPr>
              <a:t>HTTP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7308" y="1727151"/>
            <a:ext cx="7632700" cy="4701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47980" marR="12700" indent="-335915" algn="just">
              <a:lnSpc>
                <a:spcPct val="118900"/>
              </a:lnSpc>
              <a:buClr>
                <a:srgbClr val="000072"/>
              </a:buClr>
              <a:buFont typeface="Arial"/>
              <a:buAutoNum type="arabicPeriod"/>
              <a:tabLst>
                <a:tab pos="347345" algn="l"/>
              </a:tabLst>
            </a:pPr>
            <a:r>
              <a:rPr sz="2050" i="1" spc="-15" dirty="0">
                <a:solidFill>
                  <a:srgbClr val="000072"/>
                </a:solidFill>
                <a:latin typeface="Arial"/>
                <a:cs typeface="Arial"/>
              </a:rPr>
              <a:t>Conn</a:t>
            </a:r>
            <a:r>
              <a:rPr sz="2050" i="1" spc="-30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spc="25" dirty="0">
                <a:solidFill>
                  <a:srgbClr val="000072"/>
                </a:solidFill>
                <a:latin typeface="Arial"/>
                <a:cs typeface="Arial"/>
              </a:rPr>
              <a:t>ction</a:t>
            </a:r>
            <a:r>
              <a:rPr lang="en-US" sz="2050" i="1" spc="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—The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clie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ens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HTTP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connection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ser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pecified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URL.</a:t>
            </a:r>
            <a:endParaRPr sz="2050" dirty="0">
              <a:latin typeface="Arial"/>
              <a:cs typeface="Arial"/>
            </a:endParaRPr>
          </a:p>
          <a:p>
            <a:pPr algn="just"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AutoNum type="arabicPeriod"/>
            </a:pPr>
            <a:endParaRPr sz="1100" dirty="0"/>
          </a:p>
          <a:p>
            <a:pPr marL="347980" marR="46355" indent="-335915" algn="just">
              <a:lnSpc>
                <a:spcPct val="118900"/>
              </a:lnSpc>
              <a:buClr>
                <a:srgbClr val="000072"/>
              </a:buClr>
              <a:buFont typeface="Arial"/>
              <a:buAutoNum type="arabicPeriod"/>
              <a:tabLst>
                <a:tab pos="347345" algn="l"/>
              </a:tabLst>
            </a:pPr>
            <a:r>
              <a:rPr sz="2050" i="1" spc="-25" dirty="0">
                <a:solidFill>
                  <a:srgbClr val="000072"/>
                </a:solidFill>
                <a:latin typeface="Arial"/>
                <a:cs typeface="Arial"/>
              </a:rPr>
              <a:t>Quer</a:t>
            </a:r>
            <a:r>
              <a:rPr sz="2050" i="1" spc="-2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lang="en-US" sz="2050" i="1" spc="-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—The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clie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sends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130" dirty="0">
                <a:solidFill>
                  <a:srgbClr val="000072"/>
                </a:solidFill>
                <a:latin typeface="Arial"/>
                <a:cs typeface="Arial"/>
              </a:rPr>
              <a:t>HTTP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-30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spc="-105" dirty="0">
                <a:solidFill>
                  <a:srgbClr val="000072"/>
                </a:solidFill>
                <a:latin typeface="Arial"/>
                <a:cs typeface="Arial"/>
              </a:rPr>
              <a:t>quest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access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resource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trolled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ser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er.</a:t>
            </a:r>
            <a:endParaRPr sz="2050" dirty="0">
              <a:latin typeface="Arial"/>
              <a:cs typeface="Arial"/>
            </a:endParaRPr>
          </a:p>
          <a:p>
            <a:pPr algn="just"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AutoNum type="arabicPeriod"/>
            </a:pPr>
            <a:endParaRPr sz="600" dirty="0"/>
          </a:p>
          <a:p>
            <a:pPr algn="just">
              <a:lnSpc>
                <a:spcPts val="1000"/>
              </a:lnSpc>
              <a:buClr>
                <a:srgbClr val="000072"/>
              </a:buClr>
              <a:buFont typeface="Arial"/>
              <a:buAutoNum type="arabicPeriod"/>
            </a:pPr>
            <a:endParaRPr sz="1000" dirty="0"/>
          </a:p>
          <a:p>
            <a:pPr marL="347980" indent="-335915" algn="just">
              <a:lnSpc>
                <a:spcPct val="100000"/>
              </a:lnSpc>
              <a:buClr>
                <a:srgbClr val="000072"/>
              </a:buClr>
              <a:buFont typeface="Arial"/>
              <a:buAutoNum type="arabicPeriod"/>
              <a:tabLst>
                <a:tab pos="347345" algn="l"/>
              </a:tabLst>
            </a:pPr>
            <a:r>
              <a:rPr sz="2050" i="1" spc="2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-200" dirty="0">
                <a:solidFill>
                  <a:srgbClr val="000072"/>
                </a:solidFill>
                <a:latin typeface="Arial"/>
                <a:cs typeface="Arial"/>
              </a:rPr>
              <a:t>oc</a:t>
            </a:r>
            <a:r>
              <a:rPr sz="2050" i="1" spc="-100" dirty="0">
                <a:solidFill>
                  <a:srgbClr val="000072"/>
                </a:solidFill>
                <a:latin typeface="Arial"/>
                <a:cs typeface="Arial"/>
              </a:rPr>
              <a:t>essing</a:t>
            </a:r>
            <a:r>
              <a:rPr lang="en-US" sz="2050" i="1" spc="-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0" dirty="0">
                <a:solidFill>
                  <a:srgbClr val="000072"/>
                </a:solidFill>
                <a:latin typeface="Arial"/>
                <a:cs typeface="Arial"/>
              </a:rPr>
              <a:t>—The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ser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recei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pr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204" dirty="0">
                <a:solidFill>
                  <a:srgbClr val="000072"/>
                </a:solidFill>
                <a:latin typeface="Arial"/>
                <a:cs typeface="Arial"/>
              </a:rPr>
              <a:t>cesses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request.</a:t>
            </a:r>
            <a:endParaRPr sz="2050" dirty="0">
              <a:latin typeface="Arial"/>
              <a:cs typeface="Arial"/>
            </a:endParaRPr>
          </a:p>
          <a:p>
            <a:pPr algn="just"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AutoNum type="arabicPeriod"/>
            </a:pPr>
            <a:endParaRPr sz="1100" dirty="0"/>
          </a:p>
          <a:p>
            <a:pPr marL="347980" marR="435609" indent="-335915" algn="just">
              <a:lnSpc>
                <a:spcPct val="118900"/>
              </a:lnSpc>
              <a:buClr>
                <a:srgbClr val="000072"/>
              </a:buClr>
              <a:buFont typeface="Arial"/>
              <a:buAutoNum type="arabicPeriod"/>
              <a:tabLst>
                <a:tab pos="347345" algn="l"/>
              </a:tabLst>
            </a:pPr>
            <a:r>
              <a:rPr sz="2050" i="1" spc="-9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-195" dirty="0">
                <a:solidFill>
                  <a:srgbClr val="000072"/>
                </a:solidFill>
                <a:latin typeface="Arial"/>
                <a:cs typeface="Arial"/>
              </a:rPr>
              <a:t>es</a:t>
            </a:r>
            <a:r>
              <a:rPr sz="2050" i="1" spc="-204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i="1" spc="-114" dirty="0">
                <a:solidFill>
                  <a:srgbClr val="000072"/>
                </a:solidFill>
                <a:latin typeface="Arial"/>
                <a:cs typeface="Arial"/>
              </a:rPr>
              <a:t>onse</a:t>
            </a:r>
            <a:r>
              <a:rPr lang="en-US" sz="2050" i="1" spc="-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—The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ser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sends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130" dirty="0">
                <a:solidFill>
                  <a:srgbClr val="000072"/>
                </a:solidFill>
                <a:latin typeface="Arial"/>
                <a:cs typeface="Arial"/>
              </a:rPr>
              <a:t>HTTP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-195" dirty="0">
                <a:solidFill>
                  <a:srgbClr val="000072"/>
                </a:solidFill>
                <a:latin typeface="Arial"/>
                <a:cs typeface="Arial"/>
              </a:rPr>
              <a:t>es</a:t>
            </a:r>
            <a:r>
              <a:rPr sz="2050" i="1" spc="-204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i="1" spc="-114" dirty="0">
                <a:solidFill>
                  <a:srgbClr val="000072"/>
                </a:solidFill>
                <a:latin typeface="Arial"/>
                <a:cs typeface="Arial"/>
              </a:rPr>
              <a:t>onse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lang="en-US" sz="2050" spc="-8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deli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th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requested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page,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results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cessing,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error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5" dirty="0">
                <a:solidFill>
                  <a:srgbClr val="000072"/>
                </a:solidFill>
                <a:latin typeface="Arial"/>
                <a:cs typeface="Arial"/>
              </a:rPr>
              <a:t>message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if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something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wrong,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ba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clie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t.</a:t>
            </a:r>
            <a:endParaRPr sz="2050" dirty="0">
              <a:latin typeface="Arial"/>
              <a:cs typeface="Arial"/>
            </a:endParaRPr>
          </a:p>
          <a:p>
            <a:pPr algn="just"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AutoNum type="arabicPeriod"/>
            </a:pPr>
            <a:endParaRPr sz="1100" dirty="0"/>
          </a:p>
          <a:p>
            <a:pPr marL="347980" marR="71755" indent="-335915" algn="just">
              <a:lnSpc>
                <a:spcPct val="118900"/>
              </a:lnSpc>
              <a:buClr>
                <a:srgbClr val="000072"/>
              </a:buClr>
              <a:buFont typeface="Arial"/>
              <a:buAutoNum type="arabicPeriod"/>
              <a:tabLst>
                <a:tab pos="347345" algn="l"/>
              </a:tabLst>
            </a:pPr>
            <a:r>
              <a:rPr sz="2050" i="1" spc="5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-20" dirty="0">
                <a:solidFill>
                  <a:srgbClr val="000072"/>
                </a:solidFill>
                <a:latin typeface="Arial"/>
                <a:cs typeface="Arial"/>
              </a:rPr>
              <a:t>ansaction</a:t>
            </a:r>
            <a:r>
              <a:rPr sz="2050" i="1" spc="17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5" dirty="0">
                <a:solidFill>
                  <a:srgbClr val="000072"/>
                </a:solidFill>
                <a:latin typeface="Arial"/>
                <a:cs typeface="Arial"/>
              </a:rPr>
              <a:t>finish</a:t>
            </a:r>
            <a:r>
              <a:rPr sz="2050" i="1" spc="-30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spc="-10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lang="en-US" sz="2050" i="1" spc="-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—The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transaction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finished,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th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connection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tw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een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clie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ser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ept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foll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w-up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request,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70" dirty="0">
                <a:solidFill>
                  <a:srgbClr val="000072"/>
                </a:solidFill>
                <a:latin typeface="Arial"/>
                <a:cs typeface="Arial"/>
              </a:rPr>
              <a:t>it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clo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ed.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C11B7-3E38-453F-8C2D-C22EDB6E6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62" y="927706"/>
            <a:ext cx="6776084" cy="4426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8034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. $_POST[’client_email’] . ’&gt;’;</a:t>
            </a:r>
            <a:endParaRPr sz="2050" dirty="0">
              <a:latin typeface="Courier New"/>
              <a:cs typeface="Courier New"/>
            </a:endParaRPr>
          </a:p>
          <a:p>
            <a:pPr marL="42545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$headers =</a:t>
            </a:r>
            <a:endParaRPr sz="2050" dirty="0">
              <a:latin typeface="Courier New"/>
              <a:cs typeface="Courier New"/>
            </a:endParaRPr>
          </a:p>
          <a:p>
            <a:pPr marL="56324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’From: "Super Club"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2"/>
              </a:rPr>
              <a:t>&lt;service@superclub.com&gt;’</a:t>
            </a:r>
            <a:endParaRPr sz="2050" dirty="0">
              <a:latin typeface="Courier New"/>
              <a:cs typeface="Courier New"/>
            </a:endParaRPr>
          </a:p>
          <a:p>
            <a:pPr marL="563245">
              <a:lnSpc>
                <a:spcPct val="100000"/>
              </a:lnSpc>
              <a:spcBef>
                <a:spcPts val="465"/>
              </a:spcBef>
              <a:tabLst>
                <a:tab pos="2354580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. PHP_EOL .	$cc . PHP_EOL . ’X-Mailer: PHP-’</a:t>
            </a:r>
            <a:endParaRPr sz="2050" dirty="0">
              <a:latin typeface="Courier New"/>
              <a:cs typeface="Courier New"/>
            </a:endParaRPr>
          </a:p>
          <a:p>
            <a:pPr marL="425450" marR="2767965" indent="137795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. phpversion() . PHP_EOL; if ( ! email_formdata($to,</a:t>
            </a:r>
            <a:endParaRPr sz="2050" dirty="0">
              <a:latin typeface="Courier New"/>
              <a:cs typeface="Courier New"/>
            </a:endParaRPr>
          </a:p>
          <a:p>
            <a:pPr marL="97663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$_POST[’client_email’], $subject))</a:t>
            </a:r>
            <a:endParaRPr sz="2050" dirty="0">
              <a:latin typeface="Courier New"/>
              <a:cs typeface="Courier New"/>
            </a:endParaRPr>
          </a:p>
          <a:p>
            <a:pPr marL="1803400" marR="1390015" indent="-1377950">
              <a:lnSpc>
                <a:spcPct val="118900"/>
              </a:lnSpc>
              <a:tabLst>
                <a:tab pos="83883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{	$msg=’&lt;span style="color: red"&gt;We failed to email&lt;/span&gt;’;</a:t>
            </a:r>
            <a:endParaRPr sz="2050" dirty="0">
              <a:latin typeface="Courier New"/>
              <a:cs typeface="Courier New"/>
            </a:endParaRPr>
          </a:p>
          <a:p>
            <a:pPr marL="42545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}</a:t>
            </a:r>
            <a:endParaRPr sz="2050" dirty="0">
              <a:latin typeface="Courier New"/>
              <a:cs typeface="Courier New"/>
            </a:endParaRPr>
          </a:p>
          <a:p>
            <a:pPr marL="14986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}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?&gt;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40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55E82C-4D18-4737-AB12-CDD6B7B64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6451" y="533400"/>
            <a:ext cx="7920990" cy="1684020"/>
          </a:xfrm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2079625">
              <a:lnSpc>
                <a:spcPct val="100000"/>
              </a:lnSpc>
            </a:pPr>
            <a:r>
              <a:rPr sz="2950" b="1" spc="135" dirty="0">
                <a:solidFill>
                  <a:srgbClr val="B20000"/>
                </a:solidFill>
                <a:latin typeface="Arial"/>
                <a:cs typeface="Arial"/>
              </a:rPr>
              <a:t>The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-20" dirty="0">
                <a:solidFill>
                  <a:srgbClr val="B20000"/>
                </a:solidFill>
                <a:latin typeface="Arial"/>
                <a:cs typeface="Arial"/>
              </a:rPr>
              <a:t>Res</a:t>
            </a:r>
            <a:r>
              <a:rPr sz="2950" b="1" spc="75" dirty="0">
                <a:solidFill>
                  <a:srgbClr val="B20000"/>
                </a:solidFill>
                <a:latin typeface="Arial"/>
                <a:cs typeface="Arial"/>
              </a:rPr>
              <a:t>p</a:t>
            </a:r>
            <a:r>
              <a:rPr sz="2950" b="1" spc="-140" dirty="0">
                <a:solidFill>
                  <a:srgbClr val="B20000"/>
                </a:solidFill>
                <a:latin typeface="Arial"/>
                <a:cs typeface="Arial"/>
              </a:rPr>
              <a:t>onse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15" dirty="0">
                <a:solidFill>
                  <a:srgbClr val="B20000"/>
                </a:solidFill>
                <a:latin typeface="Arial"/>
                <a:cs typeface="Arial"/>
              </a:rPr>
              <a:t>P</a:t>
            </a:r>
            <a:r>
              <a:rPr sz="2950" b="1" spc="-105" dirty="0">
                <a:solidFill>
                  <a:srgbClr val="B20000"/>
                </a:solidFill>
                <a:latin typeface="Arial"/>
                <a:cs typeface="Arial"/>
              </a:rPr>
              <a:t>age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41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5381" y="1447800"/>
            <a:ext cx="7796568" cy="52873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 err="1">
                <a:solidFill>
                  <a:srgbClr val="000072"/>
                </a:solidFill>
                <a:latin typeface="Courier New"/>
                <a:cs typeface="Courier New"/>
              </a:rPr>
              <a:t>joinclub.php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script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egins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send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res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onse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page.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71"/>
              </a:spcBef>
            </a:pPr>
            <a:endParaRPr sz="12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&lt;?php $bg="#def"; require("rfront.php"); ?&gt;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&lt;h1&gt;&lt;?php echo $title; ?&gt;&lt;/h1&gt;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&lt;?php if ( isset($error) ) {?&gt;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&lt;p&gt;Sorry, the form is incomplete.&lt;/p&gt;</a:t>
            </a:r>
            <a:endParaRPr sz="2050" dirty="0">
              <a:latin typeface="Courier New"/>
              <a:cs typeface="Courier New"/>
            </a:endParaRPr>
          </a:p>
          <a:p>
            <a:pPr marL="12700" marR="1635760">
              <a:lnSpc>
                <a:spcPct val="115500"/>
              </a:lnSpc>
              <a:tabLst>
                <a:tab pos="2630170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&lt;p&gt;Please go back and fill out all the required entries.	Thank you.&lt;/p&gt;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&lt;?php } else { ?&gt;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&lt;p&gt;Thank you &lt;span style="color: blue"&gt;</a:t>
            </a:r>
            <a:endParaRPr sz="2050" dirty="0">
              <a:latin typeface="Courier New"/>
              <a:cs typeface="Courier New"/>
            </a:endParaRPr>
          </a:p>
          <a:p>
            <a:pPr marL="12700" marR="946785">
              <a:lnSpc>
                <a:spcPct val="1155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&lt;?php echo $_POST[’client_name’]; ?&gt;&lt;/span&gt; for joining our club.&lt;/p&gt;</a:t>
            </a:r>
            <a:endParaRPr sz="2050" dirty="0">
              <a:latin typeface="Courier New"/>
              <a:cs typeface="Courier New"/>
            </a:endParaRPr>
          </a:p>
          <a:p>
            <a:pPr marL="12700" marR="809625">
              <a:lnSpc>
                <a:spcPct val="115500"/>
              </a:lnSpc>
              <a:tabLst>
                <a:tab pos="139001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&lt;p&gt;&lt;?php echo $msg; ?&gt; your request to our manager,	with a copy to &lt;code style="color: blue"&gt; &lt;?php echo $_POST[’</a:t>
            </a:r>
            <a:r>
              <a:rPr sz="2050" spc="-150" dirty="0" err="1">
                <a:solidFill>
                  <a:srgbClr val="000072"/>
                </a:solidFill>
                <a:latin typeface="Courier New"/>
                <a:cs typeface="Courier New"/>
              </a:rPr>
              <a:t>client_email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’];?&gt;</a:t>
            </a:r>
            <a:endParaRPr lang="en-US" sz="2050" spc="-150" dirty="0">
              <a:solidFill>
                <a:srgbClr val="000072"/>
              </a:solidFill>
              <a:latin typeface="Courier New"/>
              <a:cs typeface="Courier New"/>
            </a:endParaRPr>
          </a:p>
          <a:p>
            <a:pPr marL="12700" marR="809625">
              <a:lnSpc>
                <a:spcPct val="115500"/>
              </a:lnSpc>
              <a:tabLst>
                <a:tab pos="1390015" algn="l"/>
              </a:tabLst>
            </a:pP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&lt;/code&gt;.&lt;/p&gt;&lt;?php }require("</a:t>
            </a:r>
            <a:r>
              <a:rPr lang="en-US" sz="2050" spc="-150" dirty="0" err="1">
                <a:solidFill>
                  <a:srgbClr val="000072"/>
                </a:solidFill>
                <a:latin typeface="Courier New"/>
                <a:cs typeface="Courier New"/>
              </a:rPr>
              <a:t>rback.php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"); ?&gt;</a:t>
            </a:r>
            <a:endParaRPr lang="en-US" sz="2050" dirty="0">
              <a:latin typeface="Courier New"/>
              <a:cs typeface="Courier New"/>
            </a:endParaRPr>
          </a:p>
          <a:p>
            <a:pPr marL="12700" marR="809625">
              <a:lnSpc>
                <a:spcPct val="115500"/>
              </a:lnSpc>
              <a:tabLst>
                <a:tab pos="1390015" algn="l"/>
              </a:tabLst>
            </a:pPr>
            <a:endParaRPr sz="2050" dirty="0"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92493-5CF2-4277-9BA0-A75DD6B47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1521460">
              <a:lnSpc>
                <a:spcPct val="100000"/>
              </a:lnSpc>
            </a:pPr>
            <a:r>
              <a:rPr sz="2950" b="1" spc="-20" dirty="0">
                <a:solidFill>
                  <a:srgbClr val="B20000"/>
                </a:solidFill>
                <a:latin typeface="Arial"/>
                <a:cs typeface="Arial"/>
              </a:rPr>
              <a:t>Sending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10" dirty="0">
                <a:solidFill>
                  <a:srgbClr val="B20000"/>
                </a:solidFill>
                <a:latin typeface="Arial"/>
                <a:cs typeface="Arial"/>
              </a:rPr>
              <a:t>Email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65" dirty="0">
                <a:solidFill>
                  <a:srgbClr val="B20000"/>
                </a:solidFill>
                <a:latin typeface="Arial"/>
                <a:cs typeface="Arial"/>
              </a:rPr>
              <a:t>from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360" dirty="0">
                <a:solidFill>
                  <a:srgbClr val="B20000"/>
                </a:solidFill>
                <a:latin typeface="Arial"/>
                <a:cs typeface="Arial"/>
              </a:rPr>
              <a:t>PHP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93359" y="7243507"/>
            <a:ext cx="831215" cy="1727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orms-100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86198"/>
            <a:ext cx="6102350" cy="35096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&lt;?php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function email_formdata(&amp;$to, &amp;$subject,</a:t>
            </a:r>
            <a:endParaRPr sz="2050">
              <a:latin typeface="Courier New"/>
              <a:cs typeface="Courier New"/>
            </a:endParaRPr>
          </a:p>
          <a:p>
            <a:pPr marL="331851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&amp;$headers)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{ if (mail($to, $subject, formdata(),</a:t>
            </a:r>
            <a:endParaRPr sz="2050">
              <a:latin typeface="Courier New"/>
              <a:cs typeface="Courier New"/>
            </a:endParaRPr>
          </a:p>
          <a:p>
            <a:pPr marL="152781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$headers))</a:t>
            </a:r>
            <a:endParaRPr sz="2050">
              <a:latin typeface="Courier New"/>
              <a:cs typeface="Courier New"/>
            </a:endParaRPr>
          </a:p>
          <a:p>
            <a:pPr marL="287655" marR="3333750">
              <a:lnSpc>
                <a:spcPct val="118900"/>
              </a:lnSpc>
              <a:tabLst>
                <a:tab pos="701040" algn="l"/>
                <a:tab pos="2630170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{	return TRUE;	} return FALSE;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}</a:t>
            </a:r>
            <a:endParaRPr sz="2050">
              <a:latin typeface="Courier New"/>
              <a:cs typeface="Courier New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  <a:spcBef>
                <a:spcPts val="22"/>
              </a:spcBef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2050" b="1" spc="80" dirty="0">
                <a:solidFill>
                  <a:srgbClr val="000072"/>
                </a:solidFill>
                <a:latin typeface="Arial"/>
                <a:cs typeface="Arial"/>
              </a:rPr>
              <a:t>mail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($to, $subject, $body [, mail headers ])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7C2B6-9C88-457B-98C6-823588326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F2874-F3B7-467A-8EA4-658FB7B81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42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15950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412" rIns="0" bIns="0" rtlCol="0">
            <a:noAutofit/>
          </a:bodyPr>
          <a:lstStyle/>
          <a:p>
            <a:pPr marL="2513330">
              <a:lnSpc>
                <a:spcPct val="100000"/>
              </a:lnSpc>
            </a:pPr>
            <a:r>
              <a:rPr sz="2950" b="1" spc="-20" dirty="0">
                <a:solidFill>
                  <a:srgbClr val="B20000"/>
                </a:solidFill>
                <a:latin typeface="Arial"/>
                <a:cs typeface="Arial"/>
              </a:rPr>
              <a:t>Res</a:t>
            </a:r>
            <a:r>
              <a:rPr sz="2950" b="1" spc="75" dirty="0">
                <a:solidFill>
                  <a:srgbClr val="B20000"/>
                </a:solidFill>
                <a:latin typeface="Arial"/>
                <a:cs typeface="Arial"/>
              </a:rPr>
              <a:t>p</a:t>
            </a:r>
            <a:r>
              <a:rPr sz="2950" b="1" spc="-140" dirty="0">
                <a:solidFill>
                  <a:srgbClr val="B20000"/>
                </a:solidFill>
                <a:latin typeface="Arial"/>
                <a:cs typeface="Arial"/>
              </a:rPr>
              <a:t>onse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15" dirty="0">
                <a:solidFill>
                  <a:srgbClr val="B20000"/>
                </a:solidFill>
                <a:latin typeface="Arial"/>
                <a:cs typeface="Arial"/>
              </a:rPr>
              <a:t>P</a:t>
            </a:r>
            <a:r>
              <a:rPr sz="2950" b="1" spc="-105" dirty="0">
                <a:solidFill>
                  <a:srgbClr val="B20000"/>
                </a:solidFill>
                <a:latin typeface="Arial"/>
                <a:cs typeface="Arial"/>
              </a:rPr>
              <a:t>age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43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6255B-2D9D-4E61-A22F-8B0E5A257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6F38FA-7CF9-4A02-8410-8B2AEA487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274" y="1951339"/>
            <a:ext cx="8507325" cy="29362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6B0BDB-4BC2-4627-BF19-B672DA524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701" y="5303750"/>
            <a:ext cx="6598998" cy="169141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1859914">
              <a:lnSpc>
                <a:spcPct val="100000"/>
              </a:lnSpc>
            </a:pPr>
            <a:r>
              <a:rPr sz="2950" b="1" spc="360" dirty="0">
                <a:solidFill>
                  <a:srgbClr val="B20000"/>
                </a:solidFill>
                <a:latin typeface="Arial"/>
                <a:cs typeface="Arial"/>
              </a:rPr>
              <a:t>PHP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90" dirty="0">
                <a:solidFill>
                  <a:srgbClr val="B20000"/>
                </a:solidFill>
                <a:latin typeface="Arial"/>
                <a:cs typeface="Arial"/>
              </a:rPr>
              <a:t>Arr</a:t>
            </a:r>
            <a:r>
              <a:rPr sz="2950" b="1" spc="125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110" dirty="0">
                <a:solidFill>
                  <a:srgbClr val="B20000"/>
                </a:solidFill>
                <a:latin typeface="Arial"/>
                <a:cs typeface="Arial"/>
              </a:rPr>
              <a:t>y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-20" dirty="0">
                <a:solidFill>
                  <a:srgbClr val="B20000"/>
                </a:solidFill>
                <a:latin typeface="Arial"/>
                <a:cs typeface="Arial"/>
              </a:rPr>
              <a:t>unctions</a:t>
            </a:r>
            <a:endParaRPr sz="29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1130262" y="1681354"/>
            <a:ext cx="3535718" cy="45209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2120265" indent="0">
              <a:lnSpc>
                <a:spcPct val="145000"/>
              </a:lnSpc>
              <a:buNone/>
            </a:pP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count($</a:t>
            </a:r>
            <a:r>
              <a:rPr sz="1850" spc="-145" dirty="0" err="1">
                <a:solidFill>
                  <a:srgbClr val="000072"/>
                </a:solidFill>
                <a:latin typeface="Courier New"/>
                <a:cs typeface="Courier New"/>
              </a:rPr>
              <a:t>ar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) empty($</a:t>
            </a:r>
            <a:r>
              <a:rPr sz="1850" spc="-145" dirty="0" err="1">
                <a:solidFill>
                  <a:srgbClr val="000072"/>
                </a:solidFill>
                <a:latin typeface="Courier New"/>
                <a:cs typeface="Courier New"/>
              </a:rPr>
              <a:t>ar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)</a:t>
            </a:r>
            <a:endParaRPr lang="en-US" sz="1850" dirty="0">
              <a:latin typeface="Courier New"/>
              <a:cs typeface="Courier New"/>
            </a:endParaRPr>
          </a:p>
          <a:p>
            <a:pPr marL="12700" marR="12700" indent="0">
              <a:lnSpc>
                <a:spcPct val="145000"/>
              </a:lnSpc>
              <a:buNone/>
            </a:pPr>
            <a:r>
              <a:rPr lang="en-US" sz="1850" spc="-145" dirty="0">
                <a:solidFill>
                  <a:srgbClr val="000072"/>
                </a:solidFill>
                <a:latin typeface="Courier New"/>
                <a:cs typeface="Courier New"/>
              </a:rPr>
              <a:t>unset($</a:t>
            </a:r>
            <a:r>
              <a:rPr lang="en-US" sz="1850" spc="-145" dirty="0" err="1">
                <a:solidFill>
                  <a:srgbClr val="000072"/>
                </a:solidFill>
                <a:latin typeface="Courier New"/>
                <a:cs typeface="Courier New"/>
              </a:rPr>
              <a:t>ar</a:t>
            </a:r>
            <a:r>
              <a:rPr lang="en-US" sz="1850" spc="-150" dirty="0">
                <a:solidFill>
                  <a:srgbClr val="000072"/>
                </a:solidFill>
                <a:latin typeface="Courier New"/>
                <a:cs typeface="Courier New"/>
              </a:rPr>
              <a:t>)</a:t>
            </a:r>
            <a:r>
              <a:rPr lang="en-US" sz="1850" spc="15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lang="en-US"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50" spc="-145" dirty="0">
                <a:solidFill>
                  <a:srgbClr val="000072"/>
                </a:solidFill>
                <a:latin typeface="Courier New"/>
                <a:cs typeface="Courier New"/>
              </a:rPr>
              <a:t>unset($</a:t>
            </a:r>
            <a:r>
              <a:rPr lang="en-US" sz="1850" spc="-145" dirty="0" err="1">
                <a:solidFill>
                  <a:srgbClr val="000072"/>
                </a:solidFill>
                <a:latin typeface="Courier New"/>
                <a:cs typeface="Courier New"/>
              </a:rPr>
              <a:t>ar</a:t>
            </a:r>
            <a:r>
              <a:rPr lang="en-US" sz="1850" spc="-145" dirty="0">
                <a:solidFill>
                  <a:srgbClr val="000072"/>
                </a:solidFill>
                <a:latin typeface="Courier New"/>
                <a:cs typeface="Courier New"/>
              </a:rPr>
              <a:t>[$n]) </a:t>
            </a:r>
            <a:r>
              <a:rPr lang="en-US" sz="1850" spc="-145" dirty="0" err="1">
                <a:solidFill>
                  <a:srgbClr val="000072"/>
                </a:solidFill>
                <a:latin typeface="Courier New"/>
                <a:cs typeface="Courier New"/>
              </a:rPr>
              <a:t>array_keys</a:t>
            </a:r>
            <a:r>
              <a:rPr lang="en-US" sz="1850" spc="-145" dirty="0">
                <a:solidFill>
                  <a:srgbClr val="000072"/>
                </a:solidFill>
                <a:latin typeface="Courier New"/>
                <a:cs typeface="Courier New"/>
              </a:rPr>
              <a:t>($</a:t>
            </a:r>
            <a:r>
              <a:rPr lang="en-US" sz="1850" spc="-145" dirty="0" err="1">
                <a:solidFill>
                  <a:srgbClr val="000072"/>
                </a:solidFill>
                <a:latin typeface="Courier New"/>
                <a:cs typeface="Courier New"/>
              </a:rPr>
              <a:t>ar</a:t>
            </a:r>
            <a:r>
              <a:rPr lang="en-US" sz="1850" spc="-145" dirty="0">
                <a:solidFill>
                  <a:srgbClr val="000072"/>
                </a:solidFill>
                <a:latin typeface="Courier New"/>
                <a:cs typeface="Courier New"/>
              </a:rPr>
              <a:t>) </a:t>
            </a:r>
            <a:r>
              <a:rPr lang="en-US" sz="1850" spc="-145" dirty="0" err="1">
                <a:solidFill>
                  <a:srgbClr val="000072"/>
                </a:solidFill>
                <a:latin typeface="Courier New"/>
                <a:cs typeface="Courier New"/>
              </a:rPr>
              <a:t>array_values</a:t>
            </a:r>
            <a:r>
              <a:rPr lang="en-US" sz="1850" spc="-145" dirty="0">
                <a:solidFill>
                  <a:srgbClr val="000072"/>
                </a:solidFill>
                <a:latin typeface="Courier New"/>
                <a:cs typeface="Courier New"/>
              </a:rPr>
              <a:t>($</a:t>
            </a:r>
            <a:r>
              <a:rPr lang="en-US" sz="1850" spc="-145" dirty="0" err="1">
                <a:solidFill>
                  <a:srgbClr val="000072"/>
                </a:solidFill>
                <a:latin typeface="Courier New"/>
                <a:cs typeface="Courier New"/>
              </a:rPr>
              <a:t>ar</a:t>
            </a:r>
            <a:r>
              <a:rPr lang="en-US" sz="1850" spc="-145" dirty="0">
                <a:solidFill>
                  <a:srgbClr val="000072"/>
                </a:solidFill>
                <a:latin typeface="Courier New"/>
                <a:cs typeface="Courier New"/>
              </a:rPr>
              <a:t>) </a:t>
            </a:r>
            <a:r>
              <a:rPr lang="en-US" sz="1850" spc="-145" dirty="0" err="1">
                <a:solidFill>
                  <a:srgbClr val="000072"/>
                </a:solidFill>
                <a:latin typeface="Courier New"/>
                <a:cs typeface="Courier New"/>
              </a:rPr>
              <a:t>array_pop</a:t>
            </a:r>
            <a:r>
              <a:rPr lang="en-US" sz="1850" spc="-145" dirty="0">
                <a:solidFill>
                  <a:srgbClr val="000072"/>
                </a:solidFill>
                <a:latin typeface="Courier New"/>
                <a:cs typeface="Courier New"/>
              </a:rPr>
              <a:t>($</a:t>
            </a:r>
            <a:r>
              <a:rPr lang="en-US" sz="1850" spc="-145" dirty="0" err="1">
                <a:solidFill>
                  <a:srgbClr val="000072"/>
                </a:solidFill>
                <a:latin typeface="Courier New"/>
                <a:cs typeface="Courier New"/>
              </a:rPr>
              <a:t>ar</a:t>
            </a:r>
            <a:r>
              <a:rPr lang="en-US" sz="1850" spc="-145" dirty="0">
                <a:solidFill>
                  <a:srgbClr val="000072"/>
                </a:solidFill>
                <a:latin typeface="Courier New"/>
                <a:cs typeface="Courier New"/>
              </a:rPr>
              <a:t>) </a:t>
            </a:r>
            <a:r>
              <a:rPr lang="en-US" sz="1850" spc="-145" dirty="0" err="1">
                <a:solidFill>
                  <a:srgbClr val="000072"/>
                </a:solidFill>
                <a:latin typeface="Courier New"/>
                <a:cs typeface="Courier New"/>
              </a:rPr>
              <a:t>array_push</a:t>
            </a:r>
            <a:r>
              <a:rPr lang="en-US" sz="1850" spc="-145" dirty="0">
                <a:solidFill>
                  <a:srgbClr val="000072"/>
                </a:solidFill>
                <a:latin typeface="Courier New"/>
                <a:cs typeface="Courier New"/>
              </a:rPr>
              <a:t>($ar,$e1,$e2,...) </a:t>
            </a:r>
            <a:r>
              <a:rPr lang="en-US" sz="1850" spc="-145" dirty="0" err="1">
                <a:solidFill>
                  <a:srgbClr val="000072"/>
                </a:solidFill>
                <a:latin typeface="Courier New"/>
                <a:cs typeface="Courier New"/>
              </a:rPr>
              <a:t>array_shift</a:t>
            </a:r>
            <a:r>
              <a:rPr lang="en-US" sz="1850" spc="-145" dirty="0">
                <a:solidFill>
                  <a:srgbClr val="000072"/>
                </a:solidFill>
                <a:latin typeface="Courier New"/>
                <a:cs typeface="Courier New"/>
              </a:rPr>
              <a:t>($</a:t>
            </a:r>
            <a:r>
              <a:rPr lang="en-US" sz="1850" spc="-145" dirty="0" err="1">
                <a:solidFill>
                  <a:srgbClr val="000072"/>
                </a:solidFill>
                <a:latin typeface="Courier New"/>
                <a:cs typeface="Courier New"/>
              </a:rPr>
              <a:t>ar</a:t>
            </a:r>
            <a:r>
              <a:rPr lang="en-US" sz="1850" spc="-145" dirty="0">
                <a:solidFill>
                  <a:srgbClr val="000072"/>
                </a:solidFill>
                <a:latin typeface="Courier New"/>
                <a:cs typeface="Courier New"/>
              </a:rPr>
              <a:t>) </a:t>
            </a:r>
            <a:r>
              <a:rPr lang="en-US" sz="1850" spc="-145" dirty="0" err="1">
                <a:solidFill>
                  <a:srgbClr val="000072"/>
                </a:solidFill>
                <a:latin typeface="Courier New"/>
                <a:cs typeface="Courier New"/>
              </a:rPr>
              <a:t>array_unshift</a:t>
            </a:r>
            <a:r>
              <a:rPr lang="en-US" sz="1850" spc="-145" dirty="0">
                <a:solidFill>
                  <a:srgbClr val="000072"/>
                </a:solidFill>
                <a:latin typeface="Courier New"/>
                <a:cs typeface="Courier New"/>
              </a:rPr>
              <a:t>($ar,$e1,...) </a:t>
            </a:r>
            <a:r>
              <a:rPr lang="en-US" sz="1850" spc="-145" dirty="0" err="1">
                <a:solidFill>
                  <a:srgbClr val="000072"/>
                </a:solidFill>
                <a:latin typeface="Courier New"/>
                <a:cs typeface="Courier New"/>
              </a:rPr>
              <a:t>array_reverse</a:t>
            </a:r>
            <a:r>
              <a:rPr lang="en-US" sz="1850" spc="-145" dirty="0">
                <a:solidFill>
                  <a:srgbClr val="000072"/>
                </a:solidFill>
                <a:latin typeface="Courier New"/>
                <a:cs typeface="Courier New"/>
              </a:rPr>
              <a:t>($</a:t>
            </a:r>
            <a:r>
              <a:rPr lang="en-US" sz="1850" spc="-145" dirty="0" err="1">
                <a:solidFill>
                  <a:srgbClr val="000072"/>
                </a:solidFill>
                <a:latin typeface="Courier New"/>
                <a:cs typeface="Courier New"/>
              </a:rPr>
              <a:t>ar</a:t>
            </a:r>
            <a:r>
              <a:rPr lang="en-US" sz="1850" spc="-145" dirty="0">
                <a:solidFill>
                  <a:srgbClr val="000072"/>
                </a:solidFill>
                <a:latin typeface="Courier New"/>
                <a:cs typeface="Courier New"/>
              </a:rPr>
              <a:t>) </a:t>
            </a:r>
            <a:r>
              <a:rPr lang="en-US" sz="1850" spc="-145" dirty="0" err="1">
                <a:solidFill>
                  <a:srgbClr val="000072"/>
                </a:solidFill>
                <a:latin typeface="Courier New"/>
                <a:cs typeface="Courier New"/>
              </a:rPr>
              <a:t>ksort</a:t>
            </a:r>
            <a:r>
              <a:rPr lang="en-US" sz="1850" spc="-145" dirty="0">
                <a:solidFill>
                  <a:srgbClr val="000072"/>
                </a:solidFill>
                <a:latin typeface="Courier New"/>
                <a:cs typeface="Courier New"/>
              </a:rPr>
              <a:t>($</a:t>
            </a:r>
            <a:r>
              <a:rPr lang="en-US" sz="1850" spc="-145" dirty="0" err="1">
                <a:solidFill>
                  <a:srgbClr val="000072"/>
                </a:solidFill>
                <a:latin typeface="Courier New"/>
                <a:cs typeface="Courier New"/>
              </a:rPr>
              <a:t>ar</a:t>
            </a:r>
            <a:r>
              <a:rPr lang="en-US" sz="1850" spc="-150" dirty="0">
                <a:solidFill>
                  <a:srgbClr val="000072"/>
                </a:solidFill>
                <a:latin typeface="Courier New"/>
                <a:cs typeface="Courier New"/>
              </a:rPr>
              <a:t>)</a:t>
            </a:r>
            <a:r>
              <a:rPr lang="en-US" sz="1850" spc="15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lang="en-US" sz="1850" spc="-145" dirty="0" err="1">
                <a:solidFill>
                  <a:srgbClr val="000072"/>
                </a:solidFill>
                <a:latin typeface="Courier New"/>
                <a:cs typeface="Courier New"/>
              </a:rPr>
              <a:t>krsort</a:t>
            </a:r>
            <a:endParaRPr lang="en-US" sz="185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44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92864" y="1808227"/>
            <a:ext cx="4386580" cy="4735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50" spc="15" dirty="0">
                <a:solidFill>
                  <a:srgbClr val="000072"/>
                </a:solidFill>
                <a:latin typeface="Arial"/>
                <a:cs typeface="Arial"/>
              </a:rPr>
              <a:t>Returns</a:t>
            </a:r>
            <a:r>
              <a:rPr sz="18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th</a:t>
            </a:r>
            <a:r>
              <a:rPr sz="1850" spc="-18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2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50" spc="30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1850" spc="-5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1850" spc="8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1850" spc="-2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8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tries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70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$ar</a:t>
            </a:r>
            <a:endParaRPr sz="1850" dirty="0">
              <a:latin typeface="Courier New"/>
              <a:cs typeface="Courier New"/>
            </a:endParaRPr>
          </a:p>
          <a:p>
            <a:pPr marL="12700" marR="1357630" indent="0">
              <a:lnSpc>
                <a:spcPct val="145000"/>
              </a:lnSpc>
            </a:pPr>
            <a:r>
              <a:rPr sz="1850" spc="15" dirty="0">
                <a:solidFill>
                  <a:srgbClr val="000072"/>
                </a:solidFill>
                <a:latin typeface="Arial"/>
                <a:cs typeface="Arial"/>
              </a:rPr>
              <a:t>Returns</a:t>
            </a:r>
            <a:r>
              <a:rPr sz="18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tru</a:t>
            </a:r>
            <a:r>
              <a:rPr sz="1850" spc="-18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90" dirty="0">
                <a:solidFill>
                  <a:srgbClr val="000072"/>
                </a:solidFill>
                <a:latin typeface="Arial"/>
                <a:cs typeface="Arial"/>
              </a:rPr>
              <a:t>if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$ar</a:t>
            </a:r>
            <a:r>
              <a:rPr sz="1850" spc="-47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50" spc="-30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5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50" spc="-85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1850" spc="16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1850" spc="3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50" spc="7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1850" spc="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40" dirty="0">
                <a:solidFill>
                  <a:srgbClr val="000072"/>
                </a:solidFill>
                <a:latin typeface="Arial"/>
                <a:cs typeface="Arial"/>
              </a:rPr>
              <a:t>Deletes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5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arr</a:t>
            </a:r>
            <a:r>
              <a:rPr sz="1850" spc="-2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50" spc="7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8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50" spc="140" dirty="0">
                <a:solidFill>
                  <a:srgbClr val="000072"/>
                </a:solidFill>
                <a:latin typeface="Arial"/>
                <a:cs typeface="Arial"/>
              </a:rPr>
              <a:t>try</a:t>
            </a:r>
            <a:r>
              <a:rPr sz="1850" spc="10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15" dirty="0">
                <a:solidFill>
                  <a:srgbClr val="000072"/>
                </a:solidFill>
                <a:latin typeface="Arial"/>
                <a:cs typeface="Arial"/>
              </a:rPr>
              <a:t>Returns</a:t>
            </a:r>
            <a:r>
              <a:rPr sz="18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35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arr</a:t>
            </a:r>
            <a:r>
              <a:rPr sz="1850" spc="-2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50" spc="7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15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1850" spc="-100" dirty="0">
                <a:solidFill>
                  <a:srgbClr val="000072"/>
                </a:solidFill>
                <a:latin typeface="Arial"/>
                <a:cs typeface="Arial"/>
              </a:rPr>
              <a:t>eys</a:t>
            </a:r>
            <a:r>
              <a:rPr sz="1850" spc="-5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15" dirty="0">
                <a:solidFill>
                  <a:srgbClr val="000072"/>
                </a:solidFill>
                <a:latin typeface="Arial"/>
                <a:cs typeface="Arial"/>
              </a:rPr>
              <a:t>Returns</a:t>
            </a:r>
            <a:r>
              <a:rPr sz="18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35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arr</a:t>
            </a:r>
            <a:r>
              <a:rPr sz="1850" spc="-2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50" spc="7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4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850" spc="-65" dirty="0">
                <a:solidFill>
                  <a:srgbClr val="000072"/>
                </a:solidFill>
                <a:latin typeface="Arial"/>
                <a:cs typeface="Arial"/>
              </a:rPr>
              <a:t>alues</a:t>
            </a:r>
            <a:endParaRPr sz="1850" dirty="0">
              <a:latin typeface="Arial"/>
              <a:cs typeface="Arial"/>
            </a:endParaRPr>
          </a:p>
          <a:p>
            <a:pPr>
              <a:lnSpc>
                <a:spcPts val="950"/>
              </a:lnSpc>
              <a:spcBef>
                <a:spcPts val="48"/>
              </a:spcBef>
            </a:pPr>
            <a:endParaRPr sz="950" dirty="0"/>
          </a:p>
          <a:p>
            <a:pPr marL="12700">
              <a:lnSpc>
                <a:spcPct val="100000"/>
              </a:lnSpc>
            </a:pPr>
            <a:r>
              <a:rPr sz="1850" spc="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1850" spc="-80" dirty="0">
                <a:solidFill>
                  <a:srgbClr val="000072"/>
                </a:solidFill>
                <a:latin typeface="Arial"/>
                <a:cs typeface="Arial"/>
              </a:rPr>
              <a:t>ops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45" dirty="0">
                <a:solidFill>
                  <a:srgbClr val="000072"/>
                </a:solidFill>
                <a:latin typeface="Arial"/>
                <a:cs typeface="Arial"/>
              </a:rPr>
              <a:t>retu</a:t>
            </a:r>
            <a:r>
              <a:rPr sz="1850" spc="-10" dirty="0">
                <a:solidFill>
                  <a:srgbClr val="000072"/>
                </a:solidFill>
                <a:latin typeface="Arial"/>
                <a:cs typeface="Arial"/>
              </a:rPr>
              <a:t>rns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last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8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50" spc="175" dirty="0">
                <a:solidFill>
                  <a:srgbClr val="000072"/>
                </a:solidFill>
                <a:latin typeface="Arial"/>
                <a:cs typeface="Arial"/>
              </a:rPr>
              <a:t>tr</a:t>
            </a:r>
            <a:r>
              <a:rPr sz="1850" spc="-9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1850" spc="15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null</a:t>
            </a:r>
            <a:endParaRPr sz="1850" dirty="0">
              <a:latin typeface="Courier New"/>
              <a:cs typeface="Courier New"/>
            </a:endParaRPr>
          </a:p>
          <a:p>
            <a:pPr>
              <a:lnSpc>
                <a:spcPts val="950"/>
              </a:lnSpc>
              <a:spcBef>
                <a:spcPts val="48"/>
              </a:spcBef>
            </a:pPr>
            <a:endParaRPr sz="950" dirty="0"/>
          </a:p>
          <a:p>
            <a:pPr marL="12700">
              <a:lnSpc>
                <a:spcPct val="100000"/>
              </a:lnSpc>
            </a:pPr>
            <a:r>
              <a:rPr sz="1850" dirty="0">
                <a:solidFill>
                  <a:srgbClr val="000072"/>
                </a:solidFill>
                <a:latin typeface="Arial"/>
                <a:cs typeface="Arial"/>
              </a:rPr>
              <a:t>Inserts</a:t>
            </a:r>
            <a:r>
              <a:rPr sz="18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65" dirty="0">
                <a:solidFill>
                  <a:srgbClr val="000072"/>
                </a:solidFill>
                <a:latin typeface="Arial"/>
                <a:cs typeface="Arial"/>
              </a:rPr>
              <a:t>at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45" dirty="0">
                <a:solidFill>
                  <a:srgbClr val="000072"/>
                </a:solidFill>
                <a:latin typeface="Arial"/>
                <a:cs typeface="Arial"/>
              </a:rPr>
              <a:t>end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arr</a:t>
            </a:r>
            <a:r>
              <a:rPr sz="1850" spc="-2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50" spc="7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endParaRPr sz="1850" dirty="0">
              <a:latin typeface="Arial"/>
              <a:cs typeface="Arial"/>
            </a:endParaRPr>
          </a:p>
          <a:p>
            <a:pPr>
              <a:lnSpc>
                <a:spcPts val="950"/>
              </a:lnSpc>
              <a:spcBef>
                <a:spcPts val="48"/>
              </a:spcBef>
            </a:pPr>
            <a:endParaRPr sz="950" dirty="0"/>
          </a:p>
          <a:p>
            <a:pPr marL="12700">
              <a:lnSpc>
                <a:spcPct val="100000"/>
              </a:lnSpc>
            </a:pPr>
            <a:r>
              <a:rPr sz="1850" spc="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1850" spc="-80" dirty="0">
                <a:solidFill>
                  <a:srgbClr val="000072"/>
                </a:solidFill>
                <a:latin typeface="Arial"/>
                <a:cs typeface="Arial"/>
              </a:rPr>
              <a:t>ops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45" dirty="0">
                <a:solidFill>
                  <a:srgbClr val="000072"/>
                </a:solidFill>
                <a:latin typeface="Arial"/>
                <a:cs typeface="Arial"/>
              </a:rPr>
              <a:t>retu</a:t>
            </a:r>
            <a:r>
              <a:rPr sz="1850" spc="-10" dirty="0">
                <a:solidFill>
                  <a:srgbClr val="000072"/>
                </a:solidFill>
                <a:latin typeface="Arial"/>
                <a:cs typeface="Arial"/>
              </a:rPr>
              <a:t>rns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55" dirty="0">
                <a:solidFill>
                  <a:srgbClr val="000072"/>
                </a:solidFill>
                <a:latin typeface="Arial"/>
                <a:cs typeface="Arial"/>
              </a:rPr>
              <a:t>first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8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50" spc="175" dirty="0">
                <a:solidFill>
                  <a:srgbClr val="000072"/>
                </a:solidFill>
                <a:latin typeface="Arial"/>
                <a:cs typeface="Arial"/>
              </a:rPr>
              <a:t>tr</a:t>
            </a:r>
            <a:r>
              <a:rPr sz="1850" spc="-9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1850" spc="15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null</a:t>
            </a:r>
            <a:endParaRPr sz="1850" dirty="0">
              <a:latin typeface="Courier New"/>
              <a:cs typeface="Courier New"/>
            </a:endParaRPr>
          </a:p>
          <a:p>
            <a:pPr marL="12700" marR="1505585">
              <a:lnSpc>
                <a:spcPct val="145000"/>
              </a:lnSpc>
            </a:pP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Adds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65" dirty="0">
                <a:solidFill>
                  <a:srgbClr val="000072"/>
                </a:solidFill>
                <a:latin typeface="Arial"/>
                <a:cs typeface="Arial"/>
              </a:rPr>
              <a:t>at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8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1850" spc="0" dirty="0">
                <a:solidFill>
                  <a:srgbClr val="000072"/>
                </a:solidFill>
                <a:latin typeface="Arial"/>
                <a:cs typeface="Arial"/>
              </a:rPr>
              <a:t>eginning</a:t>
            </a:r>
            <a:r>
              <a:rPr sz="18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arr</a:t>
            </a:r>
            <a:r>
              <a:rPr sz="1850" spc="-2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50" spc="7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1850" spc="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15" dirty="0">
                <a:solidFill>
                  <a:srgbClr val="000072"/>
                </a:solidFill>
                <a:latin typeface="Arial"/>
                <a:cs typeface="Arial"/>
              </a:rPr>
              <a:t>Returns</a:t>
            </a:r>
            <a:r>
              <a:rPr sz="18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8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5" dirty="0">
                <a:solidFill>
                  <a:srgbClr val="000072"/>
                </a:solidFill>
                <a:latin typeface="Arial"/>
                <a:cs typeface="Arial"/>
              </a:rPr>
              <a:t>re</a:t>
            </a:r>
            <a:r>
              <a:rPr sz="1850" spc="-5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850" spc="-105" dirty="0">
                <a:solidFill>
                  <a:srgbClr val="000072"/>
                </a:solidFill>
                <a:latin typeface="Arial"/>
                <a:cs typeface="Arial"/>
              </a:rPr>
              <a:t>ers</a:t>
            </a:r>
            <a:r>
              <a:rPr sz="1850" spc="-13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50" spc="3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arr</a:t>
            </a:r>
            <a:r>
              <a:rPr sz="1850" spc="-2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50" spc="7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endParaRPr sz="1850" dirty="0">
              <a:latin typeface="Arial"/>
              <a:cs typeface="Arial"/>
            </a:endParaRPr>
          </a:p>
          <a:p>
            <a:pPr>
              <a:lnSpc>
                <a:spcPts val="500"/>
              </a:lnSpc>
              <a:spcBef>
                <a:spcPts val="36"/>
              </a:spcBef>
            </a:pPr>
            <a:endParaRPr sz="500" dirty="0"/>
          </a:p>
          <a:p>
            <a:pPr marL="12700" marR="12700">
              <a:lnSpc>
                <a:spcPct val="120800"/>
              </a:lnSpc>
            </a:pPr>
            <a:r>
              <a:rPr sz="1850" spc="-20" dirty="0">
                <a:solidFill>
                  <a:srgbClr val="000072"/>
                </a:solidFill>
                <a:latin typeface="Arial"/>
                <a:cs typeface="Arial"/>
              </a:rPr>
              <a:t>Sorts</a:t>
            </a:r>
            <a:r>
              <a:rPr sz="18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arr</a:t>
            </a:r>
            <a:r>
              <a:rPr sz="1850" spc="-2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50" spc="7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15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1850" spc="-100" dirty="0">
                <a:solidFill>
                  <a:srgbClr val="000072"/>
                </a:solidFill>
                <a:latin typeface="Arial"/>
                <a:cs typeface="Arial"/>
              </a:rPr>
              <a:t>eys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70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18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20" dirty="0">
                <a:solidFill>
                  <a:srgbClr val="000072"/>
                </a:solidFill>
                <a:latin typeface="Arial"/>
                <a:cs typeface="Arial"/>
              </a:rPr>
              <a:t>increasing</a:t>
            </a:r>
            <a:r>
              <a:rPr sz="1850" spc="13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18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65" dirty="0">
                <a:solidFill>
                  <a:srgbClr val="000072"/>
                </a:solidFill>
                <a:latin typeface="Arial"/>
                <a:cs typeface="Arial"/>
              </a:rPr>
              <a:t>decreas-</a:t>
            </a:r>
            <a:r>
              <a:rPr sz="1850" spc="-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ing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0" dirty="0">
                <a:solidFill>
                  <a:srgbClr val="000072"/>
                </a:solidFill>
                <a:latin typeface="Arial"/>
                <a:cs typeface="Arial"/>
              </a:rPr>
              <a:t>order</a:t>
            </a:r>
            <a:endParaRPr sz="1850" dirty="0">
              <a:latin typeface="Arial"/>
              <a:cs typeface="Arial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4AA47-7BD3-47F0-A3B5-2398DEF1829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  <p:extLst>
      <p:ext uri="{BB962C8B-B14F-4D97-AF65-F5344CB8AC3E}">
        <p14:creationId xmlns:p14="http://schemas.microsoft.com/office/powerpoint/2010/main" val="16741262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2574925">
              <a:lnSpc>
                <a:spcPct val="100000"/>
              </a:lnSpc>
            </a:pPr>
            <a:r>
              <a:rPr sz="2950" b="1" spc="35" dirty="0">
                <a:solidFill>
                  <a:srgbClr val="B20000"/>
                </a:solidFill>
                <a:latin typeface="Arial"/>
                <a:cs typeface="Arial"/>
              </a:rPr>
              <a:t>L</a:t>
            </a:r>
            <a:r>
              <a:rPr sz="2950" b="1" spc="130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-140" dirty="0">
                <a:solidFill>
                  <a:srgbClr val="B20000"/>
                </a:solidFill>
                <a:latin typeface="Arial"/>
                <a:cs typeface="Arial"/>
              </a:rPr>
              <a:t>ops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75" dirty="0">
                <a:solidFill>
                  <a:srgbClr val="B20000"/>
                </a:solidFill>
                <a:latin typeface="Arial"/>
                <a:cs typeface="Arial"/>
              </a:rPr>
              <a:t>in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360" dirty="0">
                <a:solidFill>
                  <a:srgbClr val="B20000"/>
                </a:solidFill>
                <a:latin typeface="Arial"/>
                <a:cs typeface="Arial"/>
              </a:rPr>
              <a:t>PHP</a:t>
            </a:r>
            <a:endParaRPr sz="295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45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43870"/>
            <a:ext cx="6087745" cy="7029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// displays 0 to 9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for ($i = 0; $i &lt; 10; $i++) { echo "$i\n"; }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262" y="4288480"/>
            <a:ext cx="6273838" cy="25203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do { echo "$i\n"; $i--; } while ($i);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200"/>
              </a:lnSpc>
              <a:spcBef>
                <a:spcPts val="64"/>
              </a:spcBef>
            </a:pPr>
            <a:endParaRPr sz="12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reset($arr);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while ( list($key, $val) = each($arr) )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56324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{	/* go through array */ }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200"/>
              </a:lnSpc>
              <a:spcBef>
                <a:spcPts val="64"/>
              </a:spcBef>
            </a:pPr>
            <a:endParaRPr sz="12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reset($arr);</a:t>
            </a:r>
            <a:endParaRPr sz="2050" dirty="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093351"/>
              </p:ext>
            </p:extLst>
          </p:nvPr>
        </p:nvGraphicFramePr>
        <p:xfrm>
          <a:off x="1117562" y="2834669"/>
          <a:ext cx="6273838" cy="14799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4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87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4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464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$i=30;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displays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30</a:t>
                      </a:r>
                      <a:r>
                        <a:rPr sz="2050" spc="-1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to</a:t>
                      </a:r>
                      <a:r>
                        <a:rPr sz="2050" spc="-1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3495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while</a:t>
                      </a:r>
                      <a:r>
                        <a:rPr sz="2050" spc="-1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endParaRPr sz="205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ts val="1000"/>
                        </a:lnSpc>
                      </a:pPr>
                      <a:endParaRPr sz="100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/>
                    </a:p>
                    <a:p>
                      <a:pPr>
                        <a:lnSpc>
                          <a:spcPts val="1200"/>
                        </a:lnSpc>
                        <a:spcBef>
                          <a:spcPts val="64"/>
                        </a:spcBef>
                      </a:pPr>
                      <a:endParaRPr sz="1200"/>
                    </a:p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$i=50;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$i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200"/>
                        </a:lnSpc>
                        <a:spcBef>
                          <a:spcPts val="64"/>
                        </a:spcBef>
                      </a:pPr>
                      <a:endParaRPr sz="1200" dirty="0"/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&gt;=</a:t>
                      </a:r>
                      <a:r>
                        <a:rPr sz="2050" spc="-1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2050" spc="-1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2050" spc="-1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200"/>
                        </a:lnSpc>
                        <a:spcBef>
                          <a:spcPts val="64"/>
                        </a:spcBef>
                      </a:pPr>
                      <a:endParaRPr sz="1200" dirty="0"/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displays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echo</a:t>
                      </a:r>
                      <a:r>
                        <a:rPr sz="2050" spc="-1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"$i\n";</a:t>
                      </a:r>
                      <a:r>
                        <a:rPr sz="2050" spc="-1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$i--;</a:t>
                      </a:r>
                      <a:r>
                        <a:rPr sz="2050" spc="-1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200"/>
                        </a:lnSpc>
                        <a:spcBef>
                          <a:spcPts val="64"/>
                        </a:spcBef>
                      </a:pPr>
                      <a:endParaRPr sz="1200" dirty="0"/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50</a:t>
                      </a:r>
                      <a:r>
                        <a:rPr sz="2050" spc="-1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to</a:t>
                      </a:r>
                      <a:r>
                        <a:rPr sz="2050" spc="-1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7A3F1D9-2660-408B-B8D0-4C0D2C36D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1096645">
              <a:lnSpc>
                <a:spcPct val="100000"/>
              </a:lnSpc>
            </a:pPr>
            <a:r>
              <a:rPr sz="2950" b="1" spc="459" dirty="0">
                <a:solidFill>
                  <a:srgbClr val="B20000"/>
                </a:solidFill>
                <a:latin typeface="Arial"/>
                <a:cs typeface="Arial"/>
              </a:rPr>
              <a:t>HTTP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Request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75" dirty="0">
                <a:solidFill>
                  <a:srgbClr val="B20000"/>
                </a:solidFill>
                <a:latin typeface="Arial"/>
                <a:cs typeface="Arial"/>
              </a:rPr>
              <a:t>Data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25" dirty="0">
                <a:solidFill>
                  <a:srgbClr val="B20000"/>
                </a:solidFill>
                <a:latin typeface="Arial"/>
                <a:cs typeface="Arial"/>
              </a:rPr>
              <a:t>Ex</a:t>
            </a:r>
            <a:r>
              <a:rPr sz="2950" b="1" spc="220" dirty="0">
                <a:solidFill>
                  <a:srgbClr val="B20000"/>
                </a:solidFill>
                <a:latin typeface="Arial"/>
                <a:cs typeface="Arial"/>
              </a:rPr>
              <a:t>p</a:t>
            </a:r>
            <a:r>
              <a:rPr sz="2950" b="1" spc="-140" dirty="0">
                <a:solidFill>
                  <a:srgbClr val="B20000"/>
                </a:solidFill>
                <a:latin typeface="Arial"/>
                <a:cs typeface="Arial"/>
              </a:rPr>
              <a:t>osed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46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37575"/>
            <a:ext cx="8166138" cy="45108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&lt;?php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if ( ! empty($_REQUEST) ) // if not empty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{ echo "&lt;pre&gt;";</a:t>
            </a:r>
            <a:endParaRPr sz="205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foreach($_REQUEST as $key =&gt; $val)</a:t>
            </a:r>
            <a:endParaRPr sz="2050" dirty="0">
              <a:latin typeface="Courier New"/>
              <a:cs typeface="Courier New"/>
            </a:endParaRPr>
          </a:p>
          <a:p>
            <a:pPr marL="838835" marR="2216785" indent="-551180">
              <a:lnSpc>
                <a:spcPct val="115999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{ if ( is_array($val) ) echo " $key = ",</a:t>
            </a:r>
            <a:endParaRPr sz="2050" dirty="0">
              <a:latin typeface="Courier New"/>
              <a:cs typeface="Courier New"/>
            </a:endParaRPr>
          </a:p>
          <a:p>
            <a:pPr marL="563245" marR="287655" indent="963930">
              <a:lnSpc>
                <a:spcPct val="115999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implode(", ", $val), "\n\n"; else</a:t>
            </a:r>
            <a:endParaRPr sz="2050" dirty="0">
              <a:latin typeface="Courier New"/>
              <a:cs typeface="Courier New"/>
            </a:endParaRPr>
          </a:p>
          <a:p>
            <a:pPr marL="838835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echo " $key = $val\n\n";</a:t>
            </a:r>
            <a:endParaRPr sz="205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}</a:t>
            </a:r>
            <a:endParaRPr sz="205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echo "&lt;/pre&gt;";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}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else</a:t>
            </a:r>
            <a:endParaRPr sz="2050" dirty="0">
              <a:latin typeface="Courier New"/>
              <a:cs typeface="Courier New"/>
            </a:endParaRPr>
          </a:p>
          <a:p>
            <a:pPr marL="425450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echo "&lt;p&gt;Warning: No input data.&lt;/p&gt;";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8D970-69A8-4073-907C-77E612C73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33ABFEFE-3B36-41AE-967C-BAC39A8611B1}"/>
              </a:ext>
            </a:extLst>
          </p:cNvPr>
          <p:cNvSpPr txBox="1"/>
          <p:nvPr/>
        </p:nvSpPr>
        <p:spPr>
          <a:xfrm>
            <a:off x="1130262" y="6248400"/>
            <a:ext cx="2955925" cy="8578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?&gt;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Ex: </a:t>
            </a:r>
            <a:r>
              <a:rPr sz="2050" b="1" spc="-220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050" spc="-150" dirty="0">
                <a:latin typeface="Courier New"/>
                <a:cs typeface="Courier Ne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ShowRequest</a:t>
            </a:r>
            <a:endParaRPr sz="20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CEEC5E-B897-4922-9E78-6A3353998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6402EC-5C7E-400E-9B4E-0F8DBBFA7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47</a:t>
            </a:fld>
            <a:endParaRPr sz="1000">
              <a:latin typeface="Arial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9924F4-81AE-4F54-8DE9-B40AAD4DD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803" y="1371600"/>
            <a:ext cx="65436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929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1096645">
              <a:lnSpc>
                <a:spcPct val="100000"/>
              </a:lnSpc>
            </a:pPr>
            <a:r>
              <a:rPr lang="en-US" sz="2950" b="1" spc="459" dirty="0" err="1">
                <a:solidFill>
                  <a:srgbClr val="B20000"/>
                </a:solidFill>
                <a:latin typeface="Arial"/>
                <a:cs typeface="Arial"/>
              </a:rPr>
              <a:t>Moire</a:t>
            </a:r>
            <a:r>
              <a:rPr lang="en-US" sz="2950" b="1" spc="459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lang="en-US" sz="2950" b="1" spc="459" dirty="0" err="1">
                <a:solidFill>
                  <a:srgbClr val="B20000"/>
                </a:solidFill>
                <a:latin typeface="Arial"/>
                <a:cs typeface="Arial"/>
              </a:rPr>
              <a:t>PhP</a:t>
            </a:r>
            <a:r>
              <a:rPr lang="en-US" sz="2950" b="1" spc="459" dirty="0">
                <a:solidFill>
                  <a:srgbClr val="B20000"/>
                </a:solidFill>
                <a:latin typeface="Arial"/>
                <a:cs typeface="Arial"/>
              </a:rPr>
              <a:t> Exercises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48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37575"/>
            <a:ext cx="8166138" cy="45108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&lt;?php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if ( ! empty($_REQUEST) ) // if not empty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{ echo "&lt;pre&gt;";</a:t>
            </a:r>
            <a:endParaRPr sz="205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foreach($_REQUEST as $key =&gt; $val)</a:t>
            </a:r>
            <a:endParaRPr sz="2050" dirty="0">
              <a:latin typeface="Courier New"/>
              <a:cs typeface="Courier New"/>
            </a:endParaRPr>
          </a:p>
          <a:p>
            <a:pPr marL="838835" marR="2216785" indent="-551180">
              <a:lnSpc>
                <a:spcPct val="115999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{ if ( is_array($val) ) echo " $key = ",</a:t>
            </a:r>
            <a:endParaRPr sz="2050" dirty="0">
              <a:latin typeface="Courier New"/>
              <a:cs typeface="Courier New"/>
            </a:endParaRPr>
          </a:p>
          <a:p>
            <a:pPr marL="563245" marR="287655" indent="963930">
              <a:lnSpc>
                <a:spcPct val="115999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implode(", ", $val), "\n\n"; else</a:t>
            </a:r>
            <a:endParaRPr sz="2050" dirty="0">
              <a:latin typeface="Courier New"/>
              <a:cs typeface="Courier New"/>
            </a:endParaRPr>
          </a:p>
          <a:p>
            <a:pPr marL="838835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echo " $key = $val\n\n";</a:t>
            </a:r>
            <a:endParaRPr sz="205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}</a:t>
            </a:r>
            <a:endParaRPr sz="205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echo "&lt;/pre&gt;";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}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else</a:t>
            </a:r>
            <a:endParaRPr sz="2050" dirty="0">
              <a:latin typeface="Courier New"/>
              <a:cs typeface="Courier New"/>
            </a:endParaRPr>
          </a:p>
          <a:p>
            <a:pPr marL="425450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echo "&lt;p&gt;Warning: No input data.&lt;/p&gt;";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8D970-69A8-4073-907C-77E612C73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33ABFEFE-3B36-41AE-967C-BAC39A8611B1}"/>
              </a:ext>
            </a:extLst>
          </p:cNvPr>
          <p:cNvSpPr txBox="1"/>
          <p:nvPr/>
        </p:nvSpPr>
        <p:spPr>
          <a:xfrm>
            <a:off x="1130262" y="6248400"/>
            <a:ext cx="2955925" cy="8578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?&gt;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Ex: </a:t>
            </a:r>
            <a:r>
              <a:rPr sz="2050" b="1" spc="-220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050" spc="-150" dirty="0">
                <a:latin typeface="Courier New"/>
                <a:cs typeface="Courier Ne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ShowRequest</a:t>
            </a:r>
            <a:endParaRPr sz="205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2501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412" rIns="0" bIns="0" rtlCol="0">
            <a:noAutofit/>
          </a:bodyPr>
          <a:lstStyle/>
          <a:p>
            <a:pPr marL="1704975">
              <a:lnSpc>
                <a:spcPct val="100000"/>
              </a:lnSpc>
            </a:pPr>
            <a:r>
              <a:rPr sz="2950" b="1" spc="459" dirty="0">
                <a:solidFill>
                  <a:srgbClr val="B20000"/>
                </a:solidFill>
                <a:latin typeface="Arial"/>
                <a:cs typeface="Arial"/>
              </a:rPr>
              <a:t>HTTP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-55" dirty="0">
                <a:solidFill>
                  <a:srgbClr val="B20000"/>
                </a:solidFill>
                <a:latin typeface="Arial"/>
                <a:cs typeface="Arial"/>
              </a:rPr>
              <a:t>Message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95" dirty="0">
                <a:solidFill>
                  <a:srgbClr val="B20000"/>
                </a:solidFill>
                <a:latin typeface="Arial"/>
                <a:cs typeface="Arial"/>
              </a:rPr>
              <a:t>ormat</a:t>
            </a:r>
            <a:endParaRPr sz="295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5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1570" y="4407807"/>
            <a:ext cx="7241540" cy="7696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18900"/>
              </a:lnSpc>
              <a:tabLst>
                <a:tab pos="6776720" algn="l"/>
              </a:tabLst>
            </a:pPr>
            <a:r>
              <a:rPr sz="2050" i="1" spc="25" dirty="0">
                <a:solidFill>
                  <a:srgbClr val="000072"/>
                </a:solidFill>
                <a:latin typeface="Arial"/>
                <a:cs typeface="Arial"/>
              </a:rPr>
              <a:t>Optional</a:t>
            </a:r>
            <a:r>
              <a:rPr sz="2050" i="1" spc="25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14" dirty="0">
                <a:solidFill>
                  <a:srgbClr val="000072"/>
                </a:solidFill>
                <a:latin typeface="Arial"/>
                <a:cs typeface="Arial"/>
              </a:rPr>
              <a:t>me</a:t>
            </a:r>
            <a:r>
              <a:rPr sz="2050" i="1" spc="-175" dirty="0">
                <a:solidFill>
                  <a:srgbClr val="000072"/>
                </a:solidFill>
                <a:latin typeface="Arial"/>
                <a:cs typeface="Arial"/>
              </a:rPr>
              <a:t>ssage</a:t>
            </a:r>
            <a:r>
              <a:rPr sz="2050" i="1" spc="2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i="1" spc="30" dirty="0">
                <a:solidFill>
                  <a:srgbClr val="000072"/>
                </a:solidFill>
                <a:latin typeface="Arial"/>
                <a:cs typeface="Arial"/>
              </a:rPr>
              <a:t>dy</a:t>
            </a:r>
            <a:r>
              <a:rPr sz="2050" i="1" spc="2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i="1" spc="-13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tains</a:t>
            </a:r>
            <a:r>
              <a:rPr sz="2050" i="1" spc="2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25" dirty="0">
                <a:solidFill>
                  <a:srgbClr val="000072"/>
                </a:solidFill>
                <a:latin typeface="Arial"/>
                <a:cs typeface="Arial"/>
              </a:rPr>
              <a:t>query</a:t>
            </a:r>
            <a:r>
              <a:rPr sz="2050" i="1" spc="25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i="1" spc="2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80" dirty="0">
                <a:solidFill>
                  <a:srgbClr val="000072"/>
                </a:solidFill>
                <a:latin typeface="Arial"/>
                <a:cs typeface="Arial"/>
              </a:rPr>
              <a:t>res</a:t>
            </a:r>
            <a:r>
              <a:rPr sz="2050" i="1" spc="-3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i="1" spc="-135" dirty="0">
                <a:solidFill>
                  <a:srgbClr val="000072"/>
                </a:solidFill>
                <a:latin typeface="Arial"/>
                <a:cs typeface="Arial"/>
              </a:rPr>
              <a:t>onse</a:t>
            </a:r>
            <a:r>
              <a:rPr sz="2050" i="1" spc="2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data.	The </a:t>
            </a:r>
            <a:r>
              <a:rPr sz="2050" i="1" spc="-40" dirty="0">
                <a:solidFill>
                  <a:srgbClr val="000072"/>
                </a:solidFill>
                <a:latin typeface="Arial"/>
                <a:cs typeface="Arial"/>
              </a:rPr>
              <a:t>amou</a:t>
            </a:r>
            <a:r>
              <a:rPr sz="2050" i="1" spc="-9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i="1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i="1" spc="-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i="1" spc="-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i="1" spc="3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i="1" spc="8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i="1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spc="-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i="1" spc="-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data</a:t>
            </a:r>
            <a:r>
              <a:rPr sz="2050" i="1" spc="-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i="1" spc="-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i="1" spc="-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i="1" spc="30" dirty="0">
                <a:solidFill>
                  <a:srgbClr val="000072"/>
                </a:solidFill>
                <a:latin typeface="Arial"/>
                <a:cs typeface="Arial"/>
              </a:rPr>
              <a:t>dy</a:t>
            </a:r>
            <a:r>
              <a:rPr sz="2050" i="1" spc="-10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i="1" spc="-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0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i="1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spc="-20" dirty="0">
                <a:solidFill>
                  <a:srgbClr val="000072"/>
                </a:solidFill>
                <a:latin typeface="Arial"/>
                <a:cs typeface="Arial"/>
              </a:rPr>
              <a:t>cified</a:t>
            </a:r>
            <a:r>
              <a:rPr sz="2050" i="1" spc="-10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i="1" spc="-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i="1" spc="-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80" dirty="0">
                <a:solidFill>
                  <a:srgbClr val="000072"/>
                </a:solidFill>
                <a:latin typeface="Arial"/>
                <a:cs typeface="Arial"/>
              </a:rPr>
              <a:t>headers.</a:t>
            </a:r>
            <a:endParaRPr sz="2050" dirty="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17562" y="1805730"/>
          <a:ext cx="7745541" cy="23801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6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7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1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7646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050" i="1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initial</a:t>
                      </a:r>
                      <a:r>
                        <a:rPr sz="2050" i="1" spc="125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i="1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line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748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(differe</a:t>
                      </a:r>
                      <a:r>
                        <a:rPr sz="2050" spc="-5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2050" spc="12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spc="-5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or</a:t>
                      </a:r>
                      <a:r>
                        <a:rPr sz="2050" spc="12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query</a:t>
                      </a:r>
                      <a:r>
                        <a:rPr sz="2050" spc="125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2050" spc="12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res</a:t>
                      </a:r>
                      <a:r>
                        <a:rPr sz="2050" spc="6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onse)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88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050" i="1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HeaderKey</a:t>
                      </a:r>
                      <a:r>
                        <a:rPr sz="2050" i="1" spc="5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: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</a:pPr>
                      <a:r>
                        <a:rPr sz="2050" i="1" spc="-114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2050" i="1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alue1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748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(zero</a:t>
                      </a:r>
                      <a:r>
                        <a:rPr sz="2050" spc="12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or</a:t>
                      </a:r>
                      <a:r>
                        <a:rPr sz="2050" spc="12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more</a:t>
                      </a:r>
                      <a:r>
                        <a:rPr sz="2050" spc="12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header</a:t>
                      </a:r>
                      <a:r>
                        <a:rPr sz="2050" spc="12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fields)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893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050" i="1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HeaderKey</a:t>
                      </a:r>
                      <a:r>
                        <a:rPr sz="2050" i="1" spc="5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: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</a:pPr>
                      <a:r>
                        <a:rPr sz="2050" i="1" spc="-114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2050" i="1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alue2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893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050" i="1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HeaderKey</a:t>
                      </a:r>
                      <a:r>
                        <a:rPr sz="2050" i="1" spc="5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: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</a:pPr>
                      <a:r>
                        <a:rPr sz="2050" i="1" spc="-114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2050" i="1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alue3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646">
                <a:tc>
                  <a:txBody>
                    <a:bodyPr/>
                    <a:lstStyle/>
                    <a:p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748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(an</a:t>
                      </a:r>
                      <a:r>
                        <a:rPr sz="2050" spc="12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emp</a:t>
                      </a:r>
                      <a:r>
                        <a:rPr sz="2050" spc="-55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2050" spc="114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line</a:t>
                      </a:r>
                      <a:r>
                        <a:rPr sz="2050" spc="12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separating</a:t>
                      </a:r>
                      <a:r>
                        <a:rPr sz="2050" spc="125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header</a:t>
                      </a:r>
                      <a:r>
                        <a:rPr sz="2050" spc="125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2050" spc="12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spc="55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bo</a:t>
                      </a:r>
                      <a:r>
                        <a:rPr sz="2050" spc="-5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y)</a:t>
                      </a:r>
                      <a:endParaRPr sz="205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7782E-8694-404B-BD0C-2AF428C77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2418080">
              <a:lnSpc>
                <a:spcPct val="100000"/>
              </a:lnSpc>
            </a:pPr>
            <a:r>
              <a:rPr sz="2950" b="1" spc="135" dirty="0">
                <a:solidFill>
                  <a:srgbClr val="B20000"/>
                </a:solidFill>
                <a:latin typeface="Arial"/>
                <a:cs typeface="Arial"/>
              </a:rPr>
              <a:t>The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85" dirty="0">
                <a:solidFill>
                  <a:srgbClr val="B20000"/>
                </a:solidFill>
                <a:latin typeface="Arial"/>
                <a:cs typeface="Arial"/>
              </a:rPr>
              <a:t>Query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60" dirty="0">
                <a:solidFill>
                  <a:srgbClr val="B20000"/>
                </a:solidFill>
                <a:latin typeface="Arial"/>
                <a:cs typeface="Arial"/>
              </a:rPr>
              <a:t>Line</a:t>
            </a:r>
            <a:endParaRPr sz="295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6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727151"/>
            <a:ext cx="6902450" cy="11410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query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line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has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three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parts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separated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spaces: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55" dirty="0">
                <a:solidFill>
                  <a:srgbClr val="000072"/>
                </a:solidFill>
                <a:latin typeface="Arial"/>
                <a:cs typeface="Arial"/>
              </a:rPr>
              <a:t>query</a:t>
            </a:r>
            <a:r>
              <a:rPr sz="2050" i="1" spc="-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50" dirty="0">
                <a:solidFill>
                  <a:srgbClr val="000072"/>
                </a:solidFill>
                <a:latin typeface="Arial"/>
                <a:cs typeface="Arial"/>
              </a:rPr>
              <a:t>meth</a:t>
            </a:r>
            <a:r>
              <a:rPr sz="2050" i="1" spc="-20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i="1" spc="-95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i="1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name,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ser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er-side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path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(URI)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requested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resource,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HTTP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rsion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er.</a:t>
            </a:r>
            <a:endParaRPr sz="2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0191" y="4193873"/>
            <a:ext cx="7379334" cy="25495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76835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GET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meth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requests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pecified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resource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not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 all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5" dirty="0">
                <a:solidFill>
                  <a:srgbClr val="000072"/>
                </a:solidFill>
                <a:latin typeface="Arial"/>
                <a:cs typeface="Arial"/>
              </a:rPr>
              <a:t>message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/>
          </a:p>
          <a:p>
            <a:pPr marL="27495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HEAD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query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requests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only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header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part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re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onse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requested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resource.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/>
          </a:p>
          <a:p>
            <a:pPr marL="274955" marR="874394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POST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meth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all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ws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5" dirty="0">
                <a:solidFill>
                  <a:srgbClr val="000072"/>
                </a:solidFill>
                <a:latin typeface="Arial"/>
                <a:cs typeface="Arial"/>
              </a:rPr>
              <a:t>message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dy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consisting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formdata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ser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er-side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pr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cessing.</a:t>
            </a:r>
            <a:endParaRPr sz="205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988068"/>
              </p:ext>
            </p:extLst>
          </p:nvPr>
        </p:nvGraphicFramePr>
        <p:xfrm>
          <a:off x="1589914" y="2991549"/>
          <a:ext cx="6411085" cy="11325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0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5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494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GET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/path/to/file/index.html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HTTP/1.1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575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POST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/cgi-bin/script.cgi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HTTP/1.1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494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HEAD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/path/to/file/index.html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HTTP/1.1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6B8C4A8-14A9-4F1C-BF53-E58D48223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2123440">
              <a:lnSpc>
                <a:spcPct val="100000"/>
              </a:lnSpc>
            </a:pPr>
            <a:r>
              <a:rPr sz="2950" b="1" spc="135" dirty="0">
                <a:solidFill>
                  <a:srgbClr val="B20000"/>
                </a:solidFill>
                <a:latin typeface="Arial"/>
                <a:cs typeface="Arial"/>
              </a:rPr>
              <a:t>The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-20" dirty="0">
                <a:solidFill>
                  <a:srgbClr val="B20000"/>
                </a:solidFill>
                <a:latin typeface="Arial"/>
                <a:cs typeface="Arial"/>
              </a:rPr>
              <a:t>Res</a:t>
            </a:r>
            <a:r>
              <a:rPr sz="2950" b="1" spc="75" dirty="0">
                <a:solidFill>
                  <a:srgbClr val="B20000"/>
                </a:solidFill>
                <a:latin typeface="Arial"/>
                <a:cs typeface="Arial"/>
              </a:rPr>
              <a:t>p</a:t>
            </a:r>
            <a:r>
              <a:rPr sz="2950" b="1" spc="-140" dirty="0">
                <a:solidFill>
                  <a:srgbClr val="B20000"/>
                </a:solidFill>
                <a:latin typeface="Arial"/>
                <a:cs typeface="Arial"/>
              </a:rPr>
              <a:t>onse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60" dirty="0">
                <a:solidFill>
                  <a:srgbClr val="B20000"/>
                </a:solidFill>
                <a:latin typeface="Arial"/>
                <a:cs typeface="Arial"/>
              </a:rPr>
              <a:t>Line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7</a:t>
            </a:fld>
            <a:endParaRPr sz="10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17562" y="1786451"/>
          <a:ext cx="3908268" cy="10053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3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0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494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HTTP/1.1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200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OK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494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HTTP/1.1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404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Not</a:t>
                      </a:r>
                      <a:r>
                        <a:rPr sz="2050" spc="-1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Found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DAEAE-896C-42B2-9C11-89DDCE150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2431415">
              <a:lnSpc>
                <a:spcPct val="100000"/>
              </a:lnSpc>
            </a:pPr>
            <a:r>
              <a:rPr sz="2950" b="1" spc="135" dirty="0">
                <a:solidFill>
                  <a:srgbClr val="B20000"/>
                </a:solidFill>
                <a:latin typeface="Arial"/>
                <a:cs typeface="Arial"/>
              </a:rPr>
              <a:t>The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spc="-250" dirty="0">
                <a:solidFill>
                  <a:srgbClr val="B20000"/>
                </a:solidFill>
                <a:latin typeface="Courier New"/>
                <a:cs typeface="Courier New"/>
              </a:rPr>
              <a:t>POST</a:t>
            </a:r>
            <a:r>
              <a:rPr sz="2950" spc="-650" dirty="0">
                <a:solidFill>
                  <a:srgbClr val="B20000"/>
                </a:solidFill>
                <a:latin typeface="Courier New"/>
                <a:cs typeface="Courier New"/>
              </a:rPr>
              <a:t> </a:t>
            </a:r>
            <a:r>
              <a:rPr sz="2950" b="1" spc="85" dirty="0">
                <a:solidFill>
                  <a:srgbClr val="B20000"/>
                </a:solidFill>
                <a:latin typeface="Arial"/>
                <a:cs typeface="Arial"/>
              </a:rPr>
              <a:t>Query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47F-79F2-48AF-AAA3-83D97E3B8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BBE265-97B4-49B0-8608-608FB2013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83261"/>
            <a:ext cx="8812980" cy="34189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1199515">
              <a:lnSpc>
                <a:spcPct val="100000"/>
              </a:lnSpc>
            </a:pPr>
            <a:r>
              <a:rPr sz="2950" b="1" spc="175" dirty="0">
                <a:solidFill>
                  <a:srgbClr val="B20000"/>
                </a:solidFill>
                <a:latin typeface="Arial"/>
                <a:cs typeface="Arial"/>
              </a:rPr>
              <a:t>Data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15" dirty="0">
                <a:solidFill>
                  <a:srgbClr val="B20000"/>
                </a:solidFill>
                <a:latin typeface="Arial"/>
                <a:cs typeface="Arial"/>
              </a:rPr>
              <a:t>P</a:t>
            </a:r>
            <a:r>
              <a:rPr sz="2950" b="1" spc="-30" dirty="0">
                <a:solidFill>
                  <a:srgbClr val="B20000"/>
                </a:solidFill>
                <a:latin typeface="Arial"/>
                <a:cs typeface="Arial"/>
              </a:rPr>
              <a:t>osting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65" dirty="0">
                <a:solidFill>
                  <a:srgbClr val="B20000"/>
                </a:solidFill>
                <a:latin typeface="Arial"/>
                <a:cs typeface="Arial"/>
              </a:rPr>
              <a:t>via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spc="-250" dirty="0">
                <a:solidFill>
                  <a:srgbClr val="B20000"/>
                </a:solidFill>
                <a:latin typeface="Courier New"/>
                <a:cs typeface="Courier New"/>
              </a:rPr>
              <a:t>GET</a:t>
            </a:r>
            <a:r>
              <a:rPr sz="2950" spc="-650" dirty="0">
                <a:solidFill>
                  <a:srgbClr val="B20000"/>
                </a:solidFill>
                <a:latin typeface="Courier New"/>
                <a:cs typeface="Courier New"/>
              </a:rPr>
              <a:t> </a:t>
            </a:r>
            <a:r>
              <a:rPr sz="2950" b="1" spc="0" dirty="0">
                <a:solidFill>
                  <a:srgbClr val="B20000"/>
                </a:solidFill>
                <a:latin typeface="Arial"/>
                <a:cs typeface="Arial"/>
              </a:rPr>
              <a:t>Queries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9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727151"/>
            <a:ext cx="7587615" cy="26009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alternati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POST</a:t>
            </a:r>
            <a:r>
              <a:rPr sz="2050" spc="-56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que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formdata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se</a:t>
            </a:r>
            <a:r>
              <a:rPr sz="2050" spc="-20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via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GET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query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ap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form-urlenc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ded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data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end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 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0" dirty="0">
                <a:solidFill>
                  <a:srgbClr val="000072"/>
                </a:solidFill>
                <a:latin typeface="Arial"/>
                <a:cs typeface="Arial"/>
              </a:rPr>
              <a:t>URL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cating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ser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er-side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program.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 dirty="0"/>
          </a:p>
          <a:p>
            <a:pPr marL="274955" marR="120014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this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case,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data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se</a:t>
            </a:r>
            <a:r>
              <a:rPr sz="2050" spc="-20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kn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55" dirty="0">
                <a:solidFill>
                  <a:srgbClr val="000072"/>
                </a:solidFill>
                <a:latin typeface="Arial"/>
                <a:cs typeface="Arial"/>
              </a:rPr>
              <a:t>query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15" dirty="0">
                <a:solidFill>
                  <a:srgbClr val="000072"/>
                </a:solidFill>
                <a:latin typeface="Arial"/>
                <a:cs typeface="Arial"/>
              </a:rPr>
              <a:t>string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joined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0" dirty="0">
                <a:solidFill>
                  <a:srgbClr val="000072"/>
                </a:solidFill>
                <a:latin typeface="Arial"/>
                <a:cs typeface="Arial"/>
              </a:rPr>
              <a:t>URL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?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haracter: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  <a:spcBef>
                <a:spcPts val="22"/>
              </a:spcBef>
            </a:pPr>
            <a:endParaRPr sz="1000" dirty="0"/>
          </a:p>
          <a:p>
            <a:pPr marL="274955">
              <a:lnSpc>
                <a:spcPct val="100000"/>
              </a:lnSpc>
            </a:pPr>
            <a:r>
              <a:rPr sz="2050" i="1" spc="90" dirty="0">
                <a:solidFill>
                  <a:srgbClr val="000072"/>
                </a:solidFill>
                <a:latin typeface="Arial"/>
                <a:cs typeface="Arial"/>
              </a:rPr>
              <a:t>ur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3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i="1" spc="105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70" dirty="0">
                <a:solidFill>
                  <a:srgbClr val="000072"/>
                </a:solidFill>
                <a:latin typeface="Arial"/>
                <a:cs typeface="Arial"/>
              </a:rPr>
              <a:t>ser</a:t>
            </a:r>
            <a:r>
              <a:rPr sz="2050" i="1" spc="-13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i="1" spc="-7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spc="80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80" dirty="0">
                <a:solidFill>
                  <a:srgbClr val="000072"/>
                </a:solidFill>
                <a:latin typeface="Arial"/>
                <a:cs typeface="Arial"/>
              </a:rPr>
              <a:t>sid</a:t>
            </a:r>
            <a:r>
              <a:rPr sz="2050" i="1" spc="2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5" dirty="0">
                <a:solidFill>
                  <a:srgbClr val="000072"/>
                </a:solidFill>
                <a:latin typeface="Arial"/>
                <a:cs typeface="Arial"/>
              </a:rPr>
              <a:t>program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?</a:t>
            </a:r>
            <a:r>
              <a:rPr sz="2050" i="1" spc="-25" dirty="0">
                <a:solidFill>
                  <a:srgbClr val="000072"/>
                </a:solidFill>
                <a:latin typeface="Arial"/>
                <a:cs typeface="Arial"/>
              </a:rPr>
              <a:t>quer</a:t>
            </a:r>
            <a:r>
              <a:rPr sz="2050" i="1" spc="105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25" dirty="0">
                <a:solidFill>
                  <a:srgbClr val="000072"/>
                </a:solidFill>
                <a:latin typeface="Arial"/>
                <a:cs typeface="Arial"/>
              </a:rPr>
              <a:t>string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ED76A-1E24-4EBF-9E7A-8B83937E5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3546</TotalTime>
  <Words>4995</Words>
  <Application>Microsoft Office PowerPoint</Application>
  <PresentationFormat>Custom</PresentationFormat>
  <Paragraphs>619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Consolas</vt:lpstr>
      <vt:lpstr>Courier New</vt:lpstr>
      <vt:lpstr>Franklin Gothic Book</vt:lpstr>
      <vt:lpstr>Wingdings</vt:lpstr>
      <vt:lpstr>Crop</vt:lpstr>
      <vt:lpstr>PowerPoint Presentation</vt:lpstr>
      <vt:lpstr>Form Processing</vt:lpstr>
      <vt:lpstr>A Simple Form</vt:lpstr>
      <vt:lpstr>Forms and HTTP</vt:lpstr>
      <vt:lpstr>HTTP Message Format</vt:lpstr>
      <vt:lpstr>The Query Line</vt:lpstr>
      <vt:lpstr>The Response Line</vt:lpstr>
      <vt:lpstr>The POST Query</vt:lpstr>
      <vt:lpstr>Data Posting via GET Queries</vt:lpstr>
      <vt:lpstr>Formdata Security and HTTPS</vt:lpstr>
      <vt:lpstr>Form Processing Overview</vt:lpstr>
      <vt:lpstr>CGI Data Flow</vt:lpstr>
      <vt:lpstr>PowerPoint Presentation</vt:lpstr>
      <vt:lpstr>PHP Advantages</vt:lpstr>
      <vt:lpstr>PHP Scripting Overview</vt:lpstr>
      <vt:lpstr>PHP Interpreter</vt:lpstr>
      <vt:lpstr>PowerPoint Presentation</vt:lpstr>
      <vt:lpstr>PHP Sandbox http://sandbox.onlinephpfunctions.com/</vt:lpstr>
      <vt:lpstr>PowerPoint Presentation</vt:lpstr>
      <vt:lpstr>PowerPoint Presentation</vt:lpstr>
      <vt:lpstr>PHP Page Template</vt:lpstr>
      <vt:lpstr>PowerPoint Presentation</vt:lpstr>
      <vt:lpstr>PHP Conditionals</vt:lpstr>
      <vt:lpstr>PHP Test Expressions</vt:lpstr>
      <vt:lpstr>PHP-Defined Navbar</vt:lpstr>
      <vt:lpstr>PHP-Defined Navbar</vt:lpstr>
      <vt:lpstr>Strings in PHP</vt:lpstr>
      <vt:lpstr>PHP String Functions</vt:lpstr>
      <vt:lpstr>Arrays in PHP</vt:lpstr>
      <vt:lpstr>PowerPoint Presentation</vt:lpstr>
      <vt:lpstr>PowerPoint Presentation</vt:lpstr>
      <vt:lpstr>Getting Started with Form Processing</vt:lpstr>
      <vt:lpstr>PowerPoint Presentation</vt:lpstr>
      <vt:lpstr>PowerPoint Presentation</vt:lpstr>
      <vt:lpstr>Joining a Club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Response Page</vt:lpstr>
      <vt:lpstr>Sending Email from PHP</vt:lpstr>
      <vt:lpstr>Response Page</vt:lpstr>
      <vt:lpstr>PHP Array Functions</vt:lpstr>
      <vt:lpstr>Loops in PHP</vt:lpstr>
      <vt:lpstr>HTTP Request Data Exposed</vt:lpstr>
      <vt:lpstr>PowerPoint Presentation</vt:lpstr>
      <vt:lpstr>Moire PhP 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Web Programming and HTML5</dc:title>
  <dc:subject>Website Design and Developement</dc:subject>
  <dc:creator>Paul S. Wang &lt;pwang@cs.kent.edu&gt;</dc:creator>
  <cp:keywords>HTML5, PHP, Javascript, MySQL, SVG, MathML, Web Services, CSS, mobile website</cp:keywords>
  <cp:lastModifiedBy>SUNY Korea CS</cp:lastModifiedBy>
  <cp:revision>44</cp:revision>
  <dcterms:created xsi:type="dcterms:W3CDTF">2013-09-09T16:49:14Z</dcterms:created>
  <dcterms:modified xsi:type="dcterms:W3CDTF">2020-06-02T03:33:57Z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2013-09-09T00:00:00Z</vt:filetime>
  </property>
  <property fmtid="{D5CDD505-2E9C-101B-9397-08002B2CF9AE}" pid="3" name="LastSaved">
    <vt:filetime>2013-09-09T00:00:00Z</vt:filetime>
  </property>
</Properties>
</file>