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66"/>
  </p:notesMasterIdLst>
  <p:sldIdLst>
    <p:sldId id="256" r:id="rId2"/>
    <p:sldId id="257" r:id="rId3"/>
    <p:sldId id="394" r:id="rId4"/>
    <p:sldId id="395" r:id="rId5"/>
    <p:sldId id="396" r:id="rId6"/>
    <p:sldId id="397" r:id="rId7"/>
    <p:sldId id="398" r:id="rId8"/>
    <p:sldId id="278" r:id="rId9"/>
    <p:sldId id="280" r:id="rId10"/>
    <p:sldId id="399" r:id="rId11"/>
    <p:sldId id="400" r:id="rId12"/>
    <p:sldId id="401" r:id="rId13"/>
    <p:sldId id="284" r:id="rId14"/>
    <p:sldId id="287" r:id="rId15"/>
    <p:sldId id="272" r:id="rId16"/>
    <p:sldId id="285" r:id="rId17"/>
    <p:sldId id="286" r:id="rId18"/>
    <p:sldId id="393" r:id="rId19"/>
    <p:sldId id="258" r:id="rId20"/>
    <p:sldId id="259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9" r:id="rId29"/>
    <p:sldId id="270" r:id="rId30"/>
    <p:sldId id="281" r:id="rId31"/>
    <p:sldId id="282" r:id="rId32"/>
    <p:sldId id="283" r:id="rId33"/>
    <p:sldId id="322" r:id="rId34"/>
    <p:sldId id="323" r:id="rId35"/>
    <p:sldId id="324" r:id="rId36"/>
    <p:sldId id="325" r:id="rId37"/>
    <p:sldId id="326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52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8" r:id="rId55"/>
    <p:sldId id="369" r:id="rId56"/>
    <p:sldId id="370" r:id="rId57"/>
    <p:sldId id="372" r:id="rId58"/>
    <p:sldId id="373" r:id="rId59"/>
    <p:sldId id="375" r:id="rId60"/>
    <p:sldId id="376" r:id="rId61"/>
    <p:sldId id="383" r:id="rId62"/>
    <p:sldId id="389" r:id="rId63"/>
    <p:sldId id="391" r:id="rId64"/>
    <p:sldId id="392" r:id="rId65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2" autoAdjust="0"/>
    <p:restoredTop sz="94660"/>
  </p:normalViewPr>
  <p:slideViewPr>
    <p:cSldViewPr>
      <p:cViewPr varScale="1">
        <p:scale>
          <a:sx n="107" d="100"/>
          <a:sy n="107" d="100"/>
        </p:scale>
        <p:origin x="166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FA6C0-B0A0-4B1F-9F6E-9ED4FE17E1E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DAA6F-6FB9-4798-84A4-8B3A0DD7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2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50E9C30-7E93-4C07-88C3-10A9F2A357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07471C7-F4ED-460D-93F1-5CC0BF990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97D79CB-7078-4906-BC73-13CDF3A3C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50182DA-28A9-403B-B4A8-8EF1638C6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AA6F-6FB9-4798-84A4-8B3A0DD769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A734E8F-AFDC-48E2-B44C-98E7DAC28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0B7C2A-766C-44A4-B8A0-65B116E90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3802283-7191-47F6-80CC-71D1CB4AF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385F825-4369-4EBF-A724-B224A6EF4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2E91C65-9A16-4426-8608-4199D386AD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F802158-C9F3-4A14-8019-B44107EF9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AD26E0A-2BB3-48B2-BD23-45D43DB65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6668DC2-C289-44A3-A2D4-740761A4F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E45EBC5-DFA6-41F1-807D-82AF546FB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8FA8349-DD97-4501-BAC6-448DA89B2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ADE59F1-1A76-4187-9D4C-324BC715D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1A29B2D-A300-4E41-B6CF-F462E9E85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456C877-F868-412F-BFF4-F265CABC6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27BA176-1736-4CD5-A5C1-BECF3AD90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244D33E-76BD-46D9-A5F3-B933F4C4E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0981417-E445-4D7D-A870-4F814D7DD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3520" y="1"/>
            <a:ext cx="4156075" cy="77724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641" y="1036321"/>
            <a:ext cx="7641840" cy="3953368"/>
          </a:xfrm>
        </p:spPr>
        <p:txBody>
          <a:bodyPr anchor="b">
            <a:normAutofit/>
          </a:bodyPr>
          <a:lstStyle>
            <a:lvl1pPr algn="r">
              <a:defRPr sz="594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6663" y="4989689"/>
            <a:ext cx="6338819" cy="1546468"/>
          </a:xfrm>
        </p:spPr>
        <p:txBody>
          <a:bodyPr anchor="t">
            <a:normAutofit/>
          </a:bodyPr>
          <a:lstStyle>
            <a:lvl1pPr marL="0" indent="0" algn="r">
              <a:buNone/>
              <a:defRPr sz="1980">
                <a:solidFill>
                  <a:schemeClr val="tx1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58351" y="6932982"/>
            <a:ext cx="943220" cy="413808"/>
          </a:xfrm>
        </p:spPr>
        <p:txBody>
          <a:bodyPr/>
          <a:lstStyle/>
          <a:p>
            <a:fld id="{6C7B05AC-9E04-41D0-9B59-63A48D1ECA74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86106" y="6932982"/>
            <a:ext cx="3970382" cy="413808"/>
          </a:xfrm>
        </p:spPr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2852" y="6932982"/>
            <a:ext cx="452628" cy="413808"/>
          </a:xfrm>
        </p:spPr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23520" y="4274820"/>
            <a:ext cx="398145" cy="102553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6428" y="4382771"/>
            <a:ext cx="68104" cy="91758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9526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6" y="5363914"/>
            <a:ext cx="8267590" cy="642303"/>
          </a:xfrm>
        </p:spPr>
        <p:txBody>
          <a:bodyPr anchor="b">
            <a:normAutofit/>
          </a:bodyPr>
          <a:lstStyle>
            <a:lvl1pPr algn="ctr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68973" y="1056394"/>
            <a:ext cx="6788172" cy="358697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876" y="6006217"/>
            <a:ext cx="8267590" cy="559540"/>
          </a:xfrm>
        </p:spPr>
        <p:txBody>
          <a:bodyPr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AEED-FAF7-49B1-B0C2-6939C1C49690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14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7" y="777240"/>
            <a:ext cx="8267590" cy="3454400"/>
          </a:xfrm>
        </p:spPr>
        <p:txBody>
          <a:bodyPr anchor="ctr">
            <a:normAutofit/>
          </a:bodyPr>
          <a:lstStyle>
            <a:lvl1pPr algn="ctr">
              <a:defRPr sz="3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7" y="4922520"/>
            <a:ext cx="8267591" cy="164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873B-80BC-4DC6-8B09-CFF69A73DE8C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27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6364" y="978093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417" y="3195319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15" y="777242"/>
            <a:ext cx="7671527" cy="3108959"/>
          </a:xfrm>
        </p:spPr>
        <p:txBody>
          <a:bodyPr anchor="ctr">
            <a:normAutofit/>
          </a:bodyPr>
          <a:lstStyle>
            <a:lvl1pPr algn="ctr">
              <a:defRPr sz="35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58058" y="3886199"/>
            <a:ext cx="7294241" cy="431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0"/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4922520"/>
            <a:ext cx="8267590" cy="1640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11A6-9458-40E8-81D4-3E10487790F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425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8" y="3749725"/>
            <a:ext cx="8267588" cy="1664640"/>
          </a:xfrm>
        </p:spPr>
        <p:txBody>
          <a:bodyPr anchor="b">
            <a:normAutofit/>
          </a:bodyPr>
          <a:lstStyle>
            <a:lvl1pPr algn="r">
              <a:defRPr sz="35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5414365"/>
            <a:ext cx="8267589" cy="97512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9F9F-DA7C-4BC9-9838-78EF830EAD1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87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6364" y="978093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9417" y="3195319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15" y="777242"/>
            <a:ext cx="7671527" cy="3108959"/>
          </a:xfrm>
        </p:spPr>
        <p:txBody>
          <a:bodyPr anchor="ctr">
            <a:normAutofit/>
          </a:bodyPr>
          <a:lstStyle>
            <a:lvl1pPr algn="ctr">
              <a:defRPr sz="35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4878" y="4404360"/>
            <a:ext cx="8267589" cy="1007533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6" y="5411893"/>
            <a:ext cx="8267589" cy="1151467"/>
          </a:xfrm>
        </p:spPr>
        <p:txBody>
          <a:bodyPr anchor="t">
            <a:normAutofit/>
          </a:bodyPr>
          <a:lstStyle>
            <a:lvl1pPr marL="0" indent="0" algn="r">
              <a:buNone/>
              <a:defRPr sz="198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5402-C0CF-4D5C-BF91-A330EAF22B3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071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8" y="777242"/>
            <a:ext cx="8267590" cy="30909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4877" y="3972560"/>
            <a:ext cx="8267591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877" y="4922520"/>
            <a:ext cx="8267591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590A-6DA9-43C5-A62A-FAA7C999FD2D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186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462F-F58C-4B12-9BCF-D5083DB8C9FF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27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31533" y="777240"/>
            <a:ext cx="1460935" cy="5786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4877" y="777240"/>
            <a:ext cx="6618010" cy="57861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7F8-884B-43A5-92E1-1508985B276E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521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E487C-BEE4-433D-B07A-54E30CA5524F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80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518161"/>
            <a:ext cx="8475134" cy="2245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347" y="3022600"/>
            <a:ext cx="8475134" cy="37771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8763" y="6922597"/>
            <a:ext cx="943220" cy="413808"/>
          </a:xfrm>
        </p:spPr>
        <p:txBody>
          <a:bodyPr/>
          <a:lstStyle/>
          <a:p>
            <a:fld id="{B7D5BB4D-4F1C-485E-92D3-41D95E456891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9912" y="6922597"/>
            <a:ext cx="5845969" cy="413808"/>
          </a:xfrm>
        </p:spPr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4864" y="6922597"/>
            <a:ext cx="470616" cy="413808"/>
          </a:xfrm>
        </p:spPr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38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695" y="3022598"/>
            <a:ext cx="7369786" cy="2674747"/>
          </a:xfrm>
        </p:spPr>
        <p:txBody>
          <a:bodyPr anchor="b"/>
          <a:lstStyle>
            <a:lvl1pPr algn="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698" y="5697346"/>
            <a:ext cx="7369782" cy="97512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633-AF58-4E66-AA79-CEF17D395F1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0649" y="6931547"/>
            <a:ext cx="454831" cy="413808"/>
          </a:xfrm>
        </p:spPr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160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47" y="777242"/>
            <a:ext cx="8475134" cy="19862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346" y="3022600"/>
            <a:ext cx="4113886" cy="3817831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1594" y="3022600"/>
            <a:ext cx="4113886" cy="3793067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2229-730C-4695-B6EC-C6FC1E65BD15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22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430" y="3013004"/>
            <a:ext cx="3801920" cy="653097"/>
          </a:xfrm>
        </p:spPr>
        <p:txBody>
          <a:bodyPr anchor="b">
            <a:noAutofit/>
          </a:bodyPr>
          <a:lstStyle>
            <a:lvl1pPr marL="0" indent="0">
              <a:buNone/>
              <a:defRPr sz="3080" b="0">
                <a:solidFill>
                  <a:schemeClr val="accent1">
                    <a:lumMod val="75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875" y="3780048"/>
            <a:ext cx="4039473" cy="3020627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7881" y="3022600"/>
            <a:ext cx="3814587" cy="653097"/>
          </a:xfrm>
        </p:spPr>
        <p:txBody>
          <a:bodyPr anchor="b">
            <a:noAutofit/>
          </a:bodyPr>
          <a:lstStyle>
            <a:lvl1pPr marL="0" indent="0">
              <a:buNone/>
              <a:defRPr sz="3080" b="0">
                <a:solidFill>
                  <a:schemeClr val="accent1">
                    <a:lumMod val="75000"/>
                  </a:schemeClr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52993" y="3780048"/>
            <a:ext cx="4039473" cy="3020627"/>
          </a:xfrm>
        </p:spPr>
        <p:txBody>
          <a:bodyPr anchor="t"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C138-077F-4F95-9527-0269C0ABD576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11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A5C3-8F0D-44A8-87E8-DC869409431E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8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C57D-F83E-4C0D-A188-AE34090A396C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4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77" y="1813560"/>
            <a:ext cx="2928787" cy="1554480"/>
          </a:xfrm>
        </p:spPr>
        <p:txBody>
          <a:bodyPr anchor="b">
            <a:normAutofit/>
          </a:bodyPr>
          <a:lstStyle>
            <a:lvl1pPr algn="ctr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2308" y="777241"/>
            <a:ext cx="5150158" cy="5786121"/>
          </a:xfrm>
        </p:spPr>
        <p:txBody>
          <a:bodyPr anchor="ctr">
            <a:normAutofit/>
          </a:bodyPr>
          <a:lstStyle>
            <a:lvl1pPr>
              <a:defRPr sz="2200"/>
            </a:lvl1pPr>
            <a:lvl2pPr>
              <a:defRPr sz="1980"/>
            </a:lvl2pPr>
            <a:lvl3pPr>
              <a:defRPr sz="176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4877" y="3368040"/>
            <a:ext cx="2928787" cy="2072640"/>
          </a:xfrm>
        </p:spPr>
        <p:txBody>
          <a:bodyPr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D0E-FCBD-4F57-B2F8-80F62339AFEF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99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566" y="1986279"/>
            <a:ext cx="4477747" cy="1554480"/>
          </a:xfrm>
        </p:spPr>
        <p:txBody>
          <a:bodyPr anchor="b">
            <a:normAutofit/>
          </a:bodyPr>
          <a:lstStyle>
            <a:lvl1pPr algn="ctr">
              <a:defRPr sz="3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67245" y="1036320"/>
            <a:ext cx="2707508" cy="51816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3566" y="3540759"/>
            <a:ext cx="4477747" cy="2072640"/>
          </a:xfrm>
        </p:spPr>
        <p:txBody>
          <a:bodyPr>
            <a:normAutofit/>
          </a:bodyPr>
          <a:lstStyle>
            <a:lvl1pPr marL="0" indent="0" algn="ctr">
              <a:buNone/>
              <a:defRPr sz="198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E36D-CC11-495B-9BC8-225B399583E7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8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45214" cy="77724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347" y="518161"/>
            <a:ext cx="8475134" cy="22453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47" y="3022601"/>
            <a:ext cx="8475133" cy="38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94548" y="6931547"/>
            <a:ext cx="9432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2C85E7-9FF4-4FC1-9806-98003709611F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5697" y="6931547"/>
            <a:ext cx="584596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0649" y="6931547"/>
            <a:ext cx="454831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0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3" r:id="rId18"/>
  </p:sldLayoutIdLst>
  <p:hf hdr="0" dt="0"/>
  <p:txStyles>
    <p:titleStyle>
      <a:lvl1pPr algn="ctr" defTabSz="50292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32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016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9735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027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script.info/" TargetMode="External"/><Relationship Id="rId3" Type="http://schemas.openxmlformats.org/officeDocument/2006/relationships/hyperlink" Target="https://developer.mozilla.org/en-US/docs/Web/HTML" TargetMode="External"/><Relationship Id="rId7" Type="http://schemas.openxmlformats.org/officeDocument/2006/relationships/hyperlink" Target="http://www.java2s.com/Code/JavaScript/GUI-Components/CatalogGUI-Components.htm" TargetMode="External"/><Relationship Id="rId2" Type="http://schemas.openxmlformats.org/officeDocument/2006/relationships/hyperlink" Target="https://www.w3schools.com/html/html5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mployees.oneonta.edu/higgindm/javascript/scriptexamples.html" TargetMode="External"/><Relationship Id="rId5" Type="http://schemas.openxmlformats.org/officeDocument/2006/relationships/hyperlink" Target="http://www.w3schools.com/js/js_examples.asp" TargetMode="External"/><Relationship Id="rId4" Type="http://schemas.openxmlformats.org/officeDocument/2006/relationships/hyperlink" Target="http://www.w3schools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pawar.github.io/Fall2019/CSE102-F19/programs/exc06/AgentDat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pawar.github.io/Fall2019/CSE102-F19/programs/exc06/RollImg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6/Conver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met_his_forward.asp" TargetMode="External"/><Relationship Id="rId2" Type="http://schemas.openxmlformats.org/officeDocument/2006/relationships/hyperlink" Target="https://www.w3schools.com/jsref/met_his_back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met_his_go.as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6/Alert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6/Prompt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216-F19/demos/exc02/inde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6/Confirm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c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6/PopupWindow.html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6/check.html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6/scroll/Scroll.html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6/scroll/Headline.html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533" y="-5398"/>
            <a:ext cx="4137304" cy="7777799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84121" y="1"/>
            <a:ext cx="4137304" cy="7772398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48260" y="2819400"/>
            <a:ext cx="8065459" cy="2310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12700" indent="0" algn="ctr" defTabSz="457200">
              <a:spcAft>
                <a:spcPts val="600"/>
              </a:spcAft>
              <a:buNone/>
            </a:pPr>
            <a:r>
              <a:rPr lang="en-US" sz="4400" b="1" spc="125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4400" b="1" spc="114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4400" b="1" spc="-15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400" b="1" spc="-10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4400" b="1" spc="80" dirty="0">
                <a:latin typeface="Arial" panose="020B0604020202020204" pitchFamily="34" charset="0"/>
                <a:cs typeface="Arial" panose="020B0604020202020204" pitchFamily="34" charset="0"/>
              </a:rPr>
              <a:t>aScript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035281" y="6667711"/>
            <a:ext cx="454712" cy="413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spc="170"/>
              <a:t>J</a:t>
            </a:r>
            <a:r>
              <a:rPr lang="en-US" sz="700" spc="150"/>
              <a:t>a</a:t>
            </a:r>
            <a:r>
              <a:rPr lang="en-US" sz="700" spc="160"/>
              <a:t>v</a:t>
            </a:r>
            <a:r>
              <a:rPr lang="en-US" sz="700" spc="180"/>
              <a:t>aScript-</a:t>
            </a:r>
            <a:fld id="{81D60167-4931-47E6-BA6A-407CBD079E47}" type="slidenum">
              <a:rPr lang="en-US" sz="700" spc="140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7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C1CF8-3001-4A22-9D9B-4D2427CC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9A4947-9C1C-4E1E-A6F2-A44F57219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0347" y="518161"/>
            <a:ext cx="8475134" cy="701039"/>
          </a:xfrm>
        </p:spPr>
        <p:txBody>
          <a:bodyPr/>
          <a:lstStyle/>
          <a:p>
            <a:r>
              <a:rPr lang="en-US" altLang="en-US" sz="2950" b="1" spc="370" dirty="0">
                <a:solidFill>
                  <a:srgbClr val="B20000"/>
                </a:solidFill>
                <a:latin typeface="Arial"/>
                <a:cs typeface="Arial"/>
              </a:rPr>
              <a:t>CSS Format Conflicts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5F2F7DB-A25A-4744-B7CC-2A4AEDA55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3027" y="1219200"/>
            <a:ext cx="8298180" cy="353568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It's possible for CSS formatting to be defined in all three locations at the same time.  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a paragraph element could contain an inline style (</a:t>
            </a:r>
            <a:r>
              <a:rPr lang="en-US" alt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color:red</a:t>
            </a:r>
            <a:r>
              <a:rPr lang="en-US" alt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but the internal style sheet (</a:t>
            </a:r>
            <a:r>
              <a:rPr lang="en-US" alt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color:blue</a:t>
            </a:r>
            <a:r>
              <a:rPr lang="en-US" alt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the external style sheet (</a:t>
            </a:r>
            <a:r>
              <a:rPr lang="en-US" alt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color:green</a:t>
            </a:r>
            <a:r>
              <a:rPr lang="en-US" alt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give conflicting instructions to the web browser.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browsers need a consistent way of "settling" this disagreement.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this cascade of style declarations, the closest rule wins. 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style overrules an internal style, which overrules an external style.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A2D426-1E8D-4A2D-AFB1-C3A2D3C2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DE389D-4459-4C00-BB0E-67B9EAC1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DEAE1-C4FB-4ED0-A0AD-9C5A43AC6A9D}"/>
              </a:ext>
            </a:extLst>
          </p:cNvPr>
          <p:cNvSpPr/>
          <p:nvPr/>
        </p:nvSpPr>
        <p:spPr>
          <a:xfrm>
            <a:off x="1080346" y="4798874"/>
            <a:ext cx="81017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6740" indent="-586740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the term cascading because there is an established order of priority to resolve these formatting conflicts:</a:t>
            </a:r>
          </a:p>
          <a:p>
            <a:pPr marL="1005840" lvl="1" indent="-50292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style (highest priority)</a:t>
            </a:r>
          </a:p>
          <a:p>
            <a:pPr marL="1005840" lvl="1" indent="-50292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style sheet (second priority)</a:t>
            </a:r>
          </a:p>
          <a:p>
            <a:pPr marL="1005840" lvl="1" indent="-50292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style sheet (third priority)</a:t>
            </a:r>
          </a:p>
          <a:p>
            <a:pPr marL="1005840" lvl="1" indent="-50292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browser default (only if not defined elsewhere)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0275A45-05E2-434A-B114-EDBB89766C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0670" y="413598"/>
            <a:ext cx="6789420" cy="108966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Inline Style</a:t>
            </a:r>
          </a:p>
        </p:txBody>
      </p:sp>
      <p:grpSp>
        <p:nvGrpSpPr>
          <p:cNvPr id="8195" name="Group 5">
            <a:extLst>
              <a:ext uri="{FF2B5EF4-FFF2-40B4-BE49-F238E27FC236}">
                <a16:creationId xmlns:a16="http://schemas.microsoft.com/office/drawing/2014/main" id="{3FAABF4B-8874-4D62-A53F-037854796EC9}"/>
              </a:ext>
            </a:extLst>
          </p:cNvPr>
          <p:cNvGrpSpPr>
            <a:grpSpLocks/>
          </p:cNvGrpSpPr>
          <p:nvPr/>
        </p:nvGrpSpPr>
        <p:grpSpPr bwMode="auto">
          <a:xfrm>
            <a:off x="2399348" y="3048000"/>
            <a:ext cx="5312093" cy="932498"/>
            <a:chOff x="2880" y="2337"/>
            <a:chExt cx="3042" cy="534"/>
          </a:xfrm>
        </p:grpSpPr>
        <p:pic>
          <p:nvPicPr>
            <p:cNvPr id="8200" name="Picture 6">
              <a:extLst>
                <a:ext uri="{FF2B5EF4-FFF2-40B4-BE49-F238E27FC236}">
                  <a16:creationId xmlns:a16="http://schemas.microsoft.com/office/drawing/2014/main" id="{5D0D7133-3812-44B8-8782-4917F928C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496"/>
              <a:ext cx="3042" cy="3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1" name="Text Box 7">
              <a:extLst>
                <a:ext uri="{FF2B5EF4-FFF2-40B4-BE49-F238E27FC236}">
                  <a16:creationId xmlns:a16="http://schemas.microsoft.com/office/drawing/2014/main" id="{D5DA5145-4FF5-43E8-9C70-BFC2A6BE0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37"/>
              <a:ext cx="567" cy="15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100" b="1">
                  <a:solidFill>
                    <a:schemeClr val="bg1"/>
                  </a:solidFill>
                  <a:latin typeface="Verdana" panose="020B0604030504040204" pitchFamily="34" charset="0"/>
                  <a:cs typeface="Arial" panose="020B0604020202020204" pitchFamily="34" charset="0"/>
                </a:rPr>
                <a:t>PREVIEW:</a:t>
              </a:r>
            </a:p>
          </p:txBody>
        </p:sp>
      </p:grpSp>
      <p:sp>
        <p:nvSpPr>
          <p:cNvPr id="8196" name="Rectangle 3">
            <a:extLst>
              <a:ext uri="{FF2B5EF4-FFF2-40B4-BE49-F238E27FC236}">
                <a16:creationId xmlns:a16="http://schemas.microsoft.com/office/drawing/2014/main" id="{B3E91338-AE98-450F-9697-180A2EB1F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706880"/>
            <a:ext cx="8321040" cy="11734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760" b="1" dirty="0">
                <a:latin typeface="Courier New" panose="02070309020205020404" pitchFamily="49" charset="0"/>
              </a:rPr>
              <a:t>&lt;h2 </a:t>
            </a:r>
            <a:r>
              <a:rPr lang="en-US" altLang="en-US" sz="1760" b="1" dirty="0">
                <a:solidFill>
                  <a:srgbClr val="FF0066"/>
                </a:solidFill>
                <a:latin typeface="Courier New" panose="02070309020205020404" pitchFamily="49" charset="0"/>
              </a:rPr>
              <a:t>style="</a:t>
            </a:r>
            <a:r>
              <a:rPr lang="en-US" altLang="en-US" sz="176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font-family:georgia</a:t>
            </a:r>
            <a:r>
              <a:rPr lang="en-US" altLang="en-US" sz="1760" b="1" dirty="0">
                <a:solidFill>
                  <a:srgbClr val="FF0066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76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color:red</a:t>
            </a:r>
            <a:r>
              <a:rPr lang="en-US" altLang="en-US" sz="1760" b="1" dirty="0">
                <a:solidFill>
                  <a:srgbClr val="FF0066"/>
                </a:solidFill>
                <a:latin typeface="Courier New" panose="02070309020205020404" pitchFamily="49" charset="0"/>
              </a:rPr>
              <a:t>;"</a:t>
            </a:r>
            <a:r>
              <a:rPr lang="en-US" altLang="en-US" sz="1760" b="1" dirty="0">
                <a:latin typeface="Courier New" panose="020703090202050204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60" b="1" dirty="0">
                <a:latin typeface="Courier New" panose="02070309020205020404" pitchFamily="49" charset="0"/>
              </a:rPr>
              <a:t>CAUTION: Stormy Weather!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60" b="1" dirty="0">
                <a:latin typeface="Courier New" panose="02070309020205020404" pitchFamily="49" charset="0"/>
              </a:rPr>
              <a:t>&lt;/h2&gt;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24A8E-DAD8-40A6-909F-442E0DD53800}"/>
              </a:ext>
            </a:extLst>
          </p:cNvPr>
          <p:cNvSpPr/>
          <p:nvPr/>
        </p:nvSpPr>
        <p:spPr>
          <a:xfrm>
            <a:off x="877570" y="4485776"/>
            <a:ext cx="855472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9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semicolon must follow each style declaration.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9446-7D9E-4A3D-93FA-EE0D62D3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B4DA-6081-4B9E-BD40-54590003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D0C0360-D25C-4E61-ABDA-3B4FFFFF7E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0" y="352215"/>
            <a:ext cx="7627620" cy="108966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Internal Style Sheet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B6AC0DE-DDB8-490E-A2CE-2201F65B2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06880"/>
            <a:ext cx="8397240" cy="17602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760" b="1" dirty="0">
                <a:latin typeface="Courier New" panose="02070309020205020404" pitchFamily="49" charset="0"/>
              </a:rPr>
              <a:t>&lt;head&gt;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60" b="1" dirty="0">
                <a:latin typeface="Courier New" panose="02070309020205020404" pitchFamily="49" charset="0"/>
              </a:rPr>
              <a:t>&lt;style type="text/</a:t>
            </a:r>
            <a:r>
              <a:rPr lang="en-US" altLang="en-US" sz="1760" b="1" dirty="0" err="1">
                <a:latin typeface="Courier New" panose="02070309020205020404" pitchFamily="49" charset="0"/>
              </a:rPr>
              <a:t>css</a:t>
            </a:r>
            <a:r>
              <a:rPr lang="en-US" altLang="en-US" sz="1760" b="1" dirty="0">
                <a:latin typeface="Courier New" panose="02070309020205020404" pitchFamily="49" charset="0"/>
              </a:rPr>
              <a:t>"&gt;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60" b="1" dirty="0">
                <a:solidFill>
                  <a:srgbClr val="FF0066"/>
                </a:solidFill>
                <a:latin typeface="Courier New" panose="02070309020205020404" pitchFamily="49" charset="0"/>
              </a:rPr>
              <a:t>h2 {</a:t>
            </a:r>
            <a:r>
              <a:rPr lang="en-US" altLang="en-US" sz="176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font-family:georgia</a:t>
            </a:r>
            <a:r>
              <a:rPr lang="en-US" altLang="en-US" sz="1760" b="1" dirty="0">
                <a:solidFill>
                  <a:srgbClr val="FF0066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76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color:red</a:t>
            </a:r>
            <a:r>
              <a:rPr lang="en-US" altLang="en-US" sz="1760" b="1" dirty="0">
                <a:solidFill>
                  <a:srgbClr val="FF0066"/>
                </a:solidFill>
                <a:latin typeface="Courier New" panose="02070309020205020404" pitchFamily="49" charset="0"/>
              </a:rPr>
              <a:t>;}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60" b="1" dirty="0">
                <a:latin typeface="Courier New" panose="02070309020205020404" pitchFamily="49" charset="0"/>
              </a:rPr>
              <a:t>&lt;/style&gt;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60" b="1" dirty="0">
                <a:latin typeface="Courier New" panose="02070309020205020404" pitchFamily="49" charset="0"/>
              </a:rPr>
              <a:t>&lt;/head&gt;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EBD8F-E39B-49B3-87BD-30770ED9EFD0}"/>
              </a:ext>
            </a:extLst>
          </p:cNvPr>
          <p:cNvSpPr/>
          <p:nvPr/>
        </p:nvSpPr>
        <p:spPr>
          <a:xfrm>
            <a:off x="513080" y="3970020"/>
            <a:ext cx="924814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indent="-3143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9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internal style sheets, all formatting declarations are placed inside the &lt;style&gt; element within the &lt;head&gt; section of the document.  </a:t>
            </a:r>
          </a:p>
          <a:p>
            <a:pPr marL="314325" indent="-3143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9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element is listed and all the styling information follows, surrounded by opening and closing curly brackets, </a:t>
            </a:r>
            <a:r>
              <a:rPr lang="en-US" altLang="en-US" sz="198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  <a:r>
              <a:rPr lang="en-US" altLang="en-US" sz="19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14325" indent="-31432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9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semicolon must still follow each style declaration.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9BD80-7B3F-4731-BB48-9AA9859D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37EFA-A993-4CDB-B1D6-76CADE14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CAC9230-2348-4116-A416-24F754B616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5042" y="226117"/>
            <a:ext cx="9052560" cy="92202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External Style Sheet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173545A-A786-4CDE-B9C2-DEC92FCE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39240"/>
            <a:ext cx="8397240" cy="10896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760" b="1" dirty="0">
                <a:latin typeface="Courier New" panose="02070309020205020404" pitchFamily="49" charset="0"/>
              </a:rPr>
              <a:t>&lt;head&gt;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60" b="1" dirty="0">
                <a:latin typeface="Courier New" panose="02070309020205020404" pitchFamily="49" charset="0"/>
              </a:rPr>
              <a:t>&lt;link </a:t>
            </a:r>
            <a:r>
              <a:rPr lang="en-US" altLang="en-US" sz="1760" b="1" dirty="0" err="1">
                <a:latin typeface="Courier New" panose="02070309020205020404" pitchFamily="49" charset="0"/>
              </a:rPr>
              <a:t>rel</a:t>
            </a:r>
            <a:r>
              <a:rPr lang="en-US" altLang="en-US" sz="1760" b="1" dirty="0">
                <a:latin typeface="Courier New" panose="02070309020205020404" pitchFamily="49" charset="0"/>
              </a:rPr>
              <a:t>="stylesheet" type="text/</a:t>
            </a:r>
            <a:r>
              <a:rPr lang="en-US" altLang="en-US" sz="1760" b="1" dirty="0" err="1">
                <a:latin typeface="Courier New" panose="02070309020205020404" pitchFamily="49" charset="0"/>
              </a:rPr>
              <a:t>css</a:t>
            </a:r>
            <a:r>
              <a:rPr lang="en-US" altLang="en-US" sz="1760" b="1" dirty="0">
                <a:latin typeface="Courier New" panose="02070309020205020404" pitchFamily="49" charset="0"/>
              </a:rPr>
              <a:t>" </a:t>
            </a:r>
            <a:r>
              <a:rPr lang="en-US" altLang="en-US" sz="1760" b="1" dirty="0" err="1">
                <a:latin typeface="Courier New" panose="02070309020205020404" pitchFamily="49" charset="0"/>
              </a:rPr>
              <a:t>href</a:t>
            </a:r>
            <a:r>
              <a:rPr lang="en-US" altLang="en-US" sz="1760" b="1" dirty="0">
                <a:latin typeface="Courier New" panose="02070309020205020404" pitchFamily="49" charset="0"/>
              </a:rPr>
              <a:t>="style.css" 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60" b="1" dirty="0">
                <a:latin typeface="Courier New" panose="02070309020205020404" pitchFamily="49" charset="0"/>
              </a:rPr>
              <a:t>&lt;/head&gt;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9BFD48CE-BB69-4E84-A3ED-194DCF9F8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99460"/>
            <a:ext cx="8397240" cy="419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760" b="1" dirty="0">
                <a:latin typeface="Courier New" panose="02070309020205020404" pitchFamily="49" charset="0"/>
              </a:rPr>
              <a:t>h2 {</a:t>
            </a:r>
            <a:r>
              <a:rPr lang="en-US" altLang="en-US" sz="1760" b="1" dirty="0" err="1">
                <a:latin typeface="Courier New" panose="02070309020205020404" pitchFamily="49" charset="0"/>
              </a:rPr>
              <a:t>font-family:georgia</a:t>
            </a:r>
            <a:r>
              <a:rPr lang="en-US" altLang="en-US" sz="1760" b="1" dirty="0">
                <a:latin typeface="Courier New" panose="02070309020205020404" pitchFamily="49" charset="0"/>
              </a:rPr>
              <a:t>; </a:t>
            </a:r>
            <a:r>
              <a:rPr lang="en-US" altLang="en-US" sz="1760" b="1" dirty="0" err="1">
                <a:latin typeface="Courier New" panose="02070309020205020404" pitchFamily="49" charset="0"/>
              </a:rPr>
              <a:t>color:red</a:t>
            </a:r>
            <a:r>
              <a:rPr lang="en-US" altLang="en-US" sz="1760" b="1" dirty="0">
                <a:latin typeface="Courier New" panose="02070309020205020404" pitchFamily="49" charset="0"/>
              </a:rPr>
              <a:t>;}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2EA1F065-63D0-4190-B6AB-9B8A1817B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" y="2712721"/>
            <a:ext cx="402336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40" dirty="0">
                <a:solidFill>
                  <a:srgbClr val="002060"/>
                </a:solidFill>
              </a:rPr>
              <a:t>style.css (separate file):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2A024-EAD9-4DC1-85A7-139BB3489F15}"/>
              </a:ext>
            </a:extLst>
          </p:cNvPr>
          <p:cNvSpPr/>
          <p:nvPr/>
        </p:nvSpPr>
        <p:spPr>
          <a:xfrm>
            <a:off x="914400" y="3886200"/>
            <a:ext cx="8473440" cy="298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indent="-314325">
              <a:spcBef>
                <a:spcPct val="0"/>
              </a:spcBef>
              <a:spcAft>
                <a:spcPts val="440"/>
              </a:spcAft>
              <a:buFont typeface="Arial" panose="020B0604020202020204" pitchFamily="34" charset="0"/>
              <a:buChar char="•"/>
            </a:pPr>
            <a:r>
              <a:rPr lang="en-US" altLang="en-US" sz="19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external style sheets, a &lt;link&gt; tag is placed at the beginning of the &lt;head&gt; section of the document specifying the external style sheet (with a .</a:t>
            </a:r>
            <a:r>
              <a:rPr lang="en-US" altLang="en-US" sz="198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altLang="en-US" sz="19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extension) to be used for formatting.  </a:t>
            </a:r>
          </a:p>
          <a:p>
            <a:pPr marL="314325" indent="-314325">
              <a:spcBef>
                <a:spcPct val="0"/>
              </a:spcBef>
              <a:spcAft>
                <a:spcPts val="440"/>
              </a:spcAft>
              <a:buFont typeface="Arial" panose="020B0604020202020204" pitchFamily="34" charset="0"/>
              <a:buChar char="•"/>
            </a:pPr>
            <a:r>
              <a:rPr lang="en-US" altLang="en-US" sz="19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external style sheet uses the same syntax as the internal style sheet when listing elements and their styling.</a:t>
            </a:r>
          </a:p>
          <a:p>
            <a:pPr marL="314325" indent="-314325">
              <a:spcBef>
                <a:spcPct val="0"/>
              </a:spcBef>
              <a:spcAft>
                <a:spcPts val="440"/>
              </a:spcAft>
              <a:buFont typeface="Arial" panose="020B0604020202020204" pitchFamily="34" charset="0"/>
              <a:buChar char="•"/>
            </a:pPr>
            <a:r>
              <a:rPr lang="en-US" altLang="en-US" sz="19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 declared in an external style sheet will affect all matching elements on all web pages that link to the stylesheet.  </a:t>
            </a:r>
          </a:p>
          <a:p>
            <a:pPr marL="314325" indent="-314325">
              <a:spcBef>
                <a:spcPct val="0"/>
              </a:spcBef>
              <a:spcAft>
                <a:spcPts val="440"/>
              </a:spcAft>
              <a:buFont typeface="Arial" panose="020B0604020202020204" pitchFamily="34" charset="0"/>
              <a:buChar char="•"/>
            </a:pPr>
            <a:r>
              <a:rPr lang="en-US" altLang="en-US" sz="19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example, all &lt;h2&gt; elements on all pages using this style sheet will be displayed in Georgia font and in red color.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C168-BCE5-41E3-8B02-5844C775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5C57-6EE6-4FF8-A4F5-0C3E8287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999505D-49EC-4CE7-B3D7-26DED77096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2000" y="228600"/>
            <a:ext cx="9052560" cy="150876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vs. External Style Sheets</a:t>
            </a:r>
          </a:p>
        </p:txBody>
      </p:sp>
      <p:sp>
        <p:nvSpPr>
          <p:cNvPr id="11267" name="Content Placeholder 3">
            <a:extLst>
              <a:ext uri="{FF2B5EF4-FFF2-40B4-BE49-F238E27FC236}">
                <a16:creationId xmlns:a16="http://schemas.microsoft.com/office/drawing/2014/main" id="{87D2E97A-6366-46E0-9D34-36B1BBF71C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1447800"/>
            <a:ext cx="8549640" cy="50292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style sheets are appropriate for very small sites, especially those that have just one page.</a:t>
            </a:r>
          </a:p>
          <a:p>
            <a:r>
              <a:rPr lang="en-US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style sheets might also make sense when each page of a site needs to have a completely different look.</a:t>
            </a:r>
          </a:p>
          <a:p>
            <a:r>
              <a:rPr lang="en-US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style sheets are better for multi-page websites that need to have a uniform look and feel to all pages.</a:t>
            </a:r>
          </a:p>
          <a:p>
            <a:r>
              <a:rPr lang="en-US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style sheets not only make for faster-loading sites (less redundant code) but also allow designers to make site-wide changes quickly and easily.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C6080A-FDC4-4289-BDF9-034114B2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C6B34-DE3E-447A-8FA3-9A241910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B03A5F2-2982-4FE6-BC6F-F5537237C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5141" y="305881"/>
            <a:ext cx="7248119" cy="140897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Terminology and Syntax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EB9EE68-2041-46FD-B4FD-45C8147F4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05141" y="3299460"/>
            <a:ext cx="7248119" cy="502920"/>
          </a:xfrm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8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98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98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altLang="en-US" sz="198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color:red</a:t>
            </a:r>
            <a:r>
              <a:rPr lang="en-US" altLang="en-US" sz="198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7AA99783-209E-4239-B7FD-55E3E0977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141" y="1958340"/>
            <a:ext cx="7248119" cy="1173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40" dirty="0">
                <a:solidFill>
                  <a:srgbClr val="002060"/>
                </a:solidFill>
                <a:cs typeface="Arial" panose="020B0604020202020204" pitchFamily="34" charset="0"/>
              </a:rPr>
              <a:t>Correct syntax: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40" dirty="0">
                <a:solidFill>
                  <a:srgbClr val="002060"/>
                </a:solidFill>
                <a:cs typeface="Arial" panose="020B0604020202020204" pitchFamily="34" charset="0"/>
              </a:rPr>
              <a:t>selector {</a:t>
            </a:r>
            <a:r>
              <a:rPr lang="en-US" altLang="en-US" sz="2640" dirty="0" err="1">
                <a:solidFill>
                  <a:srgbClr val="002060"/>
                </a:solidFill>
                <a:cs typeface="Arial" panose="020B0604020202020204" pitchFamily="34" charset="0"/>
              </a:rPr>
              <a:t>property:value</a:t>
            </a:r>
            <a:r>
              <a:rPr lang="en-US" altLang="en-US" sz="2640" dirty="0">
                <a:solidFill>
                  <a:srgbClr val="002060"/>
                </a:solidFill>
                <a:cs typeface="Arial" panose="020B0604020202020204" pitchFamily="34" charset="0"/>
              </a:rPr>
              <a:t>;}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5E766AB0-6533-4728-8DF6-2FD4DB136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2780" y="3634740"/>
            <a:ext cx="4191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F07AB075-3A59-4B81-9D0F-449669534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140" y="4892041"/>
            <a:ext cx="1257300" cy="430887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002060"/>
                </a:solidFill>
                <a:cs typeface="Arial" panose="020B0604020202020204" pitchFamily="34" charset="0"/>
              </a:rPr>
              <a:t>Selector</a:t>
            </a:r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9CD95320-4877-4B7A-B648-212F78006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4800" y="3634740"/>
            <a:ext cx="159258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0ED24883-8F51-42A4-9C16-027C0AEE1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360" y="3634740"/>
            <a:ext cx="29337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8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7" name="Text Box 9">
            <a:extLst>
              <a:ext uri="{FF2B5EF4-FFF2-40B4-BE49-F238E27FC236}">
                <a16:creationId xmlns:a16="http://schemas.microsoft.com/office/drawing/2014/main" id="{CC9C80C1-5E22-40FF-AD26-FA69C829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540" y="4892040"/>
            <a:ext cx="2011680" cy="397032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80" dirty="0">
                <a:solidFill>
                  <a:srgbClr val="002060"/>
                </a:solidFill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9C2E8D16-C269-4AC7-A71E-0A4F35E02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6140" y="4892040"/>
            <a:ext cx="1089660" cy="397032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80">
                <a:solidFill>
                  <a:srgbClr val="002060"/>
                </a:solidFill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2BD19-ADA6-47CB-84EF-E9AC8323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903A6-0455-4FA7-83D2-265749A0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  <p:bldP spid="48137" grpId="0" animBg="1"/>
      <p:bldP spid="481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CE69D84-F8B3-4C3A-B766-1FB243805F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08760" y="617220"/>
            <a:ext cx="7543800" cy="125730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Examples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E9A35A9-1A57-4D2C-8F48-FDB88C581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08" y="2251708"/>
            <a:ext cx="8717280" cy="20535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60" b="1" dirty="0">
                <a:solidFill>
                  <a:srgbClr val="002060"/>
                </a:solidFill>
                <a:cs typeface="Arial" panose="020B0604020202020204" pitchFamily="34" charset="0"/>
              </a:rPr>
              <a:t>Background Picture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76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60" b="1" dirty="0">
                <a:solidFill>
                  <a:srgbClr val="002060"/>
                </a:solidFill>
                <a:latin typeface="Courier New" panose="02070309020205020404" pitchFamily="49" charset="0"/>
              </a:rPr>
              <a:t>body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60" b="1" dirty="0">
                <a:solidFill>
                  <a:srgbClr val="00206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6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background-image:url</a:t>
            </a:r>
            <a:r>
              <a:rPr lang="en-US" altLang="en-US" sz="1760" b="1" dirty="0">
                <a:solidFill>
                  <a:srgbClr val="002060"/>
                </a:solidFill>
                <a:latin typeface="Courier New" panose="02070309020205020404" pitchFamily="49" charset="0"/>
              </a:rPr>
              <a:t>('picture.gif');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60" b="1" dirty="0">
                <a:solidFill>
                  <a:srgbClr val="002060"/>
                </a:solidFill>
                <a:latin typeface="Courier New" panose="02070309020205020404" pitchFamily="49" charset="0"/>
              </a:rPr>
              <a:t>  	</a:t>
            </a:r>
            <a:r>
              <a:rPr lang="en-US" altLang="en-US" sz="176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background-repeat:repeat-x</a:t>
            </a:r>
            <a:r>
              <a:rPr lang="en-US" altLang="en-US" sz="1760" b="1" dirty="0">
                <a:solidFill>
                  <a:srgbClr val="00206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60" b="1" dirty="0">
                <a:solidFill>
                  <a:srgbClr val="00206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6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background-color:red</a:t>
            </a:r>
            <a:r>
              <a:rPr lang="en-US" altLang="en-US" sz="1760" b="1" dirty="0">
                <a:solidFill>
                  <a:srgbClr val="00206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60" b="1" dirty="0">
                <a:solidFill>
                  <a:srgbClr val="002060"/>
                </a:solidFill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370A21-42C6-4D73-AA5D-410A9CEA9541}"/>
              </a:ext>
            </a:extLst>
          </p:cNvPr>
          <p:cNvSpPr txBox="1">
            <a:spLocks noChangeArrowheads="1"/>
          </p:cNvSpPr>
          <p:nvPr/>
        </p:nvSpPr>
        <p:spPr>
          <a:xfrm>
            <a:off x="648208" y="4808221"/>
            <a:ext cx="8739632" cy="20535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100584" tIns="50292" rIns="100584" bIns="50292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8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 Properties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80" b="1" dirty="0">
                <a:solidFill>
                  <a:srgbClr val="002060"/>
                </a:solidFill>
                <a:latin typeface="Courier New" panose="02070309020205020404" pitchFamily="49" charset="0"/>
              </a:rPr>
              <a:t>p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80" b="1" dirty="0">
                <a:solidFill>
                  <a:srgbClr val="00206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8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color:red</a:t>
            </a:r>
            <a:r>
              <a:rPr lang="en-US" altLang="en-US" sz="1980" b="1" dirty="0">
                <a:solidFill>
                  <a:srgbClr val="002060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80" b="1" dirty="0">
                <a:solidFill>
                  <a:srgbClr val="00206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8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font-style:italic</a:t>
            </a:r>
            <a:r>
              <a:rPr lang="en-US" altLang="en-US" sz="1980" b="1" dirty="0">
                <a:solidFill>
                  <a:srgbClr val="00206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80" b="1" dirty="0">
                <a:solidFill>
                  <a:srgbClr val="00206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8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text-align:center</a:t>
            </a:r>
            <a:r>
              <a:rPr lang="en-US" altLang="en-US" sz="1980" b="1" dirty="0">
                <a:solidFill>
                  <a:srgbClr val="00206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80" b="1" dirty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DCAEF-6A65-478D-8F39-D8F0421F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A2BE6-596D-4114-8DAF-8C747A21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CECA46B-A880-4927-8A1A-D3FDA6DBE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49580"/>
            <a:ext cx="9052560" cy="100584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Text Properties</a:t>
            </a:r>
          </a:p>
        </p:txBody>
      </p:sp>
      <p:sp>
        <p:nvSpPr>
          <p:cNvPr id="15363" name="TextBox 3">
            <a:extLst>
              <a:ext uri="{FF2B5EF4-FFF2-40B4-BE49-F238E27FC236}">
                <a16:creationId xmlns:a16="http://schemas.microsoft.com/office/drawing/2014/main" id="{99E5CDBB-0CF4-4695-97E4-F62FD0EC3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" y="1322705"/>
            <a:ext cx="84658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cs typeface="Arial" panose="020B0604020202020204" pitchFamily="34" charset="0"/>
              </a:rPr>
              <a:t>The following properties can be specified for any element that contains text, such as &lt;h1&gt; thru &lt;h6&gt;, &lt;p&gt;, &lt;</a:t>
            </a:r>
            <a:r>
              <a:rPr lang="en-US" altLang="en-US" sz="2400" dirty="0" err="1">
                <a:solidFill>
                  <a:srgbClr val="002060"/>
                </a:solidFill>
                <a:cs typeface="Arial" panose="020B0604020202020204" pitchFamily="34" charset="0"/>
              </a:rPr>
              <a:t>ol</a:t>
            </a:r>
            <a:r>
              <a:rPr lang="en-US" altLang="en-US" sz="2400" dirty="0">
                <a:solidFill>
                  <a:srgbClr val="002060"/>
                </a:solidFill>
                <a:cs typeface="Arial" panose="020B0604020202020204" pitchFamily="34" charset="0"/>
              </a:rPr>
              <a:t>&gt;, &lt;ul&gt;, and &lt;a&gt;:</a:t>
            </a:r>
          </a:p>
        </p:txBody>
      </p:sp>
      <p:sp>
        <p:nvSpPr>
          <p:cNvPr id="15364" name="TextBox 4">
            <a:extLst>
              <a:ext uri="{FF2B5EF4-FFF2-40B4-BE49-F238E27FC236}">
                <a16:creationId xmlns:a16="http://schemas.microsoft.com/office/drawing/2014/main" id="{8A050A13-769E-4DCA-915A-A41F8EF08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980" y="2909949"/>
            <a:ext cx="7307580" cy="293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50" u="sng" dirty="0">
                <a:solidFill>
                  <a:srgbClr val="002060"/>
                </a:solidFill>
                <a:cs typeface="Arial" panose="020B0604020202020204" pitchFamily="34" charset="0"/>
              </a:rPr>
              <a:t>Property</a:t>
            </a:r>
            <a:r>
              <a:rPr lang="en-US" altLang="en-US" sz="2050" dirty="0">
                <a:solidFill>
                  <a:srgbClr val="002060"/>
                </a:solidFill>
                <a:cs typeface="Arial" panose="020B0604020202020204" pitchFamily="34" charset="0"/>
              </a:rPr>
              <a:t>		</a:t>
            </a:r>
            <a:r>
              <a:rPr lang="en-US" altLang="en-US" sz="2050" u="sng" dirty="0">
                <a:solidFill>
                  <a:srgbClr val="002060"/>
                </a:solidFill>
                <a:cs typeface="Arial" panose="020B0604020202020204" pitchFamily="34" charset="0"/>
              </a:rPr>
              <a:t>Some Possible Values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5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50" dirty="0">
                <a:solidFill>
                  <a:srgbClr val="002060"/>
                </a:solidFill>
                <a:cs typeface="Arial" panose="020B0604020202020204" pitchFamily="34" charset="0"/>
              </a:rPr>
              <a:t>text-align:      		center, left, right, justify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50" dirty="0">
                <a:solidFill>
                  <a:srgbClr val="002060"/>
                </a:solidFill>
                <a:cs typeface="Arial" panose="020B0604020202020204" pitchFamily="34" charset="0"/>
              </a:rPr>
              <a:t>text-decoration:	      underline, line-through, blink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50" dirty="0">
                <a:solidFill>
                  <a:srgbClr val="002060"/>
                </a:solidFill>
                <a:cs typeface="Arial" panose="020B0604020202020204" pitchFamily="34" charset="0"/>
              </a:rPr>
              <a:t>color:			      blue, green, yellow, red, white, etc.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50" dirty="0">
                <a:solidFill>
                  <a:srgbClr val="002060"/>
                </a:solidFill>
                <a:cs typeface="Arial" panose="020B0604020202020204" pitchFamily="34" charset="0"/>
              </a:rPr>
              <a:t>font-family:		      Arial, Verdana, "Times New Roman"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50" dirty="0">
                <a:solidFill>
                  <a:srgbClr val="002060"/>
                </a:solidFill>
                <a:cs typeface="Arial" panose="020B0604020202020204" pitchFamily="34" charset="0"/>
              </a:rPr>
              <a:t>font-size:		      large, 120%, 20px (pixels) 	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50" dirty="0">
                <a:solidFill>
                  <a:srgbClr val="002060"/>
                </a:solidFill>
                <a:cs typeface="Arial" panose="020B0604020202020204" pitchFamily="34" charset="0"/>
              </a:rPr>
              <a:t>font-weight:		      bold, normal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50" dirty="0">
                <a:solidFill>
                  <a:srgbClr val="002060"/>
                </a:solidFill>
                <a:cs typeface="Arial" panose="020B0604020202020204" pitchFamily="34" charset="0"/>
              </a:rPr>
              <a:t>font-style:		      italic, normal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734B6-2383-4B77-8E26-D382956B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7844-057F-4F30-BDDE-9C969A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555750">
              <a:lnSpc>
                <a:spcPct val="100000"/>
              </a:lnSpc>
            </a:pP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Dynamic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User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terfaces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690387"/>
            <a:ext cx="7651409" cy="5182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4699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Dynamism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side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means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onsi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enie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terface.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25781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ell-designed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teractions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enhance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functionali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usabili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hie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ipting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language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ebpage.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1270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programs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ass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ciated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loaded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4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23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270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wser,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ws,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tyles,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made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access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manipulation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38"/>
              </a:spcBef>
              <a:buClr>
                <a:srgbClr val="000072"/>
              </a:buClr>
              <a:buFont typeface="Arial"/>
              <a:buChar char="•"/>
            </a:pPr>
            <a:endParaRPr sz="13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A2CB-493D-473A-8832-44721C3F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Prof. Paul S. Wang, Kent State Univ., Pravin Pawar - SUNY Korea</a:t>
            </a:r>
          </a:p>
        </p:txBody>
      </p:sp>
    </p:spTree>
    <p:extLst>
      <p:ext uri="{BB962C8B-B14F-4D97-AF65-F5344CB8AC3E}">
        <p14:creationId xmlns:p14="http://schemas.microsoft.com/office/powerpoint/2010/main" val="118232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817" y="1752600"/>
            <a:ext cx="7766832" cy="304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>
              <a:lnSpc>
                <a:spcPct val="118900"/>
              </a:lnSpc>
            </a:pP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descri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7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i="1" spc="-35" dirty="0">
                <a:solidFill>
                  <a:srgbClr val="000072"/>
                </a:solidFill>
                <a:latin typeface="Arial"/>
                <a:cs typeface="Arial"/>
              </a:rPr>
              <a:t>cument</a:t>
            </a:r>
            <a:r>
              <a:rPr lang="en-US"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-15" dirty="0">
                <a:solidFill>
                  <a:srgbClr val="000072"/>
                </a:solidFill>
                <a:latin typeface="Arial"/>
                <a:cs typeface="Arial"/>
              </a:rPr>
              <a:t>Obj</a:t>
            </a:r>
            <a:r>
              <a:rPr lang="en-US"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i="1" spc="15" dirty="0">
                <a:solidFill>
                  <a:srgbClr val="000072"/>
                </a:solidFill>
                <a:latin typeface="Arial"/>
                <a:cs typeface="Arial"/>
              </a:rPr>
              <a:t>ct</a:t>
            </a:r>
            <a:r>
              <a:rPr lang="en-US" sz="2050" dirty="0">
                <a:latin typeface="Arial"/>
                <a:cs typeface="Arial"/>
              </a:rPr>
              <a:t> </a:t>
            </a:r>
            <a:r>
              <a:rPr sz="2050" i="1" spc="13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del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(DOM),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ecifies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iff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structured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accessed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they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organized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DOM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tree.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9494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DOM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tan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dardized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APIs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terface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jor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impleme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APIs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31DC4DD-0AAB-4233-9E2C-9809E32B50D2}"/>
              </a:ext>
            </a:extLst>
          </p:cNvPr>
          <p:cNvSpPr txBox="1">
            <a:spLocks/>
          </p:cNvSpPr>
          <p:nvPr/>
        </p:nvSpPr>
        <p:spPr>
          <a:xfrm>
            <a:off x="381000" y="955040"/>
            <a:ext cx="8475134" cy="14071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>
            <a:lvl1pPr algn="ctr" defTabSz="50292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555750"/>
            <a:r>
              <a:rPr lang="en-US" sz="2950" b="1" spc="85" dirty="0">
                <a:solidFill>
                  <a:srgbClr val="B20000"/>
                </a:solidFill>
                <a:latin typeface="Arial"/>
                <a:cs typeface="Arial"/>
              </a:rPr>
              <a:t>Dynamic</a:t>
            </a:r>
            <a:r>
              <a:rPr lang="en-US"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45" dirty="0">
                <a:solidFill>
                  <a:srgbClr val="B20000"/>
                </a:solidFill>
                <a:latin typeface="Arial"/>
                <a:cs typeface="Arial"/>
              </a:rPr>
              <a:t>User</a:t>
            </a:r>
            <a:r>
              <a:rPr lang="en-US"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lang="en-US"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lang="en-US" sz="2950" b="1" spc="-30" dirty="0">
                <a:solidFill>
                  <a:srgbClr val="B20000"/>
                </a:solidFill>
                <a:latin typeface="Arial"/>
                <a:cs typeface="Arial"/>
              </a:rPr>
              <a:t>terfaces</a:t>
            </a:r>
            <a:endParaRPr lang="en-US" sz="29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7CC0A-073E-43AA-98AE-1CD2E5BB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"/>
            <a:ext cx="8475134" cy="1520952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555750">
              <a:lnSpc>
                <a:spcPct val="100000"/>
              </a:lnSpc>
            </a:pPr>
            <a:r>
              <a:rPr lang="en-US" sz="2950" b="1" spc="85" dirty="0">
                <a:solidFill>
                  <a:srgbClr val="B20000"/>
                </a:solidFill>
                <a:latin typeface="Arial"/>
                <a:cs typeface="Arial"/>
              </a:rPr>
              <a:t>Useful Resources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360" y="1066800"/>
            <a:ext cx="7651409" cy="5182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1440" indent="-9144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resources</a:t>
            </a:r>
          </a:p>
          <a:p>
            <a:r>
              <a:rPr lang="en-US" sz="1600" dirty="0">
                <a:hlinkClick r:id="rId2"/>
              </a:rPr>
              <a:t>https://www.w3schools.com/html/html5_intro.asp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https://developer.mozilla.org/en-US/docs/Web/HTML</a:t>
            </a:r>
            <a:r>
              <a:rPr lang="en-US" sz="1600" dirty="0"/>
              <a:t> </a:t>
            </a:r>
          </a:p>
          <a:p>
            <a:pPr marL="91440" indent="-91440">
              <a:defRPr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Tutorials</a:t>
            </a:r>
          </a:p>
          <a:p>
            <a:pPr marL="384048" lvl="1" indent="-18288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http://www.w3schools.com/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>
              <a:defRPr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>
              <a:defRPr/>
            </a:pP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examples from W3Schools</a:t>
            </a:r>
          </a:p>
          <a:p>
            <a:pPr marL="566928" lvl="2" indent="-182880">
              <a:defRPr/>
            </a:pP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JavaScript Examples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http://www.w3schools.com/js/js_examples.asp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2">
              <a:defRPr/>
            </a:pP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>
              <a:defRPr/>
            </a:pP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examples</a:t>
            </a:r>
          </a:p>
          <a:p>
            <a:pPr marL="566928" lvl="2" indent="-182880">
              <a:defRPr/>
            </a:pP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http://employees.oneonta.edu/higgindm/javascript/scriptexamples.html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566928" lvl="2" indent="-182880">
              <a:defRPr/>
            </a:pP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DHTML GUI Components</a:t>
            </a:r>
          </a:p>
          <a:p>
            <a:pPr marL="384048" lvl="1" indent="-182880">
              <a:defRPr/>
            </a:pP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http://www.java2s.com/Code/JavaScript/GUI-Components/CatalogGUI-Components.htm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>
              <a:defRPr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>
              <a:defRPr/>
            </a:pP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info </a:t>
            </a:r>
          </a:p>
          <a:p>
            <a:pPr marL="201168" lvl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https://javascript.info/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>
              <a:defRPr/>
            </a:pP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info </a:t>
            </a:r>
          </a:p>
          <a:p>
            <a:pPr marL="201168" lvl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https://javascript.info/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1168" lvl="1"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1300"/>
              </a:lnSpc>
              <a:spcBef>
                <a:spcPts val="38"/>
              </a:spcBef>
              <a:buClr>
                <a:srgbClr val="000072"/>
              </a:buClr>
              <a:buFont typeface="Arial"/>
              <a:buChar char="•"/>
            </a:pPr>
            <a:endParaRPr sz="13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A2CB-493D-473A-8832-44721C3F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8079" y="7140310"/>
            <a:ext cx="5845969" cy="413808"/>
          </a:xfrm>
        </p:spPr>
        <p:txBody>
          <a:bodyPr/>
          <a:lstStyle/>
          <a:p>
            <a:r>
              <a:rPr lang="en-US" dirty="0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1582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55563">
              <a:lnSpc>
                <a:spcPct val="100000"/>
              </a:lnSpc>
            </a:pP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ou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Can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524000"/>
            <a:ext cx="7421245" cy="5158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Monitor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ec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reactions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computatio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based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results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Change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osition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Ask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arning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messages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op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us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Detect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ersion,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features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Generate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dify/transform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Che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correctness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Go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forth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visited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load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edia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loading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yba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endParaRPr lang="en-US" sz="2050" spc="6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erform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lang="en-US"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5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tran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tions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animations</a:t>
            </a:r>
            <a:endParaRPr lang="en-US" sz="2050" dirty="0"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2B022-15A0-46FA-889E-78E4B6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52400"/>
            <a:ext cx="6152822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6045"/>
            <a:ext cx="7587615" cy="506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1430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widely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accepted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langu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t-side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ternational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(ECMA-262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ISO).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2794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ject-orie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language,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constructs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similar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those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70" dirty="0">
                <a:solidFill>
                  <a:srgbClr val="000072"/>
                </a:solidFill>
                <a:latin typeface="Arial"/>
                <a:cs typeface="Arial"/>
              </a:rPr>
              <a:t>C++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21844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programs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edded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ebpages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executed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vid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envi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onment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execution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generate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included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erform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tasks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reaction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certain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33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vironme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supplies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jects,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cts,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built-in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manipulation.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950C-0AA5-4A83-B1CF-F6F02E5B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710" y="1633742"/>
            <a:ext cx="7586980" cy="5297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75628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ell-defined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ws,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buttons,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us,</a:t>
            </a:r>
            <a:endParaRPr sz="2050" dirty="0">
              <a:latin typeface="Arial"/>
              <a:cs typeface="Arial"/>
            </a:endParaRPr>
          </a:p>
          <a:p>
            <a:pPr marL="274955" marR="586105">
              <a:lnSpc>
                <a:spcPct val="1189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op-ups,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dialog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xes,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areas,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hors,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frames,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histor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okies,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input/output.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5854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je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ds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arious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pur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oses.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vironme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means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connect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actions,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loading,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submission,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error,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ort.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erform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computation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loading.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us,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result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bination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HTML,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CSS,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FAF8B-749D-4EE4-AB13-CF11EF2A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990B0-3E77-4E11-82B7-2A171808326C}"/>
              </a:ext>
            </a:extLst>
          </p:cNvPr>
          <p:cNvSpPr/>
          <p:nvPr/>
        </p:nvSpPr>
        <p:spPr>
          <a:xfrm>
            <a:off x="2895600" y="958324"/>
            <a:ext cx="3580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229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lang="en-US" sz="2800" b="1" spc="285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lang="en-US" sz="280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r>
              <a:rPr lang="en-US" sz="280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80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lang="en-US" sz="280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lang="en-US" sz="280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lang="en-US" sz="280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859155">
              <a:lnSpc>
                <a:spcPct val="100000"/>
              </a:lnSpc>
            </a:pPr>
            <a:r>
              <a:rPr sz="2950" b="1" spc="114" dirty="0">
                <a:solidFill>
                  <a:srgbClr val="B20000"/>
                </a:solidFill>
                <a:latin typeface="Arial"/>
                <a:cs typeface="Arial"/>
              </a:rPr>
              <a:t>Getting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Started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9309138" cy="457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&lt;section&gt;&lt;h1&gt;Hello JavaScript&lt;/h1&gt;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&lt;p&gt;JavaScript programming is fun.&lt;/p&gt;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&lt;p&gt;Time = &lt;span class="generated"&gt;</a:t>
            </a:r>
            <a:endParaRPr sz="2050" dirty="0">
              <a:latin typeface="Courier New"/>
              <a:cs typeface="Courier New"/>
            </a:endParaRPr>
          </a:p>
          <a:p>
            <a:pPr marL="287655" marR="1941195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 type="text/javascript"&gt; var dt = new Date();</a:t>
            </a:r>
            <a:endParaRPr sz="2050" dirty="0">
              <a:latin typeface="Courier New"/>
              <a:cs typeface="Courier New"/>
            </a:endParaRPr>
          </a:p>
          <a:p>
            <a:pPr marL="287655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var time=dt.getHours()+":"+dt.getMinutes(); document.write(time);&lt;/script&gt;&lt;/span&gt;&lt;/p&gt;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&lt;p&gt;UA = &lt;span class="generated"&gt;</a:t>
            </a:r>
            <a:endParaRPr sz="2050" dirty="0">
              <a:latin typeface="Courier New"/>
              <a:cs typeface="Courier New"/>
            </a:endParaRPr>
          </a:p>
          <a:p>
            <a:pPr marL="287655" marR="97663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 type="text/javascript"&gt; document.write(navigator.userAgent);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&lt;/script&gt;&lt;/span&gt;&lt;/p&gt;&lt;/section&gt;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AgentDate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3E79-E871-4174-9984-09638DA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515" y="-39299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13474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aScript-Generated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70" dirty="0">
                <a:solidFill>
                  <a:srgbClr val="B20000"/>
                </a:solidFill>
                <a:latin typeface="Arial"/>
                <a:cs typeface="Arial"/>
              </a:rPr>
              <a:t>HTML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2133600"/>
            <a:ext cx="5621874" cy="4189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AB5D8-A8A1-4B8C-806E-C238DA2A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84" y="-48637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885825">
              <a:lnSpc>
                <a:spcPct val="100000"/>
              </a:lnSpc>
            </a:pP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Placing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90" dirty="0">
                <a:solidFill>
                  <a:srgbClr val="B20000"/>
                </a:solidFill>
                <a:latin typeface="Arial"/>
                <a:cs typeface="Arial"/>
              </a:rPr>
              <a:t>ebpages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54595" cy="4036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93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defining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fun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tion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creating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structures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page’s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4635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generating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generated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inserted.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triggered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 attributes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tags.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fu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few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short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stateme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onfocu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s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onblur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onclic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k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onmouseover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onmouseout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examples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8B61C-FC5F-400F-B187-6C0DA56E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75" y="-88587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25793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aScript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Separate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Files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7727315" cy="3267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 type="text/javascript" src="file.js"&gt;&lt;/script&gt;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file.js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src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&lt;script&gt;</a:t>
            </a:r>
            <a:endParaRPr sz="205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2921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elsewhere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Just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g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placeme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ecause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oids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del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ying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3C85-BD0C-467E-A3EB-96C5F317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-4572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44983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Roll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er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6907" y="1295400"/>
            <a:ext cx="2802293" cy="2822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1621" y="1295400"/>
            <a:ext cx="2802293" cy="2822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CD0BC-EDD7-44F6-9F08-698F7D75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A972C27-6F4F-4B1E-B289-9A72C4E58D5D}"/>
              </a:ext>
            </a:extLst>
          </p:cNvPr>
          <p:cNvSpPr txBox="1"/>
          <p:nvPr/>
        </p:nvSpPr>
        <p:spPr>
          <a:xfrm>
            <a:off x="2257704" y="4445636"/>
            <a:ext cx="5123180" cy="2031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1040" marR="1270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onmouseover="this.src=’wt2.png’" onmouseout="this.src=’wt1.png’" src="wt1.png" id="icon" alt="webtong.com logo"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4"/>
              </a:rPr>
              <a:t>RollImg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18161"/>
            <a:ext cx="9098281" cy="826844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19063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1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Actions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524000"/>
            <a:ext cx="7516495" cy="4813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general,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stateme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quotation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marks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action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</a:t>
            </a:r>
            <a:r>
              <a:rPr sz="2050" i="1" spc="-85" dirty="0">
                <a:solidFill>
                  <a:srgbClr val="000072"/>
                </a:solidFill>
                <a:latin typeface="Arial"/>
                <a:cs typeface="Arial"/>
              </a:rPr>
              <a:t>SomeE</a:t>
            </a:r>
            <a:r>
              <a:rPr sz="2050" i="1" spc="-12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st1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st2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-869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r>
              <a:rPr sz="2050" spc="-869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609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General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mouseover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mouseou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t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rigger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ell-defined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dynamic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eff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limited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design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imagination.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One-image rollover --&gt;</a:t>
            </a:r>
            <a:endParaRPr sz="2050" dirty="0">
              <a:latin typeface="Courier New"/>
              <a:cs typeface="Courier New"/>
            </a:endParaRPr>
          </a:p>
          <a:p>
            <a:pPr marL="963930" marR="1454785" indent="-688975">
              <a:lnSpc>
                <a:spcPct val="118900"/>
              </a:lnSpc>
              <a:tabLst>
                <a:tab pos="578548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src="wt.png" alt="webtong.com logo" onmouseover="this.style.opacity=0.4" onmouseout="this.style.opacity=1"	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.style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.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502C-B0E2-46FE-A8EA-74F483EB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60" y="-762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4130">
              <a:lnSpc>
                <a:spcPct val="100000"/>
              </a:lnSpc>
            </a:pP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Manipulating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70" dirty="0">
                <a:solidFill>
                  <a:srgbClr val="B20000"/>
                </a:solidFill>
                <a:latin typeface="Arial"/>
                <a:cs typeface="Arial"/>
              </a:rPr>
              <a:t>HTML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ttributes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517130" cy="3517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ossible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access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.hasAttribute(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459" dirty="0">
                <a:solidFill>
                  <a:srgbClr val="000072"/>
                </a:solidFill>
                <a:latin typeface="Arial"/>
                <a:cs typeface="Arial"/>
              </a:rPr>
              <a:t>//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true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false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.getAttribute(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  <a:p>
            <a:pPr marL="12700" marR="1691005" indent="0">
              <a:lnSpc>
                <a:spcPct val="2379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.setAttribute(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targe</a:t>
            </a:r>
            <a:r>
              <a:rPr sz="2050" i="1" spc="1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.removeAttribute(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84A4-3525-4A23-A2FB-2D6848BD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6844453" cy="1044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17320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Structure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9084865" y="7047335"/>
            <a:ext cx="470616" cy="4138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lang="en-US" sz="1000" spc="175" dirty="0">
                <a:solidFill>
                  <a:srgbClr val="000072"/>
                </a:solidFill>
                <a:latin typeface="Arial"/>
                <a:cs typeface="Arial"/>
              </a:rPr>
              <a:t>JavaScript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3</a:t>
            </a:fld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3038"/>
            <a:ext cx="5949950" cy="3311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&lt;!DOCTYPE html&gt;</a:t>
            </a:r>
            <a:endParaRPr sz="2050" dirty="0">
              <a:latin typeface="Courier New"/>
              <a:cs typeface="Courier New"/>
            </a:endParaRPr>
          </a:p>
          <a:p>
            <a:pPr marL="838835" marR="14986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&lt;title&gt;Great Company: homepage&lt;/title&gt;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other head elements as appropriate --&gt;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111442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&lt;body&gt;	&lt;!-- page content begin --&gt;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262" y="5127218"/>
            <a:ext cx="3469640" cy="1454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6324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. .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. 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page content end --&gt;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&lt;/html&gt;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9965" y="5870369"/>
            <a:ext cx="98996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&lt;/body&gt;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30B3DC0-095F-4663-95BE-CE00373CFEFC}"/>
              </a:ext>
            </a:extLst>
          </p:cNvPr>
          <p:cNvSpPr/>
          <p:nvPr/>
        </p:nvSpPr>
        <p:spPr>
          <a:xfrm>
            <a:off x="7165399" y="2124453"/>
            <a:ext cx="2667000" cy="4038600"/>
          </a:xfrm>
          <a:prstGeom prst="wedgeRoundRectCallout">
            <a:avLst>
              <a:gd name="adj1" fmla="val -75060"/>
              <a:gd name="adj2" fmla="val -424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XML namespaces help contextualize elements an attributes, among other things. It also offers a precise identification for a particular element or attribute.</a:t>
            </a:r>
          </a:p>
          <a:p>
            <a:pPr algn="ctr"/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For instance, the &lt;html&gt; element can be defined by anyone and have any meaning. However, the &lt;html&gt; element within the http://www.w3.org/1999/xhtml namespace is unique and refers to the XHTML.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5392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ersion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Calculator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30</a:t>
            </a:fld>
            <a:endParaRPr sz="100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A9D1-7CD3-497F-A161-ADD4B021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E5318-0796-43BF-87C7-5F1243E6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601" y="2057400"/>
            <a:ext cx="5762625" cy="1562100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3098C24F-B6FA-45AC-A730-1C0659076B0B}"/>
              </a:ext>
            </a:extLst>
          </p:cNvPr>
          <p:cNvSpPr txBox="1"/>
          <p:nvPr/>
        </p:nvSpPr>
        <p:spPr>
          <a:xfrm>
            <a:off x="3657600" y="4572000"/>
            <a:ext cx="240474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Convert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330" y="762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558925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ersion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Calculator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8016240" cy="494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&lt;title&gt;Unit Conversion Demo&lt;/title&gt;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&lt;script type="text/javascript" src="convert.js"&gt;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&lt;/script&gt;&lt;/head&gt;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style="background-color:#def" onload="init()"&gt;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&lt;section&gt;&lt;h1&gt;Inch-Centimeter Converter&lt;/h1&gt;&lt;p&gt;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&lt;label&gt;in &lt;input id="in" size="10" type="number"</a:t>
            </a:r>
            <a:endParaRPr sz="2050" dirty="0">
              <a:latin typeface="Courier New"/>
              <a:cs typeface="Courier New"/>
            </a:endParaRPr>
          </a:p>
          <a:p>
            <a:pPr marL="235458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onfocus="reset()" /&gt;&lt;/label&gt;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type="button" value="Convert" onclick="convert()"/&gt;</a:t>
            </a:r>
            <a:endParaRPr sz="2050" dirty="0">
              <a:latin typeface="Courier New"/>
              <a:cs typeface="Courier New"/>
            </a:endParaRPr>
          </a:p>
          <a:p>
            <a:pPr marL="287655" marR="180340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&lt;label&gt;&lt;input id="cm" size="10" type="number" onfocus="reset()" /&gt;cm&lt;/label&gt;&lt;/p&gt;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&lt;/section&gt;&lt;/body&gt;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C557B-E1F4-4CBD-A926-6783676E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26" y="435995"/>
            <a:ext cx="8475134" cy="11582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60325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ersion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Calculator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524000"/>
            <a:ext cx="5398770" cy="4783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850" dirty="0"/>
          </a:p>
          <a:p>
            <a:pPr marL="12700" marR="331851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var inf, cmf; function init()</a:t>
            </a:r>
            <a:endParaRPr sz="2050" dirty="0">
              <a:latin typeface="Courier New"/>
              <a:cs typeface="Courier New"/>
            </a:endParaRPr>
          </a:p>
          <a:p>
            <a:pPr marL="287655" marR="149860" indent="-27559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inf = document.getElementById(’in’); cmf = document.getElementById(’cm’);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24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convert()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var i = inf.value.replace(/ /,"");</a:t>
            </a:r>
            <a:endParaRPr sz="2050" dirty="0">
              <a:latin typeface="Courier New"/>
              <a:cs typeface="Courier New"/>
            </a:endParaRPr>
          </a:p>
          <a:p>
            <a:pPr marL="287655" marR="1270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(i){ cmf.value = i*2.54; return; } var c = cmf.value.replace(/ /,"");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80"/>
              </a:spcBef>
              <a:tabLst>
                <a:tab pos="19411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c ) {	inf.value = c / 2.54; }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5A75-66AA-4A01-8388-192B8B9E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7139661"/>
            <a:ext cx="5845969" cy="413808"/>
          </a:xfrm>
        </p:spPr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C34990E-0B49-437C-ABE3-B27CB2222147}"/>
              </a:ext>
            </a:extLst>
          </p:cNvPr>
          <p:cNvSpPr txBox="1"/>
          <p:nvPr/>
        </p:nvSpPr>
        <p:spPr>
          <a:xfrm>
            <a:off x="1130262" y="6297830"/>
            <a:ext cx="2367915" cy="710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reset()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inf.value = "";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F2405D9-AE34-4FD2-8BFA-F7B42934C5F0}"/>
              </a:ext>
            </a:extLst>
          </p:cNvPr>
          <p:cNvSpPr txBox="1"/>
          <p:nvPr/>
        </p:nvSpPr>
        <p:spPr>
          <a:xfrm>
            <a:off x="3885598" y="6669405"/>
            <a:ext cx="236791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cmf.value = ""; }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1524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305050">
              <a:lnSpc>
                <a:spcPct val="100000"/>
              </a:lnSpc>
            </a:pP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9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jects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292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3274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je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wser.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loaded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ebp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ag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global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tai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iframes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additional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created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iframe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16459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je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trolling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2569-830C-49AE-8731-DB3C9469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6" y="569182"/>
            <a:ext cx="6935535" cy="650018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349375">
              <a:lnSpc>
                <a:spcPct val="100000"/>
              </a:lnSpc>
            </a:pP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9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ject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Pro</a:t>
            </a:r>
            <a:r>
              <a:rPr sz="2950" b="1" spc="200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erties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423784" cy="4105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jects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rt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ie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(attributes),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navigator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sof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52260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document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repres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structure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(HTML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de)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location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histor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y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sequence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URLs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vi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previously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53149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frames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ws,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iframe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D1F9-7EA5-4EE0-BC17-A013C553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6387253" cy="1392555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846580">
              <a:lnSpc>
                <a:spcPct val="100000"/>
              </a:lnSpc>
            </a:pP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vigating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via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window</a:t>
            </a:r>
            <a:endParaRPr sz="29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837034"/>
            <a:ext cx="6091555" cy="1392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window.location =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someURL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location =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someURL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2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loads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URL.</a:t>
            </a:r>
            <a:endParaRPr sz="205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82211"/>
              </p:ext>
            </p:extLst>
          </p:nvPr>
        </p:nvGraphicFramePr>
        <p:xfrm>
          <a:off x="1117562" y="3409588"/>
          <a:ext cx="7645438" cy="1132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history.back();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reloads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previous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page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history.forward();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reloads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page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history.go(-3);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goes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back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three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pages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2BFC3-D312-4C5E-86C0-33FCE47F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5E99C-2D38-4424-A4B7-EA9E3E1221F3}"/>
              </a:ext>
            </a:extLst>
          </p:cNvPr>
          <p:cNvSpPr/>
          <p:nvPr/>
        </p:nvSpPr>
        <p:spPr>
          <a:xfrm>
            <a:off x="1130262" y="4762877"/>
            <a:ext cx="6489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https://www.w3schools.com/jsref/met_his_back.asp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7349B1-300F-4079-BFA4-EEFEE428D616}"/>
              </a:ext>
            </a:extLst>
          </p:cNvPr>
          <p:cNvSpPr/>
          <p:nvPr/>
        </p:nvSpPr>
        <p:spPr>
          <a:xfrm>
            <a:off x="1130262" y="5253176"/>
            <a:ext cx="5727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https://www.w3schools.com/jsref/met_his_forward.asp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2DE31E-F513-4548-BFCB-B42D4873D52D}"/>
              </a:ext>
            </a:extLst>
          </p:cNvPr>
          <p:cNvSpPr/>
          <p:nvPr/>
        </p:nvSpPr>
        <p:spPr>
          <a:xfrm>
            <a:off x="1130262" y="5750700"/>
            <a:ext cx="4928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https://www.w3schools.com/jsref/met_his_go.asp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8534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Dialog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20" dirty="0">
                <a:solidFill>
                  <a:srgbClr val="B20000"/>
                </a:solidFill>
                <a:latin typeface="Arial"/>
                <a:cs typeface="Arial"/>
              </a:rPr>
              <a:t>ws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6099175" cy="1974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solicit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teraction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alert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prompt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confirmation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5B3E3-CD97-4DF3-8BEA-16535CB9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65770" y="228600"/>
            <a:ext cx="8475134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531110">
              <a:lnSpc>
                <a:spcPct val="100000"/>
              </a:lnSpc>
            </a:pP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Alert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4FA0-2D9F-4FEB-ABF9-187B5CDD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95612-14B4-4D1E-88B1-80EE7967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07" y="1828800"/>
            <a:ext cx="5410200" cy="1628775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56DF4AA2-8DA8-440F-B9A9-D655264F7620}"/>
              </a:ext>
            </a:extLst>
          </p:cNvPr>
          <p:cNvSpPr txBox="1"/>
          <p:nvPr/>
        </p:nvSpPr>
        <p:spPr>
          <a:xfrm>
            <a:off x="1376151" y="3568961"/>
            <a:ext cx="7465059" cy="3251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checkCC(number)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4018279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{if (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credit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card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alid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window.alert("The credit card number is invalid."); return false;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else return true;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2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Alert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3868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11125">
              <a:lnSpc>
                <a:spcPct val="100000"/>
              </a:lnSpc>
            </a:pPr>
            <a:r>
              <a:rPr sz="2950" b="1" spc="150" dirty="0">
                <a:solidFill>
                  <a:srgbClr val="B20000"/>
                </a:solidFill>
                <a:latin typeface="Arial"/>
                <a:cs typeface="Arial"/>
              </a:rPr>
              <a:t>Prompt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8476" y="2055175"/>
            <a:ext cx="4741206" cy="293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D7F9-FE09-4051-8E82-19181DA0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732888"/>
            <a:ext cx="5949950" cy="2364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087120">
              <a:lnSpc>
                <a:spcPts val="448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window.prompt(</a:t>
            </a:r>
            <a:r>
              <a:rPr sz="2050" i="1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default-string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 var email = window.prompt(</a:t>
            </a:r>
            <a:endParaRPr sz="2050" dirty="0">
              <a:latin typeface="Courier New"/>
              <a:cs typeface="Courier New"/>
            </a:endParaRPr>
          </a:p>
          <a:p>
            <a:pPr marL="976630">
              <a:lnSpc>
                <a:spcPts val="244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’Please enter your email address:’);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7318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window.confirm("Email is:	" + email);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Prompt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080EC-D6DF-4CD7-956E-EA1079E3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63" y="-152400"/>
            <a:ext cx="8475134" cy="2245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70405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lang="en-US" sz="1000" spc="175" dirty="0">
                <a:solidFill>
                  <a:srgbClr val="000072"/>
                </a:solidFill>
                <a:latin typeface="Arial"/>
                <a:cs typeface="Arial"/>
              </a:rPr>
              <a:t>JavaScript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4</a:t>
            </a:fld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5214" y="1527750"/>
            <a:ext cx="7587615" cy="4642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Therer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100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HTML5.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6616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distinguishes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broad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9"/>
              </a:spcBef>
              <a:buClr>
                <a:srgbClr val="000072"/>
              </a:buClr>
              <a:buFont typeface="Arial"/>
              <a:buChar char="•"/>
            </a:pPr>
            <a:endParaRPr sz="550" dirty="0"/>
          </a:p>
          <a:p>
            <a:pPr marL="641985" marR="12700" lvl="1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flow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elements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ccu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their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ertical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ph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asing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elements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phrases.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5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641985" marR="12700" lvl="1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paragraphs,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lists,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tables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 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texts.</a:t>
            </a:r>
            <a:endParaRPr sz="205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9"/>
              </a:spcBef>
              <a:buClr>
                <a:srgbClr val="000072"/>
              </a:buClr>
              <a:buFont typeface="Arial"/>
              <a:buAutoNum type="arabicPeriod"/>
            </a:pPr>
            <a:endParaRPr sz="550" dirty="0"/>
          </a:p>
          <a:p>
            <a:pPr marL="641985" marR="117475" lvl="1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texts.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41AC7-7A44-48A4-B3A4-B0F2DA44FD13}"/>
              </a:ext>
            </a:extLst>
          </p:cNvPr>
          <p:cNvSpPr/>
          <p:nvPr/>
        </p:nvSpPr>
        <p:spPr>
          <a:xfrm>
            <a:off x="1275214" y="6584043"/>
            <a:ext cx="80180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HTML Examples: </a:t>
            </a:r>
            <a:r>
              <a:rPr lang="en-US" sz="1600" dirty="0">
                <a:hlinkClick r:id="rId2"/>
              </a:rPr>
              <a:t>https://ppawar.github.io/Fall2019/CSE216-F19/demos/exc02/index.html</a:t>
            </a:r>
            <a:endParaRPr lang="en-US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7551" y="893584"/>
            <a:ext cx="4163060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Confirmation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5166" y="2055135"/>
            <a:ext cx="4207783" cy="3022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262" y="5560428"/>
            <a:ext cx="240474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Confirm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474B6-7704-4057-B5AF-C68DF9F825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3868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00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ening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60" dirty="0">
                <a:solidFill>
                  <a:srgbClr val="B20000"/>
                </a:solidFill>
                <a:latin typeface="Arial"/>
                <a:cs typeface="Arial"/>
              </a:rPr>
              <a:t>New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20" dirty="0">
                <a:solidFill>
                  <a:srgbClr val="B20000"/>
                </a:solidFill>
                <a:latin typeface="Arial"/>
                <a:cs typeface="Arial"/>
              </a:rPr>
              <a:t>ws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85800" y="2362200"/>
            <a:ext cx="8991600" cy="37771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window.open("URL", "window-name", "options")</a:t>
            </a:r>
            <a:endParaRPr sz="2050" dirty="0">
              <a:latin typeface="Courier New"/>
              <a:cs typeface="Courier New"/>
            </a:endParaRPr>
          </a:p>
          <a:p>
            <a:pPr marL="12700" marR="701040">
              <a:lnSpc>
                <a:spcPct val="237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window.open("http://www.abc.org","Abc") window.open("http://www.abc.org",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"Abc",</a:t>
            </a:r>
            <a:r>
              <a:rPr lang="en-US" sz="2050" dirty="0"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"scrollbars=yes,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toolbar=no")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C63A-E8A1-4114-B922-18E21A8F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7805249" cy="2245360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58738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op-Up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Picture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1644061"/>
            <a:ext cx="5689549" cy="474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447B-F774-40C7-9CFD-FCA68A12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3868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op-Up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Wind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Example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1009"/>
            <a:ext cx="7602855" cy="5173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href="javascript:window.open(’http://www.abc.org’)"&gt;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86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popWindow(URL, w, h)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{window.open(URL, "", "toolbar=no" +</a:t>
            </a:r>
            <a:endParaRPr sz="2050" dirty="0">
              <a:latin typeface="Courier New"/>
              <a:cs typeface="Courier New"/>
            </a:endParaRPr>
          </a:p>
          <a:p>
            <a:pPr marL="3043555" marR="1803400">
              <a:lnSpc>
                <a:spcPct val="1167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",dependent=yes" + ",innerwidth="+ w + ",innerheight="+ h);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50"/>
              </a:lnSpc>
              <a:spcBef>
                <a:spcPts val="38"/>
              </a:spcBef>
            </a:pPr>
            <a:endParaRPr sz="950" dirty="0"/>
          </a:p>
          <a:p>
            <a:pPr marL="484505" marR="326390" indent="-262890">
              <a:lnSpc>
                <a:spcPct val="116799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dependent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—Ma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close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automatically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closes.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location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—Displ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location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menuba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—Adds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D105-137B-4AE1-AE59-5FA72A41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5207635" cy="2413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indent="20955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resizable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—All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resizing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scrollbar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—Enables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scroll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bars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status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—Adds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ottom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status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endParaRPr sz="2050" dirty="0">
              <a:latin typeface="Arial"/>
              <a:cs typeface="Arial"/>
            </a:endParaRPr>
          </a:p>
          <a:p>
            <a:pPr marL="12700" marR="329565" indent="209550">
              <a:lnSpc>
                <a:spcPct val="166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toolba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—Includes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olbar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not.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PopupWindow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C1BFA-CAB0-4399-9094-9D733A52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2344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attern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Che</a:t>
            </a:r>
            <a:r>
              <a:rPr sz="2950" b="1" spc="-80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114" dirty="0">
                <a:solidFill>
                  <a:srgbClr val="B20000"/>
                </a:solidFill>
                <a:latin typeface="Arial"/>
                <a:cs typeface="Arial"/>
              </a:rPr>
              <a:t>k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ing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746D-57DC-454C-9E85-12425769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926AF-5AAE-4929-93C2-BFC169FD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189" y="1781432"/>
            <a:ext cx="4743450" cy="1419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34AAF6-3463-459C-A81B-813A1FBFA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14" y="3886200"/>
            <a:ext cx="564832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7189470" cy="457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838835" marR="287655" indent="-826769">
              <a:lnSpc>
                <a:spcPct val="118900"/>
              </a:lnSpc>
              <a:tabLst>
                <a:tab pos="290512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	action="../exc5/showpost.php" onsubmit="return(checkForm(this))"&gt;</a:t>
            </a:r>
            <a:endParaRPr sz="2050" dirty="0">
              <a:latin typeface="Courier New"/>
              <a:cs typeface="Courier New"/>
            </a:endParaRPr>
          </a:p>
          <a:p>
            <a:pPr marL="12700" marR="42545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&lt;label&gt;Your 5+4 ZIP Code &lt;input maxlength="10" required="" placeholder="55555-4444" name="zip_9" pattern="[0-9]{5}-[0-9]{4}" size="10" /&gt;&lt;/label&gt;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&amp;nbsp;&amp;nbsp;&amp;nbsp;&lt;label&gt;Expiration date &lt;input name="expiration_date" placeholder="mm/yy" size="10" required="" pattern="(0[1-9]|1[0-2])/[12][1-9]" maxlength="5" onchange="checkExpire(this)"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&lt;/label&gt;&lt;br /&gt;&lt;br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value="Proceed" /&gt;&lt;/form&gt;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B39AF-9B0B-43A6-BBCB-1C81F32E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5674360" cy="5553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king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64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checkForm(form)</a:t>
            </a:r>
            <a:endParaRPr sz="2050">
              <a:latin typeface="Courier New"/>
              <a:cs typeface="Courier New"/>
            </a:endParaRPr>
          </a:p>
          <a:p>
            <a:pPr marL="838835" marR="12700" indent="-826769">
              <a:lnSpc>
                <a:spcPct val="116399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if (checkExpire(form.expiration_date)) form.submit();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0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return false;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68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checkExpire(field)</a:t>
            </a:r>
            <a:endParaRPr sz="2050">
              <a:latin typeface="Courier New"/>
              <a:cs typeface="Courier New"/>
            </a:endParaRPr>
          </a:p>
          <a:p>
            <a:pPr marL="425450" marR="701040" indent="-413384">
              <a:lnSpc>
                <a:spcPct val="116399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var arr = field.value.split("/"); var mm=arr[0], yy=arr[1];</a:t>
            </a:r>
            <a:endParaRPr sz="2050">
              <a:latin typeface="Courier New"/>
              <a:cs typeface="Courier New"/>
            </a:endParaRPr>
          </a:p>
          <a:p>
            <a:pPr marL="1527810" marR="976630" indent="-1102360">
              <a:lnSpc>
                <a:spcPct val="116399"/>
              </a:lnSpc>
              <a:tabLst>
                <a:tab pos="442087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! (1 &lt;= mm &amp;&amp; 12 &gt;= mm	&amp;&amp; 11 &lt;=yy &amp;&amp; 22 &gt;= yy))</a:t>
            </a:r>
            <a:endParaRPr sz="2050">
              <a:latin typeface="Courier New"/>
              <a:cs typeface="Courier New"/>
            </a:endParaRPr>
          </a:p>
          <a:p>
            <a:pPr marL="425450" marR="425450">
              <a:lnSpc>
                <a:spcPct val="1163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return formErr(field, field.value); return true;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47370-C1CB-4B13-8B16-053B813C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48C31-C01A-4FC3-98AE-D2A266DD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1" y="6931547"/>
            <a:ext cx="716280" cy="413808"/>
          </a:xfrm>
        </p:spPr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47</a:t>
            </a:fld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5260975" cy="2343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formErr(entry, msg)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alert(entry.name + ": " + msg +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261747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is invalid."); entry.focus(); entry.select(); return false; 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Check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3C03A-D815-4533-ACEC-90FF0C39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556510">
              <a:lnSpc>
                <a:spcPct val="100000"/>
              </a:lnSpc>
            </a:pPr>
            <a:r>
              <a:rPr sz="2950" b="1" dirty="0">
                <a:solidFill>
                  <a:srgbClr val="B20000"/>
                </a:solidFill>
                <a:latin typeface="Arial"/>
                <a:cs typeface="Arial"/>
              </a:rPr>
              <a:t>Scrolling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4244F-7747-4B67-A234-060E26AF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4056C-AB30-4D40-84CF-6750ADAC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75" y="2763521"/>
            <a:ext cx="8435789" cy="15095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63" y="-152400"/>
            <a:ext cx="8475134" cy="2245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70405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50" dirty="0">
                <a:solidFill>
                  <a:srgbClr val="B20000"/>
                </a:solidFill>
                <a:latin typeface="Arial"/>
                <a:cs typeface="Arial"/>
              </a:rPr>
              <a:t>Document Object Model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lang="en-US" sz="1000" spc="175" dirty="0">
                <a:solidFill>
                  <a:srgbClr val="000072"/>
                </a:solidFill>
                <a:latin typeface="Arial"/>
                <a:cs typeface="Arial"/>
              </a:rPr>
              <a:t>JavaScript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5</a:t>
            </a:fld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447800"/>
            <a:ext cx="4343399" cy="4642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9494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00" dirty="0">
                <a:solidFill>
                  <a:srgbClr val="000072"/>
                </a:solidFill>
                <a:latin typeface="Arial"/>
                <a:cs typeface="Arial"/>
              </a:rPr>
              <a:t>The HTML5 standard describes the HTML5 Document Object Model (DOM), which specifies how different element objects are structured and accessed as well as how they are organized into a DOM tree.</a:t>
            </a:r>
          </a:p>
          <a:p>
            <a:pPr>
              <a:lnSpc>
                <a:spcPts val="1100"/>
              </a:lnSpc>
              <a:spcBef>
                <a:spcPts val="57"/>
              </a:spcBef>
            </a:pPr>
            <a:endParaRPr lang="en-US" sz="1050" dirty="0"/>
          </a:p>
          <a:p>
            <a:pPr marL="274955" marR="19494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0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95" dirty="0">
                <a:solidFill>
                  <a:srgbClr val="000072"/>
                </a:solidFill>
                <a:latin typeface="Arial"/>
                <a:cs typeface="Arial"/>
              </a:rPr>
              <a:t>DOM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lang="en-US" sz="200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2000" spc="35" dirty="0">
                <a:solidFill>
                  <a:srgbClr val="000072"/>
                </a:solidFill>
                <a:latin typeface="Arial"/>
                <a:cs typeface="Arial"/>
              </a:rPr>
              <a:t>tan</a:t>
            </a:r>
            <a:r>
              <a:rPr lang="en-US" sz="2000" spc="-30" dirty="0">
                <a:solidFill>
                  <a:srgbClr val="000072"/>
                </a:solidFill>
                <a:latin typeface="Arial"/>
                <a:cs typeface="Arial"/>
              </a:rPr>
              <a:t>dardized</a:t>
            </a:r>
            <a:r>
              <a:rPr lang="en-US" sz="20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40" dirty="0">
                <a:solidFill>
                  <a:srgbClr val="000072"/>
                </a:solidFill>
                <a:latin typeface="Arial"/>
                <a:cs typeface="Arial"/>
              </a:rPr>
              <a:t>APIs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00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0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lang="en-US" sz="200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0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lang="en-US" sz="200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0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0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200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00" spc="-35" dirty="0">
                <a:solidFill>
                  <a:srgbClr val="000072"/>
                </a:solidFill>
                <a:latin typeface="Arial"/>
                <a:cs typeface="Arial"/>
              </a:rPr>
              <a:t>cts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lang="en-US" sz="200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00" spc="-40" dirty="0">
                <a:solidFill>
                  <a:srgbClr val="000072"/>
                </a:solidFill>
                <a:latin typeface="Arial"/>
                <a:cs typeface="Arial"/>
              </a:rPr>
              <a:t>terface</a:t>
            </a:r>
            <a:r>
              <a:rPr lang="en-US" sz="20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0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0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0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0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lang="en-US" sz="5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lang="en-US" sz="9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00" spc="135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lang="en-US" sz="2000" spc="6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00" spc="60" dirty="0">
                <a:solidFill>
                  <a:srgbClr val="000072"/>
                </a:solidFill>
                <a:latin typeface="Arial"/>
                <a:cs typeface="Arial"/>
              </a:rPr>
              <a:t>jor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lang="en-US" sz="200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0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-25" dirty="0">
                <a:solidFill>
                  <a:srgbClr val="000072"/>
                </a:solidFill>
                <a:latin typeface="Arial"/>
                <a:cs typeface="Arial"/>
              </a:rPr>
              <a:t>impleme</a:t>
            </a:r>
            <a:r>
              <a:rPr lang="en-US" sz="200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lang="en-US" sz="20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40" dirty="0">
                <a:solidFill>
                  <a:srgbClr val="000072"/>
                </a:solidFill>
                <a:latin typeface="Arial"/>
                <a:cs typeface="Arial"/>
              </a:rPr>
              <a:t>APIs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z="20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0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lang="en-US" sz="2000" spc="-10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0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00" dirty="0">
                <a:solidFill>
                  <a:srgbClr val="000072"/>
                </a:solidFill>
                <a:latin typeface="Arial"/>
                <a:cs typeface="Arial"/>
              </a:rPr>
              <a:t>aScript.</a:t>
            </a:r>
            <a:endParaRPr lang="en-US" sz="20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550"/>
              </a:lnSpc>
              <a:spcBef>
                <a:spcPts val="29"/>
              </a:spcBef>
              <a:buClr>
                <a:srgbClr val="000072"/>
              </a:buClr>
              <a:buFont typeface="Arial"/>
              <a:buChar char="•"/>
            </a:pPr>
            <a:endParaRPr sz="550" dirty="0"/>
          </a:p>
        </p:txBody>
      </p:sp>
      <p:pic>
        <p:nvPicPr>
          <p:cNvPr id="5" name="Picture 1028" descr="dom-wikipedia">
            <a:extLst>
              <a:ext uri="{FF2B5EF4-FFF2-40B4-BE49-F238E27FC236}">
                <a16:creationId xmlns:a16="http://schemas.microsoft.com/office/drawing/2014/main" id="{46855009-5AF9-4928-89DF-CE26FF25A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868" y="1406842"/>
            <a:ext cx="3886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8204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234138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Sm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oth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Scrolling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x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7051675" cy="3087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838835" marR="2078989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 #def" onload="init_scroll()"&gt;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&lt;section&gt;&lt;h1&gt;Scrolling Text Demo&lt;/h1&gt;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&lt;div class="scrollbox" id="sd"&gt;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&lt;div onclick="ss(this)" id="st" class="scrolltext"&gt;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&lt;b&gt;Lorem ipsum dolor sit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amet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consectetur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adipisicing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elit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, sed do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eiusmod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tempor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incididunt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ut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labore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et dolore magna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aliqua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.&lt;/b&gt;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&gt;&lt;span id="endMarker"&gt;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&amp;nbsp;&amp;nbsp;&lt;/span&gt;&lt;/div&gt;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2027-9B44-40A5-88B2-E34C54D2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1582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Sm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oth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Scrolling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x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6224905" cy="494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div.scrolltext</a:t>
            </a:r>
            <a:endParaRPr sz="2050">
              <a:latin typeface="Courier New"/>
              <a:cs typeface="Courier New"/>
            </a:endParaRPr>
          </a:p>
          <a:p>
            <a:pPr marL="425450" marR="701040" indent="-413384">
              <a:lnSpc>
                <a:spcPct val="1189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color: darkblue; font-size: medium; white-space: nowrap; margin-left: 0px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font-family: Arial, Helvetica, sans-serif;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div.scrollbox</a:t>
            </a:r>
            <a:endParaRPr sz="2050">
              <a:latin typeface="Courier New"/>
              <a:cs typeface="Courier New"/>
            </a:endParaRPr>
          </a:p>
          <a:p>
            <a:pPr marL="425450" marR="1527810" indent="-413384">
              <a:lnSpc>
                <a:spcPct val="1189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width: 500px; overflow: hidden; border: 1px solid darkblue;</a:t>
            </a:r>
            <a:endParaRPr sz="2050">
              <a:latin typeface="Courier New"/>
              <a:cs typeface="Courier New"/>
            </a:endParaRPr>
          </a:p>
          <a:p>
            <a:pPr marL="425450" marR="83883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border-left: 3em solid transparent; border-right: 3em solid transparent;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padding-top: 0.5em; padding-bottom: 0.5em;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3485-C00B-4199-8AF9-8913CEEE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08203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Sm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oth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Scrolling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x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07785"/>
            <a:ext cx="5949950" cy="812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var speed=30, advance=2, // scrolling speed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1344" y="2494226"/>
            <a:ext cx="1816735" cy="748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boxwidth=500, endwidth=50,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0079" y="2542651"/>
            <a:ext cx="3607435" cy="700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7663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// scroll box width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// left/right border width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62" y="3216121"/>
            <a:ext cx="6776084" cy="3275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27810" indent="55054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scrollNode, em, sd_end, sc_offset; function init_scroll()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413384">
              <a:lnSpc>
                <a:spcPct val="1155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var scrollDiv = document.getElementById("sd"); sd_end = xPosition(scrollDiv)+endwidth ; sc_offset = boxwidth-endwidth;</a:t>
            </a:r>
            <a:endParaRPr sz="2050" dirty="0">
              <a:latin typeface="Courier New"/>
              <a:cs typeface="Courier New"/>
            </a:endParaRPr>
          </a:p>
          <a:p>
            <a:pPr marL="425450" marR="42545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scrollNode = document.getElementById("st"); em = document.getElementById("endMarker"); scrollNode.pauseFlag=false; scroll();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B7CF7-C15D-46F8-8A10-70F218CF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6638290" cy="5688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scroll()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413384">
              <a:lnSpc>
                <a:spcPct val="1189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if ( scrollNode.pauseFlag ) return; scrollNode.style.marginLeft = sc_offset+"px"; sc_offset -= advance;</a:t>
            </a:r>
            <a:endParaRPr sz="2050" dirty="0">
              <a:latin typeface="Courier New"/>
              <a:cs typeface="Courier New"/>
            </a:endParaRPr>
          </a:p>
          <a:p>
            <a:pPr marL="838835" marR="166560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xPosition(em)&lt;sd_end ) sc_offset=boxwidth - endwidth;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setTimeout("scroll()",speed);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ss(node)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if ( node.pauseFlag )</a:t>
            </a:r>
            <a:endParaRPr sz="2050" dirty="0">
              <a:latin typeface="Courier New"/>
              <a:cs typeface="Courier New"/>
            </a:endParaRPr>
          </a:p>
          <a:p>
            <a:pPr marL="425450" marR="1114425">
              <a:lnSpc>
                <a:spcPct val="118900"/>
              </a:lnSpc>
              <a:tabLst>
                <a:tab pos="838835" algn="l"/>
                <a:tab pos="538543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node.pauseFlag=false; scroll();	} else node.pauseFlag = true;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Scroll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EBC01-44A8-4D81-B27A-CF2C1522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975485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Expanding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Headline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6126" y="2772120"/>
            <a:ext cx="7575580" cy="247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1157" y="2428844"/>
            <a:ext cx="2584101" cy="152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8AFF0-C3C3-4EB3-84E1-D7905413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771295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defTabSz="11430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Expanding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Headline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63434"/>
            <a:ext cx="7796530" cy="751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5999"/>
              </a:lnSpc>
            </a:pP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Let’s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apply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transition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transform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sm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othly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expanding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headline.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62" y="5369154"/>
            <a:ext cx="5674360" cy="1113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5450" marR="12700" indent="-413384">
              <a:lnSpc>
                <a:spcPct val="115999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display: table; margin-top: 4em; margin-left: auto; margin-right: auto;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54131"/>
              </p:ext>
            </p:extLst>
          </p:nvPr>
        </p:nvGraphicFramePr>
        <p:xfrm>
          <a:off x="1117562" y="2893590"/>
          <a:ext cx="7765738" cy="2757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563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HTML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50" spc="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de: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6"/>
                        </a:spcBef>
                      </a:pPr>
                      <a:endParaRPr sz="1300"/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id="box"&gt;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10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&lt;h1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id="headline"&gt;Dynamic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&lt;/div&gt;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Web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Programming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HTML5&lt;/h1&gt;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8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CSS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50" spc="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de: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0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div#box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86A5E6-C347-4C72-B3DD-4545398A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208053"/>
            <a:ext cx="8412480" cy="5939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h1#headline</a:t>
            </a:r>
            <a:endParaRPr sz="2050" dirty="0">
              <a:latin typeface="Courier New"/>
              <a:cs typeface="Courier New"/>
            </a:endParaRPr>
          </a:p>
          <a:p>
            <a:pPr marL="425450" marR="4527550" indent="-413384">
              <a:lnSpc>
                <a:spcPct val="118400"/>
              </a:lnSpc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white-space: nowrap; letter-spacing: 0px;</a:t>
            </a:r>
            <a:endParaRPr sz="2050" dirty="0">
              <a:latin typeface="Courier New"/>
              <a:cs typeface="Courier New"/>
            </a:endParaRPr>
          </a:p>
          <a:p>
            <a:pPr marL="425450" marR="2185670">
              <a:lnSpc>
                <a:spcPct val="1184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transition: transform 1s linear; transition: letter-spacing 1s linear;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h1#headline:hover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letter-spacing: 16px; transform: scale(1.5); 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10"/>
              </a:spcBef>
            </a:pPr>
            <a:endParaRPr sz="1100" dirty="0"/>
          </a:p>
          <a:p>
            <a:pPr marL="12700" marR="12700">
              <a:lnSpc>
                <a:spcPct val="118400"/>
              </a:lnSpc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pseudo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class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:hover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acti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animation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transitions.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trigger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transition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aScript.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replace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h1#headline:hover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rule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2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h1#headline.expand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4254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letter-spacing: 16px; transform: scale(1.5); 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12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endParaRPr lang="en-US" sz="2050" spc="-14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document.getElementById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(’headline’).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className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="expand";</a:t>
            </a:r>
            <a:endParaRPr lang="en-US" sz="2050" dirty="0">
              <a:latin typeface="Courier New"/>
              <a:cs typeface="Courier New"/>
            </a:endParaRPr>
          </a:p>
          <a:p>
            <a:pPr marL="12700" marR="4609465">
              <a:lnSpc>
                <a:spcPct val="155100"/>
              </a:lnSpc>
              <a:spcBef>
                <a:spcPts val="265"/>
              </a:spcBef>
            </a:pP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acti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ate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imation.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lang="en-US"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Headline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BA51F-A84B-4236-8312-F894D972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6215" y="7138451"/>
            <a:ext cx="5845969" cy="413808"/>
          </a:xfrm>
        </p:spPr>
        <p:txBody>
          <a:bodyPr/>
          <a:lstStyle/>
          <a:p>
            <a:r>
              <a:rPr lang="en-US" dirty="0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75" y="-18143"/>
            <a:ext cx="8475134" cy="1313543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433195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1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1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jects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990600"/>
            <a:ext cx="8229600" cy="5170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968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place,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terface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creates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obj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ct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particulars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dis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atches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agates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hierar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final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aptu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dis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atch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12192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After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deli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pare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hierar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25" dirty="0">
                <a:solidFill>
                  <a:srgbClr val="000072"/>
                </a:solidFill>
                <a:latin typeface="Arial"/>
                <a:cs typeface="Arial"/>
              </a:rPr>
              <a:t>bubble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9EDE-AA5F-4AF8-88D7-8C9C09ED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FE848-0A3E-4510-BCA8-8939BEA7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21" y="4381964"/>
            <a:ext cx="4857750" cy="2540633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868658"/>
            <a:ext cx="7587615" cy="5387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enable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handle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add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listener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(also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handler)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23431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listener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supplies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6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85" dirty="0">
                <a:solidFill>
                  <a:srgbClr val="000072"/>
                </a:solidFill>
                <a:latin typeface="Arial"/>
                <a:cs typeface="Arial"/>
              </a:rPr>
              <a:t>ack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ge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executed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u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simplest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atta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callba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event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han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ler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onclick="enlarge(this)" ... /&gt;</a:t>
            </a:r>
            <a:endParaRPr sz="205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onblurr="validate(this)" ... /&gt;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7305F-5D0B-4A7C-8C6C-8825D137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084" y="872490"/>
            <a:ext cx="8108609" cy="6027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4127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ct)—Han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lers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onload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w’s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loaded),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onunload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w’s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unloaded),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onscroll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scrolled),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onresize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z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hanged),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onfocus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gained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cus),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onblur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(wind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os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cus).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11874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—Handlers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onclick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ed),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ondblclick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endParaRPr sz="2050" dirty="0">
              <a:latin typeface="Arial"/>
              <a:cs typeface="Arial"/>
            </a:endParaRPr>
          </a:p>
          <a:p>
            <a:pPr marL="274955" marR="12700" indent="0">
              <a:lnSpc>
                <a:spcPct val="115500"/>
              </a:lnSpc>
            </a:pP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double-cli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ed),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onmousedown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pressed),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onmouseup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released),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onmousewheel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(mouse wheel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rotated),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onmousemove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(mouse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ed),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onmouseover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(mouse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t),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onmouseout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(mouse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t).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850" dirty="0"/>
          </a:p>
          <a:p>
            <a:pPr marL="274955" marR="71437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Key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—Hand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lers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8947D-4006-4CCE-96EC-332E5558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63" y="-152400"/>
            <a:ext cx="8475134" cy="2245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70405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50" dirty="0">
                <a:solidFill>
                  <a:srgbClr val="B20000"/>
                </a:solidFill>
                <a:latin typeface="Arial"/>
                <a:cs typeface="Arial"/>
              </a:rPr>
              <a:t>DOM Tree of Objects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lang="en-US" sz="1000" spc="175" dirty="0">
                <a:solidFill>
                  <a:srgbClr val="000072"/>
                </a:solidFill>
                <a:latin typeface="Arial"/>
                <a:cs typeface="Arial"/>
              </a:rPr>
              <a:t>JavaScript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6</a:t>
            </a:fld>
            <a:endParaRPr sz="1000" dirty="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D10F1A-BFF3-4E4C-B14E-DB0A737F8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81162"/>
            <a:ext cx="903922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72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92" y="533400"/>
            <a:ext cx="8442008" cy="6028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0">
              <a:lnSpc>
                <a:spcPct val="115500"/>
              </a:lnSpc>
            </a:pP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onkeydown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20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pressed),</a:t>
            </a:r>
            <a:r>
              <a:rPr sz="220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onkeypress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20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pressed),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onkeyup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200" spc="-65" dirty="0">
                <a:solidFill>
                  <a:srgbClr val="000072"/>
                </a:solidFill>
                <a:latin typeface="Arial"/>
                <a:cs typeface="Arial"/>
              </a:rPr>
              <a:t> released).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2200" dirty="0"/>
          </a:p>
          <a:p>
            <a:pPr marL="274955" marR="3429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200" spc="8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20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ts—Handlers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20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200" spc="65" dirty="0">
                <a:solidFill>
                  <a:srgbClr val="000072"/>
                </a:solidFill>
                <a:latin typeface="Arial"/>
                <a:cs typeface="Arial"/>
              </a:rPr>
              <a:t> input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onfocus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gained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cus),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onblur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lost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cus),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oninput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(when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got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000072"/>
                </a:solidFill>
                <a:latin typeface="Arial"/>
                <a:cs typeface="Arial"/>
              </a:rPr>
              <a:t>input),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onchange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(co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hanged),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oninvalid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75" dirty="0">
                <a:solidFill>
                  <a:srgbClr val="000072"/>
                </a:solidFill>
                <a:latin typeface="Arial"/>
                <a:cs typeface="Arial"/>
              </a:rPr>
              <a:t>(input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field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35" dirty="0">
                <a:solidFill>
                  <a:srgbClr val="000072"/>
                </a:solidFill>
                <a:latin typeface="Arial"/>
                <a:cs typeface="Arial"/>
              </a:rPr>
              <a:t>alid),</a:t>
            </a:r>
            <a:r>
              <a:rPr sz="2200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onsubmit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35" dirty="0">
                <a:solidFill>
                  <a:srgbClr val="000072"/>
                </a:solidFill>
                <a:latin typeface="Arial"/>
                <a:cs typeface="Arial"/>
              </a:rPr>
              <a:t>(form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submission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00072"/>
                </a:solidFill>
                <a:latin typeface="Arial"/>
                <a:cs typeface="Arial"/>
              </a:rPr>
              <a:t>requested),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onselect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-65" dirty="0">
                <a:solidFill>
                  <a:srgbClr val="000072"/>
                </a:solidFill>
                <a:latin typeface="Arial"/>
                <a:cs typeface="Arial"/>
              </a:rPr>
              <a:t>(eleme</a:t>
            </a:r>
            <a:r>
              <a:rPr sz="220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20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selected).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2200" dirty="0"/>
          </a:p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ts—Handlers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20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defin</a:t>
            </a:r>
            <a:r>
              <a:rPr sz="220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20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ia </a:t>
            </a:r>
            <a:r>
              <a:rPr sz="220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audio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embed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img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object</a:t>
            </a:r>
            <a:r>
              <a:rPr sz="220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video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20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20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200" spc="-10" dirty="0">
                <a:solidFill>
                  <a:srgbClr val="000072"/>
                </a:solidFill>
                <a:latin typeface="Arial"/>
                <a:cs typeface="Arial"/>
              </a:rPr>
              <a:t>handler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onloadstart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(started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load</a:t>
            </a:r>
            <a:r>
              <a:rPr sz="220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data),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onprogress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(loading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data),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onloadeddata 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(media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000072"/>
                </a:solidFill>
                <a:latin typeface="Arial"/>
                <a:cs typeface="Arial"/>
              </a:rPr>
              <a:t>finished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loading),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onplay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60" dirty="0">
                <a:solidFill>
                  <a:srgbClr val="000072"/>
                </a:solidFill>
                <a:latin typeface="Arial"/>
                <a:cs typeface="Arial"/>
              </a:rPr>
              <a:t>(just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20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00072"/>
                </a:solidFill>
                <a:latin typeface="Arial"/>
                <a:cs typeface="Arial"/>
              </a:rPr>
              <a:t>starting</a:t>
            </a:r>
            <a:r>
              <a:rPr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200" spc="35" dirty="0">
                <a:solidFill>
                  <a:srgbClr val="000072"/>
                </a:solidFill>
                <a:latin typeface="Arial"/>
                <a:cs typeface="Arial"/>
              </a:rPr>
              <a:t> pl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200" spc="60" dirty="0">
                <a:solidFill>
                  <a:srgbClr val="000072"/>
                </a:solidFill>
                <a:latin typeface="Arial"/>
                <a:cs typeface="Arial"/>
              </a:rPr>
              <a:t>y),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onplaying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(pl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ying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20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20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20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20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20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20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000072"/>
                </a:solidFill>
                <a:latin typeface="Courier New"/>
                <a:cs typeface="Courier New"/>
              </a:rPr>
              <a:t>onpause</a:t>
            </a:r>
            <a:r>
              <a:rPr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200" spc="20" dirty="0">
                <a:solidFill>
                  <a:srgbClr val="000072"/>
                </a:solidFill>
                <a:latin typeface="Arial"/>
                <a:cs typeface="Arial"/>
              </a:rPr>
              <a:t>(pl</a:t>
            </a:r>
            <a:r>
              <a:rPr sz="220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200" spc="15" dirty="0">
                <a:solidFill>
                  <a:srgbClr val="000072"/>
                </a:solidFill>
                <a:latin typeface="Arial"/>
                <a:cs typeface="Arial"/>
              </a:rPr>
              <a:t>ying</a:t>
            </a:r>
            <a:r>
              <a:rPr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20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50" dirty="0">
                <a:solidFill>
                  <a:srgbClr val="000072"/>
                </a:solidFill>
                <a:latin typeface="Arial"/>
                <a:cs typeface="Arial"/>
              </a:rPr>
              <a:t>paused),</a:t>
            </a:r>
            <a:r>
              <a:rPr lang="en-US"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50" dirty="0" err="1">
                <a:solidFill>
                  <a:srgbClr val="000072"/>
                </a:solidFill>
                <a:latin typeface="Courier New"/>
                <a:cs typeface="Courier New"/>
              </a:rPr>
              <a:t>onended</a:t>
            </a:r>
            <a:r>
              <a:rPr lang="en-US" sz="220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200" spc="20" dirty="0">
                <a:solidFill>
                  <a:srgbClr val="000072"/>
                </a:solidFill>
                <a:latin typeface="Arial"/>
                <a:cs typeface="Arial"/>
              </a:rPr>
              <a:t>(pl</a:t>
            </a:r>
            <a:r>
              <a:rPr lang="en-US" sz="220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5" dirty="0">
                <a:solidFill>
                  <a:srgbClr val="000072"/>
                </a:solidFill>
                <a:latin typeface="Arial"/>
                <a:cs typeface="Arial"/>
              </a:rPr>
              <a:t>ying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50" dirty="0">
                <a:solidFill>
                  <a:srgbClr val="000072"/>
                </a:solidFill>
                <a:latin typeface="Arial"/>
                <a:cs typeface="Arial"/>
              </a:rPr>
              <a:t>ended). </a:t>
            </a:r>
            <a:r>
              <a:rPr lang="en-US" sz="220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200" spc="75" dirty="0">
                <a:solidFill>
                  <a:srgbClr val="000072"/>
                </a:solidFill>
                <a:latin typeface="Arial"/>
                <a:cs typeface="Arial"/>
              </a:rPr>
              <a:t>art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lang="en-US" sz="2200" i="1" spc="90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lang="en-US" sz="220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i="1" spc="-3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lang="en-US" sz="220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200" i="1" dirty="0">
                <a:solidFill>
                  <a:srgbClr val="000072"/>
                </a:solidFill>
                <a:latin typeface="Arial"/>
                <a:cs typeface="Arial"/>
              </a:rPr>
              <a:t>dia</a:t>
            </a:r>
            <a:r>
              <a:rPr lang="en-US" sz="220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i="1" spc="130" dirty="0">
                <a:solidFill>
                  <a:srgbClr val="000072"/>
                </a:solidFill>
                <a:latin typeface="Arial"/>
                <a:cs typeface="Arial"/>
              </a:rPr>
              <a:t>API</a:t>
            </a:r>
            <a:r>
              <a:rPr lang="en-US" sz="2200" spc="13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0F57E-5C7B-4E10-A23F-CD4D1CFB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234138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251460">
              <a:lnSpc>
                <a:spcPct val="100000"/>
              </a:lnSpc>
            </a:pP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Adding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Rem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ving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1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Listeners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8242338" cy="2118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12700" indent="0">
              <a:lnSpc>
                <a:spcPct val="118900"/>
              </a:lnSpc>
            </a:pP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.addEventListener(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3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fn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captur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.removeEventListener(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3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fn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captur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phase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213995">
              <a:lnSpc>
                <a:spcPct val="118900"/>
              </a:lnSpc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abili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atta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handlers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ass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ciated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attr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ibutes.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4A55-0595-4388-9073-9F5B49F7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9956" y="228600"/>
            <a:ext cx="6268720" cy="1202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224405" algn="l"/>
                <a:tab pos="3447415" algn="l"/>
              </a:tabLst>
            </a:pPr>
            <a:r>
              <a:rPr sz="4250" b="1" i="1" spc="4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4250" b="1" i="1" spc="0" dirty="0">
                <a:solidFill>
                  <a:srgbClr val="000072"/>
                </a:solidFill>
                <a:latin typeface="Arial"/>
                <a:cs typeface="Arial"/>
              </a:rPr>
              <a:t>esting	</a:t>
            </a:r>
            <a:r>
              <a:rPr sz="4250" b="1" i="1" spc="75" dirty="0">
                <a:solidFill>
                  <a:srgbClr val="000072"/>
                </a:solidFill>
                <a:latin typeface="Arial"/>
                <a:cs typeface="Arial"/>
              </a:rPr>
              <a:t>and	</a:t>
            </a:r>
            <a:r>
              <a:rPr sz="4250" b="1" i="1" spc="-25" dirty="0">
                <a:solidFill>
                  <a:srgbClr val="000072"/>
                </a:solidFill>
                <a:latin typeface="Arial"/>
                <a:cs typeface="Arial"/>
              </a:rPr>
              <a:t>Debugging</a:t>
            </a:r>
            <a:endParaRPr sz="425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3"/>
              </a:spcBef>
            </a:pPr>
            <a:endParaRPr sz="550" dirty="0"/>
          </a:p>
          <a:p>
            <a:pPr marL="27940">
              <a:lnSpc>
                <a:spcPct val="100000"/>
              </a:lnSpc>
            </a:pP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Common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J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aScripting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Problems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686877"/>
            <a:ext cx="8564880" cy="47901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715645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files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load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ecause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wrong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pathname,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access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ermission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problems.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2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286385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tax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errors—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elli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mista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quotation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marks,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strings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across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ultiple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lines,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missing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unmat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ets,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incorrect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names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id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case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sensiti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myObject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myobject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Incorrect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tax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common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problem.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2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Run-time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errors—problems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ccur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executing.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Accessing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nonexisting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attri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ute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null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undefined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without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king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qua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8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examples.</a:t>
            </a:r>
            <a:endParaRPr lang="en-US" sz="2050" spc="-6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Logical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errors—mista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solution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logic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lang="en-US"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do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wrong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thing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wrong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information.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lang="en-US" sz="1100" dirty="0"/>
          </a:p>
          <a:p>
            <a:pPr marL="274955" marR="50736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Cross-br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errors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—c</a:t>
            </a:r>
            <a:r>
              <a:rPr lang="en-US"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orks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certain br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others.</a:t>
            </a:r>
            <a:endParaRPr lang="en-US" sz="2050" dirty="0">
              <a:latin typeface="Arial"/>
              <a:cs typeface="Arial"/>
            </a:endParaRPr>
          </a:p>
          <a:p>
            <a:pPr marL="274955" marR="1270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B28D-B19E-48A1-8071-607F5228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11331" y="7358592"/>
            <a:ext cx="5845969" cy="413808"/>
          </a:xfrm>
        </p:spPr>
        <p:txBody>
          <a:bodyPr/>
          <a:lstStyle/>
          <a:p>
            <a:r>
              <a:rPr lang="en-US" dirty="0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535319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 marL="1471930">
              <a:lnSpc>
                <a:spcPct val="100000"/>
              </a:lnSpc>
            </a:pP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Br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wser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Debugging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ols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2515235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Firef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rror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Console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Firef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ole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6E1F3-439A-4941-AA2B-AAD8F4A8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A4FD9-D0B4-4786-BA68-28862F95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76" y="3262470"/>
            <a:ext cx="8623104" cy="2182893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347" y="518161"/>
            <a:ext cx="8475134" cy="1268037"/>
          </a:xfrm>
          <a:prstGeom prst="rect">
            <a:avLst/>
          </a:prstGeom>
        </p:spPr>
        <p:txBody>
          <a:bodyPr vert="horz" wrap="square" lIns="0" tIns="50232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our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Own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Error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Displ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000" spc="180" dirty="0">
                <a:solidFill>
                  <a:srgbClr val="000072"/>
                </a:solidFill>
                <a:latin typeface="Arial"/>
                <a:cs typeface="Arial"/>
              </a:rPr>
              <a:t>aScript-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5398770" cy="3311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errorWindow()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errWindow =</a:t>
            </a:r>
            <a:endParaRPr sz="2050">
              <a:latin typeface="Courier New"/>
              <a:cs typeface="Courier New"/>
            </a:endParaRPr>
          </a:p>
          <a:p>
            <a:pPr marL="701040" marR="1270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window.open("", "JavaScript Errors", "toolbar=0,scrollbar=1,width=400, height=300");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errWindow.document.writeln(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"value of email is " + email 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136BE-8A49-4199-BE40-0D458937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63" y="-152400"/>
            <a:ext cx="8475134" cy="2245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70405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50" dirty="0">
                <a:solidFill>
                  <a:srgbClr val="B20000"/>
                </a:solidFill>
                <a:latin typeface="Arial"/>
                <a:cs typeface="Arial"/>
              </a:rPr>
              <a:t>DOM Tree Example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lang="en-US" sz="1000" spc="175" dirty="0">
                <a:solidFill>
                  <a:srgbClr val="000072"/>
                </a:solidFill>
                <a:latin typeface="Arial"/>
                <a:cs typeface="Arial"/>
              </a:rPr>
              <a:t>JavaScript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7</a:t>
            </a:fld>
            <a:endParaRPr sz="10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6C0AD6-DC0A-4630-895E-2DA34B3A6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7" y="1828800"/>
            <a:ext cx="9448800" cy="39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9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EE0C2CA-6685-4059-8EDF-949702AD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8760" y="701040"/>
            <a:ext cx="8298180" cy="1089660"/>
          </a:xfrm>
        </p:spPr>
        <p:txBody>
          <a:bodyPr>
            <a:normAutofit/>
          </a:bodyPr>
          <a:lstStyle/>
          <a:p>
            <a:r>
              <a:rPr lang="en-US" altLang="en-US" sz="2950" b="1" spc="370" dirty="0">
                <a:solidFill>
                  <a:srgbClr val="B20000"/>
                </a:solidFill>
                <a:latin typeface="Arial"/>
                <a:cs typeface="Arial"/>
              </a:rPr>
              <a:t>CSS Defined: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1FD34A8-5DB0-4D0F-9586-6B02046D5F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5840" y="1790700"/>
            <a:ext cx="8549640" cy="49453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for "Cascading Style Sheets".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Determines how the elements in our XHTML documents are displayed and formatted.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to separate the content of a web page from the presentation of that content.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us to make all pages of our website look similar and consistent (font, color, etc.).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 to make site-wide formatting changes from a single location (rather than having to edit each page individually).</a:t>
            </a:r>
          </a:p>
          <a:p>
            <a:pPr>
              <a:lnSpc>
                <a:spcPct val="90000"/>
              </a:lnSpc>
            </a:pPr>
            <a:endParaRPr lang="en-US" altLang="en-US" sz="30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FA6365-1CA7-45E1-A5B2-085E3AF0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AB8187-CCD2-49E0-920E-16FB1018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CAB978-5A9C-4600-96CE-83437833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0347" y="435995"/>
            <a:ext cx="8475134" cy="859405"/>
          </a:xfrm>
        </p:spPr>
        <p:txBody>
          <a:bodyPr>
            <a:normAutofit/>
          </a:bodyPr>
          <a:lstStyle/>
          <a:p>
            <a:r>
              <a:rPr lang="en-US" altLang="en-US" sz="2950" b="1" spc="370" dirty="0">
                <a:solidFill>
                  <a:srgbClr val="B20000"/>
                </a:solidFill>
                <a:latin typeface="Arial"/>
                <a:cs typeface="Arial"/>
              </a:rPr>
              <a:t>Three Ways to Use CSS: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B97C772-43CF-4B53-96D1-119EB6FC1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2919" y="1600200"/>
            <a:ext cx="8475134" cy="3319991"/>
          </a:xfrm>
        </p:spPr>
        <p:txBody>
          <a:bodyPr>
            <a:normAutofit/>
          </a:bodyPr>
          <a:lstStyle/>
          <a:p>
            <a:pPr marL="669925" indent="-328613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Style - CSS is placed directly into the HTML element.</a:t>
            </a:r>
          </a:p>
          <a:p>
            <a:pPr marL="669925" indent="-328613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Style Sheet - CSS is placed into a separate area within the &lt;head&gt; section of a web page.</a:t>
            </a:r>
          </a:p>
          <a:p>
            <a:pPr marL="669925" indent="-328613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Style Sheet - CSS is placed into a separate computer file and "connected" to a web page.</a:t>
            </a:r>
          </a:p>
          <a:p>
            <a:pPr marL="0" indent="0">
              <a:lnSpc>
                <a:spcPct val="90000"/>
              </a:lnSpc>
              <a:buSzPct val="90000"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7DFAA6-85EF-4E4E-B2D5-A43EAD98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0F6DB-5BBD-4D56-8D04-262F4B9D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5937</Words>
  <Application>Microsoft Office PowerPoint</Application>
  <PresentationFormat>Custom</PresentationFormat>
  <Paragraphs>675</Paragraphs>
  <Slides>64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Corbel</vt:lpstr>
      <vt:lpstr>Courier New</vt:lpstr>
      <vt:lpstr>Verdana</vt:lpstr>
      <vt:lpstr>Wingdings</vt:lpstr>
      <vt:lpstr>Parallax</vt:lpstr>
      <vt:lpstr>PowerPoint Presentation</vt:lpstr>
      <vt:lpstr>Useful Resources</vt:lpstr>
      <vt:lpstr>HTML5 Page Structure</vt:lpstr>
      <vt:lpstr>HTML5 Elements</vt:lpstr>
      <vt:lpstr>HTML5 Document Object Model</vt:lpstr>
      <vt:lpstr>HTML5 DOM Tree of Objects</vt:lpstr>
      <vt:lpstr>HTML5 DOM Tree Example</vt:lpstr>
      <vt:lpstr>CSS Defined:</vt:lpstr>
      <vt:lpstr>Three Ways to Use CSS:</vt:lpstr>
      <vt:lpstr>CSS Format Conflicts</vt:lpstr>
      <vt:lpstr>Example: Inline Style</vt:lpstr>
      <vt:lpstr>Example: Internal Style Sheet</vt:lpstr>
      <vt:lpstr>Example: External Style Sheet</vt:lpstr>
      <vt:lpstr>Internal vs. External Style Sheets</vt:lpstr>
      <vt:lpstr>CSS Terminology and Syntax</vt:lpstr>
      <vt:lpstr>Some Examples</vt:lpstr>
      <vt:lpstr>CSS Text Properties</vt:lpstr>
      <vt:lpstr>Dynamic User Interfaces</vt:lpstr>
      <vt:lpstr>PowerPoint Presentation</vt:lpstr>
      <vt:lpstr>With JavaScript You Can</vt:lpstr>
      <vt:lpstr>About JavaScript</vt:lpstr>
      <vt:lpstr>PowerPoint Presentation</vt:lpstr>
      <vt:lpstr>Getting Started with JavaScript</vt:lpstr>
      <vt:lpstr>JavaScript-Generated HTML</vt:lpstr>
      <vt:lpstr>Placing JavaScript in Webpages</vt:lpstr>
      <vt:lpstr>JavaScript in Separate Files</vt:lpstr>
      <vt:lpstr>Image Rollover</vt:lpstr>
      <vt:lpstr>Event Actions</vt:lpstr>
      <vt:lpstr>Manipulating HTML Element Attributes</vt:lpstr>
      <vt:lpstr>A Conversion Calculator</vt:lpstr>
      <vt:lpstr>A Conversion Calculator</vt:lpstr>
      <vt:lpstr>A Conversion Calculator</vt:lpstr>
      <vt:lpstr>Window Objects</vt:lpstr>
      <vt:lpstr>Window Object Properties</vt:lpstr>
      <vt:lpstr>Navigating via window</vt:lpstr>
      <vt:lpstr>Dialog Windows</vt:lpstr>
      <vt:lpstr>Alert Window</vt:lpstr>
      <vt:lpstr>Prompt Window</vt:lpstr>
      <vt:lpstr>PowerPoint Presentation</vt:lpstr>
      <vt:lpstr>PowerPoint Presentation</vt:lpstr>
      <vt:lpstr>Opening New Windows</vt:lpstr>
      <vt:lpstr>A Pop-Up Picture</vt:lpstr>
      <vt:lpstr>Pop-Up Window Example</vt:lpstr>
      <vt:lpstr>PowerPoint Presentation</vt:lpstr>
      <vt:lpstr>Input Pattern Checking</vt:lpstr>
      <vt:lpstr>PowerPoint Presentation</vt:lpstr>
      <vt:lpstr>PowerPoint Presentation</vt:lpstr>
      <vt:lpstr>PowerPoint Presentation</vt:lpstr>
      <vt:lpstr>Scrolling Text</vt:lpstr>
      <vt:lpstr>Smooth Scrolling Text</vt:lpstr>
      <vt:lpstr>Smooth Scrolling Text</vt:lpstr>
      <vt:lpstr>Smooth Scrolling Text</vt:lpstr>
      <vt:lpstr>PowerPoint Presentation</vt:lpstr>
      <vt:lpstr>Expanding Headline</vt:lpstr>
      <vt:lpstr>Expanding Headline</vt:lpstr>
      <vt:lpstr>PowerPoint Presentation</vt:lpstr>
      <vt:lpstr>Events and Event Objects</vt:lpstr>
      <vt:lpstr>PowerPoint Presentation</vt:lpstr>
      <vt:lpstr>PowerPoint Presentation</vt:lpstr>
      <vt:lpstr>PowerPoint Presentation</vt:lpstr>
      <vt:lpstr>Adding and Removing Event Listeners</vt:lpstr>
      <vt:lpstr>PowerPoint Presentation</vt:lpstr>
      <vt:lpstr>Browser Debugging Tools</vt:lpstr>
      <vt:lpstr>Your Own Error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SUNY Korea CS</dc:creator>
  <cp:lastModifiedBy>SUNY Korea CS</cp:lastModifiedBy>
  <cp:revision>30</cp:revision>
  <dcterms:created xsi:type="dcterms:W3CDTF">2019-11-14T07:07:22Z</dcterms:created>
  <dcterms:modified xsi:type="dcterms:W3CDTF">2019-11-20T04:28:45Z</dcterms:modified>
</cp:coreProperties>
</file>