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5"/>
  </p:notesMasterIdLst>
  <p:sldIdLst>
    <p:sldId id="256" r:id="rId2"/>
    <p:sldId id="322" r:id="rId3"/>
    <p:sldId id="323" r:id="rId4"/>
    <p:sldId id="334" r:id="rId5"/>
    <p:sldId id="333" r:id="rId6"/>
    <p:sldId id="345" r:id="rId7"/>
    <p:sldId id="344" r:id="rId8"/>
    <p:sldId id="343" r:id="rId9"/>
    <p:sldId id="342" r:id="rId10"/>
    <p:sldId id="341" r:id="rId11"/>
    <p:sldId id="340" r:id="rId12"/>
    <p:sldId id="339" r:id="rId13"/>
    <p:sldId id="338" r:id="rId14"/>
    <p:sldId id="337" r:id="rId15"/>
    <p:sldId id="336" r:id="rId16"/>
    <p:sldId id="335" r:id="rId17"/>
    <p:sldId id="332" r:id="rId18"/>
    <p:sldId id="331" r:id="rId19"/>
    <p:sldId id="330" r:id="rId20"/>
    <p:sldId id="329" r:id="rId21"/>
    <p:sldId id="328" r:id="rId22"/>
    <p:sldId id="327" r:id="rId23"/>
    <p:sldId id="326" r:id="rId24"/>
    <p:sldId id="357" r:id="rId25"/>
    <p:sldId id="356" r:id="rId26"/>
    <p:sldId id="355" r:id="rId27"/>
    <p:sldId id="354" r:id="rId28"/>
    <p:sldId id="353" r:id="rId29"/>
    <p:sldId id="352" r:id="rId30"/>
    <p:sldId id="351" r:id="rId31"/>
    <p:sldId id="350" r:id="rId32"/>
    <p:sldId id="349" r:id="rId33"/>
    <p:sldId id="348" r:id="rId34"/>
    <p:sldId id="347" r:id="rId35"/>
    <p:sldId id="346" r:id="rId36"/>
    <p:sldId id="325" r:id="rId37"/>
    <p:sldId id="324" r:id="rId38"/>
    <p:sldId id="376" r:id="rId39"/>
    <p:sldId id="375" r:id="rId40"/>
    <p:sldId id="374" r:id="rId41"/>
    <p:sldId id="373" r:id="rId42"/>
    <p:sldId id="372" r:id="rId43"/>
    <p:sldId id="371" r:id="rId44"/>
    <p:sldId id="370" r:id="rId45"/>
    <p:sldId id="369" r:id="rId46"/>
    <p:sldId id="368" r:id="rId47"/>
    <p:sldId id="367" r:id="rId48"/>
    <p:sldId id="366" r:id="rId49"/>
    <p:sldId id="365" r:id="rId50"/>
    <p:sldId id="364" r:id="rId51"/>
    <p:sldId id="363" r:id="rId52"/>
    <p:sldId id="362" r:id="rId53"/>
    <p:sldId id="361" r:id="rId54"/>
    <p:sldId id="360" r:id="rId55"/>
    <p:sldId id="385" r:id="rId56"/>
    <p:sldId id="384" r:id="rId57"/>
    <p:sldId id="383" r:id="rId58"/>
    <p:sldId id="382" r:id="rId59"/>
    <p:sldId id="381" r:id="rId60"/>
    <p:sldId id="380" r:id="rId61"/>
    <p:sldId id="379" r:id="rId62"/>
    <p:sldId id="378" r:id="rId63"/>
    <p:sldId id="377" r:id="rId64"/>
    <p:sldId id="359" r:id="rId65"/>
    <p:sldId id="358" r:id="rId66"/>
    <p:sldId id="388" r:id="rId67"/>
    <p:sldId id="387" r:id="rId68"/>
    <p:sldId id="392" r:id="rId69"/>
    <p:sldId id="391" r:id="rId70"/>
    <p:sldId id="390" r:id="rId71"/>
    <p:sldId id="389" r:id="rId72"/>
    <p:sldId id="386" r:id="rId73"/>
    <p:sldId id="318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visualgo.net/en/sort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en/sortin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 – </a:t>
            </a:r>
            <a:r>
              <a:rPr lang="en-US" dirty="0" err="1"/>
              <a:t>SearchinG</a:t>
            </a:r>
            <a:r>
              <a:rPr lang="en-US" dirty="0"/>
              <a:t> and Sorting algorithms. Scalability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RandomList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List of 10 random integers: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PythonLabs.Tools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RandomList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rand_nums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PythonLabs.Tools.RandomList</a:t>
            </a:r>
            <a:r>
              <a:rPr lang="en-US" b="1" dirty="0">
                <a:latin typeface="Rockwell" panose="02060603020205020403" pitchFamily="18" charset="0"/>
              </a:rPr>
              <a:t>(10)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</a:t>
            </a:r>
            <a:r>
              <a:rPr lang="en-US" b="1" dirty="0" err="1">
                <a:latin typeface="Rockwell" panose="02060603020205020403" pitchFamily="18" charset="0"/>
              </a:rPr>
              <a:t>rand_nums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Sample output: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[84, 62, 76, 24, 80, 42, 17, 54, 7, 14]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List of 5 random fish (!!!):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fish = </a:t>
            </a:r>
            <a:r>
              <a:rPr lang="en-US" b="1" dirty="0" err="1">
                <a:latin typeface="Rockwell" panose="02060603020205020403" pitchFamily="18" charset="0"/>
              </a:rPr>
              <a:t>PythonLabs.Tools.RandomList</a:t>
            </a:r>
            <a:r>
              <a:rPr lang="en-US" b="1" dirty="0">
                <a:latin typeface="Rockwell" panose="02060603020205020403" pitchFamily="18" charset="0"/>
              </a:rPr>
              <a:t>(5, 'fish’)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print(fish)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Sample output: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['black bass', 'halibut', 'herring’,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'flounder', 'mackerel’]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RandomList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we make a </a:t>
            </a:r>
            <a:r>
              <a:rPr lang="en-US" dirty="0" err="1">
                <a:solidFill>
                  <a:srgbClr val="0070C0"/>
                </a:solidFill>
              </a:rPr>
              <a:t>RandomList</a:t>
            </a:r>
            <a:r>
              <a:rPr lang="en-US" dirty="0"/>
              <a:t> object, we can ask it to give us a randomly chosen item from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let’s search for a fish that </a:t>
            </a:r>
            <a:r>
              <a:rPr lang="en-US" i="1" dirty="0"/>
              <a:t>is </a:t>
            </a:r>
            <a:r>
              <a:rPr lang="en-US" dirty="0"/>
              <a:t>in the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success_fish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fish.random</a:t>
            </a:r>
            <a:r>
              <a:rPr lang="en-US" b="1" dirty="0">
                <a:latin typeface="Rockwell" panose="02060603020205020403" pitchFamily="18" charset="0"/>
              </a:rPr>
              <a:t>('success')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(fish, </a:t>
            </a:r>
            <a:r>
              <a:rPr lang="en-US" b="1" dirty="0" err="1">
                <a:latin typeface="Rockwell" panose="02060603020205020403" pitchFamily="18" charset="0"/>
              </a:rPr>
              <a:t>success_fish</a:t>
            </a:r>
            <a:r>
              <a:rPr lang="en-US" b="1" dirty="0">
                <a:latin typeface="Rockwell" panose="02060603020205020403" pitchFamily="18" charset="0"/>
              </a:rPr>
              <a:t>) # returns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let’s request the name of a fish that is not in the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fail_fish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fish.random</a:t>
            </a:r>
            <a:r>
              <a:rPr lang="en-US" b="1" dirty="0">
                <a:latin typeface="Rockwell" panose="02060603020205020403" pitchFamily="18" charset="0"/>
              </a:rPr>
              <a:t>('fail’)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(fish, </a:t>
            </a:r>
            <a:r>
              <a:rPr lang="en-US" b="1" dirty="0" err="1">
                <a:latin typeface="Rockwell" panose="02060603020205020403" pitchFamily="18" charset="0"/>
              </a:rPr>
              <a:t>fail_fish</a:t>
            </a:r>
            <a:r>
              <a:rPr lang="en-US" b="1" dirty="0">
                <a:latin typeface="Rockwell" panose="02060603020205020403" pitchFamily="18" charset="0"/>
              </a:rPr>
              <a:t>) # returns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isearch_tests.py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isearch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IterationLab</a:t>
            </a:r>
            <a:r>
              <a:rPr lang="en-US" dirty="0"/>
              <a:t> supports visualization of </a:t>
            </a:r>
            <a:r>
              <a:rPr lang="en-US" b="1" dirty="0" err="1"/>
              <a:t>isearch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Visualizing the action will help us design and implement the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make a list of random integers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print the list in the terminal window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pick a random number to search for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display the list on the canvas (works only for integers)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Finally, call the </a:t>
            </a:r>
            <a:r>
              <a:rPr lang="en-US" b="1" dirty="0" err="1"/>
              <a:t>isearch</a:t>
            </a:r>
            <a:r>
              <a:rPr lang="en-US" b="1" dirty="0"/>
              <a:t> </a:t>
            </a:r>
            <a:r>
              <a:rPr lang="en-US" dirty="0"/>
              <a:t>function on the list and display the result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Python code for this algorithm is given on the next slide and in isearch_visualization.py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isearch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PythonLabs.IterationLab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view_list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PythonLabs.Tools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RandomList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RandomList</a:t>
            </a:r>
            <a:r>
              <a:rPr lang="en-US" b="1" dirty="0">
                <a:latin typeface="Rockwell" panose="02060603020205020403" pitchFamily="18" charset="0"/>
              </a:rPr>
              <a:t>(20)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print('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target = </a:t>
            </a:r>
            <a:r>
              <a:rPr lang="en-US" b="1" dirty="0" err="1">
                <a:latin typeface="Rockwell" panose="02060603020205020403" pitchFamily="18" charset="0"/>
              </a:rPr>
              <a:t>nums.random</a:t>
            </a:r>
            <a:r>
              <a:rPr lang="en-US" b="1" dirty="0">
                <a:latin typeface="Rockwell" panose="02060603020205020403" pitchFamily="18" charset="0"/>
              </a:rPr>
              <a:t>('success')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print('target: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(target))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view_list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result = 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target)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print('result: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(result))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42F57-D397-467D-8125-5DA6AE2D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070" y="3007960"/>
            <a:ext cx="3581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way to write our own version of </a:t>
            </a:r>
            <a:r>
              <a:rPr lang="en-US" b="1" dirty="0" err="1"/>
              <a:t>isearch</a:t>
            </a:r>
            <a:r>
              <a:rPr lang="en-US" b="1" dirty="0"/>
              <a:t> </a:t>
            </a:r>
            <a:r>
              <a:rPr lang="en-US" dirty="0"/>
              <a:t>is to use a for-loop with a </a:t>
            </a:r>
            <a:r>
              <a:rPr lang="en-US" b="1" dirty="0"/>
              <a:t>range </a:t>
            </a:r>
            <a:r>
              <a:rPr lang="en-US" dirty="0"/>
              <a:t>expression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explanation: the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variable acts as an index into </a:t>
            </a:r>
            <a:r>
              <a:rPr lang="en-US" b="1" dirty="0"/>
              <a:t>a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do this so that we can return the position (index) of the target element, </a:t>
            </a:r>
            <a:r>
              <a:rPr lang="en-US" b="1" dirty="0"/>
              <a:t>x</a:t>
            </a:r>
            <a:r>
              <a:rPr lang="en-US" dirty="0"/>
              <a:t>,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BA5E0-3167-4E30-89EB-E3D1A51D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2562015"/>
            <a:ext cx="3660326" cy="12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item is found, the first return statement tells Python to exit the loop and return before the iteration is done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item is not in the list, the loop terminates and the other return statement is executed returning </a:t>
            </a:r>
            <a:r>
              <a:rPr lang="en-US" b="1" dirty="0"/>
              <a:t>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F0EF4-5527-4123-B609-0F2A10D8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2055101"/>
            <a:ext cx="3581400" cy="13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way to write the function is shown below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&lt;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while </a:t>
            </a:r>
            <a:r>
              <a:rPr lang="en-US" dirty="0"/>
              <a:t>statement is another kind of loop available in Python that is just as important as the </a:t>
            </a:r>
            <a:r>
              <a:rPr lang="en-US" b="1" dirty="0"/>
              <a:t>for </a:t>
            </a:r>
            <a:r>
              <a:rPr lang="en-US" dirty="0"/>
              <a:t>statement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7D4CA-2B9D-4381-8127-EFCC7A2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662237"/>
            <a:ext cx="4229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evaluates the </a:t>
            </a:r>
            <a:r>
              <a:rPr lang="en-US" dirty="0">
                <a:solidFill>
                  <a:srgbClr val="FF0000"/>
                </a:solidFill>
              </a:rPr>
              <a:t>Boolean expression</a:t>
            </a:r>
            <a:r>
              <a:rPr lang="en-US" dirty="0"/>
              <a:t> next to the keyword </a:t>
            </a:r>
            <a:r>
              <a:rPr lang="en-US" b="1" dirty="0">
                <a:solidFill>
                  <a:srgbClr val="00B050"/>
                </a:solidFill>
              </a:rPr>
              <a:t>while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If the expression is true</a:t>
            </a:r>
            <a:r>
              <a:rPr lang="en-US" dirty="0"/>
              <a:t>, the statements in the body of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the loop are executed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then goes back to the top of the loop to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evaluate the Boolean expression again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D5AD2-1793-4A16-9747-2BEFC89632C5}"/>
              </a:ext>
            </a:extLst>
          </p:cNvPr>
          <p:cNvSpPr txBox="1"/>
          <p:nvPr/>
        </p:nvSpPr>
        <p:spPr>
          <a:xfrm>
            <a:off x="8678447" y="1737360"/>
            <a:ext cx="310397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isearch</a:t>
            </a:r>
            <a:r>
              <a:rPr lang="en-US" sz="2000" b="1" dirty="0">
                <a:latin typeface="Rockwell" panose="02060603020205020403" pitchFamily="18" charset="0"/>
              </a:rPr>
              <a:t>(a, x):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while</a:t>
            </a:r>
            <a:r>
              <a:rPr lang="en-US" sz="2000" b="1" dirty="0">
                <a:latin typeface="Rockwell" panose="02060603020205020403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 &lt;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len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(a):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if a[</a:t>
            </a:r>
            <a:r>
              <a:rPr lang="en-US" sz="2000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] == x: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    return </a:t>
            </a:r>
            <a:r>
              <a:rPr lang="en-US" sz="2000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endParaRPr lang="en-US" sz="2000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</a:t>
            </a:r>
            <a:r>
              <a:rPr lang="en-US" sz="2000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 + 1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return None</a:t>
            </a:r>
            <a:endParaRPr lang="en-US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4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terminates when the Boolean expression becomes false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index variable </a:t>
            </a:r>
            <a:r>
              <a:rPr lang="en-US" b="1" dirty="0"/>
              <a:t>I </a:t>
            </a:r>
            <a:r>
              <a:rPr lang="en-US" dirty="0">
                <a:solidFill>
                  <a:srgbClr val="FF0000"/>
                </a:solidFill>
              </a:rPr>
              <a:t>must be initialized </a:t>
            </a:r>
            <a:r>
              <a:rPr lang="en-US" dirty="0"/>
              <a:t>before the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while statement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variable is updated </a:t>
            </a:r>
            <a:r>
              <a:rPr lang="en-US" dirty="0"/>
              <a:t>inside of the loop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never changes, the program will be caught in an </a:t>
            </a:r>
            <a:r>
              <a:rPr lang="en-US" b="1" dirty="0"/>
              <a:t>infinite loop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C8C4E-0E24-4A3E-8677-9292288B0057}"/>
              </a:ext>
            </a:extLst>
          </p:cNvPr>
          <p:cNvSpPr txBox="1"/>
          <p:nvPr/>
        </p:nvSpPr>
        <p:spPr>
          <a:xfrm>
            <a:off x="8372475" y="2105025"/>
            <a:ext cx="31623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isearch</a:t>
            </a:r>
            <a:r>
              <a:rPr lang="en-US" sz="2000" b="1" dirty="0">
                <a:latin typeface="Rockwell" panose="02060603020205020403" pitchFamily="18" charset="0"/>
              </a:rPr>
              <a:t>(a, x):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while</a:t>
            </a:r>
            <a:r>
              <a:rPr lang="en-US" sz="2000" b="1" dirty="0">
                <a:latin typeface="Rockwell" panose="02060603020205020403" pitchFamily="18" charset="0"/>
              </a:rPr>
              <a:t>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&lt;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(a):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    if a[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== x: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        return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endParaRPr lang="en-US" sz="2000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    </a:t>
            </a:r>
            <a:r>
              <a:rPr lang="en-US" sz="2000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Rockwell" panose="02060603020205020403" pitchFamily="18" charset="0"/>
              </a:rPr>
              <a:t> + 1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    return None</a:t>
            </a:r>
            <a:endParaRPr lang="en-US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5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 vs. 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Why does Python give us two ways to write loops?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for-loops are convenient, but some algorithms need to look at items in a different order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for-loops are appropriate when you know or can calculate the number of times the loop’s body must be executed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Sometimes we can’t determine ahead of time the number of repetitions, so we use a while-loop instead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for-loops are perfect for visiting every element of a list, and while-loops are the better choice for most other situations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Searching and Sorting Algorithms. Scalability</a:t>
            </a:r>
          </a:p>
          <a:p>
            <a:r>
              <a:rPr lang="en-US" dirty="0">
                <a:solidFill>
                  <a:schemeClr val="tx1"/>
                </a:solidFill>
              </a:rPr>
              <a:t>Reading: Read Chapter 4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the lecture slides are based on CSE 101 lecture notes by Prof. Kevin McDonald at SBU and the textbook by John </a:t>
            </a:r>
            <a:r>
              <a:rPr lang="en-US" dirty="0" err="1"/>
              <a:t>Conery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 vs. 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Advice: unless there is a good reason to use a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-loop, write your loops with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statements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takes care of initializing and updating the index variable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Programs will be shorter, simpler and less likely to contain errors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single line of code </a:t>
            </a: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 </a:t>
            </a:r>
            <a:r>
              <a:rPr lang="en-US" dirty="0"/>
              <a:t>would require three lines if written as a while-loop: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while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&lt;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...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linear search algorithm looks for an item in a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at the beginning (</a:t>
            </a:r>
            <a:r>
              <a:rPr lang="en-US" b="1" dirty="0">
                <a:latin typeface="Rockwell" panose="02060603020205020403" pitchFamily="18" charset="0"/>
              </a:rPr>
              <a:t>a[0]</a:t>
            </a:r>
            <a:r>
              <a:rPr lang="en-US" dirty="0"/>
              <a:t>, or “the left”)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each item, moving systematically to the right 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comparisons will the linear search algorithm make as it searches through a list with </a:t>
            </a:r>
            <a:r>
              <a:rPr lang="en-US" i="1" dirty="0"/>
              <a:t>n </a:t>
            </a:r>
            <a:r>
              <a:rPr lang="en-US" dirty="0"/>
              <a:t>items?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way to phrase it: how many iterations will our Python function make in its while-loop?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Well, it depends on whether the search is successful or not, doesn’t it?!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an unsuccessful search: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Visit every item before returning 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i.e., make n comparisons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 successful search, anywhere from 1 and n interactions are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may be lucky and find the item in the first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 the other extreme, the item might be in the last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Expect, on average, n/2 comparisons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dirty="0" err="1"/>
              <a:t>Luhn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Luhn</a:t>
            </a:r>
            <a:r>
              <a:rPr lang="en-US" dirty="0"/>
              <a:t> algorithm checks if an account number (such as a credit card number) is valid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works like this: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1. Process each digit in turn, from </a:t>
            </a:r>
            <a:r>
              <a:rPr lang="en-US" i="1" dirty="0"/>
              <a:t>right to left</a:t>
            </a:r>
            <a:r>
              <a:rPr lang="en-US" dirty="0"/>
              <a:t>. The rightmost digit is treated as being in position #1.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Odd-positioned digits are added as-is to a running total.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Even-positioned digits are doubled. If that doubled value is less than 10, add it to the running total. Otherwise, add the two digits individually to the running total.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2. If the sum is a multiple of 10, the account number is valid. Otherwise it isn’t.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2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dirty="0" err="1"/>
              <a:t>Luhn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Here’s an example of this computation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 number 79927398713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Odd-positioned values: 3, 7, 9, 7, 9, 7 (remember: indexes start from 1 for this algorithm)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them: 3+7+9+7+9+7=42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Even-positioned values: 1, 8, 3, 2,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Even-positioned values doubled: 2, 16, 6, 4, 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16 and 18 are both &gt; 10, so we will add 7 (1 + 6) and 9 (1 + 8) to the total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Add: 42+2+7+6+4+9=70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70 is divisible by 10, so the account number is valid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6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dirty="0" err="1"/>
              <a:t>Luhn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know how to tell if a number is divisible by 10, right?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remainder operator (%):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if </a:t>
            </a:r>
            <a:r>
              <a:rPr lang="en-US" b="1" dirty="0" err="1"/>
              <a:t>num</a:t>
            </a:r>
            <a:r>
              <a:rPr lang="en-US" b="1" dirty="0"/>
              <a:t> % 10 == 0: # say "</a:t>
            </a:r>
            <a:r>
              <a:rPr lang="en-US" b="1" dirty="0" err="1"/>
              <a:t>num</a:t>
            </a:r>
            <a:r>
              <a:rPr lang="en-US" b="1" dirty="0"/>
              <a:t> mod 10"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# </a:t>
            </a:r>
            <a:r>
              <a:rPr lang="en-US" b="1" dirty="0" err="1"/>
              <a:t>stmts</a:t>
            </a:r>
            <a:r>
              <a:rPr lang="en-US" b="1" dirty="0"/>
              <a:t> for when </a:t>
            </a:r>
            <a:r>
              <a:rPr lang="en-US" b="1" dirty="0" err="1"/>
              <a:t>num</a:t>
            </a:r>
            <a:r>
              <a:rPr lang="en-US" b="1" dirty="0"/>
              <a:t> is divisible by 10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# </a:t>
            </a:r>
            <a:r>
              <a:rPr lang="en-US" b="1" dirty="0" err="1"/>
              <a:t>stmts</a:t>
            </a:r>
            <a:r>
              <a:rPr lang="en-US" b="1" dirty="0"/>
              <a:t> for when </a:t>
            </a:r>
            <a:r>
              <a:rPr lang="en-US" b="1" dirty="0" err="1"/>
              <a:t>num</a:t>
            </a:r>
            <a:r>
              <a:rPr lang="en-US" b="1" dirty="0"/>
              <a:t> is not div. by 10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also know how to tell if a number is even or odd, right?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8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dirty="0" err="1"/>
              <a:t>Luhn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Sometimes it is useful (or necessary) to put one if-statement inside of another if-statement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These are known as </a:t>
            </a:r>
            <a:r>
              <a:rPr lang="en-US" b="1" dirty="0"/>
              <a:t>nested if-statements </a:t>
            </a:r>
            <a:r>
              <a:rPr lang="en-US" dirty="0"/>
              <a:t>as we saw in our last PS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We will find nested if-statements useful in implementing the </a:t>
            </a:r>
            <a:r>
              <a:rPr lang="en-US" dirty="0" err="1"/>
              <a:t>Luhn</a:t>
            </a:r>
            <a:r>
              <a:rPr lang="en-US" dirty="0"/>
              <a:t> algorithm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Python source code for the algorithm is given in a few slides, but see the file </a:t>
            </a:r>
            <a:r>
              <a:rPr lang="en-US" dirty="0">
                <a:solidFill>
                  <a:srgbClr val="0070C0"/>
                </a:solidFill>
              </a:rPr>
              <a:t>luhn.py </a:t>
            </a:r>
            <a:r>
              <a:rPr lang="en-US" dirty="0"/>
              <a:t>itself for fully-commented code that explains every line of the source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3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dirty="0" err="1"/>
              <a:t>Luhn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additional Python functionality that will be useful in implementing the </a:t>
            </a:r>
            <a:r>
              <a:rPr lang="en-US" dirty="0" err="1"/>
              <a:t>Luhn</a:t>
            </a:r>
            <a:r>
              <a:rPr lang="en-US" dirty="0"/>
              <a:t> algorithm: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write </a:t>
            </a:r>
            <a:r>
              <a:rPr lang="en-US" b="1" dirty="0"/>
              <a:t>*= </a:t>
            </a:r>
            <a:r>
              <a:rPr lang="en-US" dirty="0"/>
              <a:t>and </a:t>
            </a:r>
            <a:r>
              <a:rPr lang="en-US" b="1" dirty="0"/>
              <a:t>//= </a:t>
            </a:r>
            <a:r>
              <a:rPr lang="en-US" dirty="0"/>
              <a:t>to multiply or divide (respectively) one number by another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>
                <a:latin typeface="Rockwell" panose="02060603020205020403" pitchFamily="18" charset="0"/>
              </a:rPr>
              <a:t>salary *= 3 </a:t>
            </a:r>
            <a:r>
              <a:rPr lang="en-US" dirty="0"/>
              <a:t>would triple the value stored in variable </a:t>
            </a:r>
            <a:r>
              <a:rPr lang="en-US" b="1" dirty="0">
                <a:latin typeface="Rockwell" panose="02060603020205020403" pitchFamily="18" charset="0"/>
              </a:rPr>
              <a:t>salary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extract digits one-by-one from an integer, we can use repeated division by 10: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% 10 </a:t>
            </a:r>
            <a:r>
              <a:rPr lang="en-US" dirty="0"/>
              <a:t>would give us the rightmost digit of 10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//= 10 </a:t>
            </a:r>
            <a:r>
              <a:rPr lang="en-US" dirty="0"/>
              <a:t>would then remove that digit from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</a:t>
            </a:r>
            <a:r>
              <a:rPr lang="en-US" b="1" dirty="0" err="1"/>
              <a:t>num</a:t>
            </a:r>
            <a:r>
              <a:rPr lang="en-US" b="1" dirty="0"/>
              <a:t> </a:t>
            </a:r>
            <a:r>
              <a:rPr lang="en-US" dirty="0"/>
              <a:t>is 942.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% 10 </a:t>
            </a:r>
            <a:r>
              <a:rPr lang="en-US" dirty="0"/>
              <a:t>would give us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//= 10 </a:t>
            </a:r>
            <a:r>
              <a:rPr lang="en-US" dirty="0"/>
              <a:t>would change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/>
              <a:t> </a:t>
            </a:r>
            <a:r>
              <a:rPr lang="en-US" dirty="0"/>
              <a:t>from 942 to 94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luhn.py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361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luhn</a:t>
            </a:r>
            <a:r>
              <a:rPr lang="en-US" b="1" dirty="0">
                <a:latin typeface="Rockwell" panose="02060603020205020403" pitchFamily="18" charset="0"/>
              </a:rPr>
              <a:t>(number):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position 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while number &gt; 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digit = number % 10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position % 2 == 1: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total += digit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digit *=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if digit &gt;= 10: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  total += 1 + (digit % 10)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  total += digit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number //= 10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position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 % 10 == 0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linear search </a:t>
            </a:r>
            <a:r>
              <a:rPr lang="en-US" dirty="0"/>
              <a:t>algorithm is an example of an </a:t>
            </a:r>
            <a:r>
              <a:rPr lang="en-US" dirty="0">
                <a:solidFill>
                  <a:srgbClr val="FF0000"/>
                </a:solidFill>
              </a:rPr>
              <a:t>iterative</a:t>
            </a:r>
            <a:r>
              <a:rPr lang="en-US" dirty="0"/>
              <a:t> algorithm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at the beginning of a collection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Systematically progress through the collection, all the way to the end, if necessary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similar strategy can be used to sort the items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now look at a simple, iterative sorting algorithm known as </a:t>
            </a:r>
            <a:r>
              <a:rPr lang="en-US" b="1" dirty="0"/>
              <a:t>insertion sort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basic idea is: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Pick up an item, find the place it belongs, insert it back into the list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Move to the next item and repeat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Searching </a:t>
            </a:r>
            <a:r>
              <a:rPr lang="en-US" sz="2400" dirty="0"/>
              <a:t>is a common operation in many different situations: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Finding a file on your computer (e.g., Spotlight on MacOS, Search box in Windows Explorer)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Online dictionaries and catalogs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“find” command in a word processor or text editor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Looking for a book, either on a bookshelf at home or in a library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Finding a name in a phone book or a word in a dictionary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Searching a file drawer to find customer information or student records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7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important property of the insertion sort algorithm: at any point in this algorithm, </a:t>
            </a:r>
            <a:r>
              <a:rPr lang="en-US" i="1" dirty="0"/>
              <a:t>part of the list is already sorted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specifically, the left-hand part of the list is the sorted part and the right-hand part is still unsorted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initial item to work on is at index 1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Pick up the current item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Scan the left-hand part backwards from that index until we find an item lower than the current item or we arrive at the front of the list, whichever comes first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Insert the current item back into the list at this location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next item to work on is to the right of the original location of the item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Go back to step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3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example here illustrates the general idea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underlined letters constitute the sorted part of the array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Initially, the leftmost item is considered to be in a sorted sub-list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by itself, and all the other items are in an adjoining unsorted sub-list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leftmost item in the unsorted sub-list is selected and </a:t>
            </a:r>
            <a:r>
              <a:rPr lang="en-US" i="1" dirty="0"/>
              <a:t>inserted </a:t>
            </a:r>
            <a:r>
              <a:rPr lang="en-US" dirty="0"/>
              <a:t>into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its correct position in the sorted sub-list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E6F88-F83A-4CC6-9965-E69B7BC4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95" y="1845734"/>
            <a:ext cx="2033588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6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in Python (almost)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while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&lt;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x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remove x from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j = location for x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insert x at a[j+1]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a couple of obvious gaps in this pseudocode, but we’re on our way to writing a Python function that implements insertion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2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in Python (almost)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figure on the next slide shows the core part of the algorithm: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the next item (step (a))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 the item from the list (step (b))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at which index the item should go (step (b) also)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Insert the item at that index (step (c))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we’re working on the item at index 3, the values to the left (indexes 0 through 2) have been sorted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statements in the body of the while-loop find the new location for this item and insert it back into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8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B385-CB87-454A-8EA4-BFC06FA9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in Python (almost)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5620-4D9C-46DC-A823-989EED95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52AEB-1847-4240-8DFB-ADA9880B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6079F-0352-4B7D-AB08-5229609A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957387"/>
            <a:ext cx="4378345" cy="3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9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inserting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Before delving any deeper yet into the code, it might be helpful to watch a visualization of insertion sort in action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isort_visualization.py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 see </a:t>
            </a:r>
            <a:r>
              <a:rPr lang="en-US" dirty="0">
                <a:hlinkClick r:id="rId2"/>
              </a:rPr>
              <a:t>http://visualgo.net/en/sorting</a:t>
            </a: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PythonLabs.IterationLab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import </a:t>
            </a:r>
            <a:r>
              <a:rPr lang="en-US" b="1" dirty="0" err="1">
                <a:latin typeface="Rockwell" panose="02060603020205020403" pitchFamily="18" charset="0"/>
              </a:rPr>
              <a:t>view_list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PythonLabs.Tools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import </a:t>
            </a:r>
            <a:r>
              <a:rPr lang="en-US" b="1" dirty="0" err="1">
                <a:latin typeface="Rockwell" panose="02060603020205020403" pitchFamily="18" charset="0"/>
              </a:rPr>
              <a:t>RandomList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RandomList</a:t>
            </a:r>
            <a:r>
              <a:rPr lang="en-US" b="1" dirty="0">
                <a:latin typeface="Rockwell" panose="02060603020205020403" pitchFamily="18" charset="0"/>
              </a:rPr>
              <a:t>(20)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before sorting: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view_list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after sorting: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DF57-5269-4E08-B035-9ACAEDE5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320" y="2328051"/>
            <a:ext cx="3818660" cy="22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items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implement the steps in the body of the main loop we need to know: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to remove an item from the middle of a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to insert an item into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Both operations are performed by methods of the </a:t>
            </a:r>
            <a:r>
              <a:rPr lang="en-US" b="1" dirty="0">
                <a:latin typeface="Rockwell" panose="02060603020205020403" pitchFamily="18" charset="0"/>
              </a:rPr>
              <a:t>list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 err="1">
                <a:latin typeface="Rockwell" panose="02060603020205020403" pitchFamily="18" charset="0"/>
              </a:rPr>
              <a:t>a.pop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 </a:t>
            </a:r>
            <a:r>
              <a:rPr lang="en-US" dirty="0"/>
              <a:t>to delete the item at location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in list </a:t>
            </a:r>
            <a:r>
              <a:rPr lang="en-US" b="1" dirty="0">
                <a:latin typeface="Rockwell" panose="02060603020205020403" pitchFamily="18" charset="0"/>
              </a:rPr>
              <a:t>a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returns the item that was deleted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 err="1">
                <a:latin typeface="Rockwell" panose="02060603020205020403" pitchFamily="18" charset="0"/>
              </a:rPr>
              <a:t>a.insert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, x) </a:t>
            </a:r>
            <a:r>
              <a:rPr lang="en-US" dirty="0"/>
              <a:t>to insert item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into the list </a:t>
            </a: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b="1" dirty="0"/>
              <a:t> </a:t>
            </a:r>
            <a:r>
              <a:rPr lang="en-US" dirty="0"/>
              <a:t>at location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examples of these methods are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2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items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had a random list of seven chemical elements (e.g., oxygen, hydrogen, etc.):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 = </a:t>
            </a:r>
            <a:r>
              <a:rPr lang="en-US" b="1" dirty="0" err="1">
                <a:latin typeface="Rockwell" panose="02060603020205020403" pitchFamily="18" charset="0"/>
              </a:rPr>
              <a:t>RandomList</a:t>
            </a:r>
            <a:r>
              <a:rPr lang="en-US" b="1" dirty="0">
                <a:latin typeface="Rockwell" panose="02060603020205020403" pitchFamily="18" charset="0"/>
              </a:rPr>
              <a:t>(7, 'elements’)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a: ['Co', 'Tm', 'U', 'Hs', 'F', 'Rn', 'Y']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let's remove the item at index 4 and save it in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x = </a:t>
            </a:r>
            <a:r>
              <a:rPr lang="en-US" b="1" dirty="0" err="1">
                <a:latin typeface="Rockwell" panose="02060603020205020403" pitchFamily="18" charset="0"/>
              </a:rPr>
              <a:t>a.pop</a:t>
            </a:r>
            <a:r>
              <a:rPr lang="en-US" b="1" dirty="0">
                <a:latin typeface="Rockwell" panose="02060603020205020403" pitchFamily="18" charset="0"/>
              </a:rPr>
              <a:t>(4) # x will contain 'F'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</a:t>
            </a:r>
            <a:r>
              <a:rPr lang="en-US" b="1" dirty="0"/>
              <a:t>a </a:t>
            </a:r>
            <a:r>
              <a:rPr lang="en-US" dirty="0"/>
              <a:t>will become: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['Co', 'Tm', 'U', 'Hs', 'Rn', 'Y']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insert the element at index 2: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a.insert</a:t>
            </a:r>
            <a:r>
              <a:rPr lang="en-US" b="1" dirty="0">
                <a:latin typeface="Rockwell" panose="02060603020205020403" pitchFamily="18" charset="0"/>
              </a:rPr>
              <a:t>(2, x)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</a:t>
            </a:r>
            <a:r>
              <a:rPr lang="en-US" b="1" dirty="0"/>
              <a:t>a </a:t>
            </a:r>
            <a:r>
              <a:rPr lang="en-US" dirty="0"/>
              <a:t>will become: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['Co', 'Tm', 'F', 'U', 'Hs', 'Rn', 'Y’]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7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where an item belongs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During the insertion sort algorithm, after we pull an item out of the list, we have to find the location to re-insert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use an index variable </a:t>
            </a:r>
            <a:r>
              <a:rPr lang="en-US" b="1" dirty="0"/>
              <a:t>j </a:t>
            </a:r>
            <a:r>
              <a:rPr lang="en-US" dirty="0"/>
              <a:t>to specify which locations we are checking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Subtracting 1 from </a:t>
            </a:r>
            <a:r>
              <a:rPr lang="en-US" b="1" dirty="0"/>
              <a:t>j </a:t>
            </a:r>
            <a:r>
              <a:rPr lang="en-US" dirty="0"/>
              <a:t>will tell Python to move “left” during its search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a while-loop that keeps subtracting 1 from </a:t>
            </a:r>
            <a:r>
              <a:rPr lang="en-US" b="1" dirty="0"/>
              <a:t>j </a:t>
            </a:r>
            <a:r>
              <a:rPr lang="en-US" dirty="0"/>
              <a:t>until it finds the place where item </a:t>
            </a:r>
            <a:r>
              <a:rPr lang="en-US" b="1" dirty="0"/>
              <a:t>x </a:t>
            </a:r>
            <a:r>
              <a:rPr lang="en-US" dirty="0"/>
              <a:t>belongs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while a[j-1] &gt; x:     # preliminary version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j = j – 1                  # of loop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5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where an item belongs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potential problem with this strategy: what if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>
                <a:latin typeface="Rockwell" panose="02060603020205020403" pitchFamily="18" charset="0"/>
              </a:rPr>
              <a:t>x </a:t>
            </a:r>
            <a:r>
              <a:rPr lang="en-US" dirty="0"/>
              <a:t>is smaller than everything to its left?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loop will reach a point where </a:t>
            </a:r>
            <a:r>
              <a:rPr lang="en-US" b="1" dirty="0">
                <a:latin typeface="Rockwell" panose="02060603020205020403" pitchFamily="18" charset="0"/>
              </a:rPr>
              <a:t>j = 0 </a:t>
            </a:r>
            <a:r>
              <a:rPr lang="en-US" dirty="0"/>
              <a:t>and there is nothing remaining to compare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will try to compare </a:t>
            </a:r>
            <a:r>
              <a:rPr lang="en-US" b="1" dirty="0"/>
              <a:t>x </a:t>
            </a:r>
            <a:r>
              <a:rPr lang="en-US" dirty="0"/>
              <a:t>to </a:t>
            </a:r>
            <a:r>
              <a:rPr lang="en-US" b="1" dirty="0">
                <a:latin typeface="Rockwell" panose="02060603020205020403" pitchFamily="18" charset="0"/>
              </a:rPr>
              <a:t>a[-1]</a:t>
            </a:r>
            <a:r>
              <a:rPr lang="en-US" dirty="0"/>
              <a:t>, which is an error (index out of bound)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is to keep iterating only if </a:t>
            </a:r>
            <a:r>
              <a:rPr lang="en-US" b="1" dirty="0">
                <a:latin typeface="Rockwell" panose="02060603020205020403" pitchFamily="18" charset="0"/>
              </a:rPr>
              <a:t>j &gt; 0 </a:t>
            </a:r>
            <a:r>
              <a:rPr lang="en-US" i="1" dirty="0"/>
              <a:t>and </a:t>
            </a:r>
            <a:r>
              <a:rPr lang="en-US" dirty="0"/>
              <a:t>the item to the left is greater than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while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j &gt; 0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and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a[j-1] &gt; x</a:t>
            </a:r>
            <a:r>
              <a:rPr lang="en-US" b="1" dirty="0">
                <a:latin typeface="Rockwell" panose="02060603020205020403" pitchFamily="18" charset="0"/>
              </a:rPr>
              <a:t>:     # final version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j = j – 1                                   # of loop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these searching problems have in common: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a potentially large collection of items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search the collection to find a single item that matches a certain condition (e.g., name of book/name of a person)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Sorting </a:t>
            </a:r>
            <a:r>
              <a:rPr lang="en-US" dirty="0"/>
              <a:t>involves reorganizing information so it’s in a particular order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Sorting could help for faster searching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many algorithms available for both searching and sorting of data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5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moveLeft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now write a helper function named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/>
              <a:t> </a:t>
            </a:r>
            <a:r>
              <a:rPr lang="en-US" dirty="0"/>
              <a:t>that inserts an item where it needs to go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call to </a:t>
            </a:r>
            <a:r>
              <a:rPr lang="en-US" b="1" dirty="0" err="1"/>
              <a:t>moveLeft</a:t>
            </a:r>
            <a:r>
              <a:rPr lang="en-US" b="1" dirty="0"/>
              <a:t>(a, j) </a:t>
            </a:r>
            <a:r>
              <a:rPr lang="en-US" dirty="0"/>
              <a:t>will remove the item at </a:t>
            </a:r>
            <a:r>
              <a:rPr lang="en-US" b="1" dirty="0"/>
              <a:t>a[j] </a:t>
            </a:r>
            <a:r>
              <a:rPr lang="en-US" dirty="0"/>
              <a:t>and insert it back into </a:t>
            </a:r>
            <a:r>
              <a:rPr lang="en-US" b="1" dirty="0"/>
              <a:t>a </a:t>
            </a:r>
            <a:r>
              <a:rPr lang="en-US" dirty="0"/>
              <a:t>where it belongs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>
                <a:latin typeface="Rockwell" panose="02060603020205020403" pitchFamily="18" charset="0"/>
              </a:rPr>
              <a:t>(a, j):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</a:t>
            </a:r>
            <a:r>
              <a:rPr lang="en-US" b="1" dirty="0" err="1">
                <a:latin typeface="Rockwell" panose="02060603020205020403" pitchFamily="18" charset="0"/>
              </a:rPr>
              <a:t>a.pop</a:t>
            </a:r>
            <a:r>
              <a:rPr lang="en-US" b="1" dirty="0">
                <a:latin typeface="Rockwell" panose="02060603020205020403" pitchFamily="18" charset="0"/>
              </a:rPr>
              <a:t>(j)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j &gt; 0 and a[j-1] &gt;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-=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a.insert</a:t>
            </a:r>
            <a:r>
              <a:rPr lang="en-US" b="1" dirty="0">
                <a:latin typeface="Rockwell" panose="02060603020205020403" pitchFamily="18" charset="0"/>
              </a:rPr>
              <a:t>(j, x)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let </a:t>
            </a:r>
            <a:r>
              <a:rPr lang="en-US" b="1" dirty="0">
                <a:latin typeface="Rockwell" panose="02060603020205020403" pitchFamily="18" charset="0"/>
              </a:rPr>
              <a:t>a = [1, 3, 4, 6, 2, 7, 5]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>
                <a:latin typeface="Rockwell" panose="02060603020205020403" pitchFamily="18" charset="0"/>
              </a:rPr>
              <a:t>(a, 4)</a:t>
            </a:r>
            <a:r>
              <a:rPr lang="en-US" dirty="0"/>
              <a:t>, </a:t>
            </a: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latin typeface="Rockwell" panose="02060603020205020403" pitchFamily="18" charset="0"/>
              </a:rPr>
              <a:t>[1, 2, 3, 4, 6, 7, 5]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7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isort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a helper function to move items, writing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/>
              <a:t> </a:t>
            </a:r>
            <a:r>
              <a:rPr lang="en-US" dirty="0"/>
              <a:t>is easy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a for-loop where an index variable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marks the start of the unsorted 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Initially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will be 1 (the single item at </a:t>
            </a:r>
            <a:r>
              <a:rPr lang="en-US" b="1" dirty="0">
                <a:latin typeface="Rockwell" panose="02060603020205020403" pitchFamily="18" charset="0"/>
              </a:rPr>
              <a:t>a[0] </a:t>
            </a:r>
            <a:r>
              <a:rPr lang="en-US" dirty="0"/>
              <a:t>is a sorted region of size 1)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body of the loop, just call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/>
              <a:t> </a:t>
            </a:r>
            <a:r>
              <a:rPr lang="en-US" dirty="0"/>
              <a:t>to move the item at location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to its proper position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/>
              <a:t> </a:t>
            </a:r>
            <a:r>
              <a:rPr lang="en-US" dirty="0"/>
              <a:t>is the top-level function called to solve the entire problem of sorting a list of numbers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range(1,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0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isort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range(1,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of how to use the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/>
              <a:t> </a:t>
            </a:r>
            <a:r>
              <a:rPr lang="en-US" dirty="0"/>
              <a:t>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RandomList</a:t>
            </a:r>
            <a:r>
              <a:rPr lang="en-US" b="1" dirty="0">
                <a:latin typeface="Rockwell" panose="02060603020205020403" pitchFamily="18" charset="0"/>
              </a:rPr>
              <a:t>(10)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>
                <a:latin typeface="Rockwell" panose="02060603020205020403" pitchFamily="18" charset="0"/>
              </a:rPr>
              <a:t>(a)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a is now sorted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also isort_visualization.py if you installed </a:t>
            </a:r>
            <a:r>
              <a:rPr lang="en-US" dirty="0" err="1"/>
              <a:t>PythonLabs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26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process of implementing the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/>
              <a:t> </a:t>
            </a:r>
            <a:r>
              <a:rPr lang="en-US" dirty="0"/>
              <a:t>function we used a new Python keyword: </a:t>
            </a:r>
            <a:r>
              <a:rPr lang="en-US" b="1" dirty="0">
                <a:latin typeface="Rockwell" panose="02060603020205020403" pitchFamily="18" charset="0"/>
              </a:rPr>
              <a:t>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and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b="1" dirty="0">
                <a:latin typeface="Rockwell" panose="02060603020205020403" pitchFamily="18" charset="0"/>
              </a:rPr>
              <a:t>or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not</a:t>
            </a:r>
            <a:r>
              <a:rPr lang="en-US" b="1" dirty="0"/>
              <a:t> </a:t>
            </a:r>
            <a:r>
              <a:rPr lang="en-US" dirty="0"/>
              <a:t>are three of the Boolean operators that Python provides for writing Boolean conditions in if-statements and while-loops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p and q</a:t>
            </a:r>
            <a:r>
              <a:rPr lang="en-US" dirty="0"/>
              <a:t>: True only when Boolean variables </a:t>
            </a:r>
            <a:r>
              <a:rPr lang="en-US" b="1" dirty="0">
                <a:latin typeface="Rockwell" panose="02060603020205020403" pitchFamily="18" charset="0"/>
              </a:rPr>
              <a:t>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q</a:t>
            </a:r>
            <a:r>
              <a:rPr lang="en-US" b="1" dirty="0"/>
              <a:t> </a:t>
            </a:r>
            <a:r>
              <a:rPr lang="en-US" dirty="0"/>
              <a:t>are both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p or q</a:t>
            </a:r>
            <a:r>
              <a:rPr lang="en-US" dirty="0"/>
              <a:t>: True if either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>
                <a:latin typeface="Rockwell" panose="02060603020205020403" pitchFamily="18" charset="0"/>
              </a:rPr>
              <a:t>p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q</a:t>
            </a:r>
            <a:r>
              <a:rPr lang="en-US" b="1" dirty="0"/>
              <a:t> </a:t>
            </a:r>
            <a:r>
              <a:rPr lang="en-US" dirty="0"/>
              <a:t>(or both of them) is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how this differs from the “or” used in everyday English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not p</a:t>
            </a:r>
            <a:r>
              <a:rPr lang="en-US" dirty="0"/>
              <a:t>: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b="1" dirty="0">
                <a:latin typeface="Rockwell" panose="02060603020205020403" pitchFamily="18" charset="0"/>
              </a:rPr>
              <a:t>p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dirty="0"/>
              <a:t>; and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b="1" dirty="0">
                <a:latin typeface="Rockwell" panose="02060603020205020403" pitchFamily="18" charset="0"/>
              </a:rPr>
              <a:t>p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54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Complex expressions can also have parentheses to form groups, as in </a:t>
            </a:r>
            <a:r>
              <a:rPr lang="en-US" b="1" dirty="0">
                <a:latin typeface="Rockwell" panose="02060603020205020403" pitchFamily="18" charset="0"/>
              </a:rPr>
              <a:t>p and not (q or 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performs a kind of “lazy evaluation”, meaning it evaluates a Boolean expression according to the rules of precedence and stops as soon as it can determine if the entire expression will be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Python will evaluate the </a:t>
            </a:r>
            <a:r>
              <a:rPr lang="en-US" b="1" dirty="0"/>
              <a:t>j &gt; 0 </a:t>
            </a:r>
            <a:r>
              <a:rPr lang="en-US" dirty="0"/>
              <a:t>part of </a:t>
            </a:r>
            <a:r>
              <a:rPr lang="en-US" b="1" dirty="0">
                <a:latin typeface="Rockwell" panose="02060603020205020403" pitchFamily="18" charset="0"/>
              </a:rPr>
              <a:t>while j &gt; 0 and a[j-1] &gt; x </a:t>
            </a:r>
            <a:r>
              <a:rPr lang="en-US" dirty="0"/>
              <a:t>before the </a:t>
            </a:r>
            <a:r>
              <a:rPr lang="en-US" b="1" dirty="0">
                <a:latin typeface="Rockwell" panose="02060603020205020403" pitchFamily="18" charset="0"/>
              </a:rPr>
              <a:t>a[j-1] &gt; x</a:t>
            </a:r>
            <a:r>
              <a:rPr lang="en-US" b="1" dirty="0"/>
              <a:t> </a:t>
            </a:r>
            <a:r>
              <a:rPr lang="en-US" dirty="0"/>
              <a:t>part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it determines that </a:t>
            </a:r>
            <a:r>
              <a:rPr lang="en-US" b="1" dirty="0">
                <a:latin typeface="Rockwell" panose="02060603020205020403" pitchFamily="18" charset="0"/>
              </a:rPr>
              <a:t>j &gt; 0 </a:t>
            </a:r>
            <a:r>
              <a:rPr lang="en-US" dirty="0"/>
              <a:t>is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dirty="0"/>
              <a:t>, there is no need to evaluate </a:t>
            </a:r>
            <a:r>
              <a:rPr lang="en-US" b="1" dirty="0">
                <a:latin typeface="Rockwell" panose="02060603020205020403" pitchFamily="18" charset="0"/>
              </a:rPr>
              <a:t>a[j-1] &gt; x </a:t>
            </a:r>
            <a:r>
              <a:rPr lang="en-US" dirty="0"/>
              <a:t>because </a:t>
            </a:r>
            <a:r>
              <a:rPr lang="en-US" b="1" dirty="0">
                <a:latin typeface="Rockwell" panose="02060603020205020403" pitchFamily="18" charset="0"/>
              </a:rPr>
              <a:t>False and "anything" </a:t>
            </a:r>
            <a:r>
              <a:rPr lang="en-US" dirty="0"/>
              <a:t>is always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3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leap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look at an example of Boolean expressions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year is a leap year if: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greater than 1582, and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divisible by 4, except centenary years not divisible by 400 (e.g., 1700, 1800, 1900, 2100, etc.)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is one way of expressing this definition in code: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if the year is divisible by 4 and not 100, then it is a leap year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else, if the year is divisible by 400, then it is a leap year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the year is not a leap year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logic is implemented in the code on the next slide, color-coded to map the algorithm to Python code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6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leapyear.py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year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a year: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year &lt; 1582: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print('You must enter a year &gt;= 1582.')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((year % 4 == 0) and (year % 100 != 0)) </a:t>
            </a:r>
            <a:r>
              <a:rPr lang="en-US" b="1" dirty="0">
                <a:latin typeface="Rockwell" panose="02060603020205020403" pitchFamily="18" charset="0"/>
              </a:rPr>
              <a:t>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(year % 400 == 0)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print('That is a leap year.’)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print('That is NOT a leap year.’)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leap years: 2012, 2000, 2400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 leap years: 2003, 1900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0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Crazy 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look at another example of Boolean expressions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Students in Prof. Smith’s math class take two regular exams and a final exam. The course grade is usually calculated as: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Rockwell" panose="02060603020205020403" pitchFamily="18" charset="0"/>
              </a:rPr>
              <a:t>(25% * exam #1 score) + (25% * exam #2 score)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Rockwell" panose="02060603020205020403" pitchFamily="18" charset="0"/>
              </a:rPr>
              <a:t>                                         + (50% * final exam score)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if a student scores less than a 60 on exam #1 or exam #2 (or both), he or she fails the course with a grade of 50, regardless of the other grades (Rule #1)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Or, if a student scores 90 or higher on both exam #1 and exam #2, the course grade is the average of these two scores, provided that the normal weighted course average is </a:t>
            </a:r>
            <a:r>
              <a:rPr lang="en-US" i="1" dirty="0"/>
              <a:t>less than </a:t>
            </a:r>
            <a:r>
              <a:rPr lang="en-US" dirty="0"/>
              <a:t>the average of those two scores (Rule #2)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Crazy 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are some examples of how the rules apply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exam #1: 48 exam #2: 92 final exam: 89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Rule #1 applies: the grade is 50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exam #1: 92 exam #2: 91 final exam: 60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Rule #2 applies because the average of 92 and 91 is greater than the normal weighted grade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exam #1: 92 exam #2: 91 final exam: 100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Don’t apply Rule #2 because the normal weighted grade is higher than the average of 92 and 91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exam #1: 62 exam #2: 90 final exam: 75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Neither one of the special rules applies, so we just take the normal weighted grade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4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def </a:t>
            </a:r>
            <a:r>
              <a:rPr lang="en-US" b="1" dirty="0" err="1"/>
              <a:t>compute_grade</a:t>
            </a:r>
            <a:r>
              <a:rPr lang="en-US" b="1" dirty="0"/>
              <a:t>(exam1_score, exam2_score,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                             </a:t>
            </a:r>
            <a:r>
              <a:rPr lang="en-US" b="1" dirty="0" err="1"/>
              <a:t>final_exam_score</a:t>
            </a:r>
            <a:r>
              <a:rPr lang="en-US" b="1" dirty="0"/>
              <a:t>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normal = 0.25 * exam1_score + 0.25 * exam2_score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             + 0.5 * </a:t>
            </a:r>
            <a:r>
              <a:rPr lang="en-US" b="1" dirty="0" err="1"/>
              <a:t>final_exam_score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if </a:t>
            </a:r>
            <a:r>
              <a:rPr lang="en-US" b="1" dirty="0">
                <a:solidFill>
                  <a:srgbClr val="FF0000"/>
                </a:solidFill>
              </a:rPr>
              <a:t>exam1_score &lt; 60 or exam2_score &lt; 60</a:t>
            </a:r>
            <a:r>
              <a:rPr lang="en-US" b="1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grade = 50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</a:t>
            </a: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exam1_score &gt;= 90 and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</a:rPr>
              <a:t>           exam2_score &gt;= 90 and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</a:rPr>
              <a:t>           exam1_score + exam2_score) / 2 &gt; normal</a:t>
            </a:r>
            <a:r>
              <a:rPr lang="en-US" b="1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grade = (exam1_score + exam2_score) /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grade = normal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return grade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B8329-8DE2-43FD-907A-AC745026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3143250"/>
            <a:ext cx="1400651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Unit we will look at one algorithm each for searching and sorting, and explore more later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Both algorithms are </a:t>
            </a:r>
            <a:r>
              <a:rPr lang="en-US" i="1" dirty="0"/>
              <a:t>iterative </a:t>
            </a:r>
            <a:r>
              <a:rPr lang="en-US" dirty="0"/>
              <a:t>and rely heavily on loops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Searching algorithm: </a:t>
            </a:r>
            <a:r>
              <a:rPr lang="en-US" b="1" dirty="0"/>
              <a:t>linear search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Sorting algorithm: </a:t>
            </a:r>
            <a:r>
              <a:rPr lang="en-US" b="1" dirty="0"/>
              <a:t>insertion sort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the </a:t>
            </a:r>
            <a:r>
              <a:rPr lang="en-US" dirty="0" err="1"/>
              <a:t>IterationLab</a:t>
            </a:r>
            <a:r>
              <a:rPr lang="en-US" dirty="0"/>
              <a:t> module to help us explore these two algorithms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6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isort</a:t>
            </a:r>
            <a:r>
              <a:rPr lang="en-US" dirty="0"/>
              <a:t>: Algorithm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saw earlier that for a list with n items we can expect, on average, to do n/2 comparisons during a linear search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we come up with a similar equation for insertion sort?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first glance, it might seem that insertion sort is a “linear” algorithm like linear search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has a for-loop that progresses through the list from left to right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remember that </a:t>
            </a:r>
            <a:r>
              <a:rPr lang="en-US" dirty="0" err="1">
                <a:latin typeface="Rockwell" panose="02060603020205020403" pitchFamily="18" charset="0"/>
              </a:rPr>
              <a:t>moveLeft</a:t>
            </a:r>
            <a:r>
              <a:rPr lang="en-US" dirty="0"/>
              <a:t> also contains a loop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 that finds the proper location for the current item is also a loop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scans left from location 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/>
              <a:t>, going all the way back to 0 if necessary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3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isort</a:t>
            </a:r>
            <a:r>
              <a:rPr lang="en-US" dirty="0"/>
              <a:t>: Algorithm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If we write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/>
              <a:t> </a:t>
            </a:r>
            <a:r>
              <a:rPr lang="en-US" dirty="0"/>
              <a:t>without the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moveLeft</a:t>
            </a:r>
            <a:r>
              <a:rPr lang="en-US" b="1" dirty="0"/>
              <a:t> </a:t>
            </a:r>
            <a:r>
              <a:rPr lang="en-US" dirty="0"/>
              <a:t>helper function, we can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see that one loop is inside another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def </a:t>
            </a:r>
            <a:r>
              <a:rPr lang="en-US" b="1" dirty="0" err="1"/>
              <a:t>isort</a:t>
            </a:r>
            <a:r>
              <a:rPr lang="en-US" b="1" dirty="0"/>
              <a:t>(a):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for </a:t>
            </a:r>
            <a:r>
              <a:rPr lang="en-US" b="1" dirty="0" err="1"/>
              <a:t>i</a:t>
            </a:r>
            <a:r>
              <a:rPr lang="en-US" b="1" dirty="0"/>
              <a:t> in range(1, </a:t>
            </a:r>
            <a:r>
              <a:rPr lang="en-US" b="1" dirty="0" err="1"/>
              <a:t>len</a:t>
            </a:r>
            <a:r>
              <a:rPr lang="en-US" b="1" dirty="0"/>
              <a:t>(a)):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j =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        x = </a:t>
            </a:r>
            <a:r>
              <a:rPr lang="en-US" b="1" dirty="0" err="1">
                <a:solidFill>
                  <a:srgbClr val="FF0000"/>
                </a:solidFill>
              </a:rPr>
              <a:t>a.pop</a:t>
            </a:r>
            <a:r>
              <a:rPr lang="en-US" b="1" dirty="0">
                <a:solidFill>
                  <a:srgbClr val="FF0000"/>
                </a:solidFill>
              </a:rPr>
              <a:t>(j)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        while j &gt; 0 and a[j-1] &gt;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            j = j - 1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a.insert</a:t>
            </a:r>
            <a:r>
              <a:rPr lang="en-US" b="1" dirty="0">
                <a:solidFill>
                  <a:srgbClr val="FF0000"/>
                </a:solidFill>
              </a:rPr>
              <a:t>(j, x)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4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isort</a:t>
            </a:r>
            <a:r>
              <a:rPr lang="en-US" dirty="0"/>
              <a:t>: Algorithm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outer loop has the same structure as the iteration in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linear search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list index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ranges from 1 up to </a:t>
            </a:r>
            <a:r>
              <a:rPr lang="en-US" b="1" dirty="0"/>
              <a:t>n-1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any time, the items to the left of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are sorted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inner loop moves </a:t>
            </a: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  <a:r>
              <a:rPr lang="en-US" b="1" dirty="0"/>
              <a:t> </a:t>
            </a:r>
            <a:r>
              <a:rPr lang="en-US" dirty="0"/>
              <a:t>to its proper location in the sorted region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size of the sorted region grows on each iteration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understand </a:t>
            </a:r>
            <a:r>
              <a:rPr lang="en-US" b="1" dirty="0"/>
              <a:t>nested loops </a:t>
            </a:r>
            <a:r>
              <a:rPr lang="en-US" dirty="0"/>
              <a:t>a bit better to be able to analyze this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B70F5-828F-4CE5-8797-BC69F06C2E23}"/>
              </a:ext>
            </a:extLst>
          </p:cNvPr>
          <p:cNvSpPr txBox="1"/>
          <p:nvPr/>
        </p:nvSpPr>
        <p:spPr>
          <a:xfrm>
            <a:off x="8324850" y="1845734"/>
            <a:ext cx="3714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range(1,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r>
              <a:rPr lang="en-US" b="1" dirty="0">
                <a:latin typeface="Rockwell" panose="02060603020205020403" pitchFamily="18" charset="0"/>
              </a:rPr>
              <a:t>        x = </a:t>
            </a:r>
            <a:r>
              <a:rPr lang="en-US" b="1" dirty="0" err="1">
                <a:latin typeface="Rockwell" panose="02060603020205020403" pitchFamily="18" charset="0"/>
              </a:rPr>
              <a:t>a.pop</a:t>
            </a:r>
            <a:r>
              <a:rPr lang="en-US" b="1" dirty="0">
                <a:latin typeface="Rockwell" panose="02060603020205020403" pitchFamily="18" charset="0"/>
              </a:rPr>
              <a:t>(j)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while j &gt; 0 and a[j-1] &gt; x: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    j = j - 1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a.insert</a:t>
            </a:r>
            <a:r>
              <a:rPr lang="en-US" b="1" dirty="0">
                <a:latin typeface="Rockwell" panose="02060603020205020403" pitchFamily="18" charset="0"/>
              </a:rPr>
              <a:t>(j, x)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11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algorithm like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/>
              <a:t> </a:t>
            </a:r>
            <a:r>
              <a:rPr lang="en-US" dirty="0"/>
              <a:t>that has one loop inside another is said to have </a:t>
            </a:r>
            <a:r>
              <a:rPr lang="en-US" b="1" dirty="0"/>
              <a:t>nested loops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figure below, a dot in a square indicates a potential comparison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row number is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from the code on the previous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column number is </a:t>
            </a:r>
            <a:r>
              <a:rPr lang="en-US" b="1" dirty="0"/>
              <a:t>j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any value of </a:t>
            </a:r>
            <a:r>
              <a:rPr lang="en-US" b="1" dirty="0" err="1"/>
              <a:t>i</a:t>
            </a:r>
            <a:r>
              <a:rPr lang="en-US" dirty="0"/>
              <a:t>, the inner loop might have to compare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values from </a:t>
            </a:r>
            <a:r>
              <a:rPr lang="en-US" b="1" dirty="0"/>
              <a:t>a[i-1] </a:t>
            </a:r>
            <a:r>
              <a:rPr lang="en-US" dirty="0"/>
              <a:t>all the way down to </a:t>
            </a:r>
            <a:r>
              <a:rPr lang="en-US" b="1" dirty="0"/>
              <a:t>a[0]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DAB5E-EBB9-4BC9-B643-F6B1B651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87" y="3000905"/>
            <a:ext cx="2924457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33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range(1,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x = </a:t>
            </a:r>
            <a:r>
              <a:rPr lang="en-US" b="1" dirty="0" err="1">
                <a:latin typeface="Rockwell" panose="02060603020205020403" pitchFamily="18" charset="0"/>
              </a:rPr>
              <a:t>a.pop</a:t>
            </a:r>
            <a:r>
              <a:rPr lang="en-US" b="1" dirty="0">
                <a:latin typeface="Rockwell" panose="02060603020205020403" pitchFamily="18" charset="0"/>
              </a:rPr>
              <a:t>(j)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while j &gt; 0 and a[j-1] &gt;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  j = j - 1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a.insert</a:t>
            </a:r>
            <a:r>
              <a:rPr lang="en-US" b="1" dirty="0">
                <a:latin typeface="Rockwell" panose="02060603020205020403" pitchFamily="18" charset="0"/>
              </a:rPr>
              <a:t>(j, x)</a:t>
            </a:r>
            <a:endParaRPr lang="en-US" dirty="0">
              <a:latin typeface="Rockwell" panose="02060603020205020403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So, as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increases, the potential number of comparisons also increases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label next to a row is the value of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passed to the </a:t>
            </a:r>
            <a:r>
              <a:rPr lang="en-US" b="1" dirty="0" err="1">
                <a:latin typeface="Rockwell" panose="02060603020205020403" pitchFamily="18" charset="0"/>
              </a:rPr>
              <a:t>moveLeft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D98F1-1C48-4913-B491-430DD26F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646" y="1893148"/>
            <a:ext cx="2741074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5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diagram below is for a call to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dirty="0"/>
              <a:t> with a list of </a:t>
            </a:r>
            <a:r>
              <a:rPr lang="en-US" i="1" dirty="0"/>
              <a:t>n</a:t>
            </a:r>
            <a:r>
              <a:rPr lang="en-US" dirty="0"/>
              <a:t>=5 items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There are 4+3+2+1=10 dots total, signifying that there we be at most 10 comparisons necessary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 general, for a list with </a:t>
            </a:r>
            <a:r>
              <a:rPr lang="en-US" i="1" dirty="0"/>
              <a:t>n</a:t>
            </a:r>
            <a:r>
              <a:rPr lang="en-US" dirty="0"/>
              <a:t> items, the potential number of comparisons is </a:t>
            </a:r>
            <a:r>
              <a:rPr lang="en-US" i="1" dirty="0"/>
              <a:t>n(n-2)/2 ≈ n</a:t>
            </a:r>
            <a:r>
              <a:rPr lang="en-US" i="1" baseline="30000" dirty="0"/>
              <a:t>2</a:t>
            </a:r>
            <a:r>
              <a:rPr lang="en-US" i="1" dirty="0"/>
              <a:t>/2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We say that in the worst case, the sorting algorithm will make approximately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i="1" dirty="0"/>
              <a:t> / 2 </a:t>
            </a:r>
            <a:r>
              <a:rPr lang="en-US" dirty="0"/>
              <a:t>comparisons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7BDD3-F90A-417D-8A93-07FD8E70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84" y="3305175"/>
            <a:ext cx="3052309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7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about </a:t>
            </a:r>
            <a:r>
              <a:rPr lang="en-US" dirty="0" err="1"/>
              <a:t>isort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comparisons will be made when </a:t>
            </a:r>
            <a:r>
              <a:rPr lang="en-US" b="1" dirty="0" err="1"/>
              <a:t>isort</a:t>
            </a:r>
            <a:r>
              <a:rPr lang="en-US" b="1" dirty="0"/>
              <a:t> </a:t>
            </a:r>
            <a:r>
              <a:rPr lang="en-US" dirty="0"/>
              <a:t>is passed a list that is already sorted, such as this list of 10 items?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 = [0, 1, 2, 3, 4, 5, 6, 7, 8, 9]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while loop’s condition: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while j &gt; 0 and a[j-1] &gt; x: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part </a:t>
            </a:r>
            <a:r>
              <a:rPr lang="en-US" b="1" dirty="0">
                <a:latin typeface="Rockwell" panose="02060603020205020403" pitchFamily="18" charset="0"/>
              </a:rPr>
              <a:t>a[j-1] &gt; x </a:t>
            </a:r>
            <a:r>
              <a:rPr lang="en-US" dirty="0"/>
              <a:t>will never be true! Do you see why?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that the while-loop’s body will never execute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Therefore, the algorithm will compare </a:t>
            </a:r>
            <a:r>
              <a:rPr lang="en-US" b="1" dirty="0"/>
              <a:t>a[j-1] &gt; x </a:t>
            </a:r>
            <a:r>
              <a:rPr lang="en-US" dirty="0"/>
              <a:t>exactly 9 times because the outer loop will repeat exactly 9 times for this particular list: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for </a:t>
            </a:r>
            <a:r>
              <a:rPr lang="en-US" sz="1800" b="1" dirty="0" err="1"/>
              <a:t>i</a:t>
            </a:r>
            <a:r>
              <a:rPr lang="en-US" sz="1800" b="1" dirty="0"/>
              <a:t> in range(1, </a:t>
            </a:r>
            <a:r>
              <a:rPr lang="en-US" sz="1800" b="1" dirty="0" err="1">
                <a:solidFill>
                  <a:srgbClr val="FF000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(a)</a:t>
            </a:r>
            <a:r>
              <a:rPr lang="en-US" sz="1800" b="1" dirty="0"/>
              <a:t>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                             </a:t>
            </a:r>
            <a:r>
              <a:rPr lang="en-US" sz="1800" b="1" dirty="0" err="1">
                <a:solidFill>
                  <a:srgbClr val="FF000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(a) == 10 </a:t>
            </a:r>
            <a:r>
              <a:rPr lang="en-US" sz="1800" dirty="0">
                <a:solidFill>
                  <a:srgbClr val="FF0000"/>
                </a:solidFill>
              </a:rPr>
              <a:t>here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9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about </a:t>
            </a:r>
            <a:r>
              <a:rPr lang="en-US" dirty="0" err="1"/>
              <a:t>isort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for a list of n items that is already sorted, how many comparisons will the program make?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outer loop will repeat exactly </a:t>
            </a:r>
            <a:r>
              <a:rPr lang="en-US" i="1" dirty="0"/>
              <a:t>n</a:t>
            </a:r>
            <a:r>
              <a:rPr lang="en-US" dirty="0"/>
              <a:t>-1 times, and, for each of those iterations, perform the comparison </a:t>
            </a:r>
            <a:r>
              <a:rPr lang="en-US" b="1" dirty="0">
                <a:latin typeface="Rockwell" panose="02060603020205020403" pitchFamily="18" charset="0"/>
              </a:rPr>
              <a:t>a[j-1] &gt; x</a:t>
            </a:r>
            <a:r>
              <a:rPr lang="en-US" dirty="0"/>
              <a:t> exactly once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Therefore, the code will perform exactly </a:t>
            </a:r>
            <a:r>
              <a:rPr lang="en-US" i="1" dirty="0"/>
              <a:t>n</a:t>
            </a:r>
            <a:r>
              <a:rPr lang="en-US" dirty="0"/>
              <a:t>-1 of those </a:t>
            </a:r>
            <a:r>
              <a:rPr lang="en-US" b="1" dirty="0">
                <a:latin typeface="Rockwell" panose="02060603020205020403" pitchFamily="18" charset="0"/>
              </a:rPr>
              <a:t>a[j-1] &gt; x </a:t>
            </a:r>
            <a:r>
              <a:rPr lang="en-US" dirty="0"/>
              <a:t>comparisons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the kind of </a:t>
            </a:r>
            <a:r>
              <a:rPr lang="en-US" b="1" dirty="0"/>
              <a:t>algorithm analysis </a:t>
            </a:r>
            <a:r>
              <a:rPr lang="en-US" dirty="0"/>
              <a:t>that computer scientists frequently do, so let’s look at this topic in a little more detail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0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# of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the formula for the worst case number of comparisons in </a:t>
            </a:r>
            <a:r>
              <a:rPr lang="en-US" dirty="0" err="1"/>
              <a:t>isort</a:t>
            </a:r>
            <a:r>
              <a:rPr lang="en-US" dirty="0"/>
              <a:t> is: n(n-1)/2 ≈ n</a:t>
            </a:r>
            <a:r>
              <a:rPr lang="en-US" baseline="30000" dirty="0"/>
              <a:t>2</a:t>
            </a:r>
            <a:r>
              <a:rPr lang="en-US" dirty="0"/>
              <a:t> – n/2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small lists, we can compute the exact answer: (5</a:t>
            </a:r>
            <a:r>
              <a:rPr lang="en-US" baseline="30000" dirty="0"/>
              <a:t>2</a:t>
            </a:r>
            <a:r>
              <a:rPr lang="en-US" dirty="0"/>
              <a:t>-5)/2 = 20/2 =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larger lists, the –</a:t>
            </a:r>
            <a:r>
              <a:rPr lang="en-US" i="1" dirty="0"/>
              <a:t>n</a:t>
            </a:r>
            <a:r>
              <a:rPr lang="en-US" dirty="0"/>
              <a:t> term doesn’t affect the result very much because n</a:t>
            </a:r>
            <a:r>
              <a:rPr lang="en-US" baseline="30000" dirty="0"/>
              <a:t>2</a:t>
            </a:r>
            <a:r>
              <a:rPr lang="en-US" dirty="0"/>
              <a:t> will be much larger than –</a:t>
            </a:r>
            <a:r>
              <a:rPr lang="en-US" i="1" dirty="0"/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say that the n</a:t>
            </a:r>
            <a:r>
              <a:rPr lang="en-US" baseline="30000" dirty="0"/>
              <a:t>2</a:t>
            </a:r>
            <a:r>
              <a:rPr lang="en-US" dirty="0"/>
              <a:t> term </a:t>
            </a:r>
            <a:r>
              <a:rPr lang="en-US" i="1" dirty="0"/>
              <a:t>dominates</a:t>
            </a:r>
            <a:r>
              <a:rPr lang="en-US" dirty="0"/>
              <a:t> the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Therefore, we can get a good estimate by computing only n</a:t>
            </a:r>
            <a:r>
              <a:rPr lang="en-US" baseline="30000" dirty="0"/>
              <a:t>2</a:t>
            </a:r>
            <a:r>
              <a:rPr lang="en-US" dirty="0"/>
              <a:t> /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23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list vs. # of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graph gives a sense of how much “work” the insert sort algorithm does, based on the length of the input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37C68-6A2F-4A7F-96F1-DC961230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93" y="2213751"/>
            <a:ext cx="563021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search is the simplest, most straightforward search strategy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the name implies, the idea is to start at the beginning of a collection and compare items one after another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 called </a:t>
            </a:r>
            <a:r>
              <a:rPr lang="en-US" b="1" dirty="0"/>
              <a:t>sequential search </a:t>
            </a:r>
            <a:r>
              <a:rPr lang="en-US" dirty="0"/>
              <a:t>because the elements of the collection are examined sequentially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/>
              <a:t>index </a:t>
            </a:r>
            <a:r>
              <a:rPr lang="en-US" dirty="0"/>
              <a:t>method for lists, which tells us the position of an element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notes = ['do', 're', 'me', 'fa', 'sol', 'la', '</a:t>
            </a:r>
            <a:r>
              <a:rPr lang="en-US" b="1" dirty="0" err="1">
                <a:latin typeface="Rockwell" panose="02060603020205020403" pitchFamily="18" charset="0"/>
              </a:rPr>
              <a:t>ti</a:t>
            </a:r>
            <a:r>
              <a:rPr lang="en-US" b="1" dirty="0">
                <a:latin typeface="Rockwell" panose="02060603020205020403" pitchFamily="18" charset="0"/>
              </a:rPr>
              <a:t>’]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notes.index</a:t>
            </a:r>
            <a:r>
              <a:rPr lang="en-US" b="1" dirty="0">
                <a:latin typeface="Rockwell" panose="02060603020205020403" pitchFamily="18" charset="0"/>
              </a:rPr>
              <a:t>('sol’) # will return the value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index </a:t>
            </a:r>
            <a:r>
              <a:rPr lang="en-US" dirty="0"/>
              <a:t>method is performing a search, in fact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Computer scientists use the notation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to mean “for large n, the number of comparisons will be roughly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is read aloud as “oh of n-squared”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 sometimes “big oh of n-squared”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 sometimes “order n-squared”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precise definition of what it means for an algorithm to be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r>
              <a:rPr lang="en-US" dirty="0"/>
              <a:t>, but for this course we’ll just use the notation informally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 err="1">
                <a:latin typeface="Rockwell" panose="02060603020205020403" pitchFamily="18" charset="0"/>
              </a:rPr>
              <a:t>isort</a:t>
            </a:r>
            <a:r>
              <a:rPr lang="en-US" dirty="0"/>
              <a:t>, the notation means “on the order of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 comparisons”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insertion sort is a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63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about linear search? How efficient is that algorithm?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 insertion sort, linear search performs many comparisons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worst case, the linear search algorithm won’t find the desired item </a:t>
            </a:r>
            <a:r>
              <a:rPr lang="en-US" dirty="0" err="1"/>
              <a:t>beause</a:t>
            </a:r>
            <a:r>
              <a:rPr lang="en-US" dirty="0"/>
              <a:t> the item is not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that case, the algorithm will need to inspect every one of the n items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Therefore, we say that linear search is an </a:t>
            </a:r>
            <a:r>
              <a:rPr lang="en-US" i="1" dirty="0"/>
              <a:t>O(n) </a:t>
            </a:r>
            <a:r>
              <a:rPr lang="en-US" dirty="0"/>
              <a:t>algorithm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“oh of n”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“big oh of n”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ofrder</a:t>
            </a:r>
            <a:r>
              <a:rPr lang="en-US" dirty="0"/>
              <a:t> n”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equivalent ways of expressing the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1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fact that the number of comparisons grows as the square of the list size may not seem important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small-to-moderate-sized lists it’s not a big deal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execution time will start to be a factor for larger lists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ability of an algorithm to solve increasingly larger problems is an attribute known as </a:t>
            </a:r>
            <a:r>
              <a:rPr lang="en-US" b="1" dirty="0"/>
              <a:t>scalability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that an efficient algorithm </a:t>
            </a:r>
            <a:r>
              <a:rPr lang="en-US" i="1" dirty="0"/>
              <a:t>scales well </a:t>
            </a:r>
            <a:r>
              <a:rPr lang="en-US" dirty="0"/>
              <a:t>for larger inputs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revisit this idea after looking at more sophisticated sorting algorithms in a future lecture of the course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0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selection sort algorithm is another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iteration-based algorithm for sorting a list of values: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the smallest value. Swap it (exchange it) with the first value in the list.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the second-smallest value. Swap it with the second value in the list.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the third-smallest value. Swap it with the third value in the list.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Repeat finding the next-smallest value and swapping it into the correct position until the list is sorted.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some examples of how this algorithm works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be sure to check out </a:t>
            </a:r>
            <a:r>
              <a:rPr lang="en-US" dirty="0">
                <a:hlinkClick r:id="rId2"/>
              </a:rPr>
              <a:t>visualgo.net/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/sorting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82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31390"/>
            <a:ext cx="10058400" cy="113770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Eventually, only the largest value will remain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But, it will be in the rightmost position, so we don’t need to do anything with 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64262-68F7-441E-B4D7-26ABFE37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8174"/>
            <a:ext cx="5200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99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58561"/>
            <a:ext cx="10058400" cy="8105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note that sometimes the algorithm does no useful work, like “swapping” 5 with itself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048C2-2551-4C16-9014-EE95F7EA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8497"/>
            <a:ext cx="6230287" cy="29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4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Perhaps you noticed that during execution of the algorithm, the list is divided into two parts: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sorted part (green)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yet-to-be-sorted part (black)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 you may have noticed that the largest element winds up in the rightmost spot without any additional work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Think about that for a moment. Suppose we have 10 elements in our list.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Once we have moved the 9 smallest elements into their final positions, the 10th (largest) value </a:t>
            </a:r>
            <a:r>
              <a:rPr lang="en-US" i="1" dirty="0"/>
              <a:t>must </a:t>
            </a:r>
            <a:r>
              <a:rPr lang="en-US" dirty="0"/>
              <a:t>be in the rightmost position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has a small implication in the implementation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makes it very easy to swap (exchange) the values stored in two variables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exchange the contents of two variables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y</a:t>
            </a:r>
            <a:r>
              <a:rPr lang="en-US" dirty="0"/>
              <a:t>, all we need to type is this: </a:t>
            </a:r>
            <a:r>
              <a:rPr lang="en-US" b="1" dirty="0">
                <a:latin typeface="Rockwell" panose="02060603020205020403" pitchFamily="18" charset="0"/>
              </a:rPr>
              <a:t>x, y = y, 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swapping notation also works with elements of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</a:t>
            </a:r>
            <a:r>
              <a:rPr lang="en-US" b="1" dirty="0"/>
              <a:t> </a:t>
            </a:r>
            <a:r>
              <a:rPr lang="en-US" dirty="0"/>
              <a:t>are valid indices of list </a:t>
            </a:r>
            <a:r>
              <a:rPr lang="en-US" b="1" dirty="0">
                <a:latin typeface="Rockwell" panose="02060603020205020403" pitchFamily="18" charset="0"/>
              </a:rPr>
              <a:t>a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type this to swap the contents of </a:t>
            </a: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a[j]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 pseudocode from earlier and this syntax for swapping list elements, we can implement selection sort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6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selection_sort.py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selection_sort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(a)-1):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least_i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k in range(i+1,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a[k] &lt; a[</a:t>
            </a:r>
            <a:r>
              <a:rPr lang="en-US" b="1" dirty="0" err="1">
                <a:latin typeface="Rockwell" panose="02060603020205020403" pitchFamily="18" charset="0"/>
              </a:rPr>
              <a:t>least_i</a:t>
            </a:r>
            <a:r>
              <a:rPr lang="en-US" b="1" dirty="0">
                <a:latin typeface="Rockwell" panose="02060603020205020403" pitchFamily="18" charset="0"/>
              </a:rPr>
              <a:t>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</a:t>
            </a:r>
            <a:r>
              <a:rPr lang="en-US" b="1" dirty="0" err="1">
                <a:latin typeface="Rockwell" panose="02060603020205020403" pitchFamily="18" charset="0"/>
              </a:rPr>
              <a:t>least_i</a:t>
            </a:r>
            <a:r>
              <a:rPr lang="en-US" b="1" dirty="0">
                <a:latin typeface="Rockwell" panose="02060603020205020403" pitchFamily="18" charset="0"/>
              </a:rPr>
              <a:t> = k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least_i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least_i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selection_sort.py for fully commented code and additional explanation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61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Lucky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a </a:t>
            </a:r>
            <a:r>
              <a:rPr lang="en-US" i="1" dirty="0"/>
              <a:t>lucky number </a:t>
            </a:r>
            <a:r>
              <a:rPr lang="en-US" dirty="0"/>
              <a:t>as a positive integer whose decimal (base 10) representation contains only the lucky digits 4 and 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numbers 47, 744, 4 are lucky, whereas 5, 73 and -3 are not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</a:t>
            </a:r>
            <a:r>
              <a:rPr lang="en-US" b="1" dirty="0" err="1">
                <a:latin typeface="Rockwell" panose="02060603020205020403" pitchFamily="18" charset="0"/>
              </a:rPr>
              <a:t>is_lucky_number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) </a:t>
            </a:r>
            <a:r>
              <a:rPr lang="en-US" dirty="0"/>
              <a:t>that returns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/>
              <a:t> </a:t>
            </a:r>
            <a:r>
              <a:rPr lang="en-US" dirty="0"/>
              <a:t>is a lucky number and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dirty="0"/>
              <a:t>, otherwise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extract each digit one at a time and inspect it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digit is neither 4 nor 7, the number is not lucky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it is 4 or 7, so discard it and move to the next digit, stopping when we run out of digits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recall the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b="1" dirty="0"/>
              <a:t> </a:t>
            </a:r>
            <a:r>
              <a:rPr lang="en-US" dirty="0"/>
              <a:t>operator, which tells us if an element is present in a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operator is necessary because the </a:t>
            </a:r>
            <a:r>
              <a:rPr lang="en-US" b="1" dirty="0"/>
              <a:t>index </a:t>
            </a:r>
            <a:r>
              <a:rPr lang="en-US" dirty="0"/>
              <a:t>method will cause our program to crash if the element we want is missing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if 'sol'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in</a:t>
            </a:r>
            <a:r>
              <a:rPr lang="en-US" b="1" dirty="0">
                <a:latin typeface="Rockwell" panose="02060603020205020403" pitchFamily="18" charset="0"/>
              </a:rPr>
              <a:t> notes: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print('Present in list...')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print('Not present in list...’)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62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lucky.py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is_lucky_number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&lt;=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&gt;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% 10 == 4 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% 10 == 7: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//= 10 # discard the digit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True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lucky.py for fully commented code and additional explanation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9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Almost-lucky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an </a:t>
            </a:r>
            <a:r>
              <a:rPr lang="en-US" i="1" dirty="0"/>
              <a:t>almost-lucky number </a:t>
            </a:r>
            <a:r>
              <a:rPr lang="en-US" dirty="0"/>
              <a:t>as a positive integer that is divisible by a lucky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611 is almost-lucky because it is divisible by the lucky number 47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</a:t>
            </a:r>
            <a:r>
              <a:rPr lang="en-US" b="1" dirty="0" err="1">
                <a:latin typeface="Rockwell" panose="02060603020205020403" pitchFamily="18" charset="0"/>
              </a:rPr>
              <a:t>almost_lucky_divisor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) </a:t>
            </a:r>
            <a:r>
              <a:rPr lang="en-US" dirty="0"/>
              <a:t>that returns the </a:t>
            </a:r>
            <a:r>
              <a:rPr lang="en-US" i="1" dirty="0"/>
              <a:t>largest </a:t>
            </a:r>
            <a:r>
              <a:rPr lang="en-US" dirty="0"/>
              <a:t>lucky number that divides evenly into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/>
              <a:t> </a:t>
            </a:r>
            <a:r>
              <a:rPr lang="en-US" dirty="0"/>
              <a:t>is an almost-lucky number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returns </a:t>
            </a:r>
            <a:r>
              <a:rPr lang="en-US" b="1" dirty="0">
                <a:latin typeface="Rockwell" panose="02060603020205020403" pitchFamily="18" charset="0"/>
              </a:rPr>
              <a:t>None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/>
              <a:t> </a:t>
            </a:r>
            <a:r>
              <a:rPr lang="en-US" dirty="0"/>
              <a:t>is not an almost-lucky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every lucky number is an almost-lucky number because every lucky number is divisible by itself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almost_lucky_divisor.py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almost_lucky_divisor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divisor in range(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, 0, -1):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% divisor == 0 and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             </a:t>
            </a:r>
            <a:r>
              <a:rPr lang="en-US" b="1" dirty="0" err="1">
                <a:latin typeface="Rockwell" panose="02060603020205020403" pitchFamily="18" charset="0"/>
              </a:rPr>
              <a:t>is_lucky_number</a:t>
            </a:r>
            <a:r>
              <a:rPr lang="en-US" b="1" dirty="0">
                <a:latin typeface="Rockwell" panose="02060603020205020403" pitchFamily="18" charset="0"/>
              </a:rPr>
              <a:t>(divisor):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return divisor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linear search function in </a:t>
            </a:r>
            <a:r>
              <a:rPr lang="en-US" dirty="0" err="1"/>
              <a:t>IterationLab</a:t>
            </a:r>
            <a:r>
              <a:rPr lang="en-US" dirty="0"/>
              <a:t>, </a:t>
            </a:r>
            <a:r>
              <a:rPr lang="en-US" b="1" dirty="0" err="1"/>
              <a:t>isearch</a:t>
            </a:r>
            <a:r>
              <a:rPr lang="en-US" dirty="0"/>
              <a:t>, is like Python’s </a:t>
            </a:r>
            <a:r>
              <a:rPr lang="en-US" b="1" dirty="0"/>
              <a:t>index </a:t>
            </a:r>
            <a:r>
              <a:rPr lang="en-US" dirty="0"/>
              <a:t>method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Pass it a list and an item to search for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item is in the list, the function returns the location where it was found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item is not in the list, the function returns </a:t>
            </a:r>
            <a:r>
              <a:rPr lang="en-US" b="1" dirty="0"/>
              <a:t>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PythonLabs.IterationLab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notes = ['do', 're', 'me', 'fa', 'sol', 'la', '</a:t>
            </a:r>
            <a:r>
              <a:rPr lang="en-US" b="1" dirty="0" err="1">
                <a:latin typeface="Rockwell" panose="02060603020205020403" pitchFamily="18" charset="0"/>
              </a:rPr>
              <a:t>ti</a:t>
            </a:r>
            <a:r>
              <a:rPr lang="en-US" b="1" dirty="0">
                <a:latin typeface="Rockwell" panose="02060603020205020403" pitchFamily="18" charset="0"/>
              </a:rPr>
              <a:t>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(notes, '</a:t>
            </a:r>
            <a:r>
              <a:rPr lang="en-US" b="1" dirty="0" err="1">
                <a:latin typeface="Rockwell" panose="02060603020205020403" pitchFamily="18" charset="0"/>
              </a:rPr>
              <a:t>ti</a:t>
            </a:r>
            <a:r>
              <a:rPr lang="en-US" b="1" dirty="0">
                <a:latin typeface="Rockwell" panose="02060603020205020403" pitchFamily="18" charset="0"/>
              </a:rPr>
              <a:t>')) # returns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</a:t>
            </a:r>
            <a:r>
              <a:rPr lang="en-US" b="1" dirty="0" err="1">
                <a:latin typeface="Rockwell" panose="02060603020205020403" pitchFamily="18" charset="0"/>
              </a:rPr>
              <a:t>isearch</a:t>
            </a:r>
            <a:r>
              <a:rPr lang="en-US" b="1" dirty="0">
                <a:latin typeface="Rockwell" panose="02060603020205020403" pitchFamily="18" charset="0"/>
              </a:rPr>
              <a:t>(notes, '</a:t>
            </a:r>
            <a:r>
              <a:rPr lang="en-US" b="1" dirty="0" err="1">
                <a:latin typeface="Rockwell" panose="02060603020205020403" pitchFamily="18" charset="0"/>
              </a:rPr>
              <a:t>ba</a:t>
            </a:r>
            <a:r>
              <a:rPr lang="en-US" b="1" dirty="0">
                <a:latin typeface="Rockwell" panose="02060603020205020403" pitchFamily="18" charset="0"/>
              </a:rPr>
              <a:t>')) # returns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isearch_tests.py if you installed </a:t>
            </a:r>
            <a:r>
              <a:rPr lang="en-US" dirty="0" err="1"/>
              <a:t>PythonLabs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850-734C-4E15-9972-9A4351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PythonLabs</a:t>
            </a:r>
            <a:r>
              <a:rPr lang="en-US" dirty="0"/>
              <a:t>: </a:t>
            </a:r>
            <a:r>
              <a:rPr lang="en-US" dirty="0" err="1"/>
              <a:t>RandomList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7-289A-42C2-98FF-4E6BF9FA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our experiments on searching and sorting algorithms we’re going to need some data to test our programs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lab module defines a special type of list called a </a:t>
            </a:r>
            <a:r>
              <a:rPr lang="en-US" dirty="0" err="1">
                <a:solidFill>
                  <a:srgbClr val="0070C0"/>
                </a:solidFill>
              </a:rPr>
              <a:t>RandomList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make lists of integers or strings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will not contain any duplicates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do a searching experiment, we can use items we know are in the list (so the search succeeds) or not in the list (so the search fails)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84A-2590-4B0F-8937-86F3704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2559-4A26-46B0-A268-068BC11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1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4615</TotalTime>
  <Words>7827</Words>
  <Application>Microsoft Office PowerPoint</Application>
  <PresentationFormat>Widescreen</PresentationFormat>
  <Paragraphs>757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Searching and sorting</vt:lpstr>
      <vt:lpstr>Searching and sorting</vt:lpstr>
      <vt:lpstr>Iterative algorithms</vt:lpstr>
      <vt:lpstr>Linear search</vt:lpstr>
      <vt:lpstr>Linear search</vt:lpstr>
      <vt:lpstr>Linear search</vt:lpstr>
      <vt:lpstr>PythonLabs: RandomList</vt:lpstr>
      <vt:lpstr>RandomList examples</vt:lpstr>
      <vt:lpstr>RandomList examples</vt:lpstr>
      <vt:lpstr>Visualizing isearch()</vt:lpstr>
      <vt:lpstr>Visualizing isearch()</vt:lpstr>
      <vt:lpstr>Implementing linear search</vt:lpstr>
      <vt:lpstr>Implementing linear search</vt:lpstr>
      <vt:lpstr>while-loops</vt:lpstr>
      <vt:lpstr>while-loops</vt:lpstr>
      <vt:lpstr>while-loops</vt:lpstr>
      <vt:lpstr>while-loops vs. for-loops</vt:lpstr>
      <vt:lpstr>while-loops vs. for-loops</vt:lpstr>
      <vt:lpstr>Linear search: performance</vt:lpstr>
      <vt:lpstr>Linear search: performance</vt:lpstr>
      <vt:lpstr>Example: the Luhn Algorithm</vt:lpstr>
      <vt:lpstr>Example: the Luhn Algorithm</vt:lpstr>
      <vt:lpstr>Example: the Luhn Algorithm</vt:lpstr>
      <vt:lpstr>Example: the Luhn Algorithm</vt:lpstr>
      <vt:lpstr>Example: the Luhn Algorithm</vt:lpstr>
      <vt:lpstr>Example: luhn.py</vt:lpstr>
      <vt:lpstr>Sorting</vt:lpstr>
      <vt:lpstr>Insertion sort</vt:lpstr>
      <vt:lpstr>Insertion sort example</vt:lpstr>
      <vt:lpstr>Insertion sort in Python (almost)</vt:lpstr>
      <vt:lpstr>Insertion sort in Python (almost)</vt:lpstr>
      <vt:lpstr>Insertion sort in Python (almost)</vt:lpstr>
      <vt:lpstr>Visualizing inserting sort</vt:lpstr>
      <vt:lpstr>Moving items in a list</vt:lpstr>
      <vt:lpstr>Moving items in a list</vt:lpstr>
      <vt:lpstr>Finding where an item belongs</vt:lpstr>
      <vt:lpstr>Finding where an item belongs</vt:lpstr>
      <vt:lpstr>moveLeft()</vt:lpstr>
      <vt:lpstr>Completed isort() function</vt:lpstr>
      <vt:lpstr>Completed isort() function</vt:lpstr>
      <vt:lpstr>Aside: Boolean operators</vt:lpstr>
      <vt:lpstr>Aside: Boolean operators</vt:lpstr>
      <vt:lpstr>Example: Is it a leap year?</vt:lpstr>
      <vt:lpstr>Example: leapyear.py</vt:lpstr>
      <vt:lpstr>Example: Crazy grading scheme</vt:lpstr>
      <vt:lpstr>Example: Crazy grading scheme</vt:lpstr>
      <vt:lpstr>Example: grades.py</vt:lpstr>
      <vt:lpstr>isort: Algorithm performance</vt:lpstr>
      <vt:lpstr>isort: Algorithm performance</vt:lpstr>
      <vt:lpstr>isort: Algorithm performance</vt:lpstr>
      <vt:lpstr>Nested loops</vt:lpstr>
      <vt:lpstr>Nested loops</vt:lpstr>
      <vt:lpstr>Nested loops</vt:lpstr>
      <vt:lpstr>A question about isort</vt:lpstr>
      <vt:lpstr>A question about isort</vt:lpstr>
      <vt:lpstr>Estimating the # of comparisons</vt:lpstr>
      <vt:lpstr>Length of list vs. # of comparisons</vt:lpstr>
      <vt:lpstr>Big-Oh notation</vt:lpstr>
      <vt:lpstr>Big-Oh notation</vt:lpstr>
      <vt:lpstr>Scalability</vt:lpstr>
      <vt:lpstr>Selection sort</vt:lpstr>
      <vt:lpstr>Selection sort: example #1</vt:lpstr>
      <vt:lpstr>Selection sort: example #2</vt:lpstr>
      <vt:lpstr>Selection sort</vt:lpstr>
      <vt:lpstr>Selection sort</vt:lpstr>
      <vt:lpstr>Example: selection_sort.py</vt:lpstr>
      <vt:lpstr>Example: Lucky numbers</vt:lpstr>
      <vt:lpstr>Example: lucky.py</vt:lpstr>
      <vt:lpstr>Example: Almost-lucky numbers</vt:lpstr>
      <vt:lpstr>Example: almost_lucky_divisor.py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280</cp:revision>
  <dcterms:created xsi:type="dcterms:W3CDTF">2018-01-06T23:48:52Z</dcterms:created>
  <dcterms:modified xsi:type="dcterms:W3CDTF">2019-04-04T06:13:12Z</dcterms:modified>
</cp:coreProperties>
</file>