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9"/>
  </p:notesMasterIdLst>
  <p:sldIdLst>
    <p:sldId id="256" r:id="rId2"/>
    <p:sldId id="400" r:id="rId3"/>
    <p:sldId id="399" r:id="rId4"/>
    <p:sldId id="398" r:id="rId5"/>
    <p:sldId id="396" r:id="rId6"/>
    <p:sldId id="380" r:id="rId7"/>
    <p:sldId id="420" r:id="rId8"/>
    <p:sldId id="419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318" r:id="rId1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5E667E-A4AF-489F-ABBC-742CDB752DA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E9217B-0819-4A5E-A22B-6D17EF0C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7D00-93DD-4940-8FD7-72D171BB6C86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43E-4F7E-4780-B70F-3538D32CF675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7B8B-6C04-436C-B9CA-7E32F910B067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D1F-A211-4519-B9B1-D59FC7C7B6E8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58F4-4510-4835-B48A-C9692BE1A9BE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FF9-7C0F-4578-9DA5-6E494F24FE4F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9C68-9D2B-475A-BAAD-95B35904D276}" type="datetime1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81F3-F521-49F2-B6F8-8D7496925039}" type="datetime1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475C-C634-489E-AF93-64B17549A749}" type="datetime1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706907-04E0-4508-94B9-19529985F41D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AF9-FDB7-4735-9CB1-5599909F77CE}" type="datetime1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1CA6E8-78F5-4EC8-8C98-EB073A8A7B4F}" type="datetime1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2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05E5-B00A-4D12-8EEF-FD975F2A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Programming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89D0-A904-492A-BBC8-EE34E6015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Recursion, </a:t>
            </a:r>
            <a:r>
              <a:rPr lang="en-US" dirty="0" err="1"/>
              <a:t>iteraTORS</a:t>
            </a:r>
            <a:r>
              <a:rPr lang="en-US" dirty="0"/>
              <a:t>, map, lambda expressions, reduce, filter, higher order functions, list comprehension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1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55F9-4235-480B-A0AD-C7CD1501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FB27-FC6A-4969-AEE9-E65B13F3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05688" cy="4023360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 err="1"/>
              <a:t>iterable</a:t>
            </a:r>
            <a:r>
              <a:rPr lang="en-US" dirty="0"/>
              <a:t> is anything you can iterate over. </a:t>
            </a:r>
          </a:p>
          <a:p>
            <a:pPr lvl="1"/>
            <a:r>
              <a:rPr lang="en-US" dirty="0"/>
              <a:t>List</a:t>
            </a:r>
          </a:p>
          <a:p>
            <a:pPr marL="566928" lvl="3" indent="0">
              <a:buNone/>
            </a:pPr>
            <a:r>
              <a:rPr lang="en-US" dirty="0"/>
              <a:t>&gt;&gt;&gt; for </a:t>
            </a:r>
            <a:r>
              <a:rPr lang="en-US" dirty="0" err="1"/>
              <a:t>i</a:t>
            </a:r>
            <a:r>
              <a:rPr lang="en-US" dirty="0"/>
              <a:t> in [1, 2, 3, 4]:</a:t>
            </a:r>
          </a:p>
          <a:p>
            <a:pPr marL="566928" lvl="3" indent="0">
              <a:buNone/>
            </a:pPr>
            <a:r>
              <a:rPr lang="en-US" dirty="0"/>
              <a:t>...     print </a:t>
            </a:r>
            <a:r>
              <a:rPr lang="en-US" dirty="0" err="1"/>
              <a:t>i</a:t>
            </a:r>
            <a:r>
              <a:rPr lang="en-US" dirty="0"/>
              <a:t>,</a:t>
            </a:r>
          </a:p>
          <a:p>
            <a:pPr marL="566928" lvl="3" indent="0">
              <a:buNone/>
            </a:pPr>
            <a:r>
              <a:rPr lang="en-US" dirty="0"/>
              <a:t>...</a:t>
            </a:r>
          </a:p>
          <a:p>
            <a:pPr marL="566928" lvl="3" indent="0">
              <a:buNone/>
            </a:pPr>
            <a:r>
              <a:rPr lang="en-US" dirty="0"/>
              <a:t>1</a:t>
            </a:r>
          </a:p>
          <a:p>
            <a:pPr marL="566928" lvl="3" indent="0">
              <a:buNone/>
            </a:pPr>
            <a:r>
              <a:rPr lang="en-US" dirty="0"/>
              <a:t>2</a:t>
            </a:r>
          </a:p>
          <a:p>
            <a:pPr lvl="1"/>
            <a:r>
              <a:rPr lang="en-US" dirty="0"/>
              <a:t>Dictionary keys</a:t>
            </a:r>
          </a:p>
          <a:p>
            <a:pPr marL="384048" lvl="2" indent="0">
              <a:buNone/>
            </a:pPr>
            <a:r>
              <a:rPr lang="en-US" dirty="0"/>
              <a:t>&gt;&gt;&gt; for k in {"x": 1, "y": 2}:</a:t>
            </a:r>
          </a:p>
          <a:p>
            <a:pPr marL="384048" lvl="2" indent="0">
              <a:buNone/>
            </a:pPr>
            <a:r>
              <a:rPr lang="en-US" dirty="0"/>
              <a:t>...     print k</a:t>
            </a:r>
          </a:p>
          <a:p>
            <a:pPr marL="384048" lvl="2" indent="0">
              <a:buNone/>
            </a:pPr>
            <a:r>
              <a:rPr lang="en-US" dirty="0"/>
              <a:t>...</a:t>
            </a:r>
          </a:p>
          <a:p>
            <a:pPr marL="384048" lvl="2" indent="0">
              <a:buNone/>
            </a:pPr>
            <a:r>
              <a:rPr lang="en-US" dirty="0"/>
              <a:t>y</a:t>
            </a:r>
          </a:p>
          <a:p>
            <a:pPr marL="384048" lvl="2" indent="0">
              <a:buNone/>
            </a:pPr>
            <a:r>
              <a:rPr lang="en-US" dirty="0"/>
              <a:t>x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35770-3579-4565-86B3-A79871C9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A0124-E3CD-4174-843E-339EAEAC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C9BB4-F8EF-4720-836F-8EFA60503713}"/>
              </a:ext>
            </a:extLst>
          </p:cNvPr>
          <p:cNvSpPr txBox="1">
            <a:spLocks/>
          </p:cNvSpPr>
          <p:nvPr/>
        </p:nvSpPr>
        <p:spPr>
          <a:xfrm>
            <a:off x="6096000" y="1845733"/>
            <a:ext cx="4605688" cy="437860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Sets</a:t>
            </a:r>
          </a:p>
          <a:p>
            <a:pPr marL="384048" lvl="2" indent="0">
              <a:buNone/>
            </a:pPr>
            <a:r>
              <a:rPr lang="en-US" dirty="0"/>
              <a:t>&gt;&gt;&gt; </a:t>
            </a:r>
            <a:r>
              <a:rPr lang="en-US" dirty="0" err="1"/>
              <a:t>my_set</a:t>
            </a:r>
            <a:r>
              <a:rPr lang="en-US" dirty="0"/>
              <a:t> = {1,2,3}</a:t>
            </a:r>
          </a:p>
          <a:p>
            <a:pPr marL="384048" lvl="2" indent="0">
              <a:buNone/>
            </a:pPr>
            <a:r>
              <a:rPr lang="en-US" dirty="0"/>
              <a:t>&gt;&gt;&gt; for x in </a:t>
            </a:r>
            <a:r>
              <a:rPr lang="en-US" dirty="0" err="1"/>
              <a:t>my_set</a:t>
            </a:r>
            <a:r>
              <a:rPr lang="en-US" dirty="0"/>
              <a:t>:</a:t>
            </a:r>
          </a:p>
          <a:p>
            <a:pPr marL="384048" lvl="2" indent="0">
              <a:buNone/>
            </a:pPr>
            <a:r>
              <a:rPr lang="en-US" dirty="0"/>
              <a:t>...     print(x)</a:t>
            </a:r>
          </a:p>
          <a:p>
            <a:pPr marL="384048" lvl="2" indent="0">
              <a:buNone/>
            </a:pPr>
            <a:r>
              <a:rPr lang="en-US" dirty="0"/>
              <a:t>...</a:t>
            </a:r>
          </a:p>
          <a:p>
            <a:pPr marL="384048" lvl="2" indent="0">
              <a:buNone/>
            </a:pPr>
            <a:r>
              <a:rPr lang="en-US" dirty="0"/>
              <a:t>1</a:t>
            </a:r>
          </a:p>
          <a:p>
            <a:pPr marL="384048" lvl="2" indent="0">
              <a:buNone/>
            </a:pPr>
            <a:r>
              <a:rPr lang="en-US" dirty="0"/>
              <a:t>2</a:t>
            </a:r>
          </a:p>
          <a:p>
            <a:pPr marL="384048" lvl="2" indent="0">
              <a:buNone/>
            </a:pPr>
            <a:r>
              <a:rPr lang="en-US" dirty="0"/>
              <a:t>3</a:t>
            </a:r>
          </a:p>
          <a:p>
            <a:pPr marL="201168" lvl="1" indent="0">
              <a:buNone/>
            </a:pPr>
            <a:r>
              <a:rPr lang="en-US" dirty="0" err="1"/>
              <a:t>Iter</a:t>
            </a:r>
            <a:r>
              <a:rPr lang="en-US" dirty="0"/>
              <a:t> function – Takes an </a:t>
            </a:r>
            <a:r>
              <a:rPr lang="en-US" dirty="0" err="1"/>
              <a:t>iterable</a:t>
            </a:r>
            <a:r>
              <a:rPr lang="en-US" dirty="0"/>
              <a:t> object and returns an iterator</a:t>
            </a:r>
          </a:p>
          <a:p>
            <a:pPr marL="384048" lvl="2" indent="0">
              <a:buNone/>
            </a:pPr>
            <a:r>
              <a:rPr lang="en-US" dirty="0"/>
              <a:t>&gt;&gt;&gt; x = </a:t>
            </a:r>
            <a:r>
              <a:rPr lang="en-US" dirty="0" err="1"/>
              <a:t>iter</a:t>
            </a:r>
            <a:r>
              <a:rPr lang="en-US" dirty="0"/>
              <a:t>([1, 2, 3])</a:t>
            </a:r>
          </a:p>
          <a:p>
            <a:pPr marL="384048" lvl="2" indent="0">
              <a:buNone/>
            </a:pPr>
            <a:r>
              <a:rPr lang="en-US" dirty="0"/>
              <a:t>&gt;&gt;&gt; x</a:t>
            </a:r>
          </a:p>
          <a:p>
            <a:pPr marL="384048" lvl="2" indent="0">
              <a:buNone/>
            </a:pPr>
            <a:r>
              <a:rPr lang="en-US" dirty="0"/>
              <a:t>&lt;</a:t>
            </a:r>
            <a:r>
              <a:rPr lang="en-US" dirty="0" err="1"/>
              <a:t>listiterator</a:t>
            </a:r>
            <a:r>
              <a:rPr lang="en-US" dirty="0"/>
              <a:t> object at 0x1004ca850&gt;</a:t>
            </a:r>
          </a:p>
          <a:p>
            <a:pPr marL="384048" lvl="2" indent="0">
              <a:buNone/>
            </a:pPr>
            <a:r>
              <a:rPr lang="en-US" dirty="0"/>
              <a:t>&gt;&gt;&gt; </a:t>
            </a:r>
            <a:r>
              <a:rPr lang="en-US" dirty="0" err="1"/>
              <a:t>x.next</a:t>
            </a:r>
            <a:r>
              <a:rPr lang="en-US" dirty="0"/>
              <a:t>()</a:t>
            </a:r>
          </a:p>
          <a:p>
            <a:pPr marL="384048" lvl="2" indent="0">
              <a:buNone/>
            </a:pPr>
            <a:r>
              <a:rPr lang="en-US" dirty="0"/>
              <a:t>1</a:t>
            </a:r>
          </a:p>
          <a:p>
            <a:pPr marL="384048" lvl="2" indent="0">
              <a:buNone/>
            </a:pPr>
            <a:r>
              <a:rPr lang="en-US" dirty="0"/>
              <a:t>&gt;&gt;&gt; </a:t>
            </a:r>
            <a:r>
              <a:rPr lang="en-US" dirty="0" err="1"/>
              <a:t>x.next</a:t>
            </a:r>
            <a:r>
              <a:rPr lang="en-US" dirty="0"/>
              <a:t>()</a:t>
            </a:r>
          </a:p>
          <a:p>
            <a:pPr marL="384048" lvl="2" indent="0">
              <a:buNone/>
            </a:pPr>
            <a:r>
              <a:rPr lang="en-US" dirty="0"/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6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55F9-4235-480B-A0AD-C7CD1501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FB27-FC6A-4969-AEE9-E65B13F3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05688" cy="4023360"/>
          </a:xfrm>
        </p:spPr>
        <p:txBody>
          <a:bodyPr>
            <a:normAutofit/>
          </a:bodyPr>
          <a:lstStyle/>
          <a:p>
            <a:pPr marL="233363" indent="-177800">
              <a:buFont typeface="Arial" panose="020B0604020202020204" pitchFamily="34" charset="0"/>
              <a:buChar char="•"/>
            </a:pPr>
            <a:r>
              <a:rPr lang="en-US" dirty="0"/>
              <a:t>The map function  applies a function to every item in an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pPr marL="233363" indent="-177800">
              <a:buFont typeface="Arial" panose="020B0604020202020204" pitchFamily="34" charset="0"/>
              <a:buChar char="•"/>
            </a:pPr>
            <a:r>
              <a:rPr lang="en-US" dirty="0"/>
              <a:t>Takes two inputs – function to apply and </a:t>
            </a:r>
            <a:r>
              <a:rPr lang="en-US" dirty="0" err="1"/>
              <a:t>iterable</a:t>
            </a:r>
            <a:r>
              <a:rPr lang="en-US" dirty="0"/>
              <a:t> object</a:t>
            </a:r>
          </a:p>
          <a:p>
            <a:pPr marL="233363" indent="-177800">
              <a:buFont typeface="Arial" panose="020B0604020202020204" pitchFamily="34" charset="0"/>
              <a:buChar char="•"/>
            </a:pPr>
            <a:r>
              <a:rPr lang="en-US" dirty="0"/>
              <a:t>map(function, </a:t>
            </a:r>
            <a:r>
              <a:rPr lang="en-US" dirty="0" err="1"/>
              <a:t>iterable</a:t>
            </a:r>
            <a:r>
              <a:rPr lang="en-US" dirty="0"/>
              <a:t>)</a:t>
            </a:r>
          </a:p>
          <a:p>
            <a:pPr marL="233363" indent="-177800">
              <a:buFont typeface="Arial" panose="020B0604020202020204" pitchFamily="34" charset="0"/>
              <a:buChar char="•"/>
            </a:pPr>
            <a:r>
              <a:rPr lang="en-US" dirty="0"/>
              <a:t>Squaring a number</a:t>
            </a:r>
          </a:p>
          <a:p>
            <a:pPr marL="531051" lvl="2" indent="0">
              <a:buNone/>
            </a:pPr>
            <a:r>
              <a:rPr lang="pt-BR" dirty="0"/>
              <a:t>x = [1, 2, 3, 4, 5]</a:t>
            </a:r>
          </a:p>
          <a:p>
            <a:pPr marL="531051" lvl="2" indent="0">
              <a:buNone/>
            </a:pPr>
            <a:r>
              <a:rPr lang="pt-BR" dirty="0"/>
              <a:t>def square(num):</a:t>
            </a:r>
          </a:p>
          <a:p>
            <a:pPr marL="531051" lvl="2" indent="0">
              <a:buNone/>
            </a:pPr>
            <a:r>
              <a:rPr lang="pt-BR" dirty="0"/>
              <a:t>    return num*num</a:t>
            </a:r>
          </a:p>
          <a:p>
            <a:pPr marL="531051" lvl="2" indent="0">
              <a:buNone/>
            </a:pPr>
            <a:r>
              <a:rPr lang="pt-BR" dirty="0"/>
              <a:t>print(list(map(square, x)))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35770-3579-4565-86B3-A79871C9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A0124-E3CD-4174-843E-339EAEAC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C9BB4-F8EF-4720-836F-8EFA60503713}"/>
              </a:ext>
            </a:extLst>
          </p:cNvPr>
          <p:cNvSpPr txBox="1">
            <a:spLocks/>
          </p:cNvSpPr>
          <p:nvPr/>
        </p:nvSpPr>
        <p:spPr>
          <a:xfrm>
            <a:off x="6096000" y="1845733"/>
            <a:ext cx="4605688" cy="43786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Functional functions in Python are lazy. </a:t>
            </a:r>
          </a:p>
          <a:p>
            <a:r>
              <a:rPr lang="en-US" dirty="0"/>
              <a:t>If we didn’t include the “list()” the function would store the definition of the </a:t>
            </a:r>
            <a:r>
              <a:rPr lang="en-US" dirty="0" err="1"/>
              <a:t>iterable</a:t>
            </a:r>
            <a:r>
              <a:rPr lang="en-US" dirty="0"/>
              <a:t>, not the list itself. </a:t>
            </a:r>
          </a:p>
          <a:p>
            <a:r>
              <a:rPr lang="en-US" dirty="0"/>
              <a:t>We need to explicitly tell Python “turn this into a list” for us to use this.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X = range(100)</a:t>
            </a:r>
          </a:p>
          <a:p>
            <a:r>
              <a:rPr lang="en-US" dirty="0"/>
              <a:t>X = list(range(100))</a:t>
            </a:r>
          </a:p>
        </p:txBody>
      </p:sp>
    </p:spTree>
    <p:extLst>
      <p:ext uri="{BB962C8B-B14F-4D97-AF65-F5344CB8AC3E}">
        <p14:creationId xmlns:p14="http://schemas.microsoft.com/office/powerpoint/2010/main" val="359482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E028-C68A-4001-9152-9CFB7157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0FE2A-0933-4288-B860-426CC772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Lambda expression is a one line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Lambda expression which squares a given number</a:t>
            </a:r>
          </a:p>
          <a:p>
            <a:pPr marL="201168" lvl="1" indent="0">
              <a:buNone/>
            </a:pPr>
            <a:r>
              <a:rPr lang="en-US" dirty="0"/>
              <a:t>cube = lambda x: x * x * x</a:t>
            </a:r>
          </a:p>
          <a:p>
            <a:pPr marL="201168" lvl="1" indent="0">
              <a:buNone/>
            </a:pPr>
            <a:r>
              <a:rPr lang="pt-BR" dirty="0"/>
              <a:t>print(list(map(cube, x)))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a lambda expression, arguments go on the left hand side and functionality goes on the right hand side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Simplifying square program in one line: </a:t>
            </a:r>
          </a:p>
          <a:p>
            <a:pPr marL="292608" lvl="1" indent="0">
              <a:buNone/>
            </a:pPr>
            <a:r>
              <a:rPr lang="pt-BR" dirty="0"/>
              <a:t>x = [1, 2, 3, 4, 5]</a:t>
            </a:r>
          </a:p>
          <a:p>
            <a:pPr marL="292608" lvl="1" indent="0">
              <a:buNone/>
            </a:pPr>
            <a:r>
              <a:rPr lang="pt-BR" dirty="0"/>
              <a:t>print(list(map(lambda num: num * num, x)))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76D4A-9049-42C8-B88C-682B1B20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48E6B-7591-4F86-A7CF-40B0EE87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55F9-4235-480B-A0AD-C7CD1501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FB27-FC6A-4969-AEE9-E65B13F3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8712467" cy="4023360"/>
          </a:xfrm>
        </p:spPr>
        <p:txBody>
          <a:bodyPr>
            <a:normAutofit/>
          </a:bodyPr>
          <a:lstStyle/>
          <a:p>
            <a:pPr marL="233363" indent="-177800">
              <a:buFont typeface="Arial" panose="020B0604020202020204" pitchFamily="34" charset="0"/>
              <a:buChar char="•"/>
            </a:pPr>
            <a:r>
              <a:rPr lang="en-US" dirty="0"/>
              <a:t>The reduce function turns </a:t>
            </a:r>
            <a:r>
              <a:rPr lang="en-US" dirty="0" err="1"/>
              <a:t>iterable</a:t>
            </a:r>
            <a:r>
              <a:rPr lang="en-US" dirty="0"/>
              <a:t> into one thing.</a:t>
            </a:r>
          </a:p>
          <a:p>
            <a:pPr marL="233363" indent="-177800">
              <a:buFont typeface="Arial" panose="020B0604020202020204" pitchFamily="34" charset="0"/>
              <a:buChar char="•"/>
            </a:pPr>
            <a:r>
              <a:rPr lang="en-US" dirty="0"/>
              <a:t>reduce(function, </a:t>
            </a:r>
            <a:r>
              <a:rPr lang="en-US" dirty="0" err="1"/>
              <a:t>iterable</a:t>
            </a:r>
            <a:r>
              <a:rPr lang="en-US" dirty="0"/>
              <a:t>)</a:t>
            </a:r>
          </a:p>
          <a:p>
            <a:pPr marL="233363" indent="-177800">
              <a:buFont typeface="Arial" panose="020B0604020202020204" pitchFamily="34" charset="0"/>
              <a:buChar char="•"/>
            </a:pPr>
            <a:r>
              <a:rPr lang="en-US" dirty="0"/>
              <a:t>Lambda expression can be used as the function</a:t>
            </a:r>
          </a:p>
          <a:p>
            <a:pPr marL="233363" indent="-177800">
              <a:buFont typeface="Arial" panose="020B0604020202020204" pitchFamily="34" charset="0"/>
              <a:buChar char="•"/>
            </a:pPr>
            <a:r>
              <a:rPr lang="en-US" dirty="0"/>
              <a:t>Product of a list</a:t>
            </a:r>
          </a:p>
          <a:p>
            <a:pPr marL="531051" lvl="2" indent="0">
              <a:buNone/>
            </a:pPr>
            <a:r>
              <a:rPr lang="en-US" dirty="0"/>
              <a:t>from </a:t>
            </a:r>
            <a:r>
              <a:rPr lang="en-US" dirty="0" err="1"/>
              <a:t>functools</a:t>
            </a:r>
            <a:r>
              <a:rPr lang="en-US" dirty="0"/>
              <a:t> import reduce</a:t>
            </a:r>
          </a:p>
          <a:p>
            <a:pPr marL="531051" lvl="2" indent="0">
              <a:buNone/>
            </a:pPr>
            <a:r>
              <a:rPr lang="en-US" dirty="0" err="1"/>
              <a:t>lst</a:t>
            </a:r>
            <a:r>
              <a:rPr lang="en-US" dirty="0"/>
              <a:t> = [1,2,3,4,5,6,7,8]</a:t>
            </a:r>
          </a:p>
          <a:p>
            <a:pPr marL="531051" lvl="2" indent="0">
              <a:buNone/>
            </a:pPr>
            <a:r>
              <a:rPr lang="en-US" dirty="0" err="1"/>
              <a:t>val</a:t>
            </a:r>
            <a:r>
              <a:rPr lang="en-US" dirty="0"/>
              <a:t> = reduce((lambda x, y: x * y),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 marL="531051" lvl="2" indent="0">
              <a:buNone/>
            </a:pPr>
            <a:r>
              <a:rPr lang="en-US" dirty="0"/>
              <a:t>print(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35770-3579-4565-86B3-A79871C9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A0124-E3CD-4174-843E-339EAEAC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C9BB4-F8EF-4720-836F-8EFA60503713}"/>
              </a:ext>
            </a:extLst>
          </p:cNvPr>
          <p:cNvSpPr txBox="1">
            <a:spLocks/>
          </p:cNvSpPr>
          <p:nvPr/>
        </p:nvSpPr>
        <p:spPr>
          <a:xfrm>
            <a:off x="6096000" y="1845733"/>
            <a:ext cx="4605688" cy="43786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1778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5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7CDE-F2AD-4138-BD77-A35AC382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B1C2-1418-4045-ADD0-D94BDED1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4434"/>
          </a:xfrm>
        </p:spPr>
        <p:txBody>
          <a:bodyPr/>
          <a:lstStyle/>
          <a:p>
            <a:pPr marL="401638" indent="-288925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The filter function takes an </a:t>
            </a:r>
            <a:r>
              <a:rPr lang="en-US" dirty="0" err="1"/>
              <a:t>iterable</a:t>
            </a:r>
            <a:r>
              <a:rPr lang="en-US" dirty="0"/>
              <a:t> and filters out all the things you don’t want in that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pPr marL="401638" indent="-288925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Normally filter takes a function and a list. </a:t>
            </a:r>
          </a:p>
          <a:p>
            <a:pPr marL="401638" indent="-288925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It applies the function to each item in the list and if that function returns True, it does nothing. </a:t>
            </a:r>
          </a:p>
          <a:p>
            <a:pPr marL="401638" indent="-288925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If it returns False, it removes that item from the list.</a:t>
            </a:r>
          </a:p>
          <a:p>
            <a:pPr marL="401638" indent="-288925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/>
              <a:t>E.g. </a:t>
            </a:r>
          </a:p>
          <a:p>
            <a:pPr marL="405321" lvl="1" indent="0">
              <a:buNone/>
              <a:tabLst>
                <a:tab pos="2286000" algn="l"/>
              </a:tabLst>
            </a:pPr>
            <a:r>
              <a:rPr lang="en-US" sz="1400" dirty="0"/>
              <a:t>	x = range(-5, 5)</a:t>
            </a:r>
          </a:p>
          <a:p>
            <a:pPr marL="405321" lvl="1" indent="0">
              <a:buNone/>
              <a:tabLst>
                <a:tab pos="2286000" algn="l"/>
              </a:tabLst>
            </a:pPr>
            <a:r>
              <a:rPr lang="en-US" sz="1400" dirty="0"/>
              <a:t>	</a:t>
            </a:r>
            <a:r>
              <a:rPr lang="en-US" sz="1400" dirty="0" err="1"/>
              <a:t>all_less_than_zero</a:t>
            </a:r>
            <a:r>
              <a:rPr lang="en-US" sz="1400" dirty="0"/>
              <a:t> = list(filter(lambda num: num &lt; 0, x))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DD050-95E5-473A-9C6B-166FE1A1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0B342-2713-4A68-A75C-77A2D060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C1F8-7799-4B92-94ED-0D4670B3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F403-B95D-4AA1-9CA4-D17DA854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73604" cy="4023360"/>
          </a:xfrm>
        </p:spPr>
        <p:txBody>
          <a:bodyPr>
            <a:normAutofit/>
          </a:bodyPr>
          <a:lstStyle/>
          <a:p>
            <a:r>
              <a:rPr lang="en-US" dirty="0"/>
              <a:t>Higher order functions can take functions as parameters and return functions.</a:t>
            </a:r>
          </a:p>
          <a:p>
            <a:r>
              <a:rPr lang="en-US" dirty="0"/>
              <a:t>E.g. </a:t>
            </a:r>
          </a:p>
          <a:p>
            <a:pPr marL="384048" lvl="2" indent="0">
              <a:buNone/>
            </a:pPr>
            <a:r>
              <a:rPr lang="en-US" dirty="0"/>
              <a:t>def summation(</a:t>
            </a:r>
            <a:r>
              <a:rPr lang="en-US" dirty="0" err="1"/>
              <a:t>nums</a:t>
            </a:r>
            <a:r>
              <a:rPr lang="en-US" dirty="0"/>
              <a:t>):</a:t>
            </a:r>
          </a:p>
          <a:p>
            <a:pPr marL="384048" lvl="2" indent="0">
              <a:buNone/>
            </a:pPr>
            <a:r>
              <a:rPr lang="en-US" dirty="0"/>
              <a:t>    return sum(</a:t>
            </a:r>
            <a:r>
              <a:rPr lang="en-US" dirty="0" err="1"/>
              <a:t>nums</a:t>
            </a:r>
            <a:r>
              <a:rPr lang="en-US" dirty="0"/>
              <a:t>)</a:t>
            </a:r>
          </a:p>
          <a:p>
            <a:pPr marL="384048" lvl="2" indent="0">
              <a:buNone/>
            </a:pPr>
            <a:r>
              <a:rPr lang="en-US" dirty="0"/>
              <a:t>def action(</a:t>
            </a:r>
            <a:r>
              <a:rPr lang="en-US" dirty="0" err="1"/>
              <a:t>func</a:t>
            </a:r>
            <a:r>
              <a:rPr lang="en-US" dirty="0"/>
              <a:t>, numbers):</a:t>
            </a:r>
          </a:p>
          <a:p>
            <a:pPr marL="384048" lvl="2" indent="0">
              <a:buNone/>
            </a:pPr>
            <a:r>
              <a:rPr lang="en-US" dirty="0"/>
              <a:t>    return </a:t>
            </a:r>
            <a:r>
              <a:rPr lang="en-US" dirty="0" err="1"/>
              <a:t>func</a:t>
            </a:r>
            <a:r>
              <a:rPr lang="en-US" dirty="0"/>
              <a:t>(numbers)</a:t>
            </a:r>
          </a:p>
          <a:p>
            <a:pPr marL="384048" lvl="2" indent="0">
              <a:buNone/>
            </a:pPr>
            <a:r>
              <a:rPr lang="en-US" dirty="0"/>
              <a:t>print(action(summation, [1, 2, 3]))</a:t>
            </a:r>
          </a:p>
          <a:p>
            <a:pPr marL="384048" lvl="2" indent="0">
              <a:buNone/>
            </a:pPr>
            <a:r>
              <a:rPr lang="en-US" dirty="0"/>
              <a:t># Output is 6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DFBB0-020F-4A5D-B0C7-8E1DDD5B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397AB-0171-4B91-9B22-AF8E11AE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E879D6-4B66-4D58-82B7-826777EAEDD1}"/>
              </a:ext>
            </a:extLst>
          </p:cNvPr>
          <p:cNvSpPr txBox="1">
            <a:spLocks/>
          </p:cNvSpPr>
          <p:nvPr/>
        </p:nvSpPr>
        <p:spPr>
          <a:xfrm>
            <a:off x="6343048" y="1941987"/>
            <a:ext cx="457360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Return functions</a:t>
            </a:r>
          </a:p>
          <a:p>
            <a:r>
              <a:rPr lang="en-US" dirty="0"/>
              <a:t>E.g. </a:t>
            </a:r>
          </a:p>
          <a:p>
            <a:pPr marL="384048" lvl="2" indent="0">
              <a:buNone/>
            </a:pPr>
            <a:r>
              <a:rPr lang="en-US" dirty="0"/>
              <a:t>def </a:t>
            </a:r>
            <a:r>
              <a:rPr lang="en-US" dirty="0" err="1"/>
              <a:t>rtnBrandon</a:t>
            </a:r>
            <a:r>
              <a:rPr lang="en-US" dirty="0"/>
              <a:t>():</a:t>
            </a:r>
          </a:p>
          <a:p>
            <a:pPr marL="384048" lvl="2" indent="0">
              <a:buNone/>
            </a:pPr>
            <a:r>
              <a:rPr lang="en-US" dirty="0"/>
              <a:t>    return "</a:t>
            </a:r>
            <a:r>
              <a:rPr lang="en-US" dirty="0" err="1"/>
              <a:t>brandon</a:t>
            </a:r>
            <a:r>
              <a:rPr lang="en-US" dirty="0"/>
              <a:t>"</a:t>
            </a:r>
          </a:p>
          <a:p>
            <a:pPr marL="384048" lvl="2" indent="0">
              <a:buNone/>
            </a:pPr>
            <a:r>
              <a:rPr lang="en-US" dirty="0"/>
              <a:t>def </a:t>
            </a:r>
            <a:r>
              <a:rPr lang="en-US" dirty="0" err="1"/>
              <a:t>rtnJohn</a:t>
            </a:r>
            <a:r>
              <a:rPr lang="en-US" dirty="0"/>
              <a:t>():</a:t>
            </a:r>
          </a:p>
          <a:p>
            <a:pPr marL="384048" lvl="2" indent="0">
              <a:buNone/>
            </a:pPr>
            <a:r>
              <a:rPr lang="en-US" dirty="0"/>
              <a:t>    return "john"</a:t>
            </a:r>
          </a:p>
          <a:p>
            <a:pPr marL="384048" lvl="2" indent="0">
              <a:buNone/>
            </a:pPr>
            <a:r>
              <a:rPr lang="en-US" dirty="0"/>
              <a:t>def </a:t>
            </a:r>
            <a:r>
              <a:rPr lang="en-US" dirty="0" err="1"/>
              <a:t>rtnPerson</a:t>
            </a:r>
            <a:r>
              <a:rPr lang="en-US" dirty="0"/>
              <a:t>():</a:t>
            </a:r>
          </a:p>
          <a:p>
            <a:pPr marL="384048" lvl="2" indent="0">
              <a:buNone/>
            </a:pPr>
            <a:r>
              <a:rPr lang="en-US" dirty="0"/>
              <a:t>    age = int(input("What's your age?"))</a:t>
            </a:r>
          </a:p>
          <a:p>
            <a:pPr marL="384048" lvl="2" indent="0">
              <a:buNone/>
            </a:pPr>
            <a:r>
              <a:rPr lang="en-US" dirty="0"/>
              <a:t>    if age == 21:</a:t>
            </a:r>
          </a:p>
          <a:p>
            <a:pPr marL="384048" lvl="2" indent="0">
              <a:buNone/>
            </a:pPr>
            <a:r>
              <a:rPr lang="en-US" dirty="0"/>
              <a:t>        return </a:t>
            </a:r>
            <a:r>
              <a:rPr lang="en-US" dirty="0" err="1"/>
              <a:t>rtnBrandon</a:t>
            </a:r>
            <a:r>
              <a:rPr lang="en-US" dirty="0"/>
              <a:t>()</a:t>
            </a:r>
          </a:p>
          <a:p>
            <a:pPr marL="384048" lvl="2" indent="0">
              <a:buNone/>
            </a:pPr>
            <a:r>
              <a:rPr lang="en-US" dirty="0"/>
              <a:t>    else:</a:t>
            </a:r>
          </a:p>
          <a:p>
            <a:pPr marL="384048" lvl="2" indent="0">
              <a:buNone/>
            </a:pPr>
            <a:r>
              <a:rPr lang="en-US" dirty="0"/>
              <a:t>        return </a:t>
            </a:r>
            <a:r>
              <a:rPr lang="en-US" dirty="0" err="1"/>
              <a:t>rtnJohn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7324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ED47-2ECC-4E03-BD98-7CD13CCD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7078E-E91A-4F3C-A906-D0A56D27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list comprehension returns list, they consists of brackets containing the expression which needs to be executed for each element along with the for loop to iterate over each element.</a:t>
            </a:r>
          </a:p>
          <a:p>
            <a:endParaRPr lang="en-US" dirty="0"/>
          </a:p>
          <a:p>
            <a:pPr marL="384048" lvl="2" indent="0">
              <a:buNone/>
            </a:pPr>
            <a:r>
              <a:rPr lang="en-US" dirty="0"/>
              <a:t>Basic syntax:</a:t>
            </a:r>
          </a:p>
          <a:p>
            <a:pPr marL="384048" lvl="2" indent="0">
              <a:buNone/>
            </a:pPr>
            <a:r>
              <a:rPr lang="en-US" dirty="0" err="1"/>
              <a:t>new_list</a:t>
            </a:r>
            <a:r>
              <a:rPr lang="en-US" dirty="0"/>
              <a:t> = [expression </a:t>
            </a:r>
            <a:r>
              <a:rPr lang="en-US" dirty="0" err="1"/>
              <a:t>for_loop_one_or_more</a:t>
            </a:r>
            <a:r>
              <a:rPr lang="en-US" dirty="0"/>
              <a:t> conditions]</a:t>
            </a:r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r>
              <a:rPr lang="en-US" dirty="0"/>
              <a:t>numbers = [1, 2, 3, 4]</a:t>
            </a:r>
          </a:p>
          <a:p>
            <a:pPr marL="384048" lvl="2" indent="0">
              <a:buNone/>
            </a:pPr>
            <a:r>
              <a:rPr lang="en-US" dirty="0"/>
              <a:t>squares = [n**2 for n in numbers]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FCAB0-A2E8-40BF-BB62-CB31A45E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0927F-ED51-40DD-B8F0-2E1E60AB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3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433E-E8A9-4EEC-AFE5-EE946F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658D7-904E-43D8-B292-9577FF22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39FEA-5DE1-4C54-8578-FF1043A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recursive </a:t>
            </a:r>
            <a:r>
              <a:rPr lang="en-US" dirty="0"/>
              <a:t>solution to a problem features “self-similarity”, meaning that a function that solves a problem </a:t>
            </a:r>
            <a:r>
              <a:rPr lang="en-US" i="1" dirty="0"/>
              <a:t>calls itself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You actually already have familiarity with this concept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the factorial operation in mathematics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n! = n x (n-1)! for integers n≥1, where 0! = 1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how factorial is defined in terms of itself (i.e., the ! Symbol appears on both sides of the equals sign)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a </a:t>
            </a:r>
            <a:r>
              <a:rPr lang="en-US" b="1" dirty="0"/>
              <a:t>recursive definition </a:t>
            </a:r>
            <a:r>
              <a:rPr lang="en-US" dirty="0"/>
              <a:t>of factorial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simplest case of a recursive definition is called the </a:t>
            </a:r>
            <a:r>
              <a:rPr lang="en-US" i="1" dirty="0"/>
              <a:t>base case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Example: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Writing a recursive Python function that implements factorial is very straightforward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 need to define both the recursive part (which is when the factorial function calls itself), and the base case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factorial(n):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n == 0:                     </a:t>
            </a:r>
            <a:r>
              <a:rPr lang="en-US" b="1" dirty="0">
                <a:solidFill>
                  <a:srgbClr val="FF0000"/>
                </a:solidFill>
                <a:latin typeface="Rockwell" panose="02060603020205020403" pitchFamily="18" charset="0"/>
              </a:rPr>
              <a:t># base case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n * factorial(n-1)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See recursion_examples.py for code for many of the example recursive functions from these notes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08D22-F6BE-483A-B88E-6395D3B5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33" y="3587955"/>
            <a:ext cx="3254492" cy="6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5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All recursive functions have the following characteristics: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or more </a:t>
            </a:r>
            <a:r>
              <a:rPr lang="en-US" b="1" dirty="0"/>
              <a:t>base cases </a:t>
            </a:r>
            <a:r>
              <a:rPr lang="en-US" dirty="0"/>
              <a:t>(the simplest cases) are used to stop recursion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or more a </a:t>
            </a:r>
            <a:r>
              <a:rPr lang="en-US" b="1" dirty="0"/>
              <a:t>recursive calls </a:t>
            </a:r>
            <a:r>
              <a:rPr lang="en-US" dirty="0"/>
              <a:t>that reduce the original problem in size, bringing it increasingly closer to a base case until it becomes that case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recursive call can result in many more recursive calls, because the method keeps on dividing a sub-problem into new sub-problems </a:t>
            </a:r>
            <a:r>
              <a:rPr lang="en-US" i="1" dirty="0"/>
              <a:t>that are of smaller size than the original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sub-problems are of the same nature as the original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Please note: </a:t>
            </a:r>
            <a:r>
              <a:rPr lang="en-US" i="1" dirty="0"/>
              <a:t>solutions </a:t>
            </a:r>
            <a:r>
              <a:rPr lang="en-US" dirty="0"/>
              <a:t>can be recursive, not problems!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Trace: factorial(4)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FD1D4-C08A-4A15-88C6-7CB61E3C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244" y="1762527"/>
            <a:ext cx="7465322" cy="45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Fibonacci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fib(n):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n == 0 or n == 1: # two base cases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return fib(n - 1) + fib(n - 2)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fib(0) 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fib(1) = 1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fib(2) = fib(1) + fib(0) = 1 + 1 = 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fib(3) = fib(2) + fib(1) = 2 + 1 = 3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fib(4) = fib(3) + fib(2) = 3 + 2 = 5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F7172-A983-4E82-B4AB-1986AEC2B5D3}"/>
              </a:ext>
            </a:extLst>
          </p:cNvPr>
          <p:cNvSpPr txBox="1"/>
          <p:nvPr/>
        </p:nvSpPr>
        <p:spPr>
          <a:xfrm>
            <a:off x="5504796" y="3244334"/>
            <a:ext cx="272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solidFill>
                  <a:srgbClr val="0070C0"/>
                </a:solidFill>
              </a:rPr>
              <a:t>recursion_examples.py</a:t>
            </a:r>
          </a:p>
        </p:txBody>
      </p:sp>
    </p:spTree>
    <p:extLst>
      <p:ext uri="{BB962C8B-B14F-4D97-AF65-F5344CB8AC3E}">
        <p14:creationId xmlns:p14="http://schemas.microsoft.com/office/powerpoint/2010/main" val="67491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recursive binary search (</a:t>
            </a:r>
            <a:r>
              <a:rPr lang="en-US" b="1" dirty="0" err="1">
                <a:latin typeface="Rockwell" panose="02060603020205020403" pitchFamily="18" charset="0"/>
              </a:rPr>
              <a:t>rsearch</a:t>
            </a:r>
            <a:r>
              <a:rPr lang="en-US" dirty="0"/>
              <a:t>), the idea is basically the same as iterative binary search (But, the while-loop is replaced with a recursive call to the function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algorithm checks the middle element to see if it equals the target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not, the function calls itself on the first half or second half, depending on whether the middle element is greater than or less than the target (respectively)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6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D2BA-7395-48D4-8099-80003313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</a:t>
            </a:r>
            <a:r>
              <a:rPr lang="en-US" dirty="0" err="1"/>
              <a:t>rsearch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77FB-98F2-40DF-A935-045547EB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rsearch</a:t>
            </a:r>
            <a:r>
              <a:rPr lang="en-US" b="1" dirty="0">
                <a:latin typeface="Rockwell" panose="02060603020205020403" pitchFamily="18" charset="0"/>
              </a:rPr>
              <a:t>(a, x, lower, upper):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upper == lower + 1: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None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mid = (lower + upper) // 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a[mid] == x: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mid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if x &lt; a[mid]: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return </a:t>
            </a:r>
            <a:r>
              <a:rPr lang="en-US" b="1" dirty="0" err="1">
                <a:latin typeface="Rockwell" panose="02060603020205020403" pitchFamily="18" charset="0"/>
              </a:rPr>
              <a:t>rsearch</a:t>
            </a:r>
            <a:r>
              <a:rPr lang="en-US" b="1" dirty="0">
                <a:latin typeface="Rockwell" panose="02060603020205020403" pitchFamily="18" charset="0"/>
              </a:rPr>
              <a:t>(a, x, lower, mid)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return </a:t>
            </a:r>
            <a:r>
              <a:rPr lang="en-US" b="1" dirty="0" err="1">
                <a:latin typeface="Rockwell" panose="02060603020205020403" pitchFamily="18" charset="0"/>
              </a:rPr>
              <a:t>rsearch</a:t>
            </a:r>
            <a:r>
              <a:rPr lang="en-US" b="1" dirty="0">
                <a:latin typeface="Rockwell" panose="02060603020205020403" pitchFamily="18" charset="0"/>
              </a:rPr>
              <a:t>(a, x, mid, upper)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933D-6D9B-446E-8847-606C204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1BB7E-0025-4A17-891B-A0AA4082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55F9-4235-480B-A0AD-C7CD1501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recursion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FB27-FC6A-4969-AEE9-E65B13F3C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recursion_examples.py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35770-3579-4565-86B3-A79871C9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A0124-E3CD-4174-843E-339EAEAC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253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6444</TotalTime>
  <Words>1280</Words>
  <Application>Microsoft Office PowerPoint</Application>
  <PresentationFormat>Widescreen</PresentationFormat>
  <Paragraphs>173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Rockwell</vt:lpstr>
      <vt:lpstr>Retrospect</vt:lpstr>
      <vt:lpstr>Functional Programming in Python</vt:lpstr>
      <vt:lpstr>Recursion</vt:lpstr>
      <vt:lpstr>Recursion Example: Factorial</vt:lpstr>
      <vt:lpstr>Recursion</vt:lpstr>
      <vt:lpstr>Trace: factorial(4)</vt:lpstr>
      <vt:lpstr>Example: Fibonacci Numbers</vt:lpstr>
      <vt:lpstr>Recursive Binary Search</vt:lpstr>
      <vt:lpstr>Completed rsearch Function</vt:lpstr>
      <vt:lpstr>Additional recursion examples</vt:lpstr>
      <vt:lpstr>Iterables</vt:lpstr>
      <vt:lpstr>Map function</vt:lpstr>
      <vt:lpstr>Lambda expressions</vt:lpstr>
      <vt:lpstr>Reduce function</vt:lpstr>
      <vt:lpstr>Filter function</vt:lpstr>
      <vt:lpstr>Higher order functions</vt:lpstr>
      <vt:lpstr>List Comprehensions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Computational and Algorithmic Thinking</dc:title>
  <dc:creator>Antonino Mione</dc:creator>
  <cp:lastModifiedBy>Pravin Pawar</cp:lastModifiedBy>
  <cp:revision>499</cp:revision>
  <cp:lastPrinted>2019-04-23T06:20:26Z</cp:lastPrinted>
  <dcterms:created xsi:type="dcterms:W3CDTF">2018-01-06T23:48:52Z</dcterms:created>
  <dcterms:modified xsi:type="dcterms:W3CDTF">2019-04-23T06:20:46Z</dcterms:modified>
</cp:coreProperties>
</file>