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51"/>
  </p:notesMasterIdLst>
  <p:handoutMasterIdLst>
    <p:handoutMasterId r:id="rId52"/>
  </p:handoutMasterIdLst>
  <p:sldIdLst>
    <p:sldId id="256" r:id="rId2"/>
    <p:sldId id="282" r:id="rId3"/>
    <p:sldId id="283" r:id="rId4"/>
    <p:sldId id="284" r:id="rId5"/>
    <p:sldId id="311" r:id="rId6"/>
    <p:sldId id="287" r:id="rId7"/>
    <p:sldId id="257" r:id="rId8"/>
    <p:sldId id="322" r:id="rId9"/>
    <p:sldId id="321" r:id="rId10"/>
    <p:sldId id="288" r:id="rId11"/>
    <p:sldId id="258" r:id="rId12"/>
    <p:sldId id="323" r:id="rId13"/>
    <p:sldId id="324" r:id="rId14"/>
    <p:sldId id="325" r:id="rId15"/>
    <p:sldId id="313" r:id="rId16"/>
    <p:sldId id="289" r:id="rId17"/>
    <p:sldId id="290" r:id="rId18"/>
    <p:sldId id="259" r:id="rId19"/>
    <p:sldId id="260" r:id="rId20"/>
    <p:sldId id="261" r:id="rId21"/>
    <p:sldId id="299" r:id="rId22"/>
    <p:sldId id="262" r:id="rId23"/>
    <p:sldId id="263" r:id="rId24"/>
    <p:sldId id="312" r:id="rId25"/>
    <p:sldId id="291" r:id="rId26"/>
    <p:sldId id="292" r:id="rId27"/>
    <p:sldId id="264" r:id="rId28"/>
    <p:sldId id="265" r:id="rId29"/>
    <p:sldId id="266" r:id="rId30"/>
    <p:sldId id="300" r:id="rId31"/>
    <p:sldId id="301" r:id="rId32"/>
    <p:sldId id="267" r:id="rId33"/>
    <p:sldId id="268" r:id="rId34"/>
    <p:sldId id="293" r:id="rId35"/>
    <p:sldId id="269" r:id="rId36"/>
    <p:sldId id="315" r:id="rId37"/>
    <p:sldId id="294" r:id="rId38"/>
    <p:sldId id="295" r:id="rId39"/>
    <p:sldId id="270" r:id="rId40"/>
    <p:sldId id="271" r:id="rId41"/>
    <p:sldId id="302" r:id="rId42"/>
    <p:sldId id="278" r:id="rId43"/>
    <p:sldId id="272" r:id="rId44"/>
    <p:sldId id="274" r:id="rId45"/>
    <p:sldId id="320" r:id="rId46"/>
    <p:sldId id="273" r:id="rId47"/>
    <p:sldId id="277" r:id="rId48"/>
    <p:sldId id="314" r:id="rId49"/>
    <p:sldId id="298" r:id="rId50"/>
  </p:sldIdLst>
  <p:sldSz cx="9144000" cy="6858000" type="screen4x3"/>
  <p:notesSz cx="7315200" cy="96012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6" d="100"/>
          <a:sy n="116" d="100"/>
        </p:scale>
        <p:origin x="1386"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CAD25C6-313E-4545-B4B5-AC2334263EEA}" type="datetimeFigureOut">
              <a:rPr lang="en-US" smtClean="0"/>
              <a:t>4/10/2019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E91F3E5A-B7A4-4146-BBFE-14EF41541C3E}" type="slidenum">
              <a:rPr lang="en-US" smtClean="0"/>
              <a:t>‹#›</a:t>
            </a:fld>
            <a:endParaRPr lang="en-US"/>
          </a:p>
        </p:txBody>
      </p:sp>
    </p:spTree>
    <p:extLst>
      <p:ext uri="{BB962C8B-B14F-4D97-AF65-F5344CB8AC3E}">
        <p14:creationId xmlns:p14="http://schemas.microsoft.com/office/powerpoint/2010/main" val="29478693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D3C50A-ECEA-8349-9BCF-E4AC4170F50E}" type="datetimeFigureOut">
              <a:rPr lang="en-US" smtClean="0"/>
              <a:t>4/10/2019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999B78F-7C08-ED42-8E36-4ED23DEF8F74}" type="slidenum">
              <a:rPr lang="en-US" smtClean="0"/>
              <a:t>‹#›</a:t>
            </a:fld>
            <a:endParaRPr lang="en-US"/>
          </a:p>
        </p:txBody>
      </p:sp>
    </p:spTree>
    <p:extLst>
      <p:ext uri="{BB962C8B-B14F-4D97-AF65-F5344CB8AC3E}">
        <p14:creationId xmlns:p14="http://schemas.microsoft.com/office/powerpoint/2010/main" val="2008713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84CF061-2FCA-4878-B7F1-E4953A88D64B}" type="datetime1">
              <a:rPr lang="en-US" smtClean="0"/>
              <a:t>4/10/2019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BD641981-B352-4ABE-AB39-17FB9FCF460D}" type="datetime1">
              <a:rPr lang="en-US" smtClean="0"/>
              <a:t>4/10/2019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7ADF5248-F0AE-4954-9F95-113719EE0F42}" type="datetime1">
              <a:rPr lang="en-US" smtClean="0"/>
              <a:t>4/10/2019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32B367A-8891-45DB-BC94-A92024D0A9FE}" type="datetime1">
              <a:rPr lang="en-US" smtClean="0"/>
              <a:t>4/10/2019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B55249D3-4B73-4E78-AA93-A65AEBE52129}" type="datetime1">
              <a:rPr lang="en-US" smtClean="0"/>
              <a:t>4/10/2019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DDC18FE9-FBDC-4B05-B99D-EEFD395294D8}" type="datetime1">
              <a:rPr lang="en-US" smtClean="0"/>
              <a:t>4/10/2019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75A02ABC-8059-4B7B-8FB8-189C8DDF13E3}" type="datetime1">
              <a:rPr lang="en-US" smtClean="0"/>
              <a:t>4/10/2019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69B40F7-7796-4A1E-82C2-634DD2FA753F}" type="datetime1">
              <a:rPr lang="en-US" smtClean="0"/>
              <a:t>4/10/2019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7FBF8EF-E1E0-43E4-B980-7FDC55979BEE}" type="datetime1">
              <a:rPr lang="en-US" smtClean="0"/>
              <a:t>4/10/2019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100F1160-34E8-4E69-915A-13F7C435C0EF}" type="datetime1">
              <a:rPr lang="en-US" smtClean="0"/>
              <a:t>4/10/2019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780DB5EA-9CD1-4FA6-959F-99F5A9BD1D9C}" type="datetime1">
              <a:rPr lang="en-US" smtClean="0"/>
              <a:t>4/10/2019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EEE126DD-4C10-4735-96A1-5BCEC603FCDB}" type="datetime1">
              <a:rPr lang="en-US" smtClean="0"/>
              <a:t>4/10/2019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hyperlink" Target="https://www.smartdraw.com/activity-diagram/" TargetMode="External"/><Relationship Id="rId1" Type="http://schemas.openxmlformats.org/officeDocument/2006/relationships/slideLayout" Target="../slideLayouts/slideLayout6.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online.visual-paradigm.com/tutorials/activity-diagram-tutorial/" TargetMode="Externa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fld id="{C1FA1F23-D206-4A89-9B0D-B2A930FADA01}" type="datetime1">
              <a:rPr lang="en-US" smtClean="0"/>
              <a:t>4/10/2019</a:t>
            </a:fld>
            <a:endParaRPr lang="en-US" dirty="0"/>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perspective</a:t>
            </a:r>
          </a:p>
        </p:txBody>
      </p:sp>
      <p:sp>
        <p:nvSpPr>
          <p:cNvPr id="4" name="Content Placeholder 3"/>
          <p:cNvSpPr>
            <a:spLocks noGrp="1"/>
          </p:cNvSpPr>
          <p:nvPr>
            <p:ph idx="1"/>
          </p:nvPr>
        </p:nvSpPr>
        <p:spPr/>
        <p:txBody>
          <a:bodyPr/>
          <a:lstStyle/>
          <a:p>
            <a:r>
              <a:rPr lang="en-US" dirty="0"/>
              <a:t>Context models simply show the other systems in the environment.</a:t>
            </a:r>
          </a:p>
          <a:p>
            <a:r>
              <a:rPr lang="en-US" dirty="0"/>
              <a:t>Simple context models are used along with other models, such as business process models.</a:t>
            </a:r>
          </a:p>
          <a:p>
            <a:r>
              <a:rPr lang="en-US" dirty="0"/>
              <a:t>Process models reveal how the system being developed is used in broader business processes.</a:t>
            </a:r>
          </a:p>
          <a:p>
            <a:r>
              <a:rPr lang="en-US" dirty="0"/>
              <a:t>UML activity diagrams may be used to define business process models.</a:t>
            </a:r>
          </a:p>
          <a:p>
            <a:r>
              <a:rPr lang="en-US" dirty="0"/>
              <a:t>Activity diagram is basically a flowchart to represent the flow from one activity to another activity.</a:t>
            </a:r>
          </a:p>
        </p:txBody>
      </p:sp>
      <p:sp>
        <p:nvSpPr>
          <p:cNvPr id="6" name="Footer Placeholder 5"/>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10</a:t>
            </a:fld>
            <a:endParaRPr lang="en-US"/>
          </a:p>
        </p:txBody>
      </p:sp>
      <p:sp>
        <p:nvSpPr>
          <p:cNvPr id="3" name="Date Placeholder 2"/>
          <p:cNvSpPr>
            <a:spLocks noGrp="1"/>
          </p:cNvSpPr>
          <p:nvPr>
            <p:ph type="dt" sz="half" idx="10"/>
          </p:nvPr>
        </p:nvSpPr>
        <p:spPr/>
        <p:txBody>
          <a:bodyPr/>
          <a:lstStyle/>
          <a:p>
            <a:pPr>
              <a:defRPr/>
            </a:pPr>
            <a:fld id="{B73D7683-8EB5-48BE-8976-1783CE88A408}" type="datetime1">
              <a:rPr lang="en-US" smtClean="0"/>
              <a:t>4/10/2019</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Process model of involuntary detention</a:t>
            </a:r>
            <a:r>
              <a:rPr lang="en-GB" dirty="0"/>
              <a:t> </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11</a:t>
            </a:fld>
            <a:endParaRPr lang="en-US"/>
          </a:p>
        </p:txBody>
      </p:sp>
      <p:pic>
        <p:nvPicPr>
          <p:cNvPr id="2" name="Picture 1" descr="5.2 Deten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765299"/>
            <a:ext cx="8331200" cy="4306013"/>
          </a:xfrm>
          <a:prstGeom prst="rect">
            <a:avLst/>
          </a:prstGeom>
        </p:spPr>
      </p:pic>
      <p:sp>
        <p:nvSpPr>
          <p:cNvPr id="3" name="Date Placeholder 2"/>
          <p:cNvSpPr>
            <a:spLocks noGrp="1"/>
          </p:cNvSpPr>
          <p:nvPr>
            <p:ph type="dt" sz="half" idx="10"/>
          </p:nvPr>
        </p:nvSpPr>
        <p:spPr/>
        <p:txBody>
          <a:bodyPr/>
          <a:lstStyle/>
          <a:p>
            <a:pPr>
              <a:defRPr/>
            </a:pPr>
            <a:fld id="{0F0FCA42-D850-4B7D-ACDB-696F3BF00B04}" type="datetime1">
              <a:rPr lang="en-US" smtClean="0"/>
              <a:t>4/10/2019</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Process model of hiring a candidate</a:t>
            </a:r>
            <a:r>
              <a:rPr lang="en-GB" dirty="0"/>
              <a:t> </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12</a:t>
            </a:fld>
            <a:endParaRPr lang="en-US"/>
          </a:p>
        </p:txBody>
      </p:sp>
      <p:sp>
        <p:nvSpPr>
          <p:cNvPr id="3" name="Date Placeholder 2"/>
          <p:cNvSpPr>
            <a:spLocks noGrp="1"/>
          </p:cNvSpPr>
          <p:nvPr>
            <p:ph type="dt" sz="half" idx="10"/>
          </p:nvPr>
        </p:nvSpPr>
        <p:spPr/>
        <p:txBody>
          <a:bodyPr/>
          <a:lstStyle/>
          <a:p>
            <a:pPr>
              <a:defRPr/>
            </a:pPr>
            <a:fld id="{0F0FCA42-D850-4B7D-ACDB-696F3BF00B04}" type="datetime1">
              <a:rPr lang="en-US" smtClean="0"/>
              <a:t>4/10/2019</a:t>
            </a:fld>
            <a:endParaRPr lang="en-US"/>
          </a:p>
        </p:txBody>
      </p:sp>
      <p:pic>
        <p:nvPicPr>
          <p:cNvPr id="4" name="Picture 3">
            <a:extLst>
              <a:ext uri="{FF2B5EF4-FFF2-40B4-BE49-F238E27FC236}">
                <a16:creationId xmlns:a16="http://schemas.microsoft.com/office/drawing/2014/main" id="{4B5D1E94-99D2-47C5-98C6-4DA430D64AE9}"/>
              </a:ext>
            </a:extLst>
          </p:cNvPr>
          <p:cNvPicPr>
            <a:picLocks noChangeAspect="1"/>
          </p:cNvPicPr>
          <p:nvPr/>
        </p:nvPicPr>
        <p:blipFill>
          <a:blip r:embed="rId2"/>
          <a:stretch>
            <a:fillRect/>
          </a:stretch>
        </p:blipFill>
        <p:spPr>
          <a:xfrm>
            <a:off x="1099751" y="1509910"/>
            <a:ext cx="6944497" cy="4908695"/>
          </a:xfrm>
          <a:prstGeom prst="rect">
            <a:avLst/>
          </a:prstGeom>
        </p:spPr>
      </p:pic>
    </p:spTree>
    <p:extLst>
      <p:ext uri="{BB962C8B-B14F-4D97-AF65-F5344CB8AC3E}">
        <p14:creationId xmlns:p14="http://schemas.microsoft.com/office/powerpoint/2010/main" val="1362519566"/>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FF78-A7FE-490A-9779-4B174D60A430}"/>
              </a:ext>
            </a:extLst>
          </p:cNvPr>
          <p:cNvSpPr>
            <a:spLocks noGrp="1"/>
          </p:cNvSpPr>
          <p:nvPr>
            <p:ph type="title"/>
          </p:nvPr>
        </p:nvSpPr>
        <p:spPr>
          <a:xfrm>
            <a:off x="514865" y="274637"/>
            <a:ext cx="7293232" cy="1143000"/>
          </a:xfrm>
        </p:spPr>
        <p:txBody>
          <a:bodyPr/>
          <a:lstStyle/>
          <a:p>
            <a:r>
              <a:rPr lang="en-US" dirty="0"/>
              <a:t>Activity Diagram Symbols</a:t>
            </a:r>
            <a:br>
              <a:rPr lang="en-US" dirty="0"/>
            </a:br>
            <a:r>
              <a:rPr lang="en-US" sz="1600" dirty="0">
                <a:hlinkClick r:id="rId2"/>
              </a:rPr>
              <a:t>https://www.smartdraw.com/activity-diagram/</a:t>
            </a:r>
            <a:endParaRPr lang="en-US" dirty="0"/>
          </a:p>
        </p:txBody>
      </p:sp>
      <p:sp>
        <p:nvSpPr>
          <p:cNvPr id="3" name="Date Placeholder 2">
            <a:extLst>
              <a:ext uri="{FF2B5EF4-FFF2-40B4-BE49-F238E27FC236}">
                <a16:creationId xmlns:a16="http://schemas.microsoft.com/office/drawing/2014/main" id="{3738DA8D-010B-42FC-B68D-16163906C72B}"/>
              </a:ext>
            </a:extLst>
          </p:cNvPr>
          <p:cNvSpPr>
            <a:spLocks noGrp="1"/>
          </p:cNvSpPr>
          <p:nvPr>
            <p:ph type="dt" sz="half" idx="10"/>
          </p:nvPr>
        </p:nvSpPr>
        <p:spPr/>
        <p:txBody>
          <a:bodyPr/>
          <a:lstStyle/>
          <a:p>
            <a:pPr>
              <a:defRPr/>
            </a:pPr>
            <a:fld id="{469B40F7-7796-4A1E-82C2-634DD2FA753F}" type="datetime1">
              <a:rPr lang="en-US" smtClean="0"/>
              <a:t>4/10/2019</a:t>
            </a:fld>
            <a:endParaRPr lang="en-US"/>
          </a:p>
        </p:txBody>
      </p:sp>
      <p:sp>
        <p:nvSpPr>
          <p:cNvPr id="4" name="Footer Placeholder 3">
            <a:extLst>
              <a:ext uri="{FF2B5EF4-FFF2-40B4-BE49-F238E27FC236}">
                <a16:creationId xmlns:a16="http://schemas.microsoft.com/office/drawing/2014/main" id="{81640F66-EDF7-4560-9257-1E128B27205C}"/>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0FE87407-DEFE-4D73-BB32-5F4897579C9B}"/>
              </a:ext>
            </a:extLst>
          </p:cNvPr>
          <p:cNvSpPr>
            <a:spLocks noGrp="1"/>
          </p:cNvSpPr>
          <p:nvPr>
            <p:ph type="sldNum" sz="quarter" idx="12"/>
          </p:nvPr>
        </p:nvSpPr>
        <p:spPr/>
        <p:txBody>
          <a:bodyPr/>
          <a:lstStyle/>
          <a:p>
            <a:pPr>
              <a:defRPr/>
            </a:pPr>
            <a:fld id="{964AD586-7C25-0244-A129-E014CC0A164A}" type="slidenum">
              <a:rPr lang="en-US" smtClean="0"/>
              <a:pPr>
                <a:defRPr/>
              </a:pPr>
              <a:t>13</a:t>
            </a:fld>
            <a:endParaRPr lang="en-US"/>
          </a:p>
        </p:txBody>
      </p:sp>
      <p:pic>
        <p:nvPicPr>
          <p:cNvPr id="2050" name="Picture 2" descr="Start point symbol - Activity diagram">
            <a:extLst>
              <a:ext uri="{FF2B5EF4-FFF2-40B4-BE49-F238E27FC236}">
                <a16:creationId xmlns:a16="http://schemas.microsoft.com/office/drawing/2014/main" id="{FBEFA4A8-26C8-43F6-9AF4-05DDAD5717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1536"/>
            <a:ext cx="4286250" cy="5810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ctivity symbol - Activity diagram">
            <a:extLst>
              <a:ext uri="{FF2B5EF4-FFF2-40B4-BE49-F238E27FC236}">
                <a16:creationId xmlns:a16="http://schemas.microsoft.com/office/drawing/2014/main" id="{B2F8C036-1FC6-4549-9709-2A7A4C5306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512" y="2162561"/>
            <a:ext cx="3840120" cy="92162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ction flow - Activity diagram">
            <a:extLst>
              <a:ext uri="{FF2B5EF4-FFF2-40B4-BE49-F238E27FC236}">
                <a16:creationId xmlns:a16="http://schemas.microsoft.com/office/drawing/2014/main" id="{6751C2CF-0357-4FB8-AD02-A70FA73A91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512" y="3176136"/>
            <a:ext cx="42862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Object flow - Activity diagram">
            <a:extLst>
              <a:ext uri="{FF2B5EF4-FFF2-40B4-BE49-F238E27FC236}">
                <a16:creationId xmlns:a16="http://schemas.microsoft.com/office/drawing/2014/main" id="{98408E99-8FB6-4B63-BB3F-CE681A061B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941" y="3665216"/>
            <a:ext cx="3642410" cy="152981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ecision symbol - Activity diagram">
            <a:extLst>
              <a:ext uri="{FF2B5EF4-FFF2-40B4-BE49-F238E27FC236}">
                <a16:creationId xmlns:a16="http://schemas.microsoft.com/office/drawing/2014/main" id="{6F448D34-43D6-4E21-A3C3-DF4B805616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299" y="5276464"/>
            <a:ext cx="2895600" cy="69318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Guard symbol - Activity diagram">
            <a:extLst>
              <a:ext uri="{FF2B5EF4-FFF2-40B4-BE49-F238E27FC236}">
                <a16:creationId xmlns:a16="http://schemas.microsoft.com/office/drawing/2014/main" id="{05E9E858-ED0A-4DE8-B768-2E8B4B0A8A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8250" y="1581536"/>
            <a:ext cx="4177357" cy="159874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Time event - Activity diagram">
            <a:extLst>
              <a:ext uri="{FF2B5EF4-FFF2-40B4-BE49-F238E27FC236}">
                <a16:creationId xmlns:a16="http://schemas.microsoft.com/office/drawing/2014/main" id="{5C20D7CA-1161-4D78-9A4C-6BEB6AF8800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6250" y="3139796"/>
            <a:ext cx="3883113" cy="90606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Merging flows - Activity diagram">
            <a:extLst>
              <a:ext uri="{FF2B5EF4-FFF2-40B4-BE49-F238E27FC236}">
                <a16:creationId xmlns:a16="http://schemas.microsoft.com/office/drawing/2014/main" id="{7EE7E573-D956-4A20-ADEF-E0FE96AA43A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84700" y="4193853"/>
            <a:ext cx="3647720" cy="1256437"/>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Sent and received symbols - Activity diagram">
            <a:extLst>
              <a:ext uri="{FF2B5EF4-FFF2-40B4-BE49-F238E27FC236}">
                <a16:creationId xmlns:a16="http://schemas.microsoft.com/office/drawing/2014/main" id="{827D432D-D774-4409-ADA6-70E04E7CB4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38250" y="5299075"/>
            <a:ext cx="4286250"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1115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FF78-A7FE-490A-9779-4B174D60A430}"/>
              </a:ext>
            </a:extLst>
          </p:cNvPr>
          <p:cNvSpPr>
            <a:spLocks noGrp="1"/>
          </p:cNvSpPr>
          <p:nvPr>
            <p:ph type="title"/>
          </p:nvPr>
        </p:nvSpPr>
        <p:spPr>
          <a:xfrm>
            <a:off x="514865" y="274637"/>
            <a:ext cx="7293232" cy="1143000"/>
          </a:xfrm>
        </p:spPr>
        <p:txBody>
          <a:bodyPr/>
          <a:lstStyle/>
          <a:p>
            <a:r>
              <a:rPr lang="en-US" dirty="0"/>
              <a:t>Activity Diagram Symbols</a:t>
            </a:r>
            <a:br>
              <a:rPr lang="en-US" dirty="0"/>
            </a:br>
            <a:r>
              <a:rPr lang="en-US" sz="1600" dirty="0">
                <a:hlinkClick r:id="rId2"/>
              </a:rPr>
              <a:t>https://online.visual-paradigm.com/tutorials/activity-diagram-tutorial/</a:t>
            </a:r>
            <a:endParaRPr lang="en-US" dirty="0"/>
          </a:p>
        </p:txBody>
      </p:sp>
      <p:sp>
        <p:nvSpPr>
          <p:cNvPr id="3" name="Date Placeholder 2">
            <a:extLst>
              <a:ext uri="{FF2B5EF4-FFF2-40B4-BE49-F238E27FC236}">
                <a16:creationId xmlns:a16="http://schemas.microsoft.com/office/drawing/2014/main" id="{3738DA8D-010B-42FC-B68D-16163906C72B}"/>
              </a:ext>
            </a:extLst>
          </p:cNvPr>
          <p:cNvSpPr>
            <a:spLocks noGrp="1"/>
          </p:cNvSpPr>
          <p:nvPr>
            <p:ph type="dt" sz="half" idx="10"/>
          </p:nvPr>
        </p:nvSpPr>
        <p:spPr/>
        <p:txBody>
          <a:bodyPr/>
          <a:lstStyle/>
          <a:p>
            <a:pPr>
              <a:defRPr/>
            </a:pPr>
            <a:fld id="{469B40F7-7796-4A1E-82C2-634DD2FA753F}" type="datetime1">
              <a:rPr lang="en-US" smtClean="0"/>
              <a:t>4/10/2019</a:t>
            </a:fld>
            <a:endParaRPr lang="en-US"/>
          </a:p>
        </p:txBody>
      </p:sp>
      <p:sp>
        <p:nvSpPr>
          <p:cNvPr id="4" name="Footer Placeholder 3">
            <a:extLst>
              <a:ext uri="{FF2B5EF4-FFF2-40B4-BE49-F238E27FC236}">
                <a16:creationId xmlns:a16="http://schemas.microsoft.com/office/drawing/2014/main" id="{81640F66-EDF7-4560-9257-1E128B27205C}"/>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0FE87407-DEFE-4D73-BB32-5F4897579C9B}"/>
              </a:ext>
            </a:extLst>
          </p:cNvPr>
          <p:cNvSpPr>
            <a:spLocks noGrp="1"/>
          </p:cNvSpPr>
          <p:nvPr>
            <p:ph type="sldNum" sz="quarter" idx="12"/>
          </p:nvPr>
        </p:nvSpPr>
        <p:spPr/>
        <p:txBody>
          <a:bodyPr/>
          <a:lstStyle/>
          <a:p>
            <a:pPr>
              <a:defRPr/>
            </a:pPr>
            <a:fld id="{964AD586-7C25-0244-A129-E014CC0A164A}" type="slidenum">
              <a:rPr lang="en-US" smtClean="0"/>
              <a:pPr>
                <a:defRPr/>
              </a:pPr>
              <a:t>14</a:t>
            </a:fld>
            <a:endParaRPr lang="en-US"/>
          </a:p>
        </p:txBody>
      </p:sp>
      <p:pic>
        <p:nvPicPr>
          <p:cNvPr id="3074" name="Picture 2" descr="Interrupting edge symbol - Activity diagram">
            <a:extLst>
              <a:ext uri="{FF2B5EF4-FFF2-40B4-BE49-F238E27FC236}">
                <a16:creationId xmlns:a16="http://schemas.microsoft.com/office/drawing/2014/main" id="{EE8AACF9-B333-427D-AC4B-2D378B49C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297" y="1546139"/>
            <a:ext cx="3875903" cy="11803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82FFBD0-3186-4F2F-BD48-042DFE7A5A60}"/>
              </a:ext>
            </a:extLst>
          </p:cNvPr>
          <p:cNvPicPr>
            <a:picLocks noChangeAspect="1"/>
          </p:cNvPicPr>
          <p:nvPr/>
        </p:nvPicPr>
        <p:blipFill>
          <a:blip r:embed="rId4"/>
          <a:stretch>
            <a:fillRect/>
          </a:stretch>
        </p:blipFill>
        <p:spPr>
          <a:xfrm>
            <a:off x="4828640" y="1619280"/>
            <a:ext cx="3203252" cy="4593730"/>
          </a:xfrm>
          <a:prstGeom prst="rect">
            <a:avLst/>
          </a:prstGeom>
        </p:spPr>
      </p:pic>
      <p:pic>
        <p:nvPicPr>
          <p:cNvPr id="3076" name="Picture 4" descr="Activity Diagram Accept Event and Send Signal Example">
            <a:extLst>
              <a:ext uri="{FF2B5EF4-FFF2-40B4-BE49-F238E27FC236}">
                <a16:creationId xmlns:a16="http://schemas.microsoft.com/office/drawing/2014/main" id="{47138E3B-32F9-4998-9C22-7031B50C1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156" y="3163330"/>
            <a:ext cx="3934139" cy="1347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40155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Interaction models</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15</a:t>
            </a:fld>
            <a:endParaRPr lang="en-US"/>
          </a:p>
        </p:txBody>
      </p:sp>
      <p:sp>
        <p:nvSpPr>
          <p:cNvPr id="5" name="Date Placeholder 4"/>
          <p:cNvSpPr>
            <a:spLocks noGrp="1"/>
          </p:cNvSpPr>
          <p:nvPr>
            <p:ph type="dt" sz="half" idx="10"/>
          </p:nvPr>
        </p:nvSpPr>
        <p:spPr/>
        <p:txBody>
          <a:bodyPr/>
          <a:lstStyle/>
          <a:p>
            <a:pPr>
              <a:defRPr/>
            </a:pPr>
            <a:fld id="{BCD6FADB-A4E6-4834-B36A-B834BB8C5E55}" type="datetime1">
              <a:rPr lang="en-US" smtClean="0"/>
              <a:t>4/10/2019</a:t>
            </a:fld>
            <a:endParaRPr lang="en-US"/>
          </a:p>
        </p:txBody>
      </p:sp>
    </p:spTree>
    <p:extLst>
      <p:ext uri="{BB962C8B-B14F-4D97-AF65-F5344CB8AC3E}">
        <p14:creationId xmlns:p14="http://schemas.microsoft.com/office/powerpoint/2010/main" val="3541773823"/>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models</a:t>
            </a:r>
          </a:p>
        </p:txBody>
      </p:sp>
      <p:sp>
        <p:nvSpPr>
          <p:cNvPr id="3" name="Content Placeholder 2"/>
          <p:cNvSpPr>
            <a:spLocks noGrp="1"/>
          </p:cNvSpPr>
          <p:nvPr>
            <p:ph idx="1"/>
          </p:nvPr>
        </p:nvSpPr>
        <p:spPr/>
        <p:txBody>
          <a:bodyPr/>
          <a:lstStyle/>
          <a:p>
            <a:r>
              <a:rPr lang="en-US" sz="2000" dirty="0"/>
              <a:t>Modeling user interaction is important as it helps to identify user requirements. </a:t>
            </a:r>
          </a:p>
          <a:p>
            <a:r>
              <a:rPr lang="en-US" sz="2000" dirty="0"/>
              <a:t>Modeling system-to-system interaction highlights the communication problems that may arise. </a:t>
            </a:r>
          </a:p>
          <a:p>
            <a:r>
              <a:rPr lang="en-US" sz="2000" dirty="0"/>
              <a:t>Modeling component interaction helps us understand if a proposed system structure is likely to deliver the required system performance and dependability.</a:t>
            </a:r>
            <a:r>
              <a:rPr lang="en-GB" sz="2000" dirty="0"/>
              <a:t> </a:t>
            </a:r>
          </a:p>
          <a:p>
            <a:r>
              <a:rPr lang="en-GB" sz="2000" dirty="0"/>
              <a:t>Use case diagrams and sequence diagrams may be used for interaction modelling.</a:t>
            </a:r>
          </a:p>
          <a:p>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16</a:t>
            </a:fld>
            <a:endParaRPr lang="en-US"/>
          </a:p>
        </p:txBody>
      </p:sp>
      <p:sp>
        <p:nvSpPr>
          <p:cNvPr id="6" name="Date Placeholder 5"/>
          <p:cNvSpPr>
            <a:spLocks noGrp="1"/>
          </p:cNvSpPr>
          <p:nvPr>
            <p:ph type="dt" sz="half" idx="10"/>
          </p:nvPr>
        </p:nvSpPr>
        <p:spPr/>
        <p:txBody>
          <a:bodyPr/>
          <a:lstStyle/>
          <a:p>
            <a:pPr>
              <a:defRPr/>
            </a:pPr>
            <a:fld id="{7869E78F-974A-4350-9E89-2E7F703D77E3}" type="datetime1">
              <a:rPr lang="en-US" smtClean="0"/>
              <a:t>4/10/2019</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idx="1"/>
          </p:nvPr>
        </p:nvSpPr>
        <p:spPr/>
        <p:txBody>
          <a:bodyPr/>
          <a:lstStyle/>
          <a:p>
            <a:r>
              <a:rPr lang="en-US" dirty="0"/>
              <a:t>Use cases were developed originally to support requirements elicitation and now incorporated into the UML.</a:t>
            </a:r>
          </a:p>
          <a:p>
            <a:r>
              <a:rPr lang="en-US" dirty="0"/>
              <a:t>Each use case represents a discrete task that involves external interaction with a system.</a:t>
            </a:r>
          </a:p>
          <a:p>
            <a:r>
              <a:rPr lang="en-US" dirty="0"/>
              <a:t>Actors in a use case may be people or other systems.</a:t>
            </a:r>
          </a:p>
          <a:p>
            <a:r>
              <a:rPr lang="en-US" dirty="0"/>
              <a:t>Represented diagrammatically to provide an overview of the use case and in a more detailed textual form.</a:t>
            </a:r>
          </a:p>
        </p:txBody>
      </p:sp>
      <p:sp>
        <p:nvSpPr>
          <p:cNvPr id="5" name="Footer Placeholder 4"/>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17</a:t>
            </a:fld>
            <a:endParaRPr lang="en-US"/>
          </a:p>
        </p:txBody>
      </p:sp>
      <p:sp>
        <p:nvSpPr>
          <p:cNvPr id="6" name="Date Placeholder 5"/>
          <p:cNvSpPr>
            <a:spLocks noGrp="1"/>
          </p:cNvSpPr>
          <p:nvPr>
            <p:ph type="dt" sz="half" idx="10"/>
          </p:nvPr>
        </p:nvSpPr>
        <p:spPr/>
        <p:txBody>
          <a:bodyPr/>
          <a:lstStyle/>
          <a:p>
            <a:pPr>
              <a:defRPr/>
            </a:pPr>
            <a:fld id="{4C90CD37-6FC2-4DBF-BCE1-3E4938D1476C}" type="datetime1">
              <a:rPr lang="en-US" smtClean="0"/>
              <a:t>4/10/2019</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Transfer-data use case</a:t>
            </a:r>
            <a:r>
              <a:rPr lang="en-GB" dirty="0"/>
              <a:t> </a:t>
            </a:r>
            <a:endParaRPr lang="en-US" dirty="0"/>
          </a:p>
        </p:txBody>
      </p:sp>
      <p:sp>
        <p:nvSpPr>
          <p:cNvPr id="5" name="Content Placeholder 4"/>
          <p:cNvSpPr>
            <a:spLocks noGrp="1"/>
          </p:cNvSpPr>
          <p:nvPr>
            <p:ph idx="1"/>
          </p:nvPr>
        </p:nvSpPr>
        <p:spPr/>
        <p:txBody>
          <a:bodyPr/>
          <a:lstStyle/>
          <a:p>
            <a:r>
              <a:rPr lang="en-US" dirty="0"/>
              <a:t>A use case in the </a:t>
            </a:r>
            <a:r>
              <a:rPr lang="en-US" dirty="0" err="1"/>
              <a:t>Mentcare</a:t>
            </a:r>
            <a:r>
              <a:rPr lang="en-US" dirty="0"/>
              <a:t> system</a:t>
            </a:r>
          </a:p>
        </p:txBody>
      </p:sp>
      <p:sp>
        <p:nvSpPr>
          <p:cNvPr id="7" name="Footer Placeholder 6"/>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18</a:t>
            </a:fld>
            <a:endParaRPr lang="en-US"/>
          </a:p>
        </p:txBody>
      </p:sp>
      <p:pic>
        <p:nvPicPr>
          <p:cNvPr id="4" name="Picture 3" descr="5.3 UseCase.eps"/>
          <p:cNvPicPr>
            <a:picLocks noChangeAspect="1"/>
          </p:cNvPicPr>
          <p:nvPr/>
        </p:nvPicPr>
        <p:blipFill>
          <a:blip r:embed="rId2"/>
          <a:stretch>
            <a:fillRect/>
          </a:stretch>
        </p:blipFill>
        <p:spPr>
          <a:xfrm>
            <a:off x="866722" y="3259717"/>
            <a:ext cx="7486946" cy="1214863"/>
          </a:xfrm>
          <a:prstGeom prst="rect">
            <a:avLst/>
          </a:prstGeom>
        </p:spPr>
      </p:pic>
      <p:sp>
        <p:nvSpPr>
          <p:cNvPr id="2" name="Date Placeholder 1"/>
          <p:cNvSpPr>
            <a:spLocks noGrp="1"/>
          </p:cNvSpPr>
          <p:nvPr>
            <p:ph type="dt" sz="half" idx="10"/>
          </p:nvPr>
        </p:nvSpPr>
        <p:spPr/>
        <p:txBody>
          <a:bodyPr/>
          <a:lstStyle/>
          <a:p>
            <a:pPr>
              <a:defRPr/>
            </a:pPr>
            <a:fld id="{90FFBF0D-2A40-433A-A532-24E7C5B27F58}" type="datetime1">
              <a:rPr lang="en-US" smtClean="0"/>
              <a:t>4/10/2019</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Tabular description of the ‘Transfer data’ use-case</a:t>
            </a:r>
            <a:r>
              <a:rPr lang="en-GB" dirty="0"/>
              <a:t> </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288661915"/>
              </p:ext>
            </p:extLst>
          </p:nvPr>
        </p:nvGraphicFramePr>
        <p:xfrm>
          <a:off x="909638" y="1866900"/>
          <a:ext cx="7205662" cy="405193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MHC-PMS: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a:t>
                      </a:r>
                      <a:r>
                        <a:rPr kumimoji="0" lang="en-GB" sz="1600" b="0" i="0" u="none" strike="noStrike" cap="none" normalizeH="0" baseline="0" dirty="0" err="1">
                          <a:ln>
                            <a:noFill/>
                          </a:ln>
                          <a:solidFill>
                            <a:srgbClr val="000000"/>
                          </a:solidFill>
                          <a:effectLst/>
                          <a:latin typeface="Arial" charset="0"/>
                          <a:ea typeface="Times New Roman" charset="0"/>
                        </a:rPr>
                        <a:t>Mentcase</a:t>
                      </a:r>
                      <a:r>
                        <a:rPr kumimoji="0" lang="en-GB" sz="1600" b="0" i="0" u="none" strike="noStrike" cap="none" normalizeH="0" baseline="0" dirty="0">
                          <a:ln>
                            <a:noFill/>
                          </a:ln>
                          <a:solidFill>
                            <a:srgbClr val="000000"/>
                          </a:solidFill>
                          <a:effectLst/>
                          <a:latin typeface="Arial" charset="0"/>
                          <a:ea typeface="Times New Roman" charset="0"/>
                        </a:rPr>
                        <a:t> system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fld id="{2303C23C-125C-4B26-80D4-DC1F71F8C723}" type="datetime1">
              <a:rPr lang="en-US" smtClean="0"/>
              <a:t>4/10/2019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modeling</a:t>
            </a:r>
          </a:p>
        </p:txBody>
      </p:sp>
      <p:sp>
        <p:nvSpPr>
          <p:cNvPr id="3" name="Content Placeholder 2"/>
          <p:cNvSpPr>
            <a:spLocks noGrp="1"/>
          </p:cNvSpPr>
          <p:nvPr>
            <p:ph idx="1"/>
          </p:nvPr>
        </p:nvSpPr>
        <p:spPr/>
        <p:txBody>
          <a:bodyPr/>
          <a:lstStyle/>
          <a:p>
            <a:r>
              <a:rPr lang="en-US" sz="2000" dirty="0"/>
              <a:t>System modeling is the process of developing abstract models of a system. </a:t>
            </a:r>
          </a:p>
          <a:p>
            <a:r>
              <a:rPr lang="en-US" sz="2000" dirty="0"/>
              <a:t>Each model presents a different view or perspective of that system. </a:t>
            </a:r>
          </a:p>
          <a:p>
            <a:r>
              <a:rPr lang="en-US" sz="2000" dirty="0"/>
              <a:t>System modeling has now come to mean representing a system using some kind of graphical notation, which is now almost always based on notations in the Unified Modeling Language (UML). </a:t>
            </a:r>
          </a:p>
          <a:p>
            <a:r>
              <a:rPr lang="en-GB" sz="2000" dirty="0"/>
              <a:t>System modelling helps the analyst to understand the functionality of the system. </a:t>
            </a:r>
          </a:p>
          <a:p>
            <a:r>
              <a:rPr lang="en-GB" sz="2000" dirty="0"/>
              <a:t>Models are used to communicate with customers.</a:t>
            </a:r>
          </a:p>
          <a:p>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fld id="{CDB2D1F4-715B-483B-9B3A-CEC4D8EF1E62}" type="datetime1">
              <a:rPr lang="en-US" smtClean="0"/>
              <a:t>4/10/2019</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Use cases in the </a:t>
            </a:r>
            <a:r>
              <a:rPr lang="en-US" dirty="0" err="1"/>
              <a:t>Mentcare</a:t>
            </a:r>
            <a:r>
              <a:rPr lang="en-US" dirty="0"/>
              <a:t> system involving the role ‘Medical Receptionist’</a:t>
            </a:r>
            <a:r>
              <a:rPr lang="en-GB" dirty="0"/>
              <a:t> </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pic>
        <p:nvPicPr>
          <p:cNvPr id="4" name="Picture 3" descr="5.5 RecepUseCases.eps"/>
          <p:cNvPicPr>
            <a:picLocks noChangeAspect="1"/>
          </p:cNvPicPr>
          <p:nvPr/>
        </p:nvPicPr>
        <p:blipFill>
          <a:blip r:embed="rId2"/>
          <a:stretch>
            <a:fillRect/>
          </a:stretch>
        </p:blipFill>
        <p:spPr>
          <a:xfrm>
            <a:off x="2279650" y="1747838"/>
            <a:ext cx="4451350" cy="4795654"/>
          </a:xfrm>
          <a:prstGeom prst="rect">
            <a:avLst/>
          </a:prstGeom>
        </p:spPr>
      </p:pic>
      <p:sp>
        <p:nvSpPr>
          <p:cNvPr id="2" name="Date Placeholder 1"/>
          <p:cNvSpPr>
            <a:spLocks noGrp="1"/>
          </p:cNvSpPr>
          <p:nvPr>
            <p:ph type="dt" sz="half" idx="10"/>
          </p:nvPr>
        </p:nvSpPr>
        <p:spPr/>
        <p:txBody>
          <a:bodyPr/>
          <a:lstStyle/>
          <a:p>
            <a:pPr>
              <a:defRPr/>
            </a:pPr>
            <a:fld id="{8E784E2B-8FF1-47E9-9AF3-3A66E56A2DF0}" type="datetime1">
              <a:rPr lang="en-US" smtClean="0"/>
              <a:t>4/10/2019</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lstStyle/>
          <a:p>
            <a:r>
              <a:rPr lang="en-US" dirty="0"/>
              <a:t>Sequence diagrams are part of the UML and are used to model the interactions between the actors and the objects within a system.</a:t>
            </a:r>
          </a:p>
          <a:p>
            <a:r>
              <a:rPr lang="en-US" dirty="0"/>
              <a:t>A sequence diagram shows the sequence of interactions that take place during a particular use case or use case instance.</a:t>
            </a:r>
          </a:p>
          <a:p>
            <a:r>
              <a:rPr lang="en-US" dirty="0"/>
              <a:t>The objects and actors involved are listed along the top of the diagram, with a dotted line drawn vertically from these. </a:t>
            </a:r>
          </a:p>
          <a:p>
            <a:r>
              <a:rPr lang="en-US" dirty="0"/>
              <a:t>Interactions between objects are indicated by annotated arrows.  </a:t>
            </a:r>
          </a:p>
        </p:txBody>
      </p:sp>
      <p:sp>
        <p:nvSpPr>
          <p:cNvPr id="5" name="Footer Placeholder 4"/>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fld id="{2C0C4354-A6A7-45DB-AF6A-0A1E00A3C561}" type="datetime1">
              <a:rPr lang="en-US" smtClean="0"/>
              <a:t>4/10/2019</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Sequence diagram for View patient information</a:t>
            </a:r>
            <a:r>
              <a:rPr lang="en-GB" dirty="0"/>
              <a:t> </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22</a:t>
            </a:fld>
            <a:endParaRPr lang="en-US"/>
          </a:p>
        </p:txBody>
      </p:sp>
      <p:pic>
        <p:nvPicPr>
          <p:cNvPr id="2" name="Picture 1" descr="5.6 ViewInfo Seq Dia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0" y="1663698"/>
            <a:ext cx="6201032" cy="4724597"/>
          </a:xfrm>
          <a:prstGeom prst="rect">
            <a:avLst/>
          </a:prstGeom>
        </p:spPr>
      </p:pic>
      <p:sp>
        <p:nvSpPr>
          <p:cNvPr id="3" name="Date Placeholder 2"/>
          <p:cNvSpPr>
            <a:spLocks noGrp="1"/>
          </p:cNvSpPr>
          <p:nvPr>
            <p:ph type="dt" sz="half" idx="10"/>
          </p:nvPr>
        </p:nvSpPr>
        <p:spPr/>
        <p:txBody>
          <a:bodyPr/>
          <a:lstStyle/>
          <a:p>
            <a:pPr>
              <a:defRPr/>
            </a:pPr>
            <a:fld id="{2CA735F1-79EE-4381-BB00-A3569547815D}" type="datetime1">
              <a:rPr lang="en-US" smtClean="0"/>
              <a:t>4/10/2019</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756400" y="5213350"/>
            <a:ext cx="2260600" cy="1143000"/>
          </a:xfrm>
        </p:spPr>
        <p:txBody>
          <a:bodyPr/>
          <a:lstStyle/>
          <a:p>
            <a:r>
              <a:rPr lang="en-US" dirty="0"/>
              <a:t>Sequence diagram for Transfer Data</a:t>
            </a:r>
            <a:r>
              <a:rPr lang="en-GB" dirty="0"/>
              <a:t> </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pic>
        <p:nvPicPr>
          <p:cNvPr id="2" name="Picture 1" descr="5.7 Transfer Data.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155574"/>
            <a:ext cx="5988050" cy="6049153"/>
          </a:xfrm>
          <a:prstGeom prst="rect">
            <a:avLst/>
          </a:prstGeom>
        </p:spPr>
      </p:pic>
      <p:sp>
        <p:nvSpPr>
          <p:cNvPr id="3" name="Rectangle 2"/>
          <p:cNvSpPr/>
          <p:nvPr/>
        </p:nvSpPr>
        <p:spPr>
          <a:xfrm>
            <a:off x="368300" y="1231900"/>
            <a:ext cx="7378700" cy="317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fld id="{632AD365-1053-4E65-8E77-B0CAEABC6462}" type="datetime1">
              <a:rPr lang="en-US" smtClean="0"/>
              <a:t>4/10/2019</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9638"/>
            <a:ext cx="8229600" cy="1143000"/>
          </a:xfrm>
        </p:spPr>
        <p:txBody>
          <a:bodyPr/>
          <a:lstStyle/>
          <a:p>
            <a:pPr algn="ctr"/>
            <a:r>
              <a:rPr lang="en-US" dirty="0"/>
              <a:t>Structural models</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sp>
        <p:nvSpPr>
          <p:cNvPr id="5" name="Date Placeholder 4"/>
          <p:cNvSpPr>
            <a:spLocks noGrp="1"/>
          </p:cNvSpPr>
          <p:nvPr>
            <p:ph type="dt" sz="half" idx="10"/>
          </p:nvPr>
        </p:nvSpPr>
        <p:spPr/>
        <p:txBody>
          <a:bodyPr/>
          <a:lstStyle/>
          <a:p>
            <a:pPr>
              <a:defRPr/>
            </a:pPr>
            <a:fld id="{CA839B75-6F31-4586-BB00-0BBF2ACFFD0D}" type="datetime1">
              <a:rPr lang="en-US" smtClean="0"/>
              <a:t>4/10/2019</a:t>
            </a:fld>
            <a:endParaRPr lang="en-US"/>
          </a:p>
        </p:txBody>
      </p:sp>
    </p:spTree>
    <p:extLst>
      <p:ext uri="{BB962C8B-B14F-4D97-AF65-F5344CB8AC3E}">
        <p14:creationId xmlns:p14="http://schemas.microsoft.com/office/powerpoint/2010/main" val="3961216242"/>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models</a:t>
            </a:r>
          </a:p>
        </p:txBody>
      </p:sp>
      <p:sp>
        <p:nvSpPr>
          <p:cNvPr id="3" name="Content Placeholder 2"/>
          <p:cNvSpPr>
            <a:spLocks noGrp="1"/>
          </p:cNvSpPr>
          <p:nvPr>
            <p:ph idx="1"/>
          </p:nvPr>
        </p:nvSpPr>
        <p:spPr/>
        <p:txBody>
          <a:bodyPr/>
          <a:lstStyle/>
          <a:p>
            <a:r>
              <a:rPr lang="en-US" dirty="0"/>
              <a:t>Structural models of software display the organization of a system in terms of the components that make up that system and their relationships. </a:t>
            </a:r>
          </a:p>
          <a:p>
            <a:r>
              <a:rPr lang="en-US" dirty="0"/>
              <a:t>Structural models may be static models, which show the structure of the system design, or dynamic models, which show the organization of the system when it is executing. </a:t>
            </a:r>
          </a:p>
          <a:p>
            <a:r>
              <a:rPr lang="en-US" dirty="0"/>
              <a:t>You create structural models of a system when you are discussing and designing the system architecture. </a:t>
            </a:r>
          </a:p>
        </p:txBody>
      </p:sp>
      <p:sp>
        <p:nvSpPr>
          <p:cNvPr id="5" name="Footer Placeholder 4"/>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fld id="{AD05828F-130A-45D5-908B-39E6CD5AB7E0}" type="datetime1">
              <a:rPr lang="en-US" smtClean="0"/>
              <a:t>4/10/2019</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p:txBody>
          <a:bodyPr/>
          <a:lstStyle/>
          <a:p>
            <a:r>
              <a:rPr lang="en-US" dirty="0"/>
              <a:t>Class diagrams are used when developing an object-oriented system model to show the classes in a system and the associations between these classes. </a:t>
            </a:r>
          </a:p>
          <a:p>
            <a:r>
              <a:rPr lang="en-US" dirty="0"/>
              <a:t>An object class can be thought of as a general definition of one kind of system object. </a:t>
            </a:r>
          </a:p>
          <a:p>
            <a:r>
              <a:rPr lang="en-US" dirty="0"/>
              <a:t>An association is a link between classes that indicates that there is some relationship between these classes.</a:t>
            </a:r>
            <a:r>
              <a:rPr lang="en-GB" dirty="0"/>
              <a:t> </a:t>
            </a:r>
          </a:p>
          <a:p>
            <a:r>
              <a:rPr lang="en-US" dirty="0"/>
              <a:t>When you are developing models during the early stages of the software engineering process, objects represent something in the real world, such as a patient, a prescription, doctor, etc. </a:t>
            </a:r>
          </a:p>
        </p:txBody>
      </p:sp>
      <p:sp>
        <p:nvSpPr>
          <p:cNvPr id="5" name="Footer Placeholder 4"/>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26</a:t>
            </a:fld>
            <a:endParaRPr lang="en-US"/>
          </a:p>
        </p:txBody>
      </p:sp>
      <p:sp>
        <p:nvSpPr>
          <p:cNvPr id="6" name="Date Placeholder 5"/>
          <p:cNvSpPr>
            <a:spLocks noGrp="1"/>
          </p:cNvSpPr>
          <p:nvPr>
            <p:ph type="dt" sz="half" idx="10"/>
          </p:nvPr>
        </p:nvSpPr>
        <p:spPr/>
        <p:txBody>
          <a:bodyPr/>
          <a:lstStyle/>
          <a:p>
            <a:pPr>
              <a:defRPr/>
            </a:pPr>
            <a:fld id="{5FC3DF08-DD77-4414-8007-34DD7103C826}" type="datetime1">
              <a:rPr lang="en-US" smtClean="0"/>
              <a:t>4/10/2019</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UML classes and association</a:t>
            </a:r>
            <a:r>
              <a:rPr lang="en-GB" dirty="0"/>
              <a:t> </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pic>
        <p:nvPicPr>
          <p:cNvPr id="4" name="Picture 3" descr="5.8 ClassAssoc.eps"/>
          <p:cNvPicPr>
            <a:picLocks noChangeAspect="1"/>
          </p:cNvPicPr>
          <p:nvPr/>
        </p:nvPicPr>
        <p:blipFill>
          <a:blip r:embed="rId2"/>
          <a:stretch>
            <a:fillRect/>
          </a:stretch>
        </p:blipFill>
        <p:spPr>
          <a:xfrm>
            <a:off x="2076449" y="3060700"/>
            <a:ext cx="5312019" cy="952500"/>
          </a:xfrm>
          <a:prstGeom prst="rect">
            <a:avLst/>
          </a:prstGeom>
        </p:spPr>
      </p:pic>
      <p:sp>
        <p:nvSpPr>
          <p:cNvPr id="2" name="Date Placeholder 1"/>
          <p:cNvSpPr>
            <a:spLocks noGrp="1"/>
          </p:cNvSpPr>
          <p:nvPr>
            <p:ph type="dt" sz="half" idx="10"/>
          </p:nvPr>
        </p:nvSpPr>
        <p:spPr/>
        <p:txBody>
          <a:bodyPr/>
          <a:lstStyle/>
          <a:p>
            <a:pPr>
              <a:defRPr/>
            </a:pPr>
            <a:fld id="{DF0BFEF6-62C5-4527-8775-7759A0EC34D3}" type="datetime1">
              <a:rPr lang="en-US" smtClean="0"/>
              <a:t>4/10/2019</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Classes and associations in the MHC-PMS </a:t>
            </a:r>
          </a:p>
        </p:txBody>
      </p:sp>
      <p:sp>
        <p:nvSpPr>
          <p:cNvPr id="6" name="Footer Placeholder 5"/>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pic>
        <p:nvPicPr>
          <p:cNvPr id="4" name="Picture 3" descr="5.9 MHCPMS-classes.eps"/>
          <p:cNvPicPr>
            <a:picLocks noChangeAspect="1"/>
          </p:cNvPicPr>
          <p:nvPr/>
        </p:nvPicPr>
        <p:blipFill>
          <a:blip r:embed="rId2"/>
          <a:stretch>
            <a:fillRect/>
          </a:stretch>
        </p:blipFill>
        <p:spPr>
          <a:xfrm>
            <a:off x="1073149" y="1746249"/>
            <a:ext cx="6677283" cy="4477707"/>
          </a:xfrm>
          <a:prstGeom prst="rect">
            <a:avLst/>
          </a:prstGeom>
        </p:spPr>
      </p:pic>
      <p:sp>
        <p:nvSpPr>
          <p:cNvPr id="2" name="Date Placeholder 1"/>
          <p:cNvSpPr>
            <a:spLocks noGrp="1"/>
          </p:cNvSpPr>
          <p:nvPr>
            <p:ph type="dt" sz="half" idx="10"/>
          </p:nvPr>
        </p:nvSpPr>
        <p:spPr/>
        <p:txBody>
          <a:bodyPr/>
          <a:lstStyle/>
          <a:p>
            <a:pPr>
              <a:defRPr/>
            </a:pPr>
            <a:fld id="{A9A8714B-D9F8-40BA-A3EA-2A55E4D95220}" type="datetime1">
              <a:rPr lang="en-US" smtClean="0"/>
              <a:t>4/10/2019</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The Consultation class</a:t>
            </a:r>
            <a:r>
              <a:rPr lang="en-GB" dirty="0"/>
              <a:t> </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29</a:t>
            </a:fld>
            <a:endParaRPr lang="en-US"/>
          </a:p>
        </p:txBody>
      </p:sp>
      <p:pic>
        <p:nvPicPr>
          <p:cNvPr id="4" name="Picture 3" descr="5.10 Consultation Class.eps"/>
          <p:cNvPicPr>
            <a:picLocks noChangeAspect="1"/>
          </p:cNvPicPr>
          <p:nvPr/>
        </p:nvPicPr>
        <p:blipFill>
          <a:blip r:embed="rId2"/>
          <a:stretch>
            <a:fillRect/>
          </a:stretch>
        </p:blipFill>
        <p:spPr>
          <a:xfrm>
            <a:off x="3263900" y="1727199"/>
            <a:ext cx="2654300" cy="4550229"/>
          </a:xfrm>
          <a:prstGeom prst="rect">
            <a:avLst/>
          </a:prstGeom>
        </p:spPr>
      </p:pic>
      <p:sp>
        <p:nvSpPr>
          <p:cNvPr id="2" name="Date Placeholder 1"/>
          <p:cNvSpPr>
            <a:spLocks noGrp="1"/>
          </p:cNvSpPr>
          <p:nvPr>
            <p:ph type="dt" sz="half" idx="10"/>
          </p:nvPr>
        </p:nvSpPr>
        <p:spPr/>
        <p:txBody>
          <a:bodyPr/>
          <a:lstStyle/>
          <a:p>
            <a:pPr>
              <a:defRPr/>
            </a:pPr>
            <a:fld id="{95C58FFF-53AB-429D-B027-08E984993FAB}" type="datetime1">
              <a:rPr lang="en-US" smtClean="0"/>
              <a:t>4/10/2019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a:t>
            </a:r>
          </a:p>
        </p:txBody>
      </p:sp>
      <p:sp>
        <p:nvSpPr>
          <p:cNvPr id="3" name="Content Placeholder 2"/>
          <p:cNvSpPr>
            <a:spLocks noGrp="1"/>
          </p:cNvSpPr>
          <p:nvPr>
            <p:ph idx="1"/>
          </p:nvPr>
        </p:nvSpPr>
        <p:spPr/>
        <p:txBody>
          <a:bodyPr/>
          <a:lstStyle/>
          <a:p>
            <a:r>
              <a:rPr lang="en-US" sz="2000" dirty="0"/>
              <a:t>An external perspective, where you model the </a:t>
            </a:r>
            <a:r>
              <a:rPr lang="en-US" sz="2000" b="1" dirty="0"/>
              <a:t>context or environment</a:t>
            </a:r>
            <a:r>
              <a:rPr lang="en-US" sz="2000" dirty="0"/>
              <a:t> of the system.</a:t>
            </a:r>
            <a:endParaRPr lang="en-GB" sz="2000" dirty="0"/>
          </a:p>
          <a:p>
            <a:r>
              <a:rPr lang="en-US" sz="2000" dirty="0"/>
              <a:t>An interaction perspective, where you model the </a:t>
            </a:r>
            <a:r>
              <a:rPr lang="en-US" sz="2000" b="1" dirty="0"/>
              <a:t>interactions</a:t>
            </a:r>
            <a:r>
              <a:rPr lang="en-US" sz="2000" dirty="0"/>
              <a:t> between a system and its environment, or between the components of a system.</a:t>
            </a:r>
            <a:endParaRPr lang="en-GB" sz="2000" dirty="0"/>
          </a:p>
          <a:p>
            <a:r>
              <a:rPr lang="en-US" sz="2000" dirty="0"/>
              <a:t>A structural perspective, where you model the organization of a system or the </a:t>
            </a:r>
            <a:r>
              <a:rPr lang="en-US" sz="2000" b="1" dirty="0"/>
              <a:t>structure of the data </a:t>
            </a:r>
            <a:r>
              <a:rPr lang="en-US" sz="2000" dirty="0"/>
              <a:t>that is processed by the system.</a:t>
            </a:r>
            <a:endParaRPr lang="en-GB" sz="2000" dirty="0"/>
          </a:p>
          <a:p>
            <a:r>
              <a:rPr lang="en-US" sz="2000" dirty="0"/>
              <a:t>A behavioral perspective, where you model the </a:t>
            </a:r>
            <a:r>
              <a:rPr lang="en-US" sz="2000" b="1" dirty="0"/>
              <a:t>dynamic behavior of the system </a:t>
            </a:r>
            <a:r>
              <a:rPr lang="en-US" sz="2000" dirty="0"/>
              <a:t>and how it responds to events. </a:t>
            </a:r>
            <a:endParaRPr lang="en-GB" sz="2000" dirty="0"/>
          </a:p>
          <a:p>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fld id="{75860381-7D92-4546-AFE5-A0C8F6D27FCB}" type="datetime1">
              <a:rPr lang="en-US" smtClean="0"/>
              <a:t>4/10/2019</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5" name="Content Placeholder 4"/>
          <p:cNvSpPr>
            <a:spLocks noGrp="1"/>
          </p:cNvSpPr>
          <p:nvPr>
            <p:ph idx="1"/>
          </p:nvPr>
        </p:nvSpPr>
        <p:spPr/>
        <p:txBody>
          <a:bodyPr/>
          <a:lstStyle/>
          <a:p>
            <a:r>
              <a:rPr lang="en-US" dirty="0"/>
              <a:t>Generalization is an everyday technique that we use to manage complexity. </a:t>
            </a:r>
          </a:p>
          <a:p>
            <a:r>
              <a:rPr lang="en-US" dirty="0"/>
              <a:t>Rather than learn the detailed characteristics of every entity that we experience, we place these entities in more general classes (animals, cars, houses, etc.) and learn the characteristics of these classes. </a:t>
            </a:r>
          </a:p>
          <a:p>
            <a:r>
              <a:rPr lang="en-US" dirty="0"/>
              <a:t>This allows us to infer that different members of these classes have some common characteristics e.g. squirrels and rats are rodents. </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fld id="{D0E37F1C-F8F3-4ACC-849C-37728CE93879}" type="datetime1">
              <a:rPr lang="en-US" smtClean="0"/>
              <a:t>4/10/2019</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3" name="Content Placeholder 2"/>
          <p:cNvSpPr>
            <a:spLocks noGrp="1"/>
          </p:cNvSpPr>
          <p:nvPr>
            <p:ph idx="1"/>
          </p:nvPr>
        </p:nvSpPr>
        <p:spPr/>
        <p:txBody>
          <a:bodyPr/>
          <a:lstStyle/>
          <a:p>
            <a:r>
              <a:rPr lang="en-US" sz="2100" dirty="0"/>
              <a:t>In modeling systems, it is often useful to examine the classes in a system to see if there is scope for generalization. </a:t>
            </a:r>
          </a:p>
          <a:p>
            <a:r>
              <a:rPr lang="en-US" sz="2100" dirty="0"/>
              <a:t>In object-oriented languages, such as Java, generalization is implemented using the class inheritance mechanisms built into the language.</a:t>
            </a:r>
            <a:r>
              <a:rPr lang="en-GB" sz="2100" dirty="0"/>
              <a:t> </a:t>
            </a:r>
          </a:p>
          <a:p>
            <a:r>
              <a:rPr lang="en-US" sz="2100" dirty="0"/>
              <a:t>In a generalization, the attributes and operations associated with higher-level classes are also associated with the lower-level classes.</a:t>
            </a:r>
          </a:p>
          <a:p>
            <a:r>
              <a:rPr lang="en-US" sz="2100" dirty="0"/>
              <a:t> The lower-level classes are subclasses inherit the attributes and operations from their </a:t>
            </a:r>
            <a:r>
              <a:rPr lang="en-US" sz="2100" dirty="0" err="1"/>
              <a:t>superclasses</a:t>
            </a:r>
            <a:r>
              <a:rPr lang="en-US" sz="2100" dirty="0"/>
              <a:t>. These lower-level classes then add more specific attributes and operations. </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31</a:t>
            </a:fld>
            <a:endParaRPr lang="en-US"/>
          </a:p>
        </p:txBody>
      </p:sp>
      <p:sp>
        <p:nvSpPr>
          <p:cNvPr id="6" name="Date Placeholder 5"/>
          <p:cNvSpPr>
            <a:spLocks noGrp="1"/>
          </p:cNvSpPr>
          <p:nvPr>
            <p:ph type="dt" sz="half" idx="10"/>
          </p:nvPr>
        </p:nvSpPr>
        <p:spPr/>
        <p:txBody>
          <a:bodyPr/>
          <a:lstStyle/>
          <a:p>
            <a:pPr>
              <a:defRPr/>
            </a:pPr>
            <a:fld id="{8E272AF4-BBA6-4C7B-BA04-D0B9EA442F48}" type="datetime1">
              <a:rPr lang="en-US" smtClean="0"/>
              <a:t>4/10/2019</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A generalization hierarchy</a:t>
            </a:r>
            <a:r>
              <a:rPr lang="en-GB" dirty="0"/>
              <a:t> </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pic>
        <p:nvPicPr>
          <p:cNvPr id="4" name="Picture 3" descr="5.11 GeneralizationHierarchy.eps"/>
          <p:cNvPicPr>
            <a:picLocks noChangeAspect="1"/>
          </p:cNvPicPr>
          <p:nvPr/>
        </p:nvPicPr>
        <p:blipFill>
          <a:blip r:embed="rId2"/>
          <a:stretch>
            <a:fillRect/>
          </a:stretch>
        </p:blipFill>
        <p:spPr>
          <a:xfrm>
            <a:off x="2374900" y="2133600"/>
            <a:ext cx="4495800" cy="3238500"/>
          </a:xfrm>
          <a:prstGeom prst="rect">
            <a:avLst/>
          </a:prstGeom>
        </p:spPr>
      </p:pic>
      <p:sp>
        <p:nvSpPr>
          <p:cNvPr id="2" name="Date Placeholder 1"/>
          <p:cNvSpPr>
            <a:spLocks noGrp="1"/>
          </p:cNvSpPr>
          <p:nvPr>
            <p:ph type="dt" sz="half" idx="10"/>
          </p:nvPr>
        </p:nvSpPr>
        <p:spPr/>
        <p:txBody>
          <a:bodyPr/>
          <a:lstStyle/>
          <a:p>
            <a:pPr>
              <a:defRPr/>
            </a:pPr>
            <a:fld id="{EDB7B157-96CA-421F-B6CB-FB0A3A5335D7}" type="datetime1">
              <a:rPr lang="en-US" smtClean="0"/>
              <a:t>4/10/2019</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A generalization hierarchy with added detail</a:t>
            </a:r>
            <a:r>
              <a:rPr lang="en-GB" dirty="0"/>
              <a:t> </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pic>
        <p:nvPicPr>
          <p:cNvPr id="4" name="Picture 3" descr="5.12 GeneralisationDetail.eps"/>
          <p:cNvPicPr>
            <a:picLocks noChangeAspect="1"/>
          </p:cNvPicPr>
          <p:nvPr/>
        </p:nvPicPr>
        <p:blipFill>
          <a:blip r:embed="rId2"/>
          <a:stretch>
            <a:fillRect/>
          </a:stretch>
        </p:blipFill>
        <p:spPr>
          <a:xfrm>
            <a:off x="2432049" y="1879600"/>
            <a:ext cx="4576879" cy="3771900"/>
          </a:xfrm>
          <a:prstGeom prst="rect">
            <a:avLst/>
          </a:prstGeom>
        </p:spPr>
      </p:pic>
      <p:sp>
        <p:nvSpPr>
          <p:cNvPr id="2" name="Date Placeholder 1"/>
          <p:cNvSpPr>
            <a:spLocks noGrp="1"/>
          </p:cNvSpPr>
          <p:nvPr>
            <p:ph type="dt" sz="half" idx="10"/>
          </p:nvPr>
        </p:nvSpPr>
        <p:spPr/>
        <p:txBody>
          <a:bodyPr/>
          <a:lstStyle/>
          <a:p>
            <a:pPr>
              <a:defRPr/>
            </a:pPr>
            <a:fld id="{F6F9A850-0C10-4AD1-9A9C-F78EEE22703E}" type="datetime1">
              <a:rPr lang="en-US" smtClean="0"/>
              <a:t>4/10/2019</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 class aggregation models</a:t>
            </a:r>
          </a:p>
        </p:txBody>
      </p:sp>
      <p:sp>
        <p:nvSpPr>
          <p:cNvPr id="25603" name="Rectangle 3"/>
          <p:cNvSpPr>
            <a:spLocks noGrp="1" noChangeArrowheads="1"/>
          </p:cNvSpPr>
          <p:nvPr>
            <p:ph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 </a:t>
            </a:r>
          </a:p>
        </p:txBody>
      </p:sp>
      <p:sp>
        <p:nvSpPr>
          <p:cNvPr id="5" name="Footer Placeholder 4"/>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fld id="{D85E2893-DFBC-45F9-B30F-6F8F0786FE5E}" type="datetime1">
              <a:rPr lang="en-US" smtClean="0"/>
              <a:t>4/10/2019</a:t>
            </a:fld>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The aggregation association</a:t>
            </a:r>
            <a:r>
              <a:rPr lang="en-GB" dirty="0"/>
              <a:t> </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35</a:t>
            </a:fld>
            <a:endParaRPr lang="en-US"/>
          </a:p>
        </p:txBody>
      </p:sp>
      <p:pic>
        <p:nvPicPr>
          <p:cNvPr id="4" name="Picture 3" descr="5.13 Aggregation.eps"/>
          <p:cNvPicPr>
            <a:picLocks noChangeAspect="1"/>
          </p:cNvPicPr>
          <p:nvPr/>
        </p:nvPicPr>
        <p:blipFill>
          <a:blip r:embed="rId2"/>
          <a:stretch>
            <a:fillRect/>
          </a:stretch>
        </p:blipFill>
        <p:spPr>
          <a:xfrm>
            <a:off x="2425699" y="2540000"/>
            <a:ext cx="4199467" cy="2362200"/>
          </a:xfrm>
          <a:prstGeom prst="rect">
            <a:avLst/>
          </a:prstGeom>
        </p:spPr>
      </p:pic>
      <p:sp>
        <p:nvSpPr>
          <p:cNvPr id="2" name="Date Placeholder 1"/>
          <p:cNvSpPr>
            <a:spLocks noGrp="1"/>
          </p:cNvSpPr>
          <p:nvPr>
            <p:ph type="dt" sz="half" idx="10"/>
          </p:nvPr>
        </p:nvSpPr>
        <p:spPr/>
        <p:txBody>
          <a:bodyPr/>
          <a:lstStyle/>
          <a:p>
            <a:pPr>
              <a:defRPr/>
            </a:pPr>
            <a:fld id="{DB554595-3B4C-4761-A97C-AC20EFD9B074}" type="datetime1">
              <a:rPr lang="en-US" smtClean="0"/>
              <a:t>4/10/2019</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9338"/>
            <a:ext cx="8229600" cy="1143000"/>
          </a:xfrm>
        </p:spPr>
        <p:txBody>
          <a:bodyPr/>
          <a:lstStyle/>
          <a:p>
            <a:pPr algn="ctr"/>
            <a:r>
              <a:rPr lang="en-US" dirty="0"/>
              <a:t>Behavioral models</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sp>
        <p:nvSpPr>
          <p:cNvPr id="5" name="Date Placeholder 4"/>
          <p:cNvSpPr>
            <a:spLocks noGrp="1"/>
          </p:cNvSpPr>
          <p:nvPr>
            <p:ph type="dt" sz="half" idx="10"/>
          </p:nvPr>
        </p:nvSpPr>
        <p:spPr/>
        <p:txBody>
          <a:bodyPr/>
          <a:lstStyle/>
          <a:p>
            <a:pPr>
              <a:defRPr/>
            </a:pPr>
            <a:fld id="{4A761CD5-80FC-4856-8550-47FCA8A4A2DC}" type="datetime1">
              <a:rPr lang="en-US" smtClean="0"/>
              <a:t>4/10/2019</a:t>
            </a:fld>
            <a:endParaRPr lang="en-US"/>
          </a:p>
        </p:txBody>
      </p:sp>
    </p:spTree>
    <p:extLst>
      <p:ext uri="{BB962C8B-B14F-4D97-AF65-F5344CB8AC3E}">
        <p14:creationId xmlns:p14="http://schemas.microsoft.com/office/powerpoint/2010/main" val="73548603"/>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models</a:t>
            </a:r>
          </a:p>
        </p:txBody>
      </p:sp>
      <p:sp>
        <p:nvSpPr>
          <p:cNvPr id="3" name="Content Placeholder 2"/>
          <p:cNvSpPr>
            <a:spLocks noGrp="1"/>
          </p:cNvSpPr>
          <p:nvPr>
            <p:ph idx="1"/>
          </p:nvPr>
        </p:nvSpPr>
        <p:spPr/>
        <p:txBody>
          <a:bodyPr/>
          <a:lstStyle/>
          <a:p>
            <a:r>
              <a:rPr lang="en-US" dirty="0"/>
              <a:t>Behavioral models are models of the dynamic behavior of a system as it is executing. They show what happens or what is supposed to happen when a system responds to a stimulus from its environment. </a:t>
            </a:r>
          </a:p>
          <a:p>
            <a:r>
              <a:rPr lang="en-US" dirty="0"/>
              <a:t>You can think of these stimuli as being of two types:</a:t>
            </a:r>
            <a:endParaRPr lang="en-GB" dirty="0"/>
          </a:p>
          <a:p>
            <a:pPr lvl="1"/>
            <a:r>
              <a:rPr lang="en-US" dirty="0">
                <a:solidFill>
                  <a:srgbClr val="FF0000"/>
                </a:solidFill>
              </a:rPr>
              <a:t>Data </a:t>
            </a:r>
            <a:r>
              <a:rPr lang="en-US" dirty="0"/>
              <a:t>Some data arrives that has to be processed by the system.</a:t>
            </a:r>
            <a:endParaRPr lang="en-GB" dirty="0"/>
          </a:p>
          <a:p>
            <a:pPr lvl="1"/>
            <a:r>
              <a:rPr lang="en-US" dirty="0">
                <a:solidFill>
                  <a:srgbClr val="FF0000"/>
                </a:solidFill>
              </a:rPr>
              <a:t>Events </a:t>
            </a:r>
            <a:r>
              <a:rPr lang="en-US" dirty="0"/>
              <a:t>Some event happens that triggers system processing. Events may have associated data, although this is not always the case.</a:t>
            </a:r>
            <a:endParaRPr lang="en-GB" dirty="0"/>
          </a:p>
          <a:p>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fld id="{2F588CA4-2E36-4198-BF3F-01A19EA32D70}" type="datetime1">
              <a:rPr lang="en-US" smtClean="0"/>
              <a:t>4/10/2019</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modeling</a:t>
            </a:r>
          </a:p>
        </p:txBody>
      </p:sp>
      <p:sp>
        <p:nvSpPr>
          <p:cNvPr id="3" name="Content Placeholder 2"/>
          <p:cNvSpPr>
            <a:spLocks noGrp="1"/>
          </p:cNvSpPr>
          <p:nvPr>
            <p:ph idx="1"/>
          </p:nvPr>
        </p:nvSpPr>
        <p:spPr/>
        <p:txBody>
          <a:bodyPr/>
          <a:lstStyle/>
          <a:p>
            <a:r>
              <a:rPr lang="en-US" dirty="0"/>
              <a:t>Many business systems are data-processing systems that are primarily driven by data. </a:t>
            </a:r>
          </a:p>
          <a:p>
            <a:r>
              <a:rPr lang="en-US" dirty="0"/>
              <a:t>They are controlled by the data input to the system, with relatively little external event processing. </a:t>
            </a:r>
          </a:p>
          <a:p>
            <a:r>
              <a:rPr lang="en-US" dirty="0"/>
              <a:t>Data-driven models show the sequence of actions involved in processing input data and generating an associated output. </a:t>
            </a:r>
          </a:p>
          <a:p>
            <a:r>
              <a:rPr lang="en-US" dirty="0"/>
              <a:t>They are particularly useful during the analysis of requirements as they can be used to show end-to-end processing in a system. </a:t>
            </a:r>
          </a:p>
        </p:txBody>
      </p:sp>
      <p:sp>
        <p:nvSpPr>
          <p:cNvPr id="5" name="Footer Placeholder 4"/>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38</a:t>
            </a:fld>
            <a:endParaRPr lang="en-US"/>
          </a:p>
        </p:txBody>
      </p:sp>
      <p:sp>
        <p:nvSpPr>
          <p:cNvPr id="6" name="Date Placeholder 5"/>
          <p:cNvSpPr>
            <a:spLocks noGrp="1"/>
          </p:cNvSpPr>
          <p:nvPr>
            <p:ph type="dt" sz="half" idx="10"/>
          </p:nvPr>
        </p:nvSpPr>
        <p:spPr/>
        <p:txBody>
          <a:bodyPr/>
          <a:lstStyle/>
          <a:p>
            <a:pPr>
              <a:defRPr/>
            </a:pPr>
            <a:fld id="{E9E52DC9-B18A-4561-AED2-85EF95F43876}" type="datetime1">
              <a:rPr lang="en-US" smtClean="0"/>
              <a:t>4/10/2019</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An activity model of the insulin pump’s operation</a:t>
            </a:r>
            <a:r>
              <a:rPr lang="en-GB" dirty="0"/>
              <a:t> </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39</a:t>
            </a:fld>
            <a:endParaRPr lang="en-US"/>
          </a:p>
        </p:txBody>
      </p:sp>
      <p:pic>
        <p:nvPicPr>
          <p:cNvPr id="4" name="Picture 3" descr="5.14 PumpDFD.eps"/>
          <p:cNvPicPr>
            <a:picLocks noChangeAspect="1"/>
          </p:cNvPicPr>
          <p:nvPr/>
        </p:nvPicPr>
        <p:blipFill>
          <a:blip r:embed="rId2"/>
          <a:stretch>
            <a:fillRect/>
          </a:stretch>
        </p:blipFill>
        <p:spPr>
          <a:xfrm>
            <a:off x="1035049" y="2355850"/>
            <a:ext cx="7215073" cy="2457450"/>
          </a:xfrm>
          <a:prstGeom prst="rect">
            <a:avLst/>
          </a:prstGeom>
        </p:spPr>
      </p:pic>
      <p:sp>
        <p:nvSpPr>
          <p:cNvPr id="2" name="Date Placeholder 1"/>
          <p:cNvSpPr>
            <a:spLocks noGrp="1"/>
          </p:cNvSpPr>
          <p:nvPr>
            <p:ph type="dt" sz="half" idx="10"/>
          </p:nvPr>
        </p:nvSpPr>
        <p:spPr/>
        <p:txBody>
          <a:bodyPr/>
          <a:lstStyle/>
          <a:p>
            <a:pPr>
              <a:defRPr/>
            </a:pPr>
            <a:fld id="{EA19635D-4429-44A4-95BA-1C959D4D541E}" type="datetime1">
              <a:rPr lang="en-US" smtClean="0"/>
              <a:t>4/10/2019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 types</a:t>
            </a:r>
          </a:p>
        </p:txBody>
      </p:sp>
      <p:sp>
        <p:nvSpPr>
          <p:cNvPr id="3" name="Content Placeholder 2"/>
          <p:cNvSpPr>
            <a:spLocks noGrp="1"/>
          </p:cNvSpPr>
          <p:nvPr>
            <p:ph idx="1"/>
          </p:nvPr>
        </p:nvSpPr>
        <p:spPr/>
        <p:txBody>
          <a:bodyPr/>
          <a:lstStyle/>
          <a:p>
            <a:r>
              <a:rPr lang="en-US" dirty="0"/>
              <a:t>Use case diagrams, which show the interactions between a system and its environment. </a:t>
            </a:r>
            <a:endParaRPr lang="en-GB" dirty="0"/>
          </a:p>
          <a:p>
            <a:r>
              <a:rPr lang="en-US" dirty="0"/>
              <a:t>Sequence diagrams, which show interactions between actors and the system and between system components.</a:t>
            </a:r>
            <a:endParaRPr lang="en-GB" dirty="0"/>
          </a:p>
          <a:p>
            <a:r>
              <a:rPr lang="en-US" dirty="0"/>
              <a:t>Class diagrams, which show the object classes in the system and the associations between these classes.</a:t>
            </a:r>
            <a:endParaRPr lang="en-GB" dirty="0"/>
          </a:p>
          <a:p>
            <a:r>
              <a:rPr lang="en-US" dirty="0"/>
              <a:t>State diagrams, which show how the system reacts to internal and external events. </a:t>
            </a:r>
          </a:p>
          <a:p>
            <a:r>
              <a:rPr lang="en-US" dirty="0"/>
              <a:t>Activity diagrams, which show the activities involved in a process or in data processing.</a:t>
            </a:r>
            <a:endParaRPr lang="en-GB" dirty="0"/>
          </a:p>
          <a:p>
            <a:endParaRPr lang="en-GB" dirty="0"/>
          </a:p>
          <a:p>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fld id="{E44AD23A-2893-4988-AF70-B0BF9D818F31}" type="datetime1">
              <a:rPr lang="en-US" smtClean="0"/>
              <a:t>4/10/2019</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Order processing</a:t>
            </a:r>
            <a:r>
              <a:rPr lang="en-GB" dirty="0"/>
              <a:t> </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pic>
        <p:nvPicPr>
          <p:cNvPr id="4" name="Picture 3" descr="5.15 OrderSeq.eps"/>
          <p:cNvPicPr>
            <a:picLocks noChangeAspect="1"/>
          </p:cNvPicPr>
          <p:nvPr/>
        </p:nvPicPr>
        <p:blipFill rotWithShape="1">
          <a:blip r:embed="rId2"/>
          <a:srcRect b="13436"/>
          <a:stretch/>
        </p:blipFill>
        <p:spPr>
          <a:xfrm>
            <a:off x="632742" y="1758950"/>
            <a:ext cx="7393658" cy="4235450"/>
          </a:xfrm>
          <a:prstGeom prst="rect">
            <a:avLst/>
          </a:prstGeom>
        </p:spPr>
      </p:pic>
      <p:sp>
        <p:nvSpPr>
          <p:cNvPr id="2" name="Date Placeholder 1"/>
          <p:cNvSpPr>
            <a:spLocks noGrp="1"/>
          </p:cNvSpPr>
          <p:nvPr>
            <p:ph type="dt" sz="half" idx="10"/>
          </p:nvPr>
        </p:nvSpPr>
        <p:spPr/>
        <p:txBody>
          <a:bodyPr/>
          <a:lstStyle/>
          <a:p>
            <a:pPr>
              <a:defRPr/>
            </a:pPr>
            <a:fld id="{458911CC-78C3-4D9C-B6FB-FCD9393CA8AE}" type="datetime1">
              <a:rPr lang="en-US" smtClean="0"/>
              <a:t>4/10/2019</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modeling</a:t>
            </a:r>
          </a:p>
        </p:txBody>
      </p:sp>
      <p:sp>
        <p:nvSpPr>
          <p:cNvPr id="5" name="Content Placeholder 4"/>
          <p:cNvSpPr>
            <a:spLocks noGrp="1"/>
          </p:cNvSpPr>
          <p:nvPr>
            <p:ph idx="1"/>
          </p:nvPr>
        </p:nvSpPr>
        <p:spPr/>
        <p:txBody>
          <a:bodyPr/>
          <a:lstStyle/>
          <a:p>
            <a:r>
              <a:rPr lang="en-US" dirty="0"/>
              <a:t>Real-time systems are often event-driven, with minimal data processing. For example, a landline phone switching system responds to events such as ‘receiver off hook’ by</a:t>
            </a:r>
            <a:r>
              <a:rPr lang="en-GB" dirty="0"/>
              <a:t> </a:t>
            </a:r>
            <a:r>
              <a:rPr lang="en-US" dirty="0"/>
              <a:t>generating a dial tone.</a:t>
            </a:r>
            <a:r>
              <a:rPr lang="en-GB" dirty="0"/>
              <a:t> </a:t>
            </a:r>
            <a:endParaRPr lang="en-US" dirty="0"/>
          </a:p>
          <a:p>
            <a:r>
              <a:rPr lang="en-US" dirty="0"/>
              <a:t>Event-driven modeling shows how a system responds to external and internal events. </a:t>
            </a:r>
          </a:p>
          <a:p>
            <a:r>
              <a:rPr lang="en-US" dirty="0"/>
              <a:t>It is based on the assumption that a system has a finite number of states and that events (stimuli) may cause a transition from one state to another. </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fld id="{66E387EA-B213-4876-A431-BE4DC7729FE0}" type="datetime1">
              <a:rPr lang="en-US" smtClean="0"/>
              <a:t>4/10/2019</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5" name="Footer Placeholder 4"/>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fld id="{C57A695B-2DA9-4162-906F-7576009E59EB}" type="datetime1">
              <a:rPr lang="en-US" smtClean="0"/>
              <a:t>4/10/2019</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State diagram of a microwave oven</a:t>
            </a:r>
            <a:r>
              <a:rPr lang="en-GB" dirty="0"/>
              <a:t> </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pic>
        <p:nvPicPr>
          <p:cNvPr id="4" name="Picture 3" descr="5.16 MWOvenStateDiag.eps"/>
          <p:cNvPicPr>
            <a:picLocks noChangeAspect="1"/>
          </p:cNvPicPr>
          <p:nvPr/>
        </p:nvPicPr>
        <p:blipFill>
          <a:blip r:embed="rId2"/>
          <a:stretch>
            <a:fillRect/>
          </a:stretch>
        </p:blipFill>
        <p:spPr>
          <a:xfrm>
            <a:off x="1276349" y="1689100"/>
            <a:ext cx="7086461" cy="4305300"/>
          </a:xfrm>
          <a:prstGeom prst="rect">
            <a:avLst/>
          </a:prstGeom>
        </p:spPr>
      </p:pic>
      <p:sp>
        <p:nvSpPr>
          <p:cNvPr id="2" name="Date Placeholder 1"/>
          <p:cNvSpPr>
            <a:spLocks noGrp="1"/>
          </p:cNvSpPr>
          <p:nvPr>
            <p:ph type="dt" sz="half" idx="10"/>
          </p:nvPr>
        </p:nvSpPr>
        <p:spPr/>
        <p:txBody>
          <a:bodyPr/>
          <a:lstStyle/>
          <a:p>
            <a:pPr>
              <a:defRPr/>
            </a:pPr>
            <a:fld id="{CB11CF5B-F408-441C-BCF8-43219E9D3F86}" type="datetime1">
              <a:rPr lang="en-US" smtClean="0"/>
              <a:t>4/10/2019</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Microwave oven operation</a:t>
            </a:r>
            <a:r>
              <a:rPr lang="en-GB" dirty="0"/>
              <a:t> </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pic>
        <p:nvPicPr>
          <p:cNvPr id="4" name="Picture 3" descr="5.18 Operate-state-mc.eps"/>
          <p:cNvPicPr>
            <a:picLocks noChangeAspect="1"/>
          </p:cNvPicPr>
          <p:nvPr/>
        </p:nvPicPr>
        <p:blipFill>
          <a:blip r:embed="rId2"/>
          <a:stretch>
            <a:fillRect/>
          </a:stretch>
        </p:blipFill>
        <p:spPr>
          <a:xfrm>
            <a:off x="2228850" y="1746250"/>
            <a:ext cx="5048250" cy="4057650"/>
          </a:xfrm>
          <a:prstGeom prst="rect">
            <a:avLst/>
          </a:prstGeom>
        </p:spPr>
      </p:pic>
      <p:sp>
        <p:nvSpPr>
          <p:cNvPr id="2" name="Date Placeholder 1"/>
          <p:cNvSpPr>
            <a:spLocks noGrp="1"/>
          </p:cNvSpPr>
          <p:nvPr>
            <p:ph type="dt" sz="half" idx="10"/>
          </p:nvPr>
        </p:nvSpPr>
        <p:spPr/>
        <p:txBody>
          <a:bodyPr/>
          <a:lstStyle/>
          <a:p>
            <a:pPr>
              <a:defRPr/>
            </a:pPr>
            <a:fld id="{11A48F1A-E531-47AD-B003-84E74E1234E7}" type="datetime1">
              <a:rPr lang="en-US" smtClean="0"/>
              <a:t>4/10/2019</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246E-0A2F-4685-828D-6AD0F45B9025}"/>
              </a:ext>
            </a:extLst>
          </p:cNvPr>
          <p:cNvSpPr>
            <a:spLocks noGrp="1"/>
          </p:cNvSpPr>
          <p:nvPr>
            <p:ph type="title"/>
          </p:nvPr>
        </p:nvSpPr>
        <p:spPr/>
        <p:txBody>
          <a:bodyPr/>
          <a:lstStyle/>
          <a:p>
            <a:r>
              <a:rPr lang="en-US" dirty="0"/>
              <a:t>State Diagram of a Website</a:t>
            </a:r>
          </a:p>
        </p:txBody>
      </p:sp>
      <p:sp>
        <p:nvSpPr>
          <p:cNvPr id="3" name="Date Placeholder 2">
            <a:extLst>
              <a:ext uri="{FF2B5EF4-FFF2-40B4-BE49-F238E27FC236}">
                <a16:creationId xmlns:a16="http://schemas.microsoft.com/office/drawing/2014/main" id="{D2BBA11C-5AEE-4B8C-9AAF-ABE16724FAAA}"/>
              </a:ext>
            </a:extLst>
          </p:cNvPr>
          <p:cNvSpPr>
            <a:spLocks noGrp="1"/>
          </p:cNvSpPr>
          <p:nvPr>
            <p:ph type="dt" sz="half" idx="10"/>
          </p:nvPr>
        </p:nvSpPr>
        <p:spPr/>
        <p:txBody>
          <a:bodyPr/>
          <a:lstStyle/>
          <a:p>
            <a:pPr>
              <a:defRPr/>
            </a:pPr>
            <a:fld id="{F7BF84FA-3F4F-4DB8-9A5B-DFB2EB50D048}" type="datetime1">
              <a:rPr lang="en-US" smtClean="0"/>
              <a:t>4/10/2019</a:t>
            </a:fld>
            <a:endParaRPr lang="en-US"/>
          </a:p>
        </p:txBody>
      </p:sp>
      <p:sp>
        <p:nvSpPr>
          <p:cNvPr id="4" name="Footer Placeholder 3">
            <a:extLst>
              <a:ext uri="{FF2B5EF4-FFF2-40B4-BE49-F238E27FC236}">
                <a16:creationId xmlns:a16="http://schemas.microsoft.com/office/drawing/2014/main" id="{4FE10A90-69FC-456E-8C4F-C46079C05C3D}"/>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62F00042-D9F3-4A19-B430-51FD5D572BEE}"/>
              </a:ext>
            </a:extLst>
          </p:cNvPr>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pic>
        <p:nvPicPr>
          <p:cNvPr id="6" name="Picture 5">
            <a:extLst>
              <a:ext uri="{FF2B5EF4-FFF2-40B4-BE49-F238E27FC236}">
                <a16:creationId xmlns:a16="http://schemas.microsoft.com/office/drawing/2014/main" id="{7AE88553-42F7-4189-B1B4-343E2390FEBD}"/>
              </a:ext>
            </a:extLst>
          </p:cNvPr>
          <p:cNvPicPr>
            <a:picLocks noChangeAspect="1"/>
          </p:cNvPicPr>
          <p:nvPr/>
        </p:nvPicPr>
        <p:blipFill>
          <a:blip r:embed="rId2"/>
          <a:stretch>
            <a:fillRect/>
          </a:stretch>
        </p:blipFill>
        <p:spPr>
          <a:xfrm>
            <a:off x="0" y="1228489"/>
            <a:ext cx="9144000" cy="4944717"/>
          </a:xfrm>
          <a:prstGeom prst="rect">
            <a:avLst/>
          </a:prstGeom>
        </p:spPr>
      </p:pic>
    </p:spTree>
    <p:extLst>
      <p:ext uri="{BB962C8B-B14F-4D97-AF65-F5344CB8AC3E}">
        <p14:creationId xmlns:p14="http://schemas.microsoft.com/office/powerpoint/2010/main" val="3173527378"/>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States and stimuli for the microwave oven (a)</a:t>
            </a:r>
            <a:r>
              <a:rPr lang="en-GB" dirty="0"/>
              <a:t> </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State</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Waiting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2" name="Date Placeholder 1"/>
          <p:cNvSpPr>
            <a:spLocks noGrp="1"/>
          </p:cNvSpPr>
          <p:nvPr>
            <p:ph type="dt" sz="half" idx="10"/>
          </p:nvPr>
        </p:nvSpPr>
        <p:spPr/>
        <p:txBody>
          <a:bodyPr/>
          <a:lstStyle/>
          <a:p>
            <a:pPr>
              <a:defRPr/>
            </a:pPr>
            <a:fld id="{AB93A202-C706-4F7A-A33C-4A8E3901DF2E}" type="datetime1">
              <a:rPr lang="en-US" smtClean="0"/>
              <a:t>4/10/2019</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States and stimuli for the microwave oven (</a:t>
            </a:r>
            <a:r>
              <a:rPr lang="en-US" dirty="0" err="1"/>
              <a:t>b</a:t>
            </a:r>
            <a:r>
              <a:rPr lang="en-US" dirty="0"/>
              <a:t>)</a:t>
            </a:r>
            <a:r>
              <a:rPr lang="en-GB" dirty="0"/>
              <a:t> </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47</a:t>
            </a:fld>
            <a:endParaRPr lang="en-US"/>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Stimulus</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Half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2" name="Date Placeholder 1"/>
          <p:cNvSpPr>
            <a:spLocks noGrp="1"/>
          </p:cNvSpPr>
          <p:nvPr>
            <p:ph type="dt" sz="half" idx="10"/>
          </p:nvPr>
        </p:nvSpPr>
        <p:spPr/>
        <p:txBody>
          <a:bodyPr/>
          <a:lstStyle/>
          <a:p>
            <a:pPr>
              <a:defRPr/>
            </a:pPr>
            <a:fld id="{56A068B4-EE68-48FD-9BD5-53A935618AB1}" type="datetime1">
              <a:rPr lang="en-US" smtClean="0"/>
              <a:t>4/10/2019</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5" name="Content Placeholder 4"/>
          <p:cNvSpPr>
            <a:spLocks noGrp="1"/>
          </p:cNvSpPr>
          <p:nvPr>
            <p:ph idx="1"/>
          </p:nvPr>
        </p:nvSpPr>
        <p:spPr/>
        <p:txBody>
          <a:bodyPr/>
          <a:lstStyle/>
          <a:p>
            <a:r>
              <a:rPr lang="en-GB" sz="2000" dirty="0"/>
              <a:t>A model is an abstract view of a system that ignores system details. Complementary system models can be developed to show the system’s context, interactions, structure and </a:t>
            </a:r>
            <a:r>
              <a:rPr lang="en-GB" sz="2000" dirty="0" err="1"/>
              <a:t>behavior</a:t>
            </a:r>
            <a:r>
              <a:rPr lang="en-GB" sz="2000" dirty="0"/>
              <a:t>.</a:t>
            </a:r>
          </a:p>
          <a:p>
            <a:r>
              <a:rPr lang="en-GB" sz="2000" dirty="0"/>
              <a:t>Context models show how a system that is being </a:t>
            </a:r>
            <a:r>
              <a:rPr lang="en-US" sz="2000" dirty="0"/>
              <a:t>modeled is positioned in an environment with other systems and processes. </a:t>
            </a:r>
            <a:endParaRPr lang="en-GB" sz="2000" dirty="0"/>
          </a:p>
          <a:p>
            <a:r>
              <a:rPr lang="en-US" sz="2000" dirty="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a:p>
          <a:p>
            <a:r>
              <a:rPr lang="en-US" sz="2000" dirty="0"/>
              <a:t>Structural models show the organization and architecture of a system. Class diagrams are used to define the static structure of classes in a system and their associations.</a:t>
            </a:r>
            <a:endParaRPr lang="en-GB" sz="2000" dirty="0"/>
          </a:p>
          <a:p>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fld id="{D46E5B1A-846F-4040-8679-3B7B9B50B243}" type="datetime1">
              <a:rPr lang="en-US" smtClean="0"/>
              <a:t>4/10/2019</a:t>
            </a:fld>
            <a:endParaRPr lang="en-US"/>
          </a:p>
        </p:txBody>
      </p:sp>
    </p:spTree>
    <p:extLst>
      <p:ext uri="{BB962C8B-B14F-4D97-AF65-F5344CB8AC3E}">
        <p14:creationId xmlns:p14="http://schemas.microsoft.com/office/powerpoint/2010/main" val="3320102005"/>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p>
        </p:txBody>
      </p:sp>
      <p:sp>
        <p:nvSpPr>
          <p:cNvPr id="5" name="Content Placeholder 4"/>
          <p:cNvSpPr>
            <a:spLocks noGrp="1"/>
          </p:cNvSpPr>
          <p:nvPr>
            <p:ph idx="1"/>
          </p:nvPr>
        </p:nvSpPr>
        <p:spPr/>
        <p:txBody>
          <a:bodyPr/>
          <a:lstStyle/>
          <a:p>
            <a:r>
              <a:rPr lang="en-US" sz="2200" dirty="0"/>
              <a:t>Behavioral models are used to describe the dynamic behavior of an executing system. This behavior can be modeled from the perspective of the data processed by the system, or by the events that stimulate responses from a system.</a:t>
            </a:r>
            <a:endParaRPr lang="en-GB" sz="2200" dirty="0"/>
          </a:p>
          <a:p>
            <a:r>
              <a:rPr lang="en-US" sz="2200" dirty="0"/>
              <a:t>Activity diagrams may be used to model the processing of data, where each activity represents one process step.</a:t>
            </a:r>
            <a:endParaRPr lang="en-GB" sz="2200" dirty="0"/>
          </a:p>
          <a:p>
            <a:r>
              <a:rPr lang="en-US" sz="2200" dirty="0"/>
              <a:t>State diagrams are used to model a system’s behavior in response to internal or external events. </a:t>
            </a:r>
            <a:endParaRPr lang="en-GB" sz="2200" dirty="0"/>
          </a:p>
        </p:txBody>
      </p:sp>
      <p:sp>
        <p:nvSpPr>
          <p:cNvPr id="4" name="Footer Placeholder 3"/>
          <p:cNvSpPr>
            <a:spLocks noGrp="1"/>
          </p:cNvSpPr>
          <p:nvPr>
            <p:ph type="ftr" sz="quarter" idx="11"/>
          </p:nvPr>
        </p:nvSpPr>
        <p:spPr/>
        <p:txBody>
          <a:bodyPr/>
          <a:lstStyle/>
          <a:p>
            <a:pPr>
              <a:defRPr/>
            </a:pP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fld id="{2716D7F1-84FB-41A1-B293-C8F646220AB3}" type="datetime1">
              <a:rPr lang="en-US" smtClean="0"/>
              <a:t>4/10/2019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938"/>
            <a:ext cx="8229600" cy="1143000"/>
          </a:xfrm>
        </p:spPr>
        <p:txBody>
          <a:bodyPr/>
          <a:lstStyle/>
          <a:p>
            <a:pPr algn="ctr"/>
            <a:r>
              <a:rPr lang="en-US" dirty="0"/>
              <a:t>Context models</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3" name="Date Placeholder 2"/>
          <p:cNvSpPr>
            <a:spLocks noGrp="1"/>
          </p:cNvSpPr>
          <p:nvPr>
            <p:ph type="dt" sz="half" idx="10"/>
          </p:nvPr>
        </p:nvSpPr>
        <p:spPr/>
        <p:txBody>
          <a:bodyPr/>
          <a:lstStyle/>
          <a:p>
            <a:pPr>
              <a:defRPr/>
            </a:pPr>
            <a:fld id="{57C5D539-0328-4F04-96AA-8341E45185AB}" type="datetime1">
              <a:rPr lang="en-US" smtClean="0"/>
              <a:t>4/10/2019</a:t>
            </a:fld>
            <a:endParaRPr lang="en-US"/>
          </a:p>
        </p:txBody>
      </p:sp>
    </p:spTree>
    <p:extLst>
      <p:ext uri="{BB962C8B-B14F-4D97-AF65-F5344CB8AC3E}">
        <p14:creationId xmlns:p14="http://schemas.microsoft.com/office/powerpoint/2010/main" val="3742427380"/>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idx="1"/>
          </p:nvPr>
        </p:nvSpPr>
        <p:spPr/>
        <p:txBody>
          <a:bodyPr/>
          <a:lstStyle/>
          <a:p>
            <a:r>
              <a:rPr lang="en-GB" sz="2000" dirty="0"/>
              <a:t>Context models are used to illustrate the operational context of a system - they show what lies outside the system boundaries.</a:t>
            </a:r>
          </a:p>
          <a:p>
            <a:r>
              <a:rPr lang="en-GB" sz="2000" dirty="0"/>
              <a:t>Architectural models show the system and its relationship with other systems.</a:t>
            </a:r>
          </a:p>
          <a:p>
            <a:r>
              <a:rPr lang="en-US" sz="2000" dirty="0"/>
              <a:t>System boundaries are established to define what is inside and what is outside the system.</a:t>
            </a:r>
          </a:p>
          <a:p>
            <a:pPr lvl="1"/>
            <a:r>
              <a:rPr lang="en-US" sz="1800" dirty="0"/>
              <a:t>They show other systems that are used or depend on the system being developed.</a:t>
            </a:r>
          </a:p>
          <a:p>
            <a:r>
              <a:rPr lang="en-US" sz="2000" dirty="0"/>
              <a:t>The position of the system boundary has a profound effect on the system requirements. </a:t>
            </a:r>
          </a:p>
          <a:p>
            <a:endParaRPr lang="en-GB" dirty="0"/>
          </a:p>
        </p:txBody>
      </p:sp>
      <p:sp>
        <p:nvSpPr>
          <p:cNvPr id="5" name="Footer Placeholder 4"/>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fld id="{C9CDE4AD-5F72-44EF-AAA9-80D37A05C02B}" type="datetime1">
              <a:rPr lang="en-US" smtClean="0"/>
              <a:t>4/10/2019</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a:t>
            </a:r>
            <a:r>
              <a:rPr lang="en-GB" dirty="0" err="1"/>
              <a:t>Mentcare</a:t>
            </a:r>
            <a:r>
              <a:rPr lang="en-GB" dirty="0"/>
              <a:t> system</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7</a:t>
            </a:fld>
            <a:endParaRPr lang="en-US"/>
          </a:p>
        </p:txBody>
      </p:sp>
      <p:pic>
        <p:nvPicPr>
          <p:cNvPr id="2" name="Picture 1" descr="5.1 Mentcare contex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2057400"/>
            <a:ext cx="5645150" cy="3556000"/>
          </a:xfrm>
          <a:prstGeom prst="rect">
            <a:avLst/>
          </a:prstGeom>
        </p:spPr>
      </p:pic>
      <p:sp>
        <p:nvSpPr>
          <p:cNvPr id="3" name="Date Placeholder 2"/>
          <p:cNvSpPr>
            <a:spLocks noGrp="1"/>
          </p:cNvSpPr>
          <p:nvPr>
            <p:ph type="dt" sz="half" idx="10"/>
          </p:nvPr>
        </p:nvSpPr>
        <p:spPr/>
        <p:txBody>
          <a:bodyPr/>
          <a:lstStyle/>
          <a:p>
            <a:pPr>
              <a:defRPr/>
            </a:pPr>
            <a:fld id="{18AA6EEF-22DF-41A3-AFD9-A7E97582F360}" type="datetime1">
              <a:rPr lang="en-US" smtClean="0"/>
              <a:t>4/10/2019</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a:t>
            </a:r>
            <a:r>
              <a:rPr lang="en-GB" dirty="0"/>
              <a:t>ATM system</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8</a:t>
            </a:fld>
            <a:endParaRPr lang="en-US"/>
          </a:p>
        </p:txBody>
      </p:sp>
      <p:sp>
        <p:nvSpPr>
          <p:cNvPr id="3" name="Date Placeholder 2"/>
          <p:cNvSpPr>
            <a:spLocks noGrp="1"/>
          </p:cNvSpPr>
          <p:nvPr>
            <p:ph type="dt" sz="half" idx="10"/>
          </p:nvPr>
        </p:nvSpPr>
        <p:spPr/>
        <p:txBody>
          <a:bodyPr/>
          <a:lstStyle/>
          <a:p>
            <a:pPr>
              <a:defRPr/>
            </a:pPr>
            <a:fld id="{18AA6EEF-22DF-41A3-AFD9-A7E97582F360}" type="datetime1">
              <a:rPr lang="en-US" smtClean="0"/>
              <a:t>4/10/2019</a:t>
            </a:fld>
            <a:endParaRPr lang="en-US"/>
          </a:p>
        </p:txBody>
      </p:sp>
      <p:pic>
        <p:nvPicPr>
          <p:cNvPr id="4" name="Picture 3">
            <a:extLst>
              <a:ext uri="{FF2B5EF4-FFF2-40B4-BE49-F238E27FC236}">
                <a16:creationId xmlns:a16="http://schemas.microsoft.com/office/drawing/2014/main" id="{E132F03B-07DB-4BCC-BCF5-7110A710324F}"/>
              </a:ext>
            </a:extLst>
          </p:cNvPr>
          <p:cNvPicPr>
            <a:picLocks noChangeAspect="1"/>
          </p:cNvPicPr>
          <p:nvPr/>
        </p:nvPicPr>
        <p:blipFill>
          <a:blip r:embed="rId2"/>
          <a:stretch>
            <a:fillRect/>
          </a:stretch>
        </p:blipFill>
        <p:spPr>
          <a:xfrm>
            <a:off x="1333500" y="1643320"/>
            <a:ext cx="6286500" cy="3933825"/>
          </a:xfrm>
          <a:prstGeom prst="rect">
            <a:avLst/>
          </a:prstGeom>
        </p:spPr>
      </p:pic>
    </p:spTree>
    <p:extLst>
      <p:ext uri="{BB962C8B-B14F-4D97-AF65-F5344CB8AC3E}">
        <p14:creationId xmlns:p14="http://schemas.microsoft.com/office/powerpoint/2010/main" val="120865741"/>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a:t>
            </a:r>
            <a:r>
              <a:rPr lang="en-GB" dirty="0"/>
              <a:t>Forest Fire Detection System</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9</a:t>
            </a:fld>
            <a:endParaRPr lang="en-US"/>
          </a:p>
        </p:txBody>
      </p:sp>
      <p:sp>
        <p:nvSpPr>
          <p:cNvPr id="3" name="Date Placeholder 2"/>
          <p:cNvSpPr>
            <a:spLocks noGrp="1"/>
          </p:cNvSpPr>
          <p:nvPr>
            <p:ph type="dt" sz="half" idx="10"/>
          </p:nvPr>
        </p:nvSpPr>
        <p:spPr/>
        <p:txBody>
          <a:bodyPr/>
          <a:lstStyle/>
          <a:p>
            <a:pPr>
              <a:defRPr/>
            </a:pPr>
            <a:fld id="{18AA6EEF-22DF-41A3-AFD9-A7E97582F360}" type="datetime1">
              <a:rPr lang="en-US" smtClean="0"/>
              <a:t>4/10/2019</a:t>
            </a:fld>
            <a:endParaRPr lang="en-US"/>
          </a:p>
        </p:txBody>
      </p:sp>
      <p:pic>
        <p:nvPicPr>
          <p:cNvPr id="1026" name="Picture 2" descr="https://model-based-systems-engineering.com/wp-content/uploads/2012/07/system-context-ffds.jpg">
            <a:extLst>
              <a:ext uri="{FF2B5EF4-FFF2-40B4-BE49-F238E27FC236}">
                <a16:creationId xmlns:a16="http://schemas.microsoft.com/office/drawing/2014/main" id="{E9599348-E681-4B1D-8DCB-34149D3A2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276" y="1750670"/>
            <a:ext cx="6165447" cy="4164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939054"/>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1902</TotalTime>
  <Words>2123</Words>
  <Application>Microsoft Office PowerPoint</Application>
  <PresentationFormat>On-screen Show (4:3)</PresentationFormat>
  <Paragraphs>269</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Wingdings</vt:lpstr>
      <vt:lpstr>SE10 slides</vt:lpstr>
      <vt:lpstr>Chapter 5 – System Modeling</vt:lpstr>
      <vt:lpstr>System modeling</vt:lpstr>
      <vt:lpstr>System perspectives</vt:lpstr>
      <vt:lpstr>UML diagram types</vt:lpstr>
      <vt:lpstr>Context models</vt:lpstr>
      <vt:lpstr>Context models</vt:lpstr>
      <vt:lpstr>The context of the Mentcare system</vt:lpstr>
      <vt:lpstr>The context of the ATM system</vt:lpstr>
      <vt:lpstr>The context of the Forest Fire Detection System</vt:lpstr>
      <vt:lpstr>Process perspective</vt:lpstr>
      <vt:lpstr>Process model of involuntary detention </vt:lpstr>
      <vt:lpstr>Process model of hiring a candidate </vt:lpstr>
      <vt:lpstr>Activity Diagram Symbols https://www.smartdraw.com/activity-diagram/</vt:lpstr>
      <vt:lpstr>Activity Diagram Symbols https://online.visual-paradigm.com/tutorials/activity-diagram-tutorial/</vt:lpstr>
      <vt:lpstr>Interaction models</vt:lpstr>
      <vt:lpstr>Interaction models</vt:lpstr>
      <vt:lpstr>Use case modeling</vt:lpstr>
      <vt:lpstr>Transfer-data use case </vt:lpstr>
      <vt:lpstr>Tabular description of the ‘Transfer data’ use-case </vt:lpstr>
      <vt:lpstr>Use cases in the Mentcare system involving the role ‘Medical Receptionist’ </vt:lpstr>
      <vt:lpstr>Sequence diagrams</vt:lpstr>
      <vt:lpstr>Sequence diagram for View patient information </vt:lpstr>
      <vt:lpstr>Sequence diagram for Transfer Data </vt:lpstr>
      <vt:lpstr>Structural models</vt:lpstr>
      <vt:lpstr>Structural models</vt:lpstr>
      <vt:lpstr>Class diagrams</vt:lpstr>
      <vt:lpstr>UML classes and association </vt:lpstr>
      <vt:lpstr>Classes and associations in the MHC-PMS </vt:lpstr>
      <vt:lpstr>The Consultation class </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Microwave oven operation </vt:lpstr>
      <vt:lpstr>State Diagram of a Website</vt:lpstr>
      <vt:lpstr>States and stimuli for the microwave oven (a) </vt:lpstr>
      <vt:lpstr>States and stimuli for the microwave oven (b) </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Pravin Pawar</cp:lastModifiedBy>
  <cp:revision>35</cp:revision>
  <cp:lastPrinted>2019-04-10T05:02:09Z</cp:lastPrinted>
  <dcterms:created xsi:type="dcterms:W3CDTF">2010-01-15T13:50:47Z</dcterms:created>
  <dcterms:modified xsi:type="dcterms:W3CDTF">2019-04-10T05:02:39Z</dcterms:modified>
</cp:coreProperties>
</file>