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02" r:id="rId1"/>
  </p:sldMasterIdLst>
  <p:notesMasterIdLst>
    <p:notesMasterId r:id="rId52"/>
  </p:notesMasterIdLst>
  <p:sldIdLst>
    <p:sldId id="256" r:id="rId2"/>
    <p:sldId id="259" r:id="rId3"/>
    <p:sldId id="263" r:id="rId4"/>
    <p:sldId id="266" r:id="rId5"/>
    <p:sldId id="267" r:id="rId6"/>
    <p:sldId id="269" r:id="rId7"/>
    <p:sldId id="567" r:id="rId8"/>
    <p:sldId id="568" r:id="rId9"/>
    <p:sldId id="272" r:id="rId10"/>
    <p:sldId id="447" r:id="rId11"/>
    <p:sldId id="451" r:id="rId12"/>
    <p:sldId id="569" r:id="rId13"/>
    <p:sldId id="574" r:id="rId14"/>
    <p:sldId id="570" r:id="rId15"/>
    <p:sldId id="453" r:id="rId16"/>
    <p:sldId id="488" r:id="rId17"/>
    <p:sldId id="571" r:id="rId18"/>
    <p:sldId id="528" r:id="rId19"/>
    <p:sldId id="572" r:id="rId20"/>
    <p:sldId id="490" r:id="rId21"/>
    <p:sldId id="492" r:id="rId22"/>
    <p:sldId id="493" r:id="rId23"/>
    <p:sldId id="494" r:id="rId24"/>
    <p:sldId id="495" r:id="rId25"/>
    <p:sldId id="496" r:id="rId26"/>
    <p:sldId id="497" r:id="rId27"/>
    <p:sldId id="498" r:id="rId28"/>
    <p:sldId id="499" r:id="rId29"/>
    <p:sldId id="500" r:id="rId30"/>
    <p:sldId id="501" r:id="rId31"/>
    <p:sldId id="455" r:id="rId32"/>
    <p:sldId id="456" r:id="rId33"/>
    <p:sldId id="458" r:id="rId34"/>
    <p:sldId id="573" r:id="rId35"/>
    <p:sldId id="502" r:id="rId36"/>
    <p:sldId id="575" r:id="rId37"/>
    <p:sldId id="504" r:id="rId38"/>
    <p:sldId id="576" r:id="rId39"/>
    <p:sldId id="516" r:id="rId40"/>
    <p:sldId id="533" r:id="rId41"/>
    <p:sldId id="515" r:id="rId42"/>
    <p:sldId id="577" r:id="rId43"/>
    <p:sldId id="578" r:id="rId44"/>
    <p:sldId id="467" r:id="rId45"/>
    <p:sldId id="518" r:id="rId46"/>
    <p:sldId id="468" r:id="rId47"/>
    <p:sldId id="579" r:id="rId48"/>
    <p:sldId id="474" r:id="rId49"/>
    <p:sldId id="510" r:id="rId50"/>
    <p:sldId id="538"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4" d="100"/>
          <a:sy n="104" d="100"/>
        </p:scale>
        <p:origin x="174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A025E-C960-4AB6-8E8E-0EE6D13ED4ED}" type="datetimeFigureOut">
              <a:rPr lang="en-US" smtClean="0"/>
              <a:t>3/7/2019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31148-DA10-4FDB-BB8B-FBD91B38A52B}" type="slidenum">
              <a:rPr lang="en-US" smtClean="0"/>
              <a:t>‹#›</a:t>
            </a:fld>
            <a:endParaRPr lang="en-US"/>
          </a:p>
        </p:txBody>
      </p:sp>
    </p:spTree>
    <p:extLst>
      <p:ext uri="{BB962C8B-B14F-4D97-AF65-F5344CB8AC3E}">
        <p14:creationId xmlns:p14="http://schemas.microsoft.com/office/powerpoint/2010/main" val="3356918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dirty="0"/>
          </a:p>
        </p:txBody>
      </p:sp>
    </p:spTree>
    <p:extLst>
      <p:ext uri="{BB962C8B-B14F-4D97-AF65-F5344CB8AC3E}">
        <p14:creationId xmlns:p14="http://schemas.microsoft.com/office/powerpoint/2010/main" val="2998735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p:cNvSpPr>
            <a:spLocks noGrp="1" noChangeArrowheads="1"/>
          </p:cNvSpPr>
          <p:nvPr>
            <p:ph type="body" idx="1"/>
          </p:nvPr>
        </p:nvSpPr>
        <p:spPr bwMode="auto">
          <a:xfrm>
            <a:off x="974725" y="4560888"/>
            <a:ext cx="5365750"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6661" tIns="48331" rIns="96661" bIns="48331"/>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450245-6F3E-4E49-A01A-33C72AF40E97}" type="datetime1">
              <a:rPr lang="en-US" smtClean="0"/>
              <a:t>3/7/2019</a:t>
            </a:fld>
            <a:endParaRPr lang="en-US" dirty="0"/>
          </a:p>
        </p:txBody>
      </p:sp>
      <p:sp>
        <p:nvSpPr>
          <p:cNvPr id="5" name="Footer Placeholder 4"/>
          <p:cNvSpPr>
            <a:spLocks noGrp="1"/>
          </p:cNvSpPr>
          <p:nvPr>
            <p:ph type="ftr" sz="quarter" idx="11"/>
          </p:nvPr>
        </p:nvSpPr>
        <p:spPr/>
        <p:txBody>
          <a:bodyPr/>
          <a:lstStyle/>
          <a:p>
            <a:r>
              <a:rPr lang="en-US" dirty="0"/>
              <a:t>(c) P Pawar - SUNY Korea, R Banerjee - SBU - CSE 216, Elsevier</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18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41E2E-9E30-4203-ABFC-10F381BF2A12}" type="datetime1">
              <a:rPr lang="en-US" smtClean="0"/>
              <a:t>3/7/2019</a:t>
            </a:fld>
            <a:endParaRPr lang="en-US"/>
          </a:p>
        </p:txBody>
      </p:sp>
      <p:sp>
        <p:nvSpPr>
          <p:cNvPr id="5" name="Footer Placeholder 4"/>
          <p:cNvSpPr>
            <a:spLocks noGrp="1"/>
          </p:cNvSpPr>
          <p:nvPr>
            <p:ph type="ftr" sz="quarter" idx="11"/>
          </p:nvPr>
        </p:nvSpPr>
        <p:spPr>
          <a:xfrm>
            <a:off x="2764639" y="6459786"/>
            <a:ext cx="4475746" cy="365125"/>
          </a:xfrm>
        </p:spPr>
        <p:txBody>
          <a:bodyPr/>
          <a:lstStyle/>
          <a:p>
            <a:r>
              <a:rPr lang="en-US" dirty="0"/>
              <a:t>(c) P Pawar - SUNY Korea, R Banerjee - SBU - CSE 216, Elsevier , Elsevier</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06043236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41E2E-9E30-4203-ABFC-10F381BF2A12}" type="datetime1">
              <a:rPr lang="en-US" smtClean="0"/>
              <a:t>3/7/2019</a:t>
            </a:fld>
            <a:endParaRPr lang="en-US"/>
          </a:p>
        </p:txBody>
      </p:sp>
      <p:sp>
        <p:nvSpPr>
          <p:cNvPr id="5" name="Footer Placeholder 4"/>
          <p:cNvSpPr>
            <a:spLocks noGrp="1"/>
          </p:cNvSpPr>
          <p:nvPr>
            <p:ph type="ftr" sz="quarter" idx="11"/>
          </p:nvPr>
        </p:nvSpPr>
        <p:spPr>
          <a:xfrm>
            <a:off x="2764639" y="6459786"/>
            <a:ext cx="4567186" cy="365125"/>
          </a:xfrm>
        </p:spPr>
        <p:txBody>
          <a:bodyPr/>
          <a:lstStyle/>
          <a:p>
            <a:r>
              <a:rPr lang="en-US" dirty="0"/>
              <a:t>(c) P Pawar - SUNY Korea, R Banerjee - SBU - CSE 216, Elsevier , Elsevier</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781872940"/>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41E2E-9E30-4203-ABFC-10F381BF2A12}" type="datetime1">
              <a:rPr lang="en-US" smtClean="0"/>
              <a:t>3/7/2019</a:t>
            </a:fld>
            <a:endParaRPr lang="en-US"/>
          </a:p>
        </p:txBody>
      </p:sp>
      <p:sp>
        <p:nvSpPr>
          <p:cNvPr id="5" name="Footer Placeholder 4"/>
          <p:cNvSpPr>
            <a:spLocks noGrp="1"/>
          </p:cNvSpPr>
          <p:nvPr>
            <p:ph type="ftr" sz="quarter" idx="11"/>
          </p:nvPr>
        </p:nvSpPr>
        <p:spPr>
          <a:xfrm>
            <a:off x="2764639" y="6459786"/>
            <a:ext cx="4218052" cy="365125"/>
          </a:xfrm>
        </p:spPr>
        <p:txBody>
          <a:bodyPr/>
          <a:lstStyle/>
          <a:p>
            <a:r>
              <a:rPr lang="en-US" dirty="0"/>
              <a:t>(c) P Pawar - SUNY Korea, R Banerjee - SBU - CSE 216, Elsevier, Elsevier</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385571599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173CD0-6D6C-4FEA-9A98-7F5E7DAD237A}" type="datetime1">
              <a:rPr lang="en-US" smtClean="0"/>
              <a:t>3/7/2019</a:t>
            </a:fld>
            <a:endParaRPr lang="en-US"/>
          </a:p>
        </p:txBody>
      </p:sp>
      <p:sp>
        <p:nvSpPr>
          <p:cNvPr id="5" name="Footer Placeholder 4"/>
          <p:cNvSpPr>
            <a:spLocks noGrp="1"/>
          </p:cNvSpPr>
          <p:nvPr>
            <p:ph type="ftr" sz="quarter" idx="11"/>
          </p:nvPr>
        </p:nvSpPr>
        <p:spPr>
          <a:xfrm>
            <a:off x="2764639" y="6459786"/>
            <a:ext cx="4010234" cy="365125"/>
          </a:xfrm>
        </p:spPr>
        <p:txBody>
          <a:bodyPr/>
          <a:lstStyle/>
          <a:p>
            <a:r>
              <a:rPr lang="en-US" dirty="0"/>
              <a:t>(c) P Pawar - SUNY Korea, R Banerjee - SBU - CSE 216, Elsevier , Elsevier</a:t>
            </a:r>
          </a:p>
        </p:txBody>
      </p:sp>
      <p:sp>
        <p:nvSpPr>
          <p:cNvPr id="6" name="Slide Number Placeholder 5"/>
          <p:cNvSpPr>
            <a:spLocks noGrp="1"/>
          </p:cNvSpPr>
          <p:nvPr>
            <p:ph type="sldNum" sz="quarter" idx="12"/>
          </p:nvPr>
        </p:nvSpPr>
        <p:spPr/>
        <p:txBody>
          <a:bodyPr/>
          <a:lstStyle/>
          <a:p>
            <a:fld id="{E29BF8A0-881F-9B42-8DF7-7F4C738CBC5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66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941E2E-9E30-4203-ABFC-10F381BF2A12}" type="datetime1">
              <a:rPr lang="en-US" smtClean="0"/>
              <a:t>3/7/2019</a:t>
            </a:fld>
            <a:endParaRPr lang="en-US"/>
          </a:p>
        </p:txBody>
      </p:sp>
      <p:sp>
        <p:nvSpPr>
          <p:cNvPr id="6" name="Footer Placeholder 5"/>
          <p:cNvSpPr>
            <a:spLocks noGrp="1"/>
          </p:cNvSpPr>
          <p:nvPr>
            <p:ph type="ftr" sz="quarter" idx="11"/>
          </p:nvPr>
        </p:nvSpPr>
        <p:spPr>
          <a:xfrm>
            <a:off x="2764639" y="6459786"/>
            <a:ext cx="4026859" cy="365125"/>
          </a:xfrm>
        </p:spPr>
        <p:txBody>
          <a:bodyPr/>
          <a:lstStyle/>
          <a:p>
            <a:r>
              <a:rPr lang="en-US" dirty="0"/>
              <a:t>(c) P Pawar - SUNY Korea, R Banerjee - SBU - CSE 216, Elsevier , Elsevier</a:t>
            </a:r>
          </a:p>
        </p:txBody>
      </p:sp>
      <p:sp>
        <p:nvSpPr>
          <p:cNvPr id="7" name="Slide Number Placeholder 6"/>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144595815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941E2E-9E30-4203-ABFC-10F381BF2A12}" type="datetime1">
              <a:rPr lang="en-US" smtClean="0"/>
              <a:t>3/7/2019</a:t>
            </a:fld>
            <a:endParaRPr lang="en-US"/>
          </a:p>
        </p:txBody>
      </p:sp>
      <p:sp>
        <p:nvSpPr>
          <p:cNvPr id="8" name="Footer Placeholder 7"/>
          <p:cNvSpPr>
            <a:spLocks noGrp="1"/>
          </p:cNvSpPr>
          <p:nvPr>
            <p:ph type="ftr" sz="quarter" idx="11"/>
          </p:nvPr>
        </p:nvSpPr>
        <p:spPr>
          <a:xfrm>
            <a:off x="2764639" y="6459786"/>
            <a:ext cx="4276241" cy="365125"/>
          </a:xfrm>
        </p:spPr>
        <p:txBody>
          <a:bodyPr/>
          <a:lstStyle/>
          <a:p>
            <a:r>
              <a:rPr lang="en-US" dirty="0"/>
              <a:t>(c) P Pawar - SUNY Korea, R Banerjee - SBU - CSE 216, Elsevier , Elsevier</a:t>
            </a:r>
          </a:p>
        </p:txBody>
      </p:sp>
      <p:sp>
        <p:nvSpPr>
          <p:cNvPr id="9" name="Slide Number Placeholder 8"/>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7666090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94B876-920C-40A7-A429-70EA2E711116}" type="datetime1">
              <a:rPr lang="en-US" smtClean="0"/>
              <a:t>3/7/2019</a:t>
            </a:fld>
            <a:endParaRPr lang="en-US"/>
          </a:p>
        </p:txBody>
      </p:sp>
      <p:sp>
        <p:nvSpPr>
          <p:cNvPr id="4" name="Footer Placeholder 3"/>
          <p:cNvSpPr>
            <a:spLocks noGrp="1"/>
          </p:cNvSpPr>
          <p:nvPr>
            <p:ph type="ftr" sz="quarter" idx="11"/>
          </p:nvPr>
        </p:nvSpPr>
        <p:spPr>
          <a:xfrm>
            <a:off x="2764639" y="6459786"/>
            <a:ext cx="4442496" cy="365125"/>
          </a:xfrm>
        </p:spPr>
        <p:txBody>
          <a:bodyPr/>
          <a:lstStyle/>
          <a:p>
            <a:r>
              <a:rPr lang="en-US" dirty="0"/>
              <a:t>(c) P Pawar - SUNY Korea, R Banerjee - SBU - CSE 216, Elsevier , Elsevier</a:t>
            </a:r>
          </a:p>
        </p:txBody>
      </p:sp>
      <p:sp>
        <p:nvSpPr>
          <p:cNvPr id="5" name="Slide Number Placeholder 4"/>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255150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7BB759-A4D2-4F8B-AEBE-C918CFB723A5}" type="datetime1">
              <a:rPr lang="en-US" smtClean="0"/>
              <a:t>3/7/2019</a:t>
            </a:fld>
            <a:endParaRPr lang="en-US"/>
          </a:p>
        </p:txBody>
      </p:sp>
      <p:sp>
        <p:nvSpPr>
          <p:cNvPr id="8" name="Footer Placeholder 7"/>
          <p:cNvSpPr>
            <a:spLocks noGrp="1"/>
          </p:cNvSpPr>
          <p:nvPr>
            <p:ph type="ftr" sz="quarter" idx="11"/>
          </p:nvPr>
        </p:nvSpPr>
        <p:spPr>
          <a:xfrm>
            <a:off x="2764639" y="6434848"/>
            <a:ext cx="4209739" cy="365125"/>
          </a:xfrm>
        </p:spPr>
        <p:txBody>
          <a:bodyPr/>
          <a:lstStyle>
            <a:lvl1pPr>
              <a:defRPr>
                <a:solidFill>
                  <a:srgbClr val="FFFFFF"/>
                </a:solidFill>
              </a:defRPr>
            </a:lvl1pPr>
          </a:lstStyle>
          <a:p>
            <a:r>
              <a:rPr lang="en-US" dirty="0"/>
              <a:t>(c) P Pawar - SUNY Korea, R Banerjee - SBU - CSE 216, Elsevier , Elsevier</a:t>
            </a:r>
          </a:p>
        </p:txBody>
      </p:sp>
      <p:sp>
        <p:nvSpPr>
          <p:cNvPr id="9" name="Slide Number Placeholder 8"/>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439232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D941E2E-9E30-4203-ABFC-10F381BF2A12}" type="datetime1">
              <a:rPr lang="en-US" smtClean="0"/>
              <a:t>3/7/2019</a:t>
            </a:fld>
            <a:endParaRPr lang="en-US"/>
          </a:p>
        </p:txBody>
      </p:sp>
      <p:sp>
        <p:nvSpPr>
          <p:cNvPr id="6" name="Footer Placeholder 5"/>
          <p:cNvSpPr>
            <a:spLocks noGrp="1"/>
          </p:cNvSpPr>
          <p:nvPr>
            <p:ph type="ftr" sz="quarter" idx="11"/>
          </p:nvPr>
        </p:nvSpPr>
        <p:spPr>
          <a:xfrm>
            <a:off x="3289970" y="6459786"/>
            <a:ext cx="3985536" cy="365125"/>
          </a:xfrm>
        </p:spPr>
        <p:txBody>
          <a:bodyPr/>
          <a:lstStyle>
            <a:lvl1pPr algn="l">
              <a:defRPr>
                <a:solidFill>
                  <a:schemeClr val="tx2"/>
                </a:solidFill>
              </a:defRPr>
            </a:lvl1pPr>
          </a:lstStyle>
          <a:p>
            <a:r>
              <a:rPr lang="en-US" dirty="0"/>
              <a:t>(c) P Pawar - SUNY Korea, R Banerjee - SBU - CSE 216, Elsevier , Elsevier</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9BF8A0-881F-9B42-8DF7-7F4C738CBC54}" type="slidenum">
              <a:rPr lang="en-US" smtClean="0"/>
              <a:t>‹#›</a:t>
            </a:fld>
            <a:endParaRPr lang="en-US"/>
          </a:p>
        </p:txBody>
      </p:sp>
    </p:spTree>
    <p:extLst>
      <p:ext uri="{BB962C8B-B14F-4D97-AF65-F5344CB8AC3E}">
        <p14:creationId xmlns:p14="http://schemas.microsoft.com/office/powerpoint/2010/main" val="66037104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BE5A15-D7AD-40D4-96ED-A55891BF6EC5}" type="datetime1">
              <a:rPr lang="en-US" smtClean="0"/>
              <a:t>3/7/2019</a:t>
            </a:fld>
            <a:endParaRPr lang="en-US"/>
          </a:p>
        </p:txBody>
      </p:sp>
      <p:sp>
        <p:nvSpPr>
          <p:cNvPr id="6" name="Footer Placeholder 5"/>
          <p:cNvSpPr>
            <a:spLocks noGrp="1"/>
          </p:cNvSpPr>
          <p:nvPr>
            <p:ph type="ftr" sz="quarter" idx="11"/>
          </p:nvPr>
        </p:nvSpPr>
        <p:spPr>
          <a:xfrm>
            <a:off x="2764639" y="6459786"/>
            <a:ext cx="4475746" cy="365125"/>
          </a:xfrm>
        </p:spPr>
        <p:txBody>
          <a:bodyPr/>
          <a:lstStyle/>
          <a:p>
            <a:r>
              <a:rPr lang="en-US" dirty="0"/>
              <a:t>(c) P Pawar - SUNY Korea, R Banerjee - SBU - CSE 216, Elsevier , Elsevier</a:t>
            </a:r>
          </a:p>
        </p:txBody>
      </p:sp>
      <p:sp>
        <p:nvSpPr>
          <p:cNvPr id="7" name="Slide Number Placeholder 6"/>
          <p:cNvSpPr>
            <a:spLocks noGrp="1"/>
          </p:cNvSpPr>
          <p:nvPr>
            <p:ph type="sldNum" sz="quarter" idx="12"/>
          </p:nvPr>
        </p:nvSpPr>
        <p:spPr/>
        <p:txBody>
          <a:bodyPr/>
          <a:lstStyle/>
          <a:p>
            <a:fld id="{E29BF8A0-881F-9B42-8DF7-7F4C738CBC54}" type="slidenum">
              <a:rPr lang="en-US" smtClean="0"/>
              <a:t>‹#›</a:t>
            </a:fld>
            <a:endParaRPr lang="en-US"/>
          </a:p>
        </p:txBody>
      </p:sp>
    </p:spTree>
    <p:extLst>
      <p:ext uri="{BB962C8B-B14F-4D97-AF65-F5344CB8AC3E}">
        <p14:creationId xmlns:p14="http://schemas.microsoft.com/office/powerpoint/2010/main" val="320283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D941E2E-9E30-4203-ABFC-10F381BF2A12}" type="datetime1">
              <a:rPr lang="en-US" smtClean="0"/>
              <a:t>3/7/2019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(c) P Pawar - SUNY Korea, R Banerjee - SBU - CSE 216, Elsevier</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29BF8A0-881F-9B42-8DF7-7F4C738CBC54}"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818802"/>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5.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5.w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5.wmf"/><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5.w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15.wmf"/><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15.wmf"/><Relationship Id="rId4" Type="http://schemas.openxmlformats.org/officeDocument/2006/relationships/oleObject" Target="../embeddings/oleObject13.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15.wmf"/><Relationship Id="rId4" Type="http://schemas.openxmlformats.org/officeDocument/2006/relationships/oleObject" Target="../embeddings/oleObject15.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15.wmf"/><Relationship Id="rId4" Type="http://schemas.openxmlformats.org/officeDocument/2006/relationships/oleObject" Target="../embeddings/oleObject17.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15.wmf"/><Relationship Id="rId4" Type="http://schemas.openxmlformats.org/officeDocument/2006/relationships/oleObject" Target="../embeddings/oleObject1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15.wmf"/><Relationship Id="rId4" Type="http://schemas.openxmlformats.org/officeDocument/2006/relationships/oleObject" Target="../embeddings/oleObject2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sz="3600" dirty="0"/>
            </a:br>
            <a:r>
              <a:rPr lang="en-US" sz="3600" dirty="0"/>
              <a:t>Spring 2019</a:t>
            </a:r>
            <a:br>
              <a:rPr lang="en-US" sz="3600" dirty="0"/>
            </a:br>
            <a:br>
              <a:rPr lang="en-US" sz="3600" dirty="0"/>
            </a:br>
            <a:r>
              <a:rPr lang="en-US" sz="3600" dirty="0"/>
              <a:t>CSE 216 : Programming Abstractions</a:t>
            </a:r>
          </a:p>
        </p:txBody>
      </p:sp>
      <p:sp>
        <p:nvSpPr>
          <p:cNvPr id="3" name="Subtitle 2"/>
          <p:cNvSpPr>
            <a:spLocks noGrp="1"/>
          </p:cNvSpPr>
          <p:nvPr>
            <p:ph type="subTitle" idx="1"/>
          </p:nvPr>
        </p:nvSpPr>
        <p:spPr/>
        <p:txBody>
          <a:bodyPr/>
          <a:lstStyle/>
          <a:p>
            <a:r>
              <a:rPr lang="en-US" dirty="0"/>
              <a:t>TOPIC 2 </a:t>
            </a:r>
            <a:r>
              <a:rPr lang="mr-IN" dirty="0"/>
              <a:t>–</a:t>
            </a:r>
            <a:r>
              <a:rPr lang="en-US" dirty="0"/>
              <a:t> names, scopes and bindings</a:t>
            </a:r>
          </a:p>
        </p:txBody>
      </p:sp>
      <p:pic>
        <p:nvPicPr>
          <p:cNvPr id="1026" name="Picture 2" descr="Image result for SUNY korea logo">
            <a:extLst>
              <a:ext uri="{FF2B5EF4-FFF2-40B4-BE49-F238E27FC236}">
                <a16:creationId xmlns:a16="http://schemas.microsoft.com/office/drawing/2014/main" id="{D344065C-229B-49CD-9291-AA967AE84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8243" y="147168"/>
            <a:ext cx="3025790" cy="145303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3">
            <a:extLst>
              <a:ext uri="{FF2B5EF4-FFF2-40B4-BE49-F238E27FC236}">
                <a16:creationId xmlns:a16="http://schemas.microsoft.com/office/drawing/2014/main" id="{5EAE81FE-6DD6-46AC-B723-198301A94865}"/>
              </a:ext>
            </a:extLst>
          </p:cNvPr>
          <p:cNvSpPr>
            <a:spLocks noGrp="1"/>
          </p:cNvSpPr>
          <p:nvPr>
            <p:ph type="ftr" sz="quarter" idx="11"/>
          </p:nvPr>
        </p:nvSpPr>
        <p:spPr>
          <a:xfrm>
            <a:off x="1660849" y="6459786"/>
            <a:ext cx="6008914" cy="365125"/>
          </a:xfrm>
        </p:spPr>
        <p:txBody>
          <a:bodyPr/>
          <a:lstStyle/>
          <a:p>
            <a:r>
              <a:rPr lang="en-US" dirty="0"/>
              <a:t>(c) P Pawar - SUNY Korea, R Banerjee, p </a:t>
            </a:r>
            <a:r>
              <a:rPr lang="en-US" dirty="0" err="1"/>
              <a:t>fodor</a:t>
            </a:r>
            <a:r>
              <a:rPr lang="en-US" dirty="0"/>
              <a:t> - SBU - CSE 216, Elsevier, Norbert </a:t>
            </a:r>
            <a:r>
              <a:rPr lang="en-US" dirty="0" err="1"/>
              <a:t>zeh</a:t>
            </a:r>
            <a:r>
              <a:rPr lang="en-US" dirty="0"/>
              <a:t> – </a:t>
            </a:r>
            <a:r>
              <a:rPr lang="en-US" dirty="0" err="1"/>
              <a:t>dalhousi</a:t>
            </a:r>
            <a:r>
              <a:rPr lang="en-US" dirty="0"/>
              <a:t> university</a:t>
            </a:r>
          </a:p>
        </p:txBody>
      </p:sp>
    </p:spTree>
    <p:extLst>
      <p:ext uri="{BB962C8B-B14F-4D97-AF65-F5344CB8AC3E}">
        <p14:creationId xmlns:p14="http://schemas.microsoft.com/office/powerpoint/2010/main" val="141884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433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4341" name="Rectangle 9"/>
          <p:cNvSpPr>
            <a:spLocks noGrp="1" noChangeArrowheads="1"/>
          </p:cNvSpPr>
          <p:nvPr>
            <p:ph type="body" idx="1"/>
          </p:nvPr>
        </p:nvSpPr>
        <p:spPr>
          <a:xfrm>
            <a:off x="489154" y="1889408"/>
            <a:ext cx="8382000" cy="5943600"/>
          </a:xfrm>
        </p:spPr>
        <p:txBody>
          <a:bodyPr>
            <a:normAutofit/>
          </a:bodyPr>
          <a:lstStyle/>
          <a:p>
            <a:r>
              <a:rPr lang="en-US" altLang="en-US" sz="2400" b="1" i="1" dirty="0"/>
              <a:t>Run time</a:t>
            </a:r>
            <a:r>
              <a:rPr lang="en-US" altLang="en-US" sz="2400" b="1" dirty="0"/>
              <a:t> </a:t>
            </a:r>
            <a:r>
              <a:rPr lang="en-US" altLang="en-US" sz="2400" dirty="0"/>
              <a:t>is a very broad term that covers the entire span from the beginning to the end of execution:</a:t>
            </a:r>
          </a:p>
          <a:p>
            <a:pPr lvl="1"/>
            <a:r>
              <a:rPr lang="en-US" altLang="en-US" sz="2400" dirty="0"/>
              <a:t>program start-up time</a:t>
            </a:r>
          </a:p>
          <a:p>
            <a:pPr lvl="1"/>
            <a:r>
              <a:rPr lang="en-US" altLang="en-US" sz="2400" dirty="0"/>
              <a:t>module entry time</a:t>
            </a:r>
          </a:p>
          <a:p>
            <a:pPr lvl="1"/>
            <a:r>
              <a:rPr lang="en-US" altLang="en-US" sz="2400" dirty="0"/>
              <a:t>elaboration time (point a which a declaration is first "seen")</a:t>
            </a:r>
          </a:p>
          <a:p>
            <a:pPr lvl="1"/>
            <a:r>
              <a:rPr lang="en-US" altLang="en-US" sz="2400" dirty="0"/>
              <a:t>procedure entry time</a:t>
            </a:r>
          </a:p>
          <a:p>
            <a:pPr lvl="1"/>
            <a:r>
              <a:rPr lang="en-US" altLang="en-US" sz="2400" dirty="0"/>
              <a:t>block entry time</a:t>
            </a:r>
          </a:p>
          <a:p>
            <a:pPr lvl="1"/>
            <a:r>
              <a:rPr lang="en-US" altLang="en-US" sz="2400" dirty="0"/>
              <a:t>statement execution time</a:t>
            </a:r>
          </a:p>
        </p:txBody>
      </p:sp>
      <p:sp>
        <p:nvSpPr>
          <p:cNvPr id="6" name="Slide Number Placeholder 3"/>
          <p:cNvSpPr>
            <a:spLocks noGrp="1"/>
          </p:cNvSpPr>
          <p:nvPr>
            <p:ph type="sldNum" sz="quarter" idx="11"/>
          </p:nvPr>
        </p:nvSpPr>
        <p:spPr/>
        <p:txBody>
          <a:bodyPr/>
          <a:lstStyle/>
          <a:p>
            <a:pPr>
              <a:defRPr/>
            </a:pPr>
            <a:fld id="{21091D97-E5CA-4BE9-8C68-798AB317B15C}" type="slidenum">
              <a:rPr lang="en-US" smtClean="0"/>
              <a:pPr>
                <a:defRPr/>
              </a:pPr>
              <a:t>10</a:t>
            </a:fld>
            <a:endParaRPr lang="en-US"/>
          </a:p>
        </p:txBody>
      </p:sp>
      <p:sp>
        <p:nvSpPr>
          <p:cNvPr id="8" name="Rectangle 8"/>
          <p:cNvSpPr>
            <a:spLocks noGrp="1" noChangeArrowheads="1"/>
          </p:cNvSpPr>
          <p:nvPr>
            <p:ph type="title"/>
          </p:nvPr>
        </p:nvSpPr>
        <p:spPr>
          <a:xfrm>
            <a:off x="381000" y="994672"/>
            <a:ext cx="8229600" cy="735012"/>
          </a:xfrm>
        </p:spPr>
        <p:txBody>
          <a:bodyPr>
            <a:normAutofit fontScale="90000"/>
          </a:bodyPr>
          <a:lstStyle/>
          <a:p>
            <a:r>
              <a:rPr lang="en-US" altLang="en-US" sz="6600" dirty="0"/>
              <a:t>What is a run time?</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638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6388" name="Rectangle 8"/>
          <p:cNvSpPr>
            <a:spLocks noGrp="1" noChangeArrowheads="1"/>
          </p:cNvSpPr>
          <p:nvPr>
            <p:ph type="title"/>
          </p:nvPr>
        </p:nvSpPr>
        <p:spPr>
          <a:xfrm>
            <a:off x="822958" y="956337"/>
            <a:ext cx="8321041" cy="735012"/>
          </a:xfrm>
        </p:spPr>
        <p:txBody>
          <a:bodyPr/>
          <a:lstStyle/>
          <a:p>
            <a:r>
              <a:rPr lang="en-US" altLang="en-US" sz="4400" dirty="0"/>
              <a:t>Object Lifetime</a:t>
            </a:r>
          </a:p>
        </p:txBody>
      </p:sp>
      <p:sp>
        <p:nvSpPr>
          <p:cNvPr id="6" name="Slide Number Placeholder 3"/>
          <p:cNvSpPr>
            <a:spLocks noGrp="1"/>
          </p:cNvSpPr>
          <p:nvPr>
            <p:ph type="sldNum" sz="quarter" idx="11"/>
          </p:nvPr>
        </p:nvSpPr>
        <p:spPr/>
        <p:txBody>
          <a:bodyPr/>
          <a:lstStyle/>
          <a:p>
            <a:pPr>
              <a:defRPr/>
            </a:pPr>
            <a:fld id="{98BA82C0-C8C3-4680-8FA0-2B6BD9460895}" type="slidenum">
              <a:rPr lang="en-US" smtClean="0"/>
              <a:pPr>
                <a:defRPr/>
              </a:pPr>
              <a:t>11</a:t>
            </a:fld>
            <a:endParaRPr lang="en-US"/>
          </a:p>
        </p:txBody>
      </p:sp>
      <p:sp>
        <p:nvSpPr>
          <p:cNvPr id="3" name="Content Placeholder 2">
            <a:extLst>
              <a:ext uri="{FF2B5EF4-FFF2-40B4-BE49-F238E27FC236}">
                <a16:creationId xmlns:a16="http://schemas.microsoft.com/office/drawing/2014/main" id="{853CF2A8-69A6-453F-904E-25EB5C420810}"/>
              </a:ext>
            </a:extLst>
          </p:cNvPr>
          <p:cNvSpPr>
            <a:spLocks noGrp="1"/>
          </p:cNvSpPr>
          <p:nvPr>
            <p:ph idx="1"/>
          </p:nvPr>
        </p:nvSpPr>
        <p:spPr>
          <a:xfrm>
            <a:off x="570271" y="1845734"/>
            <a:ext cx="2635045" cy="4281392"/>
          </a:xfrm>
        </p:spPr>
        <p:txBody>
          <a:bodyPr/>
          <a:lstStyle/>
          <a:p>
            <a:pPr marL="609092" indent="-457200">
              <a:spcAft>
                <a:spcPct val="0"/>
              </a:spcAft>
              <a:buClr>
                <a:srgbClr val="000000"/>
              </a:buClr>
              <a:buFont typeface="Courier New" panose="02070309020205020404" pitchFamily="49" charset="0"/>
              <a:buChar char="o"/>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If object outlives binding it's garbage</a:t>
            </a:r>
          </a:p>
          <a:p>
            <a:pPr marL="609092" indent="-457200">
              <a:spcAft>
                <a:spcPct val="0"/>
              </a:spcAft>
              <a:buClr>
                <a:srgbClr val="000000"/>
              </a:buClr>
              <a:buFont typeface="Courier New" panose="02070309020205020404" pitchFamily="49" charset="0"/>
              <a:buChar char="o"/>
            </a:pPr>
            <a:r>
              <a:rPr lang="en-US" altLang="en-US" sz="24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If binding outlives object it's a dangling reference</a:t>
            </a:r>
            <a:r>
              <a:rPr lang="en-US" altLang="en-US" sz="16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 </a:t>
            </a:r>
          </a:p>
          <a:p>
            <a:endParaRPr lang="en-US" dirty="0"/>
          </a:p>
        </p:txBody>
      </p:sp>
      <p:pic>
        <p:nvPicPr>
          <p:cNvPr id="4" name="Picture 3">
            <a:extLst>
              <a:ext uri="{FF2B5EF4-FFF2-40B4-BE49-F238E27FC236}">
                <a16:creationId xmlns:a16="http://schemas.microsoft.com/office/drawing/2014/main" id="{569B9437-9F6E-478D-BE41-ECAB8302412E}"/>
              </a:ext>
            </a:extLst>
          </p:cNvPr>
          <p:cNvPicPr>
            <a:picLocks noChangeAspect="1"/>
          </p:cNvPicPr>
          <p:nvPr/>
        </p:nvPicPr>
        <p:blipFill>
          <a:blip r:embed="rId2"/>
          <a:stretch>
            <a:fillRect/>
          </a:stretch>
        </p:blipFill>
        <p:spPr>
          <a:xfrm>
            <a:off x="3320353" y="1829178"/>
            <a:ext cx="5046407" cy="4281393"/>
          </a:xfrm>
          <a:prstGeom prst="rect">
            <a:avLst/>
          </a:prstGeom>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8A81-48AE-46CF-876D-E44FB05640AF}"/>
              </a:ext>
            </a:extLst>
          </p:cNvPr>
          <p:cNvSpPr>
            <a:spLocks noGrp="1"/>
          </p:cNvSpPr>
          <p:nvPr>
            <p:ph type="title"/>
          </p:nvPr>
        </p:nvSpPr>
        <p:spPr/>
        <p:txBody>
          <a:bodyPr>
            <a:normAutofit/>
          </a:bodyPr>
          <a:lstStyle/>
          <a:p>
            <a:r>
              <a:rPr lang="en-US" sz="4400" dirty="0"/>
              <a:t>Garbage vs. Dangling Reference</a:t>
            </a:r>
          </a:p>
        </p:txBody>
      </p:sp>
      <p:sp>
        <p:nvSpPr>
          <p:cNvPr id="4" name="Footer Placeholder 3">
            <a:extLst>
              <a:ext uri="{FF2B5EF4-FFF2-40B4-BE49-F238E27FC236}">
                <a16:creationId xmlns:a16="http://schemas.microsoft.com/office/drawing/2014/main" id="{FC365900-3817-47C6-BC35-043B8A56063D}"/>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746619D7-54A8-41B7-9D03-0E7D7506BD39}"/>
              </a:ext>
            </a:extLst>
          </p:cNvPr>
          <p:cNvSpPr>
            <a:spLocks noGrp="1"/>
          </p:cNvSpPr>
          <p:nvPr>
            <p:ph type="sldNum" sz="quarter" idx="12"/>
          </p:nvPr>
        </p:nvSpPr>
        <p:spPr/>
        <p:txBody>
          <a:bodyPr/>
          <a:lstStyle/>
          <a:p>
            <a:fld id="{E29BF8A0-881F-9B42-8DF7-7F4C738CBC54}" type="slidenum">
              <a:rPr lang="en-US" smtClean="0"/>
              <a:t>12</a:t>
            </a:fld>
            <a:endParaRPr lang="en-US"/>
          </a:p>
        </p:txBody>
      </p:sp>
      <p:pic>
        <p:nvPicPr>
          <p:cNvPr id="6" name="Picture 5">
            <a:extLst>
              <a:ext uri="{FF2B5EF4-FFF2-40B4-BE49-F238E27FC236}">
                <a16:creationId xmlns:a16="http://schemas.microsoft.com/office/drawing/2014/main" id="{A3EA278F-35A3-4603-A39A-EB40F6B31AE3}"/>
              </a:ext>
            </a:extLst>
          </p:cNvPr>
          <p:cNvPicPr>
            <a:picLocks noChangeAspect="1"/>
          </p:cNvPicPr>
          <p:nvPr/>
        </p:nvPicPr>
        <p:blipFill>
          <a:blip r:embed="rId2"/>
          <a:stretch>
            <a:fillRect/>
          </a:stretch>
        </p:blipFill>
        <p:spPr>
          <a:xfrm>
            <a:off x="777240" y="1845734"/>
            <a:ext cx="7258050" cy="4219575"/>
          </a:xfrm>
          <a:prstGeom prst="rect">
            <a:avLst/>
          </a:prstGeom>
        </p:spPr>
      </p:pic>
      <p:sp>
        <p:nvSpPr>
          <p:cNvPr id="7" name="Content Placeholder 6">
            <a:extLst>
              <a:ext uri="{FF2B5EF4-FFF2-40B4-BE49-F238E27FC236}">
                <a16:creationId xmlns:a16="http://schemas.microsoft.com/office/drawing/2014/main" id="{A70970D3-B44D-4585-847C-BAF020B6412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01868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A73C2-C0B6-4E62-BD5C-7F79376CDB17}"/>
              </a:ext>
            </a:extLst>
          </p:cNvPr>
          <p:cNvSpPr>
            <a:spLocks noGrp="1"/>
          </p:cNvSpPr>
          <p:nvPr>
            <p:ph type="title"/>
          </p:nvPr>
        </p:nvSpPr>
        <p:spPr/>
        <p:txBody>
          <a:bodyPr/>
          <a:lstStyle/>
          <a:p>
            <a:r>
              <a:rPr lang="en-US" dirty="0"/>
              <a:t>Another Example of Garbage</a:t>
            </a:r>
          </a:p>
        </p:txBody>
      </p:sp>
      <p:sp>
        <p:nvSpPr>
          <p:cNvPr id="3" name="Content Placeholder 2">
            <a:extLst>
              <a:ext uri="{FF2B5EF4-FFF2-40B4-BE49-F238E27FC236}">
                <a16:creationId xmlns:a16="http://schemas.microsoft.com/office/drawing/2014/main" id="{355C905F-0E2E-45B5-847A-EEED2F08F2E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F0D66CE-A209-4A8C-9A8C-DCB703D5FCB6}"/>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23ECDB33-DE07-4FD0-A820-AC68E286C209}"/>
              </a:ext>
            </a:extLst>
          </p:cNvPr>
          <p:cNvSpPr>
            <a:spLocks noGrp="1"/>
          </p:cNvSpPr>
          <p:nvPr>
            <p:ph type="sldNum" sz="quarter" idx="12"/>
          </p:nvPr>
        </p:nvSpPr>
        <p:spPr/>
        <p:txBody>
          <a:bodyPr/>
          <a:lstStyle/>
          <a:p>
            <a:fld id="{E29BF8A0-881F-9B42-8DF7-7F4C738CBC54}" type="slidenum">
              <a:rPr lang="en-US" smtClean="0"/>
              <a:t>13</a:t>
            </a:fld>
            <a:endParaRPr lang="en-US"/>
          </a:p>
        </p:txBody>
      </p:sp>
      <p:pic>
        <p:nvPicPr>
          <p:cNvPr id="6" name="Picture 5">
            <a:extLst>
              <a:ext uri="{FF2B5EF4-FFF2-40B4-BE49-F238E27FC236}">
                <a16:creationId xmlns:a16="http://schemas.microsoft.com/office/drawing/2014/main" id="{87C9486E-413B-40AC-BC74-EE873BF17E05}"/>
              </a:ext>
            </a:extLst>
          </p:cNvPr>
          <p:cNvPicPr>
            <a:picLocks noChangeAspect="1"/>
          </p:cNvPicPr>
          <p:nvPr/>
        </p:nvPicPr>
        <p:blipFill>
          <a:blip r:embed="rId2"/>
          <a:stretch>
            <a:fillRect/>
          </a:stretch>
        </p:blipFill>
        <p:spPr>
          <a:xfrm>
            <a:off x="1400175" y="2053865"/>
            <a:ext cx="6343650" cy="3429000"/>
          </a:xfrm>
          <a:prstGeom prst="rect">
            <a:avLst/>
          </a:prstGeom>
        </p:spPr>
      </p:pic>
    </p:spTree>
    <p:extLst>
      <p:ext uri="{BB962C8B-B14F-4D97-AF65-F5344CB8AC3E}">
        <p14:creationId xmlns:p14="http://schemas.microsoft.com/office/powerpoint/2010/main" val="4286052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58A81-48AE-46CF-876D-E44FB05640AF}"/>
              </a:ext>
            </a:extLst>
          </p:cNvPr>
          <p:cNvSpPr>
            <a:spLocks noGrp="1"/>
          </p:cNvSpPr>
          <p:nvPr>
            <p:ph type="title"/>
          </p:nvPr>
        </p:nvSpPr>
        <p:spPr/>
        <p:txBody>
          <a:bodyPr>
            <a:normAutofit/>
          </a:bodyPr>
          <a:lstStyle/>
          <a:p>
            <a:r>
              <a:rPr lang="en-US" sz="4400" dirty="0"/>
              <a:t>Garbage vs. Dangling Reference</a:t>
            </a:r>
          </a:p>
        </p:txBody>
      </p:sp>
      <p:sp>
        <p:nvSpPr>
          <p:cNvPr id="4" name="Footer Placeholder 3">
            <a:extLst>
              <a:ext uri="{FF2B5EF4-FFF2-40B4-BE49-F238E27FC236}">
                <a16:creationId xmlns:a16="http://schemas.microsoft.com/office/drawing/2014/main" id="{FC365900-3817-47C6-BC35-043B8A56063D}"/>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746619D7-54A8-41B7-9D03-0E7D7506BD39}"/>
              </a:ext>
            </a:extLst>
          </p:cNvPr>
          <p:cNvSpPr>
            <a:spLocks noGrp="1"/>
          </p:cNvSpPr>
          <p:nvPr>
            <p:ph type="sldNum" sz="quarter" idx="12"/>
          </p:nvPr>
        </p:nvSpPr>
        <p:spPr/>
        <p:txBody>
          <a:bodyPr/>
          <a:lstStyle/>
          <a:p>
            <a:fld id="{E29BF8A0-881F-9B42-8DF7-7F4C738CBC54}" type="slidenum">
              <a:rPr lang="en-US" smtClean="0"/>
              <a:t>14</a:t>
            </a:fld>
            <a:endParaRPr lang="en-US"/>
          </a:p>
        </p:txBody>
      </p:sp>
      <p:sp>
        <p:nvSpPr>
          <p:cNvPr id="7" name="Content Placeholder 6">
            <a:extLst>
              <a:ext uri="{FF2B5EF4-FFF2-40B4-BE49-F238E27FC236}">
                <a16:creationId xmlns:a16="http://schemas.microsoft.com/office/drawing/2014/main" id="{A70970D3-B44D-4585-847C-BAF020B6412A}"/>
              </a:ext>
            </a:extLst>
          </p:cNvPr>
          <p:cNvSpPr>
            <a:spLocks noGrp="1"/>
          </p:cNvSpPr>
          <p:nvPr>
            <p:ph idx="1"/>
          </p:nvPr>
        </p:nvSpPr>
        <p:spPr/>
        <p:txBody>
          <a:bodyPr/>
          <a:lstStyle/>
          <a:p>
            <a:r>
              <a:rPr lang="en-US" dirty="0"/>
              <a:t>Dangling Reference: Reference to a memory address that was originally allocated, but is now deallocated</a:t>
            </a:r>
          </a:p>
          <a:p>
            <a:endParaRPr lang="en-US" dirty="0"/>
          </a:p>
        </p:txBody>
      </p:sp>
      <p:pic>
        <p:nvPicPr>
          <p:cNvPr id="13315" name="Picture 3" descr="File:Dangling Pointer.pdf">
            <a:extLst>
              <a:ext uri="{FF2B5EF4-FFF2-40B4-BE49-F238E27FC236}">
                <a16:creationId xmlns:a16="http://schemas.microsoft.com/office/drawing/2014/main" id="{A5DCADF4-9562-4733-B9CE-13C2796CF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206" y="2803173"/>
            <a:ext cx="2447157" cy="345957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693AA01A-5E46-4372-BC5B-349DDD709EAD}"/>
              </a:ext>
            </a:extLst>
          </p:cNvPr>
          <p:cNvPicPr>
            <a:picLocks noChangeAspect="1"/>
          </p:cNvPicPr>
          <p:nvPr/>
        </p:nvPicPr>
        <p:blipFill>
          <a:blip r:embed="rId3"/>
          <a:stretch>
            <a:fillRect/>
          </a:stretch>
        </p:blipFill>
        <p:spPr>
          <a:xfrm>
            <a:off x="939840" y="3116365"/>
            <a:ext cx="3933825" cy="1038225"/>
          </a:xfrm>
          <a:prstGeom prst="rect">
            <a:avLst/>
          </a:prstGeom>
        </p:spPr>
      </p:pic>
    </p:spTree>
    <p:extLst>
      <p:ext uri="{BB962C8B-B14F-4D97-AF65-F5344CB8AC3E}">
        <p14:creationId xmlns:p14="http://schemas.microsoft.com/office/powerpoint/2010/main" val="2119561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843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9461" name="Rectangle 9"/>
          <p:cNvSpPr>
            <a:spLocks noGrp="1" noChangeArrowheads="1"/>
          </p:cNvSpPr>
          <p:nvPr>
            <p:ph type="body" idx="1"/>
          </p:nvPr>
        </p:nvSpPr>
        <p:spPr>
          <a:xfrm>
            <a:off x="485774" y="2000249"/>
            <a:ext cx="8329613" cy="4051759"/>
          </a:xfrm>
        </p:spPr>
        <p:txBody>
          <a:bodyPr>
            <a:normAutofit fontScale="92500" lnSpcReduction="10000"/>
          </a:bodyPr>
          <a:lstStyle/>
          <a:p>
            <a:pPr>
              <a:defRPr/>
            </a:pPr>
            <a:r>
              <a:rPr lang="en-US" sz="3000" b="1" i="1" dirty="0"/>
              <a:t>Storage Allocation </a:t>
            </a:r>
            <a:r>
              <a:rPr lang="en-US" sz="3000" dirty="0"/>
              <a:t>mechanisms are used to manage the object’s space during its lifetime:</a:t>
            </a:r>
          </a:p>
          <a:p>
            <a:pPr lvl="1">
              <a:defRPr/>
            </a:pPr>
            <a:r>
              <a:rPr lang="en-US" sz="2600" b="1" dirty="0"/>
              <a:t>Static</a:t>
            </a:r>
            <a:r>
              <a:rPr lang="en-US" sz="2600" dirty="0"/>
              <a:t> objects are given an absolute address that is retained throughout the program’s execution</a:t>
            </a:r>
          </a:p>
          <a:p>
            <a:pPr lvl="2">
              <a:defRPr/>
            </a:pPr>
            <a:r>
              <a:rPr lang="en-US" sz="2200" dirty="0"/>
              <a:t>Global variables, subroutine code, class method code</a:t>
            </a:r>
          </a:p>
          <a:p>
            <a:pPr lvl="1">
              <a:defRPr/>
            </a:pPr>
            <a:r>
              <a:rPr lang="en-US" sz="2600" b="1" dirty="0"/>
              <a:t>Stack</a:t>
            </a:r>
            <a:r>
              <a:rPr lang="en-US" sz="2600" dirty="0"/>
              <a:t> objects are allocated and deallocated in last-in, first-out order, usually in connection with subroutine calls and returns</a:t>
            </a:r>
          </a:p>
          <a:p>
            <a:pPr lvl="2">
              <a:defRPr/>
            </a:pPr>
            <a:r>
              <a:rPr lang="en-US" sz="2200" dirty="0"/>
              <a:t>Subroutine arguments, local variables</a:t>
            </a:r>
          </a:p>
          <a:p>
            <a:pPr lvl="1">
              <a:defRPr/>
            </a:pPr>
            <a:r>
              <a:rPr lang="en-US" sz="2600" b="1" dirty="0"/>
              <a:t>Heap</a:t>
            </a:r>
            <a:r>
              <a:rPr lang="en-US" sz="2600" dirty="0"/>
              <a:t>: the objects may be allocated and deallocated at arbitrary times </a:t>
            </a:r>
          </a:p>
          <a:p>
            <a:pPr lvl="2">
              <a:defRPr/>
            </a:pPr>
            <a:r>
              <a:rPr lang="en-US" sz="2200" dirty="0"/>
              <a:t>Class instances in Java</a:t>
            </a:r>
          </a:p>
          <a:p>
            <a:pPr marL="0" indent="0">
              <a:buFont typeface="Wingdings 2" pitchFamily="18" charset="2"/>
              <a:buNone/>
              <a:defRPr/>
            </a:pPr>
            <a:endParaRPr lang="en-US" sz="3200" dirty="0"/>
          </a:p>
        </p:txBody>
      </p:sp>
      <p:sp>
        <p:nvSpPr>
          <p:cNvPr id="6" name="Slide Number Placeholder 3"/>
          <p:cNvSpPr>
            <a:spLocks noGrp="1"/>
          </p:cNvSpPr>
          <p:nvPr>
            <p:ph type="sldNum" sz="quarter" idx="11"/>
          </p:nvPr>
        </p:nvSpPr>
        <p:spPr/>
        <p:txBody>
          <a:bodyPr/>
          <a:lstStyle/>
          <a:p>
            <a:pPr>
              <a:defRPr/>
            </a:pPr>
            <a:fld id="{08F402DE-D002-4B25-9DDB-56C5417745D5}" type="slidenum">
              <a:rPr lang="en-US" smtClean="0"/>
              <a:pPr>
                <a:defRPr/>
              </a:pPr>
              <a:t>15</a:t>
            </a:fld>
            <a:endParaRPr lang="en-US"/>
          </a:p>
        </p:txBody>
      </p:sp>
      <p:sp>
        <p:nvSpPr>
          <p:cNvPr id="8" name="Rectangle 8"/>
          <p:cNvSpPr>
            <a:spLocks noGrp="1" noChangeArrowheads="1"/>
          </p:cNvSpPr>
          <p:nvPr>
            <p:ph type="title"/>
          </p:nvPr>
        </p:nvSpPr>
        <p:spPr>
          <a:xfrm>
            <a:off x="228600" y="971549"/>
            <a:ext cx="8915400" cy="735012"/>
          </a:xfrm>
        </p:spPr>
        <p:txBody>
          <a:bodyPr/>
          <a:lstStyle/>
          <a:p>
            <a:r>
              <a:rPr lang="en-US" altLang="en-US" sz="4400" dirty="0"/>
              <a:t>Object Storage Management</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1945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19461" name="Rectangle 9"/>
          <p:cNvSpPr>
            <a:spLocks noGrp="1" noChangeArrowheads="1"/>
          </p:cNvSpPr>
          <p:nvPr>
            <p:ph type="body" idx="1"/>
          </p:nvPr>
        </p:nvSpPr>
        <p:spPr>
          <a:xfrm>
            <a:off x="177800" y="1709738"/>
            <a:ext cx="8686800" cy="4779962"/>
          </a:xfrm>
        </p:spPr>
        <p:txBody>
          <a:bodyPr/>
          <a:lstStyle/>
          <a:p>
            <a:pPr lvl="1"/>
            <a:r>
              <a:rPr lang="en-US" altLang="en-US" sz="2500" dirty="0"/>
              <a:t>Small constants - often stored within the instruction itself</a:t>
            </a:r>
          </a:p>
          <a:p>
            <a:pPr lvl="1"/>
            <a:r>
              <a:rPr lang="en-US" altLang="en-US" sz="2500" dirty="0"/>
              <a:t>Global variables</a:t>
            </a:r>
          </a:p>
          <a:p>
            <a:pPr lvl="1"/>
            <a:r>
              <a:rPr lang="en-US" altLang="en-US" sz="2500" dirty="0"/>
              <a:t>static or own variables</a:t>
            </a:r>
          </a:p>
          <a:p>
            <a:pPr lvl="1"/>
            <a:r>
              <a:rPr lang="en-US" altLang="en-US" sz="2500" dirty="0"/>
              <a:t>Explicit constants (including strings, sets, etc.), e.g., </a:t>
            </a:r>
            <a:r>
              <a:rPr lang="en-US" altLang="en-US" sz="2500" dirty="0" err="1"/>
              <a:t>printf</a:t>
            </a:r>
            <a:r>
              <a:rPr lang="en-US" altLang="en-US" sz="2500" dirty="0"/>
              <a:t>("hello, world\n")</a:t>
            </a:r>
            <a:endParaRPr lang="en-US" altLang="en-US" sz="2500" i="1" dirty="0"/>
          </a:p>
          <a:p>
            <a:pPr lvl="1"/>
            <a:r>
              <a:rPr lang="en-US" altLang="en-US" sz="2500" dirty="0"/>
              <a:t>Arguments and return values</a:t>
            </a:r>
          </a:p>
          <a:p>
            <a:pPr lvl="1"/>
            <a:r>
              <a:rPr lang="en-US" altLang="en-US" sz="2500" i="1" dirty="0"/>
              <a:t>Temporaries </a:t>
            </a:r>
            <a:r>
              <a:rPr lang="en-US" altLang="en-US" sz="2500" dirty="0"/>
              <a:t>(intermediate values produced in complex calculations)</a:t>
            </a:r>
          </a:p>
        </p:txBody>
      </p:sp>
      <p:sp>
        <p:nvSpPr>
          <p:cNvPr id="6" name="Slide Number Placeholder 3"/>
          <p:cNvSpPr>
            <a:spLocks noGrp="1"/>
          </p:cNvSpPr>
          <p:nvPr>
            <p:ph type="sldNum" sz="quarter" idx="11"/>
          </p:nvPr>
        </p:nvSpPr>
        <p:spPr/>
        <p:txBody>
          <a:bodyPr/>
          <a:lstStyle/>
          <a:p>
            <a:pPr>
              <a:defRPr/>
            </a:pPr>
            <a:fld id="{7A99C6D8-16B7-412B-AB94-C34500862DE7}" type="slidenum">
              <a:rPr lang="en-US" smtClean="0"/>
              <a:pPr>
                <a:defRPr/>
              </a:pPr>
              <a:t>16</a:t>
            </a:fld>
            <a:endParaRPr lang="en-US"/>
          </a:p>
        </p:txBody>
      </p:sp>
      <p:sp>
        <p:nvSpPr>
          <p:cNvPr id="8" name="Rectangle 8"/>
          <p:cNvSpPr>
            <a:spLocks noGrp="1" noChangeArrowheads="1"/>
          </p:cNvSpPr>
          <p:nvPr>
            <p:ph type="title"/>
          </p:nvPr>
        </p:nvSpPr>
        <p:spPr>
          <a:xfrm>
            <a:off x="415965" y="974726"/>
            <a:ext cx="8915400" cy="735012"/>
          </a:xfrm>
        </p:spPr>
        <p:txBody>
          <a:bodyPr/>
          <a:lstStyle/>
          <a:p>
            <a:r>
              <a:rPr lang="en-US" altLang="en-US" sz="4400" dirty="0"/>
              <a:t>Static Storage Allocation</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1CDA-CFD8-407F-809C-0C505DD8EECC}"/>
              </a:ext>
            </a:extLst>
          </p:cNvPr>
          <p:cNvSpPr>
            <a:spLocks noGrp="1"/>
          </p:cNvSpPr>
          <p:nvPr>
            <p:ph type="title"/>
          </p:nvPr>
        </p:nvSpPr>
        <p:spPr/>
        <p:txBody>
          <a:bodyPr/>
          <a:lstStyle/>
          <a:p>
            <a:r>
              <a:rPr lang="en-US" dirty="0"/>
              <a:t>Memory Layout of C Program</a:t>
            </a:r>
          </a:p>
        </p:txBody>
      </p:sp>
      <p:sp>
        <p:nvSpPr>
          <p:cNvPr id="4" name="Footer Placeholder 3">
            <a:extLst>
              <a:ext uri="{FF2B5EF4-FFF2-40B4-BE49-F238E27FC236}">
                <a16:creationId xmlns:a16="http://schemas.microsoft.com/office/drawing/2014/main" id="{DF944EE7-F9D9-4E65-A09C-EB74D68EC6D1}"/>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3135F8ED-F041-4397-9F85-6ADCB1576174}"/>
              </a:ext>
            </a:extLst>
          </p:cNvPr>
          <p:cNvSpPr>
            <a:spLocks noGrp="1"/>
          </p:cNvSpPr>
          <p:nvPr>
            <p:ph type="sldNum" sz="quarter" idx="12"/>
          </p:nvPr>
        </p:nvSpPr>
        <p:spPr/>
        <p:txBody>
          <a:bodyPr/>
          <a:lstStyle/>
          <a:p>
            <a:fld id="{E29BF8A0-881F-9B42-8DF7-7F4C738CBC54}" type="slidenum">
              <a:rPr lang="en-US" smtClean="0"/>
              <a:t>17</a:t>
            </a:fld>
            <a:endParaRPr lang="en-US"/>
          </a:p>
        </p:txBody>
      </p:sp>
      <p:sp>
        <p:nvSpPr>
          <p:cNvPr id="3" name="Content Placeholder 2">
            <a:extLst>
              <a:ext uri="{FF2B5EF4-FFF2-40B4-BE49-F238E27FC236}">
                <a16:creationId xmlns:a16="http://schemas.microsoft.com/office/drawing/2014/main" id="{F0797A15-CF7F-41B9-BEF5-D8093B1C99F4}"/>
              </a:ext>
            </a:extLst>
          </p:cNvPr>
          <p:cNvSpPr>
            <a:spLocks noGrp="1"/>
          </p:cNvSpPr>
          <p:nvPr>
            <p:ph idx="1"/>
          </p:nvPr>
        </p:nvSpPr>
        <p:spPr>
          <a:xfrm>
            <a:off x="2764639" y="1845734"/>
            <a:ext cx="6122186" cy="4023360"/>
          </a:xfrm>
          <a:solidFill>
            <a:schemeClr val="bg1"/>
          </a:solidFill>
        </p:spPr>
        <p:txBody>
          <a:bodyPr/>
          <a:lstStyle/>
          <a:p>
            <a:r>
              <a:rPr lang="en-US" dirty="0"/>
              <a:t>Text segment: Contains executable instructions</a:t>
            </a:r>
          </a:p>
          <a:p>
            <a:r>
              <a:rPr lang="en-US" dirty="0"/>
              <a:t>Initialized data segment: Global variables and static variables initialized by the programmer</a:t>
            </a:r>
          </a:p>
          <a:p>
            <a:r>
              <a:rPr lang="en-US" dirty="0" err="1"/>
              <a:t>Unintialized</a:t>
            </a:r>
            <a:r>
              <a:rPr lang="en-US" dirty="0"/>
              <a:t> data segment: Declared but not explicitly initialized variables</a:t>
            </a:r>
          </a:p>
          <a:p>
            <a:r>
              <a:rPr lang="en-US" dirty="0"/>
              <a:t>Stack: Starts from higher address and grows towards lower address. Saves information each time a function is called</a:t>
            </a:r>
          </a:p>
          <a:p>
            <a:r>
              <a:rPr lang="en-US" dirty="0"/>
              <a:t>Heap: Starts from lower address and grows towards higher address. Dynamic memory allocation takes place. Managed by malloc, </a:t>
            </a:r>
            <a:r>
              <a:rPr lang="en-US" dirty="0" err="1"/>
              <a:t>realloc</a:t>
            </a:r>
            <a:r>
              <a:rPr lang="en-US" dirty="0"/>
              <a:t> and free.</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EE1ED934-1725-4C99-806A-CEB721DC588F}"/>
              </a:ext>
            </a:extLst>
          </p:cNvPr>
          <p:cNvPicPr>
            <a:picLocks noChangeAspect="1"/>
          </p:cNvPicPr>
          <p:nvPr/>
        </p:nvPicPr>
        <p:blipFill>
          <a:blip r:embed="rId2"/>
          <a:stretch>
            <a:fillRect/>
          </a:stretch>
        </p:blipFill>
        <p:spPr>
          <a:xfrm>
            <a:off x="364339" y="1766887"/>
            <a:ext cx="2400300" cy="3324225"/>
          </a:xfrm>
          <a:prstGeom prst="rect">
            <a:avLst/>
          </a:prstGeom>
        </p:spPr>
      </p:pic>
    </p:spTree>
    <p:extLst>
      <p:ext uri="{BB962C8B-B14F-4D97-AF65-F5344CB8AC3E}">
        <p14:creationId xmlns:p14="http://schemas.microsoft.com/office/powerpoint/2010/main" val="3306000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48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0485" name="Rectangle 9"/>
          <p:cNvSpPr>
            <a:spLocks noGrp="1" noChangeArrowheads="1"/>
          </p:cNvSpPr>
          <p:nvPr>
            <p:ph type="body" idx="1"/>
          </p:nvPr>
        </p:nvSpPr>
        <p:spPr>
          <a:xfrm>
            <a:off x="177800" y="1905000"/>
            <a:ext cx="8534400" cy="4953000"/>
          </a:xfrm>
        </p:spPr>
        <p:txBody>
          <a:bodyPr>
            <a:normAutofit/>
          </a:bodyPr>
          <a:lstStyle/>
          <a:p>
            <a:pPr lvl="1"/>
            <a:r>
              <a:rPr lang="en-US" altLang="en-US" sz="2000" dirty="0"/>
              <a:t>Why a </a:t>
            </a:r>
            <a:r>
              <a:rPr lang="en-US" altLang="en-US" sz="2000" b="1" dirty="0"/>
              <a:t>stack</a:t>
            </a:r>
            <a:r>
              <a:rPr lang="en-US" altLang="en-US" sz="2000" dirty="0"/>
              <a:t>?</a:t>
            </a:r>
          </a:p>
          <a:p>
            <a:pPr lvl="2"/>
            <a:r>
              <a:rPr lang="en-US" altLang="en-US" sz="1800" dirty="0"/>
              <a:t>allocate space for recursive </a:t>
            </a:r>
            <a:r>
              <a:rPr lang="en-US" altLang="en-US" sz="1800" b="1" dirty="0"/>
              <a:t>routines</a:t>
            </a:r>
          </a:p>
          <a:p>
            <a:pPr lvl="2"/>
            <a:r>
              <a:rPr lang="en-US" altLang="en-US" sz="1800" dirty="0"/>
              <a:t>the way subroutines call each other (or themselves) can be represented in a stack in a very natural way.</a:t>
            </a:r>
          </a:p>
          <a:p>
            <a:pPr lvl="2"/>
            <a:r>
              <a:rPr lang="en-US" altLang="en-US" sz="1800" dirty="0"/>
              <a:t>reuse space</a:t>
            </a:r>
          </a:p>
          <a:p>
            <a:pPr lvl="1"/>
            <a:r>
              <a:rPr lang="en-US" altLang="en-US" sz="2000" dirty="0"/>
              <a:t>Each instance of a subroutine at run time has its own </a:t>
            </a:r>
            <a:r>
              <a:rPr lang="en-US" altLang="en-US" sz="2000" i="1" dirty="0"/>
              <a:t>frame </a:t>
            </a:r>
            <a:r>
              <a:rPr lang="en-US" altLang="en-US" sz="2000" dirty="0"/>
              <a:t>(or </a:t>
            </a:r>
            <a:r>
              <a:rPr lang="en-US" altLang="en-US" sz="2000" i="1" dirty="0"/>
              <a:t>activation record</a:t>
            </a:r>
            <a:r>
              <a:rPr lang="en-US" altLang="en-US" sz="2000" dirty="0"/>
              <a:t>) for:</a:t>
            </a:r>
          </a:p>
          <a:p>
            <a:pPr lvl="2"/>
            <a:r>
              <a:rPr lang="en-US" altLang="en-US" sz="1800" dirty="0"/>
              <a:t>parameters</a:t>
            </a:r>
          </a:p>
          <a:p>
            <a:pPr lvl="2"/>
            <a:r>
              <a:rPr lang="en-US" altLang="en-US" sz="1800" dirty="0"/>
              <a:t>local variables</a:t>
            </a:r>
          </a:p>
          <a:p>
            <a:pPr lvl="2"/>
            <a:r>
              <a:rPr lang="en-US" altLang="en-US" sz="1800" dirty="0"/>
              <a:t>return address</a:t>
            </a:r>
            <a:br>
              <a:rPr lang="en-US" altLang="en-US" sz="3200" dirty="0"/>
            </a:br>
            <a:endParaRPr lang="en-US" altLang="en-US" sz="3200" dirty="0"/>
          </a:p>
        </p:txBody>
      </p:sp>
      <p:sp>
        <p:nvSpPr>
          <p:cNvPr id="6" name="Slide Number Placeholder 3"/>
          <p:cNvSpPr>
            <a:spLocks noGrp="1"/>
          </p:cNvSpPr>
          <p:nvPr>
            <p:ph type="sldNum" sz="quarter" idx="11"/>
          </p:nvPr>
        </p:nvSpPr>
        <p:spPr/>
        <p:txBody>
          <a:bodyPr/>
          <a:lstStyle/>
          <a:p>
            <a:pPr>
              <a:defRPr/>
            </a:pPr>
            <a:fld id="{98CBCDF9-892D-446C-88EF-AD050BA271E2}" type="slidenum">
              <a:rPr lang="en-US" smtClean="0"/>
              <a:pPr>
                <a:defRPr/>
              </a:pPr>
              <a:t>18</a:t>
            </a:fld>
            <a:endParaRPr lang="en-US"/>
          </a:p>
        </p:txBody>
      </p:sp>
      <p:sp>
        <p:nvSpPr>
          <p:cNvPr id="8" name="Rectangle 8"/>
          <p:cNvSpPr>
            <a:spLocks noGrp="1" noChangeArrowheads="1"/>
          </p:cNvSpPr>
          <p:nvPr>
            <p:ph type="title"/>
          </p:nvPr>
        </p:nvSpPr>
        <p:spPr>
          <a:xfrm>
            <a:off x="228600" y="1009650"/>
            <a:ext cx="8915400" cy="735012"/>
          </a:xfrm>
        </p:spPr>
        <p:txBody>
          <a:bodyPr/>
          <a:lstStyle/>
          <a:p>
            <a:r>
              <a:rPr lang="en-US" altLang="en-US" sz="4400" dirty="0"/>
              <a:t>Stack Based Storage Management</a:t>
            </a:r>
          </a:p>
        </p:txBody>
      </p:sp>
    </p:spTree>
    <p:extLst>
      <p:ext uri="{BB962C8B-B14F-4D97-AF65-F5344CB8AC3E}">
        <p14:creationId xmlns:p14="http://schemas.microsoft.com/office/powerpoint/2010/main" val="1582358987"/>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B383-2EB7-4E04-84D9-11E04BE98EBD}"/>
              </a:ext>
            </a:extLst>
          </p:cNvPr>
          <p:cNvSpPr>
            <a:spLocks noGrp="1"/>
          </p:cNvSpPr>
          <p:nvPr>
            <p:ph type="title"/>
          </p:nvPr>
        </p:nvSpPr>
        <p:spPr/>
        <p:txBody>
          <a:bodyPr>
            <a:normAutofit/>
          </a:bodyPr>
          <a:lstStyle/>
          <a:p>
            <a:r>
              <a:rPr lang="en-US" altLang="en-US" sz="4000" dirty="0"/>
              <a:t>Stack Based Storage Management</a:t>
            </a:r>
            <a:endParaRPr lang="en-US" sz="4000" dirty="0"/>
          </a:p>
        </p:txBody>
      </p:sp>
      <p:sp>
        <p:nvSpPr>
          <p:cNvPr id="3" name="Content Placeholder 2">
            <a:extLst>
              <a:ext uri="{FF2B5EF4-FFF2-40B4-BE49-F238E27FC236}">
                <a16:creationId xmlns:a16="http://schemas.microsoft.com/office/drawing/2014/main" id="{30BCDBA4-C66C-4DE9-8CF1-429CD152737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5742DA01-2A8F-437E-A9BF-B32D98BE7116}"/>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139FDED8-A9AA-46E6-8C78-0AFD7678F34B}"/>
              </a:ext>
            </a:extLst>
          </p:cNvPr>
          <p:cNvSpPr>
            <a:spLocks noGrp="1"/>
          </p:cNvSpPr>
          <p:nvPr>
            <p:ph type="sldNum" sz="quarter" idx="12"/>
          </p:nvPr>
        </p:nvSpPr>
        <p:spPr/>
        <p:txBody>
          <a:bodyPr/>
          <a:lstStyle/>
          <a:p>
            <a:fld id="{E29BF8A0-881F-9B42-8DF7-7F4C738CBC54}" type="slidenum">
              <a:rPr lang="en-US" smtClean="0"/>
              <a:t>19</a:t>
            </a:fld>
            <a:endParaRPr lang="en-US"/>
          </a:p>
        </p:txBody>
      </p:sp>
      <p:pic>
        <p:nvPicPr>
          <p:cNvPr id="6" name="Picture 5">
            <a:extLst>
              <a:ext uri="{FF2B5EF4-FFF2-40B4-BE49-F238E27FC236}">
                <a16:creationId xmlns:a16="http://schemas.microsoft.com/office/drawing/2014/main" id="{94A67A1D-4B8D-40BA-A48A-C17B64E5612C}"/>
              </a:ext>
            </a:extLst>
          </p:cNvPr>
          <p:cNvPicPr>
            <a:picLocks noChangeAspect="1"/>
          </p:cNvPicPr>
          <p:nvPr/>
        </p:nvPicPr>
        <p:blipFill>
          <a:blip r:embed="rId2"/>
          <a:stretch>
            <a:fillRect/>
          </a:stretch>
        </p:blipFill>
        <p:spPr>
          <a:xfrm>
            <a:off x="1031057" y="1914314"/>
            <a:ext cx="6629400" cy="3886200"/>
          </a:xfrm>
          <a:prstGeom prst="rect">
            <a:avLst/>
          </a:prstGeom>
        </p:spPr>
      </p:pic>
    </p:spTree>
    <p:extLst>
      <p:ext uri="{BB962C8B-B14F-4D97-AF65-F5344CB8AC3E}">
        <p14:creationId xmlns:p14="http://schemas.microsoft.com/office/powerpoint/2010/main" val="1396288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4734" y="902554"/>
            <a:ext cx="8068137" cy="757985"/>
          </a:xfrm>
          <a:prstGeom prst="rect">
            <a:avLst/>
          </a:prstGeom>
        </p:spPr>
        <p:txBody>
          <a:bodyPr vert="horz" wrap="square" lIns="0" tIns="19134" rIns="0" bIns="0" rtlCol="0" anchor="b">
            <a:spAutoFit/>
          </a:bodyPr>
          <a:lstStyle/>
          <a:p>
            <a:pPr marL="20141">
              <a:lnSpc>
                <a:spcPct val="100000"/>
              </a:lnSpc>
              <a:spcBef>
                <a:spcPts val="151"/>
              </a:spcBef>
            </a:pPr>
            <a:r>
              <a:rPr spc="-309" dirty="0"/>
              <a:t>NAMES, </a:t>
            </a:r>
            <a:r>
              <a:rPr spc="-278" dirty="0"/>
              <a:t>BINDING </a:t>
            </a:r>
            <a:r>
              <a:rPr spc="-246" dirty="0"/>
              <a:t>&amp;</a:t>
            </a:r>
            <a:r>
              <a:rPr spc="-222" dirty="0"/>
              <a:t> </a:t>
            </a:r>
            <a:r>
              <a:rPr spc="-349" dirty="0"/>
              <a:t>SCOPES</a:t>
            </a:r>
          </a:p>
        </p:txBody>
      </p:sp>
      <p:sp>
        <p:nvSpPr>
          <p:cNvPr id="6" name="object 6"/>
          <p:cNvSpPr txBox="1"/>
          <p:nvPr/>
        </p:nvSpPr>
        <p:spPr>
          <a:xfrm>
            <a:off x="438808" y="1709755"/>
            <a:ext cx="7945612" cy="3942455"/>
          </a:xfrm>
          <a:prstGeom prst="rect">
            <a:avLst/>
          </a:prstGeom>
        </p:spPr>
        <p:txBody>
          <a:bodyPr vert="horz" wrap="square" lIns="0" tIns="18127" rIns="0" bIns="0" rtlCol="0">
            <a:spAutoFit/>
          </a:bodyPr>
          <a:lstStyle/>
          <a:p>
            <a:pPr marL="20141">
              <a:spcBef>
                <a:spcPts val="600"/>
              </a:spcBef>
            </a:pPr>
            <a:r>
              <a:rPr sz="2000" dirty="0">
                <a:solidFill>
                  <a:schemeClr val="tx1">
                    <a:lumMod val="75000"/>
                    <a:lumOff val="25000"/>
                  </a:schemeClr>
                </a:solidFill>
                <a:cs typeface="Arial Black"/>
              </a:rPr>
              <a:t>Names:</a:t>
            </a:r>
          </a:p>
          <a:p>
            <a:pPr marL="459213" marR="86606" indent="-173212">
              <a:spcBef>
                <a:spcPts val="600"/>
              </a:spcBef>
              <a:buChar char="•"/>
              <a:tabLst>
                <a:tab pos="460220" algn="l"/>
              </a:tabLst>
            </a:pPr>
            <a:r>
              <a:rPr sz="2000" dirty="0">
                <a:solidFill>
                  <a:schemeClr val="tx1">
                    <a:lumMod val="75000"/>
                    <a:lumOff val="25000"/>
                  </a:schemeClr>
                </a:solidFill>
                <a:cs typeface="Arial Black"/>
              </a:rPr>
              <a:t>Function names, variable names, type names refer to memory addresses at  runtime or to abstract type structures at compile time.</a:t>
            </a:r>
          </a:p>
          <a:p>
            <a:pPr marL="20141">
              <a:spcBef>
                <a:spcPts val="600"/>
              </a:spcBef>
            </a:pPr>
            <a:r>
              <a:rPr sz="2000" dirty="0">
                <a:solidFill>
                  <a:schemeClr val="tx1">
                    <a:lumMod val="75000"/>
                    <a:lumOff val="25000"/>
                  </a:schemeClr>
                </a:solidFill>
                <a:cs typeface="Arial Black"/>
              </a:rPr>
              <a:t>Binding:</a:t>
            </a:r>
          </a:p>
          <a:p>
            <a:pPr marL="459213" marR="204430" indent="-173212">
              <a:spcBef>
                <a:spcPts val="600"/>
              </a:spcBef>
              <a:buChar char="•"/>
              <a:tabLst>
                <a:tab pos="460220" algn="l"/>
              </a:tabLst>
            </a:pPr>
            <a:r>
              <a:rPr sz="2000" dirty="0">
                <a:solidFill>
                  <a:schemeClr val="tx1">
                    <a:lumMod val="75000"/>
                    <a:lumOff val="25000"/>
                  </a:schemeClr>
                </a:solidFill>
                <a:cs typeface="Arial Black"/>
              </a:rPr>
              <a:t>To clearly deﬁne the semantics of the program, we need to clearly</a:t>
            </a:r>
            <a:r>
              <a:rPr lang="en-US" sz="2000" dirty="0">
                <a:solidFill>
                  <a:schemeClr val="tx1">
                    <a:lumMod val="75000"/>
                    <a:lumOff val="25000"/>
                  </a:schemeClr>
                </a:solidFill>
                <a:cs typeface="Arial Black"/>
              </a:rPr>
              <a:t> </a:t>
            </a:r>
            <a:r>
              <a:rPr sz="2000" dirty="0">
                <a:solidFill>
                  <a:schemeClr val="tx1">
                    <a:lumMod val="75000"/>
                    <a:lumOff val="25000"/>
                  </a:schemeClr>
                </a:solidFill>
                <a:cs typeface="Arial Black"/>
              </a:rPr>
              <a:t>identify  this association between names and the objects they refer to.</a:t>
            </a:r>
            <a:endParaRPr lang="en-US" sz="2000" dirty="0">
              <a:solidFill>
                <a:schemeClr val="tx1">
                  <a:lumMod val="75000"/>
                  <a:lumOff val="25000"/>
                </a:schemeClr>
              </a:solidFill>
              <a:cs typeface="Arial Black"/>
            </a:endParaRPr>
          </a:p>
          <a:p>
            <a:pPr marL="459213" marR="204430" indent="-173212">
              <a:spcBef>
                <a:spcPts val="600"/>
              </a:spcBef>
              <a:buChar char="•"/>
              <a:tabLst>
                <a:tab pos="460220" algn="l"/>
              </a:tabLst>
            </a:pPr>
            <a:r>
              <a:rPr lang="en-US" sz="2000" dirty="0">
                <a:solidFill>
                  <a:schemeClr val="tx1">
                    <a:lumMod val="75000"/>
                    <a:lumOff val="25000"/>
                  </a:schemeClr>
                </a:solidFill>
                <a:cs typeface="Arial Black"/>
              </a:rPr>
              <a:t>E.g. Function name is bound to its definition. </a:t>
            </a:r>
            <a:endParaRPr sz="2000" dirty="0">
              <a:solidFill>
                <a:schemeClr val="tx1">
                  <a:lumMod val="75000"/>
                  <a:lumOff val="25000"/>
                </a:schemeClr>
              </a:solidFill>
              <a:cs typeface="Arial Black"/>
            </a:endParaRPr>
          </a:p>
          <a:p>
            <a:pPr marL="459213" indent="-173212">
              <a:spcBef>
                <a:spcPts val="600"/>
              </a:spcBef>
              <a:buChar char="•"/>
              <a:tabLst>
                <a:tab pos="460220" algn="l"/>
              </a:tabLst>
            </a:pPr>
            <a:r>
              <a:rPr sz="2000" dirty="0">
                <a:solidFill>
                  <a:schemeClr val="tx1">
                    <a:lumMod val="75000"/>
                    <a:lumOff val="25000"/>
                  </a:schemeClr>
                </a:solidFill>
                <a:cs typeface="Arial Black"/>
              </a:rPr>
              <a:t>The compiler/runtime system has to do this automatically.</a:t>
            </a:r>
          </a:p>
          <a:p>
            <a:pPr marL="20141">
              <a:spcBef>
                <a:spcPts val="600"/>
              </a:spcBef>
            </a:pPr>
            <a:r>
              <a:rPr sz="2000" dirty="0">
                <a:solidFill>
                  <a:schemeClr val="tx1">
                    <a:lumMod val="75000"/>
                    <a:lumOff val="25000"/>
                  </a:schemeClr>
                </a:solidFill>
                <a:cs typeface="Arial Black"/>
              </a:rPr>
              <a:t>Scopes:</a:t>
            </a:r>
          </a:p>
          <a:p>
            <a:pPr marL="459213" marR="8056" indent="-173212">
              <a:spcBef>
                <a:spcPts val="600"/>
              </a:spcBef>
              <a:buChar char="•"/>
              <a:tabLst>
                <a:tab pos="460220" algn="l"/>
              </a:tabLst>
            </a:pPr>
            <a:r>
              <a:rPr sz="2000" dirty="0">
                <a:solidFill>
                  <a:schemeClr val="tx1">
                    <a:lumMod val="75000"/>
                    <a:lumOff val="25000"/>
                  </a:schemeClr>
                </a:solidFill>
                <a:cs typeface="Arial Black"/>
              </a:rPr>
              <a:t>What are the rules that determine which names are visible in which parts of  the program?</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pPr>
              <a:defRPr/>
            </a:pPr>
            <a:fld id="{6E9EC6CB-1111-4C10-B09C-18B79602B3CC}" type="slidenum">
              <a:rPr lang="en-US"/>
              <a:pPr>
                <a:defRPr/>
              </a:pPr>
              <a:t>20</a:t>
            </a:fld>
            <a:endParaRPr lang="en-US"/>
          </a:p>
        </p:txBody>
      </p:sp>
      <p:sp>
        <p:nvSpPr>
          <p:cNvPr id="24579" name="Rectangle 2"/>
          <p:cNvSpPr>
            <a:spLocks noGrp="1" noChangeArrowheads="1"/>
          </p:cNvSpPr>
          <p:nvPr>
            <p:ph type="title"/>
          </p:nvPr>
        </p:nvSpPr>
        <p:spPr>
          <a:xfrm>
            <a:off x="304800" y="-609600"/>
            <a:ext cx="8686800" cy="1428750"/>
          </a:xfrm>
        </p:spPr>
        <p:txBody>
          <a:bodyPr/>
          <a:lstStyle/>
          <a:p>
            <a:r>
              <a:rPr lang="en-US" altLang="en-US" sz="4800" dirty="0"/>
              <a:t>Calling Methods Example in Java</a:t>
            </a:r>
            <a:endParaRPr lang="en-US" altLang="en-US" sz="4800" dirty="0">
              <a:solidFill>
                <a:schemeClr val="tx1"/>
              </a:solidFill>
            </a:endParaRPr>
          </a:p>
        </p:txBody>
      </p:sp>
      <p:sp>
        <p:nvSpPr>
          <p:cNvPr id="24580" name="Rectangle 7"/>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4581" name="Rectangle 9"/>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4582" name="Object 2"/>
          <p:cNvGraphicFramePr>
            <a:graphicFrameLocks noChangeAspect="1"/>
          </p:cNvGraphicFramePr>
          <p:nvPr>
            <p:extLst/>
          </p:nvPr>
        </p:nvGraphicFramePr>
        <p:xfrm>
          <a:off x="231775" y="304800"/>
          <a:ext cx="8604250" cy="3260725"/>
        </p:xfrm>
        <a:graphic>
          <a:graphicData uri="http://schemas.openxmlformats.org/presentationml/2006/ole">
            <mc:AlternateContent xmlns:mc="http://schemas.openxmlformats.org/markup-compatibility/2006">
              <mc:Choice xmlns:v="urn:schemas-microsoft-com:vml" Requires="v">
                <p:oleObj spid="_x0000_s1098" name="Picture" r:id="rId4" imgW="4228338" imgH="1603248" progId="Word.Picture.8">
                  <p:embed/>
                </p:oleObj>
              </mc:Choice>
              <mc:Fallback>
                <p:oleObj name="Picture" r:id="rId4" imgW="4228338" imgH="1603248" progId="Word.Picture.8">
                  <p:embed/>
                  <p:pic>
                    <p:nvPicPr>
                      <p:cNvPr id="2458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04800"/>
                        <a:ext cx="8604250"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1"/>
          <p:cNvGraphicFramePr>
            <a:graphicFrameLocks noChangeAspect="1"/>
          </p:cNvGraphicFramePr>
          <p:nvPr>
            <p:extLst/>
          </p:nvPr>
        </p:nvGraphicFramePr>
        <p:xfrm>
          <a:off x="374464" y="3048000"/>
          <a:ext cx="8617136" cy="3505200"/>
        </p:xfrm>
        <a:graphic>
          <a:graphicData uri="http://schemas.openxmlformats.org/presentationml/2006/ole">
            <mc:AlternateContent xmlns:mc="http://schemas.openxmlformats.org/markup-compatibility/2006">
              <mc:Choice xmlns:v="urn:schemas-microsoft-com:vml" Requires="v">
                <p:oleObj spid="_x0000_s1099" name="Picture" r:id="rId6" imgW="5437632" imgH="2209800" progId="Word.Picture.8">
                  <p:embed/>
                </p:oleObj>
              </mc:Choice>
              <mc:Fallback>
                <p:oleObj name="Picture" r:id="rId6" imgW="5437632" imgH="2209800" progId="Word.Picture.8">
                  <p:embed/>
                  <p:pic>
                    <p:nvPicPr>
                      <p:cNvPr id="2"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464" y="3048000"/>
                        <a:ext cx="8617136" cy="3505200"/>
                      </a:xfrm>
                      <a:prstGeom prst="rect">
                        <a:avLst/>
                      </a:prstGeom>
                      <a:noFill/>
                      <a:ln>
                        <a:noFill/>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pPr>
              <a:defRPr/>
            </a:pPr>
            <a:fld id="{2981A586-85FC-4E16-AEA0-AEFE0A105E87}" type="slidenum">
              <a:rPr lang="en-US"/>
              <a:pPr>
                <a:defRPr/>
              </a:pPr>
              <a:t>21</a:t>
            </a:fld>
            <a:endParaRPr lang="en-US"/>
          </a:p>
        </p:txBody>
      </p:sp>
      <p:sp>
        <p:nvSpPr>
          <p:cNvPr id="26627" name="Rectangle 2"/>
          <p:cNvSpPr>
            <a:spLocks noGrp="1" noChangeArrowheads="1"/>
          </p:cNvSpPr>
          <p:nvPr>
            <p:ph type="title"/>
          </p:nvPr>
        </p:nvSpPr>
        <p:spPr>
          <a:xfrm>
            <a:off x="685800" y="285750"/>
            <a:ext cx="7772400" cy="646113"/>
          </a:xfrm>
        </p:spPr>
        <p:txBody>
          <a:bodyPr>
            <a:normAutofit fontScale="90000"/>
          </a:bodyPr>
          <a:lstStyle/>
          <a:p>
            <a:r>
              <a:rPr lang="en-US" altLang="en-US"/>
              <a:t>Trace Call Stack</a:t>
            </a:r>
            <a:endParaRPr lang="en-US" altLang="en-US">
              <a:solidFill>
                <a:schemeClr val="tx1"/>
              </a:solidFill>
            </a:endParaRPr>
          </a:p>
        </p:txBody>
      </p:sp>
      <p:sp>
        <p:nvSpPr>
          <p:cNvPr id="26628"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6629"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6630" name="Object 2"/>
          <p:cNvGraphicFramePr>
            <a:graphicFrameLocks noChangeAspect="1"/>
          </p:cNvGraphicFramePr>
          <p:nvPr/>
        </p:nvGraphicFramePr>
        <p:xfrm>
          <a:off x="117475" y="2162175"/>
          <a:ext cx="4878388" cy="4086225"/>
        </p:xfrm>
        <a:graphic>
          <a:graphicData uri="http://schemas.openxmlformats.org/presentationml/2006/ole">
            <mc:AlternateContent xmlns:mc="http://schemas.openxmlformats.org/markup-compatibility/2006">
              <mc:Choice xmlns:v="urn:schemas-microsoft-com:vml" Requires="v">
                <p:oleObj spid="_x0000_s2122" name="Picture" r:id="rId4" imgW="2116836" imgH="1769364" progId="Word.Picture.8">
                  <p:embed/>
                </p:oleObj>
              </mc:Choice>
              <mc:Fallback>
                <p:oleObj name="Picture" r:id="rId4" imgW="2116836" imgH="1769364" progId="Word.Picture.8">
                  <p:embed/>
                  <p:pic>
                    <p:nvPicPr>
                      <p:cNvPr id="2663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62175"/>
                        <a:ext cx="48783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Rectangle 6"/>
          <p:cNvSpPr>
            <a:spLocks noChangeArrowheads="1"/>
          </p:cNvSpPr>
          <p:nvPr/>
        </p:nvSpPr>
        <p:spPr bwMode="auto">
          <a:xfrm>
            <a:off x="347663" y="2622550"/>
            <a:ext cx="3384550" cy="1539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6632" name="AutoShape 7"/>
          <p:cNvSpPr>
            <a:spLocks noChangeArrowheads="1"/>
          </p:cNvSpPr>
          <p:nvPr/>
        </p:nvSpPr>
        <p:spPr bwMode="auto">
          <a:xfrm>
            <a:off x="4456113" y="1470025"/>
            <a:ext cx="3533775" cy="654050"/>
          </a:xfrm>
          <a:prstGeom prst="wedgeRoundRectCallout">
            <a:avLst>
              <a:gd name="adj1" fmla="val -89713"/>
              <a:gd name="adj2" fmla="val 140778"/>
              <a:gd name="adj3" fmla="val 16667"/>
            </a:avLst>
          </a:prstGeom>
          <a:solidFill>
            <a:schemeClr val="bg2"/>
          </a:solidFill>
          <a:ln w="12700">
            <a:solidFill>
              <a:schemeClr val="tx1"/>
            </a:solidFill>
            <a:miter lim="800000"/>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 is declared and initialized</a:t>
            </a:r>
          </a:p>
        </p:txBody>
      </p:sp>
      <p:graphicFrame>
        <p:nvGraphicFramePr>
          <p:cNvPr id="26633" name="Object 3"/>
          <p:cNvGraphicFramePr>
            <a:graphicFrameLocks noGrp="1" noChangeAspect="1"/>
          </p:cNvGraphicFramePr>
          <p:nvPr>
            <p:ph idx="1"/>
          </p:nvPr>
        </p:nvGraphicFramePr>
        <p:xfrm>
          <a:off x="6146800" y="2392363"/>
          <a:ext cx="1830388" cy="3263900"/>
        </p:xfrm>
        <a:graphic>
          <a:graphicData uri="http://schemas.openxmlformats.org/presentationml/2006/ole">
            <mc:AlternateContent xmlns:mc="http://schemas.openxmlformats.org/markup-compatibility/2006">
              <mc:Choice xmlns:v="urn:schemas-microsoft-com:vml" Requires="v">
                <p:oleObj spid="_x0000_s2123" name="Picture" r:id="rId6" imgW="1316736" imgH="2340864" progId="Word.Picture.8">
                  <p:embed/>
                </p:oleObj>
              </mc:Choice>
              <mc:Fallback>
                <p:oleObj name="Picture" r:id="rId6" imgW="1316736" imgH="2340864" progId="Word.Picture.8">
                  <p:embed/>
                  <p:pic>
                    <p:nvPicPr>
                      <p:cNvPr id="2663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6800" y="2392363"/>
                        <a:ext cx="1830388" cy="32639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4" name="Line 10"/>
          <p:cNvSpPr>
            <a:spLocks noChangeShapeType="1"/>
          </p:cNvSpPr>
          <p:nvPr/>
        </p:nvSpPr>
        <p:spPr bwMode="auto">
          <a:xfrm>
            <a:off x="3611563" y="2698750"/>
            <a:ext cx="3879850" cy="1882775"/>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pPr>
              <a:defRPr/>
            </a:pPr>
            <a:fld id="{0A733392-0975-4581-BFE3-2D9D39AF4193}" type="slidenum">
              <a:rPr lang="en-US"/>
              <a:pPr>
                <a:defRPr/>
              </a:pPr>
              <a:t>22</a:t>
            </a:fld>
            <a:endParaRPr lang="en-US"/>
          </a:p>
        </p:txBody>
      </p:sp>
      <p:sp>
        <p:nvSpPr>
          <p:cNvPr id="27651" name="Rectangle 2"/>
          <p:cNvSpPr>
            <a:spLocks noGrp="1" noChangeArrowheads="1"/>
          </p:cNvSpPr>
          <p:nvPr>
            <p:ph type="title"/>
          </p:nvPr>
        </p:nvSpPr>
        <p:spPr>
          <a:xfrm>
            <a:off x="685800" y="285750"/>
            <a:ext cx="7772400" cy="685800"/>
          </a:xfrm>
        </p:spPr>
        <p:txBody>
          <a:bodyPr>
            <a:normAutofit fontScale="90000"/>
          </a:bodyPr>
          <a:lstStyle/>
          <a:p>
            <a:r>
              <a:rPr lang="en-US" altLang="en-US"/>
              <a:t>Trace Call Stack</a:t>
            </a:r>
            <a:endParaRPr lang="en-US" altLang="en-US">
              <a:solidFill>
                <a:schemeClr val="tx1"/>
              </a:solidFill>
            </a:endParaRPr>
          </a:p>
        </p:txBody>
      </p:sp>
      <p:sp>
        <p:nvSpPr>
          <p:cNvPr id="27652"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7653"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7654" name="Object 2"/>
          <p:cNvGraphicFramePr>
            <a:graphicFrameLocks noChangeAspect="1"/>
          </p:cNvGraphicFramePr>
          <p:nvPr/>
        </p:nvGraphicFramePr>
        <p:xfrm>
          <a:off x="117475" y="2162175"/>
          <a:ext cx="4878388" cy="4086225"/>
        </p:xfrm>
        <a:graphic>
          <a:graphicData uri="http://schemas.openxmlformats.org/presentationml/2006/ole">
            <mc:AlternateContent xmlns:mc="http://schemas.openxmlformats.org/markup-compatibility/2006">
              <mc:Choice xmlns:v="urn:schemas-microsoft-com:vml" Requires="v">
                <p:oleObj spid="_x0000_s3146" name="Picture" r:id="rId4" imgW="2116836" imgH="1769364" progId="Word.Picture.8">
                  <p:embed/>
                </p:oleObj>
              </mc:Choice>
              <mc:Fallback>
                <p:oleObj name="Picture" r:id="rId4" imgW="2116836" imgH="1769364" progId="Word.Picture.8">
                  <p:embed/>
                  <p:pic>
                    <p:nvPicPr>
                      <p:cNvPr id="2765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62175"/>
                        <a:ext cx="48783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Rectangle 6"/>
          <p:cNvSpPr>
            <a:spLocks noChangeArrowheads="1"/>
          </p:cNvSpPr>
          <p:nvPr/>
        </p:nvSpPr>
        <p:spPr bwMode="auto">
          <a:xfrm>
            <a:off x="347663" y="2814638"/>
            <a:ext cx="3384550" cy="1539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7656" name="AutoShape 7"/>
          <p:cNvSpPr>
            <a:spLocks noChangeArrowheads="1"/>
          </p:cNvSpPr>
          <p:nvPr/>
        </p:nvSpPr>
        <p:spPr bwMode="auto">
          <a:xfrm>
            <a:off x="4456113" y="1470025"/>
            <a:ext cx="3533775" cy="654050"/>
          </a:xfrm>
          <a:prstGeom prst="wedgeRoundRectCallout">
            <a:avLst>
              <a:gd name="adj1" fmla="val -86523"/>
              <a:gd name="adj2" fmla="val 171843"/>
              <a:gd name="adj3" fmla="val 16667"/>
            </a:avLst>
          </a:prstGeom>
          <a:solidFill>
            <a:schemeClr val="bg2"/>
          </a:solidFill>
          <a:ln w="12700">
            <a:solidFill>
              <a:schemeClr val="tx1"/>
            </a:solidFill>
            <a:miter lim="800000"/>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j is declared and initialized</a:t>
            </a:r>
          </a:p>
        </p:txBody>
      </p:sp>
      <p:graphicFrame>
        <p:nvGraphicFramePr>
          <p:cNvPr id="27657" name="Object 3"/>
          <p:cNvGraphicFramePr>
            <a:graphicFrameLocks noGrp="1" noChangeAspect="1"/>
          </p:cNvGraphicFramePr>
          <p:nvPr>
            <p:ph idx="1"/>
          </p:nvPr>
        </p:nvGraphicFramePr>
        <p:xfrm>
          <a:off x="6146800" y="2392363"/>
          <a:ext cx="1830388" cy="3263900"/>
        </p:xfrm>
        <a:graphic>
          <a:graphicData uri="http://schemas.openxmlformats.org/presentationml/2006/ole">
            <mc:AlternateContent xmlns:mc="http://schemas.openxmlformats.org/markup-compatibility/2006">
              <mc:Choice xmlns:v="urn:schemas-microsoft-com:vml" Requires="v">
                <p:oleObj spid="_x0000_s3147" name="Picture" r:id="rId6" imgW="1316736" imgH="2340864" progId="Word.Picture.8">
                  <p:embed/>
                </p:oleObj>
              </mc:Choice>
              <mc:Fallback>
                <p:oleObj name="Picture" r:id="rId6" imgW="1316736" imgH="2340864" progId="Word.Picture.8">
                  <p:embed/>
                  <p:pic>
                    <p:nvPicPr>
                      <p:cNvPr id="2765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6800" y="2392363"/>
                        <a:ext cx="1830388" cy="32639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8" name="Line 9"/>
          <p:cNvSpPr>
            <a:spLocks noChangeShapeType="1"/>
          </p:cNvSpPr>
          <p:nvPr/>
        </p:nvSpPr>
        <p:spPr bwMode="auto">
          <a:xfrm>
            <a:off x="3457575" y="2890838"/>
            <a:ext cx="4033838" cy="15367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pPr>
              <a:defRPr/>
            </a:pPr>
            <a:fld id="{B387380D-310F-4FEF-9CBA-34F6AA1E5675}" type="slidenum">
              <a:rPr lang="en-US"/>
              <a:pPr>
                <a:defRPr/>
              </a:pPr>
              <a:t>23</a:t>
            </a:fld>
            <a:endParaRPr lang="en-US"/>
          </a:p>
        </p:txBody>
      </p:sp>
      <p:sp>
        <p:nvSpPr>
          <p:cNvPr id="28675" name="Rectangle 2"/>
          <p:cNvSpPr>
            <a:spLocks noGrp="1" noChangeArrowheads="1"/>
          </p:cNvSpPr>
          <p:nvPr>
            <p:ph type="title"/>
          </p:nvPr>
        </p:nvSpPr>
        <p:spPr>
          <a:xfrm>
            <a:off x="685800" y="285750"/>
            <a:ext cx="7772400" cy="646113"/>
          </a:xfrm>
        </p:spPr>
        <p:txBody>
          <a:bodyPr>
            <a:normAutofit fontScale="90000"/>
          </a:bodyPr>
          <a:lstStyle/>
          <a:p>
            <a:r>
              <a:rPr lang="en-US" altLang="en-US"/>
              <a:t>Trace Call Stack</a:t>
            </a:r>
            <a:endParaRPr lang="en-US" altLang="en-US">
              <a:solidFill>
                <a:schemeClr val="tx1"/>
              </a:solidFill>
            </a:endParaRPr>
          </a:p>
        </p:txBody>
      </p:sp>
      <p:sp>
        <p:nvSpPr>
          <p:cNvPr id="28676"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8677"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8678" name="Object 2"/>
          <p:cNvGraphicFramePr>
            <a:graphicFrameLocks noChangeAspect="1"/>
          </p:cNvGraphicFramePr>
          <p:nvPr/>
        </p:nvGraphicFramePr>
        <p:xfrm>
          <a:off x="117475" y="2162175"/>
          <a:ext cx="4878388" cy="4086225"/>
        </p:xfrm>
        <a:graphic>
          <a:graphicData uri="http://schemas.openxmlformats.org/presentationml/2006/ole">
            <mc:AlternateContent xmlns:mc="http://schemas.openxmlformats.org/markup-compatibility/2006">
              <mc:Choice xmlns:v="urn:schemas-microsoft-com:vml" Requires="v">
                <p:oleObj spid="_x0000_s4170" name="Picture" r:id="rId4" imgW="2116836" imgH="1769364" progId="Word.Picture.8">
                  <p:embed/>
                </p:oleObj>
              </mc:Choice>
              <mc:Fallback>
                <p:oleObj name="Picture" r:id="rId4" imgW="2116836" imgH="1769364" progId="Word.Picture.8">
                  <p:embed/>
                  <p:pic>
                    <p:nvPicPr>
                      <p:cNvPr id="2867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62175"/>
                        <a:ext cx="48783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9" name="Rectangle 6"/>
          <p:cNvSpPr>
            <a:spLocks noChangeArrowheads="1"/>
          </p:cNvSpPr>
          <p:nvPr/>
        </p:nvSpPr>
        <p:spPr bwMode="auto">
          <a:xfrm>
            <a:off x="347663" y="3006725"/>
            <a:ext cx="690562" cy="1539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8680" name="AutoShape 7"/>
          <p:cNvSpPr>
            <a:spLocks noChangeArrowheads="1"/>
          </p:cNvSpPr>
          <p:nvPr/>
        </p:nvSpPr>
        <p:spPr bwMode="auto">
          <a:xfrm>
            <a:off x="4456113" y="1470025"/>
            <a:ext cx="3533775" cy="654050"/>
          </a:xfrm>
          <a:prstGeom prst="wedgeRoundRectCallout">
            <a:avLst>
              <a:gd name="adj1" fmla="val -150269"/>
              <a:gd name="adj2" fmla="val 183495"/>
              <a:gd name="adj3" fmla="val 16667"/>
            </a:avLst>
          </a:prstGeom>
          <a:solidFill>
            <a:schemeClr val="bg2"/>
          </a:solidFill>
          <a:ln w="12700">
            <a:solidFill>
              <a:schemeClr val="tx1"/>
            </a:solidFill>
            <a:miter lim="800000"/>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Declare k</a:t>
            </a:r>
          </a:p>
        </p:txBody>
      </p:sp>
      <p:graphicFrame>
        <p:nvGraphicFramePr>
          <p:cNvPr id="28681" name="Object 3"/>
          <p:cNvGraphicFramePr>
            <a:graphicFrameLocks noGrp="1" noChangeAspect="1"/>
          </p:cNvGraphicFramePr>
          <p:nvPr>
            <p:ph idx="1"/>
          </p:nvPr>
        </p:nvGraphicFramePr>
        <p:xfrm>
          <a:off x="6146800" y="2392363"/>
          <a:ext cx="1830388" cy="3263900"/>
        </p:xfrm>
        <a:graphic>
          <a:graphicData uri="http://schemas.openxmlformats.org/presentationml/2006/ole">
            <mc:AlternateContent xmlns:mc="http://schemas.openxmlformats.org/markup-compatibility/2006">
              <mc:Choice xmlns:v="urn:schemas-microsoft-com:vml" Requires="v">
                <p:oleObj spid="_x0000_s4171" name="Picture" r:id="rId6" imgW="1316736" imgH="2340864" progId="Word.Picture.8">
                  <p:embed/>
                </p:oleObj>
              </mc:Choice>
              <mc:Fallback>
                <p:oleObj name="Picture" r:id="rId6" imgW="1316736" imgH="2340864" progId="Word.Picture.8">
                  <p:embed/>
                  <p:pic>
                    <p:nvPicPr>
                      <p:cNvPr id="2868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6800" y="2392363"/>
                        <a:ext cx="1830388" cy="32639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2" name="Line 9"/>
          <p:cNvSpPr>
            <a:spLocks noChangeShapeType="1"/>
          </p:cNvSpPr>
          <p:nvPr/>
        </p:nvSpPr>
        <p:spPr bwMode="auto">
          <a:xfrm>
            <a:off x="1000125" y="3121025"/>
            <a:ext cx="6529388" cy="1152525"/>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pPr>
              <a:defRPr/>
            </a:pPr>
            <a:fld id="{38142BD2-1510-4D5B-831F-F9C6FBDE8BEB}" type="slidenum">
              <a:rPr lang="en-US"/>
              <a:pPr>
                <a:defRPr/>
              </a:pPr>
              <a:t>24</a:t>
            </a:fld>
            <a:endParaRPr lang="en-US"/>
          </a:p>
        </p:txBody>
      </p:sp>
      <p:sp>
        <p:nvSpPr>
          <p:cNvPr id="29699" name="Rectangle 2"/>
          <p:cNvSpPr>
            <a:spLocks noGrp="1" noChangeArrowheads="1"/>
          </p:cNvSpPr>
          <p:nvPr>
            <p:ph type="title"/>
          </p:nvPr>
        </p:nvSpPr>
        <p:spPr>
          <a:xfrm>
            <a:off x="685800" y="285750"/>
            <a:ext cx="7772400" cy="646113"/>
          </a:xfrm>
        </p:spPr>
        <p:txBody>
          <a:bodyPr>
            <a:normAutofit fontScale="90000"/>
          </a:bodyPr>
          <a:lstStyle/>
          <a:p>
            <a:r>
              <a:rPr lang="en-US" altLang="en-US"/>
              <a:t>Trace Call Stack</a:t>
            </a:r>
            <a:endParaRPr lang="en-US" altLang="en-US">
              <a:solidFill>
                <a:schemeClr val="tx1"/>
              </a:solidFill>
            </a:endParaRPr>
          </a:p>
        </p:txBody>
      </p:sp>
      <p:sp>
        <p:nvSpPr>
          <p:cNvPr id="29700"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9701"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29702" name="Object 2"/>
          <p:cNvGraphicFramePr>
            <a:graphicFrameLocks noChangeAspect="1"/>
          </p:cNvGraphicFramePr>
          <p:nvPr/>
        </p:nvGraphicFramePr>
        <p:xfrm>
          <a:off x="117475" y="2162175"/>
          <a:ext cx="4878388" cy="4086225"/>
        </p:xfrm>
        <a:graphic>
          <a:graphicData uri="http://schemas.openxmlformats.org/presentationml/2006/ole">
            <mc:AlternateContent xmlns:mc="http://schemas.openxmlformats.org/markup-compatibility/2006">
              <mc:Choice xmlns:v="urn:schemas-microsoft-com:vml" Requires="v">
                <p:oleObj spid="_x0000_s5194" name="Picture" r:id="rId4" imgW="2116836" imgH="1769364" progId="Word.Picture.8">
                  <p:embed/>
                </p:oleObj>
              </mc:Choice>
              <mc:Fallback>
                <p:oleObj name="Picture" r:id="rId4" imgW="2116836" imgH="1769364" progId="Word.Picture.8">
                  <p:embed/>
                  <p:pic>
                    <p:nvPicPr>
                      <p:cNvPr id="2970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62175"/>
                        <a:ext cx="48783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3" name="Rectangle 6"/>
          <p:cNvSpPr>
            <a:spLocks noChangeArrowheads="1"/>
          </p:cNvSpPr>
          <p:nvPr/>
        </p:nvSpPr>
        <p:spPr bwMode="auto">
          <a:xfrm>
            <a:off x="1230313" y="2930525"/>
            <a:ext cx="2501900" cy="2301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9704" name="AutoShape 7"/>
          <p:cNvSpPr>
            <a:spLocks noChangeArrowheads="1"/>
          </p:cNvSpPr>
          <p:nvPr/>
        </p:nvSpPr>
        <p:spPr bwMode="auto">
          <a:xfrm>
            <a:off x="4456113" y="1470025"/>
            <a:ext cx="3533775" cy="654050"/>
          </a:xfrm>
          <a:prstGeom prst="wedgeRoundRectCallout">
            <a:avLst>
              <a:gd name="adj1" fmla="val -78843"/>
              <a:gd name="adj2" fmla="val 192718"/>
              <a:gd name="adj3" fmla="val 16667"/>
            </a:avLst>
          </a:prstGeom>
          <a:solidFill>
            <a:schemeClr val="bg2"/>
          </a:solidFill>
          <a:ln w="12700">
            <a:solidFill>
              <a:schemeClr val="tx1"/>
            </a:solidFill>
            <a:miter lim="800000"/>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Invoke max(i, j)</a:t>
            </a:r>
          </a:p>
        </p:txBody>
      </p:sp>
      <p:graphicFrame>
        <p:nvGraphicFramePr>
          <p:cNvPr id="29705" name="Object 3"/>
          <p:cNvGraphicFramePr>
            <a:graphicFrameLocks noGrp="1" noChangeAspect="1"/>
          </p:cNvGraphicFramePr>
          <p:nvPr>
            <p:ph idx="1"/>
          </p:nvPr>
        </p:nvGraphicFramePr>
        <p:xfrm>
          <a:off x="6146800" y="2392363"/>
          <a:ext cx="1830388" cy="3263900"/>
        </p:xfrm>
        <a:graphic>
          <a:graphicData uri="http://schemas.openxmlformats.org/presentationml/2006/ole">
            <mc:AlternateContent xmlns:mc="http://schemas.openxmlformats.org/markup-compatibility/2006">
              <mc:Choice xmlns:v="urn:schemas-microsoft-com:vml" Requires="v">
                <p:oleObj spid="_x0000_s5195" name="Picture" r:id="rId6" imgW="1316736" imgH="2340864" progId="Word.Picture.8">
                  <p:embed/>
                </p:oleObj>
              </mc:Choice>
              <mc:Fallback>
                <p:oleObj name="Picture" r:id="rId6" imgW="1316736" imgH="2340864" progId="Word.Picture.8">
                  <p:embed/>
                  <p:pic>
                    <p:nvPicPr>
                      <p:cNvPr id="2970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6800" y="2392363"/>
                        <a:ext cx="1830388" cy="32639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6" name="Line 9"/>
          <p:cNvSpPr>
            <a:spLocks noChangeShapeType="1"/>
          </p:cNvSpPr>
          <p:nvPr/>
        </p:nvSpPr>
        <p:spPr bwMode="auto">
          <a:xfrm>
            <a:off x="3305175" y="3082925"/>
            <a:ext cx="114300" cy="1268413"/>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pPr>
              <a:defRPr/>
            </a:pPr>
            <a:fld id="{B5EFBDE7-0868-4DCA-9820-1EC02B3661EF}" type="slidenum">
              <a:rPr lang="en-US"/>
              <a:pPr>
                <a:defRPr/>
              </a:pPr>
              <a:t>25</a:t>
            </a:fld>
            <a:endParaRPr lang="en-US"/>
          </a:p>
        </p:txBody>
      </p:sp>
      <p:sp>
        <p:nvSpPr>
          <p:cNvPr id="30723" name="Rectangle 2"/>
          <p:cNvSpPr>
            <a:spLocks noGrp="1" noChangeArrowheads="1"/>
          </p:cNvSpPr>
          <p:nvPr>
            <p:ph type="title"/>
          </p:nvPr>
        </p:nvSpPr>
        <p:spPr>
          <a:xfrm>
            <a:off x="685800" y="285750"/>
            <a:ext cx="7772400" cy="685800"/>
          </a:xfrm>
        </p:spPr>
        <p:txBody>
          <a:bodyPr>
            <a:normAutofit fontScale="90000"/>
          </a:bodyPr>
          <a:lstStyle/>
          <a:p>
            <a:r>
              <a:rPr lang="en-US" altLang="en-US"/>
              <a:t>Trace Call Stack</a:t>
            </a:r>
            <a:endParaRPr lang="en-US" altLang="en-US">
              <a:solidFill>
                <a:schemeClr val="tx1"/>
              </a:solidFill>
            </a:endParaRPr>
          </a:p>
        </p:txBody>
      </p:sp>
      <p:sp>
        <p:nvSpPr>
          <p:cNvPr id="30724"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5"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0726" name="Object 2"/>
          <p:cNvGraphicFramePr>
            <a:graphicFrameLocks noChangeAspect="1"/>
          </p:cNvGraphicFramePr>
          <p:nvPr/>
        </p:nvGraphicFramePr>
        <p:xfrm>
          <a:off x="117475" y="2162175"/>
          <a:ext cx="4878388" cy="4086225"/>
        </p:xfrm>
        <a:graphic>
          <a:graphicData uri="http://schemas.openxmlformats.org/presentationml/2006/ole">
            <mc:AlternateContent xmlns:mc="http://schemas.openxmlformats.org/markup-compatibility/2006">
              <mc:Choice xmlns:v="urn:schemas-microsoft-com:vml" Requires="v">
                <p:oleObj spid="_x0000_s6218" name="Picture" r:id="rId4" imgW="2116836" imgH="1769364" progId="Word.Picture.8">
                  <p:embed/>
                </p:oleObj>
              </mc:Choice>
              <mc:Fallback>
                <p:oleObj name="Picture" r:id="rId4" imgW="2116836" imgH="1769364" progId="Word.Picture.8">
                  <p:embed/>
                  <p:pic>
                    <p:nvPicPr>
                      <p:cNvPr id="307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62175"/>
                        <a:ext cx="48783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7" name="Rectangle 6"/>
          <p:cNvSpPr>
            <a:spLocks noChangeArrowheads="1"/>
          </p:cNvSpPr>
          <p:nvPr/>
        </p:nvSpPr>
        <p:spPr bwMode="auto">
          <a:xfrm>
            <a:off x="2036763" y="4311650"/>
            <a:ext cx="2573337" cy="1920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0728" name="AutoShape 7"/>
          <p:cNvSpPr>
            <a:spLocks noChangeArrowheads="1"/>
          </p:cNvSpPr>
          <p:nvPr/>
        </p:nvSpPr>
        <p:spPr bwMode="auto">
          <a:xfrm>
            <a:off x="4456113" y="1470025"/>
            <a:ext cx="3533775" cy="654050"/>
          </a:xfrm>
          <a:prstGeom prst="wedgeRoundRectCallout">
            <a:avLst>
              <a:gd name="adj1" fmla="val -47171"/>
              <a:gd name="adj2" fmla="val 396116"/>
              <a:gd name="adj3" fmla="val 16667"/>
            </a:avLst>
          </a:prstGeom>
          <a:solidFill>
            <a:schemeClr val="bg2"/>
          </a:solidFill>
          <a:ln w="12700">
            <a:solidFill>
              <a:schemeClr val="tx1"/>
            </a:solidFill>
            <a:miter lim="800000"/>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pass the values of i and j to num1 and num2</a:t>
            </a:r>
          </a:p>
        </p:txBody>
      </p:sp>
      <p:graphicFrame>
        <p:nvGraphicFramePr>
          <p:cNvPr id="30729" name="Object 3"/>
          <p:cNvGraphicFramePr>
            <a:graphicFrameLocks noGrp="1" noChangeAspect="1"/>
          </p:cNvGraphicFramePr>
          <p:nvPr>
            <p:ph idx="1"/>
          </p:nvPr>
        </p:nvGraphicFramePr>
        <p:xfrm>
          <a:off x="6070600" y="2276475"/>
          <a:ext cx="2284413" cy="4071938"/>
        </p:xfrm>
        <a:graphic>
          <a:graphicData uri="http://schemas.openxmlformats.org/presentationml/2006/ole">
            <mc:AlternateContent xmlns:mc="http://schemas.openxmlformats.org/markup-compatibility/2006">
              <mc:Choice xmlns:v="urn:schemas-microsoft-com:vml" Requires="v">
                <p:oleObj spid="_x0000_s6219" name="Picture" r:id="rId6" imgW="1316736" imgH="2340864" progId="Word.Picture.8">
                  <p:embed/>
                </p:oleObj>
              </mc:Choice>
              <mc:Fallback>
                <p:oleObj name="Picture" r:id="rId6" imgW="1316736" imgH="2340864" progId="Word.Picture.8">
                  <p:embed/>
                  <p:pic>
                    <p:nvPicPr>
                      <p:cNvPr id="3072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0600" y="2276475"/>
                        <a:ext cx="2284413" cy="4071938"/>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0" name="Line 9"/>
          <p:cNvSpPr>
            <a:spLocks noChangeShapeType="1"/>
          </p:cNvSpPr>
          <p:nvPr/>
        </p:nvSpPr>
        <p:spPr bwMode="auto">
          <a:xfrm flipV="1">
            <a:off x="3535363" y="3889375"/>
            <a:ext cx="3609975" cy="461963"/>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pPr>
              <a:defRPr/>
            </a:pPr>
            <a:fld id="{CFCE6240-832B-44F3-9F77-7AA99F33AE0A}" type="slidenum">
              <a:rPr lang="en-US"/>
              <a:pPr>
                <a:defRPr/>
              </a:pPr>
              <a:t>26</a:t>
            </a:fld>
            <a:endParaRPr lang="en-US"/>
          </a:p>
        </p:txBody>
      </p:sp>
      <p:sp>
        <p:nvSpPr>
          <p:cNvPr id="31747" name="Rectangle 2"/>
          <p:cNvSpPr>
            <a:spLocks noGrp="1" noChangeArrowheads="1"/>
          </p:cNvSpPr>
          <p:nvPr>
            <p:ph type="title"/>
          </p:nvPr>
        </p:nvSpPr>
        <p:spPr>
          <a:xfrm>
            <a:off x="685800" y="285750"/>
            <a:ext cx="7772400" cy="531813"/>
          </a:xfrm>
        </p:spPr>
        <p:txBody>
          <a:bodyPr>
            <a:normAutofit fontScale="90000"/>
          </a:bodyPr>
          <a:lstStyle/>
          <a:p>
            <a:r>
              <a:rPr lang="en-US" altLang="en-US"/>
              <a:t>Trace Call Stack</a:t>
            </a:r>
            <a:endParaRPr lang="en-US" altLang="en-US">
              <a:solidFill>
                <a:schemeClr val="tx1"/>
              </a:solidFill>
            </a:endParaRPr>
          </a:p>
        </p:txBody>
      </p:sp>
      <p:sp>
        <p:nvSpPr>
          <p:cNvPr id="31748"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49"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1750" name="Object 2"/>
          <p:cNvGraphicFramePr>
            <a:graphicFrameLocks noChangeAspect="1"/>
          </p:cNvGraphicFramePr>
          <p:nvPr/>
        </p:nvGraphicFramePr>
        <p:xfrm>
          <a:off x="117475" y="2162175"/>
          <a:ext cx="4878388" cy="4086225"/>
        </p:xfrm>
        <a:graphic>
          <a:graphicData uri="http://schemas.openxmlformats.org/presentationml/2006/ole">
            <mc:AlternateContent xmlns:mc="http://schemas.openxmlformats.org/markup-compatibility/2006">
              <mc:Choice xmlns:v="urn:schemas-microsoft-com:vml" Requires="v">
                <p:oleObj spid="_x0000_s7242" name="Picture" r:id="rId4" imgW="2116836" imgH="1769364" progId="Word.Picture.8">
                  <p:embed/>
                </p:oleObj>
              </mc:Choice>
              <mc:Fallback>
                <p:oleObj name="Picture" r:id="rId4" imgW="2116836" imgH="1769364" progId="Word.Picture.8">
                  <p:embed/>
                  <p:pic>
                    <p:nvPicPr>
                      <p:cNvPr id="317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62175"/>
                        <a:ext cx="48783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1" name="Rectangle 6"/>
          <p:cNvSpPr>
            <a:spLocks noChangeArrowheads="1"/>
          </p:cNvSpPr>
          <p:nvPr/>
        </p:nvSpPr>
        <p:spPr bwMode="auto">
          <a:xfrm>
            <a:off x="385763" y="4503738"/>
            <a:ext cx="4186237" cy="1920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1752" name="AutoShape 7"/>
          <p:cNvSpPr>
            <a:spLocks noChangeArrowheads="1"/>
          </p:cNvSpPr>
          <p:nvPr/>
        </p:nvSpPr>
        <p:spPr bwMode="auto">
          <a:xfrm>
            <a:off x="4456113" y="1470025"/>
            <a:ext cx="3533775" cy="654050"/>
          </a:xfrm>
          <a:prstGeom prst="wedgeRoundRectCallout">
            <a:avLst>
              <a:gd name="adj1" fmla="val -51032"/>
              <a:gd name="adj2" fmla="val 435435"/>
              <a:gd name="adj3" fmla="val 16667"/>
            </a:avLst>
          </a:prstGeom>
          <a:solidFill>
            <a:schemeClr val="bg2"/>
          </a:solidFill>
          <a:ln w="12700">
            <a:solidFill>
              <a:schemeClr val="tx1"/>
            </a:solidFill>
            <a:miter lim="800000"/>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pass the values of i and j to num1 and num2</a:t>
            </a:r>
          </a:p>
        </p:txBody>
      </p:sp>
      <p:graphicFrame>
        <p:nvGraphicFramePr>
          <p:cNvPr id="31753" name="Object 3"/>
          <p:cNvGraphicFramePr>
            <a:graphicFrameLocks noGrp="1" noChangeAspect="1"/>
          </p:cNvGraphicFramePr>
          <p:nvPr>
            <p:ph idx="1"/>
          </p:nvPr>
        </p:nvGraphicFramePr>
        <p:xfrm>
          <a:off x="6070600" y="2276475"/>
          <a:ext cx="2284413" cy="4071938"/>
        </p:xfrm>
        <a:graphic>
          <a:graphicData uri="http://schemas.openxmlformats.org/presentationml/2006/ole">
            <mc:AlternateContent xmlns:mc="http://schemas.openxmlformats.org/markup-compatibility/2006">
              <mc:Choice xmlns:v="urn:schemas-microsoft-com:vml" Requires="v">
                <p:oleObj spid="_x0000_s7243" name="Picture" r:id="rId6" imgW="1316736" imgH="2340864" progId="Word.Picture.8">
                  <p:embed/>
                </p:oleObj>
              </mc:Choice>
              <mc:Fallback>
                <p:oleObj name="Picture" r:id="rId6" imgW="1316736" imgH="2340864" progId="Word.Picture.8">
                  <p:embed/>
                  <p:pic>
                    <p:nvPicPr>
                      <p:cNvPr id="31753"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0600" y="2276475"/>
                        <a:ext cx="2284413" cy="4071938"/>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4" name="Line 9"/>
          <p:cNvSpPr>
            <a:spLocks noChangeShapeType="1"/>
          </p:cNvSpPr>
          <p:nvPr/>
        </p:nvSpPr>
        <p:spPr bwMode="auto">
          <a:xfrm flipV="1">
            <a:off x="3919538" y="3621088"/>
            <a:ext cx="3263900" cy="998537"/>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pPr>
              <a:defRPr/>
            </a:pPr>
            <a:fld id="{1942A994-2FEE-4C32-AC16-4D723E526F3E}" type="slidenum">
              <a:rPr lang="en-US"/>
              <a:pPr>
                <a:defRPr/>
              </a:pPr>
              <a:t>27</a:t>
            </a:fld>
            <a:endParaRPr lang="en-US"/>
          </a:p>
        </p:txBody>
      </p:sp>
      <p:sp>
        <p:nvSpPr>
          <p:cNvPr id="32771" name="Rectangle 2"/>
          <p:cNvSpPr>
            <a:spLocks noGrp="1" noChangeArrowheads="1"/>
          </p:cNvSpPr>
          <p:nvPr>
            <p:ph type="title"/>
          </p:nvPr>
        </p:nvSpPr>
        <p:spPr>
          <a:xfrm>
            <a:off x="685800" y="285750"/>
            <a:ext cx="7772400" cy="531813"/>
          </a:xfrm>
        </p:spPr>
        <p:txBody>
          <a:bodyPr>
            <a:normAutofit fontScale="90000"/>
          </a:bodyPr>
          <a:lstStyle/>
          <a:p>
            <a:r>
              <a:rPr lang="en-US" altLang="en-US"/>
              <a:t>Trace Call Stack</a:t>
            </a:r>
            <a:endParaRPr lang="en-US" altLang="en-US">
              <a:solidFill>
                <a:schemeClr val="tx1"/>
              </a:solidFill>
            </a:endParaRPr>
          </a:p>
        </p:txBody>
      </p:sp>
      <p:sp>
        <p:nvSpPr>
          <p:cNvPr id="32772"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3"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2774" name="Object 2"/>
          <p:cNvGraphicFramePr>
            <a:graphicFrameLocks noChangeAspect="1"/>
          </p:cNvGraphicFramePr>
          <p:nvPr/>
        </p:nvGraphicFramePr>
        <p:xfrm>
          <a:off x="117475" y="2162175"/>
          <a:ext cx="4878388" cy="4086225"/>
        </p:xfrm>
        <a:graphic>
          <a:graphicData uri="http://schemas.openxmlformats.org/presentationml/2006/ole">
            <mc:AlternateContent xmlns:mc="http://schemas.openxmlformats.org/markup-compatibility/2006">
              <mc:Choice xmlns:v="urn:schemas-microsoft-com:vml" Requires="v">
                <p:oleObj spid="_x0000_s8266" name="Picture" r:id="rId4" imgW="2116836" imgH="1769364" progId="Word.Picture.8">
                  <p:embed/>
                </p:oleObj>
              </mc:Choice>
              <mc:Fallback>
                <p:oleObj name="Picture" r:id="rId4" imgW="2116836" imgH="1769364" progId="Word.Picture.8">
                  <p:embed/>
                  <p:pic>
                    <p:nvPicPr>
                      <p:cNvPr id="327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62175"/>
                        <a:ext cx="48783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5" name="Rectangle 6"/>
          <p:cNvSpPr>
            <a:spLocks noChangeArrowheads="1"/>
          </p:cNvSpPr>
          <p:nvPr/>
        </p:nvSpPr>
        <p:spPr bwMode="auto">
          <a:xfrm>
            <a:off x="385763" y="4811713"/>
            <a:ext cx="4186237" cy="1920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2776" name="AutoShape 7"/>
          <p:cNvSpPr>
            <a:spLocks noChangeArrowheads="1"/>
          </p:cNvSpPr>
          <p:nvPr/>
        </p:nvSpPr>
        <p:spPr bwMode="auto">
          <a:xfrm>
            <a:off x="4456113" y="1470025"/>
            <a:ext cx="3533775" cy="654050"/>
          </a:xfrm>
          <a:prstGeom prst="wedgeRoundRectCallout">
            <a:avLst>
              <a:gd name="adj1" fmla="val -53819"/>
              <a:gd name="adj2" fmla="val 472329"/>
              <a:gd name="adj3" fmla="val 16667"/>
            </a:avLst>
          </a:prstGeom>
          <a:solidFill>
            <a:schemeClr val="bg2"/>
          </a:solidFill>
          <a:ln w="12700">
            <a:solidFill>
              <a:schemeClr val="tx1"/>
            </a:solidFill>
            <a:miter lim="800000"/>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(num1 &gt; num2) is true</a:t>
            </a:r>
          </a:p>
        </p:txBody>
      </p:sp>
      <p:graphicFrame>
        <p:nvGraphicFramePr>
          <p:cNvPr id="32777" name="Object 3"/>
          <p:cNvGraphicFramePr>
            <a:graphicFrameLocks noGrp="1" noChangeAspect="1"/>
          </p:cNvGraphicFramePr>
          <p:nvPr>
            <p:ph idx="1"/>
          </p:nvPr>
        </p:nvGraphicFramePr>
        <p:xfrm>
          <a:off x="6070600" y="2276475"/>
          <a:ext cx="2284413" cy="4071938"/>
        </p:xfrm>
        <a:graphic>
          <a:graphicData uri="http://schemas.openxmlformats.org/presentationml/2006/ole">
            <mc:AlternateContent xmlns:mc="http://schemas.openxmlformats.org/markup-compatibility/2006">
              <mc:Choice xmlns:v="urn:schemas-microsoft-com:vml" Requires="v">
                <p:oleObj spid="_x0000_s8267" name="Picture" r:id="rId6" imgW="1316736" imgH="2340864" progId="Word.Picture.8">
                  <p:embed/>
                </p:oleObj>
              </mc:Choice>
              <mc:Fallback>
                <p:oleObj name="Picture" r:id="rId6" imgW="1316736" imgH="2340864" progId="Word.Picture.8">
                  <p:embed/>
                  <p:pic>
                    <p:nvPicPr>
                      <p:cNvPr id="3277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0600" y="2276475"/>
                        <a:ext cx="2284413" cy="4071938"/>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pPr>
              <a:defRPr/>
            </a:pPr>
            <a:fld id="{E7DC2454-7432-4D6E-9BE4-041E15BEC368}" type="slidenum">
              <a:rPr lang="en-US"/>
              <a:pPr>
                <a:defRPr/>
              </a:pPr>
              <a:t>28</a:t>
            </a:fld>
            <a:endParaRPr lang="en-US"/>
          </a:p>
        </p:txBody>
      </p:sp>
      <p:sp>
        <p:nvSpPr>
          <p:cNvPr id="33795" name="Rectangle 2"/>
          <p:cNvSpPr>
            <a:spLocks noGrp="1" noChangeArrowheads="1"/>
          </p:cNvSpPr>
          <p:nvPr>
            <p:ph type="title"/>
          </p:nvPr>
        </p:nvSpPr>
        <p:spPr>
          <a:xfrm>
            <a:off x="685800" y="285750"/>
            <a:ext cx="7772400" cy="531813"/>
          </a:xfrm>
        </p:spPr>
        <p:txBody>
          <a:bodyPr>
            <a:normAutofit fontScale="90000"/>
          </a:bodyPr>
          <a:lstStyle/>
          <a:p>
            <a:r>
              <a:rPr lang="en-US" altLang="en-US"/>
              <a:t>Trace Call Stack</a:t>
            </a:r>
            <a:endParaRPr lang="en-US" altLang="en-US">
              <a:solidFill>
                <a:schemeClr val="tx1"/>
              </a:solidFill>
            </a:endParaRPr>
          </a:p>
        </p:txBody>
      </p:sp>
      <p:sp>
        <p:nvSpPr>
          <p:cNvPr id="33796"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3797"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3798" name="Object 2"/>
          <p:cNvGraphicFramePr>
            <a:graphicFrameLocks noChangeAspect="1"/>
          </p:cNvGraphicFramePr>
          <p:nvPr/>
        </p:nvGraphicFramePr>
        <p:xfrm>
          <a:off x="117475" y="2162175"/>
          <a:ext cx="4878388" cy="4086225"/>
        </p:xfrm>
        <a:graphic>
          <a:graphicData uri="http://schemas.openxmlformats.org/presentationml/2006/ole">
            <mc:AlternateContent xmlns:mc="http://schemas.openxmlformats.org/markup-compatibility/2006">
              <mc:Choice xmlns:v="urn:schemas-microsoft-com:vml" Requires="v">
                <p:oleObj spid="_x0000_s9290" name="Picture" r:id="rId4" imgW="2116836" imgH="1769364" progId="Word.Picture.8">
                  <p:embed/>
                </p:oleObj>
              </mc:Choice>
              <mc:Fallback>
                <p:oleObj name="Picture" r:id="rId4" imgW="2116836" imgH="1769364" progId="Word.Picture.8">
                  <p:embed/>
                  <p:pic>
                    <p:nvPicPr>
                      <p:cNvPr id="3379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62175"/>
                        <a:ext cx="48783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9" name="Rectangle 6"/>
          <p:cNvSpPr>
            <a:spLocks noChangeArrowheads="1"/>
          </p:cNvSpPr>
          <p:nvPr/>
        </p:nvSpPr>
        <p:spPr bwMode="auto">
          <a:xfrm>
            <a:off x="385763" y="5003800"/>
            <a:ext cx="4186237" cy="1920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3800" name="AutoShape 7"/>
          <p:cNvSpPr>
            <a:spLocks noChangeArrowheads="1"/>
          </p:cNvSpPr>
          <p:nvPr/>
        </p:nvSpPr>
        <p:spPr bwMode="auto">
          <a:xfrm>
            <a:off x="4456113" y="1470025"/>
            <a:ext cx="3533775" cy="654050"/>
          </a:xfrm>
          <a:prstGeom prst="wedgeRoundRectCallout">
            <a:avLst>
              <a:gd name="adj1" fmla="val -51259"/>
              <a:gd name="adj2" fmla="val 507037"/>
              <a:gd name="adj3" fmla="val 16667"/>
            </a:avLst>
          </a:prstGeom>
          <a:solidFill>
            <a:schemeClr val="bg2"/>
          </a:solidFill>
          <a:ln w="12700">
            <a:solidFill>
              <a:schemeClr val="tx1"/>
            </a:solidFill>
            <a:miter lim="800000"/>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Assign num1 to result</a:t>
            </a:r>
          </a:p>
        </p:txBody>
      </p:sp>
      <p:graphicFrame>
        <p:nvGraphicFramePr>
          <p:cNvPr id="33801" name="Object 3"/>
          <p:cNvGraphicFramePr>
            <a:graphicFrameLocks noGrp="1" noChangeAspect="1"/>
          </p:cNvGraphicFramePr>
          <p:nvPr>
            <p:ph idx="1"/>
          </p:nvPr>
        </p:nvGraphicFramePr>
        <p:xfrm>
          <a:off x="6070600" y="2276475"/>
          <a:ext cx="2284413" cy="4071938"/>
        </p:xfrm>
        <a:graphic>
          <a:graphicData uri="http://schemas.openxmlformats.org/presentationml/2006/ole">
            <mc:AlternateContent xmlns:mc="http://schemas.openxmlformats.org/markup-compatibility/2006">
              <mc:Choice xmlns:v="urn:schemas-microsoft-com:vml" Requires="v">
                <p:oleObj spid="_x0000_s9291" name="Picture" r:id="rId6" imgW="1316736" imgH="2340864" progId="Word.Picture.8">
                  <p:embed/>
                </p:oleObj>
              </mc:Choice>
              <mc:Fallback>
                <p:oleObj name="Picture" r:id="rId6" imgW="1316736" imgH="2340864" progId="Word.Picture.8">
                  <p:embed/>
                  <p:pic>
                    <p:nvPicPr>
                      <p:cNvPr id="3380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0600" y="2276475"/>
                        <a:ext cx="2284413" cy="4071938"/>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2" name="Line 9"/>
          <p:cNvSpPr>
            <a:spLocks noChangeShapeType="1"/>
          </p:cNvSpPr>
          <p:nvPr/>
        </p:nvSpPr>
        <p:spPr bwMode="auto">
          <a:xfrm flipV="1">
            <a:off x="3957638" y="3659188"/>
            <a:ext cx="3725862" cy="1458912"/>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pPr>
              <a:defRPr/>
            </a:pPr>
            <a:fld id="{73D05D50-C213-493B-A1E3-16B1421953FB}" type="slidenum">
              <a:rPr lang="en-US"/>
              <a:pPr>
                <a:defRPr/>
              </a:pPr>
              <a:t>29</a:t>
            </a:fld>
            <a:endParaRPr lang="en-US"/>
          </a:p>
        </p:txBody>
      </p:sp>
      <p:sp>
        <p:nvSpPr>
          <p:cNvPr id="34819" name="Rectangle 2"/>
          <p:cNvSpPr>
            <a:spLocks noGrp="1" noChangeArrowheads="1"/>
          </p:cNvSpPr>
          <p:nvPr>
            <p:ph type="title"/>
          </p:nvPr>
        </p:nvSpPr>
        <p:spPr>
          <a:xfrm>
            <a:off x="685800" y="285750"/>
            <a:ext cx="7772400" cy="531813"/>
          </a:xfrm>
        </p:spPr>
        <p:txBody>
          <a:bodyPr>
            <a:normAutofit fontScale="90000"/>
          </a:bodyPr>
          <a:lstStyle/>
          <a:p>
            <a:r>
              <a:rPr lang="en-US" altLang="en-US"/>
              <a:t>Trace Call Stack</a:t>
            </a:r>
            <a:endParaRPr lang="en-US" altLang="en-US">
              <a:solidFill>
                <a:schemeClr val="tx1"/>
              </a:solidFill>
            </a:endParaRPr>
          </a:p>
        </p:txBody>
      </p:sp>
      <p:sp>
        <p:nvSpPr>
          <p:cNvPr id="34820"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4821"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4822" name="Object 2"/>
          <p:cNvGraphicFramePr>
            <a:graphicFrameLocks noChangeAspect="1"/>
          </p:cNvGraphicFramePr>
          <p:nvPr/>
        </p:nvGraphicFramePr>
        <p:xfrm>
          <a:off x="117475" y="2162175"/>
          <a:ext cx="4878388" cy="4086225"/>
        </p:xfrm>
        <a:graphic>
          <a:graphicData uri="http://schemas.openxmlformats.org/presentationml/2006/ole">
            <mc:AlternateContent xmlns:mc="http://schemas.openxmlformats.org/markup-compatibility/2006">
              <mc:Choice xmlns:v="urn:schemas-microsoft-com:vml" Requires="v">
                <p:oleObj spid="_x0000_s10314" name="Picture" r:id="rId4" imgW="2116836" imgH="1769364" progId="Word.Picture.8">
                  <p:embed/>
                </p:oleObj>
              </mc:Choice>
              <mc:Fallback>
                <p:oleObj name="Picture" r:id="rId4" imgW="2116836" imgH="1769364" progId="Word.Picture.8">
                  <p:embed/>
                  <p:pic>
                    <p:nvPicPr>
                      <p:cNvPr id="3482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62175"/>
                        <a:ext cx="48783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3" name="Rectangle 6"/>
          <p:cNvSpPr>
            <a:spLocks noChangeArrowheads="1"/>
          </p:cNvSpPr>
          <p:nvPr/>
        </p:nvSpPr>
        <p:spPr bwMode="auto">
          <a:xfrm>
            <a:off x="347663" y="5694363"/>
            <a:ext cx="4186237" cy="1920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4824" name="AutoShape 7"/>
          <p:cNvSpPr>
            <a:spLocks noChangeArrowheads="1"/>
          </p:cNvSpPr>
          <p:nvPr/>
        </p:nvSpPr>
        <p:spPr bwMode="auto">
          <a:xfrm>
            <a:off x="4456113" y="1470025"/>
            <a:ext cx="3533775" cy="654050"/>
          </a:xfrm>
          <a:prstGeom prst="wedgeRoundRectCallout">
            <a:avLst>
              <a:gd name="adj1" fmla="val -63255"/>
              <a:gd name="adj2" fmla="val 604125"/>
              <a:gd name="adj3" fmla="val 16667"/>
            </a:avLst>
          </a:prstGeom>
          <a:solidFill>
            <a:schemeClr val="bg2"/>
          </a:solidFill>
          <a:ln w="12700">
            <a:solidFill>
              <a:schemeClr val="tx1"/>
            </a:solidFill>
            <a:miter lim="800000"/>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Return result and assign it to k</a:t>
            </a:r>
          </a:p>
        </p:txBody>
      </p:sp>
      <p:graphicFrame>
        <p:nvGraphicFramePr>
          <p:cNvPr id="34825" name="Object 3"/>
          <p:cNvGraphicFramePr>
            <a:graphicFrameLocks noGrp="1" noChangeAspect="1"/>
          </p:cNvGraphicFramePr>
          <p:nvPr>
            <p:ph idx="1"/>
          </p:nvPr>
        </p:nvGraphicFramePr>
        <p:xfrm>
          <a:off x="6070600" y="2276475"/>
          <a:ext cx="2284413" cy="4071938"/>
        </p:xfrm>
        <a:graphic>
          <a:graphicData uri="http://schemas.openxmlformats.org/presentationml/2006/ole">
            <mc:AlternateContent xmlns:mc="http://schemas.openxmlformats.org/markup-compatibility/2006">
              <mc:Choice xmlns:v="urn:schemas-microsoft-com:vml" Requires="v">
                <p:oleObj spid="_x0000_s10315" name="Picture" r:id="rId6" imgW="1316736" imgH="2340864" progId="Word.Picture.8">
                  <p:embed/>
                </p:oleObj>
              </mc:Choice>
              <mc:Fallback>
                <p:oleObj name="Picture" r:id="rId6" imgW="1316736" imgH="2340864" progId="Word.Picture.8">
                  <p:embed/>
                  <p:pic>
                    <p:nvPicPr>
                      <p:cNvPr id="3482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0600" y="2276475"/>
                        <a:ext cx="2284413" cy="4071938"/>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6" name="Line 9"/>
          <p:cNvSpPr>
            <a:spLocks noChangeShapeType="1"/>
          </p:cNvSpPr>
          <p:nvPr/>
        </p:nvSpPr>
        <p:spPr bwMode="auto">
          <a:xfrm flipH="1" flipV="1">
            <a:off x="923925" y="3082925"/>
            <a:ext cx="614363" cy="2651125"/>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34827" name="Line 10"/>
          <p:cNvSpPr>
            <a:spLocks noChangeShapeType="1"/>
          </p:cNvSpPr>
          <p:nvPr/>
        </p:nvSpPr>
        <p:spPr bwMode="auto">
          <a:xfrm flipV="1">
            <a:off x="4225925" y="4773613"/>
            <a:ext cx="3225800" cy="998537"/>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3337" y="931291"/>
            <a:ext cx="7147424" cy="757985"/>
          </a:xfrm>
          <a:prstGeom prst="rect">
            <a:avLst/>
          </a:prstGeom>
        </p:spPr>
        <p:txBody>
          <a:bodyPr vert="horz" wrap="square" lIns="0" tIns="19134" rIns="0" bIns="0" rtlCol="0" anchor="b">
            <a:spAutoFit/>
          </a:bodyPr>
          <a:lstStyle/>
          <a:p>
            <a:pPr marL="20141">
              <a:lnSpc>
                <a:spcPct val="100000"/>
              </a:lnSpc>
              <a:spcBef>
                <a:spcPts val="151"/>
              </a:spcBef>
            </a:pPr>
            <a:r>
              <a:rPr spc="-341" dirty="0"/>
              <a:t>NAMES </a:t>
            </a:r>
            <a:r>
              <a:rPr spc="-246" dirty="0"/>
              <a:t>&amp;</a:t>
            </a:r>
            <a:r>
              <a:rPr spc="-317" dirty="0"/>
              <a:t> </a:t>
            </a:r>
            <a:r>
              <a:rPr spc="-285" dirty="0"/>
              <a:t>BINDINGS</a:t>
            </a:r>
          </a:p>
        </p:txBody>
      </p:sp>
      <p:sp>
        <p:nvSpPr>
          <p:cNvPr id="6" name="object 6"/>
          <p:cNvSpPr txBox="1"/>
          <p:nvPr/>
        </p:nvSpPr>
        <p:spPr>
          <a:xfrm>
            <a:off x="866750" y="2262660"/>
            <a:ext cx="3277943" cy="284677"/>
          </a:xfrm>
          <a:prstGeom prst="rect">
            <a:avLst/>
          </a:prstGeom>
          <a:solidFill>
            <a:srgbClr val="647A83"/>
          </a:solidFill>
        </p:spPr>
        <p:txBody>
          <a:bodyPr vert="horz" wrap="square" lIns="0" tIns="16113" rIns="0" bIns="0" rtlCol="0">
            <a:spAutoFit/>
          </a:bodyPr>
          <a:lstStyle/>
          <a:p>
            <a:pPr marL="77543">
              <a:spcBef>
                <a:spcPts val="127"/>
              </a:spcBef>
            </a:pPr>
            <a:r>
              <a:rPr sz="1744" dirty="0">
                <a:solidFill>
                  <a:schemeClr val="tx1">
                    <a:lumMod val="75000"/>
                    <a:lumOff val="25000"/>
                  </a:schemeClr>
                </a:solidFill>
                <a:cs typeface="Arial Black"/>
              </a:rPr>
              <a:t>Name</a:t>
            </a:r>
            <a:endParaRPr sz="1744">
              <a:solidFill>
                <a:schemeClr val="tx1">
                  <a:lumMod val="75000"/>
                  <a:lumOff val="25000"/>
                </a:schemeClr>
              </a:solidFill>
              <a:cs typeface="Arial Black"/>
            </a:endParaRPr>
          </a:p>
        </p:txBody>
      </p:sp>
      <p:sp>
        <p:nvSpPr>
          <p:cNvPr id="7" name="object 7"/>
          <p:cNvSpPr txBox="1"/>
          <p:nvPr/>
        </p:nvSpPr>
        <p:spPr>
          <a:xfrm>
            <a:off x="866750" y="2598873"/>
            <a:ext cx="3277943" cy="1227134"/>
          </a:xfrm>
          <a:prstGeom prst="rect">
            <a:avLst/>
          </a:prstGeom>
          <a:solidFill>
            <a:srgbClr val="EDE8D4"/>
          </a:solidFill>
        </p:spPr>
        <p:txBody>
          <a:bodyPr vert="horz" wrap="square" lIns="0" tIns="21148" rIns="0" bIns="0" rtlCol="0">
            <a:spAutoFit/>
          </a:bodyPr>
          <a:lstStyle/>
          <a:p>
            <a:pPr marL="77543">
              <a:spcBef>
                <a:spcPts val="167"/>
              </a:spcBef>
            </a:pPr>
            <a:r>
              <a:rPr sz="1744" dirty="0">
                <a:solidFill>
                  <a:schemeClr val="tx1">
                    <a:lumMod val="75000"/>
                    <a:lumOff val="25000"/>
                  </a:schemeClr>
                </a:solidFill>
                <a:cs typeface="Arial Black"/>
              </a:rPr>
              <a:t>A mnemonic character string</a:t>
            </a:r>
            <a:endParaRPr sz="1744">
              <a:solidFill>
                <a:schemeClr val="tx1">
                  <a:lumMod val="75000"/>
                  <a:lumOff val="25000"/>
                </a:schemeClr>
              </a:solidFill>
              <a:cs typeface="Arial Black"/>
            </a:endParaRPr>
          </a:p>
          <a:p>
            <a:pPr marL="77543" marR="159113">
              <a:lnSpc>
                <a:spcPct val="118900"/>
              </a:lnSpc>
            </a:pPr>
            <a:r>
              <a:rPr sz="1744" dirty="0">
                <a:solidFill>
                  <a:schemeClr val="tx1">
                    <a:lumMod val="75000"/>
                    <a:lumOff val="25000"/>
                  </a:schemeClr>
                </a:solidFill>
                <a:cs typeface="Arial Black"/>
              </a:rPr>
              <a:t>representing something else  (an identiﬁer from the parser’s  point of view)</a:t>
            </a:r>
            <a:endParaRPr sz="1744">
              <a:solidFill>
                <a:schemeClr val="tx1">
                  <a:lumMod val="75000"/>
                  <a:lumOff val="25000"/>
                </a:schemeClr>
              </a:solidFill>
              <a:cs typeface="Arial Black"/>
            </a:endParaRPr>
          </a:p>
        </p:txBody>
      </p:sp>
      <p:sp>
        <p:nvSpPr>
          <p:cNvPr id="8" name="object 8"/>
          <p:cNvSpPr txBox="1"/>
          <p:nvPr/>
        </p:nvSpPr>
        <p:spPr>
          <a:xfrm>
            <a:off x="4550049" y="2277902"/>
            <a:ext cx="3891235" cy="1734941"/>
          </a:xfrm>
          <a:prstGeom prst="rect">
            <a:avLst/>
          </a:prstGeom>
        </p:spPr>
        <p:txBody>
          <a:bodyPr vert="horz" wrap="square" lIns="0" tIns="130916" rIns="0" bIns="0" rtlCol="0">
            <a:spAutoFit/>
          </a:bodyPr>
          <a:lstStyle/>
          <a:p>
            <a:pPr marL="192346" indent="-172205">
              <a:spcBef>
                <a:spcPts val="1031"/>
              </a:spcBef>
              <a:buFont typeface="Arial Black"/>
              <a:buChar char="•"/>
              <a:tabLst>
                <a:tab pos="193353" algn="l"/>
              </a:tabLst>
            </a:pPr>
            <a:r>
              <a:rPr sz="1744" dirty="0">
                <a:solidFill>
                  <a:schemeClr val="tx1">
                    <a:lumMod val="75000"/>
                    <a:lumOff val="25000"/>
                  </a:schemeClr>
                </a:solidFill>
                <a:latin typeface="Courier New" panose="02070309020205020404" pitchFamily="49" charset="0"/>
                <a:cs typeface="Courier New" panose="02070309020205020404" pitchFamily="49" charset="0"/>
              </a:rPr>
              <a:t>x, sin, f, prog1, null? </a:t>
            </a:r>
            <a:r>
              <a:rPr sz="1744" dirty="0">
                <a:solidFill>
                  <a:schemeClr val="tx1">
                    <a:lumMod val="75000"/>
                    <a:lumOff val="25000"/>
                  </a:schemeClr>
                </a:solidFill>
                <a:cs typeface="Arial Black"/>
              </a:rPr>
              <a:t>are names.</a:t>
            </a:r>
          </a:p>
          <a:p>
            <a:pPr marL="192346" indent="-172205">
              <a:spcBef>
                <a:spcPts val="864"/>
              </a:spcBef>
              <a:buFont typeface="Arial Black"/>
              <a:buChar char="•"/>
              <a:tabLst>
                <a:tab pos="193353" algn="l"/>
              </a:tabLst>
            </a:pPr>
            <a:r>
              <a:rPr sz="1744" dirty="0">
                <a:solidFill>
                  <a:schemeClr val="tx1">
                    <a:lumMod val="75000"/>
                    <a:lumOff val="25000"/>
                  </a:schemeClr>
                </a:solidFill>
                <a:latin typeface="Courier New" panose="02070309020205020404" pitchFamily="49" charset="0"/>
                <a:cs typeface="Courier New" panose="02070309020205020404" pitchFamily="49" charset="0"/>
              </a:rPr>
              <a:t>1, 2, 3, "test" </a:t>
            </a:r>
            <a:r>
              <a:rPr sz="1744" dirty="0">
                <a:solidFill>
                  <a:schemeClr val="tx1">
                    <a:lumMod val="75000"/>
                    <a:lumOff val="25000"/>
                  </a:schemeClr>
                </a:solidFill>
                <a:cs typeface="Arial Black"/>
              </a:rPr>
              <a:t>are not names.</a:t>
            </a:r>
          </a:p>
          <a:p>
            <a:pPr marL="192346" marR="8056" indent="-173212">
              <a:lnSpc>
                <a:spcPct val="118900"/>
              </a:lnSpc>
              <a:spcBef>
                <a:spcPts val="476"/>
              </a:spcBef>
            </a:pPr>
            <a:r>
              <a:rPr sz="1744" dirty="0">
                <a:solidFill>
                  <a:schemeClr val="tx1">
                    <a:lumMod val="75000"/>
                    <a:lumOff val="25000"/>
                  </a:schemeClr>
                </a:solidFill>
                <a:cs typeface="Arial Black"/>
              </a:rPr>
              <a:t>• </a:t>
            </a:r>
            <a:r>
              <a:rPr sz="1744" dirty="0">
                <a:solidFill>
                  <a:schemeClr val="tx1">
                    <a:lumMod val="75000"/>
                    <a:lumOff val="25000"/>
                  </a:schemeClr>
                </a:solidFill>
                <a:cs typeface="Courier New"/>
              </a:rPr>
              <a:t>+</a:t>
            </a:r>
            <a:r>
              <a:rPr sz="1744" dirty="0">
                <a:solidFill>
                  <a:schemeClr val="tx1">
                    <a:lumMod val="75000"/>
                    <a:lumOff val="25000"/>
                  </a:schemeClr>
                </a:solidFill>
                <a:cs typeface="Arial Black"/>
              </a:rPr>
              <a:t>, </a:t>
            </a:r>
            <a:r>
              <a:rPr sz="1744" dirty="0">
                <a:solidFill>
                  <a:schemeClr val="tx1">
                    <a:lumMod val="75000"/>
                    <a:lumOff val="25000"/>
                  </a:schemeClr>
                </a:solidFill>
                <a:cs typeface="Courier New"/>
              </a:rPr>
              <a:t>&lt;=</a:t>
            </a:r>
            <a:r>
              <a:rPr sz="1744" dirty="0">
                <a:solidFill>
                  <a:schemeClr val="tx1">
                    <a:lumMod val="75000"/>
                    <a:lumOff val="25000"/>
                  </a:schemeClr>
                </a:solidFill>
                <a:cs typeface="Arial Black"/>
              </a:rPr>
              <a:t>, … may be names if they are not  built-in operations.</a:t>
            </a:r>
          </a:p>
        </p:txBody>
      </p:sp>
      <p:sp>
        <p:nvSpPr>
          <p:cNvPr id="9" name="object 9"/>
          <p:cNvSpPr txBox="1"/>
          <p:nvPr/>
        </p:nvSpPr>
        <p:spPr>
          <a:xfrm>
            <a:off x="866750" y="4484471"/>
            <a:ext cx="3277943" cy="284677"/>
          </a:xfrm>
          <a:prstGeom prst="rect">
            <a:avLst/>
          </a:prstGeom>
          <a:solidFill>
            <a:srgbClr val="647A83"/>
          </a:solidFill>
        </p:spPr>
        <p:txBody>
          <a:bodyPr vert="horz" wrap="square" lIns="0" tIns="16113" rIns="0" bIns="0" rtlCol="0">
            <a:spAutoFit/>
          </a:bodyPr>
          <a:lstStyle/>
          <a:p>
            <a:pPr marL="77543">
              <a:spcBef>
                <a:spcPts val="127"/>
              </a:spcBef>
            </a:pPr>
            <a:r>
              <a:rPr sz="1744" dirty="0">
                <a:solidFill>
                  <a:schemeClr val="tx1">
                    <a:lumMod val="75000"/>
                    <a:lumOff val="25000"/>
                  </a:schemeClr>
                </a:solidFill>
                <a:cs typeface="Arial Black"/>
              </a:rPr>
              <a:t>Binding</a:t>
            </a:r>
            <a:endParaRPr sz="1744">
              <a:solidFill>
                <a:schemeClr val="tx1">
                  <a:lumMod val="75000"/>
                  <a:lumOff val="25000"/>
                </a:schemeClr>
              </a:solidFill>
              <a:cs typeface="Arial Black"/>
            </a:endParaRPr>
          </a:p>
        </p:txBody>
      </p:sp>
      <p:sp>
        <p:nvSpPr>
          <p:cNvPr id="10" name="object 10"/>
          <p:cNvSpPr txBox="1"/>
          <p:nvPr/>
        </p:nvSpPr>
        <p:spPr>
          <a:xfrm>
            <a:off x="866750" y="4820685"/>
            <a:ext cx="3277943" cy="907623"/>
          </a:xfrm>
          <a:prstGeom prst="rect">
            <a:avLst/>
          </a:prstGeom>
          <a:solidFill>
            <a:srgbClr val="EDE8D4"/>
          </a:solidFill>
        </p:spPr>
        <p:txBody>
          <a:bodyPr vert="horz" wrap="square" lIns="0" tIns="21148" rIns="0" bIns="0" rtlCol="0">
            <a:spAutoFit/>
          </a:bodyPr>
          <a:lstStyle/>
          <a:p>
            <a:pPr marL="77543">
              <a:spcBef>
                <a:spcPts val="167"/>
              </a:spcBef>
            </a:pPr>
            <a:r>
              <a:rPr sz="1744" dirty="0">
                <a:solidFill>
                  <a:schemeClr val="tx1">
                    <a:lumMod val="75000"/>
                    <a:lumOff val="25000"/>
                  </a:schemeClr>
                </a:solidFill>
                <a:cs typeface="Arial Black"/>
              </a:rPr>
              <a:t>An association between two</a:t>
            </a:r>
            <a:endParaRPr sz="1744">
              <a:solidFill>
                <a:schemeClr val="tx1">
                  <a:lumMod val="75000"/>
                  <a:lumOff val="25000"/>
                </a:schemeClr>
              </a:solidFill>
              <a:cs typeface="Arial Black"/>
            </a:endParaRPr>
          </a:p>
          <a:p>
            <a:pPr marL="77543" marR="65458">
              <a:lnSpc>
                <a:spcPct val="118900"/>
              </a:lnSpc>
            </a:pPr>
            <a:r>
              <a:rPr sz="1744" dirty="0">
                <a:solidFill>
                  <a:schemeClr val="tx1">
                    <a:lumMod val="75000"/>
                    <a:lumOff val="25000"/>
                  </a:schemeClr>
                </a:solidFill>
                <a:cs typeface="Arial Black"/>
              </a:rPr>
              <a:t>entities, typically between a  name and the object it refers to</a:t>
            </a:r>
            <a:endParaRPr sz="1744">
              <a:solidFill>
                <a:schemeClr val="tx1">
                  <a:lumMod val="75000"/>
                  <a:lumOff val="25000"/>
                </a:schemeClr>
              </a:solidFill>
              <a:cs typeface="Arial Black"/>
            </a:endParaRPr>
          </a:p>
        </p:txBody>
      </p:sp>
      <p:sp>
        <p:nvSpPr>
          <p:cNvPr id="11" name="object 11"/>
          <p:cNvSpPr txBox="1"/>
          <p:nvPr/>
        </p:nvSpPr>
        <p:spPr>
          <a:xfrm>
            <a:off x="4550049" y="4401627"/>
            <a:ext cx="3530712" cy="1426748"/>
          </a:xfrm>
          <a:prstGeom prst="rect">
            <a:avLst/>
          </a:prstGeom>
        </p:spPr>
        <p:txBody>
          <a:bodyPr vert="horz" wrap="square" lIns="0" tIns="20141" rIns="0" bIns="0" rtlCol="0">
            <a:spAutoFit/>
          </a:bodyPr>
          <a:lstStyle/>
          <a:p>
            <a:pPr marL="192346" marR="8056" indent="-172205">
              <a:lnSpc>
                <a:spcPct val="118900"/>
              </a:lnSpc>
              <a:spcBef>
                <a:spcPts val="159"/>
              </a:spcBef>
              <a:buChar char="•"/>
              <a:tabLst>
                <a:tab pos="193353" algn="l"/>
              </a:tabLst>
            </a:pPr>
            <a:r>
              <a:rPr sz="1744" dirty="0">
                <a:solidFill>
                  <a:schemeClr val="tx1">
                    <a:lumMod val="75000"/>
                    <a:lumOff val="25000"/>
                  </a:schemeClr>
                </a:solidFill>
                <a:cs typeface="Arial Black"/>
              </a:rPr>
              <a:t>Name and memory location (for a  variable)</a:t>
            </a:r>
            <a:endParaRPr sz="1744">
              <a:solidFill>
                <a:schemeClr val="tx1">
                  <a:lumMod val="75000"/>
                  <a:lumOff val="25000"/>
                </a:schemeClr>
              </a:solidFill>
              <a:cs typeface="Arial Black"/>
            </a:endParaRPr>
          </a:p>
          <a:p>
            <a:pPr marL="192346" indent="-172205">
              <a:spcBef>
                <a:spcPts val="872"/>
              </a:spcBef>
              <a:buChar char="•"/>
              <a:tabLst>
                <a:tab pos="193353" algn="l"/>
              </a:tabLst>
            </a:pPr>
            <a:r>
              <a:rPr sz="1744" dirty="0">
                <a:solidFill>
                  <a:schemeClr val="tx1">
                    <a:lumMod val="75000"/>
                    <a:lumOff val="25000"/>
                  </a:schemeClr>
                </a:solidFill>
                <a:cs typeface="Arial Black"/>
              </a:rPr>
              <a:t>Name and function</a:t>
            </a:r>
            <a:endParaRPr sz="1744">
              <a:solidFill>
                <a:schemeClr val="tx1">
                  <a:lumMod val="75000"/>
                  <a:lumOff val="25000"/>
                </a:schemeClr>
              </a:solidFill>
              <a:cs typeface="Arial Black"/>
            </a:endParaRPr>
          </a:p>
          <a:p>
            <a:pPr marL="192346" indent="-172205">
              <a:spcBef>
                <a:spcPts val="864"/>
              </a:spcBef>
              <a:buChar char="•"/>
              <a:tabLst>
                <a:tab pos="193353" algn="l"/>
              </a:tabLst>
            </a:pPr>
            <a:r>
              <a:rPr sz="1744" dirty="0">
                <a:solidFill>
                  <a:schemeClr val="tx1">
                    <a:lumMod val="75000"/>
                    <a:lumOff val="25000"/>
                  </a:schemeClr>
                </a:solidFill>
                <a:cs typeface="Arial Black"/>
              </a:rPr>
              <a:t>Name and type</a:t>
            </a:r>
            <a:endParaRPr sz="1744">
              <a:solidFill>
                <a:schemeClr val="tx1">
                  <a:lumMod val="75000"/>
                  <a:lumOff val="25000"/>
                </a:schemeClr>
              </a:solidFill>
              <a:cs typeface="Arial Black"/>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pPr>
              <a:defRPr/>
            </a:pPr>
            <a:fld id="{92991694-F34B-4605-A115-44F4C8D26228}" type="slidenum">
              <a:rPr lang="en-US"/>
              <a:pPr>
                <a:defRPr/>
              </a:pPr>
              <a:t>30</a:t>
            </a:fld>
            <a:endParaRPr lang="en-US"/>
          </a:p>
        </p:txBody>
      </p:sp>
      <p:sp>
        <p:nvSpPr>
          <p:cNvPr id="35843" name="Rectangle 2"/>
          <p:cNvSpPr>
            <a:spLocks noGrp="1" noChangeArrowheads="1"/>
          </p:cNvSpPr>
          <p:nvPr>
            <p:ph type="title"/>
          </p:nvPr>
        </p:nvSpPr>
        <p:spPr>
          <a:xfrm>
            <a:off x="685800" y="285750"/>
            <a:ext cx="7772400" cy="646113"/>
          </a:xfrm>
        </p:spPr>
        <p:txBody>
          <a:bodyPr>
            <a:normAutofit fontScale="90000"/>
          </a:bodyPr>
          <a:lstStyle/>
          <a:p>
            <a:r>
              <a:rPr lang="en-US" altLang="en-US"/>
              <a:t>Trace Call Stack</a:t>
            </a:r>
            <a:endParaRPr lang="en-US" altLang="en-US">
              <a:solidFill>
                <a:schemeClr val="tx1"/>
              </a:solidFill>
            </a:endParaRPr>
          </a:p>
        </p:txBody>
      </p:sp>
      <p:sp>
        <p:nvSpPr>
          <p:cNvPr id="35844" name="Rectangle 3"/>
          <p:cNvSpPr>
            <a:spLocks noChangeArrowheads="1"/>
          </p:cNvSpPr>
          <p:nvPr/>
        </p:nvSpPr>
        <p:spPr bwMode="auto">
          <a:xfrm>
            <a:off x="3009900" y="2743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5" name="Rectangle 4"/>
          <p:cNvSpPr>
            <a:spLocks noChangeArrowheads="1"/>
          </p:cNvSpPr>
          <p:nvPr/>
        </p:nvSpPr>
        <p:spPr bwMode="auto">
          <a:xfrm>
            <a:off x="245745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graphicFrame>
        <p:nvGraphicFramePr>
          <p:cNvPr id="35846" name="Object 2"/>
          <p:cNvGraphicFramePr>
            <a:graphicFrameLocks noChangeAspect="1"/>
          </p:cNvGraphicFramePr>
          <p:nvPr/>
        </p:nvGraphicFramePr>
        <p:xfrm>
          <a:off x="117475" y="2162175"/>
          <a:ext cx="4878388" cy="4086225"/>
        </p:xfrm>
        <a:graphic>
          <a:graphicData uri="http://schemas.openxmlformats.org/presentationml/2006/ole">
            <mc:AlternateContent xmlns:mc="http://schemas.openxmlformats.org/markup-compatibility/2006">
              <mc:Choice xmlns:v="urn:schemas-microsoft-com:vml" Requires="v">
                <p:oleObj spid="_x0000_s11338" name="Picture" r:id="rId4" imgW="2116836" imgH="1769364" progId="Word.Picture.8">
                  <p:embed/>
                </p:oleObj>
              </mc:Choice>
              <mc:Fallback>
                <p:oleObj name="Picture" r:id="rId4" imgW="2116836" imgH="1769364" progId="Word.Picture.8">
                  <p:embed/>
                  <p:pic>
                    <p:nvPicPr>
                      <p:cNvPr id="3584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62175"/>
                        <a:ext cx="48783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7" name="Rectangle 6"/>
          <p:cNvSpPr>
            <a:spLocks noChangeArrowheads="1"/>
          </p:cNvSpPr>
          <p:nvPr/>
        </p:nvSpPr>
        <p:spPr bwMode="auto">
          <a:xfrm>
            <a:off x="347663" y="3313113"/>
            <a:ext cx="3384550" cy="576262"/>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5848" name="AutoShape 7"/>
          <p:cNvSpPr>
            <a:spLocks noChangeArrowheads="1"/>
          </p:cNvSpPr>
          <p:nvPr/>
        </p:nvSpPr>
        <p:spPr bwMode="auto">
          <a:xfrm>
            <a:off x="4456113" y="1470025"/>
            <a:ext cx="3533775" cy="654050"/>
          </a:xfrm>
          <a:prstGeom prst="wedgeRoundRectCallout">
            <a:avLst>
              <a:gd name="adj1" fmla="val -75833"/>
              <a:gd name="adj2" fmla="val 256310"/>
              <a:gd name="adj3" fmla="val 16667"/>
            </a:avLst>
          </a:prstGeom>
          <a:solidFill>
            <a:schemeClr val="bg2"/>
          </a:solidFill>
          <a:ln w="12700">
            <a:solidFill>
              <a:schemeClr val="tx1"/>
            </a:solidFill>
            <a:miter lim="800000"/>
            <a:headEnd type="none" w="sm" len="sm"/>
            <a:tailEnd type="none" w="sm" len="sm"/>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800"/>
              <a:t>Execute print statement</a:t>
            </a:r>
          </a:p>
        </p:txBody>
      </p:sp>
      <p:graphicFrame>
        <p:nvGraphicFramePr>
          <p:cNvPr id="35849" name="Object 3"/>
          <p:cNvGraphicFramePr>
            <a:graphicFrameLocks noGrp="1" noChangeAspect="1"/>
          </p:cNvGraphicFramePr>
          <p:nvPr>
            <p:ph idx="1"/>
          </p:nvPr>
        </p:nvGraphicFramePr>
        <p:xfrm>
          <a:off x="6146800" y="2392363"/>
          <a:ext cx="1830388" cy="3263900"/>
        </p:xfrm>
        <a:graphic>
          <a:graphicData uri="http://schemas.openxmlformats.org/presentationml/2006/ole">
            <mc:AlternateContent xmlns:mc="http://schemas.openxmlformats.org/markup-compatibility/2006">
              <mc:Choice xmlns:v="urn:schemas-microsoft-com:vml" Requires="v">
                <p:oleObj spid="_x0000_s11339" name="Picture" r:id="rId6" imgW="1316736" imgH="2340864" progId="Word.Picture.8">
                  <p:embed/>
                </p:oleObj>
              </mc:Choice>
              <mc:Fallback>
                <p:oleObj name="Picture" r:id="rId6" imgW="1316736" imgH="2340864" progId="Word.Picture.8">
                  <p:embed/>
                  <p:pic>
                    <p:nvPicPr>
                      <p:cNvPr id="3584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6800" y="2392363"/>
                        <a:ext cx="1830388" cy="32639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253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22533" name="Rectangle 9"/>
          <p:cNvSpPr>
            <a:spLocks noGrp="1" noChangeArrowheads="1"/>
          </p:cNvSpPr>
          <p:nvPr>
            <p:ph type="body" idx="1"/>
          </p:nvPr>
        </p:nvSpPr>
        <p:spPr>
          <a:xfrm>
            <a:off x="390525" y="1772022"/>
            <a:ext cx="8686800" cy="5010150"/>
          </a:xfrm>
        </p:spPr>
        <p:txBody>
          <a:bodyPr>
            <a:normAutofit/>
          </a:bodyPr>
          <a:lstStyle/>
          <a:p>
            <a:r>
              <a:rPr lang="en-US" altLang="en-US" sz="2400" b="1" dirty="0"/>
              <a:t>Stack pointers:</a:t>
            </a:r>
          </a:p>
          <a:p>
            <a:pPr lvl="1"/>
            <a:r>
              <a:rPr lang="en-US" altLang="en-US" sz="2000" dirty="0"/>
              <a:t>The </a:t>
            </a:r>
            <a:r>
              <a:rPr lang="en-US" altLang="en-US" sz="2000" i="1" dirty="0"/>
              <a:t>frame pointer </a:t>
            </a:r>
            <a:r>
              <a:rPr lang="en-US" altLang="en-US" sz="2000" dirty="0"/>
              <a:t>(</a:t>
            </a:r>
            <a:r>
              <a:rPr lang="en-US" altLang="en-US" sz="2000" dirty="0" err="1"/>
              <a:t>fp</a:t>
            </a:r>
            <a:r>
              <a:rPr lang="en-US" altLang="en-US" sz="2000" dirty="0"/>
              <a:t>) register points to a known location within the frame of the current subroutine</a:t>
            </a:r>
          </a:p>
          <a:p>
            <a:pPr lvl="1"/>
            <a:r>
              <a:rPr lang="en-US" altLang="en-US" sz="2000" dirty="0"/>
              <a:t>The </a:t>
            </a:r>
            <a:r>
              <a:rPr lang="en-US" altLang="en-US" sz="2000" i="1" dirty="0"/>
              <a:t>stack pointer</a:t>
            </a:r>
            <a:r>
              <a:rPr lang="en-US" altLang="en-US" sz="2000" dirty="0"/>
              <a:t> (</a:t>
            </a:r>
            <a:r>
              <a:rPr lang="en-US" altLang="en-US" sz="2000" dirty="0" err="1"/>
              <a:t>sp</a:t>
            </a:r>
            <a:r>
              <a:rPr lang="en-US" altLang="en-US" sz="2000" dirty="0"/>
              <a:t>) register points to the first unused location on the stack (or the last used location on some machines)</a:t>
            </a:r>
          </a:p>
        </p:txBody>
      </p:sp>
      <p:sp>
        <p:nvSpPr>
          <p:cNvPr id="6" name="Slide Number Placeholder 3"/>
          <p:cNvSpPr>
            <a:spLocks noGrp="1"/>
          </p:cNvSpPr>
          <p:nvPr>
            <p:ph type="sldNum" sz="quarter" idx="11"/>
          </p:nvPr>
        </p:nvSpPr>
        <p:spPr/>
        <p:txBody>
          <a:bodyPr/>
          <a:lstStyle/>
          <a:p>
            <a:pPr>
              <a:defRPr/>
            </a:pPr>
            <a:fld id="{5DA37FB9-EA03-45A9-A1D4-45AB50BE5683}" type="slidenum">
              <a:rPr lang="en-US" smtClean="0"/>
              <a:pPr>
                <a:defRPr/>
              </a:pPr>
              <a:t>31</a:t>
            </a:fld>
            <a:endParaRPr lang="en-US"/>
          </a:p>
        </p:txBody>
      </p:sp>
      <p:sp>
        <p:nvSpPr>
          <p:cNvPr id="8" name="Rectangle 8"/>
          <p:cNvSpPr>
            <a:spLocks noGrp="1" noChangeArrowheads="1"/>
          </p:cNvSpPr>
          <p:nvPr>
            <p:ph type="title"/>
          </p:nvPr>
        </p:nvSpPr>
        <p:spPr>
          <a:xfrm>
            <a:off x="609600" y="897186"/>
            <a:ext cx="8915400" cy="735012"/>
          </a:xfrm>
        </p:spPr>
        <p:txBody>
          <a:bodyPr>
            <a:normAutofit/>
          </a:bodyPr>
          <a:lstStyle/>
          <a:p>
            <a:r>
              <a:rPr lang="en-US" altLang="en-US" sz="3600" dirty="0"/>
              <a:t>Stack Based Storage Management</a:t>
            </a:r>
          </a:p>
        </p:txBody>
      </p:sp>
    </p:spTree>
    <p:extLst>
      <p:ext uri="{BB962C8B-B14F-4D97-AF65-F5344CB8AC3E}">
        <p14:creationId xmlns:p14="http://schemas.microsoft.com/office/powerpoint/2010/main" val="1599138004"/>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355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6" name="Slide Number Placeholder 3"/>
          <p:cNvSpPr>
            <a:spLocks noGrp="1"/>
          </p:cNvSpPr>
          <p:nvPr>
            <p:ph type="sldNum" sz="quarter" idx="11"/>
          </p:nvPr>
        </p:nvSpPr>
        <p:spPr/>
        <p:txBody>
          <a:bodyPr/>
          <a:lstStyle/>
          <a:p>
            <a:pPr>
              <a:defRPr/>
            </a:pPr>
            <a:fld id="{374A8E37-F8AF-4991-AD79-5371E52ABBA0}" type="slidenum">
              <a:rPr lang="en-US" smtClean="0"/>
              <a:pPr>
                <a:defRPr/>
              </a:pPr>
              <a:t>32</a:t>
            </a:fld>
            <a:endParaRPr lang="en-US"/>
          </a:p>
        </p:txBody>
      </p:sp>
      <p:sp>
        <p:nvSpPr>
          <p:cNvPr id="8" name="Rectangle 8"/>
          <p:cNvSpPr>
            <a:spLocks noGrp="1" noChangeArrowheads="1"/>
          </p:cNvSpPr>
          <p:nvPr>
            <p:ph type="title"/>
          </p:nvPr>
        </p:nvSpPr>
        <p:spPr>
          <a:xfrm>
            <a:off x="644165" y="190220"/>
            <a:ext cx="8915400" cy="735012"/>
          </a:xfrm>
        </p:spPr>
        <p:txBody>
          <a:bodyPr/>
          <a:lstStyle/>
          <a:p>
            <a:r>
              <a:rPr lang="en-US" altLang="en-US" sz="4400" dirty="0"/>
              <a:t>Stack based allocation of space </a:t>
            </a:r>
          </a:p>
        </p:txBody>
      </p:sp>
      <p:pic>
        <p:nvPicPr>
          <p:cNvPr id="2" name="Picture 1">
            <a:extLst>
              <a:ext uri="{FF2B5EF4-FFF2-40B4-BE49-F238E27FC236}">
                <a16:creationId xmlns:a16="http://schemas.microsoft.com/office/drawing/2014/main" id="{8EA03F7C-4C6E-460A-B8A1-23E649D89549}"/>
              </a:ext>
            </a:extLst>
          </p:cNvPr>
          <p:cNvPicPr>
            <a:picLocks noChangeAspect="1"/>
          </p:cNvPicPr>
          <p:nvPr/>
        </p:nvPicPr>
        <p:blipFill>
          <a:blip r:embed="rId2"/>
          <a:stretch>
            <a:fillRect/>
          </a:stretch>
        </p:blipFill>
        <p:spPr>
          <a:xfrm>
            <a:off x="1187286" y="958321"/>
            <a:ext cx="7150427" cy="5395772"/>
          </a:xfrm>
          <a:prstGeom prst="rect">
            <a:avLst/>
          </a:prstGeom>
        </p:spPr>
      </p:pic>
    </p:spTree>
    <p:extLst>
      <p:ext uri="{BB962C8B-B14F-4D97-AF65-F5344CB8AC3E}">
        <p14:creationId xmlns:p14="http://schemas.microsoft.com/office/powerpoint/2010/main" val="2935863730"/>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3789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37893" name="Rectangle 9"/>
          <p:cNvSpPr>
            <a:spLocks noGrp="1" noChangeArrowheads="1"/>
          </p:cNvSpPr>
          <p:nvPr>
            <p:ph type="body" idx="1"/>
          </p:nvPr>
        </p:nvSpPr>
        <p:spPr>
          <a:xfrm>
            <a:off x="170664" y="1771650"/>
            <a:ext cx="8763000" cy="5086350"/>
          </a:xfrm>
        </p:spPr>
        <p:txBody>
          <a:bodyPr>
            <a:normAutofit/>
          </a:bodyPr>
          <a:lstStyle/>
          <a:p>
            <a:pPr lvl="1"/>
            <a:r>
              <a:rPr lang="en-US" altLang="en-US" sz="2400" dirty="0"/>
              <a:t>A heap is a region of storage in which sub-blocks can be allocated and deallocated at arbitrary times</a:t>
            </a:r>
          </a:p>
          <a:p>
            <a:pPr lvl="1"/>
            <a:r>
              <a:rPr lang="en-US" altLang="en-US" sz="2400" dirty="0"/>
              <a:t>Dynamically allocated pieces of data structures: objects, Strings, lists, and sets, whose size may change as a result of an assignment statement or other update operation</a:t>
            </a:r>
          </a:p>
          <a:p>
            <a:pPr lvl="1"/>
            <a:r>
              <a:rPr lang="en-US" altLang="en-US" sz="2400" dirty="0"/>
              <a:t>Two concerns with heap space management: Speed and Space</a:t>
            </a:r>
          </a:p>
        </p:txBody>
      </p:sp>
      <p:sp>
        <p:nvSpPr>
          <p:cNvPr id="7" name="Slide Number Placeholder 3"/>
          <p:cNvSpPr>
            <a:spLocks noGrp="1"/>
          </p:cNvSpPr>
          <p:nvPr>
            <p:ph type="sldNum" sz="quarter" idx="11"/>
          </p:nvPr>
        </p:nvSpPr>
        <p:spPr/>
        <p:txBody>
          <a:bodyPr/>
          <a:lstStyle/>
          <a:p>
            <a:pPr>
              <a:defRPr/>
            </a:pPr>
            <a:fld id="{5B0C8E98-B336-4177-9479-6D3991016E91}" type="slidenum">
              <a:rPr lang="en-US" smtClean="0"/>
              <a:pPr>
                <a:defRPr/>
              </a:pPr>
              <a:t>33</a:t>
            </a:fld>
            <a:endParaRPr lang="en-US"/>
          </a:p>
        </p:txBody>
      </p:sp>
      <p:sp>
        <p:nvSpPr>
          <p:cNvPr id="8" name="Rectangle 8"/>
          <p:cNvSpPr>
            <a:spLocks noGrp="1" noChangeArrowheads="1"/>
          </p:cNvSpPr>
          <p:nvPr>
            <p:ph type="title"/>
          </p:nvPr>
        </p:nvSpPr>
        <p:spPr>
          <a:xfrm>
            <a:off x="304800" y="930945"/>
            <a:ext cx="8915400" cy="735012"/>
          </a:xfrm>
        </p:spPr>
        <p:txBody>
          <a:bodyPr/>
          <a:lstStyle/>
          <a:p>
            <a:r>
              <a:rPr lang="en-US" altLang="en-US" sz="4400" dirty="0"/>
              <a:t>Heap-Based Storage Management</a:t>
            </a:r>
          </a:p>
        </p:txBody>
      </p:sp>
      <p:pic>
        <p:nvPicPr>
          <p:cNvPr id="9" name="Picture 8">
            <a:extLst>
              <a:ext uri="{FF2B5EF4-FFF2-40B4-BE49-F238E27FC236}">
                <a16:creationId xmlns:a16="http://schemas.microsoft.com/office/drawing/2014/main" id="{D8F94AB8-CBAD-4CFA-AD7D-294D6E784BC3}"/>
              </a:ext>
            </a:extLst>
          </p:cNvPr>
          <p:cNvPicPr>
            <a:picLocks noChangeAspect="1" noChangeArrowheads="1"/>
          </p:cNvPicPr>
          <p:nvPr/>
        </p:nvPicPr>
        <p:blipFill>
          <a:blip r:embed="rId2"/>
          <a:srcRect/>
          <a:stretch>
            <a:fillRect/>
          </a:stretch>
        </p:blipFill>
        <p:spPr bwMode="auto">
          <a:xfrm>
            <a:off x="1728787" y="4568825"/>
            <a:ext cx="5686425" cy="16795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5D63-692A-4D92-AB5C-9801C1B3C78C}"/>
              </a:ext>
            </a:extLst>
          </p:cNvPr>
          <p:cNvSpPr>
            <a:spLocks noGrp="1"/>
          </p:cNvSpPr>
          <p:nvPr>
            <p:ph type="title"/>
          </p:nvPr>
        </p:nvSpPr>
        <p:spPr/>
        <p:txBody>
          <a:bodyPr/>
          <a:lstStyle/>
          <a:p>
            <a:r>
              <a:rPr lang="en-US" dirty="0"/>
              <a:t>Heap Management</a:t>
            </a:r>
          </a:p>
        </p:txBody>
      </p:sp>
      <p:sp>
        <p:nvSpPr>
          <p:cNvPr id="3" name="Content Placeholder 2">
            <a:extLst>
              <a:ext uri="{FF2B5EF4-FFF2-40B4-BE49-F238E27FC236}">
                <a16:creationId xmlns:a16="http://schemas.microsoft.com/office/drawing/2014/main" id="{80F3CD31-B801-4D56-87FE-D41C39FA7F7D}"/>
              </a:ext>
            </a:extLst>
          </p:cNvPr>
          <p:cNvSpPr>
            <a:spLocks noGrp="1"/>
          </p:cNvSpPr>
          <p:nvPr>
            <p:ph idx="1"/>
          </p:nvPr>
        </p:nvSpPr>
        <p:spPr/>
        <p:txBody>
          <a:bodyPr/>
          <a:lstStyle/>
          <a:p>
            <a:r>
              <a:rPr lang="en-US" dirty="0"/>
              <a:t>Free list: List of blocks of free memory</a:t>
            </a:r>
          </a:p>
          <a:p>
            <a:r>
              <a:rPr lang="en-US" dirty="0"/>
              <a:t>The allocation algorithm searches for a block of adequate size to accommodate the allocation request</a:t>
            </a:r>
          </a:p>
          <a:p>
            <a:pPr lvl="1"/>
            <a:r>
              <a:rPr lang="en-US" dirty="0"/>
              <a:t>Find a free block that is at least as big as the requested amount of memory</a:t>
            </a:r>
          </a:p>
          <a:p>
            <a:pPr lvl="1"/>
            <a:r>
              <a:rPr lang="en-US" dirty="0"/>
              <a:t>Mark requested number of bytes (plus padding) as allocated</a:t>
            </a:r>
          </a:p>
          <a:p>
            <a:pPr lvl="1"/>
            <a:r>
              <a:rPr lang="en-US" dirty="0"/>
              <a:t>Return rest of the free block to free list</a:t>
            </a:r>
          </a:p>
        </p:txBody>
      </p:sp>
      <p:sp>
        <p:nvSpPr>
          <p:cNvPr id="4" name="Footer Placeholder 3">
            <a:extLst>
              <a:ext uri="{FF2B5EF4-FFF2-40B4-BE49-F238E27FC236}">
                <a16:creationId xmlns:a16="http://schemas.microsoft.com/office/drawing/2014/main" id="{F0DE005C-B3D1-49FE-B1F4-4F3CE4D47FC0}"/>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CB1F8649-5DB1-46AF-8C01-3A748F331128}"/>
              </a:ext>
            </a:extLst>
          </p:cNvPr>
          <p:cNvSpPr>
            <a:spLocks noGrp="1"/>
          </p:cNvSpPr>
          <p:nvPr>
            <p:ph type="sldNum" sz="quarter" idx="12"/>
          </p:nvPr>
        </p:nvSpPr>
        <p:spPr/>
        <p:txBody>
          <a:bodyPr/>
          <a:lstStyle/>
          <a:p>
            <a:fld id="{E29BF8A0-881F-9B42-8DF7-7F4C738CBC54}" type="slidenum">
              <a:rPr lang="en-US" smtClean="0"/>
              <a:t>34</a:t>
            </a:fld>
            <a:endParaRPr lang="en-US"/>
          </a:p>
        </p:txBody>
      </p:sp>
      <p:pic>
        <p:nvPicPr>
          <p:cNvPr id="6" name="Picture 5">
            <a:extLst>
              <a:ext uri="{FF2B5EF4-FFF2-40B4-BE49-F238E27FC236}">
                <a16:creationId xmlns:a16="http://schemas.microsoft.com/office/drawing/2014/main" id="{31DEC7F9-0958-4EBB-A8F2-0E55092F8F1E}"/>
              </a:ext>
            </a:extLst>
          </p:cNvPr>
          <p:cNvPicPr>
            <a:picLocks noChangeAspect="1"/>
          </p:cNvPicPr>
          <p:nvPr/>
        </p:nvPicPr>
        <p:blipFill>
          <a:blip r:embed="rId2"/>
          <a:stretch>
            <a:fillRect/>
          </a:stretch>
        </p:blipFill>
        <p:spPr>
          <a:xfrm>
            <a:off x="1320129" y="4086257"/>
            <a:ext cx="6503741" cy="1891210"/>
          </a:xfrm>
          <a:prstGeom prst="rect">
            <a:avLst/>
          </a:prstGeom>
        </p:spPr>
      </p:pic>
    </p:spTree>
    <p:extLst>
      <p:ext uri="{BB962C8B-B14F-4D97-AF65-F5344CB8AC3E}">
        <p14:creationId xmlns:p14="http://schemas.microsoft.com/office/powerpoint/2010/main" val="438161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sz="quarter" idx="1"/>
          </p:nvPr>
        </p:nvSpPr>
        <p:spPr>
          <a:xfrm>
            <a:off x="492165" y="1762027"/>
            <a:ext cx="8347035" cy="5105400"/>
          </a:xfrm>
        </p:spPr>
        <p:txBody>
          <a:bodyPr>
            <a:normAutofit/>
          </a:bodyPr>
          <a:lstStyle/>
          <a:p>
            <a:pPr lvl="1"/>
            <a:r>
              <a:rPr lang="en-US" altLang="en-US" sz="2400" i="1" dirty="0"/>
              <a:t>Internal fragmentation</a:t>
            </a:r>
            <a:r>
              <a:rPr lang="en-US" altLang="en-US" sz="2400" dirty="0"/>
              <a:t> occurs when a storage-management algorithm allocates a block that is larger than required to hold a given object </a:t>
            </a:r>
          </a:p>
          <a:p>
            <a:pPr lvl="2"/>
            <a:r>
              <a:rPr lang="en-US" altLang="en-US" sz="2000" dirty="0"/>
              <a:t>e.g. Boolean is stored in 1 bit/1 byte</a:t>
            </a:r>
          </a:p>
          <a:p>
            <a:pPr lvl="1"/>
            <a:r>
              <a:rPr lang="en-US" altLang="en-US" sz="2400" i="1" dirty="0"/>
              <a:t>External fragmentation</a:t>
            </a:r>
            <a:r>
              <a:rPr lang="en-US" altLang="en-US" sz="2400" dirty="0"/>
              <a:t> occurs when the blocks that have been assigned to active objects are scattered through the heap in such a way that the remaining, unused space is composed of multiple blocks</a:t>
            </a:r>
          </a:p>
          <a:p>
            <a:pPr lvl="2"/>
            <a:r>
              <a:rPr lang="en-US" altLang="en-US" sz="2000" dirty="0"/>
              <a:t>There may be quite a lot of free space, but no one piece of it may be large enough to satisfy some request</a:t>
            </a:r>
          </a:p>
        </p:txBody>
      </p:sp>
      <p:sp>
        <p:nvSpPr>
          <p:cNvPr id="4" name="Slide Number Placeholder 3"/>
          <p:cNvSpPr>
            <a:spLocks noGrp="1"/>
          </p:cNvSpPr>
          <p:nvPr>
            <p:ph type="sldNum" sz="quarter" idx="11"/>
          </p:nvPr>
        </p:nvSpPr>
        <p:spPr/>
        <p:txBody>
          <a:bodyPr/>
          <a:lstStyle/>
          <a:p>
            <a:pPr>
              <a:defRPr/>
            </a:pPr>
            <a:fld id="{29FE8875-1D2D-408A-9DFD-52A7FCD3F9D6}" type="slidenum">
              <a:rPr lang="en-US" smtClean="0"/>
              <a:pPr>
                <a:defRPr/>
              </a:pPr>
              <a:t>35</a:t>
            </a:fld>
            <a:endParaRPr lang="en-US"/>
          </a:p>
        </p:txBody>
      </p:sp>
      <p:sp>
        <p:nvSpPr>
          <p:cNvPr id="7" name="Rectangle 8"/>
          <p:cNvSpPr>
            <a:spLocks noGrp="1" noChangeArrowheads="1"/>
          </p:cNvSpPr>
          <p:nvPr>
            <p:ph type="title"/>
          </p:nvPr>
        </p:nvSpPr>
        <p:spPr>
          <a:xfrm>
            <a:off x="339765" y="989013"/>
            <a:ext cx="8915400" cy="735012"/>
          </a:xfrm>
        </p:spPr>
        <p:txBody>
          <a:bodyPr/>
          <a:lstStyle/>
          <a:p>
            <a:r>
              <a:rPr lang="en-US" altLang="en-US" sz="4400" dirty="0"/>
              <a:t>Heap Fragmentation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1253-C867-4F7E-A5D3-0A43F5049727}"/>
              </a:ext>
            </a:extLst>
          </p:cNvPr>
          <p:cNvSpPr>
            <a:spLocks noGrp="1"/>
          </p:cNvSpPr>
          <p:nvPr>
            <p:ph type="title"/>
          </p:nvPr>
        </p:nvSpPr>
        <p:spPr/>
        <p:txBody>
          <a:bodyPr/>
          <a:lstStyle/>
          <a:p>
            <a:r>
              <a:rPr lang="en-US" dirty="0"/>
              <a:t>Heap Compaction</a:t>
            </a:r>
          </a:p>
        </p:txBody>
      </p:sp>
      <p:sp>
        <p:nvSpPr>
          <p:cNvPr id="3" name="Content Placeholder 2">
            <a:extLst>
              <a:ext uri="{FF2B5EF4-FFF2-40B4-BE49-F238E27FC236}">
                <a16:creationId xmlns:a16="http://schemas.microsoft.com/office/drawing/2014/main" id="{FF4AE549-0683-47BC-80AF-F6F16F6F9EE9}"/>
              </a:ext>
            </a:extLst>
          </p:cNvPr>
          <p:cNvSpPr>
            <a:spLocks noGrp="1"/>
          </p:cNvSpPr>
          <p:nvPr>
            <p:ph idx="1"/>
          </p:nvPr>
        </p:nvSpPr>
        <p:spPr>
          <a:xfrm>
            <a:off x="822959" y="1841081"/>
            <a:ext cx="7543801" cy="4023360"/>
          </a:xfrm>
        </p:spPr>
        <p:txBody>
          <a:bodyPr/>
          <a:lstStyle/>
          <a:p>
            <a:r>
              <a:rPr lang="en-US" dirty="0"/>
              <a:t>To fight fragmentation, some memory management algorithms perform heap compaction once a while</a:t>
            </a:r>
          </a:p>
          <a:p>
            <a:r>
              <a:rPr lang="en-US" dirty="0"/>
              <a:t>Mark-Compact Algorithm</a:t>
            </a:r>
          </a:p>
          <a:p>
            <a:pPr lvl="1"/>
            <a:r>
              <a:rPr lang="en-US" dirty="0"/>
              <a:t>Mark reachable objects </a:t>
            </a:r>
          </a:p>
          <a:p>
            <a:pPr lvl="1"/>
            <a:r>
              <a:rPr lang="en-US" dirty="0"/>
              <a:t>Relocate the marked objects towards the beginning of the heap area</a:t>
            </a:r>
          </a:p>
        </p:txBody>
      </p:sp>
      <p:sp>
        <p:nvSpPr>
          <p:cNvPr id="4" name="Footer Placeholder 3">
            <a:extLst>
              <a:ext uri="{FF2B5EF4-FFF2-40B4-BE49-F238E27FC236}">
                <a16:creationId xmlns:a16="http://schemas.microsoft.com/office/drawing/2014/main" id="{FADC45A4-BAFA-4B34-ADC3-5DB584024C09}"/>
              </a:ext>
            </a:extLst>
          </p:cNvPr>
          <p:cNvSpPr>
            <a:spLocks noGrp="1"/>
          </p:cNvSpPr>
          <p:nvPr>
            <p:ph type="ftr" sz="quarter" idx="11"/>
          </p:nvPr>
        </p:nvSpPr>
        <p:spPr/>
        <p:txBody>
          <a:bodyPr/>
          <a:lstStyle/>
          <a:p>
            <a:r>
              <a:rPr lang="en-US" dirty="0"/>
              <a:t>(c) P Pawar - SUNY Korea, R Banerjee - SBU - CSE 216, Elsevier, Elsevier</a:t>
            </a:r>
          </a:p>
        </p:txBody>
      </p:sp>
      <p:sp>
        <p:nvSpPr>
          <p:cNvPr id="5" name="Slide Number Placeholder 4">
            <a:extLst>
              <a:ext uri="{FF2B5EF4-FFF2-40B4-BE49-F238E27FC236}">
                <a16:creationId xmlns:a16="http://schemas.microsoft.com/office/drawing/2014/main" id="{0D0F9F80-C333-47C6-B6F2-1E73C525813A}"/>
              </a:ext>
            </a:extLst>
          </p:cNvPr>
          <p:cNvSpPr>
            <a:spLocks noGrp="1"/>
          </p:cNvSpPr>
          <p:nvPr>
            <p:ph type="sldNum" sz="quarter" idx="12"/>
          </p:nvPr>
        </p:nvSpPr>
        <p:spPr/>
        <p:txBody>
          <a:bodyPr/>
          <a:lstStyle/>
          <a:p>
            <a:fld id="{E29BF8A0-881F-9B42-8DF7-7F4C738CBC54}" type="slidenum">
              <a:rPr lang="en-US" smtClean="0"/>
              <a:t>36</a:t>
            </a:fld>
            <a:endParaRPr lang="en-US"/>
          </a:p>
        </p:txBody>
      </p:sp>
      <p:pic>
        <p:nvPicPr>
          <p:cNvPr id="6" name="Picture 5">
            <a:extLst>
              <a:ext uri="{FF2B5EF4-FFF2-40B4-BE49-F238E27FC236}">
                <a16:creationId xmlns:a16="http://schemas.microsoft.com/office/drawing/2014/main" id="{8FAF0FB9-890A-430F-B0E1-FF93607E0388}"/>
              </a:ext>
            </a:extLst>
          </p:cNvPr>
          <p:cNvPicPr>
            <a:picLocks noChangeAspect="1"/>
          </p:cNvPicPr>
          <p:nvPr/>
        </p:nvPicPr>
        <p:blipFill>
          <a:blip r:embed="rId2"/>
          <a:stretch>
            <a:fillRect/>
          </a:stretch>
        </p:blipFill>
        <p:spPr>
          <a:xfrm>
            <a:off x="1215241" y="3543633"/>
            <a:ext cx="5915025" cy="1419225"/>
          </a:xfrm>
          <a:prstGeom prst="rect">
            <a:avLst/>
          </a:prstGeom>
        </p:spPr>
      </p:pic>
      <p:pic>
        <p:nvPicPr>
          <p:cNvPr id="7" name="Picture 6">
            <a:extLst>
              <a:ext uri="{FF2B5EF4-FFF2-40B4-BE49-F238E27FC236}">
                <a16:creationId xmlns:a16="http://schemas.microsoft.com/office/drawing/2014/main" id="{38C1B5C5-335B-43DE-B1E3-49784CDB8484}"/>
              </a:ext>
            </a:extLst>
          </p:cNvPr>
          <p:cNvPicPr>
            <a:picLocks noChangeAspect="1"/>
          </p:cNvPicPr>
          <p:nvPr/>
        </p:nvPicPr>
        <p:blipFill>
          <a:blip r:embed="rId3"/>
          <a:stretch>
            <a:fillRect/>
          </a:stretch>
        </p:blipFill>
        <p:spPr>
          <a:xfrm>
            <a:off x="1215241" y="4853547"/>
            <a:ext cx="5829300" cy="1400175"/>
          </a:xfrm>
          <a:prstGeom prst="rect">
            <a:avLst/>
          </a:prstGeom>
        </p:spPr>
      </p:pic>
    </p:spTree>
    <p:extLst>
      <p:ext uri="{BB962C8B-B14F-4D97-AF65-F5344CB8AC3E}">
        <p14:creationId xmlns:p14="http://schemas.microsoft.com/office/powerpoint/2010/main" val="3873731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sz="quarter" idx="1"/>
          </p:nvPr>
        </p:nvSpPr>
        <p:spPr>
          <a:xfrm>
            <a:off x="568365" y="1905000"/>
            <a:ext cx="8207645" cy="4953000"/>
          </a:xfrm>
        </p:spPr>
        <p:txBody>
          <a:bodyPr/>
          <a:lstStyle/>
          <a:p>
            <a:pPr lvl="1"/>
            <a:r>
              <a:rPr lang="en-US" altLang="en-US" dirty="0"/>
              <a:t>In languages that deallocation of objects is not explicit.</a:t>
            </a:r>
          </a:p>
          <a:p>
            <a:pPr lvl="2"/>
            <a:r>
              <a:rPr lang="en-US" altLang="en-US" sz="1600" dirty="0"/>
              <a:t>Manual deallocation errors are among the most common and costly bugs in real-world programs.</a:t>
            </a:r>
          </a:p>
          <a:p>
            <a:pPr lvl="1"/>
            <a:r>
              <a:rPr lang="en-US" altLang="en-US" dirty="0"/>
              <a:t>Objects are to be deallocated implicitly when it is no longer possible to reach them from any program variable. </a:t>
            </a:r>
          </a:p>
          <a:p>
            <a:pPr lvl="1"/>
            <a:r>
              <a:rPr lang="en-US" altLang="en-US" dirty="0"/>
              <a:t>Reference Counting Algorithm</a:t>
            </a:r>
          </a:p>
          <a:p>
            <a:pPr lvl="1"/>
            <a:endParaRPr lang="en-US" altLang="en-US" sz="2800" dirty="0"/>
          </a:p>
        </p:txBody>
      </p:sp>
      <p:sp>
        <p:nvSpPr>
          <p:cNvPr id="4" name="Slide Number Placeholder 3"/>
          <p:cNvSpPr>
            <a:spLocks noGrp="1"/>
          </p:cNvSpPr>
          <p:nvPr>
            <p:ph type="sldNum" sz="quarter" idx="11"/>
          </p:nvPr>
        </p:nvSpPr>
        <p:spPr/>
        <p:txBody>
          <a:bodyPr/>
          <a:lstStyle/>
          <a:p>
            <a:pPr>
              <a:defRPr/>
            </a:pPr>
            <a:fld id="{8C3D6E03-F2BE-43B9-A0EA-CB437C4B8A7D}" type="slidenum">
              <a:rPr lang="en-US" smtClean="0"/>
              <a:pPr>
                <a:defRPr/>
              </a:pPr>
              <a:t>37</a:t>
            </a:fld>
            <a:endParaRPr lang="en-US"/>
          </a:p>
        </p:txBody>
      </p:sp>
      <p:sp>
        <p:nvSpPr>
          <p:cNvPr id="3" name="Title 2">
            <a:extLst>
              <a:ext uri="{FF2B5EF4-FFF2-40B4-BE49-F238E27FC236}">
                <a16:creationId xmlns:a16="http://schemas.microsoft.com/office/drawing/2014/main" id="{0E754087-EC48-4EED-B06E-A7218B298FC4}"/>
              </a:ext>
            </a:extLst>
          </p:cNvPr>
          <p:cNvSpPr>
            <a:spLocks noGrp="1"/>
          </p:cNvSpPr>
          <p:nvPr>
            <p:ph type="title"/>
          </p:nvPr>
        </p:nvSpPr>
        <p:spPr/>
        <p:txBody>
          <a:bodyPr/>
          <a:lstStyle/>
          <a:p>
            <a:r>
              <a:rPr lang="en-US" dirty="0"/>
              <a:t>Garbage Collection</a:t>
            </a:r>
          </a:p>
        </p:txBody>
      </p:sp>
      <p:pic>
        <p:nvPicPr>
          <p:cNvPr id="8" name="Picture 4" descr="https://www.startertutorials.com/corejava/wp-content/uploads/2014/12/garbage-collection-reference-counting-1024x647.jpg">
            <a:extLst>
              <a:ext uri="{FF2B5EF4-FFF2-40B4-BE49-F238E27FC236}">
                <a16:creationId xmlns:a16="http://schemas.microsoft.com/office/drawing/2014/main" id="{F2BEC1CA-AF66-4789-91EB-7DAE18144F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995" y="3429000"/>
            <a:ext cx="4146776" cy="261981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063C9757-9A6A-4F14-9ED8-E16B8A5A85D4}"/>
              </a:ext>
            </a:extLst>
          </p:cNvPr>
          <p:cNvPicPr>
            <a:picLocks noChangeAspect="1"/>
          </p:cNvPicPr>
          <p:nvPr/>
        </p:nvPicPr>
        <p:blipFill>
          <a:blip r:embed="rId4"/>
          <a:stretch>
            <a:fillRect/>
          </a:stretch>
        </p:blipFill>
        <p:spPr>
          <a:xfrm>
            <a:off x="822960" y="4000804"/>
            <a:ext cx="3437405" cy="204800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586AD-0F8F-488C-B5A1-C513D363217A}"/>
              </a:ext>
            </a:extLst>
          </p:cNvPr>
          <p:cNvSpPr>
            <a:spLocks noGrp="1"/>
          </p:cNvSpPr>
          <p:nvPr>
            <p:ph type="title"/>
          </p:nvPr>
        </p:nvSpPr>
        <p:spPr/>
        <p:txBody>
          <a:bodyPr/>
          <a:lstStyle/>
          <a:p>
            <a:r>
              <a:rPr lang="en-US" dirty="0"/>
              <a:t>Scoping</a:t>
            </a:r>
          </a:p>
        </p:txBody>
      </p:sp>
      <p:sp>
        <p:nvSpPr>
          <p:cNvPr id="3" name="Content Placeholder 2">
            <a:extLst>
              <a:ext uri="{FF2B5EF4-FFF2-40B4-BE49-F238E27FC236}">
                <a16:creationId xmlns:a16="http://schemas.microsoft.com/office/drawing/2014/main" id="{D2FD3BAD-4F34-4474-A36D-7DDAE1CF41F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B9432B21-51AC-4C32-97A3-343DA76DA9B4}"/>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9BA14D47-269F-4830-9C1D-A31E493B2F65}"/>
              </a:ext>
            </a:extLst>
          </p:cNvPr>
          <p:cNvSpPr>
            <a:spLocks noGrp="1"/>
          </p:cNvSpPr>
          <p:nvPr>
            <p:ph type="sldNum" sz="quarter" idx="12"/>
          </p:nvPr>
        </p:nvSpPr>
        <p:spPr/>
        <p:txBody>
          <a:bodyPr/>
          <a:lstStyle/>
          <a:p>
            <a:fld id="{E29BF8A0-881F-9B42-8DF7-7F4C738CBC54}" type="slidenum">
              <a:rPr lang="en-US" smtClean="0"/>
              <a:t>38</a:t>
            </a:fld>
            <a:endParaRPr lang="en-US"/>
          </a:p>
        </p:txBody>
      </p:sp>
      <p:pic>
        <p:nvPicPr>
          <p:cNvPr id="6" name="Picture 5">
            <a:extLst>
              <a:ext uri="{FF2B5EF4-FFF2-40B4-BE49-F238E27FC236}">
                <a16:creationId xmlns:a16="http://schemas.microsoft.com/office/drawing/2014/main" id="{A22F7291-F097-427A-9775-3245F85D1057}"/>
              </a:ext>
            </a:extLst>
          </p:cNvPr>
          <p:cNvPicPr>
            <a:picLocks noChangeAspect="1"/>
          </p:cNvPicPr>
          <p:nvPr/>
        </p:nvPicPr>
        <p:blipFill>
          <a:blip r:embed="rId2"/>
          <a:stretch>
            <a:fillRect/>
          </a:stretch>
        </p:blipFill>
        <p:spPr>
          <a:xfrm>
            <a:off x="895697" y="1826340"/>
            <a:ext cx="7425344" cy="4170649"/>
          </a:xfrm>
          <a:prstGeom prst="rect">
            <a:avLst/>
          </a:prstGeom>
        </p:spPr>
      </p:pic>
    </p:spTree>
    <p:extLst>
      <p:ext uri="{BB962C8B-B14F-4D97-AF65-F5344CB8AC3E}">
        <p14:creationId xmlns:p14="http://schemas.microsoft.com/office/powerpoint/2010/main" val="820204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301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1989" name="Rectangle 9"/>
          <p:cNvSpPr>
            <a:spLocks noGrp="1" noChangeArrowheads="1"/>
          </p:cNvSpPr>
          <p:nvPr>
            <p:ph type="body" idx="1"/>
          </p:nvPr>
        </p:nvSpPr>
        <p:spPr>
          <a:xfrm>
            <a:off x="685800" y="1918212"/>
            <a:ext cx="7917426" cy="4031226"/>
          </a:xfrm>
        </p:spPr>
        <p:txBody>
          <a:bodyPr>
            <a:normAutofit fontScale="92500" lnSpcReduction="10000"/>
          </a:bodyPr>
          <a:lstStyle/>
          <a:p>
            <a:pPr>
              <a:defRPr/>
            </a:pPr>
            <a:r>
              <a:rPr lang="en-US" sz="3600" dirty="0"/>
              <a:t>Scoping rule example:</a:t>
            </a:r>
          </a:p>
          <a:p>
            <a:pPr lvl="1">
              <a:defRPr/>
            </a:pPr>
            <a:r>
              <a:rPr lang="en-US" sz="3600" dirty="0"/>
              <a:t>Two uses of a given name </a:t>
            </a:r>
          </a:p>
          <a:p>
            <a:pPr lvl="2">
              <a:defRPr/>
            </a:pPr>
            <a:r>
              <a:rPr lang="en-US" sz="3200" dirty="0"/>
              <a:t>Do they refer to the same binding?</a:t>
            </a:r>
          </a:p>
          <a:p>
            <a:pPr marL="0" indent="0">
              <a:spcBef>
                <a:spcPts val="0"/>
              </a:spcBef>
              <a:buFont typeface="Wingdings 2" pitchFamily="18" charset="2"/>
              <a:buNone/>
              <a:defRPr/>
            </a:pPr>
            <a:r>
              <a:rPr lang="en-US" sz="3600" dirty="0"/>
              <a:t>		</a:t>
            </a:r>
            <a:r>
              <a:rPr lang="en-US" sz="2800" b="1" dirty="0">
                <a:latin typeface="Courier New" pitchFamily="49" charset="0"/>
                <a:cs typeface="Courier New" pitchFamily="49" charset="0"/>
              </a:rPr>
              <a:t>a = 1</a:t>
            </a:r>
          </a:p>
          <a:p>
            <a:pPr marL="0" indent="0">
              <a:spcBef>
                <a:spcPts val="0"/>
              </a:spcBef>
              <a:buFont typeface="Wingdings 2" pitchFamily="18" charset="2"/>
              <a:buNone/>
              <a:defRPr/>
            </a:pPr>
            <a:r>
              <a:rPr lang="en-US" sz="2800" b="1" dirty="0">
                <a:latin typeface="Courier New" pitchFamily="49" charset="0"/>
                <a:cs typeface="Courier New" pitchFamily="49" charset="0"/>
              </a:rPr>
              <a:t>	    ... </a:t>
            </a:r>
          </a:p>
          <a:p>
            <a:pPr marL="0" indent="0">
              <a:spcBef>
                <a:spcPts val="0"/>
              </a:spcBef>
              <a:buFont typeface="Wingdings 2" pitchFamily="18" charset="2"/>
              <a:buNone/>
              <a:defRPr/>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def</a:t>
            </a:r>
            <a:r>
              <a:rPr lang="en-US" sz="2800" b="1" dirty="0">
                <a:latin typeface="Courier New" pitchFamily="49" charset="0"/>
                <a:cs typeface="Courier New" pitchFamily="49" charset="0"/>
              </a:rPr>
              <a:t> f():</a:t>
            </a:r>
          </a:p>
          <a:p>
            <a:pPr marL="0" indent="0">
              <a:spcBef>
                <a:spcPts val="0"/>
              </a:spcBef>
              <a:buFont typeface="Wingdings 2" pitchFamily="18" charset="2"/>
              <a:buNone/>
              <a:defRPr/>
            </a:pPr>
            <a:r>
              <a:rPr lang="en-US" sz="2800" b="1" dirty="0">
                <a:latin typeface="Courier New" pitchFamily="49" charset="0"/>
                <a:cs typeface="Courier New" pitchFamily="49" charset="0"/>
              </a:rPr>
              <a:t>	        a = 2</a:t>
            </a:r>
          </a:p>
          <a:p>
            <a:pPr marL="0" indent="0">
              <a:spcBef>
                <a:spcPts val="0"/>
              </a:spcBef>
              <a:buFont typeface="Wingdings 2" pitchFamily="18" charset="2"/>
              <a:buNone/>
              <a:defRPr/>
            </a:pPr>
            <a:r>
              <a:rPr lang="en-US" sz="2800" b="1" dirty="0">
                <a:latin typeface="Courier New" pitchFamily="49" charset="0"/>
                <a:cs typeface="Courier New" pitchFamily="49" charset="0"/>
              </a:rPr>
              <a:t>	        b = a</a:t>
            </a:r>
            <a:endParaRPr lang="en-US" sz="3600" b="1" dirty="0">
              <a:latin typeface="Courier New" pitchFamily="49" charset="0"/>
              <a:cs typeface="Courier New" pitchFamily="49" charset="0"/>
            </a:endParaRPr>
          </a:p>
          <a:p>
            <a:pPr lvl="1">
              <a:defRPr/>
            </a:pPr>
            <a:r>
              <a:rPr lang="en-US" sz="3600" dirty="0"/>
              <a:t>the scoping rules determine the scope</a:t>
            </a:r>
          </a:p>
        </p:txBody>
      </p:sp>
      <p:sp>
        <p:nvSpPr>
          <p:cNvPr id="6" name="Slide Number Placeholder 3"/>
          <p:cNvSpPr>
            <a:spLocks noGrp="1"/>
          </p:cNvSpPr>
          <p:nvPr>
            <p:ph type="sldNum" sz="quarter" idx="11"/>
          </p:nvPr>
        </p:nvSpPr>
        <p:spPr/>
        <p:txBody>
          <a:bodyPr/>
          <a:lstStyle/>
          <a:p>
            <a:pPr>
              <a:defRPr/>
            </a:pPr>
            <a:fld id="{238CE64B-341C-48E6-A8F4-CBDC01DD482D}" type="slidenum">
              <a:rPr lang="en-US" smtClean="0"/>
              <a:pPr>
                <a:defRPr/>
              </a:pPr>
              <a:t>39</a:t>
            </a:fld>
            <a:endParaRPr lang="en-US"/>
          </a:p>
        </p:txBody>
      </p:sp>
      <p:sp>
        <p:nvSpPr>
          <p:cNvPr id="10" name="Rectangle 8"/>
          <p:cNvSpPr>
            <a:spLocks noGrp="1" noChangeArrowheads="1"/>
          </p:cNvSpPr>
          <p:nvPr>
            <p:ph type="title"/>
          </p:nvPr>
        </p:nvSpPr>
        <p:spPr>
          <a:xfrm>
            <a:off x="381000" y="928026"/>
            <a:ext cx="8382000" cy="735012"/>
          </a:xfrm>
        </p:spPr>
        <p:txBody>
          <a:bodyPr>
            <a:normAutofit fontScale="90000"/>
          </a:bodyPr>
          <a:lstStyle/>
          <a:p>
            <a:r>
              <a:rPr lang="en-US" altLang="en-US" sz="6000" dirty="0"/>
              <a:t>Scope Rules</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4553" y="1073809"/>
            <a:ext cx="7974349" cy="634874"/>
          </a:xfrm>
          <a:prstGeom prst="rect">
            <a:avLst/>
          </a:prstGeom>
        </p:spPr>
        <p:txBody>
          <a:bodyPr vert="horz" wrap="square" lIns="0" tIns="19134" rIns="0" bIns="0" rtlCol="0" anchor="b">
            <a:spAutoFit/>
          </a:bodyPr>
          <a:lstStyle/>
          <a:p>
            <a:pPr marL="20141">
              <a:lnSpc>
                <a:spcPct val="100000"/>
              </a:lnSpc>
              <a:spcBef>
                <a:spcPts val="151"/>
              </a:spcBef>
            </a:pPr>
            <a:r>
              <a:rPr sz="4000" spc="-333" dirty="0"/>
              <a:t>REFERENCING </a:t>
            </a:r>
            <a:r>
              <a:rPr sz="4000" spc="-324" dirty="0"/>
              <a:t>ENVIRONMENTS </a:t>
            </a:r>
            <a:r>
              <a:rPr sz="4000" spc="-246" dirty="0"/>
              <a:t>&amp;</a:t>
            </a:r>
            <a:r>
              <a:rPr sz="4000" spc="-436" dirty="0"/>
              <a:t> </a:t>
            </a:r>
            <a:r>
              <a:rPr sz="4000" spc="-349" dirty="0"/>
              <a:t>SCOPES</a:t>
            </a:r>
          </a:p>
        </p:txBody>
      </p:sp>
      <p:sp>
        <p:nvSpPr>
          <p:cNvPr id="6" name="object 6"/>
          <p:cNvSpPr txBox="1"/>
          <p:nvPr/>
        </p:nvSpPr>
        <p:spPr>
          <a:xfrm>
            <a:off x="570916" y="1992239"/>
            <a:ext cx="7992944" cy="284677"/>
          </a:xfrm>
          <a:prstGeom prst="rect">
            <a:avLst/>
          </a:prstGeom>
          <a:solidFill>
            <a:srgbClr val="647A83"/>
          </a:solidFill>
        </p:spPr>
        <p:txBody>
          <a:bodyPr vert="horz" wrap="square" lIns="0" tIns="16113" rIns="0" bIns="0" rtlCol="0">
            <a:spAutoFit/>
          </a:bodyPr>
          <a:lstStyle/>
          <a:p>
            <a:pPr marL="77543">
              <a:spcBef>
                <a:spcPts val="127"/>
              </a:spcBef>
            </a:pPr>
            <a:r>
              <a:rPr sz="1744" dirty="0">
                <a:solidFill>
                  <a:schemeClr val="bg1"/>
                </a:solidFill>
                <a:cs typeface="Arial Black"/>
              </a:rPr>
              <a:t>Referencing environment</a:t>
            </a:r>
          </a:p>
        </p:txBody>
      </p:sp>
      <p:sp>
        <p:nvSpPr>
          <p:cNvPr id="7" name="object 7"/>
          <p:cNvSpPr txBox="1"/>
          <p:nvPr/>
        </p:nvSpPr>
        <p:spPr>
          <a:xfrm>
            <a:off x="570916" y="2328453"/>
            <a:ext cx="7992944" cy="289761"/>
          </a:xfrm>
          <a:prstGeom prst="rect">
            <a:avLst/>
          </a:prstGeom>
          <a:solidFill>
            <a:srgbClr val="EDE8D4"/>
          </a:solidFill>
        </p:spPr>
        <p:txBody>
          <a:bodyPr vert="horz" wrap="square" lIns="0" tIns="21148" rIns="0" bIns="0" rtlCol="0">
            <a:spAutoFit/>
          </a:bodyPr>
          <a:lstStyle/>
          <a:p>
            <a:pPr marL="77543">
              <a:spcBef>
                <a:spcPts val="167"/>
              </a:spcBef>
            </a:pPr>
            <a:r>
              <a:rPr sz="1744" dirty="0">
                <a:solidFill>
                  <a:schemeClr val="tx1">
                    <a:lumMod val="75000"/>
                    <a:lumOff val="25000"/>
                  </a:schemeClr>
                </a:solidFill>
                <a:cs typeface="Arial Black"/>
              </a:rPr>
              <a:t>A complete set of bindings active at a certain point in a program</a:t>
            </a:r>
          </a:p>
        </p:txBody>
      </p:sp>
      <p:sp>
        <p:nvSpPr>
          <p:cNvPr id="8" name="object 8"/>
          <p:cNvSpPr txBox="1"/>
          <p:nvPr/>
        </p:nvSpPr>
        <p:spPr>
          <a:xfrm>
            <a:off x="570916" y="3219207"/>
            <a:ext cx="7992944" cy="284677"/>
          </a:xfrm>
          <a:prstGeom prst="rect">
            <a:avLst/>
          </a:prstGeom>
          <a:solidFill>
            <a:srgbClr val="647A83"/>
          </a:solidFill>
        </p:spPr>
        <p:txBody>
          <a:bodyPr vert="horz" wrap="square" lIns="0" tIns="16113" rIns="0" bIns="0" rtlCol="0">
            <a:spAutoFit/>
          </a:bodyPr>
          <a:lstStyle/>
          <a:p>
            <a:pPr marL="77543">
              <a:spcBef>
                <a:spcPts val="127"/>
              </a:spcBef>
            </a:pPr>
            <a:r>
              <a:rPr sz="1744" dirty="0">
                <a:solidFill>
                  <a:schemeClr val="bg1"/>
                </a:solidFill>
                <a:cs typeface="Arial Black"/>
              </a:rPr>
              <a:t>Scope of a binding</a:t>
            </a:r>
          </a:p>
        </p:txBody>
      </p:sp>
      <p:sp>
        <p:nvSpPr>
          <p:cNvPr id="9" name="object 9"/>
          <p:cNvSpPr txBox="1"/>
          <p:nvPr/>
        </p:nvSpPr>
        <p:spPr>
          <a:xfrm>
            <a:off x="570916" y="3555420"/>
            <a:ext cx="7992944" cy="628241"/>
          </a:xfrm>
          <a:prstGeom prst="rect">
            <a:avLst/>
          </a:prstGeom>
          <a:solidFill>
            <a:srgbClr val="EDE8D4"/>
          </a:solidFill>
        </p:spPr>
        <p:txBody>
          <a:bodyPr vert="horz" wrap="square" lIns="0" tIns="8056" rIns="0" bIns="0" rtlCol="0">
            <a:spAutoFit/>
          </a:bodyPr>
          <a:lstStyle/>
          <a:p>
            <a:pPr marL="77543" marR="342396">
              <a:lnSpc>
                <a:spcPts val="2490"/>
              </a:lnSpc>
              <a:spcBef>
                <a:spcPts val="63"/>
              </a:spcBef>
            </a:pPr>
            <a:r>
              <a:rPr sz="1744" dirty="0">
                <a:solidFill>
                  <a:schemeClr val="tx1">
                    <a:lumMod val="75000"/>
                    <a:lumOff val="25000"/>
                  </a:schemeClr>
                </a:solidFill>
                <a:cs typeface="Arial Black"/>
              </a:rPr>
              <a:t>The region of a program or time interval(s) in the program’s execution during  which the binding is active</a:t>
            </a:r>
            <a:endParaRPr sz="1744">
              <a:solidFill>
                <a:schemeClr val="tx1">
                  <a:lumMod val="75000"/>
                  <a:lumOff val="25000"/>
                </a:schemeClr>
              </a:solidFill>
              <a:cs typeface="Arial Black"/>
            </a:endParaRPr>
          </a:p>
        </p:txBody>
      </p:sp>
      <p:sp>
        <p:nvSpPr>
          <p:cNvPr id="10" name="object 10"/>
          <p:cNvSpPr txBox="1"/>
          <p:nvPr/>
        </p:nvSpPr>
        <p:spPr>
          <a:xfrm>
            <a:off x="570916" y="4780776"/>
            <a:ext cx="7992944" cy="284677"/>
          </a:xfrm>
          <a:prstGeom prst="rect">
            <a:avLst/>
          </a:prstGeom>
          <a:solidFill>
            <a:srgbClr val="647A83"/>
          </a:solidFill>
        </p:spPr>
        <p:txBody>
          <a:bodyPr vert="horz" wrap="square" lIns="0" tIns="16113" rIns="0" bIns="0" rtlCol="0">
            <a:spAutoFit/>
          </a:bodyPr>
          <a:lstStyle/>
          <a:p>
            <a:pPr marL="77543">
              <a:spcBef>
                <a:spcPts val="127"/>
              </a:spcBef>
            </a:pPr>
            <a:r>
              <a:rPr sz="1744" dirty="0">
                <a:solidFill>
                  <a:schemeClr val="bg1"/>
                </a:solidFill>
                <a:cs typeface="Arial Black"/>
              </a:rPr>
              <a:t>Scope</a:t>
            </a:r>
          </a:p>
        </p:txBody>
      </p:sp>
      <p:sp>
        <p:nvSpPr>
          <p:cNvPr id="11" name="object 11"/>
          <p:cNvSpPr txBox="1"/>
          <p:nvPr/>
        </p:nvSpPr>
        <p:spPr>
          <a:xfrm>
            <a:off x="570916" y="5116970"/>
            <a:ext cx="7992944" cy="628241"/>
          </a:xfrm>
          <a:prstGeom prst="rect">
            <a:avLst/>
          </a:prstGeom>
          <a:solidFill>
            <a:srgbClr val="EDE8D4"/>
          </a:solidFill>
        </p:spPr>
        <p:txBody>
          <a:bodyPr vert="horz" wrap="square" lIns="0" tIns="8056" rIns="0" bIns="0" rtlCol="0">
            <a:spAutoFit/>
          </a:bodyPr>
          <a:lstStyle/>
          <a:p>
            <a:pPr marL="77543" marR="708961">
              <a:lnSpc>
                <a:spcPts val="2490"/>
              </a:lnSpc>
              <a:spcBef>
                <a:spcPts val="63"/>
              </a:spcBef>
            </a:pPr>
            <a:r>
              <a:rPr sz="1744" dirty="0">
                <a:solidFill>
                  <a:schemeClr val="tx1">
                    <a:lumMod val="75000"/>
                    <a:lumOff val="25000"/>
                  </a:schemeClr>
                </a:solidFill>
                <a:cs typeface="Arial Black"/>
              </a:rPr>
              <a:t>A maximal region of the program where no bindings are destroyed (e.g., a  function body)</a:t>
            </a:r>
            <a:endParaRPr sz="1744">
              <a:solidFill>
                <a:schemeClr val="tx1">
                  <a:lumMod val="75000"/>
                  <a:lumOff val="25000"/>
                </a:schemeClr>
              </a:solidFill>
              <a:cs typeface="Arial Black"/>
            </a:endParaRP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94E5E-9572-465A-9061-78E4AB01A69D}"/>
              </a:ext>
            </a:extLst>
          </p:cNvPr>
          <p:cNvSpPr>
            <a:spLocks noGrp="1"/>
          </p:cNvSpPr>
          <p:nvPr>
            <p:ph type="title"/>
          </p:nvPr>
        </p:nvSpPr>
        <p:spPr>
          <a:xfrm>
            <a:off x="822960" y="139121"/>
            <a:ext cx="7543800" cy="1450757"/>
          </a:xfrm>
        </p:spPr>
        <p:txBody>
          <a:bodyPr/>
          <a:lstStyle/>
          <a:p>
            <a:r>
              <a:rPr lang="en-US" dirty="0"/>
              <a:t>Python global</a:t>
            </a:r>
            <a:br>
              <a:rPr lang="en-US" dirty="0"/>
            </a:br>
            <a:endParaRPr lang="en-US" dirty="0"/>
          </a:p>
        </p:txBody>
      </p:sp>
      <p:sp>
        <p:nvSpPr>
          <p:cNvPr id="4" name="Slide Number Placeholder 3">
            <a:extLst>
              <a:ext uri="{FF2B5EF4-FFF2-40B4-BE49-F238E27FC236}">
                <a16:creationId xmlns:a16="http://schemas.microsoft.com/office/drawing/2014/main" id="{811D3D5C-8D47-46B2-921E-7BCB42F12994}"/>
              </a:ext>
            </a:extLst>
          </p:cNvPr>
          <p:cNvSpPr>
            <a:spLocks noGrp="1"/>
          </p:cNvSpPr>
          <p:nvPr>
            <p:ph type="sldNum" sz="quarter" idx="11"/>
          </p:nvPr>
        </p:nvSpPr>
        <p:spPr/>
        <p:txBody>
          <a:bodyPr/>
          <a:lstStyle/>
          <a:p>
            <a:pPr>
              <a:defRPr/>
            </a:pPr>
            <a:fld id="{E3CB00D5-2532-4D79-AF40-300F8C5686AC}" type="slidenum">
              <a:rPr lang="en-US" smtClean="0"/>
              <a:pPr>
                <a:defRPr/>
              </a:pPr>
              <a:t>40</a:t>
            </a:fld>
            <a:endParaRPr lang="en-US"/>
          </a:p>
        </p:txBody>
      </p:sp>
      <p:sp>
        <p:nvSpPr>
          <p:cNvPr id="6" name="Rectangle 5">
            <a:extLst>
              <a:ext uri="{FF2B5EF4-FFF2-40B4-BE49-F238E27FC236}">
                <a16:creationId xmlns:a16="http://schemas.microsoft.com/office/drawing/2014/main" id="{55032E87-21F9-4044-A2C7-8AF9DA7560AE}"/>
              </a:ext>
            </a:extLst>
          </p:cNvPr>
          <p:cNvSpPr/>
          <p:nvPr/>
        </p:nvSpPr>
        <p:spPr>
          <a:xfrm>
            <a:off x="564970" y="933776"/>
            <a:ext cx="8235950" cy="5355312"/>
          </a:xfrm>
          <a:prstGeom prst="rect">
            <a:avLst/>
          </a:prstGeom>
          <a:solidFill>
            <a:schemeClr val="bg1"/>
          </a:solidFill>
        </p:spPr>
        <p:txBody>
          <a:bodyPr wrap="square">
            <a:spAutoFit/>
          </a:bodyPr>
          <a:lstStyle/>
          <a:p>
            <a:r>
              <a:rPr lang="en-US" sz="1800" dirty="0"/>
              <a:t># Here, we're creating a variable 'x', in the __main__ scope.</a:t>
            </a:r>
          </a:p>
          <a:p>
            <a:r>
              <a:rPr lang="en-US" sz="1800" dirty="0"/>
              <a:t>x = 'None!'</a:t>
            </a:r>
          </a:p>
          <a:p>
            <a:r>
              <a:rPr lang="en-US" sz="1800" dirty="0"/>
              <a:t>def </a:t>
            </a:r>
            <a:r>
              <a:rPr lang="en-US" sz="1800" dirty="0" err="1"/>
              <a:t>func_A</a:t>
            </a:r>
            <a:r>
              <a:rPr lang="en-US" sz="1800" dirty="0"/>
              <a:t>():</a:t>
            </a:r>
          </a:p>
          <a:p>
            <a:r>
              <a:rPr lang="en-US" sz="1800" dirty="0"/>
              <a:t>  # The below declaration lets the function know that we mean the global 'x' when we refer to that variable, not any local one</a:t>
            </a:r>
          </a:p>
          <a:p>
            <a:r>
              <a:rPr lang="en-US" sz="1800" dirty="0"/>
              <a:t>  global x</a:t>
            </a:r>
          </a:p>
          <a:p>
            <a:r>
              <a:rPr lang="en-US" sz="1800" dirty="0"/>
              <a:t>  x = 'A'</a:t>
            </a:r>
          </a:p>
          <a:p>
            <a:r>
              <a:rPr lang="en-US" sz="1800" dirty="0"/>
              <a:t>  return x</a:t>
            </a:r>
          </a:p>
          <a:p>
            <a:r>
              <a:rPr lang="en-US" sz="1800" dirty="0"/>
              <a:t>def </a:t>
            </a:r>
            <a:r>
              <a:rPr lang="en-US" sz="1800" dirty="0" err="1"/>
              <a:t>func_B</a:t>
            </a:r>
            <a:r>
              <a:rPr lang="en-US" sz="1800" dirty="0"/>
              <a:t>():</a:t>
            </a:r>
          </a:p>
          <a:p>
            <a:r>
              <a:rPr lang="en-US" sz="1800" dirty="0"/>
              <a:t>  # Here, we are somewhat mislead.  We're actually involving two different</a:t>
            </a:r>
          </a:p>
          <a:p>
            <a:r>
              <a:rPr lang="en-US" sz="1800" dirty="0"/>
              <a:t>  #  variables named 'x'.  One is local to </a:t>
            </a:r>
            <a:r>
              <a:rPr lang="en-US" sz="1800" dirty="0" err="1"/>
              <a:t>func_B</a:t>
            </a:r>
            <a:r>
              <a:rPr lang="en-US" sz="1800" dirty="0"/>
              <a:t>, the other is global.</a:t>
            </a:r>
          </a:p>
          <a:p>
            <a:r>
              <a:rPr lang="en-US" sz="1800" dirty="0"/>
              <a:t>  # By calling </a:t>
            </a:r>
            <a:r>
              <a:rPr lang="en-US" sz="1800" dirty="0" err="1"/>
              <a:t>func_A</a:t>
            </a:r>
            <a:r>
              <a:rPr lang="en-US" sz="1800" dirty="0"/>
              <a:t>(), we do two things: we're reassigning the value</a:t>
            </a:r>
          </a:p>
          <a:p>
            <a:r>
              <a:rPr lang="en-US" sz="1800" dirty="0"/>
              <a:t>  #  of the GLOBAL x as part of </a:t>
            </a:r>
            <a:r>
              <a:rPr lang="en-US" sz="1800" dirty="0" err="1"/>
              <a:t>func_A</a:t>
            </a:r>
            <a:r>
              <a:rPr lang="en-US" sz="1800" dirty="0"/>
              <a:t>, and then taking that same value</a:t>
            </a:r>
          </a:p>
          <a:p>
            <a:r>
              <a:rPr lang="en-US" sz="1800" dirty="0"/>
              <a:t>  #  since it's returned by </a:t>
            </a:r>
            <a:r>
              <a:rPr lang="en-US" sz="1800" dirty="0" err="1"/>
              <a:t>func_A</a:t>
            </a:r>
            <a:r>
              <a:rPr lang="en-US" sz="1800" dirty="0"/>
              <a:t>, and assigning it to a LOCAL variable</a:t>
            </a:r>
          </a:p>
          <a:p>
            <a:r>
              <a:rPr lang="en-US" sz="1800" dirty="0"/>
              <a:t>  #  named 'x'.     </a:t>
            </a:r>
          </a:p>
          <a:p>
            <a:r>
              <a:rPr lang="en-US" sz="1800" dirty="0"/>
              <a:t>  x = </a:t>
            </a:r>
            <a:r>
              <a:rPr lang="en-US" sz="1800" dirty="0" err="1"/>
              <a:t>func_A</a:t>
            </a:r>
            <a:r>
              <a:rPr lang="en-US" sz="1800" dirty="0"/>
              <a:t>() # look at this as: </a:t>
            </a:r>
            <a:r>
              <a:rPr lang="en-US" sz="1800" dirty="0" err="1"/>
              <a:t>x_local</a:t>
            </a:r>
            <a:r>
              <a:rPr lang="en-US" sz="1800" dirty="0"/>
              <a:t> = </a:t>
            </a:r>
            <a:r>
              <a:rPr lang="en-US" sz="1800" dirty="0" err="1"/>
              <a:t>func_A</a:t>
            </a:r>
            <a:r>
              <a:rPr lang="en-US" sz="1800" dirty="0"/>
              <a:t>()</a:t>
            </a:r>
          </a:p>
          <a:p>
            <a:r>
              <a:rPr lang="en-US" sz="1800" dirty="0"/>
              <a:t>  # Here, we're assigning the value of 'B' to the LOCAL x.</a:t>
            </a:r>
          </a:p>
          <a:p>
            <a:r>
              <a:rPr lang="en-US" sz="1800" dirty="0"/>
              <a:t>  x = 'B' # look at this as: </a:t>
            </a:r>
            <a:r>
              <a:rPr lang="en-US" sz="1800" dirty="0" err="1"/>
              <a:t>x_local</a:t>
            </a:r>
            <a:r>
              <a:rPr lang="en-US" sz="1800" dirty="0"/>
              <a:t> = 'B'</a:t>
            </a:r>
          </a:p>
          <a:p>
            <a:r>
              <a:rPr lang="en-US" sz="1800" dirty="0"/>
              <a:t>  return x # look at this as: return </a:t>
            </a:r>
            <a:r>
              <a:rPr lang="en-US" sz="1800" dirty="0" err="1"/>
              <a:t>x_local</a:t>
            </a:r>
            <a:endParaRPr lang="en-US" sz="1800" dirty="0"/>
          </a:p>
        </p:txBody>
      </p:sp>
    </p:spTree>
    <p:extLst>
      <p:ext uri="{BB962C8B-B14F-4D97-AF65-F5344CB8AC3E}">
        <p14:creationId xmlns:p14="http://schemas.microsoft.com/office/powerpoint/2010/main" val="3159457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403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4037" name="Rectangle 9"/>
          <p:cNvSpPr>
            <a:spLocks noGrp="1" noChangeArrowheads="1"/>
          </p:cNvSpPr>
          <p:nvPr>
            <p:ph type="body" idx="1"/>
          </p:nvPr>
        </p:nvSpPr>
        <p:spPr>
          <a:xfrm>
            <a:off x="425450" y="1825727"/>
            <a:ext cx="8540750" cy="5619750"/>
          </a:xfrm>
        </p:spPr>
        <p:txBody>
          <a:bodyPr/>
          <a:lstStyle/>
          <a:p>
            <a:r>
              <a:rPr lang="en-US" altLang="en-US" sz="2800" dirty="0"/>
              <a:t>In </a:t>
            </a:r>
            <a:r>
              <a:rPr lang="en-US" altLang="en-US" sz="2800" b="1" i="1" dirty="0"/>
              <a:t>static scope rules,</a:t>
            </a:r>
            <a:r>
              <a:rPr lang="en-US" altLang="en-US" sz="2800" dirty="0"/>
              <a:t> bindings are defined by the </a:t>
            </a:r>
            <a:r>
              <a:rPr lang="en-US" altLang="en-US" sz="2800" b="1" dirty="0"/>
              <a:t>physical (lexical) structure of the program</a:t>
            </a:r>
            <a:endParaRPr lang="en-US" altLang="en-US" sz="2800" dirty="0"/>
          </a:p>
          <a:p>
            <a:r>
              <a:rPr lang="en-US" altLang="en-US" sz="2800" b="1" i="1" dirty="0"/>
              <a:t>Static scoping</a:t>
            </a:r>
            <a:r>
              <a:rPr lang="en-US" altLang="en-US" sz="2800" dirty="0"/>
              <a:t> (also called </a:t>
            </a:r>
            <a:r>
              <a:rPr lang="en-US" altLang="en-US" sz="2800" i="1" dirty="0"/>
              <a:t>lexical scoping</a:t>
            </a:r>
            <a:r>
              <a:rPr lang="en-US" altLang="en-US" sz="2800" dirty="0"/>
              <a:t>) rule examples: </a:t>
            </a:r>
          </a:p>
          <a:p>
            <a:pPr lvl="1"/>
            <a:r>
              <a:rPr lang="en-US" altLang="en-US" dirty="0"/>
              <a:t>one big scope – one big segment of memory (old Basic),</a:t>
            </a:r>
          </a:p>
          <a:p>
            <a:pPr lvl="1"/>
            <a:r>
              <a:rPr lang="en-US" altLang="en-US" dirty="0"/>
              <a:t>scope of a function (variables live through a function execution - Java)</a:t>
            </a:r>
          </a:p>
          <a:p>
            <a:pPr lvl="1"/>
            <a:r>
              <a:rPr lang="en-US" altLang="en-US" dirty="0"/>
              <a:t>block scope (a local var. is available in the block in which is defined)</a:t>
            </a:r>
          </a:p>
          <a:p>
            <a:pPr lvl="1"/>
            <a:r>
              <a:rPr lang="en-US" altLang="en-US" dirty="0"/>
              <a:t>nested subroutines (have access to the variables defined in the parent)</a:t>
            </a:r>
          </a:p>
          <a:p>
            <a:pPr lvl="1"/>
            <a:r>
              <a:rPr lang="en-US" altLang="en-US" dirty="0"/>
              <a:t>if a variable is active in one or more scopes, then the closest nested scope rule applies</a:t>
            </a:r>
          </a:p>
          <a:p>
            <a:r>
              <a:rPr lang="en-US" altLang="en-US" sz="2800" dirty="0"/>
              <a:t>Lexical/static scoping is used in languages like C and Java</a:t>
            </a:r>
          </a:p>
        </p:txBody>
      </p:sp>
      <p:sp>
        <p:nvSpPr>
          <p:cNvPr id="6" name="Slide Number Placeholder 3"/>
          <p:cNvSpPr>
            <a:spLocks noGrp="1"/>
          </p:cNvSpPr>
          <p:nvPr>
            <p:ph type="sldNum" sz="quarter" idx="11"/>
          </p:nvPr>
        </p:nvSpPr>
        <p:spPr/>
        <p:txBody>
          <a:bodyPr/>
          <a:lstStyle/>
          <a:p>
            <a:pPr>
              <a:defRPr/>
            </a:pPr>
            <a:fld id="{D48CD559-BE42-4F3F-9645-1DB6A25DB547}" type="slidenum">
              <a:rPr lang="en-US" smtClean="0"/>
              <a:pPr>
                <a:defRPr/>
              </a:pPr>
              <a:t>41</a:t>
            </a:fld>
            <a:endParaRPr lang="en-US"/>
          </a:p>
        </p:txBody>
      </p:sp>
      <p:sp>
        <p:nvSpPr>
          <p:cNvPr id="8" name="Rectangle 8"/>
          <p:cNvSpPr>
            <a:spLocks noGrp="1" noChangeArrowheads="1"/>
          </p:cNvSpPr>
          <p:nvPr>
            <p:ph type="title"/>
          </p:nvPr>
        </p:nvSpPr>
        <p:spPr>
          <a:xfrm>
            <a:off x="425450" y="985022"/>
            <a:ext cx="8382000" cy="735012"/>
          </a:xfrm>
        </p:spPr>
        <p:txBody>
          <a:bodyPr>
            <a:normAutofit fontScale="90000"/>
          </a:bodyPr>
          <a:lstStyle/>
          <a:p>
            <a:r>
              <a:rPr lang="en-US" altLang="en-US" sz="6000" dirty="0"/>
              <a:t>Static Scope Rules</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6791-0985-4102-8EF7-1CE2BB064BBF}"/>
              </a:ext>
            </a:extLst>
          </p:cNvPr>
          <p:cNvSpPr>
            <a:spLocks noGrp="1"/>
          </p:cNvSpPr>
          <p:nvPr>
            <p:ph type="title"/>
          </p:nvPr>
        </p:nvSpPr>
        <p:spPr>
          <a:xfrm>
            <a:off x="822960" y="218787"/>
            <a:ext cx="7543800" cy="968438"/>
          </a:xfrm>
        </p:spPr>
        <p:txBody>
          <a:bodyPr/>
          <a:lstStyle/>
          <a:p>
            <a:r>
              <a:rPr lang="en-US" dirty="0"/>
              <a:t>Java Example 1</a:t>
            </a:r>
          </a:p>
        </p:txBody>
      </p:sp>
      <p:sp>
        <p:nvSpPr>
          <p:cNvPr id="3" name="Content Placeholder 2">
            <a:extLst>
              <a:ext uri="{FF2B5EF4-FFF2-40B4-BE49-F238E27FC236}">
                <a16:creationId xmlns:a16="http://schemas.microsoft.com/office/drawing/2014/main" id="{32E3F2F3-CEB9-4808-8AB5-A15C4B48F5F3}"/>
              </a:ext>
            </a:extLst>
          </p:cNvPr>
          <p:cNvSpPr>
            <a:spLocks noGrp="1"/>
          </p:cNvSpPr>
          <p:nvPr>
            <p:ph idx="1"/>
          </p:nvPr>
        </p:nvSpPr>
        <p:spPr>
          <a:xfrm>
            <a:off x="731274" y="1288026"/>
            <a:ext cx="7681451" cy="4277032"/>
          </a:xfrm>
          <a:solidFill>
            <a:schemeClr val="bg1"/>
          </a:solidFill>
        </p:spPr>
        <p:txBody>
          <a:bodyPr>
            <a:noAutofit/>
          </a:bodyPr>
          <a:lstStyle/>
          <a:p>
            <a:pPr>
              <a:lnSpc>
                <a:spcPct val="100000"/>
              </a:lnSpc>
              <a:spcBef>
                <a:spcPts val="0"/>
              </a:spcBef>
              <a:spcAft>
                <a:spcPts val="0"/>
              </a:spcAft>
            </a:pPr>
            <a:r>
              <a:rPr lang="en-US" sz="1300" b="1" dirty="0">
                <a:latin typeface="Courier"/>
              </a:rPr>
              <a:t>/* Java Program Example - Java Variables Scope */</a:t>
            </a:r>
          </a:p>
          <a:p>
            <a:pPr>
              <a:lnSpc>
                <a:spcPct val="100000"/>
              </a:lnSpc>
              <a:spcBef>
                <a:spcPts val="0"/>
              </a:spcBef>
              <a:spcAft>
                <a:spcPts val="0"/>
              </a:spcAft>
            </a:pPr>
            <a:r>
              <a:rPr lang="en-US" sz="1300" b="1" dirty="0">
                <a:latin typeface="Courier"/>
              </a:rPr>
              <a:t>public class </a:t>
            </a:r>
            <a:r>
              <a:rPr lang="en-US" sz="1300" b="1" dirty="0" err="1">
                <a:latin typeface="Courier"/>
              </a:rPr>
              <a:t>JavaProgram</a:t>
            </a:r>
            <a:endParaRPr lang="en-US" sz="1300" b="1" dirty="0">
              <a:latin typeface="Courier"/>
            </a:endParaRP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public static void main(String </a:t>
            </a:r>
            <a:r>
              <a:rPr lang="en-US" sz="1300" b="1" dirty="0" err="1">
                <a:latin typeface="Courier"/>
              </a:rPr>
              <a:t>args</a:t>
            </a:r>
            <a:r>
              <a:rPr lang="en-US" sz="1300" b="1" dirty="0">
                <a:latin typeface="Courier"/>
              </a:rPr>
              <a:t>[])</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int x;     //known to all code within main</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x = 10;</a:t>
            </a:r>
          </a:p>
          <a:p>
            <a:pPr>
              <a:lnSpc>
                <a:spcPct val="100000"/>
              </a:lnSpc>
              <a:spcBef>
                <a:spcPts val="0"/>
              </a:spcBef>
              <a:spcAft>
                <a:spcPts val="0"/>
              </a:spcAft>
            </a:pPr>
            <a:r>
              <a:rPr lang="en-US" sz="1300" b="1" dirty="0">
                <a:latin typeface="Courier"/>
              </a:rPr>
              <a:t>        if(x == 10)</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int y = 20;    //known only to this block</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 x and y both known here */</a:t>
            </a:r>
          </a:p>
          <a:p>
            <a:pPr>
              <a:lnSpc>
                <a:spcPct val="100000"/>
              </a:lnSpc>
              <a:spcBef>
                <a:spcPts val="0"/>
              </a:spcBef>
              <a:spcAft>
                <a:spcPts val="0"/>
              </a:spcAft>
            </a:pPr>
            <a:r>
              <a:rPr lang="en-US" sz="1300" b="1" dirty="0">
                <a:latin typeface="Courier"/>
              </a:rPr>
              <a:t>            </a:t>
            </a:r>
            <a:r>
              <a:rPr lang="en-US" sz="1300" b="1" dirty="0" err="1">
                <a:latin typeface="Courier"/>
              </a:rPr>
              <a:t>System.out.println</a:t>
            </a:r>
            <a:r>
              <a:rPr lang="en-US" sz="1300" b="1" dirty="0">
                <a:latin typeface="Courier"/>
              </a:rPr>
              <a:t>("x : " + x + "\</a:t>
            </a:r>
            <a:r>
              <a:rPr lang="en-US" sz="1300" b="1" dirty="0" err="1">
                <a:latin typeface="Courier"/>
              </a:rPr>
              <a:t>ny</a:t>
            </a:r>
            <a:r>
              <a:rPr lang="en-US" sz="1300" b="1" dirty="0">
                <a:latin typeface="Courier"/>
              </a:rPr>
              <a:t> : " + y);</a:t>
            </a:r>
          </a:p>
          <a:p>
            <a:pPr>
              <a:lnSpc>
                <a:spcPct val="100000"/>
              </a:lnSpc>
              <a:spcBef>
                <a:spcPts val="0"/>
              </a:spcBef>
              <a:spcAft>
                <a:spcPts val="0"/>
              </a:spcAft>
            </a:pPr>
            <a:r>
              <a:rPr lang="en-US" sz="1300" b="1" dirty="0">
                <a:latin typeface="Courier"/>
              </a:rPr>
              <a:t>            x = y * 2;</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 y = 100;   //error! y not known here</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 x is still known here */</a:t>
            </a:r>
          </a:p>
          <a:p>
            <a:pPr>
              <a:lnSpc>
                <a:spcPct val="100000"/>
              </a:lnSpc>
              <a:spcBef>
                <a:spcPts val="0"/>
              </a:spcBef>
              <a:spcAft>
                <a:spcPts val="0"/>
              </a:spcAft>
            </a:pPr>
            <a:r>
              <a:rPr lang="en-US" sz="1300" b="1" dirty="0">
                <a:latin typeface="Courier"/>
              </a:rPr>
              <a:t>        </a:t>
            </a:r>
            <a:r>
              <a:rPr lang="en-US" sz="1300" b="1" dirty="0" err="1">
                <a:latin typeface="Courier"/>
              </a:rPr>
              <a:t>System.out.println</a:t>
            </a:r>
            <a:r>
              <a:rPr lang="en-US" sz="1300" b="1" dirty="0">
                <a:latin typeface="Courier"/>
              </a:rPr>
              <a:t>("x is " +x);</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a:t>
            </a:r>
          </a:p>
        </p:txBody>
      </p:sp>
      <p:sp>
        <p:nvSpPr>
          <p:cNvPr id="4" name="Footer Placeholder 3">
            <a:extLst>
              <a:ext uri="{FF2B5EF4-FFF2-40B4-BE49-F238E27FC236}">
                <a16:creationId xmlns:a16="http://schemas.microsoft.com/office/drawing/2014/main" id="{849B902C-2EE0-4C8F-B8E0-734A360C1E4F}"/>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A62FC30E-427F-4168-9E7A-11C1F5F9A9E7}"/>
              </a:ext>
            </a:extLst>
          </p:cNvPr>
          <p:cNvSpPr>
            <a:spLocks noGrp="1"/>
          </p:cNvSpPr>
          <p:nvPr>
            <p:ph type="sldNum" sz="quarter" idx="12"/>
          </p:nvPr>
        </p:nvSpPr>
        <p:spPr/>
        <p:txBody>
          <a:bodyPr/>
          <a:lstStyle/>
          <a:p>
            <a:fld id="{E29BF8A0-881F-9B42-8DF7-7F4C738CBC54}" type="slidenum">
              <a:rPr lang="en-US" smtClean="0"/>
              <a:t>42</a:t>
            </a:fld>
            <a:endParaRPr lang="en-US"/>
          </a:p>
        </p:txBody>
      </p:sp>
      <p:pic>
        <p:nvPicPr>
          <p:cNvPr id="13315" name="Picture 3" descr="java variable scope">
            <a:extLst>
              <a:ext uri="{FF2B5EF4-FFF2-40B4-BE49-F238E27FC236}">
                <a16:creationId xmlns:a16="http://schemas.microsoft.com/office/drawing/2014/main" id="{ECB81D28-1AB3-43D0-AA8E-2BAFAD852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063" y="4565855"/>
            <a:ext cx="2047875" cy="16002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6FDB9E9-5C95-4E76-927C-4A81CEF73635}"/>
              </a:ext>
            </a:extLst>
          </p:cNvPr>
          <p:cNvSpPr/>
          <p:nvPr/>
        </p:nvSpPr>
        <p:spPr>
          <a:xfrm>
            <a:off x="6430297" y="4404852"/>
            <a:ext cx="2369574" cy="185829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61820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6791-0985-4102-8EF7-1CE2BB064BBF}"/>
              </a:ext>
            </a:extLst>
          </p:cNvPr>
          <p:cNvSpPr>
            <a:spLocks noGrp="1"/>
          </p:cNvSpPr>
          <p:nvPr>
            <p:ph type="title"/>
          </p:nvPr>
        </p:nvSpPr>
        <p:spPr>
          <a:xfrm>
            <a:off x="822960" y="218787"/>
            <a:ext cx="7543800" cy="968438"/>
          </a:xfrm>
        </p:spPr>
        <p:txBody>
          <a:bodyPr/>
          <a:lstStyle/>
          <a:p>
            <a:r>
              <a:rPr lang="en-US" dirty="0"/>
              <a:t>Java Example 2</a:t>
            </a:r>
          </a:p>
        </p:txBody>
      </p:sp>
      <p:sp>
        <p:nvSpPr>
          <p:cNvPr id="3" name="Content Placeholder 2">
            <a:extLst>
              <a:ext uri="{FF2B5EF4-FFF2-40B4-BE49-F238E27FC236}">
                <a16:creationId xmlns:a16="http://schemas.microsoft.com/office/drawing/2014/main" id="{32E3F2F3-CEB9-4808-8AB5-A15C4B48F5F3}"/>
              </a:ext>
            </a:extLst>
          </p:cNvPr>
          <p:cNvSpPr>
            <a:spLocks noGrp="1"/>
          </p:cNvSpPr>
          <p:nvPr>
            <p:ph idx="1"/>
          </p:nvPr>
        </p:nvSpPr>
        <p:spPr>
          <a:xfrm>
            <a:off x="731274" y="1288026"/>
            <a:ext cx="7681451" cy="4277032"/>
          </a:xfrm>
          <a:solidFill>
            <a:schemeClr val="bg1"/>
          </a:solidFill>
        </p:spPr>
        <p:txBody>
          <a:bodyPr>
            <a:noAutofit/>
          </a:bodyPr>
          <a:lstStyle/>
          <a:p>
            <a:pPr>
              <a:lnSpc>
                <a:spcPct val="100000"/>
              </a:lnSpc>
              <a:spcBef>
                <a:spcPts val="0"/>
              </a:spcBef>
              <a:spcAft>
                <a:spcPts val="0"/>
              </a:spcAft>
            </a:pPr>
            <a:r>
              <a:rPr lang="en-US" sz="1300" b="1" dirty="0">
                <a:latin typeface="Courier"/>
              </a:rPr>
              <a:t>/* Java Program Example - Demonstrate lifetime of a variable - Java Scope Rules */</a:t>
            </a:r>
          </a:p>
          <a:p>
            <a:pPr>
              <a:lnSpc>
                <a:spcPct val="100000"/>
              </a:lnSpc>
              <a:spcBef>
                <a:spcPts val="0"/>
              </a:spcBef>
              <a:spcAft>
                <a:spcPts val="0"/>
              </a:spcAft>
            </a:pPr>
            <a:endParaRPr lang="en-US" sz="1300" b="1" dirty="0">
              <a:latin typeface="Courier"/>
            </a:endParaRPr>
          </a:p>
          <a:p>
            <a:pPr>
              <a:lnSpc>
                <a:spcPct val="100000"/>
              </a:lnSpc>
              <a:spcBef>
                <a:spcPts val="0"/>
              </a:spcBef>
              <a:spcAft>
                <a:spcPts val="0"/>
              </a:spcAft>
            </a:pPr>
            <a:r>
              <a:rPr lang="en-US" sz="1300" b="1" dirty="0">
                <a:latin typeface="Courier"/>
              </a:rPr>
              <a:t>public class </a:t>
            </a:r>
            <a:r>
              <a:rPr lang="en-US" sz="1300" b="1" dirty="0" err="1">
                <a:latin typeface="Courier"/>
              </a:rPr>
              <a:t>JavaProgram</a:t>
            </a:r>
            <a:endParaRPr lang="en-US" sz="1300" b="1" dirty="0">
              <a:latin typeface="Courier"/>
            </a:endParaRP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public static void main(String </a:t>
            </a:r>
            <a:r>
              <a:rPr lang="en-US" sz="1300" b="1" dirty="0" err="1">
                <a:latin typeface="Courier"/>
              </a:rPr>
              <a:t>args</a:t>
            </a:r>
            <a:r>
              <a:rPr lang="en-US" sz="1300" b="1" dirty="0">
                <a:latin typeface="Courier"/>
              </a:rPr>
              <a:t>[])</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int x;</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for(x=0; x&lt;5; x++)</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int y = -1;    //y is initialized each time block is entered</a:t>
            </a:r>
          </a:p>
          <a:p>
            <a:pPr>
              <a:lnSpc>
                <a:spcPct val="100000"/>
              </a:lnSpc>
              <a:spcBef>
                <a:spcPts val="0"/>
              </a:spcBef>
              <a:spcAft>
                <a:spcPts val="0"/>
              </a:spcAft>
            </a:pPr>
            <a:r>
              <a:rPr lang="en-US" sz="1300" b="1" dirty="0">
                <a:latin typeface="Courier"/>
              </a:rPr>
              <a:t>            </a:t>
            </a:r>
            <a:r>
              <a:rPr lang="en-US" sz="1300" b="1" dirty="0" err="1">
                <a:latin typeface="Courier"/>
              </a:rPr>
              <a:t>System.out.println</a:t>
            </a:r>
            <a:r>
              <a:rPr lang="en-US" sz="1300" b="1" dirty="0">
                <a:latin typeface="Courier"/>
              </a:rPr>
              <a:t>("y is : " +y);    //this always prints -1</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y = 100;</a:t>
            </a:r>
          </a:p>
          <a:p>
            <a:pPr>
              <a:lnSpc>
                <a:spcPct val="100000"/>
              </a:lnSpc>
              <a:spcBef>
                <a:spcPts val="0"/>
              </a:spcBef>
              <a:spcAft>
                <a:spcPts val="0"/>
              </a:spcAft>
            </a:pPr>
            <a:r>
              <a:rPr lang="en-US" sz="1300" b="1" dirty="0">
                <a:latin typeface="Courier"/>
              </a:rPr>
              <a:t>            </a:t>
            </a:r>
            <a:r>
              <a:rPr lang="en-US" sz="1300" b="1" dirty="0" err="1">
                <a:latin typeface="Courier"/>
              </a:rPr>
              <a:t>System.out.println</a:t>
            </a:r>
            <a:r>
              <a:rPr lang="en-US" sz="1300" b="1" dirty="0">
                <a:latin typeface="Courier"/>
              </a:rPr>
              <a:t>("y is now : " +y);</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    }</a:t>
            </a:r>
          </a:p>
          <a:p>
            <a:pPr>
              <a:lnSpc>
                <a:spcPct val="100000"/>
              </a:lnSpc>
              <a:spcBef>
                <a:spcPts val="0"/>
              </a:spcBef>
              <a:spcAft>
                <a:spcPts val="0"/>
              </a:spcAft>
            </a:pPr>
            <a:r>
              <a:rPr lang="en-US" sz="1300" b="1" dirty="0">
                <a:latin typeface="Courier"/>
              </a:rPr>
              <a:t>}</a:t>
            </a:r>
          </a:p>
        </p:txBody>
      </p:sp>
      <p:sp>
        <p:nvSpPr>
          <p:cNvPr id="4" name="Footer Placeholder 3">
            <a:extLst>
              <a:ext uri="{FF2B5EF4-FFF2-40B4-BE49-F238E27FC236}">
                <a16:creationId xmlns:a16="http://schemas.microsoft.com/office/drawing/2014/main" id="{849B902C-2EE0-4C8F-B8E0-734A360C1E4F}"/>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A62FC30E-427F-4168-9E7A-11C1F5F9A9E7}"/>
              </a:ext>
            </a:extLst>
          </p:cNvPr>
          <p:cNvSpPr>
            <a:spLocks noGrp="1"/>
          </p:cNvSpPr>
          <p:nvPr>
            <p:ph type="sldNum" sz="quarter" idx="12"/>
          </p:nvPr>
        </p:nvSpPr>
        <p:spPr/>
        <p:txBody>
          <a:bodyPr/>
          <a:lstStyle/>
          <a:p>
            <a:fld id="{E29BF8A0-881F-9B42-8DF7-7F4C738CBC54}" type="slidenum">
              <a:rPr lang="en-US" smtClean="0"/>
              <a:t>43</a:t>
            </a:fld>
            <a:endParaRPr lang="en-US"/>
          </a:p>
        </p:txBody>
      </p:sp>
      <p:pic>
        <p:nvPicPr>
          <p:cNvPr id="14339" name="Picture 3" descr="java scope rules">
            <a:extLst>
              <a:ext uri="{FF2B5EF4-FFF2-40B4-BE49-F238E27FC236}">
                <a16:creationId xmlns:a16="http://schemas.microsoft.com/office/drawing/2014/main" id="{F6F07F6C-290D-4825-91B3-909676DC7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4714" y="4239322"/>
            <a:ext cx="1765278" cy="206559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6FDB9E9-5C95-4E76-927C-4A81CEF73635}"/>
              </a:ext>
            </a:extLst>
          </p:cNvPr>
          <p:cNvSpPr/>
          <p:nvPr/>
        </p:nvSpPr>
        <p:spPr>
          <a:xfrm>
            <a:off x="6501905" y="4239322"/>
            <a:ext cx="2369574" cy="206559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15696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325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3253" name="Rectangle 9"/>
          <p:cNvSpPr>
            <a:spLocks noGrp="1" noChangeArrowheads="1"/>
          </p:cNvSpPr>
          <p:nvPr>
            <p:ph type="body" idx="1"/>
          </p:nvPr>
        </p:nvSpPr>
        <p:spPr>
          <a:xfrm>
            <a:off x="457200" y="1789470"/>
            <a:ext cx="8229600" cy="5068529"/>
          </a:xfrm>
        </p:spPr>
        <p:txBody>
          <a:bodyPr>
            <a:normAutofit/>
          </a:bodyPr>
          <a:lstStyle/>
          <a:p>
            <a:r>
              <a:rPr lang="en-US" altLang="en-US" sz="3200" b="1" i="1" u="sng" dirty="0"/>
              <a:t>Dynamic scope rules</a:t>
            </a:r>
            <a:r>
              <a:rPr lang="en-US" altLang="en-US" sz="3200" dirty="0"/>
              <a:t>: bindings depend on the current state of program execution:</a:t>
            </a:r>
          </a:p>
          <a:p>
            <a:pPr lvl="1"/>
            <a:r>
              <a:rPr lang="en-US" altLang="en-US" sz="3200" dirty="0"/>
              <a:t>They cannot always be resolved by examining the program because they are </a:t>
            </a:r>
            <a:r>
              <a:rPr lang="en-US" altLang="en-US" sz="3200" u="sng" dirty="0"/>
              <a:t>dependent on calling sequences</a:t>
            </a:r>
          </a:p>
          <a:p>
            <a:pPr lvl="2"/>
            <a:r>
              <a:rPr lang="en-US" altLang="en-US" sz="2800" dirty="0">
                <a:solidFill>
                  <a:srgbClr val="0070C0"/>
                </a:solidFill>
              </a:rPr>
              <a:t>The binding might depend on how a function is called</a:t>
            </a:r>
          </a:p>
          <a:p>
            <a:pPr lvl="1"/>
            <a:r>
              <a:rPr lang="en-US" altLang="en-US" sz="3200" dirty="0"/>
              <a:t>To resolve a reference, we use the most recent, active binding made at run time</a:t>
            </a:r>
          </a:p>
        </p:txBody>
      </p:sp>
      <p:sp>
        <p:nvSpPr>
          <p:cNvPr id="6" name="Slide Number Placeholder 3"/>
          <p:cNvSpPr>
            <a:spLocks noGrp="1"/>
          </p:cNvSpPr>
          <p:nvPr>
            <p:ph type="sldNum" sz="quarter" idx="11"/>
          </p:nvPr>
        </p:nvSpPr>
        <p:spPr/>
        <p:txBody>
          <a:bodyPr/>
          <a:lstStyle/>
          <a:p>
            <a:pPr>
              <a:defRPr/>
            </a:pPr>
            <a:fld id="{CA5A6D3A-3E95-48CA-91A7-54F80FE773BA}" type="slidenum">
              <a:rPr lang="en-US" smtClean="0"/>
              <a:pPr>
                <a:defRPr/>
              </a:pPr>
              <a:t>44</a:t>
            </a:fld>
            <a:endParaRPr lang="en-US"/>
          </a:p>
        </p:txBody>
      </p:sp>
      <p:sp>
        <p:nvSpPr>
          <p:cNvPr id="8" name="Rectangle 8"/>
          <p:cNvSpPr>
            <a:spLocks noGrp="1" noChangeArrowheads="1"/>
          </p:cNvSpPr>
          <p:nvPr>
            <p:ph type="title"/>
          </p:nvPr>
        </p:nvSpPr>
        <p:spPr>
          <a:xfrm>
            <a:off x="381000" y="274638"/>
            <a:ext cx="8305800" cy="735012"/>
          </a:xfrm>
        </p:spPr>
        <p:txBody>
          <a:bodyPr>
            <a:normAutofit fontScale="90000"/>
          </a:bodyPr>
          <a:lstStyle/>
          <a:p>
            <a:r>
              <a:rPr lang="en-US" altLang="en-US" sz="6000" dirty="0"/>
              <a:t>Dynamic Scoping</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427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48133" name="Rectangle 9"/>
          <p:cNvSpPr>
            <a:spLocks noGrp="1" noChangeArrowheads="1"/>
          </p:cNvSpPr>
          <p:nvPr>
            <p:ph type="body" idx="1"/>
          </p:nvPr>
        </p:nvSpPr>
        <p:spPr>
          <a:xfrm>
            <a:off x="843396" y="1748341"/>
            <a:ext cx="3474357" cy="4500060"/>
          </a:xfrm>
        </p:spPr>
        <p:txBody>
          <a:bodyPr>
            <a:normAutofit lnSpcReduction="10000"/>
          </a:bodyPr>
          <a:lstStyle/>
          <a:p>
            <a:pPr>
              <a:defRPr/>
            </a:pPr>
            <a:r>
              <a:rPr lang="en-US" sz="2600" dirty="0"/>
              <a:t>Example:</a:t>
            </a:r>
          </a:p>
          <a:p>
            <a:pPr marL="0" indent="0">
              <a:buFont typeface="Wingdings 2" pitchFamily="18" charset="2"/>
              <a:buNone/>
              <a:defRPr/>
            </a:pPr>
            <a:r>
              <a:rPr lang="en-US" sz="2200" b="1" dirty="0" err="1">
                <a:solidFill>
                  <a:srgbClr val="0070C0"/>
                </a:solidFill>
                <a:latin typeface="Courier New" pitchFamily="49" charset="0"/>
                <a:cs typeface="Courier New" pitchFamily="49" charset="0"/>
              </a:rPr>
              <a:t>var</a:t>
            </a:r>
            <a:r>
              <a:rPr lang="en-US" sz="2200" b="1" dirty="0">
                <a:solidFill>
                  <a:srgbClr val="0070C0"/>
                </a:solidFill>
                <a:latin typeface="Courier New" pitchFamily="49" charset="0"/>
                <a:cs typeface="Courier New" pitchFamily="49" charset="0"/>
              </a:rPr>
              <a:t> total = 0</a:t>
            </a:r>
          </a:p>
          <a:p>
            <a:pPr marL="0" indent="0">
              <a:buFont typeface="Wingdings 2" pitchFamily="18" charset="2"/>
              <a:buNone/>
              <a:defRPr/>
            </a:pPr>
            <a:r>
              <a:rPr lang="en-US" sz="2200" b="1" dirty="0" err="1">
                <a:latin typeface="Courier New" pitchFamily="49" charset="0"/>
                <a:cs typeface="Courier New" pitchFamily="49" charset="0"/>
              </a:rPr>
              <a:t>def</a:t>
            </a:r>
            <a:r>
              <a:rPr lang="en-US" sz="2200" b="1" dirty="0">
                <a:latin typeface="Courier New" pitchFamily="49" charset="0"/>
                <a:cs typeface="Courier New" pitchFamily="49" charset="0"/>
              </a:rPr>
              <a:t> add():</a:t>
            </a:r>
          </a:p>
          <a:p>
            <a:pPr marL="0" indent="0">
              <a:buFont typeface="Wingdings 2" pitchFamily="18" charset="2"/>
              <a:buNone/>
              <a:defRPr/>
            </a:pPr>
            <a:r>
              <a:rPr lang="en-US" sz="2200" b="1" dirty="0">
                <a:latin typeface="Courier New" pitchFamily="49" charset="0"/>
                <a:cs typeface="Courier New" pitchFamily="49" charset="0"/>
              </a:rPr>
              <a:t>    </a:t>
            </a:r>
            <a:r>
              <a:rPr lang="en-US" sz="2200" b="1" dirty="0">
                <a:solidFill>
                  <a:srgbClr val="00B050"/>
                </a:solidFill>
                <a:latin typeface="Courier New" pitchFamily="49" charset="0"/>
                <a:cs typeface="Courier New" pitchFamily="49" charset="0"/>
              </a:rPr>
              <a:t>total += 1</a:t>
            </a:r>
          </a:p>
          <a:p>
            <a:pPr marL="0" indent="0">
              <a:buFont typeface="Wingdings 2" pitchFamily="18" charset="2"/>
              <a:buNone/>
              <a:defRPr/>
            </a:pPr>
            <a:r>
              <a:rPr lang="en-US" sz="2200" b="1" dirty="0" err="1">
                <a:latin typeface="Courier New" pitchFamily="49" charset="0"/>
                <a:cs typeface="Courier New" pitchFamily="49" charset="0"/>
              </a:rPr>
              <a:t>def</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myfunc</a:t>
            </a:r>
            <a:r>
              <a:rPr lang="en-US" sz="2200" b="1" dirty="0">
                <a:latin typeface="Courier New" pitchFamily="49" charset="0"/>
                <a:cs typeface="Courier New" pitchFamily="49" charset="0"/>
              </a:rPr>
              <a:t>():</a:t>
            </a:r>
          </a:p>
          <a:p>
            <a:pPr marL="0" indent="0">
              <a:buFont typeface="Wingdings 2" pitchFamily="18" charset="2"/>
              <a:buNone/>
              <a:defRPr/>
            </a:pPr>
            <a:r>
              <a:rPr lang="en-US" sz="2200" b="1" dirty="0">
                <a:latin typeface="Courier New" pitchFamily="49" charset="0"/>
                <a:cs typeface="Courier New" pitchFamily="49" charset="0"/>
              </a:rPr>
              <a:t>   </a:t>
            </a:r>
            <a:r>
              <a:rPr lang="en-US" sz="2200" b="1" dirty="0" err="1">
                <a:solidFill>
                  <a:srgbClr val="FF0000"/>
                </a:solidFill>
                <a:latin typeface="Courier New" pitchFamily="49" charset="0"/>
                <a:cs typeface="Courier New" pitchFamily="49" charset="0"/>
              </a:rPr>
              <a:t>var</a:t>
            </a:r>
            <a:r>
              <a:rPr lang="en-US" sz="2200" b="1" dirty="0">
                <a:solidFill>
                  <a:srgbClr val="FF0000"/>
                </a:solidFill>
                <a:latin typeface="Courier New" pitchFamily="49" charset="0"/>
                <a:cs typeface="Courier New" pitchFamily="49" charset="0"/>
              </a:rPr>
              <a:t> total = 0</a:t>
            </a:r>
          </a:p>
          <a:p>
            <a:pPr marL="0" indent="0">
              <a:buFont typeface="Wingdings 2" pitchFamily="18" charset="2"/>
              <a:buNone/>
              <a:defRPr/>
            </a:pPr>
            <a:r>
              <a:rPr lang="en-US" sz="2200" b="1" dirty="0">
                <a:latin typeface="Courier New" pitchFamily="49" charset="0"/>
                <a:cs typeface="Courier New" pitchFamily="49" charset="0"/>
              </a:rPr>
              <a:t>   </a:t>
            </a:r>
            <a:r>
              <a:rPr lang="en-US" sz="2200" b="1" dirty="0">
                <a:solidFill>
                  <a:srgbClr val="FF0000"/>
                </a:solidFill>
                <a:latin typeface="Courier New" pitchFamily="49" charset="0"/>
                <a:cs typeface="Courier New" pitchFamily="49" charset="0"/>
              </a:rPr>
              <a:t>add()</a:t>
            </a:r>
          </a:p>
          <a:p>
            <a:pPr marL="0" indent="0">
              <a:buFont typeface="Wingdings 2" pitchFamily="18" charset="2"/>
              <a:buNone/>
              <a:defRPr/>
            </a:pPr>
            <a:r>
              <a:rPr lang="en-US" sz="2200" b="1" dirty="0">
                <a:solidFill>
                  <a:srgbClr val="0070C0"/>
                </a:solidFill>
                <a:latin typeface="Courier New" pitchFamily="49" charset="0"/>
                <a:cs typeface="Courier New" pitchFamily="49" charset="0"/>
              </a:rPr>
              <a:t>add()</a:t>
            </a:r>
          </a:p>
          <a:p>
            <a:pPr marL="0" indent="0">
              <a:buFont typeface="Wingdings 2" pitchFamily="18" charset="2"/>
              <a:buNone/>
              <a:defRPr/>
            </a:pPr>
            <a:r>
              <a:rPr lang="en-US" sz="2200" b="1" dirty="0" err="1">
                <a:latin typeface="Courier New" pitchFamily="49" charset="0"/>
                <a:cs typeface="Courier New" pitchFamily="49" charset="0"/>
              </a:rPr>
              <a:t>myfunc</a:t>
            </a:r>
            <a:r>
              <a:rPr lang="en-US" sz="2200" b="1" dirty="0">
                <a:latin typeface="Courier New" pitchFamily="49" charset="0"/>
                <a:cs typeface="Courier New" pitchFamily="49" charset="0"/>
              </a:rPr>
              <a:t>()</a:t>
            </a:r>
          </a:p>
          <a:p>
            <a:pPr marL="0" indent="0">
              <a:buFont typeface="Wingdings 2" pitchFamily="18" charset="2"/>
              <a:buNone/>
              <a:defRPr/>
            </a:pPr>
            <a:r>
              <a:rPr lang="en-US" sz="2200" b="1" dirty="0">
                <a:latin typeface="Courier New" pitchFamily="49" charset="0"/>
                <a:cs typeface="Courier New" pitchFamily="49" charset="0"/>
              </a:rPr>
              <a:t>print total</a:t>
            </a:r>
          </a:p>
          <a:p>
            <a:pPr marL="0" indent="0">
              <a:buFont typeface="Wingdings 2" pitchFamily="18" charset="2"/>
              <a:buNone/>
              <a:defRPr/>
            </a:pPr>
            <a:endParaRPr lang="en-US" sz="3200" dirty="0"/>
          </a:p>
        </p:txBody>
      </p:sp>
      <p:sp>
        <p:nvSpPr>
          <p:cNvPr id="6" name="Slide Number Placeholder 3"/>
          <p:cNvSpPr>
            <a:spLocks noGrp="1"/>
          </p:cNvSpPr>
          <p:nvPr>
            <p:ph type="sldNum" sz="quarter" idx="11"/>
          </p:nvPr>
        </p:nvSpPr>
        <p:spPr/>
        <p:txBody>
          <a:bodyPr/>
          <a:lstStyle/>
          <a:p>
            <a:pPr>
              <a:defRPr/>
            </a:pPr>
            <a:fld id="{BD7521EE-14E0-481A-B1F2-6FE10C43E4C7}" type="slidenum">
              <a:rPr lang="en-US" smtClean="0"/>
              <a:pPr>
                <a:defRPr/>
              </a:pPr>
              <a:t>45</a:t>
            </a:fld>
            <a:endParaRPr lang="en-US"/>
          </a:p>
        </p:txBody>
      </p:sp>
      <p:sp>
        <p:nvSpPr>
          <p:cNvPr id="54279" name="Rectangle 1"/>
          <p:cNvSpPr>
            <a:spLocks noChangeArrowheads="1"/>
          </p:cNvSpPr>
          <p:nvPr/>
        </p:nvSpPr>
        <p:spPr bwMode="auto">
          <a:xfrm>
            <a:off x="4317753" y="5105400"/>
            <a:ext cx="450385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dirty="0">
                <a:solidFill>
                  <a:srgbClr val="FF0000"/>
                </a:solidFill>
              </a:rPr>
              <a:t>prints 1 (add dynamically binds to total in </a:t>
            </a:r>
            <a:r>
              <a:rPr lang="en-US" altLang="en-US" dirty="0" err="1">
                <a:solidFill>
                  <a:srgbClr val="FF0000"/>
                </a:solidFill>
              </a:rPr>
              <a:t>myfunc</a:t>
            </a:r>
            <a:r>
              <a:rPr lang="en-US" altLang="en-US" dirty="0">
                <a:solidFill>
                  <a:srgbClr val="FF0000"/>
                </a:solidFill>
              </a:rPr>
              <a:t>)</a:t>
            </a:r>
          </a:p>
        </p:txBody>
      </p:sp>
      <p:sp>
        <p:nvSpPr>
          <p:cNvPr id="9" name="Rectangle 8"/>
          <p:cNvSpPr>
            <a:spLocks noGrp="1" noChangeArrowheads="1"/>
          </p:cNvSpPr>
          <p:nvPr>
            <p:ph type="title"/>
          </p:nvPr>
        </p:nvSpPr>
        <p:spPr>
          <a:xfrm>
            <a:off x="381000" y="830122"/>
            <a:ext cx="7455310" cy="735012"/>
          </a:xfrm>
        </p:spPr>
        <p:txBody>
          <a:bodyPr>
            <a:normAutofit fontScale="90000"/>
          </a:bodyPr>
          <a:lstStyle/>
          <a:p>
            <a:r>
              <a:rPr lang="en-US" altLang="en-US" sz="5400" dirty="0"/>
              <a:t>Dynamic Scoping of bindings</a:t>
            </a:r>
          </a:p>
        </p:txBody>
      </p:sp>
      <p:pic>
        <p:nvPicPr>
          <p:cNvPr id="2" name="Picture 1">
            <a:extLst>
              <a:ext uri="{FF2B5EF4-FFF2-40B4-BE49-F238E27FC236}">
                <a16:creationId xmlns:a16="http://schemas.microsoft.com/office/drawing/2014/main" id="{97AD8AD8-965E-43D3-86D9-24CA9C84D518}"/>
              </a:ext>
            </a:extLst>
          </p:cNvPr>
          <p:cNvPicPr>
            <a:picLocks noChangeAspect="1"/>
          </p:cNvPicPr>
          <p:nvPr/>
        </p:nvPicPr>
        <p:blipFill>
          <a:blip r:embed="rId2"/>
          <a:stretch>
            <a:fillRect/>
          </a:stretch>
        </p:blipFill>
        <p:spPr>
          <a:xfrm>
            <a:off x="5113347" y="2010897"/>
            <a:ext cx="3187257" cy="2924201"/>
          </a:xfrm>
          <a:prstGeom prst="rect">
            <a:avLst/>
          </a:prstGeom>
        </p:spPr>
      </p:pic>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529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55301" name="Rectangle 9"/>
          <p:cNvSpPr>
            <a:spLocks noGrp="1" noChangeArrowheads="1"/>
          </p:cNvSpPr>
          <p:nvPr>
            <p:ph type="body" idx="1"/>
          </p:nvPr>
        </p:nvSpPr>
        <p:spPr>
          <a:xfrm>
            <a:off x="425450" y="1884106"/>
            <a:ext cx="8540750" cy="5010150"/>
          </a:xfrm>
        </p:spPr>
        <p:txBody>
          <a:bodyPr/>
          <a:lstStyle/>
          <a:p>
            <a:r>
              <a:rPr lang="en-US" altLang="en-US" sz="3200" u="sng" dirty="0"/>
              <a:t>Dynamic scope rules</a:t>
            </a:r>
            <a:r>
              <a:rPr lang="en-US" altLang="en-US" sz="3200" dirty="0"/>
              <a:t> are usually encountered in interpreted languages</a:t>
            </a:r>
          </a:p>
          <a:p>
            <a:pPr lvl="1"/>
            <a:r>
              <a:rPr lang="en-US" altLang="en-US" sz="3200" b="1" dirty="0"/>
              <a:t>Lisp, Perl, Ruby</a:t>
            </a:r>
          </a:p>
          <a:p>
            <a:pPr lvl="2"/>
            <a:r>
              <a:rPr lang="en-US" altLang="en-US" sz="2800" dirty="0"/>
              <a:t>Such languages do not always have type checking of at compile time because type determination isn't always possible when dynamic scope rules are in effect</a:t>
            </a:r>
          </a:p>
          <a:p>
            <a:r>
              <a:rPr lang="en-US" altLang="en-US" sz="3200" dirty="0"/>
              <a:t>A common use of dynamic scope rules is to provide implicit parameters to subroutines</a:t>
            </a:r>
          </a:p>
          <a:p>
            <a:pPr lvl="2"/>
            <a:endParaRPr lang="en-US" altLang="en-US" sz="2800" dirty="0"/>
          </a:p>
        </p:txBody>
      </p:sp>
      <p:sp>
        <p:nvSpPr>
          <p:cNvPr id="6" name="Slide Number Placeholder 3"/>
          <p:cNvSpPr>
            <a:spLocks noGrp="1"/>
          </p:cNvSpPr>
          <p:nvPr>
            <p:ph type="sldNum" sz="quarter" idx="11"/>
          </p:nvPr>
        </p:nvSpPr>
        <p:spPr/>
        <p:txBody>
          <a:bodyPr/>
          <a:lstStyle/>
          <a:p>
            <a:pPr>
              <a:defRPr/>
            </a:pPr>
            <a:fld id="{518803C1-21E4-48B3-B555-CA26488B13CD}" type="slidenum">
              <a:rPr lang="en-US" smtClean="0"/>
              <a:pPr>
                <a:defRPr/>
              </a:pPr>
              <a:t>46</a:t>
            </a:fld>
            <a:endParaRPr lang="en-US"/>
          </a:p>
        </p:txBody>
      </p:sp>
      <p:sp>
        <p:nvSpPr>
          <p:cNvPr id="9" name="Rectangle 8">
            <a:extLst>
              <a:ext uri="{FF2B5EF4-FFF2-40B4-BE49-F238E27FC236}">
                <a16:creationId xmlns:a16="http://schemas.microsoft.com/office/drawing/2014/main" id="{E3C58647-AC04-4B17-A910-79456A586AF3}"/>
              </a:ext>
            </a:extLst>
          </p:cNvPr>
          <p:cNvSpPr>
            <a:spLocks noGrp="1" noChangeArrowheads="1"/>
          </p:cNvSpPr>
          <p:nvPr>
            <p:ph type="title"/>
          </p:nvPr>
        </p:nvSpPr>
        <p:spPr>
          <a:xfrm>
            <a:off x="425450" y="1043401"/>
            <a:ext cx="7686163" cy="735012"/>
          </a:xfrm>
        </p:spPr>
        <p:txBody>
          <a:bodyPr>
            <a:normAutofit fontScale="90000"/>
          </a:bodyPr>
          <a:lstStyle/>
          <a:p>
            <a:r>
              <a:rPr lang="en-US" altLang="en-US" sz="5400" dirty="0"/>
              <a:t>Dynamic Scoping of bindings</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C7A0-1B33-4B56-9716-14FD7DD55385}"/>
              </a:ext>
            </a:extLst>
          </p:cNvPr>
          <p:cNvSpPr>
            <a:spLocks noGrp="1"/>
          </p:cNvSpPr>
          <p:nvPr>
            <p:ph type="title"/>
          </p:nvPr>
        </p:nvSpPr>
        <p:spPr>
          <a:xfrm>
            <a:off x="822960" y="286604"/>
            <a:ext cx="7543800" cy="702301"/>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351DBED8-19C0-4F9A-82DF-C4DCC509B6CC}"/>
              </a:ext>
            </a:extLst>
          </p:cNvPr>
          <p:cNvSpPr>
            <a:spLocks noGrp="1"/>
          </p:cNvSpPr>
          <p:nvPr>
            <p:ph idx="1"/>
          </p:nvPr>
        </p:nvSpPr>
        <p:spPr>
          <a:xfrm>
            <a:off x="5059314" y="1877961"/>
            <a:ext cx="3307446" cy="3991133"/>
          </a:xfrm>
        </p:spPr>
        <p:txBody>
          <a:bodyPr/>
          <a:lstStyle/>
          <a:p>
            <a:r>
              <a:rPr lang="en-US" dirty="0"/>
              <a:t>Output with static scoping:</a:t>
            </a:r>
          </a:p>
          <a:p>
            <a:endParaRPr lang="en-US" dirty="0"/>
          </a:p>
          <a:p>
            <a:endParaRPr lang="en-US" dirty="0"/>
          </a:p>
          <a:p>
            <a:endParaRPr lang="en-US" dirty="0"/>
          </a:p>
          <a:p>
            <a:r>
              <a:rPr lang="en-US" dirty="0"/>
              <a:t>Output with dynamic scoping:</a:t>
            </a:r>
          </a:p>
        </p:txBody>
      </p:sp>
      <p:sp>
        <p:nvSpPr>
          <p:cNvPr id="4" name="Footer Placeholder 3">
            <a:extLst>
              <a:ext uri="{FF2B5EF4-FFF2-40B4-BE49-F238E27FC236}">
                <a16:creationId xmlns:a16="http://schemas.microsoft.com/office/drawing/2014/main" id="{DA6F7D66-BD09-426C-A4F4-5CA6D8AC05E0}"/>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44CB9D87-C232-4B51-83AB-850AF74D964D}"/>
              </a:ext>
            </a:extLst>
          </p:cNvPr>
          <p:cNvSpPr>
            <a:spLocks noGrp="1"/>
          </p:cNvSpPr>
          <p:nvPr>
            <p:ph type="sldNum" sz="quarter" idx="12"/>
          </p:nvPr>
        </p:nvSpPr>
        <p:spPr/>
        <p:txBody>
          <a:bodyPr/>
          <a:lstStyle/>
          <a:p>
            <a:fld id="{E29BF8A0-881F-9B42-8DF7-7F4C738CBC54}" type="slidenum">
              <a:rPr lang="en-US" smtClean="0"/>
              <a:t>47</a:t>
            </a:fld>
            <a:endParaRPr lang="en-US"/>
          </a:p>
        </p:txBody>
      </p:sp>
      <p:pic>
        <p:nvPicPr>
          <p:cNvPr id="6" name="Picture 5">
            <a:extLst>
              <a:ext uri="{FF2B5EF4-FFF2-40B4-BE49-F238E27FC236}">
                <a16:creationId xmlns:a16="http://schemas.microsoft.com/office/drawing/2014/main" id="{4AC04DD2-6D07-4CBB-B034-80CBAFDDAE98}"/>
              </a:ext>
            </a:extLst>
          </p:cNvPr>
          <p:cNvPicPr>
            <a:picLocks noChangeAspect="1"/>
          </p:cNvPicPr>
          <p:nvPr/>
        </p:nvPicPr>
        <p:blipFill>
          <a:blip r:embed="rId2"/>
          <a:stretch>
            <a:fillRect/>
          </a:stretch>
        </p:blipFill>
        <p:spPr>
          <a:xfrm>
            <a:off x="693788" y="1470997"/>
            <a:ext cx="3390900" cy="4486275"/>
          </a:xfrm>
          <a:prstGeom prst="rect">
            <a:avLst/>
          </a:prstGeom>
        </p:spPr>
      </p:pic>
    </p:spTree>
    <p:extLst>
      <p:ext uri="{BB962C8B-B14F-4D97-AF65-F5344CB8AC3E}">
        <p14:creationId xmlns:p14="http://schemas.microsoft.com/office/powerpoint/2010/main" val="12521144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6656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lvl1pPr marL="39688">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en-US" sz="1000">
              <a:latin typeface="Arial" charset="0"/>
              <a:cs typeface="Arial" charset="0"/>
              <a:sym typeface="Arial" charset="0"/>
            </a:endParaRPr>
          </a:p>
        </p:txBody>
      </p:sp>
      <p:sp>
        <p:nvSpPr>
          <p:cNvPr id="66564" name="Rectangle 9"/>
          <p:cNvSpPr>
            <a:spLocks noGrp="1" noChangeArrowheads="1"/>
          </p:cNvSpPr>
          <p:nvPr>
            <p:ph type="body" idx="1"/>
          </p:nvPr>
        </p:nvSpPr>
        <p:spPr>
          <a:xfrm>
            <a:off x="285750" y="1806925"/>
            <a:ext cx="8543618" cy="4832350"/>
          </a:xfrm>
        </p:spPr>
        <p:txBody>
          <a:bodyPr>
            <a:normAutofit/>
          </a:bodyPr>
          <a:lstStyle/>
          <a:p>
            <a:pPr lvl="1">
              <a:spcBef>
                <a:spcPts val="0"/>
              </a:spcBef>
            </a:pPr>
            <a:r>
              <a:rPr lang="en-US" altLang="en-US" sz="3200" dirty="0"/>
              <a:t>Same name, more than one meaning</a:t>
            </a:r>
          </a:p>
          <a:p>
            <a:pPr lvl="1">
              <a:spcBef>
                <a:spcPts val="0"/>
              </a:spcBef>
            </a:pPr>
            <a:r>
              <a:rPr lang="en-US" altLang="en-US" sz="3200" dirty="0"/>
              <a:t>Some overloading happens in almost all languages</a:t>
            </a:r>
          </a:p>
          <a:p>
            <a:pPr lvl="2">
              <a:spcBef>
                <a:spcPts val="0"/>
              </a:spcBef>
            </a:pPr>
            <a:r>
              <a:rPr lang="en-US" altLang="en-US" sz="2800" dirty="0"/>
              <a:t>integer +     vs.     real +     vs. String concatenation</a:t>
            </a:r>
          </a:p>
          <a:p>
            <a:pPr lvl="1">
              <a:spcBef>
                <a:spcPts val="0"/>
              </a:spcBef>
            </a:pPr>
            <a:r>
              <a:rPr lang="en-US" altLang="en-US" sz="3200" dirty="0"/>
              <a:t>Some languages get into overloading in a big way: J</a:t>
            </a:r>
            <a:r>
              <a:rPr lang="en-US" altLang="en-US" sz="2800" dirty="0"/>
              <a:t>ava, C++</a:t>
            </a:r>
          </a:p>
        </p:txBody>
      </p:sp>
      <p:sp>
        <p:nvSpPr>
          <p:cNvPr id="66565" name="Rectangle 8"/>
          <p:cNvSpPr>
            <a:spLocks noGrp="1" noChangeArrowheads="1"/>
          </p:cNvSpPr>
          <p:nvPr>
            <p:ph type="title"/>
          </p:nvPr>
        </p:nvSpPr>
        <p:spPr>
          <a:xfrm>
            <a:off x="454065" y="840283"/>
            <a:ext cx="8839200" cy="735012"/>
          </a:xfrm>
        </p:spPr>
        <p:txBody>
          <a:bodyPr>
            <a:normAutofit/>
          </a:bodyPr>
          <a:lstStyle/>
          <a:p>
            <a:r>
              <a:rPr lang="en-US" altLang="en-US" dirty="0"/>
              <a:t>Overloading</a:t>
            </a:r>
          </a:p>
        </p:txBody>
      </p:sp>
      <p:sp>
        <p:nvSpPr>
          <p:cNvPr id="6" name="Slide Number Placeholder 3"/>
          <p:cNvSpPr>
            <a:spLocks noGrp="1"/>
          </p:cNvSpPr>
          <p:nvPr>
            <p:ph type="sldNum" sz="quarter" idx="11"/>
          </p:nvPr>
        </p:nvSpPr>
        <p:spPr/>
        <p:txBody>
          <a:bodyPr/>
          <a:lstStyle/>
          <a:p>
            <a:pPr>
              <a:defRPr/>
            </a:pPr>
            <a:fld id="{A3B04D56-A6A5-4618-8EFA-33C4E821823D}" type="slidenum">
              <a:rPr lang="en-US" smtClean="0"/>
              <a:pPr>
                <a:defRPr/>
              </a:pPr>
              <a:t>48</a:t>
            </a:fld>
            <a:endParaRPr lang="en-US"/>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pPr>
              <a:defRPr/>
            </a:pPr>
            <a:fld id="{88836C12-62A3-4D0D-AA91-517AFC42D4BC}" type="slidenum">
              <a:rPr lang="en-US"/>
              <a:pPr>
                <a:defRPr/>
              </a:pPr>
              <a:t>49</a:t>
            </a:fld>
            <a:endParaRPr lang="en-US"/>
          </a:p>
        </p:txBody>
      </p:sp>
      <p:sp>
        <p:nvSpPr>
          <p:cNvPr id="67587" name="Rectangle 2"/>
          <p:cNvSpPr>
            <a:spLocks noGrp="1" noChangeArrowheads="1"/>
          </p:cNvSpPr>
          <p:nvPr>
            <p:ph type="title"/>
          </p:nvPr>
        </p:nvSpPr>
        <p:spPr>
          <a:xfrm>
            <a:off x="304800" y="977334"/>
            <a:ext cx="10439400" cy="609600"/>
          </a:xfrm>
        </p:spPr>
        <p:txBody>
          <a:bodyPr>
            <a:normAutofit fontScale="90000"/>
          </a:bodyPr>
          <a:lstStyle/>
          <a:p>
            <a:r>
              <a:rPr lang="en-US" altLang="en-US" sz="4300" dirty="0"/>
              <a:t>Overloading &amp; </a:t>
            </a:r>
            <a:r>
              <a:rPr lang="en-US" altLang="en-US" sz="4300" u="sng" dirty="0"/>
              <a:t>Ambiguous</a:t>
            </a:r>
            <a:r>
              <a:rPr lang="en-US" altLang="en-US" sz="4300" dirty="0"/>
              <a:t> Invocation</a:t>
            </a:r>
            <a:endParaRPr lang="en-US" altLang="en-US" sz="4300" dirty="0">
              <a:solidFill>
                <a:schemeClr val="tx1"/>
              </a:solidFill>
            </a:endParaRPr>
          </a:p>
        </p:txBody>
      </p:sp>
      <p:sp>
        <p:nvSpPr>
          <p:cNvPr id="67588" name="Rectangle 3"/>
          <p:cNvSpPr>
            <a:spLocks noGrp="1" noChangeArrowheads="1"/>
          </p:cNvSpPr>
          <p:nvPr>
            <p:ph type="body" idx="1"/>
          </p:nvPr>
        </p:nvSpPr>
        <p:spPr>
          <a:xfrm>
            <a:off x="533400" y="1818640"/>
            <a:ext cx="8417560" cy="4409440"/>
          </a:xfrm>
        </p:spPr>
        <p:txBody>
          <a:bodyPr>
            <a:normAutofit fontScale="92500" lnSpcReduction="20000"/>
          </a:bodyPr>
          <a:lstStyle/>
          <a:p>
            <a:pPr marL="0" indent="0">
              <a:spcBef>
                <a:spcPts val="0"/>
              </a:spcBef>
              <a:buFont typeface="Monotype Sorts" pitchFamily="2" charset="2"/>
              <a:buNone/>
            </a:pPr>
            <a:r>
              <a:rPr lang="en-US" altLang="en-US" sz="2200" b="1" dirty="0">
                <a:latin typeface="Courier New" pitchFamily="49" charset="0"/>
                <a:cs typeface="Times New Roman" pitchFamily="18" charset="0"/>
              </a:rPr>
              <a:t>public class </a:t>
            </a:r>
            <a:r>
              <a:rPr lang="en-US" altLang="en-US" sz="2200" b="1" dirty="0" err="1">
                <a:latin typeface="Courier New" pitchFamily="49" charset="0"/>
                <a:cs typeface="Times New Roman" pitchFamily="18" charset="0"/>
              </a:rPr>
              <a:t>AmbiguousOverloading</a:t>
            </a:r>
            <a:r>
              <a:rPr lang="en-US" altLang="en-US" sz="2200" b="1" dirty="0">
                <a:latin typeface="Courier New" pitchFamily="49" charset="0"/>
                <a:cs typeface="Times New Roman" pitchFamily="18" charset="0"/>
              </a:rPr>
              <a:t> {</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public static void main(String[] </a:t>
            </a:r>
            <a:r>
              <a:rPr lang="en-US" altLang="en-US" sz="2200" b="1" dirty="0" err="1">
                <a:latin typeface="Courier New" pitchFamily="49" charset="0"/>
                <a:cs typeface="Times New Roman" pitchFamily="18" charset="0"/>
              </a:rPr>
              <a:t>args</a:t>
            </a:r>
            <a:r>
              <a:rPr lang="en-US" altLang="en-US" sz="2200" b="1" dirty="0">
                <a:latin typeface="Courier New" pitchFamily="49" charset="0"/>
                <a:cs typeface="Times New Roman" pitchFamily="18" charset="0"/>
              </a:rPr>
              <a:t>) {</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a:t>
            </a:r>
            <a:r>
              <a:rPr lang="en-US" altLang="en-US" sz="2200" b="1" dirty="0" err="1">
                <a:solidFill>
                  <a:srgbClr val="FF0000"/>
                </a:solidFill>
                <a:latin typeface="Courier New" pitchFamily="49" charset="0"/>
                <a:cs typeface="Times New Roman" pitchFamily="18" charset="0"/>
              </a:rPr>
              <a:t>System.out.println</a:t>
            </a:r>
            <a:r>
              <a:rPr lang="en-US" altLang="en-US" sz="2200" b="1" dirty="0">
                <a:solidFill>
                  <a:srgbClr val="FF0000"/>
                </a:solidFill>
                <a:latin typeface="Courier New" pitchFamily="49" charset="0"/>
                <a:cs typeface="Times New Roman" pitchFamily="18" charset="0"/>
              </a:rPr>
              <a:t>(max(1, 2));  </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a:t>
            </a:r>
            <a:r>
              <a:rPr lang="en-US" altLang="en-US" sz="2200" b="1" dirty="0">
                <a:solidFill>
                  <a:srgbClr val="FF0000"/>
                </a:solidFill>
                <a:latin typeface="Courier New" pitchFamily="49" charset="0"/>
                <a:cs typeface="Times New Roman" pitchFamily="18" charset="0"/>
              </a:rPr>
              <a:t> public static double max(</a:t>
            </a:r>
            <a:r>
              <a:rPr lang="en-US" altLang="en-US" sz="2200" b="1" dirty="0" err="1">
                <a:solidFill>
                  <a:srgbClr val="FF0000"/>
                </a:solidFill>
                <a:latin typeface="Courier New" pitchFamily="49" charset="0"/>
                <a:cs typeface="Times New Roman" pitchFamily="18" charset="0"/>
              </a:rPr>
              <a:t>int</a:t>
            </a:r>
            <a:r>
              <a:rPr lang="en-US" altLang="en-US" sz="2200" b="1" dirty="0">
                <a:solidFill>
                  <a:srgbClr val="FF0000"/>
                </a:solidFill>
                <a:latin typeface="Courier New" pitchFamily="49" charset="0"/>
                <a:cs typeface="Times New Roman" pitchFamily="18" charset="0"/>
              </a:rPr>
              <a:t> num1, double num2)</a:t>
            </a:r>
            <a:r>
              <a:rPr lang="en-US" altLang="en-US" sz="2200" b="1" dirty="0">
                <a:latin typeface="Courier New" pitchFamily="49" charset="0"/>
                <a:cs typeface="Times New Roman" pitchFamily="18" charset="0"/>
              </a:rPr>
              <a:t>{ </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if (num1 &gt; num2)</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return num1;</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else</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return num2;</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a:t>
            </a:r>
          </a:p>
          <a:p>
            <a:pPr marL="0" indent="0">
              <a:spcBef>
                <a:spcPts val="0"/>
              </a:spcBef>
              <a:buFont typeface="Monotype Sorts" pitchFamily="2" charset="2"/>
              <a:buNone/>
            </a:pPr>
            <a:r>
              <a:rPr lang="en-US" altLang="en-US" sz="2200" b="1" dirty="0">
                <a:solidFill>
                  <a:srgbClr val="FF0000"/>
                </a:solidFill>
                <a:latin typeface="Courier New" pitchFamily="49" charset="0"/>
                <a:cs typeface="Times New Roman" pitchFamily="18" charset="0"/>
              </a:rPr>
              <a:t>  public static double max(double num1, </a:t>
            </a:r>
            <a:r>
              <a:rPr lang="en-US" altLang="en-US" sz="2200" b="1" dirty="0" err="1">
                <a:solidFill>
                  <a:srgbClr val="FF0000"/>
                </a:solidFill>
                <a:latin typeface="Courier New" pitchFamily="49" charset="0"/>
                <a:cs typeface="Times New Roman" pitchFamily="18" charset="0"/>
              </a:rPr>
              <a:t>int</a:t>
            </a:r>
            <a:r>
              <a:rPr lang="en-US" altLang="en-US" sz="2200" b="1" dirty="0">
                <a:solidFill>
                  <a:srgbClr val="FF0000"/>
                </a:solidFill>
                <a:latin typeface="Courier New" pitchFamily="49" charset="0"/>
                <a:cs typeface="Times New Roman" pitchFamily="18" charset="0"/>
              </a:rPr>
              <a:t> num2)</a:t>
            </a:r>
            <a:r>
              <a:rPr lang="en-US" altLang="en-US" sz="2200" b="1" dirty="0">
                <a:latin typeface="Courier New" pitchFamily="49" charset="0"/>
                <a:cs typeface="Times New Roman" pitchFamily="18" charset="0"/>
              </a:rPr>
              <a:t>{</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if (num1 &gt; num2)</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return num1;</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else</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return num2;     </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  }</a:t>
            </a:r>
          </a:p>
          <a:p>
            <a:pPr marL="0" indent="0">
              <a:spcBef>
                <a:spcPts val="0"/>
              </a:spcBef>
              <a:buFont typeface="Monotype Sorts" pitchFamily="2" charset="2"/>
              <a:buNone/>
            </a:pPr>
            <a:r>
              <a:rPr lang="en-US" altLang="en-US" sz="2200" b="1" dirty="0">
                <a:latin typeface="Courier New" pitchFamily="49" charset="0"/>
                <a:cs typeface="Times New Roman"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7301" y="986134"/>
            <a:ext cx="7509398" cy="757985"/>
          </a:xfrm>
          <a:prstGeom prst="rect">
            <a:avLst/>
          </a:prstGeom>
        </p:spPr>
        <p:txBody>
          <a:bodyPr vert="horz" wrap="square" lIns="0" tIns="19134" rIns="0" bIns="0" rtlCol="0" anchor="b">
            <a:spAutoFit/>
          </a:bodyPr>
          <a:lstStyle/>
          <a:p>
            <a:pPr marL="20141">
              <a:lnSpc>
                <a:spcPct val="100000"/>
              </a:lnSpc>
              <a:spcBef>
                <a:spcPts val="151"/>
              </a:spcBef>
            </a:pPr>
            <a:r>
              <a:rPr spc="-317" dirty="0"/>
              <a:t>QUESTIONS </a:t>
            </a:r>
            <a:r>
              <a:rPr spc="-349" dirty="0"/>
              <a:t>ABOUT</a:t>
            </a:r>
            <a:r>
              <a:rPr spc="-333" dirty="0"/>
              <a:t> </a:t>
            </a:r>
            <a:r>
              <a:rPr spc="-285" dirty="0"/>
              <a:t>BINDINGS</a:t>
            </a:r>
          </a:p>
        </p:txBody>
      </p:sp>
      <p:sp>
        <p:nvSpPr>
          <p:cNvPr id="6" name="object 6"/>
          <p:cNvSpPr txBox="1"/>
          <p:nvPr/>
        </p:nvSpPr>
        <p:spPr>
          <a:xfrm>
            <a:off x="817301" y="2091004"/>
            <a:ext cx="7044654" cy="1471023"/>
          </a:xfrm>
          <a:prstGeom prst="rect">
            <a:avLst/>
          </a:prstGeom>
        </p:spPr>
        <p:txBody>
          <a:bodyPr vert="horz" wrap="square" lIns="0" tIns="130916" rIns="0" bIns="0" rtlCol="0">
            <a:spAutoFit/>
          </a:bodyPr>
          <a:lstStyle/>
          <a:p>
            <a:pPr marL="192346" indent="-172205">
              <a:spcBef>
                <a:spcPts val="1031"/>
              </a:spcBef>
              <a:buChar char="•"/>
              <a:tabLst>
                <a:tab pos="193353" algn="l"/>
              </a:tabLst>
            </a:pPr>
            <a:r>
              <a:rPr sz="2400" dirty="0">
                <a:solidFill>
                  <a:schemeClr val="tx1">
                    <a:lumMod val="75000"/>
                    <a:lumOff val="25000"/>
                  </a:schemeClr>
                </a:solidFill>
                <a:cs typeface="Arial Black"/>
              </a:rPr>
              <a:t>When is the binding established?</a:t>
            </a:r>
          </a:p>
          <a:p>
            <a:pPr marL="192346" indent="-172205">
              <a:spcBef>
                <a:spcPts val="864"/>
              </a:spcBef>
              <a:buChar char="•"/>
              <a:tabLst>
                <a:tab pos="193353" algn="l"/>
              </a:tabLst>
            </a:pPr>
            <a:r>
              <a:rPr sz="2400" dirty="0">
                <a:solidFill>
                  <a:schemeClr val="tx1">
                    <a:lumMod val="75000"/>
                    <a:lumOff val="25000"/>
                  </a:schemeClr>
                </a:solidFill>
                <a:cs typeface="Arial Black"/>
              </a:rPr>
              <a:t>How long does the binding/the bound object exist?</a:t>
            </a:r>
          </a:p>
          <a:p>
            <a:pPr marL="192346" indent="-172205">
              <a:spcBef>
                <a:spcPts val="872"/>
              </a:spcBef>
              <a:buChar char="•"/>
              <a:tabLst>
                <a:tab pos="193353" algn="l"/>
              </a:tabLst>
            </a:pPr>
            <a:r>
              <a:rPr sz="2400" dirty="0">
                <a:solidFill>
                  <a:schemeClr val="tx1">
                    <a:lumMod val="75000"/>
                    <a:lumOff val="25000"/>
                  </a:schemeClr>
                </a:solidFill>
                <a:cs typeface="Arial Black"/>
              </a:rPr>
              <a:t>Where does the bound object live?</a:t>
            </a: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21FB-BAB7-4806-99EF-8B16728FA8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85DB2A-71C4-4F04-AA4F-5C3EEE7AB953}"/>
              </a:ext>
            </a:extLst>
          </p:cNvPr>
          <p:cNvSpPr>
            <a:spLocks noGrp="1"/>
          </p:cNvSpPr>
          <p:nvPr>
            <p:ph sz="quarter" idx="1"/>
          </p:nvPr>
        </p:nvSpPr>
        <p:spPr/>
        <p:txBody>
          <a:bodyPr/>
          <a:lstStyle/>
          <a:p>
            <a:endParaRPr lang="en-US"/>
          </a:p>
        </p:txBody>
      </p:sp>
      <p:sp>
        <p:nvSpPr>
          <p:cNvPr id="4" name="Slide Number Placeholder 3">
            <a:extLst>
              <a:ext uri="{FF2B5EF4-FFF2-40B4-BE49-F238E27FC236}">
                <a16:creationId xmlns:a16="http://schemas.microsoft.com/office/drawing/2014/main" id="{49DBE390-AC94-47C6-A461-3A826ECD7EFE}"/>
              </a:ext>
            </a:extLst>
          </p:cNvPr>
          <p:cNvSpPr>
            <a:spLocks noGrp="1"/>
          </p:cNvSpPr>
          <p:nvPr>
            <p:ph type="sldNum" sz="quarter" idx="11"/>
          </p:nvPr>
        </p:nvSpPr>
        <p:spPr/>
        <p:txBody>
          <a:bodyPr/>
          <a:lstStyle/>
          <a:p>
            <a:pPr>
              <a:defRPr/>
            </a:pPr>
            <a:fld id="{E3CB00D5-2532-4D79-AF40-300F8C5686AC}" type="slidenum">
              <a:rPr lang="en-US" smtClean="0"/>
              <a:pPr>
                <a:defRPr/>
              </a:pPr>
              <a:t>50</a:t>
            </a:fld>
            <a:endParaRPr lang="en-US"/>
          </a:p>
        </p:txBody>
      </p:sp>
      <p:pic>
        <p:nvPicPr>
          <p:cNvPr id="6" name="Picture 5">
            <a:extLst>
              <a:ext uri="{FF2B5EF4-FFF2-40B4-BE49-F238E27FC236}">
                <a16:creationId xmlns:a16="http://schemas.microsoft.com/office/drawing/2014/main" id="{87071718-5E86-4CE6-8148-CEFB5F123D2E}"/>
              </a:ext>
            </a:extLst>
          </p:cNvPr>
          <p:cNvPicPr>
            <a:picLocks noChangeAspect="1"/>
          </p:cNvPicPr>
          <p:nvPr/>
        </p:nvPicPr>
        <p:blipFill>
          <a:blip r:embed="rId2"/>
          <a:stretch>
            <a:fillRect/>
          </a:stretch>
        </p:blipFill>
        <p:spPr>
          <a:xfrm>
            <a:off x="186690" y="642143"/>
            <a:ext cx="8728710" cy="5389539"/>
          </a:xfrm>
          <a:prstGeom prst="rect">
            <a:avLst/>
          </a:prstGeom>
        </p:spPr>
      </p:pic>
    </p:spTree>
    <p:extLst>
      <p:ext uri="{BB962C8B-B14F-4D97-AF65-F5344CB8AC3E}">
        <p14:creationId xmlns:p14="http://schemas.microsoft.com/office/powerpoint/2010/main" val="274897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4553" y="985474"/>
            <a:ext cx="7102713" cy="757985"/>
          </a:xfrm>
          <a:prstGeom prst="rect">
            <a:avLst/>
          </a:prstGeom>
        </p:spPr>
        <p:txBody>
          <a:bodyPr vert="horz" wrap="square" lIns="0" tIns="19134" rIns="0" bIns="0" rtlCol="0" anchor="b">
            <a:spAutoFit/>
          </a:bodyPr>
          <a:lstStyle/>
          <a:p>
            <a:pPr marL="20141">
              <a:lnSpc>
                <a:spcPct val="100000"/>
              </a:lnSpc>
              <a:spcBef>
                <a:spcPts val="151"/>
              </a:spcBef>
            </a:pPr>
            <a:r>
              <a:rPr spc="-278" dirty="0"/>
              <a:t>BINDING</a:t>
            </a:r>
            <a:r>
              <a:rPr spc="-222" dirty="0"/>
              <a:t> </a:t>
            </a:r>
            <a:r>
              <a:rPr spc="-317" dirty="0"/>
              <a:t>TIMES</a:t>
            </a:r>
          </a:p>
        </p:txBody>
      </p:sp>
      <p:sp>
        <p:nvSpPr>
          <p:cNvPr id="6" name="object 6"/>
          <p:cNvSpPr txBox="1"/>
          <p:nvPr/>
        </p:nvSpPr>
        <p:spPr>
          <a:xfrm>
            <a:off x="537327" y="1792420"/>
            <a:ext cx="8003357" cy="4132251"/>
          </a:xfrm>
          <a:prstGeom prst="rect">
            <a:avLst/>
          </a:prstGeom>
        </p:spPr>
        <p:txBody>
          <a:bodyPr vert="horz" wrap="square" lIns="0" tIns="18127" rIns="0" bIns="0" rtlCol="0">
            <a:spAutoFit/>
          </a:bodyPr>
          <a:lstStyle/>
          <a:p>
            <a:pPr marL="363041" indent="-342900">
              <a:spcBef>
                <a:spcPts val="143"/>
              </a:spcBef>
              <a:buFont typeface="Arial" panose="020B0604020202020204" pitchFamily="34" charset="0"/>
              <a:buChar char="•"/>
            </a:pPr>
            <a:r>
              <a:rPr lang="en-US" sz="2400" dirty="0">
                <a:solidFill>
                  <a:schemeClr val="tx1">
                    <a:lumMod val="75000"/>
                    <a:lumOff val="25000"/>
                  </a:schemeClr>
                </a:solidFill>
                <a:cs typeface="Arial Black"/>
              </a:rPr>
              <a:t>Language design time: the design of specific program constructs (syntax), primitive types, and meaning (semantics), etc. are decided when the language is designed.</a:t>
            </a:r>
          </a:p>
          <a:p>
            <a:pPr marL="363041" indent="-342900">
              <a:spcBef>
                <a:spcPts val="143"/>
              </a:spcBef>
              <a:buFont typeface="Arial" panose="020B0604020202020204" pitchFamily="34" charset="0"/>
              <a:buChar char="•"/>
            </a:pPr>
            <a:endParaRPr lang="en-US" sz="2400" dirty="0">
              <a:solidFill>
                <a:schemeClr val="tx1">
                  <a:lumMod val="75000"/>
                  <a:lumOff val="25000"/>
                </a:schemeClr>
              </a:solidFill>
              <a:cs typeface="Arial Black"/>
            </a:endParaRPr>
          </a:p>
          <a:p>
            <a:pPr marL="363041" indent="-342900">
              <a:spcBef>
                <a:spcPts val="143"/>
              </a:spcBef>
              <a:buFont typeface="Arial" panose="020B0604020202020204" pitchFamily="34" charset="0"/>
              <a:buChar char="•"/>
            </a:pPr>
            <a:r>
              <a:rPr lang="en-US" sz="2400" dirty="0">
                <a:solidFill>
                  <a:schemeClr val="tx1">
                    <a:lumMod val="75000"/>
                    <a:lumOff val="25000"/>
                  </a:schemeClr>
                </a:solidFill>
                <a:cs typeface="Arial Black"/>
              </a:rPr>
              <a:t>Language implementation time: many issues are left to the implementer. These may include numeric precision (i.e., the number of bits), run time memory sizes, built-in run time exceptions, etc.</a:t>
            </a:r>
          </a:p>
          <a:p>
            <a:pPr marL="363041" indent="-342900">
              <a:spcBef>
                <a:spcPts val="143"/>
              </a:spcBef>
              <a:buFont typeface="Arial" panose="020B0604020202020204" pitchFamily="34" charset="0"/>
              <a:buChar char="•"/>
            </a:pPr>
            <a:endParaRPr lang="en-US" sz="2400" dirty="0">
              <a:solidFill>
                <a:schemeClr val="tx1">
                  <a:lumMod val="75000"/>
                  <a:lumOff val="25000"/>
                </a:schemeClr>
              </a:solidFill>
              <a:cs typeface="Arial Black"/>
            </a:endParaRPr>
          </a:p>
          <a:p>
            <a:pPr marL="363041" indent="-342900">
              <a:spcBef>
                <a:spcPts val="143"/>
              </a:spcBef>
              <a:buFont typeface="Arial" panose="020B0604020202020204" pitchFamily="34" charset="0"/>
              <a:buChar char="•"/>
            </a:pPr>
            <a:r>
              <a:rPr lang="en-US" sz="2400" dirty="0">
                <a:solidFill>
                  <a:schemeClr val="tx1">
                    <a:lumMod val="75000"/>
                    <a:lumOff val="25000"/>
                  </a:schemeClr>
                </a:solidFill>
                <a:cs typeface="Arial Black"/>
              </a:rPr>
              <a:t>Program writing time: e.g., the choice of algorithms, data structures, names.</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4553" y="985474"/>
            <a:ext cx="7102713" cy="757985"/>
          </a:xfrm>
          <a:prstGeom prst="rect">
            <a:avLst/>
          </a:prstGeom>
        </p:spPr>
        <p:txBody>
          <a:bodyPr vert="horz" wrap="square" lIns="0" tIns="19134" rIns="0" bIns="0" rtlCol="0" anchor="b">
            <a:spAutoFit/>
          </a:bodyPr>
          <a:lstStyle/>
          <a:p>
            <a:pPr marL="20141">
              <a:lnSpc>
                <a:spcPct val="100000"/>
              </a:lnSpc>
              <a:spcBef>
                <a:spcPts val="151"/>
              </a:spcBef>
            </a:pPr>
            <a:r>
              <a:rPr spc="-278" dirty="0"/>
              <a:t>BINDING</a:t>
            </a:r>
            <a:r>
              <a:rPr spc="-222" dirty="0"/>
              <a:t> </a:t>
            </a:r>
            <a:r>
              <a:rPr spc="-317" dirty="0"/>
              <a:t>TIMES</a:t>
            </a:r>
          </a:p>
        </p:txBody>
      </p:sp>
      <p:sp>
        <p:nvSpPr>
          <p:cNvPr id="6" name="object 6"/>
          <p:cNvSpPr txBox="1"/>
          <p:nvPr/>
        </p:nvSpPr>
        <p:spPr>
          <a:xfrm>
            <a:off x="537327" y="1792420"/>
            <a:ext cx="8003357" cy="4404120"/>
          </a:xfrm>
          <a:prstGeom prst="rect">
            <a:avLst/>
          </a:prstGeom>
        </p:spPr>
        <p:txBody>
          <a:bodyPr vert="horz" wrap="square" lIns="0" tIns="18127" rIns="0" bIns="0" rtlCol="0">
            <a:spAutoFit/>
          </a:bodyPr>
          <a:lstStyle/>
          <a:p>
            <a:pPr marL="363041" indent="-342900">
              <a:spcBef>
                <a:spcPts val="143"/>
              </a:spcBef>
              <a:buFont typeface="Arial" panose="020B0604020202020204" pitchFamily="34" charset="0"/>
              <a:buChar char="•"/>
            </a:pPr>
            <a:r>
              <a:rPr lang="en-US" sz="2000" dirty="0">
                <a:solidFill>
                  <a:schemeClr val="tx1">
                    <a:lumMod val="75000"/>
                    <a:lumOff val="25000"/>
                  </a:schemeClr>
                </a:solidFill>
                <a:cs typeface="Arial Black"/>
              </a:rPr>
              <a:t>Compile time (Early binding): compilers choose (</a:t>
            </a:r>
            <a:r>
              <a:rPr lang="en-US" sz="2000" dirty="0" err="1">
                <a:solidFill>
                  <a:schemeClr val="tx1">
                    <a:lumMod val="75000"/>
                    <a:lumOff val="25000"/>
                  </a:schemeClr>
                </a:solidFill>
                <a:cs typeface="Arial Black"/>
              </a:rPr>
              <a:t>i</a:t>
            </a:r>
            <a:r>
              <a:rPr lang="en-US" sz="2000" dirty="0">
                <a:solidFill>
                  <a:schemeClr val="tx1">
                    <a:lumMod val="75000"/>
                    <a:lumOff val="25000"/>
                  </a:schemeClr>
                </a:solidFill>
                <a:cs typeface="Arial Black"/>
              </a:rPr>
              <a:t>) how to map high-level constructs to machine code, and (ii) the memory layout for things used in the program.</a:t>
            </a:r>
          </a:p>
          <a:p>
            <a:pPr marL="363041" indent="-342900">
              <a:spcBef>
                <a:spcPts val="143"/>
              </a:spcBef>
              <a:buFont typeface="Arial" panose="020B0604020202020204" pitchFamily="34" charset="0"/>
              <a:buChar char="•"/>
            </a:pPr>
            <a:endParaRPr lang="en-US" sz="2000" dirty="0">
              <a:solidFill>
                <a:schemeClr val="tx1">
                  <a:lumMod val="75000"/>
                  <a:lumOff val="25000"/>
                </a:schemeClr>
              </a:solidFill>
              <a:cs typeface="Arial Black"/>
            </a:endParaRPr>
          </a:p>
          <a:p>
            <a:pPr marL="363041" indent="-342900">
              <a:spcBef>
                <a:spcPts val="143"/>
              </a:spcBef>
              <a:buFont typeface="Arial" panose="020B0604020202020204" pitchFamily="34" charset="0"/>
              <a:buChar char="•"/>
            </a:pPr>
            <a:r>
              <a:rPr lang="en-US" sz="2000" dirty="0">
                <a:solidFill>
                  <a:schemeClr val="tx1">
                    <a:lumMod val="75000"/>
                    <a:lumOff val="25000"/>
                  </a:schemeClr>
                </a:solidFill>
                <a:cs typeface="Arial Black"/>
              </a:rPr>
              <a:t>Link time (Early binding): the time at which multiple object codes (machine code files) and libraries are combined into one executable. For complex programs, there may be names in one module that refer to things in another module. Such bindings are done at link time.</a:t>
            </a:r>
          </a:p>
          <a:p>
            <a:pPr marL="363041" indent="-342900">
              <a:spcBef>
                <a:spcPts val="143"/>
              </a:spcBef>
              <a:buFont typeface="Arial" panose="020B0604020202020204" pitchFamily="34" charset="0"/>
              <a:buChar char="•"/>
            </a:pPr>
            <a:endParaRPr lang="en-US" sz="2000" dirty="0">
              <a:solidFill>
                <a:schemeClr val="tx1">
                  <a:lumMod val="75000"/>
                  <a:lumOff val="25000"/>
                </a:schemeClr>
              </a:solidFill>
              <a:cs typeface="Arial Black"/>
            </a:endParaRPr>
          </a:p>
          <a:p>
            <a:pPr marL="363041" indent="-342900">
              <a:spcBef>
                <a:spcPts val="143"/>
              </a:spcBef>
              <a:buFont typeface="Arial" panose="020B0604020202020204" pitchFamily="34" charset="0"/>
              <a:buChar char="•"/>
            </a:pPr>
            <a:r>
              <a:rPr lang="en-US" sz="2000" dirty="0">
                <a:solidFill>
                  <a:schemeClr val="tx1">
                    <a:lumMod val="75000"/>
                    <a:lumOff val="25000"/>
                  </a:schemeClr>
                </a:solidFill>
                <a:cs typeface="Arial Black"/>
              </a:rPr>
              <a:t>Load time (Early binding): the time at which the OS loads the executable into memory so that it can run.</a:t>
            </a:r>
          </a:p>
          <a:p>
            <a:pPr marL="363041" indent="-342900">
              <a:spcBef>
                <a:spcPts val="143"/>
              </a:spcBef>
              <a:buFont typeface="Arial" panose="020B0604020202020204" pitchFamily="34" charset="0"/>
              <a:buChar char="•"/>
            </a:pPr>
            <a:endParaRPr lang="en-US" sz="2000" dirty="0">
              <a:solidFill>
                <a:schemeClr val="tx1">
                  <a:lumMod val="75000"/>
                  <a:lumOff val="25000"/>
                </a:schemeClr>
              </a:solidFill>
              <a:cs typeface="Arial Black"/>
            </a:endParaRPr>
          </a:p>
          <a:p>
            <a:pPr marL="363041" indent="-342900">
              <a:spcBef>
                <a:spcPts val="143"/>
              </a:spcBef>
              <a:buFont typeface="Arial" panose="020B0604020202020204" pitchFamily="34" charset="0"/>
              <a:buChar char="•"/>
            </a:pPr>
            <a:r>
              <a:rPr lang="en-US" sz="2000" dirty="0">
                <a:solidFill>
                  <a:schemeClr val="tx1">
                    <a:lumMod val="75000"/>
                    <a:lumOff val="25000"/>
                  </a:schemeClr>
                </a:solidFill>
                <a:cs typeface="Arial Black"/>
              </a:rPr>
              <a:t>Run time (late binding): many language-specific decisions may be taken during run time; the binding of values to variables may occur at run time.</a:t>
            </a:r>
          </a:p>
        </p:txBody>
      </p:sp>
    </p:spTree>
    <p:extLst>
      <p:ext uri="{BB962C8B-B14F-4D97-AF65-F5344CB8AC3E}">
        <p14:creationId xmlns:p14="http://schemas.microsoft.com/office/powerpoint/2010/main" val="184259711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D6CB-3703-4E03-AED3-3834DC0D6DDC}"/>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91927796-68F8-49DF-90FA-129A3B55062F}"/>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E5EFE06F-7E74-47A0-9216-A4A97F563674}"/>
              </a:ext>
            </a:extLst>
          </p:cNvPr>
          <p:cNvSpPr>
            <a:spLocks noGrp="1"/>
          </p:cNvSpPr>
          <p:nvPr>
            <p:ph type="ftr" sz="quarter" idx="11"/>
          </p:nvPr>
        </p:nvSpPr>
        <p:spPr/>
        <p:txBody>
          <a:bodyPr/>
          <a:lstStyle/>
          <a:p>
            <a:r>
              <a:rPr lang="en-US"/>
              <a:t>(c) P Pawar - SUNY Korea, R Banerjee - SBU - CSE 216, Elsevier, Elsevier</a:t>
            </a:r>
            <a:endParaRPr lang="en-US" dirty="0"/>
          </a:p>
        </p:txBody>
      </p:sp>
      <p:sp>
        <p:nvSpPr>
          <p:cNvPr id="5" name="Slide Number Placeholder 4">
            <a:extLst>
              <a:ext uri="{FF2B5EF4-FFF2-40B4-BE49-F238E27FC236}">
                <a16:creationId xmlns:a16="http://schemas.microsoft.com/office/drawing/2014/main" id="{732A6383-CE6E-49A1-8789-717255CAE2C6}"/>
              </a:ext>
            </a:extLst>
          </p:cNvPr>
          <p:cNvSpPr>
            <a:spLocks noGrp="1"/>
          </p:cNvSpPr>
          <p:nvPr>
            <p:ph type="sldNum" sz="quarter" idx="12"/>
          </p:nvPr>
        </p:nvSpPr>
        <p:spPr/>
        <p:txBody>
          <a:bodyPr/>
          <a:lstStyle/>
          <a:p>
            <a:fld id="{E29BF8A0-881F-9B42-8DF7-7F4C738CBC54}" type="slidenum">
              <a:rPr lang="en-US" smtClean="0"/>
              <a:t>8</a:t>
            </a:fld>
            <a:endParaRPr lang="en-US"/>
          </a:p>
        </p:txBody>
      </p:sp>
      <p:pic>
        <p:nvPicPr>
          <p:cNvPr id="6" name="Picture 5">
            <a:extLst>
              <a:ext uri="{FF2B5EF4-FFF2-40B4-BE49-F238E27FC236}">
                <a16:creationId xmlns:a16="http://schemas.microsoft.com/office/drawing/2014/main" id="{4E0BE29A-5BD0-4027-8B09-4836D45897E8}"/>
              </a:ext>
            </a:extLst>
          </p:cNvPr>
          <p:cNvPicPr>
            <a:picLocks noChangeAspect="1"/>
          </p:cNvPicPr>
          <p:nvPr/>
        </p:nvPicPr>
        <p:blipFill>
          <a:blip r:embed="rId2"/>
          <a:stretch>
            <a:fillRect/>
          </a:stretch>
        </p:blipFill>
        <p:spPr>
          <a:xfrm>
            <a:off x="184784" y="1840137"/>
            <a:ext cx="8820150" cy="4286250"/>
          </a:xfrm>
          <a:prstGeom prst="rect">
            <a:avLst/>
          </a:prstGeom>
        </p:spPr>
      </p:pic>
    </p:spTree>
    <p:extLst>
      <p:ext uri="{BB962C8B-B14F-4D97-AF65-F5344CB8AC3E}">
        <p14:creationId xmlns:p14="http://schemas.microsoft.com/office/powerpoint/2010/main" val="1479483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6274" y="910061"/>
            <a:ext cx="7540716" cy="757985"/>
          </a:xfrm>
          <a:prstGeom prst="rect">
            <a:avLst/>
          </a:prstGeom>
        </p:spPr>
        <p:txBody>
          <a:bodyPr vert="horz" wrap="square" lIns="0" tIns="19134" rIns="0" bIns="0" rtlCol="0" anchor="b">
            <a:spAutoFit/>
          </a:bodyPr>
          <a:lstStyle/>
          <a:p>
            <a:pPr marL="20141">
              <a:lnSpc>
                <a:spcPct val="100000"/>
              </a:lnSpc>
              <a:spcBef>
                <a:spcPts val="151"/>
              </a:spcBef>
            </a:pPr>
            <a:r>
              <a:rPr spc="-341" dirty="0"/>
              <a:t>IMPORTANCE </a:t>
            </a:r>
            <a:r>
              <a:rPr spc="-309" dirty="0"/>
              <a:t>OF </a:t>
            </a:r>
            <a:r>
              <a:rPr spc="-278" dirty="0"/>
              <a:t>BINDING</a:t>
            </a:r>
            <a:r>
              <a:rPr spc="-412" dirty="0"/>
              <a:t> </a:t>
            </a:r>
            <a:r>
              <a:rPr spc="-317" dirty="0"/>
              <a:t>TIMES</a:t>
            </a:r>
          </a:p>
        </p:txBody>
      </p:sp>
      <p:sp>
        <p:nvSpPr>
          <p:cNvPr id="6" name="object 6"/>
          <p:cNvSpPr txBox="1"/>
          <p:nvPr/>
        </p:nvSpPr>
        <p:spPr>
          <a:xfrm>
            <a:off x="631596" y="1817407"/>
            <a:ext cx="2545238" cy="4104038"/>
          </a:xfrm>
          <a:prstGeom prst="rect">
            <a:avLst/>
          </a:prstGeom>
        </p:spPr>
        <p:txBody>
          <a:bodyPr vert="horz" wrap="square" lIns="0" tIns="18127" rIns="0" bIns="0" rtlCol="0">
            <a:spAutoFit/>
          </a:bodyPr>
          <a:lstStyle/>
          <a:p>
            <a:pPr marL="20141">
              <a:spcBef>
                <a:spcPts val="143"/>
              </a:spcBef>
            </a:pPr>
            <a:r>
              <a:rPr dirty="0">
                <a:solidFill>
                  <a:schemeClr val="bg2">
                    <a:lumMod val="25000"/>
                  </a:schemeClr>
                </a:solidFill>
                <a:cs typeface="Arial Black"/>
              </a:rPr>
              <a:t>Early binding (compile time, link time, load time):</a:t>
            </a:r>
            <a:endParaRPr lang="en-US" dirty="0">
              <a:solidFill>
                <a:schemeClr val="bg2">
                  <a:lumMod val="25000"/>
                </a:schemeClr>
              </a:solidFill>
              <a:cs typeface="Arial Black"/>
            </a:endParaRPr>
          </a:p>
          <a:p>
            <a:pPr marL="305891" indent="-285750">
              <a:spcBef>
                <a:spcPts val="143"/>
              </a:spcBef>
              <a:buFont typeface="Arial" panose="020B0604020202020204" pitchFamily="34" charset="0"/>
              <a:buChar char="•"/>
            </a:pPr>
            <a:r>
              <a:rPr lang="en-US" dirty="0">
                <a:solidFill>
                  <a:schemeClr val="bg2">
                    <a:lumMod val="25000"/>
                  </a:schemeClr>
                </a:solidFill>
                <a:cs typeface="Arial Black"/>
              </a:rPr>
              <a:t>Typical in compiled languages</a:t>
            </a:r>
          </a:p>
          <a:p>
            <a:pPr marL="305891" indent="-285750">
              <a:spcBef>
                <a:spcPts val="143"/>
              </a:spcBef>
              <a:buFont typeface="Arial" panose="020B0604020202020204" pitchFamily="34" charset="0"/>
              <a:buChar char="•"/>
            </a:pPr>
            <a:r>
              <a:rPr lang="en-US" dirty="0">
                <a:solidFill>
                  <a:schemeClr val="bg2">
                    <a:lumMod val="25000"/>
                  </a:schemeClr>
                </a:solidFill>
                <a:cs typeface="Arial Black"/>
              </a:rPr>
              <a:t>Also called static binding</a:t>
            </a:r>
          </a:p>
          <a:p>
            <a:pPr marL="305891" indent="-285750">
              <a:spcBef>
                <a:spcPts val="143"/>
              </a:spcBef>
              <a:buFont typeface="Arial" panose="020B0604020202020204" pitchFamily="34" charset="0"/>
              <a:buChar char="•"/>
            </a:pPr>
            <a:endParaRPr lang="en-US" sz="3200" dirty="0">
              <a:solidFill>
                <a:schemeClr val="bg2">
                  <a:lumMod val="25000"/>
                </a:schemeClr>
              </a:solidFill>
              <a:cs typeface="Times New Roman"/>
            </a:endParaRPr>
          </a:p>
          <a:p>
            <a:pPr marL="20141"/>
            <a:endParaRPr lang="en-US" dirty="0">
              <a:solidFill>
                <a:schemeClr val="bg2">
                  <a:lumMod val="25000"/>
                </a:schemeClr>
              </a:solidFill>
              <a:cs typeface="Arial Black"/>
            </a:endParaRPr>
          </a:p>
          <a:p>
            <a:pPr marL="20141"/>
            <a:r>
              <a:rPr dirty="0">
                <a:solidFill>
                  <a:schemeClr val="bg2">
                    <a:lumMod val="25000"/>
                  </a:schemeClr>
                </a:solidFill>
                <a:cs typeface="Arial Black"/>
              </a:rPr>
              <a:t>Late binding (run</a:t>
            </a:r>
            <a:r>
              <a:rPr lang="en-US" dirty="0">
                <a:solidFill>
                  <a:schemeClr val="bg2">
                    <a:lumMod val="25000"/>
                  </a:schemeClr>
                </a:solidFill>
                <a:cs typeface="Arial Black"/>
              </a:rPr>
              <a:t> </a:t>
            </a:r>
            <a:r>
              <a:rPr dirty="0">
                <a:solidFill>
                  <a:schemeClr val="bg2">
                    <a:lumMod val="25000"/>
                  </a:schemeClr>
                </a:solidFill>
                <a:cs typeface="Arial Black"/>
              </a:rPr>
              <a:t>time):</a:t>
            </a:r>
          </a:p>
          <a:p>
            <a:pPr marL="285750" indent="-173038">
              <a:spcBef>
                <a:spcPts val="872"/>
              </a:spcBef>
              <a:buChar char="•"/>
              <a:tabLst>
                <a:tab pos="225425" algn="l"/>
              </a:tabLst>
            </a:pPr>
            <a:r>
              <a:rPr dirty="0">
                <a:solidFill>
                  <a:schemeClr val="bg2">
                    <a:lumMod val="25000"/>
                  </a:schemeClr>
                </a:solidFill>
                <a:cs typeface="Arial Black"/>
              </a:rPr>
              <a:t>Typical in</a:t>
            </a:r>
            <a:r>
              <a:rPr lang="en-US" dirty="0">
                <a:solidFill>
                  <a:schemeClr val="bg2">
                    <a:lumMod val="25000"/>
                  </a:schemeClr>
                </a:solidFill>
                <a:cs typeface="Arial Black"/>
              </a:rPr>
              <a:t> </a:t>
            </a:r>
            <a:r>
              <a:rPr dirty="0">
                <a:solidFill>
                  <a:schemeClr val="bg2">
                    <a:lumMod val="25000"/>
                  </a:schemeClr>
                </a:solidFill>
                <a:cs typeface="Arial Black"/>
              </a:rPr>
              <a:t>interpreted languages</a:t>
            </a:r>
            <a:endParaRPr lang="en-US" dirty="0">
              <a:solidFill>
                <a:schemeClr val="bg2">
                  <a:lumMod val="25000"/>
                </a:schemeClr>
              </a:solidFill>
              <a:cs typeface="Arial Black"/>
            </a:endParaRPr>
          </a:p>
          <a:p>
            <a:pPr marL="285750" indent="-173038">
              <a:spcBef>
                <a:spcPts val="872"/>
              </a:spcBef>
              <a:buChar char="•"/>
              <a:tabLst>
                <a:tab pos="225425" algn="l"/>
              </a:tabLst>
            </a:pPr>
            <a:r>
              <a:rPr lang="en-US" dirty="0">
                <a:solidFill>
                  <a:schemeClr val="bg2">
                    <a:lumMod val="25000"/>
                  </a:schemeClr>
                </a:solidFill>
                <a:cs typeface="Arial Black"/>
              </a:rPr>
              <a:t>Also called dynamic binding</a:t>
            </a:r>
            <a:endParaRPr dirty="0">
              <a:solidFill>
                <a:schemeClr val="bg2">
                  <a:lumMod val="25000"/>
                </a:schemeClr>
              </a:solidFill>
              <a:cs typeface="Arial Black"/>
            </a:endParaRPr>
          </a:p>
        </p:txBody>
      </p:sp>
      <p:pic>
        <p:nvPicPr>
          <p:cNvPr id="8" name="Picture 7">
            <a:extLst>
              <a:ext uri="{FF2B5EF4-FFF2-40B4-BE49-F238E27FC236}">
                <a16:creationId xmlns:a16="http://schemas.microsoft.com/office/drawing/2014/main" id="{F78D5A74-42B7-40B7-9807-FBB32BC219C5}"/>
              </a:ext>
            </a:extLst>
          </p:cNvPr>
          <p:cNvPicPr>
            <a:picLocks noChangeAspect="1"/>
          </p:cNvPicPr>
          <p:nvPr/>
        </p:nvPicPr>
        <p:blipFill>
          <a:blip r:embed="rId2"/>
          <a:stretch>
            <a:fillRect/>
          </a:stretch>
        </p:blipFill>
        <p:spPr>
          <a:xfrm>
            <a:off x="3282759" y="1770272"/>
            <a:ext cx="5154231" cy="2244803"/>
          </a:xfrm>
          <a:prstGeom prst="rect">
            <a:avLst/>
          </a:prstGeom>
        </p:spPr>
      </p:pic>
      <p:pic>
        <p:nvPicPr>
          <p:cNvPr id="9" name="Picture 8">
            <a:extLst>
              <a:ext uri="{FF2B5EF4-FFF2-40B4-BE49-F238E27FC236}">
                <a16:creationId xmlns:a16="http://schemas.microsoft.com/office/drawing/2014/main" id="{194BB56C-3D92-42CA-96B0-56886B666A3E}"/>
              </a:ext>
            </a:extLst>
          </p:cNvPr>
          <p:cNvPicPr>
            <a:picLocks noChangeAspect="1"/>
          </p:cNvPicPr>
          <p:nvPr/>
        </p:nvPicPr>
        <p:blipFill>
          <a:blip r:embed="rId3"/>
          <a:stretch>
            <a:fillRect/>
          </a:stretch>
        </p:blipFill>
        <p:spPr>
          <a:xfrm>
            <a:off x="3282759" y="4015075"/>
            <a:ext cx="5154231" cy="2280695"/>
          </a:xfrm>
          <a:prstGeom prst="rect">
            <a:avLst/>
          </a:prstGeom>
        </p:spPr>
      </p:pic>
    </p:spTree>
  </p:cSld>
  <p:clrMapOvr>
    <a:masterClrMapping/>
  </p:clrMapOvr>
  <p:transition>
    <p:cut/>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6122</TotalTime>
  <Words>2550</Words>
  <Application>Microsoft Office PowerPoint</Application>
  <PresentationFormat>On-screen Show (4:3)</PresentationFormat>
  <Paragraphs>348</Paragraphs>
  <Slides>50</Slides>
  <Notes>13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1" baseType="lpstr">
      <vt:lpstr>Courier</vt:lpstr>
      <vt:lpstr>Monotype Sorts</vt:lpstr>
      <vt:lpstr>Arial</vt:lpstr>
      <vt:lpstr>Arial Black</vt:lpstr>
      <vt:lpstr>Calibri</vt:lpstr>
      <vt:lpstr>Calibri Light</vt:lpstr>
      <vt:lpstr>Courier New</vt:lpstr>
      <vt:lpstr>Times New Roman</vt:lpstr>
      <vt:lpstr>Wingdings 2</vt:lpstr>
      <vt:lpstr>Retrospect</vt:lpstr>
      <vt:lpstr>Picture</vt:lpstr>
      <vt:lpstr> Spring 2019  CSE 216 : Programming Abstractions</vt:lpstr>
      <vt:lpstr>NAMES, BINDING &amp; SCOPES</vt:lpstr>
      <vt:lpstr>NAMES &amp; BINDINGS</vt:lpstr>
      <vt:lpstr>REFERENCING ENVIRONMENTS &amp; SCOPES</vt:lpstr>
      <vt:lpstr>QUESTIONS ABOUT BINDINGS</vt:lpstr>
      <vt:lpstr>BINDING TIMES</vt:lpstr>
      <vt:lpstr>BINDING TIMES</vt:lpstr>
      <vt:lpstr>Examples</vt:lpstr>
      <vt:lpstr>IMPORTANCE OF BINDING TIMES</vt:lpstr>
      <vt:lpstr>What is a run time?</vt:lpstr>
      <vt:lpstr>Object Lifetime</vt:lpstr>
      <vt:lpstr>Garbage vs. Dangling Reference</vt:lpstr>
      <vt:lpstr>Another Example of Garbage</vt:lpstr>
      <vt:lpstr>Garbage vs. Dangling Reference</vt:lpstr>
      <vt:lpstr>Object Storage Management</vt:lpstr>
      <vt:lpstr>Static Storage Allocation</vt:lpstr>
      <vt:lpstr>Memory Layout of C Program</vt:lpstr>
      <vt:lpstr>Stack Based Storage Management</vt:lpstr>
      <vt:lpstr>Stack Based Storage Management</vt:lpstr>
      <vt:lpstr>Calling Methods Example in Java</vt:lpstr>
      <vt:lpstr>Trace Call Stack</vt:lpstr>
      <vt:lpstr>Trace Call Stack</vt:lpstr>
      <vt:lpstr>Trace Call Stack</vt:lpstr>
      <vt:lpstr>Trace Call Stack</vt:lpstr>
      <vt:lpstr>Trace Call Stack</vt:lpstr>
      <vt:lpstr>Trace Call Stack</vt:lpstr>
      <vt:lpstr>Trace Call Stack</vt:lpstr>
      <vt:lpstr>Trace Call Stack</vt:lpstr>
      <vt:lpstr>Trace Call Stack</vt:lpstr>
      <vt:lpstr>Trace Call Stack</vt:lpstr>
      <vt:lpstr>Stack Based Storage Management</vt:lpstr>
      <vt:lpstr>Stack based allocation of space </vt:lpstr>
      <vt:lpstr>Heap-Based Storage Management</vt:lpstr>
      <vt:lpstr>Heap Management</vt:lpstr>
      <vt:lpstr>Heap Fragmentation</vt:lpstr>
      <vt:lpstr>Heap Compaction</vt:lpstr>
      <vt:lpstr>Garbage Collection</vt:lpstr>
      <vt:lpstr>Scoping</vt:lpstr>
      <vt:lpstr>Scope Rules</vt:lpstr>
      <vt:lpstr>Python global </vt:lpstr>
      <vt:lpstr>Static Scope Rules</vt:lpstr>
      <vt:lpstr>Java Example 1</vt:lpstr>
      <vt:lpstr>Java Example 2</vt:lpstr>
      <vt:lpstr>Dynamic Scoping</vt:lpstr>
      <vt:lpstr>Dynamic Scoping of bindings</vt:lpstr>
      <vt:lpstr>Dynamic Scoping of bindings</vt:lpstr>
      <vt:lpstr>Example</vt:lpstr>
      <vt:lpstr>Overloading</vt:lpstr>
      <vt:lpstr>Overloading &amp; Ambiguous Invocation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 Intro to Computational and Algorithmic Thinking</dc:title>
  <dc:creator>Tony Mione</dc:creator>
  <cp:lastModifiedBy>Pravin Pawar</cp:lastModifiedBy>
  <cp:revision>168</cp:revision>
  <cp:lastPrinted>2019-03-05T04:24:17Z</cp:lastPrinted>
  <dcterms:created xsi:type="dcterms:W3CDTF">2017-08-23T15:10:38Z</dcterms:created>
  <dcterms:modified xsi:type="dcterms:W3CDTF">2019-03-07T06:10:02Z</dcterms:modified>
</cp:coreProperties>
</file>