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notesMasterIdLst>
    <p:notesMasterId r:id="rId58"/>
  </p:notesMasterIdLst>
  <p:handoutMasterIdLst>
    <p:handoutMasterId r:id="rId59"/>
  </p:handoutMasterIdLst>
  <p:sldIdLst>
    <p:sldId id="256" r:id="rId2"/>
    <p:sldId id="276" r:id="rId3"/>
    <p:sldId id="277" r:id="rId4"/>
    <p:sldId id="278" r:id="rId5"/>
    <p:sldId id="280" r:id="rId6"/>
    <p:sldId id="320" r:id="rId7"/>
    <p:sldId id="321" r:id="rId8"/>
    <p:sldId id="262" r:id="rId9"/>
    <p:sldId id="257" r:id="rId10"/>
    <p:sldId id="258" r:id="rId11"/>
    <p:sldId id="405" r:id="rId12"/>
    <p:sldId id="378" r:id="rId13"/>
    <p:sldId id="379" r:id="rId14"/>
    <p:sldId id="380" r:id="rId15"/>
    <p:sldId id="351" r:id="rId16"/>
    <p:sldId id="281" r:id="rId17"/>
    <p:sldId id="282" r:id="rId18"/>
    <p:sldId id="283" r:id="rId19"/>
    <p:sldId id="287" r:id="rId20"/>
    <p:sldId id="259" r:id="rId21"/>
    <p:sldId id="288" r:id="rId22"/>
    <p:sldId id="260" r:id="rId23"/>
    <p:sldId id="311" r:id="rId24"/>
    <p:sldId id="261" r:id="rId25"/>
    <p:sldId id="353" r:id="rId26"/>
    <p:sldId id="302" r:id="rId27"/>
    <p:sldId id="269" r:id="rId28"/>
    <p:sldId id="382" r:id="rId29"/>
    <p:sldId id="303" r:id="rId30"/>
    <p:sldId id="335" r:id="rId31"/>
    <p:sldId id="336" r:id="rId32"/>
    <p:sldId id="345" r:id="rId33"/>
    <p:sldId id="383" r:id="rId34"/>
    <p:sldId id="346" r:id="rId35"/>
    <p:sldId id="395" r:id="rId36"/>
    <p:sldId id="358" r:id="rId37"/>
    <p:sldId id="365" r:id="rId38"/>
    <p:sldId id="366" r:id="rId39"/>
    <p:sldId id="374" r:id="rId40"/>
    <p:sldId id="375" r:id="rId41"/>
    <p:sldId id="388" r:id="rId42"/>
    <p:sldId id="389" r:id="rId43"/>
    <p:sldId id="390" r:id="rId44"/>
    <p:sldId id="391" r:id="rId45"/>
    <p:sldId id="356" r:id="rId46"/>
    <p:sldId id="295" r:id="rId47"/>
    <p:sldId id="297" r:id="rId48"/>
    <p:sldId id="355" r:id="rId49"/>
    <p:sldId id="274" r:id="rId50"/>
    <p:sldId id="350" r:id="rId51"/>
    <p:sldId id="275" r:id="rId52"/>
    <p:sldId id="401" r:id="rId53"/>
    <p:sldId id="402" r:id="rId54"/>
    <p:sldId id="403" r:id="rId55"/>
    <p:sldId id="404" r:id="rId56"/>
    <p:sldId id="406" r:id="rId57"/>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scaleToFitPaper="1" frameSlides="1"/>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p:cViewPr varScale="1">
        <p:scale>
          <a:sx n="116" d="100"/>
          <a:sy n="116" d="100"/>
        </p:scale>
        <p:origin x="1386" y="108"/>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F13E72A6-F1CE-9A44-92E1-BCD7317752E8}" type="datetime1">
              <a:rPr lang="en-US"/>
              <a:pPr>
                <a:defRPr/>
              </a:pPr>
              <a:t>3/25/2019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03440264-03AB-7A44-911E-26A2AEFC15F4}" type="slidenum">
              <a:rPr lang="en-US"/>
              <a:pPr>
                <a:defRPr/>
              </a:pPr>
              <a:t>‹#›</a:t>
            </a:fld>
            <a:endParaRPr lang="en-US"/>
          </a:p>
        </p:txBody>
      </p:sp>
    </p:spTree>
    <p:extLst>
      <p:ext uri="{BB962C8B-B14F-4D97-AF65-F5344CB8AC3E}">
        <p14:creationId xmlns:p14="http://schemas.microsoft.com/office/powerpoint/2010/main" val="2512104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EB352ED9-E653-9A47-B7A3-C5AB53D5C0B6}" type="datetime1">
              <a:rPr lang="en-US"/>
              <a:pPr>
                <a:defRPr/>
              </a:pPr>
              <a:t>3/25/2019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460DBBD1-181E-744E-89E7-45F0EE4D9123}" type="slidenum">
              <a:rPr lang="en-US"/>
              <a:pPr>
                <a:defRPr/>
              </a:pPr>
              <a:t>‹#›</a:t>
            </a:fld>
            <a:endParaRPr lang="en-US"/>
          </a:p>
        </p:txBody>
      </p:sp>
    </p:spTree>
    <p:extLst>
      <p:ext uri="{BB962C8B-B14F-4D97-AF65-F5344CB8AC3E}">
        <p14:creationId xmlns:p14="http://schemas.microsoft.com/office/powerpoint/2010/main" val="557350352"/>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fontAlgn="base">
      <a:spcBef>
        <a:spcPct val="30000"/>
      </a:spcBef>
      <a:spcAft>
        <a:spcPct val="0"/>
      </a:spcAft>
      <a:defRPr sz="1200" kern="1200">
        <a:solidFill>
          <a:schemeClr val="tx1"/>
        </a:solidFill>
        <a:latin typeface="+mn-lt"/>
        <a:ea typeface="ＭＳ Ｐゴシック" charset="-128"/>
        <a:cs typeface="+mn-cs"/>
      </a:defRPr>
    </a:lvl2pPr>
    <a:lvl3pPr marL="914400" algn="l" defTabSz="457200" rtl="0" fontAlgn="base">
      <a:spcBef>
        <a:spcPct val="30000"/>
      </a:spcBef>
      <a:spcAft>
        <a:spcPct val="0"/>
      </a:spcAft>
      <a:defRPr sz="1200" kern="1200">
        <a:solidFill>
          <a:schemeClr val="tx1"/>
        </a:solidFill>
        <a:latin typeface="+mn-lt"/>
        <a:ea typeface="ＭＳ Ｐゴシック" charset="-128"/>
        <a:cs typeface="+mn-cs"/>
      </a:defRPr>
    </a:lvl3pPr>
    <a:lvl4pPr marL="1371600" algn="l" defTabSz="457200" rtl="0" fontAlgn="base">
      <a:spcBef>
        <a:spcPct val="30000"/>
      </a:spcBef>
      <a:spcAft>
        <a:spcPct val="0"/>
      </a:spcAft>
      <a:defRPr sz="1200" kern="1200">
        <a:solidFill>
          <a:schemeClr val="tx1"/>
        </a:solidFill>
        <a:latin typeface="+mn-lt"/>
        <a:ea typeface="ＭＳ Ｐゴシック" charset="-128"/>
        <a:cs typeface="+mn-cs"/>
      </a:defRPr>
    </a:lvl4pPr>
    <a:lvl5pPr marL="1828800" algn="l" defTabSz="457200" rtl="0" fontAlgn="base">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4416E5B3-E147-4323-9BA9-EE5553B7910F}" type="datetime1">
              <a:rPr lang="en-US" smtClean="0"/>
              <a:t>3/25/2019</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B0C4763A-EFD4-7742-8F31-9C2F9300C28A}" type="slidenum">
              <a:rPr lang="en-US" smtClean="0"/>
              <a:pPr>
                <a:defRPr/>
              </a:pPr>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fld id="{94AB5149-2D8C-4AAA-BA23-30FC43C91047}" type="datetime1">
              <a:rPr lang="en-US" smtClean="0"/>
              <a:t>3/25/2019</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44887004-E5E5-6642-9C91-F2E102A03E8F}" type="slidenum">
              <a:rPr lang="en-US" smtClean="0"/>
              <a:pPr>
                <a:defRPr/>
              </a:pPr>
              <a:t>‹#›</a:t>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fld id="{7D908AF9-19B8-44CC-BBFA-A8BC7BA9DA86}" type="datetime1">
              <a:rPr lang="en-US" smtClean="0"/>
              <a:t>3/25/2019</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76C17DF0-9E2E-E045-840A-782E3E137E64}" type="slidenum">
              <a:rPr lang="en-US" smtClean="0"/>
              <a:pPr>
                <a:defRPr/>
              </a:pPr>
              <a:t>‹#›</a:t>
            </a:fld>
            <a:endParaRPr 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14818F06-036E-4D71-B4F9-4C90CFAE8AEC}" type="datetime1">
              <a:rPr lang="en-US" smtClean="0"/>
              <a:t>3/25/2019</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825F70CE-84E9-D04C-9B15-10C693AA0F2A}" type="slidenum">
              <a:rPr lang="en-US" smtClean="0"/>
              <a:pPr>
                <a:defRPr/>
              </a:pPr>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pPr>
              <a:defRPr/>
            </a:pPr>
            <a:fld id="{74B6DA84-21A5-45C4-9085-B9563A886C89}" type="datetime1">
              <a:rPr lang="en-US" smtClean="0"/>
              <a:t>3/25/2019</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87BA459C-C1F9-AB4D-8E61-68C53B56A064}" type="slidenum">
              <a:rPr lang="en-US" smtClean="0"/>
              <a:pPr>
                <a:defRPr/>
              </a:pPr>
              <a:t>‹#›</a:t>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pPr>
              <a:defRPr/>
            </a:pPr>
            <a:fld id="{FE6A453E-BAB2-45FD-B446-3700E8CBB947}" type="datetime1">
              <a:rPr lang="en-US" smtClean="0"/>
              <a:t>3/25/2019</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7" name="Slide Number Placeholder 5"/>
          <p:cNvSpPr>
            <a:spLocks noGrp="1"/>
          </p:cNvSpPr>
          <p:nvPr>
            <p:ph type="sldNum" sz="quarter" idx="12"/>
          </p:nvPr>
        </p:nvSpPr>
        <p:spPr/>
        <p:txBody>
          <a:bodyPr/>
          <a:lstStyle>
            <a:lvl1pPr>
              <a:defRPr/>
            </a:lvl1pPr>
          </a:lstStyle>
          <a:p>
            <a:pPr>
              <a:defRPr/>
            </a:pPr>
            <a:fld id="{9AFB4A4D-A64F-7740-9E0E-188E9BA474F0}" type="slidenum">
              <a:rPr lang="en-US" smtClean="0"/>
              <a:pPr>
                <a:defRPr/>
              </a:pPr>
              <a:t>‹#›</a:t>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pPr>
              <a:defRPr/>
            </a:pPr>
            <a:fld id="{C9EBD977-8298-4E54-94B7-1FD7969CA63E}" type="datetime1">
              <a:rPr lang="en-US" smtClean="0"/>
              <a:t>3/25/2019</a:t>
            </a:fld>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9" name="Slide Number Placeholder 5"/>
          <p:cNvSpPr>
            <a:spLocks noGrp="1"/>
          </p:cNvSpPr>
          <p:nvPr>
            <p:ph type="sldNum" sz="quarter" idx="12"/>
          </p:nvPr>
        </p:nvSpPr>
        <p:spPr/>
        <p:txBody>
          <a:bodyPr/>
          <a:lstStyle>
            <a:lvl1pPr>
              <a:defRPr/>
            </a:lvl1pPr>
          </a:lstStyle>
          <a:p>
            <a:pPr>
              <a:defRPr/>
            </a:pPr>
            <a:fld id="{8DAA6009-9928-FF4C-9FC0-9A5BA7AB80BB}" type="slidenum">
              <a:rPr lang="en-US" smtClean="0"/>
              <a:pPr>
                <a:defRPr/>
              </a:pPr>
              <a:t>‹#›</a:t>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D77E446A-DF0D-4BD7-BEA4-27E6855CBA8E}" type="datetime1">
              <a:rPr lang="en-US" smtClean="0"/>
              <a:t>3/25/2019</a:t>
            </a:fld>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5" name="Slide Number Placeholder 5"/>
          <p:cNvSpPr>
            <a:spLocks noGrp="1"/>
          </p:cNvSpPr>
          <p:nvPr>
            <p:ph type="sldNum" sz="quarter" idx="12"/>
          </p:nvPr>
        </p:nvSpPr>
        <p:spPr/>
        <p:txBody>
          <a:bodyPr/>
          <a:lstStyle>
            <a:lvl1pPr>
              <a:defRPr/>
            </a:lvl1pPr>
          </a:lstStyle>
          <a:p>
            <a:pPr>
              <a:defRPr/>
            </a:pPr>
            <a:fld id="{7DCDB1BE-A08E-2A4A-80F9-ED5208CC2745}" type="slidenum">
              <a:rPr lang="en-US" smtClean="0"/>
              <a:pPr>
                <a:defRPr/>
              </a:pPr>
              <a:t>‹#›</a:t>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9AA3CAE-627C-4D1E-A5DD-79A87E1B7A76}" type="datetime1">
              <a:rPr lang="en-US" smtClean="0"/>
              <a:t>3/25/2019</a:t>
            </a:fld>
            <a:endParaRPr lang="en-US" dirty="0"/>
          </a:p>
        </p:txBody>
      </p:sp>
      <p:sp>
        <p:nvSpPr>
          <p:cNvPr id="3"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4" name="Slide Number Placeholder 5"/>
          <p:cNvSpPr>
            <a:spLocks noGrp="1"/>
          </p:cNvSpPr>
          <p:nvPr>
            <p:ph type="sldNum" sz="quarter" idx="12"/>
          </p:nvPr>
        </p:nvSpPr>
        <p:spPr/>
        <p:txBody>
          <a:bodyPr/>
          <a:lstStyle>
            <a:lvl1pPr>
              <a:defRPr/>
            </a:lvl1pPr>
          </a:lstStyle>
          <a:p>
            <a:pPr>
              <a:defRPr/>
            </a:pPr>
            <a:fld id="{2CA09BA1-70B4-4A48-A4C4-6DB291E465CB}" type="slidenum">
              <a:rPr lang="en-US" smtClean="0"/>
              <a:pPr>
                <a:defRPr/>
              </a:pPr>
              <a:t>‹#›</a:t>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fld id="{6B18F043-26A9-4DD5-A12C-63C3E223335A}" type="datetime1">
              <a:rPr lang="en-US" smtClean="0"/>
              <a:t>3/25/2019</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7" name="Slide Number Placeholder 5"/>
          <p:cNvSpPr>
            <a:spLocks noGrp="1"/>
          </p:cNvSpPr>
          <p:nvPr>
            <p:ph type="sldNum" sz="quarter" idx="12"/>
          </p:nvPr>
        </p:nvSpPr>
        <p:spPr/>
        <p:txBody>
          <a:bodyPr/>
          <a:lstStyle>
            <a:lvl1pPr>
              <a:defRPr/>
            </a:lvl1pPr>
          </a:lstStyle>
          <a:p>
            <a:pPr>
              <a:defRPr/>
            </a:pPr>
            <a:fld id="{AC48FB37-48D1-0F43-9835-C4ADFC9E29C1}" type="slidenum">
              <a:rPr lang="en-US" smtClean="0"/>
              <a:pPr>
                <a:defRPr/>
              </a:pPr>
              <a:t>‹#›</a:t>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fld id="{D09D9BCC-F2E2-4193-A7BB-8579B0CCB0BC}" type="datetime1">
              <a:rPr lang="en-US" smtClean="0"/>
              <a:t>3/25/2019</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7" name="Slide Number Placeholder 5"/>
          <p:cNvSpPr>
            <a:spLocks noGrp="1"/>
          </p:cNvSpPr>
          <p:nvPr>
            <p:ph type="sldNum" sz="quarter" idx="12"/>
          </p:nvPr>
        </p:nvSpPr>
        <p:spPr/>
        <p:txBody>
          <a:bodyPr/>
          <a:lstStyle>
            <a:lvl1pPr>
              <a:defRPr/>
            </a:lvl1pPr>
          </a:lstStyle>
          <a:p>
            <a:pPr>
              <a:defRPr/>
            </a:pPr>
            <a:fld id="{32B5C7A3-6224-2444-BEEE-16F152F7EB8A}" type="slidenum">
              <a:rPr lang="en-US" smtClean="0"/>
              <a:pPr>
                <a:defRPr/>
              </a:pPr>
              <a:t>‹#›</a:t>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193769E5-EA34-4DE5-A0E2-BB0EFD90B0AB}" type="datetime1">
              <a:rPr lang="en-US" smtClean="0"/>
              <a:t>3/25/2019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a:t>Chapter 4 Requirements Engineering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4606AE16-8D53-A649-9482-7C8DBD7175B3}" type="slidenum">
              <a:rPr lang="en-US" smtClean="0"/>
              <a:pPr>
                <a:defRPr/>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spd="med">
    <p:wipe dir="r"/>
  </p:transition>
  <p:hf hdr="0" ft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p:txBody>
          <a:bodyPr/>
          <a:lstStyle/>
          <a:p>
            <a:pPr eaLnBrk="1" hangingPunct="1"/>
            <a:r>
              <a:rPr lang="en-US" dirty="0"/>
              <a:t>Chapter 4 – Requirements Engineering</a:t>
            </a:r>
          </a:p>
        </p:txBody>
      </p:sp>
      <p:sp>
        <p:nvSpPr>
          <p:cNvPr id="3" name="Subtitle 2"/>
          <p:cNvSpPr>
            <a:spLocks noGrp="1"/>
          </p:cNvSpPr>
          <p:nvPr>
            <p:ph type="subTitle" idx="1"/>
          </p:nvPr>
        </p:nvSpPr>
        <p:spPr>
          <a:xfrm>
            <a:off x="179512" y="3861048"/>
            <a:ext cx="8352928" cy="1752600"/>
          </a:xfrm>
        </p:spPr>
        <p:txBody>
          <a:bodyPr/>
          <a:lstStyle/>
          <a:p>
            <a:pPr fontAlgn="auto">
              <a:spcAft>
                <a:spcPts val="0"/>
              </a:spcAft>
              <a:defRPr/>
            </a:pPr>
            <a:r>
              <a:rPr lang="en-US" sz="1800" dirty="0">
                <a:ea typeface="+mn-ea"/>
                <a:cs typeface="+mn-cs"/>
              </a:rPr>
              <a:t>Some of the slides are taken from: Prof. Gregor V. </a:t>
            </a:r>
            <a:r>
              <a:rPr lang="en-US" sz="1800" dirty="0" err="1">
                <a:ea typeface="+mn-ea"/>
                <a:cs typeface="+mn-cs"/>
              </a:rPr>
              <a:t>Bochmann’s</a:t>
            </a:r>
            <a:r>
              <a:rPr lang="en-US" sz="1800" dirty="0">
                <a:ea typeface="+mn-ea"/>
                <a:cs typeface="+mn-cs"/>
              </a:rPr>
              <a:t> Software Requirements Analysis Course https://www.site.uottawa.ca/~bochmann/SEG3101/</a:t>
            </a:r>
          </a:p>
        </p:txBody>
      </p:sp>
      <p:sp>
        <p:nvSpPr>
          <p:cNvPr id="4" name="Slide Number Placeholder 3"/>
          <p:cNvSpPr>
            <a:spLocks noGrp="1"/>
          </p:cNvSpPr>
          <p:nvPr>
            <p:ph type="sldNum" sz="quarter" idx="12"/>
          </p:nvPr>
        </p:nvSpPr>
        <p:spPr/>
        <p:txBody>
          <a:bodyPr/>
          <a:lstStyle/>
          <a:p>
            <a:pPr>
              <a:defRPr/>
            </a:pPr>
            <a:fld id="{B0C4763A-EFD4-7742-8F31-9C2F9300C28A}" type="slidenum">
              <a:rPr lang="en-US" smtClean="0"/>
              <a:pPr>
                <a:defRPr/>
              </a:pPr>
              <a:t>1</a:t>
            </a:fld>
            <a:endParaRPr lang="en-US" dirty="0"/>
          </a:p>
        </p:txBody>
      </p:sp>
      <p:sp>
        <p:nvSpPr>
          <p:cNvPr id="2" name="Date Placeholder 1"/>
          <p:cNvSpPr>
            <a:spLocks noGrp="1"/>
          </p:cNvSpPr>
          <p:nvPr>
            <p:ph type="dt" sz="half" idx="10"/>
          </p:nvPr>
        </p:nvSpPr>
        <p:spPr/>
        <p:txBody>
          <a:bodyPr/>
          <a:lstStyle/>
          <a:p>
            <a:pPr>
              <a:defRPr/>
            </a:pPr>
            <a:fld id="{BB23987A-C150-405F-A2EF-4288675C33AF}" type="datetime1">
              <a:rPr lang="en-US" smtClean="0"/>
              <a:t>3/25/2019</a:t>
            </a:fld>
            <a:endParaRPr lang="en-US" dirty="0"/>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dirty="0"/>
              <a:t>Readers of different types of requirements specification</a:t>
            </a:r>
            <a:r>
              <a:rPr lang="en-GB" dirty="0"/>
              <a:t> </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10</a:t>
            </a:fld>
            <a:endParaRPr lang="en-US"/>
          </a:p>
        </p:txBody>
      </p:sp>
      <p:pic>
        <p:nvPicPr>
          <p:cNvPr id="4" name="Picture 3" descr="4.2 ReqReaders.eps"/>
          <p:cNvPicPr>
            <a:picLocks noChangeAspect="1"/>
          </p:cNvPicPr>
          <p:nvPr/>
        </p:nvPicPr>
        <p:blipFill>
          <a:blip r:embed="rId2"/>
          <a:stretch>
            <a:fillRect/>
          </a:stretch>
        </p:blipFill>
        <p:spPr>
          <a:xfrm>
            <a:off x="1219200" y="2057400"/>
            <a:ext cx="6531232" cy="3651553"/>
          </a:xfrm>
          <a:prstGeom prst="rect">
            <a:avLst/>
          </a:prstGeom>
        </p:spPr>
      </p:pic>
      <p:sp>
        <p:nvSpPr>
          <p:cNvPr id="2" name="Date Placeholder 1"/>
          <p:cNvSpPr>
            <a:spLocks noGrp="1"/>
          </p:cNvSpPr>
          <p:nvPr>
            <p:ph type="dt" sz="half" idx="10"/>
          </p:nvPr>
        </p:nvSpPr>
        <p:spPr/>
        <p:txBody>
          <a:bodyPr/>
          <a:lstStyle/>
          <a:p>
            <a:pPr>
              <a:defRPr/>
            </a:pPr>
            <a:fld id="{9F8E3AEC-21A6-4EC6-BCD4-5C08FF70F7E1}" type="datetime1">
              <a:rPr lang="en-US" smtClean="0"/>
              <a:t>3/25/2019</a:t>
            </a:fld>
            <a:endParaRPr lang="en-US" dirty="0"/>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dirty="0"/>
              <a:t>User requirements vs. System requirements</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11</a:t>
            </a:fld>
            <a:endParaRPr lang="en-US"/>
          </a:p>
        </p:txBody>
      </p:sp>
      <p:sp>
        <p:nvSpPr>
          <p:cNvPr id="2" name="Date Placeholder 1"/>
          <p:cNvSpPr>
            <a:spLocks noGrp="1"/>
          </p:cNvSpPr>
          <p:nvPr>
            <p:ph type="dt" sz="half" idx="10"/>
          </p:nvPr>
        </p:nvSpPr>
        <p:spPr/>
        <p:txBody>
          <a:bodyPr/>
          <a:lstStyle/>
          <a:p>
            <a:pPr>
              <a:defRPr/>
            </a:pPr>
            <a:fld id="{0E8814A8-AB7D-4854-879D-ECE94AC17DA1}" type="datetime1">
              <a:rPr lang="en-US" smtClean="0"/>
              <a:t>3/25/2019</a:t>
            </a:fld>
            <a:endParaRPr lang="en-US" dirty="0"/>
          </a:p>
        </p:txBody>
      </p:sp>
      <p:pic>
        <p:nvPicPr>
          <p:cNvPr id="3" name="Picture 2">
            <a:extLst>
              <a:ext uri="{FF2B5EF4-FFF2-40B4-BE49-F238E27FC236}">
                <a16:creationId xmlns:a16="http://schemas.microsoft.com/office/drawing/2014/main" id="{B97C1BB6-2353-4F6D-A805-F230F83B303C}"/>
              </a:ext>
            </a:extLst>
          </p:cNvPr>
          <p:cNvPicPr>
            <a:picLocks noChangeAspect="1"/>
          </p:cNvPicPr>
          <p:nvPr/>
        </p:nvPicPr>
        <p:blipFill>
          <a:blip r:embed="rId2"/>
          <a:stretch>
            <a:fillRect/>
          </a:stretch>
        </p:blipFill>
        <p:spPr>
          <a:xfrm>
            <a:off x="457200" y="1844824"/>
            <a:ext cx="8028384" cy="4025629"/>
          </a:xfrm>
          <a:prstGeom prst="rect">
            <a:avLst/>
          </a:prstGeom>
        </p:spPr>
      </p:pic>
    </p:spTree>
    <p:extLst>
      <p:ext uri="{BB962C8B-B14F-4D97-AF65-F5344CB8AC3E}">
        <p14:creationId xmlns:p14="http://schemas.microsoft.com/office/powerpoint/2010/main" val="4141098716"/>
      </p:ext>
    </p:extLst>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stakeholders</a:t>
            </a:r>
          </a:p>
        </p:txBody>
      </p:sp>
      <p:sp>
        <p:nvSpPr>
          <p:cNvPr id="3" name="Content Placeholder 2"/>
          <p:cNvSpPr>
            <a:spLocks noGrp="1"/>
          </p:cNvSpPr>
          <p:nvPr>
            <p:ph idx="1"/>
          </p:nvPr>
        </p:nvSpPr>
        <p:spPr/>
        <p:txBody>
          <a:bodyPr/>
          <a:lstStyle/>
          <a:p>
            <a:r>
              <a:rPr lang="en-US" dirty="0"/>
              <a:t>Any person or organization who is affected by the system in some way and so who has a legitimate interest</a:t>
            </a:r>
          </a:p>
          <a:p>
            <a:r>
              <a:rPr lang="en-US" dirty="0"/>
              <a:t>Stakeholder types</a:t>
            </a:r>
          </a:p>
          <a:p>
            <a:pPr lvl="1"/>
            <a:r>
              <a:rPr lang="en-US" dirty="0"/>
              <a:t>End users</a:t>
            </a:r>
          </a:p>
          <a:p>
            <a:pPr lvl="1"/>
            <a:r>
              <a:rPr lang="en-US" dirty="0"/>
              <a:t>System managers</a:t>
            </a:r>
          </a:p>
          <a:p>
            <a:pPr lvl="1"/>
            <a:r>
              <a:rPr lang="en-US" dirty="0"/>
              <a:t>System owners</a:t>
            </a:r>
          </a:p>
          <a:p>
            <a:pPr lvl="1"/>
            <a:r>
              <a:rPr lang="en-US" dirty="0"/>
              <a:t>External stakeholders</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12</a:t>
            </a:fld>
            <a:endParaRPr lang="en-US"/>
          </a:p>
        </p:txBody>
      </p:sp>
      <p:sp>
        <p:nvSpPr>
          <p:cNvPr id="6" name="Date Placeholder 5"/>
          <p:cNvSpPr>
            <a:spLocks noGrp="1"/>
          </p:cNvSpPr>
          <p:nvPr>
            <p:ph type="dt" sz="half" idx="10"/>
          </p:nvPr>
        </p:nvSpPr>
        <p:spPr/>
        <p:txBody>
          <a:bodyPr/>
          <a:lstStyle/>
          <a:p>
            <a:pPr>
              <a:defRPr/>
            </a:pPr>
            <a:fld id="{A38E1B7F-B335-4E5C-BDF2-802D8D7972BB}" type="datetime1">
              <a:rPr lang="en-US" smtClean="0"/>
              <a:t>3/25/2019</a:t>
            </a:fld>
            <a:endParaRPr lang="en-US" dirty="0"/>
          </a:p>
        </p:txBody>
      </p:sp>
    </p:spTree>
    <p:extLst>
      <p:ext uri="{BB962C8B-B14F-4D97-AF65-F5344CB8AC3E}">
        <p14:creationId xmlns:p14="http://schemas.microsoft.com/office/powerpoint/2010/main" val="1670292469"/>
      </p:ext>
    </p:extLst>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Stakeholders in the Mentcare system</a:t>
            </a:r>
          </a:p>
        </p:txBody>
      </p:sp>
      <p:sp>
        <p:nvSpPr>
          <p:cNvPr id="3" name="Content Placeholder 2"/>
          <p:cNvSpPr>
            <a:spLocks noGrp="1"/>
          </p:cNvSpPr>
          <p:nvPr>
            <p:ph idx="1"/>
          </p:nvPr>
        </p:nvSpPr>
        <p:spPr/>
        <p:txBody>
          <a:bodyPr/>
          <a:lstStyle/>
          <a:p>
            <a:r>
              <a:rPr lang="en-US" dirty="0"/>
              <a:t>Patients</a:t>
            </a:r>
            <a:r>
              <a:rPr lang="en-US" i="1" dirty="0"/>
              <a:t> </a:t>
            </a:r>
            <a:r>
              <a:rPr lang="en-US" dirty="0"/>
              <a:t>whose information is recorded in the system.</a:t>
            </a:r>
            <a:endParaRPr lang="en-GB" dirty="0"/>
          </a:p>
          <a:p>
            <a:r>
              <a:rPr lang="en-US" dirty="0"/>
              <a:t>Doctors</a:t>
            </a:r>
            <a:r>
              <a:rPr lang="en-US" i="1" dirty="0"/>
              <a:t> </a:t>
            </a:r>
            <a:r>
              <a:rPr lang="en-US" dirty="0"/>
              <a:t>who are responsible for assessing and treating patients.</a:t>
            </a:r>
            <a:endParaRPr lang="en-GB" dirty="0"/>
          </a:p>
          <a:p>
            <a:r>
              <a:rPr lang="en-US" dirty="0"/>
              <a:t>Nurses who coordinate the consultations with doctors and administer some treatments.</a:t>
            </a:r>
            <a:endParaRPr lang="en-GB" dirty="0"/>
          </a:p>
          <a:p>
            <a:r>
              <a:rPr lang="en-US" dirty="0"/>
              <a:t>Medical receptionists</a:t>
            </a:r>
            <a:r>
              <a:rPr lang="en-US" i="1" dirty="0"/>
              <a:t> </a:t>
            </a:r>
            <a:r>
              <a:rPr lang="en-US" dirty="0"/>
              <a:t>who manage patients’ appointments.</a:t>
            </a:r>
            <a:endParaRPr lang="en-GB" dirty="0"/>
          </a:p>
          <a:p>
            <a:r>
              <a:rPr lang="en-US" dirty="0"/>
              <a:t>IT staff who are responsible for installing and maintaining the system.</a:t>
            </a:r>
            <a:endParaRPr lang="en-GB" dirty="0"/>
          </a:p>
          <a:p>
            <a:pPr>
              <a:buNone/>
            </a:pPr>
            <a:r>
              <a:rPr lang="en-US" dirty="0"/>
              <a:t>	</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13</a:t>
            </a:fld>
            <a:endParaRPr lang="en-US"/>
          </a:p>
        </p:txBody>
      </p:sp>
      <p:sp>
        <p:nvSpPr>
          <p:cNvPr id="6" name="Date Placeholder 5"/>
          <p:cNvSpPr>
            <a:spLocks noGrp="1"/>
          </p:cNvSpPr>
          <p:nvPr>
            <p:ph type="dt" sz="half" idx="10"/>
          </p:nvPr>
        </p:nvSpPr>
        <p:spPr/>
        <p:txBody>
          <a:bodyPr/>
          <a:lstStyle/>
          <a:p>
            <a:pPr>
              <a:defRPr/>
            </a:pPr>
            <a:fld id="{07E2788D-AB14-4EFA-9FD2-C024353CE289}" type="datetime1">
              <a:rPr lang="en-US" smtClean="0"/>
              <a:t>3/25/2019</a:t>
            </a:fld>
            <a:endParaRPr lang="en-US" dirty="0"/>
          </a:p>
        </p:txBody>
      </p:sp>
    </p:spTree>
    <p:extLst>
      <p:ext uri="{BB962C8B-B14F-4D97-AF65-F5344CB8AC3E}">
        <p14:creationId xmlns:p14="http://schemas.microsoft.com/office/powerpoint/2010/main" val="2453475377"/>
      </p:ext>
    </p:extLst>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Stakeholders in the Mentcare system</a:t>
            </a:r>
          </a:p>
        </p:txBody>
      </p:sp>
      <p:sp>
        <p:nvSpPr>
          <p:cNvPr id="3" name="Content Placeholder 2"/>
          <p:cNvSpPr>
            <a:spLocks noGrp="1"/>
          </p:cNvSpPr>
          <p:nvPr>
            <p:ph idx="1"/>
          </p:nvPr>
        </p:nvSpPr>
        <p:spPr/>
        <p:txBody>
          <a:bodyPr/>
          <a:lstStyle/>
          <a:p>
            <a:r>
              <a:rPr lang="en-US" dirty="0"/>
              <a:t>A medical ethics manager </a:t>
            </a:r>
          </a:p>
          <a:p>
            <a:pPr lvl="1"/>
            <a:r>
              <a:rPr lang="en-US" dirty="0"/>
              <a:t>Ensure that the system meets current ethical guidelines for patient care.</a:t>
            </a:r>
            <a:endParaRPr lang="en-GB" dirty="0"/>
          </a:p>
          <a:p>
            <a:r>
              <a:rPr lang="en-US" dirty="0"/>
              <a:t>Health care managers</a:t>
            </a:r>
            <a:r>
              <a:rPr lang="en-US" i="1" dirty="0"/>
              <a:t> </a:t>
            </a:r>
          </a:p>
          <a:p>
            <a:pPr lvl="1"/>
            <a:r>
              <a:rPr lang="en-US" i="1" dirty="0"/>
              <a:t>O</a:t>
            </a:r>
            <a:r>
              <a:rPr lang="en-US" dirty="0"/>
              <a:t>btain management information from the system.</a:t>
            </a:r>
            <a:endParaRPr lang="en-GB" dirty="0"/>
          </a:p>
          <a:p>
            <a:r>
              <a:rPr lang="en-US" dirty="0"/>
              <a:t>Medical records staff</a:t>
            </a:r>
            <a:r>
              <a:rPr lang="en-US" i="1" dirty="0"/>
              <a:t> </a:t>
            </a:r>
          </a:p>
          <a:p>
            <a:pPr lvl="1"/>
            <a:r>
              <a:rPr lang="en-US" dirty="0"/>
              <a:t>Responsible for ensuring that system information can be maintained and preserved, and that record keeping procedures have been properly implemented.</a:t>
            </a:r>
            <a:endParaRPr lang="en-GB" dirty="0"/>
          </a:p>
          <a:p>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14</a:t>
            </a:fld>
            <a:endParaRPr lang="en-US"/>
          </a:p>
        </p:txBody>
      </p:sp>
      <p:sp>
        <p:nvSpPr>
          <p:cNvPr id="6" name="Date Placeholder 5"/>
          <p:cNvSpPr>
            <a:spLocks noGrp="1"/>
          </p:cNvSpPr>
          <p:nvPr>
            <p:ph type="dt" sz="half" idx="10"/>
          </p:nvPr>
        </p:nvSpPr>
        <p:spPr/>
        <p:txBody>
          <a:bodyPr/>
          <a:lstStyle/>
          <a:p>
            <a:pPr>
              <a:defRPr/>
            </a:pPr>
            <a:fld id="{0AFCEAA4-FE8D-4AF6-8FB7-1632E1D9705F}" type="datetime1">
              <a:rPr lang="en-US" smtClean="0"/>
              <a:t>3/25/2019</a:t>
            </a:fld>
            <a:endParaRPr lang="en-US" dirty="0"/>
          </a:p>
        </p:txBody>
      </p:sp>
    </p:spTree>
    <p:extLst>
      <p:ext uri="{BB962C8B-B14F-4D97-AF65-F5344CB8AC3E}">
        <p14:creationId xmlns:p14="http://schemas.microsoft.com/office/powerpoint/2010/main" val="3743196010"/>
      </p:ext>
    </p:extLst>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a:t>Functional and non-functional requirements</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15</a:t>
            </a:fld>
            <a:endParaRPr lang="en-US"/>
          </a:p>
        </p:txBody>
      </p:sp>
      <p:sp>
        <p:nvSpPr>
          <p:cNvPr id="3" name="Date Placeholder 2"/>
          <p:cNvSpPr>
            <a:spLocks noGrp="1"/>
          </p:cNvSpPr>
          <p:nvPr>
            <p:ph type="dt" sz="half" idx="10"/>
          </p:nvPr>
        </p:nvSpPr>
        <p:spPr/>
        <p:txBody>
          <a:bodyPr/>
          <a:lstStyle/>
          <a:p>
            <a:pPr>
              <a:defRPr/>
            </a:pPr>
            <a:fld id="{DF641E79-F617-4E16-A3F6-CC4AAC48EF4E}" type="datetime1">
              <a:rPr lang="en-US" smtClean="0"/>
              <a:t>3/25/2019</a:t>
            </a:fld>
            <a:endParaRPr lang="en-US" dirty="0"/>
          </a:p>
        </p:txBody>
      </p:sp>
    </p:spTree>
    <p:extLst>
      <p:ext uri="{BB962C8B-B14F-4D97-AF65-F5344CB8AC3E}">
        <p14:creationId xmlns:p14="http://schemas.microsoft.com/office/powerpoint/2010/main" val="2304085576"/>
      </p:ext>
    </p:extLst>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81000" y="266700"/>
            <a:ext cx="8382000" cy="1104900"/>
          </a:xfrm>
        </p:spPr>
        <p:txBody>
          <a:bodyPr/>
          <a:lstStyle/>
          <a:p>
            <a:r>
              <a:rPr lang="en-GB" dirty="0"/>
              <a:t>Functional and non-functional requirements</a:t>
            </a:r>
          </a:p>
        </p:txBody>
      </p:sp>
      <p:sp>
        <p:nvSpPr>
          <p:cNvPr id="34819" name="Rectangle 3"/>
          <p:cNvSpPr>
            <a:spLocks noGrp="1" noChangeArrowheads="1"/>
          </p:cNvSpPr>
          <p:nvPr>
            <p:ph idx="1"/>
          </p:nvPr>
        </p:nvSpPr>
        <p:spPr>
          <a:xfrm>
            <a:off x="321495" y="1484784"/>
            <a:ext cx="8587680" cy="4525963"/>
          </a:xfrm>
        </p:spPr>
        <p:txBody>
          <a:bodyPr/>
          <a:lstStyle/>
          <a:p>
            <a:pPr>
              <a:lnSpc>
                <a:spcPct val="90000"/>
              </a:lnSpc>
            </a:pPr>
            <a:r>
              <a:rPr lang="en-GB" sz="2000" dirty="0"/>
              <a:t>Functional requirements</a:t>
            </a:r>
          </a:p>
          <a:p>
            <a:pPr lvl="1">
              <a:lnSpc>
                <a:spcPct val="90000"/>
              </a:lnSpc>
            </a:pPr>
            <a:r>
              <a:rPr lang="en-GB" sz="1800" dirty="0"/>
              <a:t>Statements of services the system should provide, how the system should react to particular inputs and how the system should behave in particular situations.</a:t>
            </a:r>
          </a:p>
          <a:p>
            <a:pPr lvl="1">
              <a:lnSpc>
                <a:spcPct val="90000"/>
              </a:lnSpc>
            </a:pPr>
            <a:r>
              <a:rPr lang="en-GB" sz="1800" dirty="0"/>
              <a:t>May state what the system should not do.</a:t>
            </a:r>
          </a:p>
          <a:p>
            <a:pPr>
              <a:lnSpc>
                <a:spcPct val="90000"/>
              </a:lnSpc>
            </a:pPr>
            <a:r>
              <a:rPr lang="en-GB" sz="2000" dirty="0"/>
              <a:t>Non-functional requirements</a:t>
            </a:r>
          </a:p>
          <a:p>
            <a:pPr lvl="1">
              <a:lnSpc>
                <a:spcPct val="90000"/>
              </a:lnSpc>
            </a:pPr>
            <a:r>
              <a:rPr lang="en-GB" sz="1800" dirty="0"/>
              <a:t>Constraints on the services or functions offered by the system such as timing constraints, constraints on the development process, standards, etc.</a:t>
            </a:r>
          </a:p>
          <a:p>
            <a:pPr lvl="1">
              <a:lnSpc>
                <a:spcPct val="90000"/>
              </a:lnSpc>
            </a:pPr>
            <a:r>
              <a:rPr lang="en-GB" sz="1800" dirty="0"/>
              <a:t>Often apply to the system as a whole rather than individual features or services.</a:t>
            </a:r>
          </a:p>
          <a:p>
            <a:pPr>
              <a:lnSpc>
                <a:spcPct val="90000"/>
              </a:lnSpc>
            </a:pPr>
            <a:r>
              <a:rPr lang="en-GB" sz="2000" dirty="0"/>
              <a:t>Domain requirements</a:t>
            </a:r>
          </a:p>
          <a:p>
            <a:pPr lvl="1">
              <a:lnSpc>
                <a:spcPct val="90000"/>
              </a:lnSpc>
            </a:pPr>
            <a:r>
              <a:rPr lang="en-US" sz="1800" dirty="0"/>
              <a:t>Domain reflects the environment in which the system operates so.</a:t>
            </a:r>
            <a:endParaRPr lang="en-GB" sz="1800" dirty="0"/>
          </a:p>
          <a:p>
            <a:pPr lvl="1">
              <a:lnSpc>
                <a:spcPct val="90000"/>
              </a:lnSpc>
            </a:pPr>
            <a:r>
              <a:rPr lang="en-GB" sz="1800" dirty="0"/>
              <a:t>Constraints on the system from the domain of operation.</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16</a:t>
            </a:fld>
            <a:endParaRPr lang="en-US" dirty="0"/>
          </a:p>
        </p:txBody>
      </p:sp>
      <p:sp>
        <p:nvSpPr>
          <p:cNvPr id="2" name="Date Placeholder 1"/>
          <p:cNvSpPr>
            <a:spLocks noGrp="1"/>
          </p:cNvSpPr>
          <p:nvPr>
            <p:ph type="dt" sz="half" idx="10"/>
          </p:nvPr>
        </p:nvSpPr>
        <p:spPr/>
        <p:txBody>
          <a:bodyPr/>
          <a:lstStyle/>
          <a:p>
            <a:pPr>
              <a:defRPr/>
            </a:pPr>
            <a:fld id="{2458F2B5-7A1C-454C-AF4C-B3D1DD3D4A62}" type="datetime1">
              <a:rPr lang="en-US" smtClean="0"/>
              <a:t>3/25/2019</a:t>
            </a:fld>
            <a:endParaRPr lang="en-US" dirty="0"/>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GB"/>
              <a:t>Functional requirements</a:t>
            </a:r>
          </a:p>
        </p:txBody>
      </p:sp>
      <p:sp>
        <p:nvSpPr>
          <p:cNvPr id="39939" name="Rectangle 3"/>
          <p:cNvSpPr>
            <a:spLocks noGrp="1" noChangeArrowheads="1"/>
          </p:cNvSpPr>
          <p:nvPr>
            <p:ph idx="1"/>
          </p:nvPr>
        </p:nvSpPr>
        <p:spPr/>
        <p:txBody>
          <a:bodyPr/>
          <a:lstStyle/>
          <a:p>
            <a:r>
              <a:rPr lang="en-GB" dirty="0"/>
              <a:t>Describe functionality or system services.</a:t>
            </a:r>
          </a:p>
          <a:p>
            <a:r>
              <a:rPr lang="en-GB" dirty="0"/>
              <a:t>Depend on the type of software, expected users and the type of system where the software is used.</a:t>
            </a:r>
          </a:p>
          <a:p>
            <a:r>
              <a:rPr lang="en-GB" dirty="0"/>
              <a:t>Functional user requirements may be high-level statements of what the system should do.</a:t>
            </a:r>
          </a:p>
          <a:p>
            <a:r>
              <a:rPr lang="en-GB" dirty="0"/>
              <a:t>Functional system requirements should describe the system services in detail.</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17</a:t>
            </a:fld>
            <a:endParaRPr lang="en-US"/>
          </a:p>
        </p:txBody>
      </p:sp>
      <p:sp>
        <p:nvSpPr>
          <p:cNvPr id="2" name="Date Placeholder 1"/>
          <p:cNvSpPr>
            <a:spLocks noGrp="1"/>
          </p:cNvSpPr>
          <p:nvPr>
            <p:ph type="dt" sz="half" idx="10"/>
          </p:nvPr>
        </p:nvSpPr>
        <p:spPr/>
        <p:txBody>
          <a:bodyPr/>
          <a:lstStyle/>
          <a:p>
            <a:pPr>
              <a:defRPr/>
            </a:pPr>
            <a:fld id="{A19F1723-E18F-4BEF-B6B5-6AC5F1D7B7CE}" type="datetime1">
              <a:rPr lang="en-US" smtClean="0"/>
              <a:t>3/25/2019</a:t>
            </a:fld>
            <a:endParaRPr lang="en-US" dirty="0"/>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dirty="0"/>
              <a:t>Mentcare system: functional requirements</a:t>
            </a:r>
          </a:p>
        </p:txBody>
      </p:sp>
      <p:sp>
        <p:nvSpPr>
          <p:cNvPr id="77827" name="Rectangle 3"/>
          <p:cNvSpPr>
            <a:spLocks noGrp="1" noChangeArrowheads="1"/>
          </p:cNvSpPr>
          <p:nvPr>
            <p:ph idx="1"/>
          </p:nvPr>
        </p:nvSpPr>
        <p:spPr/>
        <p:txBody>
          <a:bodyPr/>
          <a:lstStyle/>
          <a:p>
            <a:r>
              <a:rPr lang="en-US" dirty="0"/>
              <a:t>A user shall be able to search the appointments lists for all clinics.</a:t>
            </a:r>
            <a:endParaRPr lang="en-GB" dirty="0"/>
          </a:p>
          <a:p>
            <a:r>
              <a:rPr lang="en-US" dirty="0"/>
              <a:t>The system shall generate each day, for each clinic, a list of patients who are expected to attend appointments that day. </a:t>
            </a:r>
            <a:endParaRPr lang="en-GB" dirty="0"/>
          </a:p>
          <a:p>
            <a:r>
              <a:rPr lang="en-US" dirty="0"/>
              <a:t>Each staff member using the system shall be uniquely identified by his or her 8-digit employee number.</a:t>
            </a:r>
            <a:r>
              <a:rPr lang="en-GB" dirty="0"/>
              <a:t> </a:t>
            </a:r>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18</a:t>
            </a:fld>
            <a:endParaRPr lang="en-US"/>
          </a:p>
        </p:txBody>
      </p:sp>
      <p:sp>
        <p:nvSpPr>
          <p:cNvPr id="2" name="Date Placeholder 1"/>
          <p:cNvSpPr>
            <a:spLocks noGrp="1"/>
          </p:cNvSpPr>
          <p:nvPr>
            <p:ph type="dt" sz="half" idx="10"/>
          </p:nvPr>
        </p:nvSpPr>
        <p:spPr/>
        <p:txBody>
          <a:bodyPr/>
          <a:lstStyle/>
          <a:p>
            <a:pPr>
              <a:defRPr/>
            </a:pPr>
            <a:fld id="{343AE8F7-5F11-41FA-A85D-721CC788C045}" type="datetime1">
              <a:rPr lang="en-US" smtClean="0"/>
              <a:t>3/25/2019</a:t>
            </a:fld>
            <a:endParaRPr lang="en-US" dirty="0"/>
          </a:p>
        </p:txBody>
      </p:sp>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p:spPr>
        <p:txBody>
          <a:bodyPr lIns="90487" tIns="44450" rIns="90487" bIns="44450"/>
          <a:lstStyle/>
          <a:p>
            <a:r>
              <a:rPr lang="en-GB"/>
              <a:t>Non-functional requirements</a:t>
            </a:r>
          </a:p>
        </p:txBody>
      </p:sp>
      <p:sp>
        <p:nvSpPr>
          <p:cNvPr id="35843" name="Rectangle 3"/>
          <p:cNvSpPr>
            <a:spLocks noGrp="1" noChangeArrowheads="1"/>
          </p:cNvSpPr>
          <p:nvPr>
            <p:ph idx="1"/>
          </p:nvPr>
        </p:nvSpPr>
        <p:spPr>
          <a:noFill/>
          <a:ln/>
        </p:spPr>
        <p:txBody>
          <a:bodyPr lIns="90487" tIns="44450" rIns="90487" bIns="44450"/>
          <a:lstStyle/>
          <a:p>
            <a:pPr>
              <a:lnSpc>
                <a:spcPct val="90000"/>
              </a:lnSpc>
            </a:pPr>
            <a:r>
              <a:rPr lang="en-GB" dirty="0"/>
              <a:t>These define system properties and constraints e.g. reliability, response time and storage requirements. Constraints are I/O device capability, system representations, etc.</a:t>
            </a:r>
          </a:p>
          <a:p>
            <a:pPr>
              <a:lnSpc>
                <a:spcPct val="90000"/>
              </a:lnSpc>
            </a:pPr>
            <a:r>
              <a:rPr lang="en-GB" dirty="0"/>
              <a:t>Process requirements may also be specified mandating a particular IDE, programming language or development method.</a:t>
            </a:r>
          </a:p>
          <a:p>
            <a:pPr>
              <a:lnSpc>
                <a:spcPct val="90000"/>
              </a:lnSpc>
            </a:pPr>
            <a:r>
              <a:rPr lang="en-GB" dirty="0"/>
              <a:t>Non-functional requirements may be more critical than functional requirements. If these are not met, the system may be useless.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19</a:t>
            </a:fld>
            <a:endParaRPr lang="en-US"/>
          </a:p>
        </p:txBody>
      </p:sp>
      <p:sp>
        <p:nvSpPr>
          <p:cNvPr id="2" name="Date Placeholder 1"/>
          <p:cNvSpPr>
            <a:spLocks noGrp="1"/>
          </p:cNvSpPr>
          <p:nvPr>
            <p:ph type="dt" sz="half" idx="10"/>
          </p:nvPr>
        </p:nvSpPr>
        <p:spPr/>
        <p:txBody>
          <a:bodyPr/>
          <a:lstStyle/>
          <a:p>
            <a:pPr>
              <a:defRPr/>
            </a:pPr>
            <a:fld id="{4FC71BDC-C4F7-4B0D-9851-C8BCA80CF93E}" type="datetime1">
              <a:rPr lang="en-US" smtClean="0"/>
              <a:t>3/25/2019</a:t>
            </a:fld>
            <a:endParaRPr lang="en-US"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Introduction to requirements analysis</a:t>
            </a:r>
          </a:p>
          <a:p>
            <a:r>
              <a:rPr lang="en-US" dirty="0"/>
              <a:t>Functional and non-functional requirements</a:t>
            </a:r>
            <a:endParaRPr lang="en-GB" dirty="0"/>
          </a:p>
          <a:p>
            <a:r>
              <a:rPr lang="en-US" dirty="0"/>
              <a:t>Requirements engineering processes</a:t>
            </a:r>
          </a:p>
          <a:p>
            <a:r>
              <a:rPr lang="en-US" dirty="0"/>
              <a:t>IEEE 830 – 1998 SRS</a:t>
            </a:r>
            <a:endParaRPr lang="en-GB" dirty="0"/>
          </a:p>
          <a:p>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a:t>
            </a:fld>
            <a:endParaRPr lang="en-US"/>
          </a:p>
        </p:txBody>
      </p:sp>
      <p:sp>
        <p:nvSpPr>
          <p:cNvPr id="6" name="Date Placeholder 5"/>
          <p:cNvSpPr>
            <a:spLocks noGrp="1"/>
          </p:cNvSpPr>
          <p:nvPr>
            <p:ph type="dt" sz="half" idx="10"/>
          </p:nvPr>
        </p:nvSpPr>
        <p:spPr/>
        <p:txBody>
          <a:bodyPr/>
          <a:lstStyle/>
          <a:p>
            <a:pPr>
              <a:defRPr/>
            </a:pPr>
            <a:fld id="{E92E8CB9-B34B-40BC-854B-2FCEC497A1EF}" type="datetime1">
              <a:rPr lang="en-US" smtClean="0"/>
              <a:t>3/25/2019</a:t>
            </a:fld>
            <a:endParaRPr lang="en-US" dirty="0"/>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dirty="0"/>
              <a:t>Types of nonfunctional requirement</a:t>
            </a:r>
            <a:r>
              <a:rPr lang="en-GB" dirty="0"/>
              <a:t> </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20</a:t>
            </a:fld>
            <a:endParaRPr lang="en-US"/>
          </a:p>
        </p:txBody>
      </p:sp>
      <p:pic>
        <p:nvPicPr>
          <p:cNvPr id="4" name="Picture 3" descr="4.3 Non-functionalReq.eps"/>
          <p:cNvPicPr>
            <a:picLocks noChangeAspect="1"/>
          </p:cNvPicPr>
          <p:nvPr/>
        </p:nvPicPr>
        <p:blipFill>
          <a:blip r:embed="rId2"/>
          <a:stretch>
            <a:fillRect/>
          </a:stretch>
        </p:blipFill>
        <p:spPr>
          <a:xfrm>
            <a:off x="990600" y="1911350"/>
            <a:ext cx="6915549" cy="3879850"/>
          </a:xfrm>
          <a:prstGeom prst="rect">
            <a:avLst/>
          </a:prstGeom>
        </p:spPr>
      </p:pic>
      <p:sp>
        <p:nvSpPr>
          <p:cNvPr id="2" name="Date Placeholder 1"/>
          <p:cNvSpPr>
            <a:spLocks noGrp="1"/>
          </p:cNvSpPr>
          <p:nvPr>
            <p:ph type="dt" sz="half" idx="10"/>
          </p:nvPr>
        </p:nvSpPr>
        <p:spPr/>
        <p:txBody>
          <a:bodyPr/>
          <a:lstStyle/>
          <a:p>
            <a:pPr>
              <a:defRPr/>
            </a:pPr>
            <a:fld id="{E7E893E7-34A1-42CF-A6C0-E5C78EC6A16D}" type="datetime1">
              <a:rPr lang="en-US" smtClean="0"/>
              <a:t>3/25/2019</a:t>
            </a:fld>
            <a:endParaRPr lang="en-US" dirty="0"/>
          </a:p>
        </p:txBody>
      </p:sp>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lIns="90487" tIns="44450" rIns="90487" bIns="44450"/>
          <a:lstStyle/>
          <a:p>
            <a:r>
              <a:rPr lang="en-GB"/>
              <a:t>Non-functional classifications</a:t>
            </a:r>
          </a:p>
        </p:txBody>
      </p:sp>
      <p:sp>
        <p:nvSpPr>
          <p:cNvPr id="36867" name="Rectangle 3"/>
          <p:cNvSpPr>
            <a:spLocks noGrp="1" noChangeArrowheads="1"/>
          </p:cNvSpPr>
          <p:nvPr>
            <p:ph idx="1"/>
          </p:nvPr>
        </p:nvSpPr>
        <p:spPr>
          <a:noFill/>
          <a:ln/>
        </p:spPr>
        <p:txBody>
          <a:bodyPr lIns="90487" tIns="44450" rIns="90487" bIns="44450"/>
          <a:lstStyle/>
          <a:p>
            <a:r>
              <a:rPr lang="en-GB" sz="2400" dirty="0"/>
              <a:t>Product requirements</a:t>
            </a:r>
          </a:p>
          <a:p>
            <a:pPr lvl="1"/>
            <a:r>
              <a:rPr lang="en-GB" sz="2000" dirty="0"/>
              <a:t>Requirements which specify that the delivered product must behave in a particular way e.g. execution speed, reliability, etc.</a:t>
            </a:r>
          </a:p>
          <a:p>
            <a:r>
              <a:rPr lang="en-GB" sz="2400" dirty="0"/>
              <a:t>Organisational requirements</a:t>
            </a:r>
          </a:p>
          <a:p>
            <a:pPr lvl="1"/>
            <a:r>
              <a:rPr lang="en-GB" sz="2000" dirty="0"/>
              <a:t>Requirements which are a consequence of organisational policies and procedures e.g. process standards used, implementation requirements, etc.</a:t>
            </a:r>
          </a:p>
          <a:p>
            <a:r>
              <a:rPr lang="en-GB" sz="2400" dirty="0"/>
              <a:t>External requirements</a:t>
            </a:r>
          </a:p>
          <a:p>
            <a:pPr lvl="1"/>
            <a:r>
              <a:rPr lang="en-GB" sz="2000" dirty="0"/>
              <a:t>Requirements which arise from factors which are external to the system and its development process e.g. interoperability requirements, legislative requirements, etc.</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21</a:t>
            </a:fld>
            <a:endParaRPr lang="en-US"/>
          </a:p>
        </p:txBody>
      </p:sp>
      <p:sp>
        <p:nvSpPr>
          <p:cNvPr id="2" name="Date Placeholder 1"/>
          <p:cNvSpPr>
            <a:spLocks noGrp="1"/>
          </p:cNvSpPr>
          <p:nvPr>
            <p:ph type="dt" sz="half" idx="10"/>
          </p:nvPr>
        </p:nvSpPr>
        <p:spPr/>
        <p:txBody>
          <a:bodyPr/>
          <a:lstStyle/>
          <a:p>
            <a:pPr>
              <a:defRPr/>
            </a:pPr>
            <a:fld id="{911E70F6-B1BE-4ECD-ADA6-DE9E2D657FBF}" type="datetime1">
              <a:rPr lang="en-US" smtClean="0"/>
              <a:t>3/25/2019</a:t>
            </a:fld>
            <a:endParaRPr lang="en-US" dirty="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itle 1"/>
          <p:cNvSpPr>
            <a:spLocks noGrp="1"/>
          </p:cNvSpPr>
          <p:nvPr>
            <p:ph type="title"/>
          </p:nvPr>
        </p:nvSpPr>
        <p:spPr/>
        <p:txBody>
          <a:bodyPr/>
          <a:lstStyle/>
          <a:p>
            <a:pPr eaLnBrk="1" hangingPunct="1"/>
            <a:r>
              <a:rPr lang="en-US" dirty="0"/>
              <a:t>Examples of nonfunctional requirements in the </a:t>
            </a:r>
            <a:r>
              <a:rPr lang="en-GB" dirty="0"/>
              <a:t>Mentcare system</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22</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3010166857"/>
              </p:ext>
            </p:extLst>
          </p:nvPr>
        </p:nvGraphicFramePr>
        <p:xfrm>
          <a:off x="968632" y="1634975"/>
          <a:ext cx="6781800" cy="4495800"/>
        </p:xfrm>
        <a:graphic>
          <a:graphicData uri="http://schemas.openxmlformats.org/drawingml/2006/table">
            <a:tbl>
              <a:tblPr firstRow="1" bandRow="1">
                <a:tableStyleId>{69CF1AB2-1976-4502-BF36-3FF5EA218861}</a:tableStyleId>
              </a:tblPr>
              <a:tblGrid>
                <a:gridCol w="6781800">
                  <a:extLst>
                    <a:ext uri="{9D8B030D-6E8A-4147-A177-3AD203B41FA5}">
                      <a16:colId xmlns:a16="http://schemas.microsoft.com/office/drawing/2014/main" val="20000"/>
                    </a:ext>
                  </a:extLst>
                </a:gridCol>
              </a:tblGrid>
              <a:tr h="4495800">
                <a:tc>
                  <a:txBody>
                    <a:bodyPr/>
                    <a:lstStyle/>
                    <a:p>
                      <a:r>
                        <a:rPr lang="en-GB" sz="1800" b="1" kern="1200" dirty="0"/>
                        <a:t>Product requirement</a:t>
                      </a:r>
                    </a:p>
                    <a:p>
                      <a:r>
                        <a:rPr lang="en-GB" sz="1800" b="0" kern="1200" dirty="0"/>
                        <a:t>The Mentcare system shall be available to all clinics during normal working hours (Mon–Fri, 0830–17.30). Downtime within normal working hours shall not exceed five seconds in any one day.</a:t>
                      </a:r>
                    </a:p>
                    <a:p>
                      <a:endParaRPr lang="en-GB" sz="1800" b="0" kern="1200" dirty="0"/>
                    </a:p>
                    <a:p>
                      <a:r>
                        <a:rPr lang="en-GB" sz="1800" b="1" kern="1200" dirty="0"/>
                        <a:t>Organizational requirement</a:t>
                      </a:r>
                      <a:br>
                        <a:rPr lang="en-GB" sz="1800" b="0" kern="1200" dirty="0"/>
                      </a:br>
                      <a:r>
                        <a:rPr lang="en-GB" sz="1800" b="0" kern="1200" dirty="0"/>
                        <a:t>Users of the Mentcare system shall authenticate themselves using their health authority identity card.</a:t>
                      </a:r>
                    </a:p>
                    <a:p>
                      <a:endParaRPr lang="en-GB" sz="1800" b="0" kern="1200" dirty="0"/>
                    </a:p>
                    <a:p>
                      <a:r>
                        <a:rPr lang="en-GB" sz="1800" b="1" kern="1200" dirty="0"/>
                        <a:t>External requirement</a:t>
                      </a:r>
                      <a:br>
                        <a:rPr lang="en-GB" sz="1800" b="0" kern="1200" dirty="0"/>
                      </a:br>
                      <a:r>
                        <a:rPr lang="en-GB" sz="1800" b="0" kern="1200" dirty="0"/>
                        <a:t>The system shall implement patient privacy provisions as set out in HStan-03-2006-priv. </a:t>
                      </a:r>
                    </a:p>
                    <a:p>
                      <a:endParaRPr lang="en-US" b="0" dirty="0"/>
                    </a:p>
                  </a:txBody>
                  <a:tcPr/>
                </a:tc>
                <a:extLst>
                  <a:ext uri="{0D108BD9-81ED-4DB2-BD59-A6C34878D82A}">
                    <a16:rowId xmlns:a16="http://schemas.microsoft.com/office/drawing/2014/main" val="10000"/>
                  </a:ext>
                </a:extLst>
              </a:tr>
            </a:tbl>
          </a:graphicData>
        </a:graphic>
      </p:graphicFrame>
      <p:sp>
        <p:nvSpPr>
          <p:cNvPr id="2" name="Date Placeholder 1"/>
          <p:cNvSpPr>
            <a:spLocks noGrp="1"/>
          </p:cNvSpPr>
          <p:nvPr>
            <p:ph type="dt" sz="half" idx="10"/>
          </p:nvPr>
        </p:nvSpPr>
        <p:spPr/>
        <p:txBody>
          <a:bodyPr/>
          <a:lstStyle/>
          <a:p>
            <a:pPr>
              <a:defRPr/>
            </a:pPr>
            <a:fld id="{59D81A63-3DF6-42AC-9DAF-340B894A6849}" type="datetime1">
              <a:rPr lang="en-US" smtClean="0"/>
              <a:t>3/25/2019</a:t>
            </a:fld>
            <a:endParaRPr lang="en-US" dirty="0"/>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Usability requirements</a:t>
            </a:r>
          </a:p>
        </p:txBody>
      </p:sp>
      <p:sp>
        <p:nvSpPr>
          <p:cNvPr id="3" name="Content Placeholder 2"/>
          <p:cNvSpPr>
            <a:spLocks noGrp="1"/>
          </p:cNvSpPr>
          <p:nvPr>
            <p:ph idx="1"/>
          </p:nvPr>
        </p:nvSpPr>
        <p:spPr/>
        <p:txBody>
          <a:bodyPr/>
          <a:lstStyle/>
          <a:p>
            <a:r>
              <a:rPr lang="en-US" dirty="0"/>
              <a:t>The system should be easy to use by medical staff and should be organized in such a way that user errors are minimized. (Goal)</a:t>
            </a:r>
          </a:p>
          <a:p>
            <a:r>
              <a:rPr lang="en-US" dirty="0"/>
              <a:t>Medical staff shall be able to use all the system functions after four hours of training. After this training, the average number of errors made by experienced users shall not exceed two per hour of system use. (Testable non-functional requirement)</a:t>
            </a:r>
            <a:endParaRPr lang="en-GB" dirty="0"/>
          </a:p>
          <a:p>
            <a:endParaRPr lang="en-GB" dirty="0"/>
          </a:p>
          <a:p>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23</a:t>
            </a:fld>
            <a:endParaRPr lang="en-US"/>
          </a:p>
        </p:txBody>
      </p:sp>
      <p:sp>
        <p:nvSpPr>
          <p:cNvPr id="6" name="Date Placeholder 5"/>
          <p:cNvSpPr>
            <a:spLocks noGrp="1"/>
          </p:cNvSpPr>
          <p:nvPr>
            <p:ph type="dt" sz="half" idx="10"/>
          </p:nvPr>
        </p:nvSpPr>
        <p:spPr/>
        <p:txBody>
          <a:bodyPr/>
          <a:lstStyle/>
          <a:p>
            <a:pPr>
              <a:defRPr/>
            </a:pPr>
            <a:fld id="{7C8AA781-4D55-43F6-9400-1B5B6CC85446}" type="datetime1">
              <a:rPr lang="en-US" smtClean="0"/>
              <a:t>3/25/2019</a:t>
            </a:fld>
            <a:endParaRPr lang="en-US" dirty="0"/>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dirty="0"/>
              <a:t>Metrics for specifying nonfunctional requirements</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24</a:t>
            </a:fld>
            <a:endParaRPr lang="en-US"/>
          </a:p>
        </p:txBody>
      </p:sp>
      <p:graphicFrame>
        <p:nvGraphicFramePr>
          <p:cNvPr id="4" name="Table 3"/>
          <p:cNvGraphicFramePr>
            <a:graphicFrameLocks noGrp="1"/>
          </p:cNvGraphicFramePr>
          <p:nvPr/>
        </p:nvGraphicFramePr>
        <p:xfrm>
          <a:off x="990600" y="1600200"/>
          <a:ext cx="7620000" cy="4876800"/>
        </p:xfrm>
        <a:graphic>
          <a:graphicData uri="http://schemas.openxmlformats.org/drawingml/2006/table">
            <a:tbl>
              <a:tblPr/>
              <a:tblGrid>
                <a:gridCol w="2952750">
                  <a:extLst>
                    <a:ext uri="{9D8B030D-6E8A-4147-A177-3AD203B41FA5}">
                      <a16:colId xmlns:a16="http://schemas.microsoft.com/office/drawing/2014/main" val="20000"/>
                    </a:ext>
                  </a:extLst>
                </a:gridCol>
                <a:gridCol w="4667250">
                  <a:extLst>
                    <a:ext uri="{9D8B030D-6E8A-4147-A177-3AD203B41FA5}">
                      <a16:colId xmlns:a16="http://schemas.microsoft.com/office/drawing/2014/main" val="20001"/>
                    </a:ext>
                  </a:extLst>
                </a:gridCol>
              </a:tblGrid>
              <a:tr h="39741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Property</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Measure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Speed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Processed transactions/second</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User/event response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Screen refresh time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Size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Mbytes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ROM chips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Ease of use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Training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help frames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880433">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Reliability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Mean time to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unavailability</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Rate of failure occurrence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Availability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Robustness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Time to restart after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events causing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data corruption on failure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Portability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target dependent statements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target systems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bl>
          </a:graphicData>
        </a:graphic>
      </p:graphicFrame>
      <p:sp>
        <p:nvSpPr>
          <p:cNvPr id="2" name="Date Placeholder 1"/>
          <p:cNvSpPr>
            <a:spLocks noGrp="1"/>
          </p:cNvSpPr>
          <p:nvPr>
            <p:ph type="dt" sz="half" idx="10"/>
          </p:nvPr>
        </p:nvSpPr>
        <p:spPr/>
        <p:txBody>
          <a:bodyPr/>
          <a:lstStyle/>
          <a:p>
            <a:pPr>
              <a:defRPr/>
            </a:pPr>
            <a:fld id="{2B9B2E5C-CEBB-4D85-BDCD-3D8B27667FB1}" type="datetime1">
              <a:rPr lang="en-US" smtClean="0"/>
              <a:t>3/25/2019</a:t>
            </a:fld>
            <a:endParaRPr lang="en-US" dirty="0"/>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a:t>Requirements engineering processes</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25</a:t>
            </a:fld>
            <a:endParaRPr lang="en-US"/>
          </a:p>
        </p:txBody>
      </p:sp>
      <p:sp>
        <p:nvSpPr>
          <p:cNvPr id="3" name="Date Placeholder 2"/>
          <p:cNvSpPr>
            <a:spLocks noGrp="1"/>
          </p:cNvSpPr>
          <p:nvPr>
            <p:ph type="dt" sz="half" idx="10"/>
          </p:nvPr>
        </p:nvSpPr>
        <p:spPr/>
        <p:txBody>
          <a:bodyPr/>
          <a:lstStyle/>
          <a:p>
            <a:pPr>
              <a:defRPr/>
            </a:pPr>
            <a:fld id="{2EC8BBED-EE59-4D06-AD65-0F75E468FCDB}" type="datetime1">
              <a:rPr lang="en-US" smtClean="0"/>
              <a:t>3/25/2019</a:t>
            </a:fld>
            <a:endParaRPr lang="en-US" dirty="0"/>
          </a:p>
        </p:txBody>
      </p:sp>
    </p:spTree>
    <p:extLst>
      <p:ext uri="{BB962C8B-B14F-4D97-AF65-F5344CB8AC3E}">
        <p14:creationId xmlns:p14="http://schemas.microsoft.com/office/powerpoint/2010/main" val="2668724760"/>
      </p:ext>
    </p:extLst>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dirty="0"/>
              <a:t>Requirements engineering processes</a:t>
            </a:r>
          </a:p>
        </p:txBody>
      </p:sp>
      <p:sp>
        <p:nvSpPr>
          <p:cNvPr id="44035" name="Rectangle 3"/>
          <p:cNvSpPr>
            <a:spLocks noGrp="1" noChangeArrowheads="1"/>
          </p:cNvSpPr>
          <p:nvPr>
            <p:ph idx="1"/>
          </p:nvPr>
        </p:nvSpPr>
        <p:spPr/>
        <p:txBody>
          <a:bodyPr/>
          <a:lstStyle/>
          <a:p>
            <a:pPr>
              <a:lnSpc>
                <a:spcPct val="90000"/>
              </a:lnSpc>
            </a:pPr>
            <a:r>
              <a:rPr lang="en-GB" dirty="0"/>
              <a:t>The processes used for RE vary widely depending on the application domain, the people involved and the organisation developing the requirements.</a:t>
            </a:r>
          </a:p>
          <a:p>
            <a:pPr>
              <a:lnSpc>
                <a:spcPct val="90000"/>
              </a:lnSpc>
            </a:pPr>
            <a:r>
              <a:rPr lang="en-GB" dirty="0"/>
              <a:t>However, there are a number of generic activities common to all processes</a:t>
            </a:r>
          </a:p>
          <a:p>
            <a:pPr lvl="1">
              <a:lnSpc>
                <a:spcPct val="90000"/>
              </a:lnSpc>
            </a:pPr>
            <a:r>
              <a:rPr lang="en-GB" dirty="0"/>
              <a:t>Requirements elicitation;</a:t>
            </a:r>
          </a:p>
          <a:p>
            <a:pPr lvl="1">
              <a:lnSpc>
                <a:spcPct val="90000"/>
              </a:lnSpc>
            </a:pPr>
            <a:r>
              <a:rPr lang="en-GB" dirty="0"/>
              <a:t>Requirements analysis;</a:t>
            </a:r>
          </a:p>
          <a:p>
            <a:pPr lvl="1">
              <a:lnSpc>
                <a:spcPct val="90000"/>
              </a:lnSpc>
            </a:pPr>
            <a:r>
              <a:rPr lang="en-GB" dirty="0"/>
              <a:t>Requirements validation;</a:t>
            </a:r>
          </a:p>
          <a:p>
            <a:pPr lvl="1">
              <a:lnSpc>
                <a:spcPct val="90000"/>
              </a:lnSpc>
            </a:pPr>
            <a:r>
              <a:rPr lang="en-GB" dirty="0"/>
              <a:t>Requirements management.</a:t>
            </a:r>
          </a:p>
          <a:p>
            <a:pPr>
              <a:lnSpc>
                <a:spcPct val="90000"/>
              </a:lnSpc>
            </a:pPr>
            <a:r>
              <a:rPr lang="en-GB" dirty="0"/>
              <a:t>In practice, RE is an iterative activity in which these processes are interleaved.</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26</a:t>
            </a:fld>
            <a:endParaRPr lang="en-US"/>
          </a:p>
        </p:txBody>
      </p:sp>
      <p:sp>
        <p:nvSpPr>
          <p:cNvPr id="2" name="Date Placeholder 1"/>
          <p:cNvSpPr>
            <a:spLocks noGrp="1"/>
          </p:cNvSpPr>
          <p:nvPr>
            <p:ph type="dt" sz="half" idx="10"/>
          </p:nvPr>
        </p:nvSpPr>
        <p:spPr/>
        <p:txBody>
          <a:bodyPr/>
          <a:lstStyle/>
          <a:p>
            <a:pPr>
              <a:defRPr/>
            </a:pPr>
            <a:fld id="{13FEFBCB-3EEF-4005-B302-2FEA2968CD76}" type="datetime1">
              <a:rPr lang="en-US" smtClean="0"/>
              <a:t>3/25/2019</a:t>
            </a:fld>
            <a:endParaRPr lang="en-US" dirty="0"/>
          </a:p>
        </p:txBody>
      </p:sp>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dirty="0"/>
              <a:t>A spiral view of the requirements engineering process</a:t>
            </a:r>
            <a:r>
              <a:rPr lang="en-GB" dirty="0"/>
              <a:t> </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27</a:t>
            </a:fld>
            <a:endParaRPr lang="en-US"/>
          </a:p>
        </p:txBody>
      </p:sp>
      <p:pic>
        <p:nvPicPr>
          <p:cNvPr id="4" name="Picture 3" descr="4.12 ReqEngSpiral.eps"/>
          <p:cNvPicPr>
            <a:picLocks noChangeAspect="1"/>
          </p:cNvPicPr>
          <p:nvPr/>
        </p:nvPicPr>
        <p:blipFill>
          <a:blip r:embed="rId2"/>
          <a:stretch>
            <a:fillRect/>
          </a:stretch>
        </p:blipFill>
        <p:spPr>
          <a:xfrm>
            <a:off x="1816667" y="1628800"/>
            <a:ext cx="5510667" cy="4756150"/>
          </a:xfrm>
          <a:prstGeom prst="rect">
            <a:avLst/>
          </a:prstGeom>
        </p:spPr>
      </p:pic>
      <p:sp>
        <p:nvSpPr>
          <p:cNvPr id="2" name="Date Placeholder 1"/>
          <p:cNvSpPr>
            <a:spLocks noGrp="1"/>
          </p:cNvSpPr>
          <p:nvPr>
            <p:ph type="dt" sz="half" idx="10"/>
          </p:nvPr>
        </p:nvSpPr>
        <p:spPr/>
        <p:txBody>
          <a:bodyPr/>
          <a:lstStyle/>
          <a:p>
            <a:pPr>
              <a:defRPr/>
            </a:pPr>
            <a:fld id="{B2123713-AFAF-4EF9-9B7C-DBDBE1D9F167}" type="datetime1">
              <a:rPr lang="en-US" smtClean="0"/>
              <a:t>3/25/2019</a:t>
            </a:fld>
            <a:endParaRPr lang="en-US" dirty="0"/>
          </a:p>
        </p:txBody>
      </p:sp>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a:t>Requirements elicitation</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28</a:t>
            </a:fld>
            <a:endParaRPr lang="en-US"/>
          </a:p>
        </p:txBody>
      </p:sp>
      <p:sp>
        <p:nvSpPr>
          <p:cNvPr id="3" name="Date Placeholder 2"/>
          <p:cNvSpPr>
            <a:spLocks noGrp="1"/>
          </p:cNvSpPr>
          <p:nvPr>
            <p:ph type="dt" sz="half" idx="10"/>
          </p:nvPr>
        </p:nvSpPr>
        <p:spPr/>
        <p:txBody>
          <a:bodyPr/>
          <a:lstStyle/>
          <a:p>
            <a:pPr>
              <a:defRPr/>
            </a:pPr>
            <a:fld id="{424EC9CB-B1E9-4027-952B-695C6DB09976}" type="datetime1">
              <a:rPr lang="en-US" smtClean="0"/>
              <a:t>3/25/2019</a:t>
            </a:fld>
            <a:endParaRPr lang="en-US" dirty="0"/>
          </a:p>
        </p:txBody>
      </p:sp>
    </p:spTree>
    <p:extLst>
      <p:ext uri="{BB962C8B-B14F-4D97-AF65-F5344CB8AC3E}">
        <p14:creationId xmlns:p14="http://schemas.microsoft.com/office/powerpoint/2010/main" val="1007080811"/>
      </p:ext>
    </p:extLst>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dirty="0"/>
              <a:t>Requirements elicitation and analysis</a:t>
            </a:r>
          </a:p>
        </p:txBody>
      </p:sp>
      <p:sp>
        <p:nvSpPr>
          <p:cNvPr id="7171" name="Rectangle 3"/>
          <p:cNvSpPr>
            <a:spLocks noGrp="1" noChangeArrowheads="1"/>
          </p:cNvSpPr>
          <p:nvPr>
            <p:ph idx="1"/>
          </p:nvPr>
        </p:nvSpPr>
        <p:spPr>
          <a:noFill/>
          <a:ln/>
        </p:spPr>
        <p:txBody>
          <a:bodyPr lIns="90487" tIns="44450" rIns="90487" bIns="44450"/>
          <a:lstStyle/>
          <a:p>
            <a:r>
              <a:rPr lang="en-GB" sz="2400"/>
              <a:t>Sometimes called requirements elicitation or requirements discovery.</a:t>
            </a:r>
          </a:p>
          <a:p>
            <a:r>
              <a:rPr lang="en-GB" sz="2400"/>
              <a:t>Involves technical staff working with customers to find out about the application domain, the services that the system should provide and the system’s operational constraints.</a:t>
            </a:r>
          </a:p>
          <a:p>
            <a:r>
              <a:rPr lang="en-GB" sz="2400"/>
              <a:t>May involve end-users, managers, engineers involved in maintenance, domain experts, trade unions, etc. These are called </a:t>
            </a:r>
            <a:r>
              <a:rPr lang="en-GB" sz="2400" i="1"/>
              <a:t>stakeholders.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29</a:t>
            </a:fld>
            <a:endParaRPr lang="en-US"/>
          </a:p>
        </p:txBody>
      </p:sp>
      <p:sp>
        <p:nvSpPr>
          <p:cNvPr id="2" name="Date Placeholder 1"/>
          <p:cNvSpPr>
            <a:spLocks noGrp="1"/>
          </p:cNvSpPr>
          <p:nvPr>
            <p:ph type="dt" sz="half" idx="10"/>
          </p:nvPr>
        </p:nvSpPr>
        <p:spPr/>
        <p:txBody>
          <a:bodyPr/>
          <a:lstStyle/>
          <a:p>
            <a:pPr>
              <a:defRPr/>
            </a:pPr>
            <a:fld id="{7577624E-8283-4FFE-ADC2-A68EF1F0FA37}" type="datetime1">
              <a:rPr lang="en-US" smtClean="0"/>
              <a:t>3/25/2019</a:t>
            </a:fld>
            <a:endParaRPr lang="en-US"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a:t>Requirements engineering</a:t>
            </a:r>
          </a:p>
        </p:txBody>
      </p:sp>
      <p:sp>
        <p:nvSpPr>
          <p:cNvPr id="7171" name="Rectangle 3"/>
          <p:cNvSpPr>
            <a:spLocks noGrp="1" noChangeArrowheads="1"/>
          </p:cNvSpPr>
          <p:nvPr>
            <p:ph idx="1"/>
          </p:nvPr>
        </p:nvSpPr>
        <p:spPr>
          <a:noFill/>
          <a:ln/>
        </p:spPr>
        <p:txBody>
          <a:bodyPr lIns="90487" tIns="44450" rIns="90487" bIns="44450"/>
          <a:lstStyle/>
          <a:p>
            <a:r>
              <a:rPr lang="en-GB" dirty="0"/>
              <a:t>The process of establishing the services that a customer requires from a system and the constraints under which it operates and is developed.</a:t>
            </a:r>
          </a:p>
          <a:p>
            <a:r>
              <a:rPr lang="en-GB" dirty="0"/>
              <a:t>The system requirements are the descriptions of the system services and constraints that are generated during the requirements engineering process.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a:t>
            </a:fld>
            <a:endParaRPr lang="en-US"/>
          </a:p>
        </p:txBody>
      </p:sp>
      <p:sp>
        <p:nvSpPr>
          <p:cNvPr id="2" name="Date Placeholder 1"/>
          <p:cNvSpPr>
            <a:spLocks noGrp="1"/>
          </p:cNvSpPr>
          <p:nvPr>
            <p:ph type="dt" sz="half" idx="10"/>
          </p:nvPr>
        </p:nvSpPr>
        <p:spPr/>
        <p:txBody>
          <a:bodyPr/>
          <a:lstStyle/>
          <a:p>
            <a:pPr>
              <a:defRPr/>
            </a:pPr>
            <a:fld id="{86ADF08A-4494-4851-B72A-ECFB3B844C58}" type="datetime1">
              <a:rPr lang="en-US" smtClean="0"/>
              <a:t>3/25/2019</a:t>
            </a:fld>
            <a:endParaRPr lang="en-US"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discovery</a:t>
            </a:r>
          </a:p>
        </p:txBody>
      </p:sp>
      <p:sp>
        <p:nvSpPr>
          <p:cNvPr id="3" name="Content Placeholder 2"/>
          <p:cNvSpPr>
            <a:spLocks noGrp="1"/>
          </p:cNvSpPr>
          <p:nvPr>
            <p:ph idx="1"/>
          </p:nvPr>
        </p:nvSpPr>
        <p:spPr/>
        <p:txBody>
          <a:bodyPr/>
          <a:lstStyle/>
          <a:p>
            <a:r>
              <a:rPr lang="en-US" dirty="0"/>
              <a:t>The process of gathering information about the required and existing systems and distilling the user and system requirements from this information.</a:t>
            </a:r>
          </a:p>
          <a:p>
            <a:r>
              <a:rPr lang="en-US" dirty="0"/>
              <a:t>Interaction is with system stakeholders from managers to external regulators.</a:t>
            </a:r>
          </a:p>
          <a:p>
            <a:r>
              <a:rPr lang="en-US" dirty="0"/>
              <a:t>Systems normally have a range of stakeholders.</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30</a:t>
            </a:fld>
            <a:endParaRPr lang="en-US"/>
          </a:p>
        </p:txBody>
      </p:sp>
      <p:sp>
        <p:nvSpPr>
          <p:cNvPr id="6" name="Date Placeholder 5"/>
          <p:cNvSpPr>
            <a:spLocks noGrp="1"/>
          </p:cNvSpPr>
          <p:nvPr>
            <p:ph type="dt" sz="half" idx="10"/>
          </p:nvPr>
        </p:nvSpPr>
        <p:spPr/>
        <p:txBody>
          <a:bodyPr/>
          <a:lstStyle/>
          <a:p>
            <a:pPr>
              <a:defRPr/>
            </a:pPr>
            <a:fld id="{17F6BF50-ADEF-4165-B3B1-C6F8863CB4FA}" type="datetime1">
              <a:rPr lang="en-US" smtClean="0"/>
              <a:t>3/25/2019</a:t>
            </a:fld>
            <a:endParaRPr lang="en-US" dirty="0"/>
          </a:p>
        </p:txBody>
      </p:sp>
    </p:spTree>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Interviewing</a:t>
            </a:r>
          </a:p>
        </p:txBody>
      </p:sp>
      <p:sp>
        <p:nvSpPr>
          <p:cNvPr id="3" name="Content Placeholder 2"/>
          <p:cNvSpPr>
            <a:spLocks noGrp="1"/>
          </p:cNvSpPr>
          <p:nvPr>
            <p:ph idx="1"/>
          </p:nvPr>
        </p:nvSpPr>
        <p:spPr/>
        <p:txBody>
          <a:bodyPr/>
          <a:lstStyle/>
          <a:p>
            <a:r>
              <a:rPr lang="en-US" dirty="0"/>
              <a:t>Formal or informal interviews with stakeholders are part of most RE processes.</a:t>
            </a:r>
          </a:p>
          <a:p>
            <a:r>
              <a:rPr lang="en-US" dirty="0"/>
              <a:t>Types of interview</a:t>
            </a:r>
          </a:p>
          <a:p>
            <a:pPr lvl="1"/>
            <a:r>
              <a:rPr lang="en-US" dirty="0"/>
              <a:t>Closed interviews based on pre-determined list of questions</a:t>
            </a:r>
          </a:p>
          <a:p>
            <a:pPr lvl="1"/>
            <a:r>
              <a:rPr lang="en-US" dirty="0"/>
              <a:t>Open interviews where various issues are explored with stakeholders.</a:t>
            </a:r>
          </a:p>
          <a:p>
            <a:r>
              <a:rPr lang="en-US" dirty="0"/>
              <a:t>Effective interviewing</a:t>
            </a:r>
          </a:p>
          <a:p>
            <a:pPr lvl="1"/>
            <a:r>
              <a:rPr lang="en-US" dirty="0"/>
              <a:t>Be open-minded, avoid pre-conceived ideas about the requirements and are willing to listen to stakeholders. </a:t>
            </a:r>
            <a:endParaRPr lang="en-GB" dirty="0"/>
          </a:p>
          <a:p>
            <a:pPr lvl="1"/>
            <a:r>
              <a:rPr lang="en-US" dirty="0"/>
              <a:t>Prompt the interviewee to get discussions going using a springboard question, a requirements proposal, or by working together on a prototype system. </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31</a:t>
            </a:fld>
            <a:endParaRPr lang="en-US" dirty="0"/>
          </a:p>
        </p:txBody>
      </p:sp>
      <p:sp>
        <p:nvSpPr>
          <p:cNvPr id="6" name="Date Placeholder 5"/>
          <p:cNvSpPr>
            <a:spLocks noGrp="1"/>
          </p:cNvSpPr>
          <p:nvPr>
            <p:ph type="dt" sz="half" idx="10"/>
          </p:nvPr>
        </p:nvSpPr>
        <p:spPr/>
        <p:txBody>
          <a:bodyPr/>
          <a:lstStyle/>
          <a:p>
            <a:pPr>
              <a:defRPr/>
            </a:pPr>
            <a:fld id="{B416AF93-8380-4CD4-86C5-0C8CFE2DD5FE}" type="datetime1">
              <a:rPr lang="en-US" smtClean="0"/>
              <a:t>3/25/2019</a:t>
            </a:fld>
            <a:endParaRPr lang="en-US" dirty="0"/>
          </a:p>
        </p:txBody>
      </p:sp>
    </p:spTree>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t>Interviews in practice</a:t>
            </a:r>
          </a:p>
        </p:txBody>
      </p:sp>
      <p:sp>
        <p:nvSpPr>
          <p:cNvPr id="94211" name="Rectangle 3"/>
          <p:cNvSpPr>
            <a:spLocks noGrp="1" noChangeArrowheads="1"/>
          </p:cNvSpPr>
          <p:nvPr>
            <p:ph idx="1"/>
          </p:nvPr>
        </p:nvSpPr>
        <p:spPr/>
        <p:txBody>
          <a:bodyPr/>
          <a:lstStyle/>
          <a:p>
            <a:pPr>
              <a:lnSpc>
                <a:spcPct val="90000"/>
              </a:lnSpc>
            </a:pPr>
            <a:r>
              <a:rPr lang="en-US" sz="2400" dirty="0"/>
              <a:t>Normally a mix of closed and open-ended interviewing.</a:t>
            </a:r>
          </a:p>
          <a:p>
            <a:pPr>
              <a:lnSpc>
                <a:spcPct val="90000"/>
              </a:lnSpc>
            </a:pPr>
            <a:r>
              <a:rPr lang="en-US" sz="2400" dirty="0"/>
              <a:t>Interviews are good for getting an overall understanding of what stakeholders do and how they might interact with the system.</a:t>
            </a:r>
          </a:p>
          <a:p>
            <a:pPr>
              <a:lnSpc>
                <a:spcPct val="90000"/>
              </a:lnSpc>
            </a:pPr>
            <a:r>
              <a:rPr lang="en-US" dirty="0"/>
              <a:t>Interviewers need to be open-minded without pre-conceived ideas of what the system should do</a:t>
            </a:r>
          </a:p>
          <a:p>
            <a:pPr>
              <a:lnSpc>
                <a:spcPct val="90000"/>
              </a:lnSpc>
            </a:pPr>
            <a:r>
              <a:rPr lang="en-US" sz="2400" dirty="0"/>
              <a:t>You need to prompt the use to talk about the system by suggesting requirements rather than simply asking them what they want.</a:t>
            </a:r>
          </a:p>
        </p:txBody>
      </p:sp>
      <p:sp>
        <p:nvSpPr>
          <p:cNvPr id="2" name="Date Placeholder 1"/>
          <p:cNvSpPr>
            <a:spLocks noGrp="1"/>
          </p:cNvSpPr>
          <p:nvPr>
            <p:ph type="dt" sz="half" idx="10"/>
          </p:nvPr>
        </p:nvSpPr>
        <p:spPr/>
        <p:txBody>
          <a:bodyPr/>
          <a:lstStyle/>
          <a:p>
            <a:pPr>
              <a:defRPr/>
            </a:pPr>
            <a:fld id="{A4C24673-1C05-46A5-968F-B35D0DF90CE3}" type="datetime1">
              <a:rPr lang="en-US" smtClean="0"/>
              <a:t>3/25/2019</a:t>
            </a:fld>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32</a:t>
            </a:fld>
            <a:endParaRPr lang="en-US"/>
          </a:p>
        </p:txBody>
      </p:sp>
    </p:spTree>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with interviews</a:t>
            </a:r>
          </a:p>
        </p:txBody>
      </p:sp>
      <p:sp>
        <p:nvSpPr>
          <p:cNvPr id="3" name="Content Placeholder 2"/>
          <p:cNvSpPr>
            <a:spLocks noGrp="1"/>
          </p:cNvSpPr>
          <p:nvPr>
            <p:ph idx="1"/>
          </p:nvPr>
        </p:nvSpPr>
        <p:spPr/>
        <p:txBody>
          <a:bodyPr/>
          <a:lstStyle/>
          <a:p>
            <a:pPr>
              <a:lnSpc>
                <a:spcPct val="90000"/>
              </a:lnSpc>
            </a:pPr>
            <a:r>
              <a:rPr lang="en-US" dirty="0"/>
              <a:t>Application specialists may use language to describe their work that isn’t easy for the requirements engineer to understand.</a:t>
            </a:r>
          </a:p>
          <a:p>
            <a:pPr>
              <a:lnSpc>
                <a:spcPct val="90000"/>
              </a:lnSpc>
            </a:pPr>
            <a:r>
              <a:rPr lang="en-US" dirty="0"/>
              <a:t>Interviews are not good for understanding domain requirements</a:t>
            </a:r>
          </a:p>
          <a:p>
            <a:pPr lvl="1">
              <a:lnSpc>
                <a:spcPct val="90000"/>
              </a:lnSpc>
            </a:pPr>
            <a:r>
              <a:rPr lang="en-US" dirty="0"/>
              <a:t>Requirements engineers cannot understand specific domain terminology;</a:t>
            </a:r>
          </a:p>
          <a:p>
            <a:pPr lvl="1">
              <a:lnSpc>
                <a:spcPct val="90000"/>
              </a:lnSpc>
            </a:pPr>
            <a:r>
              <a:rPr lang="en-US" dirty="0"/>
              <a:t>Some domain knowledge is so familiar that people find it hard to articulate or think that it isn’t worth articulating.</a:t>
            </a:r>
          </a:p>
          <a:p>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33</a:t>
            </a:fld>
            <a:endParaRPr lang="en-US"/>
          </a:p>
        </p:txBody>
      </p:sp>
      <p:sp>
        <p:nvSpPr>
          <p:cNvPr id="6" name="Date Placeholder 5"/>
          <p:cNvSpPr>
            <a:spLocks noGrp="1"/>
          </p:cNvSpPr>
          <p:nvPr>
            <p:ph type="dt" sz="half" idx="10"/>
          </p:nvPr>
        </p:nvSpPr>
        <p:spPr/>
        <p:txBody>
          <a:bodyPr/>
          <a:lstStyle/>
          <a:p>
            <a:pPr>
              <a:defRPr/>
            </a:pPr>
            <a:fld id="{CF874CD7-0AA6-496F-87B1-F53F3505E292}" type="datetime1">
              <a:rPr lang="en-US" smtClean="0"/>
              <a:t>3/25/2019</a:t>
            </a:fld>
            <a:endParaRPr lang="en-US" dirty="0"/>
          </a:p>
        </p:txBody>
      </p:sp>
    </p:spTree>
    <p:extLst>
      <p:ext uri="{BB962C8B-B14F-4D97-AF65-F5344CB8AC3E}">
        <p14:creationId xmlns:p14="http://schemas.microsoft.com/office/powerpoint/2010/main" val="501127493"/>
      </p:ext>
    </p:extLst>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dirty="0"/>
              <a:t>Stories and scenarios</a:t>
            </a:r>
          </a:p>
        </p:txBody>
      </p:sp>
      <p:sp>
        <p:nvSpPr>
          <p:cNvPr id="90115" name="Rectangle 3"/>
          <p:cNvSpPr>
            <a:spLocks noGrp="1" noChangeArrowheads="1"/>
          </p:cNvSpPr>
          <p:nvPr>
            <p:ph idx="1"/>
          </p:nvPr>
        </p:nvSpPr>
        <p:spPr/>
        <p:txBody>
          <a:bodyPr/>
          <a:lstStyle/>
          <a:p>
            <a:r>
              <a:rPr lang="en-US" dirty="0"/>
              <a:t>Scenarios and user stories are real-life examples of how a system can be used.</a:t>
            </a:r>
          </a:p>
          <a:p>
            <a:r>
              <a:rPr lang="en-US" dirty="0"/>
              <a:t>Stories and scenarios are a description of how a system may be used for a particular task.</a:t>
            </a:r>
          </a:p>
          <a:p>
            <a:r>
              <a:rPr lang="en-US" dirty="0"/>
              <a:t>Because they are based on a practical situation, stakeholders can relate to them and can comment on their situation with respect to the story.</a:t>
            </a:r>
          </a:p>
        </p:txBody>
      </p:sp>
      <p:sp>
        <p:nvSpPr>
          <p:cNvPr id="2" name="Date Placeholder 1"/>
          <p:cNvSpPr>
            <a:spLocks noGrp="1"/>
          </p:cNvSpPr>
          <p:nvPr>
            <p:ph type="dt" sz="half" idx="10"/>
          </p:nvPr>
        </p:nvSpPr>
        <p:spPr/>
        <p:txBody>
          <a:bodyPr/>
          <a:lstStyle/>
          <a:p>
            <a:pPr>
              <a:defRPr/>
            </a:pPr>
            <a:fld id="{FD1F596B-4D37-4802-8099-0DC34A9D3E0B}" type="datetime1">
              <a:rPr lang="en-US" smtClean="0"/>
              <a:t>3/25/2019</a:t>
            </a:fld>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34</a:t>
            </a:fld>
            <a:endParaRPr lang="en-US"/>
          </a:p>
        </p:txBody>
      </p:sp>
    </p:spTree>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Scenarios</a:t>
            </a:r>
          </a:p>
        </p:txBody>
      </p:sp>
      <p:sp>
        <p:nvSpPr>
          <p:cNvPr id="3" name="Content Placeholder 2"/>
          <p:cNvSpPr>
            <a:spLocks noGrp="1"/>
          </p:cNvSpPr>
          <p:nvPr>
            <p:ph idx="1"/>
          </p:nvPr>
        </p:nvSpPr>
        <p:spPr/>
        <p:txBody>
          <a:bodyPr/>
          <a:lstStyle/>
          <a:p>
            <a:r>
              <a:rPr lang="en-US" dirty="0"/>
              <a:t>A structured form of user story</a:t>
            </a:r>
          </a:p>
          <a:p>
            <a:r>
              <a:rPr lang="en-US" dirty="0"/>
              <a:t>Scenarios should include</a:t>
            </a:r>
          </a:p>
          <a:p>
            <a:pPr lvl="1"/>
            <a:r>
              <a:rPr lang="en-US" dirty="0"/>
              <a:t>A description of the starting situation;</a:t>
            </a:r>
          </a:p>
          <a:p>
            <a:pPr lvl="1"/>
            <a:r>
              <a:rPr lang="en-US" dirty="0"/>
              <a:t>A description of the normal flow of events;</a:t>
            </a:r>
          </a:p>
          <a:p>
            <a:pPr lvl="1"/>
            <a:r>
              <a:rPr lang="en-US" dirty="0"/>
              <a:t>A description of what can go wrong;</a:t>
            </a:r>
          </a:p>
          <a:p>
            <a:pPr lvl="1"/>
            <a:r>
              <a:rPr lang="en-US" dirty="0"/>
              <a:t>Information about other concurrent activities;</a:t>
            </a:r>
          </a:p>
          <a:p>
            <a:pPr lvl="1"/>
            <a:r>
              <a:rPr lang="en-US" dirty="0"/>
              <a:t>A description of the state when the scenario finishes.</a:t>
            </a:r>
          </a:p>
          <a:p>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35</a:t>
            </a:fld>
            <a:endParaRPr lang="en-US"/>
          </a:p>
        </p:txBody>
      </p:sp>
      <p:sp>
        <p:nvSpPr>
          <p:cNvPr id="6" name="Date Placeholder 5"/>
          <p:cNvSpPr>
            <a:spLocks noGrp="1"/>
          </p:cNvSpPr>
          <p:nvPr>
            <p:ph type="dt" sz="half" idx="10"/>
          </p:nvPr>
        </p:nvSpPr>
        <p:spPr/>
        <p:txBody>
          <a:bodyPr/>
          <a:lstStyle/>
          <a:p>
            <a:pPr>
              <a:defRPr/>
            </a:pPr>
            <a:fld id="{CCB84E34-FD34-46EC-9F99-CA8030C3E22C}" type="datetime1">
              <a:rPr lang="en-US" smtClean="0"/>
              <a:t>3/25/2019</a:t>
            </a:fld>
            <a:endParaRPr lang="en-US" dirty="0"/>
          </a:p>
        </p:txBody>
      </p:sp>
    </p:spTree>
    <p:extLst>
      <p:ext uri="{BB962C8B-B14F-4D97-AF65-F5344CB8AC3E}">
        <p14:creationId xmlns:p14="http://schemas.microsoft.com/office/powerpoint/2010/main" val="2531927789"/>
      </p:ext>
    </p:extLst>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a:t>Requirements specification</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36</a:t>
            </a:fld>
            <a:endParaRPr lang="en-US"/>
          </a:p>
        </p:txBody>
      </p:sp>
      <p:sp>
        <p:nvSpPr>
          <p:cNvPr id="3" name="Date Placeholder 2"/>
          <p:cNvSpPr>
            <a:spLocks noGrp="1"/>
          </p:cNvSpPr>
          <p:nvPr>
            <p:ph type="dt" sz="half" idx="10"/>
          </p:nvPr>
        </p:nvSpPr>
        <p:spPr/>
        <p:txBody>
          <a:bodyPr/>
          <a:lstStyle/>
          <a:p>
            <a:pPr>
              <a:defRPr/>
            </a:pPr>
            <a:fld id="{3724F9C1-5ED7-4A6A-94A7-71F023E9589E}" type="datetime1">
              <a:rPr lang="en-US" smtClean="0"/>
              <a:t>3/25/2019</a:t>
            </a:fld>
            <a:endParaRPr lang="en-US" dirty="0"/>
          </a:p>
        </p:txBody>
      </p:sp>
    </p:spTree>
    <p:extLst>
      <p:ext uri="{BB962C8B-B14F-4D97-AF65-F5344CB8AC3E}">
        <p14:creationId xmlns:p14="http://schemas.microsoft.com/office/powerpoint/2010/main" val="775602173"/>
      </p:ext>
    </p:extLst>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specification</a:t>
            </a:r>
          </a:p>
        </p:txBody>
      </p:sp>
      <p:sp>
        <p:nvSpPr>
          <p:cNvPr id="3" name="Content Placeholder 2"/>
          <p:cNvSpPr>
            <a:spLocks noGrp="1"/>
          </p:cNvSpPr>
          <p:nvPr>
            <p:ph idx="1"/>
          </p:nvPr>
        </p:nvSpPr>
        <p:spPr/>
        <p:txBody>
          <a:bodyPr/>
          <a:lstStyle/>
          <a:p>
            <a:r>
              <a:rPr lang="en-US" dirty="0"/>
              <a:t>The process of writing down the user and system requirements in a requirements document.</a:t>
            </a:r>
          </a:p>
          <a:p>
            <a:r>
              <a:rPr lang="en-US" dirty="0"/>
              <a:t>User requirements have to be understandable by end-users and customers who do not have a technical background.</a:t>
            </a:r>
          </a:p>
          <a:p>
            <a:r>
              <a:rPr lang="en-US" dirty="0"/>
              <a:t>System requirements are more detailed requirements and may include more technical information.</a:t>
            </a:r>
          </a:p>
          <a:p>
            <a:r>
              <a:rPr lang="en-US" dirty="0"/>
              <a:t>The requirements may be part of a contract for the system development</a:t>
            </a:r>
          </a:p>
          <a:p>
            <a:pPr lvl="1"/>
            <a:r>
              <a:rPr lang="en-US" dirty="0"/>
              <a:t>It is therefore important that these are as complete as possible.</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37</a:t>
            </a:fld>
            <a:endParaRPr lang="en-US"/>
          </a:p>
        </p:txBody>
      </p:sp>
      <p:sp>
        <p:nvSpPr>
          <p:cNvPr id="6" name="Date Placeholder 5"/>
          <p:cNvSpPr>
            <a:spLocks noGrp="1"/>
          </p:cNvSpPr>
          <p:nvPr>
            <p:ph type="dt" sz="half" idx="10"/>
          </p:nvPr>
        </p:nvSpPr>
        <p:spPr/>
        <p:txBody>
          <a:bodyPr/>
          <a:lstStyle/>
          <a:p>
            <a:pPr>
              <a:defRPr/>
            </a:pPr>
            <a:fld id="{A42BA3F9-033D-4C82-B249-F419380CAF26}" type="datetime1">
              <a:rPr lang="en-US" smtClean="0"/>
              <a:t>3/25/2019</a:t>
            </a:fld>
            <a:endParaRPr lang="en-US" dirty="0"/>
          </a:p>
        </p:txBody>
      </p:sp>
    </p:spTree>
    <p:extLst>
      <p:ext uri="{BB962C8B-B14F-4D97-AF65-F5344CB8AC3E}">
        <p14:creationId xmlns:p14="http://schemas.microsoft.com/office/powerpoint/2010/main" val="1673504293"/>
      </p:ext>
    </p:extLst>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dirty="0"/>
              <a:t>Ways of writing a system requirements specification </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38</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203344136"/>
              </p:ext>
            </p:extLst>
          </p:nvPr>
        </p:nvGraphicFramePr>
        <p:xfrm>
          <a:off x="685800" y="1595479"/>
          <a:ext cx="7924800" cy="4805322"/>
        </p:xfrm>
        <a:graphic>
          <a:graphicData uri="http://schemas.openxmlformats.org/drawingml/2006/table">
            <a:tbl>
              <a:tblPr/>
              <a:tblGrid>
                <a:gridCol w="1733550">
                  <a:extLst>
                    <a:ext uri="{9D8B030D-6E8A-4147-A177-3AD203B41FA5}">
                      <a16:colId xmlns:a16="http://schemas.microsoft.com/office/drawing/2014/main" val="20000"/>
                    </a:ext>
                  </a:extLst>
                </a:gridCol>
                <a:gridCol w="6191250">
                  <a:extLst>
                    <a:ext uri="{9D8B030D-6E8A-4147-A177-3AD203B41FA5}">
                      <a16:colId xmlns:a16="http://schemas.microsoft.com/office/drawing/2014/main" val="20001"/>
                    </a:ext>
                  </a:extLst>
                </a:gridCol>
              </a:tblGrid>
              <a:tr h="370268">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Arial"/>
                          <a:ea typeface="Times New Roman" charset="0"/>
                          <a:cs typeface="Arial"/>
                        </a:rPr>
                        <a:t>Notation</a:t>
                      </a:r>
                      <a:endParaRPr kumimoji="0" lang="en-US" sz="1400" b="1" i="0" u="none" strike="noStrike" cap="none" normalizeH="0" baseline="0" dirty="0">
                        <a:ln>
                          <a:noFill/>
                        </a:ln>
                        <a:solidFill>
                          <a:srgbClr val="FFFFFF"/>
                        </a:solidFill>
                        <a:effectLst/>
                        <a:latin typeface="Arial"/>
                        <a:ea typeface="Arial"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Natural language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 requirements are written using numbered sentences in natural language. Each sentence should express one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Structured natural language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 requirements are written in natural language on a standard form or template. Each field provides information about an aspect of the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98201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Design description languages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This approach uses a language like a programming language, but with more abstract features to specify the requirements by defining an operational model of the system. This approach is now rarely used although it can be useful for interface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Graphical notations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Graphical models, supplemented by text annotations, are used to define the functional requirements for the system; UML use case and sequence diagrams are commonly used.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133618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Mathematical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These notations are based on mathematical concepts such as finite-state machines or sets. Although these unambiguous specifications can reduce the ambiguity in a requirements document, most customers don’t understand a formal specification. They cannot check that it represents what they want and are reluctant to accept it as a system contract.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2" name="Date Placeholder 1"/>
          <p:cNvSpPr>
            <a:spLocks noGrp="1"/>
          </p:cNvSpPr>
          <p:nvPr>
            <p:ph type="dt" sz="half" idx="10"/>
          </p:nvPr>
        </p:nvSpPr>
        <p:spPr/>
        <p:txBody>
          <a:bodyPr/>
          <a:lstStyle/>
          <a:p>
            <a:pPr>
              <a:defRPr/>
            </a:pPr>
            <a:fld id="{D959B312-FD7B-4595-85AE-2F2625C64773}" type="datetime1">
              <a:rPr lang="en-US" smtClean="0"/>
              <a:t>3/25/2019</a:t>
            </a:fld>
            <a:endParaRPr lang="en-US" dirty="0"/>
          </a:p>
        </p:txBody>
      </p:sp>
    </p:spTree>
    <p:extLst>
      <p:ext uri="{BB962C8B-B14F-4D97-AF65-F5344CB8AC3E}">
        <p14:creationId xmlns:p14="http://schemas.microsoft.com/office/powerpoint/2010/main" val="871056423"/>
      </p:ext>
    </p:extLst>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p:cNvSpPr>
            <a:spLocks noGrp="1"/>
          </p:cNvSpPr>
          <p:nvPr>
            <p:ph type="title"/>
          </p:nvPr>
        </p:nvSpPr>
        <p:spPr/>
        <p:txBody>
          <a:bodyPr/>
          <a:lstStyle/>
          <a:p>
            <a:pPr eaLnBrk="1" hangingPunct="1"/>
            <a:r>
              <a:rPr lang="en-US" dirty="0"/>
              <a:t>A structured specification of a requirement for an insulin pump</a:t>
            </a:r>
            <a:r>
              <a:rPr lang="en-GB" dirty="0"/>
              <a:t> </a:t>
            </a:r>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39</a:t>
            </a:fld>
            <a:endParaRPr lang="en-US"/>
          </a:p>
        </p:txBody>
      </p:sp>
      <p:graphicFrame>
        <p:nvGraphicFramePr>
          <p:cNvPr id="27650" name="Object 2"/>
          <p:cNvGraphicFramePr>
            <a:graphicFrameLocks noChangeAspect="1"/>
          </p:cNvGraphicFramePr>
          <p:nvPr/>
        </p:nvGraphicFramePr>
        <p:xfrm>
          <a:off x="1143000" y="2057400"/>
          <a:ext cx="5943600" cy="3314700"/>
        </p:xfrm>
        <a:graphic>
          <a:graphicData uri="http://schemas.openxmlformats.org/presentationml/2006/ole">
            <mc:AlternateContent xmlns:mc="http://schemas.openxmlformats.org/markup-compatibility/2006">
              <mc:Choice xmlns:v="urn:schemas-microsoft-com:vml" Requires="v">
                <p:oleObj spid="_x0000_s1044" name="Document" r:id="rId3" imgW="5943600" imgH="3314700" progId="Word.Document.12">
                  <p:embed/>
                </p:oleObj>
              </mc:Choice>
              <mc:Fallback>
                <p:oleObj name="Document" r:id="rId3" imgW="5943600" imgH="3314700" progId="Word.Document.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057400"/>
                        <a:ext cx="5943600" cy="33147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oleObj>
              </mc:Fallback>
            </mc:AlternateContent>
          </a:graphicData>
        </a:graphic>
      </p:graphicFrame>
      <p:sp>
        <p:nvSpPr>
          <p:cNvPr id="2" name="Date Placeholder 1"/>
          <p:cNvSpPr>
            <a:spLocks noGrp="1"/>
          </p:cNvSpPr>
          <p:nvPr>
            <p:ph type="dt" sz="half" idx="10"/>
          </p:nvPr>
        </p:nvSpPr>
        <p:spPr/>
        <p:txBody>
          <a:bodyPr/>
          <a:lstStyle/>
          <a:p>
            <a:pPr>
              <a:defRPr/>
            </a:pPr>
            <a:fld id="{08CF8034-214B-4B5D-A812-D208F95BC2C7}" type="datetime1">
              <a:rPr lang="en-US" smtClean="0"/>
              <a:t>3/25/2019</a:t>
            </a:fld>
            <a:endParaRPr lang="en-US" dirty="0"/>
          </a:p>
        </p:txBody>
      </p:sp>
    </p:spTree>
    <p:extLst>
      <p:ext uri="{BB962C8B-B14F-4D97-AF65-F5344CB8AC3E}">
        <p14:creationId xmlns:p14="http://schemas.microsoft.com/office/powerpoint/2010/main" val="577089289"/>
      </p:ext>
    </p:extLst>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lIns="90487" tIns="44450" rIns="90487" bIns="44450"/>
          <a:lstStyle/>
          <a:p>
            <a:r>
              <a:rPr lang="en-GB"/>
              <a:t>What is a requirement?</a:t>
            </a:r>
          </a:p>
        </p:txBody>
      </p:sp>
      <p:sp>
        <p:nvSpPr>
          <p:cNvPr id="8195" name="Rectangle 3"/>
          <p:cNvSpPr>
            <a:spLocks noGrp="1" noChangeArrowheads="1"/>
          </p:cNvSpPr>
          <p:nvPr>
            <p:ph idx="1"/>
          </p:nvPr>
        </p:nvSpPr>
        <p:spPr>
          <a:noFill/>
          <a:ln/>
        </p:spPr>
        <p:txBody>
          <a:bodyPr lIns="90487" tIns="44450" rIns="90487" bIns="44450"/>
          <a:lstStyle/>
          <a:p>
            <a:pPr>
              <a:lnSpc>
                <a:spcPct val="90000"/>
              </a:lnSpc>
            </a:pPr>
            <a:r>
              <a:rPr lang="en-GB" dirty="0"/>
              <a:t>It may range from a high-level abstract statement of a service or of a system constraint to a detailed mathematical functional specification.</a:t>
            </a:r>
          </a:p>
          <a:p>
            <a:pPr>
              <a:lnSpc>
                <a:spcPct val="90000"/>
              </a:lnSpc>
            </a:pPr>
            <a:r>
              <a:rPr lang="en-GB" dirty="0"/>
              <a:t>Requirements may serve a dual function</a:t>
            </a:r>
          </a:p>
          <a:p>
            <a:pPr lvl="1">
              <a:lnSpc>
                <a:spcPct val="90000"/>
              </a:lnSpc>
            </a:pPr>
            <a:r>
              <a:rPr lang="en-GB" dirty="0"/>
              <a:t>May be the basis for a bid for a contract.</a:t>
            </a:r>
          </a:p>
          <a:p>
            <a:pPr lvl="1">
              <a:lnSpc>
                <a:spcPct val="90000"/>
              </a:lnSpc>
            </a:pPr>
            <a:r>
              <a:rPr lang="en-GB" dirty="0"/>
              <a:t>May be the basis for the contract itself.</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a:t>
            </a:fld>
            <a:endParaRPr lang="en-US"/>
          </a:p>
        </p:txBody>
      </p:sp>
      <p:sp>
        <p:nvSpPr>
          <p:cNvPr id="2" name="Date Placeholder 1"/>
          <p:cNvSpPr>
            <a:spLocks noGrp="1"/>
          </p:cNvSpPr>
          <p:nvPr>
            <p:ph type="dt" sz="half" idx="10"/>
          </p:nvPr>
        </p:nvSpPr>
        <p:spPr/>
        <p:txBody>
          <a:bodyPr/>
          <a:lstStyle/>
          <a:p>
            <a:pPr>
              <a:defRPr/>
            </a:pPr>
            <a:fld id="{B26CBE43-5D17-4DF9-889B-2D94B198F51F}" type="datetime1">
              <a:rPr lang="en-US" smtClean="0"/>
              <a:t>3/25/2019</a:t>
            </a:fld>
            <a:endParaRPr lang="en-US" dirty="0"/>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p:cNvSpPr>
            <a:spLocks noGrp="1"/>
          </p:cNvSpPr>
          <p:nvPr>
            <p:ph type="title"/>
          </p:nvPr>
        </p:nvSpPr>
        <p:spPr/>
        <p:txBody>
          <a:bodyPr/>
          <a:lstStyle/>
          <a:p>
            <a:pPr eaLnBrk="1" hangingPunct="1"/>
            <a:r>
              <a:rPr lang="en-US" dirty="0"/>
              <a:t>A structured specification of a requirement for an insulin pump</a:t>
            </a:r>
            <a:r>
              <a:rPr lang="en-GB" dirty="0"/>
              <a:t> </a:t>
            </a:r>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40</a:t>
            </a:fld>
            <a:endParaRPr lang="en-US"/>
          </a:p>
        </p:txBody>
      </p:sp>
      <p:graphicFrame>
        <p:nvGraphicFramePr>
          <p:cNvPr id="27650" name="Object 2"/>
          <p:cNvGraphicFramePr>
            <a:graphicFrameLocks noChangeAspect="1"/>
          </p:cNvGraphicFramePr>
          <p:nvPr/>
        </p:nvGraphicFramePr>
        <p:xfrm>
          <a:off x="1295400" y="1690688"/>
          <a:ext cx="5943600" cy="4445000"/>
        </p:xfrm>
        <a:graphic>
          <a:graphicData uri="http://schemas.openxmlformats.org/presentationml/2006/ole">
            <mc:AlternateContent xmlns:mc="http://schemas.openxmlformats.org/markup-compatibility/2006">
              <mc:Choice xmlns:v="urn:schemas-microsoft-com:vml" Requires="v">
                <p:oleObj spid="_x0000_s132116" name="Document" r:id="rId3" imgW="5943600" imgH="4445000" progId="Word.Document.12">
                  <p:embed/>
                </p:oleObj>
              </mc:Choice>
              <mc:Fallback>
                <p:oleObj name="Document" r:id="rId3" imgW="5943600" imgH="4445000" progId="Word.Document.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690688"/>
                        <a:ext cx="5943600" cy="44450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oleObj>
              </mc:Fallback>
            </mc:AlternateContent>
          </a:graphicData>
        </a:graphic>
      </p:graphicFrame>
      <p:sp>
        <p:nvSpPr>
          <p:cNvPr id="2" name="Date Placeholder 1"/>
          <p:cNvSpPr>
            <a:spLocks noGrp="1"/>
          </p:cNvSpPr>
          <p:nvPr>
            <p:ph type="dt" sz="half" idx="10"/>
          </p:nvPr>
        </p:nvSpPr>
        <p:spPr/>
        <p:txBody>
          <a:bodyPr/>
          <a:lstStyle/>
          <a:p>
            <a:pPr>
              <a:defRPr/>
            </a:pPr>
            <a:fld id="{835E52BE-E50C-4017-B890-64B7A5444495}" type="datetime1">
              <a:rPr lang="en-US" smtClean="0"/>
              <a:t>3/25/2019</a:t>
            </a:fld>
            <a:endParaRPr lang="en-US" dirty="0"/>
          </a:p>
        </p:txBody>
      </p:sp>
    </p:spTree>
    <p:extLst>
      <p:ext uri="{BB962C8B-B14F-4D97-AF65-F5344CB8AC3E}">
        <p14:creationId xmlns:p14="http://schemas.microsoft.com/office/powerpoint/2010/main" val="1240694350"/>
      </p:ext>
    </p:extLst>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GB"/>
              <a:t>Use cases</a:t>
            </a:r>
          </a:p>
        </p:txBody>
      </p:sp>
      <p:sp>
        <p:nvSpPr>
          <p:cNvPr id="48131" name="Rectangle 3"/>
          <p:cNvSpPr>
            <a:spLocks noGrp="1" noChangeArrowheads="1"/>
          </p:cNvSpPr>
          <p:nvPr>
            <p:ph idx="1"/>
          </p:nvPr>
        </p:nvSpPr>
        <p:spPr/>
        <p:txBody>
          <a:bodyPr/>
          <a:lstStyle/>
          <a:p>
            <a:r>
              <a:rPr lang="en-GB" dirty="0"/>
              <a:t>Use-cases are a kind of scenario that are included in the UML. </a:t>
            </a:r>
          </a:p>
          <a:p>
            <a:r>
              <a:rPr lang="en-GB" dirty="0"/>
              <a:t>Use cases identify the actors in an interaction and which describe the interaction itself.</a:t>
            </a:r>
          </a:p>
          <a:p>
            <a:r>
              <a:rPr lang="en-GB" dirty="0"/>
              <a:t>A set of use cases should describe all possible interactions with the system.</a:t>
            </a:r>
          </a:p>
          <a:p>
            <a:r>
              <a:rPr lang="en-GB" dirty="0"/>
              <a:t>High-level graphical model supplemented by more detailed tabular description.</a:t>
            </a:r>
          </a:p>
          <a:p>
            <a:r>
              <a:rPr lang="en-GB" dirty="0"/>
              <a:t>UML sequence diagrams may be used to add detail to use-cases by showing the sequence of event processing in the system.</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41</a:t>
            </a:fld>
            <a:endParaRPr lang="en-US"/>
          </a:p>
        </p:txBody>
      </p:sp>
      <p:sp>
        <p:nvSpPr>
          <p:cNvPr id="2" name="Date Placeholder 1"/>
          <p:cNvSpPr>
            <a:spLocks noGrp="1"/>
          </p:cNvSpPr>
          <p:nvPr>
            <p:ph type="dt" sz="half" idx="10"/>
          </p:nvPr>
        </p:nvSpPr>
        <p:spPr/>
        <p:txBody>
          <a:bodyPr/>
          <a:lstStyle/>
          <a:p>
            <a:pPr>
              <a:defRPr/>
            </a:pPr>
            <a:fld id="{E984100D-7A86-4AE3-B8A4-1CE88DE6E17B}" type="datetime1">
              <a:rPr lang="en-US" smtClean="0"/>
              <a:t>3/25/2019</a:t>
            </a:fld>
            <a:endParaRPr lang="en-US" dirty="0"/>
          </a:p>
        </p:txBody>
      </p:sp>
    </p:spTree>
    <p:extLst>
      <p:ext uri="{BB962C8B-B14F-4D97-AF65-F5344CB8AC3E}">
        <p14:creationId xmlns:p14="http://schemas.microsoft.com/office/powerpoint/2010/main" val="1477966070"/>
      </p:ext>
    </p:extLst>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dirty="0"/>
              <a:t>Use cases for the </a:t>
            </a:r>
            <a:r>
              <a:rPr lang="en-GB" dirty="0"/>
              <a:t>Mentcare system</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42</a:t>
            </a:fld>
            <a:endParaRPr lang="en-US"/>
          </a:p>
        </p:txBody>
      </p:sp>
      <p:pic>
        <p:nvPicPr>
          <p:cNvPr id="4" name="Picture 3" descr="4.15 UseCases.eps"/>
          <p:cNvPicPr>
            <a:picLocks noChangeAspect="1"/>
          </p:cNvPicPr>
          <p:nvPr/>
        </p:nvPicPr>
        <p:blipFill>
          <a:blip r:embed="rId2"/>
          <a:stretch>
            <a:fillRect/>
          </a:stretch>
        </p:blipFill>
        <p:spPr>
          <a:xfrm>
            <a:off x="1447799" y="1828800"/>
            <a:ext cx="6555509" cy="3886200"/>
          </a:xfrm>
          <a:prstGeom prst="rect">
            <a:avLst/>
          </a:prstGeom>
        </p:spPr>
      </p:pic>
      <p:sp>
        <p:nvSpPr>
          <p:cNvPr id="2" name="Date Placeholder 1"/>
          <p:cNvSpPr>
            <a:spLocks noGrp="1"/>
          </p:cNvSpPr>
          <p:nvPr>
            <p:ph type="dt" sz="half" idx="10"/>
          </p:nvPr>
        </p:nvSpPr>
        <p:spPr/>
        <p:txBody>
          <a:bodyPr/>
          <a:lstStyle/>
          <a:p>
            <a:pPr>
              <a:defRPr/>
            </a:pPr>
            <a:fld id="{37ABA656-90B2-4F70-953C-087063D4C862}" type="datetime1">
              <a:rPr lang="en-US" smtClean="0"/>
              <a:t>3/25/2019</a:t>
            </a:fld>
            <a:endParaRPr lang="en-US" dirty="0"/>
          </a:p>
        </p:txBody>
      </p:sp>
    </p:spTree>
    <p:extLst>
      <p:ext uri="{BB962C8B-B14F-4D97-AF65-F5344CB8AC3E}">
        <p14:creationId xmlns:p14="http://schemas.microsoft.com/office/powerpoint/2010/main" val="3002223797"/>
      </p:ext>
    </p:extLst>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lIns="90487" tIns="44450" rIns="90487" bIns="44450"/>
          <a:lstStyle/>
          <a:p>
            <a:r>
              <a:rPr lang="en-GB" dirty="0"/>
              <a:t>The software requirements document</a:t>
            </a:r>
          </a:p>
        </p:txBody>
      </p:sp>
      <p:sp>
        <p:nvSpPr>
          <p:cNvPr id="16387" name="Rectangle 3"/>
          <p:cNvSpPr>
            <a:spLocks noGrp="1" noChangeArrowheads="1"/>
          </p:cNvSpPr>
          <p:nvPr>
            <p:ph idx="1"/>
          </p:nvPr>
        </p:nvSpPr>
        <p:spPr>
          <a:noFill/>
          <a:ln/>
        </p:spPr>
        <p:txBody>
          <a:bodyPr lIns="90487" tIns="44450" rIns="90487" bIns="44450"/>
          <a:lstStyle/>
          <a:p>
            <a:r>
              <a:rPr lang="en-GB" dirty="0"/>
              <a:t>The software requirements document is the official statement of what is required of the system developers.</a:t>
            </a:r>
          </a:p>
          <a:p>
            <a:r>
              <a:rPr lang="en-GB" dirty="0"/>
              <a:t>Should include both a definition of user requirements and a specification of the system requirements.</a:t>
            </a:r>
          </a:p>
          <a:p>
            <a:r>
              <a:rPr lang="en-GB" dirty="0"/>
              <a:t>It is NOT a design document. As far as possible, it should set of WHAT the system should do rather than HOW it should do it.</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43</a:t>
            </a:fld>
            <a:endParaRPr lang="en-US"/>
          </a:p>
        </p:txBody>
      </p:sp>
      <p:sp>
        <p:nvSpPr>
          <p:cNvPr id="2" name="Date Placeholder 1"/>
          <p:cNvSpPr>
            <a:spLocks noGrp="1"/>
          </p:cNvSpPr>
          <p:nvPr>
            <p:ph type="dt" sz="half" idx="10"/>
          </p:nvPr>
        </p:nvSpPr>
        <p:spPr/>
        <p:txBody>
          <a:bodyPr/>
          <a:lstStyle/>
          <a:p>
            <a:pPr>
              <a:defRPr/>
            </a:pPr>
            <a:fld id="{B16626C4-9444-4081-86DB-CEFE51F91FC7}" type="datetime1">
              <a:rPr lang="en-US" smtClean="0"/>
              <a:t>3/25/2019</a:t>
            </a:fld>
            <a:endParaRPr lang="en-US" dirty="0"/>
          </a:p>
        </p:txBody>
      </p:sp>
    </p:spTree>
    <p:extLst>
      <p:ext uri="{BB962C8B-B14F-4D97-AF65-F5344CB8AC3E}">
        <p14:creationId xmlns:p14="http://schemas.microsoft.com/office/powerpoint/2010/main" val="3604491601"/>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dirty="0"/>
              <a:t>Users of a requirements document</a:t>
            </a:r>
            <a:r>
              <a:rPr lang="en-GB" dirty="0"/>
              <a:t> </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44</a:t>
            </a:fld>
            <a:endParaRPr lang="en-US"/>
          </a:p>
        </p:txBody>
      </p:sp>
      <p:pic>
        <p:nvPicPr>
          <p:cNvPr id="4" name="Picture 3" descr="4.6 ReqDocUsers.eps"/>
          <p:cNvPicPr>
            <a:picLocks noChangeAspect="1"/>
          </p:cNvPicPr>
          <p:nvPr/>
        </p:nvPicPr>
        <p:blipFill>
          <a:blip r:embed="rId2"/>
          <a:stretch>
            <a:fillRect/>
          </a:stretch>
        </p:blipFill>
        <p:spPr>
          <a:xfrm>
            <a:off x="2514600" y="1486176"/>
            <a:ext cx="3810000" cy="4870174"/>
          </a:xfrm>
          <a:prstGeom prst="rect">
            <a:avLst/>
          </a:prstGeom>
        </p:spPr>
      </p:pic>
      <p:sp>
        <p:nvSpPr>
          <p:cNvPr id="2" name="Date Placeholder 1"/>
          <p:cNvSpPr>
            <a:spLocks noGrp="1"/>
          </p:cNvSpPr>
          <p:nvPr>
            <p:ph type="dt" sz="half" idx="10"/>
          </p:nvPr>
        </p:nvSpPr>
        <p:spPr/>
        <p:txBody>
          <a:bodyPr/>
          <a:lstStyle/>
          <a:p>
            <a:pPr>
              <a:defRPr/>
            </a:pPr>
            <a:fld id="{CEB4C6E5-A0BD-4B80-985D-0A6D8C6577C4}" type="datetime1">
              <a:rPr lang="en-US" smtClean="0"/>
              <a:t>3/25/2019</a:t>
            </a:fld>
            <a:endParaRPr lang="en-US" dirty="0"/>
          </a:p>
        </p:txBody>
      </p:sp>
    </p:spTree>
    <p:extLst>
      <p:ext uri="{BB962C8B-B14F-4D97-AF65-F5344CB8AC3E}">
        <p14:creationId xmlns:p14="http://schemas.microsoft.com/office/powerpoint/2010/main" val="74181069"/>
      </p:ext>
    </p:extLst>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244" y="2348880"/>
            <a:ext cx="8239555" cy="1143000"/>
          </a:xfrm>
        </p:spPr>
        <p:txBody>
          <a:bodyPr/>
          <a:lstStyle/>
          <a:p>
            <a:pPr algn="ctr"/>
            <a:r>
              <a:rPr lang="en-US" dirty="0"/>
              <a:t>Requirements validation</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45</a:t>
            </a:fld>
            <a:endParaRPr lang="en-US"/>
          </a:p>
        </p:txBody>
      </p:sp>
      <p:sp>
        <p:nvSpPr>
          <p:cNvPr id="3" name="Date Placeholder 2"/>
          <p:cNvSpPr>
            <a:spLocks noGrp="1"/>
          </p:cNvSpPr>
          <p:nvPr>
            <p:ph type="dt" sz="half" idx="10"/>
          </p:nvPr>
        </p:nvSpPr>
        <p:spPr/>
        <p:txBody>
          <a:bodyPr/>
          <a:lstStyle/>
          <a:p>
            <a:pPr>
              <a:defRPr/>
            </a:pPr>
            <a:fld id="{15CA8CE8-A8EC-422B-B07F-4000B15CDD5D}" type="datetime1">
              <a:rPr lang="en-US" smtClean="0"/>
              <a:t>3/25/2019</a:t>
            </a:fld>
            <a:endParaRPr lang="en-US" dirty="0"/>
          </a:p>
        </p:txBody>
      </p:sp>
    </p:spTree>
    <p:extLst>
      <p:ext uri="{BB962C8B-B14F-4D97-AF65-F5344CB8AC3E}">
        <p14:creationId xmlns:p14="http://schemas.microsoft.com/office/powerpoint/2010/main" val="1420345495"/>
      </p:ext>
    </p:extLst>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noFill/>
          <a:ln/>
        </p:spPr>
        <p:txBody>
          <a:bodyPr lIns="90487" tIns="44450" rIns="90487" bIns="44450"/>
          <a:lstStyle/>
          <a:p>
            <a:r>
              <a:rPr lang="en-GB"/>
              <a:t>Requirements validation</a:t>
            </a:r>
          </a:p>
        </p:txBody>
      </p:sp>
      <p:sp>
        <p:nvSpPr>
          <p:cNvPr id="57347" name="Rectangle 3"/>
          <p:cNvSpPr>
            <a:spLocks noGrp="1" noChangeArrowheads="1"/>
          </p:cNvSpPr>
          <p:nvPr>
            <p:ph idx="1"/>
          </p:nvPr>
        </p:nvSpPr>
        <p:spPr>
          <a:noFill/>
          <a:ln/>
        </p:spPr>
        <p:txBody>
          <a:bodyPr lIns="90487" tIns="44450" rIns="90487" bIns="44450"/>
          <a:lstStyle/>
          <a:p>
            <a:r>
              <a:rPr lang="en-GB"/>
              <a:t>Concerned with demonstrating that the requirements define the system that the customer really wants.</a:t>
            </a:r>
          </a:p>
          <a:p>
            <a:r>
              <a:rPr lang="en-GB"/>
              <a:t>Requirements error costs are high so validation is very important</a:t>
            </a:r>
          </a:p>
          <a:p>
            <a:pPr lvl="1"/>
            <a:r>
              <a:rPr lang="en-GB"/>
              <a:t>Fixing a requirements error after delivery may cost up to 100 times the cost of fixing an implementation error.</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46</a:t>
            </a:fld>
            <a:endParaRPr lang="en-US"/>
          </a:p>
        </p:txBody>
      </p:sp>
      <p:sp>
        <p:nvSpPr>
          <p:cNvPr id="2" name="Date Placeholder 1"/>
          <p:cNvSpPr>
            <a:spLocks noGrp="1"/>
          </p:cNvSpPr>
          <p:nvPr>
            <p:ph type="dt" sz="half" idx="10"/>
          </p:nvPr>
        </p:nvSpPr>
        <p:spPr/>
        <p:txBody>
          <a:bodyPr/>
          <a:lstStyle/>
          <a:p>
            <a:pPr>
              <a:defRPr/>
            </a:pPr>
            <a:fld id="{28DE480F-782B-4004-A564-EB6E5E29CE33}" type="datetime1">
              <a:rPr lang="en-US" smtClean="0"/>
              <a:t>3/25/2019</a:t>
            </a:fld>
            <a:endParaRPr lang="en-US" dirty="0"/>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381000" y="266700"/>
            <a:ext cx="8305800" cy="1104900"/>
          </a:xfrm>
        </p:spPr>
        <p:txBody>
          <a:bodyPr/>
          <a:lstStyle/>
          <a:p>
            <a:r>
              <a:rPr lang="en-GB"/>
              <a:t>Requirements validation techniques</a:t>
            </a:r>
          </a:p>
        </p:txBody>
      </p:sp>
      <p:sp>
        <p:nvSpPr>
          <p:cNvPr id="77827" name="Rectangle 3"/>
          <p:cNvSpPr>
            <a:spLocks noGrp="1" noChangeArrowheads="1"/>
          </p:cNvSpPr>
          <p:nvPr>
            <p:ph idx="1"/>
          </p:nvPr>
        </p:nvSpPr>
        <p:spPr/>
        <p:txBody>
          <a:bodyPr/>
          <a:lstStyle/>
          <a:p>
            <a:pPr>
              <a:lnSpc>
                <a:spcPct val="90000"/>
              </a:lnSpc>
            </a:pPr>
            <a:r>
              <a:rPr lang="en-GB" dirty="0"/>
              <a:t>Requirements reviews</a:t>
            </a:r>
          </a:p>
          <a:p>
            <a:pPr lvl="1">
              <a:lnSpc>
                <a:spcPct val="90000"/>
              </a:lnSpc>
            </a:pPr>
            <a:r>
              <a:rPr lang="en-GB" dirty="0"/>
              <a:t>Systematic manual analysis of the requirements.</a:t>
            </a:r>
          </a:p>
          <a:p>
            <a:pPr>
              <a:lnSpc>
                <a:spcPct val="90000"/>
              </a:lnSpc>
            </a:pPr>
            <a:r>
              <a:rPr lang="en-GB" dirty="0"/>
              <a:t>Prototyping</a:t>
            </a:r>
          </a:p>
          <a:p>
            <a:pPr lvl="1">
              <a:lnSpc>
                <a:spcPct val="90000"/>
              </a:lnSpc>
            </a:pPr>
            <a:r>
              <a:rPr lang="en-GB" dirty="0"/>
              <a:t>Using an executable model of the system to check requirements. </a:t>
            </a:r>
          </a:p>
          <a:p>
            <a:pPr>
              <a:lnSpc>
                <a:spcPct val="90000"/>
              </a:lnSpc>
            </a:pPr>
            <a:r>
              <a:rPr lang="en-GB" dirty="0"/>
              <a:t>Test-case generation</a:t>
            </a:r>
          </a:p>
          <a:p>
            <a:pPr lvl="1">
              <a:lnSpc>
                <a:spcPct val="90000"/>
              </a:lnSpc>
            </a:pPr>
            <a:r>
              <a:rPr lang="en-GB" dirty="0"/>
              <a:t>Developing tests for requirements to check testability.</a:t>
            </a:r>
          </a:p>
          <a:p>
            <a:pPr>
              <a:lnSpc>
                <a:spcPct val="90000"/>
              </a:lnSpc>
              <a:buFont typeface="Zapf Dingbats" charset="2"/>
              <a:buNone/>
            </a:pPr>
            <a:endParaRPr lang="en-GB"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47</a:t>
            </a:fld>
            <a:endParaRPr lang="en-US"/>
          </a:p>
        </p:txBody>
      </p:sp>
      <p:sp>
        <p:nvSpPr>
          <p:cNvPr id="2" name="Date Placeholder 1"/>
          <p:cNvSpPr>
            <a:spLocks noGrp="1"/>
          </p:cNvSpPr>
          <p:nvPr>
            <p:ph type="dt" sz="half" idx="10"/>
          </p:nvPr>
        </p:nvSpPr>
        <p:spPr/>
        <p:txBody>
          <a:bodyPr/>
          <a:lstStyle/>
          <a:p>
            <a:pPr>
              <a:defRPr/>
            </a:pPr>
            <a:fld id="{8C3E05B1-9A66-44D6-96E8-52FA3AF7BF13}" type="datetime1">
              <a:rPr lang="en-US" smtClean="0"/>
              <a:t>3/25/2019</a:t>
            </a:fld>
            <a:endParaRPr lang="en-US" dirty="0"/>
          </a:p>
        </p:txBody>
      </p:sp>
    </p:spTree>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a:t>Requirements change</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48</a:t>
            </a:fld>
            <a:endParaRPr lang="en-US"/>
          </a:p>
        </p:txBody>
      </p:sp>
      <p:sp>
        <p:nvSpPr>
          <p:cNvPr id="3" name="Date Placeholder 2"/>
          <p:cNvSpPr>
            <a:spLocks noGrp="1"/>
          </p:cNvSpPr>
          <p:nvPr>
            <p:ph type="dt" sz="half" idx="10"/>
          </p:nvPr>
        </p:nvSpPr>
        <p:spPr/>
        <p:txBody>
          <a:bodyPr/>
          <a:lstStyle/>
          <a:p>
            <a:pPr>
              <a:defRPr/>
            </a:pPr>
            <a:fld id="{DE4F657D-2055-4E31-B14B-2E06A29DA047}" type="datetime1">
              <a:rPr lang="en-US" smtClean="0"/>
              <a:t>3/25/2019</a:t>
            </a:fld>
            <a:endParaRPr lang="en-US" dirty="0"/>
          </a:p>
        </p:txBody>
      </p:sp>
    </p:spTree>
    <p:extLst>
      <p:ext uri="{BB962C8B-B14F-4D97-AF65-F5344CB8AC3E}">
        <p14:creationId xmlns:p14="http://schemas.microsoft.com/office/powerpoint/2010/main" val="3606619586"/>
      </p:ext>
    </p:extLst>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dirty="0"/>
              <a:t>Requirements evolution</a:t>
            </a:r>
            <a:r>
              <a:rPr lang="en-GB" dirty="0"/>
              <a:t> </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49</a:t>
            </a:fld>
            <a:endParaRPr lang="en-US"/>
          </a:p>
        </p:txBody>
      </p:sp>
      <p:pic>
        <p:nvPicPr>
          <p:cNvPr id="4" name="Picture 3" descr="4.17 ReqEvolution.eps"/>
          <p:cNvPicPr>
            <a:picLocks noChangeAspect="1"/>
          </p:cNvPicPr>
          <p:nvPr/>
        </p:nvPicPr>
        <p:blipFill>
          <a:blip r:embed="rId2"/>
          <a:stretch>
            <a:fillRect/>
          </a:stretch>
        </p:blipFill>
        <p:spPr>
          <a:xfrm>
            <a:off x="2133600" y="2514600"/>
            <a:ext cx="5005917" cy="2514600"/>
          </a:xfrm>
          <a:prstGeom prst="rect">
            <a:avLst/>
          </a:prstGeom>
        </p:spPr>
      </p:pic>
      <p:sp>
        <p:nvSpPr>
          <p:cNvPr id="2" name="Date Placeholder 1"/>
          <p:cNvSpPr>
            <a:spLocks noGrp="1"/>
          </p:cNvSpPr>
          <p:nvPr>
            <p:ph type="dt" sz="half" idx="10"/>
          </p:nvPr>
        </p:nvSpPr>
        <p:spPr/>
        <p:txBody>
          <a:bodyPr/>
          <a:lstStyle/>
          <a:p>
            <a:pPr>
              <a:defRPr/>
            </a:pPr>
            <a:fld id="{0398E996-0F84-49D4-A76D-EA3ABB6F115B}" type="datetime1">
              <a:rPr lang="en-US" smtClean="0"/>
              <a:t>3/25/2019</a:t>
            </a:fld>
            <a:endParaRPr lang="en-US" dirty="0"/>
          </a:p>
        </p:txBody>
      </p:sp>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533400" y="304800"/>
            <a:ext cx="8915400" cy="1104900"/>
          </a:xfrm>
          <a:noFill/>
          <a:ln/>
        </p:spPr>
        <p:txBody>
          <a:bodyPr lIns="90487" tIns="44450" rIns="90487" bIns="44450"/>
          <a:lstStyle/>
          <a:p>
            <a:r>
              <a:rPr lang="en-GB"/>
              <a:t>Types of requirement</a:t>
            </a:r>
          </a:p>
        </p:txBody>
      </p:sp>
      <p:sp>
        <p:nvSpPr>
          <p:cNvPr id="9219" name="Rectangle 3"/>
          <p:cNvSpPr>
            <a:spLocks noGrp="1" noChangeArrowheads="1"/>
          </p:cNvSpPr>
          <p:nvPr>
            <p:ph idx="1"/>
          </p:nvPr>
        </p:nvSpPr>
        <p:spPr>
          <a:noFill/>
          <a:ln/>
        </p:spPr>
        <p:txBody>
          <a:bodyPr lIns="90487" tIns="44450" rIns="90487" bIns="44450"/>
          <a:lstStyle/>
          <a:p>
            <a:r>
              <a:rPr lang="en-GB" dirty="0"/>
              <a:t>User requirements</a:t>
            </a:r>
          </a:p>
          <a:p>
            <a:pPr lvl="1"/>
            <a:r>
              <a:rPr lang="en-GB" dirty="0"/>
              <a:t>Statements in natural language plus diagrams of the services the system provides and its operational constraints. </a:t>
            </a:r>
          </a:p>
          <a:p>
            <a:pPr lvl="1"/>
            <a:r>
              <a:rPr lang="en-GB" dirty="0"/>
              <a:t>Written for customers.</a:t>
            </a:r>
          </a:p>
          <a:p>
            <a:r>
              <a:rPr lang="en-GB" dirty="0"/>
              <a:t>System requirements</a:t>
            </a:r>
          </a:p>
          <a:p>
            <a:pPr lvl="1"/>
            <a:r>
              <a:rPr lang="en-GB" dirty="0"/>
              <a:t>A structured document setting out detailed descriptions of the system’s functions, services and operational constraints. </a:t>
            </a:r>
          </a:p>
          <a:p>
            <a:pPr lvl="1"/>
            <a:r>
              <a:rPr lang="en-GB" dirty="0"/>
              <a:t>Defines what should be implemented so may be part of a contract between client and contractor.</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a:t>
            </a:fld>
            <a:endParaRPr lang="en-US"/>
          </a:p>
        </p:txBody>
      </p:sp>
      <p:sp>
        <p:nvSpPr>
          <p:cNvPr id="2" name="Date Placeholder 1"/>
          <p:cNvSpPr>
            <a:spLocks noGrp="1"/>
          </p:cNvSpPr>
          <p:nvPr>
            <p:ph type="dt" sz="half" idx="10"/>
          </p:nvPr>
        </p:nvSpPr>
        <p:spPr/>
        <p:txBody>
          <a:bodyPr/>
          <a:lstStyle/>
          <a:p>
            <a:pPr>
              <a:defRPr/>
            </a:pPr>
            <a:fld id="{E5086936-F198-45B9-9DD8-2991E5AB75B7}" type="datetime1">
              <a:rPr lang="en-US" smtClean="0"/>
              <a:t>3/25/2019</a:t>
            </a:fld>
            <a:endParaRPr lang="en-US" dirty="0"/>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change management</a:t>
            </a:r>
          </a:p>
        </p:txBody>
      </p:sp>
      <p:sp>
        <p:nvSpPr>
          <p:cNvPr id="3" name="Content Placeholder 2"/>
          <p:cNvSpPr>
            <a:spLocks noGrp="1"/>
          </p:cNvSpPr>
          <p:nvPr>
            <p:ph idx="1"/>
          </p:nvPr>
        </p:nvSpPr>
        <p:spPr/>
        <p:txBody>
          <a:bodyPr/>
          <a:lstStyle/>
          <a:p>
            <a:r>
              <a:rPr lang="en-US" dirty="0">
                <a:solidFill>
                  <a:srgbClr val="000000"/>
                </a:solidFill>
              </a:rPr>
              <a:t>Deciding if a requirements change should be accepted</a:t>
            </a:r>
          </a:p>
          <a:p>
            <a:pPr lvl="1"/>
            <a:r>
              <a:rPr lang="en-US" i="1" dirty="0">
                <a:solidFill>
                  <a:srgbClr val="000000"/>
                </a:solidFill>
              </a:rPr>
              <a:t>Problem analysis and change specification</a:t>
            </a:r>
            <a:r>
              <a:rPr lang="en-US" dirty="0">
                <a:solidFill>
                  <a:srgbClr val="000000"/>
                </a:solidFill>
              </a:rPr>
              <a:t> </a:t>
            </a:r>
          </a:p>
          <a:p>
            <a:pPr lvl="2"/>
            <a:r>
              <a:rPr lang="en-US" dirty="0">
                <a:solidFill>
                  <a:srgbClr val="000000"/>
                </a:solidFill>
              </a:rPr>
              <a:t>During this stage, the problem or the change proposal is analyzed to check that it is valid. This analysis is fed back to the change requestor who may respond with a more specific requirements change proposal, or decide to withdraw the request.</a:t>
            </a:r>
            <a:endParaRPr lang="en-GB" dirty="0">
              <a:solidFill>
                <a:srgbClr val="000000"/>
              </a:solidFill>
            </a:endParaRPr>
          </a:p>
          <a:p>
            <a:pPr lvl="1"/>
            <a:r>
              <a:rPr lang="en-US" i="1" dirty="0">
                <a:solidFill>
                  <a:srgbClr val="000000"/>
                </a:solidFill>
              </a:rPr>
              <a:t>Change analysis and costing</a:t>
            </a:r>
            <a:r>
              <a:rPr lang="en-US" dirty="0">
                <a:solidFill>
                  <a:srgbClr val="000000"/>
                </a:solidFill>
              </a:rPr>
              <a:t> </a:t>
            </a:r>
          </a:p>
          <a:p>
            <a:pPr lvl="2"/>
            <a:r>
              <a:rPr lang="en-US" dirty="0">
                <a:solidFill>
                  <a:srgbClr val="000000"/>
                </a:solidFill>
              </a:rPr>
              <a:t>The effect of the proposed change is assessed using traceability information and general knowledge of the system requirements. Once this analysis is completed, a decision is made whether or not to proceed with the requirements change.</a:t>
            </a:r>
            <a:endParaRPr lang="en-GB" dirty="0">
              <a:solidFill>
                <a:srgbClr val="000000"/>
              </a:solidFill>
            </a:endParaRPr>
          </a:p>
          <a:p>
            <a:pPr lvl="1"/>
            <a:r>
              <a:rPr lang="en-US" dirty="0">
                <a:solidFill>
                  <a:srgbClr val="000000"/>
                </a:solidFill>
              </a:rPr>
              <a:t>Change implementation </a:t>
            </a:r>
          </a:p>
          <a:p>
            <a:pPr lvl="2"/>
            <a:r>
              <a:rPr lang="en-US" dirty="0">
                <a:solidFill>
                  <a:srgbClr val="000000"/>
                </a:solidFill>
              </a:rPr>
              <a:t>The requirements document and, where necessary, the system design and implementation, are modified. Ideally, the document should be organized so that changes can be easily implemented.</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50</a:t>
            </a:fld>
            <a:endParaRPr lang="en-US"/>
          </a:p>
        </p:txBody>
      </p:sp>
      <p:sp>
        <p:nvSpPr>
          <p:cNvPr id="6" name="Date Placeholder 5"/>
          <p:cNvSpPr>
            <a:spLocks noGrp="1"/>
          </p:cNvSpPr>
          <p:nvPr>
            <p:ph type="dt" sz="half" idx="10"/>
          </p:nvPr>
        </p:nvSpPr>
        <p:spPr/>
        <p:txBody>
          <a:bodyPr/>
          <a:lstStyle/>
          <a:p>
            <a:pPr>
              <a:defRPr/>
            </a:pPr>
            <a:fld id="{F0BAA1DE-49E5-49F6-BF24-620796D6BA33}" type="datetime1">
              <a:rPr lang="en-US" smtClean="0"/>
              <a:t>3/25/2019</a:t>
            </a:fld>
            <a:endParaRPr lang="en-US" dirty="0"/>
          </a:p>
        </p:txBody>
      </p:sp>
    </p:spTree>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dirty="0"/>
              <a:t>Requirements change management</a:t>
            </a:r>
            <a:r>
              <a:rPr lang="en-GB" dirty="0"/>
              <a:t> </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51</a:t>
            </a:fld>
            <a:endParaRPr lang="en-US"/>
          </a:p>
        </p:txBody>
      </p:sp>
      <p:pic>
        <p:nvPicPr>
          <p:cNvPr id="4" name="Picture 3" descr="4.18 ReqChangeMan.eps"/>
          <p:cNvPicPr>
            <a:picLocks noChangeAspect="1"/>
          </p:cNvPicPr>
          <p:nvPr/>
        </p:nvPicPr>
        <p:blipFill>
          <a:blip r:embed="rId2"/>
          <a:stretch>
            <a:fillRect/>
          </a:stretch>
        </p:blipFill>
        <p:spPr>
          <a:xfrm>
            <a:off x="228600" y="3136900"/>
            <a:ext cx="8661952" cy="1054100"/>
          </a:xfrm>
          <a:prstGeom prst="rect">
            <a:avLst/>
          </a:prstGeom>
        </p:spPr>
      </p:pic>
      <p:sp>
        <p:nvSpPr>
          <p:cNvPr id="2" name="Date Placeholder 1"/>
          <p:cNvSpPr>
            <a:spLocks noGrp="1"/>
          </p:cNvSpPr>
          <p:nvPr>
            <p:ph type="dt" sz="half" idx="10"/>
          </p:nvPr>
        </p:nvSpPr>
        <p:spPr/>
        <p:txBody>
          <a:bodyPr/>
          <a:lstStyle/>
          <a:p>
            <a:pPr>
              <a:defRPr/>
            </a:pPr>
            <a:fld id="{160766B0-C4C5-4537-955E-63AC7020C8DE}" type="datetime1">
              <a:rPr lang="en-US" smtClean="0"/>
              <a:t>3/25/2019</a:t>
            </a:fld>
            <a:endParaRPr lang="en-US" dirty="0"/>
          </a:p>
        </p:txBody>
      </p:sp>
    </p:spTree>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F835C-0A09-4FE0-A8FC-5E1B79637AA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141E291-0ACA-42A9-8AEC-7BFAC7AB5D47}"/>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2236F074-9FDB-4C58-87D8-C90C2D407E4D}"/>
              </a:ext>
            </a:extLst>
          </p:cNvPr>
          <p:cNvSpPr>
            <a:spLocks noGrp="1"/>
          </p:cNvSpPr>
          <p:nvPr>
            <p:ph type="dt" sz="half" idx="10"/>
          </p:nvPr>
        </p:nvSpPr>
        <p:spPr/>
        <p:txBody>
          <a:bodyPr/>
          <a:lstStyle/>
          <a:p>
            <a:pPr>
              <a:defRPr/>
            </a:pPr>
            <a:fld id="{3020885F-0361-44C5-BBE0-75315CF928BE}" type="datetime1">
              <a:rPr lang="en-US" smtClean="0"/>
              <a:t>3/25/2019</a:t>
            </a:fld>
            <a:endParaRPr lang="en-US" dirty="0"/>
          </a:p>
        </p:txBody>
      </p:sp>
      <p:sp>
        <p:nvSpPr>
          <p:cNvPr id="6" name="Slide Number Placeholder 5">
            <a:extLst>
              <a:ext uri="{FF2B5EF4-FFF2-40B4-BE49-F238E27FC236}">
                <a16:creationId xmlns:a16="http://schemas.microsoft.com/office/drawing/2014/main" id="{AB928F56-F0B8-4E28-A63F-3B6EC4554526}"/>
              </a:ext>
            </a:extLst>
          </p:cNvPr>
          <p:cNvSpPr>
            <a:spLocks noGrp="1"/>
          </p:cNvSpPr>
          <p:nvPr>
            <p:ph type="sldNum" sz="quarter" idx="12"/>
          </p:nvPr>
        </p:nvSpPr>
        <p:spPr/>
        <p:txBody>
          <a:bodyPr/>
          <a:lstStyle/>
          <a:p>
            <a:pPr>
              <a:defRPr/>
            </a:pPr>
            <a:fld id="{825F70CE-84E9-D04C-9B15-10C693AA0F2A}" type="slidenum">
              <a:rPr lang="en-US" smtClean="0"/>
              <a:pPr>
                <a:defRPr/>
              </a:pPr>
              <a:t>52</a:t>
            </a:fld>
            <a:endParaRPr lang="en-US"/>
          </a:p>
        </p:txBody>
      </p:sp>
      <p:pic>
        <p:nvPicPr>
          <p:cNvPr id="7" name="Picture 6">
            <a:extLst>
              <a:ext uri="{FF2B5EF4-FFF2-40B4-BE49-F238E27FC236}">
                <a16:creationId xmlns:a16="http://schemas.microsoft.com/office/drawing/2014/main" id="{2D0E407A-A6DB-4C07-9A50-3697E823D591}"/>
              </a:ext>
            </a:extLst>
          </p:cNvPr>
          <p:cNvPicPr>
            <a:picLocks noChangeAspect="1"/>
          </p:cNvPicPr>
          <p:nvPr/>
        </p:nvPicPr>
        <p:blipFill>
          <a:blip r:embed="rId2"/>
          <a:stretch>
            <a:fillRect/>
          </a:stretch>
        </p:blipFill>
        <p:spPr>
          <a:xfrm>
            <a:off x="-396" y="0"/>
            <a:ext cx="9144396" cy="6858297"/>
          </a:xfrm>
          <a:prstGeom prst="rect">
            <a:avLst/>
          </a:prstGeom>
        </p:spPr>
      </p:pic>
    </p:spTree>
    <p:extLst>
      <p:ext uri="{BB962C8B-B14F-4D97-AF65-F5344CB8AC3E}">
        <p14:creationId xmlns:p14="http://schemas.microsoft.com/office/powerpoint/2010/main" val="1488008301"/>
      </p:ext>
    </p:extLst>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F835C-0A09-4FE0-A8FC-5E1B79637AA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141E291-0ACA-42A9-8AEC-7BFAC7AB5D47}"/>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2236F074-9FDB-4C58-87D8-C90C2D407E4D}"/>
              </a:ext>
            </a:extLst>
          </p:cNvPr>
          <p:cNvSpPr>
            <a:spLocks noGrp="1"/>
          </p:cNvSpPr>
          <p:nvPr>
            <p:ph type="dt" sz="half" idx="10"/>
          </p:nvPr>
        </p:nvSpPr>
        <p:spPr/>
        <p:txBody>
          <a:bodyPr/>
          <a:lstStyle/>
          <a:p>
            <a:pPr>
              <a:defRPr/>
            </a:pPr>
            <a:fld id="{42B90ABC-B12E-4288-A8F3-D4AB3D558886}" type="datetime1">
              <a:rPr lang="en-US" smtClean="0"/>
              <a:t>3/25/2019</a:t>
            </a:fld>
            <a:endParaRPr lang="en-US" dirty="0"/>
          </a:p>
        </p:txBody>
      </p:sp>
      <p:sp>
        <p:nvSpPr>
          <p:cNvPr id="6" name="Slide Number Placeholder 5">
            <a:extLst>
              <a:ext uri="{FF2B5EF4-FFF2-40B4-BE49-F238E27FC236}">
                <a16:creationId xmlns:a16="http://schemas.microsoft.com/office/drawing/2014/main" id="{AB928F56-F0B8-4E28-A63F-3B6EC4554526}"/>
              </a:ext>
            </a:extLst>
          </p:cNvPr>
          <p:cNvSpPr>
            <a:spLocks noGrp="1"/>
          </p:cNvSpPr>
          <p:nvPr>
            <p:ph type="sldNum" sz="quarter" idx="12"/>
          </p:nvPr>
        </p:nvSpPr>
        <p:spPr/>
        <p:txBody>
          <a:bodyPr/>
          <a:lstStyle/>
          <a:p>
            <a:pPr>
              <a:defRPr/>
            </a:pPr>
            <a:fld id="{825F70CE-84E9-D04C-9B15-10C693AA0F2A}" type="slidenum">
              <a:rPr lang="en-US" smtClean="0"/>
              <a:pPr>
                <a:defRPr/>
              </a:pPr>
              <a:t>53</a:t>
            </a:fld>
            <a:endParaRPr lang="en-US"/>
          </a:p>
        </p:txBody>
      </p:sp>
      <p:pic>
        <p:nvPicPr>
          <p:cNvPr id="7" name="Picture 6">
            <a:extLst>
              <a:ext uri="{FF2B5EF4-FFF2-40B4-BE49-F238E27FC236}">
                <a16:creationId xmlns:a16="http://schemas.microsoft.com/office/drawing/2014/main" id="{1790C26D-0DFA-4FD7-9F38-C5B2EC7C040E}"/>
              </a:ext>
            </a:extLst>
          </p:cNvPr>
          <p:cNvPicPr>
            <a:picLocks noChangeAspect="1"/>
          </p:cNvPicPr>
          <p:nvPr/>
        </p:nvPicPr>
        <p:blipFill>
          <a:blip r:embed="rId2"/>
          <a:stretch>
            <a:fillRect/>
          </a:stretch>
        </p:blipFill>
        <p:spPr>
          <a:xfrm>
            <a:off x="-396" y="-298"/>
            <a:ext cx="9144396" cy="6858297"/>
          </a:xfrm>
          <a:prstGeom prst="rect">
            <a:avLst/>
          </a:prstGeom>
        </p:spPr>
      </p:pic>
    </p:spTree>
    <p:extLst>
      <p:ext uri="{BB962C8B-B14F-4D97-AF65-F5344CB8AC3E}">
        <p14:creationId xmlns:p14="http://schemas.microsoft.com/office/powerpoint/2010/main" val="3522056826"/>
      </p:ext>
    </p:extLst>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F835C-0A09-4FE0-A8FC-5E1B79637AA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141E291-0ACA-42A9-8AEC-7BFAC7AB5D47}"/>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2236F074-9FDB-4C58-87D8-C90C2D407E4D}"/>
              </a:ext>
            </a:extLst>
          </p:cNvPr>
          <p:cNvSpPr>
            <a:spLocks noGrp="1"/>
          </p:cNvSpPr>
          <p:nvPr>
            <p:ph type="dt" sz="half" idx="10"/>
          </p:nvPr>
        </p:nvSpPr>
        <p:spPr/>
        <p:txBody>
          <a:bodyPr/>
          <a:lstStyle/>
          <a:p>
            <a:pPr>
              <a:defRPr/>
            </a:pPr>
            <a:fld id="{9DA53F2A-9320-4B59-8D18-73814DD6371F}" type="datetime1">
              <a:rPr lang="en-US" smtClean="0"/>
              <a:t>3/25/2019</a:t>
            </a:fld>
            <a:endParaRPr lang="en-US" dirty="0"/>
          </a:p>
        </p:txBody>
      </p:sp>
      <p:sp>
        <p:nvSpPr>
          <p:cNvPr id="6" name="Slide Number Placeholder 5">
            <a:extLst>
              <a:ext uri="{FF2B5EF4-FFF2-40B4-BE49-F238E27FC236}">
                <a16:creationId xmlns:a16="http://schemas.microsoft.com/office/drawing/2014/main" id="{AB928F56-F0B8-4E28-A63F-3B6EC4554526}"/>
              </a:ext>
            </a:extLst>
          </p:cNvPr>
          <p:cNvSpPr>
            <a:spLocks noGrp="1"/>
          </p:cNvSpPr>
          <p:nvPr>
            <p:ph type="sldNum" sz="quarter" idx="12"/>
          </p:nvPr>
        </p:nvSpPr>
        <p:spPr/>
        <p:txBody>
          <a:bodyPr/>
          <a:lstStyle/>
          <a:p>
            <a:pPr>
              <a:defRPr/>
            </a:pPr>
            <a:fld id="{825F70CE-84E9-D04C-9B15-10C693AA0F2A}" type="slidenum">
              <a:rPr lang="en-US" smtClean="0"/>
              <a:pPr>
                <a:defRPr/>
              </a:pPr>
              <a:t>54</a:t>
            </a:fld>
            <a:endParaRPr lang="en-US"/>
          </a:p>
        </p:txBody>
      </p:sp>
      <p:pic>
        <p:nvPicPr>
          <p:cNvPr id="7" name="Picture 6">
            <a:extLst>
              <a:ext uri="{FF2B5EF4-FFF2-40B4-BE49-F238E27FC236}">
                <a16:creationId xmlns:a16="http://schemas.microsoft.com/office/drawing/2014/main" id="{D137C12A-DE3A-4E2B-81A1-31CFC12F8EA6}"/>
              </a:ext>
            </a:extLst>
          </p:cNvPr>
          <p:cNvPicPr>
            <a:picLocks noChangeAspect="1"/>
          </p:cNvPicPr>
          <p:nvPr/>
        </p:nvPicPr>
        <p:blipFill>
          <a:blip r:embed="rId2"/>
          <a:stretch>
            <a:fillRect/>
          </a:stretch>
        </p:blipFill>
        <p:spPr>
          <a:xfrm>
            <a:off x="-396" y="2914"/>
            <a:ext cx="9144396" cy="6858297"/>
          </a:xfrm>
          <a:prstGeom prst="rect">
            <a:avLst/>
          </a:prstGeom>
        </p:spPr>
      </p:pic>
    </p:spTree>
    <p:extLst>
      <p:ext uri="{BB962C8B-B14F-4D97-AF65-F5344CB8AC3E}">
        <p14:creationId xmlns:p14="http://schemas.microsoft.com/office/powerpoint/2010/main" val="3452976354"/>
      </p:ext>
    </p:extLst>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F835C-0A09-4FE0-A8FC-5E1B79637AA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141E291-0ACA-42A9-8AEC-7BFAC7AB5D47}"/>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2236F074-9FDB-4C58-87D8-C90C2D407E4D}"/>
              </a:ext>
            </a:extLst>
          </p:cNvPr>
          <p:cNvSpPr>
            <a:spLocks noGrp="1"/>
          </p:cNvSpPr>
          <p:nvPr>
            <p:ph type="dt" sz="half" idx="10"/>
          </p:nvPr>
        </p:nvSpPr>
        <p:spPr/>
        <p:txBody>
          <a:bodyPr/>
          <a:lstStyle/>
          <a:p>
            <a:pPr>
              <a:defRPr/>
            </a:pPr>
            <a:fld id="{1D870410-FFBC-490D-9D59-CBF4880FE71D}" type="datetime1">
              <a:rPr lang="en-US" smtClean="0"/>
              <a:t>3/25/2019</a:t>
            </a:fld>
            <a:endParaRPr lang="en-US" dirty="0"/>
          </a:p>
        </p:txBody>
      </p:sp>
      <p:sp>
        <p:nvSpPr>
          <p:cNvPr id="6" name="Slide Number Placeholder 5">
            <a:extLst>
              <a:ext uri="{FF2B5EF4-FFF2-40B4-BE49-F238E27FC236}">
                <a16:creationId xmlns:a16="http://schemas.microsoft.com/office/drawing/2014/main" id="{AB928F56-F0B8-4E28-A63F-3B6EC4554526}"/>
              </a:ext>
            </a:extLst>
          </p:cNvPr>
          <p:cNvSpPr>
            <a:spLocks noGrp="1"/>
          </p:cNvSpPr>
          <p:nvPr>
            <p:ph type="sldNum" sz="quarter" idx="12"/>
          </p:nvPr>
        </p:nvSpPr>
        <p:spPr/>
        <p:txBody>
          <a:bodyPr/>
          <a:lstStyle/>
          <a:p>
            <a:pPr>
              <a:defRPr/>
            </a:pPr>
            <a:fld id="{825F70CE-84E9-D04C-9B15-10C693AA0F2A}" type="slidenum">
              <a:rPr lang="en-US" smtClean="0"/>
              <a:pPr>
                <a:defRPr/>
              </a:pPr>
              <a:t>55</a:t>
            </a:fld>
            <a:endParaRPr lang="en-US"/>
          </a:p>
        </p:txBody>
      </p:sp>
      <p:pic>
        <p:nvPicPr>
          <p:cNvPr id="7" name="Picture 6">
            <a:extLst>
              <a:ext uri="{FF2B5EF4-FFF2-40B4-BE49-F238E27FC236}">
                <a16:creationId xmlns:a16="http://schemas.microsoft.com/office/drawing/2014/main" id="{56025531-A2D7-41D8-860B-08A96DBB2D83}"/>
              </a:ext>
            </a:extLst>
          </p:cNvPr>
          <p:cNvPicPr>
            <a:picLocks noChangeAspect="1"/>
          </p:cNvPicPr>
          <p:nvPr/>
        </p:nvPicPr>
        <p:blipFill>
          <a:blip r:embed="rId2"/>
          <a:stretch>
            <a:fillRect/>
          </a:stretch>
        </p:blipFill>
        <p:spPr>
          <a:xfrm>
            <a:off x="0" y="-298"/>
            <a:ext cx="9144000" cy="6858000"/>
          </a:xfrm>
          <a:prstGeom prst="rect">
            <a:avLst/>
          </a:prstGeom>
        </p:spPr>
      </p:pic>
    </p:spTree>
    <p:extLst>
      <p:ext uri="{BB962C8B-B14F-4D97-AF65-F5344CB8AC3E}">
        <p14:creationId xmlns:p14="http://schemas.microsoft.com/office/powerpoint/2010/main" val="1295610505"/>
      </p:ext>
    </p:extLst>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6A0C0-9AE1-48FE-BA8A-BCB3F6645CD7}"/>
              </a:ext>
            </a:extLst>
          </p:cNvPr>
          <p:cNvSpPr>
            <a:spLocks noGrp="1"/>
          </p:cNvSpPr>
          <p:nvPr>
            <p:ph type="title"/>
          </p:nvPr>
        </p:nvSpPr>
        <p:spPr/>
        <p:txBody>
          <a:bodyPr/>
          <a:lstStyle/>
          <a:p>
            <a:r>
              <a:rPr lang="en-US" dirty="0"/>
              <a:t>Milestone 1</a:t>
            </a:r>
          </a:p>
        </p:txBody>
      </p:sp>
      <p:sp>
        <p:nvSpPr>
          <p:cNvPr id="3" name="Content Placeholder 2">
            <a:extLst>
              <a:ext uri="{FF2B5EF4-FFF2-40B4-BE49-F238E27FC236}">
                <a16:creationId xmlns:a16="http://schemas.microsoft.com/office/drawing/2014/main" id="{05111726-2B42-4585-9321-E5A6454754D2}"/>
              </a:ext>
            </a:extLst>
          </p:cNvPr>
          <p:cNvSpPr>
            <a:spLocks noGrp="1"/>
          </p:cNvSpPr>
          <p:nvPr>
            <p:ph idx="1"/>
          </p:nvPr>
        </p:nvSpPr>
        <p:spPr/>
        <p:txBody>
          <a:bodyPr/>
          <a:lstStyle/>
          <a:p>
            <a:endParaRPr lang="en-US" dirty="0"/>
          </a:p>
        </p:txBody>
      </p:sp>
      <p:sp>
        <p:nvSpPr>
          <p:cNvPr id="4" name="Date Placeholder 3">
            <a:extLst>
              <a:ext uri="{FF2B5EF4-FFF2-40B4-BE49-F238E27FC236}">
                <a16:creationId xmlns:a16="http://schemas.microsoft.com/office/drawing/2014/main" id="{4DFF5C54-4666-4984-85FC-E231AD0E4153}"/>
              </a:ext>
            </a:extLst>
          </p:cNvPr>
          <p:cNvSpPr>
            <a:spLocks noGrp="1"/>
          </p:cNvSpPr>
          <p:nvPr>
            <p:ph type="dt" sz="half" idx="10"/>
          </p:nvPr>
        </p:nvSpPr>
        <p:spPr/>
        <p:txBody>
          <a:bodyPr/>
          <a:lstStyle/>
          <a:p>
            <a:pPr>
              <a:defRPr/>
            </a:pPr>
            <a:fld id="{6083B7C7-5F4F-4077-A467-90F19E5FFE9D}" type="datetime1">
              <a:rPr lang="en-US" smtClean="0"/>
              <a:t>3/25/2019</a:t>
            </a:fld>
            <a:endParaRPr lang="en-US" dirty="0"/>
          </a:p>
        </p:txBody>
      </p:sp>
      <p:sp>
        <p:nvSpPr>
          <p:cNvPr id="6" name="Slide Number Placeholder 5">
            <a:extLst>
              <a:ext uri="{FF2B5EF4-FFF2-40B4-BE49-F238E27FC236}">
                <a16:creationId xmlns:a16="http://schemas.microsoft.com/office/drawing/2014/main" id="{146210F5-DE46-4258-B3D7-0BF1650223E6}"/>
              </a:ext>
            </a:extLst>
          </p:cNvPr>
          <p:cNvSpPr>
            <a:spLocks noGrp="1"/>
          </p:cNvSpPr>
          <p:nvPr>
            <p:ph type="sldNum" sz="quarter" idx="12"/>
          </p:nvPr>
        </p:nvSpPr>
        <p:spPr/>
        <p:txBody>
          <a:bodyPr/>
          <a:lstStyle/>
          <a:p>
            <a:pPr>
              <a:defRPr/>
            </a:pPr>
            <a:fld id="{825F70CE-84E9-D04C-9B15-10C693AA0F2A}" type="slidenum">
              <a:rPr lang="en-US" smtClean="0"/>
              <a:pPr>
                <a:defRPr/>
              </a:pPr>
              <a:t>56</a:t>
            </a:fld>
            <a:endParaRPr lang="en-US"/>
          </a:p>
        </p:txBody>
      </p:sp>
    </p:spTree>
    <p:extLst>
      <p:ext uri="{BB962C8B-B14F-4D97-AF65-F5344CB8AC3E}">
        <p14:creationId xmlns:p14="http://schemas.microsoft.com/office/powerpoint/2010/main" val="1511680232"/>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Mentcare</a:t>
            </a:r>
          </a:p>
        </p:txBody>
      </p:sp>
      <p:sp>
        <p:nvSpPr>
          <p:cNvPr id="3" name="Content Placeholder 2"/>
          <p:cNvSpPr>
            <a:spLocks noGrp="1"/>
          </p:cNvSpPr>
          <p:nvPr>
            <p:ph idx="1"/>
          </p:nvPr>
        </p:nvSpPr>
        <p:spPr/>
        <p:txBody>
          <a:bodyPr/>
          <a:lstStyle/>
          <a:p>
            <a:r>
              <a:rPr lang="en-GB" dirty="0" err="1"/>
              <a:t>Mentcare</a:t>
            </a:r>
            <a:r>
              <a:rPr lang="en-GB" dirty="0"/>
              <a:t> is a medical information system that maintains information about patients suffering from mental health problems and the treatments that they have received.</a:t>
            </a:r>
          </a:p>
          <a:p>
            <a:r>
              <a:rPr lang="en-GB" dirty="0"/>
              <a:t>It makes use of a centralized database of patient information but has also been designed to run on a PC.</a:t>
            </a:r>
          </a:p>
          <a:p>
            <a:r>
              <a:rPr lang="en-GB" dirty="0"/>
              <a:t>It may be accessed and used from sites that do not have secure network connectivity. </a:t>
            </a:r>
          </a:p>
          <a:p>
            <a:r>
              <a:rPr lang="en-GB" dirty="0"/>
              <a:t>When the local systems have secure network access, they use patient information in the database but they can download and use local copies of patient records when they are disconnected. </a:t>
            </a:r>
            <a:endParaRPr lang="en-US" dirty="0"/>
          </a:p>
        </p:txBody>
      </p:sp>
      <p:sp>
        <p:nvSpPr>
          <p:cNvPr id="8" name="Date Placeholder 7"/>
          <p:cNvSpPr>
            <a:spLocks noGrp="1"/>
          </p:cNvSpPr>
          <p:nvPr>
            <p:ph type="dt" sz="half" idx="11"/>
          </p:nvPr>
        </p:nvSpPr>
        <p:spPr>
          <a:xfrm>
            <a:off x="35496" y="6453402"/>
            <a:ext cx="1707976" cy="365125"/>
          </a:xfrm>
        </p:spPr>
        <p:txBody>
          <a:bodyPr/>
          <a:lstStyle/>
          <a:p>
            <a:fld id="{E0894F73-267D-4E20-8DCA-C10953CA0A33}" type="datetime1">
              <a:rPr lang="en-US" smtClean="0"/>
              <a:t>3/25/2019</a:t>
            </a:fld>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6</a:t>
            </a:fld>
            <a:endParaRPr lang="en-US"/>
          </a:p>
        </p:txBody>
      </p:sp>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Mentcare goals</a:t>
            </a:r>
          </a:p>
        </p:txBody>
      </p:sp>
      <p:sp>
        <p:nvSpPr>
          <p:cNvPr id="3" name="Content Placeholder 2"/>
          <p:cNvSpPr>
            <a:spLocks noGrp="1"/>
          </p:cNvSpPr>
          <p:nvPr>
            <p:ph idx="1"/>
          </p:nvPr>
        </p:nvSpPr>
        <p:spPr/>
        <p:txBody>
          <a:bodyPr/>
          <a:lstStyle/>
          <a:p>
            <a:r>
              <a:rPr lang="en-GB" dirty="0"/>
              <a:t>To generate management information that allows health service managers to assess performance against local and government targets.</a:t>
            </a:r>
          </a:p>
          <a:p>
            <a:r>
              <a:rPr lang="en-GB" dirty="0"/>
              <a:t>To provide medical staff with timely information to support the treatment of patients.</a:t>
            </a:r>
          </a:p>
          <a:p>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7</a:t>
            </a:fld>
            <a:endParaRPr lang="en-US"/>
          </a:p>
        </p:txBody>
      </p:sp>
      <p:sp>
        <p:nvSpPr>
          <p:cNvPr id="10" name="Date Placeholder 7">
            <a:extLst>
              <a:ext uri="{FF2B5EF4-FFF2-40B4-BE49-F238E27FC236}">
                <a16:creationId xmlns:a16="http://schemas.microsoft.com/office/drawing/2014/main" id="{84C9BCC6-7BE4-42A7-929C-12AE8811DE21}"/>
              </a:ext>
            </a:extLst>
          </p:cNvPr>
          <p:cNvSpPr txBox="1">
            <a:spLocks/>
          </p:cNvSpPr>
          <p:nvPr/>
        </p:nvSpPr>
        <p:spPr>
          <a:xfrm>
            <a:off x="35496" y="6453402"/>
            <a:ext cx="1707976" cy="365125"/>
          </a:xfrm>
          <a:prstGeom prst="rect">
            <a:avLst/>
          </a:prstGeom>
        </p:spPr>
        <p:txBody>
          <a:bodyPr vert="horz" lIns="91440" tIns="45720" rIns="91440" bIns="45720" rtlCol="0" anchor="ctr"/>
          <a:lstStyle>
            <a:defPPr>
              <a:defRPr lang="en-US"/>
            </a:defPPr>
            <a:lvl1pPr algn="ctr" defTabSz="457200" rtl="0" fontAlgn="auto">
              <a:spcBef>
                <a:spcPts val="0"/>
              </a:spcBef>
              <a:spcAft>
                <a:spcPts val="0"/>
              </a:spcAft>
              <a:defRPr sz="1200" kern="1200">
                <a:solidFill>
                  <a:schemeClr val="tx1">
                    <a:tint val="75000"/>
                  </a:schemeClr>
                </a:solidFill>
                <a:latin typeface="+mn-lt"/>
                <a:ea typeface="+mn-ea"/>
                <a:cs typeface="+mn-cs"/>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fld id="{E0894F73-267D-4E20-8DCA-C10953CA0A33}" type="datetime1">
              <a:rPr lang="en-US" smtClean="0"/>
              <a:pPr/>
              <a:t>3/25/2019</a:t>
            </a:fld>
            <a:endParaRPr lang="en-US" dirty="0"/>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GB" dirty="0"/>
              <a:t>The organization of the Mentcare system</a:t>
            </a:r>
            <a:endParaRPr lang="en-US" dirty="0"/>
          </a:p>
        </p:txBody>
      </p:sp>
      <p:pic>
        <p:nvPicPr>
          <p:cNvPr id="2" name="Picture 1" descr="1.6 MHC-PM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799" y="1784350"/>
            <a:ext cx="5071533" cy="4259210"/>
          </a:xfrm>
          <a:prstGeom prst="rect">
            <a:avLst/>
          </a:prstGeom>
        </p:spPr>
      </p:pic>
      <p:sp>
        <p:nvSpPr>
          <p:cNvPr id="8" name="Slide Number Placeholder 7"/>
          <p:cNvSpPr>
            <a:spLocks noGrp="1"/>
          </p:cNvSpPr>
          <p:nvPr>
            <p:ph type="sldNum" sz="quarter" idx="12"/>
          </p:nvPr>
        </p:nvSpPr>
        <p:spPr/>
        <p:txBody>
          <a:bodyPr/>
          <a:lstStyle/>
          <a:p>
            <a:fld id="{1D5CD492-2BC6-F348-9965-EC1D86DF57A8}" type="slidenum">
              <a:rPr lang="en-US" smtClean="0"/>
              <a:t>8</a:t>
            </a:fld>
            <a:endParaRPr lang="en-US"/>
          </a:p>
        </p:txBody>
      </p:sp>
      <p:sp>
        <p:nvSpPr>
          <p:cNvPr id="9" name="Date Placeholder 7">
            <a:extLst>
              <a:ext uri="{FF2B5EF4-FFF2-40B4-BE49-F238E27FC236}">
                <a16:creationId xmlns:a16="http://schemas.microsoft.com/office/drawing/2014/main" id="{DE7C55D1-7951-4CDC-82BB-9A1EAD27BF9A}"/>
              </a:ext>
            </a:extLst>
          </p:cNvPr>
          <p:cNvSpPr txBox="1">
            <a:spLocks/>
          </p:cNvSpPr>
          <p:nvPr/>
        </p:nvSpPr>
        <p:spPr>
          <a:xfrm>
            <a:off x="-652557" y="6400799"/>
            <a:ext cx="2895600" cy="365125"/>
          </a:xfrm>
          <a:prstGeom prst="rect">
            <a:avLst/>
          </a:prstGeom>
        </p:spPr>
        <p:txBody>
          <a:bodyPr vert="horz" lIns="91440" tIns="45720" rIns="91440" bIns="45720" rtlCol="0" anchor="ctr"/>
          <a:lstStyle>
            <a:defPPr>
              <a:defRPr lang="en-US"/>
            </a:defPPr>
            <a:lvl1pPr algn="ctr" defTabSz="457200" rtl="0" fontAlgn="auto">
              <a:spcBef>
                <a:spcPts val="0"/>
              </a:spcBef>
              <a:spcAft>
                <a:spcPts val="0"/>
              </a:spcAft>
              <a:defRPr sz="1200" kern="1200">
                <a:solidFill>
                  <a:schemeClr val="tx1">
                    <a:tint val="75000"/>
                  </a:schemeClr>
                </a:solidFill>
                <a:latin typeface="+mn-lt"/>
                <a:ea typeface="+mn-ea"/>
                <a:cs typeface="+mn-cs"/>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fld id="{D64169F9-F0D9-437E-948D-D1E10C56DD32}" type="datetime1">
              <a:rPr lang="en-US" smtClean="0"/>
              <a:pPr/>
              <a:t>3/25/2019</a:t>
            </a:fld>
            <a:endParaRPr lang="en-US" dirty="0"/>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dirty="0"/>
              <a:t>User and system requirements</a:t>
            </a:r>
            <a:r>
              <a:rPr lang="en-GB" dirty="0"/>
              <a:t> </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9</a:t>
            </a:fld>
            <a:endParaRPr lang="en-US"/>
          </a:p>
        </p:txBody>
      </p:sp>
      <p:pic>
        <p:nvPicPr>
          <p:cNvPr id="2" name="Picture 1" descr="4.1 UserSysReq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2120" y="1556791"/>
            <a:ext cx="6262207" cy="4830845"/>
          </a:xfrm>
          <a:prstGeom prst="rect">
            <a:avLst/>
          </a:prstGeom>
        </p:spPr>
      </p:pic>
      <p:sp>
        <p:nvSpPr>
          <p:cNvPr id="3" name="Date Placeholder 2"/>
          <p:cNvSpPr>
            <a:spLocks noGrp="1"/>
          </p:cNvSpPr>
          <p:nvPr>
            <p:ph type="dt" sz="half" idx="10"/>
          </p:nvPr>
        </p:nvSpPr>
        <p:spPr/>
        <p:txBody>
          <a:bodyPr/>
          <a:lstStyle/>
          <a:p>
            <a:pPr>
              <a:defRPr/>
            </a:pPr>
            <a:fld id="{54033DCB-98DB-49B6-9421-7FEF6A043107}" type="datetime1">
              <a:rPr lang="en-US" smtClean="0"/>
              <a:t>3/25/2019</a:t>
            </a:fld>
            <a:endParaRPr lang="en-US" dirty="0"/>
          </a:p>
        </p:txBody>
      </p:sp>
    </p:spTree>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4679</TotalTime>
  <Words>2377</Words>
  <Application>Microsoft Office PowerPoint</Application>
  <PresentationFormat>On-screen Show (4:3)</PresentationFormat>
  <Paragraphs>341</Paragraphs>
  <Slides>56</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56</vt:i4>
      </vt:variant>
    </vt:vector>
  </HeadingPairs>
  <TitlesOfParts>
    <vt:vector size="62" baseType="lpstr">
      <vt:lpstr>Zapf Dingbats</vt:lpstr>
      <vt:lpstr>Arial</vt:lpstr>
      <vt:lpstr>Calibri</vt:lpstr>
      <vt:lpstr>Wingdings</vt:lpstr>
      <vt:lpstr>SE10 slides</vt:lpstr>
      <vt:lpstr>Document</vt:lpstr>
      <vt:lpstr>Chapter 4 – Requirements Engineering</vt:lpstr>
      <vt:lpstr>Topics covered</vt:lpstr>
      <vt:lpstr>Requirements engineering</vt:lpstr>
      <vt:lpstr>What is a requirement?</vt:lpstr>
      <vt:lpstr>Types of requirement</vt:lpstr>
      <vt:lpstr>Mentcare</vt:lpstr>
      <vt:lpstr>Mentcare goals</vt:lpstr>
      <vt:lpstr>The organization of the Mentcare system</vt:lpstr>
      <vt:lpstr>User and system requirements </vt:lpstr>
      <vt:lpstr>Readers of different types of requirements specification </vt:lpstr>
      <vt:lpstr>User requirements vs. System requirements</vt:lpstr>
      <vt:lpstr>System stakeholders</vt:lpstr>
      <vt:lpstr>Stakeholders in the Mentcare system</vt:lpstr>
      <vt:lpstr>Stakeholders in the Mentcare system</vt:lpstr>
      <vt:lpstr>Functional and non-functional requirements</vt:lpstr>
      <vt:lpstr>Functional and non-functional requirements</vt:lpstr>
      <vt:lpstr>Functional requirements</vt:lpstr>
      <vt:lpstr>Mentcare system: functional requirements</vt:lpstr>
      <vt:lpstr>Non-functional requirements</vt:lpstr>
      <vt:lpstr>Types of nonfunctional requirement </vt:lpstr>
      <vt:lpstr>Non-functional classifications</vt:lpstr>
      <vt:lpstr>Examples of nonfunctional requirements in the Mentcare system</vt:lpstr>
      <vt:lpstr>Usability requirements</vt:lpstr>
      <vt:lpstr>Metrics for specifying nonfunctional requirements</vt:lpstr>
      <vt:lpstr>Requirements engineering processes</vt:lpstr>
      <vt:lpstr>Requirements engineering processes</vt:lpstr>
      <vt:lpstr>A spiral view of the requirements engineering process </vt:lpstr>
      <vt:lpstr>Requirements elicitation</vt:lpstr>
      <vt:lpstr>Requirements elicitation and analysis</vt:lpstr>
      <vt:lpstr>Requirements discovery</vt:lpstr>
      <vt:lpstr>Interviewing</vt:lpstr>
      <vt:lpstr>Interviews in practice</vt:lpstr>
      <vt:lpstr>Problems with interviews</vt:lpstr>
      <vt:lpstr>Stories and scenarios</vt:lpstr>
      <vt:lpstr>Scenarios</vt:lpstr>
      <vt:lpstr>Requirements specification</vt:lpstr>
      <vt:lpstr>Requirements specification</vt:lpstr>
      <vt:lpstr>Ways of writing a system requirements specification </vt:lpstr>
      <vt:lpstr>A structured specification of a requirement for an insulin pump </vt:lpstr>
      <vt:lpstr>A structured specification of a requirement for an insulin pump </vt:lpstr>
      <vt:lpstr>Use cases</vt:lpstr>
      <vt:lpstr>Use cases for the Mentcare system</vt:lpstr>
      <vt:lpstr>The software requirements document</vt:lpstr>
      <vt:lpstr>Users of a requirements document </vt:lpstr>
      <vt:lpstr>Requirements validation</vt:lpstr>
      <vt:lpstr>Requirements validation</vt:lpstr>
      <vt:lpstr>Requirements validation techniques</vt:lpstr>
      <vt:lpstr>Requirements change</vt:lpstr>
      <vt:lpstr>Requirements evolution </vt:lpstr>
      <vt:lpstr>Requirements change management</vt:lpstr>
      <vt:lpstr>Requirements change management </vt:lpstr>
      <vt:lpstr>PowerPoint Presentation</vt:lpstr>
      <vt:lpstr>PowerPoint Presentation</vt:lpstr>
      <vt:lpstr>PowerPoint Presentation</vt:lpstr>
      <vt:lpstr>PowerPoint Presentation</vt:lpstr>
      <vt:lpstr>Milestone 1</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4</dc:title>
  <dc:creator>Ian Sommerville</dc:creator>
  <cp:lastModifiedBy>Pravin Pawar</cp:lastModifiedBy>
  <cp:revision>45</cp:revision>
  <cp:lastPrinted>2010-01-11T10:54:43Z</cp:lastPrinted>
  <dcterms:created xsi:type="dcterms:W3CDTF">2010-01-08T19:43:52Z</dcterms:created>
  <dcterms:modified xsi:type="dcterms:W3CDTF">2019-03-25T06:22:21Z</dcterms:modified>
</cp:coreProperties>
</file>