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81" r:id="rId15"/>
    <p:sldId id="282" r:id="rId16"/>
    <p:sldId id="283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52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5" r:id="rId39"/>
    <p:sldId id="366" r:id="rId40"/>
    <p:sldId id="367" r:id="rId41"/>
    <p:sldId id="368" r:id="rId42"/>
    <p:sldId id="369" r:id="rId43"/>
    <p:sldId id="370" r:id="rId44"/>
    <p:sldId id="372" r:id="rId45"/>
    <p:sldId id="373" r:id="rId46"/>
    <p:sldId id="374" r:id="rId47"/>
    <p:sldId id="375" r:id="rId48"/>
    <p:sldId id="376" r:id="rId49"/>
    <p:sldId id="383" r:id="rId50"/>
    <p:sldId id="389" r:id="rId51"/>
    <p:sldId id="391" r:id="rId52"/>
    <p:sldId id="392" r:id="rId5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2" autoAdjust="0"/>
    <p:restoredTop sz="94660"/>
  </p:normalViewPr>
  <p:slideViewPr>
    <p:cSldViewPr>
      <p:cViewPr varScale="1">
        <p:scale>
          <a:sx n="77" d="100"/>
          <a:sy n="77" d="100"/>
        </p:scale>
        <p:origin x="8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A6C0-B0A0-4B1F-9F6E-9ED4FE17E1E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AA6F-6FB9-4798-84A4-8B3A0DD7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AA6F-6FB9-4798-84A4-8B3A0DD769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6C7B05AC-9E04-41D0-9B59-63A48D1ECA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526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AEED-FAF7-49B1-B0C2-6939C1C49690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873B-80BC-4DC6-8B09-CFF69A73DE8C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7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11A6-9458-40E8-81D4-3E10487790F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42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F9F-DA7C-4BC9-9838-78EF830EAD1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87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5402-C0CF-4D5C-BF91-A330EAF22B3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07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590A-6DA9-43C5-A62A-FAA7C999FD2D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18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462F-F58C-4B12-9BCF-D5083DB8C9F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2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F8-884B-43A5-92E1-1508985B276E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521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05DB-23D8-4420-9212-1DE4FC08D605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06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487C-BEE4-433D-B07A-54E30CA5524F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8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B7D5BB4D-4F1C-485E-92D3-41D95E456891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633-AF58-4E66-AA79-CEF17D395F1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6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229-730C-4695-B6EC-C6FC1E65BD15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C138-077F-4F95-9527-0269C0ABD576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5C3-8F0D-44A8-87E8-DC869409431E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C57D-F83E-4C0D-A188-AE34090A396C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D0E-FCBD-4F57-B2F8-80F62339AFEF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99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E36D-CC11-495B-9BC8-225B399583E7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2C85E7-9FF4-4FC1-9806-98003709611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0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hdr="0" dt="0"/>
  <p:txStyles>
    <p:titleStyle>
      <a:lvl1pPr algn="ctr" defTabSz="50292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pawar.github.io/Fall2019/CSE102-F19/programs/exc06/RollIm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ver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Aler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rompt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firm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opupWindow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check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Scroll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Transform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Headline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pawar.github.io/Fall2019/CSE102-F19/programs/exc06/AgentDa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533" y="-5398"/>
            <a:ext cx="4137304" cy="7777799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84121" y="1"/>
            <a:ext cx="4137304" cy="7772398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98121" y="2437297"/>
            <a:ext cx="6184750" cy="1546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12700" indent="0" algn="ctr" defTabSz="457200">
              <a:spcAft>
                <a:spcPts val="600"/>
              </a:spcAft>
              <a:buNone/>
            </a:pPr>
            <a:r>
              <a:rPr lang="en-US" sz="3200" b="1" spc="125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sz="3200" b="1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70" dirty="0">
                <a:latin typeface="Arial" panose="020B0604020202020204" pitchFamily="34" charset="0"/>
                <a:cs typeface="Arial" panose="020B0604020202020204" pitchFamily="34" charset="0"/>
              </a:rPr>
              <a:t>User Interface </a:t>
            </a:r>
            <a:r>
              <a:rPr lang="en-US" sz="3200" b="1" spc="2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3200" b="1" spc="114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en-US" sz="3200" b="1" spc="-1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spc="-10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b="1" spc="80" dirty="0">
                <a:latin typeface="Arial" panose="020B0604020202020204" pitchFamily="34" charset="0"/>
                <a:cs typeface="Arial" panose="020B0604020202020204" pitchFamily="34" charset="0"/>
              </a:rPr>
              <a:t>aScript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035281" y="6667711"/>
            <a:ext cx="454712" cy="41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spc="170"/>
              <a:t>J</a:t>
            </a:r>
            <a:r>
              <a:rPr lang="en-US" sz="700" spc="150"/>
              <a:t>a</a:t>
            </a:r>
            <a:r>
              <a:rPr lang="en-US" sz="700" spc="160"/>
              <a:t>v</a:t>
            </a:r>
            <a:r>
              <a:rPr lang="en-US" sz="700" spc="180"/>
              <a:t>aScript-</a:t>
            </a:r>
            <a:fld id="{81D60167-4931-47E6-BA6A-407CBD079E47}" type="slidenum">
              <a:rPr lang="en-US" sz="700" spc="14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7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1CF8-3001-4A22-9D9B-4D2427CC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8858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25793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Separate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727315" cy="3267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src="file.js"&gt;&lt;/script&gt;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file.js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2921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elsewhere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placeme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oids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3C85-BD0C-467E-A3EB-96C5F317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-457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4983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Roll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6907" y="1295400"/>
            <a:ext cx="2802293" cy="2822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1621" y="1295400"/>
            <a:ext cx="2802293" cy="2822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D0BC-EDD7-44F6-9F08-698F7D7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972C27-6F4F-4B1E-B289-9A72C4E58D5D}"/>
              </a:ext>
            </a:extLst>
          </p:cNvPr>
          <p:cNvSpPr txBox="1"/>
          <p:nvPr/>
        </p:nvSpPr>
        <p:spPr>
          <a:xfrm>
            <a:off x="2257704" y="4445636"/>
            <a:ext cx="5123180" cy="2031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onmouseover="this.src=’wt2.png’" onmouseout="this.src=’wt1.png’" src="wt1.png" id="icon" alt="webtong.com logo"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RollImg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8161"/>
            <a:ext cx="9098281" cy="826844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9063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Actions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524000"/>
            <a:ext cx="7516495" cy="4813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marks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SomeE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09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eff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limited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imagination.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One-image rollover --&gt;</a:t>
            </a:r>
            <a:endParaRPr sz="2050" dirty="0">
              <a:latin typeface="Courier New"/>
              <a:cs typeface="Courier New"/>
            </a:endParaRPr>
          </a:p>
          <a:p>
            <a:pPr marL="963930" marR="1454785" indent="-688975">
              <a:lnSpc>
                <a:spcPct val="118900"/>
              </a:lnSpc>
              <a:tabLst>
                <a:tab pos="57854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src="wt.png" alt="webtong.com logo" onmouseover="this.style.opacity=0.4" onmouseout="this.style.opacity=1"	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.style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502C-B0E2-46FE-A8EA-74F483E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60" y="-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130">
              <a:lnSpc>
                <a:spcPct val="100000"/>
              </a:lnSpc>
            </a:pP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Manipulating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51713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.hasAttribute(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9" dirty="0">
                <a:solidFill>
                  <a:srgbClr val="000072"/>
                </a:solidFill>
                <a:latin typeface="Arial"/>
                <a:cs typeface="Arial"/>
              </a:rPr>
              <a:t>//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true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false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.getAttribute(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2700" marR="1691005" indent="0">
              <a:lnSpc>
                <a:spcPct val="237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84A4-3525-4A23-A2FB-2D6848B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9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A9D1-7CD3-497F-A161-ADD4B021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5318-0796-43BF-87C7-5F1243E6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01" y="2057400"/>
            <a:ext cx="5762625" cy="15621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3098C24F-B6FA-45AC-A730-1C0659076B0B}"/>
              </a:ext>
            </a:extLst>
          </p:cNvPr>
          <p:cNvSpPr txBox="1"/>
          <p:nvPr/>
        </p:nvSpPr>
        <p:spPr>
          <a:xfrm>
            <a:off x="3657600" y="4572000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Convert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330" y="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89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01624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&lt;title&gt;Unit Conversion Demo&lt;/title&gt;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src="convert.js"&gt;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style="background-color:#def" onload="init()"&gt;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&lt;section&gt;&lt;h1&gt;Inch-Centimeter Converter&lt;/h1&gt;&lt;p&gt;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&lt;label&gt;in &lt;input id="in" size="10" type="number"</a:t>
            </a:r>
            <a:endParaRPr sz="2050" dirty="0">
              <a:latin typeface="Courier New"/>
              <a:cs typeface="Courier New"/>
            </a:endParaRPr>
          </a:p>
          <a:p>
            <a:pPr marL="235458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onfocus="reset()" /&gt;&lt;/label&gt;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type="button" value="Convert" onclick="convert()"/&gt;</a:t>
            </a:r>
            <a:endParaRPr sz="2050" dirty="0">
              <a:latin typeface="Courier New"/>
              <a:cs typeface="Courier New"/>
            </a:endParaRPr>
          </a:p>
          <a:p>
            <a:pPr marL="287655" marR="18034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id="cm" size="10" type="number" onfocus="reset()" /&gt;cm&lt;/label&gt;&lt;/p&gt;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&lt;/section&gt;&lt;/body&gt;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557B-E1F4-4CBD-A926-6783676E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26" y="435995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603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524000"/>
            <a:ext cx="5398770" cy="4783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12700" marR="331851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inf, cmf; function init()</a:t>
            </a:r>
            <a:endParaRPr sz="2050" dirty="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 = document.getElementById(’in’); cmf = document.getElementById(’cm’);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convert()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var i = inf.value.replace(/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(i){ cmf.value = i*2.54; return; } var c = cmf.value.replace(/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c ) {	inf.value = c / 2.54; 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A75-66AA-4A01-8388-192B8B9E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7139661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C34990E-0B49-437C-ABE3-B27CB2222147}"/>
              </a:ext>
            </a:extLst>
          </p:cNvPr>
          <p:cNvSpPr txBox="1"/>
          <p:nvPr/>
        </p:nvSpPr>
        <p:spPr>
          <a:xfrm>
            <a:off x="1130262" y="6297830"/>
            <a:ext cx="236791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reset()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inf.value = "";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F2405D9-AE34-4FD2-8BFA-F7B42934C5F0}"/>
              </a:ext>
            </a:extLst>
          </p:cNvPr>
          <p:cNvSpPr txBox="1"/>
          <p:nvPr/>
        </p:nvSpPr>
        <p:spPr>
          <a:xfrm>
            <a:off x="3885598" y="6669405"/>
            <a:ext cx="236791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cmf.value = ""; }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1524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305050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92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3274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global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iframe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s,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created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164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trolling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2569-830C-49AE-8731-DB3C9469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6" y="569182"/>
            <a:ext cx="6935535" cy="65001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ject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Pro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erties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423784" cy="410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rt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(attributes),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navigator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22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document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repres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(HTML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histor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previously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3149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frames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D1F9-7EA5-4EE0-BC17-A013C55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6387253" cy="139255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846580">
              <a:lnSpc>
                <a:spcPct val="100000"/>
              </a:lnSpc>
            </a:pP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window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6091555" cy="1392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loads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82211"/>
              </p:ext>
            </p:extLst>
          </p:nvPr>
        </p:nvGraphicFramePr>
        <p:xfrm>
          <a:off x="1117562" y="3409588"/>
          <a:ext cx="7645438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history.back();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previous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history.forward();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history.go(-3);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goes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back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BFC3-D312-4C5E-86C0-33FCE47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575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651409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699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Dynamism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onsi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enie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terface.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5781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ell-designed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teractions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enhance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functionali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usabili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tyles,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A2CB-493D-473A-8832-44721C3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853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Dialog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099175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solicit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alert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prompt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confirmation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5B3E3-CD97-4DF3-8BEA-16535CB9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65770" y="2286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31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Alert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4FA0-2D9F-4FEB-ABF9-187B5CD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95612-14B4-4D1E-88B1-80EE7967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7" y="1828800"/>
            <a:ext cx="5410200" cy="162877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6DF4AA2-8DA8-440F-B9A9-D655264F7620}"/>
              </a:ext>
            </a:extLst>
          </p:cNvPr>
          <p:cNvSpPr txBox="1"/>
          <p:nvPr/>
        </p:nvSpPr>
        <p:spPr>
          <a:xfrm>
            <a:off x="1376151" y="3568961"/>
            <a:ext cx="7465059" cy="325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checkCC(number)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018279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{if (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credit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card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alid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window.alert("The credit card number is invalid."); return false;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 return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Alert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1125">
              <a:lnSpc>
                <a:spcPct val="100000"/>
              </a:lnSpc>
            </a:pP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Prompt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476" y="2055175"/>
            <a:ext cx="4741206" cy="293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D7F9-FE09-4051-8E82-19181DA0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732888"/>
            <a:ext cx="5949950" cy="2364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87120">
              <a:lnSpc>
                <a:spcPts val="448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window.prompt(</a:t>
            </a:r>
            <a:r>
              <a:rPr sz="2050" i="1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default-string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var email = window.prompt(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ts val="244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’Please enter your email address:’);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7318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window.confirm("Email is:	" + email);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Prompt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80EC-D6DF-4CD7-956E-EA1079E3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551" y="893584"/>
            <a:ext cx="416306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Confirmation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5166" y="2055135"/>
            <a:ext cx="4207783" cy="302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560428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Confirm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74B6-7704-4057-B5AF-C68DF9F825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66370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ening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60" dirty="0">
                <a:solidFill>
                  <a:srgbClr val="B20000"/>
                </a:solidFill>
                <a:latin typeface="Arial"/>
                <a:cs typeface="Arial"/>
              </a:rPr>
              <a:t>New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window.open("URL", "window-name", "options")</a:t>
            </a:r>
            <a:endParaRPr sz="2050" dirty="0">
              <a:latin typeface="Courier New"/>
              <a:cs typeface="Courier New"/>
            </a:endParaRPr>
          </a:p>
          <a:p>
            <a:pPr marL="12700" marR="701040">
              <a:lnSpc>
                <a:spcPct val="237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window.open("http://www.abc.org","Abc")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window.open("http://www.abc.org","Abc",</a:t>
            </a:r>
            <a:endParaRPr sz="2050" dirty="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"scrollbars=yes,toolbar=no")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C63A-E8A1-4114-B922-18E21A8F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805249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8738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Picture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61"/>
            <a:ext cx="5689549" cy="474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447B-F774-40C7-9CFD-FCA68A1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1009"/>
            <a:ext cx="7602855" cy="517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href="javascript:window.open(’http://www.abc.org’)"&gt;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6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popWindow(URL, w, h)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{window.open(URL, "", "toolbar=no" +</a:t>
            </a:r>
            <a:endParaRPr sz="2050" dirty="0">
              <a:latin typeface="Courier New"/>
              <a:cs typeface="Courier New"/>
            </a:endParaRPr>
          </a:p>
          <a:p>
            <a:pPr marL="3043555" marR="1803400">
              <a:lnSpc>
                <a:spcPct val="1167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",dependent=yes" + ",innerwidth="+ w + ",innerheight="+ h);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 dirty="0"/>
          </a:p>
          <a:p>
            <a:pPr marL="484505" marR="326390" indent="-262890">
              <a:lnSpc>
                <a:spcPct val="116799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dependent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closes.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—Displ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menuba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D105-137B-4AE1-AE59-5FA72A4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07635" cy="241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indent="20955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resizable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—All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resizing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scrollbar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—Enables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status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status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 marL="12700" marR="329565" indent="209550">
              <a:lnSpc>
                <a:spcPct val="166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toolba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PopupWindow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C1BFA-CAB0-4399-9094-9D733A5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attern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46D-57DC-454C-9E85-12425769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926AF-5AAE-4929-93C2-BFC169FD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89" y="1781432"/>
            <a:ext cx="474345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4AAF6-3463-459C-A81B-813A1FBF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14" y="3886200"/>
            <a:ext cx="564832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817" y="1752600"/>
            <a:ext cx="7766832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>
              <a:lnSpc>
                <a:spcPct val="1189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descri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spc="-35" dirty="0">
                <a:solidFill>
                  <a:srgbClr val="000072"/>
                </a:solidFill>
                <a:latin typeface="Arial"/>
                <a:cs typeface="Arial"/>
              </a:rPr>
              <a:t>cument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5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lang="en-US"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lang="en-US" sz="2050" dirty="0"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(DOM),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iff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accessed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tree.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9494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dardized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impleme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31DC4DD-0AAB-4233-9E2C-9809E32B50D2}"/>
              </a:ext>
            </a:extLst>
          </p:cNvPr>
          <p:cNvSpPr txBox="1">
            <a:spLocks/>
          </p:cNvSpPr>
          <p:nvPr/>
        </p:nvSpPr>
        <p:spPr>
          <a:xfrm>
            <a:off x="381000" y="955040"/>
            <a:ext cx="8475134" cy="14071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>
            <a:lvl1pPr algn="ctr" defTabSz="50292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555750"/>
            <a:r>
              <a:rPr lang="en-US"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lang="en-US"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CC0A-073E-43AA-98AE-1CD2E5BB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189470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87655" indent="-826769">
              <a:lnSpc>
                <a:spcPct val="118900"/>
              </a:lnSpc>
              <a:tabLst>
                <a:tab pos="29051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	action="../exc5/showpost.php" onsubmit="return(checkForm(this))"&gt;</a:t>
            </a:r>
            <a:endParaRPr sz="2050" dirty="0">
              <a:latin typeface="Courier New"/>
              <a:cs typeface="Courier New"/>
            </a:endParaRPr>
          </a:p>
          <a:p>
            <a:pPr marL="12700" marR="42545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&lt;label&gt;Your 5+4 ZIP Code &lt;input maxlength="10" required="" placeholder="55555-4444" name="zip_9" pattern="[0-9]{5}-[0-9]{4}" size="10" /&gt;&lt;/label&gt;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&amp;nbsp;&amp;nbsp;&amp;nbsp;&lt;label&gt;Expiration date &lt;input name="expiration_date" placeholder="mm/yy" size="10" required="" pattern="(0[1-9]|1[0-2])/[12][1-9]" maxlength="5" onchange="checkExpire(this)"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&lt;/label&gt;&lt;br /&gt;&lt;br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value="Proceed" /&gt;&lt;/form&gt;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B39AF-9B0B-43A6-BBCB-1C81F32E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674360" cy="5553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checkForm(form)</a:t>
            </a:r>
            <a:endParaRPr sz="2050">
              <a:latin typeface="Courier New"/>
              <a:cs typeface="Courier New"/>
            </a:endParaRPr>
          </a:p>
          <a:p>
            <a:pPr marL="838835" marR="12700" indent="-826769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(checkExpire(form.expiration_date)) form.submit();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false;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68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checkExpire(field)</a:t>
            </a:r>
            <a:endParaRPr sz="205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arr = field.value.split("/"); var mm=arr[0], yy=arr[1];</a:t>
            </a:r>
            <a:endParaRPr sz="2050">
              <a:latin typeface="Courier New"/>
              <a:cs typeface="Courier New"/>
            </a:endParaRPr>
          </a:p>
          <a:p>
            <a:pPr marL="1527810" marR="976630" indent="-1102360">
              <a:lnSpc>
                <a:spcPct val="116399"/>
              </a:lnSpc>
              <a:tabLst>
                <a:tab pos="44208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(1 &lt;= mm &amp;&amp; 12 &gt;= mm	&amp;&amp; 11 &lt;=yy &amp;&amp; 22 &gt;= yy))</a:t>
            </a:r>
            <a:endParaRPr sz="2050">
              <a:latin typeface="Courier New"/>
              <a:cs typeface="Courier New"/>
            </a:endParaRPr>
          </a:p>
          <a:p>
            <a:pPr marL="425450" marR="425450">
              <a:lnSpc>
                <a:spcPct val="1163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formErr(field, field.value); return true;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8017" y="7243507"/>
            <a:ext cx="1176655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aScript-100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7370-C1CB-4B13-8B16-053B813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48C31-C01A-4FC3-98AE-D2A266D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6097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formErr(entry, msg)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alert(entry.name + ": " + msg +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261747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is invalid."); entry.focus(); entry.select(); return false;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Check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C03A-D815-4533-ACEC-90FF0C39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56510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244F-7747-4B67-A234-060E26AF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4056C-AB30-4D40-84CF-6750ADAC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5" y="2763521"/>
            <a:ext cx="8435789" cy="15095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05167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078989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 onload="init_scroll()"&gt;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&lt;section&gt;&lt;h1&gt;Scrolling Text Demo&lt;/h1&gt;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class="scrollbox" id="sd"&gt;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onclick="ss(this)" id="st" class="scrolltext"&gt;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&lt;b&gt;Lorem ipsum dolor sit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amet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consectetur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adipisicing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elit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sed do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eiusmod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tempor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incididunt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ut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labore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et dolore magna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aliqua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.&lt;/b&gt;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&gt;&lt;span id="endMarker"&gt;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&amp;nbsp;&amp;nbsp;&lt;/span&gt;&lt;/div&gt;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2027-9B44-40A5-88B2-E34C54D2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24905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div.scrolltext</a:t>
            </a:r>
            <a:endParaRPr sz="205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color: darkblue; font-size: medium; white-space: nowrap; margin-left: 0px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div.scrollbox</a:t>
            </a:r>
            <a:endParaRPr sz="2050">
              <a:latin typeface="Courier New"/>
              <a:cs typeface="Courier New"/>
            </a:endParaRPr>
          </a:p>
          <a:p>
            <a:pPr marL="425450" marR="152781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width: 500px; overflow: hidden; border: 1px solid darkblue;</a:t>
            </a:r>
            <a:endParaRPr sz="2050">
              <a:latin typeface="Courier New"/>
              <a:cs typeface="Courier New"/>
            </a:endParaRPr>
          </a:p>
          <a:p>
            <a:pPr marL="425450" marR="83883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border-left: 3em solid transparent; border-right: 3em solid transparent;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padding-top: 0.5em; padding-bottom: 0.5em;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3485-C00B-4199-8AF9-8913CEE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771650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07785"/>
            <a:ext cx="5949950" cy="81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speed=30, advance=2, // scrolling speed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344" y="2494226"/>
            <a:ext cx="1816735" cy="748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boxwidth=500, endwidth=50,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079" y="2542651"/>
            <a:ext cx="3607435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scroll box width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left/right border width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3216121"/>
            <a:ext cx="6776084" cy="3275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7810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scrollNode, em, sd_end, sc_offset; function init_scroll()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55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scrollDiv = document.getElementById("sd"); sd_end = xPosition(scrollDiv)+endwidth ; sc_offset = boxwidth-endwidth;</a:t>
            </a:r>
            <a:endParaRPr sz="2050" dirty="0">
              <a:latin typeface="Courier New"/>
              <a:cs typeface="Courier New"/>
            </a:endParaRPr>
          </a:p>
          <a:p>
            <a:pPr marL="425450" marR="42545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 = document.getElementById("st"); em = document.getElementById("endMarker"); scrollNode.pauseFlag=false; scroll();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B7CF7-C15D-46F8-8A10-70F218C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638290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scrollNode.pauseFlag ) return; scrollNode.style.marginLeft = sc_offset+"px"; sc_offset -= advance;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xPosition(em)&lt;sd_end ) sc_offset=boxwidth - endwidth;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setTimeout("scroll()",speed);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ss(node)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node.pauseFlag )</a:t>
            </a:r>
            <a:endParaRPr sz="2050" dirty="0">
              <a:latin typeface="Courier New"/>
              <a:cs typeface="Courier New"/>
            </a:endParaRPr>
          </a:p>
          <a:p>
            <a:pPr marL="425450" marR="1114425">
              <a:lnSpc>
                <a:spcPct val="118900"/>
              </a:lnSpc>
              <a:tabLst>
                <a:tab pos="838835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node.pauseFlag=false; scroll();	} else node.pauseFlag =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Scroll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EBC01-44A8-4D81-B27A-CF2C1522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355" y="304800"/>
            <a:ext cx="8475134" cy="152400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CSS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ransforms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76942"/>
            <a:ext cx="7767320" cy="519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4290" indent="0">
              <a:lnSpc>
                <a:spcPct val="117300"/>
              </a:lnSpc>
            </a:pP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o-dimensional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geometric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translate,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rotate,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scale,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ew.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Plus,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dinate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ansformation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matrix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(CTM)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arbitrary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3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transform: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transfor</a:t>
            </a:r>
            <a:r>
              <a:rPr sz="2050" i="1" spc="14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function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 dirty="0"/>
          </a:p>
          <a:p>
            <a:pPr marL="12700" marR="17780">
              <a:lnSpc>
                <a:spcPct val="1173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translate(50px)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50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x,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rotate(45deg)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rotates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kwise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45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degrees,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scale(2)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scales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oubles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6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4"/>
              </a:spcBef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translate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—translates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lengths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6792-1DBD-45B9-BE72-3E9434F6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617459" cy="3527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directions.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scale(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xf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yf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—scales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factors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directions,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eeping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2749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rotate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angle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—rotates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origin.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426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skew(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xd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deg,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deg)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—s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xd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degrees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(y)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origin.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Transform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E224E-69E5-459A-8780-2009E35E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5563">
              <a:lnSpc>
                <a:spcPct val="100000"/>
              </a:lnSpc>
            </a:pP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24000"/>
            <a:ext cx="7421245" cy="5158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Monitor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reactions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arning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messages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Detect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ersion,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features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dify/transform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correctness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forth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yba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endParaRPr lang="en-US" sz="2050" spc="6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tran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tions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animations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B022-15A0-46FA-889E-78E4B6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740650" cy="3439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626745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transformed.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origin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transform-origin:[left|center|right] [top|center|bottom]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transform-origin:	center center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F7561-F10E-4274-9C90-06E64FFB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97548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2772120"/>
            <a:ext cx="7575580" cy="24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1157" y="2428844"/>
            <a:ext cx="2584101" cy="15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AFF0-C3C3-4EB3-84E1-D790541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77129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defTabSz="1143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3434"/>
            <a:ext cx="7796530" cy="751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999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Let’s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othly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expanding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headline.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369154"/>
            <a:ext cx="567436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700" indent="-413384">
              <a:lnSpc>
                <a:spcPct val="1159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display: table; margin-top: 4em; margin-left: auto; margin-right: auto;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4131"/>
              </p:ext>
            </p:extLst>
          </p:nvPr>
        </p:nvGraphicFramePr>
        <p:xfrm>
          <a:off x="1117562" y="2893590"/>
          <a:ext cx="7765738" cy="275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56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HTML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6"/>
                        </a:spcBef>
                      </a:pPr>
                      <a:endParaRPr sz="13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id="box"&gt;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1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&lt;h1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id="headline"&gt;Dynamic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Web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Programming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HTML5&lt;/h1&gt;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CSS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0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div#box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6A5E6-C347-4C72-B3DD-4545398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08053"/>
            <a:ext cx="8412480" cy="5939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</a:t>
            </a:r>
            <a:endParaRPr sz="2050" dirty="0">
              <a:latin typeface="Courier New"/>
              <a:cs typeface="Courier New"/>
            </a:endParaRPr>
          </a:p>
          <a:p>
            <a:pPr marL="425450" marR="4527550" indent="-413384">
              <a:lnSpc>
                <a:spcPct val="1184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white-space: nowrap; letter-spacing: 0px;</a:t>
            </a:r>
            <a:endParaRPr sz="2050" dirty="0">
              <a:latin typeface="Courier New"/>
              <a:cs typeface="Courier New"/>
            </a:endParaRPr>
          </a:p>
          <a:p>
            <a:pPr marL="425450" marR="2185670">
              <a:lnSpc>
                <a:spcPct val="118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transition: transform 1s linear; transition: letter-spacing 1s linear;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 dirty="0"/>
          </a:p>
          <a:p>
            <a:pPr marL="12700" marR="12700">
              <a:lnSpc>
                <a:spcPct val="1184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pseudo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animation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transitions.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h1#headline.expand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lang="en-US" sz="2050" spc="-14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document.getElementById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(’headline’).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className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="expand";</a:t>
            </a:r>
            <a:endParaRPr lang="en-US" sz="2050" dirty="0">
              <a:latin typeface="Courier New"/>
              <a:cs typeface="Courier New"/>
            </a:endParaRPr>
          </a:p>
          <a:p>
            <a:pPr marL="12700" marR="4609465">
              <a:lnSpc>
                <a:spcPct val="155100"/>
              </a:lnSpc>
              <a:spcBef>
                <a:spcPts val="265"/>
              </a:spcBef>
            </a:pP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imation.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Headline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BA51F-A84B-4236-8312-F894D972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215" y="7138451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18143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3319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586980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968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place,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creates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particulars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atches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agates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aptu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atch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/>
          </a:p>
          <a:p>
            <a:pPr marL="274955" marR="1219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5" dirty="0">
                <a:solidFill>
                  <a:srgbClr val="000072"/>
                </a:solidFill>
                <a:latin typeface="Arial"/>
                <a:cs typeface="Arial"/>
              </a:rPr>
              <a:t>bubble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react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/>
          </a:p>
          <a:p>
            <a:pPr marL="274955" marR="35623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listeners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(handlers)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registered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hase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round-trip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EDE-AA5F-4AF8-88D7-8C9C09ED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87615" cy="538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>
              <a:lnSpc>
                <a:spcPct val="118900"/>
              </a:lnSpc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affords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dispat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han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react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registering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listeners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desirable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phase.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274955" marR="15621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along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dispat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decide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propagating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fur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ther.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enable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handle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(also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handler)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343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ack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ge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u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simplest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callba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han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onclick="enlarge(this)" ... /&gt;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onblurr="validate(this)" ...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305F-5D0B-4A7C-8C6C-8825D13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419857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97345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Capturing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ubbling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333" y="2729901"/>
            <a:ext cx="5659491" cy="2245830"/>
          </a:xfrm>
          <a:custGeom>
            <a:avLst/>
            <a:gdLst/>
            <a:ahLst/>
            <a:cxnLst/>
            <a:rect l="l" t="t" r="r" b="b"/>
            <a:pathLst>
              <a:path w="5659491" h="2245830">
                <a:moveTo>
                  <a:pt x="0" y="2245830"/>
                </a:moveTo>
                <a:lnTo>
                  <a:pt x="5659491" y="2245830"/>
                </a:lnTo>
                <a:lnTo>
                  <a:pt x="5659491" y="0"/>
                </a:lnTo>
                <a:lnTo>
                  <a:pt x="0" y="0"/>
                </a:lnTo>
                <a:lnTo>
                  <a:pt x="0" y="2245830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5164" y="3358733"/>
            <a:ext cx="3413661" cy="1257664"/>
          </a:xfrm>
          <a:custGeom>
            <a:avLst/>
            <a:gdLst/>
            <a:ahLst/>
            <a:cxnLst/>
            <a:rect l="l" t="t" r="r" b="b"/>
            <a:pathLst>
              <a:path w="3413661" h="1257664">
                <a:moveTo>
                  <a:pt x="0" y="1257664"/>
                </a:moveTo>
                <a:lnTo>
                  <a:pt x="3413661" y="1257664"/>
                </a:lnTo>
                <a:lnTo>
                  <a:pt x="3413661" y="0"/>
                </a:lnTo>
                <a:lnTo>
                  <a:pt x="0" y="0"/>
                </a:lnTo>
                <a:lnTo>
                  <a:pt x="0" y="1257664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3496" y="2101068"/>
            <a:ext cx="0" cy="614458"/>
          </a:xfrm>
          <a:custGeom>
            <a:avLst/>
            <a:gdLst/>
            <a:ahLst/>
            <a:cxnLst/>
            <a:rect l="l" t="t" r="r" b="b"/>
            <a:pathLst>
              <a:path h="614458">
                <a:moveTo>
                  <a:pt x="0" y="0"/>
                </a:moveTo>
                <a:lnTo>
                  <a:pt x="0" y="398859"/>
                </a:lnTo>
              </a:path>
              <a:path h="614458">
                <a:moveTo>
                  <a:pt x="0" y="398859"/>
                </a:moveTo>
                <a:lnTo>
                  <a:pt x="0" y="614458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1630" y="2499928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0"/>
                </a:moveTo>
                <a:lnTo>
                  <a:pt x="0" y="0"/>
                </a:lnTo>
                <a:lnTo>
                  <a:pt x="71866" y="215599"/>
                </a:lnTo>
                <a:lnTo>
                  <a:pt x="143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1630" y="2499928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0" y="0"/>
                </a:moveTo>
                <a:lnTo>
                  <a:pt x="71866" y="215599"/>
                </a:lnTo>
                <a:lnTo>
                  <a:pt x="143733" y="0"/>
                </a:lnTo>
                <a:lnTo>
                  <a:pt x="0" y="0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2996" y="2729901"/>
            <a:ext cx="0" cy="614460"/>
          </a:xfrm>
          <a:custGeom>
            <a:avLst/>
            <a:gdLst/>
            <a:ahLst/>
            <a:cxnLst/>
            <a:rect l="l" t="t" r="r" b="b"/>
            <a:pathLst>
              <a:path h="614460">
                <a:moveTo>
                  <a:pt x="0" y="0"/>
                </a:moveTo>
                <a:lnTo>
                  <a:pt x="0" y="398861"/>
                </a:lnTo>
              </a:path>
              <a:path h="614460">
                <a:moveTo>
                  <a:pt x="0" y="398861"/>
                </a:moveTo>
                <a:lnTo>
                  <a:pt x="0" y="614460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1129" y="3128762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0"/>
                </a:moveTo>
                <a:lnTo>
                  <a:pt x="0" y="0"/>
                </a:lnTo>
                <a:lnTo>
                  <a:pt x="71866" y="215599"/>
                </a:lnTo>
                <a:lnTo>
                  <a:pt x="143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1129" y="3128762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0" y="0"/>
                </a:moveTo>
                <a:lnTo>
                  <a:pt x="71866" y="215599"/>
                </a:lnTo>
                <a:lnTo>
                  <a:pt x="143733" y="0"/>
                </a:lnTo>
                <a:lnTo>
                  <a:pt x="0" y="0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2328" y="3358733"/>
            <a:ext cx="0" cy="344961"/>
          </a:xfrm>
          <a:custGeom>
            <a:avLst/>
            <a:gdLst/>
            <a:ahLst/>
            <a:cxnLst/>
            <a:rect l="l" t="t" r="r" b="b"/>
            <a:pathLst>
              <a:path h="344961">
                <a:moveTo>
                  <a:pt x="0" y="0"/>
                </a:moveTo>
                <a:lnTo>
                  <a:pt x="0" y="129361"/>
                </a:lnTo>
              </a:path>
              <a:path h="344961">
                <a:moveTo>
                  <a:pt x="0" y="129361"/>
                </a:moveTo>
                <a:lnTo>
                  <a:pt x="0" y="344961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0462" y="3488095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0"/>
                </a:moveTo>
                <a:lnTo>
                  <a:pt x="0" y="0"/>
                </a:lnTo>
                <a:lnTo>
                  <a:pt x="71866" y="215599"/>
                </a:lnTo>
                <a:lnTo>
                  <a:pt x="143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0462" y="3488095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0" y="0"/>
                </a:moveTo>
                <a:lnTo>
                  <a:pt x="71866" y="215599"/>
                </a:lnTo>
                <a:lnTo>
                  <a:pt x="143733" y="0"/>
                </a:lnTo>
                <a:lnTo>
                  <a:pt x="0" y="0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661" y="3373105"/>
            <a:ext cx="0" cy="344961"/>
          </a:xfrm>
          <a:custGeom>
            <a:avLst/>
            <a:gdLst/>
            <a:ahLst/>
            <a:cxnLst/>
            <a:rect l="l" t="t" r="r" b="b"/>
            <a:pathLst>
              <a:path h="344961">
                <a:moveTo>
                  <a:pt x="0" y="215599"/>
                </a:moveTo>
                <a:lnTo>
                  <a:pt x="0" y="344961"/>
                </a:lnTo>
              </a:path>
              <a:path h="344961">
                <a:moveTo>
                  <a:pt x="0" y="0"/>
                </a:moveTo>
                <a:lnTo>
                  <a:pt x="0" y="215599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9795" y="3373104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71866" y="0"/>
                </a:moveTo>
                <a:lnTo>
                  <a:pt x="0" y="215599"/>
                </a:lnTo>
                <a:lnTo>
                  <a:pt x="143733" y="215599"/>
                </a:lnTo>
                <a:lnTo>
                  <a:pt x="71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9795" y="3373104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215599"/>
                </a:moveTo>
                <a:lnTo>
                  <a:pt x="71866" y="0"/>
                </a:lnTo>
                <a:lnTo>
                  <a:pt x="0" y="215599"/>
                </a:lnTo>
                <a:lnTo>
                  <a:pt x="143733" y="215599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1161" y="2744274"/>
            <a:ext cx="0" cy="614458"/>
          </a:xfrm>
          <a:custGeom>
            <a:avLst/>
            <a:gdLst/>
            <a:ahLst/>
            <a:cxnLst/>
            <a:rect l="l" t="t" r="r" b="b"/>
            <a:pathLst>
              <a:path h="614458">
                <a:moveTo>
                  <a:pt x="0" y="215599"/>
                </a:moveTo>
                <a:lnTo>
                  <a:pt x="0" y="614458"/>
                </a:lnTo>
              </a:path>
              <a:path h="614458">
                <a:moveTo>
                  <a:pt x="0" y="0"/>
                </a:moveTo>
                <a:lnTo>
                  <a:pt x="0" y="215599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9294" y="2744274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71866" y="0"/>
                </a:moveTo>
                <a:lnTo>
                  <a:pt x="0" y="215599"/>
                </a:lnTo>
                <a:lnTo>
                  <a:pt x="143733" y="215599"/>
                </a:lnTo>
                <a:lnTo>
                  <a:pt x="71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9294" y="2744274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215599"/>
                </a:moveTo>
                <a:lnTo>
                  <a:pt x="71866" y="0"/>
                </a:lnTo>
                <a:lnTo>
                  <a:pt x="0" y="215599"/>
                </a:lnTo>
                <a:lnTo>
                  <a:pt x="143733" y="215599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2328" y="3807899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59332" h="359332">
                <a:moveTo>
                  <a:pt x="0" y="0"/>
                </a:moveTo>
                <a:lnTo>
                  <a:pt x="0" y="359332"/>
                </a:lnTo>
                <a:lnTo>
                  <a:pt x="359332" y="359332"/>
                </a:lnTo>
                <a:lnTo>
                  <a:pt x="359332" y="229971"/>
                </a:lnTo>
              </a:path>
              <a:path w="359332" h="359332">
                <a:moveTo>
                  <a:pt x="359332" y="229971"/>
                </a:moveTo>
                <a:lnTo>
                  <a:pt x="359332" y="229970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661" y="3822271"/>
            <a:ext cx="0" cy="215599"/>
          </a:xfrm>
          <a:custGeom>
            <a:avLst/>
            <a:gdLst/>
            <a:ahLst/>
            <a:cxnLst/>
            <a:rect l="l" t="t" r="r" b="b"/>
            <a:pathLst>
              <a:path h="215599">
                <a:moveTo>
                  <a:pt x="0" y="215599"/>
                </a:moveTo>
                <a:lnTo>
                  <a:pt x="0" y="0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9795" y="3822270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71866" y="0"/>
                </a:moveTo>
                <a:lnTo>
                  <a:pt x="0" y="215599"/>
                </a:lnTo>
                <a:lnTo>
                  <a:pt x="143733" y="215599"/>
                </a:lnTo>
                <a:lnTo>
                  <a:pt x="71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9795" y="3822270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215599"/>
                </a:moveTo>
                <a:lnTo>
                  <a:pt x="71866" y="0"/>
                </a:lnTo>
                <a:lnTo>
                  <a:pt x="0" y="215599"/>
                </a:lnTo>
                <a:lnTo>
                  <a:pt x="143733" y="215599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3663" y="3718066"/>
            <a:ext cx="1347498" cy="538999"/>
          </a:xfrm>
          <a:custGeom>
            <a:avLst/>
            <a:gdLst/>
            <a:ahLst/>
            <a:cxnLst/>
            <a:rect l="l" t="t" r="r" b="b"/>
            <a:pathLst>
              <a:path w="1347498" h="538999">
                <a:moveTo>
                  <a:pt x="0" y="538999"/>
                </a:moveTo>
                <a:lnTo>
                  <a:pt x="1347498" y="538999"/>
                </a:lnTo>
                <a:lnTo>
                  <a:pt x="1347498" y="0"/>
                </a:lnTo>
                <a:lnTo>
                  <a:pt x="0" y="0"/>
                </a:lnTo>
                <a:lnTo>
                  <a:pt x="0" y="538999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0494" y="2115442"/>
            <a:ext cx="0" cy="614458"/>
          </a:xfrm>
          <a:custGeom>
            <a:avLst/>
            <a:gdLst/>
            <a:ahLst/>
            <a:cxnLst/>
            <a:rect l="l" t="t" r="r" b="b"/>
            <a:pathLst>
              <a:path h="614458">
                <a:moveTo>
                  <a:pt x="0" y="215599"/>
                </a:moveTo>
                <a:lnTo>
                  <a:pt x="0" y="614458"/>
                </a:lnTo>
              </a:path>
              <a:path h="614458">
                <a:moveTo>
                  <a:pt x="0" y="0"/>
                </a:moveTo>
                <a:lnTo>
                  <a:pt x="0" y="215599"/>
                </a:lnTo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8627" y="2115442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71866" y="0"/>
                </a:moveTo>
                <a:lnTo>
                  <a:pt x="0" y="215599"/>
                </a:lnTo>
                <a:lnTo>
                  <a:pt x="143733" y="215599"/>
                </a:lnTo>
                <a:lnTo>
                  <a:pt x="71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8627" y="2115442"/>
            <a:ext cx="143733" cy="215599"/>
          </a:xfrm>
          <a:custGeom>
            <a:avLst/>
            <a:gdLst/>
            <a:ahLst/>
            <a:cxnLst/>
            <a:rect l="l" t="t" r="r" b="b"/>
            <a:pathLst>
              <a:path w="143733" h="215599">
                <a:moveTo>
                  <a:pt x="143733" y="215599"/>
                </a:moveTo>
                <a:lnTo>
                  <a:pt x="71866" y="0"/>
                </a:lnTo>
                <a:lnTo>
                  <a:pt x="0" y="215599"/>
                </a:lnTo>
                <a:lnTo>
                  <a:pt x="143733" y="215599"/>
                </a:lnTo>
                <a:close/>
              </a:path>
            </a:pathLst>
          </a:custGeom>
          <a:ln w="89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5300" y="2861567"/>
            <a:ext cx="792480" cy="409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body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2130" y="3400566"/>
            <a:ext cx="408940" cy="409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ul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70462" y="3849732"/>
            <a:ext cx="408940" cy="409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li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58628" y="3759899"/>
            <a:ext cx="841375" cy="405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Times New Roman"/>
                <a:cs typeface="Times New Roman"/>
              </a:rPr>
              <a:t>target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7627" y="2322567"/>
            <a:ext cx="966469" cy="405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Times New Roman"/>
                <a:cs typeface="Times New Roman"/>
              </a:rPr>
              <a:t>bubble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2798" y="1963235"/>
            <a:ext cx="1072515" cy="405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dirty="0">
                <a:latin typeface="Times New Roman"/>
                <a:cs typeface="Times New Roman"/>
              </a:rPr>
              <a:t>capture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DCA83B7C-38B6-49C8-9912-69544A45F7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084" y="872490"/>
            <a:ext cx="8108609" cy="6027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12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ct)—Han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onload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onunload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unloaded),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onscroll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scrolled),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onresize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z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1874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—Handlers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ondblclick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55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double-cli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onmousedown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onmouseup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released),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onmousewheel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(mouse wheel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rotated),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onmousemove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7143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Key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—Hand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947D-4006-4CCE-96EC-332E5558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92" y="533400"/>
            <a:ext cx="8442008" cy="6028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0">
              <a:lnSpc>
                <a:spcPct val="115500"/>
              </a:lnSpc>
            </a:pP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onkeydown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onkeypress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onkeyup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 released).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2200" dirty="0"/>
          </a:p>
          <a:p>
            <a:pPr marL="274955" marR="3429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200" spc="8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 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lost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oninput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(when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got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input),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onchange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oninvalid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75" dirty="0">
                <a:solidFill>
                  <a:srgbClr val="000072"/>
                </a:solidFill>
                <a:latin typeface="Arial"/>
                <a:cs typeface="Arial"/>
              </a:rPr>
              <a:t>(input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alid),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onsubmit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(form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submission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requested),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onselect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(eleme</a:t>
            </a:r>
            <a:r>
              <a:rPr sz="220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selected).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defin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ia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embed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object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onloadstart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(started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onprogress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(loading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onloadeddata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finished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loading),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(just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 pl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onplaying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onpause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paused),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50" dirty="0" err="1">
                <a:solidFill>
                  <a:srgbClr val="000072"/>
                </a:solidFill>
                <a:latin typeface="Courier New"/>
                <a:cs typeface="Courier New"/>
              </a:rPr>
              <a:t>onended</a:t>
            </a:r>
            <a:r>
              <a:rPr lang="en-US"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lang="en-US"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ended).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75" dirty="0">
                <a:solidFill>
                  <a:srgbClr val="000072"/>
                </a:solidFill>
                <a:latin typeface="Arial"/>
                <a:cs typeface="Arial"/>
              </a:rPr>
              <a:t>art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i="1" spc="90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2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-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200" i="1" dirty="0">
                <a:solidFill>
                  <a:srgbClr val="000072"/>
                </a:solidFill>
                <a:latin typeface="Arial"/>
                <a:cs typeface="Arial"/>
              </a:rPr>
              <a:t>dia</a:t>
            </a:r>
            <a:r>
              <a:rPr lang="en-US" sz="220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130" dirty="0">
                <a:solidFill>
                  <a:srgbClr val="000072"/>
                </a:solidFill>
                <a:latin typeface="Arial"/>
                <a:cs typeface="Arial"/>
              </a:rPr>
              <a:t>API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F57E-5C7B-4E10-A23F-CD4D1CFB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13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146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Adding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Rem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ving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Listeners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242338" cy="2118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.addEventListener(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13995">
              <a:lnSpc>
                <a:spcPct val="118900"/>
              </a:lnSpc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abili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attr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4A55-0595-4388-9073-9F5B49F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6152822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6045"/>
            <a:ext cx="758761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143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accepted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langu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ternational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(ECMA-262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ISO).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7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ject-orie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language,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constructs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70" dirty="0">
                <a:solidFill>
                  <a:srgbClr val="000072"/>
                </a:solidFill>
                <a:latin typeface="Arial"/>
                <a:cs typeface="Arial"/>
              </a:rPr>
              <a:t>C++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184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ebpages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vid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envi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onment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execution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reaction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33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jects,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950C-0AA5-4A83-B1CF-F6F02E5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956" y="228600"/>
            <a:ext cx="6268720" cy="1202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24405" algn="l"/>
                <a:tab pos="3447415" algn="l"/>
              </a:tabLst>
            </a:pPr>
            <a:r>
              <a:rPr sz="4250" b="1" i="1" spc="4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esting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	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endParaRPr sz="42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</a:pPr>
            <a:endParaRPr sz="550" dirty="0"/>
          </a:p>
          <a:p>
            <a:pPr marL="2794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Common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aScripting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Problems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86877"/>
            <a:ext cx="8564880" cy="4790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1564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pathname,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ermission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problems.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8638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errors—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elli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mista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marks,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across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lines,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unmat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Incorrect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problem.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Run-time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errors—problems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ccur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Accessing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nonexisting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undefined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examples.</a:t>
            </a:r>
            <a:endParaRPr lang="en-US" sz="2050" spc="-6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errors—mista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solution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lang="en-US"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thing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5073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Cross-br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errors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—c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orks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certain br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others.</a:t>
            </a:r>
            <a:endParaRPr lang="en-US" sz="2050" dirty="0">
              <a:latin typeface="Arial"/>
              <a:cs typeface="Arial"/>
            </a:endParaRPr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B28D-B19E-48A1-8071-607F5228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1331" y="7358592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531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71930">
              <a:lnSpc>
                <a:spcPct val="100000"/>
              </a:lnSpc>
            </a:pP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Br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wser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ols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251523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Console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0243" y="2866062"/>
            <a:ext cx="6637837" cy="3243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E1F3-439A-4941-AA2B-AAD8F4A8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68037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our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Error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39877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errorWindow()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errWindow =</a:t>
            </a:r>
            <a:endParaRPr sz="2050">
              <a:latin typeface="Courier New"/>
              <a:cs typeface="Courier New"/>
            </a:endParaRPr>
          </a:p>
          <a:p>
            <a:pPr marL="70104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window.open("", "JavaScript Errors", "toolbar=0,scrollbar=1,width=400, height=300");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errWindow.document.writeln(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"value of email is " + email 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36BE-8A49-4199-BE40-0D45893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710" y="1633742"/>
            <a:ext cx="7586980" cy="5297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56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endParaRPr sz="2050" dirty="0">
              <a:latin typeface="Arial"/>
              <a:cs typeface="Arial"/>
            </a:endParaRPr>
          </a:p>
          <a:p>
            <a:pPr marL="274955" marR="586105">
              <a:lnSpc>
                <a:spcPct val="1189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op-ups,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dialog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xes,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areas,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hors,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frames,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histor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okies,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input/output.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5854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ds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submission,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HTML,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FAF8B-749D-4EE4-AB13-CF11EF2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990B0-3E77-4E11-82B7-2A171808326C}"/>
              </a:ext>
            </a:extLst>
          </p:cNvPr>
          <p:cNvSpPr/>
          <p:nvPr/>
        </p:nvSpPr>
        <p:spPr>
          <a:xfrm>
            <a:off x="2895600" y="958324"/>
            <a:ext cx="3580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lang="en-US" sz="280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lang="en-US" sz="28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80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lang="en-US" sz="280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80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59155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9309138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&lt;section&gt;&lt;h1&gt;Hello JavaScript&lt;/h1&gt;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&lt;p&gt;JavaScript programming is fun.&lt;/p&gt;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&lt;p&gt;Time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1941195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var dt = new Date();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time=dt.getHours()+":"+dt.getMinutes(); document.write(time);&lt;/script&gt;&lt;/span&gt;&lt;/p&gt;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&lt;p&gt;UA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97663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document.write(navigator.userAgent);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&lt;/script&gt;&lt;/span&gt;&lt;/p&gt;&lt;/section&gt;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AgentDate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3E79-E871-4174-9984-09638DA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15" y="-39299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3474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aScript-Generated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133600"/>
            <a:ext cx="5621874" cy="418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B5D8-A8A1-4B8C-806E-C238DA2A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84" y="-4863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85825">
              <a:lnSpc>
                <a:spcPct val="100000"/>
              </a:lnSpc>
            </a:pP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Placing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54595" cy="403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93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defining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structures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3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triggered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 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fu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few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short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examples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B61C-FC5F-400F-B187-6C0DA56E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4747</Words>
  <Application>Microsoft Office PowerPoint</Application>
  <PresentationFormat>Custom</PresentationFormat>
  <Paragraphs>561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Corbel</vt:lpstr>
      <vt:lpstr>Courier New</vt:lpstr>
      <vt:lpstr>Times New Roman</vt:lpstr>
      <vt:lpstr>Parallax</vt:lpstr>
      <vt:lpstr>PowerPoint Presentation</vt:lpstr>
      <vt:lpstr>Dynamic User Interfaces</vt:lpstr>
      <vt:lpstr>PowerPoint Presentation</vt:lpstr>
      <vt:lpstr>With JavaScript You Can</vt:lpstr>
      <vt:lpstr>About JavaScript</vt:lpstr>
      <vt:lpstr>PowerPoint Presentation</vt:lpstr>
      <vt:lpstr>Getting Started with JavaScript</vt:lpstr>
      <vt:lpstr>JavaScript-Generated HTML</vt:lpstr>
      <vt:lpstr>Placing JavaScript in Webpages</vt:lpstr>
      <vt:lpstr>JavaScript in Separate Files</vt:lpstr>
      <vt:lpstr>Image Rollover</vt:lpstr>
      <vt:lpstr>Event Actions</vt:lpstr>
      <vt:lpstr>Manipulating HTML Element Attributes</vt:lpstr>
      <vt:lpstr>A Conversion Calculator</vt:lpstr>
      <vt:lpstr>A Conversion Calculator</vt:lpstr>
      <vt:lpstr>A Conversion Calculator</vt:lpstr>
      <vt:lpstr>Window Objects</vt:lpstr>
      <vt:lpstr>Window Object Properties</vt:lpstr>
      <vt:lpstr>Navigating via window</vt:lpstr>
      <vt:lpstr>Dialog Windows</vt:lpstr>
      <vt:lpstr>Alert Window</vt:lpstr>
      <vt:lpstr>Prompt Window</vt:lpstr>
      <vt:lpstr>PowerPoint Presentation</vt:lpstr>
      <vt:lpstr>PowerPoint Presentation</vt:lpstr>
      <vt:lpstr>Opening New Windows</vt:lpstr>
      <vt:lpstr>A Pop-Up Picture</vt:lpstr>
      <vt:lpstr>Pop-Up Window Example</vt:lpstr>
      <vt:lpstr>PowerPoint Presentation</vt:lpstr>
      <vt:lpstr>Input Pattern Checking</vt:lpstr>
      <vt:lpstr>PowerPoint Presentation</vt:lpstr>
      <vt:lpstr>PowerPoint Presentation</vt:lpstr>
      <vt:lpstr>PowerPoint Presentation</vt:lpstr>
      <vt:lpstr>Scrolling Text</vt:lpstr>
      <vt:lpstr>Smooth Scrolling Text</vt:lpstr>
      <vt:lpstr>Smooth Scrolling Text</vt:lpstr>
      <vt:lpstr>Smooth Scrolling Text</vt:lpstr>
      <vt:lpstr>PowerPoint Presentation</vt:lpstr>
      <vt:lpstr>CSS Transforms</vt:lpstr>
      <vt:lpstr>PowerPoint Presentation</vt:lpstr>
      <vt:lpstr>PowerPoint Presentation</vt:lpstr>
      <vt:lpstr>Expanding Headline</vt:lpstr>
      <vt:lpstr>Expanding Headline</vt:lpstr>
      <vt:lpstr>PowerPoint Presentation</vt:lpstr>
      <vt:lpstr>Events and Event Objects</vt:lpstr>
      <vt:lpstr>PowerPoint Presentation</vt:lpstr>
      <vt:lpstr>Event Capturing and Bubbling</vt:lpstr>
      <vt:lpstr>PowerPoint Presentation</vt:lpstr>
      <vt:lpstr>PowerPoint Presentation</vt:lpstr>
      <vt:lpstr>Adding and Removing Event Listeners</vt:lpstr>
      <vt:lpstr>PowerPoint Presentation</vt:lpstr>
      <vt:lpstr>Browser Debugging Tools</vt:lpstr>
      <vt:lpstr>Your Own Error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20</cp:revision>
  <dcterms:created xsi:type="dcterms:W3CDTF">2019-11-14T07:07:22Z</dcterms:created>
  <dcterms:modified xsi:type="dcterms:W3CDTF">2019-11-18T07:33:19Z</dcterms:modified>
</cp:coreProperties>
</file>