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0" r:id="rId4"/>
    <p:sldId id="283" r:id="rId5"/>
    <p:sldId id="271" r:id="rId6"/>
    <p:sldId id="273" r:id="rId7"/>
    <p:sldId id="272" r:id="rId8"/>
    <p:sldId id="276" r:id="rId9"/>
    <p:sldId id="277" r:id="rId10"/>
    <p:sldId id="278" r:id="rId11"/>
    <p:sldId id="279" r:id="rId12"/>
    <p:sldId id="280" r:id="rId13"/>
    <p:sldId id="281" r:id="rId14"/>
    <p:sldId id="2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60" y="78"/>
      </p:cViewPr>
      <p:guideLst/>
    </p:cSldViewPr>
  </p:slideViewPr>
  <p:outlineViewPr>
    <p:cViewPr>
      <p:scale>
        <a:sx n="33" d="100"/>
        <a:sy n="33" d="100"/>
      </p:scale>
      <p:origin x="0" y="-144"/>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02-06-2019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02-06-2019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cap="small" dirty="0">
                <a:latin typeface="Verdana" panose="020B0604030504040204" pitchFamily="34" charset="0"/>
                <a:ea typeface="Verdana" panose="020B0604030504040204" pitchFamily="34" charset="0"/>
              </a:rPr>
              <a:t>Help International Ngo</a:t>
            </a:r>
            <a:br>
              <a:rPr lang="en-IN" sz="2800" b="1" cap="small" dirty="0">
                <a:latin typeface="Verdana" panose="020B0604030504040204" pitchFamily="34" charset="0"/>
                <a:ea typeface="Verdana" panose="020B0604030504040204" pitchFamily="34" charset="0"/>
              </a:rPr>
            </a:br>
            <a:r>
              <a:rPr lang="en-IN" sz="2800" b="1" cap="small" dirty="0">
                <a:latin typeface="Verdana" panose="020B0604030504040204" pitchFamily="34" charset="0"/>
                <a:ea typeface="Verdana" panose="020B0604030504040204" pitchFamily="34" charset="0"/>
              </a:rPr>
              <a:t>Clustering &amp; PCA </a:t>
            </a:r>
            <a:br>
              <a:rPr lang="en-IN" sz="2800" b="1" cap="small" dirty="0">
                <a:latin typeface="Verdana" panose="020B0604030504040204" pitchFamily="34" charset="0"/>
                <a:ea typeface="Verdana" panose="020B0604030504040204" pitchFamily="34" charset="0"/>
              </a:rPr>
            </a:br>
            <a:r>
              <a:rPr lang="en-IN" sz="2800" b="1" cap="small" dirty="0">
                <a:latin typeface="Verdana" panose="020B0604030504040204" pitchFamily="34" charset="0"/>
                <a:ea typeface="Verdana" panose="020B0604030504040204" pitchFamily="34" charset="0"/>
              </a:rPr>
              <a:t> Case Study</a:t>
            </a:r>
            <a:br>
              <a:rPr lang="en-IN" sz="2800" cap="small" dirty="0">
                <a:latin typeface="Verdana" panose="020B0604030504040204" pitchFamily="34" charset="0"/>
                <a:ea typeface="Verdana" panose="020B0604030504040204" pitchFamily="34" charset="0"/>
              </a:rPr>
            </a:br>
            <a:endParaRPr lang="en-IN" sz="2800" dirty="0">
              <a:latin typeface="Verdana" panose="020B0604030504040204" pitchFamily="34" charset="0"/>
              <a:ea typeface="Verdana" panose="020B0604030504040204" pitchFamily="34" charset="0"/>
            </a:endParaRPr>
          </a:p>
        </p:txBody>
      </p:sp>
      <p:sp>
        <p:nvSpPr>
          <p:cNvPr id="5" name="Subtitle 4">
            <a:extLst>
              <a:ext uri="{FF2B5EF4-FFF2-40B4-BE49-F238E27FC236}">
                <a16:creationId xmlns:a16="http://schemas.microsoft.com/office/drawing/2014/main" id="{2AFC753E-3BA9-49AF-93DA-0841718B87C8}"/>
              </a:ext>
            </a:extLst>
          </p:cNvPr>
          <p:cNvSpPr>
            <a:spLocks noGrp="1"/>
          </p:cNvSpPr>
          <p:nvPr>
            <p:ph type="subTitle" idx="1"/>
          </p:nvPr>
        </p:nvSpPr>
        <p:spPr/>
        <p:txBody>
          <a:bodyPr/>
          <a:lstStyle/>
          <a:p>
            <a:r>
              <a:rPr lang="en-IN" dirty="0">
                <a:latin typeface="Verdana" panose="020B0604030504040204" pitchFamily="34" charset="0"/>
                <a:ea typeface="Verdana" panose="020B0604030504040204" pitchFamily="34" charset="0"/>
              </a:rPr>
              <a:t>By</a:t>
            </a:r>
          </a:p>
          <a:p>
            <a:r>
              <a:rPr lang="en-US" dirty="0">
                <a:latin typeface="Verdana" panose="020B0604030504040204" pitchFamily="34" charset="0"/>
                <a:ea typeface="Verdana" panose="020B0604030504040204" pitchFamily="34" charset="0"/>
              </a:rPr>
              <a:t>Pravin Pawar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Hierarchical Clustering</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Built machine learning model using Hierarchical clustering algorithm</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Created </a:t>
            </a:r>
            <a:r>
              <a:rPr lang="en-IN" sz="1400" b="1" dirty="0">
                <a:latin typeface="Verdana" panose="020B0604030504040204" pitchFamily="34" charset="0"/>
                <a:ea typeface="Verdana" panose="020B0604030504040204" pitchFamily="34" charset="0"/>
              </a:rPr>
              <a:t>5 clusters </a:t>
            </a:r>
            <a:r>
              <a:rPr lang="en-IN" sz="1400" dirty="0">
                <a:latin typeface="Verdana" panose="020B0604030504040204" pitchFamily="34" charset="0"/>
                <a:ea typeface="Verdana" panose="020B0604030504040204" pitchFamily="34" charset="0"/>
              </a:rPr>
              <a:t>in</a:t>
            </a:r>
            <a:r>
              <a:rPr lang="en-IN" sz="1400" b="1" dirty="0">
                <a:latin typeface="Verdana" panose="020B0604030504040204" pitchFamily="34" charset="0"/>
                <a:ea typeface="Verdana" panose="020B0604030504040204" pitchFamily="34" charset="0"/>
              </a:rPr>
              <a:t> Hierarchical Clustering </a:t>
            </a:r>
            <a:r>
              <a:rPr lang="en-IN" sz="1400" dirty="0">
                <a:latin typeface="Verdana" panose="020B0604030504040204" pitchFamily="34" charset="0"/>
                <a:ea typeface="Verdana" panose="020B0604030504040204" pitchFamily="34" charset="0"/>
              </a:rPr>
              <a:t>Model</a:t>
            </a:r>
            <a:r>
              <a:rPr lang="en-IN" sz="1400" b="1" dirty="0">
                <a:latin typeface="Verdana" panose="020B0604030504040204" pitchFamily="34" charset="0"/>
                <a:ea typeface="Verdana" panose="020B0604030504040204" pitchFamily="34" charset="0"/>
              </a:rPr>
              <a:t>.</a:t>
            </a: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CF65DA75-B088-4656-857C-125B895AD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2086781"/>
            <a:ext cx="11031677" cy="3837591"/>
          </a:xfrm>
          <a:prstGeom prst="rect">
            <a:avLst/>
          </a:prstGeom>
        </p:spPr>
      </p:pic>
    </p:spTree>
    <p:extLst>
      <p:ext uri="{BB962C8B-B14F-4D97-AF65-F5344CB8AC3E}">
        <p14:creationId xmlns:p14="http://schemas.microsoft.com/office/powerpoint/2010/main" val="397465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Hierarchical Clustering</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K-Mean &amp; Hierarchical Clustering Model generated similar kind of groups.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Feature variable analysis also shows same trend like K-Mean, where </a:t>
            </a:r>
            <a:r>
              <a:rPr lang="en-IN" sz="1400" b="1" dirty="0">
                <a:latin typeface="Verdana" panose="020B0604030504040204" pitchFamily="34" charset="0"/>
                <a:ea typeface="Verdana" panose="020B0604030504040204" pitchFamily="34" charset="0"/>
              </a:rPr>
              <a:t>Cluster 0 &amp; 4</a:t>
            </a:r>
            <a:r>
              <a:rPr lang="en-IN" sz="1400" dirty="0">
                <a:latin typeface="Verdana" panose="020B0604030504040204" pitchFamily="34" charset="0"/>
                <a:ea typeface="Verdana" panose="020B0604030504040204" pitchFamily="34" charset="0"/>
              </a:rPr>
              <a:t> represents </a:t>
            </a:r>
            <a:r>
              <a:rPr lang="en-IN" sz="1400" b="1" dirty="0">
                <a:latin typeface="Verdana" panose="020B0604030504040204" pitchFamily="34" charset="0"/>
                <a:ea typeface="Verdana" panose="020B0604030504040204" pitchFamily="34" charset="0"/>
              </a:rPr>
              <a:t>Under Developed Countries </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4E82099-87BF-4ADB-B4A4-82C92C7DF442}"/>
              </a:ext>
            </a:extLst>
          </p:cNvPr>
          <p:cNvPicPr>
            <a:picLocks noChangeAspect="1"/>
          </p:cNvPicPr>
          <p:nvPr/>
        </p:nvPicPr>
        <p:blipFill>
          <a:blip r:embed="rId2"/>
          <a:stretch>
            <a:fillRect/>
          </a:stretch>
        </p:blipFill>
        <p:spPr>
          <a:xfrm>
            <a:off x="477077" y="1621941"/>
            <a:ext cx="8256104" cy="3685966"/>
          </a:xfrm>
          <a:prstGeom prst="rect">
            <a:avLst/>
          </a:prstGeom>
        </p:spPr>
      </p:pic>
      <p:graphicFrame>
        <p:nvGraphicFramePr>
          <p:cNvPr id="6" name="Table 5">
            <a:extLst>
              <a:ext uri="{FF2B5EF4-FFF2-40B4-BE49-F238E27FC236}">
                <a16:creationId xmlns:a16="http://schemas.microsoft.com/office/drawing/2014/main" id="{A405D071-6AA2-4CEC-9A61-03BD70BCA448}"/>
              </a:ext>
            </a:extLst>
          </p:cNvPr>
          <p:cNvGraphicFramePr>
            <a:graphicFrameLocks noGrp="1"/>
          </p:cNvGraphicFramePr>
          <p:nvPr>
            <p:extLst>
              <p:ext uri="{D42A27DB-BD31-4B8C-83A1-F6EECF244321}">
                <p14:modId xmlns:p14="http://schemas.microsoft.com/office/powerpoint/2010/main" val="2127322604"/>
              </p:ext>
            </p:extLst>
          </p:nvPr>
        </p:nvGraphicFramePr>
        <p:xfrm>
          <a:off x="9073321" y="1661697"/>
          <a:ext cx="2407478" cy="2709336"/>
        </p:xfrm>
        <a:graphic>
          <a:graphicData uri="http://schemas.openxmlformats.org/drawingml/2006/table">
            <a:tbl>
              <a:tblPr firstRow="1" bandRow="1">
                <a:tableStyleId>{5C22544A-7EE6-4342-B048-85BDC9FD1C3A}</a:tableStyleId>
              </a:tblPr>
              <a:tblGrid>
                <a:gridCol w="1203739">
                  <a:extLst>
                    <a:ext uri="{9D8B030D-6E8A-4147-A177-3AD203B41FA5}">
                      <a16:colId xmlns:a16="http://schemas.microsoft.com/office/drawing/2014/main" val="2148632422"/>
                    </a:ext>
                  </a:extLst>
                </a:gridCol>
                <a:gridCol w="1203739">
                  <a:extLst>
                    <a:ext uri="{9D8B030D-6E8A-4147-A177-3AD203B41FA5}">
                      <a16:colId xmlns:a16="http://schemas.microsoft.com/office/drawing/2014/main" val="2475848889"/>
                    </a:ext>
                  </a:extLst>
                </a:gridCol>
              </a:tblGrid>
              <a:tr h="451556">
                <a:tc>
                  <a:txBody>
                    <a:bodyPr/>
                    <a:lstStyle/>
                    <a:p>
                      <a:pPr algn="ctr"/>
                      <a:r>
                        <a:rPr lang="en-US" dirty="0"/>
                        <a:t>Cluster</a:t>
                      </a:r>
                    </a:p>
                  </a:txBody>
                  <a:tcPr/>
                </a:tc>
                <a:tc>
                  <a:txBody>
                    <a:bodyPr/>
                    <a:lstStyle/>
                    <a:p>
                      <a:pPr algn="ctr"/>
                      <a:r>
                        <a:rPr lang="en-US" dirty="0"/>
                        <a:t>Countries</a:t>
                      </a:r>
                    </a:p>
                  </a:txBody>
                  <a:tcPr/>
                </a:tc>
                <a:extLst>
                  <a:ext uri="{0D108BD9-81ED-4DB2-BD59-A6C34878D82A}">
                    <a16:rowId xmlns:a16="http://schemas.microsoft.com/office/drawing/2014/main" val="1985530003"/>
                  </a:ext>
                </a:extLst>
              </a:tr>
              <a:tr h="451556">
                <a:tc>
                  <a:txBody>
                    <a:bodyPr/>
                    <a:lstStyle/>
                    <a:p>
                      <a:pPr algn="ctr"/>
                      <a:r>
                        <a:rPr lang="en-US" dirty="0"/>
                        <a:t>0</a:t>
                      </a:r>
                    </a:p>
                  </a:txBody>
                  <a:tcPr/>
                </a:tc>
                <a:tc>
                  <a:txBody>
                    <a:bodyPr/>
                    <a:lstStyle/>
                    <a:p>
                      <a:pPr algn="ctr"/>
                      <a:r>
                        <a:rPr lang="en-US" dirty="0"/>
                        <a:t>38</a:t>
                      </a:r>
                    </a:p>
                  </a:txBody>
                  <a:tcPr/>
                </a:tc>
                <a:extLst>
                  <a:ext uri="{0D108BD9-81ED-4DB2-BD59-A6C34878D82A}">
                    <a16:rowId xmlns:a16="http://schemas.microsoft.com/office/drawing/2014/main" val="2771374226"/>
                  </a:ext>
                </a:extLst>
              </a:tr>
              <a:tr h="451556">
                <a:tc>
                  <a:txBody>
                    <a:bodyPr/>
                    <a:lstStyle/>
                    <a:p>
                      <a:pPr algn="ctr"/>
                      <a:r>
                        <a:rPr lang="en-US" dirty="0"/>
                        <a:t>1</a:t>
                      </a:r>
                    </a:p>
                  </a:txBody>
                  <a:tcPr/>
                </a:tc>
                <a:tc>
                  <a:txBody>
                    <a:bodyPr/>
                    <a:lstStyle/>
                    <a:p>
                      <a:pPr algn="ctr"/>
                      <a:r>
                        <a:rPr lang="en-US" dirty="0"/>
                        <a:t>94</a:t>
                      </a:r>
                    </a:p>
                  </a:txBody>
                  <a:tcPr/>
                </a:tc>
                <a:extLst>
                  <a:ext uri="{0D108BD9-81ED-4DB2-BD59-A6C34878D82A}">
                    <a16:rowId xmlns:a16="http://schemas.microsoft.com/office/drawing/2014/main" val="3417958635"/>
                  </a:ext>
                </a:extLst>
              </a:tr>
              <a:tr h="451556">
                <a:tc>
                  <a:txBody>
                    <a:bodyPr/>
                    <a:lstStyle/>
                    <a:p>
                      <a:pPr algn="ctr"/>
                      <a:r>
                        <a:rPr lang="en-US" dirty="0"/>
                        <a:t>2</a:t>
                      </a:r>
                    </a:p>
                  </a:txBody>
                  <a:tcPr/>
                </a:tc>
                <a:tc>
                  <a:txBody>
                    <a:bodyPr/>
                    <a:lstStyle/>
                    <a:p>
                      <a:pPr algn="ctr"/>
                      <a:r>
                        <a:rPr lang="en-US" dirty="0"/>
                        <a:t>30</a:t>
                      </a:r>
                    </a:p>
                  </a:txBody>
                  <a:tcPr/>
                </a:tc>
                <a:extLst>
                  <a:ext uri="{0D108BD9-81ED-4DB2-BD59-A6C34878D82A}">
                    <a16:rowId xmlns:a16="http://schemas.microsoft.com/office/drawing/2014/main" val="3381579265"/>
                  </a:ext>
                </a:extLst>
              </a:tr>
              <a:tr h="451556">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3217924710"/>
                  </a:ext>
                </a:extLst>
              </a:tr>
              <a:tr h="451556">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207520687"/>
                  </a:ext>
                </a:extLst>
              </a:tr>
            </a:tbl>
          </a:graphicData>
        </a:graphic>
      </p:graphicFrame>
    </p:spTree>
    <p:extLst>
      <p:ext uri="{BB962C8B-B14F-4D97-AF65-F5344CB8AC3E}">
        <p14:creationId xmlns:p14="http://schemas.microsoft.com/office/powerpoint/2010/main" val="218655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Cluster 0 &amp; Cluster 4 Analysis : Child Mortality</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8FC682-F4FC-4B38-A893-C39DF5E296B3}"/>
              </a:ext>
            </a:extLst>
          </p:cNvPr>
          <p:cNvSpPr txBox="1"/>
          <p:nvPr/>
        </p:nvSpPr>
        <p:spPr>
          <a:xfrm>
            <a:off x="404948" y="1693238"/>
            <a:ext cx="3729729" cy="4385816"/>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Cluster 0 have almost all Countries with High Child Mortality problem.</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Cluster 4 also have one country with High Child Mortality Rate.</a:t>
            </a:r>
          </a:p>
          <a:p>
            <a:pPr marL="285750" indent="-285750">
              <a:spcAft>
                <a:spcPts val="600"/>
              </a:spcAft>
              <a:buFont typeface="Wingdings" panose="05000000000000000000" pitchFamily="2" charset="2"/>
              <a:buChar char="v"/>
            </a:pPr>
            <a:r>
              <a:rPr lang="en-US" sz="1400" b="1" dirty="0">
                <a:latin typeface="Verdana" panose="020B0604030504040204" pitchFamily="34" charset="0"/>
                <a:ea typeface="Verdana" panose="020B0604030504040204" pitchFamily="34" charset="0"/>
              </a:rPr>
              <a:t>Haiti </a:t>
            </a:r>
            <a:r>
              <a:rPr lang="en-US" sz="1400" dirty="0">
                <a:latin typeface="Verdana" panose="020B0604030504040204" pitchFamily="34" charset="0"/>
                <a:ea typeface="Verdana" panose="020B0604030504040204" pitchFamily="34" charset="0"/>
              </a:rPr>
              <a:t>from Cluster 0 have highest Child Mortality Rate </a:t>
            </a:r>
            <a:r>
              <a:rPr lang="en-US" sz="1400" b="1" dirty="0">
                <a:latin typeface="Verdana" panose="020B0604030504040204" pitchFamily="34" charset="0"/>
                <a:ea typeface="Verdana" panose="020B0604030504040204" pitchFamily="34" charset="0"/>
              </a:rPr>
              <a:t>208</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Followed By other countries from </a:t>
            </a:r>
            <a:r>
              <a:rPr lang="en-US" sz="1400" b="1" dirty="0">
                <a:latin typeface="Verdana" panose="020B0604030504040204" pitchFamily="34" charset="0"/>
                <a:ea typeface="Verdana" panose="020B0604030504040204" pitchFamily="34" charset="0"/>
              </a:rPr>
              <a:t>Cluster 0</a:t>
            </a:r>
            <a:r>
              <a:rPr lang="en-US" sz="1400" dirty="0">
                <a:latin typeface="Verdana" panose="020B0604030504040204" pitchFamily="34" charset="0"/>
                <a:ea typeface="Verdana" panose="020B0604030504040204" pitchFamily="34" charset="0"/>
              </a:rPr>
              <a:t>: </a:t>
            </a:r>
          </a:p>
          <a:p>
            <a:pPr lvl="1">
              <a:spcAft>
                <a:spcPts val="600"/>
              </a:spcAft>
            </a:pPr>
            <a:r>
              <a:rPr lang="en-US" sz="1400" b="1" dirty="0">
                <a:latin typeface="Verdana" panose="020B0604030504040204" pitchFamily="34" charset="0"/>
                <a:ea typeface="Verdana" panose="020B0604030504040204" pitchFamily="34" charset="0"/>
              </a:rPr>
              <a:t>Sierra Leone : 160</a:t>
            </a:r>
          </a:p>
          <a:p>
            <a:pPr lvl="1">
              <a:spcAft>
                <a:spcPts val="600"/>
              </a:spcAft>
            </a:pPr>
            <a:r>
              <a:rPr lang="en-US" sz="1400" b="1" dirty="0">
                <a:latin typeface="Verdana" panose="020B0604030504040204" pitchFamily="34" charset="0"/>
                <a:ea typeface="Verdana" panose="020B0604030504040204" pitchFamily="34" charset="0"/>
              </a:rPr>
              <a:t>Chad : 150</a:t>
            </a:r>
          </a:p>
          <a:p>
            <a:pPr lvl="1">
              <a:spcAft>
                <a:spcPts val="600"/>
              </a:spcAft>
            </a:pPr>
            <a:r>
              <a:rPr lang="en-US" sz="1400" b="1" dirty="0">
                <a:latin typeface="Verdana" panose="020B0604030504040204" pitchFamily="34" charset="0"/>
                <a:ea typeface="Verdana" panose="020B0604030504040204" pitchFamily="34" charset="0"/>
              </a:rPr>
              <a:t>Central African Republic : 149</a:t>
            </a:r>
          </a:p>
          <a:p>
            <a:pPr lvl="1">
              <a:spcAft>
                <a:spcPts val="600"/>
              </a:spcAft>
            </a:pPr>
            <a:r>
              <a:rPr lang="en-US" sz="1400" b="1" dirty="0">
                <a:latin typeface="Verdana" panose="020B0604030504040204" pitchFamily="34" charset="0"/>
                <a:ea typeface="Verdana" panose="020B0604030504040204" pitchFamily="34" charset="0"/>
              </a:rPr>
              <a:t>Mali : 137</a:t>
            </a:r>
          </a:p>
          <a:p>
            <a:pPr lvl="1">
              <a:spcAft>
                <a:spcPts val="600"/>
              </a:spcAft>
            </a:pPr>
            <a:r>
              <a:rPr lang="en-US" sz="1400" b="1" dirty="0">
                <a:latin typeface="Verdana" panose="020B0604030504040204" pitchFamily="34" charset="0"/>
                <a:ea typeface="Verdana" panose="020B0604030504040204" pitchFamily="34" charset="0"/>
              </a:rPr>
              <a:t>Niger : 123</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Country from </a:t>
            </a:r>
            <a:r>
              <a:rPr lang="en-US" sz="1400" b="1" dirty="0">
                <a:latin typeface="Verdana" panose="020B0604030504040204" pitchFamily="34" charset="0"/>
                <a:ea typeface="Verdana" panose="020B0604030504040204" pitchFamily="34" charset="0"/>
              </a:rPr>
              <a:t>Cluster 4:</a:t>
            </a:r>
          </a:p>
          <a:p>
            <a:pPr>
              <a:spcAft>
                <a:spcPts val="600"/>
              </a:spcAft>
            </a:pPr>
            <a:r>
              <a:rPr lang="en-US" sz="1400" b="1" dirty="0">
                <a:latin typeface="Verdana" panose="020B0604030504040204" pitchFamily="34" charset="0"/>
                <a:ea typeface="Verdana" panose="020B0604030504040204" pitchFamily="34" charset="0"/>
              </a:rPr>
              <a:t>	Nigeria : 130</a:t>
            </a:r>
          </a:p>
          <a:p>
            <a:pPr marL="285750" indent="-285750">
              <a:spcAft>
                <a:spcPts val="600"/>
              </a:spcAft>
              <a:buFont typeface="Wingdings" panose="05000000000000000000" pitchFamily="2" charset="2"/>
              <a:buChar char="v"/>
            </a:pPr>
            <a:endParaRPr lang="en-US" sz="140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A9B1B126-AB68-48E7-954B-4DE2AB7CA938}"/>
              </a:ext>
            </a:extLst>
          </p:cNvPr>
          <p:cNvPicPr>
            <a:picLocks noChangeAspect="1"/>
          </p:cNvPicPr>
          <p:nvPr/>
        </p:nvPicPr>
        <p:blipFill>
          <a:blip r:embed="rId2"/>
          <a:stretch>
            <a:fillRect/>
          </a:stretch>
        </p:blipFill>
        <p:spPr>
          <a:xfrm>
            <a:off x="4134677" y="1675879"/>
            <a:ext cx="7873034" cy="4857750"/>
          </a:xfrm>
          <a:prstGeom prst="rect">
            <a:avLst/>
          </a:prstGeom>
        </p:spPr>
      </p:pic>
    </p:spTree>
    <p:extLst>
      <p:ext uri="{BB962C8B-B14F-4D97-AF65-F5344CB8AC3E}">
        <p14:creationId xmlns:p14="http://schemas.microsoft.com/office/powerpoint/2010/main" val="211773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Cluster 0 &amp; Cluster 4 Analysis : Child Mortality VS GDPP</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8FC682-F4FC-4B38-A893-C39DF5E296B3}"/>
              </a:ext>
            </a:extLst>
          </p:cNvPr>
          <p:cNvSpPr txBox="1"/>
          <p:nvPr/>
        </p:nvSpPr>
        <p:spPr>
          <a:xfrm>
            <a:off x="404948" y="1679986"/>
            <a:ext cx="3385173" cy="4231928"/>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GDPP is nothing but GDP Per Capita. (Total GDP / Total Population)</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If GDP of any country is low as compare to there population than GDPP is obviously low.</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Countries from Cluster 0 &amp; 4 </a:t>
            </a:r>
            <a:r>
              <a:rPr lang="en-US" sz="1400" b="1" dirty="0">
                <a:latin typeface="Verdana" panose="020B0604030504040204" pitchFamily="34" charset="0"/>
                <a:ea typeface="Verdana" panose="020B0604030504040204" pitchFamily="34" charset="0"/>
              </a:rPr>
              <a:t>with high Child Mortality have Very LOW GDPP</a:t>
            </a:r>
          </a:p>
          <a:p>
            <a:pPr>
              <a:spcAft>
                <a:spcPts val="600"/>
              </a:spcAft>
            </a:pPr>
            <a:r>
              <a:rPr lang="en-US" sz="1400" b="1" dirty="0">
                <a:latin typeface="Verdana" panose="020B0604030504040204" pitchFamily="34" charset="0"/>
                <a:ea typeface="Verdana" panose="020B0604030504040204" pitchFamily="34" charset="0"/>
              </a:rPr>
              <a:t>	Haiti : 662</a:t>
            </a:r>
          </a:p>
          <a:p>
            <a:pPr lvl="1">
              <a:spcAft>
                <a:spcPts val="600"/>
              </a:spcAft>
            </a:pPr>
            <a:r>
              <a:rPr lang="en-US" sz="1400" b="1" dirty="0">
                <a:latin typeface="Verdana" panose="020B0604030504040204" pitchFamily="34" charset="0"/>
                <a:ea typeface="Verdana" panose="020B0604030504040204" pitchFamily="34" charset="0"/>
              </a:rPr>
              <a:t>Sierra Leone : 399</a:t>
            </a:r>
          </a:p>
          <a:p>
            <a:pPr lvl="1">
              <a:spcAft>
                <a:spcPts val="600"/>
              </a:spcAft>
            </a:pPr>
            <a:r>
              <a:rPr lang="en-US" sz="1400" b="1" dirty="0">
                <a:latin typeface="Verdana" panose="020B0604030504040204" pitchFamily="34" charset="0"/>
                <a:ea typeface="Verdana" panose="020B0604030504040204" pitchFamily="34" charset="0"/>
              </a:rPr>
              <a:t>Chad : 897</a:t>
            </a:r>
          </a:p>
          <a:p>
            <a:pPr lvl="1">
              <a:spcAft>
                <a:spcPts val="600"/>
              </a:spcAft>
            </a:pPr>
            <a:r>
              <a:rPr lang="en-US" sz="1400" b="1" dirty="0">
                <a:latin typeface="Verdana" panose="020B0604030504040204" pitchFamily="34" charset="0"/>
                <a:ea typeface="Verdana" panose="020B0604030504040204" pitchFamily="34" charset="0"/>
              </a:rPr>
              <a:t>Central African Rep : 446</a:t>
            </a:r>
          </a:p>
          <a:p>
            <a:pPr lvl="1">
              <a:spcAft>
                <a:spcPts val="600"/>
              </a:spcAft>
            </a:pPr>
            <a:r>
              <a:rPr lang="en-US" sz="1400" b="1" dirty="0">
                <a:latin typeface="Verdana" panose="020B0604030504040204" pitchFamily="34" charset="0"/>
                <a:ea typeface="Verdana" panose="020B0604030504040204" pitchFamily="34" charset="0"/>
              </a:rPr>
              <a:t>Mali : 708</a:t>
            </a:r>
          </a:p>
          <a:p>
            <a:pPr lvl="1">
              <a:spcAft>
                <a:spcPts val="600"/>
              </a:spcAft>
            </a:pPr>
            <a:r>
              <a:rPr lang="en-US" sz="1400" b="1" dirty="0">
                <a:latin typeface="Verdana" panose="020B0604030504040204" pitchFamily="34" charset="0"/>
                <a:ea typeface="Verdana" panose="020B0604030504040204" pitchFamily="34" charset="0"/>
              </a:rPr>
              <a:t>Niger : 348</a:t>
            </a:r>
          </a:p>
          <a:p>
            <a:pPr marL="285750" indent="-285750">
              <a:spcAft>
                <a:spcPts val="600"/>
              </a:spcAft>
              <a:buFont typeface="Wingdings" panose="05000000000000000000" pitchFamily="2" charset="2"/>
              <a:buChar char="v"/>
            </a:pPr>
            <a:endParaRPr lang="en-US" sz="1400"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8AA8F61F-3065-40C3-B61D-E9205A860A04}"/>
              </a:ext>
            </a:extLst>
          </p:cNvPr>
          <p:cNvPicPr>
            <a:picLocks noChangeAspect="1"/>
          </p:cNvPicPr>
          <p:nvPr/>
        </p:nvPicPr>
        <p:blipFill>
          <a:blip r:embed="rId2"/>
          <a:stretch>
            <a:fillRect/>
          </a:stretch>
        </p:blipFill>
        <p:spPr>
          <a:xfrm>
            <a:off x="3790122" y="1689755"/>
            <a:ext cx="8229599" cy="4578310"/>
          </a:xfrm>
          <a:prstGeom prst="rect">
            <a:avLst/>
          </a:prstGeom>
        </p:spPr>
      </p:pic>
    </p:spTree>
    <p:extLst>
      <p:ext uri="{BB962C8B-B14F-4D97-AF65-F5344CB8AC3E}">
        <p14:creationId xmlns:p14="http://schemas.microsoft.com/office/powerpoint/2010/main" val="25001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Cluster 0 &amp; Cluster 4 Analysis : Total Fertility VS Child Mortality</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8FC682-F4FC-4B38-A893-C39DF5E296B3}"/>
              </a:ext>
            </a:extLst>
          </p:cNvPr>
          <p:cNvSpPr txBox="1"/>
          <p:nvPr/>
        </p:nvSpPr>
        <p:spPr>
          <a:xfrm>
            <a:off x="404949" y="1626978"/>
            <a:ext cx="3069606" cy="4739759"/>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We have almost similar list of countries with maximum Fertility ratio.</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Higher the fertility ratio may cause High Child Mortality in a condition of low GDPP and Low Health expenditure.</a:t>
            </a:r>
          </a:p>
          <a:p>
            <a:pPr marL="285750" indent="-285750">
              <a:spcAft>
                <a:spcPts val="600"/>
              </a:spcAft>
              <a:buFont typeface="Wingdings" panose="05000000000000000000" pitchFamily="2" charset="2"/>
              <a:buChar char="v"/>
            </a:pPr>
            <a:r>
              <a:rPr lang="en-US" sz="1400" b="1" dirty="0">
                <a:latin typeface="Verdana" panose="020B0604030504040204" pitchFamily="34" charset="0"/>
                <a:ea typeface="Verdana" panose="020B0604030504040204" pitchFamily="34" charset="0"/>
              </a:rPr>
              <a:t>Niger </a:t>
            </a:r>
            <a:r>
              <a:rPr lang="en-US" sz="1400" dirty="0">
                <a:latin typeface="Verdana" panose="020B0604030504040204" pitchFamily="34" charset="0"/>
                <a:ea typeface="Verdana" panose="020B0604030504040204" pitchFamily="34" charset="0"/>
              </a:rPr>
              <a:t>from Cluster 0 have highest Total Fertility </a:t>
            </a:r>
            <a:r>
              <a:rPr lang="en-US" sz="1400" b="1" dirty="0">
                <a:latin typeface="Verdana" panose="020B0604030504040204" pitchFamily="34" charset="0"/>
                <a:ea typeface="Verdana" panose="020B0604030504040204" pitchFamily="34" charset="0"/>
              </a:rPr>
              <a:t>7</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Followed By other countries from </a:t>
            </a:r>
            <a:r>
              <a:rPr lang="en-US" sz="1400" b="1" dirty="0">
                <a:latin typeface="Verdana" panose="020B0604030504040204" pitchFamily="34" charset="0"/>
                <a:ea typeface="Verdana" panose="020B0604030504040204" pitchFamily="34" charset="0"/>
              </a:rPr>
              <a:t>Cluster 0</a:t>
            </a:r>
            <a:r>
              <a:rPr lang="en-US" sz="1400" dirty="0">
                <a:latin typeface="Verdana" panose="020B0604030504040204" pitchFamily="34" charset="0"/>
                <a:ea typeface="Verdana" panose="020B0604030504040204" pitchFamily="34" charset="0"/>
              </a:rPr>
              <a:t>: </a:t>
            </a:r>
            <a:endParaRPr lang="en-US" sz="1400" b="1" dirty="0">
              <a:latin typeface="Verdana" panose="020B0604030504040204" pitchFamily="34" charset="0"/>
              <a:ea typeface="Verdana" panose="020B0604030504040204" pitchFamily="34" charset="0"/>
            </a:endParaRPr>
          </a:p>
          <a:p>
            <a:pPr lvl="1">
              <a:spcAft>
                <a:spcPts val="600"/>
              </a:spcAft>
            </a:pPr>
            <a:r>
              <a:rPr lang="en-US" sz="1400" b="1" dirty="0">
                <a:latin typeface="Verdana" panose="020B0604030504040204" pitchFamily="34" charset="0"/>
                <a:ea typeface="Verdana" panose="020B0604030504040204" pitchFamily="34" charset="0"/>
              </a:rPr>
              <a:t>Chad : 7</a:t>
            </a:r>
          </a:p>
          <a:p>
            <a:pPr lvl="1">
              <a:spcAft>
                <a:spcPts val="600"/>
              </a:spcAft>
            </a:pPr>
            <a:r>
              <a:rPr lang="en-US" sz="1400" b="1" dirty="0">
                <a:latin typeface="Verdana" panose="020B0604030504040204" pitchFamily="34" charset="0"/>
                <a:ea typeface="Verdana" panose="020B0604030504040204" pitchFamily="34" charset="0"/>
              </a:rPr>
              <a:t>Mali : 7 </a:t>
            </a:r>
          </a:p>
          <a:p>
            <a:pPr lvl="1">
              <a:spcAft>
                <a:spcPts val="600"/>
              </a:spcAft>
            </a:pPr>
            <a:r>
              <a:rPr lang="en-US" sz="1400" b="1" dirty="0">
                <a:latin typeface="Verdana" panose="020B0604030504040204" pitchFamily="34" charset="0"/>
                <a:ea typeface="Verdana" panose="020B0604030504040204" pitchFamily="34" charset="0"/>
              </a:rPr>
              <a:t>Congo, Dem. Rep. : 7</a:t>
            </a:r>
          </a:p>
          <a:p>
            <a:pPr lvl="1">
              <a:spcAft>
                <a:spcPts val="600"/>
              </a:spcAft>
            </a:pPr>
            <a:r>
              <a:rPr lang="en-US" sz="1400" b="1" dirty="0">
                <a:latin typeface="Verdana" panose="020B0604030504040204" pitchFamily="34" charset="0"/>
                <a:ea typeface="Verdana" panose="020B0604030504040204" pitchFamily="34" charset="0"/>
              </a:rPr>
              <a:t>Burundi : 6</a:t>
            </a:r>
          </a:p>
          <a:p>
            <a:pPr marL="285750" indent="-285750">
              <a:spcAft>
                <a:spcPts val="600"/>
              </a:spcAft>
              <a:buFont typeface="Wingdings" panose="05000000000000000000" pitchFamily="2" charset="2"/>
              <a:buChar char="v"/>
            </a:pPr>
            <a:r>
              <a:rPr lang="en-US" sz="1400" dirty="0">
                <a:latin typeface="Verdana" panose="020B0604030504040204" pitchFamily="34" charset="0"/>
                <a:ea typeface="Verdana" panose="020B0604030504040204" pitchFamily="34" charset="0"/>
              </a:rPr>
              <a:t>Country from </a:t>
            </a:r>
            <a:r>
              <a:rPr lang="en-US" sz="1400" b="1" dirty="0">
                <a:latin typeface="Verdana" panose="020B0604030504040204" pitchFamily="34" charset="0"/>
                <a:ea typeface="Verdana" panose="020B0604030504040204" pitchFamily="34" charset="0"/>
              </a:rPr>
              <a:t>Cluster 4:</a:t>
            </a:r>
          </a:p>
          <a:p>
            <a:pPr>
              <a:spcAft>
                <a:spcPts val="600"/>
              </a:spcAft>
            </a:pPr>
            <a:r>
              <a:rPr lang="en-US" sz="1400" b="1" dirty="0">
                <a:latin typeface="Verdana" panose="020B0604030504040204" pitchFamily="34" charset="0"/>
                <a:ea typeface="Verdana" panose="020B0604030504040204" pitchFamily="34" charset="0"/>
              </a:rPr>
              <a:t>	Nigeria : 6</a:t>
            </a:r>
          </a:p>
          <a:p>
            <a:pPr marL="285750" indent="-285750">
              <a:spcAft>
                <a:spcPts val="600"/>
              </a:spcAft>
              <a:buFont typeface="Wingdings" panose="05000000000000000000" pitchFamily="2" charset="2"/>
              <a:buChar char="v"/>
            </a:pPr>
            <a:endParaRPr lang="en-US" sz="14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D090981-FE97-47F2-B1A1-110B1EE98B2C}"/>
              </a:ext>
            </a:extLst>
          </p:cNvPr>
          <p:cNvPicPr>
            <a:picLocks noChangeAspect="1"/>
          </p:cNvPicPr>
          <p:nvPr/>
        </p:nvPicPr>
        <p:blipFill>
          <a:blip r:embed="rId2"/>
          <a:stretch>
            <a:fillRect/>
          </a:stretch>
        </p:blipFill>
        <p:spPr>
          <a:xfrm>
            <a:off x="3474554" y="1626978"/>
            <a:ext cx="8545167" cy="4524375"/>
          </a:xfrm>
          <a:prstGeom prst="rect">
            <a:avLst/>
          </a:prstGeom>
        </p:spPr>
      </p:pic>
    </p:spTree>
    <p:extLst>
      <p:ext uri="{BB962C8B-B14F-4D97-AF65-F5344CB8AC3E}">
        <p14:creationId xmlns:p14="http://schemas.microsoft.com/office/powerpoint/2010/main" val="400555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4CE1E88-9D4C-4707-B467-29526E2E1061}"/>
              </a:ext>
            </a:extLst>
          </p:cNvPr>
          <p:cNvSpPr>
            <a:spLocks noGrp="1"/>
          </p:cNvSpPr>
          <p:nvPr>
            <p:ph idx="1"/>
          </p:nvPr>
        </p:nvSpPr>
        <p:spPr>
          <a:xfrm>
            <a:off x="404949" y="1158188"/>
            <a:ext cx="11415990" cy="5575084"/>
          </a:xfrm>
        </p:spPr>
        <p:txBody>
          <a:bodyPr>
            <a:noAutofit/>
          </a:bodyPr>
          <a:lstStyle/>
          <a:p>
            <a:pPr>
              <a:lnSpc>
                <a:spcPct val="10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Key Features which signify countries growth are: </a:t>
            </a:r>
            <a:r>
              <a:rPr lang="en-IN" sz="1400" b="1" dirty="0">
                <a:latin typeface="Verdana" panose="020B0604030504040204" pitchFamily="34" charset="0"/>
                <a:ea typeface="Verdana" panose="020B0604030504040204" pitchFamily="34" charset="0"/>
              </a:rPr>
              <a:t>GDPP/Income, Health Expenditure,  Child Mortality, Life Expectancy.</a:t>
            </a:r>
          </a:p>
          <a:p>
            <a:pPr>
              <a:lnSpc>
                <a:spcPct val="100000"/>
              </a:lnSpc>
              <a:buFont typeface="Wingdings" panose="05000000000000000000" pitchFamily="2" charset="2"/>
              <a:buChar char="v"/>
            </a:pPr>
            <a:r>
              <a:rPr lang="en-IN" sz="1400" b="1" dirty="0">
                <a:latin typeface="Verdana" panose="020B0604030504040204" pitchFamily="34" charset="0"/>
                <a:ea typeface="Verdana" panose="020B0604030504040204" pitchFamily="34" charset="0"/>
              </a:rPr>
              <a:t>HELP International </a:t>
            </a:r>
            <a:r>
              <a:rPr lang="en-IN" sz="1400" dirty="0">
                <a:latin typeface="Verdana" panose="020B0604030504040204" pitchFamily="34" charset="0"/>
                <a:ea typeface="Verdana" panose="020B0604030504040204" pitchFamily="34" charset="0"/>
              </a:rPr>
              <a:t>should target such countries having High Child Mortality, Low Life Expectancy, Low GDPP, Low Health Expenditure, High Inflation, etc.</a:t>
            </a:r>
          </a:p>
          <a:p>
            <a:pPr>
              <a:lnSpc>
                <a:spcPct val="10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Such Countries are listed under </a:t>
            </a:r>
            <a:r>
              <a:rPr lang="en-IN" sz="1400" b="1" dirty="0">
                <a:latin typeface="Verdana" panose="020B0604030504040204" pitchFamily="34" charset="0"/>
                <a:ea typeface="Verdana" panose="020B0604030504040204" pitchFamily="34" charset="0"/>
              </a:rPr>
              <a:t>Cluster 0 &amp; Cluster 4.</a:t>
            </a:r>
          </a:p>
          <a:p>
            <a:pPr>
              <a:lnSpc>
                <a:spcPct val="10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Can choose worst performing countries from these clusters based on above features.</a:t>
            </a:r>
          </a:p>
          <a:p>
            <a:pPr>
              <a:lnSpc>
                <a:spcPct val="10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Few of the recommended countries </a:t>
            </a:r>
            <a:r>
              <a:rPr lang="en-US" sz="1400" dirty="0">
                <a:latin typeface="Verdana" panose="020B0604030504040204" pitchFamily="34" charset="0"/>
                <a:ea typeface="Verdana" panose="020B0604030504040204" pitchFamily="34" charset="0"/>
              </a:rPr>
              <a:t>which are in direst need of aid are:</a:t>
            </a:r>
          </a:p>
          <a:p>
            <a:pPr>
              <a:lnSpc>
                <a:spcPct val="10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9" name="Title 1">
            <a:extLst>
              <a:ext uri="{FF2B5EF4-FFF2-40B4-BE49-F238E27FC236}">
                <a16:creationId xmlns:a16="http://schemas.microsoft.com/office/drawing/2014/main" id="{FDDE0FDA-382B-4E02-8159-5E25F25CA7A9}"/>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Conclusion</a:t>
            </a:r>
            <a:endParaRPr lang="en-IN" sz="2800" dirty="0">
              <a:latin typeface="Verdana" panose="020B0604030504040204" pitchFamily="34" charset="0"/>
              <a:ea typeface="Verdana" panose="020B0604030504040204" pitchFamily="34" charset="0"/>
            </a:endParaRPr>
          </a:p>
        </p:txBody>
      </p:sp>
      <p:graphicFrame>
        <p:nvGraphicFramePr>
          <p:cNvPr id="2" name="Table 1">
            <a:extLst>
              <a:ext uri="{FF2B5EF4-FFF2-40B4-BE49-F238E27FC236}">
                <a16:creationId xmlns:a16="http://schemas.microsoft.com/office/drawing/2014/main" id="{7E9483F1-3D58-4D1B-B010-045E4113E2A6}"/>
              </a:ext>
            </a:extLst>
          </p:cNvPr>
          <p:cNvGraphicFramePr>
            <a:graphicFrameLocks noGrp="1"/>
          </p:cNvGraphicFramePr>
          <p:nvPr>
            <p:extLst>
              <p:ext uri="{D42A27DB-BD31-4B8C-83A1-F6EECF244321}">
                <p14:modId xmlns:p14="http://schemas.microsoft.com/office/powerpoint/2010/main" val="227724046"/>
              </p:ext>
            </p:extLst>
          </p:nvPr>
        </p:nvGraphicFramePr>
        <p:xfrm>
          <a:off x="733286" y="3429000"/>
          <a:ext cx="10849112" cy="2839575"/>
        </p:xfrm>
        <a:graphic>
          <a:graphicData uri="http://schemas.openxmlformats.org/drawingml/2006/table">
            <a:tbl>
              <a:tblPr firstRow="1" bandRow="1">
                <a:tableStyleId>{5C22544A-7EE6-4342-B048-85BDC9FD1C3A}</a:tableStyleId>
              </a:tblPr>
              <a:tblGrid>
                <a:gridCol w="803966">
                  <a:extLst>
                    <a:ext uri="{9D8B030D-6E8A-4147-A177-3AD203B41FA5}">
                      <a16:colId xmlns:a16="http://schemas.microsoft.com/office/drawing/2014/main" val="3389206747"/>
                    </a:ext>
                  </a:extLst>
                </a:gridCol>
                <a:gridCol w="2385391">
                  <a:extLst>
                    <a:ext uri="{9D8B030D-6E8A-4147-A177-3AD203B41FA5}">
                      <a16:colId xmlns:a16="http://schemas.microsoft.com/office/drawing/2014/main" val="3033090401"/>
                    </a:ext>
                  </a:extLst>
                </a:gridCol>
                <a:gridCol w="1325218">
                  <a:extLst>
                    <a:ext uri="{9D8B030D-6E8A-4147-A177-3AD203B41FA5}">
                      <a16:colId xmlns:a16="http://schemas.microsoft.com/office/drawing/2014/main" val="181230704"/>
                    </a:ext>
                  </a:extLst>
                </a:gridCol>
                <a:gridCol w="861391">
                  <a:extLst>
                    <a:ext uri="{9D8B030D-6E8A-4147-A177-3AD203B41FA5}">
                      <a16:colId xmlns:a16="http://schemas.microsoft.com/office/drawing/2014/main" val="2249535101"/>
                    </a:ext>
                  </a:extLst>
                </a:gridCol>
                <a:gridCol w="1431235">
                  <a:extLst>
                    <a:ext uri="{9D8B030D-6E8A-4147-A177-3AD203B41FA5}">
                      <a16:colId xmlns:a16="http://schemas.microsoft.com/office/drawing/2014/main" val="2399010710"/>
                    </a:ext>
                  </a:extLst>
                </a:gridCol>
                <a:gridCol w="1205948">
                  <a:extLst>
                    <a:ext uri="{9D8B030D-6E8A-4147-A177-3AD203B41FA5}">
                      <a16:colId xmlns:a16="http://schemas.microsoft.com/office/drawing/2014/main" val="3863493169"/>
                    </a:ext>
                  </a:extLst>
                </a:gridCol>
                <a:gridCol w="1722782">
                  <a:extLst>
                    <a:ext uri="{9D8B030D-6E8A-4147-A177-3AD203B41FA5}">
                      <a16:colId xmlns:a16="http://schemas.microsoft.com/office/drawing/2014/main" val="784307190"/>
                    </a:ext>
                  </a:extLst>
                </a:gridCol>
                <a:gridCol w="1113181">
                  <a:extLst>
                    <a:ext uri="{9D8B030D-6E8A-4147-A177-3AD203B41FA5}">
                      <a16:colId xmlns:a16="http://schemas.microsoft.com/office/drawing/2014/main" val="1099188434"/>
                    </a:ext>
                  </a:extLst>
                </a:gridCol>
              </a:tblGrid>
              <a:tr h="573157">
                <a:tc>
                  <a:txBody>
                    <a:bodyPr/>
                    <a:lstStyle/>
                    <a:p>
                      <a:pPr algn="ctr"/>
                      <a:r>
                        <a:rPr lang="en-US" sz="1400" dirty="0">
                          <a:latin typeface="Verdana" panose="020B0604030504040204" pitchFamily="34" charset="0"/>
                          <a:ea typeface="Verdana" panose="020B0604030504040204" pitchFamily="34" charset="0"/>
                        </a:rPr>
                        <a:t>Sr No.</a:t>
                      </a:r>
                    </a:p>
                  </a:txBody>
                  <a:tcPr/>
                </a:tc>
                <a:tc>
                  <a:txBody>
                    <a:bodyPr/>
                    <a:lstStyle/>
                    <a:p>
                      <a:pPr algn="ctr"/>
                      <a:r>
                        <a:rPr lang="en-US" sz="1400" dirty="0">
                          <a:latin typeface="Verdana" panose="020B0604030504040204" pitchFamily="34" charset="0"/>
                          <a:ea typeface="Verdana" panose="020B0604030504040204" pitchFamily="34" charset="0"/>
                        </a:rPr>
                        <a:t>Country</a:t>
                      </a:r>
                    </a:p>
                  </a:txBody>
                  <a:tcPr/>
                </a:tc>
                <a:tc>
                  <a:txBody>
                    <a:bodyPr/>
                    <a:lstStyle/>
                    <a:p>
                      <a:pPr algn="ctr"/>
                      <a:r>
                        <a:rPr lang="en-US" sz="1400" dirty="0">
                          <a:latin typeface="Verdana" panose="020B0604030504040204" pitchFamily="34" charset="0"/>
                          <a:ea typeface="Verdana" panose="020B0604030504040204" pitchFamily="34" charset="0"/>
                        </a:rPr>
                        <a:t>Child Mortality</a:t>
                      </a:r>
                    </a:p>
                  </a:txBody>
                  <a:tcPr/>
                </a:tc>
                <a:tc>
                  <a:txBody>
                    <a:bodyPr/>
                    <a:lstStyle/>
                    <a:p>
                      <a:pPr algn="ctr"/>
                      <a:r>
                        <a:rPr lang="en-US" sz="1400" dirty="0">
                          <a:latin typeface="Verdana" panose="020B0604030504040204" pitchFamily="34" charset="0"/>
                          <a:ea typeface="Verdana" panose="020B0604030504040204" pitchFamily="34" charset="0"/>
                        </a:rPr>
                        <a:t>GDPP</a:t>
                      </a:r>
                    </a:p>
                  </a:txBody>
                  <a:tcPr/>
                </a:tc>
                <a:tc>
                  <a:txBody>
                    <a:bodyPr/>
                    <a:lstStyle/>
                    <a:p>
                      <a:pPr algn="ctr"/>
                      <a:r>
                        <a:rPr lang="en-US" sz="1400" dirty="0">
                          <a:latin typeface="Verdana" panose="020B0604030504040204" pitchFamily="34" charset="0"/>
                          <a:ea typeface="Verdana" panose="020B0604030504040204" pitchFamily="34" charset="0"/>
                        </a:rPr>
                        <a:t>Health Exp</a:t>
                      </a:r>
                    </a:p>
                  </a:txBody>
                  <a:tcPr/>
                </a:tc>
                <a:tc>
                  <a:txBody>
                    <a:bodyPr/>
                    <a:lstStyle/>
                    <a:p>
                      <a:pPr algn="ctr"/>
                      <a:r>
                        <a:rPr lang="en-US" sz="1400" dirty="0">
                          <a:latin typeface="Verdana" panose="020B0604030504040204" pitchFamily="34" charset="0"/>
                          <a:ea typeface="Verdana" panose="020B0604030504040204" pitchFamily="34" charset="0"/>
                        </a:rPr>
                        <a:t>Inflation</a:t>
                      </a:r>
                    </a:p>
                  </a:txBody>
                  <a:tcPr/>
                </a:tc>
                <a:tc>
                  <a:txBody>
                    <a:bodyPr/>
                    <a:lstStyle/>
                    <a:p>
                      <a:pPr algn="ctr"/>
                      <a:r>
                        <a:rPr lang="en-US" sz="1400" dirty="0">
                          <a:latin typeface="Verdana" panose="020B0604030504040204" pitchFamily="34" charset="0"/>
                          <a:ea typeface="Verdana" panose="020B0604030504040204" pitchFamily="34" charset="0"/>
                        </a:rPr>
                        <a:t>Life Expectancy</a:t>
                      </a:r>
                    </a:p>
                  </a:txBody>
                  <a:tcPr/>
                </a:tc>
                <a:tc>
                  <a:txBody>
                    <a:bodyPr/>
                    <a:lstStyle/>
                    <a:p>
                      <a:pPr algn="ctr"/>
                      <a:r>
                        <a:rPr lang="en-US" sz="1400" dirty="0">
                          <a:latin typeface="Verdana" panose="020B0604030504040204" pitchFamily="34" charset="0"/>
                          <a:ea typeface="Verdana" panose="020B0604030504040204" pitchFamily="34" charset="0"/>
                        </a:rPr>
                        <a:t>Total Fertility</a:t>
                      </a:r>
                    </a:p>
                  </a:txBody>
                  <a:tcPr/>
                </a:tc>
                <a:extLst>
                  <a:ext uri="{0D108BD9-81ED-4DB2-BD59-A6C34878D82A}">
                    <a16:rowId xmlns:a16="http://schemas.microsoft.com/office/drawing/2014/main" val="2525412345"/>
                  </a:ext>
                </a:extLst>
              </a:tr>
              <a:tr h="323774">
                <a:tc>
                  <a:txBody>
                    <a:bodyPr/>
                    <a:lstStyle/>
                    <a:p>
                      <a:pPr algn="ctr"/>
                      <a:r>
                        <a:rPr lang="en-US" sz="1400" dirty="0">
                          <a:latin typeface="Verdana" panose="020B0604030504040204" pitchFamily="34" charset="0"/>
                          <a:ea typeface="Verdana" panose="020B0604030504040204" pitchFamily="34" charset="0"/>
                        </a:rPr>
                        <a:t>1</a:t>
                      </a:r>
                    </a:p>
                  </a:txBody>
                  <a:tcPr/>
                </a:tc>
                <a:tc>
                  <a:txBody>
                    <a:bodyPr/>
                    <a:lstStyle/>
                    <a:p>
                      <a:r>
                        <a:rPr lang="en-US" sz="1400" dirty="0">
                          <a:latin typeface="Verdana" panose="020B0604030504040204" pitchFamily="34" charset="0"/>
                          <a:ea typeface="Verdana" panose="020B0604030504040204" pitchFamily="34" charset="0"/>
                        </a:rPr>
                        <a:t>Haiti</a:t>
                      </a:r>
                    </a:p>
                  </a:txBody>
                  <a:tcPr/>
                </a:tc>
                <a:tc>
                  <a:txBody>
                    <a:bodyPr/>
                    <a:lstStyle/>
                    <a:p>
                      <a:pPr algn="r"/>
                      <a:r>
                        <a:rPr lang="en-US" sz="1400" dirty="0">
                          <a:latin typeface="Verdana" panose="020B0604030504040204" pitchFamily="34" charset="0"/>
                          <a:ea typeface="Verdana" panose="020B0604030504040204" pitchFamily="34" charset="0"/>
                        </a:rPr>
                        <a:t>208</a:t>
                      </a:r>
                    </a:p>
                  </a:txBody>
                  <a:tcPr/>
                </a:tc>
                <a:tc>
                  <a:txBody>
                    <a:bodyPr/>
                    <a:lstStyle/>
                    <a:p>
                      <a:pPr algn="r"/>
                      <a:r>
                        <a:rPr lang="en-US" sz="1400" dirty="0">
                          <a:latin typeface="Verdana" panose="020B0604030504040204" pitchFamily="34" charset="0"/>
                          <a:ea typeface="Verdana" panose="020B0604030504040204" pitchFamily="34" charset="0"/>
                        </a:rPr>
                        <a:t>662</a:t>
                      </a:r>
                    </a:p>
                  </a:txBody>
                  <a:tcPr/>
                </a:tc>
                <a:tc>
                  <a:txBody>
                    <a:bodyPr/>
                    <a:lstStyle/>
                    <a:p>
                      <a:pPr algn="r"/>
                      <a:r>
                        <a:rPr lang="en-US" sz="1400" dirty="0">
                          <a:latin typeface="Verdana" panose="020B0604030504040204" pitchFamily="34" charset="0"/>
                          <a:ea typeface="Verdana" panose="020B0604030504040204" pitchFamily="34" charset="0"/>
                        </a:rPr>
                        <a:t>7%</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tc>
                  <a:txBody>
                    <a:bodyPr/>
                    <a:lstStyle/>
                    <a:p>
                      <a:pPr algn="r"/>
                      <a:r>
                        <a:rPr lang="en-US" sz="1400" dirty="0">
                          <a:latin typeface="Verdana" panose="020B0604030504040204" pitchFamily="34" charset="0"/>
                          <a:ea typeface="Verdana" panose="020B0604030504040204" pitchFamily="34" charset="0"/>
                        </a:rPr>
                        <a:t>32</a:t>
                      </a:r>
                    </a:p>
                  </a:txBody>
                  <a:tcPr/>
                </a:tc>
                <a:tc>
                  <a:txBody>
                    <a:bodyPr/>
                    <a:lstStyle/>
                    <a:p>
                      <a:pPr algn="r"/>
                      <a:r>
                        <a:rPr lang="en-US" sz="1400" dirty="0">
                          <a:latin typeface="Verdana" panose="020B0604030504040204" pitchFamily="34" charset="0"/>
                          <a:ea typeface="Verdana" panose="020B0604030504040204" pitchFamily="34" charset="0"/>
                        </a:rPr>
                        <a:t>3</a:t>
                      </a:r>
                    </a:p>
                  </a:txBody>
                  <a:tcPr/>
                </a:tc>
                <a:extLst>
                  <a:ext uri="{0D108BD9-81ED-4DB2-BD59-A6C34878D82A}">
                    <a16:rowId xmlns:a16="http://schemas.microsoft.com/office/drawing/2014/main" val="2393690543"/>
                  </a:ext>
                </a:extLst>
              </a:tr>
              <a:tr h="323774">
                <a:tc>
                  <a:txBody>
                    <a:bodyPr/>
                    <a:lstStyle/>
                    <a:p>
                      <a:pPr algn="ctr"/>
                      <a:r>
                        <a:rPr lang="en-US" sz="1400" dirty="0">
                          <a:latin typeface="Verdana" panose="020B0604030504040204" pitchFamily="34" charset="0"/>
                          <a:ea typeface="Verdana" panose="020B0604030504040204" pitchFamily="34" charset="0"/>
                        </a:rPr>
                        <a:t>2</a:t>
                      </a:r>
                    </a:p>
                  </a:txBody>
                  <a:tcPr/>
                </a:tc>
                <a:tc>
                  <a:txBody>
                    <a:bodyPr/>
                    <a:lstStyle/>
                    <a:p>
                      <a:r>
                        <a:rPr lang="en-US" sz="1400" dirty="0">
                          <a:latin typeface="Verdana" panose="020B0604030504040204" pitchFamily="34" charset="0"/>
                          <a:ea typeface="Verdana" panose="020B0604030504040204" pitchFamily="34" charset="0"/>
                        </a:rPr>
                        <a:t>Sierra Leone</a:t>
                      </a:r>
                    </a:p>
                  </a:txBody>
                  <a:tcPr/>
                </a:tc>
                <a:tc>
                  <a:txBody>
                    <a:bodyPr/>
                    <a:lstStyle/>
                    <a:p>
                      <a:pPr algn="r"/>
                      <a:r>
                        <a:rPr lang="en-US" sz="1400" dirty="0">
                          <a:latin typeface="Verdana" panose="020B0604030504040204" pitchFamily="34" charset="0"/>
                          <a:ea typeface="Verdana" panose="020B0604030504040204" pitchFamily="34" charset="0"/>
                        </a:rPr>
                        <a:t>160</a:t>
                      </a:r>
                    </a:p>
                  </a:txBody>
                  <a:tcPr/>
                </a:tc>
                <a:tc>
                  <a:txBody>
                    <a:bodyPr/>
                    <a:lstStyle/>
                    <a:p>
                      <a:pPr algn="r"/>
                      <a:r>
                        <a:rPr lang="en-US" sz="1400" dirty="0">
                          <a:latin typeface="Verdana" panose="020B0604030504040204" pitchFamily="34" charset="0"/>
                          <a:ea typeface="Verdana" panose="020B0604030504040204" pitchFamily="34" charset="0"/>
                        </a:rPr>
                        <a:t>399</a:t>
                      </a:r>
                    </a:p>
                  </a:txBody>
                  <a:tcPr/>
                </a:tc>
                <a:tc>
                  <a:txBody>
                    <a:bodyPr/>
                    <a:lstStyle/>
                    <a:p>
                      <a:pPr algn="r"/>
                      <a:r>
                        <a:rPr lang="en-US" sz="1400" dirty="0">
                          <a:latin typeface="Verdana" panose="020B0604030504040204" pitchFamily="34" charset="0"/>
                          <a:ea typeface="Verdana" panose="020B0604030504040204" pitchFamily="34" charset="0"/>
                        </a:rPr>
                        <a:t>13%</a:t>
                      </a:r>
                    </a:p>
                  </a:txBody>
                  <a:tcPr/>
                </a:tc>
                <a:tc>
                  <a:txBody>
                    <a:bodyPr/>
                    <a:lstStyle/>
                    <a:p>
                      <a:pPr algn="r"/>
                      <a:r>
                        <a:rPr lang="en-US" sz="1400" dirty="0">
                          <a:latin typeface="Verdana" panose="020B0604030504040204" pitchFamily="34" charset="0"/>
                          <a:ea typeface="Verdana" panose="020B0604030504040204" pitchFamily="34" charset="0"/>
                        </a:rPr>
                        <a:t>17%</a:t>
                      </a:r>
                    </a:p>
                  </a:txBody>
                  <a:tcPr/>
                </a:tc>
                <a:tc>
                  <a:txBody>
                    <a:bodyPr/>
                    <a:lstStyle/>
                    <a:p>
                      <a:pPr algn="r"/>
                      <a:r>
                        <a:rPr lang="en-US" sz="1400" dirty="0">
                          <a:latin typeface="Verdana" panose="020B0604030504040204" pitchFamily="34" charset="0"/>
                          <a:ea typeface="Verdana" panose="020B0604030504040204" pitchFamily="34" charset="0"/>
                        </a:rPr>
                        <a:t>55</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extLst>
                  <a:ext uri="{0D108BD9-81ED-4DB2-BD59-A6C34878D82A}">
                    <a16:rowId xmlns:a16="http://schemas.microsoft.com/office/drawing/2014/main" val="4085719841"/>
                  </a:ext>
                </a:extLst>
              </a:tr>
              <a:tr h="323774">
                <a:tc>
                  <a:txBody>
                    <a:bodyPr/>
                    <a:lstStyle/>
                    <a:p>
                      <a:pPr algn="ctr"/>
                      <a:r>
                        <a:rPr lang="en-US" sz="1400" dirty="0">
                          <a:latin typeface="Verdana" panose="020B0604030504040204" pitchFamily="34" charset="0"/>
                          <a:ea typeface="Verdana" panose="020B0604030504040204" pitchFamily="34" charset="0"/>
                        </a:rPr>
                        <a:t>3</a:t>
                      </a:r>
                    </a:p>
                  </a:txBody>
                  <a:tcPr/>
                </a:tc>
                <a:tc>
                  <a:txBody>
                    <a:bodyPr/>
                    <a:lstStyle/>
                    <a:p>
                      <a:r>
                        <a:rPr lang="en-US" sz="1400" dirty="0">
                          <a:latin typeface="Verdana" panose="020B0604030504040204" pitchFamily="34" charset="0"/>
                          <a:ea typeface="Verdana" panose="020B0604030504040204" pitchFamily="34" charset="0"/>
                        </a:rPr>
                        <a:t>Chad</a:t>
                      </a:r>
                    </a:p>
                  </a:txBody>
                  <a:tcPr/>
                </a:tc>
                <a:tc>
                  <a:txBody>
                    <a:bodyPr/>
                    <a:lstStyle/>
                    <a:p>
                      <a:pPr algn="r"/>
                      <a:r>
                        <a:rPr lang="en-US" sz="1400" dirty="0">
                          <a:latin typeface="Verdana" panose="020B0604030504040204" pitchFamily="34" charset="0"/>
                          <a:ea typeface="Verdana" panose="020B0604030504040204" pitchFamily="34" charset="0"/>
                        </a:rPr>
                        <a:t>150</a:t>
                      </a:r>
                    </a:p>
                  </a:txBody>
                  <a:tcPr/>
                </a:tc>
                <a:tc>
                  <a:txBody>
                    <a:bodyPr/>
                    <a:lstStyle/>
                    <a:p>
                      <a:pPr algn="r"/>
                      <a:r>
                        <a:rPr lang="en-US" sz="1400" dirty="0">
                          <a:latin typeface="Verdana" panose="020B0604030504040204" pitchFamily="34" charset="0"/>
                          <a:ea typeface="Verdana" panose="020B0604030504040204" pitchFamily="34" charset="0"/>
                        </a:rPr>
                        <a:t>897</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tc>
                  <a:txBody>
                    <a:bodyPr/>
                    <a:lstStyle/>
                    <a:p>
                      <a:pPr algn="r"/>
                      <a:r>
                        <a:rPr lang="en-US" sz="1400" dirty="0">
                          <a:latin typeface="Verdana" panose="020B0604030504040204" pitchFamily="34" charset="0"/>
                          <a:ea typeface="Verdana" panose="020B0604030504040204" pitchFamily="34" charset="0"/>
                        </a:rPr>
                        <a:t>6%</a:t>
                      </a:r>
                    </a:p>
                  </a:txBody>
                  <a:tcPr/>
                </a:tc>
                <a:tc>
                  <a:txBody>
                    <a:bodyPr/>
                    <a:lstStyle/>
                    <a:p>
                      <a:pPr algn="r"/>
                      <a:r>
                        <a:rPr lang="en-US" sz="1400" dirty="0">
                          <a:latin typeface="Verdana" panose="020B0604030504040204" pitchFamily="34" charset="0"/>
                          <a:ea typeface="Verdana" panose="020B0604030504040204" pitchFamily="34" charset="0"/>
                        </a:rPr>
                        <a:t>57</a:t>
                      </a:r>
                    </a:p>
                  </a:txBody>
                  <a:tcPr/>
                </a:tc>
                <a:tc>
                  <a:txBody>
                    <a:bodyPr/>
                    <a:lstStyle/>
                    <a:p>
                      <a:pPr algn="r"/>
                      <a:r>
                        <a:rPr lang="en-US" sz="1400" dirty="0">
                          <a:latin typeface="Verdana" panose="020B0604030504040204" pitchFamily="34" charset="0"/>
                          <a:ea typeface="Verdana" panose="020B0604030504040204" pitchFamily="34" charset="0"/>
                        </a:rPr>
                        <a:t>7</a:t>
                      </a:r>
                    </a:p>
                  </a:txBody>
                  <a:tcPr/>
                </a:tc>
                <a:extLst>
                  <a:ext uri="{0D108BD9-81ED-4DB2-BD59-A6C34878D82A}">
                    <a16:rowId xmlns:a16="http://schemas.microsoft.com/office/drawing/2014/main" val="2914080899"/>
                  </a:ext>
                </a:extLst>
              </a:tr>
              <a:tr h="323774">
                <a:tc>
                  <a:txBody>
                    <a:bodyPr/>
                    <a:lstStyle/>
                    <a:p>
                      <a:pPr algn="ctr"/>
                      <a:r>
                        <a:rPr lang="en-US" sz="1400" dirty="0">
                          <a:latin typeface="Verdana" panose="020B0604030504040204" pitchFamily="34" charset="0"/>
                          <a:ea typeface="Verdana" panose="020B0604030504040204" pitchFamily="34" charset="0"/>
                        </a:rPr>
                        <a:t>4</a:t>
                      </a:r>
                    </a:p>
                  </a:txBody>
                  <a:tcPr/>
                </a:tc>
                <a:tc>
                  <a:txBody>
                    <a:bodyPr/>
                    <a:lstStyle/>
                    <a:p>
                      <a:r>
                        <a:rPr lang="en-US" sz="1400" dirty="0">
                          <a:latin typeface="Verdana" panose="020B0604030504040204" pitchFamily="34" charset="0"/>
                          <a:ea typeface="Verdana" panose="020B0604030504040204" pitchFamily="34" charset="0"/>
                        </a:rPr>
                        <a:t>Central African Republic</a:t>
                      </a:r>
                    </a:p>
                  </a:txBody>
                  <a:tcPr/>
                </a:tc>
                <a:tc>
                  <a:txBody>
                    <a:bodyPr/>
                    <a:lstStyle/>
                    <a:p>
                      <a:pPr algn="r"/>
                      <a:r>
                        <a:rPr lang="en-US" sz="1400" dirty="0">
                          <a:latin typeface="Verdana" panose="020B0604030504040204" pitchFamily="34" charset="0"/>
                          <a:ea typeface="Verdana" panose="020B0604030504040204" pitchFamily="34" charset="0"/>
                        </a:rPr>
                        <a:t>149</a:t>
                      </a:r>
                    </a:p>
                  </a:txBody>
                  <a:tcPr/>
                </a:tc>
                <a:tc>
                  <a:txBody>
                    <a:bodyPr/>
                    <a:lstStyle/>
                    <a:p>
                      <a:pPr algn="r"/>
                      <a:r>
                        <a:rPr lang="en-US" sz="1400" dirty="0">
                          <a:latin typeface="Verdana" panose="020B0604030504040204" pitchFamily="34" charset="0"/>
                          <a:ea typeface="Verdana" panose="020B0604030504040204" pitchFamily="34" charset="0"/>
                        </a:rPr>
                        <a:t>446</a:t>
                      </a:r>
                    </a:p>
                  </a:txBody>
                  <a:tcPr/>
                </a:tc>
                <a:tc>
                  <a:txBody>
                    <a:bodyPr/>
                    <a:lstStyle/>
                    <a:p>
                      <a:pPr algn="r"/>
                      <a:r>
                        <a:rPr lang="en-US" sz="1400" dirty="0">
                          <a:latin typeface="Verdana" panose="020B0604030504040204" pitchFamily="34" charset="0"/>
                          <a:ea typeface="Verdana" panose="020B0604030504040204" pitchFamily="34" charset="0"/>
                        </a:rPr>
                        <a:t>4%</a:t>
                      </a:r>
                    </a:p>
                  </a:txBody>
                  <a:tcPr/>
                </a:tc>
                <a:tc>
                  <a:txBody>
                    <a:bodyPr/>
                    <a:lstStyle/>
                    <a:p>
                      <a:pPr algn="r"/>
                      <a:r>
                        <a:rPr lang="en-US" sz="1400" dirty="0">
                          <a:latin typeface="Verdana" panose="020B0604030504040204" pitchFamily="34" charset="0"/>
                          <a:ea typeface="Verdana" panose="020B0604030504040204" pitchFamily="34" charset="0"/>
                        </a:rPr>
                        <a:t>2%</a:t>
                      </a:r>
                    </a:p>
                  </a:txBody>
                  <a:tcPr/>
                </a:tc>
                <a:tc>
                  <a:txBody>
                    <a:bodyPr/>
                    <a:lstStyle/>
                    <a:p>
                      <a:pPr algn="r"/>
                      <a:r>
                        <a:rPr lang="en-US" sz="1400" dirty="0">
                          <a:latin typeface="Verdana" panose="020B0604030504040204" pitchFamily="34" charset="0"/>
                          <a:ea typeface="Verdana" panose="020B0604030504040204" pitchFamily="34" charset="0"/>
                        </a:rPr>
                        <a:t>48</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extLst>
                  <a:ext uri="{0D108BD9-81ED-4DB2-BD59-A6C34878D82A}">
                    <a16:rowId xmlns:a16="http://schemas.microsoft.com/office/drawing/2014/main" val="3403268329"/>
                  </a:ext>
                </a:extLst>
              </a:tr>
              <a:tr h="323774">
                <a:tc>
                  <a:txBody>
                    <a:bodyPr/>
                    <a:lstStyle/>
                    <a:p>
                      <a:pPr algn="ctr"/>
                      <a:r>
                        <a:rPr lang="en-US" sz="1400" dirty="0">
                          <a:latin typeface="Verdana" panose="020B0604030504040204" pitchFamily="34" charset="0"/>
                          <a:ea typeface="Verdana" panose="020B0604030504040204" pitchFamily="34" charset="0"/>
                        </a:rPr>
                        <a:t>5</a:t>
                      </a:r>
                    </a:p>
                  </a:txBody>
                  <a:tcPr/>
                </a:tc>
                <a:tc>
                  <a:txBody>
                    <a:bodyPr/>
                    <a:lstStyle/>
                    <a:p>
                      <a:r>
                        <a:rPr lang="en-US" sz="1400" dirty="0">
                          <a:latin typeface="Verdana" panose="020B0604030504040204" pitchFamily="34" charset="0"/>
                          <a:ea typeface="Verdana" panose="020B0604030504040204" pitchFamily="34" charset="0"/>
                        </a:rPr>
                        <a:t>Nigeria</a:t>
                      </a:r>
                    </a:p>
                  </a:txBody>
                  <a:tcPr/>
                </a:tc>
                <a:tc>
                  <a:txBody>
                    <a:bodyPr/>
                    <a:lstStyle/>
                    <a:p>
                      <a:pPr algn="r"/>
                      <a:r>
                        <a:rPr lang="en-US" sz="1400" dirty="0">
                          <a:latin typeface="Verdana" panose="020B0604030504040204" pitchFamily="34" charset="0"/>
                          <a:ea typeface="Verdana" panose="020B0604030504040204" pitchFamily="34" charset="0"/>
                        </a:rPr>
                        <a:t>130</a:t>
                      </a:r>
                    </a:p>
                  </a:txBody>
                  <a:tcPr/>
                </a:tc>
                <a:tc>
                  <a:txBody>
                    <a:bodyPr/>
                    <a:lstStyle/>
                    <a:p>
                      <a:pPr algn="r"/>
                      <a:r>
                        <a:rPr lang="en-US" sz="1400" dirty="0">
                          <a:latin typeface="Verdana" panose="020B0604030504040204" pitchFamily="34" charset="0"/>
                          <a:ea typeface="Verdana" panose="020B0604030504040204" pitchFamily="34" charset="0"/>
                        </a:rPr>
                        <a:t>2330</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tc>
                  <a:txBody>
                    <a:bodyPr/>
                    <a:lstStyle/>
                    <a:p>
                      <a:pPr algn="r"/>
                      <a:r>
                        <a:rPr lang="en-US" sz="1400" dirty="0">
                          <a:latin typeface="Verdana" panose="020B0604030504040204" pitchFamily="34" charset="0"/>
                          <a:ea typeface="Verdana" panose="020B0604030504040204" pitchFamily="34" charset="0"/>
                        </a:rPr>
                        <a:t>104%</a:t>
                      </a:r>
                    </a:p>
                  </a:txBody>
                  <a:tcPr/>
                </a:tc>
                <a:tc>
                  <a:txBody>
                    <a:bodyPr/>
                    <a:lstStyle/>
                    <a:p>
                      <a:pPr algn="r"/>
                      <a:r>
                        <a:rPr lang="en-US" sz="1400" dirty="0">
                          <a:latin typeface="Verdana" panose="020B0604030504040204" pitchFamily="34" charset="0"/>
                          <a:ea typeface="Verdana" panose="020B0604030504040204" pitchFamily="34" charset="0"/>
                        </a:rPr>
                        <a:t>61</a:t>
                      </a:r>
                    </a:p>
                  </a:txBody>
                  <a:tcPr/>
                </a:tc>
                <a:tc>
                  <a:txBody>
                    <a:bodyPr/>
                    <a:lstStyle/>
                    <a:p>
                      <a:pPr algn="r"/>
                      <a:r>
                        <a:rPr lang="en-US" sz="1400" dirty="0">
                          <a:latin typeface="Verdana" panose="020B0604030504040204" pitchFamily="34" charset="0"/>
                          <a:ea typeface="Verdana" panose="020B0604030504040204" pitchFamily="34" charset="0"/>
                        </a:rPr>
                        <a:t>6</a:t>
                      </a:r>
                    </a:p>
                  </a:txBody>
                  <a:tcPr/>
                </a:tc>
                <a:extLst>
                  <a:ext uri="{0D108BD9-81ED-4DB2-BD59-A6C34878D82A}">
                    <a16:rowId xmlns:a16="http://schemas.microsoft.com/office/drawing/2014/main" val="4056159779"/>
                  </a:ext>
                </a:extLst>
              </a:tr>
              <a:tr h="323774">
                <a:tc>
                  <a:txBody>
                    <a:bodyPr/>
                    <a:lstStyle/>
                    <a:p>
                      <a:pPr algn="ctr"/>
                      <a:r>
                        <a:rPr lang="en-US" sz="1400" dirty="0">
                          <a:latin typeface="Verdana" panose="020B0604030504040204" pitchFamily="34" charset="0"/>
                          <a:ea typeface="Verdana" panose="020B0604030504040204" pitchFamily="34" charset="0"/>
                        </a:rPr>
                        <a:t>6</a:t>
                      </a:r>
                    </a:p>
                  </a:txBody>
                  <a:tcPr/>
                </a:tc>
                <a:tc>
                  <a:txBody>
                    <a:bodyPr/>
                    <a:lstStyle/>
                    <a:p>
                      <a:r>
                        <a:rPr lang="en-US" sz="1400" dirty="0">
                          <a:latin typeface="Verdana" panose="020B0604030504040204" pitchFamily="34" charset="0"/>
                          <a:ea typeface="Verdana" panose="020B0604030504040204" pitchFamily="34" charset="0"/>
                        </a:rPr>
                        <a:t>Mali</a:t>
                      </a:r>
                    </a:p>
                  </a:txBody>
                  <a:tcPr/>
                </a:tc>
                <a:tc>
                  <a:txBody>
                    <a:bodyPr/>
                    <a:lstStyle/>
                    <a:p>
                      <a:pPr algn="r"/>
                      <a:r>
                        <a:rPr lang="en-US" sz="1400" dirty="0">
                          <a:latin typeface="Verdana" panose="020B0604030504040204" pitchFamily="34" charset="0"/>
                          <a:ea typeface="Verdana" panose="020B0604030504040204" pitchFamily="34" charset="0"/>
                        </a:rPr>
                        <a:t>137</a:t>
                      </a:r>
                    </a:p>
                  </a:txBody>
                  <a:tcPr/>
                </a:tc>
                <a:tc>
                  <a:txBody>
                    <a:bodyPr/>
                    <a:lstStyle/>
                    <a:p>
                      <a:pPr algn="r"/>
                      <a:r>
                        <a:rPr lang="en-US" sz="1400" dirty="0">
                          <a:latin typeface="Verdana" panose="020B0604030504040204" pitchFamily="34" charset="0"/>
                          <a:ea typeface="Verdana" panose="020B0604030504040204" pitchFamily="34" charset="0"/>
                        </a:rPr>
                        <a:t>708</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tc>
                  <a:txBody>
                    <a:bodyPr/>
                    <a:lstStyle/>
                    <a:p>
                      <a:pPr algn="r"/>
                      <a:r>
                        <a:rPr lang="en-US" sz="1400" dirty="0">
                          <a:latin typeface="Verdana" panose="020B0604030504040204" pitchFamily="34" charset="0"/>
                          <a:ea typeface="Verdana" panose="020B0604030504040204" pitchFamily="34" charset="0"/>
                        </a:rPr>
                        <a:t>4%</a:t>
                      </a:r>
                    </a:p>
                  </a:txBody>
                  <a:tcPr/>
                </a:tc>
                <a:tc>
                  <a:txBody>
                    <a:bodyPr/>
                    <a:lstStyle/>
                    <a:p>
                      <a:pPr algn="r"/>
                      <a:r>
                        <a:rPr lang="en-US" sz="1400" dirty="0">
                          <a:latin typeface="Verdana" panose="020B0604030504040204" pitchFamily="34" charset="0"/>
                          <a:ea typeface="Verdana" panose="020B0604030504040204" pitchFamily="34" charset="0"/>
                        </a:rPr>
                        <a:t>60</a:t>
                      </a:r>
                    </a:p>
                  </a:txBody>
                  <a:tcPr/>
                </a:tc>
                <a:tc>
                  <a:txBody>
                    <a:bodyPr/>
                    <a:lstStyle/>
                    <a:p>
                      <a:pPr algn="r"/>
                      <a:r>
                        <a:rPr lang="en-US" sz="1400" dirty="0">
                          <a:latin typeface="Verdana" panose="020B0604030504040204" pitchFamily="34" charset="0"/>
                          <a:ea typeface="Verdana" panose="020B0604030504040204" pitchFamily="34" charset="0"/>
                        </a:rPr>
                        <a:t>7</a:t>
                      </a:r>
                    </a:p>
                  </a:txBody>
                  <a:tcPr/>
                </a:tc>
                <a:extLst>
                  <a:ext uri="{0D108BD9-81ED-4DB2-BD59-A6C34878D82A}">
                    <a16:rowId xmlns:a16="http://schemas.microsoft.com/office/drawing/2014/main" val="621384461"/>
                  </a:ext>
                </a:extLst>
              </a:tr>
              <a:tr h="323774">
                <a:tc>
                  <a:txBody>
                    <a:bodyPr/>
                    <a:lstStyle/>
                    <a:p>
                      <a:pPr algn="ctr"/>
                      <a:r>
                        <a:rPr lang="en-US" sz="1400" dirty="0">
                          <a:latin typeface="Verdana" panose="020B0604030504040204" pitchFamily="34" charset="0"/>
                          <a:ea typeface="Verdana" panose="020B0604030504040204" pitchFamily="34" charset="0"/>
                        </a:rPr>
                        <a:t>7</a:t>
                      </a:r>
                    </a:p>
                  </a:txBody>
                  <a:tcPr/>
                </a:tc>
                <a:tc>
                  <a:txBody>
                    <a:bodyPr/>
                    <a:lstStyle/>
                    <a:p>
                      <a:r>
                        <a:rPr lang="en-US" sz="1400" dirty="0">
                          <a:latin typeface="Verdana" panose="020B0604030504040204" pitchFamily="34" charset="0"/>
                          <a:ea typeface="Verdana" panose="020B0604030504040204" pitchFamily="34" charset="0"/>
                        </a:rPr>
                        <a:t>Niger</a:t>
                      </a:r>
                    </a:p>
                  </a:txBody>
                  <a:tcPr/>
                </a:tc>
                <a:tc>
                  <a:txBody>
                    <a:bodyPr/>
                    <a:lstStyle/>
                    <a:p>
                      <a:pPr algn="r"/>
                      <a:r>
                        <a:rPr lang="en-US" sz="1400" dirty="0">
                          <a:latin typeface="Verdana" panose="020B0604030504040204" pitchFamily="34" charset="0"/>
                          <a:ea typeface="Verdana" panose="020B0604030504040204" pitchFamily="34" charset="0"/>
                        </a:rPr>
                        <a:t>123</a:t>
                      </a:r>
                    </a:p>
                  </a:txBody>
                  <a:tcPr/>
                </a:tc>
                <a:tc>
                  <a:txBody>
                    <a:bodyPr/>
                    <a:lstStyle/>
                    <a:p>
                      <a:pPr algn="r"/>
                      <a:r>
                        <a:rPr lang="en-US" sz="1400" dirty="0">
                          <a:latin typeface="Verdana" panose="020B0604030504040204" pitchFamily="34" charset="0"/>
                          <a:ea typeface="Verdana" panose="020B0604030504040204" pitchFamily="34" charset="0"/>
                        </a:rPr>
                        <a:t>348</a:t>
                      </a:r>
                    </a:p>
                  </a:txBody>
                  <a:tcPr/>
                </a:tc>
                <a:tc>
                  <a:txBody>
                    <a:bodyPr/>
                    <a:lstStyle/>
                    <a:p>
                      <a:pPr algn="r"/>
                      <a:r>
                        <a:rPr lang="en-US" sz="1400" dirty="0">
                          <a:latin typeface="Verdana" panose="020B0604030504040204" pitchFamily="34" charset="0"/>
                          <a:ea typeface="Verdana" panose="020B0604030504040204" pitchFamily="34" charset="0"/>
                        </a:rPr>
                        <a:t>5%</a:t>
                      </a:r>
                    </a:p>
                  </a:txBody>
                  <a:tcPr/>
                </a:tc>
                <a:tc>
                  <a:txBody>
                    <a:bodyPr/>
                    <a:lstStyle/>
                    <a:p>
                      <a:pPr algn="r"/>
                      <a:r>
                        <a:rPr lang="en-US" sz="1400" dirty="0">
                          <a:latin typeface="Verdana" panose="020B0604030504040204" pitchFamily="34" charset="0"/>
                          <a:ea typeface="Verdana" panose="020B0604030504040204" pitchFamily="34" charset="0"/>
                        </a:rPr>
                        <a:t>3%</a:t>
                      </a:r>
                    </a:p>
                  </a:txBody>
                  <a:tcPr/>
                </a:tc>
                <a:tc>
                  <a:txBody>
                    <a:bodyPr/>
                    <a:lstStyle/>
                    <a:p>
                      <a:pPr algn="r"/>
                      <a:r>
                        <a:rPr lang="en-US" sz="1400" dirty="0">
                          <a:latin typeface="Verdana" panose="020B0604030504040204" pitchFamily="34" charset="0"/>
                          <a:ea typeface="Verdana" panose="020B0604030504040204" pitchFamily="34" charset="0"/>
                        </a:rPr>
                        <a:t>59</a:t>
                      </a:r>
                    </a:p>
                  </a:txBody>
                  <a:tcPr/>
                </a:tc>
                <a:tc>
                  <a:txBody>
                    <a:bodyPr/>
                    <a:lstStyle/>
                    <a:p>
                      <a:pPr algn="r"/>
                      <a:r>
                        <a:rPr lang="en-US" sz="1400" dirty="0">
                          <a:latin typeface="Verdana" panose="020B0604030504040204" pitchFamily="34" charset="0"/>
                          <a:ea typeface="Verdana" panose="020B0604030504040204" pitchFamily="34" charset="0"/>
                        </a:rPr>
                        <a:t>7</a:t>
                      </a:r>
                    </a:p>
                  </a:txBody>
                  <a:tcPr/>
                </a:tc>
                <a:extLst>
                  <a:ext uri="{0D108BD9-81ED-4DB2-BD59-A6C34878D82A}">
                    <a16:rowId xmlns:a16="http://schemas.microsoft.com/office/drawing/2014/main" val="2746573538"/>
                  </a:ext>
                </a:extLst>
              </a:tr>
            </a:tbl>
          </a:graphicData>
        </a:graphic>
      </p:graphicFrame>
    </p:spTree>
    <p:extLst>
      <p:ext uri="{BB962C8B-B14F-4D97-AF65-F5344CB8AC3E}">
        <p14:creationId xmlns:p14="http://schemas.microsoft.com/office/powerpoint/2010/main" val="20617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158189"/>
            <a:ext cx="11168742" cy="4590426"/>
          </a:xfrm>
        </p:spPr>
        <p:txBody>
          <a:bodyPr>
            <a:normAutofit/>
          </a:bodyPr>
          <a:lstStyle/>
          <a:p>
            <a:pPr marL="0" indent="0">
              <a:buNone/>
            </a:pPr>
            <a:r>
              <a:rPr lang="en-IN" sz="1600" b="1" dirty="0">
                <a:latin typeface="Verdana" panose="020B0604030504040204" pitchFamily="34" charset="0"/>
                <a:ea typeface="Verdana" panose="020B0604030504040204" pitchFamily="34" charset="0"/>
              </a:rPr>
              <a:t>Objective</a:t>
            </a:r>
          </a:p>
          <a:p>
            <a:pPr marL="0" indent="0">
              <a:buNone/>
            </a:pPr>
            <a:r>
              <a:rPr lang="en-US" sz="1400" dirty="0">
                <a:latin typeface="Verdana" panose="020B0604030504040204" pitchFamily="34" charset="0"/>
                <a:ea typeface="Verdana" panose="020B0604030504040204" pitchFamily="34" charset="0"/>
              </a:rPr>
              <a:t>HELP International is an international humanitarian NGO that is committed to fighting poverty and providing the people of backward countries with basic amenities and relief during the time of disasters and natural calamities</a:t>
            </a: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US" sz="1400" dirty="0">
                <a:latin typeface="Verdana" panose="020B0604030504040204" pitchFamily="34" charset="0"/>
                <a:ea typeface="Verdana" panose="020B0604030504040204" pitchFamily="34" charset="0"/>
              </a:rPr>
              <a:t>How to use newly received $10 million funding strategically and effectively</a:t>
            </a: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US" sz="1400" dirty="0">
                <a:latin typeface="Verdana" panose="020B0604030504040204" pitchFamily="34" charset="0"/>
                <a:ea typeface="Verdana" panose="020B0604030504040204" pitchFamily="34" charset="0"/>
              </a:rPr>
              <a:t>Categorize the countries using socio-economic and health factors</a:t>
            </a: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US" sz="1400" dirty="0">
                <a:latin typeface="Verdana" panose="020B0604030504040204" pitchFamily="34" charset="0"/>
                <a:ea typeface="Verdana" panose="020B0604030504040204" pitchFamily="34" charset="0"/>
              </a:rPr>
              <a:t>Choose appropriate countries that are in the direst need of aid</a:t>
            </a:r>
            <a:endParaRPr lang="en-IN" sz="1400" dirty="0">
              <a:latin typeface="Verdana" panose="020B0604030504040204" pitchFamily="34" charset="0"/>
              <a:ea typeface="Verdana" panose="020B0604030504040204" pitchFamily="34" charset="0"/>
            </a:endParaRPr>
          </a:p>
        </p:txBody>
      </p:sp>
      <p:sp>
        <p:nvSpPr>
          <p:cNvPr id="5" name="Title 1"/>
          <p:cNvSpPr>
            <a:spLocks noGrp="1"/>
          </p:cNvSpPr>
          <p:nvPr>
            <p:ph type="title"/>
          </p:nvPr>
        </p:nvSpPr>
        <p:spPr>
          <a:xfrm>
            <a:off x="0" y="98223"/>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Business Objective</a:t>
            </a:r>
            <a:endParaRPr lang="en-IN"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086678"/>
            <a:ext cx="11168742" cy="5112510"/>
          </a:xfrm>
        </p:spPr>
        <p:txBody>
          <a:bodyPr>
            <a:normAutofit/>
          </a:bodyPr>
          <a:lstStyle/>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Total 167 observation found.</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There are no duplicate rows in data set</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Below mentioned features have outlier</a:t>
            </a:r>
          </a:p>
          <a:p>
            <a:pPr lvl="1">
              <a:lnSpc>
                <a:spcPct val="100000"/>
              </a:lnSpc>
              <a:buFont typeface="Wingdings" panose="05000000000000000000" pitchFamily="2" charset="2"/>
              <a:buChar char="Ø"/>
            </a:pPr>
            <a:r>
              <a:rPr lang="en-IN" sz="1400" dirty="0">
                <a:latin typeface="Verdana" panose="020B0604030504040204" pitchFamily="34" charset="0"/>
                <a:ea typeface="Verdana" panose="020B0604030504040204" pitchFamily="34" charset="0"/>
              </a:rPr>
              <a:t>Income &amp; GDPP have large amount of outliers with very high values from Developed Countries (Can Remove)</a:t>
            </a:r>
          </a:p>
          <a:p>
            <a:pPr lvl="1">
              <a:lnSpc>
                <a:spcPct val="100000"/>
              </a:lnSpc>
              <a:buFont typeface="Wingdings" panose="05000000000000000000" pitchFamily="2" charset="2"/>
              <a:buChar char="Ø"/>
            </a:pPr>
            <a:r>
              <a:rPr lang="en-IN" sz="1400" dirty="0">
                <a:latin typeface="Verdana" panose="020B0604030504040204" pitchFamily="34" charset="0"/>
                <a:ea typeface="Verdana" panose="020B0604030504040204" pitchFamily="34" charset="0"/>
              </a:rPr>
              <a:t>Apart from that few outlier observation in high value of Child Mortality as well as high inflation rate from under Developed countries (Can’t remove as this is our analysis area)</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As mentioned above we have few outliers, but available observation count for analysis are very low (167). So will not remove any outlier. </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Few features are highly Corelated with each other which might cause Multicollinearity issue.</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Will not remove any feature as we are planning to use PCA (Principal Component Analysis), which will take care of multicollinearity issue.</a:t>
            </a:r>
          </a:p>
        </p:txBody>
      </p:sp>
      <p:sp>
        <p:nvSpPr>
          <p:cNvPr id="5" name="Title 1"/>
          <p:cNvSpPr>
            <a:spLocks noGrp="1"/>
          </p:cNvSpPr>
          <p:nvPr>
            <p:ph type="title"/>
          </p:nvPr>
        </p:nvSpPr>
        <p:spPr>
          <a:xfrm>
            <a:off x="0" y="71916"/>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Data Observation &amp; Preparation</a:t>
            </a:r>
            <a:endParaRPr lang="en-IN"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7196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4CE1E88-9D4C-4707-B467-29526E2E1061}"/>
              </a:ext>
            </a:extLst>
          </p:cNvPr>
          <p:cNvSpPr>
            <a:spLocks noGrp="1"/>
          </p:cNvSpPr>
          <p:nvPr>
            <p:ph idx="1"/>
          </p:nvPr>
        </p:nvSpPr>
        <p:spPr>
          <a:xfrm>
            <a:off x="404949" y="1158188"/>
            <a:ext cx="11168742" cy="5242611"/>
          </a:xfrm>
        </p:spPr>
        <p:txBody>
          <a:bodyPr>
            <a:normAutofit/>
          </a:bodyPr>
          <a:lstStyle/>
          <a:p>
            <a:pPr marL="0" indent="0">
              <a:buNone/>
            </a:pPr>
            <a:r>
              <a:rPr lang="en-IN" sz="1600" b="1" dirty="0">
                <a:latin typeface="Verdana" panose="020B0604030504040204" pitchFamily="34" charset="0"/>
                <a:ea typeface="Verdana" panose="020B0604030504040204" pitchFamily="34" charset="0"/>
              </a:rPr>
              <a:t>Observation</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Income &amp; GDPP (GDP Per Capita) having linear trend so will consider GDPP for analysis.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Similarly Child Mortality &amp; Life Expectancy have liner trend so will consider Child Mortality for analysis.</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9" name="Title 1">
            <a:extLst>
              <a:ext uri="{FF2B5EF4-FFF2-40B4-BE49-F238E27FC236}">
                <a16:creationId xmlns:a16="http://schemas.microsoft.com/office/drawing/2014/main" id="{FDDE0FDA-382B-4E02-8159-5E25F25CA7A9}"/>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C720DD28-3786-44C6-845A-985ABB418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22" y="2596685"/>
            <a:ext cx="4226514" cy="4136588"/>
          </a:xfrm>
          <a:prstGeom prst="rect">
            <a:avLst/>
          </a:prstGeom>
        </p:spPr>
      </p:pic>
      <p:pic>
        <p:nvPicPr>
          <p:cNvPr id="5" name="Picture 4">
            <a:extLst>
              <a:ext uri="{FF2B5EF4-FFF2-40B4-BE49-F238E27FC236}">
                <a16:creationId xmlns:a16="http://schemas.microsoft.com/office/drawing/2014/main" id="{5C585988-D445-4766-A46B-499A3BC48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638" y="2596685"/>
            <a:ext cx="4226515" cy="4136588"/>
          </a:xfrm>
          <a:prstGeom prst="rect">
            <a:avLst/>
          </a:prstGeom>
        </p:spPr>
      </p:pic>
    </p:spTree>
    <p:extLst>
      <p:ext uri="{BB962C8B-B14F-4D97-AF65-F5344CB8AC3E}">
        <p14:creationId xmlns:p14="http://schemas.microsoft.com/office/powerpoint/2010/main" val="106974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4CE1E88-9D4C-4707-B467-29526E2E1061}"/>
              </a:ext>
            </a:extLst>
          </p:cNvPr>
          <p:cNvSpPr>
            <a:spLocks noGrp="1"/>
          </p:cNvSpPr>
          <p:nvPr>
            <p:ph idx="1"/>
          </p:nvPr>
        </p:nvSpPr>
        <p:spPr>
          <a:xfrm>
            <a:off x="404948" y="1158188"/>
            <a:ext cx="11455747" cy="5575084"/>
          </a:xfrm>
        </p:spPr>
        <p:txBody>
          <a:bodyPr>
            <a:normAutofit/>
          </a:bodyPr>
          <a:lstStyle/>
          <a:p>
            <a:pPr marL="0" indent="0">
              <a:buNone/>
            </a:pPr>
            <a:r>
              <a:rPr lang="en-IN" sz="1600" b="1" dirty="0">
                <a:latin typeface="Verdana" panose="020B0604030504040204" pitchFamily="34" charset="0"/>
                <a:ea typeface="Verdana" panose="020B0604030504040204" pitchFamily="34" charset="0"/>
              </a:rPr>
              <a:t>Principal Component analysis (PCA)</a:t>
            </a:r>
          </a:p>
          <a:p>
            <a:pPr marL="0" indent="0">
              <a:buNone/>
            </a:pPr>
            <a:r>
              <a:rPr lang="en-IN" sz="1600" dirty="0">
                <a:latin typeface="Verdana" panose="020B0604030504040204" pitchFamily="34" charset="0"/>
                <a:ea typeface="Verdana" panose="020B0604030504040204" pitchFamily="34" charset="0"/>
              </a:rPr>
              <a:t>PCA is used for dimensionality reduction, in our example will reduce our </a:t>
            </a:r>
            <a:r>
              <a:rPr lang="en-IN" sz="1600" b="1" dirty="0">
                <a:latin typeface="Verdana" panose="020B0604030504040204" pitchFamily="34" charset="0"/>
                <a:ea typeface="Verdana" panose="020B0604030504040204" pitchFamily="34" charset="0"/>
              </a:rPr>
              <a:t>9</a:t>
            </a:r>
            <a:r>
              <a:rPr lang="en-IN" sz="1600" dirty="0">
                <a:latin typeface="Verdana" panose="020B0604030504040204" pitchFamily="34" charset="0"/>
                <a:ea typeface="Verdana" panose="020B0604030504040204" pitchFamily="34" charset="0"/>
              </a:rPr>
              <a:t> feature variable to </a:t>
            </a:r>
            <a:r>
              <a:rPr lang="en-IN" sz="1600" b="1" dirty="0">
                <a:latin typeface="Verdana" panose="020B0604030504040204" pitchFamily="34" charset="0"/>
                <a:ea typeface="Verdana" panose="020B0604030504040204" pitchFamily="34" charset="0"/>
              </a:rPr>
              <a:t>5</a:t>
            </a:r>
            <a:r>
              <a:rPr lang="en-IN" sz="1600" dirty="0">
                <a:latin typeface="Verdana" panose="020B0604030504040204" pitchFamily="34" charset="0"/>
                <a:ea typeface="Verdana" panose="020B0604030504040204" pitchFamily="34" charset="0"/>
              </a:rPr>
              <a:t> principal component by checking cumulative variance explained by component.</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marL="0" indent="0">
              <a:lnSpc>
                <a:spcPct val="150000"/>
              </a:lnSpc>
              <a:buNone/>
            </a:pPr>
            <a:endParaRPr lang="en-IN" sz="1400" b="1" dirty="0">
              <a:latin typeface="Verdana" panose="020B0604030504040204" pitchFamily="34" charset="0"/>
              <a:ea typeface="Verdana" panose="020B0604030504040204" pitchFamily="34" charset="0"/>
            </a:endParaRPr>
          </a:p>
        </p:txBody>
      </p:sp>
      <p:sp>
        <p:nvSpPr>
          <p:cNvPr id="9" name="Title 1">
            <a:extLst>
              <a:ext uri="{FF2B5EF4-FFF2-40B4-BE49-F238E27FC236}">
                <a16:creationId xmlns:a16="http://schemas.microsoft.com/office/drawing/2014/main" id="{FDDE0FDA-382B-4E02-8159-5E25F25CA7A9}"/>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5EE35092-F359-4F16-A0C8-836F96A4EB6C}"/>
              </a:ext>
            </a:extLst>
          </p:cNvPr>
          <p:cNvSpPr txBox="1"/>
          <p:nvPr/>
        </p:nvSpPr>
        <p:spPr>
          <a:xfrm>
            <a:off x="4411550" y="5528028"/>
            <a:ext cx="6839546" cy="1231106"/>
          </a:xfrm>
          <a:prstGeom prst="rect">
            <a:avLst/>
          </a:prstGeom>
          <a:noFill/>
        </p:spPr>
        <p:txBody>
          <a:bodyPr wrap="square" rtlCol="0">
            <a:spAutoFit/>
          </a:bodyPr>
          <a:lstStyle/>
          <a:p>
            <a:pPr marL="285750" indent="-285750">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Times New Roman" panose="02020603050405020304" pitchFamily="18" charset="0"/>
              </a:rPr>
              <a:t>We can choose 4 or 5 Principal Component based on there Cumulative sum of variance explained.</a:t>
            </a:r>
          </a:p>
          <a:p>
            <a:pPr marL="285750" indent="-285750">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Times New Roman" panose="02020603050405020304" pitchFamily="18" charset="0"/>
              </a:rPr>
              <a:t>In our case we are using </a:t>
            </a:r>
            <a:r>
              <a:rPr lang="en-IN" sz="1400" b="1" dirty="0">
                <a:latin typeface="Verdana" panose="020B0604030504040204" pitchFamily="34" charset="0"/>
                <a:ea typeface="Verdana" panose="020B0604030504040204" pitchFamily="34" charset="0"/>
                <a:cs typeface="Times New Roman" panose="02020603050405020304" pitchFamily="18" charset="0"/>
              </a:rPr>
              <a:t>5 principal component </a:t>
            </a:r>
            <a:r>
              <a:rPr lang="en-IN" sz="1400" dirty="0">
                <a:latin typeface="Verdana" panose="020B0604030504040204" pitchFamily="34" charset="0"/>
                <a:ea typeface="Verdana" panose="020B0604030504040204" pitchFamily="34" charset="0"/>
                <a:cs typeface="Times New Roman" panose="02020603050405020304" pitchFamily="18" charset="0"/>
              </a:rPr>
              <a:t>to have maximum variance </a:t>
            </a:r>
            <a:r>
              <a:rPr lang="en-IN" sz="1400" b="1" dirty="0">
                <a:latin typeface="Verdana" panose="020B0604030504040204" pitchFamily="34" charset="0"/>
                <a:ea typeface="Verdana" panose="020B0604030504040204" pitchFamily="34" charset="0"/>
                <a:cs typeface="Times New Roman" panose="02020603050405020304" pitchFamily="18" charset="0"/>
              </a:rPr>
              <a:t>(0.94)</a:t>
            </a:r>
            <a:r>
              <a:rPr lang="en-IN" sz="1400" dirty="0">
                <a:latin typeface="Verdana" panose="020B0604030504040204" pitchFamily="34" charset="0"/>
                <a:ea typeface="Verdana" panose="020B0604030504040204" pitchFamily="34" charset="0"/>
                <a:cs typeface="Times New Roman" panose="02020603050405020304" pitchFamily="18" charset="0"/>
              </a:rPr>
              <a:t> while training our algorithm.</a:t>
            </a:r>
          </a:p>
          <a:p>
            <a:endParaRPr lang="en-US" dirty="0"/>
          </a:p>
        </p:txBody>
      </p:sp>
      <p:pic>
        <p:nvPicPr>
          <p:cNvPr id="18" name="Picture 17">
            <a:extLst>
              <a:ext uri="{FF2B5EF4-FFF2-40B4-BE49-F238E27FC236}">
                <a16:creationId xmlns:a16="http://schemas.microsoft.com/office/drawing/2014/main" id="{D735C55A-10C5-4FBA-8E49-4A6BAD310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130" y="2323710"/>
            <a:ext cx="4339330" cy="3029360"/>
          </a:xfrm>
          <a:prstGeom prst="rect">
            <a:avLst/>
          </a:prstGeom>
        </p:spPr>
      </p:pic>
      <p:graphicFrame>
        <p:nvGraphicFramePr>
          <p:cNvPr id="19" name="Table 18">
            <a:extLst>
              <a:ext uri="{FF2B5EF4-FFF2-40B4-BE49-F238E27FC236}">
                <a16:creationId xmlns:a16="http://schemas.microsoft.com/office/drawing/2014/main" id="{736214E8-963B-423F-8618-5D2E03729261}"/>
              </a:ext>
            </a:extLst>
          </p:cNvPr>
          <p:cNvGraphicFramePr>
            <a:graphicFrameLocks noGrp="1"/>
          </p:cNvGraphicFramePr>
          <p:nvPr>
            <p:extLst>
              <p:ext uri="{D42A27DB-BD31-4B8C-83A1-F6EECF244321}">
                <p14:modId xmlns:p14="http://schemas.microsoft.com/office/powerpoint/2010/main" val="3673556426"/>
              </p:ext>
            </p:extLst>
          </p:nvPr>
        </p:nvGraphicFramePr>
        <p:xfrm>
          <a:off x="404948" y="2338919"/>
          <a:ext cx="3248994" cy="4116420"/>
        </p:xfrm>
        <a:graphic>
          <a:graphicData uri="http://schemas.openxmlformats.org/drawingml/2006/table">
            <a:tbl>
              <a:tblPr firstRow="1" bandRow="1">
                <a:tableStyleId>{5C22544A-7EE6-4342-B048-85BDC9FD1C3A}</a:tableStyleId>
              </a:tblPr>
              <a:tblGrid>
                <a:gridCol w="1624497">
                  <a:extLst>
                    <a:ext uri="{9D8B030D-6E8A-4147-A177-3AD203B41FA5}">
                      <a16:colId xmlns:a16="http://schemas.microsoft.com/office/drawing/2014/main" val="1150892228"/>
                    </a:ext>
                  </a:extLst>
                </a:gridCol>
                <a:gridCol w="1624497">
                  <a:extLst>
                    <a:ext uri="{9D8B030D-6E8A-4147-A177-3AD203B41FA5}">
                      <a16:colId xmlns:a16="http://schemas.microsoft.com/office/drawing/2014/main" val="1017485258"/>
                    </a:ext>
                  </a:extLst>
                </a:gridCol>
              </a:tblGrid>
              <a:tr h="411642">
                <a:tc>
                  <a:txBody>
                    <a:bodyPr/>
                    <a:lstStyle/>
                    <a:p>
                      <a:r>
                        <a:rPr lang="en-US" dirty="0"/>
                        <a:t>Principal Comp</a:t>
                      </a:r>
                    </a:p>
                  </a:txBody>
                  <a:tcPr/>
                </a:tc>
                <a:tc>
                  <a:txBody>
                    <a:bodyPr/>
                    <a:lstStyle/>
                    <a:p>
                      <a:r>
                        <a:rPr lang="en-US" dirty="0"/>
                        <a:t>Cum Variance</a:t>
                      </a:r>
                    </a:p>
                  </a:txBody>
                  <a:tcPr/>
                </a:tc>
                <a:extLst>
                  <a:ext uri="{0D108BD9-81ED-4DB2-BD59-A6C34878D82A}">
                    <a16:rowId xmlns:a16="http://schemas.microsoft.com/office/drawing/2014/main" val="2068770453"/>
                  </a:ext>
                </a:extLst>
              </a:tr>
              <a:tr h="411642">
                <a:tc>
                  <a:txBody>
                    <a:bodyPr/>
                    <a:lstStyle/>
                    <a:p>
                      <a:pPr algn="ctr"/>
                      <a:r>
                        <a:rPr lang="en-US" dirty="0"/>
                        <a:t>1</a:t>
                      </a:r>
                    </a:p>
                  </a:txBody>
                  <a:tcPr/>
                </a:tc>
                <a:tc>
                  <a:txBody>
                    <a:bodyPr/>
                    <a:lstStyle/>
                    <a:p>
                      <a:pPr algn="ctr"/>
                      <a:r>
                        <a:rPr lang="en-US" dirty="0"/>
                        <a:t>0.46</a:t>
                      </a:r>
                    </a:p>
                  </a:txBody>
                  <a:tcPr/>
                </a:tc>
                <a:extLst>
                  <a:ext uri="{0D108BD9-81ED-4DB2-BD59-A6C34878D82A}">
                    <a16:rowId xmlns:a16="http://schemas.microsoft.com/office/drawing/2014/main" val="3653190860"/>
                  </a:ext>
                </a:extLst>
              </a:tr>
              <a:tr h="411642">
                <a:tc>
                  <a:txBody>
                    <a:bodyPr/>
                    <a:lstStyle/>
                    <a:p>
                      <a:pPr algn="ctr"/>
                      <a:r>
                        <a:rPr lang="en-US" dirty="0"/>
                        <a:t>2</a:t>
                      </a:r>
                    </a:p>
                  </a:txBody>
                  <a:tcPr/>
                </a:tc>
                <a:tc>
                  <a:txBody>
                    <a:bodyPr/>
                    <a:lstStyle/>
                    <a:p>
                      <a:pPr algn="ctr"/>
                      <a:r>
                        <a:rPr lang="en-US" dirty="0"/>
                        <a:t>0.63</a:t>
                      </a:r>
                    </a:p>
                  </a:txBody>
                  <a:tcPr/>
                </a:tc>
                <a:extLst>
                  <a:ext uri="{0D108BD9-81ED-4DB2-BD59-A6C34878D82A}">
                    <a16:rowId xmlns:a16="http://schemas.microsoft.com/office/drawing/2014/main" val="559724289"/>
                  </a:ext>
                </a:extLst>
              </a:tr>
              <a:tr h="411642">
                <a:tc>
                  <a:txBody>
                    <a:bodyPr/>
                    <a:lstStyle/>
                    <a:p>
                      <a:pPr algn="ctr"/>
                      <a:r>
                        <a:rPr lang="en-US" dirty="0"/>
                        <a:t>3</a:t>
                      </a:r>
                    </a:p>
                  </a:txBody>
                  <a:tcPr/>
                </a:tc>
                <a:tc>
                  <a:txBody>
                    <a:bodyPr/>
                    <a:lstStyle/>
                    <a:p>
                      <a:pPr algn="ctr"/>
                      <a:r>
                        <a:rPr lang="en-US" dirty="0"/>
                        <a:t>0.76</a:t>
                      </a:r>
                    </a:p>
                  </a:txBody>
                  <a:tcPr/>
                </a:tc>
                <a:extLst>
                  <a:ext uri="{0D108BD9-81ED-4DB2-BD59-A6C34878D82A}">
                    <a16:rowId xmlns:a16="http://schemas.microsoft.com/office/drawing/2014/main" val="173441993"/>
                  </a:ext>
                </a:extLst>
              </a:tr>
              <a:tr h="411642">
                <a:tc>
                  <a:txBody>
                    <a:bodyPr/>
                    <a:lstStyle/>
                    <a:p>
                      <a:pPr algn="ctr"/>
                      <a:r>
                        <a:rPr lang="en-US" dirty="0"/>
                        <a:t>4</a:t>
                      </a:r>
                    </a:p>
                  </a:txBody>
                  <a:tcPr/>
                </a:tc>
                <a:tc>
                  <a:txBody>
                    <a:bodyPr/>
                    <a:lstStyle/>
                    <a:p>
                      <a:pPr algn="ctr"/>
                      <a:r>
                        <a:rPr lang="en-US" dirty="0"/>
                        <a:t>0.87</a:t>
                      </a:r>
                    </a:p>
                  </a:txBody>
                  <a:tcPr/>
                </a:tc>
                <a:extLst>
                  <a:ext uri="{0D108BD9-81ED-4DB2-BD59-A6C34878D82A}">
                    <a16:rowId xmlns:a16="http://schemas.microsoft.com/office/drawing/2014/main" val="546624688"/>
                  </a:ext>
                </a:extLst>
              </a:tr>
              <a:tr h="411642">
                <a:tc>
                  <a:txBody>
                    <a:bodyPr/>
                    <a:lstStyle/>
                    <a:p>
                      <a:pPr algn="ctr"/>
                      <a:r>
                        <a:rPr lang="en-US" dirty="0"/>
                        <a:t>5</a:t>
                      </a:r>
                    </a:p>
                  </a:txBody>
                  <a:tcPr/>
                </a:tc>
                <a:tc>
                  <a:txBody>
                    <a:bodyPr/>
                    <a:lstStyle/>
                    <a:p>
                      <a:pPr algn="ctr"/>
                      <a:r>
                        <a:rPr lang="en-US" dirty="0"/>
                        <a:t>0.94</a:t>
                      </a:r>
                    </a:p>
                  </a:txBody>
                  <a:tcPr/>
                </a:tc>
                <a:extLst>
                  <a:ext uri="{0D108BD9-81ED-4DB2-BD59-A6C34878D82A}">
                    <a16:rowId xmlns:a16="http://schemas.microsoft.com/office/drawing/2014/main" val="1776951409"/>
                  </a:ext>
                </a:extLst>
              </a:tr>
              <a:tr h="411642">
                <a:tc>
                  <a:txBody>
                    <a:bodyPr/>
                    <a:lstStyle/>
                    <a:p>
                      <a:pPr algn="ctr"/>
                      <a:r>
                        <a:rPr lang="en-US" dirty="0"/>
                        <a:t>6</a:t>
                      </a:r>
                    </a:p>
                  </a:txBody>
                  <a:tcPr/>
                </a:tc>
                <a:tc>
                  <a:txBody>
                    <a:bodyPr/>
                    <a:lstStyle/>
                    <a:p>
                      <a:pPr algn="ctr"/>
                      <a:r>
                        <a:rPr lang="en-US" dirty="0"/>
                        <a:t>0.97</a:t>
                      </a:r>
                    </a:p>
                  </a:txBody>
                  <a:tcPr/>
                </a:tc>
                <a:extLst>
                  <a:ext uri="{0D108BD9-81ED-4DB2-BD59-A6C34878D82A}">
                    <a16:rowId xmlns:a16="http://schemas.microsoft.com/office/drawing/2014/main" val="1598952969"/>
                  </a:ext>
                </a:extLst>
              </a:tr>
              <a:tr h="411642">
                <a:tc>
                  <a:txBody>
                    <a:bodyPr/>
                    <a:lstStyle/>
                    <a:p>
                      <a:pPr algn="ctr"/>
                      <a:r>
                        <a:rPr lang="en-US" dirty="0"/>
                        <a:t>7</a:t>
                      </a:r>
                    </a:p>
                  </a:txBody>
                  <a:tcPr/>
                </a:tc>
                <a:tc>
                  <a:txBody>
                    <a:bodyPr/>
                    <a:lstStyle/>
                    <a:p>
                      <a:pPr algn="ctr"/>
                      <a:r>
                        <a:rPr lang="en-US" dirty="0"/>
                        <a:t>0.98</a:t>
                      </a:r>
                    </a:p>
                  </a:txBody>
                  <a:tcPr/>
                </a:tc>
                <a:extLst>
                  <a:ext uri="{0D108BD9-81ED-4DB2-BD59-A6C34878D82A}">
                    <a16:rowId xmlns:a16="http://schemas.microsoft.com/office/drawing/2014/main" val="1517445744"/>
                  </a:ext>
                </a:extLst>
              </a:tr>
              <a:tr h="411642">
                <a:tc>
                  <a:txBody>
                    <a:bodyPr/>
                    <a:lstStyle/>
                    <a:p>
                      <a:pPr algn="ctr"/>
                      <a:r>
                        <a:rPr lang="en-US" dirty="0"/>
                        <a:t>8</a:t>
                      </a:r>
                    </a:p>
                  </a:txBody>
                  <a:tcPr/>
                </a:tc>
                <a:tc>
                  <a:txBody>
                    <a:bodyPr/>
                    <a:lstStyle/>
                    <a:p>
                      <a:pPr algn="ctr"/>
                      <a:r>
                        <a:rPr lang="en-US" dirty="0"/>
                        <a:t>0.99</a:t>
                      </a:r>
                    </a:p>
                  </a:txBody>
                  <a:tcPr/>
                </a:tc>
                <a:extLst>
                  <a:ext uri="{0D108BD9-81ED-4DB2-BD59-A6C34878D82A}">
                    <a16:rowId xmlns:a16="http://schemas.microsoft.com/office/drawing/2014/main" val="3501332173"/>
                  </a:ext>
                </a:extLst>
              </a:tr>
              <a:tr h="411642">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343596004"/>
                  </a:ext>
                </a:extLst>
              </a:tr>
            </a:tbl>
          </a:graphicData>
        </a:graphic>
      </p:graphicFrame>
    </p:spTree>
    <p:extLst>
      <p:ext uri="{BB962C8B-B14F-4D97-AF65-F5344CB8AC3E}">
        <p14:creationId xmlns:p14="http://schemas.microsoft.com/office/powerpoint/2010/main" val="46779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4CE1E88-9D4C-4707-B467-29526E2E1061}"/>
              </a:ext>
            </a:extLst>
          </p:cNvPr>
          <p:cNvSpPr>
            <a:spLocks noGrp="1"/>
          </p:cNvSpPr>
          <p:nvPr>
            <p:ph idx="1"/>
          </p:nvPr>
        </p:nvSpPr>
        <p:spPr>
          <a:xfrm>
            <a:off x="404948" y="1158188"/>
            <a:ext cx="11455747" cy="5575084"/>
          </a:xfrm>
        </p:spPr>
        <p:txBody>
          <a:bodyPr>
            <a:normAutofit/>
          </a:bodyPr>
          <a:lstStyle/>
          <a:p>
            <a:pPr marL="0" indent="0">
              <a:buNone/>
            </a:pPr>
            <a:r>
              <a:rPr lang="en-IN" sz="1600" b="1" dirty="0">
                <a:latin typeface="Verdana" panose="020B0604030504040204" pitchFamily="34" charset="0"/>
                <a:ea typeface="Verdana" panose="020B0604030504040204" pitchFamily="34" charset="0"/>
              </a:rPr>
              <a:t>K-Mean Clustering</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Built machine learning model using K-Mean clustering algorithm</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Using on </a:t>
            </a:r>
            <a:r>
              <a:rPr lang="en-IN" sz="1400" b="1" dirty="0">
                <a:latin typeface="Verdana" panose="020B0604030504040204" pitchFamily="34" charset="0"/>
                <a:ea typeface="Verdana" panose="020B0604030504040204" pitchFamily="34" charset="0"/>
              </a:rPr>
              <a:t>Elbow Method (Silhouette Analysis Score) </a:t>
            </a:r>
            <a:r>
              <a:rPr lang="en-IN" sz="1400" dirty="0">
                <a:latin typeface="Verdana" panose="020B0604030504040204" pitchFamily="34" charset="0"/>
                <a:ea typeface="Verdana" panose="020B0604030504040204" pitchFamily="34" charset="0"/>
              </a:rPr>
              <a:t>we divide our data in </a:t>
            </a:r>
            <a:r>
              <a:rPr lang="en-IN" sz="1400" b="1" dirty="0">
                <a:latin typeface="Verdana" panose="020B0604030504040204" pitchFamily="34" charset="0"/>
                <a:ea typeface="Verdana" panose="020B0604030504040204" pitchFamily="34" charset="0"/>
              </a:rPr>
              <a:t>5 clusters. </a:t>
            </a: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9" name="Title 1">
            <a:extLst>
              <a:ext uri="{FF2B5EF4-FFF2-40B4-BE49-F238E27FC236}">
                <a16:creationId xmlns:a16="http://schemas.microsoft.com/office/drawing/2014/main" id="{FDDE0FDA-382B-4E02-8159-5E25F25CA7A9}"/>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0265590E-78F8-4F22-BAE4-47EA14AFBC91}"/>
              </a:ext>
            </a:extLst>
          </p:cNvPr>
          <p:cNvPicPr>
            <a:picLocks noChangeAspect="1"/>
          </p:cNvPicPr>
          <p:nvPr/>
        </p:nvPicPr>
        <p:blipFill>
          <a:blip r:embed="rId2"/>
          <a:stretch>
            <a:fillRect/>
          </a:stretch>
        </p:blipFill>
        <p:spPr>
          <a:xfrm>
            <a:off x="331305" y="2332432"/>
            <a:ext cx="9280933" cy="4094872"/>
          </a:xfrm>
          <a:prstGeom prst="rect">
            <a:avLst/>
          </a:prstGeom>
        </p:spPr>
      </p:pic>
      <p:graphicFrame>
        <p:nvGraphicFramePr>
          <p:cNvPr id="3" name="Table 2">
            <a:extLst>
              <a:ext uri="{FF2B5EF4-FFF2-40B4-BE49-F238E27FC236}">
                <a16:creationId xmlns:a16="http://schemas.microsoft.com/office/drawing/2014/main" id="{06BB89B3-AF09-45B7-9AA0-16D8DF52F9B4}"/>
              </a:ext>
            </a:extLst>
          </p:cNvPr>
          <p:cNvGraphicFramePr>
            <a:graphicFrameLocks noGrp="1"/>
          </p:cNvGraphicFramePr>
          <p:nvPr>
            <p:extLst>
              <p:ext uri="{D42A27DB-BD31-4B8C-83A1-F6EECF244321}">
                <p14:modId xmlns:p14="http://schemas.microsoft.com/office/powerpoint/2010/main" val="2322548100"/>
              </p:ext>
            </p:extLst>
          </p:nvPr>
        </p:nvGraphicFramePr>
        <p:xfrm>
          <a:off x="9612238" y="2398693"/>
          <a:ext cx="2248454" cy="2654550"/>
        </p:xfrm>
        <a:graphic>
          <a:graphicData uri="http://schemas.openxmlformats.org/drawingml/2006/table">
            <a:tbl>
              <a:tblPr firstRow="1" bandRow="1">
                <a:tableStyleId>{5C22544A-7EE6-4342-B048-85BDC9FD1C3A}</a:tableStyleId>
              </a:tblPr>
              <a:tblGrid>
                <a:gridCol w="1124227">
                  <a:extLst>
                    <a:ext uri="{9D8B030D-6E8A-4147-A177-3AD203B41FA5}">
                      <a16:colId xmlns:a16="http://schemas.microsoft.com/office/drawing/2014/main" val="2048028099"/>
                    </a:ext>
                  </a:extLst>
                </a:gridCol>
                <a:gridCol w="1124227">
                  <a:extLst>
                    <a:ext uri="{9D8B030D-6E8A-4147-A177-3AD203B41FA5}">
                      <a16:colId xmlns:a16="http://schemas.microsoft.com/office/drawing/2014/main" val="1269534723"/>
                    </a:ext>
                  </a:extLst>
                </a:gridCol>
              </a:tblGrid>
              <a:tr h="442425">
                <a:tc>
                  <a:txBody>
                    <a:bodyPr/>
                    <a:lstStyle/>
                    <a:p>
                      <a:pPr algn="ctr"/>
                      <a:r>
                        <a:rPr lang="en-US" dirty="0"/>
                        <a:t>Cluster</a:t>
                      </a:r>
                    </a:p>
                  </a:txBody>
                  <a:tcPr/>
                </a:tc>
                <a:tc>
                  <a:txBody>
                    <a:bodyPr/>
                    <a:lstStyle/>
                    <a:p>
                      <a:pPr algn="ctr"/>
                      <a:r>
                        <a:rPr lang="en-US" dirty="0"/>
                        <a:t>Countries</a:t>
                      </a:r>
                    </a:p>
                  </a:txBody>
                  <a:tcPr/>
                </a:tc>
                <a:extLst>
                  <a:ext uri="{0D108BD9-81ED-4DB2-BD59-A6C34878D82A}">
                    <a16:rowId xmlns:a16="http://schemas.microsoft.com/office/drawing/2014/main" val="1014021731"/>
                  </a:ext>
                </a:extLst>
              </a:tr>
              <a:tr h="442425">
                <a:tc>
                  <a:txBody>
                    <a:bodyPr/>
                    <a:lstStyle/>
                    <a:p>
                      <a:pPr algn="ctr"/>
                      <a:r>
                        <a:rPr lang="en-US" dirty="0"/>
                        <a:t>0</a:t>
                      </a:r>
                    </a:p>
                  </a:txBody>
                  <a:tcPr/>
                </a:tc>
                <a:tc>
                  <a:txBody>
                    <a:bodyPr/>
                    <a:lstStyle/>
                    <a:p>
                      <a:pPr algn="ctr"/>
                      <a:r>
                        <a:rPr lang="en-US" dirty="0"/>
                        <a:t>38</a:t>
                      </a:r>
                    </a:p>
                  </a:txBody>
                  <a:tcPr/>
                </a:tc>
                <a:extLst>
                  <a:ext uri="{0D108BD9-81ED-4DB2-BD59-A6C34878D82A}">
                    <a16:rowId xmlns:a16="http://schemas.microsoft.com/office/drawing/2014/main" val="1125605728"/>
                  </a:ext>
                </a:extLst>
              </a:tr>
              <a:tr h="442425">
                <a:tc>
                  <a:txBody>
                    <a:bodyPr/>
                    <a:lstStyle/>
                    <a:p>
                      <a:pPr algn="ctr"/>
                      <a:r>
                        <a:rPr lang="en-US" dirty="0"/>
                        <a:t>1</a:t>
                      </a:r>
                    </a:p>
                  </a:txBody>
                  <a:tcPr/>
                </a:tc>
                <a:tc>
                  <a:txBody>
                    <a:bodyPr/>
                    <a:lstStyle/>
                    <a:p>
                      <a:pPr algn="ctr"/>
                      <a:r>
                        <a:rPr lang="en-US" dirty="0"/>
                        <a:t>94</a:t>
                      </a:r>
                    </a:p>
                  </a:txBody>
                  <a:tcPr/>
                </a:tc>
                <a:extLst>
                  <a:ext uri="{0D108BD9-81ED-4DB2-BD59-A6C34878D82A}">
                    <a16:rowId xmlns:a16="http://schemas.microsoft.com/office/drawing/2014/main" val="3715580873"/>
                  </a:ext>
                </a:extLst>
              </a:tr>
              <a:tr h="442425">
                <a:tc>
                  <a:txBody>
                    <a:bodyPr/>
                    <a:lstStyle/>
                    <a:p>
                      <a:pPr algn="ctr"/>
                      <a:r>
                        <a:rPr lang="en-US" dirty="0"/>
                        <a:t>2</a:t>
                      </a:r>
                    </a:p>
                  </a:txBody>
                  <a:tcPr/>
                </a:tc>
                <a:tc>
                  <a:txBody>
                    <a:bodyPr/>
                    <a:lstStyle/>
                    <a:p>
                      <a:pPr algn="ctr"/>
                      <a:r>
                        <a:rPr lang="en-US" dirty="0"/>
                        <a:t>30</a:t>
                      </a:r>
                    </a:p>
                  </a:txBody>
                  <a:tcPr/>
                </a:tc>
                <a:extLst>
                  <a:ext uri="{0D108BD9-81ED-4DB2-BD59-A6C34878D82A}">
                    <a16:rowId xmlns:a16="http://schemas.microsoft.com/office/drawing/2014/main" val="3020528187"/>
                  </a:ext>
                </a:extLst>
              </a:tr>
              <a:tr h="442425">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3721407221"/>
                  </a:ext>
                </a:extLst>
              </a:tr>
              <a:tr h="442425">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965916817"/>
                  </a:ext>
                </a:extLst>
              </a:tr>
            </a:tbl>
          </a:graphicData>
        </a:graphic>
      </p:graphicFrame>
    </p:spTree>
    <p:extLst>
      <p:ext uri="{BB962C8B-B14F-4D97-AF65-F5344CB8AC3E}">
        <p14:creationId xmlns:p14="http://schemas.microsoft.com/office/powerpoint/2010/main" val="214363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4CE1E88-9D4C-4707-B467-29526E2E1061}"/>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K-Mean Clustering</a:t>
            </a:r>
          </a:p>
          <a:p>
            <a:pPr>
              <a:lnSpc>
                <a:spcPct val="150000"/>
              </a:lnSpc>
              <a:buFont typeface="Wingdings" panose="05000000000000000000" pitchFamily="2" charset="2"/>
              <a:buChar char="v"/>
            </a:pPr>
            <a:r>
              <a:rPr lang="en-IN" sz="1400" b="1" dirty="0">
                <a:latin typeface="Verdana" panose="020B0604030504040204" pitchFamily="34" charset="0"/>
                <a:ea typeface="Verdana" panose="020B0604030504040204" pitchFamily="34" charset="0"/>
              </a:rPr>
              <a:t>Cluster 1 &amp; Cluster 2</a:t>
            </a:r>
            <a:r>
              <a:rPr lang="en-IN" sz="1400" dirty="0">
                <a:latin typeface="Verdana" panose="020B0604030504040204" pitchFamily="34" charset="0"/>
                <a:ea typeface="Verdana" panose="020B0604030504040204" pitchFamily="34" charset="0"/>
              </a:rPr>
              <a:t> are clearly segregated from all other clusters.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There is some overlap between </a:t>
            </a:r>
            <a:r>
              <a:rPr lang="en-IN" sz="1400" b="1" dirty="0">
                <a:latin typeface="Verdana" panose="020B0604030504040204" pitchFamily="34" charset="0"/>
                <a:ea typeface="Verdana" panose="020B0604030504040204" pitchFamily="34" charset="0"/>
              </a:rPr>
              <a:t>Cluster 0 &amp; Cluster 3</a:t>
            </a:r>
          </a:p>
          <a:p>
            <a:pPr>
              <a:lnSpc>
                <a:spcPct val="150000"/>
              </a:lnSpc>
              <a:buFont typeface="Wingdings" panose="05000000000000000000" pitchFamily="2" charset="2"/>
              <a:buChar char="v"/>
            </a:pPr>
            <a:r>
              <a:rPr lang="en-IN" sz="1400" b="1" dirty="0">
                <a:latin typeface="Verdana" panose="020B0604030504040204" pitchFamily="34" charset="0"/>
                <a:ea typeface="Verdana" panose="020B0604030504040204" pitchFamily="34" charset="0"/>
              </a:rPr>
              <a:t>Cluster 4 </a:t>
            </a:r>
            <a:r>
              <a:rPr lang="en-IN" sz="1400" dirty="0">
                <a:latin typeface="Verdana" panose="020B0604030504040204" pitchFamily="34" charset="0"/>
                <a:ea typeface="Verdana" panose="020B0604030504040204" pitchFamily="34" charset="0"/>
              </a:rPr>
              <a:t>having only 3 data points, but there is some overlap with other clusters.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Will analyse Clusters against first 2 principal component, which shows good amount of segregation of data.</a:t>
            </a:r>
          </a:p>
          <a:p>
            <a:pPr marL="0" indent="0">
              <a:lnSpc>
                <a:spcPct val="150000"/>
              </a:lnSpc>
              <a:buNone/>
            </a:pPr>
            <a:endParaRPr lang="en-IN" sz="1400" dirty="0">
              <a:latin typeface="Verdana" panose="020B0604030504040204" pitchFamily="34" charset="0"/>
              <a:ea typeface="Verdana" panose="020B0604030504040204" pitchFamily="34" charset="0"/>
            </a:endParaRPr>
          </a:p>
          <a:p>
            <a:pPr marL="0" indent="0">
              <a:lnSpc>
                <a:spcPct val="150000"/>
              </a:lnSpc>
              <a:buNone/>
            </a:pPr>
            <a:r>
              <a:rPr lang="en-IN" sz="1400" b="1" dirty="0">
                <a:latin typeface="Verdana" panose="020B0604030504040204" pitchFamily="34" charset="0"/>
                <a:ea typeface="Verdana" panose="020B0604030504040204" pitchFamily="34" charset="0"/>
              </a:rPr>
              <a:t>Feature Variable Analysis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Features like Child Mortality rate, GDPP, Health Expenditure, Inflation rate, Life expectancy, etc. defines countries growth.</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Country with Low Child Mortality, Low Inflation rate, High GDPP, High Life Expectancy , High Spending on Health related activity are the Developed countries.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Whereas Under Developed countries normally have  High Child Mortality, High Inflation Rate, High Imports, Low GDPP, Low Health Spending, etc.</a:t>
            </a:r>
          </a:p>
          <a:p>
            <a:pPr marL="0" indent="0">
              <a:lnSpc>
                <a:spcPct val="150000"/>
              </a:lnSpc>
              <a:buNone/>
            </a:pPr>
            <a:endParaRPr lang="en-IN" sz="1400" dirty="0">
              <a:latin typeface="Verdana" panose="020B0604030504040204" pitchFamily="34" charset="0"/>
              <a:ea typeface="Verdana" panose="020B0604030504040204" pitchFamily="34" charset="0"/>
            </a:endParaRPr>
          </a:p>
        </p:txBody>
      </p:sp>
      <p:sp>
        <p:nvSpPr>
          <p:cNvPr id="9" name="Title 1">
            <a:extLst>
              <a:ext uri="{FF2B5EF4-FFF2-40B4-BE49-F238E27FC236}">
                <a16:creationId xmlns:a16="http://schemas.microsoft.com/office/drawing/2014/main" id="{FDDE0FDA-382B-4E02-8159-5E25F25CA7A9}"/>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6231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K-Mean Clustering : Feature variable</a:t>
            </a: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6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6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Cluster 0 &amp; 4 have high mortality rate, very small GDPP, life expectancy is also low as compare to other clusters.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These two clusters are representing Under Developed Country, whereas Cluster 2 &amp; 3 having very less Child Mortality Rate, High GDPP as well as High Life Expectancy as compare to other clusters these are the Sign of Developed Countries.</a:t>
            </a: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CB27D40-8CA3-4CE2-AA38-6F3BC890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8" y="1799478"/>
            <a:ext cx="3482187" cy="2348452"/>
          </a:xfrm>
          <a:prstGeom prst="rect">
            <a:avLst/>
          </a:prstGeom>
        </p:spPr>
      </p:pic>
      <p:pic>
        <p:nvPicPr>
          <p:cNvPr id="9" name="Picture 8">
            <a:extLst>
              <a:ext uri="{FF2B5EF4-FFF2-40B4-BE49-F238E27FC236}">
                <a16:creationId xmlns:a16="http://schemas.microsoft.com/office/drawing/2014/main" id="{098B5D46-3FF8-4FD0-ACCC-B62B9FEE8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039" y="1834020"/>
            <a:ext cx="3876094" cy="2313910"/>
          </a:xfrm>
          <a:prstGeom prst="rect">
            <a:avLst/>
          </a:prstGeom>
        </p:spPr>
      </p:pic>
      <p:pic>
        <p:nvPicPr>
          <p:cNvPr id="11" name="Picture 10">
            <a:extLst>
              <a:ext uri="{FF2B5EF4-FFF2-40B4-BE49-F238E27FC236}">
                <a16:creationId xmlns:a16="http://schemas.microsoft.com/office/drawing/2014/main" id="{0AC4E675-2243-4F03-AD10-A1067A8B9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5" y="1834020"/>
            <a:ext cx="3788574" cy="2313909"/>
          </a:xfrm>
          <a:prstGeom prst="rect">
            <a:avLst/>
          </a:prstGeom>
        </p:spPr>
      </p:pic>
    </p:spTree>
    <p:extLst>
      <p:ext uri="{BB962C8B-B14F-4D97-AF65-F5344CB8AC3E}">
        <p14:creationId xmlns:p14="http://schemas.microsoft.com/office/powerpoint/2010/main" val="45427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32339-477F-4110-8F72-B2E6AC2913FB}"/>
              </a:ext>
            </a:extLst>
          </p:cNvPr>
          <p:cNvSpPr>
            <a:spLocks noGrp="1"/>
          </p:cNvSpPr>
          <p:nvPr>
            <p:ph idx="1"/>
          </p:nvPr>
        </p:nvSpPr>
        <p:spPr>
          <a:xfrm>
            <a:off x="404949" y="1158188"/>
            <a:ext cx="11415990" cy="5575084"/>
          </a:xfrm>
        </p:spPr>
        <p:txBody>
          <a:bodyPr>
            <a:normAutofit/>
          </a:bodyPr>
          <a:lstStyle/>
          <a:p>
            <a:pPr marL="0" indent="0">
              <a:lnSpc>
                <a:spcPct val="150000"/>
              </a:lnSpc>
              <a:buNone/>
            </a:pPr>
            <a:r>
              <a:rPr lang="en-IN" sz="1600" b="1" dirty="0">
                <a:latin typeface="Verdana" panose="020B0604030504040204" pitchFamily="34" charset="0"/>
                <a:ea typeface="Verdana" panose="020B0604030504040204" pitchFamily="34" charset="0"/>
              </a:rPr>
              <a:t>K-Mean Clustering : Feature variable</a:t>
            </a: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marL="0" indent="0">
              <a:lnSpc>
                <a:spcPct val="150000"/>
              </a:lnSpc>
              <a:buNone/>
            </a:pPr>
            <a:endParaRPr lang="en-IN" sz="16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6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Cluster 4 is clear outlier in Inflation there is only one Country in this cluster, apart from that Cluster 0 have high inflation rate than Cluster 2 &amp; 3.</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Health Spend is percentage of Total GDP, For Cluster 0 countries GDPP is very low which impacts Health Expenditures.</a:t>
            </a:r>
          </a:p>
          <a:p>
            <a:pPr>
              <a:lnSpc>
                <a:spcPct val="150000"/>
              </a:lnSpc>
              <a:buFont typeface="Wingdings" panose="05000000000000000000" pitchFamily="2" charset="2"/>
              <a:buChar char="v"/>
            </a:pPr>
            <a:r>
              <a:rPr lang="en-IN" sz="1400" dirty="0">
                <a:latin typeface="Verdana" panose="020B0604030504040204" pitchFamily="34" charset="0"/>
                <a:ea typeface="Verdana" panose="020B0604030504040204" pitchFamily="34" charset="0"/>
              </a:rPr>
              <a:t>Goods Exports ratio is also Low for countries in Clusters 0 &amp; 4, which cause less foreign money inflow.</a:t>
            </a:r>
          </a:p>
          <a:p>
            <a:pPr>
              <a:lnSpc>
                <a:spcPct val="150000"/>
              </a:lnSpc>
              <a:buFont typeface="Wingdings" panose="05000000000000000000" pitchFamily="2" charset="2"/>
              <a:buChar char="v"/>
            </a:pPr>
            <a:r>
              <a:rPr lang="en-IN" sz="1400" b="1" dirty="0">
                <a:latin typeface="Verdana" panose="020B0604030504040204" pitchFamily="34" charset="0"/>
                <a:ea typeface="Verdana" panose="020B0604030504040204" pitchFamily="34" charset="0"/>
              </a:rPr>
              <a:t>All these features indicates countries from Cluster 0 &amp; 4 are Under Developed countries which </a:t>
            </a:r>
            <a:r>
              <a:rPr lang="en-US" sz="1400" b="1" dirty="0">
                <a:latin typeface="Verdana" panose="020B0604030504040204" pitchFamily="34" charset="0"/>
                <a:ea typeface="Verdana" panose="020B0604030504040204" pitchFamily="34" charset="0"/>
              </a:rPr>
              <a:t>are in direst need of aid.</a:t>
            </a:r>
            <a:endParaRPr lang="en-IN" sz="1400" b="1" dirty="0">
              <a:latin typeface="Verdana" panose="020B0604030504040204" pitchFamily="34" charset="0"/>
              <a:ea typeface="Verdana" panose="020B0604030504040204" pitchFamily="34" charset="0"/>
            </a:endParaRPr>
          </a:p>
          <a:p>
            <a:pPr>
              <a:lnSpc>
                <a:spcPct val="150000"/>
              </a:lnSpc>
              <a:buFont typeface="Wingdings" panose="05000000000000000000" pitchFamily="2" charset="2"/>
              <a:buChar char="v"/>
            </a:pPr>
            <a:endParaRPr lang="en-IN" sz="14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230098FE-EE79-4D54-A843-24B596D64933}"/>
              </a:ext>
            </a:extLst>
          </p:cNvPr>
          <p:cNvSpPr>
            <a:spLocks noGrp="1"/>
          </p:cNvSpPr>
          <p:nvPr>
            <p:ph type="title"/>
          </p:nvPr>
        </p:nvSpPr>
        <p:spPr>
          <a:xfrm>
            <a:off x="0" y="124727"/>
            <a:ext cx="12191999" cy="856138"/>
          </a:xfrm>
        </p:spPr>
        <p:txBody>
          <a:bodyPr>
            <a:normAutofit/>
          </a:bodyPr>
          <a:lstStyle/>
          <a:p>
            <a:pPr algn="ctr"/>
            <a:r>
              <a:rPr lang="en-IN" b="1"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Analysis</a:t>
            </a:r>
            <a:endParaRPr lang="en-IN" sz="28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CB27D40-8CA3-4CE2-AA38-6F3BC890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8" y="1834020"/>
            <a:ext cx="3650217" cy="2260768"/>
          </a:xfrm>
          <a:prstGeom prst="rect">
            <a:avLst/>
          </a:prstGeom>
        </p:spPr>
      </p:pic>
      <p:pic>
        <p:nvPicPr>
          <p:cNvPr id="9" name="Picture 8">
            <a:extLst>
              <a:ext uri="{FF2B5EF4-FFF2-40B4-BE49-F238E27FC236}">
                <a16:creationId xmlns:a16="http://schemas.microsoft.com/office/drawing/2014/main" id="{098B5D46-3FF8-4FD0-ACCC-B62B9FEE8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627" y="1834019"/>
            <a:ext cx="3363373" cy="2372063"/>
          </a:xfrm>
          <a:prstGeom prst="rect">
            <a:avLst/>
          </a:prstGeom>
        </p:spPr>
      </p:pic>
      <p:pic>
        <p:nvPicPr>
          <p:cNvPr id="11" name="Picture 10">
            <a:extLst>
              <a:ext uri="{FF2B5EF4-FFF2-40B4-BE49-F238E27FC236}">
                <a16:creationId xmlns:a16="http://schemas.microsoft.com/office/drawing/2014/main" id="{0AC4E675-2243-4F03-AD10-A1067A8B9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4615" y="1834021"/>
            <a:ext cx="3661047" cy="2274204"/>
          </a:xfrm>
          <a:prstGeom prst="rect">
            <a:avLst/>
          </a:prstGeom>
        </p:spPr>
      </p:pic>
    </p:spTree>
    <p:extLst>
      <p:ext uri="{BB962C8B-B14F-4D97-AF65-F5344CB8AC3E}">
        <p14:creationId xmlns:p14="http://schemas.microsoft.com/office/powerpoint/2010/main" val="1896582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TotalTime>
  <Words>1168</Words>
  <Application>Microsoft Office PowerPoint</Application>
  <PresentationFormat>Widescreen</PresentationFormat>
  <Paragraphs>266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Office Theme</vt:lpstr>
      <vt:lpstr>Help International Ngo Clustering &amp; PCA   Case Study </vt:lpstr>
      <vt:lpstr> Business Objective</vt:lpstr>
      <vt:lpstr> Data Observation &amp; Preparation</vt:lpstr>
      <vt:lpstr> Analysis</vt:lpstr>
      <vt:lpstr> Analysis</vt:lpstr>
      <vt:lpstr> Analysis</vt:lpstr>
      <vt:lpstr> Analysis</vt:lpstr>
      <vt:lpstr> Analysis</vt:lpstr>
      <vt:lpstr> Analysis</vt:lpstr>
      <vt:lpstr> Analysis</vt:lpstr>
      <vt:lpstr> Analysis</vt:lpstr>
      <vt:lpstr> Analysis</vt:lpstr>
      <vt:lpstr> Analysis</vt:lpstr>
      <vt:lpstr> Analysis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NGO</dc:title>
  <dc:creator>Chiranjeev</dc:creator>
  <cp:lastModifiedBy>Windows User</cp:lastModifiedBy>
  <cp:revision>146</cp:revision>
  <dcterms:created xsi:type="dcterms:W3CDTF">2016-06-09T08:16:28Z</dcterms:created>
  <dcterms:modified xsi:type="dcterms:W3CDTF">2019-06-03T04:31:23Z</dcterms:modified>
</cp:coreProperties>
</file>