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8" r:id="rId9"/>
    <p:sldId id="267" r:id="rId10"/>
    <p:sldId id="272" r:id="rId11"/>
    <p:sldId id="261" r:id="rId12"/>
    <p:sldId id="262" r:id="rId13"/>
    <p:sldId id="263" r:id="rId14"/>
    <p:sldId id="264" r:id="rId15"/>
    <p:sldId id="270" r:id="rId16"/>
    <p:sldId id="271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000000"/>
    <a:srgbClr val="7A81FF"/>
    <a:srgbClr val="0651FA"/>
    <a:srgbClr val="0432FF"/>
    <a:srgbClr val="005493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9" autoAdjust="0"/>
    <p:restoredTop sz="91594" autoAdjust="0"/>
  </p:normalViewPr>
  <p:slideViewPr>
    <p:cSldViewPr snapToGrid="0">
      <p:cViewPr varScale="1">
        <p:scale>
          <a:sx n="75" d="100"/>
          <a:sy n="75" d="100"/>
        </p:scale>
        <p:origin x="1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B6A60-66AB-4434-8ED2-AB1C8F279AD0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1666E-0EAE-4BB0-B5D8-05702DC4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6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8"/>
            <a:ext cx="10740640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8"/>
              </a:lnSpc>
              <a:spcBef>
                <a:spcPts val="0"/>
              </a:spcBef>
              <a:buNone/>
              <a:defRPr sz="2798" b="1" baseline="0">
                <a:solidFill>
                  <a:srgbClr val="A721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425" indent="0" algn="ctr">
              <a:buNone/>
              <a:defRPr sz="2596"/>
            </a:lvl2pPr>
            <a:lvl3pPr marL="1186848" indent="0" algn="ctr">
              <a:buNone/>
              <a:defRPr sz="2336"/>
            </a:lvl3pPr>
            <a:lvl4pPr marL="1780274" indent="0" algn="ctr">
              <a:buNone/>
              <a:defRPr sz="2077"/>
            </a:lvl4pPr>
            <a:lvl5pPr marL="2373698" indent="0" algn="ctr">
              <a:buNone/>
              <a:defRPr sz="2077"/>
            </a:lvl5pPr>
            <a:lvl6pPr marL="2967122" indent="0" algn="ctr">
              <a:buNone/>
              <a:defRPr sz="2077"/>
            </a:lvl6pPr>
            <a:lvl7pPr marL="3560546" indent="0" algn="ctr">
              <a:buNone/>
              <a:defRPr sz="2077"/>
            </a:lvl7pPr>
            <a:lvl8pPr marL="4153972" indent="0" algn="ctr">
              <a:buNone/>
              <a:defRPr sz="2077"/>
            </a:lvl8pPr>
            <a:lvl9pPr marL="4747395" indent="0" algn="ctr">
              <a:buNone/>
              <a:defRPr sz="2077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6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8"/>
            <a:ext cx="10740640" cy="40060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8"/>
              </a:lnSpc>
              <a:spcBef>
                <a:spcPts val="0"/>
              </a:spcBef>
              <a:buNone/>
              <a:defRPr sz="2798" b="1" baseline="0">
                <a:solidFill>
                  <a:srgbClr val="A721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425" indent="0" algn="ctr">
              <a:buNone/>
              <a:defRPr sz="2596"/>
            </a:lvl2pPr>
            <a:lvl3pPr marL="1186848" indent="0" algn="ctr">
              <a:buNone/>
              <a:defRPr sz="2336"/>
            </a:lvl3pPr>
            <a:lvl4pPr marL="1780274" indent="0" algn="ctr">
              <a:buNone/>
              <a:defRPr sz="2077"/>
            </a:lvl4pPr>
            <a:lvl5pPr marL="2373698" indent="0" algn="ctr">
              <a:buNone/>
              <a:defRPr sz="2077"/>
            </a:lvl5pPr>
            <a:lvl6pPr marL="2967122" indent="0" algn="ctr">
              <a:buNone/>
              <a:defRPr sz="2077"/>
            </a:lvl6pPr>
            <a:lvl7pPr marL="3560546" indent="0" algn="ctr">
              <a:buNone/>
              <a:defRPr sz="2077"/>
            </a:lvl7pPr>
            <a:lvl8pPr marL="4153972" indent="0" algn="ctr">
              <a:buNone/>
              <a:defRPr sz="2077"/>
            </a:lvl8pPr>
            <a:lvl9pPr marL="4747395" indent="0" algn="ctr">
              <a:buNone/>
              <a:defRPr sz="2077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628DA2-B728-1C24-0CEB-8CA7D4AAB2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313" y="1268413"/>
            <a:ext cx="10747376" cy="42402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9153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1507" y="2931937"/>
            <a:ext cx="1982142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381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 defTabSz="913381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 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381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 defTabSz="913381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 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381"/>
                <a:r>
                  <a:rPr kumimoji="1" lang="zh-CN" altLang="en-US" sz="1000" dirty="0">
                    <a:solidFill>
                      <a:srgbClr val="1D1D1A"/>
                    </a:solidFill>
                    <a:latin typeface="Microsoft YaHei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381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234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381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120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381"/>
                <a:r>
                  <a:rPr kumimoji="1" lang="zh-CN" altLang="en-US" sz="1000" dirty="0">
                    <a:solidFill>
                      <a:srgbClr val="1D1D1A"/>
                    </a:solidFill>
                    <a:latin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381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248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381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235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381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137/137/137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381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35/24/21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381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221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381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233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381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159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381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245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381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240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381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181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381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89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381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255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49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137"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137"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240" y="6223001"/>
            <a:ext cx="1208513" cy="39608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6EB0E28-8BEC-C6F5-4A19-80048D7157D2}"/>
              </a:ext>
            </a:extLst>
          </p:cNvPr>
          <p:cNvSpPr txBox="1"/>
          <p:nvPr userDrawn="1"/>
        </p:nvSpPr>
        <p:spPr>
          <a:xfrm>
            <a:off x="2984090" y="6201696"/>
            <a:ext cx="6223820" cy="48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4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昇思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MindSpore</a:t>
            </a:r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创新训练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营</a:t>
            </a:r>
          </a:p>
        </p:txBody>
      </p:sp>
    </p:spTree>
    <p:extLst>
      <p:ext uri="{BB962C8B-B14F-4D97-AF65-F5344CB8AC3E}">
        <p14:creationId xmlns:p14="http://schemas.microsoft.com/office/powerpoint/2010/main" val="52956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hf hdr="0" ftr="0" dt="0"/>
  <p:txStyles>
    <p:titleStyle>
      <a:lvl1pPr algn="l" defTabSz="1186373" rtl="0" eaLnBrk="1" latinLnBrk="0" hangingPunct="1">
        <a:lnSpc>
          <a:spcPct val="90000"/>
        </a:lnSpc>
        <a:spcBef>
          <a:spcPct val="0"/>
        </a:spcBef>
        <a:buNone/>
        <a:defRPr sz="5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93" indent="-296593" algn="l" defTabSz="1186373" rtl="0" eaLnBrk="1" latinLnBrk="0" hangingPunct="1">
        <a:lnSpc>
          <a:spcPct val="90000"/>
        </a:lnSpc>
        <a:spcBef>
          <a:spcPts val="1296"/>
        </a:spcBef>
        <a:buFont typeface="Arial" panose="020B0604020202020204" pitchFamily="34" charset="0"/>
        <a:buChar char="•"/>
        <a:defRPr sz="3633" kern="1200">
          <a:solidFill>
            <a:schemeClr val="tx1"/>
          </a:solidFill>
          <a:latin typeface="+mn-lt"/>
          <a:ea typeface="+mn-ea"/>
          <a:cs typeface="+mn-cs"/>
        </a:defRPr>
      </a:lvl1pPr>
      <a:lvl2pPr marL="889781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2967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6155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69341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2528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5715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48902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2089" indent="-296593" algn="l" defTabSz="118637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188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6373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79562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2749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5935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59122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2310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5496" algn="l" defTabSz="1186373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E1D6CF3C-D71C-F029-1570-008C16008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昇思</a:t>
            </a:r>
            <a:r>
              <a:rPr lang="en-US" altLang="zh-CN" dirty="0"/>
              <a:t>MindSpore</a:t>
            </a:r>
            <a:r>
              <a:rPr lang="zh-CN" altLang="en-US" dirty="0"/>
              <a:t>创新训练营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D13CCE-B957-4823-110F-02951D54E943}"/>
              </a:ext>
            </a:extLst>
          </p:cNvPr>
          <p:cNvSpPr txBox="1"/>
          <p:nvPr/>
        </p:nvSpPr>
        <p:spPr>
          <a:xfrm>
            <a:off x="3731343" y="2898058"/>
            <a:ext cx="443926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40"/>
              </a:lnSpc>
            </a:pP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答辩模版</a:t>
            </a:r>
          </a:p>
        </p:txBody>
      </p:sp>
    </p:spTree>
    <p:extLst>
      <p:ext uri="{BB962C8B-B14F-4D97-AF65-F5344CB8AC3E}">
        <p14:creationId xmlns:p14="http://schemas.microsoft.com/office/powerpoint/2010/main" val="222560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B5C7999-E189-F57A-482E-276B930CD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技术方案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D5260-392D-4755-E867-248D58538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方案描述：推理端设备利用和结合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如方案计划使用到香橙派请详细描述香橙派相关技术方案</a:t>
            </a:r>
          </a:p>
        </p:txBody>
      </p:sp>
    </p:spTree>
    <p:extLst>
      <p:ext uri="{BB962C8B-B14F-4D97-AF65-F5344CB8AC3E}">
        <p14:creationId xmlns:p14="http://schemas.microsoft.com/office/powerpoint/2010/main" val="364341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B5C7999-E189-F57A-482E-276B930CD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可行性分析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AC36FB-A496-0BCB-BFC0-11DB6D89F675}"/>
              </a:ext>
            </a:extLst>
          </p:cNvPr>
          <p:cNvSpPr txBox="1">
            <a:spLocks/>
          </p:cNvSpPr>
          <p:nvPr/>
        </p:nvSpPr>
        <p:spPr>
          <a:xfrm>
            <a:off x="722313" y="1268413"/>
            <a:ext cx="10747376" cy="4240212"/>
          </a:xfrm>
          <a:prstGeom prst="rect">
            <a:avLst/>
          </a:prstGeom>
        </p:spPr>
        <p:txBody>
          <a:bodyPr/>
          <a:lstStyle>
            <a:lvl1pPr marL="296593" indent="-296593" algn="l" defTabSz="1186373" rtl="0" eaLnBrk="1" latinLnBrk="0" hangingPunct="1">
              <a:lnSpc>
                <a:spcPct val="90000"/>
              </a:lnSpc>
              <a:spcBef>
                <a:spcPts val="1296"/>
              </a:spcBef>
              <a:buFont typeface="Arial" panose="020B0604020202020204" pitchFamily="34" charset="0"/>
              <a:buChar char="•"/>
              <a:defRPr sz="3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781" indent="-296593" algn="l" defTabSz="118637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31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2967" indent="-296593" algn="l" defTabSz="118637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76155" indent="-296593" algn="l" defTabSz="118637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9341" indent="-296593" algn="l" defTabSz="118637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2528" indent="-296593" algn="l" defTabSz="118637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55715" indent="-296593" algn="l" defTabSz="118637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8902" indent="-296593" algn="l" defTabSz="118637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2089" indent="-296593" algn="l" defTabSz="118637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方案是如何解决已有方案的不足和问题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从已有模型能力，可获得的数据集，算力资源等方面说明项目的可行性</a:t>
            </a:r>
          </a:p>
        </p:txBody>
      </p:sp>
    </p:spTree>
    <p:extLst>
      <p:ext uri="{BB962C8B-B14F-4D97-AF65-F5344CB8AC3E}">
        <p14:creationId xmlns:p14="http://schemas.microsoft.com/office/powerpoint/2010/main" val="239315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B5C7999-E189-F57A-482E-276B930CD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创新性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7CD450-095A-5FF7-AC52-F5DEE8106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项目有哪些创新点以及在技术和应用上的亮点</a:t>
            </a:r>
          </a:p>
        </p:txBody>
      </p:sp>
    </p:spTree>
    <p:extLst>
      <p:ext uri="{BB962C8B-B14F-4D97-AF65-F5344CB8AC3E}">
        <p14:creationId xmlns:p14="http://schemas.microsoft.com/office/powerpoint/2010/main" val="156515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B5C7999-E189-F57A-482E-276B930CD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完成情况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99FF2-8C80-D9CA-DC18-4F4F55C01D98}"/>
              </a:ext>
            </a:extLst>
          </p:cNvPr>
          <p:cNvSpPr txBox="1">
            <a:spLocks/>
          </p:cNvSpPr>
          <p:nvPr/>
        </p:nvSpPr>
        <p:spPr>
          <a:xfrm>
            <a:off x="722313" y="1268413"/>
            <a:ext cx="10747376" cy="4240212"/>
          </a:xfrm>
          <a:prstGeom prst="rect">
            <a:avLst/>
          </a:prstGeom>
        </p:spPr>
        <p:txBody>
          <a:bodyPr/>
          <a:lstStyle>
            <a:lvl1pPr marL="296593" indent="-296593" algn="l" defTabSz="1186373" rtl="0" eaLnBrk="1" latinLnBrk="0" hangingPunct="1">
              <a:lnSpc>
                <a:spcPct val="90000"/>
              </a:lnSpc>
              <a:spcBef>
                <a:spcPts val="1296"/>
              </a:spcBef>
              <a:buFont typeface="Arial" panose="020B0604020202020204" pitchFamily="34" charset="0"/>
              <a:buChar char="•"/>
              <a:defRPr sz="3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781" indent="-296593" algn="l" defTabSz="118637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31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2967" indent="-296593" algn="l" defTabSz="118637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76155" indent="-296593" algn="l" defTabSz="118637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9341" indent="-296593" algn="l" defTabSz="118637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2528" indent="-296593" algn="l" defTabSz="118637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55715" indent="-296593" algn="l" defTabSz="118637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8902" indent="-296593" algn="l" defTabSz="118637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2089" indent="-296593" algn="l" defTabSz="118637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代码仓地址等信息</a:t>
            </a: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代码目录结构说明（目录结构及文件说明：需遵从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model_zoo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代码目录规范）</a:t>
            </a: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自验结果（包括自验环境、自验精度结果等，推荐多提供截图参考。提供自验结果截图或日志文件）</a:t>
            </a: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自验环境（所用硬件环境、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第三方库等说明）</a:t>
            </a: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训练超参数（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batch_size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epoch, learning rate, loss function, optimizer,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并行度等超参）</a:t>
            </a: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训练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如何启动训练脚本，训练精度展示，需附运行实例与截图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推理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如何启动推理脚本，推理结果展示，需附运行实例与截图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参考资料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caffe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等项目网址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973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B5C7999-E189-F57A-482E-276B930CD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后续计划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F54416-1079-2E3D-B6B8-7F00D8AC3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后续工作计划和预期效果</a:t>
            </a:r>
          </a:p>
        </p:txBody>
      </p:sp>
    </p:spTree>
    <p:extLst>
      <p:ext uri="{BB962C8B-B14F-4D97-AF65-F5344CB8AC3E}">
        <p14:creationId xmlns:p14="http://schemas.microsoft.com/office/powerpoint/2010/main" val="3990489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B5C7999-E189-F57A-482E-276B930CD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作业完成情况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F54416-1079-2E3D-B6B8-7F00D8AC3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234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B5C7999-E189-F57A-482E-276B930CD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学习心得分享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F54416-1079-2E3D-B6B8-7F00D8AC3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488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B5C7999-E189-F57A-482E-276B930CD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F54416-1079-2E3D-B6B8-7F00D8AC3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341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E1D6CF3C-D71C-F029-1570-008C16008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昇思</a:t>
            </a:r>
            <a:r>
              <a:rPr lang="en-US" altLang="zh-CN" dirty="0"/>
              <a:t>MindSpore</a:t>
            </a:r>
            <a:r>
              <a:rPr lang="zh-CN" altLang="en-US" dirty="0"/>
              <a:t>创新训练营 实践项目汇报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1E1C8-B23C-806C-6BAD-9E50CD2AFE2A}"/>
              </a:ext>
            </a:extLst>
          </p:cNvPr>
          <p:cNvSpPr txBox="1"/>
          <p:nvPr/>
        </p:nvSpPr>
        <p:spPr>
          <a:xfrm>
            <a:off x="1297858" y="1917290"/>
            <a:ext cx="9357852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团队名称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XXXX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小组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项目名称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AD6AABB-9903-5727-53AC-57A524734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78833"/>
              </p:ext>
            </p:extLst>
          </p:nvPr>
        </p:nvGraphicFramePr>
        <p:xfrm>
          <a:off x="1297858" y="4228149"/>
          <a:ext cx="8127999" cy="13919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00552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546929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39519479"/>
                    </a:ext>
                  </a:extLst>
                </a:gridCol>
              </a:tblGrid>
              <a:tr h="34798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成员姓名：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学校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专业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59653"/>
                  </a:ext>
                </a:extLst>
              </a:tr>
              <a:tr h="34798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</a:t>
                      </a:r>
                      <a:r>
                        <a:rPr lang="zh-CN" altLang="en-US" sz="1600" dirty="0"/>
                        <a:t>成员一</a:t>
                      </a:r>
                      <a:r>
                        <a:rPr lang="en-US" altLang="zh-CN" sz="1600" dirty="0"/>
                        <a:t>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25754"/>
                  </a:ext>
                </a:extLst>
              </a:tr>
              <a:tr h="34798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</a:t>
                      </a:r>
                      <a:r>
                        <a:rPr lang="zh-CN" altLang="en-US" sz="1600" dirty="0"/>
                        <a:t>成员二</a:t>
                      </a:r>
                      <a:r>
                        <a:rPr lang="en-US" altLang="zh-CN" sz="1600" dirty="0"/>
                        <a:t>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885937"/>
                  </a:ext>
                </a:extLst>
              </a:tr>
              <a:tr h="34798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</a:t>
                      </a:r>
                      <a:r>
                        <a:rPr lang="zh-CN" altLang="en-US" sz="1600" dirty="0"/>
                        <a:t>成员三</a:t>
                      </a:r>
                      <a:r>
                        <a:rPr lang="en-US" altLang="zh-CN" sz="1600" dirty="0"/>
                        <a:t>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07759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65B924D-4C5B-C6C0-3BD9-40AE96230357}"/>
              </a:ext>
            </a:extLst>
          </p:cNvPr>
          <p:cNvSpPr txBox="1"/>
          <p:nvPr/>
        </p:nvSpPr>
        <p:spPr>
          <a:xfrm>
            <a:off x="1297858" y="3579470"/>
            <a:ext cx="9357852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小组成员：</a:t>
            </a:r>
          </a:p>
        </p:txBody>
      </p:sp>
    </p:spTree>
    <p:extLst>
      <p:ext uri="{BB962C8B-B14F-4D97-AF65-F5344CB8AC3E}">
        <p14:creationId xmlns:p14="http://schemas.microsoft.com/office/powerpoint/2010/main" val="333514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B5C7999-E189-F57A-482E-276B930CD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项目简述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5EC656-26D0-92BD-8554-81E9DB167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简述所完成的项目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项目要解决的问题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涉及模型和方法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项目的意义和价值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创新点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完成情况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团队介绍和分工</a:t>
            </a:r>
          </a:p>
        </p:txBody>
      </p:sp>
    </p:spTree>
    <p:extLst>
      <p:ext uri="{BB962C8B-B14F-4D97-AF65-F5344CB8AC3E}">
        <p14:creationId xmlns:p14="http://schemas.microsoft.com/office/powerpoint/2010/main" val="162192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B5C7999-E189-F57A-482E-276B930CD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团队介绍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5EC656-26D0-92BD-8554-81E9DB167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+mn-ea"/>
              </a:rPr>
              <a:t>团队介绍和分工</a:t>
            </a:r>
          </a:p>
        </p:txBody>
      </p:sp>
    </p:spTree>
    <p:extLst>
      <p:ext uri="{BB962C8B-B14F-4D97-AF65-F5344CB8AC3E}">
        <p14:creationId xmlns:p14="http://schemas.microsoft.com/office/powerpoint/2010/main" val="416948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B5C7999-E189-F57A-482E-276B930CD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问题定义：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5B841E-582E-D83C-F907-5BBE2A5E0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lnSpc>
                <a:spcPts val="344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问题定义：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36088" lvl="1" indent="-342900">
              <a:lnSpc>
                <a:spcPts val="344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项目要解决什么样的实际问题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36088" lvl="1" indent="-342900">
              <a:lnSpc>
                <a:spcPts val="344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这些问题有什么痛点和难点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36088" lvl="1" indent="-342900">
              <a:lnSpc>
                <a:spcPts val="344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问题解决所带来的商业和社会价值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068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B5C7999-E189-F57A-482E-276B930CD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技术方案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D5260-392D-4755-E867-248D58538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已有方案分析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针对要解决的问题，对已有解决方案和模型进行系统分析，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+mn-ea"/>
              </a:rPr>
              <a:t>已有方案存在哪些不足和问题</a:t>
            </a:r>
          </a:p>
        </p:txBody>
      </p:sp>
    </p:spTree>
    <p:extLst>
      <p:ext uri="{BB962C8B-B14F-4D97-AF65-F5344CB8AC3E}">
        <p14:creationId xmlns:p14="http://schemas.microsoft.com/office/powerpoint/2010/main" val="193564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B5C7999-E189-F57A-482E-276B930CD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技术方案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D5260-392D-4755-E867-248D58538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方案描述：模型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采用的预训练模型和介绍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采用所用数据集和介绍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下游任务和方法</a:t>
            </a:r>
          </a:p>
        </p:txBody>
      </p:sp>
    </p:spTree>
    <p:extLst>
      <p:ext uri="{BB962C8B-B14F-4D97-AF65-F5344CB8AC3E}">
        <p14:creationId xmlns:p14="http://schemas.microsoft.com/office/powerpoint/2010/main" val="208920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B5C7999-E189-F57A-482E-276B930CD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技术方案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D5260-392D-4755-E867-248D58538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方案描述：数据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采用所用数据集和介绍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72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B5C7999-E189-F57A-482E-276B930CD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技术方案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D5260-392D-4755-E867-248D58538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方案描述：下游任务和方法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下游任务和方法</a:t>
            </a:r>
          </a:p>
        </p:txBody>
      </p:sp>
    </p:spTree>
    <p:extLst>
      <p:ext uri="{BB962C8B-B14F-4D97-AF65-F5344CB8AC3E}">
        <p14:creationId xmlns:p14="http://schemas.microsoft.com/office/powerpoint/2010/main" val="3292460231"/>
      </p:ext>
    </p:extLst>
  </p:cSld>
  <p:clrMapOvr>
    <a:masterClrMapping/>
  </p:clrMapOvr>
</p:sld>
</file>

<file path=ppt/theme/theme1.xml><?xml version="1.0" encoding="utf-8"?>
<a:theme xmlns:a="http://schemas.openxmlformats.org/drawingml/2006/main" name="27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 panose="020B0A04020102020204"/>
        <a:ea typeface="微软雅黑"/>
        <a:cs typeface=""/>
      </a:majorFont>
      <a:minorFont>
        <a:latin typeface="Huawei Sans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.pptx" id="{B4542FC2-A7B2-4ED3-BB20-F6750F3E246A}" vid="{200B2CC3-038E-4B68-ADA0-F89367E15FF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11149</TotalTime>
  <Words>421</Words>
  <Application>Microsoft Office PowerPoint</Application>
  <PresentationFormat>宽屏</PresentationFormat>
  <Paragraphs>64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Microsoft YaHei</vt:lpstr>
      <vt:lpstr>Microsoft YaHei</vt:lpstr>
      <vt:lpstr>Arial</vt:lpstr>
      <vt:lpstr>27_Chart 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huxiaoman</dc:creator>
  <cp:lastModifiedBy>璟丰 钱</cp:lastModifiedBy>
  <cp:revision>110</cp:revision>
  <cp:lastPrinted>2023-05-12T16:09:40Z</cp:lastPrinted>
  <dcterms:created xsi:type="dcterms:W3CDTF">2023-05-09T08:26:56Z</dcterms:created>
  <dcterms:modified xsi:type="dcterms:W3CDTF">2024-04-20T11:23:02Z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(3)uBG+XBVrCiF3OeeTEpMloFQmyKhaxnFsjeUMTqP1xN6XTlBK861nF6657MCXF+KCiXHwwpiV
0yVWVeaZQpxvCqRBVDbGUjzs/9fJhk+1/jND2bOUzefsCJMci/f9rtykjVqhiHjSx/38wJwv
euKEjdPxuvWN1NUUlwuCPXR6VUya342eCfBmCt1mDLd5kZ+rAvs76pF+Kn8BY2BSt1ir91Rf
KO3ABB7NH1H8JnCNAB</vt:lpwstr>
  </property>
  <property fmtid="{D5CDD505-2E9C-101B-9397-08002B2CF9AE}" pid="3" name="_2015_ms_pID_7253431">
    <vt:lpwstr>owS3FccXAlVNjlRFO7x12bJy9A+VXu6mM/uQrQ+m8yHAgLg3I3hqBl
eu/sB0NUPnmEyE5Kzt80yPEcYLjY6HyXzPlxm8s14Ai/PltgKI9jiahgcfkYIgCNWOZYhx8r
Wab2S9ClhlLD7RoD5dpAb4JN2Eeytk6xED01TMLNM2EPQQSNAeYgeVUDAlfr+u8tj4qs7z88
N8ztlkmZzgFFfqVUQL5pBgcGuP0aq9rHc834</vt:lpwstr>
  </property>
  <property fmtid="{D5CDD505-2E9C-101B-9397-08002B2CF9AE}" pid="4" name="_2015_ms_pID_7253432">
    <vt:lpwstr>qA==</vt:lpwstr>
  </property>
</Properties>
</file>