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5110" autoAdjust="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0A359-97A4-4AED-B4B0-16F9A850A07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3113C-29A5-42DD-A45D-20ACBBE9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4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工作流总是以任务</a:t>
            </a:r>
            <a:r>
              <a:rPr lang="en-US" altLang="zh-CN" dirty="0"/>
              <a:t>Task</a:t>
            </a:r>
            <a:r>
              <a:rPr lang="zh-CN" altLang="en-US" dirty="0"/>
              <a:t>的形式驱动人处理业务或者驱动业务系统自动完成作业。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3113C-29A5-42DD-A45D-20ACBBE9D7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9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Activiti Engine:</a:t>
            </a:r>
            <a:r>
              <a:rPr lang="zh-CN" altLang="en-US" dirty="0"/>
              <a:t>作为最核心的模块，提供针对</a:t>
            </a:r>
            <a:r>
              <a:rPr lang="en-US" altLang="zh-CN" dirty="0"/>
              <a:t>BPMN2.0</a:t>
            </a:r>
            <a:r>
              <a:rPr lang="zh-CN" altLang="en-US" dirty="0"/>
              <a:t>规范的解析、执行、创建、管理（任务、流程实例</a:t>
            </a:r>
            <a:r>
              <a:rPr lang="en-US" altLang="zh-CN" dirty="0"/>
              <a:t>)</a:t>
            </a:r>
            <a:r>
              <a:rPr lang="zh-CN" altLang="en-US" dirty="0"/>
              <a:t>、査询历史记录并根据结果生成报表。</a:t>
            </a:r>
            <a:br>
              <a:rPr lang="zh-CN" altLang="en-US" dirty="0"/>
            </a:br>
            <a:r>
              <a:rPr lang="zh-CN" altLang="en-US" dirty="0"/>
              <a:t>□    </a:t>
            </a:r>
            <a:r>
              <a:rPr lang="en-US" altLang="zh-CN" dirty="0"/>
              <a:t>Activiti Modeler:</a:t>
            </a:r>
            <a:r>
              <a:rPr lang="zh-CN" altLang="en-US" dirty="0"/>
              <a:t>是模型设计器，其并非由</a:t>
            </a:r>
            <a:r>
              <a:rPr lang="en-US" altLang="zh-CN" dirty="0"/>
              <a:t>Activiti</a:t>
            </a:r>
            <a:r>
              <a:rPr lang="zh-CN" altLang="en-US" dirty="0"/>
              <a:t>公司所开发，而是由业界认可的</a:t>
            </a:r>
            <a:r>
              <a:rPr lang="en-US" altLang="zh-CN" dirty="0" err="1"/>
              <a:t>Signavio</a:t>
            </a:r>
            <a:r>
              <a:rPr lang="zh-CN" altLang="en-US" dirty="0"/>
              <a:t>公司赠送的（</a:t>
            </a:r>
            <a:r>
              <a:rPr lang="en-US" altLang="zh-CN" dirty="0" err="1"/>
              <a:t>Signavioe</a:t>
            </a:r>
            <a:r>
              <a:rPr lang="zh-CN" altLang="en-US" dirty="0"/>
              <a:t>原本是收费的产品，现在被免费授权给</a:t>
            </a:r>
            <a:r>
              <a:rPr lang="en-US" altLang="zh-CN" dirty="0"/>
              <a:t>Activiti </a:t>
            </a:r>
            <a:r>
              <a:rPr lang="zh-CN" altLang="en-US" dirty="0"/>
              <a:t>用户使用）。适用于业务人员把需求转换为规范流程定义。</a:t>
            </a:r>
            <a:br>
              <a:rPr lang="zh-CN" altLang="en-US" dirty="0"/>
            </a:br>
            <a:r>
              <a:rPr lang="zh-CN" altLang="en-US" dirty="0"/>
              <a:t>□    </a:t>
            </a:r>
            <a:r>
              <a:rPr lang="en-US" altLang="zh-CN" dirty="0"/>
              <a:t>Activiti Designer:</a:t>
            </a:r>
            <a:r>
              <a:rPr lang="zh-CN" altLang="en-US" dirty="0"/>
              <a:t>功能和 </a:t>
            </a:r>
            <a:r>
              <a:rPr lang="en-US" altLang="zh-CN" dirty="0"/>
              <a:t>Activiti Modeler </a:t>
            </a:r>
            <a:r>
              <a:rPr lang="zh-CN" altLang="en-US" dirty="0"/>
              <a:t>类似，同样提供了基于 </a:t>
            </a:r>
            <a:r>
              <a:rPr lang="en-US" altLang="zh-CN" dirty="0"/>
              <a:t>BPMN 2.0 </a:t>
            </a:r>
            <a:r>
              <a:rPr lang="zh-CN" altLang="en-US" dirty="0"/>
              <a:t>规范 的可视化设计功能，但是目前还没有完全支持</a:t>
            </a:r>
            <a:r>
              <a:rPr lang="en-US" altLang="zh-CN" dirty="0"/>
              <a:t>BPMN</a:t>
            </a:r>
            <a:r>
              <a:rPr lang="zh-CN" altLang="en-US" dirty="0"/>
              <a:t>规范的定义。适用于开发人 员，可以把业务需求人员用</a:t>
            </a:r>
            <a:r>
              <a:rPr lang="en-US" altLang="zh-CN" dirty="0" err="1"/>
              <a:t>Signavio</a:t>
            </a:r>
            <a:r>
              <a:rPr lang="zh-CN" altLang="en-US" dirty="0"/>
              <a:t>设计的流程定义（</a:t>
            </a:r>
            <a:r>
              <a:rPr lang="en-US" altLang="zh-CN" dirty="0"/>
              <a:t>XML</a:t>
            </a:r>
            <a:r>
              <a:rPr lang="zh-CN" altLang="en-US" dirty="0"/>
              <a:t>格式）导人到</a:t>
            </a:r>
            <a:r>
              <a:rPr lang="en-US" altLang="zh-CN" dirty="0"/>
              <a:t>Designer </a:t>
            </a:r>
            <a:r>
              <a:rPr lang="zh-CN" altLang="en-US" dirty="0"/>
              <a:t>中，从而让开发人员将其进一步加工成为可以运行的流程定义。</a:t>
            </a:r>
            <a:br>
              <a:rPr lang="zh-CN" altLang="en-US" dirty="0"/>
            </a:br>
            <a:r>
              <a:rPr lang="zh-CN" altLang="en-US" dirty="0"/>
              <a:t>□    </a:t>
            </a:r>
            <a:r>
              <a:rPr lang="en-US" altLang="zh-CN" dirty="0"/>
              <a:t>Activiti Explorer:</a:t>
            </a:r>
            <a:r>
              <a:rPr lang="zh-CN" altLang="en-US" dirty="0"/>
              <a:t>可以用来管理仓库、用户、组，启动流程、任务办理等。此组 件使用</a:t>
            </a:r>
            <a:r>
              <a:rPr lang="en-US" altLang="zh-CN" dirty="0"/>
              <a:t>REST</a:t>
            </a:r>
            <a:r>
              <a:rPr lang="zh-CN" altLang="en-US" dirty="0"/>
              <a:t>风格</a:t>
            </a:r>
            <a:r>
              <a:rPr lang="en-US" altLang="zh-CN" dirty="0"/>
              <a:t>API (</a:t>
            </a:r>
            <a:r>
              <a:rPr lang="zh-CN" altLang="en-US" dirty="0"/>
              <a:t>的在于让开发人员快速人门），提供一个基础的设计模型。 如果业务简单，也可以直接使用无需开发。还可以作为后台管理员的流程、任务管 理系统使用。</a:t>
            </a:r>
            <a:br>
              <a:rPr lang="zh-CN" altLang="en-US" dirty="0"/>
            </a:br>
            <a:r>
              <a:rPr lang="zh-CN" altLang="en-US" dirty="0"/>
              <a:t>□    </a:t>
            </a:r>
            <a:r>
              <a:rPr lang="en-US" altLang="zh-CN" dirty="0"/>
              <a:t>Activiti REST:</a:t>
            </a:r>
            <a:r>
              <a:rPr lang="zh-CN" altLang="en-US" dirty="0"/>
              <a:t>提供</a:t>
            </a:r>
            <a:r>
              <a:rPr lang="en-US" altLang="zh-CN" dirty="0"/>
              <a:t>Restful</a:t>
            </a:r>
            <a:r>
              <a:rPr lang="zh-CN" altLang="en-US" dirty="0"/>
              <a:t>风格的服务，允许客户端以</a:t>
            </a:r>
            <a:r>
              <a:rPr lang="en-US" altLang="zh-CN" dirty="0"/>
              <a:t>JSON</a:t>
            </a:r>
            <a:r>
              <a:rPr lang="zh-CN" altLang="en-US" dirty="0"/>
              <a:t>的方式与引擎的</a:t>
            </a:r>
            <a:r>
              <a:rPr lang="en-US" altLang="zh-CN" dirty="0"/>
              <a:t>REST API</a:t>
            </a:r>
            <a:r>
              <a:rPr lang="zh-CN" altLang="en-US" dirty="0"/>
              <a:t>交互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3113C-29A5-42DD-A45D-20ACBBE9D7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6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数据持久化 ：</a:t>
            </a:r>
            <a:r>
              <a:rPr lang="en-US" altLang="zh-CN" dirty="0"/>
              <a:t>Activiti</a:t>
            </a:r>
            <a:r>
              <a:rPr lang="zh-CN" altLang="en-US" dirty="0"/>
              <a:t>设计思想是简洁快速，应用的瓶颈一般体现再和数据库的交换过程  </a:t>
            </a:r>
            <a:r>
              <a:rPr lang="en-US" altLang="zh-CN" dirty="0"/>
              <a:t>Activiti</a:t>
            </a:r>
            <a:r>
              <a:rPr lang="zh-CN" altLang="en-US" dirty="0"/>
              <a:t>选择了</a:t>
            </a:r>
            <a:r>
              <a:rPr lang="en-US" altLang="zh-CN" dirty="0" err="1"/>
              <a:t>MyBatis</a:t>
            </a:r>
            <a:r>
              <a:rPr lang="en-US" altLang="zh-CN" dirty="0"/>
              <a:t>  </a:t>
            </a:r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引擎</a:t>
            </a:r>
            <a:r>
              <a:rPr lang="en-US" altLang="zh-CN" dirty="0"/>
              <a:t>Service</a:t>
            </a:r>
            <a:r>
              <a:rPr lang="zh-CN" altLang="en-US" dirty="0"/>
              <a:t>接口：七大接口，均通过</a:t>
            </a:r>
            <a:r>
              <a:rPr lang="en-US" altLang="zh-CN" dirty="0" err="1"/>
              <a:t>ProcessEngine</a:t>
            </a:r>
            <a:r>
              <a:rPr lang="zh-CN" altLang="en-US" dirty="0"/>
              <a:t>获取，支持链式编程  </a:t>
            </a:r>
            <a:br>
              <a:rPr lang="zh-CN" altLang="en-US" dirty="0"/>
            </a:br>
            <a:r>
              <a:rPr lang="en-US" altLang="zh-CN" dirty="0" err="1"/>
              <a:t>RepositoryService</a:t>
            </a:r>
            <a:r>
              <a:rPr lang="en-US" altLang="zh-CN" dirty="0"/>
              <a:t>     </a:t>
            </a:r>
            <a:r>
              <a:rPr lang="zh-CN" altLang="en-US" dirty="0"/>
              <a:t>流程仓库</a:t>
            </a:r>
            <a:r>
              <a:rPr lang="en-US" altLang="zh-CN" dirty="0"/>
              <a:t>Service,</a:t>
            </a:r>
            <a:r>
              <a:rPr lang="zh-CN" altLang="en-US" dirty="0"/>
              <a:t>用于管理流程仓库，例如，部署、删除、读取流程资源  </a:t>
            </a:r>
            <a:br>
              <a:rPr lang="zh-CN" altLang="en-US" dirty="0"/>
            </a:br>
            <a:r>
              <a:rPr lang="en-US" altLang="zh-CN" dirty="0" err="1"/>
              <a:t>IdenlifyService</a:t>
            </a:r>
            <a:r>
              <a:rPr lang="en-US" altLang="zh-CN" dirty="0"/>
              <a:t>     </a:t>
            </a:r>
            <a:r>
              <a:rPr lang="zh-CN" altLang="en-US" dirty="0"/>
              <a:t>身份</a:t>
            </a:r>
            <a:r>
              <a:rPr lang="en-US" altLang="zh-CN" dirty="0"/>
              <a:t>Service,</a:t>
            </a:r>
            <a:r>
              <a:rPr lang="zh-CN" altLang="en-US" dirty="0"/>
              <a:t>可以管理和査询用户、组之间的关系  </a:t>
            </a:r>
            <a:br>
              <a:rPr lang="zh-CN" altLang="en-US" dirty="0"/>
            </a:br>
            <a:r>
              <a:rPr lang="en-US" altLang="zh-CN" dirty="0" err="1"/>
              <a:t>RuntimeService</a:t>
            </a:r>
            <a:r>
              <a:rPr lang="en-US" altLang="zh-CN" dirty="0"/>
              <a:t>         </a:t>
            </a:r>
            <a:r>
              <a:rPr lang="zh-CN" altLang="en-US" dirty="0"/>
              <a:t>运行时</a:t>
            </a:r>
            <a:r>
              <a:rPr lang="en-US" altLang="zh-CN" dirty="0"/>
              <a:t>Service,</a:t>
            </a:r>
            <a:r>
              <a:rPr lang="zh-CN" altLang="en-US" dirty="0"/>
              <a:t>可以处理所有正在运行状态的流程实例、任务等  </a:t>
            </a:r>
            <a:br>
              <a:rPr lang="zh-CN" altLang="en-US" dirty="0"/>
            </a:br>
            <a:r>
              <a:rPr lang="en-US" altLang="zh-CN" dirty="0" err="1"/>
              <a:t>TaskService</a:t>
            </a:r>
            <a:r>
              <a:rPr lang="en-US" altLang="zh-CN" dirty="0"/>
              <a:t>         </a:t>
            </a:r>
            <a:r>
              <a:rPr lang="zh-CN" altLang="en-US" dirty="0"/>
              <a:t>任务</a:t>
            </a:r>
            <a:r>
              <a:rPr lang="en-US" altLang="zh-CN" dirty="0"/>
              <a:t>Service,</a:t>
            </a:r>
            <a:r>
              <a:rPr lang="zh-CN" altLang="en-US" dirty="0"/>
              <a:t>用于管理、查询任务，例如，签收、办理，指派等  </a:t>
            </a:r>
            <a:br>
              <a:rPr lang="zh-CN" altLang="en-US" dirty="0"/>
            </a:br>
            <a:r>
              <a:rPr lang="en-US" altLang="zh-CN" dirty="0" err="1"/>
              <a:t>FormService</a:t>
            </a:r>
            <a:r>
              <a:rPr lang="en-US" altLang="zh-CN" dirty="0"/>
              <a:t>         </a:t>
            </a:r>
            <a:r>
              <a:rPr lang="zh-CN" altLang="en-US" dirty="0"/>
              <a:t>表单</a:t>
            </a:r>
            <a:r>
              <a:rPr lang="en-US" altLang="zh-CN" dirty="0"/>
              <a:t>Service</a:t>
            </a:r>
            <a:r>
              <a:rPr lang="zh-CN" altLang="en-US" dirty="0"/>
              <a:t>，用于读取和流程、任务相关的表单数据  </a:t>
            </a:r>
            <a:br>
              <a:rPr lang="zh-CN" altLang="en-US" dirty="0"/>
            </a:br>
            <a:r>
              <a:rPr lang="en-US" altLang="zh-CN" dirty="0" err="1"/>
              <a:t>HistoryService</a:t>
            </a:r>
            <a:r>
              <a:rPr lang="en-US" altLang="zh-CN" dirty="0"/>
              <a:t>         </a:t>
            </a:r>
            <a:r>
              <a:rPr lang="zh-CN" altLang="en-US" dirty="0"/>
              <a:t>历史</a:t>
            </a:r>
            <a:r>
              <a:rPr lang="en-US" altLang="zh-CN" dirty="0"/>
              <a:t>Service,</a:t>
            </a:r>
            <a:r>
              <a:rPr lang="zh-CN" altLang="en-US" dirty="0"/>
              <a:t>可以査询所有历史数据，例如，流程实例、任务、活动、变量、附件等  </a:t>
            </a:r>
            <a:br>
              <a:rPr lang="zh-CN" altLang="en-US" dirty="0"/>
            </a:br>
            <a:r>
              <a:rPr lang="en-US" altLang="zh-CN" dirty="0" err="1"/>
              <a:t>ManagementService</a:t>
            </a:r>
            <a:r>
              <a:rPr lang="en-US" altLang="zh-CN" dirty="0"/>
              <a:t>     </a:t>
            </a:r>
            <a:r>
              <a:rPr lang="zh-CN" altLang="en-US" dirty="0"/>
              <a:t>引擎管理</a:t>
            </a:r>
            <a:r>
              <a:rPr lang="en-US" altLang="zh-CN" dirty="0"/>
              <a:t>Service.</a:t>
            </a:r>
            <a:r>
              <a:rPr lang="zh-CN" altLang="en-US" dirty="0"/>
              <a:t>和具体业务无关，主要是可以查询引擎配置、数据库、作业等 </a:t>
            </a:r>
            <a:br>
              <a:rPr lang="zh-CN" altLang="en-US" dirty="0"/>
            </a:br>
            <a:r>
              <a:rPr lang="en-US" altLang="zh-CN" dirty="0"/>
              <a:t>3.</a:t>
            </a:r>
            <a:r>
              <a:rPr lang="zh-CN" altLang="en-US" dirty="0"/>
              <a:t>流程设计器  </a:t>
            </a:r>
            <a:br>
              <a:rPr lang="zh-CN" altLang="en-US" dirty="0"/>
            </a:br>
            <a:r>
              <a:rPr lang="en-US" altLang="zh-CN" dirty="0"/>
              <a:t>4.</a:t>
            </a:r>
            <a:r>
              <a:rPr lang="zh-CN" altLang="en-US" dirty="0"/>
              <a:t>原生支持</a:t>
            </a:r>
            <a:r>
              <a:rPr lang="en-US" altLang="zh-CN" dirty="0"/>
              <a:t>Spring    </a:t>
            </a:r>
            <a:r>
              <a:rPr lang="zh-CN" altLang="en-US" dirty="0"/>
              <a:t>可以很轻松的进行</a:t>
            </a:r>
            <a:r>
              <a:rPr lang="en-US" altLang="zh-CN" dirty="0"/>
              <a:t>Spring</a:t>
            </a:r>
            <a:r>
              <a:rPr lang="zh-CN" altLang="en-US" dirty="0"/>
              <a:t>集成</a:t>
            </a:r>
            <a:br>
              <a:rPr lang="zh-CN" altLang="en-US" dirty="0"/>
            </a:br>
            <a:r>
              <a:rPr lang="en-US" altLang="zh-CN" dirty="0"/>
              <a:t>5.</a:t>
            </a:r>
            <a:r>
              <a:rPr lang="zh-CN" altLang="en-US" dirty="0"/>
              <a:t>分离运行时与历史数据   在表的设计上遵循运行时与历史数据数据的分离  可以快速读取运行时数据，仅当需要查询历史数据时需要从历史数据表中读取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3113C-29A5-42DD-A45D-20ACBBE9D7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0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用于一次性定时启动，特定时间间隔启动   </a:t>
            </a:r>
            <a:br>
              <a:rPr lang="zh-CN" altLang="en-US" dirty="0"/>
            </a:br>
            <a:r>
              <a:rPr lang="zh-CN" altLang="en-US" dirty="0"/>
              <a:t>业务场景：定期循环流程或者一次性流程  每个月</a:t>
            </a:r>
            <a:r>
              <a:rPr lang="en-US" altLang="zh-CN" dirty="0"/>
              <a:t>1</a:t>
            </a:r>
            <a:r>
              <a:rPr lang="zh-CN" altLang="en-US" dirty="0"/>
              <a:t>号自动生成报表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异常启动事件会触发一个异常子流程，但是不能通过</a:t>
            </a:r>
            <a:r>
              <a:rPr lang="en-US" altLang="zh-CN" dirty="0"/>
              <a:t>API</a:t>
            </a:r>
            <a:r>
              <a:rPr lang="zh-CN" altLang="en-US" dirty="0"/>
              <a:t>启动，在一个流程抛出异常结束事件的时候被触发   必须要嵌套在一个事件子流程 </a:t>
            </a:r>
            <a:r>
              <a:rPr lang="en-US" altLang="zh-CN" dirty="0" err="1"/>
              <a:t>EventSubProcess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消息启动事件</a:t>
            </a:r>
            <a:br>
              <a:rPr lang="zh-CN" altLang="en-US" dirty="0"/>
            </a:br>
            <a:r>
              <a:rPr lang="zh-CN" altLang="en-US" dirty="0"/>
              <a:t>可以根据一个消息名称触发，启动流程实例，还可以结合消息抛出事件一起使用，根据消息的名称自动启动对应的流程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不处理抛出结果，或者说抛出一个空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终止一个流程实例的执行  付费流程 取消付费  要提前结束流程实例的执行   空启动结束的仅仅是一条输出流，终止结束事件结束的是整个流程实例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可以取消一个事务子流程，也只能在子流程中使用   子流程处理异常的时候，需要设置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3113C-29A5-42DD-A45D-20ACBBE9D7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43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可以在顺序流上添加监听器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在标准顺序流的基础上添加条件表达式 </a:t>
            </a:r>
            <a:br>
              <a:rPr lang="zh-CN" altLang="en-US" dirty="0"/>
            </a:br>
            <a:r>
              <a:rPr lang="zh-CN" altLang="en-US" dirty="0"/>
              <a:t>注意：在</a:t>
            </a:r>
            <a:r>
              <a:rPr lang="en-US" altLang="zh-CN" dirty="0"/>
              <a:t>Activiti Designer</a:t>
            </a:r>
            <a:r>
              <a:rPr lang="zh-CN" altLang="en-US" dirty="0"/>
              <a:t>中，外表上条件和标准顺序流形状一样，只是看是否有</a:t>
            </a:r>
            <a:r>
              <a:rPr lang="en-US" altLang="zh-CN" dirty="0"/>
              <a:t>condition</a:t>
            </a:r>
            <a:r>
              <a:rPr lang="zh-CN" altLang="en-US" dirty="0"/>
              <a:t>设置来区分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3113C-29A5-42DD-A45D-20ACBBE9D7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用户任务需要人来参与，所以必须人为的触发。可定义任务名称，优先级，到期日和任务处理人（人、组或者结合）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3113C-29A5-42DD-A45D-20ACBBE9D7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3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4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4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75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5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8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3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6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6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18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20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2F52F-9862-4636-879D-353EDBFBF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Activiti</a:t>
            </a:r>
            <a:r>
              <a:rPr lang="zh-CN" altLang="en-US" dirty="0"/>
              <a:t>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70237F-6F8A-4CB2-B4CC-9CBF267DF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0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0177C-FEF3-416E-9A42-8C86A74B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87868"/>
            <a:ext cx="10783921" cy="609600"/>
          </a:xfrm>
        </p:spPr>
        <p:txBody>
          <a:bodyPr/>
          <a:lstStyle/>
          <a:p>
            <a:r>
              <a:rPr lang="zh-CN" altLang="en-US" dirty="0"/>
              <a:t>常见的操作和影响到的表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41476-E00E-49A1-BC13-6E1224CA6D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3679" y="897468"/>
            <a:ext cx="10783921" cy="4893731"/>
          </a:xfrm>
        </p:spPr>
        <p:txBody>
          <a:bodyPr/>
          <a:lstStyle/>
          <a:p>
            <a:r>
              <a:rPr lang="zh-CN" altLang="en-US" dirty="0"/>
              <a:t>查询任务</a:t>
            </a:r>
            <a:endParaRPr lang="en-US" altLang="zh-CN" dirty="0"/>
          </a:p>
          <a:p>
            <a:r>
              <a:rPr lang="zh-CN" altLang="en-US" dirty="0"/>
              <a:t>流程定义查询</a:t>
            </a:r>
            <a:endParaRPr lang="en-US" altLang="zh-CN" dirty="0"/>
          </a:p>
          <a:p>
            <a:r>
              <a:rPr lang="zh-CN" altLang="en-US" dirty="0"/>
              <a:t>流程定义资源查询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23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0177C-FEF3-416E-9A42-8C86A74B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87868"/>
            <a:ext cx="10783921" cy="609600"/>
          </a:xfrm>
        </p:spPr>
        <p:txBody>
          <a:bodyPr/>
          <a:lstStyle/>
          <a:p>
            <a:r>
              <a:rPr lang="zh-CN" altLang="en-US" dirty="0"/>
              <a:t>常见的操作和影响到的表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41476-E00E-49A1-BC13-6E1224CA6D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3679" y="897468"/>
            <a:ext cx="10783921" cy="4893731"/>
          </a:xfrm>
        </p:spPr>
        <p:txBody>
          <a:bodyPr/>
          <a:lstStyle/>
          <a:p>
            <a:r>
              <a:rPr lang="zh-CN" altLang="en-US" dirty="0"/>
              <a:t>类似于启动实例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59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808CA-8D75-4BB2-B518-240AEB64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29" y="804519"/>
            <a:ext cx="10363826" cy="668681"/>
          </a:xfrm>
        </p:spPr>
        <p:txBody>
          <a:bodyPr/>
          <a:lstStyle/>
          <a:p>
            <a:r>
              <a:rPr lang="en-US" altLang="zh-CN" dirty="0"/>
              <a:t>Activiti</a:t>
            </a:r>
            <a:r>
              <a:rPr lang="zh-CN" altLang="en-US" dirty="0"/>
              <a:t>与</a:t>
            </a:r>
            <a:r>
              <a:rPr lang="en-US" altLang="zh-CN" dirty="0"/>
              <a:t>BPMN2.0</a:t>
            </a:r>
            <a:r>
              <a:rPr lang="zh-CN" altLang="en-US" dirty="0"/>
              <a:t>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A0F92-216E-4018-9193-C32D196A05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73200"/>
            <a:ext cx="10363826" cy="4317999"/>
          </a:xfrm>
        </p:spPr>
        <p:txBody>
          <a:bodyPr/>
          <a:lstStyle/>
          <a:p>
            <a:r>
              <a:rPr lang="en-US" altLang="zh-CN" dirty="0"/>
              <a:t>-</a:t>
            </a:r>
            <a:r>
              <a:rPr lang="zh-CN" altLang="en-US" dirty="0"/>
              <a:t>启动与结束事件</a:t>
            </a:r>
            <a:r>
              <a:rPr lang="en-US" altLang="zh-CN" dirty="0"/>
              <a:t>Event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顺序流（</a:t>
            </a:r>
            <a:r>
              <a:rPr lang="en-US" altLang="zh-CN" dirty="0"/>
              <a:t>Sequence Flow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任务</a:t>
            </a:r>
            <a:r>
              <a:rPr lang="en-US" altLang="zh-CN" dirty="0"/>
              <a:t>Task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网关</a:t>
            </a:r>
            <a:r>
              <a:rPr lang="en-US" altLang="zh-CN" dirty="0"/>
              <a:t>Gateway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子流程</a:t>
            </a:r>
            <a:r>
              <a:rPr lang="en-US" altLang="zh-CN" dirty="0"/>
              <a:t>Subprocess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边界事件 </a:t>
            </a:r>
            <a:r>
              <a:rPr lang="en-US" altLang="zh-CN" dirty="0"/>
              <a:t>Boundary Event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中间事件 </a:t>
            </a:r>
            <a:r>
              <a:rPr lang="en-US" altLang="zh-CN" dirty="0"/>
              <a:t>Intermediate Event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监听器 </a:t>
            </a:r>
            <a:r>
              <a:rPr lang="en-US" altLang="zh-CN" dirty="0"/>
              <a:t>Listener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91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1AB47-6C05-472B-921D-109E3E11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654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启动事件与结束事件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ACBD9-DA77-4563-A0EF-74BCD1FBE7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11868"/>
            <a:ext cx="10363826" cy="397933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- </a:t>
            </a:r>
            <a:r>
              <a:rPr lang="zh-CN" altLang="en-US" dirty="0"/>
              <a:t>空启动事件       </a:t>
            </a:r>
            <a:r>
              <a:rPr lang="en-US" altLang="zh-CN" dirty="0"/>
              <a:t>&lt;</a:t>
            </a:r>
            <a:r>
              <a:rPr lang="en-US" altLang="zh-CN" dirty="0" err="1"/>
              <a:t>startEvent</a:t>
            </a:r>
            <a:r>
              <a:rPr lang="en-US" altLang="zh-CN" dirty="0"/>
              <a:t> id="startevent1" name="Start"&gt;&lt;/</a:t>
            </a:r>
            <a:r>
              <a:rPr lang="en-US" altLang="zh-CN" dirty="0" err="1"/>
              <a:t>startEvent</a:t>
            </a:r>
            <a:r>
              <a:rPr lang="en-US" altLang="zh-CN" dirty="0"/>
              <a:t>&gt;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定时启动事件   </a:t>
            </a:r>
            <a:r>
              <a:rPr lang="en-US" altLang="zh-CN" dirty="0"/>
              <a:t> &lt;</a:t>
            </a:r>
            <a:r>
              <a:rPr lang="en-US" altLang="zh-CN" dirty="0" err="1"/>
              <a:t>timerEventDefinition</a:t>
            </a:r>
            <a:r>
              <a:rPr lang="en-US" altLang="zh-CN" dirty="0"/>
              <a:t>&gt;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异常启动事件  </a:t>
            </a:r>
            <a:r>
              <a:rPr lang="en-US" altLang="zh-CN" dirty="0"/>
              <a:t>  &lt;</a:t>
            </a:r>
            <a:r>
              <a:rPr lang="en-US" altLang="zh-CN" dirty="0" err="1"/>
              <a:t>errorEventDefinition</a:t>
            </a:r>
            <a:r>
              <a:rPr lang="en-US" altLang="zh-CN" dirty="0"/>
              <a:t> </a:t>
            </a:r>
            <a:r>
              <a:rPr lang="en-US" altLang="zh-CN" dirty="0" err="1"/>
              <a:t>errorRef</a:t>
            </a:r>
            <a:r>
              <a:rPr lang="en-US" altLang="zh-CN" dirty="0"/>
              <a:t>="AIA001"&gt;&lt;/</a:t>
            </a:r>
            <a:r>
              <a:rPr lang="en-US" altLang="zh-CN" dirty="0" err="1"/>
              <a:t>errorEventDefinition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消息启动事件    </a:t>
            </a:r>
            <a:r>
              <a:rPr lang="en-US" altLang="zh-CN" dirty="0"/>
              <a:t> &lt;</a:t>
            </a:r>
            <a:r>
              <a:rPr lang="en-US" altLang="zh-CN" dirty="0" err="1"/>
              <a:t>messageEventDefinition</a:t>
            </a:r>
            <a:r>
              <a:rPr lang="en-US" altLang="zh-CN" dirty="0"/>
              <a:t> </a:t>
            </a:r>
            <a:r>
              <a:rPr lang="en-US" altLang="zh-CN" dirty="0" err="1"/>
              <a:t>messageRef</a:t>
            </a:r>
            <a:r>
              <a:rPr lang="en-US" altLang="zh-CN" dirty="0"/>
              <a:t>="</a:t>
            </a:r>
            <a:r>
              <a:rPr lang="en-US" altLang="zh-CN" dirty="0" err="1"/>
              <a:t>reSendFile</a:t>
            </a:r>
            <a:r>
              <a:rPr lang="en-US" altLang="zh-CN" dirty="0"/>
              <a:t>"&gt;&lt;/</a:t>
            </a:r>
            <a:r>
              <a:rPr lang="en-US" altLang="zh-CN" dirty="0" err="1"/>
              <a:t>messageEventDefinition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空结束事件        </a:t>
            </a:r>
            <a:r>
              <a:rPr lang="en-US" altLang="zh-CN" dirty="0"/>
              <a:t>     &lt;</a:t>
            </a:r>
            <a:r>
              <a:rPr lang="en-US" altLang="zh-CN" dirty="0" err="1"/>
              <a:t>endEvent</a:t>
            </a:r>
            <a:r>
              <a:rPr lang="en-US" altLang="zh-CN" dirty="0"/>
              <a:t> id="endevent1" name="End"&gt;&lt;/</a:t>
            </a:r>
            <a:r>
              <a:rPr lang="en-US" altLang="zh-CN" dirty="0" err="1"/>
              <a:t>endEvent</a:t>
            </a:r>
            <a:r>
              <a:rPr lang="en-US" altLang="zh-CN" dirty="0"/>
              <a:t>&gt;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异常结束事件         </a:t>
            </a:r>
            <a:r>
              <a:rPr lang="en-US" altLang="zh-CN" dirty="0"/>
              <a:t>&lt;</a:t>
            </a:r>
            <a:r>
              <a:rPr lang="en-US" altLang="zh-CN" dirty="0" err="1"/>
              <a:t>errorEventDefinition</a:t>
            </a:r>
            <a:r>
              <a:rPr lang="en-US" altLang="zh-CN" dirty="0"/>
              <a:t> </a:t>
            </a:r>
            <a:r>
              <a:rPr lang="en-US" altLang="zh-CN" dirty="0" err="1"/>
              <a:t>errorRef</a:t>
            </a:r>
            <a:r>
              <a:rPr lang="en-US" altLang="zh-CN" dirty="0"/>
              <a:t>=“AIA001”&gt;&lt;/</a:t>
            </a:r>
            <a:r>
              <a:rPr lang="en-US" altLang="zh-CN" dirty="0" err="1"/>
              <a:t>errorEventDefinition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终止结束事件         </a:t>
            </a:r>
            <a:r>
              <a:rPr lang="en-US" altLang="zh-CN" dirty="0"/>
              <a:t>&lt;</a:t>
            </a:r>
            <a:r>
              <a:rPr lang="en-US" altLang="zh-CN" dirty="0" err="1"/>
              <a:t>terminateEventDefinition</a:t>
            </a:r>
            <a:r>
              <a:rPr lang="en-US" altLang="zh-CN" dirty="0"/>
              <a:t>&gt;&lt;/</a:t>
            </a:r>
            <a:r>
              <a:rPr lang="en-US" altLang="zh-CN" dirty="0" err="1"/>
              <a:t>terminateEventDefinition</a:t>
            </a:r>
            <a:r>
              <a:rPr lang="en-US" altLang="zh-CN" dirty="0"/>
              <a:t>&gt;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取消结束事件</a:t>
            </a:r>
            <a:r>
              <a:rPr lang="en-US" altLang="zh-CN" dirty="0"/>
              <a:t>         &lt;</a:t>
            </a:r>
            <a:r>
              <a:rPr lang="en-US" altLang="zh-CN" dirty="0" err="1"/>
              <a:t>cancelEventDefinition</a:t>
            </a:r>
            <a:r>
              <a:rPr lang="en-US" altLang="zh-CN" dirty="0"/>
              <a:t>&gt;&lt;/</a:t>
            </a:r>
            <a:r>
              <a:rPr lang="en-US" altLang="zh-CN" dirty="0" err="1"/>
              <a:t>cancelEventDefinition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53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DA629-6195-4453-A223-19A1D1B9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49934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顺序流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397BE-538F-4B35-A7E4-831E451E33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3868"/>
            <a:ext cx="10363826" cy="4487331"/>
          </a:xfrm>
        </p:spPr>
        <p:txBody>
          <a:bodyPr/>
          <a:lstStyle/>
          <a:p>
            <a:r>
              <a:rPr lang="en-US" altLang="zh-CN" dirty="0"/>
              <a:t>BPMN2.0</a:t>
            </a:r>
            <a:r>
              <a:rPr lang="zh-CN" altLang="en-US" dirty="0"/>
              <a:t>默认行为是并行的：多个输出顺序流会创建多条独立，并行的执行路径</a:t>
            </a:r>
            <a:br>
              <a:rPr lang="zh-CN" altLang="en-US" dirty="0"/>
            </a:br>
            <a:r>
              <a:rPr lang="en-US" altLang="zh-CN" dirty="0"/>
              <a:t>- </a:t>
            </a:r>
            <a:r>
              <a:rPr lang="zh-CN" altLang="en-US" dirty="0"/>
              <a:t>标准顺序流 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sequenceFlow</a:t>
            </a:r>
            <a:r>
              <a:rPr lang="en-US" altLang="zh-CN" dirty="0"/>
              <a:t> id="flow4" </a:t>
            </a:r>
            <a:r>
              <a:rPr lang="en-US" altLang="zh-CN" dirty="0" err="1"/>
              <a:t>sourceRef</a:t>
            </a:r>
            <a:r>
              <a:rPr lang="en-US" altLang="zh-CN" dirty="0"/>
              <a:t>="startevent2" </a:t>
            </a:r>
            <a:r>
              <a:rPr lang="en-US" altLang="zh-CN" dirty="0" err="1"/>
              <a:t>targetRef</a:t>
            </a:r>
            <a:r>
              <a:rPr lang="en-US" altLang="zh-CN" dirty="0"/>
              <a:t>="servicetask1"&gt;&lt;/</a:t>
            </a:r>
            <a:r>
              <a:rPr lang="en-US" altLang="zh-CN" dirty="0" err="1"/>
              <a:t>sequenceFlow</a:t>
            </a:r>
            <a:r>
              <a:rPr lang="en-US" altLang="zh-CN" dirty="0"/>
              <a:t>&gt;</a:t>
            </a:r>
            <a:br>
              <a:rPr lang="zh-CN" altLang="en-US" dirty="0"/>
            </a:br>
            <a:r>
              <a:rPr lang="en-US" altLang="zh-CN" dirty="0"/>
              <a:t>- </a:t>
            </a:r>
            <a:r>
              <a:rPr lang="zh-CN" altLang="en-US" dirty="0"/>
              <a:t>条件顺序流</a:t>
            </a:r>
            <a:endParaRPr lang="en-US" altLang="zh-CN" dirty="0"/>
          </a:p>
          <a:p>
            <a:r>
              <a:rPr lang="en-US" altLang="zh-CN" dirty="0"/>
              <a:t> &lt;</a:t>
            </a:r>
            <a:r>
              <a:rPr lang="en-US" altLang="zh-CN" dirty="0" err="1"/>
              <a:t>conditionExpression</a:t>
            </a:r>
            <a:r>
              <a:rPr lang="en-US" altLang="zh-CN" dirty="0"/>
              <a:t> </a:t>
            </a:r>
            <a:r>
              <a:rPr lang="en-US" altLang="zh-CN" dirty="0" err="1"/>
              <a:t>xsi:type</a:t>
            </a:r>
            <a:r>
              <a:rPr lang="en-US" altLang="zh-CN" dirty="0"/>
              <a:t>="</a:t>
            </a:r>
            <a:r>
              <a:rPr lang="en-US" altLang="zh-CN" dirty="0" err="1"/>
              <a:t>tFormatExpression</a:t>
            </a:r>
            <a:r>
              <a:rPr lang="en-US" altLang="zh-CN" dirty="0"/>
              <a:t>"&gt; &lt;![CDATA[${pass == true}]]&gt; &lt;/</a:t>
            </a:r>
            <a:r>
              <a:rPr lang="en-US" altLang="zh-CN" dirty="0" err="1"/>
              <a:t>conditionExpression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77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8F9AE-EA30-42FB-918F-1B13EA9E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7881"/>
          </a:xfrm>
        </p:spPr>
        <p:txBody>
          <a:bodyPr/>
          <a:lstStyle/>
          <a:p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7F59-DD3E-4019-B4AC-3A05E0A1C9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74800"/>
            <a:ext cx="10363826" cy="421639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用户任务</a:t>
            </a:r>
          </a:p>
          <a:p>
            <a:r>
              <a:rPr lang="zh-CN" altLang="en-US" dirty="0"/>
              <a:t>脚本任务</a:t>
            </a:r>
          </a:p>
          <a:p>
            <a:r>
              <a:rPr lang="en-US" altLang="zh-CN" dirty="0" err="1"/>
              <a:t>WebService</a:t>
            </a:r>
            <a:r>
              <a:rPr lang="zh-CN" altLang="en-US" dirty="0"/>
              <a:t>任务</a:t>
            </a:r>
          </a:p>
          <a:p>
            <a:r>
              <a:rPr lang="zh-CN" altLang="en-US" dirty="0"/>
              <a:t>业务规则任务</a:t>
            </a:r>
          </a:p>
          <a:p>
            <a:r>
              <a:rPr lang="zh-CN" altLang="en-US" dirty="0"/>
              <a:t>邮件任务</a:t>
            </a:r>
          </a:p>
          <a:p>
            <a:r>
              <a:rPr lang="en-US" altLang="zh-CN" dirty="0"/>
              <a:t>Mule</a:t>
            </a:r>
            <a:r>
              <a:rPr lang="zh-CN" altLang="en-US" dirty="0"/>
              <a:t>任务</a:t>
            </a:r>
          </a:p>
          <a:p>
            <a:r>
              <a:rPr lang="en-US" altLang="zh-CN" dirty="0"/>
              <a:t>Camel</a:t>
            </a:r>
            <a:r>
              <a:rPr lang="zh-CN" altLang="en-US" dirty="0"/>
              <a:t>任务</a:t>
            </a:r>
          </a:p>
          <a:p>
            <a:r>
              <a:rPr lang="zh-CN" altLang="en-US" dirty="0"/>
              <a:t>手动任务</a:t>
            </a:r>
          </a:p>
          <a:p>
            <a:r>
              <a:rPr lang="en-US" altLang="zh-CN" dirty="0"/>
              <a:t>Java service</a:t>
            </a:r>
            <a:r>
              <a:rPr lang="zh-CN" altLang="en-US" dirty="0"/>
              <a:t>任务</a:t>
            </a:r>
          </a:p>
          <a:p>
            <a:r>
              <a:rPr lang="en-US" altLang="zh-CN" dirty="0"/>
              <a:t>Shell</a:t>
            </a:r>
            <a:r>
              <a:rPr lang="zh-CN" altLang="en-US" dirty="0"/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389015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E0095-7415-429C-9DCE-4E0AECCD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431C0-6A92-47E8-A06C-660E3379B4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25600"/>
            <a:ext cx="10363826" cy="4165599"/>
          </a:xfrm>
        </p:spPr>
        <p:txBody>
          <a:bodyPr/>
          <a:lstStyle/>
          <a:p>
            <a:r>
              <a:rPr lang="en-US" altLang="zh-CN" dirty="0" err="1"/>
              <a:t>activiti:assignee</a:t>
            </a:r>
            <a:r>
              <a:rPr lang="en-US" altLang="zh-CN" dirty="0"/>
              <a:t>   </a:t>
            </a:r>
            <a:r>
              <a:rPr lang="zh-CN" altLang="en-US" dirty="0"/>
              <a:t>指定任务的处理人  代替</a:t>
            </a:r>
            <a:r>
              <a:rPr lang="en-US" altLang="zh-CN" dirty="0" err="1"/>
              <a:t>humanPerformer</a:t>
            </a:r>
            <a:br>
              <a:rPr lang="en-US" altLang="zh-CN" dirty="0"/>
            </a:br>
            <a:r>
              <a:rPr lang="en-US" altLang="zh-CN" dirty="0" err="1"/>
              <a:t>activiti:candidateUsers</a:t>
            </a:r>
            <a:r>
              <a:rPr lang="en-US" altLang="zh-CN" dirty="0"/>
              <a:t>   </a:t>
            </a:r>
            <a:r>
              <a:rPr lang="zh-CN" altLang="en-US" dirty="0"/>
              <a:t>指定任务的候选人，可多个 替代</a:t>
            </a:r>
            <a:r>
              <a:rPr lang="en-US" altLang="zh-CN" dirty="0" err="1"/>
              <a:t>potentialOwner</a:t>
            </a:r>
            <a:r>
              <a:rPr lang="en-US" altLang="zh-CN" dirty="0"/>
              <a:t>  </a:t>
            </a:r>
            <a:br>
              <a:rPr lang="en-US" altLang="zh-CN" dirty="0"/>
            </a:br>
            <a:r>
              <a:rPr lang="en-US" altLang="zh-CN" dirty="0" err="1"/>
              <a:t>activiti:candidateGroups</a:t>
            </a:r>
            <a:r>
              <a:rPr lang="en-US" altLang="zh-CN" dirty="0"/>
              <a:t>  </a:t>
            </a:r>
            <a:r>
              <a:rPr lang="zh-CN" altLang="en-US" dirty="0"/>
              <a:t>指定候选组 替代替代</a:t>
            </a:r>
            <a:r>
              <a:rPr lang="en-US" altLang="zh-CN" dirty="0" err="1"/>
              <a:t>potentialOwner</a:t>
            </a:r>
            <a:br>
              <a:rPr lang="en-US" altLang="zh-CN" dirty="0"/>
            </a:br>
            <a:r>
              <a:rPr lang="en-US" altLang="zh-CN" dirty="0" err="1"/>
              <a:t>activiti:dueDate</a:t>
            </a:r>
            <a:r>
              <a:rPr lang="en-US" altLang="zh-CN" dirty="0"/>
              <a:t>  </a:t>
            </a:r>
            <a:r>
              <a:rPr lang="zh-CN" altLang="en-US" dirty="0"/>
              <a:t>设置任务到期日  通常使用变量，具体值无意义</a:t>
            </a:r>
            <a:br>
              <a:rPr lang="zh-CN" altLang="en-US" dirty="0"/>
            </a:br>
            <a:r>
              <a:rPr lang="en-US" altLang="zh-CN" dirty="0" err="1"/>
              <a:t>activiti:priority</a:t>
            </a:r>
            <a:r>
              <a:rPr lang="en-US" altLang="zh-CN" dirty="0"/>
              <a:t>   </a:t>
            </a:r>
            <a:r>
              <a:rPr lang="zh-CN" altLang="en-US" dirty="0"/>
              <a:t>用户任务优先级 取值</a:t>
            </a:r>
            <a:r>
              <a:rPr lang="en-US" altLang="zh-CN" dirty="0"/>
              <a:t>0-100</a:t>
            </a:r>
          </a:p>
          <a:p>
            <a:r>
              <a:rPr lang="en-US" altLang="zh-CN" dirty="0" err="1"/>
              <a:t>activiti:taskListener</a:t>
            </a:r>
            <a:r>
              <a:rPr lang="en-US" altLang="zh-CN" dirty="0"/>
              <a:t> </a:t>
            </a:r>
            <a:r>
              <a:rPr lang="zh-CN" altLang="en-US" dirty="0"/>
              <a:t>指定监听器</a:t>
            </a:r>
            <a:r>
              <a:rPr lang="en-US" altLang="zh-CN" dirty="0"/>
              <a:t>   Java</a:t>
            </a:r>
            <a:r>
              <a:rPr lang="zh-CN" altLang="en-US" dirty="0"/>
              <a:t>的</a:t>
            </a:r>
            <a:r>
              <a:rPr lang="en-US" altLang="zh-CN" dirty="0"/>
              <a:t>class</a:t>
            </a:r>
            <a:r>
              <a:rPr lang="zh-CN" altLang="en-US" dirty="0"/>
              <a:t>文件，</a:t>
            </a:r>
            <a:r>
              <a:rPr lang="en-US" altLang="zh-CN" dirty="0" err="1"/>
              <a:t>experssion</a:t>
            </a:r>
            <a:r>
              <a:rPr lang="zh-CN" altLang="en-US" dirty="0"/>
              <a:t>，</a:t>
            </a:r>
            <a:r>
              <a:rPr lang="en-US" altLang="zh-CN" dirty="0" err="1"/>
              <a:t>delegateExpression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42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FAD26-D8CC-4A95-A1B7-CC4222BD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0AE64-39D5-4D5C-9EE8-4AF440972D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脚本任务的代码需要符合</a:t>
            </a:r>
            <a:r>
              <a:rPr lang="en-US" altLang="zh-CN" dirty="0"/>
              <a:t>JSR-223</a:t>
            </a:r>
            <a:r>
              <a:rPr lang="zh-CN" altLang="en-US" dirty="0"/>
              <a:t>规范</a:t>
            </a:r>
            <a:br>
              <a:rPr lang="zh-CN" altLang="en-US" dirty="0"/>
            </a:br>
            <a:r>
              <a:rPr lang="zh-CN" altLang="en-US" dirty="0"/>
              <a:t>处理默认支持的三种</a:t>
            </a:r>
            <a:r>
              <a:rPr lang="en-US" altLang="zh-CN" dirty="0"/>
              <a:t>Groovy</a:t>
            </a:r>
            <a:r>
              <a:rPr lang="zh-CN" altLang="en-US" dirty="0"/>
              <a:t>，</a:t>
            </a:r>
            <a:r>
              <a:rPr lang="en-US" altLang="zh-CN" dirty="0"/>
              <a:t>JS</a:t>
            </a:r>
            <a:r>
              <a:rPr lang="zh-CN" altLang="en-US" dirty="0"/>
              <a:t>，</a:t>
            </a:r>
            <a:r>
              <a:rPr lang="en-US" altLang="zh-CN" dirty="0" err="1"/>
              <a:t>Juel</a:t>
            </a:r>
            <a:r>
              <a:rPr lang="zh-CN" altLang="en-US" dirty="0"/>
              <a:t>还支持其他的  但是目前该设计器只能使用前两种</a:t>
            </a:r>
            <a:br>
              <a:rPr lang="zh-CN" altLang="en-US" dirty="0"/>
            </a:br>
            <a:r>
              <a:rPr lang="en-US" altLang="zh-CN" dirty="0" err="1"/>
              <a:t>scriptFormat</a:t>
            </a:r>
            <a:r>
              <a:rPr lang="en-US" altLang="zh-CN" dirty="0"/>
              <a:t>  </a:t>
            </a:r>
            <a:r>
              <a:rPr lang="zh-CN" altLang="en-US" dirty="0"/>
              <a:t>指定脚本语言类型</a:t>
            </a:r>
            <a:br>
              <a:rPr lang="zh-CN" altLang="en-US" dirty="0"/>
            </a:br>
            <a:r>
              <a:rPr lang="en-US" altLang="zh-CN" dirty="0" err="1"/>
              <a:t>activiti:resultvariable</a:t>
            </a:r>
            <a:r>
              <a:rPr lang="en-US" altLang="zh-CN" dirty="0"/>
              <a:t>   </a:t>
            </a:r>
            <a:r>
              <a:rPr lang="zh-CN" altLang="en-US" dirty="0"/>
              <a:t>在规范上扩充，可以将脚本处理结果保存到一个变量中  但是这个名称需要在脚本中预先定义才可以使用     ？？？？</a:t>
            </a:r>
          </a:p>
        </p:txBody>
      </p:sp>
    </p:spTree>
    <p:extLst>
      <p:ext uri="{BB962C8B-B14F-4D97-AF65-F5344CB8AC3E}">
        <p14:creationId xmlns:p14="http://schemas.microsoft.com/office/powerpoint/2010/main" val="273841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6176D-7E76-4263-A476-267B2ACD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00948"/>
          </a:xfrm>
        </p:spPr>
        <p:txBody>
          <a:bodyPr/>
          <a:lstStyle/>
          <a:p>
            <a:r>
              <a:rPr lang="en-US" altLang="zh-CN" dirty="0"/>
              <a:t>Java Service</a:t>
            </a:r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1F149-8E8C-4B99-8ED1-4833437619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0268"/>
            <a:ext cx="10922626" cy="4080932"/>
          </a:xfrm>
        </p:spPr>
        <p:txBody>
          <a:bodyPr/>
          <a:lstStyle/>
          <a:p>
            <a:r>
              <a:rPr lang="en-US" altLang="zh-CN" dirty="0"/>
              <a:t>  &lt;</a:t>
            </a:r>
            <a:r>
              <a:rPr lang="en-US" altLang="zh-CN" dirty="0" err="1"/>
              <a:t>serviceTask</a:t>
            </a:r>
            <a:r>
              <a:rPr lang="en-US" altLang="zh-CN" dirty="0"/>
              <a:t> id="servicetask2" name="Service Task" </a:t>
            </a:r>
            <a:r>
              <a:rPr lang="en-US" altLang="zh-CN" dirty="0" err="1"/>
              <a:t>activiti:class</a:t>
            </a:r>
            <a:r>
              <a:rPr lang="en-US" altLang="zh-CN" dirty="0"/>
              <a:t>="</a:t>
            </a:r>
            <a:r>
              <a:rPr lang="en-US" altLang="zh-CN" dirty="0" err="1"/>
              <a:t>java.lang.Process</a:t>
            </a:r>
            <a:r>
              <a:rPr lang="en-US" altLang="zh-CN" dirty="0"/>
              <a:t>"&gt;&lt;/</a:t>
            </a:r>
            <a:r>
              <a:rPr lang="en-US" altLang="zh-CN" dirty="0" err="1"/>
              <a:t>serviceTask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可以指定一个类（该类必须实现</a:t>
            </a:r>
            <a:r>
              <a:rPr lang="en-US" altLang="zh-CN" dirty="0" err="1"/>
              <a:t>JavaDelegate</a:t>
            </a:r>
            <a:r>
              <a:rPr lang="zh-CN" altLang="en-US" dirty="0"/>
              <a:t>，</a:t>
            </a:r>
            <a:r>
              <a:rPr lang="en-US" altLang="zh-CN" dirty="0" err="1"/>
              <a:t>ActivityBehavior</a:t>
            </a:r>
            <a:r>
              <a:rPr lang="zh-CN" altLang="en-US" dirty="0"/>
              <a:t>两个中的任意一个）与此同时可以配置执行该类时传入的变量     制定一个表达式  像脚本一样把结果保存到一个变量中</a:t>
            </a:r>
            <a:endParaRPr lang="en-US" altLang="zh-CN" dirty="0"/>
          </a:p>
          <a:p>
            <a:r>
              <a:rPr lang="en-US" altLang="zh-CN" dirty="0" err="1"/>
              <a:t>activiti:expression</a:t>
            </a:r>
            <a:endParaRPr lang="en-US" altLang="zh-CN" dirty="0"/>
          </a:p>
          <a:p>
            <a:r>
              <a:rPr lang="en-US" altLang="zh-CN" dirty="0" err="1"/>
              <a:t>activiti:class</a:t>
            </a:r>
            <a:endParaRPr lang="en-US" altLang="zh-CN" dirty="0"/>
          </a:p>
          <a:p>
            <a:r>
              <a:rPr lang="en-US" altLang="zh-CN" dirty="0" err="1"/>
              <a:t>activiti:delegateExpression</a:t>
            </a:r>
            <a:r>
              <a:rPr lang="en-US" altLang="zh-CN" dirty="0"/>
              <a:t>  </a:t>
            </a:r>
            <a:r>
              <a:rPr lang="zh-CN" altLang="en-US" dirty="0"/>
              <a:t>类似于</a:t>
            </a:r>
            <a:r>
              <a:rPr lang="en-US" altLang="zh-CN" dirty="0"/>
              <a:t>class </a:t>
            </a:r>
            <a:r>
              <a:rPr lang="zh-CN" altLang="en-US" dirty="0"/>
              <a:t>指定的类同需要实现  是在运行时动态设置   类似于</a:t>
            </a:r>
            <a:r>
              <a:rPr lang="en-US" altLang="zh-CN" dirty="0"/>
              <a:t>expression Bean</a:t>
            </a:r>
            <a:r>
              <a:rPr lang="zh-CN" altLang="en-US" dirty="0"/>
              <a:t>可以</a:t>
            </a:r>
            <a:r>
              <a:rPr lang="en-US" altLang="zh-CN" dirty="0"/>
              <a:t>new</a:t>
            </a:r>
            <a:r>
              <a:rPr lang="zh-CN" altLang="en-US" dirty="0"/>
              <a:t>也可以直接注入</a:t>
            </a:r>
          </a:p>
        </p:txBody>
      </p:sp>
    </p:spTree>
    <p:extLst>
      <p:ext uri="{BB962C8B-B14F-4D97-AF65-F5344CB8AC3E}">
        <p14:creationId xmlns:p14="http://schemas.microsoft.com/office/powerpoint/2010/main" val="2310056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94C8C-7421-4666-B423-55EDCAB4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18A94-022C-4BF0-A637-4D886FF5E3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允许流程运行过程中，执行本地操作命令，脚本 由</a:t>
            </a:r>
            <a:r>
              <a:rPr lang="en-US" altLang="zh-CN" dirty="0" err="1"/>
              <a:t>serviceTask</a:t>
            </a:r>
            <a:r>
              <a:rPr lang="zh-CN" altLang="en-US" dirty="0"/>
              <a:t>扩展的 </a:t>
            </a:r>
            <a:r>
              <a:rPr lang="en-US" altLang="zh-CN" dirty="0" err="1"/>
              <a:t>activiti:type</a:t>
            </a:r>
            <a:r>
              <a:rPr lang="en-US" altLang="zh-CN" dirty="0"/>
              <a:t>="shell“</a:t>
            </a:r>
          </a:p>
          <a:p>
            <a:r>
              <a:rPr lang="en-US" altLang="zh-CN" dirty="0"/>
              <a:t>command </a:t>
            </a:r>
            <a:r>
              <a:rPr lang="zh-CN" altLang="en-US" dirty="0"/>
              <a:t>执行的脚本，命令  必选</a:t>
            </a:r>
            <a:br>
              <a:rPr lang="zh-CN" altLang="en-US" dirty="0"/>
            </a:br>
            <a:r>
              <a:rPr lang="en-US" altLang="zh-CN" dirty="0"/>
              <a:t>arg0-5 </a:t>
            </a:r>
            <a:r>
              <a:rPr lang="zh-CN" altLang="en-US" dirty="0"/>
              <a:t>参数，执行时空格分隔多个参数</a:t>
            </a:r>
            <a:br>
              <a:rPr lang="zh-CN" altLang="en-US" dirty="0"/>
            </a:br>
            <a:r>
              <a:rPr lang="en-US" altLang="zh-CN" dirty="0"/>
              <a:t>wait </a:t>
            </a:r>
            <a:r>
              <a:rPr lang="zh-CN" altLang="en-US" dirty="0"/>
              <a:t>是否等待脚本执行完成 默认</a:t>
            </a:r>
            <a:r>
              <a:rPr lang="en-US" altLang="zh-CN" dirty="0"/>
              <a:t>true</a:t>
            </a:r>
            <a:br>
              <a:rPr lang="en-US" altLang="zh-CN" dirty="0"/>
            </a:br>
            <a:r>
              <a:rPr lang="en-US" altLang="zh-CN" dirty="0" err="1"/>
              <a:t>redirectError</a:t>
            </a:r>
            <a:r>
              <a:rPr lang="en-US" altLang="zh-CN" dirty="0"/>
              <a:t> </a:t>
            </a:r>
            <a:r>
              <a:rPr lang="zh-CN" altLang="en-US" dirty="0"/>
              <a:t>合并错误输出到标准输出 默认</a:t>
            </a:r>
            <a:r>
              <a:rPr lang="en-US" altLang="zh-CN" dirty="0"/>
              <a:t>false</a:t>
            </a:r>
            <a:br>
              <a:rPr lang="en-US" altLang="zh-CN" dirty="0"/>
            </a:br>
            <a:r>
              <a:rPr lang="en-US" altLang="zh-CN" dirty="0" err="1"/>
              <a:t>cleanEnv</a:t>
            </a:r>
            <a:r>
              <a:rPr lang="en-US" altLang="zh-CN" dirty="0"/>
              <a:t> </a:t>
            </a:r>
            <a:r>
              <a:rPr lang="zh-CN" altLang="en-US" dirty="0"/>
              <a:t>是否集成当前的环境变量 默认</a:t>
            </a:r>
            <a:r>
              <a:rPr lang="en-US" altLang="zh-CN" dirty="0"/>
              <a:t>false</a:t>
            </a:r>
            <a:br>
              <a:rPr lang="en-US" altLang="zh-CN" dirty="0"/>
            </a:br>
            <a:r>
              <a:rPr lang="en-US" altLang="zh-CN" dirty="0" err="1"/>
              <a:t>outputVariable</a:t>
            </a:r>
            <a:r>
              <a:rPr lang="en-US" altLang="zh-CN" dirty="0"/>
              <a:t> </a:t>
            </a:r>
            <a:r>
              <a:rPr lang="zh-CN" altLang="en-US" dirty="0"/>
              <a:t>执行结果保存变量  默认空，不记录</a:t>
            </a:r>
            <a:br>
              <a:rPr lang="zh-CN" altLang="en-US" dirty="0"/>
            </a:br>
            <a:r>
              <a:rPr lang="en-US" altLang="zh-CN" dirty="0" err="1"/>
              <a:t>errorCodeVariable</a:t>
            </a:r>
            <a:r>
              <a:rPr lang="en-US" altLang="zh-CN" dirty="0"/>
              <a:t> </a:t>
            </a:r>
            <a:r>
              <a:rPr lang="zh-CN" altLang="en-US" dirty="0"/>
              <a:t>执行失败反馈的错误编码保存变量 空 为绑定错误</a:t>
            </a:r>
            <a:br>
              <a:rPr lang="zh-CN" altLang="en-US" dirty="0"/>
            </a:br>
            <a:r>
              <a:rPr lang="en-US" altLang="zh-CN" dirty="0"/>
              <a:t>directory </a:t>
            </a:r>
            <a:r>
              <a:rPr lang="zh-CN" altLang="en-US" dirty="0"/>
              <a:t>在哪个目录执行 默认当前项目目录</a:t>
            </a:r>
          </a:p>
        </p:txBody>
      </p:sp>
    </p:spTree>
    <p:extLst>
      <p:ext uri="{BB962C8B-B14F-4D97-AF65-F5344CB8AC3E}">
        <p14:creationId xmlns:p14="http://schemas.microsoft.com/office/powerpoint/2010/main" val="74885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12A63-60CE-42BB-ADAF-89417329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098BB-CA25-4301-B5A0-CBD4FCF725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18518"/>
            <a:ext cx="10363826" cy="5172682"/>
          </a:xfrm>
        </p:spPr>
        <p:txBody>
          <a:bodyPr>
            <a:normAutofit/>
          </a:bodyPr>
          <a:lstStyle/>
          <a:p>
            <a:r>
              <a:rPr lang="zh-CN" altLang="en-US" sz="32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基本概念</a:t>
            </a:r>
            <a:endParaRPr lang="en-US" altLang="zh-CN" sz="32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七大</a:t>
            </a:r>
            <a:r>
              <a:rPr lang="en-US" altLang="zh-CN" sz="32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</a:p>
          <a:p>
            <a:r>
              <a:rPr lang="zh-CN" altLang="en-US" sz="32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二十五张表</a:t>
            </a:r>
            <a:endParaRPr lang="en-US" altLang="zh-CN" sz="32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Activiti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BPMN2.0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规范</a:t>
            </a:r>
            <a:endParaRPr lang="en-US" altLang="zh-CN" sz="32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代码实例</a:t>
            </a:r>
          </a:p>
        </p:txBody>
      </p:sp>
    </p:spTree>
    <p:extLst>
      <p:ext uri="{BB962C8B-B14F-4D97-AF65-F5344CB8AC3E}">
        <p14:creationId xmlns:p14="http://schemas.microsoft.com/office/powerpoint/2010/main" val="3281488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5A94B-2A59-479E-9E82-50ECCA38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73C3A-B62F-4711-8DBE-A822747BC8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允许一个任务甚至子流程可以重复执行多次，一个申请多人审批是典型场景，多个实例可以选择顺序执行也可以选择并行执行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在原任务的基础上加</a:t>
            </a:r>
            <a:r>
              <a:rPr lang="en-US" altLang="zh-CN" dirty="0"/>
              <a:t>3</a:t>
            </a:r>
            <a:r>
              <a:rPr lang="zh-CN" altLang="en-US" dirty="0"/>
              <a:t>个垂直线 顺序执行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个平行线 并行执行</a:t>
            </a:r>
            <a:endParaRPr lang="en-US" altLang="zh-CN" dirty="0"/>
          </a:p>
          <a:p>
            <a:r>
              <a:rPr lang="en-US" altLang="zh-CN" dirty="0" err="1"/>
              <a:t>multiInstanceLoopCharacteristics</a:t>
            </a:r>
            <a:r>
              <a:rPr lang="en-US" altLang="zh-CN" dirty="0"/>
              <a:t> </a:t>
            </a:r>
            <a:r>
              <a:rPr lang="zh-CN" altLang="en-US" dirty="0"/>
              <a:t>定义多实例活动</a:t>
            </a:r>
            <a:br>
              <a:rPr lang="zh-CN" altLang="en-US" dirty="0"/>
            </a:br>
            <a:r>
              <a:rPr lang="en-US" altLang="zh-CN" dirty="0" err="1"/>
              <a:t>isSequential</a:t>
            </a:r>
            <a:r>
              <a:rPr lang="en-US" altLang="zh-CN" dirty="0"/>
              <a:t> </a:t>
            </a:r>
            <a:r>
              <a:rPr lang="zh-CN" altLang="en-US" dirty="0"/>
              <a:t>是否顺序执行</a:t>
            </a:r>
            <a:br>
              <a:rPr lang="zh-CN" altLang="en-US" dirty="0"/>
            </a:br>
            <a:r>
              <a:rPr lang="en-US" altLang="zh-CN" dirty="0" err="1"/>
              <a:t>loopCardinality</a:t>
            </a:r>
            <a:r>
              <a:rPr lang="en-US" altLang="zh-CN" dirty="0"/>
              <a:t> </a:t>
            </a:r>
            <a:r>
              <a:rPr lang="zh-CN" altLang="en-US" dirty="0"/>
              <a:t>循环次数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决定启动多少个流程实例，取决于固定数量，任务参与人列表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&lt;</a:t>
            </a:r>
            <a:r>
              <a:rPr lang="en-US" altLang="zh-CN" dirty="0" err="1"/>
              <a:t>userTask</a:t>
            </a:r>
            <a:r>
              <a:rPr lang="en-US" altLang="zh-CN" dirty="0"/>
              <a:t> id="usertask5" name="User Task"&gt;</a:t>
            </a:r>
            <a:br>
              <a:rPr lang="en-US" altLang="zh-CN" dirty="0"/>
            </a:br>
            <a:r>
              <a:rPr lang="en-US" altLang="zh-CN" dirty="0"/>
              <a:t>      &lt;</a:t>
            </a:r>
            <a:r>
              <a:rPr lang="en-US" altLang="zh-CN" dirty="0" err="1"/>
              <a:t>multiInstanceLoopCharacteristics</a:t>
            </a:r>
            <a:r>
              <a:rPr lang="en-US" altLang="zh-CN" dirty="0"/>
              <a:t> </a:t>
            </a:r>
            <a:r>
              <a:rPr lang="en-US" altLang="zh-CN" dirty="0" err="1"/>
              <a:t>isSequential</a:t>
            </a:r>
            <a:r>
              <a:rPr lang="en-US" altLang="zh-CN" dirty="0"/>
              <a:t>="true" </a:t>
            </a:r>
            <a:r>
              <a:rPr lang="en-US" altLang="zh-CN" dirty="0" err="1"/>
              <a:t>activiti:collection</a:t>
            </a:r>
            <a:r>
              <a:rPr lang="en-US" altLang="zh-CN" dirty="0"/>
              <a:t>="</a:t>
            </a:r>
            <a:r>
              <a:rPr lang="en-US" altLang="zh-CN" dirty="0" err="1"/>
              <a:t>assigneeList</a:t>
            </a:r>
            <a:r>
              <a:rPr lang="en-US" altLang="zh-CN" dirty="0"/>
              <a:t>" </a:t>
            </a:r>
            <a:r>
              <a:rPr lang="en-US" altLang="zh-CN" dirty="0" err="1"/>
              <a:t>activiti:elementVariable</a:t>
            </a:r>
            <a:r>
              <a:rPr lang="en-US" altLang="zh-CN" dirty="0"/>
              <a:t>="assignee"&gt;</a:t>
            </a:r>
            <a:br>
              <a:rPr lang="en-US" altLang="zh-CN" dirty="0"/>
            </a:br>
            <a:r>
              <a:rPr lang="en-US" altLang="zh-CN" dirty="0"/>
              <a:t>        &lt;</a:t>
            </a:r>
            <a:r>
              <a:rPr lang="en-US" altLang="zh-CN" dirty="0" err="1"/>
              <a:t>loopCardinality</a:t>
            </a:r>
            <a:r>
              <a:rPr lang="en-US" altLang="zh-CN" dirty="0"/>
              <a:t>&gt;3&lt;/</a:t>
            </a:r>
            <a:r>
              <a:rPr lang="en-US" altLang="zh-CN" dirty="0" err="1"/>
              <a:t>loopCardinality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      &lt;/</a:t>
            </a:r>
            <a:r>
              <a:rPr lang="en-US" altLang="zh-CN" dirty="0" err="1"/>
              <a:t>multiInstanceLoopCharacteristics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    &lt;/</a:t>
            </a:r>
            <a:r>
              <a:rPr lang="en-US" altLang="zh-CN" dirty="0" err="1"/>
              <a:t>userTask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068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F0CC6-359D-4FBC-90A0-69B89E50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BB046-60FB-4FC1-A199-05AB9A0FFE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排他网关</a:t>
            </a:r>
          </a:p>
          <a:p>
            <a:r>
              <a:rPr lang="zh-CN" altLang="en-US" dirty="0"/>
              <a:t>并行网关</a:t>
            </a:r>
          </a:p>
          <a:p>
            <a:r>
              <a:rPr lang="zh-CN" altLang="en-US" dirty="0"/>
              <a:t>包容网关</a:t>
            </a:r>
          </a:p>
          <a:p>
            <a:r>
              <a:rPr lang="zh-CN" altLang="en-US" dirty="0"/>
              <a:t>事件网关</a:t>
            </a:r>
          </a:p>
        </p:txBody>
      </p:sp>
    </p:spTree>
    <p:extLst>
      <p:ext uri="{BB962C8B-B14F-4D97-AF65-F5344CB8AC3E}">
        <p14:creationId xmlns:p14="http://schemas.microsoft.com/office/powerpoint/2010/main" val="3085696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9F72E-08CB-40B9-9136-0A1E6DE8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29379-1587-4B2B-A69D-F6D631D43A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04520"/>
            <a:ext cx="10363826" cy="498668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排他网关：</a:t>
            </a:r>
            <a:r>
              <a:rPr lang="en-US" altLang="zh-CN" dirty="0"/>
              <a:t>XOR</a:t>
            </a:r>
            <a:br>
              <a:rPr lang="en-US" altLang="zh-CN" dirty="0"/>
            </a:br>
            <a:r>
              <a:rPr lang="zh-CN" altLang="en-US" dirty="0"/>
              <a:t>在该网关时，按照输出流的顺序逐个计算，当为</a:t>
            </a:r>
            <a:r>
              <a:rPr lang="en-US" altLang="zh-CN" dirty="0"/>
              <a:t>true</a:t>
            </a:r>
            <a:r>
              <a:rPr lang="zh-CN" altLang="en-US" dirty="0"/>
              <a:t>的时候，继续执行当前网关的输出流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多个线路都为</a:t>
            </a:r>
            <a:r>
              <a:rPr lang="en-US" altLang="zh-CN" dirty="0"/>
              <a:t>true</a:t>
            </a:r>
            <a:r>
              <a:rPr lang="zh-CN" altLang="en-US" dirty="0"/>
              <a:t>，只会执行第一个为</a:t>
            </a:r>
            <a:r>
              <a:rPr lang="en-US" altLang="zh-CN" dirty="0"/>
              <a:t>true</a:t>
            </a:r>
            <a:r>
              <a:rPr lang="zh-CN" altLang="en-US" dirty="0"/>
              <a:t>的网关，都没有，直接异常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并行网关</a:t>
            </a:r>
            <a:br>
              <a:rPr lang="zh-CN" altLang="en-US" dirty="0"/>
            </a:br>
            <a:r>
              <a:rPr lang="zh-CN" altLang="en-US" dirty="0"/>
              <a:t>对并发任务的流程建模</a:t>
            </a:r>
            <a:br>
              <a:rPr lang="zh-CN" altLang="en-US" dirty="0"/>
            </a:br>
            <a:r>
              <a:rPr lang="zh-CN" altLang="en-US" dirty="0"/>
              <a:t>单条线路拆分，多个路径合并 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部门领导和人事审批都通过才可以归档 并行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包容网关</a:t>
            </a:r>
            <a:br>
              <a:rPr lang="zh-CN" altLang="en-US" dirty="0"/>
            </a:br>
            <a:r>
              <a:rPr lang="zh-CN" altLang="en-US" dirty="0"/>
              <a:t>并发加排他，相当于有条件的并行网关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事件网关</a:t>
            </a:r>
            <a:br>
              <a:rPr lang="zh-CN" altLang="en-US" dirty="0"/>
            </a:br>
            <a:r>
              <a:rPr lang="zh-CN" altLang="en-US" dirty="0"/>
              <a:t>为捕获中间事件设置的，允许多个输出流指向多个不同的中间捕获事件</a:t>
            </a:r>
          </a:p>
        </p:txBody>
      </p:sp>
    </p:spTree>
    <p:extLst>
      <p:ext uri="{BB962C8B-B14F-4D97-AF65-F5344CB8AC3E}">
        <p14:creationId xmlns:p14="http://schemas.microsoft.com/office/powerpoint/2010/main" val="339750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8454-F682-4E8F-96E8-EB06F515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子流程与调用活动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73A43-F313-428E-956B-8A9EB56213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业务流程较为复杂的时候，可以分为多个不同阶段，每个阶段可以作为一个子流程</a:t>
            </a:r>
            <a:br>
              <a:rPr lang="zh-CN" altLang="en-US" dirty="0"/>
            </a:br>
            <a:r>
              <a:rPr lang="zh-CN" altLang="en-US" dirty="0"/>
              <a:t>付款子流程  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调用活动</a:t>
            </a:r>
            <a:br>
              <a:rPr lang="zh-CN" altLang="en-US" dirty="0"/>
            </a:br>
            <a:r>
              <a:rPr lang="zh-CN" altLang="en-US" dirty="0"/>
              <a:t>只是子流程的外部调用，非嵌入  限制较少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事件子流程</a:t>
            </a:r>
            <a:br>
              <a:rPr lang="zh-CN" altLang="en-US" dirty="0"/>
            </a:br>
            <a:r>
              <a:rPr lang="zh-CN" altLang="en-US" dirty="0"/>
              <a:t>类似于子流程，但是需要有其他的事件触发才可以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事务子流程</a:t>
            </a:r>
            <a:br>
              <a:rPr lang="zh-CN" altLang="en-US" dirty="0"/>
            </a:br>
            <a:r>
              <a:rPr lang="zh-CN" altLang="en-US" dirty="0"/>
              <a:t>事务块 </a:t>
            </a:r>
            <a:r>
              <a:rPr lang="en-US" altLang="zh-CN" dirty="0"/>
              <a:t>ACID</a:t>
            </a:r>
            <a:r>
              <a:rPr lang="zh-CN" altLang="en-US" dirty="0"/>
              <a:t>特性</a:t>
            </a:r>
          </a:p>
        </p:txBody>
      </p:sp>
    </p:spTree>
    <p:extLst>
      <p:ext uri="{BB962C8B-B14F-4D97-AF65-F5344CB8AC3E}">
        <p14:creationId xmlns:p14="http://schemas.microsoft.com/office/powerpoint/2010/main" val="3961034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3161A-BBFC-4904-B422-4D3AACE4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67081"/>
          </a:xfrm>
        </p:spPr>
        <p:txBody>
          <a:bodyPr/>
          <a:lstStyle/>
          <a:p>
            <a:r>
              <a:rPr lang="zh-CN" altLang="en-US" dirty="0"/>
              <a:t>边界与中间事件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38AB3-BCC9-4782-8321-54566EE9DC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71600"/>
            <a:ext cx="10363826" cy="441959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边界事件：监听活动的某种事件的触发 在捕获到事件后，中断活动</a:t>
            </a:r>
            <a:br>
              <a:rPr lang="zh-CN" altLang="en-US" dirty="0"/>
            </a:br>
            <a:r>
              <a:rPr lang="en-US" altLang="zh-CN" dirty="0"/>
              <a:t>1.</a:t>
            </a:r>
            <a:r>
              <a:rPr lang="zh-CN" altLang="en-US" dirty="0"/>
              <a:t>定时器边界事件   人事审批 发送提醒处理邮件</a:t>
            </a:r>
            <a:br>
              <a:rPr lang="zh-CN" altLang="en-US" dirty="0"/>
            </a:br>
            <a:r>
              <a:rPr lang="en-US" altLang="zh-CN" dirty="0"/>
              <a:t>2.</a:t>
            </a:r>
            <a:r>
              <a:rPr lang="zh-CN" altLang="en-US" dirty="0"/>
              <a:t>异常边界事件   捕获嵌入式子流程或调用活动抛出的异常   活动被中断执行</a:t>
            </a:r>
            <a:br>
              <a:rPr lang="zh-CN" altLang="en-US" dirty="0"/>
            </a:br>
            <a:r>
              <a:rPr lang="en-US" altLang="zh-CN" dirty="0"/>
              <a:t>3.</a:t>
            </a:r>
            <a:r>
              <a:rPr lang="zh-CN" altLang="en-US" dirty="0"/>
              <a:t>信号边界事件 </a:t>
            </a:r>
            <a:br>
              <a:rPr lang="zh-CN" altLang="en-US" dirty="0"/>
            </a:br>
            <a:r>
              <a:rPr lang="en-US" altLang="zh-CN" dirty="0"/>
              <a:t>4.</a:t>
            </a:r>
            <a:r>
              <a:rPr lang="zh-CN" altLang="en-US" dirty="0"/>
              <a:t>取消边界事件  事务子流程对应</a:t>
            </a:r>
            <a:br>
              <a:rPr lang="zh-CN" altLang="en-US" dirty="0"/>
            </a:br>
            <a:r>
              <a:rPr lang="en-US" altLang="zh-CN" dirty="0"/>
              <a:t>5.</a:t>
            </a:r>
            <a:r>
              <a:rPr lang="zh-CN" altLang="en-US" dirty="0"/>
              <a:t>补偿边界事件  针对事务子流程取消后的补偿操作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中间捕获事件</a:t>
            </a:r>
            <a:r>
              <a:rPr lang="en-US" altLang="zh-CN" dirty="0"/>
              <a:t>	</a:t>
            </a:r>
            <a:r>
              <a:rPr lang="zh-CN" altLang="en-US" dirty="0"/>
              <a:t>   </a:t>
            </a:r>
            <a:br>
              <a:rPr lang="zh-CN" altLang="en-US" dirty="0"/>
            </a:br>
            <a:r>
              <a:rPr lang="zh-CN" altLang="en-US" dirty="0"/>
              <a:t>  定时器中间捕获事件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信号中间捕获事件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消息中间捕获事件</a:t>
            </a: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中间抛出事件</a:t>
            </a:r>
            <a:br>
              <a:rPr lang="zh-CN" altLang="en-US" dirty="0"/>
            </a:br>
            <a:r>
              <a:rPr lang="zh-CN" altLang="en-US" dirty="0"/>
              <a:t>      空中间抛出事件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zh-CN" altLang="en-US" dirty="0"/>
              <a:t>信号中间抛出事件</a:t>
            </a:r>
          </a:p>
        </p:txBody>
      </p:sp>
    </p:spTree>
    <p:extLst>
      <p:ext uri="{BB962C8B-B14F-4D97-AF65-F5344CB8AC3E}">
        <p14:creationId xmlns:p14="http://schemas.microsoft.com/office/powerpoint/2010/main" val="3630517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5A602-3EC7-47F8-84C2-C14F9F1C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73100"/>
            <a:ext cx="9603275" cy="587401"/>
          </a:xfrm>
        </p:spPr>
        <p:txBody>
          <a:bodyPr/>
          <a:lstStyle/>
          <a:p>
            <a:r>
              <a:rPr lang="zh-CN" altLang="en-US" dirty="0"/>
              <a:t>监听器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55A35-1429-4B76-8762-8097E96542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242914"/>
            <a:ext cx="10363826" cy="3424107"/>
          </a:xfrm>
        </p:spPr>
        <p:txBody>
          <a:bodyPr/>
          <a:lstStyle/>
          <a:p>
            <a:r>
              <a:rPr lang="zh-CN" altLang="en-US" dirty="0"/>
              <a:t>执行监听器</a:t>
            </a:r>
            <a:endParaRPr lang="en-US" altLang="zh-CN" dirty="0"/>
          </a:p>
          <a:p>
            <a:r>
              <a:rPr lang="zh-CN" altLang="en-US" dirty="0"/>
              <a:t>任务监听器      范围较小，只用于用户任务上</a:t>
            </a:r>
          </a:p>
        </p:txBody>
      </p:sp>
    </p:spTree>
    <p:extLst>
      <p:ext uri="{BB962C8B-B14F-4D97-AF65-F5344CB8AC3E}">
        <p14:creationId xmlns:p14="http://schemas.microsoft.com/office/powerpoint/2010/main" val="1556003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DEA3E-E492-4E01-AF96-43CD89A5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执行监听器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91444-AE63-48CB-B34D-332D53A7F6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7840"/>
            <a:ext cx="10363826" cy="4023359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允许在执行流程中执行</a:t>
            </a:r>
            <a:r>
              <a:rPr lang="en-US" altLang="zh-CN" dirty="0"/>
              <a:t>JAVA</a:t>
            </a:r>
            <a:r>
              <a:rPr lang="zh-CN" altLang="en-US" dirty="0"/>
              <a:t>代码（实现了监听器接口）或表达式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可以监听多种事件，定义方式在监听对象内的</a:t>
            </a:r>
            <a:r>
              <a:rPr lang="en-US" altLang="zh-CN" dirty="0" err="1"/>
              <a:t>extensionElements</a:t>
            </a:r>
            <a:r>
              <a:rPr lang="zh-CN" altLang="en-US" dirty="0"/>
              <a:t>中使用</a:t>
            </a:r>
            <a:r>
              <a:rPr lang="en-US" altLang="zh-CN" dirty="0" err="1"/>
              <a:t>activiti:executionListener</a:t>
            </a:r>
            <a:r>
              <a:rPr lang="zh-CN" altLang="en-US" dirty="0"/>
              <a:t>扩展属性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event </a:t>
            </a:r>
            <a:r>
              <a:rPr lang="zh-CN" altLang="en-US" dirty="0"/>
              <a:t>分为事件类型 </a:t>
            </a:r>
            <a:r>
              <a:rPr lang="en-US" altLang="zh-CN" dirty="0"/>
              <a:t>start end take</a:t>
            </a:r>
            <a:br>
              <a:rPr lang="en-US" altLang="zh-CN" dirty="0"/>
            </a:br>
            <a:r>
              <a:rPr lang="zh-CN" altLang="en-US" dirty="0"/>
              <a:t>可以选择</a:t>
            </a:r>
            <a:r>
              <a:rPr lang="en-US" altLang="zh-CN" dirty="0"/>
              <a:t>3</a:t>
            </a:r>
            <a:r>
              <a:rPr lang="zh-CN" altLang="en-US" dirty="0"/>
              <a:t>种监听器的执行类型</a:t>
            </a:r>
            <a:br>
              <a:rPr lang="zh-CN" altLang="en-US" dirty="0"/>
            </a:br>
            <a:r>
              <a:rPr lang="en-US" altLang="zh-CN" dirty="0"/>
              <a:t>class expression </a:t>
            </a:r>
            <a:r>
              <a:rPr lang="en-US" altLang="zh-CN" dirty="0" err="1"/>
              <a:t>delegateExpression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field</a:t>
            </a:r>
            <a:r>
              <a:rPr lang="zh-CN" altLang="en-US" dirty="0"/>
              <a:t>可以使用</a:t>
            </a:r>
            <a:r>
              <a:rPr lang="en-US" altLang="zh-CN" dirty="0"/>
              <a:t>expression</a:t>
            </a:r>
            <a:r>
              <a:rPr lang="zh-CN" altLang="en-US" dirty="0"/>
              <a:t>获取对象中的字段的值 </a:t>
            </a:r>
            <a:r>
              <a:rPr lang="en-US" altLang="zh-CN" dirty="0"/>
              <a:t>${user}</a:t>
            </a:r>
            <a:br>
              <a:rPr lang="en-US" altLang="zh-CN" dirty="0"/>
            </a:br>
            <a:r>
              <a:rPr lang="en-US" altLang="zh-CN" dirty="0"/>
              <a:t> &lt;</a:t>
            </a:r>
            <a:r>
              <a:rPr lang="en-US" altLang="zh-CN" dirty="0" err="1"/>
              <a:t>userTask</a:t>
            </a:r>
            <a:r>
              <a:rPr lang="en-US" altLang="zh-CN" dirty="0"/>
              <a:t> id="usertask4" name="User Task" </a:t>
            </a:r>
            <a:r>
              <a:rPr lang="en-US" altLang="zh-CN" dirty="0" err="1"/>
              <a:t>activiti:assignee</a:t>
            </a:r>
            <a:r>
              <a:rPr lang="en-US" altLang="zh-CN" dirty="0"/>
              <a:t>="</a:t>
            </a:r>
            <a:r>
              <a:rPr lang="en-US" altLang="zh-CN" dirty="0" err="1"/>
              <a:t>henryyan</a:t>
            </a:r>
            <a:r>
              <a:rPr lang="en-US" altLang="zh-CN" dirty="0"/>
              <a:t>" </a:t>
            </a:r>
            <a:r>
              <a:rPr lang="en-US" altLang="zh-CN" dirty="0" err="1"/>
              <a:t>activiti:candidateUsers</a:t>
            </a:r>
            <a:r>
              <a:rPr lang="en-US" altLang="zh-CN" dirty="0"/>
              <a:t>="</a:t>
            </a:r>
            <a:r>
              <a:rPr lang="en-US" altLang="zh-CN" dirty="0" err="1"/>
              <a:t>henryyan,zhangsan</a:t>
            </a:r>
            <a:r>
              <a:rPr lang="en-US" altLang="zh-CN" dirty="0"/>
              <a:t>" </a:t>
            </a:r>
            <a:r>
              <a:rPr lang="en-US" altLang="zh-CN" dirty="0" err="1"/>
              <a:t>activiti:candidateGroups</a:t>
            </a:r>
            <a:r>
              <a:rPr lang="en-US" altLang="zh-CN" dirty="0"/>
              <a:t>="</a:t>
            </a:r>
            <a:r>
              <a:rPr lang="en-US" altLang="zh-CN" dirty="0" err="1"/>
              <a:t>leader,manager</a:t>
            </a:r>
            <a:r>
              <a:rPr lang="en-US" altLang="zh-CN" dirty="0"/>
              <a:t>" </a:t>
            </a:r>
            <a:r>
              <a:rPr lang="en-US" altLang="zh-CN" dirty="0" err="1"/>
              <a:t>activiti:dueDate</a:t>
            </a:r>
            <a:r>
              <a:rPr lang="en-US" altLang="zh-CN" dirty="0"/>
              <a:t>="${</a:t>
            </a:r>
            <a:r>
              <a:rPr lang="en-US" altLang="zh-CN" dirty="0" err="1"/>
              <a:t>overDate</a:t>
            </a:r>
            <a:r>
              <a:rPr lang="en-US" altLang="zh-CN" dirty="0"/>
              <a:t>}" </a:t>
            </a:r>
            <a:r>
              <a:rPr lang="en-US" altLang="zh-CN" dirty="0" err="1"/>
              <a:t>activiti:priority</a:t>
            </a:r>
            <a:r>
              <a:rPr lang="en-US" altLang="zh-CN" dirty="0"/>
              <a:t>="${priority}"&gt;</a:t>
            </a:r>
            <a:br>
              <a:rPr lang="en-US" altLang="zh-CN" dirty="0"/>
            </a:br>
            <a:r>
              <a:rPr lang="en-US" altLang="zh-CN" dirty="0"/>
              <a:t>      &lt;</a:t>
            </a:r>
            <a:r>
              <a:rPr lang="en-US" altLang="zh-CN" dirty="0" err="1"/>
              <a:t>extensionElements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        &lt;</a:t>
            </a:r>
            <a:r>
              <a:rPr lang="en-US" altLang="zh-CN" dirty="0" err="1"/>
              <a:t>activiti:taskListener</a:t>
            </a:r>
            <a:r>
              <a:rPr lang="en-US" altLang="zh-CN" dirty="0"/>
              <a:t> event="create" class="</a:t>
            </a:r>
            <a:r>
              <a:rPr lang="en-US" altLang="zh-CN" dirty="0" err="1"/>
              <a:t>java.lang.Process</a:t>
            </a:r>
            <a:r>
              <a:rPr lang="en-US" altLang="zh-CN" dirty="0"/>
              <a:t>"&gt;</a:t>
            </a:r>
            <a:br>
              <a:rPr lang="en-US" altLang="zh-CN" dirty="0"/>
            </a:br>
            <a:r>
              <a:rPr lang="en-US" altLang="zh-CN" dirty="0"/>
              <a:t>          &lt;</a:t>
            </a:r>
            <a:r>
              <a:rPr lang="en-US" altLang="zh-CN" dirty="0" err="1"/>
              <a:t>activiti:field</a:t>
            </a:r>
            <a:r>
              <a:rPr lang="en-US" altLang="zh-CN" dirty="0"/>
              <a:t> name="</a:t>
            </a:r>
            <a:r>
              <a:rPr lang="en-US" altLang="zh-CN" dirty="0" err="1"/>
              <a:t>aaa</a:t>
            </a:r>
            <a:r>
              <a:rPr lang="en-US" altLang="zh-CN" dirty="0"/>
              <a:t>"&gt;</a:t>
            </a:r>
            <a:br>
              <a:rPr lang="en-US" altLang="zh-CN" dirty="0"/>
            </a:br>
            <a:r>
              <a:rPr lang="en-US" altLang="zh-CN" dirty="0"/>
              <a:t>            &lt;</a:t>
            </a:r>
            <a:r>
              <a:rPr lang="en-US" altLang="zh-CN" dirty="0" err="1"/>
              <a:t>activiti:string</a:t>
            </a:r>
            <a:r>
              <a:rPr lang="en-US" altLang="zh-CN" dirty="0"/>
              <a:t>&gt;&lt;![CDATA[</a:t>
            </a:r>
            <a:r>
              <a:rPr lang="en-US" altLang="zh-CN" dirty="0" err="1"/>
              <a:t>aaa</a:t>
            </a:r>
            <a:r>
              <a:rPr lang="en-US" altLang="zh-CN" dirty="0"/>
              <a:t>]]&gt;&lt;/</a:t>
            </a:r>
            <a:r>
              <a:rPr lang="en-US" altLang="zh-CN" dirty="0" err="1"/>
              <a:t>activiti:string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          &lt;/</a:t>
            </a:r>
            <a:r>
              <a:rPr lang="en-US" altLang="zh-CN" dirty="0" err="1"/>
              <a:t>activiti:field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        &lt;/</a:t>
            </a:r>
            <a:r>
              <a:rPr lang="en-US" altLang="zh-CN" dirty="0" err="1"/>
              <a:t>activiti:taskListener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      &lt;/</a:t>
            </a:r>
            <a:r>
              <a:rPr lang="en-US" altLang="zh-CN" dirty="0" err="1"/>
              <a:t>extensionElements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    &lt;/</a:t>
            </a:r>
            <a:r>
              <a:rPr lang="en-US" altLang="zh-CN" dirty="0" err="1"/>
              <a:t>userTask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7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A1C51-8138-4109-8D89-69225FD0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2141941" cy="631549"/>
          </a:xfrm>
        </p:spPr>
        <p:txBody>
          <a:bodyPr>
            <a:normAutofit/>
          </a:bodyPr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859DB-C4FE-4AAA-AEF0-F1F5212217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50066"/>
            <a:ext cx="10363826" cy="454113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工作流基本概念</a:t>
            </a:r>
            <a:endParaRPr lang="en-US" altLang="zh-CN" sz="28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dirty="0"/>
              <a:t>Activiti</a:t>
            </a:r>
            <a:r>
              <a:rPr lang="zh-CN" altLang="en-US" sz="2800" dirty="0"/>
              <a:t>定义</a:t>
            </a:r>
            <a:endParaRPr lang="en-US" altLang="zh-CN" sz="2800" dirty="0"/>
          </a:p>
          <a:p>
            <a:pPr lvl="1"/>
            <a:r>
              <a:rPr lang="zh-CN" altLang="en-US" sz="2400" dirty="0"/>
              <a:t>业务流程由多个环节串联起来并且每个环节被赋予任务，每个任务又被分为多个活动</a:t>
            </a:r>
            <a:r>
              <a:rPr lang="en-US" altLang="zh-CN" sz="2400" dirty="0"/>
              <a:t>/</a:t>
            </a:r>
            <a:r>
              <a:rPr lang="zh-CN" altLang="en-US" sz="2400" dirty="0"/>
              <a:t>动作，活动作为业务流程中的最小组成部分 </a:t>
            </a:r>
            <a:r>
              <a:rPr lang="en-US" altLang="zh-CN" sz="2400" dirty="0"/>
              <a:t>activity  </a:t>
            </a:r>
            <a:r>
              <a:rPr lang="zh-CN" altLang="en-US" sz="2400" dirty="0"/>
              <a:t>多个活动 </a:t>
            </a:r>
            <a:r>
              <a:rPr lang="en-US" altLang="zh-CN" sz="2400" dirty="0"/>
              <a:t>activities  </a:t>
            </a:r>
            <a:r>
              <a:rPr lang="zh-CN" altLang="en-US" sz="2400" dirty="0"/>
              <a:t>复数化简标示活动集合 </a:t>
            </a:r>
            <a:r>
              <a:rPr lang="en-US" altLang="zh-CN" sz="2400" dirty="0" err="1"/>
              <a:t>activiti</a:t>
            </a:r>
            <a:endParaRPr lang="en-US" altLang="zh-CN" sz="2400" dirty="0"/>
          </a:p>
          <a:p>
            <a:pPr lvl="1"/>
            <a:r>
              <a:rPr lang="en-US" altLang="zh-CN" sz="2400" dirty="0"/>
              <a:t>Activiti</a:t>
            </a:r>
            <a:r>
              <a:rPr lang="zh-CN" altLang="en-US" sz="2400" dirty="0"/>
              <a:t>是一个开源的工作流引擎，它实现了</a:t>
            </a:r>
            <a:r>
              <a:rPr lang="en-US" altLang="zh-CN" sz="2400" dirty="0"/>
              <a:t>BPMN 2.0</a:t>
            </a:r>
            <a:r>
              <a:rPr lang="zh-CN" altLang="en-US" sz="2400" dirty="0"/>
              <a:t>规范，可以发布设计好的流程定义，并通过</a:t>
            </a:r>
            <a:r>
              <a:rPr lang="en-US" altLang="zh-CN" sz="2400" dirty="0" err="1"/>
              <a:t>api</a:t>
            </a:r>
            <a:r>
              <a:rPr lang="zh-CN" altLang="en-US" sz="2400" dirty="0"/>
              <a:t>进行流程调度。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32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7B7B9-B74B-48FD-A58C-FCD15C11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522758" cy="1040949"/>
          </a:xfrm>
        </p:spPr>
        <p:txBody>
          <a:bodyPr/>
          <a:lstStyle/>
          <a:p>
            <a:r>
              <a:rPr lang="en-US" altLang="zh-CN" dirty="0"/>
              <a:t>Activiti</a:t>
            </a:r>
            <a:r>
              <a:rPr lang="zh-CN" altLang="en-US" dirty="0"/>
              <a:t>结构图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A4FE93-E030-4AF5-AB25-007C156B21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98179" y="1138991"/>
            <a:ext cx="8963421" cy="4682864"/>
          </a:xfrm>
        </p:spPr>
      </p:pic>
    </p:spTree>
    <p:extLst>
      <p:ext uri="{BB962C8B-B14F-4D97-AF65-F5344CB8AC3E}">
        <p14:creationId xmlns:p14="http://schemas.microsoft.com/office/powerpoint/2010/main" val="125825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88A0B-C143-4D35-8EF8-C90C4529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Activiti</a:t>
            </a:r>
            <a:r>
              <a:rPr lang="zh-CN" altLang="en-US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6EDE6-696F-4BED-9183-D408C789C3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数据持久化 ：</a:t>
            </a:r>
            <a:r>
              <a:rPr lang="en-US" altLang="zh-CN" dirty="0"/>
              <a:t>Activiti</a:t>
            </a:r>
            <a:r>
              <a:rPr lang="zh-CN" altLang="en-US" dirty="0"/>
              <a:t>设计思想是简洁快速，应用的瓶颈一般体现再和数据库的交换过程  </a:t>
            </a:r>
            <a:r>
              <a:rPr lang="en-US" altLang="zh-CN" dirty="0"/>
              <a:t>Activiti</a:t>
            </a:r>
            <a:r>
              <a:rPr lang="zh-CN" altLang="en-US" dirty="0"/>
              <a:t>选择了</a:t>
            </a:r>
            <a:r>
              <a:rPr lang="en-US" altLang="zh-CN" dirty="0" err="1"/>
              <a:t>MyBatis</a:t>
            </a:r>
            <a:r>
              <a:rPr lang="en-US" altLang="zh-CN" dirty="0"/>
              <a:t>  </a:t>
            </a:r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引擎</a:t>
            </a:r>
            <a:r>
              <a:rPr lang="en-US" altLang="zh-CN" dirty="0"/>
              <a:t>Service</a:t>
            </a:r>
            <a:r>
              <a:rPr lang="zh-CN" altLang="en-US" dirty="0"/>
              <a:t>接口：七大接口，均通过</a:t>
            </a:r>
            <a:r>
              <a:rPr lang="en-US" altLang="zh-CN" dirty="0" err="1"/>
              <a:t>ProcessEngine</a:t>
            </a:r>
            <a:r>
              <a:rPr lang="zh-CN" altLang="en-US" dirty="0"/>
              <a:t>获取，支持链式编程  </a:t>
            </a:r>
            <a:br>
              <a:rPr lang="zh-CN" altLang="en-US" dirty="0"/>
            </a:br>
            <a:r>
              <a:rPr lang="en-US" altLang="zh-CN" dirty="0"/>
              <a:t>3.</a:t>
            </a:r>
            <a:r>
              <a:rPr lang="zh-CN" altLang="en-US" dirty="0"/>
              <a:t>流程设计器  </a:t>
            </a:r>
            <a:br>
              <a:rPr lang="zh-CN" altLang="en-US" dirty="0"/>
            </a:br>
            <a:r>
              <a:rPr lang="en-US" altLang="zh-CN" dirty="0"/>
              <a:t>4.</a:t>
            </a:r>
            <a:r>
              <a:rPr lang="zh-CN" altLang="en-US" dirty="0"/>
              <a:t>原生支持</a:t>
            </a:r>
            <a:r>
              <a:rPr lang="en-US" altLang="zh-CN" dirty="0"/>
              <a:t>Spring    </a:t>
            </a:r>
            <a:r>
              <a:rPr lang="zh-CN" altLang="en-US" dirty="0"/>
              <a:t>可以很轻松的进行</a:t>
            </a:r>
            <a:r>
              <a:rPr lang="en-US" altLang="zh-CN" dirty="0"/>
              <a:t>Spring</a:t>
            </a:r>
            <a:r>
              <a:rPr lang="zh-CN" altLang="en-US" dirty="0"/>
              <a:t>集成</a:t>
            </a:r>
            <a:br>
              <a:rPr lang="zh-CN" altLang="en-US" dirty="0"/>
            </a:br>
            <a:r>
              <a:rPr lang="en-US" altLang="zh-CN" dirty="0"/>
              <a:t>5.</a:t>
            </a:r>
            <a:r>
              <a:rPr lang="zh-CN" altLang="en-US" dirty="0"/>
              <a:t>分离运行时与历史数据   在表的设计上遵循运行时与历史数据数据的分离  可以快速读取运行时数据，仅当需要查询历史数据时需要从历史数据表中读取</a:t>
            </a:r>
          </a:p>
        </p:txBody>
      </p:sp>
    </p:spTree>
    <p:extLst>
      <p:ext uri="{BB962C8B-B14F-4D97-AF65-F5344CB8AC3E}">
        <p14:creationId xmlns:p14="http://schemas.microsoft.com/office/powerpoint/2010/main" val="26031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DAC75-19B4-4B51-864C-5B291EB2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4081558" cy="736150"/>
          </a:xfrm>
        </p:spPr>
        <p:txBody>
          <a:bodyPr/>
          <a:lstStyle/>
          <a:p>
            <a:r>
              <a:rPr lang="zh-CN" altLang="en-US" dirty="0"/>
              <a:t>七大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43A3E-0191-40D9-A2A6-FB687043B9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2667" y="1591734"/>
            <a:ext cx="11159065" cy="419946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RepositoryService</a:t>
            </a:r>
            <a:r>
              <a:rPr lang="en-US" altLang="zh-CN" dirty="0"/>
              <a:t>     </a:t>
            </a:r>
            <a:r>
              <a:rPr lang="zh-CN" altLang="en-US" dirty="0"/>
              <a:t>流程仓库</a:t>
            </a:r>
            <a:r>
              <a:rPr lang="en-US" altLang="zh-CN" dirty="0"/>
              <a:t>Service,</a:t>
            </a:r>
            <a:r>
              <a:rPr lang="zh-CN" altLang="en-US" dirty="0"/>
              <a:t>用于管理流程仓库，例如，部署、删除、读取流程资源  </a:t>
            </a:r>
            <a:br>
              <a:rPr lang="zh-CN" altLang="en-US" dirty="0"/>
            </a:br>
            <a:r>
              <a:rPr lang="en-US" altLang="zh-CN" dirty="0" err="1"/>
              <a:t>IdenlifyService</a:t>
            </a:r>
            <a:r>
              <a:rPr lang="en-US" altLang="zh-CN" dirty="0"/>
              <a:t>     </a:t>
            </a:r>
            <a:r>
              <a:rPr lang="zh-CN" altLang="en-US" dirty="0"/>
              <a:t>身份</a:t>
            </a:r>
            <a:r>
              <a:rPr lang="en-US" altLang="zh-CN" dirty="0"/>
              <a:t>Service,</a:t>
            </a:r>
            <a:r>
              <a:rPr lang="zh-CN" altLang="en-US" dirty="0"/>
              <a:t>可以管理和査询用户、组之间的关系  </a:t>
            </a:r>
            <a:br>
              <a:rPr lang="zh-CN" altLang="en-US" dirty="0"/>
            </a:br>
            <a:r>
              <a:rPr lang="en-US" altLang="zh-CN" dirty="0" err="1"/>
              <a:t>RuntimeService</a:t>
            </a:r>
            <a:r>
              <a:rPr lang="en-US" altLang="zh-CN" dirty="0"/>
              <a:t>         </a:t>
            </a:r>
            <a:r>
              <a:rPr lang="zh-CN" altLang="en-US" dirty="0"/>
              <a:t>运行时</a:t>
            </a:r>
            <a:r>
              <a:rPr lang="en-US" altLang="zh-CN" dirty="0"/>
              <a:t>Service,</a:t>
            </a:r>
            <a:r>
              <a:rPr lang="zh-CN" altLang="en-US" dirty="0"/>
              <a:t>可以处理所有正在运行状态的流程实例、任务等  </a:t>
            </a:r>
            <a:br>
              <a:rPr lang="zh-CN" altLang="en-US" dirty="0"/>
            </a:br>
            <a:r>
              <a:rPr lang="en-US" altLang="zh-CN" dirty="0" err="1"/>
              <a:t>TaskService</a:t>
            </a:r>
            <a:r>
              <a:rPr lang="en-US" altLang="zh-CN" dirty="0"/>
              <a:t>         </a:t>
            </a:r>
            <a:r>
              <a:rPr lang="zh-CN" altLang="en-US" dirty="0"/>
              <a:t>任务</a:t>
            </a:r>
            <a:r>
              <a:rPr lang="en-US" altLang="zh-CN" dirty="0"/>
              <a:t>Service,</a:t>
            </a:r>
            <a:r>
              <a:rPr lang="zh-CN" altLang="en-US" dirty="0"/>
              <a:t>用于管理、查询任务，例如，签收、办理，指派等  </a:t>
            </a:r>
            <a:br>
              <a:rPr lang="zh-CN" altLang="en-US" dirty="0"/>
            </a:br>
            <a:r>
              <a:rPr lang="en-US" altLang="zh-CN" dirty="0" err="1"/>
              <a:t>FormService</a:t>
            </a:r>
            <a:r>
              <a:rPr lang="en-US" altLang="zh-CN" dirty="0"/>
              <a:t>         </a:t>
            </a:r>
            <a:r>
              <a:rPr lang="zh-CN" altLang="en-US" dirty="0"/>
              <a:t>表单</a:t>
            </a:r>
            <a:r>
              <a:rPr lang="en-US" altLang="zh-CN" dirty="0"/>
              <a:t>Service</a:t>
            </a:r>
            <a:r>
              <a:rPr lang="zh-CN" altLang="en-US" dirty="0"/>
              <a:t>，用于读取和流程、任务相关的表单数据  </a:t>
            </a:r>
            <a:br>
              <a:rPr lang="zh-CN" altLang="en-US" dirty="0"/>
            </a:br>
            <a:r>
              <a:rPr lang="en-US" altLang="zh-CN" dirty="0" err="1"/>
              <a:t>HistoryService</a:t>
            </a:r>
            <a:r>
              <a:rPr lang="en-US" altLang="zh-CN" dirty="0"/>
              <a:t>         </a:t>
            </a:r>
            <a:r>
              <a:rPr lang="zh-CN" altLang="en-US" dirty="0"/>
              <a:t>历史</a:t>
            </a:r>
            <a:r>
              <a:rPr lang="en-US" altLang="zh-CN" dirty="0"/>
              <a:t>Service,</a:t>
            </a:r>
            <a:r>
              <a:rPr lang="zh-CN" altLang="en-US" dirty="0"/>
              <a:t>可以査询所有历史数据，例如，流程实例、任务、活动、变量、附件等  </a:t>
            </a:r>
            <a:br>
              <a:rPr lang="zh-CN" altLang="en-US" dirty="0"/>
            </a:br>
            <a:r>
              <a:rPr lang="en-US" altLang="zh-CN" dirty="0" err="1"/>
              <a:t>ManagementService</a:t>
            </a:r>
            <a:r>
              <a:rPr lang="en-US" altLang="zh-CN" dirty="0"/>
              <a:t>     </a:t>
            </a:r>
            <a:r>
              <a:rPr lang="zh-CN" altLang="en-US" dirty="0"/>
              <a:t>引擎管理</a:t>
            </a:r>
            <a:r>
              <a:rPr lang="en-US" altLang="zh-CN" dirty="0"/>
              <a:t>Service.</a:t>
            </a:r>
            <a:r>
              <a:rPr lang="zh-CN" altLang="en-US" dirty="0"/>
              <a:t>和具体业务无关，主要是可以查询引擎配置、数据库、作业等</a:t>
            </a:r>
          </a:p>
        </p:txBody>
      </p:sp>
    </p:spTree>
    <p:extLst>
      <p:ext uri="{BB962C8B-B14F-4D97-AF65-F5344CB8AC3E}">
        <p14:creationId xmlns:p14="http://schemas.microsoft.com/office/powerpoint/2010/main" val="235093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A6CDE-DE0D-44E1-8B20-BFB3D23F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5029825" cy="990150"/>
          </a:xfrm>
        </p:spPr>
        <p:txBody>
          <a:bodyPr/>
          <a:lstStyle/>
          <a:p>
            <a:r>
              <a:rPr lang="zh-CN" altLang="en-US" dirty="0"/>
              <a:t>二十五张表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6FA8721-B4B5-460D-803A-115CAA3BCA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278731"/>
            <a:ext cx="2792008" cy="48342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9E2328-C219-4860-8406-227DAEDA8753}"/>
              </a:ext>
            </a:extLst>
          </p:cNvPr>
          <p:cNvSpPr txBox="1"/>
          <p:nvPr/>
        </p:nvSpPr>
        <p:spPr>
          <a:xfrm>
            <a:off x="3705783" y="1278731"/>
            <a:ext cx="6948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　</a:t>
            </a:r>
            <a:r>
              <a:rPr lang="en-US" altLang="zh-CN" dirty="0"/>
              <a:t>ACT_RE_*: RE</a:t>
            </a:r>
            <a:r>
              <a:rPr lang="zh-CN" altLang="en-US" dirty="0"/>
              <a:t>表示 </a:t>
            </a:r>
            <a:r>
              <a:rPr lang="en-US" altLang="zh-CN" dirty="0"/>
              <a:t>repository</a:t>
            </a:r>
            <a:r>
              <a:rPr lang="zh-CN" altLang="en-US" dirty="0"/>
              <a:t>。 这个前缀的表包含了流程定义和流程静态资源 （图片，规则，等等）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ACT_RU_*: RU</a:t>
            </a:r>
            <a:r>
              <a:rPr lang="zh-CN" altLang="en-US" dirty="0"/>
              <a:t>表示 </a:t>
            </a:r>
            <a:r>
              <a:rPr lang="en-US" altLang="zh-CN" dirty="0"/>
              <a:t>runtime</a:t>
            </a:r>
            <a:r>
              <a:rPr lang="zh-CN" altLang="en-US" dirty="0"/>
              <a:t>。 这些运行时的表，包含流程实例，任务，变量，异步任务，等运行中的数据。 </a:t>
            </a:r>
            <a:r>
              <a:rPr lang="en-US" altLang="zh-CN" dirty="0"/>
              <a:t>Activiti </a:t>
            </a:r>
            <a:r>
              <a:rPr lang="zh-CN" altLang="en-US" dirty="0"/>
              <a:t>只在流程实例执行过程中保存这些数据， 在流程结束时就会删除这些记录。 这样运行时表可以一直很小速度很快。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ACT_HI_*: HI</a:t>
            </a:r>
            <a:r>
              <a:rPr lang="zh-CN" altLang="en-US" dirty="0"/>
              <a:t>表示 </a:t>
            </a:r>
            <a:r>
              <a:rPr lang="en-US" altLang="zh-CN" dirty="0"/>
              <a:t>history</a:t>
            </a:r>
            <a:r>
              <a:rPr lang="zh-CN" altLang="en-US" dirty="0"/>
              <a:t>。 这些表包含历史数据，比如历史流程实例， 变量，任务等等。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ACT_GE_*: GE </a:t>
            </a:r>
            <a:r>
              <a:rPr lang="zh-CN" altLang="en-US" dirty="0"/>
              <a:t>表示 </a:t>
            </a:r>
            <a:r>
              <a:rPr lang="en-US" altLang="zh-CN" dirty="0"/>
              <a:t>general</a:t>
            </a:r>
            <a:r>
              <a:rPr lang="zh-CN" altLang="en-US" dirty="0"/>
              <a:t>。通用数据， 用于不同场景下。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47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0177C-FEF3-416E-9A42-8C86A74B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87868"/>
            <a:ext cx="10783921" cy="609600"/>
          </a:xfrm>
        </p:spPr>
        <p:txBody>
          <a:bodyPr/>
          <a:lstStyle/>
          <a:p>
            <a:r>
              <a:rPr lang="zh-CN" altLang="en-US" dirty="0"/>
              <a:t>常见的操作和影响到的表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41476-E00E-49A1-BC13-6E1224CA6D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3679" y="897468"/>
            <a:ext cx="10783921" cy="4893731"/>
          </a:xfrm>
        </p:spPr>
        <p:txBody>
          <a:bodyPr/>
          <a:lstStyle/>
          <a:p>
            <a:r>
              <a:rPr lang="zh-CN" altLang="en-US" dirty="0"/>
              <a:t>流程定义</a:t>
            </a:r>
            <a:r>
              <a:rPr lang="en-US" altLang="zh-CN" dirty="0"/>
              <a:t>/</a:t>
            </a:r>
            <a:r>
              <a:rPr lang="zh-CN" altLang="en-US" dirty="0"/>
              <a:t>部署到数据库中 </a:t>
            </a:r>
            <a:endParaRPr lang="en-US" altLang="zh-CN" dirty="0"/>
          </a:p>
          <a:p>
            <a:r>
              <a:rPr lang="zh-CN" altLang="en-US" dirty="0"/>
              <a:t>删除已部署的流程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act_re_deployment</a:t>
            </a:r>
            <a:r>
              <a:rPr lang="en-US" altLang="zh-CN" dirty="0"/>
              <a:t>   </a:t>
            </a:r>
            <a:r>
              <a:rPr lang="zh-CN" altLang="en-US" dirty="0"/>
              <a:t>部署信息</a:t>
            </a:r>
            <a:endParaRPr lang="en-US" altLang="zh-CN" dirty="0"/>
          </a:p>
          <a:p>
            <a:r>
              <a:rPr lang="en-US" altLang="zh-CN" dirty="0" err="1"/>
              <a:t>act_re_procdef</a:t>
            </a:r>
            <a:r>
              <a:rPr lang="en-US" altLang="zh-CN" dirty="0"/>
              <a:t>  </a:t>
            </a:r>
            <a:r>
              <a:rPr lang="zh-CN" altLang="en-US" dirty="0"/>
              <a:t>流程定义信息</a:t>
            </a:r>
            <a:endParaRPr lang="en-US" altLang="zh-CN" dirty="0"/>
          </a:p>
          <a:p>
            <a:r>
              <a:rPr lang="en-US" altLang="zh-CN" dirty="0" err="1"/>
              <a:t>act_ge_bytearray</a:t>
            </a:r>
            <a:r>
              <a:rPr lang="en-US" altLang="zh-CN" dirty="0"/>
              <a:t> </a:t>
            </a:r>
            <a:r>
              <a:rPr lang="zh-CN" altLang="en-US" dirty="0"/>
              <a:t>定义的</a:t>
            </a:r>
            <a:r>
              <a:rPr lang="en-US" altLang="zh-CN" dirty="0" err="1"/>
              <a:t>bpmb</a:t>
            </a:r>
            <a:r>
              <a:rPr lang="zh-CN" altLang="en-US" dirty="0"/>
              <a:t>或者</a:t>
            </a:r>
            <a:r>
              <a:rPr lang="en-US" altLang="zh-CN" dirty="0" err="1"/>
              <a:t>png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45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0177C-FEF3-416E-9A42-8C86A74B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87868"/>
            <a:ext cx="10783921" cy="609600"/>
          </a:xfrm>
        </p:spPr>
        <p:txBody>
          <a:bodyPr/>
          <a:lstStyle/>
          <a:p>
            <a:r>
              <a:rPr lang="zh-CN" altLang="en-US" dirty="0"/>
              <a:t>常见的操作和影响到的表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41476-E00E-49A1-BC13-6E1224CA6D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3679" y="897468"/>
            <a:ext cx="10783921" cy="48937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启动流程实例</a:t>
            </a:r>
            <a:endParaRPr lang="en-US" altLang="zh-CN" dirty="0"/>
          </a:p>
          <a:p>
            <a:r>
              <a:rPr lang="zh-CN" altLang="en-US" dirty="0"/>
              <a:t>处理任务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act_hi_actinst</a:t>
            </a:r>
            <a:r>
              <a:rPr lang="en-US" altLang="zh-CN" dirty="0"/>
              <a:t> </a:t>
            </a:r>
            <a:r>
              <a:rPr lang="zh-CN" altLang="en-US" dirty="0"/>
              <a:t>已完成的活动信息</a:t>
            </a:r>
            <a:endParaRPr lang="en-US" altLang="zh-CN" dirty="0"/>
          </a:p>
          <a:p>
            <a:r>
              <a:rPr lang="en-US" altLang="zh-CN" dirty="0" err="1"/>
              <a:t>act_hi_identitylink</a:t>
            </a:r>
            <a:r>
              <a:rPr lang="en-US" altLang="zh-CN" dirty="0"/>
              <a:t> </a:t>
            </a:r>
            <a:r>
              <a:rPr lang="zh-CN" altLang="en-US" dirty="0"/>
              <a:t>已完成活动的参与者信息</a:t>
            </a:r>
            <a:endParaRPr lang="en-US" altLang="zh-CN" dirty="0"/>
          </a:p>
          <a:p>
            <a:r>
              <a:rPr lang="en-US" altLang="zh-CN" dirty="0" err="1"/>
              <a:t>act_hi_procinst</a:t>
            </a:r>
            <a:r>
              <a:rPr lang="en-US" altLang="zh-CN" dirty="0"/>
              <a:t> </a:t>
            </a:r>
            <a:r>
              <a:rPr lang="zh-CN" altLang="en-US" dirty="0"/>
              <a:t>流程实例</a:t>
            </a:r>
            <a:endParaRPr lang="en-US" altLang="zh-CN" dirty="0"/>
          </a:p>
          <a:p>
            <a:r>
              <a:rPr lang="en-US" altLang="zh-CN" dirty="0" err="1"/>
              <a:t>act_hi_taskinst</a:t>
            </a:r>
            <a:r>
              <a:rPr lang="en-US" altLang="zh-CN" dirty="0"/>
              <a:t> </a:t>
            </a:r>
            <a:r>
              <a:rPr lang="zh-CN" altLang="en-US" dirty="0"/>
              <a:t>任务实例</a:t>
            </a:r>
            <a:endParaRPr lang="en-US" altLang="zh-CN" dirty="0"/>
          </a:p>
          <a:p>
            <a:r>
              <a:rPr lang="en-US" altLang="zh-CN" dirty="0" err="1"/>
              <a:t>act_ru_execution</a:t>
            </a:r>
            <a:r>
              <a:rPr lang="en-US" altLang="zh-CN" dirty="0"/>
              <a:t> </a:t>
            </a:r>
            <a:r>
              <a:rPr lang="zh-CN" altLang="en-US" dirty="0"/>
              <a:t>任务执行表</a:t>
            </a:r>
            <a:endParaRPr lang="en-US" altLang="zh-CN" dirty="0"/>
          </a:p>
          <a:p>
            <a:r>
              <a:rPr lang="en-US" altLang="zh-CN" dirty="0" err="1"/>
              <a:t>act_ru_identitylink</a:t>
            </a:r>
            <a:r>
              <a:rPr lang="en-US" altLang="zh-CN" dirty="0"/>
              <a:t> </a:t>
            </a:r>
            <a:r>
              <a:rPr lang="zh-CN" altLang="en-US" dirty="0"/>
              <a:t>参与者信息</a:t>
            </a:r>
            <a:endParaRPr lang="en-US" altLang="zh-CN" dirty="0"/>
          </a:p>
          <a:p>
            <a:r>
              <a:rPr lang="en-US" altLang="zh-CN" dirty="0" err="1"/>
              <a:t>act_ru_task</a:t>
            </a:r>
            <a:r>
              <a:rPr lang="en-US" altLang="zh-CN" dirty="0"/>
              <a:t> </a:t>
            </a:r>
            <a:r>
              <a:rPr lang="zh-CN" altLang="en-US" dirty="0"/>
              <a:t>任务表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29036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235</TotalTime>
  <Words>671</Words>
  <Application>Microsoft Office PowerPoint</Application>
  <PresentationFormat>宽屏</PresentationFormat>
  <Paragraphs>147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Gill Sans MT</vt:lpstr>
      <vt:lpstr>画廊</vt:lpstr>
      <vt:lpstr>Activiti分享</vt:lpstr>
      <vt:lpstr>PowerPoint 演示文稿</vt:lpstr>
      <vt:lpstr>基本概念</vt:lpstr>
      <vt:lpstr>Activiti结构图</vt:lpstr>
      <vt:lpstr>Activiti特点</vt:lpstr>
      <vt:lpstr>七大service</vt:lpstr>
      <vt:lpstr>二十五张表</vt:lpstr>
      <vt:lpstr>常见的操作和影响到的表</vt:lpstr>
      <vt:lpstr>常见的操作和影响到的表</vt:lpstr>
      <vt:lpstr>常见的操作和影响到的表</vt:lpstr>
      <vt:lpstr>常见的操作和影响到的表</vt:lpstr>
      <vt:lpstr>Activiti与BPMN2.0规范</vt:lpstr>
      <vt:lpstr>启动事件与结束事件</vt:lpstr>
      <vt:lpstr>顺序流 </vt:lpstr>
      <vt:lpstr>任务</vt:lpstr>
      <vt:lpstr>用户任务</vt:lpstr>
      <vt:lpstr>脚本任务</vt:lpstr>
      <vt:lpstr>Java Service任务</vt:lpstr>
      <vt:lpstr>Shell任务</vt:lpstr>
      <vt:lpstr>多实例</vt:lpstr>
      <vt:lpstr>网关</vt:lpstr>
      <vt:lpstr>PowerPoint 演示文稿</vt:lpstr>
      <vt:lpstr>子流程与调用活动</vt:lpstr>
      <vt:lpstr>边界与中间事件</vt:lpstr>
      <vt:lpstr>监听器</vt:lpstr>
      <vt:lpstr>执行监听器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Activiti分享</dc:title>
  <dc:creator>13269105169@163.com</dc:creator>
  <cp:lastModifiedBy>13269105169@163.com</cp:lastModifiedBy>
  <cp:revision>8</cp:revision>
  <dcterms:created xsi:type="dcterms:W3CDTF">2020-01-08T02:37:04Z</dcterms:created>
  <dcterms:modified xsi:type="dcterms:W3CDTF">2020-01-08T06:32:39Z</dcterms:modified>
</cp:coreProperties>
</file>