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6" r:id="rId2"/>
    <p:sldId id="285" r:id="rId3"/>
    <p:sldId id="302" r:id="rId4"/>
    <p:sldId id="299" r:id="rId5"/>
    <p:sldId id="291" r:id="rId6"/>
    <p:sldId id="304" r:id="rId7"/>
    <p:sldId id="323" r:id="rId8"/>
    <p:sldId id="305" r:id="rId9"/>
    <p:sldId id="307" r:id="rId10"/>
    <p:sldId id="300" r:id="rId11"/>
    <p:sldId id="303" r:id="rId12"/>
    <p:sldId id="292" r:id="rId13"/>
    <p:sldId id="313" r:id="rId14"/>
    <p:sldId id="295" r:id="rId15"/>
    <p:sldId id="287" r:id="rId16"/>
    <p:sldId id="297" r:id="rId17"/>
    <p:sldId id="314" r:id="rId18"/>
    <p:sldId id="269" r:id="rId19"/>
    <p:sldId id="308" r:id="rId20"/>
    <p:sldId id="321" r:id="rId21"/>
    <p:sldId id="315" r:id="rId22"/>
    <p:sldId id="316" r:id="rId23"/>
    <p:sldId id="319" r:id="rId24"/>
    <p:sldId id="320" r:id="rId25"/>
    <p:sldId id="324" r:id="rId26"/>
    <p:sldId id="322" r:id="rId27"/>
    <p:sldId id="32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6E6E6"/>
    <a:srgbClr val="DFD8C7"/>
    <a:srgbClr val="E8E2E2"/>
    <a:srgbClr val="EBEDEE"/>
    <a:srgbClr val="7C7C7A"/>
    <a:srgbClr val="E9E9E9"/>
    <a:srgbClr val="E4E3E1"/>
    <a:srgbClr val="E6E4E5"/>
    <a:srgbClr val="D1D1C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83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725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_lhe0323\Documents\&#52852;&#52852;&#50724;&#53665;%20&#48155;&#51008;%20&#54028;&#51068;\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_lhe0323\Documents\&#52852;&#52852;&#50724;&#53665;%20&#48155;&#51008;%20&#54028;&#51068;\4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_lhe0323\Documents\&#52852;&#52852;&#50724;&#53665;%20&#48155;&#51008;%20&#54028;&#51068;\3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_lhe0323\Documents\&#52852;&#52852;&#50724;&#53665;%20&#48155;&#51008;%20&#54028;&#51068;\2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s_lhe0323\Documents\&#52852;&#52852;&#50724;&#53665;%20&#48155;&#51008;%20&#54028;&#51068;\1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7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700" b="1" dirty="0">
                <a:highlight>
                  <a:srgbClr val="E8E2E2"/>
                </a:highlight>
              </a:rPr>
              <a:t>[</a:t>
            </a:r>
            <a:r>
              <a:rPr lang="ko-KR" altLang="en-US" sz="1700" b="1" dirty="0">
                <a:highlight>
                  <a:srgbClr val="E8E2E2"/>
                </a:highlight>
              </a:rPr>
              <a:t>상위 </a:t>
            </a:r>
            <a:r>
              <a:rPr lang="en-US" altLang="ko-KR" sz="1700" b="1" dirty="0">
                <a:highlight>
                  <a:srgbClr val="E8E2E2"/>
                </a:highlight>
              </a:rPr>
              <a:t>10</a:t>
            </a:r>
            <a:r>
              <a:rPr lang="ko-KR" altLang="en-US" sz="1700" b="1" dirty="0">
                <a:highlight>
                  <a:srgbClr val="E8E2E2"/>
                </a:highlight>
              </a:rPr>
              <a:t>개 모델의 평균 </a:t>
            </a:r>
            <a:r>
              <a:rPr lang="en-US" altLang="ko-KR" sz="1700" b="1" dirty="0">
                <a:highlight>
                  <a:srgbClr val="E8E2E2"/>
                </a:highlight>
              </a:rPr>
              <a:t>Accuracy ]</a:t>
            </a:r>
            <a:endParaRPr lang="ko-KR" altLang="en-US" sz="1700" b="1" dirty="0">
              <a:highlight>
                <a:srgbClr val="E8E2E2"/>
              </a:highlight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7400636991152549E-2"/>
          <c:y val="0.16461432251834757"/>
          <c:w val="0.90473753942802426"/>
          <c:h val="0.7742478506160720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'1'!$B$2:$B$11</c:f>
              <c:strCache>
                <c:ptCount val="10"/>
                <c:pt idx="0">
                  <c:v>CFN</c:v>
                </c:pt>
                <c:pt idx="1">
                  <c:v>XNN</c:v>
                </c:pt>
                <c:pt idx="2">
                  <c:v>CNN</c:v>
                </c:pt>
                <c:pt idx="3">
                  <c:v>XNN</c:v>
                </c:pt>
                <c:pt idx="4">
                  <c:v>LoNN</c:v>
                </c:pt>
                <c:pt idx="5">
                  <c:v>LoNN</c:v>
                </c:pt>
                <c:pt idx="6">
                  <c:v>LoNN</c:v>
                </c:pt>
                <c:pt idx="7">
                  <c:v>XNN</c:v>
                </c:pt>
                <c:pt idx="8">
                  <c:v>RFN</c:v>
                </c:pt>
                <c:pt idx="9">
                  <c:v>LoNN</c:v>
                </c:pt>
              </c:strCache>
            </c:strRef>
          </c:cat>
          <c:val>
            <c:numRef>
              <c:f>'1'!$D$2:$D$11</c:f>
              <c:numCache>
                <c:formatCode>General</c:formatCode>
                <c:ptCount val="10"/>
                <c:pt idx="0">
                  <c:v>81.846284293865295</c:v>
                </c:pt>
                <c:pt idx="1">
                  <c:v>81.113320079522794</c:v>
                </c:pt>
                <c:pt idx="2">
                  <c:v>80.423423345872294</c:v>
                </c:pt>
                <c:pt idx="3">
                  <c:v>80.1264679313459</c:v>
                </c:pt>
                <c:pt idx="4">
                  <c:v>80.046973803071296</c:v>
                </c:pt>
                <c:pt idx="5">
                  <c:v>79.851851851851805</c:v>
                </c:pt>
                <c:pt idx="6">
                  <c:v>79.602385685884599</c:v>
                </c:pt>
                <c:pt idx="7">
                  <c:v>79.313459801264599</c:v>
                </c:pt>
                <c:pt idx="8">
                  <c:v>79.154839281342902</c:v>
                </c:pt>
                <c:pt idx="9">
                  <c:v>78.836978131212604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56-45A9-A9A2-4DE7E8DE36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3355792"/>
        <c:axId val="523356208"/>
      </c:barChart>
      <c:catAx>
        <c:axId val="523355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3356208"/>
        <c:crosses val="autoZero"/>
        <c:auto val="1"/>
        <c:lblAlgn val="ctr"/>
        <c:lblOffset val="100"/>
        <c:noMultiLvlLbl val="0"/>
      </c:catAx>
      <c:valAx>
        <c:axId val="523356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3355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700" b="1" i="0" u="none" strike="noStrike" kern="1200" spc="0" baseline="0">
                <a:solidFill>
                  <a:srgbClr val="3A3838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700" b="1" i="0" u="none" strike="noStrike" kern="1200" spc="0" baseline="0" dirty="0">
                <a:solidFill>
                  <a:srgbClr val="3A3838">
                    <a:lumMod val="65000"/>
                    <a:lumOff val="35000"/>
                  </a:srgbClr>
                </a:solidFill>
                <a:highlight>
                  <a:srgbClr val="E8E2E2"/>
                </a:highlight>
                <a:latin typeface="+mn-lt"/>
                <a:ea typeface="+mn-ea"/>
                <a:cs typeface="+mn-cs"/>
              </a:rPr>
              <a:t>[ Data</a:t>
            </a:r>
            <a:r>
              <a:rPr lang="ko-KR" altLang="en-US" sz="1700" b="1" i="0" u="none" strike="noStrike" kern="1200" spc="0" baseline="0" dirty="0">
                <a:solidFill>
                  <a:srgbClr val="3A3838">
                    <a:lumMod val="65000"/>
                    <a:lumOff val="35000"/>
                  </a:srgbClr>
                </a:solidFill>
                <a:highlight>
                  <a:srgbClr val="E8E2E2"/>
                </a:highlight>
                <a:latin typeface="+mn-lt"/>
                <a:ea typeface="+mn-ea"/>
                <a:cs typeface="+mn-cs"/>
              </a:rPr>
              <a:t> </a:t>
            </a:r>
            <a:r>
              <a:rPr lang="en-US" altLang="ko-KR" sz="1700" b="1" i="0" u="none" strike="noStrike" kern="1200" spc="0" baseline="0" dirty="0">
                <a:solidFill>
                  <a:srgbClr val="3A3838">
                    <a:lumMod val="65000"/>
                    <a:lumOff val="35000"/>
                  </a:srgbClr>
                </a:solidFill>
                <a:highlight>
                  <a:srgbClr val="E8E2E2"/>
                </a:highlight>
                <a:latin typeface="+mn-lt"/>
                <a:ea typeface="+mn-ea"/>
                <a:cs typeface="+mn-cs"/>
              </a:rPr>
              <a:t>set </a:t>
            </a:r>
            <a:r>
              <a:rPr lang="ko-KR" altLang="en-US" sz="1700" b="1" i="0" u="none" strike="noStrike" kern="1200" spc="0" baseline="0" dirty="0">
                <a:solidFill>
                  <a:srgbClr val="3A3838">
                    <a:lumMod val="65000"/>
                    <a:lumOff val="35000"/>
                  </a:srgbClr>
                </a:solidFill>
                <a:highlight>
                  <a:srgbClr val="E8E2E2"/>
                </a:highlight>
                <a:latin typeface="+mn-lt"/>
                <a:ea typeface="+mn-ea"/>
                <a:cs typeface="+mn-cs"/>
              </a:rPr>
              <a:t>별 평균 </a:t>
            </a:r>
            <a:r>
              <a:rPr lang="en-US" altLang="ko-KR" sz="1700" b="1" i="0" u="none" strike="noStrike" kern="1200" spc="0" baseline="0" dirty="0">
                <a:solidFill>
                  <a:srgbClr val="3A3838">
                    <a:lumMod val="65000"/>
                    <a:lumOff val="35000"/>
                  </a:srgbClr>
                </a:solidFill>
                <a:highlight>
                  <a:srgbClr val="E8E2E2"/>
                </a:highlight>
                <a:latin typeface="+mn-lt"/>
                <a:ea typeface="+mn-ea"/>
                <a:cs typeface="+mn-cs"/>
              </a:rPr>
              <a:t>Accuracy ]</a:t>
            </a:r>
            <a:endParaRPr lang="ko-KR" altLang="en-US" sz="1700" b="1" i="0" u="none" strike="noStrike" kern="1200" spc="0" baseline="0" dirty="0">
              <a:solidFill>
                <a:srgbClr val="3A3838">
                  <a:lumMod val="65000"/>
                  <a:lumOff val="35000"/>
                </a:srgbClr>
              </a:solidFill>
              <a:highlight>
                <a:srgbClr val="E8E2E2"/>
              </a:highlight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700" b="1" i="0" u="none" strike="noStrike" kern="1200" spc="0" baseline="0">
              <a:solidFill>
                <a:srgbClr val="3A3838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'4'!$C$2:$C$9</c:f>
              <c:numCache>
                <c:formatCode>General</c:formatCode>
                <c:ptCount val="8"/>
                <c:pt idx="0">
                  <c:v>1111</c:v>
                </c:pt>
                <c:pt idx="1">
                  <c:v>1121</c:v>
                </c:pt>
                <c:pt idx="2">
                  <c:v>1211</c:v>
                </c:pt>
                <c:pt idx="3">
                  <c:v>1221</c:v>
                </c:pt>
                <c:pt idx="4">
                  <c:v>1311</c:v>
                </c:pt>
                <c:pt idx="5">
                  <c:v>1321</c:v>
                </c:pt>
                <c:pt idx="6">
                  <c:v>1411</c:v>
                </c:pt>
                <c:pt idx="7">
                  <c:v>1421</c:v>
                </c:pt>
              </c:numCache>
            </c:numRef>
          </c:cat>
          <c:val>
            <c:numRef>
              <c:f>'4'!$B$2:$B$9</c:f>
              <c:numCache>
                <c:formatCode>General</c:formatCode>
                <c:ptCount val="8"/>
                <c:pt idx="0">
                  <c:v>74.358331103849594</c:v>
                </c:pt>
                <c:pt idx="1">
                  <c:v>74.671950900016299</c:v>
                </c:pt>
                <c:pt idx="2">
                  <c:v>75.553150455476597</c:v>
                </c:pt>
                <c:pt idx="3">
                  <c:v>75.303080125123202</c:v>
                </c:pt>
                <c:pt idx="4">
                  <c:v>74.224561032181896</c:v>
                </c:pt>
                <c:pt idx="5">
                  <c:v>74.946402122045995</c:v>
                </c:pt>
                <c:pt idx="6">
                  <c:v>75.746609397324605</c:v>
                </c:pt>
                <c:pt idx="7">
                  <c:v>75.1756753855841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62-4BB3-9DE9-F900F243A2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2213264"/>
        <c:axId val="792536832"/>
      </c:barChart>
      <c:catAx>
        <c:axId val="792213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92536832"/>
        <c:crosses val="autoZero"/>
        <c:auto val="1"/>
        <c:lblAlgn val="ctr"/>
        <c:lblOffset val="100"/>
        <c:noMultiLvlLbl val="0"/>
      </c:catAx>
      <c:valAx>
        <c:axId val="79253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92213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700" b="1" i="0" u="none" strike="noStrike" kern="1200" spc="0" baseline="0">
                <a:solidFill>
                  <a:srgbClr val="3A3838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700" b="1" i="0" u="none" strike="noStrike" kern="1200" spc="0" baseline="0" dirty="0">
                <a:solidFill>
                  <a:srgbClr val="3A3838">
                    <a:lumMod val="65000"/>
                    <a:lumOff val="35000"/>
                  </a:srgbClr>
                </a:solidFill>
                <a:highlight>
                  <a:srgbClr val="E8E2E2"/>
                </a:highlight>
                <a:latin typeface="+mn-lt"/>
                <a:ea typeface="+mn-ea"/>
                <a:cs typeface="+mn-cs"/>
              </a:rPr>
              <a:t>[ version</a:t>
            </a:r>
            <a:r>
              <a:rPr lang="ko-KR" altLang="ko-KR" sz="1700" b="1" i="0" u="none" strike="noStrike" kern="1200" spc="0" baseline="0" dirty="0">
                <a:solidFill>
                  <a:srgbClr val="3A3838">
                    <a:lumMod val="65000"/>
                    <a:lumOff val="35000"/>
                  </a:srgbClr>
                </a:solidFill>
                <a:highlight>
                  <a:srgbClr val="E8E2E2"/>
                </a:highlight>
                <a:latin typeface="+mn-lt"/>
                <a:ea typeface="+mn-ea"/>
                <a:cs typeface="+mn-cs"/>
              </a:rPr>
              <a:t>별 평균 </a:t>
            </a:r>
            <a:r>
              <a:rPr lang="en-US" altLang="ko-KR" sz="1700" b="1" i="0" u="none" strike="noStrike" kern="1200" spc="0" baseline="0" dirty="0">
                <a:solidFill>
                  <a:srgbClr val="3A3838">
                    <a:lumMod val="65000"/>
                    <a:lumOff val="35000"/>
                  </a:srgbClr>
                </a:solidFill>
                <a:highlight>
                  <a:srgbClr val="E8E2E2"/>
                </a:highlight>
                <a:latin typeface="+mn-lt"/>
                <a:ea typeface="+mn-ea"/>
                <a:cs typeface="+mn-cs"/>
              </a:rPr>
              <a:t>Accuracy ]</a:t>
            </a:r>
            <a:endParaRPr lang="ko-KR" altLang="ko-KR" sz="1700" b="1" i="0" u="none" strike="noStrike" kern="1200" spc="0" baseline="0" dirty="0">
              <a:solidFill>
                <a:srgbClr val="3A3838">
                  <a:lumMod val="65000"/>
                  <a:lumOff val="35000"/>
                </a:srgbClr>
              </a:solidFill>
              <a:highlight>
                <a:srgbClr val="E8E2E2"/>
              </a:highlight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700" b="1" i="0" u="none" strike="noStrike" kern="1200" spc="0" baseline="0">
              <a:solidFill>
                <a:srgbClr val="3A3838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'3'!$C$2:$C$5</c:f>
              <c:strCache>
                <c:ptCount val="4"/>
                <c:pt idx="0">
                  <c:v>NN</c:v>
                </c:pt>
                <c:pt idx="1">
                  <c:v>ND</c:v>
                </c:pt>
                <c:pt idx="2">
                  <c:v>FN</c:v>
                </c:pt>
                <c:pt idx="3">
                  <c:v>FD</c:v>
                </c:pt>
              </c:strCache>
            </c:strRef>
          </c:cat>
          <c:val>
            <c:numRef>
              <c:f>'3'!$B$2:$B$5</c:f>
              <c:numCache>
                <c:formatCode>General</c:formatCode>
                <c:ptCount val="4"/>
                <c:pt idx="0">
                  <c:v>76.411986185562995</c:v>
                </c:pt>
                <c:pt idx="1">
                  <c:v>73.562782039169306</c:v>
                </c:pt>
                <c:pt idx="2">
                  <c:v>75.930894326753204</c:v>
                </c:pt>
                <c:pt idx="3">
                  <c:v>74.084217709315595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E9-463D-8E91-1189A1C33D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4894576"/>
        <c:axId val="624894160"/>
      </c:barChart>
      <c:catAx>
        <c:axId val="624894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4894160"/>
        <c:crosses val="autoZero"/>
        <c:auto val="1"/>
        <c:lblAlgn val="ctr"/>
        <c:lblOffset val="100"/>
        <c:noMultiLvlLbl val="0"/>
      </c:catAx>
      <c:valAx>
        <c:axId val="624894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4894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b="1" i="0" u="none" strike="noStrike" kern="1200" spc="0" baseline="0">
                <a:solidFill>
                  <a:srgbClr val="3A3838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700" b="1" i="0" u="none" strike="noStrike" kern="1200" spc="0" baseline="0" dirty="0">
                <a:solidFill>
                  <a:srgbClr val="3A3838">
                    <a:lumMod val="65000"/>
                    <a:lumOff val="35000"/>
                  </a:srgbClr>
                </a:solidFill>
                <a:highlight>
                  <a:srgbClr val="E8E2E2"/>
                </a:highlight>
                <a:latin typeface="+mn-lt"/>
                <a:ea typeface="+mn-ea"/>
                <a:cs typeface="+mn-cs"/>
              </a:rPr>
              <a:t>[ </a:t>
            </a:r>
            <a:r>
              <a:rPr lang="ko-KR" altLang="en-US" sz="1700" b="1" i="0" u="none" strike="noStrike" kern="1200" spc="0" baseline="0" dirty="0" err="1">
                <a:solidFill>
                  <a:srgbClr val="3A3838">
                    <a:lumMod val="65000"/>
                    <a:lumOff val="35000"/>
                  </a:srgbClr>
                </a:solidFill>
                <a:highlight>
                  <a:srgbClr val="E8E2E2"/>
                </a:highlight>
                <a:latin typeface="+mn-lt"/>
                <a:ea typeface="+mn-ea"/>
                <a:cs typeface="+mn-cs"/>
              </a:rPr>
              <a:t>모델</a:t>
            </a:r>
            <a:r>
              <a:rPr lang="ko-KR" altLang="ko-KR" sz="1700" b="1" i="0" u="none" strike="noStrike" kern="1200" spc="0" baseline="0" dirty="0" err="1">
                <a:solidFill>
                  <a:srgbClr val="3A3838">
                    <a:lumMod val="65000"/>
                    <a:lumOff val="35000"/>
                  </a:srgbClr>
                </a:solidFill>
                <a:highlight>
                  <a:srgbClr val="E8E2E2"/>
                </a:highlight>
                <a:latin typeface="+mn-lt"/>
                <a:ea typeface="+mn-ea"/>
                <a:cs typeface="+mn-cs"/>
              </a:rPr>
              <a:t>별</a:t>
            </a:r>
            <a:r>
              <a:rPr lang="ko-KR" altLang="ko-KR" sz="1700" b="1" i="0" u="none" strike="noStrike" kern="1200" spc="0" baseline="0" dirty="0">
                <a:solidFill>
                  <a:srgbClr val="3A3838">
                    <a:lumMod val="65000"/>
                    <a:lumOff val="35000"/>
                  </a:srgbClr>
                </a:solidFill>
                <a:highlight>
                  <a:srgbClr val="E8E2E2"/>
                </a:highlight>
                <a:latin typeface="+mn-lt"/>
                <a:ea typeface="+mn-ea"/>
                <a:cs typeface="+mn-cs"/>
              </a:rPr>
              <a:t> 평균 </a:t>
            </a:r>
            <a:r>
              <a:rPr lang="en-US" altLang="ko-KR" sz="1700" b="1" i="0" u="none" strike="noStrike" kern="1200" spc="0" baseline="0" dirty="0">
                <a:solidFill>
                  <a:srgbClr val="3A3838">
                    <a:lumMod val="65000"/>
                    <a:lumOff val="35000"/>
                  </a:srgbClr>
                </a:solidFill>
                <a:highlight>
                  <a:srgbClr val="E8E2E2"/>
                </a:highlight>
                <a:latin typeface="+mn-lt"/>
                <a:ea typeface="+mn-ea"/>
                <a:cs typeface="+mn-cs"/>
              </a:rPr>
              <a:t>Accuracy ]</a:t>
            </a:r>
            <a:endParaRPr lang="ko-KR" altLang="ko-KR" sz="1700" b="1" i="0" u="none" strike="noStrike" kern="1200" spc="0" baseline="0" dirty="0">
              <a:solidFill>
                <a:srgbClr val="3A3838">
                  <a:lumMod val="65000"/>
                  <a:lumOff val="35000"/>
                </a:srgbClr>
              </a:solidFill>
              <a:highlight>
                <a:srgbClr val="E8E2E2"/>
              </a:highlight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700" b="1" i="0" u="none" strike="noStrike" kern="1200" spc="0" baseline="0">
              <a:solidFill>
                <a:srgbClr val="3A3838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'2'!$C$2:$C$6</c:f>
              <c:strCache>
                <c:ptCount val="5"/>
                <c:pt idx="0">
                  <c:v>Logistic Regression</c:v>
                </c:pt>
                <c:pt idx="1">
                  <c:v>Random Forest </c:v>
                </c:pt>
                <c:pt idx="2">
                  <c:v>XGBoost</c:v>
                </c:pt>
                <c:pt idx="3">
                  <c:v>LightGBM</c:v>
                </c:pt>
                <c:pt idx="4">
                  <c:v>CatBoost</c:v>
                </c:pt>
              </c:strCache>
            </c:strRef>
          </c:cat>
          <c:val>
            <c:numRef>
              <c:f>'2'!$B$2:$B$6</c:f>
              <c:numCache>
                <c:formatCode>General</c:formatCode>
                <c:ptCount val="5"/>
                <c:pt idx="0">
                  <c:v>75.484099812807202</c:v>
                </c:pt>
                <c:pt idx="1">
                  <c:v>76.781987073017007</c:v>
                </c:pt>
                <c:pt idx="2">
                  <c:v>71.819607033532904</c:v>
                </c:pt>
                <c:pt idx="3">
                  <c:v>75.214804829583599</c:v>
                </c:pt>
                <c:pt idx="4">
                  <c:v>75.686851577060693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B5-4B4B-9D79-7348EBAEF7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4550016"/>
        <c:axId val="634550432"/>
      </c:barChart>
      <c:catAx>
        <c:axId val="634550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4550432"/>
        <c:crosses val="autoZero"/>
        <c:auto val="1"/>
        <c:lblAlgn val="ctr"/>
        <c:lblOffset val="100"/>
        <c:noMultiLvlLbl val="0"/>
      </c:catAx>
      <c:valAx>
        <c:axId val="63455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4550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'1'!$D$2:$D$161</cx:f>
        <cx:lvl ptCount="160" formatCode="G/표준">
          <cx:pt idx="0">81.846284293865295</cx:pt>
          <cx:pt idx="1">81.113320079522794</cx:pt>
          <cx:pt idx="2">80.423423345872294</cx:pt>
          <cx:pt idx="3">80.1264679313459</cx:pt>
          <cx:pt idx="4">80.046973803071296</cx:pt>
          <cx:pt idx="5">79.851851851851805</cx:pt>
          <cx:pt idx="6">79.602385685884599</cx:pt>
          <cx:pt idx="7">79.313459801264599</cx:pt>
          <cx:pt idx="8">79.154839281342902</cx:pt>
          <cx:pt idx="9">78.836978131212604</cx:pt>
          <cx:pt idx="10">78.818897637795203</cx:pt>
          <cx:pt idx="11">78.771454381210404</cx:pt>
          <cx:pt idx="12">78.586269196025199</cx:pt>
          <cx:pt idx="13">78.579945799457903</cx:pt>
          <cx:pt idx="14">78.528827037773297</cx:pt>
          <cx:pt idx="15">78.450266429840099</cx:pt>
          <cx:pt idx="16">78.243538767395606</cx:pt>
          <cx:pt idx="17">78.239786856127793</cx:pt>
          <cx:pt idx="18">78.207768744353999</cx:pt>
          <cx:pt idx="19">78.1349159248756</cx:pt>
          <cx:pt idx="20">78.030511811023601</cx:pt>
          <cx:pt idx="21">78.010657193605596</cx:pt>
          <cx:pt idx="22">77.975133214920007</cx:pt>
          <cx:pt idx="23">77.971535094569305</cx:pt>
          <cx:pt idx="24">77.928063943161604</cx:pt>
          <cx:pt idx="25">77.886323268205999</cx:pt>
          <cx:pt idx="26">77.860834990059601</cx:pt>
          <cx:pt idx="27">77.854330708661394</cx:pt>
          <cx:pt idx="28">77.823073787199306</cx:pt>
          <cx:pt idx="29">77.689960629921202</cx:pt>
          <cx:pt idx="30">77.657480314960594</cx:pt>
          <cx:pt idx="31">77.571936056838297</cx:pt>
          <cx:pt idx="32">77.556838365896894</cx:pt>
          <cx:pt idx="33">77.362204724409395</cx:pt>
          <cx:pt idx="34">77.355864811133102</cx:pt>
          <cx:pt idx="35">77.131212723657995</cx:pt>
          <cx:pt idx="36">77.108267716535394</cx:pt>
          <cx:pt idx="37">77.039572845724194</cx:pt>
          <cx:pt idx="38">76.927778511959801</cx:pt>
          <cx:pt idx="39">76.874435411020698</cx:pt>
          <cx:pt idx="40">76.820603907637604</cx:pt>
          <cx:pt idx="41">76.805987721806403</cx:pt>
          <cx:pt idx="42">76.763136185430298</cx:pt>
          <cx:pt idx="43">76.656305506216697</cx:pt>
          <cx:pt idx="44">76.6556306617004</cx:pt>
          <cx:pt idx="45">76.620723556431201</cx:pt>
          <cx:pt idx="46">76.605707097147203</cx:pt>
          <cx:pt idx="47">76.595302619692802</cx:pt>
          <cx:pt idx="48">76.574834508692007</cx:pt>
          <cx:pt idx="49">76.574803149606296</cx:pt>
          <cx:pt idx="50">76.554133858267605</cx:pt>
          <cx:pt idx="51">76.462470685611706</cx:pt>
          <cx:pt idx="52">76.444881889763707</cx:pt>
          <cx:pt idx="53">76.355266688291593</cx:pt>
          <cx:pt idx="54">76.349386122223706</cx:pt>
          <cx:pt idx="55">76.341123921231201</cx:pt>
          <cx:pt idx="56">76.307136404697303</cx:pt>
          <cx:pt idx="57">76.276838184577102</cx:pt>
          <cx:pt idx="58">76.242544731610295</cx:pt>
          <cx:pt idx="59">76.204069526831205</cx:pt>
          <cx:pt idx="60">76.199505678944206</cx:pt>
          <cx:pt idx="61">76.1517615176151</cx:pt>
          <cx:pt idx="62">76.1220070401383</cx:pt>
          <cx:pt idx="63">75.991459437423501</cx:pt>
          <cx:pt idx="64">75.984251968503898</cx:pt>
          <cx:pt idx="65">75.946460116863705</cx:pt>
          <cx:pt idx="66">75.893232776192406</cx:pt>
          <cx:pt idx="67">75.881925505884794</cx:pt>
          <cx:pt idx="68">75.881913303437898</cx:pt>
          <cx:pt idx="69">75.879116258394703</cx:pt>
          <cx:pt idx="70">75.857727502643996</cx:pt>
          <cx:pt idx="71">75.812611012433393</cx:pt>
          <cx:pt idx="72">75.7455268389662</cx:pt>
          <cx:pt idx="73">75.738188976377899</cx:pt>
          <cx:pt idx="74">75.704012705010896</cx:pt>
          <cx:pt idx="75">75.664050822122505</cx:pt>
          <cx:pt idx="76">75.620885131386601</cx:pt>
          <cx:pt idx="77">75.591455722815496</cx:pt>
          <cx:pt idx="78">75.523035230352207</cx:pt>
          <cx:pt idx="79">75.506389620334204</cx:pt>
          <cx:pt idx="80">75.471554371351999</cx:pt>
          <cx:pt idx="81">75.429990966576298</cx:pt>
          <cx:pt idx="82">75.397470641373005</cx:pt>
          <cx:pt idx="83">75.350337977652003</cx:pt>
          <cx:pt idx="84">75.313493681206594</cx:pt>
          <cx:pt idx="85">75.279024693061004</cx:pt>
          <cx:pt idx="86">75.248508946322005</cx:pt>
          <cx:pt idx="87">75.208483928817699</cx:pt>
          <cx:pt idx="88">75.158457114727895</cx:pt>
          <cx:pt idx="89">75.158084914182396</cx:pt>
          <cx:pt idx="90">75.134130845123096</cx:pt>
          <cx:pt idx="91">75.129406169316496</cx:pt>
          <cx:pt idx="92">75.120447566435601</cx:pt>
          <cx:pt idx="93">75.118154640576094</cx:pt>
          <cx:pt idx="94">74.951359967495094</cx:pt>
          <cx:pt idx="95">74.948148553300797</cx:pt>
          <cx:pt idx="96">74.868532023018602</cx:pt>
          <cx:pt idx="97">74.853779076581603</cx:pt>
          <cx:pt idx="98">74.728223943470496</cx:pt>
          <cx:pt idx="99">74.694485900250797</cx:pt>
          <cx:pt idx="100">74.600355239786794</cx:pt>
          <cx:pt idx="101">74.589970005326094</cx:pt>
          <cx:pt idx="102">74.584203016714198</cx:pt>
          <cx:pt idx="103">74.457626339265104</cx:pt>
          <cx:pt idx="104">74.452286282306204</cx:pt>
          <cx:pt idx="105">74.435411020776797</cx:pt>
          <cx:pt idx="106">74.333925399644698</cx:pt>
          <cx:pt idx="107">74.311023622047202</cx:pt>
          <cx:pt idx="108">74.245115452930705</cx:pt>
          <cx:pt idx="109">74.238898756660703</cx:pt>
          <cx:pt idx="110">74.167167392034699</cx:pt>
          <cx:pt idx="111">74.120781527530994</cx:pt>
          <cx:pt idx="112">74.081330758265494</cx:pt>
          <cx:pt idx="113">74.0556660039761</cx:pt>
          <cx:pt idx="114">73.940603342845407</cx:pt>
          <cx:pt idx="115">73.815056393531705</cx:pt>
          <cx:pt idx="116">73.811933021307794</cx:pt>
          <cx:pt idx="117">73.801065719360494</cx:pt>
          <cx:pt idx="118">73.781655089427304</cx:pt>
          <cx:pt idx="119">73.771680062151802</cx:pt>
          <cx:pt idx="120">73.712737127371199</cx:pt>
          <cx:pt idx="121">73.594546374212499</cx:pt>
          <cx:pt idx="122">73.4880622367169</cx:pt>
          <cx:pt idx="123">73.432086614173201</cx:pt>
          <cx:pt idx="124">73.320457994206095</cx:pt>
          <cx:pt idx="125">73.247047244094404</cx:pt>
          <cx:pt idx="126">73.124152352341298</cx:pt>
          <cx:pt idx="127">73.092314484181202</cx:pt>
          <cx:pt idx="128">73.024398234913804</cx:pt>
          <cx:pt idx="129">72.994972142954197</cx:pt>
          <cx:pt idx="130">72.806221992623406</cx:pt>
          <cx:pt idx="131">72.7969332548426</cx:pt>
          <cx:pt idx="132">72.718966096529897</cx:pt>
          <cx:pt idx="133">72.636920279843494</cx:pt>
          <cx:pt idx="134">72.562192486319901</cx:pt>
          <cx:pt idx="135">72.468916518650005</cx:pt>
          <cx:pt idx="136">72.181526022557406</cx:pt>
          <cx:pt idx="137">72.145669291338507</cx:pt>
          <cx:pt idx="138">71.941282746160795</cx:pt>
          <cx:pt idx="139">71.778330019880698</cx:pt>
          <cx:pt idx="140">71.606361829025801</cx:pt>
          <cx:pt idx="141">71.575401204763807</cx:pt>
          <cx:pt idx="142">71.469804618117195</cx:pt>
          <cx:pt idx="143">71.333440120017798</cx:pt>
          <cx:pt idx="144">71.152852697718501</cx:pt>
          <cx:pt idx="145">71.0692689224079</cx:pt>
          <cx:pt idx="146">70.583661417322801</cx:pt>
          <cx:pt idx="147">70.473599596815106</cx:pt>
          <cx:pt idx="148">70.195896181546402</cx:pt>
          <cx:pt idx="149">69.769647696476895</cx:pt>
          <cx:pt idx="150">69.379921259842504</cx:pt>
          <cx:pt idx="151">69.170515097690895</cx:pt>
          <cx:pt idx="152">66.425043350112702</cx:pt>
          <cx:pt idx="153">66.188653607394002</cx:pt>
          <cx:pt idx="154">65.997665669122696</cx:pt>
          <cx:pt idx="155">65.802203347069195</cx:pt>
          <cx:pt idx="156">65.531845359423798</cx:pt>
          <cx:pt idx="157">65.330595189563795</cx:pt>
          <cx:pt idx="158">65.235767418601199</cx:pt>
          <cx:pt idx="159">64.677426771508706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 sz="1700" b="1" i="0" u="none" strike="noStrike" kern="1200" spc="0" baseline="0">
                <a:solidFill>
                  <a:srgbClr val="3A3838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700" b="1" i="0" u="none" strike="noStrike" kern="1200" spc="0" baseline="0" dirty="0">
                <a:solidFill>
                  <a:srgbClr val="3A3838">
                    <a:lumMod val="65000"/>
                    <a:lumOff val="35000"/>
                  </a:srgbClr>
                </a:solidFill>
                <a:highlight>
                  <a:srgbClr val="E8E2E2"/>
                </a:highlight>
                <a:latin typeface="+mn-lt"/>
                <a:ea typeface="+mn-ea"/>
                <a:cs typeface="+mn-cs"/>
              </a:rPr>
              <a:t>[ </a:t>
            </a:r>
            <a:r>
              <a:rPr lang="ko-KR" altLang="en-US" sz="1700" b="1" i="0" u="none" strike="noStrike" kern="1200" spc="0" baseline="0" dirty="0" err="1">
                <a:solidFill>
                  <a:srgbClr val="3A3838">
                    <a:lumMod val="65000"/>
                    <a:lumOff val="35000"/>
                  </a:srgbClr>
                </a:solidFill>
                <a:highlight>
                  <a:srgbClr val="E8E2E2"/>
                </a:highlight>
                <a:latin typeface="+mn-lt"/>
                <a:ea typeface="+mn-ea"/>
                <a:cs typeface="+mn-cs"/>
              </a:rPr>
              <a:t>평군</a:t>
            </a:r>
            <a:r>
              <a:rPr lang="ko-KR" altLang="en-US" sz="1700" b="1" i="0" u="none" strike="noStrike" kern="1200" spc="0" baseline="0" dirty="0">
                <a:solidFill>
                  <a:srgbClr val="3A3838">
                    <a:lumMod val="65000"/>
                    <a:lumOff val="35000"/>
                  </a:srgbClr>
                </a:solidFill>
                <a:highlight>
                  <a:srgbClr val="E8E2E2"/>
                </a:highlight>
                <a:latin typeface="+mn-lt"/>
                <a:ea typeface="+mn-ea"/>
                <a:cs typeface="+mn-cs"/>
              </a:rPr>
              <a:t> </a:t>
            </a:r>
            <a:r>
              <a:rPr lang="en-US" altLang="ko-KR" sz="1700" b="1" i="0" u="none" strike="noStrike" kern="1200" spc="0" baseline="0" dirty="0">
                <a:solidFill>
                  <a:srgbClr val="3A3838">
                    <a:lumMod val="65000"/>
                    <a:lumOff val="35000"/>
                  </a:srgbClr>
                </a:solidFill>
                <a:highlight>
                  <a:srgbClr val="E8E2E2"/>
                </a:highlight>
                <a:latin typeface="+mn-lt"/>
                <a:ea typeface="+mn-ea"/>
                <a:cs typeface="+mn-cs"/>
              </a:rPr>
              <a:t>Accuracy </a:t>
            </a:r>
            <a:r>
              <a:rPr lang="ko-KR" altLang="en-US" sz="1700" b="1" i="0" u="none" strike="noStrike" kern="1200" spc="0" baseline="0" dirty="0">
                <a:solidFill>
                  <a:srgbClr val="3A3838">
                    <a:lumMod val="65000"/>
                    <a:lumOff val="35000"/>
                  </a:srgbClr>
                </a:solidFill>
                <a:highlight>
                  <a:srgbClr val="E8E2E2"/>
                </a:highlight>
                <a:latin typeface="+mn-lt"/>
                <a:ea typeface="+mn-ea"/>
                <a:cs typeface="+mn-cs"/>
              </a:rPr>
              <a:t>분포 </a:t>
            </a:r>
            <a:r>
              <a:rPr lang="en-US" altLang="ko-KR" sz="1700" b="1" i="0" u="none" strike="noStrike" kern="1200" spc="0" baseline="0" dirty="0">
                <a:solidFill>
                  <a:srgbClr val="3A3838">
                    <a:lumMod val="65000"/>
                    <a:lumOff val="35000"/>
                  </a:srgbClr>
                </a:solidFill>
                <a:highlight>
                  <a:srgbClr val="E8E2E2"/>
                </a:highlight>
                <a:latin typeface="+mn-lt"/>
                <a:ea typeface="+mn-ea"/>
                <a:cs typeface="+mn-cs"/>
              </a:rPr>
              <a:t>]</a:t>
            </a:r>
            <a:endParaRPr lang="ko-KR" altLang="en-US" sz="1700" b="1" i="0" u="none" strike="noStrike" kern="1200" spc="0" baseline="0" dirty="0">
              <a:solidFill>
                <a:srgbClr val="3A3838">
                  <a:lumMod val="65000"/>
                  <a:lumOff val="35000"/>
                </a:srgbClr>
              </a:solidFill>
              <a:highlight>
                <a:srgbClr val="E8E2E2"/>
              </a:highlight>
              <a:latin typeface="+mn-lt"/>
              <a:ea typeface="+mn-ea"/>
              <a:cs typeface="+mn-cs"/>
            </a:endParaRPr>
          </a:p>
        </cx:rich>
      </cx:tx>
    </cx:title>
    <cx:plotArea>
      <cx:plotAreaRegion>
        <cx:series layoutId="boxWhisker" uniqueId="{BC0DE398-971E-4FAA-9215-380C82347584}"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r>
                  <a:rPr lang="en-US" altLang="ko-KR" sz="900" b="0" i="0" u="none" strike="noStrik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Calibri" panose="020F0502020204030204"/>
                    <a:ea typeface="맑은 고딕" panose="020B0503020000020004" pitchFamily="50" charset="-127"/>
                  </a:rPr>
                  <a:t>Acc</a:t>
                </a:r>
                <a:endParaRPr lang="ko-KR" alt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cx:rich>
          </cx:tx>
        </cx:title>
        <cx:tickLabels/>
      </cx:axis>
      <cx:axis id="1">
        <cx:valScaling max="85" min="60"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63803-0D85-4729-9C9D-25F25468F0C3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91346-1D04-4B38-9073-B524F7FC8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70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14.png"/><Relationship Id="rId1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4.png"/><Relationship Id="rId18" Type="http://schemas.openxmlformats.org/officeDocument/2006/relationships/image" Target="../media/image37.png"/><Relationship Id="rId3" Type="http://schemas.openxmlformats.org/officeDocument/2006/relationships/image" Target="../media/image200.png"/><Relationship Id="rId21" Type="http://schemas.openxmlformats.org/officeDocument/2006/relationships/image" Target="../media/image40.png"/><Relationship Id="rId7" Type="http://schemas.openxmlformats.org/officeDocument/2006/relationships/image" Target="../media/image31.png"/><Relationship Id="rId12" Type="http://schemas.openxmlformats.org/officeDocument/2006/relationships/image" Target="../media/image290.png"/><Relationship Id="rId17" Type="http://schemas.openxmlformats.org/officeDocument/2006/relationships/image" Target="../media/image330.png"/><Relationship Id="rId2" Type="http://schemas.openxmlformats.org/officeDocument/2006/relationships/image" Target="../media/image190.png"/><Relationship Id="rId16" Type="http://schemas.openxmlformats.org/officeDocument/2006/relationships/image" Target="../media/image36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3.png"/><Relationship Id="rId5" Type="http://schemas.openxmlformats.org/officeDocument/2006/relationships/image" Target="../media/image29.png"/><Relationship Id="rId15" Type="http://schemas.openxmlformats.org/officeDocument/2006/relationships/image" Target="../media/image35.png"/><Relationship Id="rId10" Type="http://schemas.openxmlformats.org/officeDocument/2006/relationships/image" Target="../media/image11.png"/><Relationship Id="rId19" Type="http://schemas.openxmlformats.org/officeDocument/2006/relationships/image" Target="../media/image38.png"/><Relationship Id="rId4" Type="http://schemas.openxmlformats.org/officeDocument/2006/relationships/image" Target="../media/image210.png"/><Relationship Id="rId9" Type="http://schemas.openxmlformats.org/officeDocument/2006/relationships/image" Target="../media/image260.png"/><Relationship Id="rId14" Type="http://schemas.openxmlformats.org/officeDocument/2006/relationships/image" Target="../media/image310.png"/><Relationship Id="rId22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2.png"/><Relationship Id="rId4" Type="http://schemas.openxmlformats.org/officeDocument/2006/relationships/image" Target="../media/image4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65679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5212D-8DA3-42A6-8087-758D0FFA511D}"/>
              </a:ext>
            </a:extLst>
          </p:cNvPr>
          <p:cNvSpPr txBox="1"/>
          <p:nvPr/>
        </p:nvSpPr>
        <p:spPr>
          <a:xfrm>
            <a:off x="2519082" y="1963898"/>
            <a:ext cx="71359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데이터</a:t>
            </a:r>
            <a:r>
              <a:rPr lang="en-US" altLang="ko-KR" sz="3600" dirty="0"/>
              <a:t> </a:t>
            </a:r>
            <a:r>
              <a:rPr lang="ko-KR" altLang="en-US" sz="3600" dirty="0"/>
              <a:t>마이닝 </a:t>
            </a:r>
            <a:r>
              <a:rPr lang="en-US" altLang="ko-KR" sz="3600" dirty="0"/>
              <a:t>3</a:t>
            </a:r>
            <a:r>
              <a:rPr lang="ko-KR" altLang="en-US" sz="3600" dirty="0"/>
              <a:t>팀</a:t>
            </a:r>
            <a:endParaRPr lang="en-US" altLang="ko-KR" sz="3600" dirty="0"/>
          </a:p>
          <a:p>
            <a:pPr algn="ctr"/>
            <a:r>
              <a:rPr lang="en-US" altLang="ko-KR" sz="2800" dirty="0"/>
              <a:t>-</a:t>
            </a:r>
            <a:r>
              <a:rPr lang="ko-KR" altLang="en-US" sz="2800" dirty="0"/>
              <a:t>통신사 이탈 고객 예측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047A3D-19B0-4FA6-BBC9-81355D924240}"/>
              </a:ext>
            </a:extLst>
          </p:cNvPr>
          <p:cNvSpPr txBox="1"/>
          <p:nvPr/>
        </p:nvSpPr>
        <p:spPr>
          <a:xfrm>
            <a:off x="3720662" y="3816885"/>
            <a:ext cx="475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김현우</a:t>
            </a:r>
            <a:r>
              <a:rPr lang="en-US" altLang="ko-KR" dirty="0"/>
              <a:t>, </a:t>
            </a:r>
            <a:r>
              <a:rPr lang="ko-KR" altLang="en-US" dirty="0" err="1"/>
              <a:t>이다현</a:t>
            </a:r>
            <a:r>
              <a:rPr lang="en-US" altLang="ko-KR" dirty="0"/>
              <a:t>, </a:t>
            </a:r>
            <a:r>
              <a:rPr lang="ko-KR" altLang="en-US" dirty="0"/>
              <a:t>장지우</a:t>
            </a:r>
            <a:r>
              <a:rPr lang="en-US" altLang="ko-KR" dirty="0"/>
              <a:t>, </a:t>
            </a:r>
            <a:r>
              <a:rPr lang="ko-KR" altLang="en-US" dirty="0" err="1"/>
              <a:t>전현일</a:t>
            </a:r>
            <a:r>
              <a:rPr lang="en-US" altLang="ko-KR" dirty="0"/>
              <a:t>, </a:t>
            </a:r>
            <a:r>
              <a:rPr lang="ko-KR" altLang="en-US" dirty="0"/>
              <a:t>이호은</a:t>
            </a:r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AEE9DF0-4B4D-ADF9-B432-4E8226A3DDBE}"/>
              </a:ext>
            </a:extLst>
          </p:cNvPr>
          <p:cNvCxnSpPr>
            <a:cxnSpLocks/>
          </p:cNvCxnSpPr>
          <p:nvPr/>
        </p:nvCxnSpPr>
        <p:spPr>
          <a:xfrm>
            <a:off x="152400" y="181239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3ADE0A-DDC9-8A8A-3091-B3BD68F86F6B}"/>
              </a:ext>
            </a:extLst>
          </p:cNvPr>
          <p:cNvSpPr txBox="1"/>
          <p:nvPr/>
        </p:nvSpPr>
        <p:spPr>
          <a:xfrm>
            <a:off x="583709" y="28253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#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6CD4486-8FA5-2D98-9239-BEE53B7F5D7B}"/>
              </a:ext>
            </a:extLst>
          </p:cNvPr>
          <p:cNvCxnSpPr/>
          <p:nvPr/>
        </p:nvCxnSpPr>
        <p:spPr>
          <a:xfrm>
            <a:off x="1587500" y="181239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F29EF3F-CA49-5964-5443-A221DDE484BB}"/>
              </a:ext>
            </a:extLst>
          </p:cNvPr>
          <p:cNvSpPr txBox="1"/>
          <p:nvPr/>
        </p:nvSpPr>
        <p:spPr>
          <a:xfrm>
            <a:off x="1676400" y="267149"/>
            <a:ext cx="14157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spc="-300" dirty="0">
                <a:solidFill>
                  <a:schemeClr val="accent4"/>
                </a:solidFill>
              </a:rPr>
              <a:t>분포변환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D27316-12B5-A293-3C0C-486867851876}"/>
              </a:ext>
            </a:extLst>
          </p:cNvPr>
          <p:cNvSpPr txBox="1"/>
          <p:nvPr/>
        </p:nvSpPr>
        <p:spPr>
          <a:xfrm>
            <a:off x="4290235" y="1493105"/>
            <a:ext cx="3512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+mj-lt"/>
              </a:rPr>
              <a:t>Data</a:t>
            </a:r>
            <a:r>
              <a:rPr lang="ko-KR" altLang="en-US" sz="3600" dirty="0">
                <a:latin typeface="+mj-lt"/>
              </a:rPr>
              <a:t> </a:t>
            </a:r>
            <a:r>
              <a:rPr lang="en-US" altLang="ko-KR" sz="3600" dirty="0">
                <a:latin typeface="+mj-lt"/>
              </a:rPr>
              <a:t>leakage</a:t>
            </a:r>
            <a:endParaRPr lang="ko-KR" altLang="en-US" sz="36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CF80B0-830B-48E7-D122-02F990D59DE5}"/>
              </a:ext>
            </a:extLst>
          </p:cNvPr>
          <p:cNvSpPr txBox="1"/>
          <p:nvPr/>
        </p:nvSpPr>
        <p:spPr>
          <a:xfrm>
            <a:off x="4886211" y="2814609"/>
            <a:ext cx="241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Data </a:t>
            </a:r>
            <a:r>
              <a:rPr lang="en-US" altLang="ko-KR" dirty="0"/>
              <a:t>Set</a:t>
            </a:r>
            <a:r>
              <a:rPr lang="ko-KR" altLang="en-US" dirty="0"/>
              <a:t> </a:t>
            </a:r>
          </a:p>
        </p:txBody>
      </p:sp>
      <p:graphicFrame>
        <p:nvGraphicFramePr>
          <p:cNvPr id="33" name="표 3">
            <a:extLst>
              <a:ext uri="{FF2B5EF4-FFF2-40B4-BE49-F238E27FC236}">
                <a16:creationId xmlns:a16="http://schemas.microsoft.com/office/drawing/2014/main" id="{F85FDFEE-0F91-CEAE-71BF-3B7B8BB90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911628"/>
              </p:ext>
            </p:extLst>
          </p:nvPr>
        </p:nvGraphicFramePr>
        <p:xfrm>
          <a:off x="1760556" y="3256695"/>
          <a:ext cx="85518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692">
                  <a:extLst>
                    <a:ext uri="{9D8B030D-6E8A-4147-A177-3AD203B41FA5}">
                      <a16:colId xmlns:a16="http://schemas.microsoft.com/office/drawing/2014/main" val="4226651910"/>
                    </a:ext>
                  </a:extLst>
                </a:gridCol>
                <a:gridCol w="1221692">
                  <a:extLst>
                    <a:ext uri="{9D8B030D-6E8A-4147-A177-3AD203B41FA5}">
                      <a16:colId xmlns:a16="http://schemas.microsoft.com/office/drawing/2014/main" val="2654714949"/>
                    </a:ext>
                  </a:extLst>
                </a:gridCol>
                <a:gridCol w="1221692">
                  <a:extLst>
                    <a:ext uri="{9D8B030D-6E8A-4147-A177-3AD203B41FA5}">
                      <a16:colId xmlns:a16="http://schemas.microsoft.com/office/drawing/2014/main" val="3575057657"/>
                    </a:ext>
                  </a:extLst>
                </a:gridCol>
                <a:gridCol w="1221692">
                  <a:extLst>
                    <a:ext uri="{9D8B030D-6E8A-4147-A177-3AD203B41FA5}">
                      <a16:colId xmlns:a16="http://schemas.microsoft.com/office/drawing/2014/main" val="651459714"/>
                    </a:ext>
                  </a:extLst>
                </a:gridCol>
                <a:gridCol w="1221692">
                  <a:extLst>
                    <a:ext uri="{9D8B030D-6E8A-4147-A177-3AD203B41FA5}">
                      <a16:colId xmlns:a16="http://schemas.microsoft.com/office/drawing/2014/main" val="341910789"/>
                    </a:ext>
                  </a:extLst>
                </a:gridCol>
                <a:gridCol w="1221692">
                  <a:extLst>
                    <a:ext uri="{9D8B030D-6E8A-4147-A177-3AD203B41FA5}">
                      <a16:colId xmlns:a16="http://schemas.microsoft.com/office/drawing/2014/main" val="3446210521"/>
                    </a:ext>
                  </a:extLst>
                </a:gridCol>
                <a:gridCol w="1221692">
                  <a:extLst>
                    <a:ext uri="{9D8B030D-6E8A-4147-A177-3AD203B41FA5}">
                      <a16:colId xmlns:a16="http://schemas.microsoft.com/office/drawing/2014/main" val="1488612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227983"/>
                  </a:ext>
                </a:extLst>
              </a:tr>
            </a:tbl>
          </a:graphicData>
        </a:graphic>
      </p:graphicFrame>
      <p:graphicFrame>
        <p:nvGraphicFramePr>
          <p:cNvPr id="37" name="표 3">
            <a:extLst>
              <a:ext uri="{FF2B5EF4-FFF2-40B4-BE49-F238E27FC236}">
                <a16:creationId xmlns:a16="http://schemas.microsoft.com/office/drawing/2014/main" id="{F7F7F5F7-6906-2942-E555-7159B416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427239"/>
              </p:ext>
            </p:extLst>
          </p:nvPr>
        </p:nvGraphicFramePr>
        <p:xfrm>
          <a:off x="1760556" y="4088448"/>
          <a:ext cx="60918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369">
                  <a:extLst>
                    <a:ext uri="{9D8B030D-6E8A-4147-A177-3AD203B41FA5}">
                      <a16:colId xmlns:a16="http://schemas.microsoft.com/office/drawing/2014/main" val="4226651910"/>
                    </a:ext>
                  </a:extLst>
                </a:gridCol>
                <a:gridCol w="1218369">
                  <a:extLst>
                    <a:ext uri="{9D8B030D-6E8A-4147-A177-3AD203B41FA5}">
                      <a16:colId xmlns:a16="http://schemas.microsoft.com/office/drawing/2014/main" val="2654714949"/>
                    </a:ext>
                  </a:extLst>
                </a:gridCol>
                <a:gridCol w="1218369">
                  <a:extLst>
                    <a:ext uri="{9D8B030D-6E8A-4147-A177-3AD203B41FA5}">
                      <a16:colId xmlns:a16="http://schemas.microsoft.com/office/drawing/2014/main" val="3575057657"/>
                    </a:ext>
                  </a:extLst>
                </a:gridCol>
                <a:gridCol w="1218369">
                  <a:extLst>
                    <a:ext uri="{9D8B030D-6E8A-4147-A177-3AD203B41FA5}">
                      <a16:colId xmlns:a16="http://schemas.microsoft.com/office/drawing/2014/main" val="651459714"/>
                    </a:ext>
                  </a:extLst>
                </a:gridCol>
                <a:gridCol w="1218369">
                  <a:extLst>
                    <a:ext uri="{9D8B030D-6E8A-4147-A177-3AD203B41FA5}">
                      <a16:colId xmlns:a16="http://schemas.microsoft.com/office/drawing/2014/main" val="3446210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1/4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2/4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3/4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227983"/>
                  </a:ext>
                </a:extLst>
              </a:tr>
            </a:tbl>
          </a:graphicData>
        </a:graphic>
      </p:graphicFrame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F68BC717-DA15-8054-CE43-DA7074A79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004516"/>
              </p:ext>
            </p:extLst>
          </p:nvPr>
        </p:nvGraphicFramePr>
        <p:xfrm>
          <a:off x="8140759" y="4077695"/>
          <a:ext cx="23807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368">
                  <a:extLst>
                    <a:ext uri="{9D8B030D-6E8A-4147-A177-3AD203B41FA5}">
                      <a16:colId xmlns:a16="http://schemas.microsoft.com/office/drawing/2014/main" val="64427709"/>
                    </a:ext>
                  </a:extLst>
                </a:gridCol>
                <a:gridCol w="1190368">
                  <a:extLst>
                    <a:ext uri="{9D8B030D-6E8A-4147-A177-3AD203B41FA5}">
                      <a16:colId xmlns:a16="http://schemas.microsoft.com/office/drawing/2014/main" val="255984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1254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CCF0F6C6-50FF-6EAD-E095-9486C1E185F9}"/>
              </a:ext>
            </a:extLst>
          </p:cNvPr>
          <p:cNvSpPr txBox="1"/>
          <p:nvPr/>
        </p:nvSpPr>
        <p:spPr>
          <a:xfrm>
            <a:off x="8140759" y="3673867"/>
            <a:ext cx="241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Test Set</a:t>
            </a:r>
            <a:r>
              <a:rPr lang="ko-KR" altLang="en-US" dirty="0"/>
              <a:t> 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CE0A12A6-B314-B222-1FA3-B40721FCA3B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07513" flipH="1">
            <a:off x="1089548" y="3540872"/>
            <a:ext cx="957422" cy="813724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F0B97ED9-149C-07FA-70DB-899A5E8E389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07513" flipH="1">
            <a:off x="512004" y="3946658"/>
            <a:ext cx="1842042" cy="81372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67B0A30-5A4B-04B2-6F8E-6C301EA05732}"/>
              </a:ext>
            </a:extLst>
          </p:cNvPr>
          <p:cNvSpPr txBox="1"/>
          <p:nvPr/>
        </p:nvSpPr>
        <p:spPr>
          <a:xfrm>
            <a:off x="7847275" y="4032282"/>
            <a:ext cx="254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+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9A24A-DF15-60AF-698A-BF16EC02657F}"/>
              </a:ext>
            </a:extLst>
          </p:cNvPr>
          <p:cNvSpPr txBox="1"/>
          <p:nvPr/>
        </p:nvSpPr>
        <p:spPr>
          <a:xfrm>
            <a:off x="10463284" y="4061201"/>
            <a:ext cx="86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(O)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9B672C-7861-70D4-E309-46ADF16528DC}"/>
              </a:ext>
            </a:extLst>
          </p:cNvPr>
          <p:cNvSpPr txBox="1"/>
          <p:nvPr/>
        </p:nvSpPr>
        <p:spPr>
          <a:xfrm>
            <a:off x="10472084" y="4959036"/>
            <a:ext cx="86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(X)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F2EC6-152E-95E8-E64F-DE544FCCF128}"/>
              </a:ext>
            </a:extLst>
          </p:cNvPr>
          <p:cNvSpPr txBox="1"/>
          <p:nvPr/>
        </p:nvSpPr>
        <p:spPr>
          <a:xfrm>
            <a:off x="1691576" y="2671902"/>
            <a:ext cx="75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Ex)</a:t>
            </a:r>
            <a:endParaRPr lang="ko-KR" altLang="en-US" dirty="0"/>
          </a:p>
        </p:txBody>
      </p:sp>
      <p:graphicFrame>
        <p:nvGraphicFramePr>
          <p:cNvPr id="62" name="표 3">
            <a:extLst>
              <a:ext uri="{FF2B5EF4-FFF2-40B4-BE49-F238E27FC236}">
                <a16:creationId xmlns:a16="http://schemas.microsoft.com/office/drawing/2014/main" id="{052E1794-6189-8B79-3913-2232E950C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843731"/>
              </p:ext>
            </p:extLst>
          </p:nvPr>
        </p:nvGraphicFramePr>
        <p:xfrm>
          <a:off x="1770716" y="4994055"/>
          <a:ext cx="85518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692">
                  <a:extLst>
                    <a:ext uri="{9D8B030D-6E8A-4147-A177-3AD203B41FA5}">
                      <a16:colId xmlns:a16="http://schemas.microsoft.com/office/drawing/2014/main" val="4226651910"/>
                    </a:ext>
                  </a:extLst>
                </a:gridCol>
                <a:gridCol w="1221692">
                  <a:extLst>
                    <a:ext uri="{9D8B030D-6E8A-4147-A177-3AD203B41FA5}">
                      <a16:colId xmlns:a16="http://schemas.microsoft.com/office/drawing/2014/main" val="2654714949"/>
                    </a:ext>
                  </a:extLst>
                </a:gridCol>
                <a:gridCol w="1221692">
                  <a:extLst>
                    <a:ext uri="{9D8B030D-6E8A-4147-A177-3AD203B41FA5}">
                      <a16:colId xmlns:a16="http://schemas.microsoft.com/office/drawing/2014/main" val="3575057657"/>
                    </a:ext>
                  </a:extLst>
                </a:gridCol>
                <a:gridCol w="1221692">
                  <a:extLst>
                    <a:ext uri="{9D8B030D-6E8A-4147-A177-3AD203B41FA5}">
                      <a16:colId xmlns:a16="http://schemas.microsoft.com/office/drawing/2014/main" val="651459714"/>
                    </a:ext>
                  </a:extLst>
                </a:gridCol>
                <a:gridCol w="1221692">
                  <a:extLst>
                    <a:ext uri="{9D8B030D-6E8A-4147-A177-3AD203B41FA5}">
                      <a16:colId xmlns:a16="http://schemas.microsoft.com/office/drawing/2014/main" val="341910789"/>
                    </a:ext>
                  </a:extLst>
                </a:gridCol>
                <a:gridCol w="1221692">
                  <a:extLst>
                    <a:ext uri="{9D8B030D-6E8A-4147-A177-3AD203B41FA5}">
                      <a16:colId xmlns:a16="http://schemas.microsoft.com/office/drawing/2014/main" val="3446210521"/>
                    </a:ext>
                  </a:extLst>
                </a:gridCol>
                <a:gridCol w="1221692">
                  <a:extLst>
                    <a:ext uri="{9D8B030D-6E8A-4147-A177-3AD203B41FA5}">
                      <a16:colId xmlns:a16="http://schemas.microsoft.com/office/drawing/2014/main" val="1488612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1/5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2/5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3/5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2/5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22798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F7EEBE6F-865F-4844-493F-DB17D26D8A9C}"/>
              </a:ext>
            </a:extLst>
          </p:cNvPr>
          <p:cNvSpPr txBox="1"/>
          <p:nvPr/>
        </p:nvSpPr>
        <p:spPr>
          <a:xfrm>
            <a:off x="3596689" y="3719116"/>
            <a:ext cx="241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Train Set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951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B1407BC5-893D-3843-C75B-28B896BBFB6E}"/>
              </a:ext>
            </a:extLst>
          </p:cNvPr>
          <p:cNvGrpSpPr/>
          <p:nvPr/>
        </p:nvGrpSpPr>
        <p:grpSpPr>
          <a:xfrm>
            <a:off x="995578" y="2764472"/>
            <a:ext cx="10200843" cy="2094468"/>
            <a:chOff x="1090437" y="2791649"/>
            <a:chExt cx="9882542" cy="182878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B58FE8-E337-866D-AED0-8B46F48D09E9}"/>
                </a:ext>
              </a:extLst>
            </p:cNvPr>
            <p:cNvSpPr txBox="1"/>
            <p:nvPr/>
          </p:nvSpPr>
          <p:spPr>
            <a:xfrm>
              <a:off x="1090437" y="3147785"/>
              <a:ext cx="492737" cy="120032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/>
                <a:t>전</a:t>
              </a:r>
              <a:endParaRPr lang="en-US" altLang="ko-KR" sz="2400" b="1" dirty="0"/>
            </a:p>
            <a:p>
              <a:r>
                <a:rPr lang="ko-KR" altLang="en-US" sz="2400" b="1" dirty="0"/>
                <a:t>처</a:t>
              </a:r>
              <a:endParaRPr lang="en-US" altLang="ko-KR" sz="2400" b="1" dirty="0"/>
            </a:p>
            <a:p>
              <a:r>
                <a:rPr lang="ko-KR" altLang="en-US" sz="2400" b="1" dirty="0"/>
                <a:t>리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BB44E83-7F1A-7163-E9E2-0D982000EEF3}"/>
                </a:ext>
              </a:extLst>
            </p:cNvPr>
            <p:cNvSpPr/>
            <p:nvPr/>
          </p:nvSpPr>
          <p:spPr>
            <a:xfrm>
              <a:off x="1798469" y="2791649"/>
              <a:ext cx="92543" cy="182878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DDC81BC-24E2-4A1E-D28E-DBABBE211D96}"/>
                </a:ext>
              </a:extLst>
            </p:cNvPr>
            <p:cNvSpPr/>
            <p:nvPr/>
          </p:nvSpPr>
          <p:spPr>
            <a:xfrm>
              <a:off x="2159445" y="2791652"/>
              <a:ext cx="1187888" cy="18287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D803AD7-5501-EC33-64FA-8D39DF9AB7EC}"/>
                </a:ext>
              </a:extLst>
            </p:cNvPr>
            <p:cNvSpPr/>
            <p:nvPr/>
          </p:nvSpPr>
          <p:spPr>
            <a:xfrm>
              <a:off x="2159445" y="2791650"/>
              <a:ext cx="1187888" cy="5398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결측치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6D019D-378C-ABA1-03E8-EF9E447F329B}"/>
                </a:ext>
              </a:extLst>
            </p:cNvPr>
            <p:cNvSpPr txBox="1"/>
            <p:nvPr/>
          </p:nvSpPr>
          <p:spPr>
            <a:xfrm>
              <a:off x="3356806" y="3564932"/>
              <a:ext cx="442430" cy="366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&gt;&gt;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5D69CC3-0A84-2989-4C22-4D597257324C}"/>
                </a:ext>
              </a:extLst>
            </p:cNvPr>
            <p:cNvSpPr/>
            <p:nvPr/>
          </p:nvSpPr>
          <p:spPr>
            <a:xfrm>
              <a:off x="3791586" y="2791652"/>
              <a:ext cx="1664847" cy="18287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</a:rPr>
                <a:t>가입개월</a:t>
              </a:r>
              <a:r>
                <a:rPr lang="ko-KR" altLang="en-US" sz="1600" dirty="0">
                  <a:solidFill>
                    <a:schemeClr val="tx1"/>
                  </a:solidFill>
                </a:rPr>
                <a:t> 이상치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</a:rPr>
                <a:t>총요금</a:t>
              </a:r>
              <a:r>
                <a:rPr lang="ko-KR" altLang="en-US" sz="1600" dirty="0">
                  <a:solidFill>
                    <a:schemeClr val="tx1"/>
                  </a:solidFill>
                </a:rPr>
                <a:t> 이상치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FD228A1C-ECF1-E4C0-F72C-35AF220E34ED}"/>
                    </a:ext>
                  </a:extLst>
                </p:cNvPr>
                <p:cNvSpPr/>
                <p:nvPr/>
              </p:nvSpPr>
              <p:spPr>
                <a:xfrm>
                  <a:off x="3791587" y="2791650"/>
                  <a:ext cx="1664846" cy="53981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이상치 </a:t>
                  </a:r>
                  <a:r>
                    <a:rPr lang="en-US" altLang="ko-KR" dirty="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ko-KR" dirty="0"/>
                    <a:t>)</a:t>
                  </a:r>
                  <a:endParaRPr lang="ko-KR" altLang="en-US" dirty="0"/>
                </a:p>
              </p:txBody>
            </p:sp>
          </mc:Choice>
          <mc:Fallback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FD228A1C-ECF1-E4C0-F72C-35AF220E34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1587" y="2791650"/>
                  <a:ext cx="1664846" cy="53981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4D4721-5E82-FB10-B365-678422EAAF06}"/>
                </a:ext>
              </a:extLst>
            </p:cNvPr>
            <p:cNvSpPr txBox="1"/>
            <p:nvPr/>
          </p:nvSpPr>
          <p:spPr>
            <a:xfrm>
              <a:off x="5464083" y="3564932"/>
              <a:ext cx="442430" cy="366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&gt;&gt;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BDA0A58-346B-0ECD-AE17-D619DE65FEE6}"/>
                </a:ext>
              </a:extLst>
            </p:cNvPr>
            <p:cNvSpPr/>
            <p:nvPr/>
          </p:nvSpPr>
          <p:spPr>
            <a:xfrm>
              <a:off x="5906513" y="2791652"/>
              <a:ext cx="1500845" cy="18287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OneHot</a:t>
              </a:r>
              <a:r>
                <a:rPr lang="ko-KR" altLang="en-US" sz="1600" dirty="0">
                  <a:solidFill>
                    <a:schemeClr val="tx1"/>
                  </a:solidFill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</a:rPr>
                <a:t>encoding</a:t>
              </a:r>
            </a:p>
            <a:p>
              <a:pPr algn="ctr"/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이진변환 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962BDB-7965-2C0B-8E9D-06DBF032CA58}"/>
                </a:ext>
              </a:extLst>
            </p:cNvPr>
            <p:cNvSpPr/>
            <p:nvPr/>
          </p:nvSpPr>
          <p:spPr>
            <a:xfrm>
              <a:off x="5906513" y="2791650"/>
              <a:ext cx="1500845" cy="5398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인코딩 </a:t>
              </a:r>
              <a:r>
                <a:rPr lang="en-US" altLang="ko-KR" dirty="0"/>
                <a:t>(2)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EBF095-92ED-E2B8-DBFE-D7781E0B6BEE}"/>
                </a:ext>
              </a:extLst>
            </p:cNvPr>
            <p:cNvSpPr txBox="1"/>
            <p:nvPr/>
          </p:nvSpPr>
          <p:spPr>
            <a:xfrm>
              <a:off x="7480394" y="3564932"/>
              <a:ext cx="442430" cy="366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&gt;&gt;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0CE1356-BE02-5E13-3EEE-186CE1BA6911}"/>
                </a:ext>
              </a:extLst>
            </p:cNvPr>
            <p:cNvSpPr/>
            <p:nvPr/>
          </p:nvSpPr>
          <p:spPr>
            <a:xfrm>
              <a:off x="7952081" y="2791652"/>
              <a:ext cx="1500845" cy="18287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  <a:latin typeface="+mn-ea"/>
                </a:rPr>
                <a:t>폰가입여부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보안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영상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만족도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가성비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283CB35-3723-CF28-EB24-CDD16FDA6B20}"/>
                </a:ext>
              </a:extLst>
            </p:cNvPr>
            <p:cNvSpPr/>
            <p:nvPr/>
          </p:nvSpPr>
          <p:spPr>
            <a:xfrm>
              <a:off x="7952081" y="2791650"/>
              <a:ext cx="1500845" cy="5398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변수생성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D74DD0-E6A4-F1D5-0E7F-2627053E780A}"/>
                </a:ext>
              </a:extLst>
            </p:cNvPr>
            <p:cNvSpPr txBox="1"/>
            <p:nvPr/>
          </p:nvSpPr>
          <p:spPr>
            <a:xfrm>
              <a:off x="9514635" y="3564932"/>
              <a:ext cx="442430" cy="366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&gt;&gt;</a:t>
              </a:r>
              <a:endParaRPr lang="ko-KR" altLang="en-US" dirty="0">
                <a:latin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DC7B4B2-5795-3134-BE79-D0FAEC77C3B4}"/>
                    </a:ext>
                  </a:extLst>
                </p:cNvPr>
                <p:cNvSpPr txBox="1"/>
                <p:nvPr/>
              </p:nvSpPr>
              <p:spPr>
                <a:xfrm>
                  <a:off x="9735850" y="3331466"/>
                  <a:ext cx="1237129" cy="775533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1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a14:m>
                  <a:r>
                    <a:rPr lang="ko-KR" altLang="en-US" sz="2800" b="1" dirty="0"/>
                    <a:t> </a:t>
                  </a:r>
                  <a:endParaRPr lang="en-US" altLang="ko-KR" sz="1400" b="1" dirty="0"/>
                </a:p>
                <a:p>
                  <a:pPr algn="ctr"/>
                  <a:r>
                    <a:rPr lang="en-US" altLang="ko-KR" sz="1400" b="1" dirty="0"/>
                    <a:t>Dataset</a:t>
                  </a:r>
                  <a:r>
                    <a:rPr lang="ko-KR" altLang="en-US" sz="1400" b="1" dirty="0"/>
                    <a:t> 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DC7B4B2-5795-3134-BE79-D0FAEC77C3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5850" y="3331466"/>
                  <a:ext cx="1237129" cy="7755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07AA4C2-BF71-55E4-565B-93DF3045A91C}"/>
              </a:ext>
            </a:extLst>
          </p:cNvPr>
          <p:cNvCxnSpPr>
            <a:cxnSpLocks/>
          </p:cNvCxnSpPr>
          <p:nvPr/>
        </p:nvCxnSpPr>
        <p:spPr>
          <a:xfrm>
            <a:off x="152400" y="797929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E70DA68-9DD5-1703-F6E6-5099D8745FA9}"/>
              </a:ext>
            </a:extLst>
          </p:cNvPr>
          <p:cNvCxnSpPr/>
          <p:nvPr/>
        </p:nvCxnSpPr>
        <p:spPr>
          <a:xfrm>
            <a:off x="1587500" y="797929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D41DDF2-8318-CEF3-870D-BEDD1A6787C9}"/>
              </a:ext>
            </a:extLst>
          </p:cNvPr>
          <p:cNvSpPr txBox="1"/>
          <p:nvPr/>
        </p:nvSpPr>
        <p:spPr>
          <a:xfrm>
            <a:off x="678369" y="87035"/>
            <a:ext cx="4614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Part 1 </a:t>
            </a:r>
            <a:r>
              <a:rPr lang="ko-KR" altLang="en-US" sz="3600" dirty="0" err="1">
                <a:latin typeface="+mj-lt"/>
              </a:rPr>
              <a:t>전처리</a:t>
            </a:r>
            <a:r>
              <a:rPr lang="ko-KR" altLang="en-US" sz="3600" dirty="0">
                <a:latin typeface="+mj-lt"/>
              </a:rPr>
              <a:t> 결과</a:t>
            </a:r>
            <a:r>
              <a:rPr lang="en-US" altLang="ko-KR" sz="3600" dirty="0">
                <a:latin typeface="+mj-lt"/>
              </a:rPr>
              <a:t> </a:t>
            </a:r>
            <a:endParaRPr lang="ko-KR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8282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4216226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4344419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#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4216226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A30AD8-BBB2-266C-22A5-63E6A5772960}"/>
              </a:ext>
            </a:extLst>
          </p:cNvPr>
          <p:cNvSpPr txBox="1"/>
          <p:nvPr/>
        </p:nvSpPr>
        <p:spPr>
          <a:xfrm>
            <a:off x="1676400" y="4329031"/>
            <a:ext cx="20313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spc="-300" dirty="0">
                <a:solidFill>
                  <a:schemeClr val="accent4"/>
                </a:solidFill>
              </a:rPr>
              <a:t>변수선택방안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41DAA75-0B9E-647A-C257-91FA0B669291}"/>
              </a:ext>
            </a:extLst>
          </p:cNvPr>
          <p:cNvCxnSpPr>
            <a:cxnSpLocks/>
          </p:cNvCxnSpPr>
          <p:nvPr/>
        </p:nvCxnSpPr>
        <p:spPr>
          <a:xfrm>
            <a:off x="152400" y="818036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0C02A2E-FC86-53FB-0E77-FF07E52365FE}"/>
              </a:ext>
            </a:extLst>
          </p:cNvPr>
          <p:cNvSpPr txBox="1"/>
          <p:nvPr/>
        </p:nvSpPr>
        <p:spPr>
          <a:xfrm>
            <a:off x="1676400" y="903351"/>
            <a:ext cx="147348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spc="-300" dirty="0">
                <a:solidFill>
                  <a:schemeClr val="accent4"/>
                </a:solidFill>
              </a:rPr>
              <a:t>모델 선택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5C3C51-B877-54AF-E61E-E425BD65C2A7}"/>
              </a:ext>
            </a:extLst>
          </p:cNvPr>
          <p:cNvSpPr txBox="1"/>
          <p:nvPr/>
        </p:nvSpPr>
        <p:spPr>
          <a:xfrm>
            <a:off x="583709" y="97312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#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377E238-FDC4-359F-674D-3D7BC8009973}"/>
              </a:ext>
            </a:extLst>
          </p:cNvPr>
          <p:cNvCxnSpPr/>
          <p:nvPr/>
        </p:nvCxnSpPr>
        <p:spPr>
          <a:xfrm>
            <a:off x="1587500" y="818036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506EA67-8518-B826-3AE0-055A0875B05D}"/>
              </a:ext>
            </a:extLst>
          </p:cNvPr>
          <p:cNvCxnSpPr>
            <a:cxnSpLocks/>
          </p:cNvCxnSpPr>
          <p:nvPr/>
        </p:nvCxnSpPr>
        <p:spPr>
          <a:xfrm>
            <a:off x="152400" y="270959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ED33BE3-D2AF-7312-ED1D-4C8C65445FAC}"/>
              </a:ext>
            </a:extLst>
          </p:cNvPr>
          <p:cNvSpPr txBox="1"/>
          <p:nvPr/>
        </p:nvSpPr>
        <p:spPr>
          <a:xfrm>
            <a:off x="1676400" y="2815210"/>
            <a:ext cx="239681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spc="-300" dirty="0">
                <a:solidFill>
                  <a:schemeClr val="accent4"/>
                </a:solidFill>
              </a:rPr>
              <a:t>모델링 방안선택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6C500E-0EDA-3ECB-77BF-CAD2F2C07277}"/>
              </a:ext>
            </a:extLst>
          </p:cNvPr>
          <p:cNvSpPr txBox="1"/>
          <p:nvPr/>
        </p:nvSpPr>
        <p:spPr>
          <a:xfrm>
            <a:off x="583709" y="286467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#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C09BFAC-E9FA-9D5F-5542-F4D0B7EE9CF8}"/>
              </a:ext>
            </a:extLst>
          </p:cNvPr>
          <p:cNvCxnSpPr/>
          <p:nvPr/>
        </p:nvCxnSpPr>
        <p:spPr>
          <a:xfrm>
            <a:off x="1587500" y="270959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4AE8CDF-3921-54B9-E1C4-0A7EC690EA73}"/>
              </a:ext>
            </a:extLst>
          </p:cNvPr>
          <p:cNvSpPr txBox="1"/>
          <p:nvPr/>
        </p:nvSpPr>
        <p:spPr>
          <a:xfrm>
            <a:off x="4253470" y="2839771"/>
            <a:ext cx="562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altLang="ko-KR" spc="-150" dirty="0"/>
              <a:t>Naïve</a:t>
            </a:r>
          </a:p>
          <a:p>
            <a:r>
              <a:rPr lang="ko-KR" altLang="en-US" spc="-150" dirty="0"/>
              <a:t>부분집합으로</a:t>
            </a:r>
            <a:r>
              <a:rPr lang="en-US" altLang="ko-KR" spc="-150" dirty="0"/>
              <a:t> </a:t>
            </a:r>
            <a:r>
              <a:rPr lang="ko-KR" altLang="en-US" spc="-150" dirty="0"/>
              <a:t>데이터 분류 후 </a:t>
            </a:r>
            <a:r>
              <a:rPr lang="en-US" altLang="ko-KR" sz="1800" spc="-150" dirty="0">
                <a:solidFill>
                  <a:schemeClr val="accent4"/>
                </a:solidFill>
              </a:rPr>
              <a:t>Double Modeling</a:t>
            </a:r>
            <a:endParaRPr lang="ko-KR" altLang="en-US" sz="1800" spc="-150" dirty="0">
              <a:solidFill>
                <a:schemeClr val="accent4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D27316-12B5-A293-3C0C-486867851876}"/>
              </a:ext>
            </a:extLst>
          </p:cNvPr>
          <p:cNvSpPr txBox="1"/>
          <p:nvPr/>
        </p:nvSpPr>
        <p:spPr>
          <a:xfrm>
            <a:off x="678368" y="114173"/>
            <a:ext cx="4340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Part 3 </a:t>
            </a:r>
            <a:r>
              <a:rPr lang="ko-KR" altLang="en-US" sz="3600" dirty="0">
                <a:latin typeface="+mj-lt"/>
              </a:rPr>
              <a:t> 모델링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368A39-7DE0-EDA5-BDB2-D905741FD963}"/>
              </a:ext>
            </a:extLst>
          </p:cNvPr>
          <p:cNvSpPr txBox="1"/>
          <p:nvPr/>
        </p:nvSpPr>
        <p:spPr>
          <a:xfrm>
            <a:off x="4253470" y="1005589"/>
            <a:ext cx="5624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altLang="ko-KR" dirty="0" err="1"/>
              <a:t>CatBoost</a:t>
            </a:r>
            <a:r>
              <a:rPr lang="en-US" altLang="ko-KR" dirty="0"/>
              <a:t> (C)</a:t>
            </a:r>
          </a:p>
          <a:p>
            <a:r>
              <a:rPr lang="en-US" altLang="ko-KR" dirty="0" err="1"/>
              <a:t>LightGBM</a:t>
            </a:r>
            <a:r>
              <a:rPr lang="en-US" altLang="ko-KR" dirty="0"/>
              <a:t> (L)</a:t>
            </a:r>
          </a:p>
          <a:p>
            <a:r>
              <a:rPr lang="en-US" altLang="ko-KR" dirty="0" err="1"/>
              <a:t>XGBoost</a:t>
            </a:r>
            <a:r>
              <a:rPr lang="en-US" altLang="ko-KR" dirty="0"/>
              <a:t> (X)</a:t>
            </a:r>
          </a:p>
          <a:p>
            <a:r>
              <a:rPr lang="en-US" altLang="ko-KR" dirty="0" err="1"/>
              <a:t>RandomForest</a:t>
            </a:r>
            <a:r>
              <a:rPr lang="en-US" altLang="ko-KR" dirty="0"/>
              <a:t> (R)</a:t>
            </a:r>
          </a:p>
          <a:p>
            <a:r>
              <a:rPr lang="en-US" altLang="ko-KR" dirty="0" err="1"/>
              <a:t>LogisticRegression</a:t>
            </a:r>
            <a:r>
              <a:rPr lang="en-US" altLang="ko-KR" dirty="0"/>
              <a:t> (Lo)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F49837-BC2F-B771-3A8F-287D3AD89BCB}"/>
              </a:ext>
            </a:extLst>
          </p:cNvPr>
          <p:cNvSpPr txBox="1"/>
          <p:nvPr/>
        </p:nvSpPr>
        <p:spPr>
          <a:xfrm>
            <a:off x="4253471" y="4392919"/>
            <a:ext cx="5624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altLang="ko-KR" dirty="0"/>
              <a:t>Naïve </a:t>
            </a:r>
            <a:r>
              <a:rPr lang="ko-KR" altLang="en-US" dirty="0"/>
              <a:t>전진선택</a:t>
            </a:r>
          </a:p>
          <a:p>
            <a:r>
              <a:rPr lang="en-US" altLang="ko-KR" sz="1800" dirty="0"/>
              <a:t>Pre-trained Feature Selection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dirty="0"/>
              <a:t>       :</a:t>
            </a:r>
            <a:r>
              <a:rPr lang="ko-KR" altLang="en-US" dirty="0"/>
              <a:t>변수추가방법을 통한 사전학습 후 전진선택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506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6701F70-E1CB-842C-EA6A-38D56D001D8E}"/>
              </a:ext>
            </a:extLst>
          </p:cNvPr>
          <p:cNvGrpSpPr/>
          <p:nvPr/>
        </p:nvGrpSpPr>
        <p:grpSpPr>
          <a:xfrm>
            <a:off x="1104198" y="1050140"/>
            <a:ext cx="9609715" cy="4757719"/>
            <a:chOff x="1050571" y="734492"/>
            <a:chExt cx="9609715" cy="475771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0BF8F17-9E56-462D-B8ED-980C1047873B}"/>
                </a:ext>
              </a:extLst>
            </p:cNvPr>
            <p:cNvSpPr txBox="1"/>
            <p:nvPr/>
          </p:nvSpPr>
          <p:spPr>
            <a:xfrm>
              <a:off x="1050571" y="1576524"/>
              <a:ext cx="2365935" cy="3915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100" spc="-300" dirty="0">
                  <a:solidFill>
                    <a:schemeClr val="accent4"/>
                  </a:solidFill>
                </a:rPr>
                <a:t>1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100" spc="-300" dirty="0">
                  <a:solidFill>
                    <a:schemeClr val="accent4"/>
                  </a:solidFill>
                </a:rPr>
                <a:t>2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100" spc="-300" dirty="0">
                  <a:solidFill>
                    <a:schemeClr val="accent4"/>
                  </a:solidFill>
                </a:rPr>
                <a:t>3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100" spc="-300" dirty="0">
                  <a:solidFill>
                    <a:schemeClr val="accent4"/>
                  </a:solidFill>
                </a:rPr>
                <a:t>4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100" spc="-300" dirty="0">
                  <a:solidFill>
                    <a:schemeClr val="accent4"/>
                  </a:solidFill>
                </a:rPr>
                <a:t>5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100" spc="-300" dirty="0">
                  <a:solidFill>
                    <a:schemeClr val="accent4"/>
                  </a:solidFill>
                </a:rPr>
                <a:t>6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100" spc="-300" dirty="0">
                  <a:solidFill>
                    <a:schemeClr val="accent4"/>
                  </a:solidFill>
                </a:rPr>
                <a:t>7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100" spc="-300" dirty="0">
                  <a:solidFill>
                    <a:schemeClr val="accent4"/>
                  </a:solidFill>
                </a:rPr>
                <a:t>8</a:t>
              </a:r>
              <a:endParaRPr lang="ko-KR" altLang="en-US" sz="2100" spc="-300" dirty="0">
                <a:solidFill>
                  <a:schemeClr val="accent4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711726-A1D2-A643-6A7B-937F2481AA9C}"/>
                </a:ext>
              </a:extLst>
            </p:cNvPr>
            <p:cNvSpPr txBox="1"/>
            <p:nvPr/>
          </p:nvSpPr>
          <p:spPr>
            <a:xfrm>
              <a:off x="4458449" y="1767006"/>
              <a:ext cx="2760384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100" dirty="0" err="1">
                  <a:solidFill>
                    <a:schemeClr val="tx1"/>
                  </a:solidFill>
                </a:rPr>
                <a:t>CatBoost</a:t>
              </a:r>
              <a:endParaRPr lang="en-US" altLang="ko-KR" sz="2100" dirty="0">
                <a:solidFill>
                  <a:schemeClr val="tx1"/>
                </a:solidFill>
              </a:endParaRPr>
            </a:p>
            <a:p>
              <a:pPr algn="ctr"/>
              <a:endParaRPr lang="ko-KR" altLang="ko-KR" sz="2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100" dirty="0" err="1">
                  <a:solidFill>
                    <a:schemeClr val="tx1"/>
                  </a:solidFill>
                </a:rPr>
                <a:t>LightGBM</a:t>
              </a:r>
              <a:endParaRPr lang="en-US" altLang="ko-KR" sz="2100" dirty="0">
                <a:solidFill>
                  <a:schemeClr val="tx1"/>
                </a:solidFill>
              </a:endParaRPr>
            </a:p>
            <a:p>
              <a:pPr algn="ctr"/>
              <a:endParaRPr lang="ko-KR" altLang="ko-KR" sz="2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100" dirty="0" err="1">
                  <a:solidFill>
                    <a:schemeClr val="tx1"/>
                  </a:solidFill>
                </a:rPr>
                <a:t>XGBoost</a:t>
              </a:r>
              <a:endParaRPr lang="en-US" altLang="ko-KR" sz="2100" dirty="0">
                <a:solidFill>
                  <a:schemeClr val="tx1"/>
                </a:solidFill>
              </a:endParaRPr>
            </a:p>
            <a:p>
              <a:pPr algn="ctr"/>
              <a:endParaRPr lang="ko-KR" altLang="ko-KR" sz="2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100" dirty="0">
                  <a:solidFill>
                    <a:schemeClr val="tx1"/>
                  </a:solidFill>
                </a:rPr>
                <a:t>Random Forest</a:t>
              </a:r>
            </a:p>
            <a:p>
              <a:pPr algn="ctr"/>
              <a:endParaRPr lang="en-US" altLang="ko-KR" sz="2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100" dirty="0">
                  <a:solidFill>
                    <a:schemeClr val="tx1"/>
                  </a:solidFill>
                </a:rPr>
                <a:t>Logistic Regression</a:t>
              </a:r>
              <a:endParaRPr lang="ko-KR" altLang="ko-KR" sz="21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07E45A-27CA-9FFB-689A-0E86714AF1FD}"/>
                </a:ext>
              </a:extLst>
            </p:cNvPr>
            <p:cNvSpPr txBox="1"/>
            <p:nvPr/>
          </p:nvSpPr>
          <p:spPr>
            <a:xfrm>
              <a:off x="7899902" y="2090172"/>
              <a:ext cx="2760384" cy="235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100" spc="-300" dirty="0">
                  <a:solidFill>
                    <a:schemeClr val="accent4"/>
                  </a:solidFill>
                </a:rPr>
                <a:t>NN</a:t>
              </a:r>
            </a:p>
            <a:p>
              <a:pPr algn="ctr"/>
              <a:endParaRPr lang="en-US" altLang="ko-KR" sz="2100" spc="-300" dirty="0">
                <a:solidFill>
                  <a:schemeClr val="accent4"/>
                </a:solidFill>
              </a:endParaRPr>
            </a:p>
            <a:p>
              <a:pPr algn="ctr"/>
              <a:r>
                <a:rPr lang="en-US" altLang="ko-KR" sz="2100" spc="-300" dirty="0">
                  <a:solidFill>
                    <a:schemeClr val="accent4"/>
                  </a:solidFill>
                </a:rPr>
                <a:t>ND</a:t>
              </a:r>
            </a:p>
            <a:p>
              <a:pPr algn="ctr"/>
              <a:endParaRPr lang="en-US" altLang="ko-KR" sz="2100" spc="-300" dirty="0">
                <a:solidFill>
                  <a:schemeClr val="accent4"/>
                </a:solidFill>
              </a:endParaRPr>
            </a:p>
            <a:p>
              <a:pPr algn="ctr"/>
              <a:r>
                <a:rPr lang="en-US" altLang="ko-KR" sz="2100" spc="-300" dirty="0">
                  <a:solidFill>
                    <a:schemeClr val="accent4"/>
                  </a:solidFill>
                </a:rPr>
                <a:t>FN</a:t>
              </a:r>
            </a:p>
            <a:p>
              <a:pPr algn="ctr"/>
              <a:endParaRPr lang="en-US" altLang="ko-KR" sz="2100" spc="-300" dirty="0">
                <a:solidFill>
                  <a:schemeClr val="accent4"/>
                </a:solidFill>
              </a:endParaRPr>
            </a:p>
            <a:p>
              <a:pPr algn="ctr"/>
              <a:r>
                <a:rPr lang="en-US" altLang="ko-KR" sz="2100" spc="-300" dirty="0">
                  <a:solidFill>
                    <a:schemeClr val="accent4"/>
                  </a:solidFill>
                </a:rPr>
                <a:t>FD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F7ED4F5-EC9D-6D76-C1E9-141BD8B5CEAB}"/>
                </a:ext>
              </a:extLst>
            </p:cNvPr>
            <p:cNvSpPr txBox="1"/>
            <p:nvPr/>
          </p:nvSpPr>
          <p:spPr>
            <a:xfrm>
              <a:off x="1215342" y="752354"/>
              <a:ext cx="21181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pc="-300" dirty="0">
                  <a:solidFill>
                    <a:schemeClr val="accent4"/>
                  </a:solidFill>
                  <a:highlight>
                    <a:srgbClr val="DFD8C7"/>
                  </a:highlight>
                </a:rPr>
                <a:t>[ Dataset ]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0E07D7-0C1C-7F70-D6A4-8D3A21A5B6A8}"/>
                </a:ext>
              </a:extLst>
            </p:cNvPr>
            <p:cNvSpPr txBox="1"/>
            <p:nvPr/>
          </p:nvSpPr>
          <p:spPr>
            <a:xfrm>
              <a:off x="4785928" y="734492"/>
              <a:ext cx="21181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pc="-300" dirty="0">
                  <a:solidFill>
                    <a:schemeClr val="accent4"/>
                  </a:solidFill>
                  <a:highlight>
                    <a:srgbClr val="DFD8C7"/>
                  </a:highlight>
                </a:rPr>
                <a:t>[ Model ]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924E975-0D33-CB6C-FD81-88354889AE02}"/>
                </a:ext>
              </a:extLst>
            </p:cNvPr>
            <p:cNvSpPr txBox="1"/>
            <p:nvPr/>
          </p:nvSpPr>
          <p:spPr>
            <a:xfrm>
              <a:off x="8343773" y="752354"/>
              <a:ext cx="21181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pc="-300" dirty="0">
                  <a:solidFill>
                    <a:schemeClr val="accent4"/>
                  </a:solidFill>
                  <a:highlight>
                    <a:srgbClr val="DFD8C7"/>
                  </a:highlight>
                </a:rPr>
                <a:t>[ Version ]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23F6341-B817-47FB-F017-23CC637AA2C4}"/>
              </a:ext>
            </a:extLst>
          </p:cNvPr>
          <p:cNvSpPr txBox="1"/>
          <p:nvPr/>
        </p:nvSpPr>
        <p:spPr>
          <a:xfrm>
            <a:off x="3971837" y="5972537"/>
            <a:ext cx="3981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“ </a:t>
            </a:r>
            <a:r>
              <a:rPr lang="ko-KR" altLang="en-US" sz="3200" dirty="0"/>
              <a:t>총 </a:t>
            </a:r>
            <a:r>
              <a:rPr lang="en-US" altLang="ko-KR" sz="3200" dirty="0"/>
              <a:t>160</a:t>
            </a:r>
            <a:r>
              <a:rPr lang="ko-KR" altLang="en-US" sz="3200" dirty="0"/>
              <a:t>개의 모형 </a:t>
            </a:r>
            <a:r>
              <a:rPr lang="en-US" altLang="ko-KR" sz="3200" dirty="0"/>
              <a:t>”</a:t>
            </a:r>
            <a:endParaRPr lang="ko-KR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7E2221-2190-7B52-7D48-10291108CBC1}"/>
              </a:ext>
            </a:extLst>
          </p:cNvPr>
          <p:cNvSpPr txBox="1"/>
          <p:nvPr/>
        </p:nvSpPr>
        <p:spPr>
          <a:xfrm>
            <a:off x="395054" y="190500"/>
            <a:ext cx="3022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300" dirty="0">
                <a:solidFill>
                  <a:schemeClr val="accent4"/>
                </a:solidFill>
              </a:rPr>
              <a:t>모형 개수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9FBDB9-B1AB-8014-DB1A-CDCA29F8C0F7}"/>
              </a:ext>
            </a:extLst>
          </p:cNvPr>
          <p:cNvSpPr txBox="1"/>
          <p:nvPr/>
        </p:nvSpPr>
        <p:spPr>
          <a:xfrm>
            <a:off x="7370275" y="4933786"/>
            <a:ext cx="4172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 : Naïve</a:t>
            </a:r>
          </a:p>
          <a:p>
            <a:pPr algn="ctr"/>
            <a:r>
              <a:rPr lang="en-US" altLang="ko-KR" spc="-15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 : </a:t>
            </a:r>
            <a:r>
              <a:rPr lang="en-US" altLang="ko-KR" sz="1800" spc="-15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Pre-trained Feature Selection</a:t>
            </a:r>
            <a:endParaRPr lang="ko-KR" altLang="en-US" sz="1800" spc="-15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spc="-15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 : </a:t>
            </a:r>
            <a:r>
              <a:rPr lang="en-US" altLang="ko-KR" sz="1800" spc="-15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Double Modeling</a:t>
            </a:r>
            <a:endParaRPr lang="ko-KR" altLang="en-US" sz="1800" spc="-15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29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DAF8B9D-017F-6A43-93DF-92CB117246DE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60FCD73-4842-6E88-13B0-85E7F0A37C5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3">
                <a:extLst>
                  <a:ext uri="{FF2B5EF4-FFF2-40B4-BE49-F238E27FC236}">
                    <a16:creationId xmlns:a16="http://schemas.microsoft.com/office/drawing/2014/main" id="{57B97D3B-2913-9041-36EA-586FF68E2F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0682362"/>
                  </p:ext>
                </p:extLst>
              </p:nvPr>
            </p:nvGraphicFramePr>
            <p:xfrm>
              <a:off x="4118712" y="1323610"/>
              <a:ext cx="4462643" cy="1396287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1115661">
                      <a:extLst>
                        <a:ext uri="{9D8B030D-6E8A-4147-A177-3AD203B41FA5}">
                          <a16:colId xmlns:a16="http://schemas.microsoft.com/office/drawing/2014/main" val="1463710639"/>
                        </a:ext>
                      </a:extLst>
                    </a:gridCol>
                    <a:gridCol w="1115661">
                      <a:extLst>
                        <a:ext uri="{9D8B030D-6E8A-4147-A177-3AD203B41FA5}">
                          <a16:colId xmlns:a16="http://schemas.microsoft.com/office/drawing/2014/main" val="2721315944"/>
                        </a:ext>
                      </a:extLst>
                    </a:gridCol>
                    <a:gridCol w="1181594">
                      <a:extLst>
                        <a:ext uri="{9D8B030D-6E8A-4147-A177-3AD203B41FA5}">
                          <a16:colId xmlns:a16="http://schemas.microsoft.com/office/drawing/2014/main" val="2703566189"/>
                        </a:ext>
                      </a:extLst>
                    </a:gridCol>
                    <a:gridCol w="1049727">
                      <a:extLst>
                        <a:ext uri="{9D8B030D-6E8A-4147-A177-3AD203B41FA5}">
                          <a16:colId xmlns:a16="http://schemas.microsoft.com/office/drawing/2014/main" val="1945610886"/>
                        </a:ext>
                      </a:extLst>
                    </a:gridCol>
                  </a:tblGrid>
                  <a:tr h="39044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gender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b="1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4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TotalCharges</a:t>
                          </a:r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Churn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2594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Female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NA</a:t>
                          </a:r>
                          <a:endParaRPr lang="ko-KR" altLang="en-US" sz="16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No</a:t>
                          </a:r>
                          <a:endParaRPr lang="ko-KR" altLang="en-US" sz="16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2883668"/>
                      </a:ext>
                    </a:extLst>
                  </a:tr>
                  <a:tr h="33188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Male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NA</a:t>
                          </a:r>
                          <a:endParaRPr lang="ko-KR" altLang="en-US" sz="16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No</a:t>
                          </a:r>
                          <a:endParaRPr lang="ko-KR" altLang="en-US" sz="16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7787080"/>
                      </a:ext>
                    </a:extLst>
                  </a:tr>
                  <a:tr h="331880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68953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3">
                <a:extLst>
                  <a:ext uri="{FF2B5EF4-FFF2-40B4-BE49-F238E27FC236}">
                    <a16:creationId xmlns:a16="http://schemas.microsoft.com/office/drawing/2014/main" id="{57B97D3B-2913-9041-36EA-586FF68E2F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0682362"/>
                  </p:ext>
                </p:extLst>
              </p:nvPr>
            </p:nvGraphicFramePr>
            <p:xfrm>
              <a:off x="4118712" y="1323610"/>
              <a:ext cx="4462643" cy="1396287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1115661">
                      <a:extLst>
                        <a:ext uri="{9D8B030D-6E8A-4147-A177-3AD203B41FA5}">
                          <a16:colId xmlns:a16="http://schemas.microsoft.com/office/drawing/2014/main" val="1463710639"/>
                        </a:ext>
                      </a:extLst>
                    </a:gridCol>
                    <a:gridCol w="1115661">
                      <a:extLst>
                        <a:ext uri="{9D8B030D-6E8A-4147-A177-3AD203B41FA5}">
                          <a16:colId xmlns:a16="http://schemas.microsoft.com/office/drawing/2014/main" val="2721315944"/>
                        </a:ext>
                      </a:extLst>
                    </a:gridCol>
                    <a:gridCol w="1181594">
                      <a:extLst>
                        <a:ext uri="{9D8B030D-6E8A-4147-A177-3AD203B41FA5}">
                          <a16:colId xmlns:a16="http://schemas.microsoft.com/office/drawing/2014/main" val="2703566189"/>
                        </a:ext>
                      </a:extLst>
                    </a:gridCol>
                    <a:gridCol w="1049727">
                      <a:extLst>
                        <a:ext uri="{9D8B030D-6E8A-4147-A177-3AD203B41FA5}">
                          <a16:colId xmlns:a16="http://schemas.microsoft.com/office/drawing/2014/main" val="1945610886"/>
                        </a:ext>
                      </a:extLst>
                    </a:gridCol>
                  </a:tblGrid>
                  <a:tr h="39044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gender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99457" t="-1563" r="-199457" b="-260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TotalCharges</a:t>
                          </a:r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Churn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2594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Female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99457" t="-116071" r="-199457" b="-198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NA</a:t>
                          </a:r>
                          <a:endParaRPr lang="ko-KR" altLang="en-US" sz="16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No</a:t>
                          </a:r>
                          <a:endParaRPr lang="ko-KR" altLang="en-US" sz="16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288366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Male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99457" t="-220000" r="-199457" b="-1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NA</a:t>
                          </a:r>
                          <a:endParaRPr lang="ko-KR" altLang="en-US" sz="16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No</a:t>
                          </a:r>
                          <a:endParaRPr lang="ko-KR" altLang="en-US" sz="16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778708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t="-320000" r="-301093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89175" t="-320000" r="-89175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26163" t="-320000" r="-581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68953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3">
                <a:extLst>
                  <a:ext uri="{FF2B5EF4-FFF2-40B4-BE49-F238E27FC236}">
                    <a16:creationId xmlns:a16="http://schemas.microsoft.com/office/drawing/2014/main" id="{2B2EF4E2-AAD7-3432-D76C-3114296C3D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6373304"/>
                  </p:ext>
                </p:extLst>
              </p:nvPr>
            </p:nvGraphicFramePr>
            <p:xfrm>
              <a:off x="8799132" y="1312261"/>
              <a:ext cx="912660" cy="1397979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912660">
                      <a:extLst>
                        <a:ext uri="{9D8B030D-6E8A-4147-A177-3AD203B41FA5}">
                          <a16:colId xmlns:a16="http://schemas.microsoft.com/office/drawing/2014/main" val="1463710639"/>
                        </a:ext>
                      </a:extLst>
                    </a:gridCol>
                  </a:tblGrid>
                  <a:tr h="42787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Index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25944"/>
                      </a:ext>
                    </a:extLst>
                  </a:tr>
                  <a:tr h="32336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2883668"/>
                      </a:ext>
                    </a:extLst>
                  </a:tr>
                  <a:tr h="32336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7787080"/>
                      </a:ext>
                    </a:extLst>
                  </a:tr>
                  <a:tr h="32336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68953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3">
                <a:extLst>
                  <a:ext uri="{FF2B5EF4-FFF2-40B4-BE49-F238E27FC236}">
                    <a16:creationId xmlns:a16="http://schemas.microsoft.com/office/drawing/2014/main" id="{2B2EF4E2-AAD7-3432-D76C-3114296C3D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6373304"/>
                  </p:ext>
                </p:extLst>
              </p:nvPr>
            </p:nvGraphicFramePr>
            <p:xfrm>
              <a:off x="8799132" y="1312261"/>
              <a:ext cx="912660" cy="1397979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912660">
                      <a:extLst>
                        <a:ext uri="{9D8B030D-6E8A-4147-A177-3AD203B41FA5}">
                          <a16:colId xmlns:a16="http://schemas.microsoft.com/office/drawing/2014/main" val="1463710639"/>
                        </a:ext>
                      </a:extLst>
                    </a:gridCol>
                  </a:tblGrid>
                  <a:tr h="42787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Index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25944"/>
                      </a:ext>
                    </a:extLst>
                  </a:tr>
                  <a:tr h="32336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2883668"/>
                      </a:ext>
                    </a:extLst>
                  </a:tr>
                  <a:tr h="32336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7787080"/>
                      </a:ext>
                    </a:extLst>
                  </a:tr>
                  <a:tr h="3233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t="-335849" r="-662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68953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E07EE88-99FD-FA40-FAE7-9A0D9F6E3301}"/>
              </a:ext>
            </a:extLst>
          </p:cNvPr>
          <p:cNvSpPr txBox="1"/>
          <p:nvPr/>
        </p:nvSpPr>
        <p:spPr>
          <a:xfrm>
            <a:off x="9114092" y="955410"/>
            <a:ext cx="33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58376-6EE7-E65D-72AD-2C00A704EF82}"/>
              </a:ext>
            </a:extLst>
          </p:cNvPr>
          <p:cNvSpPr txBox="1"/>
          <p:nvPr/>
        </p:nvSpPr>
        <p:spPr>
          <a:xfrm>
            <a:off x="8477204" y="1747462"/>
            <a:ext cx="33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+</a:t>
            </a:r>
            <a:endParaRPr lang="ko-KR" altLang="en-US" sz="3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6BBA4F-35BA-E690-7FB8-4DD5DC2DDF1D}"/>
              </a:ext>
            </a:extLst>
          </p:cNvPr>
          <p:cNvSpPr txBox="1"/>
          <p:nvPr/>
        </p:nvSpPr>
        <p:spPr>
          <a:xfrm>
            <a:off x="5375092" y="955410"/>
            <a:ext cx="260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DD5EC5-5193-36F1-2338-F4D86298DA7F}"/>
              </a:ext>
            </a:extLst>
          </p:cNvPr>
          <p:cNvSpPr txBox="1"/>
          <p:nvPr/>
        </p:nvSpPr>
        <p:spPr>
          <a:xfrm>
            <a:off x="4502288" y="3808659"/>
            <a:ext cx="206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highlight>
                  <a:srgbClr val="E8E2E2"/>
                </a:highlight>
              </a:rPr>
              <a:t>[  Modeling  ]</a:t>
            </a:r>
            <a:endParaRPr lang="ko-KR" altLang="en-US" dirty="0">
              <a:highlight>
                <a:srgbClr val="E8E2E2"/>
              </a:highligh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F3DF23-8BAC-7BAA-CC00-E679101E5300}"/>
              </a:ext>
            </a:extLst>
          </p:cNvPr>
          <p:cNvSpPr txBox="1"/>
          <p:nvPr/>
        </p:nvSpPr>
        <p:spPr>
          <a:xfrm>
            <a:off x="1866218" y="1836135"/>
            <a:ext cx="206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highlight>
                  <a:srgbClr val="E8E2E2"/>
                </a:highlight>
              </a:rPr>
              <a:t>[  Dataset  ]</a:t>
            </a:r>
            <a:endParaRPr lang="ko-KR" altLang="en-US" dirty="0">
              <a:highlight>
                <a:srgbClr val="E8E2E2"/>
              </a:highlight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9011B2F-AD6D-EB3A-660C-59167E066C4F}"/>
              </a:ext>
            </a:extLst>
          </p:cNvPr>
          <p:cNvGrpSpPr/>
          <p:nvPr/>
        </p:nvGrpSpPr>
        <p:grpSpPr>
          <a:xfrm>
            <a:off x="2480922" y="3302337"/>
            <a:ext cx="1970734" cy="1452185"/>
            <a:chOff x="3435441" y="5364406"/>
            <a:chExt cx="1317202" cy="14540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A45630D-F5F8-3480-EF0D-9285DED233A8}"/>
                    </a:ext>
                  </a:extLst>
                </p:cNvPr>
                <p:cNvSpPr txBox="1"/>
                <p:nvPr/>
              </p:nvSpPr>
              <p:spPr>
                <a:xfrm>
                  <a:off x="3537265" y="5364406"/>
                  <a:ext cx="1147540" cy="4812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dirty="0"/>
                    <a:t>(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altLang="ko-KR" sz="2400" dirty="0"/>
                    <a:t>)</a:t>
                  </a:r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A45630D-F5F8-3480-EF0D-9285DED233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7265" y="5364406"/>
                  <a:ext cx="1147540" cy="481222"/>
                </a:xfrm>
                <a:prstGeom prst="rect">
                  <a:avLst/>
                </a:prstGeom>
                <a:blipFill>
                  <a:blip r:embed="rId4"/>
                  <a:stretch>
                    <a:fillRect l="-5319" t="-5063" b="-291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035B61F-FC9F-1558-04DB-34C2A78C9A76}"/>
                    </a:ext>
                  </a:extLst>
                </p:cNvPr>
                <p:cNvSpPr txBox="1"/>
                <p:nvPr/>
              </p:nvSpPr>
              <p:spPr>
                <a:xfrm>
                  <a:off x="3435441" y="6336364"/>
                  <a:ext cx="1317202" cy="482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dirty="0"/>
                    <a:t>(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</m:e>
                      </m:ac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altLang="ko-KR" sz="2400" dirty="0"/>
                    <a:t>)</a:t>
                  </a:r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035B61F-FC9F-1558-04DB-34C2A78C9A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5441" y="6336364"/>
                  <a:ext cx="1317202" cy="482099"/>
                </a:xfrm>
                <a:prstGeom prst="rect">
                  <a:avLst/>
                </a:prstGeom>
                <a:blipFill>
                  <a:blip r:embed="rId5"/>
                  <a:stretch>
                    <a:fillRect t="-5063" b="-291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83B08FC-A061-C498-D5FA-1A3685935B3B}"/>
                    </a:ext>
                  </a:extLst>
                </p:cNvPr>
                <p:cNvSpPr txBox="1"/>
                <p:nvPr/>
              </p:nvSpPr>
              <p:spPr>
                <a:xfrm>
                  <a:off x="3867625" y="5885164"/>
                  <a:ext cx="508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83B08FC-A061-C498-D5FA-1A3685935B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7625" y="5885164"/>
                  <a:ext cx="508000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C5708E1-76AD-AA46-C38B-A1907C0F3829}"/>
                  </a:ext>
                </a:extLst>
              </p:cNvPr>
              <p:cNvSpPr txBox="1"/>
              <p:nvPr/>
            </p:nvSpPr>
            <p:spPr>
              <a:xfrm>
                <a:off x="489269" y="3429000"/>
                <a:ext cx="173733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2000" dirty="0"/>
                  <a:t>)</a:t>
                </a:r>
              </a:p>
              <a:p>
                <a:pPr algn="ctr"/>
                <a:r>
                  <a:rPr lang="en-US" altLang="ko-KR" sz="2000" dirty="0"/>
                  <a:t>Random</a:t>
                </a:r>
              </a:p>
              <a:p>
                <a:pPr algn="ctr"/>
                <a:r>
                  <a:rPr lang="en-US" altLang="ko-KR" sz="2000" dirty="0"/>
                  <a:t> 100</a:t>
                </a:r>
                <a:r>
                  <a:rPr lang="ko-KR" altLang="en-US" sz="2000" dirty="0"/>
                  <a:t>개 생성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C5708E1-76AD-AA46-C38B-A1907C0F3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69" y="3429000"/>
                <a:ext cx="1737331" cy="1015663"/>
              </a:xfrm>
              <a:prstGeom prst="rect">
                <a:avLst/>
              </a:prstGeom>
              <a:blipFill>
                <a:blip r:embed="rId7"/>
                <a:stretch>
                  <a:fillRect t="-3012" b="-10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그룹 53">
            <a:extLst>
              <a:ext uri="{FF2B5EF4-FFF2-40B4-BE49-F238E27FC236}">
                <a16:creationId xmlns:a16="http://schemas.microsoft.com/office/drawing/2014/main" id="{6D7E2282-2403-F045-0FB4-0ED035F1F623}"/>
              </a:ext>
            </a:extLst>
          </p:cNvPr>
          <p:cNvGrpSpPr/>
          <p:nvPr/>
        </p:nvGrpSpPr>
        <p:grpSpPr>
          <a:xfrm>
            <a:off x="6625848" y="3198602"/>
            <a:ext cx="4462643" cy="2336193"/>
            <a:chOff x="5487433" y="3534196"/>
            <a:chExt cx="4462643" cy="2336193"/>
          </a:xfrm>
        </p:grpSpPr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53DFA495-C843-BA2B-4CDD-7295F68F99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451905" y="5585909"/>
              <a:ext cx="1970735" cy="284480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03C00319-4879-2C17-1396-9E3146D4B5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451904" y="4942163"/>
              <a:ext cx="1970735" cy="284480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29FB1122-3389-662A-4045-7F441DB9D6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451905" y="4030980"/>
              <a:ext cx="1970735" cy="284480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58AAC03E-15F6-BFB6-1621-3A700CE844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451904" y="4328897"/>
              <a:ext cx="1970735" cy="28448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30011FC-6328-CBCD-F777-A9757BC4A79D}"/>
                    </a:ext>
                  </a:extLst>
                </p:cNvPr>
                <p:cNvSpPr txBox="1"/>
                <p:nvPr/>
              </p:nvSpPr>
              <p:spPr>
                <a:xfrm>
                  <a:off x="6903922" y="4651463"/>
                  <a:ext cx="1362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30011FC-6328-CBCD-F777-A9757BC4A7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922" y="4651463"/>
                  <a:ext cx="13625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36364" r="-36364" b="-88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243C281-7443-6768-0C95-9ECFEE1932E2}"/>
                    </a:ext>
                  </a:extLst>
                </p:cNvPr>
                <p:cNvSpPr txBox="1"/>
                <p:nvPr/>
              </p:nvSpPr>
              <p:spPr>
                <a:xfrm>
                  <a:off x="6903922" y="5263037"/>
                  <a:ext cx="1362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243C281-7443-6768-0C95-9ECFEE1932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922" y="5263037"/>
                  <a:ext cx="136255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36364" r="-36364" b="-65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C1FB002-D0FD-31E9-9EE9-5C82315FE516}"/>
                </a:ext>
              </a:extLst>
            </p:cNvPr>
            <p:cNvSpPr txBox="1"/>
            <p:nvPr/>
          </p:nvSpPr>
          <p:spPr>
            <a:xfrm>
              <a:off x="6065520" y="4897951"/>
              <a:ext cx="339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Z</a:t>
              </a:r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CEA97D7-D664-4569-385F-99ECE969CC38}"/>
                </a:ext>
              </a:extLst>
            </p:cNvPr>
            <p:cNvSpPr txBox="1"/>
            <p:nvPr/>
          </p:nvSpPr>
          <p:spPr>
            <a:xfrm>
              <a:off x="5487433" y="3534196"/>
              <a:ext cx="4462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[ 100</a:t>
              </a:r>
              <a:r>
                <a:rPr lang="ko-KR" altLang="en-US" dirty="0"/>
                <a:t>개의 </a:t>
              </a:r>
              <a:r>
                <a:rPr lang="en-US" altLang="ko-KR" dirty="0"/>
                <a:t>Feature Importance </a:t>
              </a:r>
              <a:r>
                <a:rPr lang="ko-KR" altLang="en-US" dirty="0"/>
                <a:t>평균 </a:t>
              </a:r>
              <a:r>
                <a:rPr lang="en-US" altLang="ko-KR" dirty="0"/>
                <a:t>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EBFAE43-5063-482F-6270-6585CB141B48}"/>
                    </a:ext>
                  </a:extLst>
                </p:cNvPr>
                <p:cNvSpPr txBox="1"/>
                <p:nvPr/>
              </p:nvSpPr>
              <p:spPr>
                <a:xfrm>
                  <a:off x="5937716" y="3931148"/>
                  <a:ext cx="5955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EBFAE43-5063-482F-6270-6585CB141B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7716" y="3931148"/>
                  <a:ext cx="595520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6C122FE-5403-3C44-2FB0-953F725B896A}"/>
                    </a:ext>
                  </a:extLst>
                </p:cNvPr>
                <p:cNvSpPr txBox="1"/>
                <p:nvPr/>
              </p:nvSpPr>
              <p:spPr>
                <a:xfrm>
                  <a:off x="5921764" y="4250857"/>
                  <a:ext cx="5955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6C122FE-5403-3C44-2FB0-953F725B89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1764" y="4250857"/>
                  <a:ext cx="595520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6754F60-EA7D-5D41-DB9E-3C60D5FAC835}"/>
              </a:ext>
            </a:extLst>
          </p:cNvPr>
          <p:cNvSpPr txBox="1"/>
          <p:nvPr/>
        </p:nvSpPr>
        <p:spPr>
          <a:xfrm>
            <a:off x="2620449" y="5833530"/>
            <a:ext cx="6259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“Z</a:t>
            </a:r>
            <a:r>
              <a:rPr lang="ko-KR" altLang="en-US" sz="2000" dirty="0"/>
              <a:t>보다 큰</a:t>
            </a:r>
            <a:r>
              <a:rPr lang="en-US" altLang="ko-KR" sz="2000" dirty="0"/>
              <a:t> Feature Importance</a:t>
            </a:r>
            <a:r>
              <a:rPr lang="ko-KR" altLang="en-US" sz="2000" dirty="0"/>
              <a:t>를 갖는 변수 선택</a:t>
            </a:r>
            <a:r>
              <a:rPr lang="en-US" altLang="ko-KR" sz="2000" dirty="0"/>
              <a:t>”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7896A1-738A-67AB-96C5-7ACFC8A88BA2}"/>
              </a:ext>
            </a:extLst>
          </p:cNvPr>
          <p:cNvSpPr/>
          <p:nvPr/>
        </p:nvSpPr>
        <p:spPr>
          <a:xfrm>
            <a:off x="6889750" y="3577363"/>
            <a:ext cx="3096689" cy="101566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24E7B315-2EB8-7658-C0D3-E471E1FBF5DE}"/>
              </a:ext>
            </a:extLst>
          </p:cNvPr>
          <p:cNvSpPr/>
          <p:nvPr/>
        </p:nvSpPr>
        <p:spPr>
          <a:xfrm>
            <a:off x="2290742" y="3491900"/>
            <a:ext cx="200722" cy="11865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F6C04B-0372-B9C4-6BBF-BD3EB9A714EA}"/>
              </a:ext>
            </a:extLst>
          </p:cNvPr>
          <p:cNvSpPr txBox="1"/>
          <p:nvPr/>
        </p:nvSpPr>
        <p:spPr>
          <a:xfrm>
            <a:off x="365643" y="372052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</a:rPr>
              <a:t>Version</a:t>
            </a:r>
            <a:r>
              <a:rPr lang="ko-KR" altLang="en-US" sz="2400" dirty="0">
                <a:solidFill>
                  <a:schemeClr val="accent4"/>
                </a:solidFill>
              </a:rPr>
              <a:t> </a:t>
            </a:r>
            <a:r>
              <a:rPr lang="en-US" altLang="ko-KR" sz="2400" dirty="0">
                <a:solidFill>
                  <a:schemeClr val="accent4"/>
                </a:solidFill>
              </a:rPr>
              <a:t>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6185C2-B381-0716-E8E0-809506712CAE}"/>
              </a:ext>
            </a:extLst>
          </p:cNvPr>
          <p:cNvSpPr txBox="1"/>
          <p:nvPr/>
        </p:nvSpPr>
        <p:spPr>
          <a:xfrm>
            <a:off x="2116237" y="388106"/>
            <a:ext cx="6465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Pre-trained Feature Selection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0012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DAF8B9D-017F-6A43-93DF-92CB117246DE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85D2C28-7A92-BE1D-389B-76F316D4C9A9}"/>
              </a:ext>
            </a:extLst>
          </p:cNvPr>
          <p:cNvSpPr txBox="1"/>
          <p:nvPr/>
        </p:nvSpPr>
        <p:spPr>
          <a:xfrm>
            <a:off x="304097" y="355043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</a:rPr>
              <a:t>Version</a:t>
            </a:r>
            <a:r>
              <a:rPr lang="ko-KR" altLang="en-US" sz="2400" dirty="0">
                <a:solidFill>
                  <a:schemeClr val="accent4"/>
                </a:solidFill>
              </a:rPr>
              <a:t> </a:t>
            </a:r>
            <a:r>
              <a:rPr lang="en-US" altLang="ko-KR" sz="2400" dirty="0">
                <a:solidFill>
                  <a:schemeClr val="accent4"/>
                </a:solidFill>
              </a:rPr>
              <a:t>D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60FCD73-4842-6E88-13B0-85E7F0A37C5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0E4AD1-BCFF-F8B3-3B09-6EE96FF02A0F}"/>
              </a:ext>
            </a:extLst>
          </p:cNvPr>
          <p:cNvSpPr txBox="1"/>
          <p:nvPr/>
        </p:nvSpPr>
        <p:spPr>
          <a:xfrm>
            <a:off x="2109639" y="372957"/>
            <a:ext cx="3254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accent4"/>
                </a:solidFill>
              </a:rPr>
              <a:t>Double Modeling</a:t>
            </a:r>
            <a:endParaRPr lang="ko-KR" altLang="en-US" sz="3200" spc="-300" dirty="0">
              <a:solidFill>
                <a:schemeClr val="accent4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815F956-38AB-9567-C85E-3A01132974EB}"/>
              </a:ext>
            </a:extLst>
          </p:cNvPr>
          <p:cNvGrpSpPr/>
          <p:nvPr/>
        </p:nvGrpSpPr>
        <p:grpSpPr>
          <a:xfrm>
            <a:off x="1631261" y="1346054"/>
            <a:ext cx="2913845" cy="2640010"/>
            <a:chOff x="1304527" y="1361376"/>
            <a:chExt cx="5413596" cy="491132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02BBDE9-BDB8-4543-812B-25136BB6E821}"/>
                </a:ext>
              </a:extLst>
            </p:cNvPr>
            <p:cNvSpPr/>
            <p:nvPr/>
          </p:nvSpPr>
          <p:spPr>
            <a:xfrm>
              <a:off x="1304527" y="1361376"/>
              <a:ext cx="5413594" cy="4911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3624CF3-318E-44CD-B6CC-31A0F05E0F3B}"/>
                </a:ext>
              </a:extLst>
            </p:cNvPr>
            <p:cNvSpPr/>
            <p:nvPr/>
          </p:nvSpPr>
          <p:spPr>
            <a:xfrm>
              <a:off x="1532137" y="1573855"/>
              <a:ext cx="4980423" cy="684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0">
                <a:latin typeface="+mj-ea"/>
                <a:ea typeface="+mj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8BFF80B-3370-4048-ADC5-F4CEA89A16B8}"/>
                </a:ext>
              </a:extLst>
            </p:cNvPr>
            <p:cNvSpPr txBox="1"/>
            <p:nvPr/>
          </p:nvSpPr>
          <p:spPr>
            <a:xfrm>
              <a:off x="2024102" y="1601103"/>
              <a:ext cx="3824602" cy="629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가입 기간에  따른 이탈 여부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4805DDF-5398-4CF4-AEFB-7D085DDCBC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84"/>
            <a:stretch/>
          </p:blipFill>
          <p:spPr>
            <a:xfrm>
              <a:off x="1532137" y="2609924"/>
              <a:ext cx="5051932" cy="3440491"/>
            </a:xfrm>
            <a:prstGeom prst="rect">
              <a:avLst/>
            </a:prstGeom>
          </p:spPr>
        </p:pic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6AA1C5E-63EC-F5D5-ADF8-6E3C85CC6686}"/>
                </a:ext>
              </a:extLst>
            </p:cNvPr>
            <p:cNvGrpSpPr/>
            <p:nvPr/>
          </p:nvGrpSpPr>
          <p:grpSpPr>
            <a:xfrm>
              <a:off x="1737360" y="5730240"/>
              <a:ext cx="1569238" cy="223655"/>
              <a:chOff x="1737360" y="5730240"/>
              <a:chExt cx="1569238" cy="223655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5B6A4E8A-12DC-D802-16A5-9BB41E6B75BA}"/>
                  </a:ext>
                </a:extLst>
              </p:cNvPr>
              <p:cNvSpPr/>
              <p:nvPr/>
            </p:nvSpPr>
            <p:spPr>
              <a:xfrm>
                <a:off x="1737360" y="5730240"/>
                <a:ext cx="706120" cy="2236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</a:rPr>
                  <a:t>No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0A490C1-3F7C-666F-A8B3-7180B6A17A4E}"/>
                  </a:ext>
                </a:extLst>
              </p:cNvPr>
              <p:cNvSpPr/>
              <p:nvPr/>
            </p:nvSpPr>
            <p:spPr>
              <a:xfrm>
                <a:off x="2428240" y="5730240"/>
                <a:ext cx="878358" cy="2236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</a:rPr>
                  <a:t>Yes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2AB2AF0-3F28-FDD3-DD4A-172A7D28758C}"/>
                </a:ext>
              </a:extLst>
            </p:cNvPr>
            <p:cNvSpPr/>
            <p:nvPr/>
          </p:nvSpPr>
          <p:spPr>
            <a:xfrm>
              <a:off x="3440652" y="5730240"/>
              <a:ext cx="706120" cy="2236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No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06A8ACB-2BB5-FAF6-919E-D829372858B8}"/>
                </a:ext>
              </a:extLst>
            </p:cNvPr>
            <p:cNvSpPr/>
            <p:nvPr/>
          </p:nvSpPr>
          <p:spPr>
            <a:xfrm>
              <a:off x="4095672" y="5730240"/>
              <a:ext cx="880789" cy="2236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Yes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1C023E0-DC12-D4A6-40D5-A8273E226BD3}"/>
                </a:ext>
              </a:extLst>
            </p:cNvPr>
            <p:cNvGrpSpPr/>
            <p:nvPr/>
          </p:nvGrpSpPr>
          <p:grpSpPr>
            <a:xfrm>
              <a:off x="5110516" y="5730240"/>
              <a:ext cx="1607607" cy="223655"/>
              <a:chOff x="1737360" y="5730240"/>
              <a:chExt cx="1607607" cy="223655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6AB1233-2CAD-CADD-C2E2-DA4BF18C01FF}"/>
                  </a:ext>
                </a:extLst>
              </p:cNvPr>
              <p:cNvSpPr/>
              <p:nvPr/>
            </p:nvSpPr>
            <p:spPr>
              <a:xfrm>
                <a:off x="1737360" y="5730240"/>
                <a:ext cx="706120" cy="2236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</a:rPr>
                  <a:t>No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4928844-6337-8637-AAB2-8ACCF54FC06C}"/>
                  </a:ext>
                </a:extLst>
              </p:cNvPr>
              <p:cNvSpPr/>
              <p:nvPr/>
            </p:nvSpPr>
            <p:spPr>
              <a:xfrm>
                <a:off x="2428240" y="5730240"/>
                <a:ext cx="916727" cy="2236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</a:rPr>
                  <a:t>Yes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D6EDA9D-2805-C20C-1CE5-DA03209C5B7C}"/>
              </a:ext>
            </a:extLst>
          </p:cNvPr>
          <p:cNvGrpSpPr/>
          <p:nvPr/>
        </p:nvGrpSpPr>
        <p:grpSpPr>
          <a:xfrm>
            <a:off x="551067" y="4342676"/>
            <a:ext cx="4582132" cy="1929448"/>
            <a:chOff x="7559019" y="2037157"/>
            <a:chExt cx="3045161" cy="2092941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477A036E-7F3F-276D-513B-1B5D473440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59019" y="2037158"/>
              <a:ext cx="894699" cy="1735206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CBC1F1C-9EA8-7228-5176-DE3C8B22E235}"/>
                </a:ext>
              </a:extLst>
            </p:cNvPr>
            <p:cNvSpPr txBox="1"/>
            <p:nvPr/>
          </p:nvSpPr>
          <p:spPr>
            <a:xfrm>
              <a:off x="8127444" y="2037157"/>
              <a:ext cx="22591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Tenure &gt; 12</a:t>
              </a:r>
            </a:p>
            <a:p>
              <a:r>
                <a:rPr lang="en-US" altLang="ko-KR" dirty="0"/>
                <a:t>:</a:t>
              </a:r>
              <a:r>
                <a:rPr lang="ko-KR" altLang="en-US" dirty="0" err="1"/>
                <a:t>가입개월이</a:t>
              </a:r>
              <a:r>
                <a:rPr lang="ko-KR" altLang="en-US" dirty="0"/>
                <a:t> </a:t>
              </a:r>
              <a:r>
                <a:rPr lang="en-US" altLang="ko-KR" dirty="0"/>
                <a:t>12</a:t>
              </a:r>
              <a:r>
                <a:rPr lang="ko-KR" altLang="en-US" dirty="0"/>
                <a:t>개월 초과인 그룹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B5FAAE2-F436-41F5-939B-D539EE7E44EC}"/>
                </a:ext>
              </a:extLst>
            </p:cNvPr>
            <p:cNvSpPr txBox="1"/>
            <p:nvPr/>
          </p:nvSpPr>
          <p:spPr>
            <a:xfrm>
              <a:off x="8127444" y="3429000"/>
              <a:ext cx="2476736" cy="70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Tenure &lt;= 12</a:t>
              </a:r>
            </a:p>
            <a:p>
              <a:r>
                <a:rPr lang="en-US" altLang="ko-KR" dirty="0"/>
                <a:t>:</a:t>
              </a:r>
              <a:r>
                <a:rPr lang="ko-KR" altLang="en-US" dirty="0"/>
                <a:t> </a:t>
              </a:r>
              <a:r>
                <a:rPr lang="ko-KR" altLang="en-US" dirty="0" err="1"/>
                <a:t>가입개월이</a:t>
              </a:r>
              <a:r>
                <a:rPr lang="ko-KR" altLang="en-US" dirty="0"/>
                <a:t> </a:t>
              </a:r>
              <a:r>
                <a:rPr lang="en-US" altLang="ko-KR" dirty="0"/>
                <a:t>12</a:t>
              </a:r>
              <a:r>
                <a:rPr lang="ko-KR" altLang="en-US" dirty="0"/>
                <a:t>개월 이하인 그룹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B0676ED-ACB7-9FAE-9C95-2F39B61A5747}"/>
              </a:ext>
            </a:extLst>
          </p:cNvPr>
          <p:cNvSpPr txBox="1"/>
          <p:nvPr/>
        </p:nvSpPr>
        <p:spPr>
          <a:xfrm>
            <a:off x="5049273" y="5852863"/>
            <a:ext cx="1168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Data</a:t>
            </a:r>
            <a:r>
              <a:rPr lang="en-US" altLang="ko-KR" sz="1400" dirty="0"/>
              <a:t>1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03F3E3-8EDB-C6D9-C6D8-FDD1999906E8}"/>
                  </a:ext>
                </a:extLst>
              </p:cNvPr>
              <p:cNvSpPr txBox="1"/>
              <p:nvPr/>
            </p:nvSpPr>
            <p:spPr>
              <a:xfrm>
                <a:off x="7584677" y="5053109"/>
                <a:ext cx="3239825" cy="775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i="1" dirty="0">
                        <a:latin typeface="Cambria Math" panose="02040503050406030204" pitchFamily="18" charset="0"/>
                      </a:rPr>
                      <m:t>Acc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800" i="1">
                            <a:latin typeface="Cambria Math" panose="02040503050406030204" pitchFamily="18" charset="0"/>
                          </a:rPr>
                          <m:t>Acc</m:t>
                        </m:r>
                        <m:r>
                          <a:rPr lang="en-US" altLang="ko-KR" sz="28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latin typeface="Cambria Math" panose="02040503050406030204" pitchFamily="18" charset="0"/>
                          </a:rPr>
                          <m:t>Acc</m:t>
                        </m:r>
                        <m:r>
                          <a:rPr lang="en-US" altLang="ko-KR" sz="28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latin typeface="Cambria Math" panose="02040503050406030204" pitchFamily="18" charset="0"/>
                          </a:rPr>
                          <m:t>j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8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03F3E3-8EDB-C6D9-C6D8-FDD199990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677" y="5053109"/>
                <a:ext cx="3239825" cy="7753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1260FA38-5018-B890-ECA1-20FC1E6777C2}"/>
              </a:ext>
            </a:extLst>
          </p:cNvPr>
          <p:cNvSpPr txBox="1"/>
          <p:nvPr/>
        </p:nvSpPr>
        <p:spPr>
          <a:xfrm>
            <a:off x="4995275" y="4538408"/>
            <a:ext cx="1276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Data</a:t>
            </a:r>
            <a:r>
              <a:rPr lang="en-US" altLang="ko-KR" sz="1400" dirty="0"/>
              <a:t>0</a:t>
            </a:r>
            <a:endParaRPr lang="ko-KR" altLang="en-US" sz="2000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A1A5ABF-ED28-6A68-0035-29811370EB9E}"/>
              </a:ext>
            </a:extLst>
          </p:cNvPr>
          <p:cNvGrpSpPr/>
          <p:nvPr/>
        </p:nvGrpSpPr>
        <p:grpSpPr>
          <a:xfrm>
            <a:off x="7069604" y="595951"/>
            <a:ext cx="4366059" cy="4032353"/>
            <a:chOff x="6062374" y="567114"/>
            <a:chExt cx="3702728" cy="315355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6C0E32-CCD6-4C2A-2C4C-F52E172B6C20}"/>
                </a:ext>
              </a:extLst>
            </p:cNvPr>
            <p:cNvSpPr txBox="1"/>
            <p:nvPr/>
          </p:nvSpPr>
          <p:spPr>
            <a:xfrm>
              <a:off x="6586504" y="3324974"/>
              <a:ext cx="1082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Acc0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3E3906-CB35-BDB4-D95E-B58922522ECD}"/>
                </a:ext>
              </a:extLst>
            </p:cNvPr>
            <p:cNvSpPr txBox="1"/>
            <p:nvPr/>
          </p:nvSpPr>
          <p:spPr>
            <a:xfrm>
              <a:off x="8234523" y="3351334"/>
              <a:ext cx="1082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Acc1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BC1AAA-818C-6F1F-DB69-17B984B360DD}"/>
                </a:ext>
              </a:extLst>
            </p:cNvPr>
            <p:cNvSpPr txBox="1"/>
            <p:nvPr/>
          </p:nvSpPr>
          <p:spPr>
            <a:xfrm>
              <a:off x="6062374" y="1816736"/>
              <a:ext cx="706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I </a:t>
              </a:r>
              <a:r>
                <a:rPr lang="ko-KR" altLang="en-US" dirty="0"/>
                <a:t>개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89B95B-B7B6-C732-67F5-05341F01DFF7}"/>
                </a:ext>
              </a:extLst>
            </p:cNvPr>
            <p:cNvSpPr txBox="1"/>
            <p:nvPr/>
          </p:nvSpPr>
          <p:spPr>
            <a:xfrm>
              <a:off x="9058778" y="1775044"/>
              <a:ext cx="706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J </a:t>
              </a:r>
              <a:r>
                <a:rPr lang="ko-KR" altLang="en-US" dirty="0"/>
                <a:t>개</a:t>
              </a:r>
            </a:p>
          </p:txBody>
        </p:sp>
        <p:sp>
          <p:nvSpPr>
            <p:cNvPr id="21" name="액자 20">
              <a:extLst>
                <a:ext uri="{FF2B5EF4-FFF2-40B4-BE49-F238E27FC236}">
                  <a16:creationId xmlns:a16="http://schemas.microsoft.com/office/drawing/2014/main" id="{9FDA899C-F03E-EF8E-5506-D32FDDEEBAA1}"/>
                </a:ext>
              </a:extLst>
            </p:cNvPr>
            <p:cNvSpPr/>
            <p:nvPr/>
          </p:nvSpPr>
          <p:spPr>
            <a:xfrm>
              <a:off x="6730121" y="1387238"/>
              <a:ext cx="737947" cy="1157414"/>
            </a:xfrm>
            <a:prstGeom prst="frame">
              <a:avLst>
                <a:gd name="adj1" fmla="val 709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액자 40">
              <a:extLst>
                <a:ext uri="{FF2B5EF4-FFF2-40B4-BE49-F238E27FC236}">
                  <a16:creationId xmlns:a16="http://schemas.microsoft.com/office/drawing/2014/main" id="{6A356900-6E2D-FA6C-0B59-1ABE04252F76}"/>
                </a:ext>
              </a:extLst>
            </p:cNvPr>
            <p:cNvSpPr/>
            <p:nvPr/>
          </p:nvSpPr>
          <p:spPr>
            <a:xfrm>
              <a:off x="8359407" y="1370459"/>
              <a:ext cx="737947" cy="1157414"/>
            </a:xfrm>
            <a:prstGeom prst="frame">
              <a:avLst>
                <a:gd name="adj1" fmla="val 709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FDEA7C-1E2F-247B-8D28-90FF933850C9}"/>
                </a:ext>
              </a:extLst>
            </p:cNvPr>
            <p:cNvSpPr txBox="1"/>
            <p:nvPr/>
          </p:nvSpPr>
          <p:spPr>
            <a:xfrm>
              <a:off x="6551959" y="567114"/>
              <a:ext cx="26420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Dataset</a:t>
              </a:r>
              <a:endParaRPr lang="ko-KR" altLang="en-US" sz="2400" dirty="0"/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A4263A90-32D3-0DBC-7DE5-75830712DA88}"/>
                </a:ext>
              </a:extLst>
            </p:cNvPr>
            <p:cNvSpPr/>
            <p:nvPr/>
          </p:nvSpPr>
          <p:spPr>
            <a:xfrm>
              <a:off x="8556307" y="2777457"/>
              <a:ext cx="307182" cy="461666"/>
            </a:xfrm>
            <a:prstGeom prst="down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AF23DF5-EEE0-BAE2-8DA2-75BD7E4D8722}"/>
                </a:ext>
              </a:extLst>
            </p:cNvPr>
            <p:cNvSpPr txBox="1"/>
            <p:nvPr/>
          </p:nvSpPr>
          <p:spPr>
            <a:xfrm>
              <a:off x="7227157" y="2838073"/>
              <a:ext cx="1468276" cy="288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modeling</a:t>
              </a:r>
              <a:endParaRPr lang="ko-KR" altLang="en-US" dirty="0"/>
            </a:p>
          </p:txBody>
        </p:sp>
      </p:grpSp>
      <p:sp>
        <p:nvSpPr>
          <p:cNvPr id="7" name="L 도형 6">
            <a:extLst>
              <a:ext uri="{FF2B5EF4-FFF2-40B4-BE49-F238E27FC236}">
                <a16:creationId xmlns:a16="http://schemas.microsoft.com/office/drawing/2014/main" id="{678C3000-56DC-E9E2-81E3-45961CCFA5B8}"/>
              </a:ext>
            </a:extLst>
          </p:cNvPr>
          <p:cNvSpPr/>
          <p:nvPr/>
        </p:nvSpPr>
        <p:spPr>
          <a:xfrm rot="10800000">
            <a:off x="9942652" y="837733"/>
            <a:ext cx="248773" cy="431365"/>
          </a:xfrm>
          <a:prstGeom prst="corner">
            <a:avLst>
              <a:gd name="adj1" fmla="val 20275"/>
              <a:gd name="adj2" fmla="val 1757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L 도형 43">
            <a:extLst>
              <a:ext uri="{FF2B5EF4-FFF2-40B4-BE49-F238E27FC236}">
                <a16:creationId xmlns:a16="http://schemas.microsoft.com/office/drawing/2014/main" id="{445251D7-A4ED-2AE4-977D-FD7D2A03EE20}"/>
              </a:ext>
            </a:extLst>
          </p:cNvPr>
          <p:cNvSpPr/>
          <p:nvPr/>
        </p:nvSpPr>
        <p:spPr>
          <a:xfrm rot="5400000">
            <a:off x="8102985" y="917803"/>
            <a:ext cx="431364" cy="248774"/>
          </a:xfrm>
          <a:prstGeom prst="corner">
            <a:avLst>
              <a:gd name="adj1" fmla="val 20275"/>
              <a:gd name="adj2" fmla="val 1757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B7626F-4356-2ED1-2263-5CF7BD93F3EF}"/>
              </a:ext>
            </a:extLst>
          </p:cNvPr>
          <p:cNvSpPr txBox="1"/>
          <p:nvPr/>
        </p:nvSpPr>
        <p:spPr>
          <a:xfrm>
            <a:off x="7646896" y="1223055"/>
            <a:ext cx="1276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Data</a:t>
            </a:r>
            <a:r>
              <a:rPr lang="en-US" altLang="ko-KR" sz="1400" dirty="0"/>
              <a:t>0</a:t>
            </a:r>
            <a:endParaRPr lang="ko-KR" altLang="en-US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41F7E1-E1A3-7C59-CF89-A0FA9C851A04}"/>
              </a:ext>
            </a:extLst>
          </p:cNvPr>
          <p:cNvSpPr txBox="1"/>
          <p:nvPr/>
        </p:nvSpPr>
        <p:spPr>
          <a:xfrm>
            <a:off x="9607101" y="1250020"/>
            <a:ext cx="1168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Data</a:t>
            </a:r>
            <a:r>
              <a:rPr lang="en-US" altLang="ko-KR" sz="1400" dirty="0"/>
              <a:t>1</a:t>
            </a:r>
            <a:endParaRPr lang="ko-KR" altLang="en-US" sz="2000" dirty="0"/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D2BB1AD6-4C00-58CB-6B72-42C5AA37E71C}"/>
              </a:ext>
            </a:extLst>
          </p:cNvPr>
          <p:cNvSpPr/>
          <p:nvPr/>
        </p:nvSpPr>
        <p:spPr>
          <a:xfrm>
            <a:off x="8110943" y="3411529"/>
            <a:ext cx="362213" cy="590319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16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698924" y="288818"/>
            <a:ext cx="2119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/>
                </a:solidFill>
              </a:rPr>
              <a:t>모델링 과정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갈매기형 수장 5">
            <a:extLst>
              <a:ext uri="{FF2B5EF4-FFF2-40B4-BE49-F238E27FC236}">
                <a16:creationId xmlns:a16="http://schemas.microsoft.com/office/drawing/2014/main" id="{7004290A-968A-4FF6-9FC5-EB758FD893EA}"/>
              </a:ext>
            </a:extLst>
          </p:cNvPr>
          <p:cNvSpPr/>
          <p:nvPr/>
        </p:nvSpPr>
        <p:spPr>
          <a:xfrm>
            <a:off x="8064030" y="2879860"/>
            <a:ext cx="2860794" cy="46166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오각형 3">
            <a:extLst>
              <a:ext uri="{FF2B5EF4-FFF2-40B4-BE49-F238E27FC236}">
                <a16:creationId xmlns:a16="http://schemas.microsoft.com/office/drawing/2014/main" id="{922A3F37-ED2A-46CC-B8A4-3DD3841C269F}"/>
              </a:ext>
            </a:extLst>
          </p:cNvPr>
          <p:cNvSpPr/>
          <p:nvPr/>
        </p:nvSpPr>
        <p:spPr>
          <a:xfrm>
            <a:off x="3611964" y="2879860"/>
            <a:ext cx="4535451" cy="461665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62DE16E5-A8B8-46E6-8F1B-0FB7BA494EA5}"/>
              </a:ext>
            </a:extLst>
          </p:cNvPr>
          <p:cNvSpPr/>
          <p:nvPr/>
        </p:nvSpPr>
        <p:spPr>
          <a:xfrm rot="16200000">
            <a:off x="7078874" y="2560441"/>
            <a:ext cx="186226" cy="428600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3207081" y="3327278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전진선택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8048E1-D485-416E-94CF-BCB7ED627503}"/>
              </a:ext>
            </a:extLst>
          </p:cNvPr>
          <p:cNvSpPr txBox="1"/>
          <p:nvPr/>
        </p:nvSpPr>
        <p:spPr>
          <a:xfrm>
            <a:off x="7226702" y="332727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8" name="갈매기형 수장 5">
            <a:extLst>
              <a:ext uri="{FF2B5EF4-FFF2-40B4-BE49-F238E27FC236}">
                <a16:creationId xmlns:a16="http://schemas.microsoft.com/office/drawing/2014/main" id="{1653D4D8-E6A4-0AA6-4985-FE28F0FE7073}"/>
              </a:ext>
            </a:extLst>
          </p:cNvPr>
          <p:cNvSpPr/>
          <p:nvPr/>
        </p:nvSpPr>
        <p:spPr>
          <a:xfrm>
            <a:off x="9433467" y="4119386"/>
            <a:ext cx="1576803" cy="46166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갈매기형 수장 4">
            <a:extLst>
              <a:ext uri="{FF2B5EF4-FFF2-40B4-BE49-F238E27FC236}">
                <a16:creationId xmlns:a16="http://schemas.microsoft.com/office/drawing/2014/main" id="{3030E3BE-1456-98CE-4976-C9DB2D2829C3}"/>
              </a:ext>
            </a:extLst>
          </p:cNvPr>
          <p:cNvSpPr/>
          <p:nvPr/>
        </p:nvSpPr>
        <p:spPr>
          <a:xfrm>
            <a:off x="4947335" y="4124218"/>
            <a:ext cx="2889464" cy="46166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오각형 3">
            <a:extLst>
              <a:ext uri="{FF2B5EF4-FFF2-40B4-BE49-F238E27FC236}">
                <a16:creationId xmlns:a16="http://schemas.microsoft.com/office/drawing/2014/main" id="{30EB81D2-7D6B-6B50-70E1-358087C438FB}"/>
              </a:ext>
            </a:extLst>
          </p:cNvPr>
          <p:cNvSpPr/>
          <p:nvPr/>
        </p:nvSpPr>
        <p:spPr>
          <a:xfrm>
            <a:off x="3611964" y="4124218"/>
            <a:ext cx="1499077" cy="461665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48C04-57E6-9222-2B55-1CF5FEA331D3}"/>
              </a:ext>
            </a:extLst>
          </p:cNvPr>
          <p:cNvSpPr txBox="1"/>
          <p:nvPr/>
        </p:nvSpPr>
        <p:spPr>
          <a:xfrm>
            <a:off x="5497597" y="3334249"/>
            <a:ext cx="76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(A,B)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4E6B19-623A-D635-813C-54A415BBE199}"/>
              </a:ext>
            </a:extLst>
          </p:cNvPr>
          <p:cNvSpPr txBox="1"/>
          <p:nvPr/>
        </p:nvSpPr>
        <p:spPr>
          <a:xfrm>
            <a:off x="8904834" y="3302673"/>
            <a:ext cx="109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(A+B,C)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6F271CA-B484-966E-0832-65973763552D}"/>
              </a:ext>
            </a:extLst>
          </p:cNvPr>
          <p:cNvGrpSpPr/>
          <p:nvPr/>
        </p:nvGrpSpPr>
        <p:grpSpPr>
          <a:xfrm>
            <a:off x="4407408" y="4868626"/>
            <a:ext cx="1317202" cy="1356166"/>
            <a:chOff x="3391641" y="5364406"/>
            <a:chExt cx="1317202" cy="13561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B882F88-3BD5-324F-CC60-74342E603F35}"/>
                    </a:ext>
                  </a:extLst>
                </p:cNvPr>
                <p:cNvSpPr txBox="1"/>
                <p:nvPr/>
              </p:nvSpPr>
              <p:spPr>
                <a:xfrm>
                  <a:off x="3537265" y="5364406"/>
                  <a:ext cx="1147540" cy="3839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(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altLang="ko-KR" dirty="0"/>
                    <a:t>)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B882F88-3BD5-324F-CC60-74342E603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7265" y="5364406"/>
                  <a:ext cx="1147540" cy="383951"/>
                </a:xfrm>
                <a:prstGeom prst="rect">
                  <a:avLst/>
                </a:prstGeom>
                <a:blipFill>
                  <a:blip r:embed="rId2"/>
                  <a:stretch>
                    <a:fillRect l="-4787" t="-4762" r="-25532" b="-253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E1C458C-9A3F-AA12-C36C-FC9474A90C8D}"/>
                    </a:ext>
                  </a:extLst>
                </p:cNvPr>
                <p:cNvSpPr txBox="1"/>
                <p:nvPr/>
              </p:nvSpPr>
              <p:spPr>
                <a:xfrm>
                  <a:off x="3391641" y="6336364"/>
                  <a:ext cx="1317202" cy="3842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(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altLang="ko-KR" dirty="0"/>
                    <a:t>)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E1C458C-9A3F-AA12-C36C-FC9474A90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1641" y="6336364"/>
                  <a:ext cx="1317202" cy="384208"/>
                </a:xfrm>
                <a:prstGeom prst="rect">
                  <a:avLst/>
                </a:prstGeom>
                <a:blipFill>
                  <a:blip r:embed="rId3"/>
                  <a:stretch>
                    <a:fillRect l="-3704" t="-3175" r="-43056" b="-253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AE16BDE-1E54-951D-6A3F-5CBD8A105E27}"/>
                    </a:ext>
                  </a:extLst>
                </p:cNvPr>
                <p:cNvSpPr txBox="1"/>
                <p:nvPr/>
              </p:nvSpPr>
              <p:spPr>
                <a:xfrm>
                  <a:off x="3768728" y="5803745"/>
                  <a:ext cx="508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AE16BDE-1E54-951D-6A3F-5CBD8A105E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728" y="5803745"/>
                  <a:ext cx="5080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31A7C39-41A1-F73A-3CA6-BBFA123096A0}"/>
              </a:ext>
            </a:extLst>
          </p:cNvPr>
          <p:cNvGrpSpPr/>
          <p:nvPr/>
        </p:nvGrpSpPr>
        <p:grpSpPr>
          <a:xfrm>
            <a:off x="5984241" y="4842276"/>
            <a:ext cx="3001973" cy="1207166"/>
            <a:chOff x="6844080" y="818881"/>
            <a:chExt cx="3001973" cy="1207166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F5651D4F-27B3-61F7-B2B0-A4008630F5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16427" y="1908227"/>
              <a:ext cx="1970735" cy="117820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3F17BC6B-58F1-9804-D618-847D70F989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26586" y="1599761"/>
              <a:ext cx="1970735" cy="141569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D4A0C11D-A1AF-0045-131E-AAB5AAE1A3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16427" y="1135618"/>
              <a:ext cx="1970735" cy="148139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836C7FF-ABC6-27D0-643D-10A98F2868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16426" y="1301455"/>
              <a:ext cx="1970735" cy="1340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B55D7F4-0DDA-A50D-482B-BC1438F074D5}"/>
                    </a:ext>
                  </a:extLst>
                </p:cNvPr>
                <p:cNvSpPr txBox="1"/>
                <p:nvPr/>
              </p:nvSpPr>
              <p:spPr>
                <a:xfrm>
                  <a:off x="7768444" y="1430981"/>
                  <a:ext cx="8976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B55D7F4-0DDA-A50D-482B-BC1438F07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444" y="1430981"/>
                  <a:ext cx="89768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33333" r="-26667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01F6378-A5A2-48EB-553F-B7B90DD5BD11}"/>
                </a:ext>
              </a:extLst>
            </p:cNvPr>
            <p:cNvSpPr txBox="1"/>
            <p:nvPr/>
          </p:nvSpPr>
          <p:spPr>
            <a:xfrm>
              <a:off x="7074689" y="1557966"/>
              <a:ext cx="3399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Z</a:t>
              </a:r>
              <a:endParaRPr lang="ko-KR" altLang="en-US" sz="11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AEFC598-2687-F04C-CE8E-9FA70AFB2DC1}"/>
                </a:ext>
              </a:extLst>
            </p:cNvPr>
            <p:cNvSpPr txBox="1"/>
            <p:nvPr/>
          </p:nvSpPr>
          <p:spPr>
            <a:xfrm>
              <a:off x="7037647" y="818881"/>
              <a:ext cx="2808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Feature Importance</a:t>
              </a:r>
              <a:r>
                <a:rPr lang="ko-KR" altLang="en-US" sz="1400" dirty="0"/>
                <a:t>의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평균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8EED2C8-D79D-6716-DEB4-6D80F1122053}"/>
                </a:ext>
              </a:extLst>
            </p:cNvPr>
            <p:cNvSpPr txBox="1"/>
            <p:nvPr/>
          </p:nvSpPr>
          <p:spPr>
            <a:xfrm>
              <a:off x="6844080" y="1089979"/>
              <a:ext cx="152286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200" dirty="0"/>
                <a:t>{</a:t>
              </a:r>
              <a:endParaRPr lang="ko-KR" altLang="en-US" sz="3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7E79DA0C-FB52-39D4-C84E-1F1021130C44}"/>
                    </a:ext>
                  </a:extLst>
                </p:cNvPr>
                <p:cNvSpPr txBox="1"/>
                <p:nvPr/>
              </p:nvSpPr>
              <p:spPr>
                <a:xfrm>
                  <a:off x="7768444" y="1754659"/>
                  <a:ext cx="8976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7E79DA0C-FB52-39D4-C84E-1F1021130C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444" y="1754659"/>
                  <a:ext cx="89768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33333" r="-26667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4687852-59B5-C180-3C65-59AA3EBAFA4D}"/>
                </a:ext>
              </a:extLst>
            </p:cNvPr>
            <p:cNvSpPr txBox="1"/>
            <p:nvPr/>
          </p:nvSpPr>
          <p:spPr>
            <a:xfrm>
              <a:off x="9351189" y="1059943"/>
              <a:ext cx="152286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200" dirty="0"/>
                <a:t>}</a:t>
              </a:r>
              <a:endParaRPr lang="ko-KR" altLang="en-US" sz="3200" dirty="0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016639E3-56B2-A746-8EB1-924AD33ECDD5}"/>
              </a:ext>
            </a:extLst>
          </p:cNvPr>
          <p:cNvSpPr txBox="1"/>
          <p:nvPr/>
        </p:nvSpPr>
        <p:spPr>
          <a:xfrm>
            <a:off x="6978562" y="3737560"/>
            <a:ext cx="76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(A)</a:t>
            </a:r>
            <a:endParaRPr lang="ko-KR" altLang="en-US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C07719C-7F0D-2881-A70D-3C9DA0B07509}"/>
              </a:ext>
            </a:extLst>
          </p:cNvPr>
          <p:cNvGrpSpPr/>
          <p:nvPr/>
        </p:nvGrpSpPr>
        <p:grpSpPr>
          <a:xfrm>
            <a:off x="394176" y="2153117"/>
            <a:ext cx="1950439" cy="3060668"/>
            <a:chOff x="130016" y="2447757"/>
            <a:chExt cx="1950439" cy="306066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B7946C2-0002-FAFD-1633-A38E5663193D}"/>
                </a:ext>
              </a:extLst>
            </p:cNvPr>
            <p:cNvGrpSpPr/>
            <p:nvPr/>
          </p:nvGrpSpPr>
          <p:grpSpPr>
            <a:xfrm>
              <a:off x="130016" y="2776883"/>
              <a:ext cx="1422400" cy="2731542"/>
              <a:chOff x="130016" y="2776883"/>
              <a:chExt cx="1422400" cy="2731542"/>
            </a:xfrm>
          </p:grpSpPr>
          <p:sp>
            <p:nvSpPr>
              <p:cNvPr id="2" name="액자 1">
                <a:extLst>
                  <a:ext uri="{FF2B5EF4-FFF2-40B4-BE49-F238E27FC236}">
                    <a16:creationId xmlns:a16="http://schemas.microsoft.com/office/drawing/2014/main" id="{4521528C-A0F2-CDAE-71AA-9B0EDF9172EF}"/>
                  </a:ext>
                </a:extLst>
              </p:cNvPr>
              <p:cNvSpPr/>
              <p:nvPr/>
            </p:nvSpPr>
            <p:spPr>
              <a:xfrm>
                <a:off x="130016" y="2776883"/>
                <a:ext cx="1422400" cy="1080000"/>
              </a:xfrm>
              <a:prstGeom prst="frame">
                <a:avLst>
                  <a:gd name="adj1" fmla="val 537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액자 38">
                <a:extLst>
                  <a:ext uri="{FF2B5EF4-FFF2-40B4-BE49-F238E27FC236}">
                    <a16:creationId xmlns:a16="http://schemas.microsoft.com/office/drawing/2014/main" id="{4C9FBEE9-DA55-F9EC-0157-4679BDD8C977}"/>
                  </a:ext>
                </a:extLst>
              </p:cNvPr>
              <p:cNvSpPr/>
              <p:nvPr/>
            </p:nvSpPr>
            <p:spPr>
              <a:xfrm>
                <a:off x="130016" y="3933295"/>
                <a:ext cx="1422400" cy="432000"/>
              </a:xfrm>
              <a:prstGeom prst="frame">
                <a:avLst>
                  <a:gd name="adj1" fmla="val 11955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액자 41">
                <a:extLst>
                  <a:ext uri="{FF2B5EF4-FFF2-40B4-BE49-F238E27FC236}">
                    <a16:creationId xmlns:a16="http://schemas.microsoft.com/office/drawing/2014/main" id="{8030E763-0C1E-A456-EF1E-D121AF3B4463}"/>
                  </a:ext>
                </a:extLst>
              </p:cNvPr>
              <p:cNvSpPr/>
              <p:nvPr/>
            </p:nvSpPr>
            <p:spPr>
              <a:xfrm>
                <a:off x="130016" y="4968425"/>
                <a:ext cx="1422400" cy="540000"/>
              </a:xfrm>
              <a:prstGeom prst="frame">
                <a:avLst>
                  <a:gd name="adj1" fmla="val 11015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액자 42">
                <a:extLst>
                  <a:ext uri="{FF2B5EF4-FFF2-40B4-BE49-F238E27FC236}">
                    <a16:creationId xmlns:a16="http://schemas.microsoft.com/office/drawing/2014/main" id="{FBF674F7-C152-1059-922D-CBD335A1164A}"/>
                  </a:ext>
                </a:extLst>
              </p:cNvPr>
              <p:cNvSpPr/>
              <p:nvPr/>
            </p:nvSpPr>
            <p:spPr>
              <a:xfrm>
                <a:off x="130016" y="4451841"/>
                <a:ext cx="1422400" cy="432000"/>
              </a:xfrm>
              <a:prstGeom prst="frame">
                <a:avLst>
                  <a:gd name="adj1" fmla="val 11955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9710F36-CE5E-C157-DEE6-CDCD6A4F1ADC}"/>
                </a:ext>
              </a:extLst>
            </p:cNvPr>
            <p:cNvSpPr txBox="1"/>
            <p:nvPr/>
          </p:nvSpPr>
          <p:spPr>
            <a:xfrm>
              <a:off x="268506" y="2447757"/>
              <a:ext cx="1145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Dataset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58B1CE-951A-36F7-53E0-9B50174C720D}"/>
                </a:ext>
              </a:extLst>
            </p:cNvPr>
            <p:cNvSpPr txBox="1"/>
            <p:nvPr/>
          </p:nvSpPr>
          <p:spPr>
            <a:xfrm>
              <a:off x="1606602" y="3081337"/>
              <a:ext cx="404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F6C1926-CAA4-720F-36B2-679D5C686423}"/>
                </a:ext>
              </a:extLst>
            </p:cNvPr>
            <p:cNvSpPr txBox="1"/>
            <p:nvPr/>
          </p:nvSpPr>
          <p:spPr>
            <a:xfrm>
              <a:off x="1627745" y="3963426"/>
              <a:ext cx="404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4B27FA6-5F5A-0255-EA71-E3DDF4CE1069}"/>
                </a:ext>
              </a:extLst>
            </p:cNvPr>
            <p:cNvSpPr txBox="1"/>
            <p:nvPr/>
          </p:nvSpPr>
          <p:spPr>
            <a:xfrm>
              <a:off x="1633759" y="4496022"/>
              <a:ext cx="404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3319A2C-4559-AB82-918C-390C054AF4EF}"/>
                </a:ext>
              </a:extLst>
            </p:cNvPr>
            <p:cNvSpPr txBox="1"/>
            <p:nvPr/>
          </p:nvSpPr>
          <p:spPr>
            <a:xfrm>
              <a:off x="1676400" y="5053759"/>
              <a:ext cx="404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66784C5-EA30-C8C7-456D-3304E13B238E}"/>
                </a:ext>
              </a:extLst>
            </p:cNvPr>
            <p:cNvSpPr txBox="1"/>
            <p:nvPr/>
          </p:nvSpPr>
          <p:spPr>
            <a:xfrm>
              <a:off x="635934" y="3116636"/>
              <a:ext cx="404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77876A1-6C63-4370-2D99-11BA4868C99F}"/>
                </a:ext>
              </a:extLst>
            </p:cNvPr>
            <p:cNvSpPr txBox="1"/>
            <p:nvPr/>
          </p:nvSpPr>
          <p:spPr>
            <a:xfrm>
              <a:off x="635934" y="3971947"/>
              <a:ext cx="404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8ECF17E-E22D-669A-E64D-70441748E7B6}"/>
                </a:ext>
              </a:extLst>
            </p:cNvPr>
            <p:cNvSpPr txBox="1"/>
            <p:nvPr/>
          </p:nvSpPr>
          <p:spPr>
            <a:xfrm>
              <a:off x="635934" y="4496022"/>
              <a:ext cx="404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171D12C-65B2-3D4F-E0E9-26945A3C1EE5}"/>
                </a:ext>
              </a:extLst>
            </p:cNvPr>
            <p:cNvSpPr txBox="1"/>
            <p:nvPr/>
          </p:nvSpPr>
          <p:spPr>
            <a:xfrm>
              <a:off x="635934" y="5053759"/>
              <a:ext cx="404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53D74CCC-2D96-A7B8-7533-C60AFA745B4E}"/>
              </a:ext>
            </a:extLst>
          </p:cNvPr>
          <p:cNvGrpSpPr/>
          <p:nvPr/>
        </p:nvGrpSpPr>
        <p:grpSpPr>
          <a:xfrm>
            <a:off x="2648081" y="2522449"/>
            <a:ext cx="153394" cy="2697549"/>
            <a:chOff x="2120358" y="2817089"/>
            <a:chExt cx="153394" cy="2697549"/>
          </a:xfrm>
        </p:grpSpPr>
        <p:sp>
          <p:nvSpPr>
            <p:cNvPr id="95" name="왼쪽 중괄호 94">
              <a:extLst>
                <a:ext uri="{FF2B5EF4-FFF2-40B4-BE49-F238E27FC236}">
                  <a16:creationId xmlns:a16="http://schemas.microsoft.com/office/drawing/2014/main" id="{A4754BC2-706B-717F-C54B-E49F85491A50}"/>
                </a:ext>
              </a:extLst>
            </p:cNvPr>
            <p:cNvSpPr/>
            <p:nvPr/>
          </p:nvSpPr>
          <p:spPr>
            <a:xfrm rot="10800000">
              <a:off x="2129755" y="2817089"/>
              <a:ext cx="143997" cy="2015018"/>
            </a:xfrm>
            <a:prstGeom prst="leftBrace">
              <a:avLst>
                <a:gd name="adj1" fmla="val 54487"/>
                <a:gd name="adj2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왼쪽 중괄호 95">
              <a:extLst>
                <a:ext uri="{FF2B5EF4-FFF2-40B4-BE49-F238E27FC236}">
                  <a16:creationId xmlns:a16="http://schemas.microsoft.com/office/drawing/2014/main" id="{ABC3D179-B3B3-B349-AB68-A69BAB0FF68E}"/>
                </a:ext>
              </a:extLst>
            </p:cNvPr>
            <p:cNvSpPr/>
            <p:nvPr/>
          </p:nvSpPr>
          <p:spPr>
            <a:xfrm rot="10800000">
              <a:off x="2120358" y="4974638"/>
              <a:ext cx="143996" cy="540000"/>
            </a:xfrm>
            <a:prstGeom prst="leftBrace">
              <a:avLst>
                <a:gd name="adj1" fmla="val 54487"/>
                <a:gd name="adj2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CC1F9CC0-6A5F-A7F8-0938-766B16EB3D16}"/>
              </a:ext>
            </a:extLst>
          </p:cNvPr>
          <p:cNvGrpSpPr/>
          <p:nvPr/>
        </p:nvGrpSpPr>
        <p:grpSpPr>
          <a:xfrm>
            <a:off x="2241491" y="2522449"/>
            <a:ext cx="128896" cy="2015018"/>
            <a:chOff x="2525971" y="2817089"/>
            <a:chExt cx="128896" cy="2015018"/>
          </a:xfrm>
        </p:grpSpPr>
        <p:sp>
          <p:nvSpPr>
            <p:cNvPr id="98" name="왼쪽 중괄호 97">
              <a:extLst>
                <a:ext uri="{FF2B5EF4-FFF2-40B4-BE49-F238E27FC236}">
                  <a16:creationId xmlns:a16="http://schemas.microsoft.com/office/drawing/2014/main" id="{85223F49-5A34-5B9D-36B8-BE5E1D6F8C5E}"/>
                </a:ext>
              </a:extLst>
            </p:cNvPr>
            <p:cNvSpPr/>
            <p:nvPr/>
          </p:nvSpPr>
          <p:spPr>
            <a:xfrm rot="10800000">
              <a:off x="2525971" y="2817089"/>
              <a:ext cx="128896" cy="1515669"/>
            </a:xfrm>
            <a:prstGeom prst="leftBrace">
              <a:avLst>
                <a:gd name="adj1" fmla="val 54487"/>
                <a:gd name="adj2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왼쪽 중괄호 99">
              <a:extLst>
                <a:ext uri="{FF2B5EF4-FFF2-40B4-BE49-F238E27FC236}">
                  <a16:creationId xmlns:a16="http://schemas.microsoft.com/office/drawing/2014/main" id="{C985BC3B-89E3-E8E2-D7BB-D15E060FFC8C}"/>
                </a:ext>
              </a:extLst>
            </p:cNvPr>
            <p:cNvSpPr/>
            <p:nvPr/>
          </p:nvSpPr>
          <p:spPr>
            <a:xfrm rot="10800000">
              <a:off x="2525971" y="4464998"/>
              <a:ext cx="83585" cy="367109"/>
            </a:xfrm>
            <a:prstGeom prst="leftBrace">
              <a:avLst>
                <a:gd name="adj1" fmla="val 54487"/>
                <a:gd name="adj2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DE680A41-5FC1-8EB7-F98A-662EA7B4B3B3}"/>
              </a:ext>
            </a:extLst>
          </p:cNvPr>
          <p:cNvSpPr txBox="1"/>
          <p:nvPr/>
        </p:nvSpPr>
        <p:spPr>
          <a:xfrm>
            <a:off x="3983496" y="2922237"/>
            <a:ext cx="344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변수선택 및 파라미터 결정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A71EB22-15C9-AECA-BB78-67F1EE4D94B9}"/>
              </a:ext>
            </a:extLst>
          </p:cNvPr>
          <p:cNvSpPr txBox="1"/>
          <p:nvPr/>
        </p:nvSpPr>
        <p:spPr>
          <a:xfrm>
            <a:off x="3578924" y="4173093"/>
            <a:ext cx="14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Z </a:t>
            </a:r>
            <a:r>
              <a:rPr lang="ko-KR" altLang="en-US" dirty="0">
                <a:solidFill>
                  <a:schemeClr val="bg1"/>
                </a:solidFill>
              </a:rPr>
              <a:t>변수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추가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9CD3EE3-DC8F-8E1D-AD43-2DB181D26BEC}"/>
              </a:ext>
            </a:extLst>
          </p:cNvPr>
          <p:cNvSpPr txBox="1"/>
          <p:nvPr/>
        </p:nvSpPr>
        <p:spPr>
          <a:xfrm>
            <a:off x="9714198" y="4177706"/>
            <a:ext cx="125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전진선택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A8B467D-988C-12A6-9349-F9009C3C325F}"/>
              </a:ext>
            </a:extLst>
          </p:cNvPr>
          <p:cNvSpPr txBox="1"/>
          <p:nvPr/>
        </p:nvSpPr>
        <p:spPr>
          <a:xfrm>
            <a:off x="8336786" y="2925033"/>
            <a:ext cx="236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최적모형 결정</a:t>
            </a: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4B63240A-4DC3-DC82-28CB-132635111FA0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88445" flipH="1">
            <a:off x="8880411" y="4692292"/>
            <a:ext cx="957422" cy="813724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2A152FA9-BF4F-7DBD-1AD1-EB9ACBEA643D}"/>
              </a:ext>
            </a:extLst>
          </p:cNvPr>
          <p:cNvSpPr txBox="1"/>
          <p:nvPr/>
        </p:nvSpPr>
        <p:spPr>
          <a:xfrm>
            <a:off x="2708499" y="2899755"/>
            <a:ext cx="92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방법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4F23DDB-5F18-D705-5EBD-4651A1F2290D}"/>
              </a:ext>
            </a:extLst>
          </p:cNvPr>
          <p:cNvSpPr txBox="1"/>
          <p:nvPr/>
        </p:nvSpPr>
        <p:spPr>
          <a:xfrm>
            <a:off x="2708499" y="4160742"/>
            <a:ext cx="92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방법 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47CC5E-AB17-2575-1312-C8FFDEDB8BF3}"/>
              </a:ext>
            </a:extLst>
          </p:cNvPr>
          <p:cNvSpPr txBox="1"/>
          <p:nvPr/>
        </p:nvSpPr>
        <p:spPr>
          <a:xfrm>
            <a:off x="3485666" y="3548205"/>
            <a:ext cx="18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Train,Test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884A19A-158E-1AC2-6708-253E69BAF5BB}"/>
              </a:ext>
            </a:extLst>
          </p:cNvPr>
          <p:cNvSpPr txBox="1"/>
          <p:nvPr/>
        </p:nvSpPr>
        <p:spPr>
          <a:xfrm>
            <a:off x="835481" y="5299990"/>
            <a:ext cx="1708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A+B : C = 4:1</a:t>
            </a:r>
          </a:p>
          <a:p>
            <a:pPr algn="ctr"/>
            <a:r>
              <a:rPr lang="en-US" altLang="ko-KR" dirty="0">
                <a:latin typeface="+mn-ea"/>
              </a:rPr>
              <a:t>A+B+C : D = 4:1</a:t>
            </a:r>
            <a:endParaRPr lang="ko-KR" altLang="en-US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A5FCBC9-AE42-C0AA-20E1-583F4899B137}"/>
                  </a:ext>
                </a:extLst>
              </p:cNvPr>
              <p:cNvSpPr txBox="1"/>
              <p:nvPr/>
            </p:nvSpPr>
            <p:spPr>
              <a:xfrm>
                <a:off x="2913082" y="5046964"/>
                <a:ext cx="173733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(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sz="1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1400" dirty="0"/>
                  <a:t>)</a:t>
                </a:r>
              </a:p>
              <a:p>
                <a:pPr algn="ctr"/>
                <a:r>
                  <a:rPr lang="en-US" altLang="ko-KR" sz="1400" dirty="0"/>
                  <a:t>Random</a:t>
                </a:r>
              </a:p>
              <a:p>
                <a:pPr algn="ctr"/>
                <a:r>
                  <a:rPr lang="en-US" altLang="ko-KR" sz="1400" dirty="0"/>
                  <a:t> 100</a:t>
                </a:r>
                <a:r>
                  <a:rPr lang="ko-KR" altLang="en-US" sz="1400" dirty="0"/>
                  <a:t>개 생성</a:t>
                </a:r>
                <a:endParaRPr lang="en-US" altLang="ko-KR" sz="1400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A5FCBC9-AE42-C0AA-20E1-583F4899B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082" y="5046964"/>
                <a:ext cx="1737331" cy="738664"/>
              </a:xfrm>
              <a:prstGeom prst="rect">
                <a:avLst/>
              </a:prstGeom>
              <a:blipFill>
                <a:blip r:embed="rId11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화살표: 오른쪽 119">
            <a:extLst>
              <a:ext uri="{FF2B5EF4-FFF2-40B4-BE49-F238E27FC236}">
                <a16:creationId xmlns:a16="http://schemas.microsoft.com/office/drawing/2014/main" id="{0E247F2E-669C-973C-DC30-2ED37D6E8DFA}"/>
              </a:ext>
            </a:extLst>
          </p:cNvPr>
          <p:cNvSpPr/>
          <p:nvPr/>
        </p:nvSpPr>
        <p:spPr>
          <a:xfrm>
            <a:off x="4273562" y="5359525"/>
            <a:ext cx="276819" cy="175796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화살표: 오른쪽 120">
            <a:extLst>
              <a:ext uri="{FF2B5EF4-FFF2-40B4-BE49-F238E27FC236}">
                <a16:creationId xmlns:a16="http://schemas.microsoft.com/office/drawing/2014/main" id="{6A75E4CF-6C22-981F-8981-4D32E427F56D}"/>
              </a:ext>
            </a:extLst>
          </p:cNvPr>
          <p:cNvSpPr/>
          <p:nvPr/>
        </p:nvSpPr>
        <p:spPr>
          <a:xfrm>
            <a:off x="5651975" y="5359525"/>
            <a:ext cx="276819" cy="175796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82C3A44-180B-5973-5BB5-B7FDCDFC28ED}"/>
              </a:ext>
            </a:extLst>
          </p:cNvPr>
          <p:cNvSpPr txBox="1"/>
          <p:nvPr/>
        </p:nvSpPr>
        <p:spPr>
          <a:xfrm>
            <a:off x="8582439" y="5214907"/>
            <a:ext cx="695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선택</a:t>
            </a: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786B576-6598-068C-3D42-633EB7E02759}"/>
              </a:ext>
            </a:extLst>
          </p:cNvPr>
          <p:cNvGrpSpPr/>
          <p:nvPr/>
        </p:nvGrpSpPr>
        <p:grpSpPr>
          <a:xfrm>
            <a:off x="3565819" y="731291"/>
            <a:ext cx="4327285" cy="2060189"/>
            <a:chOff x="4375261" y="956150"/>
            <a:chExt cx="4327285" cy="2060189"/>
          </a:xfrm>
        </p:grpSpPr>
        <p:sp>
          <p:nvSpPr>
            <p:cNvPr id="27" name="왼쪽 중괄호 26">
              <a:extLst>
                <a:ext uri="{FF2B5EF4-FFF2-40B4-BE49-F238E27FC236}">
                  <a16:creationId xmlns:a16="http://schemas.microsoft.com/office/drawing/2014/main" id="{7CAF8655-9706-4FA8-B01E-A45459E39A22}"/>
                </a:ext>
              </a:extLst>
            </p:cNvPr>
            <p:cNvSpPr/>
            <p:nvPr/>
          </p:nvSpPr>
          <p:spPr>
            <a:xfrm rot="5400000" flipV="1">
              <a:off x="6418278" y="-582603"/>
              <a:ext cx="241251" cy="4327285"/>
            </a:xfrm>
            <a:prstGeom prst="leftBrace">
              <a:avLst>
                <a:gd name="adj1" fmla="val 54487"/>
                <a:gd name="adj2" fmla="val 50645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2123A8D-99B6-410A-9124-B7640095CEBC}"/>
                    </a:ext>
                  </a:extLst>
                </p:cNvPr>
                <p:cNvSpPr txBox="1"/>
                <p:nvPr/>
              </p:nvSpPr>
              <p:spPr>
                <a:xfrm>
                  <a:off x="4409823" y="1767343"/>
                  <a:ext cx="502317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altLang="ko-KR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  <a:endParaRPr lang="en-US" altLang="ko-KR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2123A8D-99B6-410A-9124-B7640095CE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9823" y="1767343"/>
                  <a:ext cx="502317" cy="120032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123F2D4-5A50-8DBD-1D1F-58F4E8367E8D}"/>
                    </a:ext>
                  </a:extLst>
                </p:cNvPr>
                <p:cNvSpPr txBox="1"/>
                <p:nvPr/>
              </p:nvSpPr>
              <p:spPr>
                <a:xfrm>
                  <a:off x="5739454" y="1767343"/>
                  <a:ext cx="1574791" cy="1248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altLang="ko-KR" dirty="0"/>
                    <a:t>)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𝑎𝑐𝑐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altLang="ko-KR" dirty="0"/>
                </a:p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altLang="ko-KR" dirty="0"/>
                    <a:t>)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𝑎𝑐𝑐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altLang="ko-KR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altLang="ko-KR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altLang="ko-KR" dirty="0"/>
                    <a:t>)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𝑎𝑐𝑐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a14:m>
                  <a:endParaRPr lang="en-US" altLang="ko-KR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123F2D4-5A50-8DBD-1D1F-58F4E8367E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9454" y="1767343"/>
                  <a:ext cx="1574791" cy="1248996"/>
                </a:xfrm>
                <a:prstGeom prst="rect">
                  <a:avLst/>
                </a:prstGeom>
                <a:blipFill>
                  <a:blip r:embed="rId13"/>
                  <a:stretch>
                    <a:fillRect l="-775" t="-488" b="-73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82608E6-C87C-64D2-EA83-B4AEAF2519E3}"/>
                    </a:ext>
                  </a:extLst>
                </p:cNvPr>
                <p:cNvSpPr txBox="1"/>
                <p:nvPr/>
              </p:nvSpPr>
              <p:spPr>
                <a:xfrm>
                  <a:off x="8305945" y="2090242"/>
                  <a:ext cx="2545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82608E6-C87C-64D2-EA83-B4AEAF2519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5945" y="2090242"/>
                  <a:ext cx="254520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341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A57ECCA-BADF-0518-DDC1-881CE519C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6873" y="2137918"/>
              <a:ext cx="935789" cy="459178"/>
            </a:xfrm>
            <a:prstGeom prst="rect">
              <a:avLst/>
            </a:prstGeom>
          </p:spPr>
        </p:pic>
        <p:pic>
          <p:nvPicPr>
            <p:cNvPr id="77" name="그림 76" descr="텍스트이(가) 표시된 사진&#10;&#10;자동 생성된 설명">
              <a:extLst>
                <a:ext uri="{FF2B5EF4-FFF2-40B4-BE49-F238E27FC236}">
                  <a16:creationId xmlns:a16="http://schemas.microsoft.com/office/drawing/2014/main" id="{D5823754-053C-C284-55DF-AD142931C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6873" y="2017669"/>
              <a:ext cx="871220" cy="18295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1BA78A-6CB3-E323-541A-5C775AE1788F}"/>
                </a:ext>
              </a:extLst>
            </p:cNvPr>
            <p:cNvSpPr txBox="1"/>
            <p:nvPr/>
          </p:nvSpPr>
          <p:spPr>
            <a:xfrm>
              <a:off x="5620947" y="956150"/>
              <a:ext cx="1983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전진 선택</a:t>
              </a:r>
            </a:p>
          </p:txBody>
        </p:sp>
        <p:sp>
          <p:nvSpPr>
            <p:cNvPr id="123" name="화살표: 오른쪽 122">
              <a:extLst>
                <a:ext uri="{FF2B5EF4-FFF2-40B4-BE49-F238E27FC236}">
                  <a16:creationId xmlns:a16="http://schemas.microsoft.com/office/drawing/2014/main" id="{6264EE8F-BBB2-BC80-3E58-8EB021D49A85}"/>
                </a:ext>
              </a:extLst>
            </p:cNvPr>
            <p:cNvSpPr/>
            <p:nvPr/>
          </p:nvSpPr>
          <p:spPr>
            <a:xfrm>
              <a:off x="7399613" y="2244750"/>
              <a:ext cx="276819" cy="175796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8BAE5163-2F27-91D8-B54E-210276864FA5}"/>
                    </a:ext>
                  </a:extLst>
                </p:cNvPr>
                <p:cNvSpPr txBox="1"/>
                <p:nvPr/>
              </p:nvSpPr>
              <p:spPr>
                <a:xfrm>
                  <a:off x="7737076" y="1767343"/>
                  <a:ext cx="704552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altLang="ko-KR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  <a:endParaRPr lang="en-US" altLang="ko-KR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8BAE5163-2F27-91D8-B54E-210276864F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7076" y="1767343"/>
                  <a:ext cx="704552" cy="120032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CEEA83E-12F5-7948-EDAF-604DF02DFF5D}"/>
                  </a:ext>
                </a:extLst>
              </p:cNvPr>
              <p:cNvSpPr txBox="1"/>
              <p:nvPr/>
            </p:nvSpPr>
            <p:spPr>
              <a:xfrm>
                <a:off x="8380337" y="1959908"/>
                <a:ext cx="27203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선택된 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로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Train / Test </a:t>
                </a:r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CEEA83E-12F5-7948-EDAF-604DF02DF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337" y="1959908"/>
                <a:ext cx="2720390" cy="646331"/>
              </a:xfrm>
              <a:prstGeom prst="rect">
                <a:avLst/>
              </a:prstGeom>
              <a:blipFill>
                <a:blip r:embed="rId18"/>
                <a:stretch>
                  <a:fillRect t="-6604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A4EC168F-6510-6C08-0500-77C915BE3BBE}"/>
                  </a:ext>
                </a:extLst>
              </p:cNvPr>
              <p:cNvSpPr txBox="1"/>
              <p:nvPr/>
            </p:nvSpPr>
            <p:spPr>
              <a:xfrm>
                <a:off x="10772301" y="4128388"/>
                <a:ext cx="1576804" cy="534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Model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altLang="ko-KR" sz="1400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altLang="ko-KR" sz="1400" dirty="0"/>
                  <a:t>) </a:t>
                </a:r>
              </a:p>
              <a:p>
                <a:pPr algn="ctr"/>
                <a:r>
                  <a:rPr lang="en-US" altLang="ko-KR" sz="1400" dirty="0"/>
                  <a:t>Acc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A4EC168F-6510-6C08-0500-77C915BE3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2301" y="4128388"/>
                <a:ext cx="1576804" cy="534890"/>
              </a:xfrm>
              <a:prstGeom prst="rect">
                <a:avLst/>
              </a:prstGeom>
              <a:blipFill>
                <a:blip r:embed="rId19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06A827D3-6023-9EAA-388B-8EAF0A017D63}"/>
                  </a:ext>
                </a:extLst>
              </p:cNvPr>
              <p:cNvSpPr txBox="1"/>
              <p:nvPr/>
            </p:nvSpPr>
            <p:spPr>
              <a:xfrm>
                <a:off x="10653016" y="2879860"/>
                <a:ext cx="1576804" cy="534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Model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altLang="ko-KR" sz="1400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altLang="ko-KR" sz="1400" dirty="0"/>
                  <a:t>) </a:t>
                </a:r>
              </a:p>
              <a:p>
                <a:pPr algn="ctr"/>
                <a:r>
                  <a:rPr lang="en-US" altLang="ko-KR" sz="1400" dirty="0"/>
                  <a:t>Acc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06A827D3-6023-9EAA-388B-8EAF0A017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016" y="2879860"/>
                <a:ext cx="1576804" cy="534890"/>
              </a:xfrm>
              <a:prstGeom prst="rect">
                <a:avLst/>
              </a:prstGeom>
              <a:blipFill>
                <a:blip r:embed="rId20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512E087-EB88-073F-FCFB-020DE5F86C50}"/>
                  </a:ext>
                </a:extLst>
              </p:cNvPr>
              <p:cNvSpPr txBox="1"/>
              <p:nvPr/>
            </p:nvSpPr>
            <p:spPr>
              <a:xfrm>
                <a:off x="6187197" y="5078091"/>
                <a:ext cx="223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1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512E087-EB88-073F-FCFB-020DE5F86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197" y="5078091"/>
                <a:ext cx="223579" cy="276999"/>
              </a:xfrm>
              <a:prstGeom prst="rect">
                <a:avLst/>
              </a:prstGeom>
              <a:blipFill>
                <a:blip r:embed="rId21"/>
                <a:stretch>
                  <a:fillRect r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1ACE1F-7ECC-5FEB-6CB9-00C1AD841A9D}"/>
                  </a:ext>
                </a:extLst>
              </p:cNvPr>
              <p:cNvSpPr txBox="1"/>
              <p:nvPr/>
            </p:nvSpPr>
            <p:spPr>
              <a:xfrm>
                <a:off x="6181101" y="5247060"/>
                <a:ext cx="223579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1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1ACE1F-7ECC-5FEB-6CB9-00C1AD841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101" y="5247060"/>
                <a:ext cx="223579" cy="277255"/>
              </a:xfrm>
              <a:prstGeom prst="rect">
                <a:avLst/>
              </a:prstGeom>
              <a:blipFill>
                <a:blip r:embed="rId22"/>
                <a:stretch>
                  <a:fillRect r="-135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TextBox 132">
            <a:extLst>
              <a:ext uri="{FF2B5EF4-FFF2-40B4-BE49-F238E27FC236}">
                <a16:creationId xmlns:a16="http://schemas.microsoft.com/office/drawing/2014/main" id="{5790B176-1639-2A0C-7BBA-F9E9BF4FF7E0}"/>
              </a:ext>
            </a:extLst>
          </p:cNvPr>
          <p:cNvSpPr txBox="1"/>
          <p:nvPr/>
        </p:nvSpPr>
        <p:spPr>
          <a:xfrm>
            <a:off x="5654500" y="4165669"/>
            <a:ext cx="143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사전학습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3" name="갈매기형 수장 4">
            <a:extLst>
              <a:ext uri="{FF2B5EF4-FFF2-40B4-BE49-F238E27FC236}">
                <a16:creationId xmlns:a16="http://schemas.microsoft.com/office/drawing/2014/main" id="{B9C01DC6-7272-E7E8-FF0D-13176F526424}"/>
              </a:ext>
            </a:extLst>
          </p:cNvPr>
          <p:cNvSpPr/>
          <p:nvPr/>
        </p:nvSpPr>
        <p:spPr>
          <a:xfrm>
            <a:off x="7691410" y="4124218"/>
            <a:ext cx="1879310" cy="461665"/>
          </a:xfrm>
          <a:prstGeom prst="chevron">
            <a:avLst/>
          </a:prstGeom>
          <a:solidFill>
            <a:srgbClr val="7C7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9D34F86-94A7-2E7A-BBE0-A472D01F06DF}"/>
              </a:ext>
            </a:extLst>
          </p:cNvPr>
          <p:cNvSpPr txBox="1"/>
          <p:nvPr/>
        </p:nvSpPr>
        <p:spPr>
          <a:xfrm>
            <a:off x="7838457" y="4110635"/>
            <a:ext cx="1576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변수선택 및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파라미터 결정</a:t>
            </a:r>
          </a:p>
        </p:txBody>
      </p:sp>
    </p:spTree>
    <p:extLst>
      <p:ext uri="{BB962C8B-B14F-4D97-AF65-F5344CB8AC3E}">
        <p14:creationId xmlns:p14="http://schemas.microsoft.com/office/powerpoint/2010/main" val="333208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10">
        <p:fade/>
      </p:transition>
    </mc:Choice>
    <mc:Fallback xmlns="">
      <p:transition spd="med" advTm="51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368230" y="2159041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전진선택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FC30FC3-30DF-147A-9D62-D659A4D8D254}"/>
              </a:ext>
            </a:extLst>
          </p:cNvPr>
          <p:cNvGrpSpPr/>
          <p:nvPr/>
        </p:nvGrpSpPr>
        <p:grpSpPr>
          <a:xfrm>
            <a:off x="2007901" y="1678967"/>
            <a:ext cx="7175355" cy="1048700"/>
            <a:chOff x="4289263" y="1379686"/>
            <a:chExt cx="7175355" cy="1048700"/>
          </a:xfrm>
        </p:grpSpPr>
        <p:sp>
          <p:nvSpPr>
            <p:cNvPr id="23" name="갈매기형 수장 5">
              <a:extLst>
                <a:ext uri="{FF2B5EF4-FFF2-40B4-BE49-F238E27FC236}">
                  <a16:creationId xmlns:a16="http://schemas.microsoft.com/office/drawing/2014/main" id="{7004290A-968A-4FF6-9FC5-EB758FD893EA}"/>
                </a:ext>
              </a:extLst>
            </p:cNvPr>
            <p:cNvSpPr/>
            <p:nvPr/>
          </p:nvSpPr>
          <p:spPr>
            <a:xfrm>
              <a:off x="7581063" y="1519304"/>
              <a:ext cx="2641421" cy="46166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5" name="오각형 3">
              <a:extLst>
                <a:ext uri="{FF2B5EF4-FFF2-40B4-BE49-F238E27FC236}">
                  <a16:creationId xmlns:a16="http://schemas.microsoft.com/office/drawing/2014/main" id="{922A3F37-ED2A-46CC-B8A4-3DD3841C269F}"/>
                </a:ext>
              </a:extLst>
            </p:cNvPr>
            <p:cNvSpPr/>
            <p:nvPr/>
          </p:nvSpPr>
          <p:spPr>
            <a:xfrm>
              <a:off x="4289263" y="1519304"/>
              <a:ext cx="3444241" cy="461665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B8048E1-D485-416E-94CF-BCB7ED627503}"/>
                </a:ext>
              </a:extLst>
            </p:cNvPr>
            <p:cNvSpPr txBox="1"/>
            <p:nvPr/>
          </p:nvSpPr>
          <p:spPr>
            <a:xfrm>
              <a:off x="7272656" y="1966721"/>
              <a:ext cx="2513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내용을 입력하세요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A48C04-57E6-9222-2B55-1CF5FEA331D3}"/>
                </a:ext>
              </a:extLst>
            </p:cNvPr>
            <p:cNvSpPr txBox="1"/>
            <p:nvPr/>
          </p:nvSpPr>
          <p:spPr>
            <a:xfrm>
              <a:off x="5543551" y="1973693"/>
              <a:ext cx="764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(A,B)</a:t>
              </a:r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94E6B19-623A-D635-813C-54A415BBE199}"/>
                </a:ext>
              </a:extLst>
            </p:cNvPr>
            <p:cNvSpPr txBox="1"/>
            <p:nvPr/>
          </p:nvSpPr>
          <p:spPr>
            <a:xfrm>
              <a:off x="8427790" y="1978982"/>
              <a:ext cx="1098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(A+B,C)</a:t>
              </a:r>
              <a:endParaRPr lang="ko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E680A41-5FC1-8EB7-F98A-662EA7B4B3B3}"/>
                </a:ext>
              </a:extLst>
            </p:cNvPr>
            <p:cNvSpPr txBox="1"/>
            <p:nvPr/>
          </p:nvSpPr>
          <p:spPr>
            <a:xfrm>
              <a:off x="4341195" y="1561681"/>
              <a:ext cx="310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변수선택 및 파라미터 결정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A8B467D-988C-12A6-9349-F9009C3C325F}"/>
                </a:ext>
              </a:extLst>
            </p:cNvPr>
            <p:cNvSpPr txBox="1"/>
            <p:nvPr/>
          </p:nvSpPr>
          <p:spPr>
            <a:xfrm>
              <a:off x="7853819" y="1564477"/>
              <a:ext cx="2368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최적모형 결정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06A827D3-6023-9EAA-388B-8EAF0A017D63}"/>
                    </a:ext>
                  </a:extLst>
                </p:cNvPr>
                <p:cNvSpPr txBox="1"/>
                <p:nvPr/>
              </p:nvSpPr>
              <p:spPr>
                <a:xfrm>
                  <a:off x="9887814" y="1379686"/>
                  <a:ext cx="1576804" cy="7503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Model (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</m:oMath>
                  </a14:m>
                  <a:r>
                    <a:rPr lang="en-US" altLang="ko-KR" sz="1400" dirty="0"/>
                    <a:t>,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a14:m>
                  <a:r>
                    <a:rPr lang="en-US" altLang="ko-KR" sz="1400" dirty="0"/>
                    <a:t>)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a14:m>
                  <a:r>
                    <a:rPr lang="en-US" altLang="ko-KR" sz="1400" dirty="0"/>
                    <a:t> </a:t>
                  </a:r>
                </a:p>
                <a:p>
                  <a:pPr algn="ctr"/>
                  <a:r>
                    <a:rPr lang="en-US" altLang="ko-KR" sz="1400" dirty="0"/>
                    <a:t>Acc</a:t>
                  </a:r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06A827D3-6023-9EAA-388B-8EAF0A017D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7814" y="1379686"/>
                  <a:ext cx="1576804" cy="750334"/>
                </a:xfrm>
                <a:prstGeom prst="rect">
                  <a:avLst/>
                </a:prstGeom>
                <a:blipFill>
                  <a:blip r:embed="rId2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753D407-0C3B-8309-FFDA-DACC7425731C}"/>
              </a:ext>
            </a:extLst>
          </p:cNvPr>
          <p:cNvGrpSpPr/>
          <p:nvPr/>
        </p:nvGrpSpPr>
        <p:grpSpPr>
          <a:xfrm>
            <a:off x="235862" y="1464600"/>
            <a:ext cx="2118167" cy="1227048"/>
            <a:chOff x="1499905" y="1262120"/>
            <a:chExt cx="2118167" cy="12270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F72BA1-7530-75C2-0374-B5EA36E7FBFA}"/>
                </a:ext>
              </a:extLst>
            </p:cNvPr>
            <p:cNvSpPr txBox="1"/>
            <p:nvPr/>
          </p:nvSpPr>
          <p:spPr>
            <a:xfrm>
              <a:off x="1499905" y="1262120"/>
              <a:ext cx="21181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-300" dirty="0">
                  <a:solidFill>
                    <a:schemeClr val="accent4"/>
                  </a:solidFill>
                  <a:highlight>
                    <a:srgbClr val="DFD8C7"/>
                  </a:highlight>
                </a:rPr>
                <a:t>[ Dataset ]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6394EB5-FA04-5B2F-623A-4ACD018B9F7C}"/>
                </a:ext>
              </a:extLst>
            </p:cNvPr>
            <p:cNvSpPr txBox="1"/>
            <p:nvPr/>
          </p:nvSpPr>
          <p:spPr>
            <a:xfrm>
              <a:off x="1499905" y="1676597"/>
              <a:ext cx="21181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-300" dirty="0">
                  <a:solidFill>
                    <a:schemeClr val="accent4"/>
                  </a:solidFill>
                  <a:highlight>
                    <a:srgbClr val="DFD8C7"/>
                  </a:highlight>
                </a:rPr>
                <a:t>[ Model 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933924-645E-D438-52E5-B5C4F64AF43A}"/>
                </a:ext>
              </a:extLst>
            </p:cNvPr>
            <p:cNvSpPr txBox="1"/>
            <p:nvPr/>
          </p:nvSpPr>
          <p:spPr>
            <a:xfrm>
              <a:off x="1499905" y="2089058"/>
              <a:ext cx="21181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-300" dirty="0">
                  <a:solidFill>
                    <a:schemeClr val="accent4"/>
                  </a:solidFill>
                  <a:highlight>
                    <a:srgbClr val="DFD8C7"/>
                  </a:highlight>
                </a:rPr>
                <a:t>[ Version ]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652029E-2F69-636D-83F4-29E9331D916E}"/>
              </a:ext>
            </a:extLst>
          </p:cNvPr>
          <p:cNvSpPr txBox="1"/>
          <p:nvPr/>
        </p:nvSpPr>
        <p:spPr>
          <a:xfrm>
            <a:off x="9601980" y="1407803"/>
            <a:ext cx="2291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ABC set </a:t>
            </a:r>
            <a:r>
              <a:rPr lang="ko-KR" altLang="en-US" dirty="0"/>
              <a:t>랜덤화 후</a:t>
            </a:r>
            <a:endParaRPr lang="en-US" altLang="ko-KR" dirty="0"/>
          </a:p>
          <a:p>
            <a:pPr algn="ctr"/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번 반복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39968B-AD99-391D-7E67-0FFC96F97520}"/>
                  </a:ext>
                </a:extLst>
              </p:cNvPr>
              <p:cNvSpPr txBox="1"/>
              <p:nvPr/>
            </p:nvSpPr>
            <p:spPr>
              <a:xfrm>
                <a:off x="9173987" y="2232974"/>
                <a:ext cx="2862066" cy="5327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𝐴𝑐𝑐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𝐴𝑐𝑐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𝐴𝑐𝑐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(100)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39968B-AD99-391D-7E67-0FFC96F97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987" y="2232974"/>
                <a:ext cx="2862066" cy="5327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90ED3F00-BFF0-0AFF-2DC6-6A97A6B1A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368875"/>
              </p:ext>
            </p:extLst>
          </p:nvPr>
        </p:nvGraphicFramePr>
        <p:xfrm>
          <a:off x="2386922" y="4146444"/>
          <a:ext cx="3576017" cy="151743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42683">
                  <a:extLst>
                    <a:ext uri="{9D8B030D-6E8A-4147-A177-3AD203B41FA5}">
                      <a16:colId xmlns:a16="http://schemas.microsoft.com/office/drawing/2014/main" val="3689948009"/>
                    </a:ext>
                  </a:extLst>
                </a:gridCol>
                <a:gridCol w="1766047">
                  <a:extLst>
                    <a:ext uri="{9D8B030D-6E8A-4147-A177-3AD203B41FA5}">
                      <a16:colId xmlns:a16="http://schemas.microsoft.com/office/drawing/2014/main" val="2065336166"/>
                    </a:ext>
                  </a:extLst>
                </a:gridCol>
                <a:gridCol w="967287">
                  <a:extLst>
                    <a:ext uri="{9D8B030D-6E8A-4147-A177-3AD203B41FA5}">
                      <a16:colId xmlns:a16="http://schemas.microsoft.com/office/drawing/2014/main" val="2092966211"/>
                    </a:ext>
                  </a:extLst>
                </a:gridCol>
              </a:tblGrid>
              <a:tr h="338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err="1">
                          <a:solidFill>
                            <a:schemeClr val="tx1"/>
                          </a:solidFill>
                        </a:rPr>
                        <a:t>CatBoost</a:t>
                      </a:r>
                      <a:endParaRPr lang="en-US" altLang="ko-KR" sz="1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spc="-300" dirty="0">
                          <a:solidFill>
                            <a:schemeClr val="accent4"/>
                          </a:solidFill>
                        </a:rPr>
                        <a:t>NN</a:t>
                      </a:r>
                      <a:endParaRPr lang="ko-KR" altLang="en-US" sz="1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71168"/>
                  </a:ext>
                </a:extLst>
              </a:tr>
              <a:tr h="331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:</a:t>
                      </a:r>
                      <a:endParaRPr lang="ko-KR" altLang="en-US" sz="17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:</a:t>
                      </a:r>
                      <a:endParaRPr lang="ko-KR" altLang="en-US" sz="1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:</a:t>
                      </a:r>
                      <a:endParaRPr lang="ko-KR" altLang="en-US" sz="1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682234"/>
                  </a:ext>
                </a:extLst>
              </a:tr>
              <a:tr h="8163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8</a:t>
                      </a:r>
                      <a:endParaRPr lang="ko-KR" altLang="en-US" sz="17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Logistic Regression</a:t>
                      </a:r>
                      <a:endParaRPr lang="ko-KR" altLang="en-US" sz="1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spc="-300" dirty="0">
                          <a:solidFill>
                            <a:schemeClr val="accent4"/>
                          </a:solidFill>
                        </a:rPr>
                        <a:t>FD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384980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8D48BA7D-A36B-502A-024F-5CD3BD7508C7}"/>
              </a:ext>
            </a:extLst>
          </p:cNvPr>
          <p:cNvGrpSpPr/>
          <p:nvPr/>
        </p:nvGrpSpPr>
        <p:grpSpPr>
          <a:xfrm>
            <a:off x="2249773" y="3408909"/>
            <a:ext cx="7692454" cy="2798496"/>
            <a:chOff x="495323" y="3543135"/>
            <a:chExt cx="7692454" cy="279849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0AD067F-A808-A5DE-EBC5-16A2B9DCCC85}"/>
                </a:ext>
              </a:extLst>
            </p:cNvPr>
            <p:cNvSpPr txBox="1"/>
            <p:nvPr/>
          </p:nvSpPr>
          <p:spPr>
            <a:xfrm>
              <a:off x="495323" y="3734413"/>
              <a:ext cx="1123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-300" dirty="0">
                  <a:solidFill>
                    <a:schemeClr val="accent4"/>
                  </a:solidFill>
                  <a:highlight>
                    <a:srgbClr val="DFD8C7"/>
                  </a:highlight>
                </a:rPr>
                <a:t>[ Dataset ]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C462395-BCE0-40DD-833F-1261BA19FB20}"/>
                </a:ext>
              </a:extLst>
            </p:cNvPr>
            <p:cNvSpPr txBox="1"/>
            <p:nvPr/>
          </p:nvSpPr>
          <p:spPr>
            <a:xfrm>
              <a:off x="1851113" y="3734413"/>
              <a:ext cx="1123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-300" dirty="0">
                  <a:solidFill>
                    <a:schemeClr val="accent4"/>
                  </a:solidFill>
                  <a:highlight>
                    <a:srgbClr val="DFD8C7"/>
                  </a:highlight>
                </a:rPr>
                <a:t>[ Model ]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763ABDC-5AB6-9B70-65BC-BD52E9AFE5D4}"/>
                </a:ext>
              </a:extLst>
            </p:cNvPr>
            <p:cNvSpPr txBox="1"/>
            <p:nvPr/>
          </p:nvSpPr>
          <p:spPr>
            <a:xfrm>
              <a:off x="3206903" y="3734413"/>
              <a:ext cx="1123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-300" dirty="0">
                  <a:solidFill>
                    <a:schemeClr val="accent4"/>
                  </a:solidFill>
                  <a:highlight>
                    <a:srgbClr val="DFD8C7"/>
                  </a:highlight>
                </a:rPr>
                <a:t>[ Version ]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CB230F-707F-4FE7-0DB4-D5EA9886C532}"/>
                </a:ext>
              </a:extLst>
            </p:cNvPr>
            <p:cNvSpPr txBox="1"/>
            <p:nvPr/>
          </p:nvSpPr>
          <p:spPr>
            <a:xfrm>
              <a:off x="1213626" y="5972299"/>
              <a:ext cx="2589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평균</a:t>
              </a:r>
              <a:r>
                <a:rPr lang="en-US" altLang="ko-KR" dirty="0"/>
                <a:t> Acc</a:t>
              </a:r>
              <a:r>
                <a:rPr lang="ko-KR" altLang="en-US" dirty="0"/>
                <a:t>로 순위</a:t>
              </a:r>
              <a:r>
                <a:rPr lang="en-US" altLang="ko-KR" dirty="0"/>
                <a:t> </a:t>
              </a:r>
              <a:r>
                <a:rPr lang="ko-KR" altLang="en-US" dirty="0"/>
                <a:t>결정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2A6480E-48EE-6F47-C669-CD80DFDC8068}"/>
                    </a:ext>
                  </a:extLst>
                </p:cNvPr>
                <p:cNvSpPr txBox="1"/>
                <p:nvPr/>
              </p:nvSpPr>
              <p:spPr>
                <a:xfrm>
                  <a:off x="4289543" y="4210011"/>
                  <a:ext cx="9055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𝐴𝑐𝑐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2A6480E-48EE-6F47-C669-CD80DFDC8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9543" y="4210011"/>
                  <a:ext cx="905595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9A5DBDF-833D-E62C-ECE3-8A58083A91DD}"/>
                    </a:ext>
                  </a:extLst>
                </p:cNvPr>
                <p:cNvSpPr txBox="1"/>
                <p:nvPr/>
              </p:nvSpPr>
              <p:spPr>
                <a:xfrm>
                  <a:off x="4289543" y="5106481"/>
                  <a:ext cx="9055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𝐴𝑐𝑐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9A5DBDF-833D-E62C-ECE3-8A58083A91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9543" y="5106481"/>
                  <a:ext cx="905595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CCAC96-0DF5-93C9-7735-D6286B7E7F46}"/>
                </a:ext>
              </a:extLst>
            </p:cNvPr>
            <p:cNvSpPr txBox="1"/>
            <p:nvPr/>
          </p:nvSpPr>
          <p:spPr>
            <a:xfrm>
              <a:off x="4607010" y="4602515"/>
              <a:ext cx="260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:</a:t>
              </a:r>
              <a:endParaRPr lang="ko-KR" altLang="en-US" sz="18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8F5C5B2-9619-903A-23F6-C2C02E810890}"/>
                </a:ext>
              </a:extLst>
            </p:cNvPr>
            <p:cNvSpPr txBox="1"/>
            <p:nvPr/>
          </p:nvSpPr>
          <p:spPr>
            <a:xfrm>
              <a:off x="5693570" y="4628710"/>
              <a:ext cx="24942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highlight>
                    <a:srgbClr val="E8E2E2"/>
                  </a:highlight>
                </a:rPr>
                <a:t>[ Train - A+B+C]</a:t>
              </a:r>
            </a:p>
            <a:p>
              <a:pPr algn="ctr"/>
              <a:r>
                <a:rPr lang="en-US" altLang="ko-KR" dirty="0">
                  <a:highlight>
                    <a:srgbClr val="E8E2E2"/>
                  </a:highlight>
                </a:rPr>
                <a:t>[Test - D ]</a:t>
              </a:r>
              <a:endParaRPr lang="ko-KR" altLang="en-US" dirty="0">
                <a:highlight>
                  <a:srgbClr val="E8E2E2"/>
                </a:highlight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9626F1C-B69C-50F6-0391-4A3CEBA75AF1}"/>
                </a:ext>
              </a:extLst>
            </p:cNvPr>
            <p:cNvSpPr txBox="1"/>
            <p:nvPr/>
          </p:nvSpPr>
          <p:spPr>
            <a:xfrm>
              <a:off x="5852222" y="5520404"/>
              <a:ext cx="2176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highlight>
                    <a:srgbClr val="E8E2E2"/>
                  </a:highlight>
                </a:rPr>
                <a:t>[ </a:t>
              </a:r>
              <a:r>
                <a:rPr lang="ko-KR" altLang="en-US" dirty="0">
                  <a:highlight>
                    <a:srgbClr val="E8E2E2"/>
                  </a:highlight>
                </a:rPr>
                <a:t>모델 성능 평가</a:t>
              </a:r>
              <a:r>
                <a:rPr lang="en-US" altLang="ko-KR" dirty="0">
                  <a:highlight>
                    <a:srgbClr val="E8E2E2"/>
                  </a:highlight>
                </a:rPr>
                <a:t>]</a:t>
              </a:r>
              <a:endParaRPr lang="ko-KR" altLang="en-US" dirty="0">
                <a:highlight>
                  <a:srgbClr val="E8E2E2"/>
                </a:highligh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562B366-0B6A-5050-96D7-114FC806240B}"/>
                </a:ext>
              </a:extLst>
            </p:cNvPr>
            <p:cNvSpPr txBox="1"/>
            <p:nvPr/>
          </p:nvSpPr>
          <p:spPr>
            <a:xfrm>
              <a:off x="5357245" y="4028315"/>
              <a:ext cx="262251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700" dirty="0"/>
                <a:t>“ </a:t>
              </a:r>
              <a:r>
                <a:rPr lang="ko-KR" altLang="en-US" sz="2700" dirty="0"/>
                <a:t>최종 </a:t>
              </a:r>
              <a:r>
                <a:rPr lang="en-US" altLang="ko-KR" sz="2700" dirty="0"/>
                <a:t>Model ”</a:t>
              </a:r>
              <a:endParaRPr lang="ko-KR" altLang="en-US" sz="2700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288DCA7-E7A5-F072-4C87-472212883199}"/>
                </a:ext>
              </a:extLst>
            </p:cNvPr>
            <p:cNvSpPr/>
            <p:nvPr/>
          </p:nvSpPr>
          <p:spPr>
            <a:xfrm>
              <a:off x="535077" y="4145811"/>
              <a:ext cx="3795520" cy="54607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4476FA80-EE9A-9F30-5581-AFFF79AB8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91598">
              <a:off x="4380601" y="3543135"/>
              <a:ext cx="1206873" cy="813724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33169A1-AAE9-685C-9563-1218127BE4F8}"/>
              </a:ext>
            </a:extLst>
          </p:cNvPr>
          <p:cNvSpPr txBox="1"/>
          <p:nvPr/>
        </p:nvSpPr>
        <p:spPr>
          <a:xfrm>
            <a:off x="2590020" y="1477106"/>
            <a:ext cx="226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전진선택</a:t>
            </a:r>
          </a:p>
        </p:txBody>
      </p:sp>
      <p:sp>
        <p:nvSpPr>
          <p:cNvPr id="13" name="왼쪽 대괄호 12">
            <a:extLst>
              <a:ext uri="{FF2B5EF4-FFF2-40B4-BE49-F238E27FC236}">
                <a16:creationId xmlns:a16="http://schemas.microsoft.com/office/drawing/2014/main" id="{BBD77918-9843-58F1-8716-04E46306A3EB}"/>
              </a:ext>
            </a:extLst>
          </p:cNvPr>
          <p:cNvSpPr/>
          <p:nvPr/>
        </p:nvSpPr>
        <p:spPr>
          <a:xfrm>
            <a:off x="583883" y="1099641"/>
            <a:ext cx="341968" cy="1958519"/>
          </a:xfrm>
          <a:prstGeom prst="leftBracket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왼쪽 대괄호 42">
            <a:extLst>
              <a:ext uri="{FF2B5EF4-FFF2-40B4-BE49-F238E27FC236}">
                <a16:creationId xmlns:a16="http://schemas.microsoft.com/office/drawing/2014/main" id="{2B3D0CF7-04C7-7903-08B0-2F56F39B301A}"/>
              </a:ext>
            </a:extLst>
          </p:cNvPr>
          <p:cNvSpPr/>
          <p:nvPr/>
        </p:nvSpPr>
        <p:spPr>
          <a:xfrm flipH="1">
            <a:off x="8707285" y="1099641"/>
            <a:ext cx="341968" cy="1958519"/>
          </a:xfrm>
          <a:prstGeom prst="leftBracket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DA78830-51E8-11CE-5D1E-A44F90F221A5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8723CFC-6171-5213-BAF7-DF8008931918}"/>
              </a:ext>
            </a:extLst>
          </p:cNvPr>
          <p:cNvSpPr txBox="1"/>
          <p:nvPr/>
        </p:nvSpPr>
        <p:spPr>
          <a:xfrm>
            <a:off x="698924" y="288818"/>
            <a:ext cx="2119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/>
                </a:solidFill>
              </a:rPr>
              <a:t>모델링 과정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E549C8-5ED9-474F-11EF-FBFA4D1FD40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18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10">
        <p:fade/>
      </p:transition>
    </mc:Choice>
    <mc:Fallback xmlns="">
      <p:transition spd="med" advTm="51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202141" y="319446"/>
            <a:ext cx="1976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accent4"/>
                </a:solidFill>
              </a:rPr>
              <a:t>Summary</a:t>
            </a:r>
            <a:endParaRPr lang="ko-KR" altLang="en-US" sz="3200" spc="-300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3F77109B-7257-6EC5-B16F-1639DC3C511B}"/>
              </a:ext>
            </a:extLst>
          </p:cNvPr>
          <p:cNvGrpSpPr/>
          <p:nvPr/>
        </p:nvGrpSpPr>
        <p:grpSpPr>
          <a:xfrm>
            <a:off x="668035" y="1622053"/>
            <a:ext cx="10855930" cy="4174222"/>
            <a:chOff x="1070061" y="1581413"/>
            <a:chExt cx="10855930" cy="417422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77EC0F6-43E6-CB6A-4313-077D2A8FB9CE}"/>
                </a:ext>
              </a:extLst>
            </p:cNvPr>
            <p:cNvGrpSpPr/>
            <p:nvPr/>
          </p:nvGrpSpPr>
          <p:grpSpPr>
            <a:xfrm>
              <a:off x="1070061" y="1581413"/>
              <a:ext cx="10855930" cy="4174222"/>
              <a:chOff x="310508" y="1393155"/>
              <a:chExt cx="10855930" cy="4174222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3033EC-AE66-EDBB-6DC0-98C05FB6F81F}"/>
                  </a:ext>
                </a:extLst>
              </p:cNvPr>
              <p:cNvSpPr txBox="1"/>
              <p:nvPr/>
            </p:nvSpPr>
            <p:spPr>
              <a:xfrm>
                <a:off x="310508" y="1749291"/>
                <a:ext cx="492737" cy="1200329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/>
                  <a:t>전</a:t>
                </a:r>
                <a:endParaRPr lang="en-US" altLang="ko-KR" sz="2400" b="1" dirty="0"/>
              </a:p>
              <a:p>
                <a:r>
                  <a:rPr lang="ko-KR" altLang="en-US" sz="2400" b="1" dirty="0"/>
                  <a:t>처</a:t>
                </a:r>
                <a:endParaRPr lang="en-US" altLang="ko-KR" sz="2400" b="1" dirty="0"/>
              </a:p>
              <a:p>
                <a:r>
                  <a:rPr lang="ko-KR" altLang="en-US" sz="2400" b="1" dirty="0"/>
                  <a:t>리</a:t>
                </a: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B4DCC15-CEDA-54C7-842E-490622D23EC7}"/>
                  </a:ext>
                </a:extLst>
              </p:cNvPr>
              <p:cNvSpPr/>
              <p:nvPr/>
            </p:nvSpPr>
            <p:spPr>
              <a:xfrm>
                <a:off x="1018540" y="1393155"/>
                <a:ext cx="92543" cy="182878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A859CED-290B-CA44-5FD4-7FA110B04D0B}"/>
                  </a:ext>
                </a:extLst>
              </p:cNvPr>
              <p:cNvSpPr/>
              <p:nvPr/>
            </p:nvSpPr>
            <p:spPr>
              <a:xfrm>
                <a:off x="1379516" y="1393158"/>
                <a:ext cx="1187888" cy="18287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삭제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23D6E50-D99B-6A11-AD0A-4015DB7A6E2D}"/>
                  </a:ext>
                </a:extLst>
              </p:cNvPr>
              <p:cNvSpPr/>
              <p:nvPr/>
            </p:nvSpPr>
            <p:spPr>
              <a:xfrm>
                <a:off x="1379516" y="1393156"/>
                <a:ext cx="1187888" cy="53981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결측치</a:t>
                </a:r>
                <a:endParaRPr lang="ko-KR" altLang="en-US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C29E33C-D582-2168-7442-A328E279A9BA}"/>
                  </a:ext>
                </a:extLst>
              </p:cNvPr>
              <p:cNvSpPr txBox="1"/>
              <p:nvPr/>
            </p:nvSpPr>
            <p:spPr>
              <a:xfrm>
                <a:off x="2576877" y="2166438"/>
                <a:ext cx="442430" cy="366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+mn-ea"/>
                  </a:rPr>
                  <a:t>&gt;&gt;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AF358A02-B2F3-538A-6AE0-F43C5889DED8}"/>
                  </a:ext>
                </a:extLst>
              </p:cNvPr>
              <p:cNvSpPr/>
              <p:nvPr/>
            </p:nvSpPr>
            <p:spPr>
              <a:xfrm>
                <a:off x="3011657" y="1393158"/>
                <a:ext cx="1664847" cy="18287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dirty="0" err="1">
                    <a:solidFill>
                      <a:schemeClr val="tx1"/>
                    </a:solidFill>
                  </a:rPr>
                  <a:t>가입개월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 이상치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dirty="0" err="1">
                    <a:solidFill>
                      <a:schemeClr val="tx1"/>
                    </a:solidFill>
                  </a:rPr>
                  <a:t>총요금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 이상치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직사각형 61">
                    <a:extLst>
                      <a:ext uri="{FF2B5EF4-FFF2-40B4-BE49-F238E27FC236}">
                        <a16:creationId xmlns:a16="http://schemas.microsoft.com/office/drawing/2014/main" id="{8B5A10AA-B7A0-FEA9-8361-14BAD60A31C2}"/>
                      </a:ext>
                    </a:extLst>
                  </p:cNvPr>
                  <p:cNvSpPr/>
                  <p:nvPr/>
                </p:nvSpPr>
                <p:spPr>
                  <a:xfrm>
                    <a:off x="3011658" y="1393156"/>
                    <a:ext cx="1664846" cy="539816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/>
                      <a:t>이상치 </a:t>
                    </a:r>
                    <a:r>
                      <a:rPr lang="en-US" altLang="ko-KR" dirty="0"/>
                      <a:t>(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lang="en-US" altLang="ko-KR" dirty="0"/>
                      <a:t>)</a:t>
                    </a:r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62" name="직사각형 61">
                    <a:extLst>
                      <a:ext uri="{FF2B5EF4-FFF2-40B4-BE49-F238E27FC236}">
                        <a16:creationId xmlns:a16="http://schemas.microsoft.com/office/drawing/2014/main" id="{8B5A10AA-B7A0-FEA9-8361-14BAD60A31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1658" y="1393156"/>
                    <a:ext cx="1664846" cy="53981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24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281DA8D-A11E-42D6-0C62-A8F5474CFB2D}"/>
                  </a:ext>
                </a:extLst>
              </p:cNvPr>
              <p:cNvSpPr txBox="1"/>
              <p:nvPr/>
            </p:nvSpPr>
            <p:spPr>
              <a:xfrm>
                <a:off x="4684154" y="2166438"/>
                <a:ext cx="442430" cy="366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+mn-ea"/>
                  </a:rPr>
                  <a:t>&gt;&gt;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7BA7F793-2569-9977-BE17-9F300E385624}"/>
                  </a:ext>
                </a:extLst>
              </p:cNvPr>
              <p:cNvSpPr/>
              <p:nvPr/>
            </p:nvSpPr>
            <p:spPr>
              <a:xfrm>
                <a:off x="5126584" y="1393158"/>
                <a:ext cx="1500845" cy="18287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</a:rPr>
                  <a:t>OneHot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encoding</a:t>
                </a:r>
              </a:p>
              <a:p>
                <a:pPr algn="ctr"/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이진변환 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2CE981D3-DB18-BC24-6C7B-434B4DF8850A}"/>
                  </a:ext>
                </a:extLst>
              </p:cNvPr>
              <p:cNvSpPr/>
              <p:nvPr/>
            </p:nvSpPr>
            <p:spPr>
              <a:xfrm>
                <a:off x="5126584" y="1393156"/>
                <a:ext cx="1500845" cy="53981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인코딩 </a:t>
                </a:r>
                <a:r>
                  <a:rPr lang="en-US" altLang="ko-KR" dirty="0"/>
                  <a:t>(2)</a:t>
                </a:r>
                <a:endParaRPr lang="ko-KR" altLang="en-US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9E11B41-38A9-B4F8-2AB7-D3711C73044F}"/>
                  </a:ext>
                </a:extLst>
              </p:cNvPr>
              <p:cNvSpPr txBox="1"/>
              <p:nvPr/>
            </p:nvSpPr>
            <p:spPr>
              <a:xfrm>
                <a:off x="6700465" y="2166438"/>
                <a:ext cx="442430" cy="366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+mn-ea"/>
                  </a:rPr>
                  <a:t>&gt;&gt;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64120E41-7FE7-7FAA-9664-239642A8094E}"/>
                  </a:ext>
                </a:extLst>
              </p:cNvPr>
              <p:cNvSpPr/>
              <p:nvPr/>
            </p:nvSpPr>
            <p:spPr>
              <a:xfrm>
                <a:off x="7172152" y="1393158"/>
                <a:ext cx="1500845" cy="18287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14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14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ko-KR" altLang="en-US" sz="1400" dirty="0" err="1">
                    <a:solidFill>
                      <a:schemeClr val="tx1"/>
                    </a:solidFill>
                    <a:latin typeface="+mn-ea"/>
                  </a:rPr>
                  <a:t>폰가입여부</a:t>
                </a:r>
                <a:endParaRPr lang="en-US" altLang="ko-KR" sz="14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보안</a:t>
                </a:r>
                <a:endParaRPr lang="en-US" altLang="ko-KR" sz="14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영상</a:t>
                </a:r>
                <a:endParaRPr lang="en-US" altLang="ko-KR" sz="14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만족도</a:t>
                </a:r>
                <a:endParaRPr lang="en-US" altLang="ko-KR" sz="14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가성비</a:t>
                </a: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D1E97C51-BD3C-837F-1888-88CD91104898}"/>
                  </a:ext>
                </a:extLst>
              </p:cNvPr>
              <p:cNvSpPr/>
              <p:nvPr/>
            </p:nvSpPr>
            <p:spPr>
              <a:xfrm>
                <a:off x="7172152" y="1393156"/>
                <a:ext cx="1500845" cy="53981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변수생성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9AC1B83-03C7-FF79-290E-934728D7CD50}"/>
                  </a:ext>
                </a:extLst>
              </p:cNvPr>
              <p:cNvSpPr txBox="1"/>
              <p:nvPr/>
            </p:nvSpPr>
            <p:spPr>
              <a:xfrm>
                <a:off x="8734706" y="2166438"/>
                <a:ext cx="442430" cy="366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+mn-ea"/>
                  </a:rPr>
                  <a:t>&gt;&gt;</a:t>
                </a:r>
                <a:endParaRPr lang="ko-KR" altLang="en-US" dirty="0">
                  <a:latin typeface="+mn-ea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5414870-3DCB-80E8-A3EA-F0BD56B1B68C}"/>
                      </a:ext>
                    </a:extLst>
                  </p:cNvPr>
                  <p:cNvSpPr txBox="1"/>
                  <p:nvPr/>
                </p:nvSpPr>
                <p:spPr>
                  <a:xfrm>
                    <a:off x="8955921" y="1932972"/>
                    <a:ext cx="1237129" cy="775533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1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8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a14:m>
                    <a:r>
                      <a:rPr lang="ko-KR" altLang="en-US" sz="2800" b="1" dirty="0"/>
                      <a:t> </a:t>
                    </a:r>
                    <a:endParaRPr lang="en-US" altLang="ko-KR" sz="1400" b="1" dirty="0"/>
                  </a:p>
                  <a:p>
                    <a:pPr algn="ctr"/>
                    <a:r>
                      <a:rPr lang="en-US" altLang="ko-KR" sz="1400" b="1" dirty="0"/>
                      <a:t>Dataset</a:t>
                    </a:r>
                    <a:r>
                      <a:rPr lang="ko-KR" altLang="en-US" sz="1400" b="1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5414870-3DCB-80E8-A3EA-F0BD56B1B6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55921" y="1932972"/>
                    <a:ext cx="1237129" cy="77553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15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FACBCF6-D29E-8762-7964-A007F3FD7F47}"/>
                  </a:ext>
                </a:extLst>
              </p:cNvPr>
              <p:cNvSpPr txBox="1"/>
              <p:nvPr/>
            </p:nvSpPr>
            <p:spPr>
              <a:xfrm>
                <a:off x="310508" y="4076290"/>
                <a:ext cx="492737" cy="1200329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/>
                  <a:t>모델링</a:t>
                </a:r>
                <a:endParaRPr lang="en-US" altLang="ko-KR" sz="2400" b="1" dirty="0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87B751EF-C95C-8FA3-B7A4-2C43318096D3}"/>
                  </a:ext>
                </a:extLst>
              </p:cNvPr>
              <p:cNvSpPr/>
              <p:nvPr/>
            </p:nvSpPr>
            <p:spPr>
              <a:xfrm>
                <a:off x="1018540" y="3720154"/>
                <a:ext cx="92543" cy="182878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D1D71753-CED9-6D6F-F6A1-3836335CEFA6}"/>
                  </a:ext>
                </a:extLst>
              </p:cNvPr>
              <p:cNvSpPr/>
              <p:nvPr/>
            </p:nvSpPr>
            <p:spPr>
              <a:xfrm>
                <a:off x="1379516" y="3720154"/>
                <a:ext cx="1187888" cy="18287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E770DCB-C751-8AB6-F732-6061D1289D03}"/>
                  </a:ext>
                </a:extLst>
              </p:cNvPr>
              <p:cNvSpPr txBox="1"/>
              <p:nvPr/>
            </p:nvSpPr>
            <p:spPr>
              <a:xfrm>
                <a:off x="2546397" y="4462957"/>
                <a:ext cx="442430" cy="366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+mn-ea"/>
                  </a:rPr>
                  <a:t>&gt;&gt;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27B7A8D-B6EB-61D9-DDB1-563CA50144F4}"/>
                  </a:ext>
                </a:extLst>
              </p:cNvPr>
              <p:cNvSpPr txBox="1"/>
              <p:nvPr/>
            </p:nvSpPr>
            <p:spPr>
              <a:xfrm>
                <a:off x="4652409" y="4459181"/>
                <a:ext cx="442430" cy="366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+mn-ea"/>
                  </a:rPr>
                  <a:t>&gt;&gt;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11A4CD8-94F2-876B-DC85-73BBFD1EDA5F}"/>
                  </a:ext>
                </a:extLst>
              </p:cNvPr>
              <p:cNvSpPr txBox="1"/>
              <p:nvPr/>
            </p:nvSpPr>
            <p:spPr>
              <a:xfrm>
                <a:off x="7345613" y="4414499"/>
                <a:ext cx="442430" cy="366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+mn-ea"/>
                  </a:rPr>
                  <a:t>&gt;&gt;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EF28650-83F9-796D-0C39-ECF7A55EAD06}"/>
                  </a:ext>
                </a:extLst>
              </p:cNvPr>
              <p:cNvSpPr/>
              <p:nvPr/>
            </p:nvSpPr>
            <p:spPr>
              <a:xfrm>
                <a:off x="5037278" y="3738593"/>
                <a:ext cx="2318562" cy="18287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</a:rPr>
                  <a:t>CatBoost</a:t>
                </a:r>
                <a:endParaRPr lang="ko-KR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</a:rPr>
                  <a:t>LightGBM</a:t>
                </a:r>
                <a:endParaRPr lang="ko-KR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</a:rPr>
                  <a:t>XGBoost</a:t>
                </a:r>
                <a:endParaRPr lang="ko-KR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Random Forest Logistic Regression</a:t>
                </a:r>
                <a:endParaRPr lang="ko-KR" altLang="ko-KR" sz="16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669D5674-62F8-BCF1-FC03-188BA1D903A6}"/>
                      </a:ext>
                    </a:extLst>
                  </p:cNvPr>
                  <p:cNvSpPr txBox="1"/>
                  <p:nvPr/>
                </p:nvSpPr>
                <p:spPr>
                  <a:xfrm>
                    <a:off x="1306480" y="4175097"/>
                    <a:ext cx="1237129" cy="775533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1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8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a14:m>
                    <a:r>
                      <a:rPr lang="ko-KR" altLang="en-US" sz="2800" b="1" dirty="0"/>
                      <a:t> </a:t>
                    </a:r>
                    <a:endParaRPr lang="en-US" altLang="ko-KR" sz="1400" b="1" dirty="0"/>
                  </a:p>
                  <a:p>
                    <a:pPr algn="ctr"/>
                    <a:r>
                      <a:rPr lang="en-US" altLang="ko-KR" sz="1400" b="1" dirty="0"/>
                      <a:t>Dataset</a:t>
                    </a:r>
                    <a:r>
                      <a:rPr lang="ko-KR" altLang="en-US" sz="1400" b="1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669D5674-62F8-BCF1-FC03-188BA1D903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6480" y="4175097"/>
                    <a:ext cx="1237129" cy="77553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15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A280B3AA-813E-E241-A221-5FC012039A10}"/>
                  </a:ext>
                </a:extLst>
              </p:cNvPr>
              <p:cNvGrpSpPr/>
              <p:nvPr/>
            </p:nvGrpSpPr>
            <p:grpSpPr>
              <a:xfrm>
                <a:off x="2901299" y="3898153"/>
                <a:ext cx="1682786" cy="1507879"/>
                <a:chOff x="2930538" y="3837460"/>
                <a:chExt cx="1682786" cy="1507879"/>
              </a:xfrm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78DCA0B8-FC01-C198-151B-A2841842F3DB}"/>
                    </a:ext>
                  </a:extLst>
                </p:cNvPr>
                <p:cNvSpPr/>
                <p:nvPr/>
              </p:nvSpPr>
              <p:spPr>
                <a:xfrm>
                  <a:off x="2930538" y="4655872"/>
                  <a:ext cx="1664847" cy="68946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Subset</a:t>
                  </a:r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4D28FBEA-3675-5E72-BFB9-B83ACED4CD38}"/>
                    </a:ext>
                  </a:extLst>
                </p:cNvPr>
                <p:cNvSpPr/>
                <p:nvPr/>
              </p:nvSpPr>
              <p:spPr>
                <a:xfrm>
                  <a:off x="2948477" y="3837460"/>
                  <a:ext cx="1664847" cy="68946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Naïve</a:t>
                  </a:r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C0537A18-2E22-D66A-0B54-2573A37DAB92}"/>
                  </a:ext>
                </a:extLst>
              </p:cNvPr>
              <p:cNvGrpSpPr/>
              <p:nvPr/>
            </p:nvGrpSpPr>
            <p:grpSpPr>
              <a:xfrm>
                <a:off x="7731024" y="3837460"/>
                <a:ext cx="1673817" cy="1504100"/>
                <a:chOff x="7396801" y="3837460"/>
                <a:chExt cx="1673817" cy="1504100"/>
              </a:xfrm>
            </p:grpSpPr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92C58F02-E2FD-938B-6465-AF7A7A15F940}"/>
                    </a:ext>
                  </a:extLst>
                </p:cNvPr>
                <p:cNvSpPr/>
                <p:nvPr/>
              </p:nvSpPr>
              <p:spPr>
                <a:xfrm>
                  <a:off x="7405771" y="4652093"/>
                  <a:ext cx="1664847" cy="68946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전진선택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972D3624-1DF6-54D5-EC94-85490FF55B3F}"/>
                    </a:ext>
                  </a:extLst>
                </p:cNvPr>
                <p:cNvSpPr/>
                <p:nvPr/>
              </p:nvSpPr>
              <p:spPr>
                <a:xfrm>
                  <a:off x="7396801" y="3837460"/>
                  <a:ext cx="1664847" cy="68946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사전학습 후 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전진선택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DD76C51-570C-A5E0-24C2-86ABEEF79F01}"/>
                      </a:ext>
                    </a:extLst>
                  </p:cNvPr>
                  <p:cNvSpPr txBox="1"/>
                  <p:nvPr/>
                </p:nvSpPr>
                <p:spPr>
                  <a:xfrm>
                    <a:off x="9929309" y="4296379"/>
                    <a:ext cx="1237129" cy="517257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700" b="1" dirty="0" smtClean="0"/>
                            </m:ctrlPr>
                          </m:sSupPr>
                          <m:e>
                            <m:r>
                              <a:rPr lang="en-US" altLang="ko-KR" sz="2700" b="1" dirty="0"/>
                              <m:t>2</m:t>
                            </m:r>
                          </m:e>
                          <m:sup>
                            <m:r>
                              <a:rPr lang="en-US" altLang="ko-KR" sz="2700" b="1" dirty="0"/>
                              <m:t>2</m:t>
                            </m:r>
                          </m:sup>
                        </m:sSup>
                        <m:r>
                          <a:rPr lang="en-US" altLang="ko-KR" sz="27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en-US" altLang="ko-KR" sz="2700" b="1" dirty="0"/>
                      <a:t> 5</a:t>
                    </a:r>
                    <a:r>
                      <a:rPr lang="ko-KR" altLang="en-US" sz="2700" b="1" dirty="0"/>
                      <a:t> </a:t>
                    </a:r>
                    <a:endParaRPr lang="en-US" altLang="ko-KR" sz="2700" b="1" dirty="0"/>
                  </a:p>
                </p:txBody>
              </p:sp>
            </mc:Choice>
            <mc:Fallback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DD76C51-570C-A5E0-24C2-86ABEEF79F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29309" y="4296379"/>
                    <a:ext cx="1237129" cy="51725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8235" r="-5419" b="-3058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681265-CD94-B112-40EF-64B35235751B}"/>
                </a:ext>
              </a:extLst>
            </p:cNvPr>
            <p:cNvSpPr txBox="1"/>
            <p:nvPr/>
          </p:nvSpPr>
          <p:spPr>
            <a:xfrm>
              <a:off x="10205413" y="4568102"/>
              <a:ext cx="442430" cy="366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&gt;&gt;</a:t>
              </a: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B2EBBAC-E42A-5573-8A91-5ED4E58B67B5}"/>
              </a:ext>
            </a:extLst>
          </p:cNvPr>
          <p:cNvGrpSpPr/>
          <p:nvPr/>
        </p:nvGrpSpPr>
        <p:grpSpPr>
          <a:xfrm>
            <a:off x="8498362" y="796566"/>
            <a:ext cx="3565466" cy="2299955"/>
            <a:chOff x="8399504" y="429108"/>
            <a:chExt cx="3565466" cy="229995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ADD737B-BCB4-E5F3-200F-C3C52C4EDDD4}"/>
                    </a:ext>
                  </a:extLst>
                </p:cNvPr>
                <p:cNvSpPr txBox="1"/>
                <p:nvPr/>
              </p:nvSpPr>
              <p:spPr>
                <a:xfrm>
                  <a:off x="8399504" y="959348"/>
                  <a:ext cx="3565466" cy="17697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(dataset, model, version)</a:t>
                  </a:r>
                  <a:r>
                    <a:rPr lang="en-US" altLang="ko-KR" sz="1100" dirty="0"/>
                    <a:t>1</a:t>
                  </a:r>
                  <a:r>
                    <a:rPr lang="en-US" altLang="ko-KR" sz="1400" dirty="0"/>
                    <a:t>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𝐴𝑐𝑐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altLang="ko-KR" sz="1400" dirty="0"/>
                </a:p>
                <a:p>
                  <a:pPr algn="ctr"/>
                  <a:endParaRPr lang="en-US" altLang="ko-KR" sz="1000" dirty="0"/>
                </a:p>
                <a:p>
                  <a:pPr algn="ctr"/>
                  <a:r>
                    <a:rPr lang="en-US" altLang="ko-KR" sz="1400" dirty="0"/>
                    <a:t>(dataset, model, version)</a:t>
                  </a:r>
                  <a:r>
                    <a:rPr lang="en-US" altLang="ko-KR" sz="1100" dirty="0">
                      <a:solidFill>
                        <a:srgbClr val="3A3838"/>
                      </a:solidFill>
                    </a:rPr>
                    <a:t> 2</a:t>
                  </a:r>
                  <a:r>
                    <a:rPr lang="en-US" altLang="ko-KR" sz="1400" dirty="0"/>
                    <a:t>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𝐴𝑐𝑐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altLang="ko-KR" sz="1400" dirty="0"/>
                </a:p>
                <a:p>
                  <a:pPr algn="ctr"/>
                  <a:endParaRPr lang="ko-KR" altLang="en-US" sz="900" dirty="0"/>
                </a:p>
                <a:p>
                  <a:pPr algn="ctr"/>
                  <a:r>
                    <a:rPr lang="en-US" altLang="ko-KR" sz="1400" dirty="0"/>
                    <a:t>(dataset, model, version) </a:t>
                  </a:r>
                  <a:r>
                    <a:rPr lang="en-US" altLang="ko-KR" sz="1100" dirty="0">
                      <a:solidFill>
                        <a:srgbClr val="3A3838"/>
                      </a:solidFill>
                    </a:rPr>
                    <a:t>3</a:t>
                  </a:r>
                  <a:r>
                    <a:rPr lang="en-US" altLang="ko-KR" sz="1400" dirty="0"/>
                    <a:t>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𝐴𝑐𝑐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altLang="ko-KR" sz="1400" dirty="0"/>
                </a:p>
                <a:p>
                  <a:pPr algn="ctr"/>
                  <a:endParaRPr lang="ko-KR" altLang="en-US" sz="1000" dirty="0"/>
                </a:p>
                <a:p>
                  <a:pPr algn="ctr"/>
                  <a:r>
                    <a:rPr lang="en-US" altLang="ko-KR" sz="1400" dirty="0"/>
                    <a:t>:</a:t>
                  </a:r>
                </a:p>
                <a:p>
                  <a:pPr algn="ctr"/>
                  <a:endParaRPr lang="ko-KR" altLang="en-US" sz="1000" dirty="0"/>
                </a:p>
                <a:p>
                  <a:pPr algn="ctr"/>
                  <a:r>
                    <a:rPr lang="en-US" altLang="ko-KR" sz="1400" dirty="0"/>
                    <a:t>(dataset, model, version) </a:t>
                  </a:r>
                  <a:r>
                    <a:rPr lang="en-US" altLang="ko-KR" sz="1100" dirty="0">
                      <a:solidFill>
                        <a:srgbClr val="3A3838"/>
                      </a:solidFill>
                    </a:rPr>
                    <a:t>160</a:t>
                  </a:r>
                  <a:r>
                    <a:rPr lang="en-US" altLang="ko-KR" sz="1400" dirty="0"/>
                    <a:t> 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𝐴𝑐𝑐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160</m:t>
                          </m:r>
                        </m:sub>
                      </m:sSub>
                    </m:oMath>
                  </a14:m>
                  <a:endParaRPr lang="en-US" altLang="ko-KR" sz="14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ADD737B-BCB4-E5F3-200F-C3C52C4ED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9504" y="959348"/>
                  <a:ext cx="3565466" cy="1769715"/>
                </a:xfrm>
                <a:prstGeom prst="rect">
                  <a:avLst/>
                </a:prstGeom>
                <a:blipFill>
                  <a:blip r:embed="rId2"/>
                  <a:stretch>
                    <a:fillRect t="-690" b="-24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9ACB1B2-5EF1-AA08-604D-FB6FFABB13D4}"/>
                </a:ext>
              </a:extLst>
            </p:cNvPr>
            <p:cNvSpPr txBox="1"/>
            <p:nvPr/>
          </p:nvSpPr>
          <p:spPr>
            <a:xfrm>
              <a:off x="9471037" y="429108"/>
              <a:ext cx="142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highlight>
                    <a:srgbClr val="E8E2E2"/>
                  </a:highlight>
                </a:rPr>
                <a:t>[ Ranking ]</a:t>
              </a:r>
              <a:endParaRPr lang="ko-KR" altLang="en-US" dirty="0">
                <a:highlight>
                  <a:srgbClr val="E8E2E2"/>
                </a:highlight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CE90200-B96D-F2D3-B5F9-9297170698EF}"/>
              </a:ext>
            </a:extLst>
          </p:cNvPr>
          <p:cNvGrpSpPr/>
          <p:nvPr/>
        </p:nvGrpSpPr>
        <p:grpSpPr>
          <a:xfrm>
            <a:off x="3503554" y="3851288"/>
            <a:ext cx="1422400" cy="2516386"/>
            <a:chOff x="130016" y="2776883"/>
            <a:chExt cx="1422400" cy="2516386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61646175-2BC6-F6EF-FC6A-6D15DABDB349}"/>
                </a:ext>
              </a:extLst>
            </p:cNvPr>
            <p:cNvGrpSpPr/>
            <p:nvPr/>
          </p:nvGrpSpPr>
          <p:grpSpPr>
            <a:xfrm>
              <a:off x="130016" y="2776883"/>
              <a:ext cx="1422400" cy="2516386"/>
              <a:chOff x="130016" y="2776883"/>
              <a:chExt cx="1422400" cy="2516386"/>
            </a:xfrm>
          </p:grpSpPr>
          <p:sp>
            <p:nvSpPr>
              <p:cNvPr id="59" name="액자 58">
                <a:extLst>
                  <a:ext uri="{FF2B5EF4-FFF2-40B4-BE49-F238E27FC236}">
                    <a16:creationId xmlns:a16="http://schemas.microsoft.com/office/drawing/2014/main" id="{9787668A-086B-E222-F1C8-1AAA84D8D4B8}"/>
                  </a:ext>
                </a:extLst>
              </p:cNvPr>
              <p:cNvSpPr/>
              <p:nvPr/>
            </p:nvSpPr>
            <p:spPr>
              <a:xfrm>
                <a:off x="130016" y="2776883"/>
                <a:ext cx="1422400" cy="1080000"/>
              </a:xfrm>
              <a:prstGeom prst="frame">
                <a:avLst>
                  <a:gd name="adj1" fmla="val 537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액자 59">
                <a:extLst>
                  <a:ext uri="{FF2B5EF4-FFF2-40B4-BE49-F238E27FC236}">
                    <a16:creationId xmlns:a16="http://schemas.microsoft.com/office/drawing/2014/main" id="{B30A9C5F-D607-1DC3-DDA2-0CB9B3200D91}"/>
                  </a:ext>
                </a:extLst>
              </p:cNvPr>
              <p:cNvSpPr/>
              <p:nvPr/>
            </p:nvSpPr>
            <p:spPr>
              <a:xfrm>
                <a:off x="130016" y="3807785"/>
                <a:ext cx="1422400" cy="432000"/>
              </a:xfrm>
              <a:prstGeom prst="frame">
                <a:avLst>
                  <a:gd name="adj1" fmla="val 11955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액자 60">
                <a:extLst>
                  <a:ext uri="{FF2B5EF4-FFF2-40B4-BE49-F238E27FC236}">
                    <a16:creationId xmlns:a16="http://schemas.microsoft.com/office/drawing/2014/main" id="{0A190D7C-E263-7BAB-123F-9CF3A8DB681F}"/>
                  </a:ext>
                </a:extLst>
              </p:cNvPr>
              <p:cNvSpPr/>
              <p:nvPr/>
            </p:nvSpPr>
            <p:spPr>
              <a:xfrm>
                <a:off x="130016" y="4753269"/>
                <a:ext cx="1422400" cy="540000"/>
              </a:xfrm>
              <a:prstGeom prst="frame">
                <a:avLst>
                  <a:gd name="adj1" fmla="val 11015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액자 61">
                <a:extLst>
                  <a:ext uri="{FF2B5EF4-FFF2-40B4-BE49-F238E27FC236}">
                    <a16:creationId xmlns:a16="http://schemas.microsoft.com/office/drawing/2014/main" id="{DDAF8888-2F37-967D-A554-241EF8EB4F23}"/>
                  </a:ext>
                </a:extLst>
              </p:cNvPr>
              <p:cNvSpPr/>
              <p:nvPr/>
            </p:nvSpPr>
            <p:spPr>
              <a:xfrm>
                <a:off x="130016" y="4191865"/>
                <a:ext cx="1422400" cy="432000"/>
              </a:xfrm>
              <a:prstGeom prst="frame">
                <a:avLst>
                  <a:gd name="adj1" fmla="val 11955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D4E7D6C-64B5-C4FB-EFB7-6A8258595C0E}"/>
                </a:ext>
              </a:extLst>
            </p:cNvPr>
            <p:cNvSpPr txBox="1"/>
            <p:nvPr/>
          </p:nvSpPr>
          <p:spPr>
            <a:xfrm>
              <a:off x="635934" y="3116636"/>
              <a:ext cx="404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ED01EEC-F308-0DFA-F1CC-88633F603172}"/>
                </a:ext>
              </a:extLst>
            </p:cNvPr>
            <p:cNvSpPr txBox="1"/>
            <p:nvPr/>
          </p:nvSpPr>
          <p:spPr>
            <a:xfrm>
              <a:off x="635934" y="3846437"/>
              <a:ext cx="404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8AD7A91-D3BE-2F01-753E-BB5CEC5B7FFA}"/>
                </a:ext>
              </a:extLst>
            </p:cNvPr>
            <p:cNvSpPr txBox="1"/>
            <p:nvPr/>
          </p:nvSpPr>
          <p:spPr>
            <a:xfrm>
              <a:off x="635934" y="4236046"/>
              <a:ext cx="404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0B3A18C-1F3E-80CD-0199-FEC57D414830}"/>
                </a:ext>
              </a:extLst>
            </p:cNvPr>
            <p:cNvSpPr txBox="1"/>
            <p:nvPr/>
          </p:nvSpPr>
          <p:spPr>
            <a:xfrm>
              <a:off x="635934" y="4838603"/>
              <a:ext cx="404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D1E56A52-A545-1804-7377-DD1711D448C8}"/>
              </a:ext>
            </a:extLst>
          </p:cNvPr>
          <p:cNvSpPr txBox="1"/>
          <p:nvPr/>
        </p:nvSpPr>
        <p:spPr>
          <a:xfrm>
            <a:off x="3281597" y="3384122"/>
            <a:ext cx="185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highlight>
                  <a:srgbClr val="E8E2E2"/>
                </a:highlight>
              </a:rPr>
              <a:t>[ Model </a:t>
            </a:r>
            <a:r>
              <a:rPr lang="ko-KR" altLang="en-US" dirty="0">
                <a:highlight>
                  <a:srgbClr val="E8E2E2"/>
                </a:highlight>
              </a:rPr>
              <a:t>성능</a:t>
            </a:r>
            <a:r>
              <a:rPr lang="en-US" altLang="ko-KR" dirty="0">
                <a:highlight>
                  <a:srgbClr val="E8E2E2"/>
                </a:highlight>
              </a:rPr>
              <a:t> ]  </a:t>
            </a:r>
            <a:endParaRPr lang="ko-KR" altLang="en-US" dirty="0">
              <a:highlight>
                <a:srgbClr val="E8E2E2"/>
              </a:highlight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0CDF8875-2019-A999-8C9D-1DAC0A1A0C15}"/>
              </a:ext>
            </a:extLst>
          </p:cNvPr>
          <p:cNvGrpSpPr/>
          <p:nvPr/>
        </p:nvGrpSpPr>
        <p:grpSpPr>
          <a:xfrm>
            <a:off x="2349281" y="1046847"/>
            <a:ext cx="1422400" cy="1588412"/>
            <a:chOff x="130016" y="2776883"/>
            <a:chExt cx="1422400" cy="1588412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3F357B4A-4780-1006-DB3B-52DF6C631CA0}"/>
                </a:ext>
              </a:extLst>
            </p:cNvPr>
            <p:cNvGrpSpPr/>
            <p:nvPr/>
          </p:nvGrpSpPr>
          <p:grpSpPr>
            <a:xfrm>
              <a:off x="130016" y="2776883"/>
              <a:ext cx="1422400" cy="1588412"/>
              <a:chOff x="130016" y="2776883"/>
              <a:chExt cx="1422400" cy="1588412"/>
            </a:xfrm>
          </p:grpSpPr>
          <p:sp>
            <p:nvSpPr>
              <p:cNvPr id="75" name="액자 74">
                <a:extLst>
                  <a:ext uri="{FF2B5EF4-FFF2-40B4-BE49-F238E27FC236}">
                    <a16:creationId xmlns:a16="http://schemas.microsoft.com/office/drawing/2014/main" id="{97E69053-284B-EECC-50EF-C9475684169E}"/>
                  </a:ext>
                </a:extLst>
              </p:cNvPr>
              <p:cNvSpPr/>
              <p:nvPr/>
            </p:nvSpPr>
            <p:spPr>
              <a:xfrm>
                <a:off x="130016" y="2776883"/>
                <a:ext cx="1422400" cy="1080000"/>
              </a:xfrm>
              <a:prstGeom prst="frame">
                <a:avLst>
                  <a:gd name="adj1" fmla="val 537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액자 75">
                <a:extLst>
                  <a:ext uri="{FF2B5EF4-FFF2-40B4-BE49-F238E27FC236}">
                    <a16:creationId xmlns:a16="http://schemas.microsoft.com/office/drawing/2014/main" id="{82982764-3640-7B9C-D7E5-656A9560F8BC}"/>
                  </a:ext>
                </a:extLst>
              </p:cNvPr>
              <p:cNvSpPr/>
              <p:nvPr/>
            </p:nvSpPr>
            <p:spPr>
              <a:xfrm>
                <a:off x="130016" y="3933295"/>
                <a:ext cx="1422400" cy="432000"/>
              </a:xfrm>
              <a:prstGeom prst="frame">
                <a:avLst>
                  <a:gd name="adj1" fmla="val 11955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743F52B-7B80-69F0-A860-8CD71C62DDDD}"/>
                </a:ext>
              </a:extLst>
            </p:cNvPr>
            <p:cNvSpPr txBox="1"/>
            <p:nvPr/>
          </p:nvSpPr>
          <p:spPr>
            <a:xfrm>
              <a:off x="635934" y="3116636"/>
              <a:ext cx="404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AB0F267-8B63-5F38-ABB5-930C8CDF5E8B}"/>
                </a:ext>
              </a:extLst>
            </p:cNvPr>
            <p:cNvSpPr txBox="1"/>
            <p:nvPr/>
          </p:nvSpPr>
          <p:spPr>
            <a:xfrm>
              <a:off x="635934" y="3971947"/>
              <a:ext cx="404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8EC92BF5-763E-140F-E87D-8C9A1299700D}"/>
              </a:ext>
            </a:extLst>
          </p:cNvPr>
          <p:cNvGrpSpPr/>
          <p:nvPr/>
        </p:nvGrpSpPr>
        <p:grpSpPr>
          <a:xfrm>
            <a:off x="208573" y="1662422"/>
            <a:ext cx="2021123" cy="3212272"/>
            <a:chOff x="71718" y="403412"/>
            <a:chExt cx="2290143" cy="335810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05DFF83-6606-C0AA-A731-009E3D166DD7}"/>
                </a:ext>
              </a:extLst>
            </p:cNvPr>
            <p:cNvGrpSpPr/>
            <p:nvPr/>
          </p:nvGrpSpPr>
          <p:grpSpPr>
            <a:xfrm>
              <a:off x="300166" y="895997"/>
              <a:ext cx="1950439" cy="2731542"/>
              <a:chOff x="130016" y="2776883"/>
              <a:chExt cx="1950439" cy="2731542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3D0731AF-345D-53D9-54E4-02268355630C}"/>
                  </a:ext>
                </a:extLst>
              </p:cNvPr>
              <p:cNvGrpSpPr/>
              <p:nvPr/>
            </p:nvGrpSpPr>
            <p:grpSpPr>
              <a:xfrm>
                <a:off x="130016" y="2776883"/>
                <a:ext cx="1422400" cy="2731542"/>
                <a:chOff x="130016" y="2776883"/>
                <a:chExt cx="1422400" cy="2731542"/>
              </a:xfrm>
            </p:grpSpPr>
            <p:sp>
              <p:nvSpPr>
                <p:cNvPr id="13" name="액자 12">
                  <a:extLst>
                    <a:ext uri="{FF2B5EF4-FFF2-40B4-BE49-F238E27FC236}">
                      <a16:creationId xmlns:a16="http://schemas.microsoft.com/office/drawing/2014/main" id="{3B179F99-B7D0-429E-C27F-85296747CF59}"/>
                    </a:ext>
                  </a:extLst>
                </p:cNvPr>
                <p:cNvSpPr/>
                <p:nvPr/>
              </p:nvSpPr>
              <p:spPr>
                <a:xfrm>
                  <a:off x="130016" y="2776883"/>
                  <a:ext cx="1422400" cy="1080000"/>
                </a:xfrm>
                <a:prstGeom prst="frame">
                  <a:avLst>
                    <a:gd name="adj1" fmla="val 537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액자 13">
                  <a:extLst>
                    <a:ext uri="{FF2B5EF4-FFF2-40B4-BE49-F238E27FC236}">
                      <a16:creationId xmlns:a16="http://schemas.microsoft.com/office/drawing/2014/main" id="{6DDB1AEA-965D-240D-6189-B88AE6606AB3}"/>
                    </a:ext>
                  </a:extLst>
                </p:cNvPr>
                <p:cNvSpPr/>
                <p:nvPr/>
              </p:nvSpPr>
              <p:spPr>
                <a:xfrm>
                  <a:off x="130016" y="3933295"/>
                  <a:ext cx="1422400" cy="432000"/>
                </a:xfrm>
                <a:prstGeom prst="frame">
                  <a:avLst>
                    <a:gd name="adj1" fmla="val 11955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액자 14">
                  <a:extLst>
                    <a:ext uri="{FF2B5EF4-FFF2-40B4-BE49-F238E27FC236}">
                      <a16:creationId xmlns:a16="http://schemas.microsoft.com/office/drawing/2014/main" id="{7CD5C841-C5F4-D5AC-F249-DE0E986B68EC}"/>
                    </a:ext>
                  </a:extLst>
                </p:cNvPr>
                <p:cNvSpPr/>
                <p:nvPr/>
              </p:nvSpPr>
              <p:spPr>
                <a:xfrm>
                  <a:off x="130016" y="4968425"/>
                  <a:ext cx="1422400" cy="540000"/>
                </a:xfrm>
                <a:prstGeom prst="frame">
                  <a:avLst>
                    <a:gd name="adj1" fmla="val 11015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액자 15">
                  <a:extLst>
                    <a:ext uri="{FF2B5EF4-FFF2-40B4-BE49-F238E27FC236}">
                      <a16:creationId xmlns:a16="http://schemas.microsoft.com/office/drawing/2014/main" id="{8FFC9BBB-66E0-9D7C-2D5A-538867C4EF88}"/>
                    </a:ext>
                  </a:extLst>
                </p:cNvPr>
                <p:cNvSpPr/>
                <p:nvPr/>
              </p:nvSpPr>
              <p:spPr>
                <a:xfrm>
                  <a:off x="130016" y="4451841"/>
                  <a:ext cx="1422400" cy="432000"/>
                </a:xfrm>
                <a:prstGeom prst="frame">
                  <a:avLst>
                    <a:gd name="adj1" fmla="val 11955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73394A-2D0A-145F-1B4F-11585C86E2CC}"/>
                  </a:ext>
                </a:extLst>
              </p:cNvPr>
              <p:cNvSpPr txBox="1"/>
              <p:nvPr/>
            </p:nvSpPr>
            <p:spPr>
              <a:xfrm>
                <a:off x="1606602" y="3081337"/>
                <a:ext cx="404055" cy="321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12</a:t>
                </a:r>
                <a:endParaRPr lang="ko-KR" altLang="en-US" sz="14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92A838-E4CE-A7E9-AA4B-16979E07C31B}"/>
                  </a:ext>
                </a:extLst>
              </p:cNvPr>
              <p:cNvSpPr txBox="1"/>
              <p:nvPr/>
            </p:nvSpPr>
            <p:spPr>
              <a:xfrm>
                <a:off x="1627745" y="3963426"/>
                <a:ext cx="404055" cy="321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4</a:t>
                </a:r>
                <a:endParaRPr lang="ko-KR" altLang="en-US" sz="1400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4119A9-BAEF-C41D-A62E-84CD9B36C787}"/>
                  </a:ext>
                </a:extLst>
              </p:cNvPr>
              <p:cNvSpPr txBox="1"/>
              <p:nvPr/>
            </p:nvSpPr>
            <p:spPr>
              <a:xfrm>
                <a:off x="1633759" y="4496021"/>
                <a:ext cx="404055" cy="321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4</a:t>
                </a:r>
                <a:endParaRPr lang="ko-KR" altLang="en-US" sz="140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5F55A0-5174-8E07-F51F-10BBEA9CE5EF}"/>
                  </a:ext>
                </a:extLst>
              </p:cNvPr>
              <p:cNvSpPr txBox="1"/>
              <p:nvPr/>
            </p:nvSpPr>
            <p:spPr>
              <a:xfrm>
                <a:off x="1676400" y="5053759"/>
                <a:ext cx="404055" cy="321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5</a:t>
                </a:r>
                <a:endParaRPr lang="ko-KR" altLang="en-US" sz="14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5B932B-6115-845D-69B2-93E147F21F2D}"/>
                  </a:ext>
                </a:extLst>
              </p:cNvPr>
              <p:cNvSpPr txBox="1"/>
              <p:nvPr/>
            </p:nvSpPr>
            <p:spPr>
              <a:xfrm>
                <a:off x="635934" y="3116636"/>
                <a:ext cx="404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28020C-606C-882B-8E80-DAE4C406109F}"/>
                  </a:ext>
                </a:extLst>
              </p:cNvPr>
              <p:cNvSpPr txBox="1"/>
              <p:nvPr/>
            </p:nvSpPr>
            <p:spPr>
              <a:xfrm>
                <a:off x="635934" y="3971947"/>
                <a:ext cx="404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4B7A69-CE68-7FA1-51A9-C718E17D1D5D}"/>
                  </a:ext>
                </a:extLst>
              </p:cNvPr>
              <p:cNvSpPr txBox="1"/>
              <p:nvPr/>
            </p:nvSpPr>
            <p:spPr>
              <a:xfrm>
                <a:off x="635934" y="4496022"/>
                <a:ext cx="404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BB22A1-F5CB-1D33-3993-41713F89E094}"/>
                  </a:ext>
                </a:extLst>
              </p:cNvPr>
              <p:cNvSpPr txBox="1"/>
              <p:nvPr/>
            </p:nvSpPr>
            <p:spPr>
              <a:xfrm>
                <a:off x="635934" y="5053759"/>
                <a:ext cx="404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</a:t>
                </a:r>
                <a:endParaRPr lang="ko-KR" altLang="en-US" dirty="0"/>
              </a:p>
            </p:txBody>
          </p:sp>
        </p:grpSp>
        <p:sp>
          <p:nvSpPr>
            <p:cNvPr id="79" name="액자 78">
              <a:extLst>
                <a:ext uri="{FF2B5EF4-FFF2-40B4-BE49-F238E27FC236}">
                  <a16:creationId xmlns:a16="http://schemas.microsoft.com/office/drawing/2014/main" id="{52581DEC-33D2-2C9F-9E7A-0560DB242622}"/>
                </a:ext>
              </a:extLst>
            </p:cNvPr>
            <p:cNvSpPr/>
            <p:nvPr/>
          </p:nvSpPr>
          <p:spPr>
            <a:xfrm>
              <a:off x="71718" y="528917"/>
              <a:ext cx="2290143" cy="3232603"/>
            </a:xfrm>
            <a:prstGeom prst="frame">
              <a:avLst>
                <a:gd name="adj1" fmla="val 1558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3FF40592-BA97-54C8-A6AE-F002C8FEA697}"/>
                </a:ext>
              </a:extLst>
            </p:cNvPr>
            <p:cNvSpPr/>
            <p:nvPr/>
          </p:nvSpPr>
          <p:spPr>
            <a:xfrm>
              <a:off x="627529" y="403412"/>
              <a:ext cx="1219021" cy="3497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Dataset</a:t>
              </a:r>
              <a:endParaRPr lang="ko-KR" altLang="en-US" sz="1400" dirty="0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74067D49-F499-0B06-F6FE-44B1A87EED41}"/>
              </a:ext>
            </a:extLst>
          </p:cNvPr>
          <p:cNvSpPr txBox="1"/>
          <p:nvPr/>
        </p:nvSpPr>
        <p:spPr>
          <a:xfrm>
            <a:off x="1702714" y="604819"/>
            <a:ext cx="387573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# 1  </a:t>
            </a:r>
            <a:r>
              <a:rPr lang="ko-KR" altLang="en-US" sz="1700" dirty="0"/>
              <a:t>전진선택</a:t>
            </a:r>
            <a:r>
              <a:rPr lang="en-US" altLang="ko-KR" sz="1700" dirty="0"/>
              <a:t>- </a:t>
            </a:r>
            <a:r>
              <a:rPr lang="ko-KR" altLang="en-US" sz="1700" dirty="0"/>
              <a:t>변수 </a:t>
            </a:r>
            <a:r>
              <a:rPr lang="en-US" altLang="ko-KR" sz="1700" dirty="0"/>
              <a:t>&amp;</a:t>
            </a:r>
            <a:r>
              <a:rPr lang="ko-KR" altLang="en-US" sz="1700" dirty="0"/>
              <a:t>파라미터 결정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AF8C70-58F6-3387-68A8-02002BCE6C18}"/>
              </a:ext>
            </a:extLst>
          </p:cNvPr>
          <p:cNvSpPr txBox="1"/>
          <p:nvPr/>
        </p:nvSpPr>
        <p:spPr>
          <a:xfrm>
            <a:off x="2540458" y="3486835"/>
            <a:ext cx="65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3</a:t>
            </a:r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46DBA2F-9C46-F9E9-1846-F6BA0DECA337}"/>
              </a:ext>
            </a:extLst>
          </p:cNvPr>
          <p:cNvGrpSpPr/>
          <p:nvPr/>
        </p:nvGrpSpPr>
        <p:grpSpPr>
          <a:xfrm>
            <a:off x="5424708" y="572212"/>
            <a:ext cx="3254572" cy="2638773"/>
            <a:chOff x="5182658" y="572212"/>
            <a:chExt cx="3254572" cy="2638773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CF3755DF-574C-F651-5DCE-049B76ABBA51}"/>
                </a:ext>
              </a:extLst>
            </p:cNvPr>
            <p:cNvGrpSpPr/>
            <p:nvPr/>
          </p:nvGrpSpPr>
          <p:grpSpPr>
            <a:xfrm>
              <a:off x="5259371" y="1046847"/>
              <a:ext cx="1422400" cy="2106958"/>
              <a:chOff x="130016" y="2776883"/>
              <a:chExt cx="1422400" cy="2106958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DB0694C3-09E5-B1AC-6606-851CA4A231E0}"/>
                  </a:ext>
                </a:extLst>
              </p:cNvPr>
              <p:cNvGrpSpPr/>
              <p:nvPr/>
            </p:nvGrpSpPr>
            <p:grpSpPr>
              <a:xfrm>
                <a:off x="130016" y="2776883"/>
                <a:ext cx="1422400" cy="2106958"/>
                <a:chOff x="130016" y="2776883"/>
                <a:chExt cx="1422400" cy="2106958"/>
              </a:xfrm>
            </p:grpSpPr>
            <p:sp>
              <p:nvSpPr>
                <p:cNvPr id="42" name="액자 41">
                  <a:extLst>
                    <a:ext uri="{FF2B5EF4-FFF2-40B4-BE49-F238E27FC236}">
                      <a16:creationId xmlns:a16="http://schemas.microsoft.com/office/drawing/2014/main" id="{0DDF07AB-ACF8-6EDE-9FDC-D22FE317CF3E}"/>
                    </a:ext>
                  </a:extLst>
                </p:cNvPr>
                <p:cNvSpPr/>
                <p:nvPr/>
              </p:nvSpPr>
              <p:spPr>
                <a:xfrm>
                  <a:off x="130016" y="2776883"/>
                  <a:ext cx="1422400" cy="1080000"/>
                </a:xfrm>
                <a:prstGeom prst="frame">
                  <a:avLst>
                    <a:gd name="adj1" fmla="val 537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액자 42">
                  <a:extLst>
                    <a:ext uri="{FF2B5EF4-FFF2-40B4-BE49-F238E27FC236}">
                      <a16:creationId xmlns:a16="http://schemas.microsoft.com/office/drawing/2014/main" id="{4FD5F6BC-7BF1-C53F-BCB3-CF7A46E4E078}"/>
                    </a:ext>
                  </a:extLst>
                </p:cNvPr>
                <p:cNvSpPr/>
                <p:nvPr/>
              </p:nvSpPr>
              <p:spPr>
                <a:xfrm>
                  <a:off x="130016" y="3807786"/>
                  <a:ext cx="1422400" cy="432000"/>
                </a:xfrm>
                <a:prstGeom prst="frame">
                  <a:avLst>
                    <a:gd name="adj1" fmla="val 11955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액자 44">
                  <a:extLst>
                    <a:ext uri="{FF2B5EF4-FFF2-40B4-BE49-F238E27FC236}">
                      <a16:creationId xmlns:a16="http://schemas.microsoft.com/office/drawing/2014/main" id="{179FCDDB-5526-12D2-C9DE-48A53F4FC231}"/>
                    </a:ext>
                  </a:extLst>
                </p:cNvPr>
                <p:cNvSpPr/>
                <p:nvPr/>
              </p:nvSpPr>
              <p:spPr>
                <a:xfrm>
                  <a:off x="130016" y="4451841"/>
                  <a:ext cx="1422400" cy="432000"/>
                </a:xfrm>
                <a:prstGeom prst="frame">
                  <a:avLst>
                    <a:gd name="adj1" fmla="val 11955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EC6EA7-01D6-8124-910F-58F95D8C0F92}"/>
                  </a:ext>
                </a:extLst>
              </p:cNvPr>
              <p:cNvSpPr txBox="1"/>
              <p:nvPr/>
            </p:nvSpPr>
            <p:spPr>
              <a:xfrm>
                <a:off x="635934" y="3116636"/>
                <a:ext cx="404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8E95DF5-7ABF-C40F-4B87-99510F19AE8B}"/>
                  </a:ext>
                </a:extLst>
              </p:cNvPr>
              <p:cNvSpPr txBox="1"/>
              <p:nvPr/>
            </p:nvSpPr>
            <p:spPr>
              <a:xfrm>
                <a:off x="635934" y="3846437"/>
                <a:ext cx="404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CC5C3F-19B0-5994-2227-CD825F43B74A}"/>
                  </a:ext>
                </a:extLst>
              </p:cNvPr>
              <p:cNvSpPr txBox="1"/>
              <p:nvPr/>
            </p:nvSpPr>
            <p:spPr>
              <a:xfrm>
                <a:off x="635934" y="4496022"/>
                <a:ext cx="404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0A01FA1-760D-55E2-52B3-CC738F3C8E73}"/>
                </a:ext>
              </a:extLst>
            </p:cNvPr>
            <p:cNvSpPr txBox="1"/>
            <p:nvPr/>
          </p:nvSpPr>
          <p:spPr>
            <a:xfrm>
              <a:off x="5182658" y="572212"/>
              <a:ext cx="179188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dirty="0"/>
                <a:t># 2 Acc</a:t>
              </a:r>
              <a:r>
                <a:rPr lang="ko-KR" altLang="en-US" sz="1700" dirty="0"/>
                <a:t>측정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B8B1F4-6018-460B-B482-92B4A0643304}"/>
                </a:ext>
              </a:extLst>
            </p:cNvPr>
            <p:cNvSpPr txBox="1"/>
            <p:nvPr/>
          </p:nvSpPr>
          <p:spPr>
            <a:xfrm>
              <a:off x="6458056" y="2687765"/>
              <a:ext cx="11949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Test</a:t>
              </a:r>
            </a:p>
            <a:p>
              <a:pPr algn="ctr"/>
              <a:r>
                <a:rPr lang="en-US" altLang="ko-KR" sz="1400" dirty="0"/>
                <a:t>-&gt; Acc</a:t>
              </a:r>
              <a:endParaRPr lang="ko-KR" altLang="en-US" sz="14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D28B915-FC0A-4EDA-13AA-C109D95C7BB9}"/>
                </a:ext>
              </a:extLst>
            </p:cNvPr>
            <p:cNvSpPr txBox="1"/>
            <p:nvPr/>
          </p:nvSpPr>
          <p:spPr>
            <a:xfrm>
              <a:off x="6527611" y="1708418"/>
              <a:ext cx="1057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Train</a:t>
              </a:r>
              <a:endParaRPr lang="ko-KR" altLang="en-US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77990D2-EE49-C8E3-501E-D1C68CC168EE}"/>
                </a:ext>
              </a:extLst>
            </p:cNvPr>
            <p:cNvGrpSpPr/>
            <p:nvPr/>
          </p:nvGrpSpPr>
          <p:grpSpPr>
            <a:xfrm>
              <a:off x="7341922" y="1024271"/>
              <a:ext cx="1095308" cy="2106958"/>
              <a:chOff x="7610864" y="1024271"/>
              <a:chExt cx="1095308" cy="2106958"/>
            </a:xfrm>
          </p:grpSpPr>
          <p:sp>
            <p:nvSpPr>
              <p:cNvPr id="20" name="오른쪽 대괄호 19">
                <a:extLst>
                  <a:ext uri="{FF2B5EF4-FFF2-40B4-BE49-F238E27FC236}">
                    <a16:creationId xmlns:a16="http://schemas.microsoft.com/office/drawing/2014/main" id="{D520924E-1511-F816-115D-927DF5F58FE3}"/>
                  </a:ext>
                </a:extLst>
              </p:cNvPr>
              <p:cNvSpPr/>
              <p:nvPr/>
            </p:nvSpPr>
            <p:spPr>
              <a:xfrm>
                <a:off x="7619750" y="1024271"/>
                <a:ext cx="148443" cy="2106958"/>
              </a:xfrm>
              <a:prstGeom prst="righ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D1E85CB-2D29-BA0E-0D6D-CC79ED4FA2A0}"/>
                  </a:ext>
                </a:extLst>
              </p:cNvPr>
              <p:cNvGrpSpPr/>
              <p:nvPr/>
            </p:nvGrpSpPr>
            <p:grpSpPr>
              <a:xfrm>
                <a:off x="7610864" y="1712089"/>
                <a:ext cx="1095308" cy="658652"/>
                <a:chOff x="7628484" y="1910143"/>
                <a:chExt cx="1020578" cy="658652"/>
              </a:xfrm>
            </p:grpSpPr>
            <p:sp>
              <p:nvSpPr>
                <p:cNvPr id="26" name="화살표: 오른쪽 25">
                  <a:extLst>
                    <a:ext uri="{FF2B5EF4-FFF2-40B4-BE49-F238E27FC236}">
                      <a16:creationId xmlns:a16="http://schemas.microsoft.com/office/drawing/2014/main" id="{F6E23BCC-F931-03C5-17D0-61D582187791}"/>
                    </a:ext>
                  </a:extLst>
                </p:cNvPr>
                <p:cNvSpPr/>
                <p:nvPr/>
              </p:nvSpPr>
              <p:spPr>
                <a:xfrm>
                  <a:off x="7693725" y="1910143"/>
                  <a:ext cx="955337" cy="412196"/>
                </a:xfrm>
                <a:prstGeom prst="rightArrow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778BF72-B15C-3F20-2BD0-331CE7111C5B}"/>
                    </a:ext>
                  </a:extLst>
                </p:cNvPr>
                <p:cNvSpPr txBox="1"/>
                <p:nvPr/>
              </p:nvSpPr>
              <p:spPr>
                <a:xfrm>
                  <a:off x="7628484" y="2199463"/>
                  <a:ext cx="9291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X 100</a:t>
                  </a:r>
                  <a:endParaRPr lang="ko-KR" altLang="en-US" dirty="0"/>
                </a:p>
              </p:txBody>
            </p:sp>
          </p:grp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C7AE242-4904-93EF-2EB7-14530AEAB1B8}"/>
              </a:ext>
            </a:extLst>
          </p:cNvPr>
          <p:cNvGrpSpPr/>
          <p:nvPr/>
        </p:nvGrpSpPr>
        <p:grpSpPr>
          <a:xfrm>
            <a:off x="5431872" y="4390745"/>
            <a:ext cx="3236259" cy="875525"/>
            <a:chOff x="5391685" y="4129282"/>
            <a:chExt cx="3236259" cy="87552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A1961D-3274-1C66-B955-96E0237F3D22}"/>
                </a:ext>
              </a:extLst>
            </p:cNvPr>
            <p:cNvSpPr txBox="1"/>
            <p:nvPr/>
          </p:nvSpPr>
          <p:spPr>
            <a:xfrm>
              <a:off x="5391685" y="4129282"/>
              <a:ext cx="3236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(dataset, model, version) </a:t>
              </a:r>
              <a:r>
                <a:rPr lang="en-US" altLang="ko-KR" sz="1400" dirty="0"/>
                <a:t>1 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3884779-AF5E-9A5D-2C50-EC41FC1986F2}"/>
                </a:ext>
              </a:extLst>
            </p:cNvPr>
            <p:cNvSpPr txBox="1"/>
            <p:nvPr/>
          </p:nvSpPr>
          <p:spPr>
            <a:xfrm>
              <a:off x="5661334" y="4635475"/>
              <a:ext cx="2696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사용자화</a:t>
              </a:r>
              <a:r>
                <a:rPr lang="en-US" altLang="ko-KR" dirty="0"/>
                <a:t> </a:t>
              </a:r>
              <a:r>
                <a:rPr lang="ko-KR" altLang="en-US" dirty="0"/>
                <a:t>함수 제작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5051E8A-FCBB-C768-656F-5F34F089EF0D}"/>
                  </a:ext>
                </a:extLst>
              </p:cNvPr>
              <p:cNvSpPr txBox="1"/>
              <p:nvPr/>
            </p:nvSpPr>
            <p:spPr>
              <a:xfrm>
                <a:off x="8850062" y="3150788"/>
                <a:ext cx="2862066" cy="5327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𝐴𝑐𝑐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𝐴𝑐𝑐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𝐴𝑐𝑐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0)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5051E8A-FCBB-C768-656F-5F34F089E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062" y="3150788"/>
                <a:ext cx="2862066" cy="5327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92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1236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목차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2629754"/>
            <a:ext cx="1080215" cy="5481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71272" y="2629754"/>
            <a:ext cx="7620210" cy="5481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12432" y="2627743"/>
            <a:ext cx="395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28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2695596"/>
            <a:ext cx="398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300" dirty="0">
                <a:solidFill>
                  <a:schemeClr val="bg1"/>
                </a:solidFill>
                <a:latin typeface="+mn-ea"/>
              </a:rPr>
              <a:t>데이터 </a:t>
            </a:r>
            <a:r>
              <a:rPr lang="ko-KR" altLang="en-US" sz="2400" spc="-300" dirty="0" err="1">
                <a:solidFill>
                  <a:schemeClr val="bg1"/>
                </a:solidFill>
                <a:latin typeface="+mn-ea"/>
              </a:rPr>
              <a:t>전처리</a:t>
            </a:r>
            <a:endParaRPr lang="ko-KR" altLang="en-US" sz="24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6F17389-6D9C-41F9-B63B-C39A41232906}"/>
              </a:ext>
            </a:extLst>
          </p:cNvPr>
          <p:cNvSpPr/>
          <p:nvPr/>
        </p:nvSpPr>
        <p:spPr>
          <a:xfrm>
            <a:off x="1278428" y="1860474"/>
            <a:ext cx="1080215" cy="5481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C734D63-2161-4598-9F47-F109B070BF27}"/>
              </a:ext>
            </a:extLst>
          </p:cNvPr>
          <p:cNvSpPr/>
          <p:nvPr/>
        </p:nvSpPr>
        <p:spPr>
          <a:xfrm>
            <a:off x="2671272" y="1860474"/>
            <a:ext cx="7620210" cy="5481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0E9C00-4201-4D82-A92D-9D2D82549A80}"/>
              </a:ext>
            </a:extLst>
          </p:cNvPr>
          <p:cNvSpPr txBox="1"/>
          <p:nvPr/>
        </p:nvSpPr>
        <p:spPr>
          <a:xfrm>
            <a:off x="2945222" y="1926316"/>
            <a:ext cx="3627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300" dirty="0">
                <a:solidFill>
                  <a:schemeClr val="bg1"/>
                </a:solidFill>
                <a:latin typeface="+mn-ea"/>
              </a:rPr>
              <a:t>분석개요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27E514-CF76-4F3C-8AE2-E091639EEBC3}"/>
              </a:ext>
            </a:extLst>
          </p:cNvPr>
          <p:cNvSpPr txBox="1"/>
          <p:nvPr/>
        </p:nvSpPr>
        <p:spPr>
          <a:xfrm>
            <a:off x="1612432" y="1865423"/>
            <a:ext cx="395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28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56B14F-9389-4F01-0451-5C19B3320899}"/>
              </a:ext>
            </a:extLst>
          </p:cNvPr>
          <p:cNvSpPr/>
          <p:nvPr/>
        </p:nvSpPr>
        <p:spPr>
          <a:xfrm>
            <a:off x="1278428" y="4204005"/>
            <a:ext cx="1080215" cy="5481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32491E-A8CF-679A-73B7-48F771A932E5}"/>
              </a:ext>
            </a:extLst>
          </p:cNvPr>
          <p:cNvSpPr/>
          <p:nvPr/>
        </p:nvSpPr>
        <p:spPr>
          <a:xfrm>
            <a:off x="2671272" y="4204005"/>
            <a:ext cx="7620210" cy="5481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93201F-E69E-5847-BCD3-81A9972DDB9A}"/>
              </a:ext>
            </a:extLst>
          </p:cNvPr>
          <p:cNvSpPr txBox="1"/>
          <p:nvPr/>
        </p:nvSpPr>
        <p:spPr>
          <a:xfrm>
            <a:off x="1612432" y="4201994"/>
            <a:ext cx="395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28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E7C226-57D0-6DDA-4EEA-1C1D23CBC822}"/>
              </a:ext>
            </a:extLst>
          </p:cNvPr>
          <p:cNvSpPr txBox="1"/>
          <p:nvPr/>
        </p:nvSpPr>
        <p:spPr>
          <a:xfrm>
            <a:off x="2945222" y="4269847"/>
            <a:ext cx="398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300" dirty="0">
                <a:solidFill>
                  <a:schemeClr val="bg1"/>
                </a:solidFill>
                <a:latin typeface="+mn-ea"/>
              </a:rPr>
              <a:t>최종 결과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A8F90CD-31A0-0795-6D4C-ED72C8835819}"/>
              </a:ext>
            </a:extLst>
          </p:cNvPr>
          <p:cNvSpPr/>
          <p:nvPr/>
        </p:nvSpPr>
        <p:spPr>
          <a:xfrm>
            <a:off x="1278428" y="3434725"/>
            <a:ext cx="1080215" cy="5481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417027-1BF4-6685-CFD9-53D6DC280E26}"/>
              </a:ext>
            </a:extLst>
          </p:cNvPr>
          <p:cNvSpPr/>
          <p:nvPr/>
        </p:nvSpPr>
        <p:spPr>
          <a:xfrm>
            <a:off x="2671272" y="3434725"/>
            <a:ext cx="7620210" cy="5481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725503-AD75-9FF7-FC5B-6041840C7767}"/>
              </a:ext>
            </a:extLst>
          </p:cNvPr>
          <p:cNvSpPr txBox="1"/>
          <p:nvPr/>
        </p:nvSpPr>
        <p:spPr>
          <a:xfrm>
            <a:off x="2945222" y="3500567"/>
            <a:ext cx="3627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300" dirty="0">
                <a:solidFill>
                  <a:schemeClr val="bg1"/>
                </a:solidFill>
                <a:latin typeface="+mn-ea"/>
              </a:rPr>
              <a:t>모델링 방안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F38A41-5971-2083-67E8-33D6DCB64482}"/>
              </a:ext>
            </a:extLst>
          </p:cNvPr>
          <p:cNvSpPr txBox="1"/>
          <p:nvPr/>
        </p:nvSpPr>
        <p:spPr>
          <a:xfrm>
            <a:off x="1612432" y="3449834"/>
            <a:ext cx="395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28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4295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EBCEBE6-A4C2-4FFB-B291-7650A0C5D976}"/>
              </a:ext>
            </a:extLst>
          </p:cNvPr>
          <p:cNvSpPr/>
          <p:nvPr/>
        </p:nvSpPr>
        <p:spPr>
          <a:xfrm>
            <a:off x="1407042" y="978195"/>
            <a:ext cx="9377916" cy="4550733"/>
          </a:xfrm>
          <a:prstGeom prst="bracketPair">
            <a:avLst>
              <a:gd name="adj" fmla="val 11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77C2AC9-0CDC-A9D7-1DB9-D2825DFECD74}"/>
              </a:ext>
            </a:extLst>
          </p:cNvPr>
          <p:cNvGrpSpPr/>
          <p:nvPr/>
        </p:nvGrpSpPr>
        <p:grpSpPr>
          <a:xfrm>
            <a:off x="5643228" y="2603279"/>
            <a:ext cx="4547251" cy="2936997"/>
            <a:chOff x="8399504" y="429108"/>
            <a:chExt cx="3885011" cy="50974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F570BD6-7BA2-B77A-26E6-7F454C61CDFE}"/>
                    </a:ext>
                  </a:extLst>
                </p:cNvPr>
                <p:cNvSpPr txBox="1"/>
                <p:nvPr/>
              </p:nvSpPr>
              <p:spPr>
                <a:xfrm>
                  <a:off x="8399504" y="959348"/>
                  <a:ext cx="3885011" cy="45672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(dataset, model, version)</a:t>
                  </a:r>
                  <a:r>
                    <a:rPr lang="en-US" altLang="ko-KR" sz="1100" dirty="0"/>
                    <a:t>1</a:t>
                  </a:r>
                  <a:r>
                    <a:rPr lang="en-US" altLang="ko-KR" sz="1400" dirty="0"/>
                    <a:t>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𝐴𝑐𝑐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altLang="ko-KR" sz="1400" dirty="0"/>
                </a:p>
                <a:p>
                  <a:pPr algn="ctr"/>
                  <a:endParaRPr lang="en-US" altLang="ko-KR" sz="1000" dirty="0"/>
                </a:p>
                <a:p>
                  <a:pPr algn="ctr"/>
                  <a:r>
                    <a:rPr lang="en-US" altLang="ko-KR" sz="1400" dirty="0"/>
                    <a:t>(dataset, model, version)</a:t>
                  </a:r>
                  <a:r>
                    <a:rPr lang="en-US" altLang="ko-KR" sz="1100" dirty="0">
                      <a:solidFill>
                        <a:srgbClr val="3A3838"/>
                      </a:solidFill>
                    </a:rPr>
                    <a:t> 2</a:t>
                  </a:r>
                  <a:r>
                    <a:rPr lang="en-US" altLang="ko-KR" sz="1400" dirty="0"/>
                    <a:t>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𝐴𝑐𝑐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altLang="ko-KR" sz="1400" dirty="0"/>
                </a:p>
                <a:p>
                  <a:pPr algn="ctr"/>
                  <a:endParaRPr lang="ko-KR" altLang="en-US" sz="900" dirty="0"/>
                </a:p>
                <a:p>
                  <a:pPr algn="ctr"/>
                  <a:r>
                    <a:rPr lang="en-US" altLang="ko-KR" sz="1400" dirty="0"/>
                    <a:t>(dataset, model, version) </a:t>
                  </a:r>
                  <a:r>
                    <a:rPr lang="en-US" altLang="ko-KR" sz="1100" dirty="0">
                      <a:solidFill>
                        <a:srgbClr val="3A3838"/>
                      </a:solidFill>
                    </a:rPr>
                    <a:t>3</a:t>
                  </a:r>
                  <a:r>
                    <a:rPr lang="en-US" altLang="ko-KR" sz="1400" dirty="0"/>
                    <a:t>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𝐴𝑐𝑐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altLang="ko-KR" sz="1400" dirty="0"/>
                </a:p>
                <a:p>
                  <a:pPr algn="ctr"/>
                  <a:endParaRPr lang="ko-KR" altLang="en-US" sz="1000" dirty="0"/>
                </a:p>
                <a:p>
                  <a:pPr algn="ctr"/>
                  <a:r>
                    <a:rPr lang="en-US" altLang="ko-KR" sz="1400" dirty="0"/>
                    <a:t>:</a:t>
                  </a:r>
                </a:p>
                <a:p>
                  <a:pPr algn="ctr"/>
                  <a:endParaRPr lang="ko-KR" altLang="en-US" sz="1000" dirty="0"/>
                </a:p>
                <a:p>
                  <a:pPr algn="ctr"/>
                  <a:r>
                    <a:rPr lang="en-US" altLang="ko-KR" sz="1400" dirty="0"/>
                    <a:t>(dataset, model, version) </a:t>
                  </a:r>
                  <a:r>
                    <a:rPr lang="en-US" altLang="ko-KR" sz="1100" dirty="0">
                      <a:solidFill>
                        <a:srgbClr val="3A3838"/>
                      </a:solidFill>
                    </a:rPr>
                    <a:t>160</a:t>
                  </a:r>
                  <a:r>
                    <a:rPr lang="en-US" altLang="ko-KR" sz="1400" dirty="0"/>
                    <a:t> 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𝐴𝑐𝑐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160</m:t>
                          </m:r>
                        </m:sub>
                      </m:sSub>
                    </m:oMath>
                  </a14:m>
                  <a:endParaRPr lang="en-US" altLang="ko-KR" sz="14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F570BD6-7BA2-B77A-26E6-7F454C61CD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9504" y="959348"/>
                  <a:ext cx="3885011" cy="4567232"/>
                </a:xfrm>
                <a:prstGeom prst="rect">
                  <a:avLst/>
                </a:prstGeom>
                <a:blipFill>
                  <a:blip r:embed="rId2"/>
                  <a:stretch>
                    <a:fillRect t="-46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7716A5-E206-BA65-DDCB-1D7976013418}"/>
                </a:ext>
              </a:extLst>
            </p:cNvPr>
            <p:cNvSpPr txBox="1"/>
            <p:nvPr/>
          </p:nvSpPr>
          <p:spPr>
            <a:xfrm>
              <a:off x="9471036" y="429108"/>
              <a:ext cx="1422400" cy="1121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highlight>
                    <a:srgbClr val="E8E2E2"/>
                  </a:highlight>
                </a:rPr>
                <a:t>[ Ranking ]</a:t>
              </a:r>
              <a:endParaRPr lang="ko-KR" altLang="en-US" dirty="0">
                <a:highlight>
                  <a:srgbClr val="E8E2E2"/>
                </a:highlight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1AE4B3-269B-BB26-059E-1E2160698461}"/>
                  </a:ext>
                </a:extLst>
              </p:cNvPr>
              <p:cNvSpPr txBox="1"/>
              <p:nvPr/>
            </p:nvSpPr>
            <p:spPr>
              <a:xfrm>
                <a:off x="2096401" y="3249610"/>
                <a:ext cx="4547251" cy="5327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𝐴𝑐𝑐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𝐴𝑐𝑐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𝐴𝑐𝑐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0)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1AE4B3-269B-BB26-059E-1E2160698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401" y="3249610"/>
                <a:ext cx="4547251" cy="5327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25FCAB8-4465-D10C-2441-7D43A4DEA238}"/>
              </a:ext>
            </a:extLst>
          </p:cNvPr>
          <p:cNvSpPr txBox="1"/>
          <p:nvPr/>
        </p:nvSpPr>
        <p:spPr>
          <a:xfrm>
            <a:off x="5389880" y="709978"/>
            <a:ext cx="14122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dirty="0">
                <a:latin typeface="+mj-lt"/>
              </a:rPr>
              <a:t>Part 3</a:t>
            </a:r>
            <a:endParaRPr lang="ko-KR" altLang="en-US" sz="2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6CEBB0-7DAB-B4C8-7D27-43077527AC4D}"/>
              </a:ext>
            </a:extLst>
          </p:cNvPr>
          <p:cNvSpPr txBox="1"/>
          <p:nvPr/>
        </p:nvSpPr>
        <p:spPr>
          <a:xfrm>
            <a:off x="4431922" y="1329072"/>
            <a:ext cx="3328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accent4"/>
                </a:solidFill>
              </a:rPr>
              <a:t>Ranking </a:t>
            </a:r>
            <a:r>
              <a:rPr lang="ko-KR" altLang="en-US" sz="3200" spc="-300" dirty="0">
                <a:solidFill>
                  <a:schemeClr val="accent4"/>
                </a:solidFill>
              </a:rPr>
              <a:t>분석</a:t>
            </a:r>
            <a:r>
              <a:rPr lang="en-US" altLang="ko-KR" sz="3200" spc="-300" dirty="0">
                <a:solidFill>
                  <a:schemeClr val="accent4"/>
                </a:solidFill>
              </a:rPr>
              <a:t> </a:t>
            </a:r>
            <a:r>
              <a:rPr lang="ko-KR" altLang="en-US" sz="3200" spc="-300" dirty="0">
                <a:solidFill>
                  <a:schemeClr val="accent4"/>
                </a:solidFill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1110234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202141" y="319446"/>
            <a:ext cx="2194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accent4"/>
                </a:solidFill>
              </a:rPr>
              <a:t>#1 </a:t>
            </a:r>
            <a:r>
              <a:rPr lang="ko-KR" altLang="en-US" sz="3200" spc="-300" dirty="0">
                <a:solidFill>
                  <a:schemeClr val="accent4"/>
                </a:solidFill>
              </a:rPr>
              <a:t>최종 순위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차트 34">
            <a:extLst>
              <a:ext uri="{FF2B5EF4-FFF2-40B4-BE49-F238E27FC236}">
                <a16:creationId xmlns:a16="http://schemas.microsoft.com/office/drawing/2014/main" id="{A955E8A0-D33F-5AA3-0909-9DA1B90DA3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8725076"/>
              </p:ext>
            </p:extLst>
          </p:nvPr>
        </p:nvGraphicFramePr>
        <p:xfrm>
          <a:off x="873037" y="813467"/>
          <a:ext cx="8464003" cy="3796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8" name="차트 37">
                <a:extLst>
                  <a:ext uri="{FF2B5EF4-FFF2-40B4-BE49-F238E27FC236}">
                    <a16:creationId xmlns:a16="http://schemas.microsoft.com/office/drawing/2014/main" id="{5A566400-55D2-4360-8CF6-1A867215555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93492928"/>
                  </p:ext>
                </p:extLst>
              </p:nvPr>
            </p:nvGraphicFramePr>
            <p:xfrm>
              <a:off x="9432566" y="1246622"/>
              <a:ext cx="2234712" cy="352509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38" name="차트 37">
                <a:extLst>
                  <a:ext uri="{FF2B5EF4-FFF2-40B4-BE49-F238E27FC236}">
                    <a16:creationId xmlns:a16="http://schemas.microsoft.com/office/drawing/2014/main" id="{5A566400-55D2-4360-8CF6-1A867215555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32566" y="1246622"/>
                <a:ext cx="2234712" cy="3525093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2591A7B0-7958-B7D4-99A9-7C0A2307D41E}"/>
              </a:ext>
            </a:extLst>
          </p:cNvPr>
          <p:cNvGrpSpPr/>
          <p:nvPr/>
        </p:nvGrpSpPr>
        <p:grpSpPr>
          <a:xfrm>
            <a:off x="1950448" y="5352035"/>
            <a:ext cx="6309179" cy="1384996"/>
            <a:chOff x="1587500" y="5391240"/>
            <a:chExt cx="6309179" cy="13849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1FA713-2138-DBC1-5FEA-93084768532F}"/>
                </a:ext>
              </a:extLst>
            </p:cNvPr>
            <p:cNvSpPr txBox="1"/>
            <p:nvPr/>
          </p:nvSpPr>
          <p:spPr>
            <a:xfrm>
              <a:off x="1587500" y="5391241"/>
              <a:ext cx="202165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[Model]</a:t>
              </a:r>
            </a:p>
            <a:p>
              <a:r>
                <a:rPr lang="en-US" altLang="ko-KR" sz="1400" dirty="0" err="1">
                  <a:solidFill>
                    <a:schemeClr val="tx1"/>
                  </a:solidFill>
                  <a:highlight>
                    <a:srgbClr val="E8E2E2"/>
                  </a:highlight>
                </a:rPr>
                <a:t>C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atBoost</a:t>
              </a:r>
              <a:endParaRPr lang="ko-KR" altLang="ko-KR" sz="1400" dirty="0">
                <a:solidFill>
                  <a:schemeClr val="tx1"/>
                </a:solidFill>
              </a:endParaRPr>
            </a:p>
            <a:p>
              <a:r>
                <a:rPr lang="en-US" altLang="ko-KR" sz="1400" dirty="0" err="1">
                  <a:solidFill>
                    <a:schemeClr val="tx1"/>
                  </a:solidFill>
                  <a:highlight>
                    <a:srgbClr val="E8E2E2"/>
                  </a:highlight>
                </a:rPr>
                <a:t>L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ightGBM</a:t>
              </a:r>
              <a:endParaRPr lang="ko-KR" altLang="ko-KR" sz="1400" dirty="0">
                <a:solidFill>
                  <a:schemeClr val="tx1"/>
                </a:solidFill>
              </a:endParaRPr>
            </a:p>
            <a:p>
              <a:r>
                <a:rPr lang="en-US" altLang="ko-KR" sz="1400" dirty="0" err="1">
                  <a:solidFill>
                    <a:schemeClr val="tx1"/>
                  </a:solidFill>
                  <a:highlight>
                    <a:srgbClr val="E8E2E2"/>
                  </a:highlight>
                </a:rPr>
                <a:t>X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GBoost</a:t>
              </a:r>
              <a:endParaRPr lang="ko-KR" altLang="ko-KR" sz="1400" dirty="0">
                <a:solidFill>
                  <a:schemeClr val="tx1"/>
                </a:solidFill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  <a:highlight>
                    <a:srgbClr val="E8E2E2"/>
                  </a:highlight>
                </a:rPr>
                <a:t>R</a:t>
              </a:r>
              <a:r>
                <a:rPr lang="en-US" altLang="ko-KR" sz="1400" dirty="0">
                  <a:solidFill>
                    <a:schemeClr val="tx1"/>
                  </a:solidFill>
                </a:rPr>
                <a:t>andom Forest 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  <a:highlight>
                    <a:srgbClr val="E8E2E2"/>
                  </a:highlight>
                </a:rPr>
                <a:t>Lo</a:t>
              </a:r>
              <a:r>
                <a:rPr lang="en-US" altLang="ko-KR" sz="1400" dirty="0">
                  <a:solidFill>
                    <a:schemeClr val="tx1"/>
                  </a:solidFill>
                </a:rPr>
                <a:t>gistic Regression</a:t>
              </a:r>
              <a:endParaRPr lang="ko-KR" altLang="en-US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DF88E6-DD17-C64D-0794-F14073A62709}"/>
                </a:ext>
              </a:extLst>
            </p:cNvPr>
            <p:cNvSpPr txBox="1"/>
            <p:nvPr/>
          </p:nvSpPr>
          <p:spPr>
            <a:xfrm>
              <a:off x="3952876" y="5391240"/>
              <a:ext cx="3943803" cy="133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[version]</a:t>
              </a:r>
            </a:p>
            <a:p>
              <a:pPr algn="ctr"/>
              <a:endParaRPr lang="en-US" altLang="ko-KR" sz="800" dirty="0"/>
            </a:p>
            <a:p>
              <a:r>
                <a:rPr lang="en-US" altLang="ko-KR" sz="1400" dirty="0">
                  <a:highlight>
                    <a:srgbClr val="E8E2E2"/>
                  </a:highlight>
                </a:rPr>
                <a:t>NN</a:t>
              </a:r>
            </a:p>
            <a:p>
              <a:r>
                <a:rPr lang="en-US" altLang="ko-KR" sz="1400" dirty="0">
                  <a:highlight>
                    <a:srgbClr val="E8E2E2"/>
                  </a:highlight>
                </a:rPr>
                <a:t>ND</a:t>
              </a:r>
              <a:r>
                <a:rPr lang="en-US" altLang="ko-KR" sz="1400" dirty="0">
                  <a:highlight>
                    <a:srgbClr val="FFFFFF"/>
                  </a:highlight>
                </a:rPr>
                <a:t>-Double Modeling</a:t>
              </a:r>
            </a:p>
            <a:p>
              <a:r>
                <a:rPr lang="en-US" altLang="ko-KR" sz="1400" dirty="0">
                  <a:highlight>
                    <a:srgbClr val="E8E2E2"/>
                  </a:highlight>
                </a:rPr>
                <a:t>FN</a:t>
              </a:r>
              <a:r>
                <a:rPr lang="en-US" altLang="ko-KR" sz="1400" dirty="0">
                  <a:highlight>
                    <a:srgbClr val="FFFFFF"/>
                  </a:highlight>
                </a:rPr>
                <a:t>-F</a:t>
              </a:r>
              <a:r>
                <a:rPr lang="en-US" altLang="ko-KR" sz="1400" dirty="0"/>
                <a:t>eature Selection</a:t>
              </a:r>
              <a:endParaRPr lang="en-US" altLang="ko-KR" sz="1400" dirty="0">
                <a:highlight>
                  <a:srgbClr val="E8E2E2"/>
                </a:highlight>
              </a:endParaRPr>
            </a:p>
            <a:p>
              <a:r>
                <a:rPr lang="en-US" altLang="ko-KR" sz="1400" dirty="0">
                  <a:highlight>
                    <a:srgbClr val="E8E2E2"/>
                  </a:highlight>
                </a:rPr>
                <a:t>FD</a:t>
              </a:r>
              <a:r>
                <a:rPr lang="en-US" altLang="ko-KR" sz="1400" dirty="0">
                  <a:highlight>
                    <a:srgbClr val="FFFFFF"/>
                  </a:highlight>
                </a:rPr>
                <a:t>-F</a:t>
              </a:r>
              <a:r>
                <a:rPr lang="en-US" altLang="ko-KR" sz="1400" dirty="0"/>
                <a:t>eature Selection /Double modeling</a:t>
              </a:r>
              <a:endParaRPr lang="ko-KR" altLang="en-US" sz="1400" dirty="0">
                <a:highlight>
                  <a:srgbClr val="E8E2E2"/>
                </a:highlight>
              </a:endParaRPr>
            </a:p>
          </p:txBody>
        </p:sp>
      </p:grpSp>
      <p:graphicFrame>
        <p:nvGraphicFramePr>
          <p:cNvPr id="11" name="표 9">
            <a:extLst>
              <a:ext uri="{FF2B5EF4-FFF2-40B4-BE49-F238E27FC236}">
                <a16:creationId xmlns:a16="http://schemas.microsoft.com/office/drawing/2014/main" id="{6E79DCE1-6C56-55B0-290A-CD6457516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829791"/>
              </p:ext>
            </p:extLst>
          </p:nvPr>
        </p:nvGraphicFramePr>
        <p:xfrm>
          <a:off x="678305" y="4651920"/>
          <a:ext cx="8464005" cy="584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9455">
                  <a:extLst>
                    <a:ext uri="{9D8B030D-6E8A-4147-A177-3AD203B41FA5}">
                      <a16:colId xmlns:a16="http://schemas.microsoft.com/office/drawing/2014/main" val="2946113254"/>
                    </a:ext>
                  </a:extLst>
                </a:gridCol>
                <a:gridCol w="769455">
                  <a:extLst>
                    <a:ext uri="{9D8B030D-6E8A-4147-A177-3AD203B41FA5}">
                      <a16:colId xmlns:a16="http://schemas.microsoft.com/office/drawing/2014/main" val="2161277134"/>
                    </a:ext>
                  </a:extLst>
                </a:gridCol>
                <a:gridCol w="769455">
                  <a:extLst>
                    <a:ext uri="{9D8B030D-6E8A-4147-A177-3AD203B41FA5}">
                      <a16:colId xmlns:a16="http://schemas.microsoft.com/office/drawing/2014/main" val="540829195"/>
                    </a:ext>
                  </a:extLst>
                </a:gridCol>
                <a:gridCol w="769455">
                  <a:extLst>
                    <a:ext uri="{9D8B030D-6E8A-4147-A177-3AD203B41FA5}">
                      <a16:colId xmlns:a16="http://schemas.microsoft.com/office/drawing/2014/main" val="2855645913"/>
                    </a:ext>
                  </a:extLst>
                </a:gridCol>
                <a:gridCol w="769455">
                  <a:extLst>
                    <a:ext uri="{9D8B030D-6E8A-4147-A177-3AD203B41FA5}">
                      <a16:colId xmlns:a16="http://schemas.microsoft.com/office/drawing/2014/main" val="2452570818"/>
                    </a:ext>
                  </a:extLst>
                </a:gridCol>
                <a:gridCol w="769455">
                  <a:extLst>
                    <a:ext uri="{9D8B030D-6E8A-4147-A177-3AD203B41FA5}">
                      <a16:colId xmlns:a16="http://schemas.microsoft.com/office/drawing/2014/main" val="1425826898"/>
                    </a:ext>
                  </a:extLst>
                </a:gridCol>
                <a:gridCol w="769455">
                  <a:extLst>
                    <a:ext uri="{9D8B030D-6E8A-4147-A177-3AD203B41FA5}">
                      <a16:colId xmlns:a16="http://schemas.microsoft.com/office/drawing/2014/main" val="3671740644"/>
                    </a:ext>
                  </a:extLst>
                </a:gridCol>
                <a:gridCol w="769455">
                  <a:extLst>
                    <a:ext uri="{9D8B030D-6E8A-4147-A177-3AD203B41FA5}">
                      <a16:colId xmlns:a16="http://schemas.microsoft.com/office/drawing/2014/main" val="1823347055"/>
                    </a:ext>
                  </a:extLst>
                </a:gridCol>
                <a:gridCol w="769455">
                  <a:extLst>
                    <a:ext uri="{9D8B030D-6E8A-4147-A177-3AD203B41FA5}">
                      <a16:colId xmlns:a16="http://schemas.microsoft.com/office/drawing/2014/main" val="1849326851"/>
                    </a:ext>
                  </a:extLst>
                </a:gridCol>
                <a:gridCol w="769455">
                  <a:extLst>
                    <a:ext uri="{9D8B030D-6E8A-4147-A177-3AD203B41FA5}">
                      <a16:colId xmlns:a16="http://schemas.microsoft.com/office/drawing/2014/main" val="3044213822"/>
                    </a:ext>
                  </a:extLst>
                </a:gridCol>
                <a:gridCol w="769455">
                  <a:extLst>
                    <a:ext uri="{9D8B030D-6E8A-4147-A177-3AD203B41FA5}">
                      <a16:colId xmlns:a16="http://schemas.microsoft.com/office/drawing/2014/main" val="2191807833"/>
                    </a:ext>
                  </a:extLst>
                </a:gridCol>
              </a:tblGrid>
              <a:tr h="292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이상치</a:t>
                      </a:r>
                      <a:r>
                        <a:rPr lang="en-US" altLang="ko-KR" sz="1200" dirty="0"/>
                        <a:t> 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1&amp;2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1&amp;2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1&amp;2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1&amp;2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1&amp;2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1&amp;2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700037"/>
                  </a:ext>
                </a:extLst>
              </a:tr>
              <a:tr h="292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인코딩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이진분류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A3838"/>
                          </a:solidFill>
                          <a:effectLst/>
                          <a:uLnTx/>
                          <a:uFillTx/>
                          <a:latin typeface="Montserrat SemiBold"/>
                          <a:cs typeface="+mn-cs"/>
                        </a:rPr>
                        <a:t>One-hot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A3838"/>
                          </a:solidFill>
                          <a:effectLst/>
                          <a:uLnTx/>
                          <a:uFillTx/>
                          <a:latin typeface="Montserrat SemiBold"/>
                          <a:cs typeface="+mn-cs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이진분류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A3838"/>
                          </a:solidFill>
                          <a:effectLst/>
                          <a:uLnTx/>
                          <a:uFillTx/>
                          <a:latin typeface="Montserrat SemiBold"/>
                          <a:cs typeface="+mn-cs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A3838"/>
                          </a:solidFill>
                          <a:effectLst/>
                          <a:uLnTx/>
                          <a:uFillTx/>
                          <a:latin typeface="Montserrat SemiBold"/>
                          <a:cs typeface="+mn-cs"/>
                        </a:rPr>
                        <a:t>One-hot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A3838"/>
                          </a:solidFill>
                          <a:effectLst/>
                          <a:uLnTx/>
                          <a:uFillTx/>
                          <a:latin typeface="Montserrat SemiBold"/>
                          <a:cs typeface="+mn-cs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A3838"/>
                          </a:solidFill>
                          <a:effectLst/>
                          <a:uLnTx/>
                          <a:uFillTx/>
                          <a:latin typeface="Montserrat SemiBold"/>
                          <a:cs typeface="+mn-cs"/>
                        </a:rPr>
                        <a:t>One-hot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A3838"/>
                          </a:solidFill>
                          <a:effectLst/>
                          <a:uLnTx/>
                          <a:uFillTx/>
                          <a:latin typeface="Montserrat SemiBold"/>
                          <a:cs typeface="+mn-cs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이진분류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A3838"/>
                          </a:solidFill>
                          <a:effectLst/>
                          <a:uLnTx/>
                          <a:uFillTx/>
                          <a:latin typeface="Montserrat SemiBold"/>
                          <a:cs typeface="+mn-cs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A3838"/>
                          </a:solidFill>
                          <a:effectLst/>
                          <a:uLnTx/>
                          <a:uFillTx/>
                          <a:latin typeface="Montserrat SemiBold"/>
                          <a:cs typeface="+mn-cs"/>
                        </a:rPr>
                        <a:t>One-hot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A3838"/>
                          </a:solidFill>
                          <a:effectLst/>
                          <a:uLnTx/>
                          <a:uFillTx/>
                          <a:latin typeface="Montserrat SemiBold"/>
                          <a:cs typeface="+mn-cs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A3838"/>
                          </a:solidFill>
                          <a:effectLst/>
                          <a:uLnTx/>
                          <a:uFillTx/>
                          <a:latin typeface="Montserrat SemiBold"/>
                          <a:cs typeface="+mn-cs"/>
                        </a:rPr>
                        <a:t>이진분류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A3838"/>
                          </a:solidFill>
                          <a:effectLst/>
                          <a:uLnTx/>
                          <a:uFillTx/>
                          <a:latin typeface="Montserrat SemiBold"/>
                          <a:cs typeface="+mn-cs"/>
                        </a:rPr>
                        <a:t>이진분류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A3838"/>
                          </a:solidFill>
                          <a:effectLst/>
                          <a:uLnTx/>
                          <a:uFillTx/>
                          <a:latin typeface="Montserrat SemiBold"/>
                          <a:cs typeface="+mn-cs"/>
                        </a:rPr>
                        <a:t>이진분류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83154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E155ED1-9C1F-576E-1D56-4327F609A91B}"/>
              </a:ext>
            </a:extLst>
          </p:cNvPr>
          <p:cNvSpPr txBox="1"/>
          <p:nvPr/>
        </p:nvSpPr>
        <p:spPr>
          <a:xfrm>
            <a:off x="167067" y="4805808"/>
            <a:ext cx="1987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DATA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1297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232621" y="309286"/>
            <a:ext cx="5030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accent4"/>
                </a:solidFill>
              </a:rPr>
              <a:t>#2 </a:t>
            </a:r>
            <a:r>
              <a:rPr lang="ko-KR" altLang="en-US" sz="3200" spc="-300" dirty="0">
                <a:solidFill>
                  <a:schemeClr val="accent4"/>
                </a:solidFill>
              </a:rPr>
              <a:t>데이터 </a:t>
            </a:r>
            <a:r>
              <a:rPr lang="ko-KR" altLang="en-US" sz="3200" spc="-300" dirty="0" err="1">
                <a:solidFill>
                  <a:schemeClr val="accent4"/>
                </a:solidFill>
              </a:rPr>
              <a:t>전처리</a:t>
            </a:r>
            <a:r>
              <a:rPr lang="ko-KR" altLang="en-US" sz="3200" spc="-300" dirty="0">
                <a:solidFill>
                  <a:schemeClr val="accent4"/>
                </a:solidFill>
              </a:rPr>
              <a:t> </a:t>
            </a:r>
            <a:r>
              <a:rPr lang="ko-KR" altLang="en-US" sz="3200" spc="-300" dirty="0" err="1">
                <a:solidFill>
                  <a:schemeClr val="accent4"/>
                </a:solidFill>
              </a:rPr>
              <a:t>방안별</a:t>
            </a:r>
            <a:r>
              <a:rPr lang="ko-KR" altLang="en-US" sz="3200" spc="-300" dirty="0">
                <a:solidFill>
                  <a:schemeClr val="accent4"/>
                </a:solidFill>
              </a:rPr>
              <a:t> 랭킹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차트 39">
            <a:extLst>
              <a:ext uri="{FF2B5EF4-FFF2-40B4-BE49-F238E27FC236}">
                <a16:creationId xmlns:a16="http://schemas.microsoft.com/office/drawing/2014/main" id="{09FFB886-EE73-372F-B97C-643BDC9334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346224"/>
              </p:ext>
            </p:extLst>
          </p:nvPr>
        </p:nvGraphicFramePr>
        <p:xfrm>
          <a:off x="2320564" y="1357460"/>
          <a:ext cx="7181654" cy="3440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3B907940-2695-9843-8144-A34CFE418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252966"/>
              </p:ext>
            </p:extLst>
          </p:nvPr>
        </p:nvGraphicFramePr>
        <p:xfrm>
          <a:off x="2015613" y="4703738"/>
          <a:ext cx="7374195" cy="8831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3395">
                  <a:extLst>
                    <a:ext uri="{9D8B030D-6E8A-4147-A177-3AD203B41FA5}">
                      <a16:colId xmlns:a16="http://schemas.microsoft.com/office/drawing/2014/main" val="2946113254"/>
                    </a:ext>
                  </a:extLst>
                </a:gridCol>
                <a:gridCol w="820100">
                  <a:extLst>
                    <a:ext uri="{9D8B030D-6E8A-4147-A177-3AD203B41FA5}">
                      <a16:colId xmlns:a16="http://schemas.microsoft.com/office/drawing/2014/main" val="2161277134"/>
                    </a:ext>
                  </a:extLst>
                </a:gridCol>
                <a:gridCol w="820100">
                  <a:extLst>
                    <a:ext uri="{9D8B030D-6E8A-4147-A177-3AD203B41FA5}">
                      <a16:colId xmlns:a16="http://schemas.microsoft.com/office/drawing/2014/main" val="540829195"/>
                    </a:ext>
                  </a:extLst>
                </a:gridCol>
                <a:gridCol w="820100">
                  <a:extLst>
                    <a:ext uri="{9D8B030D-6E8A-4147-A177-3AD203B41FA5}">
                      <a16:colId xmlns:a16="http://schemas.microsoft.com/office/drawing/2014/main" val="2855645913"/>
                    </a:ext>
                  </a:extLst>
                </a:gridCol>
                <a:gridCol w="820100">
                  <a:extLst>
                    <a:ext uri="{9D8B030D-6E8A-4147-A177-3AD203B41FA5}">
                      <a16:colId xmlns:a16="http://schemas.microsoft.com/office/drawing/2014/main" val="2452570818"/>
                    </a:ext>
                  </a:extLst>
                </a:gridCol>
                <a:gridCol w="820100">
                  <a:extLst>
                    <a:ext uri="{9D8B030D-6E8A-4147-A177-3AD203B41FA5}">
                      <a16:colId xmlns:a16="http://schemas.microsoft.com/office/drawing/2014/main" val="1425826898"/>
                    </a:ext>
                  </a:extLst>
                </a:gridCol>
                <a:gridCol w="820100">
                  <a:extLst>
                    <a:ext uri="{9D8B030D-6E8A-4147-A177-3AD203B41FA5}">
                      <a16:colId xmlns:a16="http://schemas.microsoft.com/office/drawing/2014/main" val="3671740644"/>
                    </a:ext>
                  </a:extLst>
                </a:gridCol>
                <a:gridCol w="820100">
                  <a:extLst>
                    <a:ext uri="{9D8B030D-6E8A-4147-A177-3AD203B41FA5}">
                      <a16:colId xmlns:a16="http://schemas.microsoft.com/office/drawing/2014/main" val="3044213822"/>
                    </a:ext>
                  </a:extLst>
                </a:gridCol>
                <a:gridCol w="820100">
                  <a:extLst>
                    <a:ext uri="{9D8B030D-6E8A-4147-A177-3AD203B41FA5}">
                      <a16:colId xmlns:a16="http://schemas.microsoft.com/office/drawing/2014/main" val="2191807833"/>
                    </a:ext>
                  </a:extLst>
                </a:gridCol>
              </a:tblGrid>
              <a:tr h="4259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이상치</a:t>
                      </a:r>
                      <a:r>
                        <a:rPr lang="en-US" altLang="ko-KR" sz="1200" dirty="0"/>
                        <a:t> 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1&amp;2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1&amp;2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700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인코딩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One-hot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이진분류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One-hot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이진분류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One-hot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이진분류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One-hot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이진분류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831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02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202141" y="319446"/>
            <a:ext cx="3839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accent4"/>
                </a:solidFill>
              </a:rPr>
              <a:t>#3 </a:t>
            </a:r>
            <a:r>
              <a:rPr lang="ko-KR" altLang="en-US" sz="3200" spc="-300" dirty="0">
                <a:solidFill>
                  <a:schemeClr val="accent4"/>
                </a:solidFill>
              </a:rPr>
              <a:t>모델링 </a:t>
            </a:r>
            <a:r>
              <a:rPr lang="ko-KR" altLang="en-US" sz="3200" spc="-300" dirty="0" err="1">
                <a:solidFill>
                  <a:schemeClr val="accent4"/>
                </a:solidFill>
              </a:rPr>
              <a:t>버전별</a:t>
            </a:r>
            <a:r>
              <a:rPr lang="ko-KR" altLang="en-US" sz="3200" spc="-300" dirty="0">
                <a:solidFill>
                  <a:schemeClr val="accent4"/>
                </a:solidFill>
              </a:rPr>
              <a:t> 랭킹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1B0C86F3-1B2F-2762-1C26-AE60F416DD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240841"/>
              </p:ext>
            </p:extLst>
          </p:nvPr>
        </p:nvGraphicFramePr>
        <p:xfrm>
          <a:off x="2734775" y="1348755"/>
          <a:ext cx="7446173" cy="3933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8352034-0B5D-1A5B-1EAC-D5C19BDED1C6}"/>
              </a:ext>
            </a:extLst>
          </p:cNvPr>
          <p:cNvSpPr txBox="1"/>
          <p:nvPr/>
        </p:nvSpPr>
        <p:spPr>
          <a:xfrm>
            <a:off x="4788059" y="5201468"/>
            <a:ext cx="1913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Double modeling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179A4F-0857-3671-85B8-968673D6B345}"/>
              </a:ext>
            </a:extLst>
          </p:cNvPr>
          <p:cNvSpPr txBox="1"/>
          <p:nvPr/>
        </p:nvSpPr>
        <p:spPr>
          <a:xfrm>
            <a:off x="6508661" y="5201467"/>
            <a:ext cx="1913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Feature Selection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702814-81FF-5B40-4FCA-1A4262707C58}"/>
              </a:ext>
            </a:extLst>
          </p:cNvPr>
          <p:cNvSpPr txBox="1"/>
          <p:nvPr/>
        </p:nvSpPr>
        <p:spPr>
          <a:xfrm>
            <a:off x="8267306" y="5132871"/>
            <a:ext cx="1913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Feature Selection Double modeling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3052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202141" y="319446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accent4"/>
                </a:solidFill>
              </a:rPr>
              <a:t>#4 </a:t>
            </a:r>
            <a:r>
              <a:rPr lang="ko-KR" altLang="en-US" sz="3200" spc="-300" dirty="0" err="1">
                <a:solidFill>
                  <a:schemeClr val="accent4"/>
                </a:solidFill>
              </a:rPr>
              <a:t>모델별</a:t>
            </a:r>
            <a:r>
              <a:rPr lang="ko-KR" altLang="en-US" sz="3200" spc="-300" dirty="0">
                <a:solidFill>
                  <a:schemeClr val="accent4"/>
                </a:solidFill>
              </a:rPr>
              <a:t> 랭킹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2184E463-3C45-003D-8845-687CA5AB95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078963"/>
              </p:ext>
            </p:extLst>
          </p:nvPr>
        </p:nvGraphicFramePr>
        <p:xfrm>
          <a:off x="2925011" y="1033166"/>
          <a:ext cx="6341978" cy="4191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4DA47641-10CD-EFCD-2964-7AD1EE96F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017202"/>
              </p:ext>
            </p:extLst>
          </p:nvPr>
        </p:nvGraphicFramePr>
        <p:xfrm>
          <a:off x="2019804" y="5707974"/>
          <a:ext cx="8152392" cy="8305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58732">
                  <a:extLst>
                    <a:ext uri="{9D8B030D-6E8A-4147-A177-3AD203B41FA5}">
                      <a16:colId xmlns:a16="http://schemas.microsoft.com/office/drawing/2014/main" val="1785878711"/>
                    </a:ext>
                  </a:extLst>
                </a:gridCol>
                <a:gridCol w="1358732">
                  <a:extLst>
                    <a:ext uri="{9D8B030D-6E8A-4147-A177-3AD203B41FA5}">
                      <a16:colId xmlns:a16="http://schemas.microsoft.com/office/drawing/2014/main" val="189229878"/>
                    </a:ext>
                  </a:extLst>
                </a:gridCol>
                <a:gridCol w="1358732">
                  <a:extLst>
                    <a:ext uri="{9D8B030D-6E8A-4147-A177-3AD203B41FA5}">
                      <a16:colId xmlns:a16="http://schemas.microsoft.com/office/drawing/2014/main" val="2292293173"/>
                    </a:ext>
                  </a:extLst>
                </a:gridCol>
                <a:gridCol w="1358732">
                  <a:extLst>
                    <a:ext uri="{9D8B030D-6E8A-4147-A177-3AD203B41FA5}">
                      <a16:colId xmlns:a16="http://schemas.microsoft.com/office/drawing/2014/main" val="649683484"/>
                    </a:ext>
                  </a:extLst>
                </a:gridCol>
                <a:gridCol w="1358732">
                  <a:extLst>
                    <a:ext uri="{9D8B030D-6E8A-4147-A177-3AD203B41FA5}">
                      <a16:colId xmlns:a16="http://schemas.microsoft.com/office/drawing/2014/main" val="976174124"/>
                    </a:ext>
                  </a:extLst>
                </a:gridCol>
                <a:gridCol w="1358732">
                  <a:extLst>
                    <a:ext uri="{9D8B030D-6E8A-4147-A177-3AD203B41FA5}">
                      <a16:colId xmlns:a16="http://schemas.microsoft.com/office/drawing/2014/main" val="3878384216"/>
                    </a:ext>
                  </a:extLst>
                </a:gridCol>
              </a:tblGrid>
              <a:tr h="354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 spc="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모델</a:t>
                      </a:r>
                    </a:p>
                  </a:txBody>
                  <a:tcPr anchor="ctr"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kern="1200" spc="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Logistic </a:t>
                      </a:r>
                    </a:p>
                    <a:p>
                      <a:pPr algn="ctr" fontAlgn="ctr"/>
                      <a:r>
                        <a:rPr lang="en-US" sz="1600" b="0" kern="1200" spc="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Regression</a:t>
                      </a:r>
                    </a:p>
                  </a:txBody>
                  <a:tcPr marL="7620" marR="7620" marT="7620" marB="0" anchor="ctr"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kern="1200" spc="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Random </a:t>
                      </a:r>
                    </a:p>
                    <a:p>
                      <a:pPr algn="ctr" fontAlgn="ctr"/>
                      <a:r>
                        <a:rPr lang="en-US" sz="1600" b="0" kern="1200" spc="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Forest </a:t>
                      </a:r>
                    </a:p>
                  </a:txBody>
                  <a:tcPr marL="7620" marR="7620" marT="7620" marB="0" anchor="ctr"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kern="1200" spc="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US" sz="1600" b="0" kern="1200" spc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kern="1200" spc="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LightGBM</a:t>
                      </a:r>
                      <a:endParaRPr lang="en-US" sz="1600" b="0" kern="1200" spc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kern="1200" spc="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CatBoost</a:t>
                      </a:r>
                      <a:endParaRPr lang="en-US" sz="1600" b="0" kern="1200" spc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EB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003260"/>
                  </a:ext>
                </a:extLst>
              </a:tr>
              <a:tr h="239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1200" spc="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평균 등수</a:t>
                      </a:r>
                    </a:p>
                  </a:txBody>
                  <a:tcPr anchor="ctr"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spc="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ko-KR" altLang="en-US" sz="1600" kern="1200" spc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spc="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endParaRPr lang="ko-KR" altLang="en-US" sz="1600" kern="1200" spc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spc="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ko-KR" altLang="en-US" sz="1600" kern="1200" spc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spc="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84</a:t>
                      </a:r>
                      <a:endParaRPr lang="ko-KR" altLang="en-US" sz="1600" kern="1200" spc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spc="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  <a:endParaRPr lang="ko-KR" altLang="en-US" sz="1600" kern="1200" spc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009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18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7524B6-6034-44BA-A115-23C4556D9C5F}"/>
              </a:ext>
            </a:extLst>
          </p:cNvPr>
          <p:cNvSpPr txBox="1"/>
          <p:nvPr/>
        </p:nvSpPr>
        <p:spPr>
          <a:xfrm>
            <a:off x="4431922" y="1329072"/>
            <a:ext cx="3328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accent4"/>
                </a:solidFill>
              </a:rPr>
              <a:t>Ranking </a:t>
            </a:r>
            <a:r>
              <a:rPr lang="ko-KR" altLang="en-US" sz="3200" spc="-300" dirty="0">
                <a:solidFill>
                  <a:schemeClr val="accent4"/>
                </a:solidFill>
              </a:rPr>
              <a:t>분석</a:t>
            </a:r>
            <a:r>
              <a:rPr lang="en-US" altLang="ko-KR" sz="3200" spc="-300" dirty="0">
                <a:solidFill>
                  <a:schemeClr val="accent4"/>
                </a:solidFill>
              </a:rPr>
              <a:t> </a:t>
            </a:r>
            <a:r>
              <a:rPr lang="ko-KR" altLang="en-US" sz="3200" spc="-300" dirty="0">
                <a:solidFill>
                  <a:schemeClr val="accent4"/>
                </a:solidFill>
              </a:rPr>
              <a:t>결과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EBCEBE6-A4C2-4FFB-B291-7650A0C5D976}"/>
              </a:ext>
            </a:extLst>
          </p:cNvPr>
          <p:cNvSpPr/>
          <p:nvPr/>
        </p:nvSpPr>
        <p:spPr>
          <a:xfrm>
            <a:off x="1407042" y="978195"/>
            <a:ext cx="9377916" cy="4550733"/>
          </a:xfrm>
          <a:prstGeom prst="bracketPair">
            <a:avLst>
              <a:gd name="adj" fmla="val 11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570BD6-7BA2-B77A-26E6-7F454C61CDFE}"/>
                  </a:ext>
                </a:extLst>
              </p:cNvPr>
              <p:cNvSpPr txBox="1"/>
              <p:nvPr/>
            </p:nvSpPr>
            <p:spPr>
              <a:xfrm>
                <a:off x="1789999" y="2908786"/>
                <a:ext cx="4547251" cy="1708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r>
                  <a:rPr lang="en-US" altLang="ko-KR" sz="1400" dirty="0"/>
                  <a:t>2</a:t>
                </a:r>
                <a:r>
                  <a:rPr lang="en-US" altLang="ko-KR" sz="1400" baseline="30000" dirty="0"/>
                  <a:t>nd</a:t>
                </a:r>
                <a:r>
                  <a:rPr lang="en-US" altLang="ko-KR" sz="1400" dirty="0"/>
                  <a:t> (dataset, model, version)</a:t>
                </a:r>
                <a:r>
                  <a:rPr lang="en-US" altLang="ko-KR" sz="1100" dirty="0">
                    <a:solidFill>
                      <a:srgbClr val="3A3838"/>
                    </a:solidFill>
                  </a:rPr>
                  <a:t> </a:t>
                </a:r>
                <a:r>
                  <a:rPr lang="en-US" altLang="ko-KR" sz="14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𝐴𝑐𝑐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1400" dirty="0"/>
              </a:p>
              <a:p>
                <a:pPr algn="ctr"/>
                <a:endParaRPr lang="ko-KR" altLang="en-US" sz="900" dirty="0"/>
              </a:p>
              <a:p>
                <a:pPr algn="ctr"/>
                <a:r>
                  <a:rPr lang="en-US" altLang="ko-KR" sz="1400" dirty="0"/>
                  <a:t>3</a:t>
                </a:r>
                <a:r>
                  <a:rPr lang="en-US" altLang="ko-KR" sz="1400" baseline="30000" dirty="0"/>
                  <a:t>rd</a:t>
                </a:r>
                <a:r>
                  <a:rPr lang="en-US" altLang="ko-KR" sz="1400" dirty="0"/>
                  <a:t> (dataset, model, version)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𝐴𝑐𝑐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ko-KR" sz="1400" dirty="0"/>
              </a:p>
              <a:p>
                <a:pPr algn="ctr"/>
                <a:endParaRPr lang="ko-KR" altLang="en-US" sz="1000" dirty="0"/>
              </a:p>
              <a:p>
                <a:pPr algn="ctr"/>
                <a:r>
                  <a:rPr lang="en-US" altLang="ko-KR" sz="1400" dirty="0"/>
                  <a:t>:</a:t>
                </a:r>
              </a:p>
              <a:p>
                <a:pPr algn="ctr"/>
                <a:endParaRPr lang="ko-KR" altLang="en-US" sz="1000" dirty="0"/>
              </a:p>
              <a:p>
                <a:pPr algn="ctr"/>
                <a:r>
                  <a:rPr lang="en-US" altLang="ko-KR" sz="1400" dirty="0"/>
                  <a:t>160</a:t>
                </a:r>
                <a:r>
                  <a:rPr lang="en-US" altLang="ko-KR" sz="1400" baseline="30000" dirty="0"/>
                  <a:t>th</a:t>
                </a:r>
                <a:r>
                  <a:rPr lang="en-US" altLang="ko-KR" sz="1400" dirty="0"/>
                  <a:t> (dataset, model, version)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𝐴𝑐𝑐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160</m:t>
                        </m:r>
                      </m:sub>
                    </m:sSub>
                  </m:oMath>
                </a14:m>
                <a:endParaRPr lang="en-US" altLang="ko-KR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570BD6-7BA2-B77A-26E6-7F454C61C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999" y="2908786"/>
                <a:ext cx="4547251" cy="1708160"/>
              </a:xfrm>
              <a:prstGeom prst="rect">
                <a:avLst/>
              </a:prstGeom>
              <a:blipFill>
                <a:blip r:embed="rId2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7151FBB-CF9F-F896-A96A-88A08353D6CA}"/>
              </a:ext>
            </a:extLst>
          </p:cNvPr>
          <p:cNvSpPr txBox="1"/>
          <p:nvPr/>
        </p:nvSpPr>
        <p:spPr>
          <a:xfrm>
            <a:off x="2077344" y="2442493"/>
            <a:ext cx="397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highlight>
                  <a:srgbClr val="FFFFFF"/>
                </a:highlight>
              </a:rPr>
              <a:t>[ Ranking 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BC78BD-0A9E-B30A-FD12-381D08B3ACC4}"/>
              </a:ext>
            </a:extLst>
          </p:cNvPr>
          <p:cNvSpPr txBox="1"/>
          <p:nvPr/>
        </p:nvSpPr>
        <p:spPr>
          <a:xfrm>
            <a:off x="6213551" y="2376309"/>
            <a:ext cx="4453856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>
                <a:highlight>
                  <a:srgbClr val="FFFFFF"/>
                </a:highlight>
              </a:rPr>
              <a:t>[Data]</a:t>
            </a:r>
          </a:p>
          <a:p>
            <a:pPr algn="ctr"/>
            <a:r>
              <a:rPr lang="ko-KR" altLang="en-US" sz="1500" dirty="0"/>
              <a:t>이상치</a:t>
            </a:r>
            <a:r>
              <a:rPr lang="en-US" altLang="ko-KR" sz="1500" dirty="0"/>
              <a:t> </a:t>
            </a:r>
            <a:r>
              <a:rPr lang="ko-KR" altLang="en-US" sz="1500" dirty="0"/>
              <a:t>기준</a:t>
            </a:r>
            <a:r>
              <a:rPr lang="en-US" altLang="ko-KR" sz="1500" dirty="0"/>
              <a:t> 1&amp;2 </a:t>
            </a:r>
            <a:r>
              <a:rPr lang="ko-KR" altLang="en-US" sz="1500" dirty="0"/>
              <a:t>모두</a:t>
            </a:r>
            <a:r>
              <a:rPr lang="en-US" altLang="ko-KR" sz="1500" dirty="0"/>
              <a:t> </a:t>
            </a:r>
            <a:r>
              <a:rPr lang="ko-KR" altLang="en-US" sz="1500" dirty="0"/>
              <a:t>적용 이진분류 후 인코딩</a:t>
            </a:r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r>
              <a:rPr lang="en-US" altLang="ko-KR" sz="1700" dirty="0">
                <a:highlight>
                  <a:srgbClr val="FFFFFF"/>
                </a:highlight>
              </a:rPr>
              <a:t>[Model]</a:t>
            </a:r>
          </a:p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CatBoost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en-US" altLang="ko-KR" sz="1700" dirty="0">
                <a:highlight>
                  <a:srgbClr val="FFFFFF"/>
                </a:highlight>
              </a:rPr>
              <a:t>[version]</a:t>
            </a:r>
          </a:p>
          <a:p>
            <a:pPr algn="ctr"/>
            <a:r>
              <a:rPr lang="en-US" altLang="ko-KR" sz="1500" dirty="0"/>
              <a:t>Feature Selection</a:t>
            </a:r>
            <a:endParaRPr lang="ko-KR" altLang="ko-KR" sz="1500" dirty="0">
              <a:solidFill>
                <a:schemeClr val="tx1"/>
              </a:solidFill>
            </a:endParaRPr>
          </a:p>
          <a:p>
            <a:pPr algn="ctr"/>
            <a:endParaRPr lang="ko-KR" alt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44911A-4E88-6AC0-58C8-460C3AE65C07}"/>
                  </a:ext>
                </a:extLst>
              </p:cNvPr>
              <p:cNvSpPr txBox="1"/>
              <p:nvPr/>
            </p:nvSpPr>
            <p:spPr>
              <a:xfrm>
                <a:off x="2509519" y="2966720"/>
                <a:ext cx="35197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1</a:t>
                </a:r>
                <a:r>
                  <a:rPr lang="en-US" altLang="ko-KR" sz="1400" baseline="30000" dirty="0"/>
                  <a:t>st</a:t>
                </a:r>
                <a:r>
                  <a:rPr lang="en-US" altLang="ko-KR" sz="1400" dirty="0"/>
                  <a:t> (dataset, model, version)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𝐴𝑐𝑐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sz="1400" dirty="0"/>
              </a:p>
              <a:p>
                <a:endParaRPr lang="ko-KR" altLang="en-US" sz="1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44911A-4E88-6AC0-58C8-460C3AE65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519" y="2966720"/>
                <a:ext cx="3519731" cy="523220"/>
              </a:xfrm>
              <a:prstGeom prst="rect">
                <a:avLst/>
              </a:prstGeom>
              <a:blipFill>
                <a:blip r:embed="rId3"/>
                <a:stretch>
                  <a:fillRect l="-520" t="-2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673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8EBC97F-D14E-9C42-43EB-D4BB37DC8827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98FD92F-07EF-823F-A0AC-55E98BB41CF9}"/>
              </a:ext>
            </a:extLst>
          </p:cNvPr>
          <p:cNvSpPr txBox="1"/>
          <p:nvPr/>
        </p:nvSpPr>
        <p:spPr>
          <a:xfrm>
            <a:off x="1202141" y="319446"/>
            <a:ext cx="2151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accent4"/>
                </a:solidFill>
              </a:rPr>
              <a:t># </a:t>
            </a:r>
            <a:r>
              <a:rPr lang="ko-KR" altLang="en-US" sz="3200" spc="-300" dirty="0">
                <a:solidFill>
                  <a:schemeClr val="accent4"/>
                </a:solidFill>
              </a:rPr>
              <a:t>최종 모델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CAE44D8-48A2-8C1B-99CD-8F97C5C73002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368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DAFEBBA-B209-D201-DBA6-2FFB6EBD7C49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143552-3722-3240-72DA-35887E7E491A}"/>
              </a:ext>
            </a:extLst>
          </p:cNvPr>
          <p:cNvSpPr txBox="1"/>
          <p:nvPr/>
        </p:nvSpPr>
        <p:spPr>
          <a:xfrm>
            <a:off x="1202141" y="319446"/>
            <a:ext cx="3757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/>
                </a:solidFill>
              </a:rPr>
              <a:t>한계점 및 발전가능성</a:t>
            </a:r>
            <a:r>
              <a:rPr lang="en-US" altLang="ko-KR" sz="3200" spc="-300" dirty="0">
                <a:solidFill>
                  <a:schemeClr val="accent4"/>
                </a:solidFill>
              </a:rPr>
              <a:t> </a:t>
            </a:r>
            <a:endParaRPr lang="ko-KR" altLang="en-US" sz="3200" spc="-300" dirty="0">
              <a:solidFill>
                <a:schemeClr val="accent4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4706A79-B10A-0909-D00A-BA133D447E66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D0ACD57-1968-B554-0A26-FB743BD35030}"/>
              </a:ext>
            </a:extLst>
          </p:cNvPr>
          <p:cNvSpPr txBox="1"/>
          <p:nvPr/>
        </p:nvSpPr>
        <p:spPr>
          <a:xfrm>
            <a:off x="1056640" y="2011680"/>
            <a:ext cx="87680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분석목적의 제한</a:t>
            </a:r>
            <a:endParaRPr lang="en-US" altLang="ko-KR" dirty="0"/>
          </a:p>
          <a:p>
            <a:r>
              <a:rPr lang="ko-KR" altLang="en-US" dirty="0"/>
              <a:t>     시계열 데이터의 부재로 인해 이탈시점 예측 불가능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평가지표의 다양성 부재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모형을 선택하는 기준으로 정확도</a:t>
            </a:r>
            <a:r>
              <a:rPr lang="en-US" altLang="ko-KR" dirty="0"/>
              <a:t>(accuracy)</a:t>
            </a:r>
            <a:r>
              <a:rPr lang="ko-KR" altLang="en-US" dirty="0"/>
              <a:t>만을 사용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leakage</a:t>
            </a:r>
            <a:r>
              <a:rPr lang="ko-KR" altLang="en-US" dirty="0"/>
              <a:t> </a:t>
            </a:r>
            <a:r>
              <a:rPr lang="en-US" altLang="ko-KR" dirty="0"/>
              <a:t>control</a:t>
            </a:r>
            <a:r>
              <a:rPr lang="ko-KR" altLang="en-US" dirty="0"/>
              <a:t> 실패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데이터의 부분집합을 생성하는 기준점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선택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임의성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 startAt="4"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불균형 데이터에 대한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고려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oversampling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방법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론 적용의 필요성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96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18E17AE-1FB3-5329-E1D4-16386FD4881A}"/>
              </a:ext>
            </a:extLst>
          </p:cNvPr>
          <p:cNvSpPr txBox="1"/>
          <p:nvPr/>
        </p:nvSpPr>
        <p:spPr>
          <a:xfrm>
            <a:off x="1587499" y="332025"/>
            <a:ext cx="1790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분석목적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7CC8C-265F-00A6-B301-334B5C656492}"/>
              </a:ext>
            </a:extLst>
          </p:cNvPr>
          <p:cNvSpPr txBox="1"/>
          <p:nvPr/>
        </p:nvSpPr>
        <p:spPr>
          <a:xfrm>
            <a:off x="3678870" y="1400070"/>
            <a:ext cx="452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통신사 시장의 특성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4FAE3E-8140-7937-B78D-1989D0EE43E4}"/>
              </a:ext>
            </a:extLst>
          </p:cNvPr>
          <p:cNvSpPr txBox="1"/>
          <p:nvPr/>
        </p:nvSpPr>
        <p:spPr>
          <a:xfrm>
            <a:off x="3066508" y="4626934"/>
            <a:ext cx="60589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고객 유지의 중요성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집중적인 고객 유지 프로그램 개발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“</a:t>
            </a:r>
            <a:r>
              <a:rPr lang="ko-KR" altLang="en-US" dirty="0"/>
              <a:t>이탈 고객 예측</a:t>
            </a:r>
            <a:r>
              <a:rPr lang="en-US" altLang="ko-KR" dirty="0"/>
              <a:t>”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ECDF265-EF8A-8530-7F4E-D80BF1AFC675}"/>
              </a:ext>
            </a:extLst>
          </p:cNvPr>
          <p:cNvGrpSpPr/>
          <p:nvPr/>
        </p:nvGrpSpPr>
        <p:grpSpPr>
          <a:xfrm>
            <a:off x="1116399" y="1876562"/>
            <a:ext cx="9959202" cy="2268808"/>
            <a:chOff x="1422399" y="1876562"/>
            <a:chExt cx="9959202" cy="226880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5B0F270-48AD-8417-A4F1-4E98DAC2A2CD}"/>
                </a:ext>
              </a:extLst>
            </p:cNvPr>
            <p:cNvGrpSpPr/>
            <p:nvPr/>
          </p:nvGrpSpPr>
          <p:grpSpPr>
            <a:xfrm>
              <a:off x="2334849" y="2143484"/>
              <a:ext cx="2160489" cy="1782840"/>
              <a:chOff x="4177682" y="1984119"/>
              <a:chExt cx="2160489" cy="1782840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2AB5A8CF-DE68-A35E-2CE8-6A0DAF8DE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8237" y="1984119"/>
                <a:ext cx="1079377" cy="1079377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A2C986-4366-91C5-F751-B58AD8EBC838}"/>
                  </a:ext>
                </a:extLst>
              </p:cNvPr>
              <p:cNvSpPr txBox="1"/>
              <p:nvPr/>
            </p:nvSpPr>
            <p:spPr>
              <a:xfrm>
                <a:off x="4177682" y="3120628"/>
                <a:ext cx="21604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독과점 시장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기업의 수가 적음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8CB5319-A03B-BA3A-4BC7-A35BCAF66992}"/>
                </a:ext>
              </a:extLst>
            </p:cNvPr>
            <p:cNvGrpSpPr/>
            <p:nvPr/>
          </p:nvGrpSpPr>
          <p:grpSpPr>
            <a:xfrm>
              <a:off x="5001164" y="2093090"/>
              <a:ext cx="2488613" cy="1556235"/>
              <a:chOff x="7417503" y="1933718"/>
              <a:chExt cx="2488613" cy="1556235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9BF9A3C4-4FB5-A601-CDDC-F33C693FAA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7591" y="1933718"/>
                <a:ext cx="1186903" cy="1186903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4D7BE0-D781-7C5D-3735-3E214CDC06F4}"/>
                  </a:ext>
                </a:extLst>
              </p:cNvPr>
              <p:cNvSpPr txBox="1"/>
              <p:nvPr/>
            </p:nvSpPr>
            <p:spPr>
              <a:xfrm>
                <a:off x="7417503" y="3120621"/>
                <a:ext cx="2488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신규 고객 </a:t>
                </a:r>
                <a:r>
                  <a:rPr lang="en-US" altLang="ko-KR" dirty="0"/>
                  <a:t>&lt;&lt; </a:t>
                </a:r>
                <a:r>
                  <a:rPr lang="ko-KR" altLang="en-US" dirty="0"/>
                  <a:t>이탈고객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1BB7915-DC0D-98FA-ECA7-38A73289E832}"/>
                </a:ext>
              </a:extLst>
            </p:cNvPr>
            <p:cNvGrpSpPr/>
            <p:nvPr/>
          </p:nvGrpSpPr>
          <p:grpSpPr>
            <a:xfrm>
              <a:off x="8083091" y="2018712"/>
              <a:ext cx="2488613" cy="1864358"/>
              <a:chOff x="8085540" y="2093090"/>
              <a:chExt cx="2488613" cy="1864358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0DE29461-F645-7BFE-5E93-7CB2C9A2C8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2414" y="2093090"/>
                <a:ext cx="1186903" cy="1186903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6CF948-07D9-0523-AA62-DB51B22DF4E8}"/>
                  </a:ext>
                </a:extLst>
              </p:cNvPr>
              <p:cNvSpPr txBox="1"/>
              <p:nvPr/>
            </p:nvSpPr>
            <p:spPr>
              <a:xfrm>
                <a:off x="8085540" y="3311117"/>
                <a:ext cx="24886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비교적 수월한 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데이터 수집</a:t>
                </a:r>
              </a:p>
            </p:txBody>
          </p:sp>
        </p:grpSp>
        <p:sp>
          <p:nvSpPr>
            <p:cNvPr id="22" name="왼쪽 대괄호 21">
              <a:extLst>
                <a:ext uri="{FF2B5EF4-FFF2-40B4-BE49-F238E27FC236}">
                  <a16:creationId xmlns:a16="http://schemas.microsoft.com/office/drawing/2014/main" id="{AC577BDE-0C54-400B-98D1-0D2D5004385B}"/>
                </a:ext>
              </a:extLst>
            </p:cNvPr>
            <p:cNvSpPr/>
            <p:nvPr/>
          </p:nvSpPr>
          <p:spPr>
            <a:xfrm>
              <a:off x="1422399" y="1876562"/>
              <a:ext cx="612000" cy="2268808"/>
            </a:xfrm>
            <a:prstGeom prst="leftBracket">
              <a:avLst>
                <a:gd name="adj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오른쪽 대괄호 22">
              <a:extLst>
                <a:ext uri="{FF2B5EF4-FFF2-40B4-BE49-F238E27FC236}">
                  <a16:creationId xmlns:a16="http://schemas.microsoft.com/office/drawing/2014/main" id="{6899FCD0-5751-C44B-08F0-495132B6D8B0}"/>
                </a:ext>
              </a:extLst>
            </p:cNvPr>
            <p:cNvSpPr/>
            <p:nvPr/>
          </p:nvSpPr>
          <p:spPr>
            <a:xfrm>
              <a:off x="10769601" y="1876562"/>
              <a:ext cx="612000" cy="2268000"/>
            </a:xfrm>
            <a:prstGeom prst="rightBracket">
              <a:avLst>
                <a:gd name="adj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083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2D4756E5-5568-210A-916D-C1A567F6E29C}"/>
              </a:ext>
            </a:extLst>
          </p:cNvPr>
          <p:cNvGrpSpPr/>
          <p:nvPr/>
        </p:nvGrpSpPr>
        <p:grpSpPr>
          <a:xfrm>
            <a:off x="805841" y="1558487"/>
            <a:ext cx="10611633" cy="4567765"/>
            <a:chOff x="805841" y="1558487"/>
            <a:chExt cx="10611633" cy="4567765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ABC1F0A-392E-49CD-956A-2DD195464699}"/>
                </a:ext>
              </a:extLst>
            </p:cNvPr>
            <p:cNvCxnSpPr/>
            <p:nvPr/>
          </p:nvCxnSpPr>
          <p:spPr>
            <a:xfrm>
              <a:off x="1046180" y="5507781"/>
              <a:ext cx="20383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BEAA5-02E6-4FBC-93A9-CE46F6FD0CFE}"/>
                </a:ext>
              </a:extLst>
            </p:cNvPr>
            <p:cNvSpPr txBox="1"/>
            <p:nvPr/>
          </p:nvSpPr>
          <p:spPr>
            <a:xfrm>
              <a:off x="1323806" y="5583953"/>
              <a:ext cx="1483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범주형 변수 </a:t>
              </a:r>
              <a:r>
                <a:rPr lang="en-US" altLang="ko-KR" sz="1400" dirty="0"/>
                <a:t>4</a:t>
              </a:r>
              <a:r>
                <a:rPr lang="ko-KR" altLang="en-US" sz="1400" dirty="0"/>
                <a:t>개</a:t>
              </a: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38057A6D-54BA-43D0-B167-EF8B2E74635C}"/>
                </a:ext>
              </a:extLst>
            </p:cNvPr>
            <p:cNvCxnSpPr/>
            <p:nvPr/>
          </p:nvCxnSpPr>
          <p:spPr>
            <a:xfrm>
              <a:off x="3710583" y="5507781"/>
              <a:ext cx="20383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0FD33A5-75B4-4F4E-A052-F72A0BA49053}"/>
                </a:ext>
              </a:extLst>
            </p:cNvPr>
            <p:cNvSpPr txBox="1"/>
            <p:nvPr/>
          </p:nvSpPr>
          <p:spPr>
            <a:xfrm>
              <a:off x="3993020" y="5603032"/>
              <a:ext cx="14734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범주형 변수 </a:t>
              </a:r>
              <a:r>
                <a:rPr lang="en-US" altLang="ko-KR" sz="1400" dirty="0"/>
                <a:t>9</a:t>
              </a:r>
              <a:r>
                <a:rPr lang="ko-KR" altLang="en-US" sz="1400" dirty="0"/>
                <a:t>개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연속형 변수 </a:t>
              </a:r>
              <a:r>
                <a:rPr lang="en-US" altLang="ko-KR" sz="1400" dirty="0"/>
                <a:t>1</a:t>
              </a:r>
              <a:r>
                <a:rPr lang="ko-KR" altLang="en-US" sz="1400" dirty="0"/>
                <a:t>개</a:t>
              </a: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CE71B90-FB24-4C88-A8D8-8D35B256BC92}"/>
                </a:ext>
              </a:extLst>
            </p:cNvPr>
            <p:cNvCxnSpPr/>
            <p:nvPr/>
          </p:nvCxnSpPr>
          <p:spPr>
            <a:xfrm>
              <a:off x="6374986" y="5507781"/>
              <a:ext cx="20383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2FF5167-02CE-4252-B4D1-E2484223B8D8}"/>
                </a:ext>
              </a:extLst>
            </p:cNvPr>
            <p:cNvSpPr txBox="1"/>
            <p:nvPr/>
          </p:nvSpPr>
          <p:spPr>
            <a:xfrm>
              <a:off x="6661430" y="5603032"/>
              <a:ext cx="14654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범주형 변수 </a:t>
              </a:r>
              <a:r>
                <a:rPr lang="en-US" altLang="ko-KR" sz="1400" dirty="0"/>
                <a:t>3</a:t>
              </a:r>
              <a:r>
                <a:rPr lang="ko-KR" altLang="en-US" sz="1400" dirty="0"/>
                <a:t>개</a:t>
              </a:r>
              <a:endParaRPr lang="en-US" altLang="ko-KR" sz="1400" dirty="0"/>
            </a:p>
            <a:p>
              <a:pPr algn="ctr"/>
              <a:r>
                <a:rPr lang="ko-KR" altLang="en-US" sz="1400" dirty="0" err="1"/>
                <a:t>연속형변수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2</a:t>
              </a:r>
              <a:r>
                <a:rPr lang="ko-KR" altLang="en-US" sz="1400" dirty="0"/>
                <a:t>개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C4C6202-265F-403D-AFF8-59D1516E5778}"/>
                </a:ext>
              </a:extLst>
            </p:cNvPr>
            <p:cNvSpPr txBox="1"/>
            <p:nvPr/>
          </p:nvSpPr>
          <p:spPr>
            <a:xfrm flipH="1">
              <a:off x="889747" y="1558487"/>
              <a:ext cx="24880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600" b="1" dirty="0"/>
                <a:t>고객의 인구통계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B13E7A-992D-471B-A355-C9C59E4475B1}"/>
                </a:ext>
              </a:extLst>
            </p:cNvPr>
            <p:cNvSpPr txBox="1"/>
            <p:nvPr/>
          </p:nvSpPr>
          <p:spPr>
            <a:xfrm flipH="1">
              <a:off x="3505798" y="1558487"/>
              <a:ext cx="2401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600" b="1" dirty="0"/>
                <a:t>가입한 서비스 종류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2839206-4841-4048-AF19-D322CC10F9FE}"/>
                </a:ext>
              </a:extLst>
            </p:cNvPr>
            <p:cNvSpPr txBox="1"/>
            <p:nvPr/>
          </p:nvSpPr>
          <p:spPr>
            <a:xfrm flipH="1">
              <a:off x="6121850" y="1558487"/>
              <a:ext cx="17222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b="1" dirty="0"/>
                <a:t>계약정보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3AB5B04-AE19-4C19-90FA-D6478D209EC7}"/>
                </a:ext>
              </a:extLst>
            </p:cNvPr>
            <p:cNvSpPr/>
            <p:nvPr/>
          </p:nvSpPr>
          <p:spPr>
            <a:xfrm>
              <a:off x="805841" y="1971955"/>
              <a:ext cx="2519028" cy="33587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b="0" i="0" dirty="0">
                  <a:effectLst/>
                  <a:latin typeface="Inter"/>
                </a:rPr>
                <a:t>성별</a:t>
              </a:r>
              <a:endParaRPr lang="en-US" altLang="ko-KR" b="0" i="0" dirty="0">
                <a:effectLst/>
                <a:latin typeface="Inter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latin typeface="Inter"/>
                </a:rPr>
                <a:t>연령대</a:t>
              </a:r>
              <a:endParaRPr lang="en-US" altLang="ko-KR" b="0" i="0" dirty="0">
                <a:effectLst/>
                <a:latin typeface="Inter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latin typeface="Inter"/>
                </a:rPr>
                <a:t>배우자 여부</a:t>
              </a:r>
              <a:r>
                <a:rPr lang="en-US" altLang="ko-KR" b="0" i="0" dirty="0">
                  <a:effectLst/>
                  <a:latin typeface="Inter"/>
                </a:rPr>
                <a:t> </a:t>
              </a:r>
              <a:endParaRPr lang="en-US" altLang="ko-KR" dirty="0">
                <a:latin typeface="Inter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latin typeface="Inter"/>
                </a:rPr>
                <a:t>부양가족여부</a:t>
              </a:r>
              <a:endParaRPr lang="en-US" altLang="ko-KR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67AFFEB-4186-4001-A87D-CBE93A6FA505}"/>
                </a:ext>
              </a:extLst>
            </p:cNvPr>
            <p:cNvSpPr/>
            <p:nvPr/>
          </p:nvSpPr>
          <p:spPr>
            <a:xfrm>
              <a:off x="3470244" y="1971955"/>
              <a:ext cx="2519028" cy="33587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latin typeface="Inter"/>
                </a:rPr>
                <a:t>가입 </a:t>
              </a:r>
              <a:r>
                <a:rPr lang="ko-KR" altLang="en-US" dirty="0" err="1">
                  <a:latin typeface="Inter"/>
                </a:rPr>
                <a:t>개월수</a:t>
              </a:r>
              <a:endParaRPr lang="en-US" altLang="ko-KR" dirty="0">
                <a:latin typeface="Inter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latin typeface="Inter"/>
                </a:rPr>
                <a:t>핸드폰</a:t>
              </a:r>
              <a:endParaRPr lang="en-US" altLang="ko-KR" dirty="0">
                <a:latin typeface="Inter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0" i="0" dirty="0">
                  <a:effectLst/>
                  <a:latin typeface="Inter"/>
                </a:rPr>
                <a:t>다중회선</a:t>
              </a:r>
              <a:endParaRPr lang="en-US" altLang="ko-KR" b="0" i="0" dirty="0">
                <a:effectLst/>
                <a:latin typeface="Inter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b="0" i="0" dirty="0">
                  <a:effectLst/>
                  <a:latin typeface="Inter"/>
                </a:rPr>
                <a:t> </a:t>
              </a:r>
              <a:r>
                <a:rPr lang="ko-KR" altLang="en-US" b="0" i="0" dirty="0">
                  <a:effectLst/>
                  <a:latin typeface="Inter"/>
                </a:rPr>
                <a:t>인터넷</a:t>
              </a:r>
              <a:endParaRPr lang="en-US" altLang="ko-KR" b="0" i="0" dirty="0">
                <a:effectLst/>
                <a:latin typeface="Inter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b="0" i="0" dirty="0">
                  <a:effectLst/>
                  <a:latin typeface="Inter"/>
                </a:rPr>
                <a:t> </a:t>
              </a:r>
              <a:r>
                <a:rPr lang="ko-KR" altLang="en-US" b="0" i="0" dirty="0">
                  <a:effectLst/>
                  <a:latin typeface="Inter"/>
                </a:rPr>
                <a:t>온라인 보안</a:t>
              </a:r>
              <a:r>
                <a:rPr lang="en-US" altLang="ko-KR" b="0" i="0" dirty="0">
                  <a:effectLst/>
                  <a:latin typeface="Inter"/>
                </a:rPr>
                <a:t>, </a:t>
              </a:r>
              <a:r>
                <a:rPr lang="ko-KR" altLang="en-US" b="0" i="0" dirty="0">
                  <a:effectLst/>
                  <a:latin typeface="Inter"/>
                </a:rPr>
                <a:t>백업</a:t>
              </a:r>
              <a:r>
                <a:rPr lang="en-US" altLang="ko-KR" b="0" i="0" dirty="0">
                  <a:effectLst/>
                  <a:latin typeface="Inter"/>
                </a:rPr>
                <a:t> </a:t>
              </a:r>
              <a:endParaRPr lang="en-US" altLang="ko-KR" dirty="0">
                <a:latin typeface="Inter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0" i="0" dirty="0">
                  <a:effectLst/>
                  <a:latin typeface="Inter"/>
                </a:rPr>
                <a:t>기기 보호 서비스</a:t>
              </a:r>
              <a:endParaRPr lang="en-US" altLang="ko-KR" b="0" i="0" dirty="0">
                <a:effectLst/>
                <a:latin typeface="Inter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0" i="0" dirty="0">
                  <a:effectLst/>
                  <a:latin typeface="Inter"/>
                </a:rPr>
                <a:t>기술 지원</a:t>
              </a:r>
              <a:endParaRPr lang="en-US" altLang="ko-KR" dirty="0">
                <a:latin typeface="Inter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b="0" i="0" dirty="0">
                  <a:effectLst/>
                  <a:latin typeface="Inter"/>
                </a:rPr>
                <a:t> TV </a:t>
              </a:r>
              <a:r>
                <a:rPr lang="ko-KR" altLang="en-US" b="0" i="0" dirty="0">
                  <a:effectLst/>
                  <a:latin typeface="Inter"/>
                </a:rPr>
                <a:t>및 영화 스트리밍</a:t>
              </a:r>
              <a:endParaRPr lang="ko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6FF1298-7AC9-429F-AE7F-5787CEE2B979}"/>
                </a:ext>
              </a:extLst>
            </p:cNvPr>
            <p:cNvSpPr/>
            <p:nvPr/>
          </p:nvSpPr>
          <p:spPr>
            <a:xfrm>
              <a:off x="6170150" y="1971955"/>
              <a:ext cx="2519028" cy="3358703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0" i="0" dirty="0">
                  <a:effectLst/>
                  <a:latin typeface="Inter"/>
                </a:rPr>
                <a:t>가입 기간</a:t>
              </a:r>
              <a:endParaRPr lang="en-US" altLang="ko-KR" b="0" i="0" dirty="0">
                <a:effectLst/>
                <a:latin typeface="Inter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b="0" i="0" dirty="0">
                  <a:effectLst/>
                  <a:latin typeface="Inter"/>
                </a:rPr>
                <a:t> </a:t>
              </a:r>
              <a:r>
                <a:rPr lang="ko-KR" altLang="en-US" dirty="0">
                  <a:latin typeface="Inter"/>
                </a:rPr>
                <a:t>결제 방식</a:t>
              </a:r>
              <a:endParaRPr lang="en-US" altLang="ko-KR" dirty="0">
                <a:latin typeface="Inter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latin typeface="Inter"/>
                </a:rPr>
                <a:t>디지털 청구 여부</a:t>
              </a:r>
              <a:endParaRPr lang="en-US" altLang="ko-KR" b="0" i="0" dirty="0">
                <a:effectLst/>
                <a:latin typeface="Inter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b="0" i="0" dirty="0">
                  <a:effectLst/>
                  <a:latin typeface="Inter"/>
                </a:rPr>
                <a:t> </a:t>
              </a:r>
              <a:r>
                <a:rPr lang="ko-KR" altLang="en-US" b="0" i="0" dirty="0">
                  <a:effectLst/>
                  <a:latin typeface="Inter"/>
                </a:rPr>
                <a:t>월별 요금</a:t>
              </a:r>
              <a:endParaRPr lang="en-US" altLang="ko-KR" b="0" i="0" dirty="0">
                <a:effectLst/>
                <a:latin typeface="Inter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latin typeface="Inter"/>
                </a:rPr>
                <a:t>총 요금</a:t>
              </a:r>
              <a:endParaRPr lang="ko-KR" altLang="en-US" dirty="0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DA1698D0-781A-401E-9591-4DB8F88F9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3400" y="2898022"/>
              <a:ext cx="1180358" cy="1026095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6818960-08C8-4C45-8D98-5331E5D0CB03}"/>
                </a:ext>
              </a:extLst>
            </p:cNvPr>
            <p:cNvSpPr txBox="1"/>
            <p:nvPr/>
          </p:nvSpPr>
          <p:spPr>
            <a:xfrm>
              <a:off x="9180277" y="4064546"/>
              <a:ext cx="2237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고객 이탈 여부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18E17AE-1FB3-5329-E1D4-16386FD4881A}"/>
              </a:ext>
            </a:extLst>
          </p:cNvPr>
          <p:cNvSpPr txBox="1"/>
          <p:nvPr/>
        </p:nvSpPr>
        <p:spPr>
          <a:xfrm>
            <a:off x="1587500" y="332025"/>
            <a:ext cx="1497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Data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84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2557186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2685379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#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2557186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A30AD8-BBB2-266C-22A5-63E6A5772960}"/>
              </a:ext>
            </a:extLst>
          </p:cNvPr>
          <p:cNvSpPr txBox="1"/>
          <p:nvPr/>
        </p:nvSpPr>
        <p:spPr>
          <a:xfrm>
            <a:off x="1676400" y="2669991"/>
            <a:ext cx="11079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spc="-300" dirty="0">
                <a:solidFill>
                  <a:schemeClr val="accent4"/>
                </a:solidFill>
              </a:rPr>
              <a:t>인코딩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AEE9DF0-4B4D-ADF9-B432-4E8226A3DDBE}"/>
              </a:ext>
            </a:extLst>
          </p:cNvPr>
          <p:cNvCxnSpPr>
            <a:cxnSpLocks/>
          </p:cNvCxnSpPr>
          <p:nvPr/>
        </p:nvCxnSpPr>
        <p:spPr>
          <a:xfrm>
            <a:off x="152400" y="3693529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3ADE0A-DDC9-8A8A-3091-B3BD68F86F6B}"/>
              </a:ext>
            </a:extLst>
          </p:cNvPr>
          <p:cNvSpPr txBox="1"/>
          <p:nvPr/>
        </p:nvSpPr>
        <p:spPr>
          <a:xfrm>
            <a:off x="583709" y="379482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#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6CD4486-8FA5-2D98-9239-BEE53B7F5D7B}"/>
              </a:ext>
            </a:extLst>
          </p:cNvPr>
          <p:cNvCxnSpPr/>
          <p:nvPr/>
        </p:nvCxnSpPr>
        <p:spPr>
          <a:xfrm>
            <a:off x="1587500" y="3693529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F29EF3F-CA49-5964-5443-A221DDE484BB}"/>
              </a:ext>
            </a:extLst>
          </p:cNvPr>
          <p:cNvSpPr txBox="1"/>
          <p:nvPr/>
        </p:nvSpPr>
        <p:spPr>
          <a:xfrm>
            <a:off x="1676400" y="3779439"/>
            <a:ext cx="14157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spc="-300" dirty="0">
                <a:solidFill>
                  <a:schemeClr val="accent4"/>
                </a:solidFill>
              </a:rPr>
              <a:t>분포변환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35362D1-11AB-71FA-D9E2-C80C2909E00A}"/>
              </a:ext>
            </a:extLst>
          </p:cNvPr>
          <p:cNvCxnSpPr>
            <a:cxnSpLocks/>
          </p:cNvCxnSpPr>
          <p:nvPr/>
        </p:nvCxnSpPr>
        <p:spPr>
          <a:xfrm>
            <a:off x="152400" y="4873791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9F57B9C-2226-B7FF-8A0C-B2470F3AFAB2}"/>
              </a:ext>
            </a:extLst>
          </p:cNvPr>
          <p:cNvSpPr txBox="1"/>
          <p:nvPr/>
        </p:nvSpPr>
        <p:spPr>
          <a:xfrm>
            <a:off x="583709" y="5028879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# 5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9E6534F-991A-EFFF-47A8-1813FC7499B4}"/>
              </a:ext>
            </a:extLst>
          </p:cNvPr>
          <p:cNvCxnSpPr/>
          <p:nvPr/>
        </p:nvCxnSpPr>
        <p:spPr>
          <a:xfrm>
            <a:off x="1587500" y="4873791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B21A852-9828-68AD-D5AB-5C0C35264D4C}"/>
              </a:ext>
            </a:extLst>
          </p:cNvPr>
          <p:cNvSpPr txBox="1"/>
          <p:nvPr/>
        </p:nvSpPr>
        <p:spPr>
          <a:xfrm>
            <a:off x="1676400" y="5013491"/>
            <a:ext cx="14157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spc="-300" dirty="0">
                <a:solidFill>
                  <a:schemeClr val="accent4"/>
                </a:solidFill>
              </a:rPr>
              <a:t>변수생성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A2D962-3C98-9F30-624C-BD34AD14A652}"/>
              </a:ext>
            </a:extLst>
          </p:cNvPr>
          <p:cNvSpPr txBox="1"/>
          <p:nvPr/>
        </p:nvSpPr>
        <p:spPr>
          <a:xfrm>
            <a:off x="3842326" y="2787036"/>
            <a:ext cx="562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one-hot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이진분류로 변환 후 </a:t>
            </a:r>
            <a:r>
              <a:rPr lang="en-US" altLang="ko-KR" dirty="0"/>
              <a:t>encoding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DA5423-E965-9BD4-E0BB-33263897BC77}"/>
              </a:ext>
            </a:extLst>
          </p:cNvPr>
          <p:cNvSpPr txBox="1"/>
          <p:nvPr/>
        </p:nvSpPr>
        <p:spPr>
          <a:xfrm>
            <a:off x="3842326" y="3839067"/>
            <a:ext cx="5624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로그변환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정규화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표준화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19A857-3983-C2A2-9699-9BCC520622E3}"/>
              </a:ext>
            </a:extLst>
          </p:cNvPr>
          <p:cNvSpPr txBox="1"/>
          <p:nvPr/>
        </p:nvSpPr>
        <p:spPr>
          <a:xfrm>
            <a:off x="3842326" y="5015287"/>
            <a:ext cx="7765965" cy="172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영상매체 선호도 변수 </a:t>
            </a:r>
            <a:r>
              <a:rPr lang="en-US" altLang="ko-KR" dirty="0"/>
              <a:t>: </a:t>
            </a:r>
            <a:r>
              <a:rPr lang="en-US" altLang="ko-KR" b="0" i="0" dirty="0">
                <a:effectLst/>
                <a:latin typeface="Inter"/>
              </a:rPr>
              <a:t>Streaming TV + </a:t>
            </a:r>
            <a:r>
              <a:rPr lang="en-US" altLang="ko-KR" b="0" i="0" dirty="0" err="1">
                <a:effectLst/>
                <a:latin typeface="Inter"/>
              </a:rPr>
              <a:t>StreamingMovies</a:t>
            </a:r>
            <a:endParaRPr lang="en-US" altLang="ko-KR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/>
              <a:t>PhoneService</a:t>
            </a:r>
            <a:r>
              <a:rPr lang="en-US" altLang="ko-KR" b="1" dirty="0"/>
              <a:t> </a:t>
            </a:r>
            <a:r>
              <a:rPr lang="ko-KR" altLang="en-US" b="1" dirty="0"/>
              <a:t>가입여부 변수 </a:t>
            </a:r>
            <a:r>
              <a:rPr lang="en-US" altLang="ko-KR" dirty="0"/>
              <a:t>: </a:t>
            </a:r>
            <a:r>
              <a:rPr lang="en-US" altLang="ko-KR" b="0" i="0" dirty="0">
                <a:effectLst/>
                <a:latin typeface="Inter"/>
              </a:rPr>
              <a:t> </a:t>
            </a:r>
            <a:r>
              <a:rPr lang="en-US" altLang="ko-KR" b="0" i="0" dirty="0" err="1">
                <a:effectLst/>
                <a:latin typeface="Inter"/>
              </a:rPr>
              <a:t>Phone+Multiplelines</a:t>
            </a:r>
            <a:endParaRPr lang="en-US" altLang="ko-KR" b="0" i="0" dirty="0">
              <a:effectLst/>
              <a:latin typeface="Inter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보안변수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en-US" altLang="ko-KR" b="0" i="0" dirty="0">
                <a:effectLst/>
                <a:latin typeface="Inter"/>
              </a:rPr>
              <a:t> </a:t>
            </a:r>
            <a:r>
              <a:rPr lang="en-US" altLang="ko-KR" b="0" i="0" dirty="0" err="1">
                <a:effectLst/>
                <a:latin typeface="Inter"/>
              </a:rPr>
              <a:t>OnlineSecurity</a:t>
            </a:r>
            <a:r>
              <a:rPr lang="en-US" altLang="ko-KR" b="0" i="0" dirty="0">
                <a:effectLst/>
                <a:latin typeface="Inter"/>
              </a:rPr>
              <a:t> + </a:t>
            </a:r>
            <a:r>
              <a:rPr lang="en-US" altLang="ko-KR" b="0" i="0" dirty="0" err="1">
                <a:effectLst/>
                <a:latin typeface="Inter"/>
              </a:rPr>
              <a:t>Online</a:t>
            </a:r>
            <a:r>
              <a:rPr lang="en-US" altLang="ko-KR" dirty="0" err="1">
                <a:latin typeface="Inter"/>
              </a:rPr>
              <a:t>B</a:t>
            </a:r>
            <a:r>
              <a:rPr lang="en-US" altLang="ko-KR" b="0" i="0" dirty="0" err="1">
                <a:effectLst/>
                <a:latin typeface="Inter"/>
              </a:rPr>
              <a:t>ackup</a:t>
            </a:r>
            <a:r>
              <a:rPr lang="en-US" altLang="ko-KR" b="0" i="0" dirty="0">
                <a:effectLst/>
                <a:latin typeface="Inter"/>
              </a:rPr>
              <a:t>  + </a:t>
            </a:r>
            <a:r>
              <a:rPr lang="en-US" altLang="ko-KR" dirty="0" err="1">
                <a:latin typeface="Inter"/>
              </a:rPr>
              <a:t>D</a:t>
            </a:r>
            <a:r>
              <a:rPr lang="en-US" altLang="ko-KR" b="0" i="0" dirty="0" err="1">
                <a:effectLst/>
                <a:latin typeface="Inter"/>
              </a:rPr>
              <a:t>eviceProtection</a:t>
            </a:r>
            <a:endParaRPr lang="en-US" altLang="ko-KR" b="0" i="0" dirty="0">
              <a:effectLst/>
              <a:latin typeface="Inter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만족도 변수 </a:t>
            </a:r>
            <a:r>
              <a:rPr lang="en-US" altLang="ko-KR" dirty="0"/>
              <a:t>: </a:t>
            </a:r>
            <a:r>
              <a:rPr lang="en-US" altLang="ko-KR" b="0" i="0" dirty="0">
                <a:effectLst/>
                <a:latin typeface="Inter"/>
              </a:rPr>
              <a:t> 1 + </a:t>
            </a:r>
            <a:r>
              <a:rPr lang="en-US" altLang="ko-KR" b="0" i="0" dirty="0" err="1">
                <a:effectLst/>
                <a:latin typeface="Inter"/>
              </a:rPr>
              <a:t>Multiplelines</a:t>
            </a:r>
            <a:r>
              <a:rPr lang="en-US" altLang="ko-KR" b="0" i="0" dirty="0">
                <a:effectLst/>
                <a:latin typeface="Inter"/>
              </a:rPr>
              <a:t> + </a:t>
            </a:r>
            <a:r>
              <a:rPr lang="ko-KR" altLang="en-US" b="0" i="0" dirty="0">
                <a:effectLst/>
                <a:latin typeface="Inter"/>
              </a:rPr>
              <a:t>영상매체</a:t>
            </a:r>
            <a:r>
              <a:rPr lang="en-US" altLang="ko-KR" b="0" i="0" dirty="0">
                <a:effectLst/>
                <a:latin typeface="Inter"/>
              </a:rPr>
              <a:t> </a:t>
            </a:r>
            <a:r>
              <a:rPr lang="ko-KR" altLang="en-US" b="0" i="0" dirty="0">
                <a:effectLst/>
                <a:latin typeface="Inter"/>
              </a:rPr>
              <a:t>선호도 변수 </a:t>
            </a:r>
            <a:r>
              <a:rPr lang="en-US" altLang="ko-KR" b="0" i="0" dirty="0">
                <a:effectLst/>
                <a:latin typeface="Inter"/>
              </a:rPr>
              <a:t>+ </a:t>
            </a:r>
            <a:r>
              <a:rPr lang="ko-KR" altLang="en-US" b="0" i="0" dirty="0">
                <a:effectLst/>
                <a:latin typeface="Inter"/>
              </a:rPr>
              <a:t>보안변수</a:t>
            </a:r>
            <a:endParaRPr lang="en-US" altLang="ko-KR" b="0" i="0" dirty="0">
              <a:effectLst/>
              <a:latin typeface="Inter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/>
              <a:t>가성비변수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>
                <a:latin typeface="Inter"/>
              </a:rPr>
              <a:t>M</a:t>
            </a:r>
            <a:r>
              <a:rPr lang="en-US" altLang="ko-KR" b="0" i="0" dirty="0" err="1">
                <a:effectLst/>
                <a:latin typeface="Inter"/>
              </a:rPr>
              <a:t>onthlyCharges</a:t>
            </a:r>
            <a:r>
              <a:rPr lang="en-US" altLang="ko-KR" b="0" i="0" dirty="0">
                <a:effectLst/>
                <a:latin typeface="Inter"/>
              </a:rPr>
              <a:t>/</a:t>
            </a:r>
            <a:r>
              <a:rPr lang="ko-KR" altLang="en-US" b="0" i="0" dirty="0">
                <a:effectLst/>
                <a:latin typeface="Inter"/>
              </a:rPr>
              <a:t>만족도 </a:t>
            </a:r>
            <a:r>
              <a:rPr lang="en-US" altLang="ko-KR" b="0" i="0" dirty="0">
                <a:effectLst/>
                <a:latin typeface="Inter"/>
              </a:rPr>
              <a:t>&amp; 100*</a:t>
            </a:r>
            <a:r>
              <a:rPr lang="ko-KR" altLang="en-US" b="0" i="0" dirty="0">
                <a:effectLst/>
                <a:latin typeface="Inter"/>
              </a:rPr>
              <a:t>만족도</a:t>
            </a:r>
            <a:r>
              <a:rPr lang="ko-KR" altLang="en-US" dirty="0">
                <a:latin typeface="Inter"/>
              </a:rPr>
              <a:t>변수</a:t>
            </a:r>
            <a:r>
              <a:rPr lang="en-US" altLang="ko-KR" dirty="0">
                <a:latin typeface="Inter"/>
              </a:rPr>
              <a:t>/</a:t>
            </a:r>
            <a:r>
              <a:rPr lang="en-US" altLang="ko-KR" dirty="0" err="1">
                <a:latin typeface="Inter"/>
              </a:rPr>
              <a:t>M</a:t>
            </a:r>
            <a:r>
              <a:rPr lang="en-US" altLang="ko-KR" b="0" i="0" dirty="0" err="1">
                <a:effectLst/>
                <a:latin typeface="Inter"/>
              </a:rPr>
              <a:t>onthlyCharges</a:t>
            </a:r>
            <a:endParaRPr lang="en-US" altLang="ko-KR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41DAA75-0B9E-647A-C257-91FA0B669291}"/>
              </a:ext>
            </a:extLst>
          </p:cNvPr>
          <p:cNvCxnSpPr>
            <a:cxnSpLocks/>
          </p:cNvCxnSpPr>
          <p:nvPr/>
        </p:nvCxnSpPr>
        <p:spPr>
          <a:xfrm>
            <a:off x="152400" y="838356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0C02A2E-FC86-53FB-0E77-FF07E52365FE}"/>
              </a:ext>
            </a:extLst>
          </p:cNvPr>
          <p:cNvSpPr txBox="1"/>
          <p:nvPr/>
        </p:nvSpPr>
        <p:spPr>
          <a:xfrm>
            <a:off x="1676400" y="832231"/>
            <a:ext cx="1781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spc="-300" dirty="0" err="1">
                <a:solidFill>
                  <a:schemeClr val="accent4"/>
                </a:solidFill>
              </a:rPr>
              <a:t>결측치</a:t>
            </a:r>
            <a:r>
              <a:rPr lang="ko-KR" altLang="en-US" sz="2700" spc="-300" dirty="0">
                <a:solidFill>
                  <a:schemeClr val="accent4"/>
                </a:solidFill>
              </a:rPr>
              <a:t> 제거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5C3C51-B877-54AF-E61E-E425BD65C2A7}"/>
              </a:ext>
            </a:extLst>
          </p:cNvPr>
          <p:cNvSpPr txBox="1"/>
          <p:nvPr/>
        </p:nvSpPr>
        <p:spPr>
          <a:xfrm>
            <a:off x="583709" y="97312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#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377E238-FDC4-359F-674D-3D7BC8009973}"/>
              </a:ext>
            </a:extLst>
          </p:cNvPr>
          <p:cNvCxnSpPr/>
          <p:nvPr/>
        </p:nvCxnSpPr>
        <p:spPr>
          <a:xfrm>
            <a:off x="1587500" y="818036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506EA67-8518-B826-3AE0-055A0875B05D}"/>
              </a:ext>
            </a:extLst>
          </p:cNvPr>
          <p:cNvCxnSpPr>
            <a:cxnSpLocks/>
          </p:cNvCxnSpPr>
          <p:nvPr/>
        </p:nvCxnSpPr>
        <p:spPr>
          <a:xfrm>
            <a:off x="152400" y="1490389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ED33BE3-D2AF-7312-ED1D-4C8C65445FAC}"/>
              </a:ext>
            </a:extLst>
          </p:cNvPr>
          <p:cNvSpPr txBox="1"/>
          <p:nvPr/>
        </p:nvSpPr>
        <p:spPr>
          <a:xfrm>
            <a:off x="1676400" y="1630089"/>
            <a:ext cx="1781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spc="-300" dirty="0">
                <a:solidFill>
                  <a:schemeClr val="accent4"/>
                </a:solidFill>
              </a:rPr>
              <a:t>이상치 제거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6C500E-0EDA-3ECB-77BF-CAD2F2C07277}"/>
              </a:ext>
            </a:extLst>
          </p:cNvPr>
          <p:cNvSpPr txBox="1"/>
          <p:nvPr/>
        </p:nvSpPr>
        <p:spPr>
          <a:xfrm>
            <a:off x="583709" y="1645477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#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C09BFAC-E9FA-9D5F-5542-F4D0B7EE9CF8}"/>
              </a:ext>
            </a:extLst>
          </p:cNvPr>
          <p:cNvCxnSpPr/>
          <p:nvPr/>
        </p:nvCxnSpPr>
        <p:spPr>
          <a:xfrm>
            <a:off x="1587500" y="1490389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4AE8CDF-3921-54B9-E1C4-0A7EC690EA73}"/>
              </a:ext>
            </a:extLst>
          </p:cNvPr>
          <p:cNvSpPr txBox="1"/>
          <p:nvPr/>
        </p:nvSpPr>
        <p:spPr>
          <a:xfrm>
            <a:off x="3842326" y="1753976"/>
            <a:ext cx="630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ko-KR" altLang="en-US" dirty="0"/>
              <a:t>이탈한 고객 중  </a:t>
            </a:r>
            <a:r>
              <a:rPr lang="ko-KR" altLang="en-US" dirty="0" err="1"/>
              <a:t>가입개월수의</a:t>
            </a:r>
            <a:r>
              <a:rPr lang="ko-KR" altLang="en-US" dirty="0"/>
              <a:t>  사분위수  이상치 </a:t>
            </a:r>
            <a:endParaRPr lang="en-US" altLang="ko-KR" dirty="0"/>
          </a:p>
          <a:p>
            <a:r>
              <a:rPr lang="ko-KR" altLang="en-US" dirty="0"/>
              <a:t>총요금과  </a:t>
            </a:r>
            <a:r>
              <a:rPr lang="ko-KR" altLang="en-US" dirty="0" err="1"/>
              <a:t>월요금</a:t>
            </a:r>
            <a:r>
              <a:rPr lang="en-US" altLang="ko-KR" dirty="0"/>
              <a:t>x</a:t>
            </a:r>
            <a:r>
              <a:rPr lang="ko-KR" altLang="en-US" dirty="0" err="1"/>
              <a:t>가입개월</a:t>
            </a:r>
            <a:r>
              <a:rPr lang="ko-KR" altLang="en-US" dirty="0"/>
              <a:t>  차이의  사분위수  이상치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D27316-12B5-A293-3C0C-486867851876}"/>
              </a:ext>
            </a:extLst>
          </p:cNvPr>
          <p:cNvSpPr txBox="1"/>
          <p:nvPr/>
        </p:nvSpPr>
        <p:spPr>
          <a:xfrm>
            <a:off x="678369" y="87035"/>
            <a:ext cx="4614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Part 2 </a:t>
            </a:r>
            <a:r>
              <a:rPr lang="ko-KR" altLang="en-US" sz="3600" dirty="0" err="1">
                <a:latin typeface="+mj-lt"/>
              </a:rPr>
              <a:t>전처리</a:t>
            </a:r>
            <a:endParaRPr lang="ko-KR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330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706880" y="345588"/>
            <a:ext cx="13740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spc="-300" dirty="0" err="1">
                <a:solidFill>
                  <a:schemeClr val="accent4"/>
                </a:solidFill>
              </a:rPr>
              <a:t>결측치</a:t>
            </a:r>
            <a:r>
              <a:rPr lang="ko-KR" altLang="en-US" sz="2100" spc="-300" dirty="0">
                <a:solidFill>
                  <a:schemeClr val="accent4"/>
                </a:solidFill>
              </a:rPr>
              <a:t> 제거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#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표 3">
                <a:extLst>
                  <a:ext uri="{FF2B5EF4-FFF2-40B4-BE49-F238E27FC236}">
                    <a16:creationId xmlns:a16="http://schemas.microsoft.com/office/drawing/2014/main" id="{C0FF66B6-0581-4F75-9030-0B7C9D0D21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2320027"/>
                  </p:ext>
                </p:extLst>
              </p:nvPr>
            </p:nvGraphicFramePr>
            <p:xfrm>
              <a:off x="1580978" y="1650156"/>
              <a:ext cx="8860116" cy="4004731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1476686">
                      <a:extLst>
                        <a:ext uri="{9D8B030D-6E8A-4147-A177-3AD203B41FA5}">
                          <a16:colId xmlns:a16="http://schemas.microsoft.com/office/drawing/2014/main" val="2323462357"/>
                        </a:ext>
                      </a:extLst>
                    </a:gridCol>
                    <a:gridCol w="1476686">
                      <a:extLst>
                        <a:ext uri="{9D8B030D-6E8A-4147-A177-3AD203B41FA5}">
                          <a16:colId xmlns:a16="http://schemas.microsoft.com/office/drawing/2014/main" val="1463710639"/>
                        </a:ext>
                      </a:extLst>
                    </a:gridCol>
                    <a:gridCol w="1476686">
                      <a:extLst>
                        <a:ext uri="{9D8B030D-6E8A-4147-A177-3AD203B41FA5}">
                          <a16:colId xmlns:a16="http://schemas.microsoft.com/office/drawing/2014/main" val="3743751251"/>
                        </a:ext>
                      </a:extLst>
                    </a:gridCol>
                    <a:gridCol w="1476686">
                      <a:extLst>
                        <a:ext uri="{9D8B030D-6E8A-4147-A177-3AD203B41FA5}">
                          <a16:colId xmlns:a16="http://schemas.microsoft.com/office/drawing/2014/main" val="2721315944"/>
                        </a:ext>
                      </a:extLst>
                    </a:gridCol>
                    <a:gridCol w="1476686">
                      <a:extLst>
                        <a:ext uri="{9D8B030D-6E8A-4147-A177-3AD203B41FA5}">
                          <a16:colId xmlns:a16="http://schemas.microsoft.com/office/drawing/2014/main" val="2703566189"/>
                        </a:ext>
                      </a:extLst>
                    </a:gridCol>
                    <a:gridCol w="1476686">
                      <a:extLst>
                        <a:ext uri="{9D8B030D-6E8A-4147-A177-3AD203B41FA5}">
                          <a16:colId xmlns:a16="http://schemas.microsoft.com/office/drawing/2014/main" val="1945610886"/>
                        </a:ext>
                      </a:extLst>
                    </a:gridCol>
                  </a:tblGrid>
                  <a:tr h="33221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customerID</a:t>
                          </a:r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gender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tenure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b="1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4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TotalCharges</a:t>
                          </a:r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Churn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25944"/>
                      </a:ext>
                    </a:extLst>
                  </a:tr>
                  <a:tr h="33221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4472-LVYGI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Female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1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NA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No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2883668"/>
                      </a:ext>
                    </a:extLst>
                  </a:tr>
                  <a:tr h="33221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3115-CZMZD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Male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1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NA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No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7787080"/>
                      </a:ext>
                    </a:extLst>
                  </a:tr>
                  <a:tr h="33221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5709-LVOEQ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Female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1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NA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No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9593689"/>
                      </a:ext>
                    </a:extLst>
                  </a:tr>
                  <a:tr h="35033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4367-NUYAO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Male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1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NA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No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1995889"/>
                      </a:ext>
                    </a:extLst>
                  </a:tr>
                  <a:tr h="33221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1371-DWPAZ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Female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1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NA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No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6547882"/>
                      </a:ext>
                    </a:extLst>
                  </a:tr>
                  <a:tr h="33221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7644-OMVMY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Male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1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NA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No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6895350"/>
                      </a:ext>
                    </a:extLst>
                  </a:tr>
                  <a:tr h="33221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3213-VVOLG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Male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1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NA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No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745909"/>
                      </a:ext>
                    </a:extLst>
                  </a:tr>
                  <a:tr h="33221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2520-SGTTA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Female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1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NA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No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1199050"/>
                      </a:ext>
                    </a:extLst>
                  </a:tr>
                  <a:tr h="33221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2923-ARZLG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Male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1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NA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No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7595745"/>
                      </a:ext>
                    </a:extLst>
                  </a:tr>
                  <a:tr h="33221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4075-WKNIU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Female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1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NA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No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9776973"/>
                      </a:ext>
                    </a:extLst>
                  </a:tr>
                  <a:tr h="33221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2775-SEFEE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Male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1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NA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No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23364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표 3">
                <a:extLst>
                  <a:ext uri="{FF2B5EF4-FFF2-40B4-BE49-F238E27FC236}">
                    <a16:creationId xmlns:a16="http://schemas.microsoft.com/office/drawing/2014/main" id="{C0FF66B6-0581-4F75-9030-0B7C9D0D21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2320027"/>
                  </p:ext>
                </p:extLst>
              </p:nvPr>
            </p:nvGraphicFramePr>
            <p:xfrm>
              <a:off x="1580978" y="1650156"/>
              <a:ext cx="8860116" cy="4004731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1476686">
                      <a:extLst>
                        <a:ext uri="{9D8B030D-6E8A-4147-A177-3AD203B41FA5}">
                          <a16:colId xmlns:a16="http://schemas.microsoft.com/office/drawing/2014/main" val="2323462357"/>
                        </a:ext>
                      </a:extLst>
                    </a:gridCol>
                    <a:gridCol w="1476686">
                      <a:extLst>
                        <a:ext uri="{9D8B030D-6E8A-4147-A177-3AD203B41FA5}">
                          <a16:colId xmlns:a16="http://schemas.microsoft.com/office/drawing/2014/main" val="1463710639"/>
                        </a:ext>
                      </a:extLst>
                    </a:gridCol>
                    <a:gridCol w="1476686">
                      <a:extLst>
                        <a:ext uri="{9D8B030D-6E8A-4147-A177-3AD203B41FA5}">
                          <a16:colId xmlns:a16="http://schemas.microsoft.com/office/drawing/2014/main" val="3743751251"/>
                        </a:ext>
                      </a:extLst>
                    </a:gridCol>
                    <a:gridCol w="1476686">
                      <a:extLst>
                        <a:ext uri="{9D8B030D-6E8A-4147-A177-3AD203B41FA5}">
                          <a16:colId xmlns:a16="http://schemas.microsoft.com/office/drawing/2014/main" val="2721315944"/>
                        </a:ext>
                      </a:extLst>
                    </a:gridCol>
                    <a:gridCol w="1476686">
                      <a:extLst>
                        <a:ext uri="{9D8B030D-6E8A-4147-A177-3AD203B41FA5}">
                          <a16:colId xmlns:a16="http://schemas.microsoft.com/office/drawing/2014/main" val="2703566189"/>
                        </a:ext>
                      </a:extLst>
                    </a:gridCol>
                    <a:gridCol w="1476686">
                      <a:extLst>
                        <a:ext uri="{9D8B030D-6E8A-4147-A177-3AD203B41FA5}">
                          <a16:colId xmlns:a16="http://schemas.microsoft.com/office/drawing/2014/main" val="1945610886"/>
                        </a:ext>
                      </a:extLst>
                    </a:gridCol>
                  </a:tblGrid>
                  <a:tr h="33221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customerID</a:t>
                          </a:r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gender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tenure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13" t="-1818" r="-200826" b="-1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TotalCharges</a:t>
                          </a:r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Churn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25944"/>
                      </a:ext>
                    </a:extLst>
                  </a:tr>
                  <a:tr h="33221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4472-LVYGI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Female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13" t="-103704" r="-200826" b="-102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NA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No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2883668"/>
                      </a:ext>
                    </a:extLst>
                  </a:tr>
                  <a:tr h="33221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3115-CZMZD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Male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13" t="-200000" r="-200826" b="-9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NA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No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7787080"/>
                      </a:ext>
                    </a:extLst>
                  </a:tr>
                  <a:tr h="33221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5709-LVOEQ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Female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13" t="-305556" r="-200826" b="-8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NA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No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9593689"/>
                      </a:ext>
                    </a:extLst>
                  </a:tr>
                  <a:tr h="35033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4367-NUYAO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Male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13" t="-377586" r="-200826" b="-66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NA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No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1995889"/>
                      </a:ext>
                    </a:extLst>
                  </a:tr>
                  <a:tr h="33221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1371-DWPAZ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Female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13" t="-512963" r="-200826" b="-6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NA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No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6547882"/>
                      </a:ext>
                    </a:extLst>
                  </a:tr>
                  <a:tr h="33221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7644-OMVMY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Male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13" t="-601818" r="-200826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NA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No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6895350"/>
                      </a:ext>
                    </a:extLst>
                  </a:tr>
                  <a:tr h="33221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3213-VVOLG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Male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13" t="-701818" r="-20082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NA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No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745909"/>
                      </a:ext>
                    </a:extLst>
                  </a:tr>
                  <a:tr h="33221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2520-SGTTA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Female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13" t="-816667" r="-200826" b="-3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NA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No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1199050"/>
                      </a:ext>
                    </a:extLst>
                  </a:tr>
                  <a:tr h="33221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2923-ARZLG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Male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13" t="-900000" r="-200826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NA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No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7595745"/>
                      </a:ext>
                    </a:extLst>
                  </a:tr>
                  <a:tr h="33221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4075-WKNIU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Female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13" t="-1018519" r="-200826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NA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No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9776973"/>
                      </a:ext>
                    </a:extLst>
                  </a:tr>
                  <a:tr h="33221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2775-SEFEE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Male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13" t="-1098182" r="-200826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NA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No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23364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E6E559D1-1254-49E0-B90D-9AF1CE31AFB6}"/>
              </a:ext>
            </a:extLst>
          </p:cNvPr>
          <p:cNvSpPr/>
          <p:nvPr/>
        </p:nvSpPr>
        <p:spPr>
          <a:xfrm>
            <a:off x="7446886" y="1396654"/>
            <a:ext cx="1577788" cy="45361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ko-KR" altLang="en-US" b="1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42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EA79077-C684-3F3B-C55F-D0C5095A4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087" y="1305259"/>
            <a:ext cx="4907912" cy="424748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CA30AD8-BBB2-266C-22A5-63E6A5772960}"/>
              </a:ext>
            </a:extLst>
          </p:cNvPr>
          <p:cNvSpPr txBox="1"/>
          <p:nvPr/>
        </p:nvSpPr>
        <p:spPr>
          <a:xfrm>
            <a:off x="1586158" y="300704"/>
            <a:ext cx="20977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spc="-300" dirty="0">
                <a:solidFill>
                  <a:schemeClr val="accent4"/>
                </a:solidFill>
              </a:rPr>
              <a:t>이상치 제거</a:t>
            </a: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6B8B8455-4E8D-F25B-B839-2FF70959E853}"/>
              </a:ext>
            </a:extLst>
          </p:cNvPr>
          <p:cNvSpPr/>
          <p:nvPr/>
        </p:nvSpPr>
        <p:spPr>
          <a:xfrm>
            <a:off x="6861458" y="1674591"/>
            <a:ext cx="371290" cy="311604"/>
          </a:xfrm>
          <a:prstGeom prst="frame">
            <a:avLst>
              <a:gd name="adj1" fmla="val 41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F53170-9569-4345-90BD-A24D544B48A1}"/>
              </a:ext>
            </a:extLst>
          </p:cNvPr>
          <p:cNvSpPr txBox="1"/>
          <p:nvPr/>
        </p:nvSpPr>
        <p:spPr>
          <a:xfrm>
            <a:off x="5847497" y="811017"/>
            <a:ext cx="486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/>
                </a:solidFill>
              </a:rPr>
              <a:t># 1  </a:t>
            </a:r>
            <a:r>
              <a:rPr lang="ko-KR" altLang="en-US" spc="-150" dirty="0">
                <a:solidFill>
                  <a:schemeClr val="accent4"/>
                </a:solidFill>
              </a:rPr>
              <a:t>이탈한 고객 중 가입 개월수의  사분위수 이상치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982C5B-A883-1A2E-6D61-FFEBD918CFCA}"/>
              </a:ext>
            </a:extLst>
          </p:cNvPr>
          <p:cNvSpPr txBox="1"/>
          <p:nvPr/>
        </p:nvSpPr>
        <p:spPr>
          <a:xfrm>
            <a:off x="6392296" y="5802560"/>
            <a:ext cx="4391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Tenure</a:t>
            </a:r>
            <a:r>
              <a:rPr lang="ko-KR" altLang="en-US" sz="1400" dirty="0"/>
              <a:t> 변수의 사분위수 이상치 제거</a:t>
            </a:r>
            <a:endParaRPr lang="en-US" altLang="ko-KR" sz="1400" dirty="0"/>
          </a:p>
          <a:p>
            <a:pPr algn="ctr"/>
            <a:r>
              <a:rPr lang="en-US" altLang="ko-KR" sz="1400" dirty="0"/>
              <a:t>Q3+1.5*IQR</a:t>
            </a:r>
            <a:r>
              <a:rPr lang="ko-KR" altLang="en-US" sz="1400" dirty="0"/>
              <a:t> 보다</a:t>
            </a:r>
            <a:r>
              <a:rPr lang="en-US" altLang="ko-KR" sz="1400" dirty="0"/>
              <a:t> </a:t>
            </a:r>
            <a:r>
              <a:rPr lang="ko-KR" altLang="en-US" sz="1400" dirty="0"/>
              <a:t>큰 경우 삭제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BE78748-3057-C170-B960-148EA73B552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74" y="3065227"/>
            <a:ext cx="503445" cy="5034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252CE6-E1F6-07D9-57FF-F6FBE7A023A0}"/>
              </a:ext>
            </a:extLst>
          </p:cNvPr>
          <p:cNvSpPr txBox="1"/>
          <p:nvPr/>
        </p:nvSpPr>
        <p:spPr>
          <a:xfrm>
            <a:off x="323056" y="3821690"/>
            <a:ext cx="371926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/>
              <a:t>연속형</a:t>
            </a:r>
            <a:r>
              <a:rPr lang="en-US" altLang="ko-KR" sz="1300" dirty="0"/>
              <a:t> </a:t>
            </a:r>
            <a:r>
              <a:rPr lang="ko-KR" altLang="en-US" sz="1300" dirty="0"/>
              <a:t>보다 범주형 변수가 많아</a:t>
            </a:r>
            <a:endParaRPr lang="en-US" altLang="ko-KR" sz="1300" dirty="0"/>
          </a:p>
          <a:p>
            <a:pPr algn="ctr"/>
            <a:r>
              <a:rPr lang="ko-KR" altLang="en-US" sz="1300" dirty="0"/>
              <a:t>사분위수 이상치가 없음</a:t>
            </a:r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r>
              <a:rPr lang="en-US" altLang="ko-KR" sz="1300" dirty="0"/>
              <a:t>Churn = Yes </a:t>
            </a:r>
            <a:r>
              <a:rPr lang="ko-KR" altLang="en-US" sz="1300" dirty="0"/>
              <a:t>집합으로 구분 후</a:t>
            </a:r>
            <a:endParaRPr lang="en-US" altLang="ko-KR" sz="1300" dirty="0"/>
          </a:p>
          <a:p>
            <a:pPr algn="ctr"/>
            <a:r>
              <a:rPr lang="ko-KR" altLang="en-US" sz="1300" dirty="0"/>
              <a:t>사분위수 이상치 제거</a:t>
            </a:r>
            <a:endParaRPr lang="en-US" altLang="ko-KR" sz="13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D9F3C4-4FAC-B371-C0D1-5E60D5F29A73}"/>
              </a:ext>
            </a:extLst>
          </p:cNvPr>
          <p:cNvSpPr txBox="1"/>
          <p:nvPr/>
        </p:nvSpPr>
        <p:spPr>
          <a:xfrm>
            <a:off x="1586158" y="2275990"/>
            <a:ext cx="1193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DATA </a:t>
            </a:r>
            <a:r>
              <a:rPr lang="ko-KR" altLang="en-US" sz="1400" dirty="0"/>
              <a:t>특성</a:t>
            </a:r>
            <a:endParaRPr lang="en-US" altLang="ko-KR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3CAB835-2F58-F93E-8796-B7C08C95B75C}"/>
              </a:ext>
            </a:extLst>
          </p:cNvPr>
          <p:cNvSpPr/>
          <p:nvPr/>
        </p:nvSpPr>
        <p:spPr>
          <a:xfrm>
            <a:off x="1041853" y="2654734"/>
            <a:ext cx="228167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74A5FA-1424-2E69-6492-8EFBD807975A}"/>
              </a:ext>
            </a:extLst>
          </p:cNvPr>
          <p:cNvSpPr txBox="1"/>
          <p:nvPr/>
        </p:nvSpPr>
        <p:spPr>
          <a:xfrm>
            <a:off x="583709" y="34558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# 2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89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99FA57D-BF2F-E3C6-0580-5EB75E63C51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283" y="1244533"/>
            <a:ext cx="5511622" cy="34630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AF010D-E3D7-18A4-827F-A7397FD53372}"/>
              </a:ext>
            </a:extLst>
          </p:cNvPr>
          <p:cNvSpPr txBox="1"/>
          <p:nvPr/>
        </p:nvSpPr>
        <p:spPr>
          <a:xfrm>
            <a:off x="7727701" y="4743413"/>
            <a:ext cx="1669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Total charge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D6A0-53C0-2093-FC2E-4486D6D98BC8}"/>
              </a:ext>
            </a:extLst>
          </p:cNvPr>
          <p:cNvSpPr txBox="1"/>
          <p:nvPr/>
        </p:nvSpPr>
        <p:spPr>
          <a:xfrm>
            <a:off x="5513736" y="4572325"/>
            <a:ext cx="2395060" cy="66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Tenure 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Monthly charge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198385-8733-A9AB-5E37-108D39F3DE25}"/>
              </a:ext>
            </a:extLst>
          </p:cNvPr>
          <p:cNvSpPr txBox="1"/>
          <p:nvPr/>
        </p:nvSpPr>
        <p:spPr>
          <a:xfrm>
            <a:off x="9113014" y="4613793"/>
            <a:ext cx="26670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| Tenure * Monthly charge 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-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Total charge|</a:t>
            </a:r>
            <a:endParaRPr lang="ko-KR" altLang="en-US" sz="1100" dirty="0"/>
          </a:p>
        </p:txBody>
      </p:sp>
      <p:sp>
        <p:nvSpPr>
          <p:cNvPr id="29" name="액자 28">
            <a:extLst>
              <a:ext uri="{FF2B5EF4-FFF2-40B4-BE49-F238E27FC236}">
                <a16:creationId xmlns:a16="http://schemas.microsoft.com/office/drawing/2014/main" id="{A7AE166E-A901-BEE2-48DA-D3EC5709F9C8}"/>
              </a:ext>
            </a:extLst>
          </p:cNvPr>
          <p:cNvSpPr/>
          <p:nvPr/>
        </p:nvSpPr>
        <p:spPr>
          <a:xfrm>
            <a:off x="9563194" y="1750869"/>
            <a:ext cx="384931" cy="1678131"/>
          </a:xfrm>
          <a:prstGeom prst="frame">
            <a:avLst>
              <a:gd name="adj1" fmla="val 41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9D8F7E-4389-D093-55EE-C9424C7CF4C0}"/>
              </a:ext>
            </a:extLst>
          </p:cNvPr>
          <p:cNvSpPr txBox="1"/>
          <p:nvPr/>
        </p:nvSpPr>
        <p:spPr>
          <a:xfrm>
            <a:off x="5847497" y="814635"/>
            <a:ext cx="500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pc="-300">
                <a:solidFill>
                  <a:schemeClr val="accent4"/>
                </a:solidFill>
              </a:defRPr>
            </a:lvl1pPr>
          </a:lstStyle>
          <a:p>
            <a:r>
              <a:rPr lang="en-US" altLang="ko-KR" dirty="0"/>
              <a:t># 2   </a:t>
            </a:r>
            <a:r>
              <a:rPr lang="ko-KR" altLang="en-US" dirty="0"/>
              <a:t>총요금과  </a:t>
            </a:r>
            <a:r>
              <a:rPr lang="en-US" altLang="ko-KR" dirty="0"/>
              <a:t>(</a:t>
            </a:r>
            <a:r>
              <a:rPr lang="ko-KR" altLang="en-US" dirty="0"/>
              <a:t>월 요금 </a:t>
            </a:r>
            <a:r>
              <a:rPr lang="en-US" altLang="ko-KR" dirty="0"/>
              <a:t>x </a:t>
            </a:r>
            <a:r>
              <a:rPr lang="ko-KR" altLang="en-US" dirty="0" err="1"/>
              <a:t>가입개월</a:t>
            </a:r>
            <a:r>
              <a:rPr lang="en-US" altLang="ko-KR" dirty="0"/>
              <a:t>)</a:t>
            </a:r>
            <a:r>
              <a:rPr lang="ko-KR" altLang="en-US" dirty="0"/>
              <a:t>  차이의  사분위수  이상치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93E8-5B1D-6590-E2A5-7F60D3CA7201}"/>
              </a:ext>
            </a:extLst>
          </p:cNvPr>
          <p:cNvSpPr txBox="1"/>
          <p:nvPr/>
        </p:nvSpPr>
        <p:spPr>
          <a:xfrm>
            <a:off x="5847497" y="5607259"/>
            <a:ext cx="5861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| Tenure * Monthly charge -Total charge|</a:t>
            </a:r>
            <a:r>
              <a:rPr lang="ko-KR" altLang="en-US" sz="1400" dirty="0"/>
              <a:t>의 사분위수 이상치 제거</a:t>
            </a:r>
            <a:endParaRPr lang="en-US" altLang="ko-KR" sz="1400" dirty="0"/>
          </a:p>
          <a:p>
            <a:pPr algn="ctr"/>
            <a:r>
              <a:rPr lang="en-US" altLang="ko-KR" sz="1400" dirty="0"/>
              <a:t>Q3+1.5*IQR </a:t>
            </a:r>
            <a:r>
              <a:rPr lang="ko-KR" altLang="en-US" sz="1400" dirty="0"/>
              <a:t>보다</a:t>
            </a:r>
            <a:r>
              <a:rPr lang="en-US" altLang="ko-KR" sz="1400" dirty="0"/>
              <a:t> </a:t>
            </a:r>
            <a:r>
              <a:rPr lang="ko-KR" altLang="en-US" sz="1400" dirty="0"/>
              <a:t>큰 경우 삭제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7A583CE-8C37-B1E0-0A3F-7AA0B5AE5CB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5" y="3067442"/>
            <a:ext cx="516098" cy="5160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95086E9-037F-2453-B243-A3E72A9B3ABC}"/>
              </a:ext>
            </a:extLst>
          </p:cNvPr>
          <p:cNvSpPr txBox="1"/>
          <p:nvPr/>
        </p:nvSpPr>
        <p:spPr>
          <a:xfrm>
            <a:off x="764576" y="3831004"/>
            <a:ext cx="31798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/>
              <a:t>변수들간 연관성이 높음</a:t>
            </a:r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r>
              <a:rPr lang="ko-KR" altLang="ko-KR" sz="13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변수간의</a:t>
            </a:r>
            <a:r>
              <a:rPr lang="ko-KR" altLang="ko-KR" sz="13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선형결합으로 표현될 수 있는 변수 조합이 존재함</a:t>
            </a:r>
            <a:endParaRPr lang="ko-KR" altLang="en-US" sz="13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5263A-FAF5-D496-E5A6-895E24658027}"/>
              </a:ext>
            </a:extLst>
          </p:cNvPr>
          <p:cNvSpPr txBox="1"/>
          <p:nvPr/>
        </p:nvSpPr>
        <p:spPr>
          <a:xfrm>
            <a:off x="1586158" y="2275990"/>
            <a:ext cx="1193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DATA </a:t>
            </a:r>
            <a:r>
              <a:rPr lang="ko-KR" altLang="en-US" sz="1400" dirty="0"/>
              <a:t>특성</a:t>
            </a:r>
            <a:endParaRPr lang="en-US" altLang="ko-KR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DA6D7D-853C-3EE6-8D3B-9029D0BD578E}"/>
              </a:ext>
            </a:extLst>
          </p:cNvPr>
          <p:cNvSpPr/>
          <p:nvPr/>
        </p:nvSpPr>
        <p:spPr>
          <a:xfrm>
            <a:off x="1041853" y="2654734"/>
            <a:ext cx="228167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3D1E408-AFF6-0F20-E416-FCD76A896B4C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3401495-64DB-F2FA-5C35-0F8B271F253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03BD77E-CB0C-98EC-4677-00DAB125F94C}"/>
              </a:ext>
            </a:extLst>
          </p:cNvPr>
          <p:cNvSpPr txBox="1"/>
          <p:nvPr/>
        </p:nvSpPr>
        <p:spPr>
          <a:xfrm>
            <a:off x="1586158" y="300704"/>
            <a:ext cx="20977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spc="-300" dirty="0">
                <a:solidFill>
                  <a:schemeClr val="accent4"/>
                </a:solidFill>
              </a:rPr>
              <a:t>이상치 제거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86A97D-D413-0CBC-3BB6-D16B3D9B2A67}"/>
              </a:ext>
            </a:extLst>
          </p:cNvPr>
          <p:cNvSpPr txBox="1"/>
          <p:nvPr/>
        </p:nvSpPr>
        <p:spPr>
          <a:xfrm>
            <a:off x="583709" y="34558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# 2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0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표 3">
                <a:extLst>
                  <a:ext uri="{FF2B5EF4-FFF2-40B4-BE49-F238E27FC236}">
                    <a16:creationId xmlns:a16="http://schemas.microsoft.com/office/drawing/2014/main" id="{00D8975F-C20D-3DBA-F0D2-BC15481FF2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9017482"/>
                  </p:ext>
                </p:extLst>
              </p:nvPr>
            </p:nvGraphicFramePr>
            <p:xfrm>
              <a:off x="494046" y="4460953"/>
              <a:ext cx="4522529" cy="1295400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928964">
                      <a:extLst>
                        <a:ext uri="{9D8B030D-6E8A-4147-A177-3AD203B41FA5}">
                          <a16:colId xmlns:a16="http://schemas.microsoft.com/office/drawing/2014/main" val="1463710639"/>
                        </a:ext>
                      </a:extLst>
                    </a:gridCol>
                    <a:gridCol w="1102614">
                      <a:extLst>
                        <a:ext uri="{9D8B030D-6E8A-4147-A177-3AD203B41FA5}">
                          <a16:colId xmlns:a16="http://schemas.microsoft.com/office/drawing/2014/main" val="3743751251"/>
                        </a:ext>
                      </a:extLst>
                    </a:gridCol>
                    <a:gridCol w="393936">
                      <a:extLst>
                        <a:ext uri="{9D8B030D-6E8A-4147-A177-3AD203B41FA5}">
                          <a16:colId xmlns:a16="http://schemas.microsoft.com/office/drawing/2014/main" val="2721315944"/>
                        </a:ext>
                      </a:extLst>
                    </a:gridCol>
                    <a:gridCol w="1198624">
                      <a:extLst>
                        <a:ext uri="{9D8B030D-6E8A-4147-A177-3AD203B41FA5}">
                          <a16:colId xmlns:a16="http://schemas.microsoft.com/office/drawing/2014/main" val="2703566189"/>
                        </a:ext>
                      </a:extLst>
                    </a:gridCol>
                    <a:gridCol w="898391">
                      <a:extLst>
                        <a:ext uri="{9D8B030D-6E8A-4147-A177-3AD203B41FA5}">
                          <a16:colId xmlns:a16="http://schemas.microsoft.com/office/drawing/2014/main" val="1945610886"/>
                        </a:ext>
                      </a:extLst>
                    </a:gridCol>
                  </a:tblGrid>
                  <a:tr h="232454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SeniorCitizen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PhoneService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100" b="1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1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PaperlessBilling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Churn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25944"/>
                      </a:ext>
                    </a:extLst>
                  </a:tr>
                  <a:tr h="23651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1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2883668"/>
                      </a:ext>
                    </a:extLst>
                  </a:tr>
                  <a:tr h="23651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1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7787080"/>
                      </a:ext>
                    </a:extLst>
                  </a:tr>
                  <a:tr h="23651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1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9593689"/>
                      </a:ext>
                    </a:extLst>
                  </a:tr>
                  <a:tr h="24941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1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19958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표 3">
                <a:extLst>
                  <a:ext uri="{FF2B5EF4-FFF2-40B4-BE49-F238E27FC236}">
                    <a16:creationId xmlns:a16="http://schemas.microsoft.com/office/drawing/2014/main" id="{00D8975F-C20D-3DBA-F0D2-BC15481FF2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9017482"/>
                  </p:ext>
                </p:extLst>
              </p:nvPr>
            </p:nvGraphicFramePr>
            <p:xfrm>
              <a:off x="494046" y="4460953"/>
              <a:ext cx="4522529" cy="1295400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928964">
                      <a:extLst>
                        <a:ext uri="{9D8B030D-6E8A-4147-A177-3AD203B41FA5}">
                          <a16:colId xmlns:a16="http://schemas.microsoft.com/office/drawing/2014/main" val="1463710639"/>
                        </a:ext>
                      </a:extLst>
                    </a:gridCol>
                    <a:gridCol w="1102614">
                      <a:extLst>
                        <a:ext uri="{9D8B030D-6E8A-4147-A177-3AD203B41FA5}">
                          <a16:colId xmlns:a16="http://schemas.microsoft.com/office/drawing/2014/main" val="3743751251"/>
                        </a:ext>
                      </a:extLst>
                    </a:gridCol>
                    <a:gridCol w="393936">
                      <a:extLst>
                        <a:ext uri="{9D8B030D-6E8A-4147-A177-3AD203B41FA5}">
                          <a16:colId xmlns:a16="http://schemas.microsoft.com/office/drawing/2014/main" val="2721315944"/>
                        </a:ext>
                      </a:extLst>
                    </a:gridCol>
                    <a:gridCol w="1198624">
                      <a:extLst>
                        <a:ext uri="{9D8B030D-6E8A-4147-A177-3AD203B41FA5}">
                          <a16:colId xmlns:a16="http://schemas.microsoft.com/office/drawing/2014/main" val="2703566189"/>
                        </a:ext>
                      </a:extLst>
                    </a:gridCol>
                    <a:gridCol w="898391">
                      <a:extLst>
                        <a:ext uri="{9D8B030D-6E8A-4147-A177-3AD203B41FA5}">
                          <a16:colId xmlns:a16="http://schemas.microsoft.com/office/drawing/2014/main" val="1945610886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SeniorCitizen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PhoneService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12308" t="-2326" r="-530769" b="-4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PaperlessBilling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Churn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2594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12308" t="-102326" r="-530769" b="-3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288366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12308" t="-207143" r="-530769" b="-2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778708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12308" t="-300000" r="-530769" b="-1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959368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12308" t="-400000" r="-530769" b="-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19958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3">
                <a:extLst>
                  <a:ext uri="{FF2B5EF4-FFF2-40B4-BE49-F238E27FC236}">
                    <a16:creationId xmlns:a16="http://schemas.microsoft.com/office/drawing/2014/main" id="{09D9C511-0DB6-7A58-4018-7D174D3AE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7724146"/>
                  </p:ext>
                </p:extLst>
              </p:nvPr>
            </p:nvGraphicFramePr>
            <p:xfrm>
              <a:off x="375357" y="2117838"/>
              <a:ext cx="5001383" cy="1295400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1027324">
                      <a:extLst>
                        <a:ext uri="{9D8B030D-6E8A-4147-A177-3AD203B41FA5}">
                          <a16:colId xmlns:a16="http://schemas.microsoft.com/office/drawing/2014/main" val="1463710639"/>
                        </a:ext>
                      </a:extLst>
                    </a:gridCol>
                    <a:gridCol w="993515">
                      <a:extLst>
                        <a:ext uri="{9D8B030D-6E8A-4147-A177-3AD203B41FA5}">
                          <a16:colId xmlns:a16="http://schemas.microsoft.com/office/drawing/2014/main" val="3743751251"/>
                        </a:ext>
                      </a:extLst>
                    </a:gridCol>
                    <a:gridCol w="558848">
                      <a:extLst>
                        <a:ext uri="{9D8B030D-6E8A-4147-A177-3AD203B41FA5}">
                          <a16:colId xmlns:a16="http://schemas.microsoft.com/office/drawing/2014/main" val="2721315944"/>
                        </a:ext>
                      </a:extLst>
                    </a:gridCol>
                    <a:gridCol w="1195900">
                      <a:extLst>
                        <a:ext uri="{9D8B030D-6E8A-4147-A177-3AD203B41FA5}">
                          <a16:colId xmlns:a16="http://schemas.microsoft.com/office/drawing/2014/main" val="2703566189"/>
                        </a:ext>
                      </a:extLst>
                    </a:gridCol>
                    <a:gridCol w="1225796">
                      <a:extLst>
                        <a:ext uri="{9D8B030D-6E8A-4147-A177-3AD203B41FA5}">
                          <a16:colId xmlns:a16="http://schemas.microsoft.com/office/drawing/2014/main" val="1945610886"/>
                        </a:ext>
                      </a:extLst>
                    </a:gridCol>
                  </a:tblGrid>
                  <a:tr h="23651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SeniorCitizen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PhoneService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100" b="1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1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PaperlessBilling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Churn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25944"/>
                      </a:ext>
                    </a:extLst>
                  </a:tr>
                  <a:tr h="23651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1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Yes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No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2883668"/>
                      </a:ext>
                    </a:extLst>
                  </a:tr>
                  <a:tr h="23651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Yes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1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Yes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7787080"/>
                      </a:ext>
                    </a:extLst>
                  </a:tr>
                  <a:tr h="23651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Yes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1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Yes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No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9593689"/>
                      </a:ext>
                    </a:extLst>
                  </a:tr>
                  <a:tr h="24941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1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No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19958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3">
                <a:extLst>
                  <a:ext uri="{FF2B5EF4-FFF2-40B4-BE49-F238E27FC236}">
                    <a16:creationId xmlns:a16="http://schemas.microsoft.com/office/drawing/2014/main" id="{09D9C511-0DB6-7A58-4018-7D174D3AE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7724146"/>
                  </p:ext>
                </p:extLst>
              </p:nvPr>
            </p:nvGraphicFramePr>
            <p:xfrm>
              <a:off x="375357" y="2117838"/>
              <a:ext cx="5001383" cy="1295400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1027324">
                      <a:extLst>
                        <a:ext uri="{9D8B030D-6E8A-4147-A177-3AD203B41FA5}">
                          <a16:colId xmlns:a16="http://schemas.microsoft.com/office/drawing/2014/main" val="1463710639"/>
                        </a:ext>
                      </a:extLst>
                    </a:gridCol>
                    <a:gridCol w="993515">
                      <a:extLst>
                        <a:ext uri="{9D8B030D-6E8A-4147-A177-3AD203B41FA5}">
                          <a16:colId xmlns:a16="http://schemas.microsoft.com/office/drawing/2014/main" val="3743751251"/>
                        </a:ext>
                      </a:extLst>
                    </a:gridCol>
                    <a:gridCol w="558848">
                      <a:extLst>
                        <a:ext uri="{9D8B030D-6E8A-4147-A177-3AD203B41FA5}">
                          <a16:colId xmlns:a16="http://schemas.microsoft.com/office/drawing/2014/main" val="2721315944"/>
                        </a:ext>
                      </a:extLst>
                    </a:gridCol>
                    <a:gridCol w="1195900">
                      <a:extLst>
                        <a:ext uri="{9D8B030D-6E8A-4147-A177-3AD203B41FA5}">
                          <a16:colId xmlns:a16="http://schemas.microsoft.com/office/drawing/2014/main" val="2703566189"/>
                        </a:ext>
                      </a:extLst>
                    </a:gridCol>
                    <a:gridCol w="1225796">
                      <a:extLst>
                        <a:ext uri="{9D8B030D-6E8A-4147-A177-3AD203B41FA5}">
                          <a16:colId xmlns:a16="http://schemas.microsoft.com/office/drawing/2014/main" val="1945610886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SeniorCitizen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PhoneService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60870" t="-2326" r="-433696" b="-4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PaperlessBilling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Churn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2594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60870" t="-104762" r="-433696" b="-3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Yes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No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288366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Yes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60870" t="-200000" r="-433696" b="-2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Yes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778708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Yes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60870" t="-307143" r="-433696" b="-1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Yes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No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959368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60870" t="-397674" r="-433696" b="-186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No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19958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7F5351C4-017E-956C-DE36-A67B968E44B6}"/>
              </a:ext>
            </a:extLst>
          </p:cNvPr>
          <p:cNvSpPr txBox="1"/>
          <p:nvPr/>
        </p:nvSpPr>
        <p:spPr>
          <a:xfrm>
            <a:off x="2976756" y="3776018"/>
            <a:ext cx="1370560" cy="313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no=0 ,  yes=1</a:t>
            </a:r>
            <a:endParaRPr lang="ko-KR" altLang="en-US" sz="1400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3E689434-21E7-5F39-A5C7-83EF199B9FB0}"/>
              </a:ext>
            </a:extLst>
          </p:cNvPr>
          <p:cNvSpPr/>
          <p:nvPr/>
        </p:nvSpPr>
        <p:spPr>
          <a:xfrm rot="5400000">
            <a:off x="2382122" y="3764732"/>
            <a:ext cx="544967" cy="44288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CA8EA62-4FF7-5741-FE39-B3800D2FDFC7}"/>
              </a:ext>
            </a:extLst>
          </p:cNvPr>
          <p:cNvGrpSpPr/>
          <p:nvPr/>
        </p:nvGrpSpPr>
        <p:grpSpPr>
          <a:xfrm>
            <a:off x="6302430" y="2015503"/>
            <a:ext cx="5825627" cy="1908215"/>
            <a:chOff x="5244662" y="1863040"/>
            <a:chExt cx="6345917" cy="19082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64CB51-8D9A-98B5-AEDD-6F327D22C679}"/>
                </a:ext>
              </a:extLst>
            </p:cNvPr>
            <p:cNvSpPr txBox="1"/>
            <p:nvPr/>
          </p:nvSpPr>
          <p:spPr>
            <a:xfrm>
              <a:off x="5244662" y="1863040"/>
              <a:ext cx="3402420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0" i="0" u="none" strike="noStrike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en-US" altLang="ko-KR" sz="1900" b="0" i="0" u="none" strike="noStrike" dirty="0" err="1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InternetService</a:t>
              </a:r>
              <a:r>
                <a:rPr lang="en-US" altLang="ko-KR" sz="1900" b="0" i="0" u="none" strike="noStrike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</a:p>
            <a:p>
              <a:pPr algn="ctr"/>
              <a:endParaRPr lang="en-US" altLang="ko-KR" sz="1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algn="ctr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900" b="0" i="0" u="none" strike="noStrike" kern="12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DSL </a:t>
              </a:r>
              <a:r>
                <a:rPr lang="ko-KR" altLang="en-US" sz="1900" b="0" i="0" u="none" strike="noStrike" kern="12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케이블 인터넷</a:t>
              </a:r>
              <a:endParaRPr lang="ko-KR" altLang="ko-KR" sz="1900" b="0" i="0" u="none" strike="noStrike" dirty="0">
                <a:effectLst/>
                <a:latin typeface="Arial" panose="020B0604020202020204" pitchFamily="34" charset="0"/>
              </a:endParaRPr>
            </a:p>
            <a:p>
              <a:pPr marL="0" algn="ctr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900" b="0" i="0" u="none" strike="noStrike" kern="12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Fiber optic </a:t>
              </a:r>
              <a:r>
                <a:rPr lang="ko-KR" altLang="en-US" sz="1900" b="0" i="0" u="none" strike="noStrike" kern="12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광섬유 인터넷</a:t>
              </a:r>
              <a:endParaRPr lang="ko-KR" altLang="ko-KR" sz="1900" b="0" i="0" u="none" strike="noStrike" dirty="0">
                <a:effectLst/>
                <a:latin typeface="Arial" panose="020B0604020202020204" pitchFamily="34" charset="0"/>
              </a:endParaRPr>
            </a:p>
            <a:p>
              <a:pPr algn="ctr"/>
              <a:endParaRPr lang="en-US" altLang="ko-KR" sz="1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9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No</a:t>
              </a:r>
              <a:r>
                <a:rPr lang="en-US" altLang="ko-KR" sz="1900" dirty="0"/>
                <a:t> </a:t>
              </a:r>
              <a:endParaRPr lang="ko-KR" altLang="en-US" sz="19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41825E3-18CE-7AA0-6F63-DFD8F189B0CF}"/>
                </a:ext>
              </a:extLst>
            </p:cNvPr>
            <p:cNvSpPr txBox="1"/>
            <p:nvPr/>
          </p:nvSpPr>
          <p:spPr>
            <a:xfrm>
              <a:off x="8669561" y="1863040"/>
              <a:ext cx="2921018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0" i="0" u="none" strike="noStrike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en-US" altLang="ko-KR" sz="1900" b="0" i="0" u="none" strike="noStrike" dirty="0" err="1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InternetService</a:t>
              </a:r>
              <a:r>
                <a:rPr lang="en-US" altLang="ko-KR" sz="1900" b="0" i="0" u="none" strike="noStrike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</a:p>
            <a:p>
              <a:pPr marL="0" algn="ctr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endParaRPr lang="en-US" altLang="ko-KR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algn="ctr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900" b="0" i="0" u="none" strike="noStrike" kern="12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Yes</a:t>
              </a:r>
            </a:p>
            <a:p>
              <a:pPr marL="0" algn="ctr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endParaRPr lang="en-US" altLang="ko-KR" sz="1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algn="ctr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endPara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algn="ctr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9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No</a:t>
              </a:r>
              <a:r>
                <a:rPr lang="en-US" altLang="ko-KR" sz="1900" dirty="0"/>
                <a:t> </a:t>
              </a:r>
              <a:endParaRPr lang="ko-KR" altLang="en-US" sz="1900" dirty="0"/>
            </a:p>
          </p:txBody>
        </p:sp>
        <p:sp>
          <p:nvSpPr>
            <p:cNvPr id="12" name="오른쪽 대괄호 11">
              <a:extLst>
                <a:ext uri="{FF2B5EF4-FFF2-40B4-BE49-F238E27FC236}">
                  <a16:creationId xmlns:a16="http://schemas.microsoft.com/office/drawing/2014/main" id="{5025B56A-E022-F168-6E16-95A00D7B7E5B}"/>
                </a:ext>
              </a:extLst>
            </p:cNvPr>
            <p:cNvSpPr/>
            <p:nvPr/>
          </p:nvSpPr>
          <p:spPr>
            <a:xfrm>
              <a:off x="8537944" y="2463204"/>
              <a:ext cx="109138" cy="584651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58C939FD-C537-72E4-7DFF-D53515939293}"/>
                </a:ext>
              </a:extLst>
            </p:cNvPr>
            <p:cNvCxnSpPr/>
            <p:nvPr/>
          </p:nvCxnSpPr>
          <p:spPr>
            <a:xfrm>
              <a:off x="8647082" y="2764465"/>
              <a:ext cx="5500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표 3">
                <a:extLst>
                  <a:ext uri="{FF2B5EF4-FFF2-40B4-BE49-F238E27FC236}">
                    <a16:creationId xmlns:a16="http://schemas.microsoft.com/office/drawing/2014/main" id="{31EB3ECA-3118-E818-3AF2-318010A3B6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9786444"/>
                  </p:ext>
                </p:extLst>
              </p:nvPr>
            </p:nvGraphicFramePr>
            <p:xfrm>
              <a:off x="7207447" y="4326677"/>
              <a:ext cx="4120787" cy="1379220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846442">
                      <a:extLst>
                        <a:ext uri="{9D8B030D-6E8A-4147-A177-3AD203B41FA5}">
                          <a16:colId xmlns:a16="http://schemas.microsoft.com/office/drawing/2014/main" val="1463710639"/>
                        </a:ext>
                      </a:extLst>
                    </a:gridCol>
                    <a:gridCol w="1004667">
                      <a:extLst>
                        <a:ext uri="{9D8B030D-6E8A-4147-A177-3AD203B41FA5}">
                          <a16:colId xmlns:a16="http://schemas.microsoft.com/office/drawing/2014/main" val="3743751251"/>
                        </a:ext>
                      </a:extLst>
                    </a:gridCol>
                    <a:gridCol w="358942">
                      <a:extLst>
                        <a:ext uri="{9D8B030D-6E8A-4147-A177-3AD203B41FA5}">
                          <a16:colId xmlns:a16="http://schemas.microsoft.com/office/drawing/2014/main" val="2721315944"/>
                        </a:ext>
                      </a:extLst>
                    </a:gridCol>
                    <a:gridCol w="1092150">
                      <a:extLst>
                        <a:ext uri="{9D8B030D-6E8A-4147-A177-3AD203B41FA5}">
                          <a16:colId xmlns:a16="http://schemas.microsoft.com/office/drawing/2014/main" val="2703566189"/>
                        </a:ext>
                      </a:extLst>
                    </a:gridCol>
                    <a:gridCol w="818586">
                      <a:extLst>
                        <a:ext uri="{9D8B030D-6E8A-4147-A177-3AD203B41FA5}">
                          <a16:colId xmlns:a16="http://schemas.microsoft.com/office/drawing/2014/main" val="1945610886"/>
                        </a:ext>
                      </a:extLst>
                    </a:gridCol>
                  </a:tblGrid>
                  <a:tr h="27666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SeniorCitizen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PhoneService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100" b="1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1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PaperlessBilling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Churn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25944"/>
                      </a:ext>
                    </a:extLst>
                  </a:tr>
                  <a:tr h="20903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1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2883668"/>
                      </a:ext>
                    </a:extLst>
                  </a:tr>
                  <a:tr h="20903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1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7787080"/>
                      </a:ext>
                    </a:extLst>
                  </a:tr>
                  <a:tr h="20903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1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9593689"/>
                      </a:ext>
                    </a:extLst>
                  </a:tr>
                  <a:tr h="20903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1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19958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표 3">
                <a:extLst>
                  <a:ext uri="{FF2B5EF4-FFF2-40B4-BE49-F238E27FC236}">
                    <a16:creationId xmlns:a16="http://schemas.microsoft.com/office/drawing/2014/main" id="{31EB3ECA-3118-E818-3AF2-318010A3B6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9786444"/>
                  </p:ext>
                </p:extLst>
              </p:nvPr>
            </p:nvGraphicFramePr>
            <p:xfrm>
              <a:off x="7207447" y="4326677"/>
              <a:ext cx="4120787" cy="1379220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846442">
                      <a:extLst>
                        <a:ext uri="{9D8B030D-6E8A-4147-A177-3AD203B41FA5}">
                          <a16:colId xmlns:a16="http://schemas.microsoft.com/office/drawing/2014/main" val="1463710639"/>
                        </a:ext>
                      </a:extLst>
                    </a:gridCol>
                    <a:gridCol w="1004667">
                      <a:extLst>
                        <a:ext uri="{9D8B030D-6E8A-4147-A177-3AD203B41FA5}">
                          <a16:colId xmlns:a16="http://schemas.microsoft.com/office/drawing/2014/main" val="3743751251"/>
                        </a:ext>
                      </a:extLst>
                    </a:gridCol>
                    <a:gridCol w="358942">
                      <a:extLst>
                        <a:ext uri="{9D8B030D-6E8A-4147-A177-3AD203B41FA5}">
                          <a16:colId xmlns:a16="http://schemas.microsoft.com/office/drawing/2014/main" val="2721315944"/>
                        </a:ext>
                      </a:extLst>
                    </a:gridCol>
                    <a:gridCol w="1092150">
                      <a:extLst>
                        <a:ext uri="{9D8B030D-6E8A-4147-A177-3AD203B41FA5}">
                          <a16:colId xmlns:a16="http://schemas.microsoft.com/office/drawing/2014/main" val="2703566189"/>
                        </a:ext>
                      </a:extLst>
                    </a:gridCol>
                    <a:gridCol w="818586">
                      <a:extLst>
                        <a:ext uri="{9D8B030D-6E8A-4147-A177-3AD203B41FA5}">
                          <a16:colId xmlns:a16="http://schemas.microsoft.com/office/drawing/2014/main" val="1945610886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SeniorCitizen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PhoneService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5254" t="-8772" r="-533898" b="-3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PaperlessBilling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Churn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2594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5254" t="-144186" r="-533898" b="-3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288366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5254" t="-250000" r="-533898" b="-2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778708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5254" t="-341860" r="-533898" b="-1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959368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5254" t="-441860" r="-533898" b="-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19958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02867D9-8157-DD50-CA86-C7A1678C1F51}"/>
              </a:ext>
            </a:extLst>
          </p:cNvPr>
          <p:cNvSpPr txBox="1"/>
          <p:nvPr/>
        </p:nvSpPr>
        <p:spPr>
          <a:xfrm>
            <a:off x="243279" y="1311231"/>
            <a:ext cx="286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One-hot encoding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2C8178-D590-D7D3-9FDB-D0DFCA3ED5C6}"/>
              </a:ext>
            </a:extLst>
          </p:cNvPr>
          <p:cNvSpPr/>
          <p:nvPr/>
        </p:nvSpPr>
        <p:spPr>
          <a:xfrm>
            <a:off x="6073140" y="1311231"/>
            <a:ext cx="45719" cy="45831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09F694-3D94-DD10-D278-883A886917C7}"/>
              </a:ext>
            </a:extLst>
          </p:cNvPr>
          <p:cNvSpPr txBox="1"/>
          <p:nvPr/>
        </p:nvSpPr>
        <p:spPr>
          <a:xfrm>
            <a:off x="6367943" y="1311231"/>
            <a:ext cx="289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이진분류</a:t>
            </a:r>
            <a:r>
              <a:rPr lang="en-US" altLang="ko-KR" dirty="0"/>
              <a:t> </a:t>
            </a:r>
            <a:r>
              <a:rPr lang="ko-KR" altLang="en-US" dirty="0"/>
              <a:t>후 인코딩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527572B-151D-6E65-AD80-C24891DFD38F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8F90B68-A66D-C1AD-31A4-7B7DE1431DC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0624B73-041C-5DF6-6902-50505089AEE2}"/>
              </a:ext>
            </a:extLst>
          </p:cNvPr>
          <p:cNvSpPr txBox="1"/>
          <p:nvPr/>
        </p:nvSpPr>
        <p:spPr>
          <a:xfrm>
            <a:off x="1586158" y="300704"/>
            <a:ext cx="20977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spc="-300" dirty="0">
                <a:solidFill>
                  <a:schemeClr val="accent4"/>
                </a:solidFill>
              </a:rPr>
              <a:t>인코딩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AD2889-1C55-361F-D009-2555700AEB23}"/>
              </a:ext>
            </a:extLst>
          </p:cNvPr>
          <p:cNvSpPr txBox="1"/>
          <p:nvPr/>
        </p:nvSpPr>
        <p:spPr>
          <a:xfrm>
            <a:off x="583709" y="34558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# 3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38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2355</TotalTime>
  <Words>1537</Words>
  <Application>Microsoft Office PowerPoint</Application>
  <PresentationFormat>와이드스크린</PresentationFormat>
  <Paragraphs>763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Inter</vt:lpstr>
      <vt:lpstr>Pretendard</vt:lpstr>
      <vt:lpstr>Pretendard ExtraBold</vt:lpstr>
      <vt:lpstr>맑은 고딕</vt:lpstr>
      <vt:lpstr>Arial</vt:lpstr>
      <vt:lpstr>Cambria Math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이호은</cp:lastModifiedBy>
  <cp:revision>49</cp:revision>
  <dcterms:created xsi:type="dcterms:W3CDTF">2021-10-22T06:13:27Z</dcterms:created>
  <dcterms:modified xsi:type="dcterms:W3CDTF">2022-06-10T08:17:13Z</dcterms:modified>
</cp:coreProperties>
</file>