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1419" r:id="rId2"/>
    <p:sldId id="1420" r:id="rId3"/>
    <p:sldId id="1421" r:id="rId4"/>
    <p:sldId id="1423" r:id="rId5"/>
    <p:sldId id="1422" r:id="rId6"/>
    <p:sldId id="1424" r:id="rId7"/>
    <p:sldId id="1425" r:id="rId8"/>
    <p:sldId id="1426" r:id="rId9"/>
    <p:sldId id="1427" r:id="rId10"/>
    <p:sldId id="1428" r:id="rId11"/>
    <p:sldId id="1437" r:id="rId12"/>
    <p:sldId id="1429" r:id="rId13"/>
    <p:sldId id="1430" r:id="rId14"/>
    <p:sldId id="1436" r:id="rId15"/>
    <p:sldId id="1431" r:id="rId16"/>
    <p:sldId id="1432" r:id="rId17"/>
    <p:sldId id="1438" r:id="rId18"/>
    <p:sldId id="1433" r:id="rId19"/>
    <p:sldId id="1434" r:id="rId20"/>
    <p:sldId id="1435" r:id="rId21"/>
    <p:sldId id="1439" r:id="rId22"/>
    <p:sldId id="1440" r:id="rId23"/>
    <p:sldId id="1441" r:id="rId24"/>
    <p:sldId id="1442" r:id="rId25"/>
    <p:sldId id="1443" r:id="rId26"/>
    <p:sldId id="1444" r:id="rId27"/>
    <p:sldId id="1445" r:id="rId28"/>
    <p:sldId id="1446" r:id="rId29"/>
    <p:sldId id="1447" r:id="rId30"/>
    <p:sldId id="1448" r:id="rId31"/>
    <p:sldId id="1449" r:id="rId32"/>
    <p:sldId id="1450" r:id="rId33"/>
    <p:sldId id="1451" r:id="rId34"/>
    <p:sldId id="1452" r:id="rId35"/>
    <p:sldId id="1453" r:id="rId36"/>
    <p:sldId id="1454" r:id="rId37"/>
    <p:sldId id="1455" r:id="rId38"/>
    <p:sldId id="1456" r:id="rId39"/>
    <p:sldId id="1457" r:id="rId40"/>
    <p:sldId id="1458" r:id="rId41"/>
    <p:sldId id="1459" r:id="rId42"/>
    <p:sldId id="1460" r:id="rId43"/>
    <p:sldId id="1461" r:id="rId44"/>
    <p:sldId id="1462" r:id="rId45"/>
    <p:sldId id="1468" r:id="rId46"/>
    <p:sldId id="1463" r:id="rId47"/>
    <p:sldId id="1464" r:id="rId48"/>
    <p:sldId id="1465" r:id="rId49"/>
    <p:sldId id="1466" r:id="rId50"/>
    <p:sldId id="1467" r:id="rId51"/>
    <p:sldId id="1469" r:id="rId52"/>
    <p:sldId id="1470" r:id="rId53"/>
    <p:sldId id="1471" r:id="rId54"/>
    <p:sldId id="1472" r:id="rId55"/>
    <p:sldId id="1473" r:id="rId56"/>
    <p:sldId id="1474" r:id="rId57"/>
  </p:sldIdLst>
  <p:sldSz cx="9144000" cy="6858000" type="screen4x3"/>
  <p:notesSz cx="7102475" cy="10231438"/>
  <p:defaultTextStyle>
    <a:defPPr>
      <a:defRPr lang="en-US"/>
    </a:defPPr>
    <a:lvl1pPr algn="l" rtl="0" fontAlgn="base">
      <a:spcBef>
        <a:spcPct val="0"/>
      </a:spcBef>
      <a:spcAft>
        <a:spcPct val="0"/>
      </a:spcAft>
      <a:defRPr sz="2000" kern="1200">
        <a:solidFill>
          <a:schemeClr val="bg1"/>
        </a:solidFill>
        <a:latin typeface="Arial" charset="0"/>
        <a:ea typeface="微软雅黑" pitchFamily="34" charset="-122"/>
        <a:cs typeface="+mn-cs"/>
      </a:defRPr>
    </a:lvl1pPr>
    <a:lvl2pPr marL="457200" algn="l" rtl="0" fontAlgn="base">
      <a:spcBef>
        <a:spcPct val="0"/>
      </a:spcBef>
      <a:spcAft>
        <a:spcPct val="0"/>
      </a:spcAft>
      <a:defRPr sz="2000" kern="1200">
        <a:solidFill>
          <a:schemeClr val="bg1"/>
        </a:solidFill>
        <a:latin typeface="Arial" charset="0"/>
        <a:ea typeface="微软雅黑" pitchFamily="34" charset="-122"/>
        <a:cs typeface="+mn-cs"/>
      </a:defRPr>
    </a:lvl2pPr>
    <a:lvl3pPr marL="914400" algn="l" rtl="0" fontAlgn="base">
      <a:spcBef>
        <a:spcPct val="0"/>
      </a:spcBef>
      <a:spcAft>
        <a:spcPct val="0"/>
      </a:spcAft>
      <a:defRPr sz="2000" kern="1200">
        <a:solidFill>
          <a:schemeClr val="bg1"/>
        </a:solidFill>
        <a:latin typeface="Arial" charset="0"/>
        <a:ea typeface="微软雅黑" pitchFamily="34" charset="-122"/>
        <a:cs typeface="+mn-cs"/>
      </a:defRPr>
    </a:lvl3pPr>
    <a:lvl4pPr marL="1371600" algn="l" rtl="0" fontAlgn="base">
      <a:spcBef>
        <a:spcPct val="0"/>
      </a:spcBef>
      <a:spcAft>
        <a:spcPct val="0"/>
      </a:spcAft>
      <a:defRPr sz="2000" kern="1200">
        <a:solidFill>
          <a:schemeClr val="bg1"/>
        </a:solidFill>
        <a:latin typeface="Arial" charset="0"/>
        <a:ea typeface="微软雅黑" pitchFamily="34" charset="-122"/>
        <a:cs typeface="+mn-cs"/>
      </a:defRPr>
    </a:lvl4pPr>
    <a:lvl5pPr marL="1828800" algn="l" rtl="0" fontAlgn="base">
      <a:spcBef>
        <a:spcPct val="0"/>
      </a:spcBef>
      <a:spcAft>
        <a:spcPct val="0"/>
      </a:spcAft>
      <a:defRPr sz="2000" kern="1200">
        <a:solidFill>
          <a:schemeClr val="bg1"/>
        </a:solidFill>
        <a:latin typeface="Arial" charset="0"/>
        <a:ea typeface="微软雅黑" pitchFamily="34" charset="-122"/>
        <a:cs typeface="+mn-cs"/>
      </a:defRPr>
    </a:lvl5pPr>
    <a:lvl6pPr marL="2286000" algn="l" defTabSz="914400" rtl="0" eaLnBrk="1" latinLnBrk="0" hangingPunct="1">
      <a:defRPr sz="2000" kern="1200">
        <a:solidFill>
          <a:schemeClr val="bg1"/>
        </a:solidFill>
        <a:latin typeface="Arial" charset="0"/>
        <a:ea typeface="微软雅黑" pitchFamily="34" charset="-122"/>
        <a:cs typeface="+mn-cs"/>
      </a:defRPr>
    </a:lvl6pPr>
    <a:lvl7pPr marL="2743200" algn="l" defTabSz="914400" rtl="0" eaLnBrk="1" latinLnBrk="0" hangingPunct="1">
      <a:defRPr sz="2000" kern="1200">
        <a:solidFill>
          <a:schemeClr val="bg1"/>
        </a:solidFill>
        <a:latin typeface="Arial" charset="0"/>
        <a:ea typeface="微软雅黑" pitchFamily="34" charset="-122"/>
        <a:cs typeface="+mn-cs"/>
      </a:defRPr>
    </a:lvl7pPr>
    <a:lvl8pPr marL="3200400" algn="l" defTabSz="914400" rtl="0" eaLnBrk="1" latinLnBrk="0" hangingPunct="1">
      <a:defRPr sz="2000" kern="1200">
        <a:solidFill>
          <a:schemeClr val="bg1"/>
        </a:solidFill>
        <a:latin typeface="Arial" charset="0"/>
        <a:ea typeface="微软雅黑" pitchFamily="34" charset="-122"/>
        <a:cs typeface="+mn-cs"/>
      </a:defRPr>
    </a:lvl8pPr>
    <a:lvl9pPr marL="3657600" algn="l" defTabSz="914400" rtl="0" eaLnBrk="1" latinLnBrk="0" hangingPunct="1">
      <a:defRPr sz="2000" kern="1200">
        <a:solidFill>
          <a:schemeClr val="bg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showPr>
  <p:clrMru>
    <a:srgbClr val="3333FF"/>
    <a:srgbClr val="009900"/>
    <a:srgbClr val="FFFFFF"/>
    <a:srgbClr val="006600"/>
    <a:srgbClr val="66FF66"/>
    <a:srgbClr val="99CC00"/>
    <a:srgbClr val="FFFF00"/>
    <a:srgbClr val="FF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9859" autoAdjust="0"/>
    <p:restoredTop sz="78929" autoAdjust="0"/>
  </p:normalViewPr>
  <p:slideViewPr>
    <p:cSldViewPr>
      <p:cViewPr>
        <p:scale>
          <a:sx n="75" d="100"/>
          <a:sy n="75" d="100"/>
        </p:scale>
        <p:origin x="-744" y="36"/>
      </p:cViewPr>
      <p:guideLst>
        <p:guide orient="horz" pos="1933"/>
        <p:guide pos="3198"/>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750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defTabSz="950913">
              <a:defRPr sz="1200" smtClean="0">
                <a:solidFill>
                  <a:schemeClr val="tx1"/>
                </a:solidFill>
                <a:ea typeface="+mn-ea"/>
              </a:defRPr>
            </a:lvl1pPr>
          </a:lstStyle>
          <a:p>
            <a:pPr>
              <a:defRPr/>
            </a:pPr>
            <a:endParaRPr lang="zh-CN" altLang="en-US"/>
          </a:p>
        </p:txBody>
      </p:sp>
      <p:sp>
        <p:nvSpPr>
          <p:cNvPr id="1557507"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algn="r" defTabSz="950913">
              <a:defRPr sz="1200" smtClean="0">
                <a:solidFill>
                  <a:schemeClr val="tx1"/>
                </a:solidFill>
                <a:ea typeface="+mn-ea"/>
              </a:defRPr>
            </a:lvl1pPr>
          </a:lstStyle>
          <a:p>
            <a:pPr>
              <a:defRPr/>
            </a:pPr>
            <a:endParaRPr lang="en-US" altLang="zh-CN" dirty="0"/>
          </a:p>
        </p:txBody>
      </p:sp>
      <p:sp>
        <p:nvSpPr>
          <p:cNvPr id="1557508"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defTabSz="950913">
              <a:defRPr sz="1200" smtClean="0">
                <a:solidFill>
                  <a:schemeClr val="tx1"/>
                </a:solidFill>
                <a:ea typeface="+mn-ea"/>
              </a:defRPr>
            </a:lvl1pPr>
          </a:lstStyle>
          <a:p>
            <a:pPr>
              <a:defRPr/>
            </a:pPr>
            <a:endParaRPr lang="en-US" altLang="zh-CN" dirty="0"/>
          </a:p>
        </p:txBody>
      </p:sp>
      <p:sp>
        <p:nvSpPr>
          <p:cNvPr id="1557509"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algn="r" defTabSz="950913">
              <a:defRPr sz="1200" smtClean="0">
                <a:solidFill>
                  <a:schemeClr val="tx1"/>
                </a:solidFill>
                <a:ea typeface="+mn-ea"/>
              </a:defRPr>
            </a:lvl1pPr>
          </a:lstStyle>
          <a:p>
            <a:pPr>
              <a:defRPr/>
            </a:pPr>
            <a:fld id="{A5BF0FA0-3EBB-4A19-9649-96CCF9A25168}"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defTabSz="950913">
              <a:defRPr sz="1200" smtClean="0">
                <a:solidFill>
                  <a:schemeClr val="tx1"/>
                </a:solidFill>
                <a:ea typeface="+mn-ea"/>
              </a:defRPr>
            </a:lvl1pPr>
          </a:lstStyle>
          <a:p>
            <a:pPr>
              <a:defRPr/>
            </a:pPr>
            <a:endParaRPr lang="zh-CN" altLang="en-US"/>
          </a:p>
        </p:txBody>
      </p:sp>
      <p:sp>
        <p:nvSpPr>
          <p:cNvPr id="82947"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algn="r" defTabSz="950913">
              <a:defRPr sz="1200" smtClean="0">
                <a:solidFill>
                  <a:schemeClr val="tx1"/>
                </a:solidFill>
                <a:ea typeface="+mn-ea"/>
              </a:defRPr>
            </a:lvl1pPr>
          </a:lstStyle>
          <a:p>
            <a:pPr>
              <a:defRPr/>
            </a:pPr>
            <a:endParaRPr lang="en-US" altLang="zh-CN" dirty="0"/>
          </a:p>
        </p:txBody>
      </p:sp>
      <p:sp>
        <p:nvSpPr>
          <p:cNvPr id="34820" name="Rectangle 4"/>
          <p:cNvSpPr>
            <a:spLocks noGrp="1" noRot="1" noChangeAspect="1" noChangeArrowheads="1" noTextEdit="1"/>
          </p:cNvSpPr>
          <p:nvPr>
            <p:ph type="sldImg" idx="2"/>
          </p:nvPr>
        </p:nvSpPr>
        <p:spPr bwMode="auto">
          <a:xfrm>
            <a:off x="995363" y="768350"/>
            <a:ext cx="5113337" cy="3835400"/>
          </a:xfrm>
          <a:prstGeom prst="rect">
            <a:avLst/>
          </a:prstGeom>
          <a:noFill/>
          <a:ln w="9525">
            <a:solidFill>
              <a:srgbClr val="000000"/>
            </a:solidFill>
            <a:miter lim="800000"/>
            <a:headEnd/>
            <a:tailEnd/>
          </a:ln>
        </p:spPr>
      </p:sp>
      <p:sp>
        <p:nvSpPr>
          <p:cNvPr id="82949" name="Rectangle 5"/>
          <p:cNvSpPr>
            <a:spLocks noGrp="1" noChangeArrowheads="1"/>
          </p:cNvSpPr>
          <p:nvPr>
            <p:ph type="body" sz="quarter" idx="3"/>
          </p:nvPr>
        </p:nvSpPr>
        <p:spPr bwMode="auto">
          <a:xfrm>
            <a:off x="709613" y="4860925"/>
            <a:ext cx="5683250" cy="4603750"/>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2950"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defTabSz="950913">
              <a:defRPr sz="1200" smtClean="0">
                <a:solidFill>
                  <a:schemeClr val="tx1"/>
                </a:solidFill>
                <a:ea typeface="+mn-ea"/>
              </a:defRPr>
            </a:lvl1pPr>
          </a:lstStyle>
          <a:p>
            <a:pPr>
              <a:defRPr/>
            </a:pPr>
            <a:endParaRPr lang="en-US" altLang="zh-CN" dirty="0"/>
          </a:p>
        </p:txBody>
      </p:sp>
      <p:sp>
        <p:nvSpPr>
          <p:cNvPr id="82951"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algn="r" defTabSz="950913">
              <a:defRPr sz="1200" smtClean="0">
                <a:solidFill>
                  <a:schemeClr val="tx1"/>
                </a:solidFill>
                <a:ea typeface="+mn-ea"/>
              </a:defRPr>
            </a:lvl1pPr>
          </a:lstStyle>
          <a:p>
            <a:pPr>
              <a:defRPr/>
            </a:pPr>
            <a:fld id="{66D087EA-0197-4A08-9A37-9823737848E4}"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FF6381D-30F0-4EF4-896E-CCACD753761A}" type="slidenum">
              <a:rPr lang="zh-CN" altLang="en-US"/>
              <a:pPr/>
              <a:t>1</a:t>
            </a:fld>
            <a:endParaRPr lang="en-US" altLang="zh-CN"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6D087EA-0197-4A08-9A37-9823737848E4}" type="slidenum">
              <a:rPr lang="zh-CN" altLang="en-US" smtClean="0"/>
              <a:pPr>
                <a:defRPr/>
              </a:pPr>
              <a:t>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6D087EA-0197-4A08-9A37-9823737848E4}" type="slidenum">
              <a:rPr lang="zh-CN" altLang="en-US" smtClean="0"/>
              <a:pPr>
                <a:defRPr/>
              </a:pPr>
              <a:t>3</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6D087EA-0197-4A08-9A37-9823737848E4}" type="slidenum">
              <a:rPr lang="zh-CN" altLang="en-US" smtClean="0"/>
              <a:pPr>
                <a:defRPr/>
              </a:pPr>
              <a:t>56</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solidFill>
          <a:srgbClr val="FFFFFF"/>
        </a:solidFill>
        <a:effectLst/>
      </p:bgPr>
    </p:bg>
    <p:spTree>
      <p:nvGrpSpPr>
        <p:cNvPr id="1" name=""/>
        <p:cNvGrpSpPr/>
        <p:nvPr/>
      </p:nvGrpSpPr>
      <p:grpSpPr>
        <a:xfrm>
          <a:off x="0" y="0"/>
          <a:ext cx="0" cy="0"/>
          <a:chOff x="0" y="0"/>
          <a:chExt cx="0" cy="0"/>
        </a:xfrm>
      </p:grpSpPr>
      <p:pic>
        <p:nvPicPr>
          <p:cNvPr id="3" name="Picture 49" descr="PPT封面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 name="Rectangle 43"/>
          <p:cNvSpPr>
            <a:spLocks noChangeArrowheads="1"/>
          </p:cNvSpPr>
          <p:nvPr/>
        </p:nvSpPr>
        <p:spPr bwMode="gray">
          <a:xfrm>
            <a:off x="6553200" y="6610350"/>
            <a:ext cx="2133600" cy="171450"/>
          </a:xfrm>
          <a:prstGeom prst="rect">
            <a:avLst/>
          </a:prstGeom>
          <a:noFill/>
          <a:ln w="9525">
            <a:noFill/>
            <a:miter lim="800000"/>
            <a:headEnd/>
            <a:tailEnd/>
          </a:ln>
          <a:effectLst/>
        </p:spPr>
        <p:txBody>
          <a:bodyPr/>
          <a:lstStyle/>
          <a:p>
            <a:pPr algn="r">
              <a:defRPr/>
            </a:pPr>
            <a:fld id="{4E3B6EC9-47F5-44FE-8202-32364ECD8AEF}" type="slidenum">
              <a:rPr lang="zh-CN" altLang="en-US" sz="1400">
                <a:solidFill>
                  <a:schemeClr val="tx1"/>
                </a:solidFill>
                <a:ea typeface="宋体" pitchFamily="2" charset="-122"/>
              </a:rPr>
              <a:pPr algn="r">
                <a:defRPr/>
              </a:pPr>
              <a:t>‹#›</a:t>
            </a:fld>
            <a:endParaRPr lang="en-US" altLang="zh-CN" sz="1400" dirty="0">
              <a:solidFill>
                <a:schemeClr val="tx1"/>
              </a:solidFill>
              <a:ea typeface="宋体" pitchFamily="2" charset="-122"/>
            </a:endParaRPr>
          </a:p>
        </p:txBody>
      </p:sp>
      <p:sp>
        <p:nvSpPr>
          <p:cNvPr id="3074" name="Rectangle 2"/>
          <p:cNvSpPr>
            <a:spLocks noGrp="1" noChangeArrowheads="1"/>
          </p:cNvSpPr>
          <p:nvPr>
            <p:ph type="ctrTitle"/>
          </p:nvPr>
        </p:nvSpPr>
        <p:spPr bwMode="gray">
          <a:xfrm>
            <a:off x="755650" y="3284538"/>
            <a:ext cx="5795963" cy="838200"/>
          </a:xfrm>
        </p:spPr>
        <p:txBody>
          <a:bodyPr/>
          <a:lstStyle>
            <a:lvl1pPr>
              <a:defRPr sz="3200">
                <a:solidFill>
                  <a:srgbClr val="000000"/>
                </a:solidFill>
                <a:latin typeface="黑体" pitchFamily="2" charset="-122"/>
                <a:ea typeface="黑体" pitchFamily="2" charset="-122"/>
              </a:defRPr>
            </a:lvl1pPr>
          </a:lstStyle>
          <a:p>
            <a:r>
              <a:rPr lang="zh-CN" altLang="en-US"/>
              <a:t>单击此处编辑母版标题样式</a:t>
            </a:r>
          </a:p>
        </p:txBody>
      </p:sp>
      <p:sp>
        <p:nvSpPr>
          <p:cNvPr id="5" name="Rectangle 4"/>
          <p:cNvSpPr>
            <a:spLocks noGrp="1" noChangeArrowheads="1"/>
          </p:cNvSpPr>
          <p:nvPr>
            <p:ph type="dt" sz="half" idx="10"/>
          </p:nvPr>
        </p:nvSpPr>
        <p:spPr bwMode="gray">
          <a:xfrm>
            <a:off x="457200" y="6610350"/>
            <a:ext cx="2133600" cy="171450"/>
          </a:xfrm>
        </p:spPr>
        <p:txBody>
          <a:bodyPr/>
          <a:lstStyle>
            <a:lvl1pPr>
              <a:defRPr smtClean="0"/>
            </a:lvl1pPr>
          </a:lstStyle>
          <a:p>
            <a:pPr>
              <a:defRPr/>
            </a:pPr>
            <a:endParaRPr lang="en-US" altLang="zh-CN" dirty="0"/>
          </a:p>
        </p:txBody>
      </p:sp>
      <p:sp>
        <p:nvSpPr>
          <p:cNvPr id="6" name="Rectangle 6"/>
          <p:cNvSpPr>
            <a:spLocks noGrp="1" noChangeArrowheads="1"/>
          </p:cNvSpPr>
          <p:nvPr>
            <p:ph type="sldNum" sz="quarter" idx="11"/>
          </p:nvPr>
        </p:nvSpPr>
        <p:spPr bwMode="gray">
          <a:xfrm>
            <a:off x="6553200" y="6610350"/>
            <a:ext cx="2133600" cy="171450"/>
          </a:xfrm>
        </p:spPr>
        <p:txBody>
          <a:bodyPr/>
          <a:lstStyle>
            <a:lvl1pPr>
              <a:defRPr smtClean="0">
                <a:solidFill>
                  <a:schemeClr val="tx1"/>
                </a:solidFill>
              </a:defRPr>
            </a:lvl1pPr>
          </a:lstStyle>
          <a:p>
            <a:pPr>
              <a:defRPr/>
            </a:pPr>
            <a:fld id="{AEDA1FE3-04A2-4945-8657-0BF809145D82}" type="slidenum">
              <a:rPr lang="zh-CN" altLang="en-US"/>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8D29CAC9-A8A6-4664-9F38-117573FBDB90}" type="slidenum">
              <a:rPr lang="zh-CN" altLang="en-US"/>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0"/>
            <a:ext cx="2171700"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362700"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165F6086-DF7F-44D3-9984-9F8D2F0888D9}" type="slidenum">
              <a:rPr lang="zh-CN" altLang="en-US"/>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27D581B5-F593-4D59-BCEE-7A2243742702}" type="slidenum">
              <a:rPr lang="zh-CN" altLang="en-US"/>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3AC5D7B1-BB83-48CE-9276-36105A026C68}" type="slidenum">
              <a:rPr lang="zh-CN" altLang="en-US"/>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7103D2A7-C259-4A65-91A6-FB79DCFDE417}" type="slidenum">
              <a:rPr lang="zh-CN" altLang="en-US"/>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6"/>
          <p:cNvSpPr>
            <a:spLocks noGrp="1" noChangeArrowheads="1"/>
          </p:cNvSpPr>
          <p:nvPr>
            <p:ph type="sldNum" sz="quarter" idx="12"/>
          </p:nvPr>
        </p:nvSpPr>
        <p:spPr>
          <a:ln/>
        </p:spPr>
        <p:txBody>
          <a:bodyPr/>
          <a:lstStyle>
            <a:lvl1pPr>
              <a:defRPr/>
            </a:lvl1pPr>
          </a:lstStyle>
          <a:p>
            <a:pPr>
              <a:defRPr/>
            </a:pPr>
            <a:fld id="{11A28BFD-FA71-4DC7-96E9-8441D15A04F5}" type="slidenum">
              <a:rPr lang="zh-CN" altLang="en-US"/>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6"/>
          <p:cNvSpPr>
            <a:spLocks noGrp="1" noChangeArrowheads="1"/>
          </p:cNvSpPr>
          <p:nvPr>
            <p:ph type="sldNum" sz="quarter" idx="12"/>
          </p:nvPr>
        </p:nvSpPr>
        <p:spPr>
          <a:ln/>
        </p:spPr>
        <p:txBody>
          <a:bodyPr/>
          <a:lstStyle>
            <a:lvl1pPr>
              <a:defRPr/>
            </a:lvl1pPr>
          </a:lstStyle>
          <a:p>
            <a:pPr>
              <a:defRPr/>
            </a:pPr>
            <a:fld id="{4D6324E7-D0EF-4DCB-8C48-32CD760BAFB0}" type="slidenum">
              <a:rPr lang="zh-CN" altLang="en-US"/>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55DC4EC6-5F12-4D2F-BD0C-4469939CCB6A}" type="slidenum">
              <a:rPr lang="zh-CN" altLang="en-US"/>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A486E494-8AAF-4020-BFAE-AB31BF1573BD}" type="slidenum">
              <a:rPr lang="zh-CN" altLang="en-US"/>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367FFFE5-B2FD-4D0F-BBAF-E724FB68A7D4}" type="slidenum">
              <a:rPr lang="zh-CN" altLang="en-US"/>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45" descr="PPT内页"/>
          <p:cNvPicPr>
            <a:picLocks noChangeAspect="1" noChangeArrowheads="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2" name="Rectangle 2"/>
          <p:cNvSpPr>
            <a:spLocks noGrp="1" noChangeArrowheads="1"/>
          </p:cNvSpPr>
          <p:nvPr>
            <p:ph type="title"/>
          </p:nvPr>
        </p:nvSpPr>
        <p:spPr bwMode="white">
          <a:xfrm>
            <a:off x="0" y="0"/>
            <a:ext cx="8172450" cy="7524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tx1"/>
                </a:solidFill>
                <a:ea typeface="宋体" pitchFamily="2"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ea typeface="宋体" pitchFamily="2" charset="-122"/>
              </a:defRPr>
            </a:lvl1pPr>
          </a:lstStyle>
          <a:p>
            <a:pPr>
              <a:defRPr/>
            </a:pPr>
            <a:endParaRPr lang="en-US" altLang="zh-CN" dirty="0"/>
          </a:p>
        </p:txBody>
      </p:sp>
      <p:sp>
        <p:nvSpPr>
          <p:cNvPr id="1030" name="Rectangle 6"/>
          <p:cNvSpPr>
            <a:spLocks noGrp="1" noChangeArrowheads="1"/>
          </p:cNvSpPr>
          <p:nvPr>
            <p:ph type="sldNum" sz="quarter" idx="4"/>
          </p:nvPr>
        </p:nvSpPr>
        <p:spPr bwMode="auto">
          <a:xfrm>
            <a:off x="6975475"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宋体" pitchFamily="2" charset="-122"/>
              </a:defRPr>
            </a:lvl1pPr>
          </a:lstStyle>
          <a:p>
            <a:pPr>
              <a:defRPr/>
            </a:pPr>
            <a:fld id="{D1C6626B-B973-4475-AC97-67898FF5ACAB}" type="slidenum">
              <a:rPr lang="zh-CN" altLang="en-US"/>
              <a:pPr>
                <a:defRPr/>
              </a:pPr>
              <a:t>‹#›</a:t>
            </a:fld>
            <a:endParaRPr lang="en-US" altLang="zh-CN" dirty="0"/>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itchFamily="34" charset="-122"/>
          <a:ea typeface="微软雅黑" pitchFamily="34" charset="-122"/>
        </a:defRPr>
      </a:lvl9pPr>
    </p:titleStyle>
    <p:bodyStyle>
      <a:lvl1pPr marL="342900" indent="-342900" algn="l" rtl="0" eaLnBrk="0" fontAlgn="base" hangingPunct="0">
        <a:lnSpc>
          <a:spcPct val="130000"/>
        </a:lnSpc>
        <a:spcBef>
          <a:spcPct val="40000"/>
        </a:spcBef>
        <a:spcAft>
          <a:spcPct val="0"/>
        </a:spcAft>
        <a:buClr>
          <a:schemeClr val="tx2"/>
        </a:buClr>
        <a:buSzPct val="115000"/>
        <a:buFont typeface="Wingdings"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di.itpub.net/" TargetMode="External"/><Relationship Id="rId2" Type="http://schemas.openxmlformats.org/officeDocument/2006/relationships/hyperlink" Target="http://www.pentahochina.com/" TargetMode="External"/><Relationship Id="rId1" Type="http://schemas.openxmlformats.org/officeDocument/2006/relationships/slideLayout" Target="../slideLayouts/slideLayout2.xml"/><Relationship Id="rId4" Type="http://schemas.openxmlformats.org/officeDocument/2006/relationships/hyperlink" Target="http://wiki.pentaho.co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aike.baidu.com/view/1295748.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p:spPr>
        <p:txBody>
          <a:bodyPr/>
          <a:lstStyle/>
          <a:p>
            <a:fld id="{12CC87FE-152F-42EC-9D99-BED4C153673C}" type="slidenum">
              <a:rPr lang="zh-CN" altLang="en-US"/>
              <a:pPr/>
              <a:t>1</a:t>
            </a:fld>
            <a:endParaRPr lang="en-US" altLang="zh-CN" dirty="0"/>
          </a:p>
        </p:txBody>
      </p:sp>
      <p:sp>
        <p:nvSpPr>
          <p:cNvPr id="2017293" name="Rectangle 13"/>
          <p:cNvSpPr>
            <a:spLocks noChangeArrowheads="1"/>
          </p:cNvSpPr>
          <p:nvPr/>
        </p:nvSpPr>
        <p:spPr bwMode="auto">
          <a:xfrm>
            <a:off x="179388" y="2781300"/>
            <a:ext cx="7777162" cy="1618905"/>
          </a:xfrm>
          <a:prstGeom prst="rect">
            <a:avLst/>
          </a:prstGeom>
          <a:noFill/>
          <a:ln w="9525">
            <a:noFill/>
            <a:miter lim="800000"/>
            <a:headEnd/>
            <a:tailEnd/>
          </a:ln>
          <a:effectLst/>
        </p:spPr>
        <p:txBody>
          <a:bodyPr>
            <a:spAutoFit/>
          </a:bodyPr>
          <a:lstStyle/>
          <a:p>
            <a:pPr algn="ctr">
              <a:lnSpc>
                <a:spcPct val="160000"/>
              </a:lnSpc>
              <a:defRPr/>
            </a:pPr>
            <a:r>
              <a:rPr kumimoji="1" lang="en-US" altLang="zh-CN" sz="4800" b="1" dirty="0" smtClean="0">
                <a:effectLst>
                  <a:outerShdw blurRad="38100" dist="38100" dir="2700000" algn="tl">
                    <a:srgbClr val="C0C0C0"/>
                  </a:outerShdw>
                </a:effectLst>
                <a:latin typeface="微软雅黑" pitchFamily="34" charset="-122"/>
              </a:rPr>
              <a:t>KETTLE</a:t>
            </a:r>
            <a:r>
              <a:rPr kumimoji="1" lang="zh-CN" altLang="en-US" sz="4800" b="1" dirty="0" smtClean="0">
                <a:effectLst>
                  <a:outerShdw blurRad="38100" dist="38100" dir="2700000" algn="tl">
                    <a:srgbClr val="C0C0C0"/>
                  </a:outerShdw>
                </a:effectLst>
                <a:latin typeface="微软雅黑" pitchFamily="34" charset="-122"/>
              </a:rPr>
              <a:t>基本知识</a:t>
            </a:r>
            <a:endParaRPr kumimoji="1" lang="en-US" altLang="zh-CN" sz="4800" b="1" dirty="0" smtClean="0">
              <a:effectLst>
                <a:outerShdw blurRad="38100" dist="38100" dir="2700000" algn="tl">
                  <a:srgbClr val="C0C0C0"/>
                </a:outerShdw>
              </a:effectLst>
              <a:latin typeface="微软雅黑" pitchFamily="34" charset="-122"/>
            </a:endParaRPr>
          </a:p>
          <a:p>
            <a:pPr algn="ctr">
              <a:lnSpc>
                <a:spcPct val="160000"/>
              </a:lnSpc>
              <a:defRPr/>
            </a:pPr>
            <a:r>
              <a:rPr kumimoji="1" lang="zh-CN" altLang="en-US" sz="1400" dirty="0" smtClean="0">
                <a:effectLst>
                  <a:outerShdw blurRad="38100" dist="38100" dir="2700000" algn="tl">
                    <a:srgbClr val="C0C0C0"/>
                  </a:outerShdw>
                </a:effectLst>
                <a:latin typeface="微软雅黑" pitchFamily="34" charset="-122"/>
              </a:rPr>
              <a:t>主讲：韦汉靖</a:t>
            </a:r>
            <a:endParaRPr kumimoji="1" lang="zh-CN" altLang="en-US" sz="1400" dirty="0">
              <a:effectLst>
                <a:outerShdw blurRad="38100" dist="38100" dir="2700000" algn="tl">
                  <a:srgbClr val="C0C0C0"/>
                </a:outerShdw>
              </a:effectLst>
              <a:latin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ph idx="1"/>
          </p:nvPr>
        </p:nvSpPr>
        <p:spPr/>
        <p:txBody>
          <a:bodyPr/>
          <a:lstStyle/>
          <a:p>
            <a:r>
              <a:rPr lang="zh-CN" altLang="en-US" dirty="0" smtClean="0"/>
              <a:t>作业：分串行执行和并行执行，串行执行是先执行完其中一条线再执行另一条线，并行是两条线同时执行，同一条线上的两个步聚会先执行前面的再执行后面的，每个步骤执行结果分两种：</a:t>
            </a:r>
            <a:r>
              <a:rPr lang="en-US" altLang="zh-CN" dirty="0" smtClean="0"/>
              <a:t>true(</a:t>
            </a:r>
            <a:r>
              <a:rPr lang="zh-CN" altLang="en-US" dirty="0" smtClean="0"/>
              <a:t>成功</a:t>
            </a:r>
            <a:r>
              <a:rPr lang="en-US" altLang="zh-CN" dirty="0" smtClean="0"/>
              <a:t>)/false(</a:t>
            </a:r>
            <a:r>
              <a:rPr lang="zh-CN" altLang="en-US" dirty="0" smtClean="0"/>
              <a:t>失败</a:t>
            </a:r>
            <a:r>
              <a:rPr lang="en-US" altLang="zh-CN" dirty="0" smtClean="0"/>
              <a:t>),</a:t>
            </a:r>
            <a:r>
              <a:rPr lang="zh-CN" altLang="en-US" dirty="0" smtClean="0"/>
              <a:t>根据返回结果可以控制流程走向。</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10</a:t>
            </a:fld>
            <a:endParaRPr lang="en-US" altLang="zh-CN" dirty="0"/>
          </a:p>
        </p:txBody>
      </p:sp>
      <p:pic>
        <p:nvPicPr>
          <p:cNvPr id="5" name="图片 4" descr="ttttt.jpg"/>
          <p:cNvPicPr>
            <a:picLocks noChangeAspect="1"/>
          </p:cNvPicPr>
          <p:nvPr/>
        </p:nvPicPr>
        <p:blipFill>
          <a:blip r:embed="rId2"/>
          <a:stretch>
            <a:fillRect/>
          </a:stretch>
        </p:blipFill>
        <p:spPr>
          <a:xfrm>
            <a:off x="1571604" y="5072074"/>
            <a:ext cx="6072230" cy="1428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ph idx="1"/>
          </p:nvPr>
        </p:nvSpPr>
        <p:spPr/>
        <p:txBody>
          <a:bodyPr/>
          <a:lstStyle/>
          <a:p>
            <a:r>
              <a:rPr lang="zh-CN" altLang="en-US" dirty="0" smtClean="0"/>
              <a:t>作业流程图说明</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11</a:t>
            </a:fld>
            <a:endParaRPr lang="en-US" altLang="zh-CN" dirty="0"/>
          </a:p>
        </p:txBody>
      </p:sp>
      <p:pic>
        <p:nvPicPr>
          <p:cNvPr id="6" name="图片 5" descr="ttttt.jpg"/>
          <p:cNvPicPr>
            <a:picLocks noChangeAspect="1"/>
          </p:cNvPicPr>
          <p:nvPr/>
        </p:nvPicPr>
        <p:blipFill>
          <a:blip r:embed="rId2"/>
          <a:stretch>
            <a:fillRect/>
          </a:stretch>
        </p:blipFill>
        <p:spPr>
          <a:xfrm>
            <a:off x="571472" y="2619374"/>
            <a:ext cx="7643866" cy="2595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ph idx="1"/>
          </p:nvPr>
        </p:nvSpPr>
        <p:spPr/>
        <p:txBody>
          <a:bodyPr/>
          <a:lstStyle/>
          <a:p>
            <a:r>
              <a:rPr lang="zh-CN" altLang="en-US" dirty="0" smtClean="0"/>
              <a:t>转换：一开始所有步骤同时运行，记录会从最前端的步骤向后传递，传递到相应步骤则该记录被该步骤作相应处理，处理完成再把记录往后传递，记录传递分复制和分发两种模式。</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ph idx="1"/>
          </p:nvPr>
        </p:nvSpPr>
        <p:spPr/>
        <p:txBody>
          <a:bodyPr/>
          <a:lstStyle/>
          <a:p>
            <a:r>
              <a:rPr lang="zh-CN" altLang="en-US" dirty="0" smtClean="0"/>
              <a:t>复制：把一份数据复制成多份，后面步骤各占一份。</a:t>
            </a:r>
            <a:endParaRPr lang="en-US" altLang="zh-CN" dirty="0" smtClean="0"/>
          </a:p>
          <a:p>
            <a:r>
              <a:rPr lang="zh-CN" altLang="en-US" dirty="0" smtClean="0"/>
              <a:t>分发：把一份数据平均分配给后面步骤。</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13</a:t>
            </a:fld>
            <a:endParaRPr lang="en-US" altLang="zh-CN" dirty="0"/>
          </a:p>
        </p:txBody>
      </p:sp>
      <p:pic>
        <p:nvPicPr>
          <p:cNvPr id="5" name="图片 4" descr="ttttt.jpg"/>
          <p:cNvPicPr>
            <a:picLocks noChangeAspect="1"/>
          </p:cNvPicPr>
          <p:nvPr/>
        </p:nvPicPr>
        <p:blipFill>
          <a:blip r:embed="rId2"/>
          <a:stretch>
            <a:fillRect/>
          </a:stretch>
        </p:blipFill>
        <p:spPr>
          <a:xfrm>
            <a:off x="1071538" y="3500438"/>
            <a:ext cx="7587444" cy="1785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ph idx="1"/>
          </p:nvPr>
        </p:nvSpPr>
        <p:spPr/>
        <p:txBody>
          <a:bodyPr/>
          <a:lstStyle/>
          <a:p>
            <a:r>
              <a:rPr lang="zh-CN" altLang="en-US" dirty="0" smtClean="0"/>
              <a:t>在转换组件上右键－＞显示输入字段（显示输出字段）可以查看前面步骤流过来的记录字段情况和该字段是后面步骤传递的字段信息情况。</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14</a:t>
            </a:fld>
            <a:endParaRPr lang="en-US" altLang="zh-CN" dirty="0"/>
          </a:p>
        </p:txBody>
      </p:sp>
      <p:pic>
        <p:nvPicPr>
          <p:cNvPr id="5" name="图片 4" descr="ttttt.jpg"/>
          <p:cNvPicPr>
            <a:picLocks noChangeAspect="1"/>
          </p:cNvPicPr>
          <p:nvPr/>
        </p:nvPicPr>
        <p:blipFill>
          <a:blip r:embed="rId2"/>
          <a:stretch>
            <a:fillRect/>
          </a:stretch>
        </p:blipFill>
        <p:spPr>
          <a:xfrm>
            <a:off x="714348" y="3786190"/>
            <a:ext cx="7730612" cy="23574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基于表对表的同步</a:t>
            </a:r>
            <a:endParaRPr lang="zh-CN" altLang="en-US" dirty="0"/>
          </a:p>
        </p:txBody>
      </p:sp>
      <p:sp>
        <p:nvSpPr>
          <p:cNvPr id="3" name="内容占位符 2"/>
          <p:cNvSpPr>
            <a:spLocks noGrp="1"/>
          </p:cNvSpPr>
          <p:nvPr>
            <p:ph idx="1"/>
          </p:nvPr>
        </p:nvSpPr>
        <p:spPr/>
        <p:txBody>
          <a:bodyPr/>
          <a:lstStyle/>
          <a:p>
            <a:r>
              <a:rPr lang="zh-CN" altLang="en-US" dirty="0" smtClean="0"/>
              <a:t>表对表同步是最基本的同步方式之一</a:t>
            </a:r>
            <a:endParaRPr lang="en-US" altLang="zh-CN" dirty="0" smtClean="0"/>
          </a:p>
          <a:p>
            <a:r>
              <a:rPr lang="zh-CN" altLang="en-US" dirty="0" smtClean="0"/>
              <a:t>实现步骤：</a:t>
            </a:r>
            <a:endParaRPr lang="en-US" altLang="zh-CN" dirty="0" smtClean="0"/>
          </a:p>
          <a:p>
            <a:pPr>
              <a:buNone/>
            </a:pPr>
            <a:r>
              <a:rPr lang="zh-CN" altLang="en-US" dirty="0" smtClean="0"/>
              <a:t>　一、建立源库连接和目标库连接</a:t>
            </a:r>
            <a:endParaRPr lang="en-US" altLang="zh-CN" dirty="0" smtClean="0"/>
          </a:p>
          <a:p>
            <a:pPr>
              <a:buNone/>
            </a:pPr>
            <a:r>
              <a:rPr lang="zh-CN" altLang="en-US" dirty="0" smtClean="0"/>
              <a:t>　二、使用表输入组件进行源表数据读取</a:t>
            </a:r>
            <a:endParaRPr lang="en-US" altLang="zh-CN" dirty="0" smtClean="0"/>
          </a:p>
          <a:p>
            <a:pPr>
              <a:buNone/>
            </a:pPr>
            <a:r>
              <a:rPr lang="zh-CN" altLang="en-US" dirty="0" smtClean="0"/>
              <a:t>　三、对记录进行适配整理</a:t>
            </a:r>
            <a:endParaRPr lang="en-US" altLang="zh-CN" dirty="0" smtClean="0"/>
          </a:p>
          <a:p>
            <a:pPr>
              <a:buNone/>
            </a:pPr>
            <a:r>
              <a:rPr lang="zh-CN" altLang="en-US" dirty="0" smtClean="0"/>
              <a:t>　四、使用表输出组件输出到目标表</a:t>
            </a:r>
            <a:endParaRPr lang="en-US" altLang="zh-CN" dirty="0" smtClean="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基于表对表的同步</a:t>
            </a:r>
            <a:endParaRPr lang="zh-CN" altLang="en-US" dirty="0"/>
          </a:p>
        </p:txBody>
      </p:sp>
      <p:sp>
        <p:nvSpPr>
          <p:cNvPr id="3" name="内容占位符 2"/>
          <p:cNvSpPr>
            <a:spLocks noGrp="1"/>
          </p:cNvSpPr>
          <p:nvPr>
            <p:ph idx="1"/>
          </p:nvPr>
        </p:nvSpPr>
        <p:spPr/>
        <p:txBody>
          <a:bodyPr/>
          <a:lstStyle/>
          <a:p>
            <a:r>
              <a:rPr lang="zh-CN" altLang="en-US" dirty="0" smtClean="0"/>
              <a:t>新建一个转换：文件－＞新建－＞转换</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16</a:t>
            </a:fld>
            <a:endParaRPr lang="en-US" altLang="zh-CN" dirty="0"/>
          </a:p>
        </p:txBody>
      </p:sp>
      <p:pic>
        <p:nvPicPr>
          <p:cNvPr id="6" name="图片 5" descr="ttttt.jpg"/>
          <p:cNvPicPr>
            <a:picLocks noChangeAspect="1"/>
          </p:cNvPicPr>
          <p:nvPr/>
        </p:nvPicPr>
        <p:blipFill>
          <a:blip r:embed="rId2"/>
          <a:stretch>
            <a:fillRect/>
          </a:stretch>
        </p:blipFill>
        <p:spPr>
          <a:xfrm>
            <a:off x="428596" y="2143115"/>
            <a:ext cx="8143931" cy="28575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基于表对表的同步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571472" y="1219200"/>
            <a:ext cx="7786742" cy="5181600"/>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基于表对表的同步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785786" y="1612912"/>
            <a:ext cx="7643865" cy="4435629"/>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基于表对表的同步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714347" y="2000240"/>
            <a:ext cx="7739253" cy="3979449"/>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  </a:t>
            </a:r>
            <a:endParaRPr lang="zh-CN" altLang="en-US" dirty="0"/>
          </a:p>
        </p:txBody>
      </p:sp>
      <p:sp>
        <p:nvSpPr>
          <p:cNvPr id="3" name="内容占位符 2"/>
          <p:cNvSpPr>
            <a:spLocks noGrp="1"/>
          </p:cNvSpPr>
          <p:nvPr>
            <p:ph idx="1"/>
          </p:nvPr>
        </p:nvSpPr>
        <p:spPr/>
        <p:txBody>
          <a:bodyPr/>
          <a:lstStyle/>
          <a:p>
            <a:r>
              <a:rPr lang="en-US" altLang="zh-CN" dirty="0" smtClean="0"/>
              <a:t>Kettle</a:t>
            </a:r>
            <a:r>
              <a:rPr lang="zh-CN" altLang="en-US" dirty="0" smtClean="0"/>
              <a:t>是一款国外开源的</a:t>
            </a:r>
            <a:r>
              <a:rPr lang="en-US" altLang="zh-CN" dirty="0" err="1" smtClean="0"/>
              <a:t>etl</a:t>
            </a:r>
            <a:r>
              <a:rPr lang="zh-CN" altLang="en-US" dirty="0" smtClean="0"/>
              <a:t>工具，纯</a:t>
            </a:r>
            <a:r>
              <a:rPr lang="en-US" altLang="zh-CN" dirty="0" smtClean="0"/>
              <a:t>java</a:t>
            </a:r>
            <a:r>
              <a:rPr lang="zh-CN" altLang="en-US" dirty="0" smtClean="0"/>
              <a:t>编写，可以在</a:t>
            </a:r>
            <a:r>
              <a:rPr lang="en-US" altLang="zh-CN" dirty="0" smtClean="0"/>
              <a:t>Window</a:t>
            </a:r>
            <a:r>
              <a:rPr lang="zh-CN" altLang="en-US" dirty="0" smtClean="0"/>
              <a:t>、</a:t>
            </a:r>
            <a:r>
              <a:rPr lang="en-US" altLang="zh-CN" dirty="0" smtClean="0"/>
              <a:t>Linux</a:t>
            </a:r>
            <a:r>
              <a:rPr lang="zh-CN" altLang="en-US" dirty="0" smtClean="0"/>
              <a:t>、</a:t>
            </a:r>
            <a:r>
              <a:rPr lang="en-US" altLang="zh-CN" dirty="0" smtClean="0"/>
              <a:t>Unix</a:t>
            </a:r>
            <a:r>
              <a:rPr lang="zh-CN" altLang="en-US" dirty="0" smtClean="0"/>
              <a:t>上运行，绿色无需安装，数据抽取高效稳定。</a:t>
            </a:r>
            <a:endParaRPr lang="en-US" altLang="zh-CN" dirty="0" smtClean="0"/>
          </a:p>
          <a:p>
            <a:r>
              <a:rPr lang="en-US" dirty="0" smtClean="0"/>
              <a:t>ETL</a:t>
            </a:r>
            <a:r>
              <a:rPr lang="zh-CN" altLang="en-US" dirty="0" smtClean="0"/>
              <a:t>是数据抽取（</a:t>
            </a:r>
            <a:r>
              <a:rPr lang="en-US" dirty="0" smtClean="0"/>
              <a:t>Extract）、</a:t>
            </a:r>
            <a:r>
              <a:rPr lang="zh-CN" altLang="en-US" dirty="0" smtClean="0"/>
              <a:t>清洗（</a:t>
            </a:r>
            <a:r>
              <a:rPr lang="en-US" dirty="0" smtClean="0"/>
              <a:t>Cleaning）、</a:t>
            </a:r>
            <a:r>
              <a:rPr lang="zh-CN" altLang="en-US" dirty="0" smtClean="0"/>
              <a:t>转换（</a:t>
            </a:r>
            <a:r>
              <a:rPr lang="en-US" dirty="0" smtClean="0"/>
              <a:t>Transform）、</a:t>
            </a:r>
            <a:r>
              <a:rPr lang="zh-CN" altLang="en-US" dirty="0" smtClean="0"/>
              <a:t>装载（</a:t>
            </a:r>
            <a:r>
              <a:rPr lang="en-US" dirty="0" smtClean="0"/>
              <a:t>Load）</a:t>
            </a:r>
            <a:r>
              <a:rPr lang="zh-CN" altLang="en-US" dirty="0" smtClean="0"/>
              <a:t>的过程。</a:t>
            </a:r>
            <a:endParaRPr lang="en-US" altLang="zh-CN" dirty="0" smtClean="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基于表对表的同步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1214414" y="1142984"/>
            <a:ext cx="6572296" cy="4914916"/>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基于文件到表的同步</a:t>
            </a:r>
            <a:endParaRPr lang="zh-CN" altLang="en-US" dirty="0"/>
          </a:p>
        </p:txBody>
      </p:sp>
      <p:sp>
        <p:nvSpPr>
          <p:cNvPr id="3" name="内容占位符 2"/>
          <p:cNvSpPr>
            <a:spLocks noGrp="1"/>
          </p:cNvSpPr>
          <p:nvPr>
            <p:ph idx="1"/>
          </p:nvPr>
        </p:nvSpPr>
        <p:spPr/>
        <p:txBody>
          <a:bodyPr/>
          <a:lstStyle/>
          <a:p>
            <a:r>
              <a:rPr lang="zh-CN" altLang="en-US" dirty="0" smtClean="0"/>
              <a:t>新建一个转换</a:t>
            </a:r>
            <a:endParaRPr lang="en-US" altLang="zh-CN" dirty="0" smtClean="0"/>
          </a:p>
          <a:p>
            <a:r>
              <a:rPr lang="zh-CN" altLang="en-US" dirty="0" smtClean="0"/>
              <a:t>流程：从文件读取记录</a:t>
            </a:r>
            <a:r>
              <a:rPr lang="zh-CN" altLang="en-US" dirty="0" smtClean="0">
                <a:sym typeface="Wingdings" pitchFamily="2" charset="2"/>
              </a:rPr>
              <a:t>插入到数据库中</a:t>
            </a:r>
            <a:endParaRPr lang="en-US" altLang="zh-CN" dirty="0" smtClean="0">
              <a:sym typeface="Wingdings" pitchFamily="2" charset="2"/>
            </a:endParaRPr>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21</a:t>
            </a:fld>
            <a:endParaRPr lang="en-US" altLang="zh-CN" dirty="0"/>
          </a:p>
        </p:txBody>
      </p:sp>
      <p:pic>
        <p:nvPicPr>
          <p:cNvPr id="5" name="图片 4" descr="ttttt.jpg"/>
          <p:cNvPicPr>
            <a:picLocks noChangeAspect="1"/>
          </p:cNvPicPr>
          <p:nvPr/>
        </p:nvPicPr>
        <p:blipFill>
          <a:blip r:embed="rId2"/>
          <a:stretch>
            <a:fillRect/>
          </a:stretch>
        </p:blipFill>
        <p:spPr>
          <a:xfrm>
            <a:off x="2428860" y="3143248"/>
            <a:ext cx="4286280" cy="17097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基于文件到表的同步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928662" y="1214423"/>
            <a:ext cx="7000923" cy="4657740"/>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基于文件到表的同步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857224" y="1219200"/>
            <a:ext cx="7643866" cy="5181600"/>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基于文件到表的同步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571472" y="1643050"/>
            <a:ext cx="8074317" cy="3538551"/>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基于表到文件的同步</a:t>
            </a:r>
            <a:endParaRPr lang="zh-CN" altLang="en-US" dirty="0"/>
          </a:p>
        </p:txBody>
      </p:sp>
      <p:sp>
        <p:nvSpPr>
          <p:cNvPr id="3" name="内容占位符 2"/>
          <p:cNvSpPr>
            <a:spLocks noGrp="1"/>
          </p:cNvSpPr>
          <p:nvPr>
            <p:ph idx="1"/>
          </p:nvPr>
        </p:nvSpPr>
        <p:spPr/>
        <p:txBody>
          <a:bodyPr/>
          <a:lstStyle/>
          <a:p>
            <a:r>
              <a:rPr lang="zh-CN" altLang="en-US" dirty="0" smtClean="0"/>
              <a:t>新建一个转换</a:t>
            </a:r>
            <a:endParaRPr lang="en-US" altLang="zh-CN" dirty="0" smtClean="0"/>
          </a:p>
          <a:p>
            <a:r>
              <a:rPr lang="zh-CN" altLang="en-US" dirty="0" smtClean="0"/>
              <a:t>实现从表里读取记录生成文件</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25</a:t>
            </a:fld>
            <a:endParaRPr lang="en-US" altLang="zh-CN" dirty="0"/>
          </a:p>
        </p:txBody>
      </p:sp>
      <p:pic>
        <p:nvPicPr>
          <p:cNvPr id="5" name="图片 4" descr="ttttt.jpg"/>
          <p:cNvPicPr>
            <a:picLocks noChangeAspect="1"/>
          </p:cNvPicPr>
          <p:nvPr/>
        </p:nvPicPr>
        <p:blipFill>
          <a:blip r:embed="rId2"/>
          <a:stretch>
            <a:fillRect/>
          </a:stretch>
        </p:blipFill>
        <p:spPr>
          <a:xfrm>
            <a:off x="1357290" y="3000372"/>
            <a:ext cx="6403980" cy="18764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基于表到文件的同步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491515" y="1643050"/>
            <a:ext cx="7838097" cy="4162437"/>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基于表到文件的同步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1039306" y="965976"/>
            <a:ext cx="7033155" cy="5025250"/>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基于表到文件的同步</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714348" y="1352399"/>
            <a:ext cx="7858180" cy="5006223"/>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的基本应用</a:t>
            </a:r>
            <a:endParaRPr lang="zh-CN" altLang="en-US" dirty="0"/>
          </a:p>
        </p:txBody>
      </p:sp>
      <p:sp>
        <p:nvSpPr>
          <p:cNvPr id="3" name="内容占位符 2"/>
          <p:cNvSpPr>
            <a:spLocks noGrp="1"/>
          </p:cNvSpPr>
          <p:nvPr>
            <p:ph idx="1"/>
          </p:nvPr>
        </p:nvSpPr>
        <p:spPr/>
        <p:txBody>
          <a:bodyPr/>
          <a:lstStyle/>
          <a:p>
            <a:r>
              <a:rPr lang="en-US" altLang="zh-CN" sz="1800" dirty="0" smtClean="0"/>
              <a:t>JAVASCRIPT</a:t>
            </a:r>
            <a:r>
              <a:rPr lang="zh-CN" altLang="en-US" sz="1800" dirty="0" smtClean="0"/>
              <a:t>基本语法：</a:t>
            </a:r>
            <a:endParaRPr lang="en-US" altLang="zh-CN" sz="1800" dirty="0" smtClean="0"/>
          </a:p>
          <a:p>
            <a:r>
              <a:rPr lang="en-US" altLang="zh-CN" sz="1800" dirty="0" err="1" smtClean="0">
                <a:solidFill>
                  <a:srgbClr val="3333FF"/>
                </a:solidFill>
              </a:rPr>
              <a:t>var</a:t>
            </a:r>
            <a:r>
              <a:rPr lang="en-US" altLang="zh-CN" sz="1800" dirty="0" smtClean="0">
                <a:solidFill>
                  <a:srgbClr val="3333FF"/>
                </a:solidFill>
              </a:rPr>
              <a:t> </a:t>
            </a:r>
            <a:r>
              <a:rPr lang="en-US" altLang="zh-CN" sz="1800" dirty="0" err="1" smtClean="0">
                <a:solidFill>
                  <a:srgbClr val="3333FF"/>
                </a:solidFill>
              </a:rPr>
              <a:t>jsStr</a:t>
            </a:r>
            <a:r>
              <a:rPr lang="en-US" altLang="zh-CN" sz="1800" dirty="0" smtClean="0">
                <a:solidFill>
                  <a:srgbClr val="3333FF"/>
                </a:solidFill>
              </a:rPr>
              <a:t> = “hello </a:t>
            </a:r>
            <a:r>
              <a:rPr lang="en-US" altLang="zh-CN" sz="1800" dirty="0" err="1" smtClean="0">
                <a:solidFill>
                  <a:srgbClr val="3333FF"/>
                </a:solidFill>
              </a:rPr>
              <a:t>kello</a:t>
            </a:r>
            <a:r>
              <a:rPr lang="en-US" altLang="zh-CN" sz="1800" dirty="0" smtClean="0">
                <a:solidFill>
                  <a:srgbClr val="3333FF"/>
                </a:solidFill>
              </a:rPr>
              <a:t>”;  </a:t>
            </a:r>
            <a:r>
              <a:rPr lang="en-US" altLang="zh-CN" sz="1800" dirty="0" smtClean="0">
                <a:solidFill>
                  <a:srgbClr val="FF0000"/>
                </a:solidFill>
              </a:rPr>
              <a:t>//</a:t>
            </a:r>
            <a:r>
              <a:rPr lang="zh-CN" altLang="en-US" sz="1800" dirty="0" smtClean="0">
                <a:solidFill>
                  <a:srgbClr val="FF0000"/>
                </a:solidFill>
              </a:rPr>
              <a:t>定义一个字符串变量</a:t>
            </a:r>
            <a:endParaRPr lang="en-US" altLang="zh-CN" sz="1800" dirty="0" smtClean="0">
              <a:solidFill>
                <a:srgbClr val="FF0000"/>
              </a:solidFill>
            </a:endParaRPr>
          </a:p>
          <a:p>
            <a:r>
              <a:rPr lang="en-US" altLang="zh-CN" sz="1800" dirty="0" smtClean="0">
                <a:solidFill>
                  <a:srgbClr val="0070C0"/>
                </a:solidFill>
              </a:rPr>
              <a:t> </a:t>
            </a:r>
            <a:r>
              <a:rPr lang="en-US" altLang="zh-CN" sz="1800" dirty="0" err="1" smtClean="0">
                <a:solidFill>
                  <a:srgbClr val="0070C0"/>
                </a:solidFill>
              </a:rPr>
              <a:t>var</a:t>
            </a:r>
            <a:r>
              <a:rPr lang="en-US" altLang="zh-CN" sz="1800" dirty="0" smtClean="0">
                <a:solidFill>
                  <a:srgbClr val="0070C0"/>
                </a:solidFill>
              </a:rPr>
              <a:t> </a:t>
            </a:r>
            <a:r>
              <a:rPr lang="en-US" altLang="zh-CN" sz="1800" dirty="0" err="1" smtClean="0">
                <a:solidFill>
                  <a:srgbClr val="0070C0"/>
                </a:solidFill>
              </a:rPr>
              <a:t>javaStr</a:t>
            </a:r>
            <a:r>
              <a:rPr lang="en-US" altLang="zh-CN" sz="1800" dirty="0" smtClean="0">
                <a:solidFill>
                  <a:srgbClr val="0070C0"/>
                </a:solidFill>
              </a:rPr>
              <a:t> = new </a:t>
            </a:r>
            <a:r>
              <a:rPr lang="en-US" altLang="zh-CN" sz="1800" dirty="0" err="1" smtClean="0">
                <a:solidFill>
                  <a:srgbClr val="0070C0"/>
                </a:solidFill>
              </a:rPr>
              <a:t>java.lang.String</a:t>
            </a:r>
            <a:r>
              <a:rPr lang="en-US" altLang="zh-CN" sz="1800" dirty="0" smtClean="0">
                <a:solidFill>
                  <a:srgbClr val="0070C0"/>
                </a:solidFill>
              </a:rPr>
              <a:t>(“java String ”); </a:t>
            </a:r>
            <a:r>
              <a:rPr lang="en-US" altLang="zh-CN" sz="1800" dirty="0" smtClean="0">
                <a:solidFill>
                  <a:srgbClr val="FF0000"/>
                </a:solidFill>
              </a:rPr>
              <a:t>//</a:t>
            </a:r>
            <a:r>
              <a:rPr lang="en-US" altLang="zh-CN" sz="1800" dirty="0" err="1" smtClean="0">
                <a:solidFill>
                  <a:srgbClr val="FF0000"/>
                </a:solidFill>
              </a:rPr>
              <a:t>java.lang.String</a:t>
            </a:r>
            <a:r>
              <a:rPr lang="zh-CN" altLang="en-US" sz="1800" dirty="0" smtClean="0">
                <a:solidFill>
                  <a:srgbClr val="FF0000"/>
                </a:solidFill>
              </a:rPr>
              <a:t>实例</a:t>
            </a:r>
            <a:endParaRPr lang="en-US" altLang="zh-CN" sz="1800" dirty="0" smtClean="0">
              <a:solidFill>
                <a:srgbClr val="FF0000"/>
              </a:solidFill>
            </a:endParaRPr>
          </a:p>
          <a:p>
            <a:r>
              <a:rPr lang="en-US" altLang="zh-CN" sz="1800" dirty="0" smtClean="0">
                <a:solidFill>
                  <a:srgbClr val="3333FF"/>
                </a:solidFill>
              </a:rPr>
              <a:t> </a:t>
            </a:r>
            <a:r>
              <a:rPr lang="en-US" altLang="zh-CN" sz="1800" dirty="0" err="1" smtClean="0">
                <a:solidFill>
                  <a:srgbClr val="3333FF"/>
                </a:solidFill>
              </a:rPr>
              <a:t>writeToLog</a:t>
            </a:r>
            <a:r>
              <a:rPr lang="en-US" altLang="zh-CN" sz="1800" dirty="0" smtClean="0">
                <a:solidFill>
                  <a:srgbClr val="3333FF"/>
                </a:solidFill>
              </a:rPr>
              <a:t>(“m”,  </a:t>
            </a:r>
            <a:r>
              <a:rPr lang="en-US" altLang="zh-CN" sz="1800" dirty="0" err="1" smtClean="0">
                <a:solidFill>
                  <a:srgbClr val="3333FF"/>
                </a:solidFill>
              </a:rPr>
              <a:t>str</a:t>
            </a:r>
            <a:r>
              <a:rPr lang="en-US" altLang="zh-CN" sz="1800" dirty="0" smtClean="0">
                <a:solidFill>
                  <a:srgbClr val="3333FF"/>
                </a:solidFill>
              </a:rPr>
              <a:t>); </a:t>
            </a:r>
            <a:r>
              <a:rPr lang="en-US" altLang="zh-CN" sz="1800" dirty="0" smtClean="0">
                <a:solidFill>
                  <a:srgbClr val="FF0000"/>
                </a:solidFill>
              </a:rPr>
              <a:t>//</a:t>
            </a:r>
            <a:r>
              <a:rPr lang="zh-CN" altLang="en-US" sz="1800" dirty="0" smtClean="0">
                <a:solidFill>
                  <a:srgbClr val="FF0000"/>
                </a:solidFill>
              </a:rPr>
              <a:t>打印字符串到日志输出</a:t>
            </a:r>
            <a:endParaRPr lang="en-US" altLang="zh-CN" sz="1800" dirty="0" smtClean="0">
              <a:solidFill>
                <a:srgbClr val="FF0000"/>
              </a:solidFill>
            </a:endParaRPr>
          </a:p>
          <a:p>
            <a:r>
              <a:rPr lang="en-US" altLang="zh-CN" sz="1800" dirty="0" smtClean="0">
                <a:solidFill>
                  <a:srgbClr val="3333FF"/>
                </a:solidFill>
              </a:rPr>
              <a:t> </a:t>
            </a:r>
            <a:r>
              <a:rPr lang="en-US" altLang="zh-CN" sz="1800" dirty="0" err="1" smtClean="0">
                <a:solidFill>
                  <a:srgbClr val="3333FF"/>
                </a:solidFill>
              </a:rPr>
              <a:t>var</a:t>
            </a:r>
            <a:r>
              <a:rPr lang="en-US" altLang="zh-CN" sz="1800" dirty="0" smtClean="0">
                <a:solidFill>
                  <a:srgbClr val="3333FF"/>
                </a:solidFill>
              </a:rPr>
              <a:t> num = 1;  </a:t>
            </a:r>
            <a:r>
              <a:rPr lang="en-US" altLang="zh-CN" sz="1800" dirty="0" smtClean="0">
                <a:solidFill>
                  <a:srgbClr val="FF0000"/>
                </a:solidFill>
              </a:rPr>
              <a:t>//</a:t>
            </a:r>
            <a:r>
              <a:rPr lang="zh-CN" altLang="en-US" sz="1800" dirty="0" smtClean="0">
                <a:solidFill>
                  <a:srgbClr val="FF0000"/>
                </a:solidFill>
              </a:rPr>
              <a:t>定义一个整型</a:t>
            </a:r>
            <a:endParaRPr lang="en-US" altLang="zh-CN" sz="1800" dirty="0" smtClean="0">
              <a:solidFill>
                <a:srgbClr val="FF0000"/>
              </a:solidFill>
            </a:endParaRPr>
          </a:p>
          <a:p>
            <a:r>
              <a:rPr lang="en-US" altLang="zh-CN" sz="1800" dirty="0" smtClean="0">
                <a:solidFill>
                  <a:srgbClr val="3333FF"/>
                </a:solidFill>
              </a:rPr>
              <a:t> </a:t>
            </a:r>
            <a:r>
              <a:rPr lang="en-US" altLang="zh-CN" sz="1800" dirty="0" err="1" smtClean="0">
                <a:solidFill>
                  <a:srgbClr val="3333FF"/>
                </a:solidFill>
              </a:rPr>
              <a:t>var</a:t>
            </a:r>
            <a:r>
              <a:rPr lang="en-US" altLang="zh-CN" sz="1800" dirty="0" smtClean="0">
                <a:solidFill>
                  <a:srgbClr val="3333FF"/>
                </a:solidFill>
              </a:rPr>
              <a:t> </a:t>
            </a:r>
            <a:r>
              <a:rPr lang="en-US" altLang="zh-CN" sz="1800" dirty="0" err="1" smtClean="0">
                <a:solidFill>
                  <a:srgbClr val="3333FF"/>
                </a:solidFill>
              </a:rPr>
              <a:t>arr</a:t>
            </a:r>
            <a:r>
              <a:rPr lang="en-US" altLang="zh-CN" sz="1800" dirty="0" smtClean="0">
                <a:solidFill>
                  <a:srgbClr val="3333FF"/>
                </a:solidFill>
              </a:rPr>
              <a:t> = new Array(); </a:t>
            </a:r>
            <a:r>
              <a:rPr lang="en-US" altLang="zh-CN" sz="1800" dirty="0" smtClean="0">
                <a:solidFill>
                  <a:srgbClr val="FF0000"/>
                </a:solidFill>
              </a:rPr>
              <a:t>//</a:t>
            </a:r>
            <a:r>
              <a:rPr lang="zh-CN" altLang="en-US" sz="1800" dirty="0" smtClean="0">
                <a:solidFill>
                  <a:srgbClr val="FF0000"/>
                </a:solidFill>
              </a:rPr>
              <a:t>定义一个数组　无任何元素</a:t>
            </a:r>
            <a:endParaRPr lang="en-US" altLang="zh-CN" sz="1800" dirty="0" smtClean="0">
              <a:solidFill>
                <a:srgbClr val="FF0000"/>
              </a:solidFill>
            </a:endParaRPr>
          </a:p>
          <a:p>
            <a:r>
              <a:rPr lang="en-US" altLang="zh-CN" sz="1800" dirty="0" smtClean="0">
                <a:solidFill>
                  <a:srgbClr val="3333FF"/>
                </a:solidFill>
              </a:rPr>
              <a:t> </a:t>
            </a:r>
            <a:r>
              <a:rPr lang="en-US" altLang="zh-CN" sz="1800" dirty="0" err="1" smtClean="0">
                <a:solidFill>
                  <a:srgbClr val="3333FF"/>
                </a:solidFill>
              </a:rPr>
              <a:t>arr.push</a:t>
            </a:r>
            <a:r>
              <a:rPr lang="en-US" altLang="zh-CN" sz="1800" dirty="0" smtClean="0">
                <a:solidFill>
                  <a:srgbClr val="3333FF"/>
                </a:solidFill>
              </a:rPr>
              <a:t>(“</a:t>
            </a:r>
            <a:r>
              <a:rPr lang="zh-CN" altLang="en-US" sz="1800" dirty="0" smtClean="0">
                <a:solidFill>
                  <a:srgbClr val="3333FF"/>
                </a:solidFill>
              </a:rPr>
              <a:t>添加一个元素到数组未位</a:t>
            </a:r>
            <a:r>
              <a:rPr lang="en-US" altLang="zh-CN" sz="1800" dirty="0" smtClean="0">
                <a:solidFill>
                  <a:srgbClr val="3333FF"/>
                </a:solidFill>
              </a:rPr>
              <a:t>”);</a:t>
            </a:r>
          </a:p>
          <a:p>
            <a:r>
              <a:rPr lang="en-US" altLang="zh-CN" sz="1800" dirty="0" smtClean="0">
                <a:solidFill>
                  <a:srgbClr val="3333FF"/>
                </a:solidFill>
              </a:rPr>
              <a:t> </a:t>
            </a:r>
            <a:r>
              <a:rPr lang="en-US" altLang="zh-CN" sz="1800" dirty="0" err="1" smtClean="0">
                <a:solidFill>
                  <a:srgbClr val="3333FF"/>
                </a:solidFill>
              </a:rPr>
              <a:t>var</a:t>
            </a:r>
            <a:r>
              <a:rPr lang="en-US" altLang="zh-CN" sz="1800" dirty="0" smtClean="0">
                <a:solidFill>
                  <a:srgbClr val="3333FF"/>
                </a:solidFill>
              </a:rPr>
              <a:t> arr1= new Array(3, “FTP</a:t>
            </a:r>
            <a:r>
              <a:rPr lang="zh-CN" altLang="en-US" sz="1800" dirty="0" smtClean="0">
                <a:solidFill>
                  <a:srgbClr val="3333FF"/>
                </a:solidFill>
              </a:rPr>
              <a:t>补采</a:t>
            </a:r>
            <a:r>
              <a:rPr lang="en-US" altLang="zh-CN" sz="1800" dirty="0" smtClean="0">
                <a:solidFill>
                  <a:srgbClr val="3333FF"/>
                </a:solidFill>
              </a:rPr>
              <a:t>”);  </a:t>
            </a:r>
            <a:r>
              <a:rPr lang="en-US" altLang="zh-CN" sz="1800" dirty="0" smtClean="0">
                <a:solidFill>
                  <a:srgbClr val="FF0000"/>
                </a:solidFill>
              </a:rPr>
              <a:t>//</a:t>
            </a:r>
            <a:r>
              <a:rPr lang="zh-CN" altLang="en-US" sz="1800" dirty="0" smtClean="0">
                <a:solidFill>
                  <a:srgbClr val="FF0000"/>
                </a:solidFill>
              </a:rPr>
              <a:t>定义一个数组</a:t>
            </a:r>
            <a:r>
              <a:rPr lang="zh-CN" altLang="en-US" sz="1800" dirty="0" smtClean="0">
                <a:solidFill>
                  <a:srgbClr val="3333FF"/>
                </a:solidFill>
              </a:rPr>
              <a:t>　</a:t>
            </a:r>
            <a:endParaRPr lang="en-US" altLang="zh-CN" sz="1800" dirty="0" smtClean="0">
              <a:solidFill>
                <a:srgbClr val="3333FF"/>
              </a:solidFill>
            </a:endParaRPr>
          </a:p>
          <a:p>
            <a:pPr>
              <a:buNone/>
            </a:pPr>
            <a:endParaRPr lang="zh-CN" altLang="en-US" sz="12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  </a:t>
            </a:r>
            <a:endParaRPr lang="zh-CN" altLang="en-US" dirty="0"/>
          </a:p>
        </p:txBody>
      </p:sp>
      <p:sp>
        <p:nvSpPr>
          <p:cNvPr id="3" name="内容占位符 2"/>
          <p:cNvSpPr>
            <a:spLocks noGrp="1"/>
          </p:cNvSpPr>
          <p:nvPr>
            <p:ph idx="1"/>
          </p:nvPr>
        </p:nvSpPr>
        <p:spPr/>
        <p:txBody>
          <a:bodyPr/>
          <a:lstStyle/>
          <a:p>
            <a:r>
              <a:rPr lang="zh-CN" altLang="en-US" sz="1600" dirty="0" smtClean="0"/>
              <a:t>　一、</a:t>
            </a:r>
            <a:r>
              <a:rPr lang="en-US" altLang="zh-CN" sz="1600" dirty="0" smtClean="0"/>
              <a:t>KETTLE</a:t>
            </a:r>
            <a:r>
              <a:rPr lang="zh-CN" altLang="en-US" sz="1600" dirty="0" smtClean="0"/>
              <a:t>的要求环境（</a:t>
            </a:r>
            <a:r>
              <a:rPr lang="en-US" altLang="zh-CN" sz="1600" dirty="0" smtClean="0"/>
              <a:t>JDK</a:t>
            </a:r>
            <a:r>
              <a:rPr lang="zh-CN" altLang="en-US" sz="1600" dirty="0" smtClean="0"/>
              <a:t>版本）、安装、基本操作。</a:t>
            </a:r>
          </a:p>
          <a:p>
            <a:r>
              <a:rPr lang="zh-CN" altLang="en-US" sz="1600" dirty="0" smtClean="0"/>
              <a:t>　二、</a:t>
            </a:r>
            <a:r>
              <a:rPr lang="en-US" altLang="zh-CN" sz="1600" dirty="0" smtClean="0"/>
              <a:t>KETTLE</a:t>
            </a:r>
            <a:r>
              <a:rPr lang="zh-CN" altLang="en-US" sz="1600" dirty="0" smtClean="0"/>
              <a:t>的组件的类型基本说明（作业与转换）</a:t>
            </a:r>
            <a:endParaRPr lang="en-US" altLang="zh-CN" sz="1600" dirty="0" smtClean="0"/>
          </a:p>
          <a:p>
            <a:r>
              <a:rPr lang="zh-CN" altLang="en-US" sz="1600" dirty="0" smtClean="0"/>
              <a:t>　三、基于表对表的同步</a:t>
            </a:r>
          </a:p>
          <a:p>
            <a:r>
              <a:rPr lang="zh-CN" altLang="en-US" sz="1600" dirty="0" smtClean="0"/>
              <a:t>　四、基于文件到表的同步</a:t>
            </a:r>
          </a:p>
          <a:p>
            <a:r>
              <a:rPr lang="zh-CN" altLang="en-US" sz="1600" dirty="0" smtClean="0"/>
              <a:t>　五、基于表到文件的同步</a:t>
            </a:r>
          </a:p>
          <a:p>
            <a:r>
              <a:rPr lang="zh-CN" altLang="en-US" sz="1600" dirty="0" smtClean="0"/>
              <a:t>　六、</a:t>
            </a:r>
            <a:r>
              <a:rPr lang="en-US" altLang="zh-CN" sz="1600" dirty="0" smtClean="0"/>
              <a:t>JAVASCRIPT</a:t>
            </a:r>
            <a:r>
              <a:rPr lang="zh-CN" altLang="en-US" sz="1600" dirty="0" smtClean="0"/>
              <a:t>的基本应用</a:t>
            </a:r>
          </a:p>
          <a:p>
            <a:r>
              <a:rPr lang="zh-CN" altLang="en-US" sz="1600" dirty="0" smtClean="0"/>
              <a:t>　七、文件</a:t>
            </a:r>
            <a:r>
              <a:rPr lang="en-US" altLang="zh-CN" sz="1600" dirty="0" smtClean="0"/>
              <a:t>FTP</a:t>
            </a:r>
            <a:r>
              <a:rPr lang="zh-CN" altLang="en-US" sz="1600" dirty="0" smtClean="0"/>
              <a:t>下载、上传。</a:t>
            </a:r>
          </a:p>
          <a:p>
            <a:r>
              <a:rPr lang="zh-CN" altLang="en-US" sz="1600" dirty="0" smtClean="0"/>
              <a:t>　八、作业调用作业、转换。</a:t>
            </a:r>
            <a:endParaRPr lang="en-US" altLang="zh-CN" sz="1600" dirty="0" smtClean="0"/>
          </a:p>
          <a:p>
            <a:r>
              <a:rPr lang="zh-CN" altLang="en-US" sz="1600" dirty="0" smtClean="0"/>
              <a:t>　九、</a:t>
            </a:r>
            <a:r>
              <a:rPr lang="en-US" altLang="zh-CN" sz="1600" dirty="0" smtClean="0"/>
              <a:t>KETTLE</a:t>
            </a:r>
            <a:r>
              <a:rPr lang="zh-CN" altLang="en-US" sz="1600" dirty="0" smtClean="0"/>
              <a:t>自带例子</a:t>
            </a:r>
            <a:endParaRPr lang="en-US" altLang="zh-CN" sz="1600" dirty="0" smtClean="0"/>
          </a:p>
          <a:p>
            <a:r>
              <a:rPr lang="zh-CN" altLang="en-US" sz="1600" dirty="0" smtClean="0"/>
              <a:t>　十、</a:t>
            </a:r>
            <a:r>
              <a:rPr lang="en-US" altLang="zh-CN" sz="1600" dirty="0" smtClean="0"/>
              <a:t>KETTLE</a:t>
            </a:r>
            <a:r>
              <a:rPr lang="zh-CN" altLang="en-US" sz="1600" dirty="0" smtClean="0"/>
              <a:t>输出日志说明</a:t>
            </a:r>
          </a:p>
          <a:p>
            <a:r>
              <a:rPr lang="zh-CN" altLang="en-US" sz="1600" dirty="0" smtClean="0"/>
              <a:t>　十一、启动脚本说明。</a:t>
            </a:r>
            <a:endParaRPr lang="zh-CN" altLang="en-US" sz="16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的基本应用</a:t>
            </a:r>
            <a:endParaRPr lang="zh-CN" altLang="en-US" dirty="0"/>
          </a:p>
        </p:txBody>
      </p:sp>
      <p:sp>
        <p:nvSpPr>
          <p:cNvPr id="3" name="内容占位符 2"/>
          <p:cNvSpPr>
            <a:spLocks noGrp="1"/>
          </p:cNvSpPr>
          <p:nvPr>
            <p:ph idx="1"/>
          </p:nvPr>
        </p:nvSpPr>
        <p:spPr/>
        <p:txBody>
          <a:bodyPr/>
          <a:lstStyle/>
          <a:p>
            <a:pPr>
              <a:buNone/>
            </a:pPr>
            <a:r>
              <a:rPr lang="en-US" altLang="zh-CN" sz="2400" b="1" dirty="0" smtClean="0"/>
              <a:t>If … else </a:t>
            </a:r>
            <a:r>
              <a:rPr lang="zh-CN" altLang="en-US" sz="2400" b="1" dirty="0" smtClean="0"/>
              <a:t>语句</a:t>
            </a:r>
            <a:endParaRPr lang="en-US" altLang="zh-CN" sz="2400" b="1" dirty="0" smtClean="0"/>
          </a:p>
          <a:p>
            <a:pPr>
              <a:buNone/>
            </a:pPr>
            <a:r>
              <a:rPr lang="en-US" altLang="zh-CN" sz="2400" dirty="0" smtClean="0"/>
              <a:t> </a:t>
            </a:r>
            <a:r>
              <a:rPr lang="en-US" altLang="zh-CN" sz="2400" dirty="0" err="1" smtClean="0"/>
              <a:t>var</a:t>
            </a:r>
            <a:r>
              <a:rPr lang="en-US" altLang="zh-CN" sz="2400" dirty="0" smtClean="0"/>
              <a:t> </a:t>
            </a:r>
            <a:r>
              <a:rPr lang="en-US" altLang="zh-CN" sz="2400" dirty="0" err="1" smtClean="0"/>
              <a:t>bool</a:t>
            </a:r>
            <a:r>
              <a:rPr lang="en-US" altLang="zh-CN" sz="2400" dirty="0" smtClean="0"/>
              <a:t> = true;</a:t>
            </a:r>
          </a:p>
          <a:p>
            <a:pPr>
              <a:buNone/>
            </a:pPr>
            <a:r>
              <a:rPr lang="en-US" altLang="zh-CN" sz="2400" dirty="0" smtClean="0"/>
              <a:t>if(</a:t>
            </a:r>
            <a:r>
              <a:rPr lang="en-US" altLang="zh-CN" sz="2400" dirty="0" err="1" smtClean="0"/>
              <a:t>bool</a:t>
            </a:r>
            <a:r>
              <a:rPr lang="en-US" altLang="zh-CN" sz="2400" dirty="0" smtClean="0"/>
              <a:t>){ </a:t>
            </a:r>
            <a:r>
              <a:rPr lang="en-US" altLang="zh-CN" sz="2400" dirty="0" smtClean="0">
                <a:solidFill>
                  <a:srgbClr val="FF0000"/>
                </a:solidFill>
              </a:rPr>
              <a:t>//</a:t>
            </a:r>
            <a:r>
              <a:rPr lang="en-US" altLang="zh-CN" sz="2400" dirty="0" err="1" smtClean="0">
                <a:solidFill>
                  <a:srgbClr val="FF0000"/>
                </a:solidFill>
              </a:rPr>
              <a:t>bool</a:t>
            </a:r>
            <a:r>
              <a:rPr lang="zh-CN" altLang="en-US" sz="2400" dirty="0" smtClean="0">
                <a:solidFill>
                  <a:srgbClr val="FF0000"/>
                </a:solidFill>
              </a:rPr>
              <a:t>值为</a:t>
            </a:r>
            <a:r>
              <a:rPr lang="en-US" altLang="zh-CN" sz="2400" dirty="0" smtClean="0">
                <a:solidFill>
                  <a:srgbClr val="FF0000"/>
                </a:solidFill>
              </a:rPr>
              <a:t>true</a:t>
            </a:r>
          </a:p>
          <a:p>
            <a:pPr>
              <a:buNone/>
            </a:pPr>
            <a:r>
              <a:rPr lang="en-US" altLang="zh-CN" sz="2400" dirty="0" smtClean="0"/>
              <a:t>    Alert(“</a:t>
            </a:r>
            <a:r>
              <a:rPr lang="zh-CN" altLang="en-US" sz="2400" dirty="0" smtClean="0"/>
              <a:t>正确</a:t>
            </a:r>
            <a:r>
              <a:rPr lang="en-US" altLang="zh-CN" sz="2400" dirty="0" smtClean="0"/>
              <a:t>”);</a:t>
            </a:r>
          </a:p>
          <a:p>
            <a:pPr>
              <a:buNone/>
            </a:pPr>
            <a:r>
              <a:rPr lang="en-US" altLang="zh-CN" sz="2400" dirty="0" smtClean="0"/>
              <a:t>}else{ </a:t>
            </a:r>
            <a:r>
              <a:rPr lang="en-US" altLang="zh-CN" sz="2400" dirty="0" smtClean="0">
                <a:solidFill>
                  <a:srgbClr val="FF0000"/>
                </a:solidFill>
              </a:rPr>
              <a:t>//</a:t>
            </a:r>
            <a:r>
              <a:rPr lang="en-US" altLang="zh-CN" sz="2400" dirty="0" err="1" smtClean="0">
                <a:solidFill>
                  <a:srgbClr val="FF0000"/>
                </a:solidFill>
              </a:rPr>
              <a:t>bool</a:t>
            </a:r>
            <a:r>
              <a:rPr lang="zh-CN" altLang="en-US" sz="2400" dirty="0" smtClean="0">
                <a:solidFill>
                  <a:srgbClr val="FF0000"/>
                </a:solidFill>
              </a:rPr>
              <a:t>值为</a:t>
            </a:r>
            <a:r>
              <a:rPr lang="en-US" altLang="zh-CN" sz="2400" dirty="0" smtClean="0">
                <a:solidFill>
                  <a:srgbClr val="FF0000"/>
                </a:solidFill>
              </a:rPr>
              <a:t>false</a:t>
            </a:r>
          </a:p>
          <a:p>
            <a:pPr>
              <a:buNone/>
            </a:pPr>
            <a:r>
              <a:rPr lang="en-US" altLang="zh-CN" sz="2400" dirty="0" smtClean="0"/>
              <a:t>   Alert(“</a:t>
            </a:r>
            <a:r>
              <a:rPr lang="zh-CN" altLang="en-US" sz="2400" dirty="0" smtClean="0"/>
              <a:t>错误</a:t>
            </a:r>
            <a:r>
              <a:rPr lang="en-US" altLang="zh-CN" sz="2400" dirty="0" smtClean="0"/>
              <a:t>”);</a:t>
            </a:r>
          </a:p>
          <a:p>
            <a:pPr>
              <a:buNone/>
            </a:pPr>
            <a:r>
              <a:rPr lang="en-US" altLang="zh-CN" sz="2400"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的基本应用</a:t>
            </a:r>
            <a:endParaRPr lang="zh-CN" altLang="en-US" dirty="0"/>
          </a:p>
        </p:txBody>
      </p:sp>
      <p:sp>
        <p:nvSpPr>
          <p:cNvPr id="3" name="内容占位符 2"/>
          <p:cNvSpPr>
            <a:spLocks noGrp="1"/>
          </p:cNvSpPr>
          <p:nvPr>
            <p:ph idx="1"/>
          </p:nvPr>
        </p:nvSpPr>
        <p:spPr/>
        <p:txBody>
          <a:bodyPr/>
          <a:lstStyle/>
          <a:p>
            <a:pPr>
              <a:buNone/>
            </a:pPr>
            <a:r>
              <a:rPr lang="en-US" altLang="zh-CN" b="1" dirty="0" smtClean="0"/>
              <a:t> </a:t>
            </a:r>
            <a:r>
              <a:rPr lang="en-US" altLang="zh-CN" sz="2800" b="1" dirty="0" smtClean="0"/>
              <a:t>for</a:t>
            </a:r>
            <a:r>
              <a:rPr lang="zh-CN" altLang="en-US" sz="2800" b="1" dirty="0" smtClean="0"/>
              <a:t>语句</a:t>
            </a:r>
            <a:endParaRPr lang="en-US" altLang="zh-CN" sz="2800" b="1" dirty="0" smtClean="0"/>
          </a:p>
          <a:p>
            <a:pPr>
              <a:buNone/>
            </a:pPr>
            <a:r>
              <a:rPr lang="en-US" altLang="zh-CN" sz="2800" dirty="0" smtClean="0"/>
              <a:t> </a:t>
            </a:r>
            <a:r>
              <a:rPr lang="en-US" altLang="zh-CN" sz="2800" dirty="0" err="1" smtClean="0"/>
              <a:t>var</a:t>
            </a:r>
            <a:r>
              <a:rPr lang="en-US" altLang="zh-CN" sz="2800" dirty="0" smtClean="0"/>
              <a:t> </a:t>
            </a:r>
            <a:r>
              <a:rPr lang="en-US" altLang="zh-CN" sz="2800" dirty="0" err="1" smtClean="0"/>
              <a:t>arr</a:t>
            </a:r>
            <a:r>
              <a:rPr lang="en-US" altLang="zh-CN" sz="2800" dirty="0" smtClean="0"/>
              <a:t> = new Array(1, “2”, “this is string”);</a:t>
            </a:r>
          </a:p>
          <a:p>
            <a:pPr>
              <a:buNone/>
            </a:pPr>
            <a:r>
              <a:rPr lang="en-US" altLang="zh-CN" sz="2800" dirty="0" smtClean="0"/>
              <a:t> for(</a:t>
            </a:r>
            <a:r>
              <a:rPr lang="en-US" altLang="zh-CN" sz="2800" dirty="0" err="1" smtClean="0"/>
              <a:t>var</a:t>
            </a:r>
            <a:r>
              <a:rPr lang="en-US" altLang="zh-CN" sz="2800" dirty="0" smtClean="0"/>
              <a:t> </a:t>
            </a:r>
            <a:r>
              <a:rPr lang="en-US" altLang="zh-CN" sz="2800" dirty="0" err="1" smtClean="0"/>
              <a:t>i</a:t>
            </a:r>
            <a:r>
              <a:rPr lang="en-US" altLang="zh-CN" sz="2800" dirty="0" smtClean="0"/>
              <a:t>=0; </a:t>
            </a:r>
            <a:r>
              <a:rPr lang="en-US" altLang="zh-CN" sz="2800" dirty="0" err="1" smtClean="0"/>
              <a:t>i</a:t>
            </a:r>
            <a:r>
              <a:rPr lang="en-US" altLang="zh-CN" sz="2800" dirty="0" smtClean="0"/>
              <a:t>&lt;</a:t>
            </a:r>
            <a:r>
              <a:rPr lang="en-US" altLang="zh-CN" sz="2800" dirty="0" err="1" smtClean="0"/>
              <a:t>arr.length</a:t>
            </a:r>
            <a:r>
              <a:rPr lang="en-US" altLang="zh-CN" sz="2800" dirty="0" smtClean="0"/>
              <a:t>; </a:t>
            </a:r>
            <a:r>
              <a:rPr lang="en-US" altLang="zh-CN" sz="2800" dirty="0" err="1" smtClean="0"/>
              <a:t>i</a:t>
            </a:r>
            <a:r>
              <a:rPr lang="en-US" altLang="zh-CN" sz="2800" dirty="0" smtClean="0"/>
              <a:t>++){</a:t>
            </a:r>
          </a:p>
          <a:p>
            <a:pPr>
              <a:buNone/>
            </a:pPr>
            <a:r>
              <a:rPr lang="en-US" altLang="zh-CN" sz="2800" dirty="0" smtClean="0"/>
              <a:t>    if(</a:t>
            </a:r>
            <a:r>
              <a:rPr lang="en-US" altLang="zh-CN" sz="2800" dirty="0" err="1" smtClean="0">
                <a:solidFill>
                  <a:srgbClr val="FF0000"/>
                </a:solidFill>
              </a:rPr>
              <a:t>arr</a:t>
            </a:r>
            <a:r>
              <a:rPr lang="en-US" altLang="zh-CN" sz="2800" dirty="0" smtClean="0">
                <a:solidFill>
                  <a:srgbClr val="FF0000"/>
                </a:solidFill>
              </a:rPr>
              <a:t>[</a:t>
            </a:r>
            <a:r>
              <a:rPr lang="en-US" altLang="zh-CN" sz="2800" dirty="0" err="1" smtClean="0">
                <a:solidFill>
                  <a:srgbClr val="FF0000"/>
                </a:solidFill>
              </a:rPr>
              <a:t>i</a:t>
            </a:r>
            <a:r>
              <a:rPr lang="en-US" altLang="zh-CN" sz="2800" dirty="0" smtClean="0">
                <a:solidFill>
                  <a:srgbClr val="FF0000"/>
                </a:solidFill>
              </a:rPr>
              <a:t>] == 2</a:t>
            </a:r>
            <a:r>
              <a:rPr lang="en-US" altLang="zh-CN" sz="2800" dirty="0" smtClean="0"/>
              <a:t>){ Alert(“the value is ”+ </a:t>
            </a:r>
            <a:r>
              <a:rPr lang="en-US" altLang="zh-CN" sz="2800" dirty="0" err="1" smtClean="0"/>
              <a:t>arr</a:t>
            </a:r>
            <a:r>
              <a:rPr lang="en-US" altLang="zh-CN" sz="2800" dirty="0" smtClean="0"/>
              <a:t>[</a:t>
            </a:r>
            <a:r>
              <a:rPr lang="en-US" altLang="zh-CN" sz="2800" dirty="0" err="1" smtClean="0"/>
              <a:t>i</a:t>
            </a:r>
            <a:r>
              <a:rPr lang="en-US" altLang="zh-CN" sz="2800" dirty="0" smtClean="0"/>
              <a:t>]);  }</a:t>
            </a:r>
          </a:p>
          <a:p>
            <a:pPr>
              <a:buNone/>
            </a:pPr>
            <a:r>
              <a:rPr lang="en-US" altLang="zh-CN" sz="2800" dirty="0" smtClean="0"/>
              <a:t>}</a:t>
            </a:r>
            <a:endParaRPr lang="zh-CN" altLang="en-US" sz="28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的基本应用</a:t>
            </a:r>
            <a:endParaRPr lang="zh-CN" altLang="en-US" dirty="0"/>
          </a:p>
        </p:txBody>
      </p:sp>
      <p:sp>
        <p:nvSpPr>
          <p:cNvPr id="3" name="内容占位符 2"/>
          <p:cNvSpPr>
            <a:spLocks noGrp="1"/>
          </p:cNvSpPr>
          <p:nvPr>
            <p:ph idx="1"/>
          </p:nvPr>
        </p:nvSpPr>
        <p:spPr/>
        <p:txBody>
          <a:bodyPr/>
          <a:lstStyle/>
          <a:p>
            <a:pPr>
              <a:buNone/>
            </a:pPr>
            <a:r>
              <a:rPr lang="zh-CN" altLang="en-US" sz="2000" b="1" dirty="0" smtClean="0"/>
              <a:t>方法定义</a:t>
            </a:r>
            <a:endParaRPr lang="en-US" altLang="zh-CN" sz="2000" b="1" dirty="0" smtClean="0"/>
          </a:p>
          <a:p>
            <a:pPr>
              <a:buNone/>
            </a:pPr>
            <a:r>
              <a:rPr lang="en-US" altLang="zh-CN" sz="2000" dirty="0" smtClean="0"/>
              <a:t> </a:t>
            </a:r>
            <a:r>
              <a:rPr lang="en-US" altLang="zh-CN" sz="2000" dirty="0" err="1" smtClean="0"/>
              <a:t>var</a:t>
            </a:r>
            <a:r>
              <a:rPr lang="en-US" altLang="zh-CN" sz="2000" dirty="0" smtClean="0"/>
              <a:t> </a:t>
            </a:r>
            <a:r>
              <a:rPr lang="en-US" altLang="zh-CN" sz="2000" dirty="0" err="1" smtClean="0"/>
              <a:t>str</a:t>
            </a:r>
            <a:r>
              <a:rPr lang="en-US" altLang="zh-CN" sz="2000" dirty="0" smtClean="0"/>
              <a:t> = “</a:t>
            </a:r>
            <a:r>
              <a:rPr lang="en-US" altLang="zh-CN" sz="2000" dirty="0" err="1" smtClean="0"/>
              <a:t>whj</a:t>
            </a:r>
            <a:r>
              <a:rPr lang="en-US" altLang="zh-CN" sz="2000" dirty="0" smtClean="0"/>
              <a:t>”;  //</a:t>
            </a:r>
            <a:r>
              <a:rPr lang="zh-CN" altLang="en-US" sz="2000" dirty="0" smtClean="0"/>
              <a:t>全局变量</a:t>
            </a:r>
            <a:endParaRPr lang="en-US" altLang="zh-CN" sz="2000" dirty="0" smtClean="0"/>
          </a:p>
          <a:p>
            <a:pPr>
              <a:buNone/>
            </a:pPr>
            <a:r>
              <a:rPr lang="en-US" altLang="zh-CN" sz="2000" dirty="0" smtClean="0"/>
              <a:t> function </a:t>
            </a:r>
            <a:r>
              <a:rPr lang="en-US" altLang="zh-CN" sz="2000" dirty="0" err="1" smtClean="0"/>
              <a:t>sayHello</a:t>
            </a:r>
            <a:r>
              <a:rPr lang="en-US" altLang="zh-CN" sz="2000" dirty="0" smtClean="0"/>
              <a:t>(name){</a:t>
            </a:r>
            <a:r>
              <a:rPr lang="zh-CN" altLang="en-US" sz="2000" dirty="0" smtClean="0"/>
              <a:t> </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带一个参数的方法</a:t>
            </a:r>
            <a:endParaRPr lang="en-US" altLang="zh-CN" sz="2000" dirty="0" smtClean="0">
              <a:solidFill>
                <a:srgbClr val="FF0000"/>
              </a:solidFill>
            </a:endParaRPr>
          </a:p>
          <a:p>
            <a:pPr>
              <a:buNone/>
            </a:pPr>
            <a:r>
              <a:rPr lang="en-US" altLang="zh-CN" sz="2000" dirty="0" smtClean="0">
                <a:solidFill>
                  <a:schemeClr val="accent4">
                    <a:lumMod val="10000"/>
                  </a:schemeClr>
                </a:solidFill>
              </a:rPr>
              <a:t>   if(name == null)</a:t>
            </a:r>
          </a:p>
          <a:p>
            <a:pPr>
              <a:buNone/>
            </a:pPr>
            <a:r>
              <a:rPr lang="en-US" altLang="zh-CN" sz="2000" dirty="0" smtClean="0">
                <a:solidFill>
                  <a:schemeClr val="accent4">
                    <a:lumMod val="10000"/>
                  </a:schemeClr>
                </a:solidFill>
              </a:rPr>
              <a:t>        return “hello “ + </a:t>
            </a:r>
            <a:r>
              <a:rPr lang="en-US" altLang="zh-CN" sz="2000" dirty="0" err="1" smtClean="0">
                <a:solidFill>
                  <a:schemeClr val="accent4">
                    <a:lumMod val="10000"/>
                  </a:schemeClr>
                </a:solidFill>
              </a:rPr>
              <a:t>str</a:t>
            </a:r>
            <a:r>
              <a:rPr lang="en-US" altLang="zh-CN" sz="2000" dirty="0" smtClean="0">
                <a:solidFill>
                  <a:schemeClr val="accent4">
                    <a:lumMod val="10000"/>
                  </a:schemeClr>
                </a:solidFill>
              </a:rPr>
              <a:t>;</a:t>
            </a:r>
          </a:p>
          <a:p>
            <a:pPr>
              <a:buNone/>
            </a:pPr>
            <a:r>
              <a:rPr lang="en-US" altLang="zh-CN" sz="2000" dirty="0" smtClean="0">
                <a:solidFill>
                  <a:schemeClr val="accent4">
                    <a:lumMod val="10000"/>
                  </a:schemeClr>
                </a:solidFill>
              </a:rPr>
              <a:t>   else</a:t>
            </a:r>
          </a:p>
          <a:p>
            <a:pPr>
              <a:buNone/>
            </a:pPr>
            <a:r>
              <a:rPr lang="en-US" altLang="zh-CN" sz="2000" dirty="0" smtClean="0"/>
              <a:t>        return “hello “ + name;  </a:t>
            </a:r>
            <a:r>
              <a:rPr lang="en-US" altLang="zh-CN" sz="2000" dirty="0" smtClean="0">
                <a:solidFill>
                  <a:srgbClr val="FF0000"/>
                </a:solidFill>
              </a:rPr>
              <a:t>//</a:t>
            </a:r>
            <a:r>
              <a:rPr lang="zh-CN" altLang="en-US" sz="2000" dirty="0" smtClean="0">
                <a:solidFill>
                  <a:srgbClr val="FF0000"/>
                </a:solidFill>
              </a:rPr>
              <a:t>返回一个字符串</a:t>
            </a:r>
            <a:endParaRPr lang="en-US" altLang="zh-CN" sz="2000" dirty="0" smtClean="0">
              <a:solidFill>
                <a:srgbClr val="FF0000"/>
              </a:solidFill>
            </a:endParaRPr>
          </a:p>
          <a:p>
            <a:pPr>
              <a:buNone/>
            </a:pPr>
            <a:r>
              <a:rPr lang="en-US" altLang="zh-CN" sz="2000" dirty="0" smtClean="0"/>
              <a:t>}</a:t>
            </a:r>
          </a:p>
          <a:p>
            <a:pPr>
              <a:buNone/>
            </a:pPr>
            <a:r>
              <a:rPr lang="en-US" altLang="zh-CN" sz="2000" dirty="0" err="1" smtClean="0"/>
              <a:t>writeToLog</a:t>
            </a:r>
            <a:r>
              <a:rPr lang="en-US" altLang="zh-CN" sz="2000" dirty="0" smtClean="0"/>
              <a:t>(“m”, </a:t>
            </a:r>
            <a:r>
              <a:rPr lang="en-US" altLang="zh-CN" sz="2000" dirty="0" err="1" smtClean="0"/>
              <a:t>sayHello</a:t>
            </a:r>
            <a:r>
              <a:rPr lang="en-US" altLang="zh-CN" sz="2000" dirty="0" smtClean="0"/>
              <a:t>());//</a:t>
            </a:r>
            <a:r>
              <a:rPr lang="zh-CN" altLang="en-US" sz="2000" dirty="0" smtClean="0"/>
              <a:t>方法调用　</a:t>
            </a:r>
            <a:endParaRPr lang="en-US" altLang="zh-CN"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的基本应用</a:t>
            </a:r>
            <a:endParaRPr lang="zh-CN" altLang="en-US" dirty="0"/>
          </a:p>
        </p:txBody>
      </p:sp>
      <p:sp>
        <p:nvSpPr>
          <p:cNvPr id="3" name="内容占位符 2"/>
          <p:cNvSpPr>
            <a:spLocks noGrp="1"/>
          </p:cNvSpPr>
          <p:nvPr>
            <p:ph idx="1"/>
          </p:nvPr>
        </p:nvSpPr>
        <p:spPr/>
        <p:txBody>
          <a:bodyPr/>
          <a:lstStyle/>
          <a:p>
            <a:pPr>
              <a:buNone/>
            </a:pPr>
            <a:r>
              <a:rPr lang="zh-CN" altLang="en-US" sz="2000" b="1" dirty="0" smtClean="0"/>
              <a:t>异常处理 </a:t>
            </a:r>
            <a:r>
              <a:rPr lang="en-US" altLang="zh-CN" sz="2000" b="1" dirty="0" smtClean="0"/>
              <a:t>try…catch…</a:t>
            </a:r>
          </a:p>
          <a:p>
            <a:pPr>
              <a:buNone/>
            </a:pPr>
            <a:r>
              <a:rPr lang="en-US" altLang="zh-CN" sz="2000" dirty="0" smtClean="0"/>
              <a:t> try{</a:t>
            </a:r>
          </a:p>
          <a:p>
            <a:pPr>
              <a:buNone/>
            </a:pPr>
            <a:r>
              <a:rPr lang="en-US" altLang="zh-CN" sz="2000" dirty="0" smtClean="0"/>
              <a:t>   </a:t>
            </a:r>
            <a:r>
              <a:rPr lang="en-US" altLang="zh-CN" sz="2000" dirty="0" err="1" smtClean="0"/>
              <a:t>var</a:t>
            </a:r>
            <a:r>
              <a:rPr lang="en-US" altLang="zh-CN" sz="2000" dirty="0" smtClean="0"/>
              <a:t> value = 100/0;</a:t>
            </a:r>
          </a:p>
          <a:p>
            <a:pPr>
              <a:buNone/>
            </a:pPr>
            <a:r>
              <a:rPr lang="en-US" altLang="zh-CN" sz="2000" dirty="0" smtClean="0"/>
              <a:t>}catch(e){</a:t>
            </a:r>
          </a:p>
          <a:p>
            <a:pPr>
              <a:buNone/>
            </a:pPr>
            <a:r>
              <a:rPr lang="en-US" altLang="zh-CN" sz="2000" dirty="0" smtClean="0"/>
              <a:t>     throw new </a:t>
            </a:r>
            <a:r>
              <a:rPr lang="en-US" altLang="zh-CN" sz="2000" dirty="0" err="1" smtClean="0"/>
              <a:t>java.lang.Exception</a:t>
            </a:r>
            <a:r>
              <a:rPr lang="en-US" altLang="zh-CN" sz="2000" dirty="0" smtClean="0"/>
              <a:t>(“</a:t>
            </a:r>
            <a:r>
              <a:rPr lang="zh-CN" altLang="en-US" sz="2000" dirty="0" smtClean="0"/>
              <a:t>除数不能为</a:t>
            </a:r>
            <a:r>
              <a:rPr lang="en-US" altLang="zh-CN" sz="2000" dirty="0" smtClean="0"/>
              <a:t>0</a:t>
            </a:r>
            <a:r>
              <a:rPr lang="zh-CN" altLang="en-US" sz="2000" dirty="0" smtClean="0"/>
              <a:t>：</a:t>
            </a:r>
            <a:r>
              <a:rPr lang="en-US" altLang="zh-CN" sz="2000" dirty="0" smtClean="0"/>
              <a:t>"+ e);</a:t>
            </a:r>
          </a:p>
          <a:p>
            <a:pPr>
              <a:buNone/>
            </a:pPr>
            <a:r>
              <a:rPr lang="en-US" altLang="zh-CN" sz="2000" dirty="0" smtClean="0"/>
              <a:t>}</a:t>
            </a:r>
          </a:p>
          <a:p>
            <a:pPr>
              <a:buNone/>
            </a:pPr>
            <a:r>
              <a:rPr lang="zh-CN" altLang="en-US" sz="2000" dirty="0" smtClean="0"/>
              <a:t>　　　异常处理通常是防止未知错误产生所采取的处理措施。异常处理的好处是你不用再绞尽脑汁去考虑各种错误，这为处理某一类错误提供了一个很有效的方法，使编程效率大大提高。</a:t>
            </a:r>
          </a:p>
          <a:p>
            <a:endParaRPr lang="zh-CN" altLang="en-US" sz="20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的基本应用</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448983" y="1055504"/>
            <a:ext cx="8052107" cy="5069072"/>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FTP</a:t>
            </a:r>
            <a:r>
              <a:rPr lang="zh-CN" altLang="en-US" dirty="0" smtClean="0"/>
              <a:t>下载、上传</a:t>
            </a:r>
            <a:endParaRPr lang="zh-CN" altLang="en-US" dirty="0"/>
          </a:p>
        </p:txBody>
      </p:sp>
      <p:sp>
        <p:nvSpPr>
          <p:cNvPr id="3" name="内容占位符 2"/>
          <p:cNvSpPr>
            <a:spLocks noGrp="1"/>
          </p:cNvSpPr>
          <p:nvPr>
            <p:ph idx="1"/>
          </p:nvPr>
        </p:nvSpPr>
        <p:spPr/>
        <p:txBody>
          <a:bodyPr/>
          <a:lstStyle/>
          <a:p>
            <a:r>
              <a:rPr lang="zh-CN" altLang="en-US" dirty="0" smtClean="0"/>
              <a:t>作业：</a:t>
            </a:r>
            <a:r>
              <a:rPr lang="en-US" altLang="zh-CN" dirty="0" smtClean="0"/>
              <a:t>FTP</a:t>
            </a:r>
            <a:r>
              <a:rPr lang="zh-CN" altLang="en-US" dirty="0" smtClean="0"/>
              <a:t>下载</a:t>
            </a:r>
            <a:endParaRPr lang="en-US" altLang="zh-CN" dirty="0" smtClean="0"/>
          </a:p>
          <a:p>
            <a:r>
              <a:rPr lang="zh-CN" altLang="en-US" dirty="0" smtClean="0"/>
              <a:t>从</a:t>
            </a:r>
            <a:r>
              <a:rPr lang="en-US" altLang="zh-CN" dirty="0" smtClean="0"/>
              <a:t>FTP</a:t>
            </a:r>
            <a:r>
              <a:rPr lang="zh-CN" altLang="en-US" dirty="0" smtClean="0"/>
              <a:t>上下载相应文件到指定目录下</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35</a:t>
            </a:fld>
            <a:endParaRPr lang="en-US" altLang="zh-CN" dirty="0"/>
          </a:p>
        </p:txBody>
      </p:sp>
      <p:pic>
        <p:nvPicPr>
          <p:cNvPr id="5" name="图片 4" descr="ttttt.jpg"/>
          <p:cNvPicPr>
            <a:picLocks noChangeAspect="1"/>
          </p:cNvPicPr>
          <p:nvPr/>
        </p:nvPicPr>
        <p:blipFill>
          <a:blip r:embed="rId2"/>
          <a:stretch>
            <a:fillRect/>
          </a:stretch>
        </p:blipFill>
        <p:spPr>
          <a:xfrm>
            <a:off x="285720" y="2786058"/>
            <a:ext cx="8715436" cy="300039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571472" y="1142984"/>
            <a:ext cx="7715304" cy="4686300"/>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857224" y="1142983"/>
            <a:ext cx="7500990" cy="5053029"/>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FTP</a:t>
            </a:r>
            <a:r>
              <a:rPr lang="zh-CN" altLang="en-US" dirty="0" smtClean="0"/>
              <a:t>下载、上传</a:t>
            </a:r>
            <a:endParaRPr lang="zh-CN" altLang="en-US" dirty="0"/>
          </a:p>
        </p:txBody>
      </p:sp>
      <p:sp>
        <p:nvSpPr>
          <p:cNvPr id="3" name="内容占位符 2"/>
          <p:cNvSpPr>
            <a:spLocks noGrp="1"/>
          </p:cNvSpPr>
          <p:nvPr>
            <p:ph idx="1"/>
          </p:nvPr>
        </p:nvSpPr>
        <p:spPr/>
        <p:txBody>
          <a:bodyPr/>
          <a:lstStyle/>
          <a:p>
            <a:r>
              <a:rPr lang="zh-CN" altLang="en-US" dirty="0" smtClean="0"/>
              <a:t>作业：</a:t>
            </a:r>
            <a:r>
              <a:rPr lang="en-US" altLang="zh-CN" dirty="0" smtClean="0"/>
              <a:t>FTP</a:t>
            </a:r>
            <a:r>
              <a:rPr lang="zh-CN" altLang="en-US" dirty="0" smtClean="0"/>
              <a:t>上传</a:t>
            </a:r>
            <a:endParaRPr lang="en-US" altLang="zh-CN" dirty="0" smtClean="0"/>
          </a:p>
          <a:p>
            <a:r>
              <a:rPr lang="zh-CN" altLang="en-US" dirty="0" smtClean="0"/>
              <a:t>上传本地文件到相应</a:t>
            </a:r>
            <a:r>
              <a:rPr lang="en-US" altLang="zh-CN" dirty="0" smtClean="0"/>
              <a:t>FTP</a:t>
            </a:r>
            <a:r>
              <a:rPr lang="zh-CN" altLang="en-US" dirty="0" smtClean="0"/>
              <a:t>指定目录上</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38</a:t>
            </a:fld>
            <a:endParaRPr lang="en-US" altLang="zh-CN" dirty="0"/>
          </a:p>
        </p:txBody>
      </p:sp>
      <p:pic>
        <p:nvPicPr>
          <p:cNvPr id="5" name="图片 4" descr="ttttt.jpg"/>
          <p:cNvPicPr>
            <a:picLocks noChangeAspect="1"/>
          </p:cNvPicPr>
          <p:nvPr/>
        </p:nvPicPr>
        <p:blipFill>
          <a:blip r:embed="rId2"/>
          <a:stretch>
            <a:fillRect/>
          </a:stretch>
        </p:blipFill>
        <p:spPr>
          <a:xfrm>
            <a:off x="714348" y="3071810"/>
            <a:ext cx="7929618" cy="229077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642910" y="954650"/>
            <a:ext cx="7929618" cy="4617490"/>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相关网站信息</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http://www.pentahochina.com</a:t>
            </a:r>
            <a:endParaRPr lang="en-US" altLang="zh-CN" dirty="0" smtClean="0"/>
          </a:p>
          <a:p>
            <a:r>
              <a:rPr lang="en-US" altLang="zh-CN" u="sng" dirty="0" smtClean="0">
                <a:hlinkClick r:id="rId3"/>
              </a:rPr>
              <a:t>http://pdi.itpub.net/</a:t>
            </a:r>
            <a:endParaRPr lang="en-US" altLang="zh-CN" u="sng" dirty="0" smtClean="0"/>
          </a:p>
          <a:p>
            <a:r>
              <a:rPr lang="en-US" altLang="zh-CN" dirty="0" smtClean="0">
                <a:hlinkClick r:id="rId4"/>
              </a:rPr>
              <a:t>http://wiki.pentaho.com</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785786" y="1318100"/>
            <a:ext cx="7286676" cy="4724226"/>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作业调用作业、转换</a:t>
            </a:r>
            <a:endParaRPr lang="zh-CN" altLang="en-US" dirty="0"/>
          </a:p>
        </p:txBody>
      </p:sp>
      <p:sp>
        <p:nvSpPr>
          <p:cNvPr id="3" name="内容占位符 2"/>
          <p:cNvSpPr>
            <a:spLocks noGrp="1"/>
          </p:cNvSpPr>
          <p:nvPr>
            <p:ph idx="1"/>
          </p:nvPr>
        </p:nvSpPr>
        <p:spPr/>
        <p:txBody>
          <a:bodyPr/>
          <a:lstStyle/>
          <a:p>
            <a:r>
              <a:rPr lang="zh-CN" altLang="en-US" dirty="0" smtClean="0"/>
              <a:t>文件－＞新建－＞作业</a:t>
            </a:r>
            <a:endParaRPr lang="en-US" altLang="zh-CN" dirty="0" smtClean="0"/>
          </a:p>
          <a:p>
            <a:r>
              <a:rPr lang="zh-CN" altLang="en-US" dirty="0" smtClean="0"/>
              <a:t>作业可以调用作业，这样方便流程控制。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41</a:t>
            </a:fld>
            <a:endParaRPr lang="en-US" altLang="zh-CN" dirty="0"/>
          </a:p>
        </p:txBody>
      </p:sp>
      <p:pic>
        <p:nvPicPr>
          <p:cNvPr id="5" name="图片 4" descr="ttttt.jpg"/>
          <p:cNvPicPr>
            <a:picLocks noChangeAspect="1"/>
          </p:cNvPicPr>
          <p:nvPr/>
        </p:nvPicPr>
        <p:blipFill>
          <a:blip r:embed="rId2"/>
          <a:stretch>
            <a:fillRect/>
          </a:stretch>
        </p:blipFill>
        <p:spPr>
          <a:xfrm>
            <a:off x="460346" y="2828924"/>
            <a:ext cx="8340771" cy="202883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作业调用作业、转换</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1214414" y="1071546"/>
            <a:ext cx="6500858" cy="5000625"/>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作业调用作业、转换</a:t>
            </a:r>
            <a:endParaRPr lang="zh-CN" altLang="en-US" dirty="0"/>
          </a:p>
        </p:txBody>
      </p:sp>
      <p:sp>
        <p:nvSpPr>
          <p:cNvPr id="3" name="内容占位符 2"/>
          <p:cNvSpPr>
            <a:spLocks noGrp="1"/>
          </p:cNvSpPr>
          <p:nvPr>
            <p:ph idx="1"/>
          </p:nvPr>
        </p:nvSpPr>
        <p:spPr/>
        <p:txBody>
          <a:bodyPr/>
          <a:lstStyle/>
          <a:p>
            <a:r>
              <a:rPr lang="zh-CN" altLang="en-US" dirty="0" smtClean="0"/>
              <a:t>作业也可以调用转换</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43</a:t>
            </a:fld>
            <a:endParaRPr lang="en-US" altLang="zh-CN" dirty="0"/>
          </a:p>
        </p:txBody>
      </p:sp>
      <p:pic>
        <p:nvPicPr>
          <p:cNvPr id="5" name="图片 4" descr="ttttt.jpg"/>
          <p:cNvPicPr>
            <a:picLocks noChangeAspect="1"/>
          </p:cNvPicPr>
          <p:nvPr/>
        </p:nvPicPr>
        <p:blipFill>
          <a:blip r:embed="rId2"/>
          <a:stretch>
            <a:fillRect/>
          </a:stretch>
        </p:blipFill>
        <p:spPr>
          <a:xfrm>
            <a:off x="1142976" y="2417877"/>
            <a:ext cx="7305314" cy="215413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作业调用作业、转换</a:t>
            </a:r>
            <a:endParaRPr lang="zh-CN" altLang="en-US" dirty="0"/>
          </a:p>
        </p:txBody>
      </p:sp>
      <p:pic>
        <p:nvPicPr>
          <p:cNvPr id="7" name="内容占位符 6" descr="ttttt.jpg"/>
          <p:cNvPicPr>
            <a:picLocks noGrp="1" noChangeAspect="1"/>
          </p:cNvPicPr>
          <p:nvPr>
            <p:ph idx="1"/>
          </p:nvPr>
        </p:nvPicPr>
        <p:blipFill>
          <a:blip r:embed="rId2"/>
          <a:stretch>
            <a:fillRect/>
          </a:stretch>
        </p:blipFill>
        <p:spPr>
          <a:xfrm>
            <a:off x="1714480" y="928670"/>
            <a:ext cx="5500726" cy="5181600"/>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自带例子</a:t>
            </a:r>
            <a:endParaRPr lang="zh-CN" altLang="en-US" dirty="0"/>
          </a:p>
        </p:txBody>
      </p:sp>
      <p:sp>
        <p:nvSpPr>
          <p:cNvPr id="3" name="内容占位符 2"/>
          <p:cNvSpPr>
            <a:spLocks noGrp="1"/>
          </p:cNvSpPr>
          <p:nvPr>
            <p:ph idx="1"/>
          </p:nvPr>
        </p:nvSpPr>
        <p:spPr/>
        <p:txBody>
          <a:bodyPr/>
          <a:lstStyle/>
          <a:p>
            <a:r>
              <a:rPr lang="zh-CN" altLang="en-US" sz="2400" dirty="0" smtClean="0"/>
              <a:t>菜单：文件－＞从</a:t>
            </a:r>
            <a:r>
              <a:rPr lang="en-US" altLang="zh-CN" sz="2400" dirty="0" smtClean="0"/>
              <a:t>URL</a:t>
            </a:r>
            <a:r>
              <a:rPr lang="zh-CN" altLang="en-US" sz="2400" dirty="0" smtClean="0"/>
              <a:t>打开文件－＞</a:t>
            </a:r>
            <a:r>
              <a:rPr lang="en-US" altLang="zh-CN" sz="2400" dirty="0" smtClean="0"/>
              <a:t>samples</a:t>
            </a:r>
          </a:p>
          <a:p>
            <a:r>
              <a:rPr lang="zh-CN" altLang="en-US" sz="2400" dirty="0" smtClean="0"/>
              <a:t>也可以直接到</a:t>
            </a:r>
            <a:r>
              <a:rPr lang="en-US" altLang="zh-CN" sz="2400" dirty="0" smtClean="0"/>
              <a:t>KETTLE</a:t>
            </a:r>
            <a:r>
              <a:rPr lang="zh-CN" altLang="en-US" sz="2400" dirty="0" smtClean="0"/>
              <a:t>工具下的</a:t>
            </a:r>
            <a:r>
              <a:rPr lang="en-US" altLang="zh-CN" sz="2400" dirty="0" smtClean="0"/>
              <a:t>samples</a:t>
            </a:r>
            <a:r>
              <a:rPr lang="zh-CN" altLang="en-US" sz="2400" dirty="0" smtClean="0"/>
              <a:t>目录打开</a:t>
            </a:r>
            <a:endParaRPr lang="zh-CN" altLang="en-US" sz="24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45</a:t>
            </a:fld>
            <a:endParaRPr lang="en-US" altLang="zh-CN" dirty="0"/>
          </a:p>
        </p:txBody>
      </p:sp>
      <p:pic>
        <p:nvPicPr>
          <p:cNvPr id="5" name="图片 4" descr="ttttt.jpg"/>
          <p:cNvPicPr>
            <a:picLocks noChangeAspect="1"/>
          </p:cNvPicPr>
          <p:nvPr/>
        </p:nvPicPr>
        <p:blipFill>
          <a:blip r:embed="rId2"/>
          <a:stretch>
            <a:fillRect/>
          </a:stretch>
        </p:blipFill>
        <p:spPr>
          <a:xfrm>
            <a:off x="477260" y="2500306"/>
            <a:ext cx="8238143" cy="350046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ph idx="1"/>
          </p:nvPr>
        </p:nvSpPr>
        <p:spPr/>
        <p:txBody>
          <a:bodyPr/>
          <a:lstStyle/>
          <a:p>
            <a:r>
              <a:rPr lang="zh-CN" altLang="en-US" sz="2800" dirty="0" smtClean="0"/>
              <a:t>日志输出是检查程序运行情况的重要手段，也是程序维护必不可少的环节。</a:t>
            </a:r>
            <a:endParaRPr lang="en-US" altLang="zh-CN" sz="2800" dirty="0" smtClean="0"/>
          </a:p>
          <a:p>
            <a:r>
              <a:rPr lang="en-US" altLang="zh-CN" sz="2800" dirty="0" smtClean="0"/>
              <a:t>KETTLE</a:t>
            </a:r>
            <a:r>
              <a:rPr lang="zh-CN" altLang="en-US" sz="2800" dirty="0" smtClean="0"/>
              <a:t>在日志输出方面也有很好的控制功能。</a:t>
            </a:r>
            <a:r>
              <a:rPr lang="en-US" altLang="zh-CN" sz="2800" dirty="0" smtClean="0"/>
              <a:t>KETTLE</a:t>
            </a:r>
            <a:r>
              <a:rPr lang="zh-CN" altLang="en-US" sz="2800" dirty="0" smtClean="0"/>
              <a:t>日志输出共分七个等级：没有日志（</a:t>
            </a:r>
            <a:r>
              <a:rPr lang="en-US" altLang="zh-CN" sz="2800" dirty="0" smtClean="0"/>
              <a:t>Nothing</a:t>
            </a:r>
            <a:r>
              <a:rPr lang="zh-CN" altLang="en-US" sz="2800" dirty="0" smtClean="0"/>
              <a:t>）、错误日志（</a:t>
            </a:r>
            <a:r>
              <a:rPr lang="en-US" altLang="zh-CN" sz="2800" dirty="0" smtClean="0"/>
              <a:t>Error</a:t>
            </a:r>
            <a:r>
              <a:rPr lang="zh-CN" altLang="en-US" sz="2800" dirty="0" smtClean="0"/>
              <a:t>）、最小日志（</a:t>
            </a:r>
            <a:r>
              <a:rPr lang="en-US" altLang="zh-CN" sz="2800" dirty="0" smtClean="0"/>
              <a:t>Minimal</a:t>
            </a:r>
            <a:r>
              <a:rPr lang="zh-CN" altLang="en-US" sz="2800" dirty="0" smtClean="0"/>
              <a:t>）、基本日志（</a:t>
            </a:r>
            <a:r>
              <a:rPr lang="en-US" altLang="zh-CN" sz="2800" dirty="0" smtClean="0"/>
              <a:t>Basic</a:t>
            </a:r>
            <a:r>
              <a:rPr lang="zh-CN" altLang="en-US" sz="2800" dirty="0" smtClean="0"/>
              <a:t>）、详细日志（</a:t>
            </a:r>
            <a:r>
              <a:rPr lang="en-US" altLang="zh-CN" sz="2800" dirty="0" smtClean="0"/>
              <a:t>Detailed</a:t>
            </a:r>
            <a:r>
              <a:rPr lang="zh-CN" altLang="en-US" sz="2800" dirty="0" smtClean="0"/>
              <a:t>）、调试日志（</a:t>
            </a:r>
            <a:r>
              <a:rPr lang="en-US" altLang="zh-CN" sz="2800" dirty="0" smtClean="0"/>
              <a:t>Debug</a:t>
            </a:r>
            <a:r>
              <a:rPr lang="zh-CN" altLang="en-US" sz="2800" dirty="0" smtClean="0"/>
              <a:t>）、行级日志（</a:t>
            </a:r>
            <a:r>
              <a:rPr lang="en-US" altLang="zh-CN" sz="2800" dirty="0" err="1" smtClean="0"/>
              <a:t>Rowlevel</a:t>
            </a:r>
            <a:r>
              <a:rPr lang="zh-CN" altLang="en-US" sz="2800" dirty="0" smtClean="0"/>
              <a:t>）。默认为基本日志。</a:t>
            </a:r>
            <a:endParaRPr lang="zh-CN" altLang="en-US" sz="28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ph idx="1"/>
          </p:nvPr>
        </p:nvSpPr>
        <p:spPr/>
        <p:txBody>
          <a:bodyPr/>
          <a:lstStyle/>
          <a:p>
            <a:r>
              <a:rPr lang="en-US" altLang="zh-CN" sz="2400" dirty="0" smtClean="0"/>
              <a:t>Nothing:</a:t>
            </a:r>
            <a:r>
              <a:rPr lang="zh-CN" altLang="en-US" sz="2400" dirty="0" smtClean="0"/>
              <a:t>不显示任何输出</a:t>
            </a:r>
            <a:endParaRPr lang="en-US" altLang="zh-CN" sz="2400" dirty="0" smtClean="0"/>
          </a:p>
          <a:p>
            <a:r>
              <a:rPr lang="en-US" altLang="zh-CN" sz="2400" dirty="0" smtClean="0"/>
              <a:t>Error:</a:t>
            </a:r>
            <a:r>
              <a:rPr lang="zh-CN" altLang="en-US" sz="2400" dirty="0" smtClean="0"/>
              <a:t>仅仅显示错误信息</a:t>
            </a:r>
            <a:endParaRPr lang="en-US" altLang="zh-CN" sz="2400" dirty="0" smtClean="0"/>
          </a:p>
          <a:p>
            <a:r>
              <a:rPr lang="en-US" altLang="zh-CN" sz="2400" dirty="0" smtClean="0"/>
              <a:t>Minimal:</a:t>
            </a:r>
            <a:r>
              <a:rPr lang="zh-CN" altLang="en-US" sz="2400" dirty="0" smtClean="0"/>
              <a:t>使用最小的日志</a:t>
            </a:r>
            <a:endParaRPr lang="en-US" altLang="zh-CN" sz="2400" dirty="0" smtClean="0"/>
          </a:p>
          <a:p>
            <a:r>
              <a:rPr lang="en-US" altLang="zh-CN" sz="2400" dirty="0" smtClean="0"/>
              <a:t>Basic:</a:t>
            </a:r>
            <a:r>
              <a:rPr lang="zh-CN" altLang="en-US" sz="2400" dirty="0" smtClean="0"/>
              <a:t>缺省的日志级别</a:t>
            </a:r>
            <a:endParaRPr lang="en-US" altLang="zh-CN" sz="2400" dirty="0" smtClean="0"/>
          </a:p>
          <a:p>
            <a:r>
              <a:rPr lang="en-US" altLang="zh-CN" sz="2400" dirty="0" smtClean="0"/>
              <a:t>Detailed:</a:t>
            </a:r>
            <a:r>
              <a:rPr lang="zh-CN" altLang="en-US" sz="2400" dirty="0" smtClean="0"/>
              <a:t>给出日志输出的细节</a:t>
            </a:r>
            <a:endParaRPr lang="en-US" altLang="zh-CN" sz="2400" dirty="0" smtClean="0"/>
          </a:p>
          <a:p>
            <a:r>
              <a:rPr lang="en-US" altLang="zh-CN" sz="2400" dirty="0" smtClean="0"/>
              <a:t>Debug:</a:t>
            </a:r>
            <a:r>
              <a:rPr lang="zh-CN" altLang="en-US" sz="2400" dirty="0" smtClean="0"/>
              <a:t>调试目的，调试输出</a:t>
            </a:r>
            <a:endParaRPr lang="en-US" altLang="zh-CN" sz="2400" dirty="0" smtClean="0"/>
          </a:p>
          <a:p>
            <a:r>
              <a:rPr lang="en-US" altLang="zh-CN" sz="2400" dirty="0" err="1" smtClean="0"/>
              <a:t>Rowlevel</a:t>
            </a:r>
            <a:r>
              <a:rPr lang="en-US" altLang="zh-CN" sz="2400" dirty="0" smtClean="0"/>
              <a:t>:</a:t>
            </a:r>
            <a:r>
              <a:rPr lang="zh-CN" altLang="en-US" sz="2400" dirty="0" smtClean="0"/>
              <a:t>打印出每一行记录的信息</a:t>
            </a:r>
            <a:endParaRPr lang="zh-CN" altLang="en-US" sz="2400"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ph idx="1"/>
          </p:nvPr>
        </p:nvSpPr>
        <p:spPr/>
        <p:txBody>
          <a:bodyPr/>
          <a:lstStyle/>
          <a:p>
            <a:r>
              <a:rPr lang="zh-CN" altLang="en-US" sz="2800" dirty="0" smtClean="0"/>
              <a:t>作业日志输出说明</a:t>
            </a:r>
            <a:endParaRPr lang="en-US" altLang="zh-CN" sz="2800" dirty="0" smtClean="0"/>
          </a:p>
          <a:p>
            <a:r>
              <a:rPr lang="zh-CN" altLang="en-US" sz="2800" dirty="0" smtClean="0"/>
              <a:t>作业运行状态有两种：</a:t>
            </a:r>
            <a:r>
              <a:rPr lang="en-US" altLang="zh-CN" sz="2800" dirty="0" smtClean="0"/>
              <a:t>true(</a:t>
            </a:r>
            <a:r>
              <a:rPr lang="zh-CN" altLang="en-US" sz="2800" dirty="0" smtClean="0"/>
              <a:t>成功</a:t>
            </a:r>
            <a:r>
              <a:rPr lang="en-US" altLang="zh-CN" sz="2800" dirty="0" smtClean="0"/>
              <a:t>)/false(</a:t>
            </a:r>
            <a:r>
              <a:rPr lang="zh-CN" altLang="en-US" sz="2800" dirty="0" smtClean="0"/>
              <a:t>失败</a:t>
            </a:r>
            <a:r>
              <a:rPr lang="en-US" altLang="zh-CN" sz="2800" dirty="0" smtClean="0"/>
              <a:t>)</a:t>
            </a:r>
            <a:r>
              <a:rPr lang="zh-CN" altLang="en-US" sz="2800" dirty="0" smtClean="0"/>
              <a:t>。</a:t>
            </a:r>
            <a:endParaRPr lang="en-US" altLang="zh-CN" sz="2800" dirty="0" smtClean="0"/>
          </a:p>
          <a:p>
            <a:r>
              <a:rPr lang="zh-CN" altLang="en-US" sz="2800" dirty="0" smtClean="0"/>
              <a:t>注意：失败不代表运行异常、出错。有时只是用来控制流程的一种决策、一种手段。</a:t>
            </a:r>
            <a:endParaRPr lang="en-US" altLang="zh-CN" sz="2800"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48</a:t>
            </a:fld>
            <a:endParaRPr lang="en-US" altLang="zh-CN" dirty="0"/>
          </a:p>
        </p:txBody>
      </p:sp>
      <p:pic>
        <p:nvPicPr>
          <p:cNvPr id="5" name="图片 4" descr="ttttt.jpg"/>
          <p:cNvPicPr>
            <a:picLocks noChangeAspect="1"/>
          </p:cNvPicPr>
          <p:nvPr/>
        </p:nvPicPr>
        <p:blipFill>
          <a:blip r:embed="rId2"/>
          <a:stretch>
            <a:fillRect/>
          </a:stretch>
        </p:blipFill>
        <p:spPr>
          <a:xfrm>
            <a:off x="440843" y="4071942"/>
            <a:ext cx="8703157" cy="164307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ph idx="1"/>
          </p:nvPr>
        </p:nvSpPr>
        <p:spPr/>
        <p:txBody>
          <a:bodyPr/>
          <a:lstStyle/>
          <a:p>
            <a:r>
              <a:rPr lang="zh-CN" altLang="en-US" dirty="0" smtClean="0"/>
              <a:t>程序异常退出情况</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49</a:t>
            </a:fld>
            <a:endParaRPr lang="en-US" altLang="zh-CN" dirty="0"/>
          </a:p>
        </p:txBody>
      </p:sp>
      <p:pic>
        <p:nvPicPr>
          <p:cNvPr id="6" name="图片 5" descr="ttttt.jpg"/>
          <p:cNvPicPr>
            <a:picLocks noChangeAspect="1"/>
          </p:cNvPicPr>
          <p:nvPr/>
        </p:nvPicPr>
        <p:blipFill>
          <a:blip r:embed="rId2"/>
          <a:stretch>
            <a:fillRect/>
          </a:stretch>
        </p:blipFill>
        <p:spPr>
          <a:xfrm>
            <a:off x="66303" y="2428868"/>
            <a:ext cx="9011393" cy="2143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sp>
        <p:nvSpPr>
          <p:cNvPr id="3" name="内容占位符 2"/>
          <p:cNvSpPr>
            <a:spLocks noGrp="1"/>
          </p:cNvSpPr>
          <p:nvPr>
            <p:ph idx="1"/>
          </p:nvPr>
        </p:nvSpPr>
        <p:spPr/>
        <p:txBody>
          <a:bodyPr/>
          <a:lstStyle/>
          <a:p>
            <a:r>
              <a:rPr lang="en-US" altLang="zh-CN" dirty="0" smtClean="0"/>
              <a:t>KETTLE</a:t>
            </a:r>
            <a:r>
              <a:rPr lang="zh-CN" altLang="en-US" dirty="0" smtClean="0"/>
              <a:t>要求先安装</a:t>
            </a:r>
            <a:r>
              <a:rPr lang="en-US" altLang="zh-CN" dirty="0" smtClean="0"/>
              <a:t>JDK1.5</a:t>
            </a:r>
            <a:r>
              <a:rPr lang="zh-CN" altLang="en-US" dirty="0" smtClean="0"/>
              <a:t>版本或以上</a:t>
            </a:r>
            <a:r>
              <a:rPr lang="en-US" dirty="0" err="1" smtClean="0"/>
              <a:t>svn</a:t>
            </a:r>
            <a:r>
              <a:rPr lang="en-US" dirty="0" smtClean="0"/>
              <a:t> </a:t>
            </a:r>
            <a:r>
              <a:rPr lang="zh-CN" altLang="en-US" dirty="0" smtClean="0"/>
              <a:t>下载</a:t>
            </a:r>
            <a:r>
              <a:rPr lang="en-US" dirty="0" smtClean="0"/>
              <a:t>svn://pentahochina.com/kettle/3.2_xgn</a:t>
            </a:r>
            <a:endParaRPr lang="en-US" altLang="zh-CN" dirty="0" smtClean="0"/>
          </a:p>
          <a:p>
            <a:r>
              <a:rPr lang="zh-CN" altLang="en-US" dirty="0" smtClean="0"/>
              <a:t>无需安装下载后直接运行</a:t>
            </a:r>
            <a:r>
              <a:rPr lang="en-US" altLang="zh-CN" dirty="0" smtClean="0"/>
              <a:t>spoon.bat</a:t>
            </a:r>
            <a:r>
              <a:rPr lang="zh-CN" altLang="en-US" dirty="0" smtClean="0"/>
              <a:t>即可</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a:t>
            </a:fld>
            <a:endParaRPr lang="en-US" altLang="zh-CN" dirty="0"/>
          </a:p>
        </p:txBody>
      </p:sp>
      <p:pic>
        <p:nvPicPr>
          <p:cNvPr id="5" name="图片 4" descr="ttttt.jpg"/>
          <p:cNvPicPr>
            <a:picLocks noChangeAspect="1"/>
          </p:cNvPicPr>
          <p:nvPr/>
        </p:nvPicPr>
        <p:blipFill>
          <a:blip r:embed="rId2"/>
          <a:stretch>
            <a:fillRect/>
          </a:stretch>
        </p:blipFill>
        <p:spPr>
          <a:xfrm>
            <a:off x="714348" y="4429132"/>
            <a:ext cx="6786610" cy="157163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ph idx="1"/>
          </p:nvPr>
        </p:nvSpPr>
        <p:spPr/>
        <p:txBody>
          <a:bodyPr/>
          <a:lstStyle/>
          <a:p>
            <a:r>
              <a:rPr lang="zh-CN" altLang="en-US" sz="2000" dirty="0" smtClean="0"/>
              <a:t>转换日志输出说明</a:t>
            </a:r>
            <a:endParaRPr lang="en-US" altLang="zh-CN" sz="2000" dirty="0" smtClean="0"/>
          </a:p>
          <a:p>
            <a:r>
              <a:rPr lang="en-US" altLang="zh-CN" sz="1800" dirty="0" smtClean="0"/>
              <a:t>I: </a:t>
            </a:r>
            <a:r>
              <a:rPr lang="zh-CN" altLang="en-US" sz="1800" dirty="0" smtClean="0"/>
              <a:t>当前步骤生成的记录数（从表输入、文件读入）</a:t>
            </a:r>
            <a:endParaRPr lang="en-US" altLang="zh-CN" sz="1800" dirty="0" smtClean="0"/>
          </a:p>
          <a:p>
            <a:r>
              <a:rPr lang="en-US" altLang="zh-CN" sz="1800" dirty="0" smtClean="0"/>
              <a:t>O:</a:t>
            </a:r>
            <a:r>
              <a:rPr lang="zh-CN" altLang="en-US" sz="1800" dirty="0" smtClean="0"/>
              <a:t>当前步骤输出的记录数（输出到文件、表）</a:t>
            </a:r>
            <a:endParaRPr lang="en-US" altLang="zh-CN" sz="1800" dirty="0" smtClean="0"/>
          </a:p>
          <a:p>
            <a:r>
              <a:rPr lang="en-US" altLang="zh-CN" sz="1800" dirty="0" smtClean="0"/>
              <a:t>R:</a:t>
            </a:r>
            <a:r>
              <a:rPr lang="zh-CN" altLang="en-US" sz="1800" dirty="0" smtClean="0"/>
              <a:t>当前步骤从前一步聚读取的记录数</a:t>
            </a:r>
            <a:endParaRPr lang="en-US" altLang="zh-CN" sz="1800" dirty="0" smtClean="0"/>
          </a:p>
          <a:p>
            <a:r>
              <a:rPr lang="en-US" altLang="zh-CN" sz="1800" dirty="0" smtClean="0"/>
              <a:t>W:</a:t>
            </a:r>
            <a:r>
              <a:rPr lang="zh-CN" altLang="en-US" sz="1800" dirty="0" smtClean="0"/>
              <a:t>当前步骤向后面步骤抛出的记录数</a:t>
            </a:r>
            <a:endParaRPr lang="en-US" altLang="zh-CN" sz="1800" dirty="0" smtClean="0"/>
          </a:p>
          <a:p>
            <a:r>
              <a:rPr lang="en-US" altLang="zh-CN" sz="1800" dirty="0" smtClean="0"/>
              <a:t>U:</a:t>
            </a:r>
            <a:r>
              <a:rPr lang="zh-CN" altLang="en-US" sz="1800" dirty="0" smtClean="0"/>
              <a:t>当前步骤更新过的记录数</a:t>
            </a:r>
            <a:endParaRPr lang="en-US" altLang="zh-CN" sz="1800" dirty="0" smtClean="0"/>
          </a:p>
          <a:p>
            <a:r>
              <a:rPr lang="en-US" altLang="zh-CN" sz="1800" dirty="0" smtClean="0"/>
              <a:t>E:</a:t>
            </a:r>
            <a:r>
              <a:rPr lang="zh-CN" altLang="en-US" sz="1800" dirty="0" smtClean="0"/>
              <a:t>当前步骤处理出错的记录数</a:t>
            </a:r>
            <a:endParaRPr lang="en-US" altLang="zh-CN" sz="1800"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50</a:t>
            </a:fld>
            <a:endParaRPr lang="en-US" altLang="zh-CN" dirty="0"/>
          </a:p>
        </p:txBody>
      </p:sp>
      <p:pic>
        <p:nvPicPr>
          <p:cNvPr id="5" name="图片 4" descr="ttttt.jpg"/>
          <p:cNvPicPr>
            <a:picLocks noChangeAspect="1"/>
          </p:cNvPicPr>
          <p:nvPr/>
        </p:nvPicPr>
        <p:blipFill>
          <a:blip r:embed="rId2"/>
          <a:stretch>
            <a:fillRect/>
          </a:stretch>
        </p:blipFill>
        <p:spPr>
          <a:xfrm>
            <a:off x="357158" y="4714884"/>
            <a:ext cx="8353637" cy="144780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启动脚本说明</a:t>
            </a:r>
            <a:endParaRPr lang="zh-CN" altLang="en-US" dirty="0"/>
          </a:p>
        </p:txBody>
      </p:sp>
      <p:sp>
        <p:nvSpPr>
          <p:cNvPr id="3" name="内容占位符 2"/>
          <p:cNvSpPr>
            <a:spLocks noGrp="1"/>
          </p:cNvSpPr>
          <p:nvPr>
            <p:ph idx="1"/>
          </p:nvPr>
        </p:nvSpPr>
        <p:spPr/>
        <p:txBody>
          <a:bodyPr/>
          <a:lstStyle/>
          <a:p>
            <a:r>
              <a:rPr lang="en-US" altLang="zh-CN" dirty="0" smtClean="0"/>
              <a:t>KETTLE</a:t>
            </a:r>
            <a:r>
              <a:rPr lang="zh-CN" altLang="en-US" dirty="0" smtClean="0"/>
              <a:t>程序启动分两种，一种是作业、一种是转换。</a:t>
            </a:r>
            <a:endParaRPr lang="en-US" altLang="zh-CN" dirty="0" smtClean="0"/>
          </a:p>
          <a:p>
            <a:r>
              <a:rPr lang="zh-CN" altLang="en-US" dirty="0" smtClean="0"/>
              <a:t>作业</a:t>
            </a:r>
            <a:r>
              <a:rPr lang="zh-CN" altLang="en-US" dirty="0" smtClean="0"/>
              <a:t>调用</a:t>
            </a:r>
            <a:r>
              <a:rPr lang="zh-CN" altLang="en-US" dirty="0" smtClean="0"/>
              <a:t>启动脚本：</a:t>
            </a:r>
            <a:r>
              <a:rPr lang="en-US" altLang="zh-CN" dirty="0" smtClean="0"/>
              <a:t> </a:t>
            </a:r>
            <a:r>
              <a:rPr lang="en-US" altLang="zh-CN" dirty="0" smtClean="0"/>
              <a:t>kitchen.sh</a:t>
            </a:r>
            <a:r>
              <a:rPr lang="zh-CN" altLang="en-US" dirty="0" smtClean="0"/>
              <a:t>（</a:t>
            </a:r>
            <a:r>
              <a:rPr lang="en-US" altLang="zh-CN" dirty="0" smtClean="0"/>
              <a:t> </a:t>
            </a:r>
            <a:r>
              <a:rPr lang="en-US" altLang="zh-CN" dirty="0" smtClean="0"/>
              <a:t>kitchen.bat</a:t>
            </a:r>
            <a:r>
              <a:rPr lang="zh-CN" altLang="en-US" dirty="0" smtClean="0"/>
              <a:t>）</a:t>
            </a:r>
            <a:endParaRPr lang="en-US" altLang="zh-CN" dirty="0" smtClean="0"/>
          </a:p>
          <a:p>
            <a:r>
              <a:rPr lang="zh-CN" altLang="en-US" dirty="0" smtClean="0"/>
              <a:t>转换调用启动脚本：</a:t>
            </a:r>
            <a:r>
              <a:rPr lang="en-US" altLang="zh-CN" dirty="0" smtClean="0"/>
              <a:t> </a:t>
            </a:r>
            <a:r>
              <a:rPr lang="en-US" altLang="zh-CN" dirty="0" smtClean="0"/>
              <a:t>pan.sh</a:t>
            </a:r>
            <a:r>
              <a:rPr lang="zh-CN" altLang="en-US" dirty="0" smtClean="0"/>
              <a:t>（</a:t>
            </a:r>
            <a:r>
              <a:rPr lang="en-US" altLang="zh-CN" dirty="0" smtClean="0"/>
              <a:t> </a:t>
            </a:r>
            <a:r>
              <a:rPr lang="en-US" altLang="zh-CN" dirty="0" smtClean="0"/>
              <a:t>pan.bat)</a:t>
            </a:r>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启动脚本说明</a:t>
            </a:r>
            <a:endParaRPr lang="zh-CN" altLang="en-US" dirty="0"/>
          </a:p>
        </p:txBody>
      </p:sp>
      <p:sp>
        <p:nvSpPr>
          <p:cNvPr id="3" name="内容占位符 2"/>
          <p:cNvSpPr>
            <a:spLocks noGrp="1"/>
          </p:cNvSpPr>
          <p:nvPr>
            <p:ph idx="1"/>
          </p:nvPr>
        </p:nvSpPr>
        <p:spPr/>
        <p:txBody>
          <a:bodyPr/>
          <a:lstStyle/>
          <a:p>
            <a:r>
              <a:rPr lang="en-US" altLang="zh-CN" dirty="0" smtClean="0"/>
              <a:t>kitchen.sh</a:t>
            </a:r>
            <a:r>
              <a:rPr lang="zh-CN" altLang="en-US" dirty="0" smtClean="0"/>
              <a:t>（</a:t>
            </a:r>
            <a:r>
              <a:rPr lang="en-US" altLang="zh-CN" dirty="0" smtClean="0"/>
              <a:t>span.sh</a:t>
            </a:r>
            <a:r>
              <a:rPr lang="zh-CN" altLang="en-US" dirty="0" smtClean="0"/>
              <a:t>）说明</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52</a:t>
            </a:fld>
            <a:endParaRPr lang="en-US" altLang="zh-CN" dirty="0"/>
          </a:p>
        </p:txBody>
      </p:sp>
      <p:pic>
        <p:nvPicPr>
          <p:cNvPr id="5" name="图片 4" descr="ttttt.jpg"/>
          <p:cNvPicPr>
            <a:picLocks noChangeAspect="1"/>
          </p:cNvPicPr>
          <p:nvPr/>
        </p:nvPicPr>
        <p:blipFill>
          <a:blip r:embed="rId2"/>
          <a:stretch>
            <a:fillRect/>
          </a:stretch>
        </p:blipFill>
        <p:spPr>
          <a:xfrm>
            <a:off x="714348" y="2071678"/>
            <a:ext cx="7914310" cy="1071570"/>
          </a:xfrm>
          <a:prstGeom prst="rect">
            <a:avLst/>
          </a:prstGeom>
        </p:spPr>
      </p:pic>
      <p:pic>
        <p:nvPicPr>
          <p:cNvPr id="6" name="图片 5" descr="ttttt.jpg"/>
          <p:cNvPicPr>
            <a:picLocks noChangeAspect="1"/>
          </p:cNvPicPr>
          <p:nvPr/>
        </p:nvPicPr>
        <p:blipFill>
          <a:blip r:embed="rId3"/>
          <a:stretch>
            <a:fillRect/>
          </a:stretch>
        </p:blipFill>
        <p:spPr>
          <a:xfrm>
            <a:off x="785786" y="3714752"/>
            <a:ext cx="7000924" cy="145852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启动脚本说明</a:t>
            </a:r>
            <a:endParaRPr lang="zh-CN" altLang="en-US" dirty="0"/>
          </a:p>
        </p:txBody>
      </p:sp>
      <p:sp>
        <p:nvSpPr>
          <p:cNvPr id="3" name="内容占位符 2"/>
          <p:cNvSpPr>
            <a:spLocks noGrp="1"/>
          </p:cNvSpPr>
          <p:nvPr>
            <p:ph idx="1"/>
          </p:nvPr>
        </p:nvSpPr>
        <p:spPr/>
        <p:txBody>
          <a:bodyPr/>
          <a:lstStyle/>
          <a:p>
            <a:r>
              <a:rPr lang="en-US" altLang="zh-CN" dirty="0" smtClean="0"/>
              <a:t>Kitchen.bat(span.bat)</a:t>
            </a:r>
            <a:r>
              <a:rPr lang="zh-CN" altLang="en-US" dirty="0" smtClean="0"/>
              <a:t>说明</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53</a:t>
            </a:fld>
            <a:endParaRPr lang="en-US" altLang="zh-CN" dirty="0"/>
          </a:p>
        </p:txBody>
      </p:sp>
      <p:pic>
        <p:nvPicPr>
          <p:cNvPr id="5" name="图片 4" descr="ttttt.jpg"/>
          <p:cNvPicPr>
            <a:picLocks noChangeAspect="1"/>
          </p:cNvPicPr>
          <p:nvPr/>
        </p:nvPicPr>
        <p:blipFill>
          <a:blip r:embed="rId2"/>
          <a:stretch>
            <a:fillRect/>
          </a:stretch>
        </p:blipFill>
        <p:spPr>
          <a:xfrm>
            <a:off x="928662" y="4301461"/>
            <a:ext cx="7789544" cy="1342117"/>
          </a:xfrm>
          <a:prstGeom prst="rect">
            <a:avLst/>
          </a:prstGeom>
        </p:spPr>
      </p:pic>
      <p:pic>
        <p:nvPicPr>
          <p:cNvPr id="6" name="图片 5" descr="ttttt.jpg"/>
          <p:cNvPicPr>
            <a:picLocks noChangeAspect="1"/>
          </p:cNvPicPr>
          <p:nvPr/>
        </p:nvPicPr>
        <p:blipFill>
          <a:blip r:embed="rId3"/>
          <a:stretch>
            <a:fillRect/>
          </a:stretch>
        </p:blipFill>
        <p:spPr>
          <a:xfrm>
            <a:off x="714348" y="2143116"/>
            <a:ext cx="7678856" cy="1643074"/>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启动脚本说明</a:t>
            </a:r>
            <a:endParaRPr lang="zh-CN" altLang="en-US" dirty="0"/>
          </a:p>
        </p:txBody>
      </p:sp>
      <p:sp>
        <p:nvSpPr>
          <p:cNvPr id="3" name="内容占位符 2"/>
          <p:cNvSpPr>
            <a:spLocks noGrp="1"/>
          </p:cNvSpPr>
          <p:nvPr>
            <p:ph idx="1"/>
          </p:nvPr>
        </p:nvSpPr>
        <p:spPr/>
        <p:txBody>
          <a:bodyPr/>
          <a:lstStyle/>
          <a:p>
            <a:r>
              <a:rPr lang="en-US" altLang="zh-CN" dirty="0" smtClean="0"/>
              <a:t>WINDOWS</a:t>
            </a:r>
            <a:r>
              <a:rPr lang="zh-CN" altLang="en-US" dirty="0" smtClean="0"/>
              <a:t>系统下的作业启动脚本写法</a:t>
            </a:r>
            <a:endParaRPr lang="en-US" altLang="zh-CN" dirty="0" smtClean="0"/>
          </a:p>
          <a:p>
            <a:r>
              <a:rPr lang="en-US" altLang="zh-CN" dirty="0" smtClean="0"/>
              <a:t>/file </a:t>
            </a:r>
            <a:r>
              <a:rPr lang="zh-CN" altLang="en-US" dirty="0" smtClean="0"/>
              <a:t>作业入口路径</a:t>
            </a:r>
            <a:endParaRPr lang="en-US" altLang="zh-CN" dirty="0" smtClean="0"/>
          </a:p>
          <a:p>
            <a:r>
              <a:rPr lang="en-US" altLang="zh-CN" dirty="0" smtClean="0"/>
              <a:t>/level </a:t>
            </a:r>
            <a:r>
              <a:rPr lang="zh-CN" altLang="en-US" dirty="0" smtClean="0"/>
              <a:t>日志输出等级</a:t>
            </a:r>
            <a:endParaRPr lang="en-US" altLang="zh-CN" dirty="0" smtClean="0"/>
          </a:p>
          <a:p>
            <a:r>
              <a:rPr lang="en-US" altLang="zh-CN" dirty="0" smtClean="0"/>
              <a:t>/</a:t>
            </a:r>
            <a:r>
              <a:rPr lang="en-US" altLang="zh-CN" dirty="0" err="1" smtClean="0"/>
              <a:t>logfile</a:t>
            </a:r>
            <a:r>
              <a:rPr lang="en-US" altLang="zh-CN" dirty="0" smtClean="0"/>
              <a:t> </a:t>
            </a:r>
            <a:r>
              <a:rPr lang="zh-CN" altLang="en-US" dirty="0" smtClean="0"/>
              <a:t>日志输出文件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54</a:t>
            </a:fld>
            <a:endParaRPr lang="en-US" altLang="zh-CN" dirty="0"/>
          </a:p>
        </p:txBody>
      </p:sp>
      <p:pic>
        <p:nvPicPr>
          <p:cNvPr id="5" name="图片 4" descr="ttttt.jpg"/>
          <p:cNvPicPr>
            <a:picLocks noChangeAspect="1"/>
          </p:cNvPicPr>
          <p:nvPr/>
        </p:nvPicPr>
        <p:blipFill>
          <a:blip r:embed="rId2"/>
          <a:stretch>
            <a:fillRect/>
          </a:stretch>
        </p:blipFill>
        <p:spPr>
          <a:xfrm>
            <a:off x="0" y="4429132"/>
            <a:ext cx="9144000" cy="120794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启动脚本说明</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系统下的启动脚本写法</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55</a:t>
            </a:fld>
            <a:endParaRPr lang="en-US" altLang="zh-CN" dirty="0"/>
          </a:p>
        </p:txBody>
      </p:sp>
      <p:pic>
        <p:nvPicPr>
          <p:cNvPr id="5" name="图片 4" descr="ttttt.jpg"/>
          <p:cNvPicPr>
            <a:picLocks noChangeAspect="1"/>
          </p:cNvPicPr>
          <p:nvPr/>
        </p:nvPicPr>
        <p:blipFill>
          <a:blip r:embed="rId2"/>
          <a:stretch>
            <a:fillRect/>
          </a:stretch>
        </p:blipFill>
        <p:spPr>
          <a:xfrm>
            <a:off x="80962" y="2214554"/>
            <a:ext cx="8982075" cy="250033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启动脚本说明</a:t>
            </a:r>
            <a:endParaRPr lang="zh-CN" altLang="en-US" dirty="0"/>
          </a:p>
        </p:txBody>
      </p:sp>
      <p:sp>
        <p:nvSpPr>
          <p:cNvPr id="3" name="内容占位符 2"/>
          <p:cNvSpPr>
            <a:spLocks noGrp="1"/>
          </p:cNvSpPr>
          <p:nvPr>
            <p:ph idx="1"/>
          </p:nvPr>
        </p:nvSpPr>
        <p:spPr/>
        <p:txBody>
          <a:bodyPr/>
          <a:lstStyle/>
          <a:p>
            <a:r>
              <a:rPr lang="zh-CN" altLang="en-US" dirty="0" smtClean="0"/>
              <a:t>转换调动脚本写法</a:t>
            </a:r>
            <a:endParaRPr lang="en-US" altLang="zh-CN" dirty="0" smtClean="0"/>
          </a:p>
          <a:p>
            <a:r>
              <a:rPr lang="en-US" altLang="zh-CN" dirty="0" smtClean="0"/>
              <a:t>WINDOWS</a:t>
            </a:r>
            <a:r>
              <a:rPr lang="zh-CN" altLang="en-US" dirty="0" smtClean="0"/>
              <a:t>和</a:t>
            </a:r>
            <a:r>
              <a:rPr lang="en-US" altLang="zh-CN" dirty="0" smtClean="0"/>
              <a:t>LINUX</a:t>
            </a:r>
            <a:r>
              <a:rPr lang="zh-CN" altLang="en-US" dirty="0" smtClean="0"/>
              <a:t>系统的启动脚本的写法基本一样，就是</a:t>
            </a:r>
            <a:r>
              <a:rPr lang="en-US" altLang="zh-CN" dirty="0" smtClean="0"/>
              <a:t>pan.sh/pan.bat</a:t>
            </a:r>
            <a:r>
              <a:rPr lang="zh-CN" altLang="en-US" dirty="0" smtClean="0"/>
              <a:t>的区别</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56</a:t>
            </a:fld>
            <a:endParaRPr lang="en-US" altLang="zh-CN" dirty="0"/>
          </a:p>
        </p:txBody>
      </p:sp>
      <p:pic>
        <p:nvPicPr>
          <p:cNvPr id="5" name="图片 4" descr="ttttt.jpg"/>
          <p:cNvPicPr>
            <a:picLocks noChangeAspect="1"/>
          </p:cNvPicPr>
          <p:nvPr/>
        </p:nvPicPr>
        <p:blipFill>
          <a:blip r:embed="rId3"/>
          <a:stretch>
            <a:fillRect/>
          </a:stretch>
        </p:blipFill>
        <p:spPr>
          <a:xfrm>
            <a:off x="184485" y="3571876"/>
            <a:ext cx="8959515" cy="10715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1071538" y="1214422"/>
            <a:ext cx="6786610" cy="4233308"/>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6</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5" name="内容占位符 4" descr="ttttt.jpg"/>
          <p:cNvPicPr>
            <a:picLocks noGrp="1" noChangeAspect="1"/>
          </p:cNvPicPr>
          <p:nvPr>
            <p:ph idx="1"/>
          </p:nvPr>
        </p:nvPicPr>
        <p:blipFill>
          <a:blip r:embed="rId2"/>
          <a:stretch>
            <a:fillRect/>
          </a:stretch>
        </p:blipFill>
        <p:spPr>
          <a:xfrm>
            <a:off x="500034" y="1142984"/>
            <a:ext cx="8215370" cy="3429024"/>
          </a:xfrm>
        </p:spPr>
      </p:pic>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7</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8</a:t>
            </a:fld>
            <a:endParaRPr lang="en-US" altLang="zh-CN" dirty="0"/>
          </a:p>
        </p:txBody>
      </p:sp>
      <p:pic>
        <p:nvPicPr>
          <p:cNvPr id="7" name="内容占位符 6" descr="ttttt.jpg"/>
          <p:cNvPicPr>
            <a:picLocks noGrp="1" noChangeAspect="1"/>
          </p:cNvPicPr>
          <p:nvPr>
            <p:ph idx="1"/>
          </p:nvPr>
        </p:nvPicPr>
        <p:blipFill>
          <a:blip r:embed="rId2"/>
          <a:stretch>
            <a:fillRect/>
          </a:stretch>
        </p:blipFill>
        <p:spPr>
          <a:xfrm>
            <a:off x="214282" y="2000240"/>
            <a:ext cx="8728080" cy="321471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ph idx="1"/>
          </p:nvPr>
        </p:nvSpPr>
        <p:spPr/>
        <p:txBody>
          <a:bodyPr/>
          <a:lstStyle/>
          <a:p>
            <a:r>
              <a:rPr lang="en-US" dirty="0" smtClean="0"/>
              <a:t>Kettle</a:t>
            </a:r>
            <a:r>
              <a:rPr lang="zh-CN" altLang="en-US" dirty="0" smtClean="0"/>
              <a:t>中有两种</a:t>
            </a:r>
            <a:r>
              <a:rPr lang="zh-CN" altLang="en-US" dirty="0" smtClean="0">
                <a:hlinkClick r:id="rId2" action="ppaction://hlinkfile"/>
              </a:rPr>
              <a:t>脚本文件</a:t>
            </a:r>
            <a:r>
              <a:rPr lang="zh-CN" altLang="en-US" dirty="0" smtClean="0"/>
              <a:t>，</a:t>
            </a:r>
            <a:r>
              <a:rPr lang="en-US" dirty="0" smtClean="0"/>
              <a:t>transformation</a:t>
            </a:r>
            <a:r>
              <a:rPr lang="zh-CN" altLang="en-US" dirty="0" smtClean="0"/>
              <a:t>（转换，后缀为</a:t>
            </a:r>
            <a:r>
              <a:rPr lang="en-US" altLang="zh-CN" dirty="0" smtClean="0">
                <a:solidFill>
                  <a:srgbClr val="FF0000"/>
                </a:solidFill>
              </a:rPr>
              <a:t>.</a:t>
            </a:r>
            <a:r>
              <a:rPr lang="en-US" altLang="zh-CN" dirty="0" err="1" smtClean="0">
                <a:solidFill>
                  <a:srgbClr val="FF0000"/>
                </a:solidFill>
              </a:rPr>
              <a:t>ktr</a:t>
            </a:r>
            <a:r>
              <a:rPr lang="zh-CN" altLang="en-US" dirty="0" smtClean="0"/>
              <a:t>）和</a:t>
            </a:r>
            <a:r>
              <a:rPr lang="en-US" dirty="0" smtClean="0"/>
              <a:t>job</a:t>
            </a:r>
            <a:r>
              <a:rPr lang="zh-CN" altLang="en-US" dirty="0" smtClean="0"/>
              <a:t>（作业</a:t>
            </a:r>
            <a:r>
              <a:rPr lang="en-US" altLang="zh-CN" dirty="0" smtClean="0"/>
              <a:t>, </a:t>
            </a:r>
            <a:r>
              <a:rPr lang="zh-CN" altLang="en-US" dirty="0" smtClean="0"/>
              <a:t>后缀为</a:t>
            </a:r>
            <a:r>
              <a:rPr lang="en-US" altLang="zh-CN" dirty="0" smtClean="0">
                <a:solidFill>
                  <a:srgbClr val="FF0000"/>
                </a:solidFill>
              </a:rPr>
              <a:t>.</a:t>
            </a:r>
            <a:r>
              <a:rPr lang="en-US" altLang="zh-CN" dirty="0" err="1" smtClean="0">
                <a:solidFill>
                  <a:srgbClr val="FF0000"/>
                </a:solidFill>
              </a:rPr>
              <a:t>kjb</a:t>
            </a:r>
            <a:r>
              <a:rPr lang="zh-CN" altLang="en-US" dirty="0" smtClean="0"/>
              <a:t>）</a:t>
            </a:r>
            <a:r>
              <a:rPr lang="en-US" dirty="0" smtClean="0"/>
              <a:t>，transformation</a:t>
            </a:r>
            <a:r>
              <a:rPr lang="zh-CN" altLang="en-US" dirty="0" smtClean="0"/>
              <a:t>完成针对数据的基础转换，好比工厂里的生产流水线，每个组件相当于一个员工；</a:t>
            </a:r>
            <a:r>
              <a:rPr lang="en-US" dirty="0" smtClean="0"/>
              <a:t>job</a:t>
            </a:r>
            <a:r>
              <a:rPr lang="zh-CN" altLang="en-US" dirty="0" smtClean="0"/>
              <a:t>则完成整个工作流的控制，好比工厂里的管理。</a:t>
            </a:r>
            <a:endParaRPr lang="en-US" altLang="zh-CN" dirty="0" smtClean="0"/>
          </a:p>
          <a:p>
            <a:r>
              <a:rPr lang="zh-CN" altLang="en-US" dirty="0" smtClean="0"/>
              <a:t>如果用记事本打开文件可发现转换和作业都是</a:t>
            </a:r>
            <a:r>
              <a:rPr lang="en-US" altLang="zh-CN" dirty="0" smtClean="0">
                <a:solidFill>
                  <a:srgbClr val="FF0000"/>
                </a:solidFill>
              </a:rPr>
              <a:t>xml</a:t>
            </a:r>
            <a:r>
              <a:rPr lang="zh-CN" altLang="en-US" dirty="0" smtClean="0"/>
              <a:t>类型文件。</a:t>
            </a:r>
            <a:endParaRPr lang="zh-CN" altLang="en-US" dirty="0"/>
          </a:p>
        </p:txBody>
      </p:sp>
      <p:sp>
        <p:nvSpPr>
          <p:cNvPr id="4" name="灯片编号占位符 3"/>
          <p:cNvSpPr>
            <a:spLocks noGrp="1"/>
          </p:cNvSpPr>
          <p:nvPr>
            <p:ph type="sldNum" sz="quarter" idx="12"/>
          </p:nvPr>
        </p:nvSpPr>
        <p:spPr/>
        <p:txBody>
          <a:bodyPr/>
          <a:lstStyle/>
          <a:p>
            <a:pPr>
              <a:defRPr/>
            </a:pPr>
            <a:fld id="{27D581B5-F593-4D59-BCEE-7A2243742702}" type="slidenum">
              <a:rPr lang="zh-CN" altLang="en-US" smtClean="0"/>
              <a:pPr>
                <a:defRPr/>
              </a:pPr>
              <a:t>9</a:t>
            </a:fld>
            <a:endParaRPr lang="en-US" altLang="zh-CN" dirty="0"/>
          </a:p>
        </p:txBody>
      </p:sp>
    </p:spTree>
  </p:cSld>
  <p:clrMapOvr>
    <a:masterClrMapping/>
  </p:clrMapOvr>
</p:sld>
</file>

<file path=ppt/theme/theme1.xml><?xml version="1.0" encoding="utf-8"?>
<a:theme xmlns:a="http://schemas.openxmlformats.org/drawingml/2006/main" name="cdb2004199d">
  <a:themeElements>
    <a:clrScheme name="cdb2004199d 10">
      <a:dk1>
        <a:srgbClr val="969696"/>
      </a:dk1>
      <a:lt1>
        <a:srgbClr val="FFFFFF"/>
      </a:lt1>
      <a:dk2>
        <a:srgbClr val="0A2068"/>
      </a:dk2>
      <a:lt2>
        <a:srgbClr val="85D9F7"/>
      </a:lt2>
      <a:accent1>
        <a:srgbClr val="5AB14B"/>
      </a:accent1>
      <a:accent2>
        <a:srgbClr val="0A2068"/>
      </a:accent2>
      <a:accent3>
        <a:srgbClr val="AAABB9"/>
      </a:accent3>
      <a:accent4>
        <a:srgbClr val="DADADA"/>
      </a:accent4>
      <a:accent5>
        <a:srgbClr val="B5D5B1"/>
      </a:accent5>
      <a:accent6>
        <a:srgbClr val="081C5E"/>
      </a:accent6>
      <a:hlink>
        <a:srgbClr val="5BA248"/>
      </a:hlink>
      <a:folHlink>
        <a:srgbClr val="C48352"/>
      </a:folHlink>
    </a:clrScheme>
    <a:fontScheme name="cdb2004199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a:spAutoFit/>
      </a:bodyPr>
      <a:lstStyle>
        <a:defPPr>
          <a:lnSpc>
            <a:spcPct val="80000"/>
          </a:lnSpc>
          <a:spcBef>
            <a:spcPct val="40000"/>
          </a:spcBef>
          <a:buClr>
            <a:schemeClr val="tx2"/>
          </a:buClr>
          <a:buSzPct val="115000"/>
          <a:buFont typeface="Wingdings" pitchFamily="2" charset="2"/>
          <a:buNone/>
          <a:defRPr dirty="0">
            <a:latin typeface="Arial Unicode MS" pitchFamily="34" charset="-122"/>
            <a:ea typeface="Arial Unicode MS" pitchFamily="34" charset="-122"/>
            <a:cs typeface="Arial Unicode MS" pitchFamily="34" charset="-122"/>
            <a:hlinkClick xmlns:r="http://schemas.openxmlformats.org/officeDocument/2006/relationships" r:id="" action="ppaction://hlinksldjump"/>
          </a:defRPr>
        </a:defPPr>
      </a:lstStyle>
    </a:spDef>
    <a:lnDef>
      <a:spPr bwMode="auto">
        <a:noFill/>
        <a:ln w="25400" cap="flat" cmpd="sng" algn="ctr">
          <a:solidFill>
            <a:schemeClr val="bg1">
              <a:lumMod val="50000"/>
            </a:schemeClr>
          </a:solidFill>
          <a:prstDash val="solid"/>
          <a:round/>
          <a:headEnd type="none" w="med" len="med"/>
          <a:tailEnd type="none" w="med" len="med"/>
        </a:ln>
        <a:effectLst>
          <a:outerShdw dist="35921" sx="1000" sy="1000" algn="ctr" rotWithShape="0">
            <a:schemeClr val="bg2"/>
          </a:outerShdw>
        </a:effectLst>
      </a:spPr>
      <a:bodyPr/>
      <a:lstStyle/>
    </a:lnDef>
  </a:objectDefaults>
  <a:extraClrSchemeLst>
    <a:extraClrScheme>
      <a:clrScheme name="cdb2004199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199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199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cdb2004199d 4">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000000"/>
        </a:hlink>
        <a:folHlink>
          <a:srgbClr val="C48352"/>
        </a:folHlink>
      </a:clrScheme>
      <a:clrMap bg1="dk2" tx1="lt1" bg2="dk1" tx2="lt2" accent1="accent1" accent2="accent2" accent3="accent3" accent4="accent4" accent5="accent5" accent6="accent6" hlink="hlink" folHlink="folHlink"/>
    </a:extraClrScheme>
    <a:extraClrScheme>
      <a:clrScheme name="cdb2004199d 5">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0066CC"/>
        </a:hlink>
        <a:folHlink>
          <a:srgbClr val="C48352"/>
        </a:folHlink>
      </a:clrScheme>
      <a:clrMap bg1="dk2" tx1="lt1" bg2="dk1" tx2="lt2" accent1="accent1" accent2="accent2" accent3="accent3" accent4="accent4" accent5="accent5" accent6="accent6" hlink="hlink" folHlink="folHlink"/>
    </a:extraClrScheme>
    <a:extraClrScheme>
      <a:clrScheme name="cdb2004199d 6">
        <a:dk1>
          <a:srgbClr val="969696"/>
        </a:dk1>
        <a:lt1>
          <a:srgbClr val="FFFFFF"/>
        </a:lt1>
        <a:dk2>
          <a:srgbClr val="0A2068"/>
        </a:dk2>
        <a:lt2>
          <a:srgbClr val="85D9F7"/>
        </a:lt2>
        <a:accent1>
          <a:srgbClr val="5AB14B"/>
        </a:accent1>
        <a:accent2>
          <a:srgbClr val="0A2068"/>
        </a:accent2>
        <a:accent3>
          <a:srgbClr val="AAABB9"/>
        </a:accent3>
        <a:accent4>
          <a:srgbClr val="DADADA"/>
        </a:accent4>
        <a:accent5>
          <a:srgbClr val="B5D5B1"/>
        </a:accent5>
        <a:accent6>
          <a:srgbClr val="081C5E"/>
        </a:accent6>
        <a:hlink>
          <a:srgbClr val="0066CC"/>
        </a:hlink>
        <a:folHlink>
          <a:srgbClr val="C48352"/>
        </a:folHlink>
      </a:clrScheme>
      <a:clrMap bg1="dk2" tx1="lt1" bg2="dk1" tx2="lt2" accent1="accent1" accent2="accent2" accent3="accent3" accent4="accent4" accent5="accent5" accent6="accent6" hlink="hlink" folHlink="folHlink"/>
    </a:extraClrScheme>
    <a:extraClrScheme>
      <a:clrScheme name="cdb2004199d 7">
        <a:dk1>
          <a:srgbClr val="969696"/>
        </a:dk1>
        <a:lt1>
          <a:srgbClr val="FFFFFF"/>
        </a:lt1>
        <a:dk2>
          <a:srgbClr val="0A2068"/>
        </a:dk2>
        <a:lt2>
          <a:srgbClr val="85D9F7"/>
        </a:lt2>
        <a:accent1>
          <a:srgbClr val="5AB14B"/>
        </a:accent1>
        <a:accent2>
          <a:srgbClr val="0A2068"/>
        </a:accent2>
        <a:accent3>
          <a:srgbClr val="AAABB9"/>
        </a:accent3>
        <a:accent4>
          <a:srgbClr val="DADADA"/>
        </a:accent4>
        <a:accent5>
          <a:srgbClr val="B5D5B1"/>
        </a:accent5>
        <a:accent6>
          <a:srgbClr val="081C5E"/>
        </a:accent6>
        <a:hlink>
          <a:srgbClr val="0A2068"/>
        </a:hlink>
        <a:folHlink>
          <a:srgbClr val="C48352"/>
        </a:folHlink>
      </a:clrScheme>
      <a:clrMap bg1="dk2" tx1="lt1" bg2="dk1" tx2="lt2" accent1="accent1" accent2="accent2" accent3="accent3" accent4="accent4" accent5="accent5" accent6="accent6" hlink="hlink" folHlink="folHlink"/>
    </a:extraClrScheme>
    <a:extraClrScheme>
      <a:clrScheme name="cdb2004199d 8">
        <a:dk1>
          <a:srgbClr val="969696"/>
        </a:dk1>
        <a:lt1>
          <a:srgbClr val="FFFFFF"/>
        </a:lt1>
        <a:dk2>
          <a:srgbClr val="0A2068"/>
        </a:dk2>
        <a:lt2>
          <a:srgbClr val="85D9F7"/>
        </a:lt2>
        <a:accent1>
          <a:srgbClr val="5AB14B"/>
        </a:accent1>
        <a:accent2>
          <a:srgbClr val="0A2068"/>
        </a:accent2>
        <a:accent3>
          <a:srgbClr val="AAABB9"/>
        </a:accent3>
        <a:accent4>
          <a:srgbClr val="DADADA"/>
        </a:accent4>
        <a:accent5>
          <a:srgbClr val="B5D5B1"/>
        </a:accent5>
        <a:accent6>
          <a:srgbClr val="081C5E"/>
        </a:accent6>
        <a:hlink>
          <a:srgbClr val="2766C3"/>
        </a:hlink>
        <a:folHlink>
          <a:srgbClr val="C48352"/>
        </a:folHlink>
      </a:clrScheme>
      <a:clrMap bg1="dk2" tx1="lt1" bg2="dk1" tx2="lt2" accent1="accent1" accent2="accent2" accent3="accent3" accent4="accent4" accent5="accent5" accent6="accent6" hlink="hlink" folHlink="folHlink"/>
    </a:extraClrScheme>
    <a:extraClrScheme>
      <a:clrScheme name="cdb2004199d 9">
        <a:dk1>
          <a:srgbClr val="969696"/>
        </a:dk1>
        <a:lt1>
          <a:srgbClr val="FFFFFF"/>
        </a:lt1>
        <a:dk2>
          <a:srgbClr val="0A2068"/>
        </a:dk2>
        <a:lt2>
          <a:srgbClr val="85D9F7"/>
        </a:lt2>
        <a:accent1>
          <a:srgbClr val="5AB14B"/>
        </a:accent1>
        <a:accent2>
          <a:srgbClr val="0A2068"/>
        </a:accent2>
        <a:accent3>
          <a:srgbClr val="AAABB9"/>
        </a:accent3>
        <a:accent4>
          <a:srgbClr val="DADADA"/>
        </a:accent4>
        <a:accent5>
          <a:srgbClr val="B5D5B1"/>
        </a:accent5>
        <a:accent6>
          <a:srgbClr val="081C5E"/>
        </a:accent6>
        <a:hlink>
          <a:srgbClr val="559557"/>
        </a:hlink>
        <a:folHlink>
          <a:srgbClr val="C48352"/>
        </a:folHlink>
      </a:clrScheme>
      <a:clrMap bg1="dk2" tx1="lt1" bg2="dk1" tx2="lt2" accent1="accent1" accent2="accent2" accent3="accent3" accent4="accent4" accent5="accent5" accent6="accent6" hlink="hlink" folHlink="folHlink"/>
    </a:extraClrScheme>
    <a:extraClrScheme>
      <a:clrScheme name="cdb2004199d 10">
        <a:dk1>
          <a:srgbClr val="969696"/>
        </a:dk1>
        <a:lt1>
          <a:srgbClr val="FFFFFF"/>
        </a:lt1>
        <a:dk2>
          <a:srgbClr val="0A2068"/>
        </a:dk2>
        <a:lt2>
          <a:srgbClr val="85D9F7"/>
        </a:lt2>
        <a:accent1>
          <a:srgbClr val="5AB14B"/>
        </a:accent1>
        <a:accent2>
          <a:srgbClr val="0A2068"/>
        </a:accent2>
        <a:accent3>
          <a:srgbClr val="AAABB9"/>
        </a:accent3>
        <a:accent4>
          <a:srgbClr val="DADADA"/>
        </a:accent4>
        <a:accent5>
          <a:srgbClr val="B5D5B1"/>
        </a:accent5>
        <a:accent6>
          <a:srgbClr val="081C5E"/>
        </a:accent6>
        <a:hlink>
          <a:srgbClr val="5BA24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44351</TotalTime>
  <Words>1463</Words>
  <Application>Microsoft Office PowerPoint</Application>
  <PresentationFormat>全屏显示(4:3)</PresentationFormat>
  <Paragraphs>232</Paragraphs>
  <Slides>56</Slides>
  <Notes>4</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cdb2004199d</vt:lpstr>
      <vt:lpstr>幻灯片 1</vt:lpstr>
      <vt:lpstr>简介  </vt:lpstr>
      <vt:lpstr>内容  </vt:lpstr>
      <vt:lpstr>相关网站信息</vt:lpstr>
      <vt:lpstr>KETTLE的要求环境（JDK版本）、安装、基本操作</vt:lpstr>
      <vt:lpstr>KETTLE的要求环境（JDK版本）、安装、基本操作</vt:lpstr>
      <vt:lpstr>KETTLE的要求环境（JDK版本）、安装、基本操作</vt:lpstr>
      <vt:lpstr>KETTLE的要求环境（JDK版本）、安装、基本操作</vt:lpstr>
      <vt:lpstr>KETTLE的组件的类型基本说明（作业与转换）</vt:lpstr>
      <vt:lpstr>KETTLE的组件的类型基本说明（作业与转换）</vt:lpstr>
      <vt:lpstr>KETTLE的组件的类型基本说明（作业与转换）</vt:lpstr>
      <vt:lpstr>KETTLE的组件的类型基本说明（作业与转换）</vt:lpstr>
      <vt:lpstr>KETTLE的组件的类型基本说明（作业与转换）</vt:lpstr>
      <vt:lpstr>KETTLE的组件的类型基本说明（作业与转换）</vt:lpstr>
      <vt:lpstr>基于表对表的同步</vt:lpstr>
      <vt:lpstr>基于表对表的同步</vt:lpstr>
      <vt:lpstr>基于表对表的同步</vt:lpstr>
      <vt:lpstr>基于表对表的同步</vt:lpstr>
      <vt:lpstr>基于表对表的同步</vt:lpstr>
      <vt:lpstr>基于表对表的同步</vt:lpstr>
      <vt:lpstr>基于文件到表的同步</vt:lpstr>
      <vt:lpstr>基于文件到表的同步</vt:lpstr>
      <vt:lpstr>基于文件到表的同步</vt:lpstr>
      <vt:lpstr>基于文件到表的同步</vt:lpstr>
      <vt:lpstr>基于表到文件的同步</vt:lpstr>
      <vt:lpstr>基于表到文件的同步</vt:lpstr>
      <vt:lpstr>基于表到文件的同步</vt:lpstr>
      <vt:lpstr>基于表到文件的同步</vt:lpstr>
      <vt:lpstr>JAVASCRIPT的基本应用</vt:lpstr>
      <vt:lpstr>JAVASCRIPT的基本应用</vt:lpstr>
      <vt:lpstr>JAVASCRIPT的基本应用</vt:lpstr>
      <vt:lpstr>JAVASCRIPT的基本应用</vt:lpstr>
      <vt:lpstr>JAVASCRIPT的基本应用</vt:lpstr>
      <vt:lpstr>JAVASCRIPT的基本应用</vt:lpstr>
      <vt:lpstr>文件FTP下载、上传</vt:lpstr>
      <vt:lpstr>文件FTP下载、上传</vt:lpstr>
      <vt:lpstr>文件FTP下载、上传</vt:lpstr>
      <vt:lpstr>文件FTP下载、上传</vt:lpstr>
      <vt:lpstr>文件FTP下载、上传</vt:lpstr>
      <vt:lpstr>文件FTP下载、上传</vt:lpstr>
      <vt:lpstr>作业调用作业、转换</vt:lpstr>
      <vt:lpstr>作业调用作业、转换</vt:lpstr>
      <vt:lpstr>作业调用作业、转换</vt:lpstr>
      <vt:lpstr>作业调用作业、转换</vt:lpstr>
      <vt:lpstr>KETTLE自带例子</vt:lpstr>
      <vt:lpstr>KETTLE输出日志说明</vt:lpstr>
      <vt:lpstr>KETTLE输出日志说明</vt:lpstr>
      <vt:lpstr>KETTLE输出日志说明</vt:lpstr>
      <vt:lpstr>KETTLE输出日志说明</vt:lpstr>
      <vt:lpstr>KETTLE输出日志说明</vt:lpstr>
      <vt:lpstr>启动脚本说明</vt:lpstr>
      <vt:lpstr>启动脚本说明</vt:lpstr>
      <vt:lpstr>启动脚本说明</vt:lpstr>
      <vt:lpstr>启动脚本说明</vt:lpstr>
      <vt:lpstr>启动脚本说明</vt:lpstr>
      <vt:lpstr>启动脚本说明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develop</dc:creator>
  <cp:lastModifiedBy>USER</cp:lastModifiedBy>
  <cp:revision>1676</cp:revision>
  <dcterms:created xsi:type="dcterms:W3CDTF">2006-02-02T13:20:40Z</dcterms:created>
  <dcterms:modified xsi:type="dcterms:W3CDTF">2011-06-19T08:03:47Z</dcterms:modified>
</cp:coreProperties>
</file>