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4"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5"/>
            <a:ext cx="9143999" cy="5143472"/>
          </a:xfrm>
          <a:prstGeom prst="rect">
            <a:avLst/>
          </a:prstGeom>
        </p:spPr>
      </p:pic>
      <p:sp>
        <p:nvSpPr>
          <p:cNvPr id="17" name="bg object 17"/>
          <p:cNvSpPr/>
          <p:nvPr/>
        </p:nvSpPr>
        <p:spPr>
          <a:xfrm>
            <a:off x="271272" y="2976372"/>
            <a:ext cx="175260" cy="375285"/>
          </a:xfrm>
          <a:custGeom>
            <a:avLst/>
            <a:gdLst/>
            <a:ahLst/>
            <a:cxnLst/>
            <a:rect l="l" t="t" r="r" b="b"/>
            <a:pathLst>
              <a:path w="175259" h="375285">
                <a:moveTo>
                  <a:pt x="175259" y="0"/>
                </a:moveTo>
                <a:lnTo>
                  <a:pt x="0" y="0"/>
                </a:lnTo>
                <a:lnTo>
                  <a:pt x="0" y="374904"/>
                </a:lnTo>
                <a:lnTo>
                  <a:pt x="175259" y="374904"/>
                </a:lnTo>
                <a:lnTo>
                  <a:pt x="175259" y="0"/>
                </a:lnTo>
                <a:close/>
              </a:path>
            </a:pathLst>
          </a:custGeom>
          <a:solidFill>
            <a:srgbClr val="C78B31"/>
          </a:solidFill>
        </p:spPr>
        <p:txBody>
          <a:bodyPr wrap="square" lIns="0" tIns="0" rIns="0" bIns="0" rtlCol="0"/>
          <a:lstStyle/>
          <a:p>
            <a:endParaRPr/>
          </a:p>
        </p:txBody>
      </p:sp>
      <p:sp>
        <p:nvSpPr>
          <p:cNvPr id="18" name="bg object 18"/>
          <p:cNvSpPr/>
          <p:nvPr/>
        </p:nvSpPr>
        <p:spPr>
          <a:xfrm>
            <a:off x="358140" y="3188208"/>
            <a:ext cx="0" cy="1113155"/>
          </a:xfrm>
          <a:custGeom>
            <a:avLst/>
            <a:gdLst/>
            <a:ahLst/>
            <a:cxnLst/>
            <a:rect l="l" t="t" r="r" b="b"/>
            <a:pathLst>
              <a:path h="1113154">
                <a:moveTo>
                  <a:pt x="0" y="0"/>
                </a:moveTo>
                <a:lnTo>
                  <a:pt x="0" y="1112837"/>
                </a:lnTo>
              </a:path>
            </a:pathLst>
          </a:custGeom>
          <a:ln w="12700">
            <a:solidFill>
              <a:srgbClr val="C78B31"/>
            </a:solidFill>
          </a:ln>
        </p:spPr>
        <p:txBody>
          <a:bodyPr wrap="square" lIns="0" tIns="0" rIns="0" bIns="0" rtlCol="0"/>
          <a:lstStyle/>
          <a:p>
            <a:endParaRPr/>
          </a:p>
        </p:txBody>
      </p:sp>
      <p:sp>
        <p:nvSpPr>
          <p:cNvPr id="19" name="bg object 19"/>
          <p:cNvSpPr/>
          <p:nvPr/>
        </p:nvSpPr>
        <p:spPr>
          <a:xfrm>
            <a:off x="358140" y="431292"/>
            <a:ext cx="0" cy="2047875"/>
          </a:xfrm>
          <a:custGeom>
            <a:avLst/>
            <a:gdLst/>
            <a:ahLst/>
            <a:cxnLst/>
            <a:rect l="l" t="t" r="r" b="b"/>
            <a:pathLst>
              <a:path h="2047875">
                <a:moveTo>
                  <a:pt x="0" y="0"/>
                </a:moveTo>
                <a:lnTo>
                  <a:pt x="0" y="2047494"/>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5260" cy="375285"/>
          </a:xfrm>
          <a:custGeom>
            <a:avLst/>
            <a:gdLst/>
            <a:ahLst/>
            <a:cxnLst/>
            <a:rect l="l" t="t" r="r" b="b"/>
            <a:pathLst>
              <a:path w="175259" h="375284">
                <a:moveTo>
                  <a:pt x="175259" y="0"/>
                </a:moveTo>
                <a:lnTo>
                  <a:pt x="0" y="0"/>
                </a:lnTo>
                <a:lnTo>
                  <a:pt x="0" y="374903"/>
                </a:lnTo>
                <a:lnTo>
                  <a:pt x="175259" y="374903"/>
                </a:lnTo>
                <a:lnTo>
                  <a:pt x="175259"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4570"/>
            <a:ext cx="9143999" cy="5134356"/>
          </a:xfrm>
          <a:prstGeom prst="rect">
            <a:avLst/>
          </a:prstGeom>
        </p:spPr>
      </p:pic>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9183" y="248792"/>
            <a:ext cx="7685633" cy="26924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37718" y="1048004"/>
            <a:ext cx="8268563" cy="25869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ppckv/naan-mudhalva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486" y="2662250"/>
            <a:ext cx="3967479" cy="452120"/>
          </a:xfrm>
          <a:prstGeom prst="rect">
            <a:avLst/>
          </a:prstGeom>
        </p:spPr>
        <p:txBody>
          <a:bodyPr vert="horz" wrap="square" lIns="0" tIns="12065" rIns="0" bIns="0" rtlCol="0">
            <a:spAutoFit/>
          </a:bodyPr>
          <a:lstStyle/>
          <a:p>
            <a:pPr marL="12700">
              <a:lnSpc>
                <a:spcPct val="100000"/>
              </a:lnSpc>
              <a:spcBef>
                <a:spcPts val="95"/>
              </a:spcBef>
            </a:pPr>
            <a:r>
              <a:rPr lang="en-US" sz="2800" b="1" spc="-10" dirty="0">
                <a:solidFill>
                  <a:srgbClr val="213669"/>
                </a:solidFill>
                <a:latin typeface="Times New Roman"/>
                <a:cs typeface="Times New Roman"/>
              </a:rPr>
              <a:t>Portfolio</a:t>
            </a:r>
            <a:endParaRPr sz="2800" dirty="0">
              <a:latin typeface="Times New Roman"/>
              <a:cs typeface="Times New Roman"/>
            </a:endParaRPr>
          </a:p>
        </p:txBody>
      </p:sp>
      <p:sp>
        <p:nvSpPr>
          <p:cNvPr id="3" name="object 3"/>
          <p:cNvSpPr txBox="1"/>
          <p:nvPr/>
        </p:nvSpPr>
        <p:spPr>
          <a:xfrm>
            <a:off x="339953" y="3383407"/>
            <a:ext cx="125031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213669"/>
                </a:solidFill>
                <a:latin typeface="Times New Roman"/>
                <a:cs typeface="Times New Roman"/>
              </a:rPr>
              <a:t>Task</a:t>
            </a:r>
            <a:r>
              <a:rPr sz="2800" b="1" spc="-35" dirty="0">
                <a:solidFill>
                  <a:srgbClr val="213669"/>
                </a:solidFill>
                <a:latin typeface="Times New Roman"/>
                <a:cs typeface="Times New Roman"/>
              </a:rPr>
              <a:t> </a:t>
            </a:r>
            <a:r>
              <a:rPr sz="2800" b="1" spc="-5" dirty="0">
                <a:solidFill>
                  <a:srgbClr val="213669"/>
                </a:solidFill>
                <a:latin typeface="Times New Roman"/>
                <a:cs typeface="Times New Roman"/>
              </a:rPr>
              <a:t>-</a:t>
            </a:r>
            <a:r>
              <a:rPr sz="2800" b="1" spc="-40" dirty="0">
                <a:solidFill>
                  <a:srgbClr val="213669"/>
                </a:solidFill>
                <a:latin typeface="Times New Roman"/>
                <a:cs typeface="Times New Roman"/>
              </a:rPr>
              <a:t> </a:t>
            </a:r>
            <a:r>
              <a:rPr sz="2800" b="1" spc="-5" dirty="0">
                <a:solidFill>
                  <a:srgbClr val="213669"/>
                </a:solidFill>
                <a:latin typeface="Times New Roman"/>
                <a:cs typeface="Times New Roman"/>
              </a:rPr>
              <a:t>1</a:t>
            </a:r>
            <a:endParaRPr sz="2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8001" y="2062733"/>
            <a:ext cx="0" cy="1882775"/>
          </a:xfrm>
          <a:custGeom>
            <a:avLst/>
            <a:gdLst/>
            <a:ahLst/>
            <a:cxnLst/>
            <a:rect l="l" t="t" r="r" b="b"/>
            <a:pathLst>
              <a:path h="1882775">
                <a:moveTo>
                  <a:pt x="0" y="0"/>
                </a:moveTo>
                <a:lnTo>
                  <a:pt x="0" y="1882254"/>
                </a:lnTo>
              </a:path>
            </a:pathLst>
          </a:custGeom>
          <a:ln w="38100">
            <a:solidFill>
              <a:srgbClr val="21366A"/>
            </a:solidFill>
          </a:ln>
        </p:spPr>
        <p:txBody>
          <a:bodyPr wrap="square" lIns="0" tIns="0" rIns="0" bIns="0" rtlCol="0"/>
          <a:lstStyle/>
          <a:p>
            <a:endParaRPr/>
          </a:p>
        </p:txBody>
      </p:sp>
      <p:grpSp>
        <p:nvGrpSpPr>
          <p:cNvPr id="3" name="object 3"/>
          <p:cNvGrpSpPr/>
          <p:nvPr/>
        </p:nvGrpSpPr>
        <p:grpSpPr>
          <a:xfrm>
            <a:off x="5325173" y="975741"/>
            <a:ext cx="2838450" cy="3305175"/>
            <a:chOff x="5325173" y="975741"/>
            <a:chExt cx="2838450" cy="3305175"/>
          </a:xfrm>
        </p:grpSpPr>
        <p:pic>
          <p:nvPicPr>
            <p:cNvPr id="4" name="object 4"/>
            <p:cNvPicPr/>
            <p:nvPr/>
          </p:nvPicPr>
          <p:blipFill>
            <a:blip r:embed="rId2" cstate="print"/>
            <a:stretch>
              <a:fillRect/>
            </a:stretch>
          </p:blipFill>
          <p:spPr>
            <a:xfrm>
              <a:off x="5353811" y="1004316"/>
              <a:ext cx="2781299" cy="3247644"/>
            </a:xfrm>
            <a:prstGeom prst="rect">
              <a:avLst/>
            </a:prstGeom>
          </p:spPr>
        </p:pic>
        <p:sp>
          <p:nvSpPr>
            <p:cNvPr id="5" name="object 5"/>
            <p:cNvSpPr/>
            <p:nvPr/>
          </p:nvSpPr>
          <p:spPr>
            <a:xfrm>
              <a:off x="5339460" y="990028"/>
              <a:ext cx="2809875" cy="3276600"/>
            </a:xfrm>
            <a:custGeom>
              <a:avLst/>
              <a:gdLst/>
              <a:ahLst/>
              <a:cxnLst/>
              <a:rect l="l" t="t" r="r" b="b"/>
              <a:pathLst>
                <a:path w="2809875" h="3276600">
                  <a:moveTo>
                    <a:pt x="0" y="3276219"/>
                  </a:moveTo>
                  <a:lnTo>
                    <a:pt x="2809875" y="3276219"/>
                  </a:lnTo>
                  <a:lnTo>
                    <a:pt x="2809875" y="0"/>
                  </a:lnTo>
                  <a:lnTo>
                    <a:pt x="0" y="0"/>
                  </a:lnTo>
                  <a:lnTo>
                    <a:pt x="0" y="3276219"/>
                  </a:lnTo>
                  <a:close/>
                </a:path>
              </a:pathLst>
            </a:custGeom>
            <a:ln w="28575">
              <a:solidFill>
                <a:srgbClr val="D7D7D7"/>
              </a:solidFill>
            </a:ln>
          </p:spPr>
          <p:txBody>
            <a:bodyPr wrap="square" lIns="0" tIns="0" rIns="0" bIns="0" rtlCol="0"/>
            <a:lstStyle/>
            <a:p>
              <a:endParaRPr/>
            </a:p>
          </p:txBody>
        </p:sp>
      </p:grpSp>
      <p:sp>
        <p:nvSpPr>
          <p:cNvPr id="6" name="object 6"/>
          <p:cNvSpPr txBox="1"/>
          <p:nvPr/>
        </p:nvSpPr>
        <p:spPr>
          <a:xfrm>
            <a:off x="824585" y="2068779"/>
            <a:ext cx="3964304" cy="1549783"/>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Black"/>
                <a:cs typeface="Arial Black"/>
              </a:rPr>
              <a:t>Team</a:t>
            </a:r>
            <a:r>
              <a:rPr sz="2000" spc="-80" dirty="0">
                <a:latin typeface="Arial Black"/>
                <a:cs typeface="Arial Black"/>
              </a:rPr>
              <a:t> </a:t>
            </a:r>
            <a:r>
              <a:rPr sz="2000" dirty="0">
                <a:latin typeface="Arial Black"/>
                <a:cs typeface="Arial Black"/>
              </a:rPr>
              <a:t>Members:</a:t>
            </a:r>
            <a:endParaRPr lang="en-US" sz="2000" dirty="0">
              <a:latin typeface="Arial Black"/>
              <a:cs typeface="Arial Black"/>
            </a:endParaRPr>
          </a:p>
          <a:p>
            <a:pPr marL="754380">
              <a:lnSpc>
                <a:spcPct val="100000"/>
              </a:lnSpc>
              <a:spcBef>
                <a:spcPts val="1855"/>
              </a:spcBef>
            </a:pPr>
            <a:r>
              <a:rPr lang="it-IT" sz="1600" b="1" dirty="0">
                <a:latin typeface="Times New Roman"/>
                <a:cs typeface="Times New Roman"/>
              </a:rPr>
              <a:t>1.</a:t>
            </a:r>
            <a:r>
              <a:rPr lang="it-IT" sz="1600" b="1" spc="-35" dirty="0">
                <a:latin typeface="Times New Roman"/>
                <a:cs typeface="Times New Roman"/>
              </a:rPr>
              <a:t> Prem Kumar</a:t>
            </a:r>
            <a:r>
              <a:rPr lang="it-IT" sz="1600" b="1" dirty="0">
                <a:latin typeface="Times New Roman"/>
                <a:cs typeface="Times New Roman"/>
              </a:rPr>
              <a:t>(1114202025033)</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2.</a:t>
            </a:r>
            <a:r>
              <a:rPr lang="it-IT" sz="1600" b="1" spc="-25" dirty="0">
                <a:latin typeface="Times New Roman"/>
                <a:cs typeface="Times New Roman"/>
              </a:rPr>
              <a:t> </a:t>
            </a:r>
            <a:r>
              <a:rPr lang="it-IT" sz="1600" b="1" spc="-5" dirty="0">
                <a:latin typeface="Times New Roman"/>
                <a:cs typeface="Times New Roman"/>
              </a:rPr>
              <a:t>Diwakar M</a:t>
            </a:r>
            <a:r>
              <a:rPr lang="it-IT" sz="1600" b="1" dirty="0">
                <a:latin typeface="Times New Roman"/>
                <a:cs typeface="Times New Roman"/>
              </a:rPr>
              <a:t>(111420205010)</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3.</a:t>
            </a:r>
            <a:r>
              <a:rPr lang="it-IT" sz="1600" b="1" spc="-20" dirty="0">
                <a:latin typeface="Times New Roman"/>
                <a:cs typeface="Times New Roman"/>
              </a:rPr>
              <a:t> </a:t>
            </a:r>
            <a:r>
              <a:rPr lang="it-IT" sz="1600" b="1" spc="-5" dirty="0">
                <a:latin typeface="Times New Roman"/>
                <a:cs typeface="Times New Roman"/>
              </a:rPr>
              <a:t>Muni Chandra K(111420205018)</a:t>
            </a:r>
          </a:p>
          <a:p>
            <a:pPr marL="741045">
              <a:lnSpc>
                <a:spcPct val="100000"/>
              </a:lnSpc>
              <a:spcBef>
                <a:spcPts val="25"/>
              </a:spcBef>
            </a:pPr>
            <a:endParaRPr lang="it-IT" sz="1600" dirty="0">
              <a:latin typeface="Times New Roman"/>
              <a:cs typeface="Times New Roman"/>
            </a:endParaRPr>
          </a:p>
        </p:txBody>
      </p:sp>
      <p:sp>
        <p:nvSpPr>
          <p:cNvPr id="7" name="object 7"/>
          <p:cNvSpPr txBox="1">
            <a:spLocks noGrp="1"/>
          </p:cNvSpPr>
          <p:nvPr>
            <p:ph type="title"/>
          </p:nvPr>
        </p:nvSpPr>
        <p:spPr>
          <a:xfrm>
            <a:off x="705485" y="990028"/>
            <a:ext cx="3866515" cy="445635"/>
          </a:xfrm>
          <a:prstGeom prst="rect">
            <a:avLst/>
          </a:prstGeom>
        </p:spPr>
        <p:txBody>
          <a:bodyPr vert="horz" wrap="square" lIns="0" tIns="60325" rIns="0" bIns="0" rtlCol="0">
            <a:spAutoFit/>
          </a:bodyPr>
          <a:lstStyle/>
          <a:p>
            <a:pPr marL="12700" marR="5080">
              <a:lnSpc>
                <a:spcPts val="3030"/>
              </a:lnSpc>
              <a:spcBef>
                <a:spcPts val="475"/>
              </a:spcBef>
            </a:pPr>
            <a:r>
              <a:rPr lang="en-US" sz="2800" b="1" spc="-10" dirty="0">
                <a:solidFill>
                  <a:srgbClr val="001F5F"/>
                </a:solidFill>
                <a:latin typeface="Times New Roman"/>
                <a:cs typeface="Times New Roman"/>
              </a:rPr>
              <a:t>Portfolio Website</a:t>
            </a: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498"/>
          </a:xfrm>
          <a:prstGeom prst="rect">
            <a:avLst/>
          </a:prstGeom>
        </p:spPr>
      </p:pic>
      <p:grpSp>
        <p:nvGrpSpPr>
          <p:cNvPr id="3" name="object 3"/>
          <p:cNvGrpSpPr/>
          <p:nvPr/>
        </p:nvGrpSpPr>
        <p:grpSpPr>
          <a:xfrm>
            <a:off x="0" y="638555"/>
            <a:ext cx="473392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a:spLocks noGrp="1"/>
          </p:cNvSpPr>
          <p:nvPr>
            <p:ph type="title"/>
          </p:nvPr>
        </p:nvSpPr>
        <p:spPr>
          <a:xfrm>
            <a:off x="221995" y="813892"/>
            <a:ext cx="2536825" cy="304165"/>
          </a:xfrm>
          <a:prstGeom prst="rect">
            <a:avLst/>
          </a:prstGeom>
        </p:spPr>
        <p:txBody>
          <a:bodyPr vert="horz" wrap="square" lIns="0" tIns="15875" rIns="0" bIns="0" rtlCol="0">
            <a:spAutoFit/>
          </a:bodyPr>
          <a:lstStyle/>
          <a:p>
            <a:pPr marL="12700">
              <a:lnSpc>
                <a:spcPct val="100000"/>
              </a:lnSpc>
              <a:spcBef>
                <a:spcPts val="125"/>
              </a:spcBef>
            </a:pPr>
            <a:r>
              <a:rPr lang="en-US" sz="1800" b="1" spc="-45" dirty="0">
                <a:solidFill>
                  <a:srgbClr val="C78B31"/>
                </a:solidFill>
                <a:latin typeface="Times New Roman"/>
                <a:cs typeface="Times New Roman"/>
              </a:rPr>
              <a:t>Portfolio </a:t>
            </a:r>
            <a:r>
              <a:rPr sz="1800" b="1" spc="5" dirty="0">
                <a:solidFill>
                  <a:srgbClr val="C78B31"/>
                </a:solidFill>
                <a:latin typeface="Times New Roman"/>
                <a:cs typeface="Times New Roman"/>
              </a:rPr>
              <a:t>Website</a:t>
            </a:r>
            <a:endParaRPr sz="1800" dirty="0">
              <a:latin typeface="Times New Roman"/>
              <a:cs typeface="Times New Roman"/>
            </a:endParaRPr>
          </a:p>
        </p:txBody>
      </p:sp>
      <p:sp>
        <p:nvSpPr>
          <p:cNvPr id="7" name="object 7"/>
          <p:cNvSpPr txBox="1"/>
          <p:nvPr/>
        </p:nvSpPr>
        <p:spPr>
          <a:xfrm>
            <a:off x="144780" y="1210254"/>
            <a:ext cx="4390390" cy="3459280"/>
          </a:xfrm>
          <a:prstGeom prst="rect">
            <a:avLst/>
          </a:prstGeom>
        </p:spPr>
        <p:txBody>
          <a:bodyPr vert="horz" wrap="square" lIns="0" tIns="12065" rIns="0" bIns="0" rtlCol="0">
            <a:spAutoFit/>
          </a:bodyPr>
          <a:lstStyle/>
          <a:p>
            <a:pPr algn="just"/>
            <a:r>
              <a:rPr lang="en-US" sz="1600" b="0" i="0" dirty="0">
                <a:solidFill>
                  <a:srgbClr val="D1D5DB"/>
                </a:solidFill>
                <a:effectLst/>
                <a:latin typeface="Söhne"/>
              </a:rPr>
              <a:t>The portfolio serves as an online representation of an individual's professional background, skills, and projects. The system caters to two primary user classes: Admin and Visitors. Admin users have the authority to manage and update the portfolio's content. Visitors are individuals who access the portfolio to gain insights into the individual's skills and past work. The portfolio website will be hosted on a web server and made accessible through modern web browsers across a range of devices. This ensures that the portfolio can be conveniently viewed and navigated by users using various devices and web browsers, enhancing its accessibility and usability.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9896" y="287273"/>
            <a:ext cx="2388870" cy="258404"/>
          </a:xfrm>
          <a:prstGeom prst="rect">
            <a:avLst/>
          </a:prstGeom>
        </p:spPr>
        <p:txBody>
          <a:bodyPr vert="horz" wrap="square" lIns="0" tIns="12065" rIns="0" bIns="0" rtlCol="0">
            <a:spAutoFit/>
          </a:bodyPr>
          <a:lstStyle/>
          <a:p>
            <a:pPr marL="12700">
              <a:lnSpc>
                <a:spcPct val="100000"/>
              </a:lnSpc>
              <a:spcBef>
                <a:spcPts val="95"/>
              </a:spcBef>
            </a:pPr>
            <a:r>
              <a:rPr b="1" spc="-5" dirty="0"/>
              <a:t>SRS</a:t>
            </a:r>
            <a:r>
              <a:rPr b="1" spc="-35" dirty="0"/>
              <a:t> </a:t>
            </a:r>
            <a:r>
              <a:rPr b="1" dirty="0"/>
              <a:t>for</a:t>
            </a:r>
            <a:r>
              <a:rPr b="1" spc="-35" dirty="0"/>
              <a:t> </a:t>
            </a:r>
            <a:r>
              <a:rPr b="1" spc="-5" dirty="0"/>
              <a:t>“</a:t>
            </a:r>
            <a:r>
              <a:rPr lang="en-US" b="1" spc="-5" dirty="0"/>
              <a:t>Portfolio</a:t>
            </a:r>
            <a:r>
              <a:rPr b="1" spc="-5" dirty="0"/>
              <a:t>”:</a:t>
            </a:r>
          </a:p>
        </p:txBody>
      </p:sp>
      <p:sp>
        <p:nvSpPr>
          <p:cNvPr id="3" name="object 3"/>
          <p:cNvSpPr txBox="1"/>
          <p:nvPr/>
        </p:nvSpPr>
        <p:spPr>
          <a:xfrm>
            <a:off x="799896" y="683946"/>
            <a:ext cx="7906384" cy="4582665"/>
          </a:xfrm>
          <a:prstGeom prst="rect">
            <a:avLst/>
          </a:prstGeom>
        </p:spPr>
        <p:txBody>
          <a:bodyPr vert="horz" wrap="square" lIns="0" tIns="12065" rIns="0" bIns="0" rtlCol="0">
            <a:spAutoFit/>
          </a:bodyPr>
          <a:lstStyle/>
          <a:p>
            <a:pPr marL="214629" indent="-202565">
              <a:lnSpc>
                <a:spcPct val="150000"/>
              </a:lnSpc>
              <a:spcBef>
                <a:spcPts val="95"/>
              </a:spcBef>
              <a:buAutoNum type="arabicPeriod"/>
              <a:tabLst>
                <a:tab pos="215265" algn="l"/>
              </a:tabLst>
            </a:pPr>
            <a:r>
              <a:rPr sz="1600" b="1" spc="-5" dirty="0">
                <a:latin typeface="Times New Roman"/>
                <a:cs typeface="Times New Roman"/>
              </a:rPr>
              <a:t>INTRODUCTION:</a:t>
            </a:r>
            <a:endParaRPr sz="1600" b="1" dirty="0">
              <a:latin typeface="Times New Roman"/>
              <a:cs typeface="Times New Roman"/>
            </a:endParaRPr>
          </a:p>
          <a:p>
            <a:pPr algn="l"/>
            <a:r>
              <a:rPr lang="en-US" sz="1400" b="1" i="0" dirty="0">
                <a:effectLst/>
                <a:latin typeface="Times New Roman" panose="02020603050405020304" pitchFamily="18" charset="0"/>
                <a:cs typeface="Times New Roman" panose="02020603050405020304" pitchFamily="18" charset="0"/>
              </a:rPr>
              <a:t>1.1 Purpose:</a:t>
            </a:r>
            <a:r>
              <a:rPr lang="en-US" sz="1400" b="0" i="0" dirty="0">
                <a:effectLst/>
                <a:latin typeface="Times New Roman" panose="02020603050405020304" pitchFamily="18" charset="0"/>
                <a:cs typeface="Times New Roman" panose="02020603050405020304" pitchFamily="18" charset="0"/>
              </a:rPr>
              <a:t> The purpose of this document is to delineate the requirements and functionalities of a personal portfolio.</a:t>
            </a:r>
          </a:p>
          <a:p>
            <a:pPr algn="l"/>
            <a:r>
              <a:rPr lang="en-US" sz="1400" b="1" i="0" dirty="0">
                <a:effectLst/>
                <a:latin typeface="Times New Roman" panose="02020603050405020304" pitchFamily="18" charset="0"/>
                <a:cs typeface="Times New Roman" panose="02020603050405020304" pitchFamily="18" charset="0"/>
              </a:rPr>
              <a:t>1.2 Scope:</a:t>
            </a:r>
            <a:r>
              <a:rPr lang="en-US" sz="1400" b="0" i="0" dirty="0">
                <a:effectLst/>
                <a:latin typeface="Times New Roman" panose="02020603050405020304" pitchFamily="18" charset="0"/>
                <a:cs typeface="Times New Roman" panose="02020603050405020304" pitchFamily="18" charset="0"/>
              </a:rPr>
              <a:t> The portfolio seeks to exhibit skills, experiences, and projects in a professional and visually appealing manner.</a:t>
            </a:r>
          </a:p>
          <a:p>
            <a:pPr>
              <a:spcBef>
                <a:spcPts val="20"/>
              </a:spcBef>
            </a:pPr>
            <a:endParaRPr lang="en-US" sz="1650" dirty="0">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 Overall Description</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2.1 Product Perspective:</a:t>
            </a:r>
            <a:r>
              <a:rPr lang="en-US" sz="1600" b="0" i="0" dirty="0">
                <a:effectLst/>
                <a:latin typeface="Times New Roman" panose="02020603050405020304" pitchFamily="18" charset="0"/>
                <a:cs typeface="Times New Roman" panose="02020603050405020304" pitchFamily="18" charset="0"/>
              </a:rPr>
              <a:t> The portfolio functions as an online representation of an individual's professional background, skills, and projects.</a:t>
            </a:r>
          </a:p>
          <a:p>
            <a:pPr algn="l"/>
            <a:r>
              <a:rPr lang="en-US" sz="1600" b="1" i="0" dirty="0">
                <a:effectLst/>
                <a:latin typeface="Times New Roman" panose="02020603050405020304" pitchFamily="18" charset="0"/>
                <a:cs typeface="Times New Roman" panose="02020603050405020304" pitchFamily="18" charset="0"/>
              </a:rPr>
              <a:t>2.2 User Classes and Characteristics:</a:t>
            </a:r>
            <a:r>
              <a:rPr lang="en-US" sz="1600" b="0" i="0" dirty="0">
                <a:effectLst/>
                <a:latin typeface="Times New Roman" panose="02020603050405020304" pitchFamily="18" charset="0"/>
                <a:cs typeface="Times New Roman" panose="02020603050405020304" pitchFamily="18" charset="0"/>
              </a:rPr>
              <a:t> The system caters to two primary user classes: Admin and Visitors. Admin users have the authority to manage and update the portfolio's content. Visitors are individuals who access the portfolio to gain insights into the individual's skills and past work.</a:t>
            </a:r>
          </a:p>
          <a:p>
            <a:pPr algn="l"/>
            <a:r>
              <a:rPr lang="en-US" sz="1600" b="1" i="0" dirty="0">
                <a:effectLst/>
                <a:latin typeface="Times New Roman" panose="02020603050405020304" pitchFamily="18" charset="0"/>
                <a:cs typeface="Times New Roman" panose="02020603050405020304" pitchFamily="18" charset="0"/>
              </a:rPr>
              <a:t>2.3 Operating Environment:</a:t>
            </a:r>
            <a:r>
              <a:rPr lang="en-US" sz="1600" b="0" i="0" dirty="0">
                <a:effectLst/>
                <a:latin typeface="Times New Roman" panose="02020603050405020304" pitchFamily="18" charset="0"/>
                <a:cs typeface="Times New Roman" panose="02020603050405020304" pitchFamily="18" charset="0"/>
              </a:rPr>
              <a:t> The portfolio website will be hosted on a web server and made accessible through modern web browsers across a variety of devices. This setup ensures that the portfolio can be conveniently viewed and navigated by users using different devices and web browsers, enhancing its accessibility and usability.</a:t>
            </a:r>
          </a:p>
          <a:p>
            <a:pPr>
              <a:lnSpc>
                <a:spcPct val="100000"/>
              </a:lnSpc>
              <a:spcBef>
                <a:spcPts val="20"/>
              </a:spcBef>
            </a:pPr>
            <a:endParaRPr lang="en-US" sz="165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524BE6-5515-519E-3060-D942340FA543}"/>
              </a:ext>
            </a:extLst>
          </p:cNvPr>
          <p:cNvSpPr txBox="1"/>
          <p:nvPr/>
        </p:nvSpPr>
        <p:spPr>
          <a:xfrm>
            <a:off x="685800" y="514350"/>
            <a:ext cx="8153400" cy="4278094"/>
          </a:xfrm>
          <a:prstGeom prst="rect">
            <a:avLst/>
          </a:prstGeom>
          <a:noFill/>
        </p:spPr>
        <p:txBody>
          <a:bodyPr wrap="square" rtlCol="0">
            <a:spAutoFit/>
          </a:bodyPr>
          <a:lstStyle/>
          <a:p>
            <a:pPr algn="l"/>
            <a:r>
              <a:rPr lang="en-US" sz="1600" b="1" i="0" dirty="0">
                <a:effectLst/>
                <a:latin typeface="Times New Roman" panose="02020603050405020304" pitchFamily="18" charset="0"/>
                <a:cs typeface="Times New Roman" panose="02020603050405020304" pitchFamily="18" charset="0"/>
              </a:rPr>
              <a:t>3. Functional Requirements</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3.1 General</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1:</a:t>
            </a:r>
            <a:r>
              <a:rPr lang="en-US" sz="1600" b="0" i="0" dirty="0">
                <a:effectLst/>
                <a:latin typeface="Times New Roman" panose="02020603050405020304" pitchFamily="18" charset="0"/>
                <a:cs typeface="Times New Roman" panose="02020603050405020304" pitchFamily="18" charset="0"/>
              </a:rPr>
              <a:t> The portfolio shall feature a user-friendly interface.</a:t>
            </a:r>
          </a:p>
          <a:p>
            <a:pPr algn="l"/>
            <a:r>
              <a:rPr lang="en-US" sz="1600" b="1" i="0" dirty="0">
                <a:effectLst/>
                <a:latin typeface="Times New Roman" panose="02020603050405020304" pitchFamily="18" charset="0"/>
                <a:cs typeface="Times New Roman" panose="02020603050405020304" pitchFamily="18" charset="0"/>
              </a:rPr>
              <a:t>FR 2:</a:t>
            </a:r>
            <a:r>
              <a:rPr lang="en-US" sz="1600" b="0" i="0" dirty="0">
                <a:effectLst/>
                <a:latin typeface="Times New Roman" panose="02020603050405020304" pitchFamily="18" charset="0"/>
                <a:cs typeface="Times New Roman" panose="02020603050405020304" pitchFamily="18" charset="0"/>
              </a:rPr>
              <a:t> It shall consist of sections including Home, About Me, Portfolio, Resume/CV, and Contact.</a:t>
            </a:r>
          </a:p>
          <a:p>
            <a:pPr algn="l"/>
            <a:r>
              <a:rPr lang="en-US" sz="1600" b="1" i="0" dirty="0">
                <a:effectLst/>
                <a:latin typeface="Times New Roman" panose="02020603050405020304" pitchFamily="18" charset="0"/>
                <a:cs typeface="Times New Roman" panose="02020603050405020304" pitchFamily="18" charset="0"/>
              </a:rPr>
              <a:t>3.2 Home</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3:</a:t>
            </a:r>
            <a:r>
              <a:rPr lang="en-US" sz="1600" b="0" i="0" dirty="0">
                <a:effectLst/>
                <a:latin typeface="Times New Roman" panose="02020603050405020304" pitchFamily="18" charset="0"/>
                <a:cs typeface="Times New Roman" panose="02020603050405020304" pitchFamily="18" charset="0"/>
              </a:rPr>
              <a:t> The homepage shall include a brief introduction and highlights of the portfolio.</a:t>
            </a:r>
          </a:p>
          <a:p>
            <a:pPr algn="l"/>
            <a:r>
              <a:rPr lang="en-US" sz="1600" b="1" i="0" dirty="0">
                <a:effectLst/>
                <a:latin typeface="Times New Roman" panose="02020603050405020304" pitchFamily="18" charset="0"/>
                <a:cs typeface="Times New Roman" panose="02020603050405020304" pitchFamily="18" charset="0"/>
              </a:rPr>
              <a:t>3.3 About Me</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4:</a:t>
            </a:r>
            <a:r>
              <a:rPr lang="en-US" sz="1600" b="0" i="0" dirty="0">
                <a:effectLst/>
                <a:latin typeface="Times New Roman" panose="02020603050405020304" pitchFamily="18" charset="0"/>
                <a:cs typeface="Times New Roman" panose="02020603050405020304" pitchFamily="18" charset="0"/>
              </a:rPr>
              <a:t> This section shall provide a detailed bio, showcasing skills and experiences.</a:t>
            </a:r>
          </a:p>
          <a:p>
            <a:pPr algn="l"/>
            <a:r>
              <a:rPr lang="en-US" sz="1600" b="1" i="0" dirty="0">
                <a:effectLst/>
                <a:latin typeface="Times New Roman" panose="02020603050405020304" pitchFamily="18" charset="0"/>
                <a:cs typeface="Times New Roman" panose="02020603050405020304" pitchFamily="18" charset="0"/>
              </a:rPr>
              <a:t>3.4 Portfolio</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5:</a:t>
            </a:r>
            <a:r>
              <a:rPr lang="en-US" sz="1600" b="0" i="0" dirty="0">
                <a:effectLst/>
                <a:latin typeface="Times New Roman" panose="02020603050405020304" pitchFamily="18" charset="0"/>
                <a:cs typeface="Times New Roman" panose="02020603050405020304" pitchFamily="18" charset="0"/>
              </a:rPr>
              <a:t> The portfolio section shall display various projects categorized under relevant sections (e.g., Web Development, UI/UX).</a:t>
            </a:r>
          </a:p>
          <a:p>
            <a:pPr algn="l"/>
            <a:r>
              <a:rPr lang="en-US" sz="1600" b="1" i="0" dirty="0">
                <a:effectLst/>
                <a:latin typeface="Times New Roman" panose="02020603050405020304" pitchFamily="18" charset="0"/>
                <a:cs typeface="Times New Roman" panose="02020603050405020304" pitchFamily="18" charset="0"/>
              </a:rPr>
              <a:t>FR 6:</a:t>
            </a:r>
            <a:r>
              <a:rPr lang="en-US" sz="1600" b="0" i="0" dirty="0">
                <a:effectLst/>
                <a:latin typeface="Times New Roman" panose="02020603050405020304" pitchFamily="18" charset="0"/>
                <a:cs typeface="Times New Roman" panose="02020603050405020304" pitchFamily="18" charset="0"/>
              </a:rPr>
              <a:t> Each project shall include descriptions, images, and links to live projects or repositories.</a:t>
            </a:r>
          </a:p>
          <a:p>
            <a:pPr algn="l"/>
            <a:r>
              <a:rPr lang="en-US" sz="1600" b="1" i="0" dirty="0">
                <a:effectLst/>
                <a:latin typeface="Times New Roman" panose="02020603050405020304" pitchFamily="18" charset="0"/>
                <a:cs typeface="Times New Roman" panose="02020603050405020304" pitchFamily="18" charset="0"/>
              </a:rPr>
              <a:t>3.5 Resume/CV</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7:</a:t>
            </a:r>
            <a:r>
              <a:rPr lang="en-US" sz="1600" b="0" i="0" dirty="0">
                <a:effectLst/>
                <a:latin typeface="Times New Roman" panose="02020603050405020304" pitchFamily="18" charset="0"/>
                <a:cs typeface="Times New Roman" panose="02020603050405020304" pitchFamily="18" charset="0"/>
              </a:rPr>
              <a:t> The resume section shall display educational background, certifications, and workshops.</a:t>
            </a:r>
          </a:p>
          <a:p>
            <a:pPr algn="l"/>
            <a:r>
              <a:rPr lang="en-US" sz="1600" b="1" i="0" dirty="0">
                <a:effectLst/>
                <a:latin typeface="Times New Roman" panose="02020603050405020304" pitchFamily="18" charset="0"/>
                <a:cs typeface="Times New Roman" panose="02020603050405020304" pitchFamily="18" charset="0"/>
              </a:rPr>
              <a:t>3.6 Contact</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8:</a:t>
            </a:r>
            <a:r>
              <a:rPr lang="en-US" sz="1600" b="0" i="0" dirty="0">
                <a:effectLst/>
                <a:latin typeface="Times New Roman" panose="02020603050405020304" pitchFamily="18" charset="0"/>
                <a:cs typeface="Times New Roman" panose="02020603050405020304" pitchFamily="18" charset="0"/>
              </a:rPr>
              <a:t> The contact section shall provide means to connect, including email and LinkedIn, for users to reach 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A4526F-73D6-EC15-629F-8910870C8551}"/>
              </a:ext>
            </a:extLst>
          </p:cNvPr>
          <p:cNvSpPr>
            <a:spLocks noGrp="1"/>
          </p:cNvSpPr>
          <p:nvPr>
            <p:ph type="body" idx="1"/>
          </p:nvPr>
        </p:nvSpPr>
        <p:spPr>
          <a:xfrm>
            <a:off x="437718" y="1048004"/>
            <a:ext cx="8268563" cy="3046988"/>
          </a:xfrm>
        </p:spPr>
        <p:txBody>
          <a:bodyPr/>
          <a:lstStyle/>
          <a:p>
            <a:r>
              <a:rPr lang="en-US" b="1" dirty="0">
                <a:latin typeface="Times New Roman" panose="02020603050405020304" pitchFamily="18" charset="0"/>
                <a:cs typeface="Times New Roman" panose="02020603050405020304" pitchFamily="18" charset="0"/>
              </a:rPr>
              <a:t>4. Non-Functional Requirements</a:t>
            </a:r>
          </a:p>
          <a:p>
            <a:r>
              <a:rPr lang="en-US" b="1" dirty="0">
                <a:latin typeface="Times New Roman" panose="02020603050405020304" pitchFamily="18" charset="0"/>
                <a:cs typeface="Times New Roman" panose="02020603050405020304" pitchFamily="18" charset="0"/>
              </a:rPr>
              <a:t>4.1 Usability</a:t>
            </a:r>
          </a:p>
          <a:p>
            <a:r>
              <a:rPr lang="en-US" dirty="0">
                <a:latin typeface="Times New Roman" panose="02020603050405020304" pitchFamily="18" charset="0"/>
                <a:cs typeface="Times New Roman" panose="02020603050405020304" pitchFamily="18" charset="0"/>
              </a:rPr>
              <a:t>The portfolio shall be easy to navigate and visually appealing.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4.2 Performance</a:t>
            </a:r>
          </a:p>
          <a:p>
            <a:r>
              <a:rPr lang="en-US" dirty="0">
                <a:latin typeface="Times New Roman" panose="02020603050405020304" pitchFamily="18" charset="0"/>
                <a:cs typeface="Times New Roman" panose="02020603050405020304" pitchFamily="18" charset="0"/>
              </a:rPr>
              <a:t>The website shall load within reasonable time frames, even on slower internet connections.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4.3 Compatibility</a:t>
            </a:r>
          </a:p>
          <a:p>
            <a:r>
              <a:rPr lang="en-US" dirty="0">
                <a:latin typeface="Times New Roman" panose="02020603050405020304" pitchFamily="18" charset="0"/>
                <a:cs typeface="Times New Roman" panose="02020603050405020304" pitchFamily="18" charset="0"/>
              </a:rPr>
              <a:t>The portfolio shall be compatible with major web browsers (Chrome, Firefox, Safari, Edge).</a:t>
            </a:r>
          </a:p>
        </p:txBody>
      </p:sp>
    </p:spTree>
    <p:extLst>
      <p:ext uri="{BB962C8B-B14F-4D97-AF65-F5344CB8AC3E}">
        <p14:creationId xmlns:p14="http://schemas.microsoft.com/office/powerpoint/2010/main" val="193856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314"/>
            <a:ext cx="9143999" cy="5143473"/>
          </a:xfrm>
          <a:prstGeom prst="rect">
            <a:avLst/>
          </a:prstGeom>
        </p:spPr>
      </p:pic>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pic>
        <p:nvPicPr>
          <p:cNvPr id="4" name="object 4"/>
          <p:cNvPicPr/>
          <p:nvPr/>
        </p:nvPicPr>
        <p:blipFill>
          <a:blip r:embed="rId3" cstate="print"/>
          <a:stretch>
            <a:fillRect/>
          </a:stretch>
        </p:blipFill>
        <p:spPr>
          <a:xfrm>
            <a:off x="2692907" y="1784604"/>
            <a:ext cx="1181099" cy="1181100"/>
          </a:xfrm>
          <a:prstGeom prst="rect">
            <a:avLst/>
          </a:prstGeom>
        </p:spPr>
      </p:pic>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71220"/>
            <a:ext cx="4819015" cy="299720"/>
          </a:xfrm>
          <a:prstGeom prst="rect">
            <a:avLst/>
          </a:prstGeom>
        </p:spPr>
        <p:txBody>
          <a:bodyPr vert="horz" wrap="square" lIns="0" tIns="12700" rIns="0" bIns="0" rtlCol="0">
            <a:spAutoFit/>
          </a:bodyPr>
          <a:lstStyle/>
          <a:p>
            <a:pPr marL="1270" algn="ctr">
              <a:lnSpc>
                <a:spcPct val="100000"/>
              </a:lnSpc>
              <a:spcBef>
                <a:spcPts val="100"/>
              </a:spcBef>
            </a:pPr>
            <a:r>
              <a:rPr sz="1800" b="1" i="1" spc="45" dirty="0">
                <a:solidFill>
                  <a:srgbClr val="FFFFFF"/>
                </a:solidFill>
                <a:latin typeface="Trebuchet MS"/>
                <a:cs typeface="Trebuchet MS"/>
              </a:rPr>
              <a:t>Gro</a:t>
            </a:r>
            <a:r>
              <a:rPr sz="1800" b="1" i="1" spc="30" dirty="0">
                <a:solidFill>
                  <a:srgbClr val="FFFFFF"/>
                </a:solidFill>
                <a:latin typeface="Trebuchet MS"/>
                <a:cs typeface="Trebuchet MS"/>
              </a:rPr>
              <a:t>c</a:t>
            </a:r>
            <a:r>
              <a:rPr sz="1800" b="1" i="1" spc="-10" dirty="0">
                <a:solidFill>
                  <a:srgbClr val="FFFFFF"/>
                </a:solidFill>
                <a:latin typeface="Trebuchet MS"/>
                <a:cs typeface="Trebuchet MS"/>
              </a:rPr>
              <a:t>ery</a:t>
            </a:r>
            <a:r>
              <a:rPr sz="1800" b="1" i="1" spc="-150" dirty="0">
                <a:solidFill>
                  <a:srgbClr val="FFFFFF"/>
                </a:solidFill>
                <a:latin typeface="Trebuchet MS"/>
                <a:cs typeface="Trebuchet MS"/>
              </a:rPr>
              <a:t> </a:t>
            </a:r>
            <a:r>
              <a:rPr sz="1800" b="1" i="1" spc="100" dirty="0">
                <a:solidFill>
                  <a:srgbClr val="FFFFFF"/>
                </a:solidFill>
                <a:latin typeface="Trebuchet MS"/>
                <a:cs typeface="Trebuchet MS"/>
              </a:rPr>
              <a:t>De</a:t>
            </a:r>
            <a:r>
              <a:rPr sz="1800" b="1" i="1" spc="-25" dirty="0">
                <a:solidFill>
                  <a:srgbClr val="FFFFFF"/>
                </a:solidFill>
                <a:latin typeface="Trebuchet MS"/>
                <a:cs typeface="Trebuchet MS"/>
              </a:rPr>
              <a:t>livery</a:t>
            </a:r>
            <a:r>
              <a:rPr sz="1800" b="1" i="1" spc="-140" dirty="0">
                <a:solidFill>
                  <a:srgbClr val="FFFFFF"/>
                </a:solidFill>
                <a:latin typeface="Trebuchet MS"/>
                <a:cs typeface="Trebuchet MS"/>
              </a:rPr>
              <a:t> </a:t>
            </a:r>
            <a:r>
              <a:rPr sz="1800" b="1" i="1" spc="40" dirty="0">
                <a:solidFill>
                  <a:srgbClr val="FFFFFF"/>
                </a:solidFill>
                <a:latin typeface="Trebuchet MS"/>
                <a:cs typeface="Trebuchet MS"/>
              </a:rPr>
              <a:t>G</a:t>
            </a:r>
            <a:r>
              <a:rPr sz="1800" b="1" i="1" spc="10" dirty="0">
                <a:solidFill>
                  <a:srgbClr val="FFFFFF"/>
                </a:solidFill>
                <a:latin typeface="Trebuchet MS"/>
                <a:cs typeface="Trebuchet MS"/>
              </a:rPr>
              <a:t>i</a:t>
            </a:r>
            <a:r>
              <a:rPr sz="1800" b="1" i="1" spc="15" dirty="0">
                <a:solidFill>
                  <a:srgbClr val="FFFFFF"/>
                </a:solidFill>
                <a:latin typeface="Trebuchet MS"/>
                <a:cs typeface="Trebuchet MS"/>
              </a:rPr>
              <a:t>t</a:t>
            </a:r>
            <a:r>
              <a:rPr sz="1800" b="1" i="1" spc="25" dirty="0">
                <a:solidFill>
                  <a:srgbClr val="FFFFFF"/>
                </a:solidFill>
                <a:latin typeface="Trebuchet MS"/>
                <a:cs typeface="Trebuchet MS"/>
              </a:rPr>
              <a:t>h</a:t>
            </a:r>
            <a:r>
              <a:rPr sz="1800" b="1" i="1" spc="50" dirty="0">
                <a:solidFill>
                  <a:srgbClr val="FFFFFF"/>
                </a:solidFill>
                <a:latin typeface="Trebuchet MS"/>
                <a:cs typeface="Trebuchet MS"/>
              </a:rPr>
              <a:t>ub</a:t>
            </a:r>
            <a:endParaRPr sz="1800">
              <a:latin typeface="Trebuchet MS"/>
              <a:cs typeface="Trebuchet MS"/>
            </a:endParaRPr>
          </a:p>
        </p:txBody>
      </p:sp>
      <p:sp>
        <p:nvSpPr>
          <p:cNvPr id="7" name="object 7"/>
          <p:cNvSpPr txBox="1"/>
          <p:nvPr/>
        </p:nvSpPr>
        <p:spPr>
          <a:xfrm>
            <a:off x="4191000" y="2261020"/>
            <a:ext cx="2447925" cy="228268"/>
          </a:xfrm>
          <a:prstGeom prst="rect">
            <a:avLst/>
          </a:prstGeom>
        </p:spPr>
        <p:txBody>
          <a:bodyPr vert="horz" wrap="square" lIns="0" tIns="12700" rIns="0" bIns="0" rtlCol="0">
            <a:spAutoFit/>
          </a:bodyPr>
          <a:lstStyle/>
          <a:p>
            <a:pPr marL="12700">
              <a:lnSpc>
                <a:spcPct val="100000"/>
              </a:lnSpc>
              <a:spcBef>
                <a:spcPts val="100"/>
              </a:spcBef>
            </a:pPr>
            <a:r>
              <a:rPr sz="1400" b="1" i="1" u="sng" spc="120" dirty="0">
                <a:solidFill>
                  <a:srgbClr val="BC8638"/>
                </a:solidFill>
                <a:uFill>
                  <a:solidFill>
                    <a:srgbClr val="BC8638"/>
                  </a:solidFill>
                </a:uFill>
                <a:latin typeface="Trebuchet MS"/>
                <a:cs typeface="Trebuchet MS"/>
                <a:hlinkClick r:id="rId4"/>
              </a:rPr>
              <a:t>C</a:t>
            </a:r>
            <a:r>
              <a:rPr sz="1400" b="1" i="1" u="sng" spc="55" dirty="0">
                <a:solidFill>
                  <a:srgbClr val="BC8638"/>
                </a:solidFill>
                <a:uFill>
                  <a:solidFill>
                    <a:srgbClr val="BC8638"/>
                  </a:solidFill>
                </a:uFill>
                <a:latin typeface="Trebuchet MS"/>
                <a:cs typeface="Trebuchet MS"/>
                <a:hlinkClick r:id="rId4"/>
              </a:rPr>
              <a:t>l</a:t>
            </a:r>
            <a:r>
              <a:rPr sz="1400" b="1" i="1" u="sng" dirty="0">
                <a:solidFill>
                  <a:srgbClr val="BC8638"/>
                </a:solidFill>
                <a:uFill>
                  <a:solidFill>
                    <a:srgbClr val="BC8638"/>
                  </a:solidFill>
                </a:uFill>
                <a:latin typeface="Trebuchet MS"/>
                <a:cs typeface="Trebuchet MS"/>
                <a:hlinkClick r:id="rId4"/>
              </a:rPr>
              <a:t>i</a:t>
            </a:r>
            <a:r>
              <a:rPr sz="1400" b="1" i="1" u="sng" spc="-10" dirty="0">
                <a:solidFill>
                  <a:srgbClr val="BC8638"/>
                </a:solidFill>
                <a:uFill>
                  <a:solidFill>
                    <a:srgbClr val="BC8638"/>
                  </a:solidFill>
                </a:uFill>
                <a:latin typeface="Trebuchet MS"/>
                <a:cs typeface="Trebuchet MS"/>
                <a:hlinkClick r:id="rId4"/>
              </a:rPr>
              <a:t>c</a:t>
            </a:r>
            <a:r>
              <a:rPr sz="1400" b="1" i="1" u="sng" spc="60" dirty="0">
                <a:solidFill>
                  <a:srgbClr val="BC8638"/>
                </a:solidFill>
                <a:uFill>
                  <a:solidFill>
                    <a:srgbClr val="BC8638"/>
                  </a:solidFill>
                </a:uFill>
                <a:latin typeface="Trebuchet MS"/>
                <a:cs typeface="Trebuchet MS"/>
                <a:hlinkClick r:id="rId4"/>
              </a:rPr>
              <a:t>k</a:t>
            </a:r>
            <a:r>
              <a:rPr sz="1400" b="1" i="1" u="sng" spc="-125" dirty="0">
                <a:solidFill>
                  <a:srgbClr val="BC8638"/>
                </a:solidFill>
                <a:uFill>
                  <a:solidFill>
                    <a:srgbClr val="BC8638"/>
                  </a:solidFill>
                </a:uFill>
                <a:latin typeface="Trebuchet MS"/>
                <a:cs typeface="Trebuchet MS"/>
                <a:hlinkClick r:id="rId4"/>
              </a:rPr>
              <a:t> </a:t>
            </a:r>
            <a:r>
              <a:rPr sz="1400" b="1" i="1" u="sng" spc="125" dirty="0">
                <a:solidFill>
                  <a:srgbClr val="BC8638"/>
                </a:solidFill>
                <a:uFill>
                  <a:solidFill>
                    <a:srgbClr val="BC8638"/>
                  </a:solidFill>
                </a:uFill>
                <a:latin typeface="Trebuchet MS"/>
                <a:cs typeface="Trebuchet MS"/>
                <a:hlinkClick r:id="rId4"/>
              </a:rPr>
              <a:t>H</a:t>
            </a:r>
            <a:r>
              <a:rPr sz="1400" b="1" i="1" u="sng" spc="-10" dirty="0">
                <a:solidFill>
                  <a:srgbClr val="BC8638"/>
                </a:solidFill>
                <a:uFill>
                  <a:solidFill>
                    <a:srgbClr val="BC8638"/>
                  </a:solidFill>
                </a:uFill>
                <a:latin typeface="Trebuchet MS"/>
                <a:cs typeface="Trebuchet MS"/>
                <a:hlinkClick r:id="rId4"/>
              </a:rPr>
              <a:t>e</a:t>
            </a:r>
            <a:r>
              <a:rPr sz="1400" b="1" i="1" u="sng" spc="-15" dirty="0">
                <a:solidFill>
                  <a:srgbClr val="BC8638"/>
                </a:solidFill>
                <a:uFill>
                  <a:solidFill>
                    <a:srgbClr val="BC8638"/>
                  </a:solidFill>
                </a:uFill>
                <a:latin typeface="Trebuchet MS"/>
                <a:cs typeface="Trebuchet MS"/>
                <a:hlinkClick r:id="rId4"/>
              </a:rPr>
              <a:t>r</a:t>
            </a:r>
            <a:r>
              <a:rPr sz="1400" b="1" i="1" u="sng" spc="30" dirty="0">
                <a:solidFill>
                  <a:srgbClr val="BC8638"/>
                </a:solidFill>
                <a:uFill>
                  <a:solidFill>
                    <a:srgbClr val="BC8638"/>
                  </a:solidFill>
                </a:uFill>
                <a:latin typeface="Trebuchet MS"/>
                <a:cs typeface="Trebuchet MS"/>
                <a:hlinkClick r:id="rId4"/>
              </a:rPr>
              <a:t>e</a:t>
            </a:r>
            <a:r>
              <a:rPr sz="1400" b="1" i="1" u="sng" spc="-135" dirty="0">
                <a:solidFill>
                  <a:srgbClr val="BC8638"/>
                </a:solidFill>
                <a:uFill>
                  <a:solidFill>
                    <a:srgbClr val="BC8638"/>
                  </a:solidFill>
                </a:uFill>
                <a:latin typeface="Trebuchet MS"/>
                <a:cs typeface="Trebuchet MS"/>
                <a:hlinkClick r:id="rId4"/>
              </a:rPr>
              <a:t> </a:t>
            </a:r>
            <a:r>
              <a:rPr sz="1400" b="1" i="1" u="sng" spc="-20" dirty="0">
                <a:solidFill>
                  <a:srgbClr val="BC8638"/>
                </a:solidFill>
                <a:uFill>
                  <a:solidFill>
                    <a:srgbClr val="BC8638"/>
                  </a:solidFill>
                </a:uFill>
                <a:latin typeface="Trebuchet MS"/>
                <a:cs typeface="Trebuchet MS"/>
                <a:hlinkClick r:id="rId4"/>
              </a:rPr>
              <a:t>t</a:t>
            </a:r>
            <a:r>
              <a:rPr sz="1400" b="1" i="1" u="sng" spc="5" dirty="0">
                <a:solidFill>
                  <a:srgbClr val="BC8638"/>
                </a:solidFill>
                <a:uFill>
                  <a:solidFill>
                    <a:srgbClr val="BC8638"/>
                  </a:solidFill>
                </a:uFill>
                <a:latin typeface="Trebuchet MS"/>
                <a:cs typeface="Trebuchet MS"/>
                <a:hlinkClick r:id="rId4"/>
              </a:rPr>
              <a:t>o</a:t>
            </a:r>
            <a:r>
              <a:rPr sz="1400" b="1" i="1" u="sng" spc="-120" dirty="0">
                <a:solidFill>
                  <a:srgbClr val="BC8638"/>
                </a:solidFill>
                <a:uFill>
                  <a:solidFill>
                    <a:srgbClr val="BC8638"/>
                  </a:solidFill>
                </a:uFill>
                <a:latin typeface="Trebuchet MS"/>
                <a:cs typeface="Trebuchet MS"/>
                <a:hlinkClick r:id="rId4"/>
              </a:rPr>
              <a:t> </a:t>
            </a:r>
            <a:r>
              <a:rPr sz="1400" b="1" i="1" u="sng" spc="95" dirty="0">
                <a:solidFill>
                  <a:srgbClr val="BC8638"/>
                </a:solidFill>
                <a:uFill>
                  <a:solidFill>
                    <a:srgbClr val="BC8638"/>
                  </a:solidFill>
                </a:uFill>
                <a:latin typeface="Trebuchet MS"/>
                <a:cs typeface="Trebuchet MS"/>
                <a:hlinkClick r:id="rId4"/>
              </a:rPr>
              <a:t>s</a:t>
            </a:r>
            <a:r>
              <a:rPr sz="1400" b="1" i="1" u="sng" spc="30" dirty="0">
                <a:solidFill>
                  <a:srgbClr val="BC8638"/>
                </a:solidFill>
                <a:uFill>
                  <a:solidFill>
                    <a:srgbClr val="BC8638"/>
                  </a:solidFill>
                </a:uFill>
                <a:latin typeface="Trebuchet MS"/>
                <a:cs typeface="Trebuchet MS"/>
                <a:hlinkClick r:id="rId4"/>
              </a:rPr>
              <a:t>ee</a:t>
            </a:r>
            <a:r>
              <a:rPr sz="1400" b="1" i="1" u="sng" spc="-120" dirty="0">
                <a:solidFill>
                  <a:srgbClr val="BC8638"/>
                </a:solidFill>
                <a:uFill>
                  <a:solidFill>
                    <a:srgbClr val="BC8638"/>
                  </a:solidFill>
                </a:uFill>
                <a:latin typeface="Trebuchet MS"/>
                <a:cs typeface="Trebuchet MS"/>
                <a:hlinkClick r:id="rId4"/>
              </a:rPr>
              <a:t> </a:t>
            </a:r>
            <a:r>
              <a:rPr sz="1400" b="1" i="1" u="sng" spc="15" dirty="0">
                <a:solidFill>
                  <a:srgbClr val="BC8638"/>
                </a:solidFill>
                <a:uFill>
                  <a:solidFill>
                    <a:srgbClr val="BC8638"/>
                  </a:solidFill>
                </a:uFill>
                <a:latin typeface="Trebuchet MS"/>
                <a:cs typeface="Trebuchet MS"/>
                <a:hlinkClick r:id="rId4"/>
              </a:rPr>
              <a:t>th</a:t>
            </a:r>
            <a:r>
              <a:rPr sz="1400" b="1" i="1" u="sng" spc="30" dirty="0">
                <a:solidFill>
                  <a:srgbClr val="BC8638"/>
                </a:solidFill>
                <a:uFill>
                  <a:solidFill>
                    <a:srgbClr val="BC8638"/>
                  </a:solidFill>
                </a:uFill>
                <a:latin typeface="Trebuchet MS"/>
                <a:cs typeface="Trebuchet MS"/>
                <a:hlinkClick r:id="rId4"/>
              </a:rPr>
              <a:t>e</a:t>
            </a:r>
            <a:r>
              <a:rPr sz="1400" b="1" i="1" u="sng" spc="-135" dirty="0">
                <a:solidFill>
                  <a:srgbClr val="BC8638"/>
                </a:solidFill>
                <a:uFill>
                  <a:solidFill>
                    <a:srgbClr val="BC8638"/>
                  </a:solidFill>
                </a:uFill>
                <a:latin typeface="Trebuchet MS"/>
                <a:cs typeface="Trebuchet MS"/>
                <a:hlinkClick r:id="rId4"/>
              </a:rPr>
              <a:t> </a:t>
            </a:r>
            <a:r>
              <a:rPr sz="1400" b="1" i="1" u="sng" spc="5" dirty="0">
                <a:solidFill>
                  <a:srgbClr val="BC8638"/>
                </a:solidFill>
                <a:uFill>
                  <a:solidFill>
                    <a:srgbClr val="BC8638"/>
                  </a:solidFill>
                </a:uFill>
                <a:latin typeface="Trebuchet MS"/>
                <a:cs typeface="Trebuchet MS"/>
                <a:hlinkClick r:id="rId4"/>
              </a:rPr>
              <a:t>Project</a:t>
            </a:r>
            <a:endParaRPr sz="14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
            <a:ext cx="9143999" cy="51434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C863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555</Words>
  <Application>Microsoft Office PowerPoint</Application>
  <PresentationFormat>On-screen Show (16:9)</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Black</vt:lpstr>
      <vt:lpstr>Calibri</vt:lpstr>
      <vt:lpstr>Söhne</vt:lpstr>
      <vt:lpstr>Times New Roman</vt:lpstr>
      <vt:lpstr>Trebuchet MS</vt:lpstr>
      <vt:lpstr>Office Theme</vt:lpstr>
      <vt:lpstr>Portfolio</vt:lpstr>
      <vt:lpstr>Portfolio Website</vt:lpstr>
      <vt:lpstr>Portfolio Website</vt:lpstr>
      <vt:lpstr>SRS for “Portfolio”: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prem kumar</cp:lastModifiedBy>
  <cp:revision>5</cp:revision>
  <dcterms:created xsi:type="dcterms:W3CDTF">2023-10-30T12:20:09Z</dcterms:created>
  <dcterms:modified xsi:type="dcterms:W3CDTF">2023-11-01T03:06:57Z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2023-09-23T00:00:00Z</vt:filetime>
  </property>
  <property fmtid="{D5CDD505-2E9C-101B-9397-08002B2CF9AE}" pid="3" name="Creator">
    <vt:lpwstr>Microsoft® PowerPoint® 2019</vt:lpwstr>
  </property>
  <property fmtid="{D5CDD505-2E9C-101B-9397-08002B2CF9AE}" pid="4" name="LastSaved">
    <vt:filetime>2023-10-30T00:00:00Z</vt:filetime>
  </property>
</Properties>
</file>