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5" d="100"/>
          <a:sy n="105" d="100"/>
        </p:scale>
        <p:origin x="2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To Predict The Count Of Bike Rental </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DCCE571A-4D30-4294-ABAF-6885F619D2D9}">
      <dgm:prSet/>
      <dgm:spPr/>
      <dgm:t>
        <a:bodyPr/>
        <a:lstStyle/>
        <a:p>
          <a:pPr>
            <a:lnSpc>
              <a:spcPct val="100000"/>
            </a:lnSpc>
            <a:defRPr b="1"/>
          </a:pPr>
          <a:r>
            <a:rPr lang="en-US" dirty="0"/>
            <a:t>To Build Random Forest Model</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6BF509EE-1E1E-4BF7-84F4-158CD8D2DC09}">
      <dgm:prSet/>
      <dgm:spPr/>
      <dgm:t>
        <a:bodyPr/>
        <a:lstStyle/>
        <a:p>
          <a:pPr>
            <a:lnSpc>
              <a:spcPct val="100000"/>
            </a:lnSpc>
          </a:pPr>
          <a:r>
            <a:rPr lang="en-US" dirty="0"/>
            <a:t>Dependent Var - </a:t>
          </a:r>
          <a:r>
            <a:rPr lang="en-US" b="1" dirty="0"/>
            <a:t>Count</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dgm:spPr/>
      <dgm:t>
        <a:bodyPr/>
        <a:lstStyle/>
        <a:p>
          <a:pPr>
            <a:lnSpc>
              <a:spcPct val="100000"/>
            </a:lnSpc>
          </a:pPr>
          <a:r>
            <a:rPr lang="en-US" dirty="0"/>
            <a:t>Independent Var - </a:t>
          </a:r>
          <a:r>
            <a:rPr lang="en-US" b="1" i="0" dirty="0"/>
            <a:t>Season</a:t>
          </a:r>
          <a:r>
            <a:rPr lang="en-US" b="0" i="0" dirty="0"/>
            <a:t>, </a:t>
          </a:r>
          <a:r>
            <a:rPr lang="en-US" b="1" i="0" dirty="0"/>
            <a:t>Year</a:t>
          </a:r>
          <a:r>
            <a:rPr lang="en-US" b="0" i="0" dirty="0"/>
            <a:t>, </a:t>
          </a:r>
          <a:r>
            <a:rPr lang="en-US" b="1" i="0" dirty="0"/>
            <a:t>Month</a:t>
          </a:r>
          <a:r>
            <a:rPr lang="en-US" b="0" i="0" dirty="0"/>
            <a:t>, </a:t>
          </a:r>
          <a:r>
            <a:rPr lang="en-US" b="1" i="0" dirty="0"/>
            <a:t>Holiday</a:t>
          </a:r>
          <a:r>
            <a:rPr lang="en-US" b="0" i="0" dirty="0"/>
            <a:t>, </a:t>
          </a:r>
          <a:r>
            <a:rPr lang="en-US" b="1" i="0" dirty="0"/>
            <a:t>Weekday</a:t>
          </a:r>
          <a:r>
            <a:rPr lang="en-US" b="0" i="0" dirty="0"/>
            <a:t>, </a:t>
          </a:r>
          <a:r>
            <a:rPr lang="en-US" b="1" i="0" dirty="0"/>
            <a:t>Weather Situation</a:t>
          </a:r>
          <a:r>
            <a:rPr lang="en-US" b="0" i="0" dirty="0"/>
            <a:t>, </a:t>
          </a:r>
          <a:r>
            <a:rPr lang="en-US" b="1" i="0" dirty="0"/>
            <a:t>Temperature</a:t>
          </a:r>
          <a:r>
            <a:rPr lang="en-US" b="0" i="0" dirty="0"/>
            <a:t>, </a:t>
          </a:r>
          <a:r>
            <a:rPr lang="en-US" b="1" i="0" dirty="0"/>
            <a:t>Feeling Temperature</a:t>
          </a:r>
          <a:r>
            <a:rPr lang="en-US" b="0" i="0" dirty="0"/>
            <a:t>, </a:t>
          </a:r>
          <a:r>
            <a:rPr lang="en-US" b="1" i="0" dirty="0"/>
            <a:t>Humidity</a:t>
          </a:r>
          <a:r>
            <a:rPr lang="en-US" b="0" i="0" dirty="0"/>
            <a:t>, </a:t>
          </a:r>
          <a:r>
            <a:rPr lang="en-US" b="1" i="0" dirty="0"/>
            <a:t>Wind Speed</a:t>
          </a:r>
          <a:endParaRPr lang="en-US" dirty="0"/>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638A149C-E3E2-4DF6-9641-627AE2B7791E}">
      <dgm:prSet/>
      <dgm:spPr/>
      <dgm:t>
        <a:bodyPr/>
        <a:lstStyle/>
        <a:p>
          <a:pPr>
            <a:lnSpc>
              <a:spcPct val="100000"/>
            </a:lnSpc>
          </a:pPr>
          <a:r>
            <a:rPr lang="en-US" dirty="0"/>
            <a:t>Based on the Environment and Seasons</a:t>
          </a:r>
        </a:p>
      </dgm:t>
    </dgm:pt>
    <dgm:pt modelId="{6B6ED73B-7F76-4183-BE04-9351A9FC6A6B}" type="parTrans" cxnId="{CD410177-D661-4974-9CB4-A8CA56E236F4}">
      <dgm:prSet/>
      <dgm:spPr/>
      <dgm:t>
        <a:bodyPr/>
        <a:lstStyle/>
        <a:p>
          <a:endParaRPr lang="en-IN"/>
        </a:p>
      </dgm:t>
    </dgm:pt>
    <dgm:pt modelId="{B1632D32-8F11-49A8-8B94-76956C2A87AA}" type="sibTrans" cxnId="{CD410177-D661-4974-9CB4-A8CA56E236F4}">
      <dgm:prSet/>
      <dgm:spPr/>
      <dgm:t>
        <a:bodyPr/>
        <a:lstStyle/>
        <a:p>
          <a:endParaRPr lang="en-IN"/>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4">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4" custLinFactNeighborX="-157" custLinFactNeighborY="33251">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4">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4">
        <dgm:presLayoutVars/>
      </dgm:prSet>
      <dgm:spPr/>
    </dgm:pt>
  </dgm:ptLst>
  <dgm:cxnLst>
    <dgm:cxn modelId="{B576AD01-42D9-4BEB-92EB-470D4786385F}" type="presOf" srcId="{80308036-41FA-49DF-BC56-8BE1223C877B}" destId="{7CD40649-A74C-4AD8-B9D0-2573A1955C91}" srcOrd="0" destOrd="1" presId="urn:microsoft.com/office/officeart/2018/5/layout/CenteredIconLabelDescriptionList"/>
    <dgm:cxn modelId="{079E1015-BF7E-499A-99C0-BA5607789253}" type="presOf" srcId="{E754A2A0-41CE-428B-9DDC-DCD1FD12D16A}" destId="{DF27DA54-DCB6-45F4-890E-F7DCC5A4BE12}"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CD410177-D661-4974-9CB4-A8CA56E236F4}" srcId="{E754A2A0-41CE-428B-9DDC-DCD1FD12D16A}" destId="{638A149C-E3E2-4DF6-9641-627AE2B7791E}" srcOrd="0" destOrd="0" parTransId="{6B6ED73B-7F76-4183-BE04-9351A9FC6A6B}" sibTransId="{B1632D32-8F11-49A8-8B94-76956C2A87AA}"/>
    <dgm:cxn modelId="{D1B32484-28F0-428A-9520-8334A2F3F0B1}" srcId="{DCCE571A-4D30-4294-ABAF-6885F619D2D9}" destId="{80308036-41FA-49DF-BC56-8BE1223C877B}" srcOrd="1" destOrd="0" parTransId="{CB4C8DF6-8671-4F14-9BD6-68E721D7CBE8}" sibTransId="{1F052CFC-B532-468F-8AAE-C7C381ADE52A}"/>
    <dgm:cxn modelId="{4D6131AC-1805-4438-A39D-4F587C933D11}" type="presOf" srcId="{E817CCF5-DA3F-4E5F-BE7C-D8111B2BFEBA}" destId="{071926C8-9E08-4BE0-A1E4-133B16FF713E}" srcOrd="0" destOrd="0" presId="urn:microsoft.com/office/officeart/2018/5/layout/CenteredIconLabelDescriptionList"/>
    <dgm:cxn modelId="{E40A96C6-DC5F-42A1-9307-3B282B7BE6C8}" srcId="{DCCE571A-4D30-4294-ABAF-6885F619D2D9}" destId="{6BF509EE-1E1E-4BF7-84F4-158CD8D2DC09}" srcOrd="0"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348233CA-75E1-4751-A5E1-F6EECD2FEFD5}" type="presOf" srcId="{638A149C-E3E2-4DF6-9641-627AE2B7791E}" destId="{DD091D0A-5A25-4241-91F3-18D32B0BDD4F}" srcOrd="0" destOrd="0" presId="urn:microsoft.com/office/officeart/2018/5/layout/CenteredIconLabelDescriptionList"/>
    <dgm:cxn modelId="{2FBDAECA-93BF-4C5B-A3B1-C09DD284AAD5}" type="presOf" srcId="{6BF509EE-1E1E-4BF7-84F4-158CD8D2DC09}" destId="{7CD40649-A74C-4AD8-B9D0-2573A1955C91}" srcOrd="0" destOrd="0" presId="urn:microsoft.com/office/officeart/2018/5/layout/CenteredIconLabelDescriptionList"/>
    <dgm:cxn modelId="{E70347E4-4461-4B80-8927-4CA0AEBFAAF8}" srcId="{E817CCF5-DA3F-4E5F-BE7C-D8111B2BFEBA}" destId="{DCCE571A-4D30-4294-ABAF-6885F619D2D9}" srcOrd="1" destOrd="0" parTransId="{3AD83C96-5A95-4337-BF2D-97454AF7F108}" sibTransId="{2C1DF6EC-6090-4926-A556-3D2417B7F2AA}"/>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886054" y="0"/>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83425" y="1670257"/>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To Predict The Count Of Bike Rental </a:t>
          </a:r>
        </a:p>
      </dsp:txBody>
      <dsp:txXfrm>
        <a:off x="483425" y="1670257"/>
        <a:ext cx="4315781" cy="647367"/>
      </dsp:txXfrm>
    </dsp:sp>
    <dsp:sp modelId="{DD091D0A-5A25-4241-91F3-18D32B0BDD4F}">
      <dsp:nvSpPr>
        <dsp:cNvPr id="0" name=""/>
        <dsp:cNvSpPr/>
      </dsp:nvSpPr>
      <dsp:spPr>
        <a:xfrm>
          <a:off x="476649" y="2391919"/>
          <a:ext cx="4315781" cy="132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Based on the Environment and Seasons</a:t>
          </a:r>
        </a:p>
      </dsp:txBody>
      <dsp:txXfrm>
        <a:off x="476649" y="2391919"/>
        <a:ext cx="4315781" cy="1322830"/>
      </dsp:txXfrm>
    </dsp:sp>
    <dsp:sp modelId="{210823F6-AC1A-46E3-9D99-A319DF497539}">
      <dsp:nvSpPr>
        <dsp:cNvPr id="0" name=""/>
        <dsp:cNvSpPr/>
      </dsp:nvSpPr>
      <dsp:spPr>
        <a:xfrm>
          <a:off x="6957097" y="0"/>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5554468" y="1670257"/>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To Build Random Forest Model</a:t>
          </a:r>
        </a:p>
      </dsp:txBody>
      <dsp:txXfrm>
        <a:off x="5554468" y="1670257"/>
        <a:ext cx="4315781" cy="647367"/>
      </dsp:txXfrm>
    </dsp:sp>
    <dsp:sp modelId="{7CD40649-A74C-4AD8-B9D0-2573A1955C91}">
      <dsp:nvSpPr>
        <dsp:cNvPr id="0" name=""/>
        <dsp:cNvSpPr/>
      </dsp:nvSpPr>
      <dsp:spPr>
        <a:xfrm>
          <a:off x="5554468" y="2391919"/>
          <a:ext cx="4315781" cy="132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Dependent Var - </a:t>
          </a:r>
          <a:r>
            <a:rPr lang="en-US" sz="1600" b="1" kern="1200" dirty="0"/>
            <a:t>Count</a:t>
          </a:r>
        </a:p>
        <a:p>
          <a:pPr marL="0" lvl="0" indent="0" algn="ctr" defTabSz="711200">
            <a:lnSpc>
              <a:spcPct val="100000"/>
            </a:lnSpc>
            <a:spcBef>
              <a:spcPct val="0"/>
            </a:spcBef>
            <a:spcAft>
              <a:spcPct val="35000"/>
            </a:spcAft>
            <a:buNone/>
          </a:pPr>
          <a:r>
            <a:rPr lang="en-US" sz="1600" kern="1200" dirty="0"/>
            <a:t>Independent Var - </a:t>
          </a:r>
          <a:r>
            <a:rPr lang="en-US" sz="1600" b="1" i="0" kern="1200" dirty="0"/>
            <a:t>Season</a:t>
          </a:r>
          <a:r>
            <a:rPr lang="en-US" sz="1600" b="0" i="0" kern="1200" dirty="0"/>
            <a:t>, </a:t>
          </a:r>
          <a:r>
            <a:rPr lang="en-US" sz="1600" b="1" i="0" kern="1200" dirty="0"/>
            <a:t>Year</a:t>
          </a:r>
          <a:r>
            <a:rPr lang="en-US" sz="1600" b="0" i="0" kern="1200" dirty="0"/>
            <a:t>, </a:t>
          </a:r>
          <a:r>
            <a:rPr lang="en-US" sz="1600" b="1" i="0" kern="1200" dirty="0"/>
            <a:t>Month</a:t>
          </a:r>
          <a:r>
            <a:rPr lang="en-US" sz="1600" b="0" i="0" kern="1200" dirty="0"/>
            <a:t>, </a:t>
          </a:r>
          <a:r>
            <a:rPr lang="en-US" sz="1600" b="1" i="0" kern="1200" dirty="0"/>
            <a:t>Holiday</a:t>
          </a:r>
          <a:r>
            <a:rPr lang="en-US" sz="1600" b="0" i="0" kern="1200" dirty="0"/>
            <a:t>, </a:t>
          </a:r>
          <a:r>
            <a:rPr lang="en-US" sz="1600" b="1" i="0" kern="1200" dirty="0"/>
            <a:t>Weekday</a:t>
          </a:r>
          <a:r>
            <a:rPr lang="en-US" sz="1600" b="0" i="0" kern="1200" dirty="0"/>
            <a:t>, </a:t>
          </a:r>
          <a:r>
            <a:rPr lang="en-US" sz="1600" b="1" i="0" kern="1200" dirty="0"/>
            <a:t>Weather Situation</a:t>
          </a:r>
          <a:r>
            <a:rPr lang="en-US" sz="1600" b="0" i="0" kern="1200" dirty="0"/>
            <a:t>, </a:t>
          </a:r>
          <a:r>
            <a:rPr lang="en-US" sz="1600" b="1" i="0" kern="1200" dirty="0"/>
            <a:t>Temperature</a:t>
          </a:r>
          <a:r>
            <a:rPr lang="en-US" sz="1600" b="0" i="0" kern="1200" dirty="0"/>
            <a:t>, </a:t>
          </a:r>
          <a:r>
            <a:rPr lang="en-US" sz="1600" b="1" i="0" kern="1200" dirty="0"/>
            <a:t>Feeling Temperature</a:t>
          </a:r>
          <a:r>
            <a:rPr lang="en-US" sz="1600" b="0" i="0" kern="1200" dirty="0"/>
            <a:t>, </a:t>
          </a:r>
          <a:r>
            <a:rPr lang="en-US" sz="1600" b="1" i="0" kern="1200" dirty="0"/>
            <a:t>Humidity</a:t>
          </a:r>
          <a:r>
            <a:rPr lang="en-US" sz="1600" b="0" i="0" kern="1200" dirty="0"/>
            <a:t>, </a:t>
          </a:r>
          <a:r>
            <a:rPr lang="en-US" sz="1600" b="1" i="0" kern="1200" dirty="0"/>
            <a:t>Wind Speed</a:t>
          </a:r>
          <a:endParaRPr lang="en-US" sz="1600" kern="1200" dirty="0"/>
        </a:p>
      </dsp:txBody>
      <dsp:txXfrm>
        <a:off x="5554468" y="2391919"/>
        <a:ext cx="4315781" cy="132283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Bike Rental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Pratham Pande</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Description</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1273712953"/>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graphicEl>
                                              <a:dgm id="{AF72813A-2810-4A52-BE92-611D54918694}"/>
                                            </p:graphicEl>
                                          </p:spTgt>
                                        </p:tgtEl>
                                        <p:attrNameLst>
                                          <p:attrName>style.visibility</p:attrName>
                                        </p:attrNameLst>
                                      </p:cBhvr>
                                      <p:to>
                                        <p:strVal val="visible"/>
                                      </p:to>
                                    </p:set>
                                    <p:animEffect transition="in" filter="fade">
                                      <p:cBhvr>
                                        <p:cTn id="14" dur="500"/>
                                        <p:tgtEl>
                                          <p:spTgt spid="12">
                                            <p:graphicEl>
                                              <a:dgm id="{AF72813A-2810-4A52-BE92-611D54918694}"/>
                                            </p:graphic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graphicEl>
                                              <a:dgm id="{DF27DA54-DCB6-45F4-890E-F7DCC5A4BE12}"/>
                                            </p:graphicEl>
                                          </p:spTgt>
                                        </p:tgtEl>
                                        <p:attrNameLst>
                                          <p:attrName>style.visibility</p:attrName>
                                        </p:attrNameLst>
                                      </p:cBhvr>
                                      <p:to>
                                        <p:strVal val="visible"/>
                                      </p:to>
                                    </p:set>
                                    <p:animEffect transition="in" filter="fade">
                                      <p:cBhvr>
                                        <p:cTn id="17" dur="500"/>
                                        <p:tgtEl>
                                          <p:spTgt spid="12">
                                            <p:graphicEl>
                                              <a:dgm id="{DF27DA54-DCB6-45F4-890E-F7DCC5A4BE1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graphicEl>
                                              <a:dgm id="{DD091D0A-5A25-4241-91F3-18D32B0BDD4F}"/>
                                            </p:graphicEl>
                                          </p:spTgt>
                                        </p:tgtEl>
                                        <p:attrNameLst>
                                          <p:attrName>style.visibility</p:attrName>
                                        </p:attrNameLst>
                                      </p:cBhvr>
                                      <p:to>
                                        <p:strVal val="visible"/>
                                      </p:to>
                                    </p:set>
                                    <p:animEffect transition="in" filter="fade">
                                      <p:cBhvr>
                                        <p:cTn id="22" dur="500"/>
                                        <p:tgtEl>
                                          <p:spTgt spid="12">
                                            <p:graphicEl>
                                              <a:dgm id="{DD091D0A-5A25-4241-91F3-18D32B0BDD4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graphicEl>
                                              <a:dgm id="{210823F6-AC1A-46E3-9D99-A319DF497539}"/>
                                            </p:graphicEl>
                                          </p:spTgt>
                                        </p:tgtEl>
                                        <p:attrNameLst>
                                          <p:attrName>style.visibility</p:attrName>
                                        </p:attrNameLst>
                                      </p:cBhvr>
                                      <p:to>
                                        <p:strVal val="visible"/>
                                      </p:to>
                                    </p:set>
                                    <p:animEffect transition="in" filter="fade">
                                      <p:cBhvr>
                                        <p:cTn id="27" dur="500"/>
                                        <p:tgtEl>
                                          <p:spTgt spid="12">
                                            <p:graphicEl>
                                              <a:dgm id="{210823F6-AC1A-46E3-9D99-A319DF497539}"/>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graphicEl>
                                              <a:dgm id="{3C1752BD-6530-4141-80E9-9A0923780DCB}"/>
                                            </p:graphicEl>
                                          </p:spTgt>
                                        </p:tgtEl>
                                        <p:attrNameLst>
                                          <p:attrName>style.visibility</p:attrName>
                                        </p:attrNameLst>
                                      </p:cBhvr>
                                      <p:to>
                                        <p:strVal val="visible"/>
                                      </p:to>
                                    </p:set>
                                    <p:animEffect transition="in" filter="fade">
                                      <p:cBhvr>
                                        <p:cTn id="30" dur="500"/>
                                        <p:tgtEl>
                                          <p:spTgt spid="12">
                                            <p:graphicEl>
                                              <a:dgm id="{3C1752BD-6530-4141-80E9-9A0923780DCB}"/>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graphicEl>
                                              <a:dgm id="{7CD40649-A74C-4AD8-B9D0-2573A1955C91}"/>
                                            </p:graphicEl>
                                          </p:spTgt>
                                        </p:tgtEl>
                                        <p:attrNameLst>
                                          <p:attrName>style.visibility</p:attrName>
                                        </p:attrNameLst>
                                      </p:cBhvr>
                                      <p:to>
                                        <p:strVal val="visible"/>
                                      </p:to>
                                    </p:set>
                                    <p:animEffect transition="in" filter="fade">
                                      <p:cBhvr>
                                        <p:cTn id="35" dur="500"/>
                                        <p:tgtEl>
                                          <p:spTgt spid="12">
                                            <p:graphicEl>
                                              <a:dgm id="{7CD40649-A74C-4AD8-B9D0-2573A1955C9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32D6-8765-586A-DB04-264E101A7D65}"/>
              </a:ext>
            </a:extLst>
          </p:cNvPr>
          <p:cNvSpPr>
            <a:spLocks noGrp="1"/>
          </p:cNvSpPr>
          <p:nvPr>
            <p:ph type="title"/>
          </p:nvPr>
        </p:nvSpPr>
        <p:spPr>
          <a:xfrm>
            <a:off x="913796" y="609600"/>
            <a:ext cx="3706888" cy="737419"/>
          </a:xfrm>
        </p:spPr>
        <p:txBody>
          <a:bodyPr>
            <a:normAutofit/>
          </a:bodyPr>
          <a:lstStyle/>
          <a:p>
            <a:r>
              <a:rPr lang="en-US" sz="4000" b="1" dirty="0"/>
              <a:t>Model Building</a:t>
            </a:r>
            <a:endParaRPr lang="en-IN" sz="4000" b="1" dirty="0"/>
          </a:p>
        </p:txBody>
      </p:sp>
      <p:sp>
        <p:nvSpPr>
          <p:cNvPr id="3" name="Content Placeholder 2">
            <a:extLst>
              <a:ext uri="{FF2B5EF4-FFF2-40B4-BE49-F238E27FC236}">
                <a16:creationId xmlns:a16="http://schemas.microsoft.com/office/drawing/2014/main" id="{B90CD2B1-D3D0-C5BA-83F3-814AF1C8FE0C}"/>
              </a:ext>
            </a:extLst>
          </p:cNvPr>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r>
              <a:rPr lang="en-IN" sz="28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Model Evaluation</a:t>
            </a:r>
          </a:p>
          <a:p>
            <a:pPr marL="36900" indent="0">
              <a:buNone/>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The model achieved an R-squared value of 0.8860, indicating a strong fit to the data. Although the Mean Squared Error was 453616.4, this was deemed acceptable given the wide range of the ‘count’ variable. </a:t>
            </a:r>
          </a:p>
          <a:p>
            <a:pPr marL="36900" indent="0">
              <a:buNone/>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Visualizations confirmed a good correlation between actual and predicted counts, particularly for higher values. The residuals were predominantly centred around zero, suggesting accurate predictions.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6900" indent="0">
              <a:buNone/>
            </a:pPr>
            <a:endParaRPr lang="en-IN" dirty="0"/>
          </a:p>
        </p:txBody>
      </p:sp>
      <p:sp>
        <p:nvSpPr>
          <p:cNvPr id="4" name="Text Placeholder 3">
            <a:extLst>
              <a:ext uri="{FF2B5EF4-FFF2-40B4-BE49-F238E27FC236}">
                <a16:creationId xmlns:a16="http://schemas.microsoft.com/office/drawing/2014/main" id="{AEBB1E84-F212-4D39-864E-9E0DF98FEE63}"/>
              </a:ext>
            </a:extLst>
          </p:cNvPr>
          <p:cNvSpPr>
            <a:spLocks noGrp="1"/>
          </p:cNvSpPr>
          <p:nvPr>
            <p:ph type="body" sz="half" idx="2"/>
          </p:nvPr>
        </p:nvSpPr>
        <p:spPr>
          <a:xfrm>
            <a:off x="913795" y="1415845"/>
            <a:ext cx="3706889" cy="4273756"/>
          </a:xfrm>
        </p:spPr>
        <p:txBody>
          <a:bodyPr>
            <a:normAutofit/>
          </a:bodyPr>
          <a:lstStyle/>
          <a:p>
            <a:endParaRPr lang="en-IN" sz="1400" kern="0" dirty="0">
              <a:effectLst/>
              <a:latin typeface="Times New Roman" panose="02020603050405020304" pitchFamily="18" charset="0"/>
              <a:ea typeface="Times New Roman" panose="02020603050405020304" pitchFamily="18" charset="0"/>
            </a:endParaRPr>
          </a:p>
          <a:p>
            <a:r>
              <a:rPr lang="en-IN" sz="1400" kern="0" dirty="0">
                <a:effectLst/>
                <a:latin typeface="Times New Roman" panose="02020603050405020304" pitchFamily="18" charset="0"/>
                <a:ea typeface="Times New Roman" panose="02020603050405020304" pitchFamily="18" charset="0"/>
              </a:rPr>
              <a:t>The Random Forest algorithm was selected for its robustness and ability to handle non-linear relationships. The model focused solely on environmental and seasonal variables, excluding user type indicators.</a:t>
            </a:r>
          </a:p>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Random Forest model was trained using the training set. The model’s performance was assessed through predictions on the test set, followed by the creation of visual plots for further analysis.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200" dirty="0"/>
          </a:p>
        </p:txBody>
      </p:sp>
      <p:pic>
        <p:nvPicPr>
          <p:cNvPr id="6" name="Picture 5" descr="A graph showing a graph of blue dots&#10;&#10;Description automatically generated with medium confidence">
            <a:extLst>
              <a:ext uri="{FF2B5EF4-FFF2-40B4-BE49-F238E27FC236}">
                <a16:creationId xmlns:a16="http://schemas.microsoft.com/office/drawing/2014/main" id="{F5AE4EA7-A80D-EACE-CBE6-342E449CD9CC}"/>
              </a:ext>
            </a:extLst>
          </p:cNvPr>
          <p:cNvPicPr>
            <a:picLocks noChangeAspect="1"/>
          </p:cNvPicPr>
          <p:nvPr/>
        </p:nvPicPr>
        <p:blipFill>
          <a:blip r:embed="rId2"/>
          <a:stretch>
            <a:fillRect/>
          </a:stretch>
        </p:blipFill>
        <p:spPr>
          <a:xfrm>
            <a:off x="5013978" y="2969343"/>
            <a:ext cx="2871493" cy="2347660"/>
          </a:xfrm>
          <a:prstGeom prst="rect">
            <a:avLst/>
          </a:prstGeom>
        </p:spPr>
      </p:pic>
      <p:pic>
        <p:nvPicPr>
          <p:cNvPr id="8" name="Picture 7" descr="A green graph with black text&#10;&#10;Description automatically generated">
            <a:extLst>
              <a:ext uri="{FF2B5EF4-FFF2-40B4-BE49-F238E27FC236}">
                <a16:creationId xmlns:a16="http://schemas.microsoft.com/office/drawing/2014/main" id="{996C487D-7E39-1585-E477-FDBF21E8366C}"/>
              </a:ext>
            </a:extLst>
          </p:cNvPr>
          <p:cNvPicPr>
            <a:picLocks noChangeAspect="1"/>
          </p:cNvPicPr>
          <p:nvPr/>
        </p:nvPicPr>
        <p:blipFill>
          <a:blip r:embed="rId3"/>
          <a:stretch>
            <a:fillRect/>
          </a:stretch>
        </p:blipFill>
        <p:spPr>
          <a:xfrm>
            <a:off x="8120420" y="2969342"/>
            <a:ext cx="2900692" cy="2347661"/>
          </a:xfrm>
          <a:prstGeom prst="rect">
            <a:avLst/>
          </a:prstGeom>
        </p:spPr>
      </p:pic>
    </p:spTree>
    <p:extLst>
      <p:ext uri="{BB962C8B-B14F-4D97-AF65-F5344CB8AC3E}">
        <p14:creationId xmlns:p14="http://schemas.microsoft.com/office/powerpoint/2010/main" val="319959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2000" fill="hold"/>
                                        <p:tgtEl>
                                          <p:spTgt spid="3"/>
                                        </p:tgtEl>
                                        <p:attrNameLst>
                                          <p:attrName>stroke.color</p:attrName>
                                        </p:attrNameLst>
                                      </p:cBhvr>
                                      <p:to>
                                        <a:schemeClr val="accent2"/>
                                      </p:to>
                                    </p:animClr>
                                    <p:set>
                                      <p:cBhvr>
                                        <p:cTn id="23" dur="2000" fill="hold"/>
                                        <p:tgtEl>
                                          <p:spTgt spid="3"/>
                                        </p:tgtEl>
                                        <p:attrNameLst>
                                          <p:attrName>stroke.on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1430-E453-3185-C157-385BFEEBF103}"/>
              </a:ext>
            </a:extLst>
          </p:cNvPr>
          <p:cNvSpPr>
            <a:spLocks noGrp="1"/>
          </p:cNvSpPr>
          <p:nvPr>
            <p:ph type="title"/>
          </p:nvPr>
        </p:nvSpPr>
        <p:spPr>
          <a:xfrm>
            <a:off x="1295401" y="0"/>
            <a:ext cx="9590550" cy="1828813"/>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7E4CD6B1-BBD4-D160-7D12-4D9F81F956B8}"/>
              </a:ext>
            </a:extLst>
          </p:cNvPr>
          <p:cNvSpPr>
            <a:spLocks noGrp="1"/>
          </p:cNvSpPr>
          <p:nvPr>
            <p:ph type="body" idx="1"/>
          </p:nvPr>
        </p:nvSpPr>
        <p:spPr>
          <a:xfrm>
            <a:off x="1295401" y="2762253"/>
            <a:ext cx="9590550" cy="1333494"/>
          </a:xfrm>
        </p:spPr>
        <p:txBody>
          <a:bodyPr/>
          <a:lstStyle/>
          <a:p>
            <a:r>
              <a:rPr lang="en-IN" sz="1800" kern="0" dirty="0">
                <a:effectLst/>
                <a:latin typeface="Times New Roman" panose="02020603050405020304" pitchFamily="18" charset="0"/>
                <a:ea typeface="Times New Roman" panose="02020603050405020304" pitchFamily="18" charset="0"/>
              </a:rPr>
              <a:t>The project successfully met its objective to predict daily bike rental counts based on environmental and seasonal factors. The Random Forest model demonstrated strong predictive capabilities, aligning with the project’s goals</a:t>
            </a:r>
            <a:endParaRPr lang="en-IN" dirty="0"/>
          </a:p>
        </p:txBody>
      </p:sp>
    </p:spTree>
    <p:extLst>
      <p:ext uri="{BB962C8B-B14F-4D97-AF65-F5344CB8AC3E}">
        <p14:creationId xmlns:p14="http://schemas.microsoft.com/office/powerpoint/2010/main" val="338240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A2B8-9DC8-B62D-4701-2C2ED683B7B6}"/>
              </a:ext>
            </a:extLst>
          </p:cNvPr>
          <p:cNvSpPr>
            <a:spLocks noGrp="1"/>
          </p:cNvSpPr>
          <p:nvPr>
            <p:ph type="ctrTitle"/>
          </p:nvPr>
        </p:nvSpPr>
        <p:spPr/>
        <p:txBody>
          <a:bodyPr/>
          <a:lstStyle/>
          <a:p>
            <a:r>
              <a:rPr lang="en-US" dirty="0"/>
              <a:t>The End</a:t>
            </a:r>
            <a:endParaRPr lang="en-IN" dirty="0"/>
          </a:p>
        </p:txBody>
      </p:sp>
      <p:sp>
        <p:nvSpPr>
          <p:cNvPr id="3" name="Subtitle 2">
            <a:extLst>
              <a:ext uri="{FF2B5EF4-FFF2-40B4-BE49-F238E27FC236}">
                <a16:creationId xmlns:a16="http://schemas.microsoft.com/office/drawing/2014/main" id="{42005771-42D6-4295-73B4-58451DBEF4B6}"/>
              </a:ext>
            </a:extLst>
          </p:cNvPr>
          <p:cNvSpPr>
            <a:spLocks noGrp="1"/>
          </p:cNvSpPr>
          <p:nvPr>
            <p:ph type="subTitle" idx="1"/>
          </p:nvPr>
        </p:nvSpPr>
        <p:spPr/>
        <p:txBody>
          <a:bodyPr/>
          <a:lstStyle/>
          <a:p>
            <a:r>
              <a:rPr lang="en-US" dirty="0"/>
              <a:t>Thank you</a:t>
            </a:r>
            <a:endParaRPr lang="en-IN" dirty="0"/>
          </a:p>
        </p:txBody>
      </p:sp>
    </p:spTree>
    <p:extLst>
      <p:ext uri="{BB962C8B-B14F-4D97-AF65-F5344CB8AC3E}">
        <p14:creationId xmlns:p14="http://schemas.microsoft.com/office/powerpoint/2010/main" val="332419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3">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{3B400401-F756-4A64-88E0-E780381BCA1C}tf11665031_win32</Template>
  <TotalTime>19</TotalTime>
  <Words>227</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Arial Nova</vt:lpstr>
      <vt:lpstr>Arial Nova Light</vt:lpstr>
      <vt:lpstr>Times New Roman</vt:lpstr>
      <vt:lpstr>Wingdings 2</vt:lpstr>
      <vt:lpstr>SlateVTI</vt:lpstr>
      <vt:lpstr>Bike Rental Prediction</vt:lpstr>
      <vt:lpstr>Description</vt:lpstr>
      <vt:lpstr>Model Building</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Rental Prediction</dc:title>
  <dc:creator>Pratham Pande</dc:creator>
  <cp:lastModifiedBy>Pratham Pande</cp:lastModifiedBy>
  <cp:revision>1</cp:revision>
  <dcterms:created xsi:type="dcterms:W3CDTF">2024-05-09T07:41:22Z</dcterms:created>
  <dcterms:modified xsi:type="dcterms:W3CDTF">2024-05-09T08:01:18Z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