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05" r:id="rId3"/>
    <p:sldId id="257" r:id="rId4"/>
    <p:sldId id="306" r:id="rId5"/>
    <p:sldId id="262" r:id="rId6"/>
    <p:sldId id="263" r:id="rId7"/>
    <p:sldId id="303" r:id="rId8"/>
    <p:sldId id="307" r:id="rId9"/>
    <p:sldId id="266" r:id="rId10"/>
    <p:sldId id="310" r:id="rId11"/>
    <p:sldId id="311" r:id="rId12"/>
    <p:sldId id="312" r:id="rId13"/>
    <p:sldId id="313" r:id="rId14"/>
    <p:sldId id="269" r:id="rId15"/>
    <p:sldId id="314" r:id="rId16"/>
    <p:sldId id="309" r:id="rId17"/>
    <p:sldId id="271" r:id="rId18"/>
    <p:sldId id="302" r:id="rId19"/>
    <p:sldId id="308" r:id="rId20"/>
    <p:sldId id="315" r:id="rId21"/>
    <p:sldId id="316" r:id="rId22"/>
    <p:sldId id="273" r:id="rId23"/>
    <p:sldId id="317" r:id="rId24"/>
    <p:sldId id="318" r:id="rId25"/>
    <p:sldId id="319" r:id="rId26"/>
    <p:sldId id="320" r:id="rId27"/>
    <p:sldId id="322" r:id="rId28"/>
    <p:sldId id="321" r:id="rId29"/>
    <p:sldId id="323" r:id="rId30"/>
    <p:sldId id="324" r:id="rId31"/>
    <p:sldId id="275" r:id="rId32"/>
    <p:sldId id="354" r:id="rId33"/>
    <p:sldId id="304" r:id="rId34"/>
    <p:sldId id="325" r:id="rId35"/>
    <p:sldId id="326" r:id="rId36"/>
    <p:sldId id="327" r:id="rId37"/>
    <p:sldId id="328" r:id="rId38"/>
    <p:sldId id="279" r:id="rId39"/>
    <p:sldId id="281" r:id="rId40"/>
    <p:sldId id="280" r:id="rId41"/>
    <p:sldId id="329" r:id="rId42"/>
    <p:sldId id="356" r:id="rId43"/>
    <p:sldId id="330" r:id="rId44"/>
    <p:sldId id="282" r:id="rId45"/>
    <p:sldId id="333" r:id="rId46"/>
    <p:sldId id="334" r:id="rId47"/>
    <p:sldId id="337" r:id="rId48"/>
    <p:sldId id="355" r:id="rId49"/>
    <p:sldId id="335" r:id="rId50"/>
    <p:sldId id="336" r:id="rId51"/>
    <p:sldId id="338" r:id="rId52"/>
    <p:sldId id="287" r:id="rId53"/>
    <p:sldId id="285" r:id="rId54"/>
    <p:sldId id="353" r:id="rId55"/>
    <p:sldId id="332" r:id="rId56"/>
    <p:sldId id="331" r:id="rId57"/>
    <p:sldId id="357" r:id="rId58"/>
    <p:sldId id="339" r:id="rId59"/>
    <p:sldId id="340" r:id="rId60"/>
    <p:sldId id="341" r:id="rId61"/>
    <p:sldId id="342" r:id="rId62"/>
    <p:sldId id="343" r:id="rId63"/>
    <p:sldId id="344" r:id="rId64"/>
    <p:sldId id="345" r:id="rId65"/>
    <p:sldId id="346" r:id="rId66"/>
    <p:sldId id="347" r:id="rId67"/>
    <p:sldId id="295" r:id="rId68"/>
    <p:sldId id="348" r:id="rId69"/>
    <p:sldId id="284" r:id="rId70"/>
    <p:sldId id="298" r:id="rId71"/>
    <p:sldId id="299" r:id="rId72"/>
    <p:sldId id="300" r:id="rId73"/>
    <p:sldId id="301" r:id="rId74"/>
    <p:sldId id="349" r:id="rId75"/>
    <p:sldId id="260" r:id="rId76"/>
    <p:sldId id="265" r:id="rId77"/>
    <p:sldId id="350" r:id="rId78"/>
    <p:sldId id="351" r:id="rId79"/>
    <p:sldId id="352" r:id="rId8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24ED2A9-20E0-40F7-89A1-B8CD15CBD039}">
          <p14:sldIdLst>
            <p14:sldId id="256"/>
          </p14:sldIdLst>
        </p14:section>
        <p14:section name="自己紹介" id="{CC1D2DC3-10F0-491F-9DFD-DFD8770BCB63}">
          <p14:sldIdLst>
            <p14:sldId id="305"/>
            <p14:sldId id="257"/>
          </p14:sldIdLst>
        </p14:section>
        <p14:section name="背景説明" id="{D1D4533F-8EA3-4E52-9406-71A6D3C0A2FA}">
          <p14:sldIdLst>
            <p14:sldId id="306"/>
            <p14:sldId id="262"/>
            <p14:sldId id="263"/>
            <p14:sldId id="303"/>
          </p14:sldIdLst>
        </p14:section>
        <p14:section name="Task" id="{5533E40F-96FF-497B-9986-084BD7F7149A}">
          <p14:sldIdLst>
            <p14:sldId id="307"/>
            <p14:sldId id="266"/>
            <p14:sldId id="310"/>
            <p14:sldId id="311"/>
            <p14:sldId id="312"/>
            <p14:sldId id="313"/>
            <p14:sldId id="269"/>
            <p14:sldId id="314"/>
            <p14:sldId id="309"/>
            <p14:sldId id="271"/>
            <p14:sldId id="302"/>
            <p14:sldId id="308"/>
            <p14:sldId id="315"/>
          </p14:sldIdLst>
        </p14:section>
        <p14:section name="Channel" id="{A0CC28DB-DBC1-463F-A740-992F4F7C58B7}">
          <p14:sldIdLst>
            <p14:sldId id="316"/>
            <p14:sldId id="273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275"/>
          </p14:sldIdLst>
        </p14:section>
        <p14:section name="ここでいったんデモ" id="{1D976708-2698-4EC4-AD26-2DC1C80F0F47}">
          <p14:sldIdLst>
            <p14:sldId id="354"/>
            <p14:sldId id="304"/>
          </p14:sldIdLst>
        </p14:section>
        <p14:section name="Navigation" id="{5DFAC542-F781-4444-AC33-120DDE2AAE82}">
          <p14:sldIdLst>
            <p14:sldId id="325"/>
            <p14:sldId id="326"/>
            <p14:sldId id="327"/>
            <p14:sldId id="328"/>
            <p14:sldId id="279"/>
            <p14:sldId id="281"/>
            <p14:sldId id="280"/>
            <p14:sldId id="329"/>
            <p14:sldId id="356"/>
          </p14:sldIdLst>
        </p14:section>
        <p14:section name="通信コード生成" id="{AB9659AE-FDBD-43F1-98AF-1DB7E6AFFA56}">
          <p14:sldIdLst>
            <p14:sldId id="330"/>
            <p14:sldId id="282"/>
            <p14:sldId id="333"/>
            <p14:sldId id="334"/>
            <p14:sldId id="337"/>
            <p14:sldId id="355"/>
            <p14:sldId id="335"/>
            <p14:sldId id="336"/>
            <p14:sldId id="338"/>
            <p14:sldId id="287"/>
            <p14:sldId id="285"/>
            <p14:sldId id="353"/>
            <p14:sldId id="332"/>
            <p14:sldId id="331"/>
            <p14:sldId id="357"/>
          </p14:sldIdLst>
        </p14:section>
        <p14:section name="インベントリ" id="{0764821B-A855-431C-AF31-2648B4B41D65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295"/>
          </p14:sldIdLst>
        </p14:section>
        <p14:section name="UIフレームワーク" id="{458096D8-D060-44A3-8768-37F4411CA4ED}">
          <p14:sldIdLst>
            <p14:sldId id="348"/>
            <p14:sldId id="284"/>
            <p14:sldId id="298"/>
            <p14:sldId id="299"/>
            <p14:sldId id="300"/>
            <p14:sldId id="301"/>
            <p14:sldId id="349"/>
          </p14:sldIdLst>
        </p14:section>
        <p14:section name="全体的に" id="{A37F1DAE-893E-4A8C-892D-06C228DBE5B2}">
          <p14:sldIdLst>
            <p14:sldId id="260"/>
            <p14:sldId id="265"/>
          </p14:sldIdLst>
        </p14:section>
        <p14:section name="まとめ" id="{893C570C-64EC-427D-B970-77A0DD5DBC6A}">
          <p14:sldIdLst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2DB1C-4A5A-4B18-9C92-436225339B4A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E36E-B179-4345-A4D2-BA687ACFFD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9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要するに、「データの更新に画面遷移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リロード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が必要とか、画面遷移するたびにロード長いとかそんなクソゲー作るな</a:t>
            </a:r>
            <a:r>
              <a:rPr kumimoji="1" lang="ja-JP" altLang="en-US" dirty="0" smtClean="0"/>
              <a:t>」という話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21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つまるところ、「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でクロスプラットフォーム」ってこと以外に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使ってる利点もない。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マップ表示だけかなぁ、ゲーム的な描画最適化頑張らないといけないの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19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このパターン守れないと</a:t>
            </a:r>
            <a:r>
              <a:rPr kumimoji="1" lang="ja-JP" altLang="en-US" dirty="0" smtClean="0"/>
              <a:t>だいたいスパゲッティ コード化して大変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8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MonoBehaviour</a:t>
            </a:r>
            <a:r>
              <a:rPr kumimoji="1" lang="ja-JP" altLang="en-US" dirty="0" smtClean="0"/>
              <a:t> 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人で債務を持ちすぎ。債務分割まったくできてない</a:t>
            </a:r>
            <a:r>
              <a:rPr kumimoji="1" lang="ja-JP" altLang="en-US" dirty="0" err="1" smtClean="0"/>
              <a:t>ど</a:t>
            </a:r>
            <a:r>
              <a:rPr kumimoji="1" lang="ja-JP" altLang="en-US" dirty="0" smtClean="0"/>
              <a:t>素人設計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はこれと似たようなコードに展開されてる。要は、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5.0</a:t>
            </a:r>
            <a:r>
              <a:rPr kumimoji="1" lang="ja-JP" altLang="en-US" dirty="0" smtClean="0"/>
              <a:t>と同じことを自前でやってる。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7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つまり、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とっとと</a:t>
            </a:r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のバージョン上げろよ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20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命名規約的には、いまのところ 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 イベント名でメソッド作ってる。いまいちかなぁと思いつつ定着。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FirstAsync</a:t>
            </a:r>
            <a:r>
              <a:rPr kumimoji="1" lang="ja-JP" altLang="en-US" dirty="0" smtClean="0"/>
              <a:t> 無双。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306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smtClean="0"/>
              <a:t>系の非同期処理と同様、行きと帰りが違う口なのが問題。ラウンドトリップを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で一本化してしまえば案外楽。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逆に言うと、メッセンジャー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コマンドのペアに分解する補助関数かけば、既存</a:t>
            </a:r>
            <a:r>
              <a:rPr kumimoji="1" lang="en-US" altLang="ja-JP" dirty="0" smtClean="0"/>
              <a:t>MVVM</a:t>
            </a:r>
            <a:r>
              <a:rPr kumimoji="1" lang="ja-JP" altLang="en-US" dirty="0" smtClean="0"/>
              <a:t>フレームワークにもつなげる。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この辺りは後でデモでライブコーディングします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ページ遷移をステート マシンで管理しようって言うのは割かしよくある発想。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https://msdn.microsoft.com/ja-jp/magazine/dn818499.aspx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インベントリは紆余曲折あった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 昔、要るデータだけ取ってたら更新が保守しきれなくて心折れる</a:t>
            </a:r>
          </a:p>
          <a:p>
            <a:r>
              <a:rPr kumimoji="1" lang="ja-JP" altLang="en-US" dirty="0" smtClean="0"/>
              <a:t>・全同期やり始める</a:t>
            </a:r>
          </a:p>
          <a:p>
            <a:r>
              <a:rPr kumimoji="1" lang="ja-JP" altLang="en-US" dirty="0" smtClean="0"/>
              <a:t>・重たすぎてサーバー側に怒られる</a:t>
            </a:r>
          </a:p>
          <a:p>
            <a:r>
              <a:rPr kumimoji="1" lang="ja-JP" altLang="en-US" dirty="0" smtClean="0"/>
              <a:t>・差分更新をフレームワーク化、コード生成（今ここ）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68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でも言った通り、劣化コピーの実装は嫌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E36E-B179-4345-A4D2-BA687ACFFD68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30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2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6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03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2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8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894C-DD84-4637-891F-C6ED22246090}" type="datetimeFigureOut">
              <a:rPr kumimoji="1" lang="ja-JP" altLang="en-US" smtClean="0"/>
              <a:t>2015/3/20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9518-3707-4BE4-8B18-0EE28B47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85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angeCube/IteratorTas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ecc/UniRx" TargetMode="External"/><Relationship Id="rId2" Type="http://schemas.openxmlformats.org/officeDocument/2006/relationships/hyperlink" Target="http://www.atmarkit.co.jp/fdotnet/introrx/introrx_01/introrx_01_01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" TargetMode="External"/><Relationship Id="rId2" Type="http://schemas.openxmlformats.org/officeDocument/2006/relationships/hyperlink" Target="https://www.nuget.org/packages/System.Reflection.Metadata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markit.co.jp/ait/articles/1109/30/news126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Orange</a:t>
            </a:r>
            <a:r>
              <a:rPr lang="ja-JP" altLang="en-US" dirty="0" smtClean="0"/>
              <a:t> </a:t>
            </a:r>
            <a:r>
              <a:rPr lang="en-US" altLang="ja-JP" dirty="0" smtClean="0"/>
              <a:t>Cube</a:t>
            </a:r>
            <a:br>
              <a:rPr lang="en-US" altLang="ja-JP" dirty="0" smtClean="0"/>
            </a:br>
            <a:r>
              <a:rPr lang="ja-JP" altLang="en-US" dirty="0" smtClean="0"/>
              <a:t>自社</a:t>
            </a:r>
            <a:r>
              <a:rPr kumimoji="1" lang="ja-JP" altLang="en-US" dirty="0" smtClean="0"/>
              <a:t>フレームワーク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++C++;</a:t>
            </a:r>
          </a:p>
          <a:p>
            <a:r>
              <a:rPr lang="en-US" altLang="ja-JP" dirty="0" smtClean="0"/>
              <a:t>Orange</a:t>
            </a:r>
            <a:r>
              <a:rPr lang="ja-JP" altLang="en-US" dirty="0"/>
              <a:t> </a:t>
            </a:r>
            <a:r>
              <a:rPr lang="en-US" altLang="ja-JP" dirty="0" smtClean="0"/>
              <a:t>Cube</a:t>
            </a:r>
          </a:p>
          <a:p>
            <a:r>
              <a:rPr kumimoji="1" lang="ja-JP" altLang="en-US" dirty="0" smtClean="0"/>
              <a:t>岩永信</a:t>
            </a:r>
            <a:r>
              <a:rPr kumimoji="1" lang="ja-JP" altLang="en-US" dirty="0"/>
              <a:t>之</a:t>
            </a:r>
          </a:p>
        </p:txBody>
      </p:sp>
    </p:spTree>
    <p:extLst>
      <p:ext uri="{BB962C8B-B14F-4D97-AF65-F5344CB8AC3E}">
        <p14:creationId xmlns:p14="http://schemas.microsoft.com/office/powerpoint/2010/main" val="15291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同期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5250155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083468" y="3296513"/>
            <a:ext cx="1479258" cy="523012"/>
          </a:xfrm>
          <a:prstGeom prst="wedgeRectCallout">
            <a:avLst>
              <a:gd name="adj1" fmla="val -91757"/>
              <a:gd name="adj2" fmla="val -1367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ここでフリーズの可能性あり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begin/end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void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n,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Action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callback)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s.BeginRead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n, r =&gt;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result =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s.EndRead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    callback(buffer);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},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null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5976881" y="3491785"/>
            <a:ext cx="2184107" cy="623015"/>
          </a:xfrm>
          <a:prstGeom prst="wedgeRectCallout">
            <a:avLst>
              <a:gd name="adj1" fmla="val -71696"/>
              <a:gd name="adj2" fmla="val 35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個のメソッドをペアで呼ぶ必要あり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009775" y="3571875"/>
            <a:ext cx="1095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4138556" y="4114800"/>
            <a:ext cx="8620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四角形吹き出し 9"/>
          <p:cNvSpPr/>
          <p:nvPr/>
        </p:nvSpPr>
        <p:spPr>
          <a:xfrm>
            <a:off x="4710055" y="4248228"/>
            <a:ext cx="3548119" cy="623015"/>
          </a:xfrm>
          <a:prstGeom prst="wedgeRectCallout">
            <a:avLst>
              <a:gd name="adj1" fmla="val -58005"/>
              <a:gd name="adj2" fmla="val -564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ContinueWith</a:t>
            </a:r>
            <a:r>
              <a:rPr kumimoji="1" lang="en-US" altLang="ja-JP" baseline="30000" dirty="0" smtClean="0"/>
              <a:t>※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コールバック式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81628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n).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ContinueWith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(t =&gt; buffer);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33726" y="5530632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他のプログラミング言語だと </a:t>
            </a:r>
            <a:r>
              <a:rPr kumimoji="1" lang="en-US" altLang="ja-JP" dirty="0" smtClean="0"/>
              <a:t>Then</a:t>
            </a:r>
            <a:r>
              <a:rPr kumimoji="1" lang="ja-JP" altLang="en-US" dirty="0" smtClean="0"/>
              <a:t> という名前が多い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いわゆる継続処理</a:t>
            </a:r>
            <a:r>
              <a:rPr lang="en-US" altLang="ja-JP" dirty="0" smtClean="0"/>
              <a:t>(continuation)</a:t>
            </a:r>
            <a:endParaRPr kumimoji="1" lang="en-US" altLang="ja-JP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233931" y="3779132"/>
            <a:ext cx="3548119" cy="623015"/>
          </a:xfrm>
          <a:prstGeom prst="wedgeRectCallout">
            <a:avLst>
              <a:gd name="adj1" fmla="val 29510"/>
              <a:gd name="adj2" fmla="val -8858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後ろにさらに処理がつづいたり、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分岐・ループさせるとかなり面倒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await(C# 5.0</a:t>
            </a:r>
            <a:r>
              <a:rPr lang="en-US" altLang="ja-JP" baseline="30000" dirty="0" smtClean="0"/>
              <a:t>※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6769802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static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Task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&lt;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[]&gt;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ReadBytes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</a:t>
            </a:r>
            <a:r>
              <a:rPr lang="en-US" altLang="ja-JP" kern="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Stream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s,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n)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{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var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 =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new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byte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[n];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await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s.ReadAsync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(buffer, 0, n);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   </a:t>
            </a:r>
            <a:r>
              <a:rPr lang="en-US" altLang="ja-JP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return</a:t>
            </a: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buffer;</a:t>
            </a:r>
            <a:endParaRPr lang="ja-JP" altLang="ja-JP" sz="20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ja-JP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ＭＳ 明朝" panose="02020609040205080304" pitchFamily="17" charset="-128"/>
                <a:cs typeface="Times New Roman" panose="02020603050405020304" pitchFamily="18" charset="0"/>
              </a:rPr>
              <a:t>}</a:t>
            </a:r>
            <a:endParaRPr lang="ja-JP" altLang="ja-JP" sz="20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4960" y="3296513"/>
            <a:ext cx="2536533" cy="523012"/>
          </a:xfrm>
          <a:prstGeom prst="wedgeRectCallout">
            <a:avLst>
              <a:gd name="adj1" fmla="val -65471"/>
              <a:gd name="adj2" fmla="val -1913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同期の場合とほぼ同じ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書き方で、フリーズしない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65513" y="5530632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Unity</a:t>
            </a:r>
            <a:r>
              <a:rPr lang="ja-JP" altLang="en-US" dirty="0" smtClean="0"/>
              <a:t>は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3.0</a:t>
            </a:r>
            <a:r>
              <a:rPr lang="ja-JP" altLang="en-US" dirty="0" err="1" smtClean="0"/>
              <a:t>。</a:t>
            </a:r>
            <a:r>
              <a:rPr lang="ja-JP" altLang="en-US" dirty="0" smtClean="0">
                <a:solidFill>
                  <a:schemeClr val="bg1">
                    <a:lumMod val="50000"/>
                  </a:schemeClr>
                </a:solidFill>
              </a:rPr>
              <a:t>つらい。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本気でつらい。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日々ソウルジェム濁る</a:t>
            </a:r>
            <a:endParaRPr kumimoji="1" lang="en-US" altLang="ja-JP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しょうがないんで「もどき」を使って運用してる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Coroutine</a:t>
            </a:r>
            <a:r>
              <a:rPr lang="en-US" altLang="ja-JP" dirty="0" smtClean="0"/>
              <a:t>(yield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return)</a:t>
            </a:r>
            <a:r>
              <a:rPr lang="ja-JP" altLang="en-US" dirty="0" smtClean="0"/>
              <a:t>ベースの非同期処理なんで、同じ方針の、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互換ライブラリを作って使ってる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yield return+</a:t>
            </a:r>
            <a:r>
              <a:rPr lang="ja-JP" altLang="en-US" dirty="0" smtClean="0"/>
              <a:t>コールバック式のメソッドを、</a:t>
            </a:r>
            <a:r>
              <a:rPr lang="en-US" altLang="ja-JP" dirty="0" smtClean="0"/>
              <a:t>Task</a:t>
            </a:r>
            <a:r>
              <a:rPr lang="ja-JP" altLang="en-US" dirty="0" smtClean="0"/>
              <a:t>互換のクラスに変換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Coroutine</a:t>
            </a:r>
            <a:r>
              <a:rPr kumimoji="1" lang="ja-JP" altLang="en-US" dirty="0" smtClean="0"/>
              <a:t>と比べた利点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MonoBehaviour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存しない、</a:t>
            </a:r>
            <a:r>
              <a:rPr lang="en-US" altLang="ja-JP" dirty="0" smtClean="0"/>
              <a:t>UnityEngine.dll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存しない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戻り値を返せる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514475" y="3171825"/>
            <a:ext cx="400050" cy="3143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14525" y="3036599"/>
            <a:ext cx="231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IteratorTasks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4090" y="5821919"/>
            <a:ext cx="455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github.com/OrangeCube/IteratorTasks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73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:</a:t>
            </a:r>
            <a:r>
              <a:rPr lang="ja-JP" altLang="en-US" dirty="0"/>
              <a:t> バイト列読み込み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iterator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Task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的には</a:t>
            </a:r>
            <a:r>
              <a:rPr kumimoji="1" lang="en-US" altLang="ja-JP" dirty="0" smtClean="0"/>
              <a:t>5.0(2012</a:t>
            </a:r>
            <a:r>
              <a:rPr kumimoji="1" lang="ja-JP" altLang="en-US" dirty="0" smtClean="0"/>
              <a:t>年に正式版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で解</a:t>
            </a:r>
            <a:r>
              <a:rPr kumimoji="1" lang="ja-JP" altLang="en-US" dirty="0" smtClean="0"/>
              <a:t>決した問題</a:t>
            </a:r>
            <a:endParaRPr kumimoji="1" lang="en-US" altLang="ja-JP" dirty="0" smtClean="0"/>
          </a:p>
          <a:p>
            <a:pPr lvl="2"/>
            <a:r>
              <a:rPr lang="en-US" altLang="ja-JP" dirty="0"/>
              <a:t>“Unity</a:t>
            </a:r>
            <a:r>
              <a:rPr lang="ja-JP" altLang="en-US" dirty="0"/>
              <a:t>でなければ</a:t>
            </a:r>
            <a:r>
              <a:rPr lang="en-US" altLang="ja-JP" dirty="0"/>
              <a:t>”</a:t>
            </a:r>
            <a:r>
              <a:rPr lang="ja-JP" altLang="en-US" dirty="0" err="1"/>
              <a:t>、</a:t>
            </a:r>
            <a:r>
              <a:rPr lang="en-US" altLang="ja-JP" dirty="0"/>
              <a:t>3</a:t>
            </a:r>
            <a:r>
              <a:rPr lang="ja-JP" altLang="en-US" dirty="0"/>
              <a:t>年前に解消</a:t>
            </a:r>
            <a:r>
              <a:rPr lang="ja-JP" altLang="en-US" dirty="0" smtClean="0"/>
              <a:t>されているはず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52525" y="2419350"/>
            <a:ext cx="10062370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[]&gt;(c =&gt;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(s, n, c));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ReadBytesIterator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s,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callback)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buffer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s.ReadAsync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(buffer, 0, n);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t.IsCompleted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callback(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四角形吹き出し 4"/>
          <p:cNvSpPr/>
          <p:nvPr/>
        </p:nvSpPr>
        <p:spPr>
          <a:xfrm>
            <a:off x="6463561" y="4578042"/>
            <a:ext cx="1785090" cy="611297"/>
          </a:xfrm>
          <a:prstGeom prst="wedgeRectCallout">
            <a:avLst>
              <a:gd name="adj1" fmla="val -66005"/>
              <a:gd name="adj2" fmla="val -97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6183710" y="3964573"/>
            <a:ext cx="1073492" cy="369689"/>
          </a:xfrm>
          <a:prstGeom prst="wedgeRectCallout">
            <a:avLst>
              <a:gd name="adj1" fmla="val -91737"/>
              <a:gd name="adj2" fmla="val -716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段ラップ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4465836" y="5324276"/>
            <a:ext cx="2420740" cy="611297"/>
          </a:xfrm>
          <a:prstGeom prst="wedgeRectCallout">
            <a:avLst>
              <a:gd name="adj1" fmla="val -62857"/>
              <a:gd name="adj2" fmla="val -534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return</a:t>
            </a:r>
            <a:r>
              <a:rPr lang="en-US" altLang="ja-JP" dirty="0" smtClean="0"/>
              <a:t> result </a:t>
            </a:r>
            <a:r>
              <a:rPr lang="ja-JP" altLang="en-US" dirty="0" smtClean="0"/>
              <a:t>の代わりに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callback(result)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98199" y="5612407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作る側は相変わらず面倒だけども、</a:t>
            </a:r>
            <a:endParaRPr kumimoji="1" lang="en-US" altLang="ja-JP" dirty="0" smtClean="0"/>
          </a:p>
          <a:p>
            <a:r>
              <a:rPr lang="ja-JP" altLang="en-US" dirty="0" smtClean="0"/>
              <a:t>使う側は幾分かマシに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8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互換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IteratorTasks</a:t>
            </a:r>
            <a:r>
              <a:rPr kumimoji="1" lang="ja-JP" altLang="en-US" dirty="0" smtClean="0"/>
              <a:t>でコード共有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結構 </a:t>
            </a:r>
            <a:r>
              <a:rPr kumimoji="1" lang="en-US" altLang="ja-JP" dirty="0" smtClean="0"/>
              <a:t>#if</a:t>
            </a:r>
            <a:r>
              <a:rPr lang="ja-JP" altLang="en-US" dirty="0"/>
              <a:t> </a:t>
            </a:r>
            <a:r>
              <a:rPr lang="ja-JP" altLang="en-US" dirty="0" smtClean="0"/>
              <a:t>分岐でいける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r>
              <a:rPr lang="ja-JP" altLang="en-US" dirty="0" smtClean="0"/>
              <a:t>実際、後述の</a:t>
            </a:r>
            <a:r>
              <a:rPr lang="en-US" altLang="ja-JP" dirty="0" err="1" smtClean="0"/>
              <a:t>TaskInteraction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TaskNavigation</a:t>
            </a:r>
            <a:r>
              <a:rPr lang="en-US" altLang="ja-JP" dirty="0" smtClean="0"/>
              <a:t>,</a:t>
            </a:r>
            <a:r>
              <a:rPr lang="ja-JP" altLang="en-US" dirty="0" smtClean="0"/>
              <a:t> 通信コード生成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#if</a:t>
            </a:r>
            <a:r>
              <a:rPr lang="ja-JP" altLang="en-US" dirty="0" smtClean="0"/>
              <a:t> で両対応してる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1100" y="2949585"/>
            <a:ext cx="7439857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UseIteratorTasks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#else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pollingIntervalMilliseconds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ConfigureAwait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ja-JP" sz="1400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511186" y="2413953"/>
            <a:ext cx="1785090" cy="611297"/>
          </a:xfrm>
          <a:prstGeom prst="wedgeRectCallout">
            <a:avLst>
              <a:gd name="adj1" fmla="val -37725"/>
              <a:gd name="adj2" fmla="val 759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awai</a:t>
            </a:r>
            <a:r>
              <a:rPr lang="en-US" altLang="ja-JP" dirty="0" smtClean="0"/>
              <a:t>t </a:t>
            </a:r>
            <a:r>
              <a:rPr lang="ja-JP" altLang="en-US" dirty="0" smtClean="0"/>
              <a:t>のところを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yield</a:t>
            </a:r>
            <a:r>
              <a:rPr lang="ja-JP" altLang="en-US" dirty="0" smtClean="0"/>
              <a:t> 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 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18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使わないの？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値</a:t>
            </a:r>
            <a:r>
              <a:rPr lang="en-US" altLang="ja-JP" dirty="0"/>
              <a:t>1</a:t>
            </a:r>
            <a:r>
              <a:rPr lang="ja-JP" altLang="en-US" dirty="0" smtClean="0"/>
              <a:t>つ取るだけ</a:t>
            </a:r>
            <a:r>
              <a:rPr lang="en-US" altLang="ja-JP" dirty="0" smtClean="0"/>
              <a:t>(</a:t>
            </a:r>
            <a:r>
              <a:rPr lang="ja-JP" altLang="en-US" dirty="0" smtClean="0"/>
              <a:t>ラウンドトリップ</a:t>
            </a:r>
            <a:r>
              <a:rPr lang="en-US" altLang="ja-JP" dirty="0"/>
              <a:t>1</a:t>
            </a:r>
            <a:r>
              <a:rPr lang="ja-JP" altLang="en-US" dirty="0" smtClean="0"/>
              <a:t>回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の非同期処理に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はい</a:t>
            </a:r>
            <a:r>
              <a:rPr lang="ja-JP" altLang="en-US" dirty="0" err="1" smtClean="0"/>
              <a:t>まいち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(await</a:t>
            </a:r>
            <a:r>
              <a:rPr lang="ja-JP" altLang="en-US" dirty="0" smtClean="0"/>
              <a:t>と比べるとの話。</a:t>
            </a:r>
            <a:r>
              <a:rPr lang="en-US" altLang="ja-JP" dirty="0" smtClean="0"/>
              <a:t>begin/end</a:t>
            </a:r>
            <a:r>
              <a:rPr lang="ja-JP" altLang="en-US" dirty="0" smtClean="0"/>
              <a:t>とか同期よりはだいぶいい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/>
              <a:t>(</a:t>
            </a:r>
            <a:r>
              <a:rPr lang="en-US" altLang="ja-JP" dirty="0" err="1" smtClean="0"/>
              <a:t>Coroutine</a:t>
            </a:r>
            <a:r>
              <a:rPr lang="ja-JP" altLang="en-US" dirty="0" smtClean="0"/>
              <a:t>そのまま使うくらいなら</a:t>
            </a:r>
            <a:r>
              <a:rPr lang="en-US" altLang="ja-JP" dirty="0" smtClean="0"/>
              <a:t>Rx</a:t>
            </a:r>
            <a:r>
              <a:rPr lang="ja-JP" altLang="en-US" dirty="0" smtClean="0"/>
              <a:t>推奨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/>
              <a:t>同期の時</a:t>
            </a:r>
            <a:r>
              <a:rPr lang="ja-JP" altLang="en-US" dirty="0" smtClean="0"/>
              <a:t>と同じフローで書けなきゃ嫌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where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 → </a:t>
            </a:r>
            <a:r>
              <a:rPr lang="en-US" altLang="ja-JP" dirty="0" smtClean="0"/>
              <a:t>let</a:t>
            </a:r>
            <a:r>
              <a:rPr lang="ja-JP" altLang="en-US" dirty="0" smtClean="0"/>
              <a:t> になるのすら嫌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if-else</a:t>
            </a:r>
            <a:r>
              <a:rPr lang="ja-JP" altLang="en-US" dirty="0" smtClean="0"/>
              <a:t> で困る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イベント ストリーム的な非同期処理には、うちでも</a:t>
            </a:r>
            <a:r>
              <a:rPr lang="en-US" altLang="ja-JP" dirty="0" smtClean="0"/>
              <a:t>Rx</a:t>
            </a:r>
            <a:r>
              <a:rPr lang="ja-JP" altLang="en-US" dirty="0" smtClean="0"/>
              <a:t>的なもの使ってる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こっちはほんとに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の本領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58997" y="5530632"/>
            <a:ext cx="349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542925" algn="l"/>
              </a:tabLst>
            </a:pPr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:	</a:t>
            </a:r>
            <a:r>
              <a:rPr lang="en-US" altLang="ja-JP" dirty="0">
                <a:hlinkClick r:id="rId2"/>
              </a:rPr>
              <a:t>Reactive Extensions</a:t>
            </a:r>
            <a:r>
              <a:rPr lang="ja-JP" altLang="en-US" dirty="0">
                <a:hlinkClick r:id="rId2"/>
              </a:rPr>
              <a:t>（</a:t>
            </a:r>
            <a:r>
              <a:rPr lang="en-US" altLang="ja-JP" dirty="0">
                <a:hlinkClick r:id="rId2"/>
              </a:rPr>
              <a:t>Rx</a:t>
            </a:r>
            <a:r>
              <a:rPr lang="ja-JP" altLang="en-US" dirty="0">
                <a:hlinkClick r:id="rId2"/>
              </a:rPr>
              <a:t>）</a:t>
            </a:r>
            <a:r>
              <a:rPr lang="ja-JP" altLang="en-US" dirty="0" smtClean="0">
                <a:hlinkClick r:id="rId2"/>
              </a:rPr>
              <a:t>入門</a:t>
            </a:r>
            <a:endParaRPr lang="en-US" altLang="ja-JP" dirty="0" smtClean="0"/>
          </a:p>
          <a:p>
            <a:pPr>
              <a:tabLst>
                <a:tab pos="542925" algn="l"/>
              </a:tabLst>
            </a:pPr>
            <a:r>
              <a:rPr lang="en-US" altLang="ja-JP" dirty="0"/>
              <a:t>	</a:t>
            </a:r>
            <a:r>
              <a:rPr lang="en-US" altLang="ja-JP" dirty="0" smtClean="0">
                <a:hlinkClick r:id="rId3"/>
              </a:rPr>
              <a:t>UniRx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86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バッド ノウハウすぎる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標準ライブラリの互換ライブラリなんてものは超バッド ノウハウ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要らなくなるべきもの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Unity</a:t>
            </a:r>
            <a:r>
              <a:rPr lang="ja-JP" altLang="en-US" dirty="0"/>
              <a:t>が</a:t>
            </a:r>
            <a:r>
              <a:rPr lang="en-US" altLang="ja-JP" dirty="0"/>
              <a:t>Mono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r>
              <a:rPr lang="ja-JP" altLang="en-US" dirty="0"/>
              <a:t>系になるだけで無用の</a:t>
            </a:r>
            <a:r>
              <a:rPr lang="ja-JP" altLang="en-US" dirty="0" smtClean="0"/>
              <a:t>長物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「すぐに要らなくなるはずだろう」が全然すぐじゃなかった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おかげ</a:t>
            </a:r>
            <a:r>
              <a:rPr lang="ja-JP" altLang="en-US" dirty="0"/>
              <a:t>様</a:t>
            </a:r>
            <a:r>
              <a:rPr lang="ja-JP" altLang="en-US" dirty="0" smtClean="0"/>
              <a:t>でものすごく安定したけども、それは恥だと思ってる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所詮は劣化コピー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await</a:t>
            </a:r>
            <a:r>
              <a:rPr lang="ja-JP" altLang="en-US" dirty="0" smtClean="0"/>
              <a:t>と比べると不便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スタック トレースとか追えない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091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IteraterTasks</a:t>
            </a:r>
            <a:r>
              <a:rPr lang="en-US" altLang="ja-JP" dirty="0" smtClean="0"/>
              <a:t>(IT)/</a:t>
            </a:r>
            <a:r>
              <a:rPr lang="en-US" altLang="ja-JP" dirty="0" err="1" smtClean="0"/>
              <a:t>System.Threading.Tasks</a:t>
            </a:r>
            <a:r>
              <a:rPr lang="en-US" altLang="ja-JP" dirty="0" smtClean="0"/>
              <a:t>(TT)</a:t>
            </a:r>
            <a:r>
              <a:rPr lang="ja-JP" altLang="en-US" dirty="0" smtClean="0"/>
              <a:t>両対応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3686175" y="2562226"/>
            <a:ext cx="3638550" cy="2095500"/>
          </a:xfrm>
          <a:prstGeom prst="roundRect">
            <a:avLst>
              <a:gd name="adj" fmla="val 7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円/楕円 8"/>
          <p:cNvSpPr/>
          <p:nvPr/>
        </p:nvSpPr>
        <p:spPr>
          <a:xfrm>
            <a:off x="4738686" y="3867150"/>
            <a:ext cx="1547814" cy="66675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#if </a:t>
            </a:r>
            <a:r>
              <a:rPr kumimoji="1" lang="ja-JP" altLang="en-US" dirty="0" smtClean="0"/>
              <a:t>分岐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共通</a:t>
            </a:r>
            <a:r>
              <a:rPr lang="ja-JP" altLang="en-US" dirty="0"/>
              <a:t>コード</a:t>
            </a:r>
            <a:endParaRPr kumimoji="1" lang="ja-JP" altLang="en-US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619499" y="3857625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6196010" y="3857625"/>
            <a:ext cx="1209675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TT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  <a:endParaRPr kumimoji="1" lang="ja-JP" altLang="en-US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2240755" y="2962275"/>
            <a:ext cx="1295400" cy="419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IteratorTasks</a:t>
            </a:r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46180" y="2931558"/>
            <a:ext cx="1543050" cy="419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標準ライブラリ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4907755" y="2971800"/>
            <a:ext cx="1209675" cy="619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/>
              <a:t>ライブラリ</a:t>
            </a:r>
            <a:r>
              <a:rPr lang="en-US" altLang="ja-JP" dirty="0" smtClean="0"/>
              <a:t>A</a:t>
            </a:r>
          </a:p>
          <a:p>
            <a:pPr algn="ctr"/>
            <a:r>
              <a:rPr kumimoji="1" lang="ja-JP" altLang="en-US" dirty="0" smtClean="0"/>
              <a:t>共通コード</a:t>
            </a:r>
            <a:endParaRPr kumimoji="1" lang="en-US" altLang="ja-JP" dirty="0" smtClean="0"/>
          </a:p>
        </p:txBody>
      </p:sp>
      <p:cxnSp>
        <p:nvCxnSpPr>
          <p:cNvPr id="11" name="カギ線コネクタ 10"/>
          <p:cNvCxnSpPr>
            <a:stCxn id="4" idx="0"/>
            <a:endCxn id="8" idx="1"/>
          </p:cNvCxnSpPr>
          <p:nvPr/>
        </p:nvCxnSpPr>
        <p:spPr>
          <a:xfrm rot="5400000" flipH="1" flipV="1">
            <a:off x="4277915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カギ線コネクタ 12"/>
          <p:cNvCxnSpPr>
            <a:stCxn id="5" idx="0"/>
            <a:endCxn id="8" idx="3"/>
          </p:cNvCxnSpPr>
          <p:nvPr/>
        </p:nvCxnSpPr>
        <p:spPr>
          <a:xfrm rot="16200000" flipV="1">
            <a:off x="6171008" y="3227785"/>
            <a:ext cx="576262" cy="6834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686175" y="25622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4" idx="1"/>
            <a:endCxn id="6" idx="2"/>
          </p:cNvCxnSpPr>
          <p:nvPr/>
        </p:nvCxnSpPr>
        <p:spPr>
          <a:xfrm rot="10800000">
            <a:off x="2888455" y="3381376"/>
            <a:ext cx="731044" cy="785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5" idx="3"/>
            <a:endCxn id="7" idx="2"/>
          </p:cNvCxnSpPr>
          <p:nvPr/>
        </p:nvCxnSpPr>
        <p:spPr>
          <a:xfrm flipV="1">
            <a:off x="7405685" y="3350658"/>
            <a:ext cx="912020" cy="8165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253976" y="5175251"/>
            <a:ext cx="12096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Unity</a:t>
            </a:r>
          </a:p>
          <a:p>
            <a:pPr algn="ctr"/>
            <a:r>
              <a:rPr lang="ja-JP" altLang="en-US" dirty="0"/>
              <a:t>ゲーム</a:t>
            </a:r>
            <a:endParaRPr kumimoji="1" lang="ja-JP" altLang="en-US" dirty="0" smtClean="0"/>
          </a:p>
        </p:txBody>
      </p:sp>
      <p:cxnSp>
        <p:nvCxnSpPr>
          <p:cNvPr id="25" name="カギ線コネクタ 24"/>
          <p:cNvCxnSpPr>
            <a:stCxn id="23" idx="0"/>
            <a:endCxn id="4" idx="2"/>
          </p:cNvCxnSpPr>
          <p:nvPr/>
        </p:nvCxnSpPr>
        <p:spPr>
          <a:xfrm rot="5400000" flipH="1" flipV="1">
            <a:off x="3692325" y="4643240"/>
            <a:ext cx="698501" cy="365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3" idx="1"/>
            <a:endCxn id="6" idx="2"/>
          </p:cNvCxnSpPr>
          <p:nvPr/>
        </p:nvCxnSpPr>
        <p:spPr>
          <a:xfrm rot="10800000">
            <a:off x="2888456" y="3381376"/>
            <a:ext cx="365521" cy="21034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5441747" y="5175251"/>
            <a:ext cx="2466978" cy="6191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編集ツール</a:t>
            </a:r>
            <a:r>
              <a:rPr lang="en-US" altLang="ja-JP" dirty="0" smtClean="0"/>
              <a:t>(Desktop)</a:t>
            </a:r>
            <a:r>
              <a:rPr lang="ja-JP" altLang="en-US" dirty="0" smtClean="0"/>
              <a:t>や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サーバー</a:t>
            </a:r>
          </a:p>
        </p:txBody>
      </p:sp>
      <p:cxnSp>
        <p:nvCxnSpPr>
          <p:cNvPr id="38" name="カギ線コネクタ 37"/>
          <p:cNvCxnSpPr>
            <a:stCxn id="37" idx="0"/>
            <a:endCxn id="5" idx="2"/>
          </p:cNvCxnSpPr>
          <p:nvPr/>
        </p:nvCxnSpPr>
        <p:spPr>
          <a:xfrm rot="5400000" flipH="1" flipV="1">
            <a:off x="6388792" y="4763195"/>
            <a:ext cx="698501" cy="125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37" idx="3"/>
            <a:endCxn id="7" idx="2"/>
          </p:cNvCxnSpPr>
          <p:nvPr/>
        </p:nvCxnSpPr>
        <p:spPr>
          <a:xfrm flipV="1">
            <a:off x="7908725" y="3350658"/>
            <a:ext cx="408980" cy="2134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四角形吹き出し 46"/>
          <p:cNvSpPr/>
          <p:nvPr/>
        </p:nvSpPr>
        <p:spPr>
          <a:xfrm>
            <a:off x="6712743" y="2295008"/>
            <a:ext cx="1304925" cy="447675"/>
          </a:xfrm>
          <a:prstGeom prst="wedgeRectCallout">
            <a:avLst>
              <a:gd name="adj1" fmla="val -33972"/>
              <a:gd name="adj2" fmla="val 7739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つ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セット</a:t>
            </a:r>
          </a:p>
        </p:txBody>
      </p:sp>
    </p:spTree>
    <p:extLst>
      <p:ext uri="{BB962C8B-B14F-4D97-AF65-F5344CB8AC3E}">
        <p14:creationId xmlns:p14="http://schemas.microsoft.com/office/powerpoint/2010/main" val="26662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 smtClean="0"/>
              <a:t>C#</a:t>
            </a:r>
            <a:r>
              <a:rPr kumimoji="1" lang="ja-JP" altLang="en-US" dirty="0" err="1" smtClean="0"/>
              <a:t>でぐ</a:t>
            </a:r>
            <a:r>
              <a:rPr kumimoji="1" lang="ja-JP" altLang="en-US" dirty="0" smtClean="0"/>
              <a:t>ぐれ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iOS</a:t>
            </a:r>
            <a:r>
              <a:rPr lang="en-US" altLang="ja-JP" dirty="0" smtClean="0"/>
              <a:t>/Android</a:t>
            </a:r>
            <a:r>
              <a:rPr lang="ja-JP" altLang="en-US" dirty="0" smtClean="0"/>
              <a:t>ゲームを作っています</a:t>
            </a:r>
            <a:endParaRPr kumimoji="1" lang="ja-JP" altLang="en-US" dirty="0"/>
          </a:p>
        </p:txBody>
      </p:sp>
      <p:pic>
        <p:nvPicPr>
          <p:cNvPr id="4" name="Picture 4" descr="D:\Users\Iwanaga\Documents\my\webpage\main.net\study\common\site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02" y="1884703"/>
            <a:ext cx="4286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2" y="3278210"/>
            <a:ext cx="476316" cy="81926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80" y="3444920"/>
            <a:ext cx="3839111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 両対応は大変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A</a:t>
            </a:r>
            <a:r>
              <a:rPr kumimoji="1" lang="ja-JP" altLang="en-US" dirty="0" err="1" smtClean="0"/>
              <a:t>に依</a:t>
            </a:r>
            <a:r>
              <a:rPr kumimoji="1" lang="ja-JP" altLang="en-US" dirty="0" smtClean="0"/>
              <a:t>存するライブラリ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があったとして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2708783"/>
            <a:ext cx="133369" cy="1143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52725" y="258127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IteratorTasks</a:t>
            </a:r>
            <a:endParaRPr kumimoji="1" lang="ja-JP" altLang="en-US" dirty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035213"/>
            <a:ext cx="133369" cy="1143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2752725" y="29077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333131"/>
            <a:ext cx="133369" cy="1143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752725" y="3205623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A.ForIterator</a:t>
            </a:r>
            <a:endParaRPr kumimoji="1" lang="ja-JP" altLang="en-US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3651901"/>
            <a:ext cx="133369" cy="114316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2752725" y="352439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A.ForThreading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52725" y="3833765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A.Shared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3953217"/>
            <a:ext cx="133369" cy="13336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360470"/>
            <a:ext cx="133369" cy="11431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52725" y="423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658388"/>
            <a:ext cx="133369" cy="114316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752725" y="4530880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B.ForIterator</a:t>
            </a:r>
            <a:endParaRPr kumimoji="1" lang="ja-JP" altLang="en-US" dirty="0"/>
          </a:p>
        </p:txBody>
      </p:sp>
      <p:pic>
        <p:nvPicPr>
          <p:cNvPr id="41" name="図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56" y="4977158"/>
            <a:ext cx="133369" cy="114316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2752725" y="484965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B.ForThreading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752725" y="5159022"/>
            <a:ext cx="102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B.Shared</a:t>
            </a:r>
            <a:endParaRPr kumimoji="1" lang="ja-JP" altLang="en-US" dirty="0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55" y="5278474"/>
            <a:ext cx="133369" cy="133369"/>
          </a:xfrm>
          <a:prstGeom prst="rect">
            <a:avLst/>
          </a:prstGeom>
        </p:spPr>
      </p:pic>
      <p:cxnSp>
        <p:nvCxnSpPr>
          <p:cNvPr id="19" name="カギ線コネクタ 18"/>
          <p:cNvCxnSpPr>
            <a:stCxn id="27" idx="1"/>
            <a:endCxn id="24" idx="1"/>
          </p:cNvCxnSpPr>
          <p:nvPr/>
        </p:nvCxnSpPr>
        <p:spPr>
          <a:xfrm rot="10800000">
            <a:off x="2619356" y="3092371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29" idx="1"/>
            <a:endCxn id="24" idx="1"/>
          </p:cNvCxnSpPr>
          <p:nvPr/>
        </p:nvCxnSpPr>
        <p:spPr>
          <a:xfrm rot="10800000">
            <a:off x="2619356" y="3092371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27" idx="1"/>
            <a:endCxn id="10" idx="1"/>
          </p:cNvCxnSpPr>
          <p:nvPr/>
        </p:nvCxnSpPr>
        <p:spPr>
          <a:xfrm rot="10800000">
            <a:off x="2619356" y="2765941"/>
            <a:ext cx="12700" cy="624348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カギ線コネクタ 49"/>
          <p:cNvCxnSpPr>
            <a:stCxn id="28" idx="3"/>
            <a:endCxn id="33" idx="3"/>
          </p:cNvCxnSpPr>
          <p:nvPr/>
        </p:nvCxnSpPr>
        <p:spPr>
          <a:xfrm flipH="1">
            <a:off x="3782109" y="3390289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30" idx="3"/>
            <a:endCxn id="33" idx="3"/>
          </p:cNvCxnSpPr>
          <p:nvPr/>
        </p:nvCxnSpPr>
        <p:spPr>
          <a:xfrm flipH="1">
            <a:off x="3782109" y="3709059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6" idx="1"/>
            <a:endCxn id="34" idx="1"/>
          </p:cNvCxnSpPr>
          <p:nvPr/>
        </p:nvCxnSpPr>
        <p:spPr>
          <a:xfrm rot="10800000">
            <a:off x="2619356" y="4417628"/>
            <a:ext cx="12700" cy="29791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41" idx="1"/>
            <a:endCxn id="34" idx="1"/>
          </p:cNvCxnSpPr>
          <p:nvPr/>
        </p:nvCxnSpPr>
        <p:spPr>
          <a:xfrm rot="10800000">
            <a:off x="2619356" y="4417628"/>
            <a:ext cx="12700" cy="6166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40" idx="3"/>
            <a:endCxn id="43" idx="3"/>
          </p:cNvCxnSpPr>
          <p:nvPr/>
        </p:nvCxnSpPr>
        <p:spPr>
          <a:xfrm flipH="1">
            <a:off x="3782109" y="4715546"/>
            <a:ext cx="360164" cy="628142"/>
          </a:xfrm>
          <a:prstGeom prst="bentConnector3">
            <a:avLst>
              <a:gd name="adj1" fmla="val -12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カギ線コネクタ 66"/>
          <p:cNvCxnSpPr>
            <a:stCxn id="42" idx="3"/>
            <a:endCxn id="43" idx="3"/>
          </p:cNvCxnSpPr>
          <p:nvPr/>
        </p:nvCxnSpPr>
        <p:spPr>
          <a:xfrm flipH="1">
            <a:off x="3782109" y="5034316"/>
            <a:ext cx="594779" cy="309372"/>
          </a:xfrm>
          <a:prstGeom prst="bentConnector3">
            <a:avLst>
              <a:gd name="adj1" fmla="val -3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0" idx="0"/>
            <a:endCxn id="28" idx="2"/>
          </p:cNvCxnSpPr>
          <p:nvPr/>
        </p:nvCxnSpPr>
        <p:spPr>
          <a:xfrm flipV="1">
            <a:off x="3447499" y="357495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35" idx="0"/>
          </p:cNvCxnSpPr>
          <p:nvPr/>
        </p:nvCxnSpPr>
        <p:spPr>
          <a:xfrm flipV="1">
            <a:off x="2911583" y="3149529"/>
            <a:ext cx="3067" cy="1083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42" idx="0"/>
            <a:endCxn id="30" idx="2"/>
          </p:cNvCxnSpPr>
          <p:nvPr/>
        </p:nvCxnSpPr>
        <p:spPr>
          <a:xfrm flipV="1">
            <a:off x="3564807" y="3893725"/>
            <a:ext cx="0" cy="955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カギ線コネクタ 80"/>
          <p:cNvCxnSpPr>
            <a:stCxn id="36" idx="1"/>
            <a:endCxn id="10" idx="1"/>
          </p:cNvCxnSpPr>
          <p:nvPr/>
        </p:nvCxnSpPr>
        <p:spPr>
          <a:xfrm rot="10800000">
            <a:off x="2619356" y="2765942"/>
            <a:ext cx="12700" cy="1949605"/>
          </a:xfrm>
          <a:prstGeom prst="bentConnector3">
            <a:avLst>
              <a:gd name="adj1" fmla="val 397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7" name="四角形吹き出し 86"/>
          <p:cNvSpPr/>
          <p:nvPr/>
        </p:nvSpPr>
        <p:spPr>
          <a:xfrm>
            <a:off x="4849255" y="2644258"/>
            <a:ext cx="2888457" cy="612697"/>
          </a:xfrm>
          <a:prstGeom prst="wedgeRectCallout">
            <a:avLst>
              <a:gd name="adj1" fmla="val -59364"/>
              <a:gd name="adj2" fmla="val 385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個増やすだけでも参照設定がかなり面倒</a:t>
            </a:r>
          </a:p>
        </p:txBody>
      </p:sp>
    </p:spTree>
    <p:extLst>
      <p:ext uri="{BB962C8B-B14F-4D97-AF65-F5344CB8AC3E}">
        <p14:creationId xmlns:p14="http://schemas.microsoft.com/office/powerpoint/2010/main" val="26587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ビューとの相互アクション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TaskInteraction</a:t>
            </a:r>
            <a:endParaRPr kumimoji="1" lang="en-US" altLang="ja-JP" dirty="0" smtClean="0"/>
          </a:p>
          <a:p>
            <a:r>
              <a:rPr lang="ja-JP" altLang="en-US" dirty="0" smtClean="0"/>
              <a:t>チャネルを介したゲーム ロジックとビューとの非同期やり取り</a:t>
            </a:r>
            <a:endParaRPr lang="en-US" altLang="ja-JP" dirty="0" smtClean="0"/>
          </a:p>
          <a:p>
            <a:r>
              <a:rPr kumimoji="1" lang="ja-JP" altLang="en-US" dirty="0" smtClean="0"/>
              <a:t>やり</a:t>
            </a:r>
            <a:r>
              <a:rPr kumimoji="1" lang="ja-JP" altLang="en-US" dirty="0"/>
              <a:t>取</a:t>
            </a:r>
            <a:r>
              <a:rPr kumimoji="1" lang="ja-JP" altLang="en-US" dirty="0" smtClean="0"/>
              <a:t>りの記録、再現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よくあるシーケンス図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06911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24063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542476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7998098" y="258764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サーバー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000500" y="3140610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6182603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3467100" y="3140610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68026" y="295697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1" y="3578760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21838" y="351027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6182603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6296901" y="4445534"/>
            <a:ext cx="218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8479004" y="4455059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9" name="直線矢印コネクタ 28"/>
          <p:cNvCxnSpPr/>
          <p:nvPr/>
        </p:nvCxnSpPr>
        <p:spPr>
          <a:xfrm flipH="1">
            <a:off x="6295148" y="4883684"/>
            <a:ext cx="218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175706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5312309"/>
            <a:ext cx="2125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5289013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69015" y="5318659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>
          <a:xfrm>
            <a:off x="1760371" y="2956977"/>
            <a:ext cx="2097254" cy="3693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9" name="四角形吹き出し 38"/>
          <p:cNvSpPr/>
          <p:nvPr/>
        </p:nvSpPr>
        <p:spPr>
          <a:xfrm>
            <a:off x="910868" y="2263814"/>
            <a:ext cx="2229102" cy="647662"/>
          </a:xfrm>
          <a:prstGeom prst="wedgeRectCallout">
            <a:avLst>
              <a:gd name="adj1" fmla="val 33007"/>
              <a:gd name="adj2" fmla="val 698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よくあるミス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こいつが処理の起点</a:t>
            </a:r>
            <a:endParaRPr kumimoji="1" lang="ja-JP" altLang="en-US" dirty="0" smtClean="0"/>
          </a:p>
        </p:txBody>
      </p:sp>
      <p:sp>
        <p:nvSpPr>
          <p:cNvPr id="40" name="四角形吹き出し 39"/>
          <p:cNvSpPr/>
          <p:nvPr/>
        </p:nvSpPr>
        <p:spPr>
          <a:xfrm>
            <a:off x="5275847" y="1827746"/>
            <a:ext cx="2229102" cy="647662"/>
          </a:xfrm>
          <a:prstGeom prst="wedgeRectCallout">
            <a:avLst>
              <a:gd name="adj1" fmla="val -8441"/>
              <a:gd name="adj2" fmla="val 7426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本来</a:t>
            </a:r>
            <a:r>
              <a:rPr kumimoji="1" lang="en-US" altLang="ja-JP" dirty="0" smtClean="0"/>
              <a:t>:</a:t>
            </a:r>
          </a:p>
          <a:p>
            <a:pPr algn="ctr"/>
            <a:r>
              <a:rPr lang="ja-JP" altLang="en-US" dirty="0" smtClean="0"/>
              <a:t>こいつが処理の主体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6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よくあるダメな実装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ビューのイベントが起点で、そこに多くのコードが入る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7775" y="2524125"/>
            <a:ext cx="752962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IPointerClickHandler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OnPointerClick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PointerEventData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eventData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ここにゲーム ロジック書く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038475" y="3539787"/>
            <a:ext cx="2000250" cy="575013"/>
            <a:chOff x="3038475" y="3539787"/>
            <a:chExt cx="1704975" cy="575013"/>
          </a:xfrm>
        </p:grpSpPr>
        <p:cxnSp>
          <p:nvCxnSpPr>
            <p:cNvPr id="9" name="直線コネクタ 8"/>
            <p:cNvCxnSpPr/>
            <p:nvPr/>
          </p:nvCxnSpPr>
          <p:spPr>
            <a:xfrm>
              <a:off x="3048000" y="3539787"/>
              <a:ext cx="1695450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V="1">
              <a:off x="3038475" y="3539787"/>
              <a:ext cx="1704975" cy="57501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/>
          <p:cNvSpPr txBox="1"/>
          <p:nvPr/>
        </p:nvSpPr>
        <p:spPr>
          <a:xfrm>
            <a:off x="3867150" y="41148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2"/>
                </a:solidFill>
              </a:rPr>
              <a:t>ダメ！絶対！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13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ビューとの通信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ロジックが主体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89169" y="258764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50930" y="258764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ゲーム ロジック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000500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7284649" y="2907248"/>
            <a:ext cx="0" cy="31956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226622" y="315013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4056772" y="3578760"/>
            <a:ext cx="3162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944226" y="3588285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>
            <a:off x="4000500" y="4016909"/>
            <a:ext cx="32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226622" y="402643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7219725" y="4883684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049874" y="4455059"/>
            <a:ext cx="3169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3944226" y="4458761"/>
            <a:ext cx="112545" cy="428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273069" y="44884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結果のアニメーション表示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410827" y="4026434"/>
            <a:ext cx="533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68026" y="38428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ボタン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をタップ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7080" y="3273444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505482" y="3705770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1780" y="41407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実行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4056771" y="4883684"/>
            <a:ext cx="316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170552" y="4569914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アニメーション再生</a:t>
            </a:r>
            <a:r>
              <a:rPr lang="ja-JP" altLang="en-US" dirty="0"/>
              <a:t>終</a:t>
            </a:r>
            <a:r>
              <a:rPr lang="ja-JP" altLang="en-US" dirty="0" smtClean="0"/>
              <a:t>わった</a:t>
            </a:r>
            <a:endParaRPr kumimoji="1"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707880" y="3578759"/>
            <a:ext cx="3408190" cy="876299"/>
          </a:xfrm>
          <a:prstGeom prst="wedgeRectCallout">
            <a:avLst>
              <a:gd name="adj1" fmla="val -60239"/>
              <a:gd name="adj2" fmla="val 344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この辺り結構複雑な処理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コマンド再入力が必要なことも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アニメーションないとき</a:t>
            </a:r>
            <a:r>
              <a:rPr kumimoji="1" lang="ja-JP" altLang="en-US" dirty="0"/>
              <a:t>も</a:t>
            </a:r>
            <a:endParaRPr kumimoji="1" lang="ja-JP" altLang="en-US" dirty="0" smtClean="0"/>
          </a:p>
        </p:txBody>
      </p:sp>
      <p:sp>
        <p:nvSpPr>
          <p:cNvPr id="48" name="四角形吹き出し 47"/>
          <p:cNvSpPr/>
          <p:nvPr/>
        </p:nvSpPr>
        <p:spPr>
          <a:xfrm>
            <a:off x="7707880" y="2956977"/>
            <a:ext cx="1244213" cy="358258"/>
          </a:xfrm>
          <a:prstGeom prst="wedgeRectCallout">
            <a:avLst>
              <a:gd name="adj1" fmla="val -77847"/>
              <a:gd name="adj2" fmla="val 105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ここが起点</a:t>
            </a:r>
          </a:p>
        </p:txBody>
      </p:sp>
    </p:spTree>
    <p:extLst>
      <p:ext uri="{BB962C8B-B14F-4D97-AF65-F5344CB8AC3E}">
        <p14:creationId xmlns:p14="http://schemas.microsoft.com/office/powerpoint/2010/main" val="197294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772025" y="2295525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ビュー側に「コマンド選択して」メッセージを投げる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800850" y="3390900"/>
            <a:ext cx="3314700" cy="514350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ビュー側から「コマンド選択結果」を呼んでもらう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52875" y="3939382"/>
            <a:ext cx="1943100" cy="392112"/>
          </a:xfrm>
          <a:prstGeom prst="wedgeRectCallout">
            <a:avLst>
              <a:gd name="adj1" fmla="val -71606"/>
              <a:gd name="adj2" fmla="val 2361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Start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1696777" y="2809875"/>
            <a:ext cx="2389447" cy="392112"/>
          </a:xfrm>
          <a:prstGeom prst="wedgeRectCallout">
            <a:avLst>
              <a:gd name="adj1" fmla="val -65627"/>
              <a:gd name="adj2" fmla="val -4683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ここでいったん処理中断</a:t>
            </a:r>
            <a:endParaRPr kumimoji="1" lang="en-US" altLang="ja-JP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4717530" y="4449366"/>
            <a:ext cx="3048000" cy="514350"/>
          </a:xfrm>
          <a:prstGeom prst="wedgeRectCallout">
            <a:avLst>
              <a:gd name="adj1" fmla="val -66146"/>
              <a:gd name="adj2" fmla="val 2731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ビュー側に「コマンド実行結果」</a:t>
            </a:r>
            <a:r>
              <a:rPr lang="ja-JP" altLang="en-US" dirty="0"/>
              <a:t>メッセージ</a:t>
            </a:r>
            <a:r>
              <a:rPr kumimoji="1" lang="ja-JP" altLang="en-US" dirty="0" smtClean="0"/>
              <a:t>を投げる</a:t>
            </a:r>
          </a:p>
        </p:txBody>
      </p:sp>
      <p:sp>
        <p:nvSpPr>
          <p:cNvPr id="10" name="四角形吹き出し 9"/>
          <p:cNvSpPr/>
          <p:nvPr/>
        </p:nvSpPr>
        <p:spPr>
          <a:xfrm>
            <a:off x="6049702" y="5544741"/>
            <a:ext cx="4816995" cy="514350"/>
          </a:xfrm>
          <a:prstGeom prst="wedgeRectCallout">
            <a:avLst>
              <a:gd name="adj1" fmla="val -54798"/>
              <a:gd name="adj2" fmla="val -189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ビュー側から「結果アニメーション再生終わった」を呼んでもらう</a:t>
            </a:r>
          </a:p>
        </p:txBody>
      </p:sp>
      <p:sp>
        <p:nvSpPr>
          <p:cNvPr id="11" name="四角形吹き出し 10"/>
          <p:cNvSpPr/>
          <p:nvPr/>
        </p:nvSpPr>
        <p:spPr>
          <a:xfrm>
            <a:off x="2390775" y="5863035"/>
            <a:ext cx="2933700" cy="392112"/>
          </a:xfrm>
          <a:prstGeom prst="wedgeRectCallout">
            <a:avLst>
              <a:gd name="adj1" fmla="val -64139"/>
              <a:gd name="adj2" fmla="val 211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SelectCommand</a:t>
            </a:r>
            <a:r>
              <a:rPr kumimoji="1" lang="ja-JP" altLang="en-US" dirty="0" smtClean="0"/>
              <a:t>の続きの処理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046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ベタなロジック実装の問題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90688"/>
            <a:ext cx="5849678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d(candidates);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(d !=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d(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CommandExecuted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EndCommand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10" name="四角形吹き出し 9"/>
          <p:cNvSpPr/>
          <p:nvPr/>
        </p:nvSpPr>
        <p:spPr>
          <a:xfrm>
            <a:off x="4459027" y="1952626"/>
            <a:ext cx="3046673" cy="810293"/>
          </a:xfrm>
          <a:prstGeom prst="wedgeRectCallout">
            <a:avLst>
              <a:gd name="adj1" fmla="val -39013"/>
              <a:gd name="adj2" fmla="val 81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処理がとびとび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フロー図と合わせて見ないと何してるのかわからない</a:t>
            </a:r>
            <a:endParaRPr kumimoji="1" lang="ja-JP" altLang="en-US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1371600" y="2581275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5459152" y="3200400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371600" y="387813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371600" y="4506784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459152" y="5081052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1371600" y="5787093"/>
            <a:ext cx="59055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20" name="曲線コネクタ 19"/>
          <p:cNvCxnSpPr>
            <a:stCxn id="13" idx="2"/>
            <a:endCxn id="14" idx="0"/>
          </p:cNvCxnSpPr>
          <p:nvPr/>
        </p:nvCxnSpPr>
        <p:spPr>
          <a:xfrm rot="16200000" flipH="1">
            <a:off x="3515389" y="961361"/>
            <a:ext cx="390525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14" idx="2"/>
            <a:endCxn id="15" idx="0"/>
          </p:cNvCxnSpPr>
          <p:nvPr/>
        </p:nvCxnSpPr>
        <p:spPr>
          <a:xfrm rot="5400000">
            <a:off x="3486084" y="1609791"/>
            <a:ext cx="449134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曲線コネクタ 23"/>
          <p:cNvCxnSpPr>
            <a:stCxn id="16" idx="2"/>
            <a:endCxn id="17" idx="0"/>
          </p:cNvCxnSpPr>
          <p:nvPr/>
        </p:nvCxnSpPr>
        <p:spPr>
          <a:xfrm rot="16200000" flipH="1">
            <a:off x="3537817" y="2864442"/>
            <a:ext cx="345668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17" idx="2"/>
            <a:endCxn id="18" idx="0"/>
          </p:cNvCxnSpPr>
          <p:nvPr/>
        </p:nvCxnSpPr>
        <p:spPr>
          <a:xfrm rot="5400000">
            <a:off x="3471931" y="3504596"/>
            <a:ext cx="477441" cy="408755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四角形吹き出し 26"/>
          <p:cNvSpPr/>
          <p:nvPr/>
        </p:nvSpPr>
        <p:spPr>
          <a:xfrm>
            <a:off x="6508893" y="3495869"/>
            <a:ext cx="4587732" cy="1585183"/>
          </a:xfrm>
          <a:prstGeom prst="wedgeRectCallout">
            <a:avLst>
              <a:gd name="adj1" fmla="val -58148"/>
              <a:gd name="adj2" fmla="val -327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/>
              <a:t>呼んでほしいタイミングでだけ呼ばれる保証がない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ダメなタイミングで呼ばれた時のエラー処理が必要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ーを作る人がわかるドキュメントが必須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8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フレームワークによっては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イベントの送り方、結果の戻し方が違ったりはする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900" y="2362200"/>
            <a:ext cx="6692858" cy="38164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GalaSoft.MvvmLight.Messaging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System.Windows.Input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BattleEngine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_messenger;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Start()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messenger.Send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CommandCandidate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[]&gt;(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ICommand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CommandSelecting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900" y="617696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WPF,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MVVM Light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7" name="四角形吹き出し 6"/>
          <p:cNvSpPr/>
          <p:nvPr/>
        </p:nvSpPr>
        <p:spPr>
          <a:xfrm>
            <a:off x="5276085" y="3257550"/>
            <a:ext cx="6248400" cy="1533525"/>
          </a:xfrm>
          <a:prstGeom prst="wedgeRectCallout">
            <a:avLst>
              <a:gd name="adj1" fmla="val -56656"/>
              <a:gd name="adj2" fmla="val 544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/>
              <a:t>ビュ</a:t>
            </a:r>
            <a:r>
              <a:rPr lang="ja-JP" altLang="en-US" dirty="0" smtClean="0"/>
              <a:t>ーに</a:t>
            </a:r>
            <a:r>
              <a:rPr lang="ja-JP" altLang="en-US" dirty="0"/>
              <a:t>メッセージ</a:t>
            </a:r>
            <a:r>
              <a:rPr lang="ja-JP" altLang="en-US" dirty="0" smtClean="0"/>
              <a:t>を送る</a:t>
            </a:r>
            <a:r>
              <a:rPr lang="ja-JP" altLang="en-US" dirty="0"/>
              <a:t>用</a:t>
            </a:r>
            <a:r>
              <a:rPr lang="ja-JP" altLang="en-US" dirty="0" smtClean="0"/>
              <a:t>のライブラリがあったり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ビューからの応答はメソッドじゃなくて、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段階クラスを挟んだり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フレームワークに適したクラスを挟んでるだけで、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やっぱりメッセージ送信と応答の受信がわかれてしんどい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66975" y="3543777"/>
            <a:ext cx="1205055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3069502" y="2787255"/>
            <a:ext cx="2876550" cy="752475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「メッセンジャー パターン」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とか言ったりする</a:t>
            </a:r>
          </a:p>
        </p:txBody>
      </p:sp>
    </p:spTree>
    <p:extLst>
      <p:ext uri="{BB962C8B-B14F-4D97-AF65-F5344CB8AC3E}">
        <p14:creationId xmlns:p14="http://schemas.microsoft.com/office/powerpoint/2010/main" val="6307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解決の手がかり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ビューは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ロジックから見て、ビュー上の動きは非同期処理</a:t>
            </a:r>
            <a:r>
              <a:rPr kumimoji="1" lang="en-US" altLang="ja-JP" dirty="0" smtClean="0"/>
              <a:t>(Task)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コマンド選択など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ユーザーのタップを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つ待つ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アニメーションなど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時間経過を待つ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66875" y="2781300"/>
            <a:ext cx="613661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AwaitTap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66875" y="4105196"/>
            <a:ext cx="63898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PlayAsync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Animation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66875" y="4609465"/>
            <a:ext cx="53767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Delay(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delay)</a:t>
            </a:r>
            <a:endParaRPr kumimoji="1" lang="ja-JP" altLang="en-US" dirty="0"/>
          </a:p>
        </p:txBody>
      </p:sp>
      <p:sp>
        <p:nvSpPr>
          <p:cNvPr id="7" name="右矢印 6"/>
          <p:cNvSpPr/>
          <p:nvPr/>
        </p:nvSpPr>
        <p:spPr>
          <a:xfrm>
            <a:off x="1771650" y="5457825"/>
            <a:ext cx="333375" cy="2571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5025" y="5316270"/>
            <a:ext cx="6315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Task</a:t>
            </a:r>
            <a:r>
              <a:rPr kumimoji="1" lang="ja-JP" altLang="en-US" sz="2800" dirty="0" smtClean="0"/>
              <a:t>使ったメッセンジャー パターンで解決</a:t>
            </a:r>
            <a:endParaRPr kumimoji="1" lang="ja-JP" altLang="en-US" sz="2800" dirty="0"/>
          </a:p>
        </p:txBody>
      </p:sp>
      <p:sp>
        <p:nvSpPr>
          <p:cNvPr id="9" name="四角形吹き出し 8"/>
          <p:cNvSpPr/>
          <p:nvPr/>
        </p:nvSpPr>
        <p:spPr>
          <a:xfrm>
            <a:off x="7515224" y="3183057"/>
            <a:ext cx="4143375" cy="695325"/>
          </a:xfrm>
          <a:prstGeom prst="wedgeRectCallout">
            <a:avLst>
              <a:gd name="adj1" fmla="val -45431"/>
              <a:gd name="adj2" fmla="val -75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8829675" y="3440232"/>
            <a:ext cx="1647825" cy="4705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90823" y="391080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イベントを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つ待つ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を使ったメッセンジャー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9175" y="2419350"/>
            <a:ext cx="917591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_channel;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RunAsync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開始処理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selected =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candidates);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選ばれたコマンドを実行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channel.Send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commandResult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ja-JP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dirty="0"/>
          </a:p>
        </p:txBody>
      </p:sp>
      <p:sp>
        <p:nvSpPr>
          <p:cNvPr id="5" name="四角形吹き出し 4"/>
          <p:cNvSpPr/>
          <p:nvPr/>
        </p:nvSpPr>
        <p:spPr>
          <a:xfrm>
            <a:off x="5895975" y="2990850"/>
            <a:ext cx="3619500" cy="612648"/>
          </a:xfrm>
          <a:prstGeom prst="wedgeRectCallout">
            <a:avLst>
              <a:gd name="adj1" fmla="val -30570"/>
              <a:gd name="adj2" fmla="val 796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CommandSelecting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SelectCommand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5895975" y="5087345"/>
            <a:ext cx="3619500" cy="612648"/>
          </a:xfrm>
          <a:prstGeom prst="wedgeRectCallout">
            <a:avLst>
              <a:gd name="adj1" fmla="val -33465"/>
              <a:gd name="adj2" fmla="val -7120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err="1" smtClean="0"/>
              <a:t>CommandExecuted</a:t>
            </a:r>
            <a:r>
              <a:rPr kumimoji="1" lang="ja-JP" altLang="en-US" dirty="0" smtClean="0"/>
              <a:t>メッセージと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EndCommand</a:t>
            </a:r>
            <a:r>
              <a:rPr lang="ja-JP" altLang="en-US" dirty="0" smtClean="0"/>
              <a:t>メソッドをペアに</a:t>
            </a:r>
            <a:endParaRPr kumimoji="1" lang="ja-JP" altLang="en-US" dirty="0" smtClean="0"/>
          </a:p>
        </p:txBody>
      </p:sp>
      <p:sp>
        <p:nvSpPr>
          <p:cNvPr id="7" name="円/楕円 6"/>
          <p:cNvSpPr/>
          <p:nvPr/>
        </p:nvSpPr>
        <p:spPr>
          <a:xfrm>
            <a:off x="3362325" y="37917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684306" y="3242864"/>
            <a:ext cx="1788248" cy="548880"/>
          </a:xfrm>
          <a:prstGeom prst="wedgeRectCallout">
            <a:avLst>
              <a:gd name="adj1" fmla="val -34409"/>
              <a:gd name="adj2" fmla="val 6756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/>
              <a:t>ビューの処理を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非同期に</a:t>
            </a:r>
            <a:r>
              <a:rPr kumimoji="1" lang="en-US" altLang="ja-JP" dirty="0" smtClean="0"/>
              <a:t>await</a:t>
            </a:r>
            <a:endParaRPr kumimoji="1" lang="ja-JP" altLang="en-US" dirty="0" smtClean="0"/>
          </a:p>
        </p:txBody>
      </p:sp>
      <p:sp>
        <p:nvSpPr>
          <p:cNvPr id="10" name="円/楕円 9"/>
          <p:cNvSpPr/>
          <p:nvPr/>
        </p:nvSpPr>
        <p:spPr>
          <a:xfrm>
            <a:off x="1504950" y="4591844"/>
            <a:ext cx="876300" cy="4191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33169" y="5942568"/>
            <a:ext cx="486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IteratrTasks</a:t>
            </a:r>
            <a:r>
              <a:rPr kumimoji="1" lang="ja-JP" altLang="en-US" dirty="0" smtClean="0"/>
              <a:t>版だと、</a:t>
            </a:r>
            <a:r>
              <a:rPr kumimoji="1" lang="en-US" altLang="ja-JP" dirty="0" smtClean="0"/>
              <a:t>await</a:t>
            </a:r>
            <a:r>
              <a:rPr kumimoji="1" lang="ja-JP" altLang="en-US" dirty="0" smtClean="0"/>
              <a:t>のところが</a:t>
            </a:r>
            <a:r>
              <a:rPr kumimoji="1" lang="en-US" altLang="ja-JP" dirty="0" smtClean="0"/>
              <a:t>yield return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自社フレームワークの話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今、オープンなのは </a:t>
            </a:r>
            <a:r>
              <a:rPr lang="en-US" altLang="ja-JP" dirty="0" err="1" smtClean="0"/>
              <a:t>IteratorTasks</a:t>
            </a:r>
            <a:r>
              <a:rPr lang="ja-JP" altLang="en-US" dirty="0" smtClean="0"/>
              <a:t> だけ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できれば随時オープン化していきたい</a:t>
            </a:r>
            <a:endParaRPr kumimoji="1" lang="en-US" altLang="ja-JP" dirty="0" smtClean="0"/>
          </a:p>
          <a:p>
            <a:r>
              <a:rPr lang="ja-JP" altLang="en-US" dirty="0" smtClean="0"/>
              <a:t>要求と解決策を中心に話す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チーム</a:t>
            </a:r>
            <a:r>
              <a:rPr kumimoji="1" lang="ja-JP" altLang="en-US" dirty="0" smtClean="0"/>
              <a:t>が</a:t>
            </a:r>
            <a:r>
              <a:rPr kumimoji="1" lang="ja-JP" altLang="en-US" dirty="0"/>
              <a:t>作</a:t>
            </a:r>
            <a:r>
              <a:rPr kumimoji="1" lang="ja-JP" altLang="en-US" dirty="0" smtClean="0"/>
              <a:t>っている</a:t>
            </a:r>
            <a:r>
              <a:rPr kumimoji="1" lang="ja-JP" altLang="en-US" dirty="0"/>
              <a:t>ゲーム</a:t>
            </a:r>
            <a:r>
              <a:rPr kumimoji="1" lang="ja-JP" altLang="en-US" dirty="0" smtClean="0"/>
              <a:t>の性質・要求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要求に対する技術的な課題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という縛りの中での課題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どうフレームワークを整備したか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見せれる</a:t>
            </a:r>
            <a:r>
              <a:rPr kumimoji="1" lang="ja-JP" altLang="en-US" dirty="0"/>
              <a:t>範囲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実際</a:t>
            </a:r>
            <a:r>
              <a:rPr kumimoji="1" lang="ja-JP" altLang="en-US" dirty="0" smtClean="0"/>
              <a:t>のコード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実物デモ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6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角丸四角形 83"/>
          <p:cNvSpPr/>
          <p:nvPr/>
        </p:nvSpPr>
        <p:spPr>
          <a:xfrm>
            <a:off x="7879473" y="1914525"/>
            <a:ext cx="3474327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3" name="角丸四角形 82"/>
          <p:cNvSpPr/>
          <p:nvPr/>
        </p:nvSpPr>
        <p:spPr>
          <a:xfrm>
            <a:off x="4759791" y="1914525"/>
            <a:ext cx="2848823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2" name="角丸四角形 81"/>
          <p:cNvSpPr/>
          <p:nvPr/>
        </p:nvSpPr>
        <p:spPr>
          <a:xfrm>
            <a:off x="914400" y="1914525"/>
            <a:ext cx="3470584" cy="2335396"/>
          </a:xfrm>
          <a:prstGeom prst="roundRect">
            <a:avLst>
              <a:gd name="adj" fmla="val 39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Channel</a:t>
            </a:r>
            <a:r>
              <a:rPr kumimoji="1" lang="ja-JP" altLang="en-US" dirty="0" smtClean="0"/>
              <a:t>の追加の役割</a:t>
            </a:r>
            <a:endParaRPr kumimoji="1" lang="ja-JP" altLang="en-US" dirty="0"/>
          </a:p>
        </p:txBody>
      </p:sp>
      <p:sp>
        <p:nvSpPr>
          <p:cNvPr id="4" name="円柱 3"/>
          <p:cNvSpPr/>
          <p:nvPr/>
        </p:nvSpPr>
        <p:spPr>
          <a:xfrm>
            <a:off x="2352675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3122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89414" y="200309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70434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400745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3943481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5454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45701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344472" y="3003734"/>
            <a:ext cx="97550" cy="5714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57016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885454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35372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23774" y="3264094"/>
            <a:ext cx="220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が選ばれた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963664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78659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四角形吹き出し 44"/>
          <p:cNvSpPr/>
          <p:nvPr/>
        </p:nvSpPr>
        <p:spPr>
          <a:xfrm>
            <a:off x="1160554" y="4139845"/>
            <a:ext cx="1303042" cy="542927"/>
          </a:xfrm>
          <a:prstGeom prst="wedgeRectCallout">
            <a:avLst>
              <a:gd name="adj1" fmla="val 41277"/>
              <a:gd name="adj2" fmla="val -1525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選ばれた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結果の記録</a:t>
            </a:r>
          </a:p>
        </p:txBody>
      </p:sp>
      <p:sp>
        <p:nvSpPr>
          <p:cNvPr id="46" name="円柱 45"/>
          <p:cNvSpPr/>
          <p:nvPr/>
        </p:nvSpPr>
        <p:spPr>
          <a:xfrm>
            <a:off x="5338317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28764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456076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51" name="直線コネクタ 50"/>
          <p:cNvCxnSpPr/>
          <p:nvPr/>
        </p:nvCxnSpPr>
        <p:spPr>
          <a:xfrm>
            <a:off x="6929123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871096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6871096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989230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949306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964301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四角形吹き出し 60"/>
          <p:cNvSpPr/>
          <p:nvPr/>
        </p:nvSpPr>
        <p:spPr>
          <a:xfrm>
            <a:off x="4953495" y="4139845"/>
            <a:ext cx="1303042" cy="542927"/>
          </a:xfrm>
          <a:prstGeom prst="wedgeRectCallout">
            <a:avLst>
              <a:gd name="adj1" fmla="val 26658"/>
              <a:gd name="adj2" fmla="val -1490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記録した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結果の再現</a:t>
            </a:r>
          </a:p>
        </p:txBody>
      </p:sp>
      <p:sp>
        <p:nvSpPr>
          <p:cNvPr id="62" name="円柱 61"/>
          <p:cNvSpPr/>
          <p:nvPr/>
        </p:nvSpPr>
        <p:spPr>
          <a:xfrm>
            <a:off x="8797984" y="2369285"/>
            <a:ext cx="610989" cy="1732464"/>
          </a:xfrm>
          <a:prstGeom prst="can">
            <a:avLst/>
          </a:prstGeom>
          <a:gradFill flip="none"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588431" y="199995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Channel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15743" y="200309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ロジック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10388790" y="2369285"/>
            <a:ext cx="0" cy="1637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10330763" y="2738617"/>
            <a:ext cx="112545" cy="2555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10330763" y="3584758"/>
            <a:ext cx="112545" cy="2121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 smtClean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94893" y="268889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コマンド選択して</a:t>
            </a:r>
            <a:endParaRPr kumimoji="1" lang="ja-JP" altLang="en-US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9408973" y="2994209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9423968" y="3575233"/>
            <a:ext cx="895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四角形吹き出し 71"/>
          <p:cNvSpPr/>
          <p:nvPr/>
        </p:nvSpPr>
        <p:spPr>
          <a:xfrm>
            <a:off x="7847136" y="4139845"/>
            <a:ext cx="1303042" cy="542927"/>
          </a:xfrm>
          <a:prstGeom prst="wedgeRectCallout">
            <a:avLst>
              <a:gd name="adj1" fmla="val 72710"/>
              <a:gd name="adj2" fmla="val -420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サーバーと</a:t>
            </a:r>
            <a:r>
              <a:rPr lang="ja-JP" altLang="en-US" dirty="0" smtClean="0"/>
              <a:t>通信</a:t>
            </a:r>
            <a:endParaRPr kumimoji="1" lang="ja-JP" altLang="en-US" dirty="0" smtClean="0"/>
          </a:p>
        </p:txBody>
      </p:sp>
      <p:sp>
        <p:nvSpPr>
          <p:cNvPr id="74" name="右矢印 73"/>
          <p:cNvSpPr/>
          <p:nvPr/>
        </p:nvSpPr>
        <p:spPr>
          <a:xfrm rot="2700000">
            <a:off x="9061396" y="3300383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5" name="右矢印 74"/>
          <p:cNvSpPr/>
          <p:nvPr/>
        </p:nvSpPr>
        <p:spPr>
          <a:xfrm rot="13500000">
            <a:off x="9058838" y="3849367"/>
            <a:ext cx="929515" cy="842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89414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</a:t>
            </a:r>
            <a:endParaRPr kumimoji="1" lang="ja-JP" altLang="en-US" sz="2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938207" y="15382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再現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847136" y="1538288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記録・再現ができることで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89414" y="4790689"/>
            <a:ext cx="4775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アプリ再起動時に、続きから再開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サーバー</a:t>
            </a:r>
            <a:r>
              <a:rPr lang="ja-JP" altLang="en-US" sz="2400" dirty="0"/>
              <a:t>上</a:t>
            </a:r>
            <a:r>
              <a:rPr lang="ja-JP" altLang="en-US" sz="2400" dirty="0" smtClean="0"/>
              <a:t>でのチート検証</a:t>
            </a:r>
            <a:endParaRPr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対戦履歴の再生</a:t>
            </a:r>
            <a:endParaRPr kumimoji="1" lang="en-US" altLang="ja-JP" sz="2400" dirty="0" smtClean="0"/>
          </a:p>
          <a:p>
            <a:pPr marL="342900" indent="-257175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オンライン対戦・協力プレイ</a:t>
            </a:r>
            <a:endParaRPr kumimoji="1" lang="ja-JP" altLang="en-US" sz="2400" dirty="0"/>
          </a:p>
        </p:txBody>
      </p:sp>
      <p:pic>
        <p:nvPicPr>
          <p:cNvPr id="73" name="コンテンツ プレースホルダー 7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307" y="3714591"/>
            <a:ext cx="593984" cy="593984"/>
          </a:xfrm>
        </p:spPr>
      </p:pic>
      <p:sp>
        <p:nvSpPr>
          <p:cNvPr id="85" name="四角形吹き出し 84"/>
          <p:cNvSpPr/>
          <p:nvPr/>
        </p:nvSpPr>
        <p:spPr>
          <a:xfrm>
            <a:off x="6267306" y="5186094"/>
            <a:ext cx="3032769" cy="873949"/>
          </a:xfrm>
          <a:prstGeom prst="wedgeRectCallout">
            <a:avLst>
              <a:gd name="adj1" fmla="val -64175"/>
              <a:gd name="adj2" fmla="val -344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同じ乱数シードと、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同じユーザー入力を与えれば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実行</a:t>
            </a:r>
            <a:r>
              <a:rPr kumimoji="1" lang="ja-JP" altLang="en-US" dirty="0"/>
              <a:t>結果</a:t>
            </a:r>
            <a:r>
              <a:rPr kumimoji="1" lang="ja-JP" altLang="en-US" dirty="0" smtClean="0"/>
              <a:t>は</a:t>
            </a:r>
            <a:r>
              <a:rPr kumimoji="1" lang="ja-JP" altLang="en-US" dirty="0"/>
              <a:t>一緒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5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  <p:bldP spid="46" grpId="0" animBg="1"/>
      <p:bldP spid="47" grpId="0"/>
      <p:bldP spid="49" grpId="0"/>
      <p:bldP spid="52" grpId="0" animBg="1"/>
      <p:bldP spid="56" grpId="0" animBg="1"/>
      <p:bldP spid="57" grpId="0"/>
      <p:bldP spid="61" grpId="0" animBg="1"/>
      <p:bldP spid="62" grpId="0" animBg="1"/>
      <p:bldP spid="63" grpId="0"/>
      <p:bldP spid="64" grpId="0"/>
      <p:bldP spid="66" grpId="0" animBg="1"/>
      <p:bldP spid="67" grpId="0" animBg="1"/>
      <p:bldP spid="68" grpId="0"/>
      <p:bldP spid="72" grpId="0" animBg="1"/>
      <p:bldP spid="74" grpId="0" animBg="1"/>
      <p:bldP spid="75" grpId="0" animBg="1"/>
      <p:bldP spid="77" grpId="0"/>
      <p:bldP spid="78" grpId="0"/>
      <p:bldP spid="79" grpId="0"/>
      <p:bldP spid="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他のフレームワークとのつなぎこみをフレームワーク化したい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つなぎ先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ビュー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データ バインディング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</a:t>
            </a:r>
            <a:r>
              <a:rPr lang="ja-JP" altLang="en-US" dirty="0" smtClean="0"/>
              <a:t>やり</a:t>
            </a:r>
            <a:r>
              <a:rPr lang="ja-JP" altLang="en-US" dirty="0"/>
              <a:t>取</a:t>
            </a:r>
            <a:r>
              <a:rPr lang="ja-JP" altLang="en-US" dirty="0" smtClean="0"/>
              <a:t>り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サーバーとの通信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</a:t>
            </a:r>
            <a:r>
              <a:rPr lang="ja-JP" altLang="en-US" dirty="0" smtClean="0"/>
              <a:t>は、結構手作業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Channel</a:t>
            </a:r>
            <a:r>
              <a:rPr lang="ja-JP" altLang="en-US" dirty="0" smtClean="0"/>
              <a:t>にメッセージ ハンドラーを登録して、ビューを表示して、ユーザーの選択を入れて返して</a:t>
            </a:r>
            <a:r>
              <a:rPr lang="en-US" altLang="ja-JP" dirty="0" smtClean="0"/>
              <a:t>…</a:t>
            </a:r>
          </a:p>
          <a:p>
            <a:pPr lvl="2"/>
            <a:r>
              <a:rPr kumimoji="1" lang="ja-JP" altLang="en-US" dirty="0" smtClean="0"/>
              <a:t>サーバー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たたいて、タイムアウト管理して、通信エラー時の復帰処理して</a:t>
            </a:r>
            <a:r>
              <a:rPr kumimoji="1" lang="en-US" altLang="ja-JP" dirty="0" smtClean="0"/>
              <a:t>…</a:t>
            </a:r>
          </a:p>
          <a:p>
            <a:pPr lvl="2"/>
            <a:r>
              <a:rPr lang="ja-JP" altLang="en-US" dirty="0" smtClean="0"/>
              <a:t>アプリのサスペンド時に</a:t>
            </a:r>
            <a:r>
              <a:rPr lang="en-US" altLang="ja-JP" dirty="0" smtClean="0"/>
              <a:t>Channel</a:t>
            </a:r>
            <a:r>
              <a:rPr lang="ja-JP" altLang="en-US" dirty="0" smtClean="0"/>
              <a:t>の途中記録を読みだして、ストレージに保存して、再起動時に復元して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24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ここでいったんデモ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TaskInteraction</a:t>
            </a:r>
            <a:r>
              <a:rPr lang="ja-JP" altLang="en-US" dirty="0" err="1" smtClean="0"/>
              <a:t>の利</a:t>
            </a:r>
            <a:r>
              <a:rPr lang="ja-JP" altLang="en-US" dirty="0" smtClean="0"/>
              <a:t>用例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271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ログイン シーケンス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フロー</a:t>
            </a:r>
            <a:r>
              <a:rPr lang="ja-JP" altLang="en-US" dirty="0"/>
              <a:t>図</a:t>
            </a:r>
            <a:endParaRPr kumimoji="1" lang="en-US" altLang="ja-JP" dirty="0" smtClean="0"/>
          </a:p>
          <a:p>
            <a:r>
              <a:rPr lang="ja-JP" altLang="en-US" dirty="0" smtClean="0"/>
              <a:t>細田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17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TaskNavigation</a:t>
            </a:r>
            <a:endParaRPr kumimoji="1" lang="en-US" altLang="ja-JP" dirty="0" smtClean="0"/>
          </a:p>
          <a:p>
            <a:r>
              <a:rPr lang="ja-JP" altLang="en-US" dirty="0" smtClean="0"/>
              <a:t>ページ</a:t>
            </a:r>
            <a:r>
              <a:rPr lang="ja-JP" altLang="en-US" dirty="0"/>
              <a:t>遷移</a:t>
            </a:r>
            <a:r>
              <a:rPr lang="ja-JP" altLang="en-US" dirty="0" smtClean="0"/>
              <a:t>をステート マシンとして管理</a:t>
            </a:r>
            <a:endParaRPr lang="en-US" altLang="ja-JP" dirty="0" smtClean="0"/>
          </a:p>
          <a:p>
            <a:r>
              <a:rPr kumimoji="1" lang="ja-JP" altLang="en-US" dirty="0" smtClean="0"/>
              <a:t>遷移トリガーを</a:t>
            </a:r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コンテンツ プレースホルダー 9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装備画面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3501234" y="2097260"/>
            <a:ext cx="7852566" cy="4079703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5" name="角丸四角形 94"/>
          <p:cNvSpPr/>
          <p:nvPr/>
        </p:nvSpPr>
        <p:spPr>
          <a:xfrm>
            <a:off x="409575" y="3152776"/>
            <a:ext cx="2045904" cy="1657349"/>
          </a:xfrm>
          <a:prstGeom prst="roundRect">
            <a:avLst>
              <a:gd name="adj" fmla="val 574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ページ遷移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23348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装備</a:t>
            </a:r>
            <a:endParaRPr kumimoji="1" lang="ja-JP" altLang="en-US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189413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189413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4189413" y="513397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121525" y="25622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121525" y="51530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変更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45337" y="3857626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0077449" y="38481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比較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装備中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13" name="直線矢印コネクタ 12"/>
          <p:cNvCxnSpPr>
            <a:stCxn id="4" idx="3"/>
            <a:endCxn id="5" idx="1"/>
          </p:cNvCxnSpPr>
          <p:nvPr/>
        </p:nvCxnSpPr>
        <p:spPr>
          <a:xfrm flipV="1">
            <a:off x="2252664" y="2857501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4" idx="3"/>
            <a:endCxn id="6" idx="1"/>
          </p:cNvCxnSpPr>
          <p:nvPr/>
        </p:nvCxnSpPr>
        <p:spPr>
          <a:xfrm>
            <a:off x="2252664" y="4143376"/>
            <a:ext cx="1936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4" idx="3"/>
            <a:endCxn id="7" idx="1"/>
          </p:cNvCxnSpPr>
          <p:nvPr/>
        </p:nvCxnSpPr>
        <p:spPr>
          <a:xfrm>
            <a:off x="2252664" y="4143376"/>
            <a:ext cx="1936749" cy="1285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8" idx="1"/>
          </p:cNvCxnSpPr>
          <p:nvPr/>
        </p:nvCxnSpPr>
        <p:spPr>
          <a:xfrm>
            <a:off x="5208588" y="2857501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10" idx="1"/>
          </p:cNvCxnSpPr>
          <p:nvPr/>
        </p:nvCxnSpPr>
        <p:spPr>
          <a:xfrm>
            <a:off x="5208588" y="4143376"/>
            <a:ext cx="1936749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9" idx="1"/>
          </p:cNvCxnSpPr>
          <p:nvPr/>
        </p:nvCxnSpPr>
        <p:spPr>
          <a:xfrm>
            <a:off x="5208588" y="5429251"/>
            <a:ext cx="1912937" cy="19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0" idx="3"/>
            <a:endCxn id="11" idx="1"/>
          </p:cNvCxnSpPr>
          <p:nvPr/>
        </p:nvCxnSpPr>
        <p:spPr>
          <a:xfrm flipV="1">
            <a:off x="8164512" y="4143376"/>
            <a:ext cx="1912937" cy="9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8" idx="0"/>
            <a:endCxn id="4" idx="0"/>
          </p:cNvCxnSpPr>
          <p:nvPr/>
        </p:nvCxnSpPr>
        <p:spPr>
          <a:xfrm rot="16200000" flipH="1" flipV="1">
            <a:off x="4044157" y="261145"/>
            <a:ext cx="1285875" cy="5888036"/>
          </a:xfrm>
          <a:prstGeom prst="bentConnector3">
            <a:avLst>
              <a:gd name="adj1" fmla="val -1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1" idx="0"/>
            <a:endCxn id="4" idx="0"/>
          </p:cNvCxnSpPr>
          <p:nvPr/>
        </p:nvCxnSpPr>
        <p:spPr>
          <a:xfrm rot="16200000" flipV="1">
            <a:off x="6165057" y="-573879"/>
            <a:ext cx="12700" cy="8843960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9" idx="2"/>
            <a:endCxn id="4" idx="2"/>
          </p:cNvCxnSpPr>
          <p:nvPr/>
        </p:nvCxnSpPr>
        <p:spPr>
          <a:xfrm rot="5400000" flipH="1">
            <a:off x="4034632" y="2147096"/>
            <a:ext cx="1304925" cy="5888036"/>
          </a:xfrm>
          <a:prstGeom prst="bentConnector3">
            <a:avLst>
              <a:gd name="adj1" fmla="val -175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067206" y="35680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空欄選択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455479" y="385382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詳細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26003" y="4217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589476" y="531215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633812" y="4094371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862298" y="294080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199929" y="24693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199929" y="38323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変更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199929" y="50785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35750" y="285449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635750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6635750" y="5426662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631112" y="57652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152882" y="380123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9521295" y="413978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572114" y="34698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559635" y="21456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59721" y="3091023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ユニット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0274582" y="206142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sp>
        <p:nvSpPr>
          <p:cNvPr id="99" name="角丸四角形 98"/>
          <p:cNvSpPr/>
          <p:nvPr/>
        </p:nvSpPr>
        <p:spPr>
          <a:xfrm>
            <a:off x="9158900" y="5156448"/>
            <a:ext cx="3111678" cy="1782616"/>
          </a:xfrm>
          <a:prstGeom prst="roundRect">
            <a:avLst>
              <a:gd name="adj" fmla="val 247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11102860" y="51582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装備強化</a:t>
            </a:r>
            <a:endParaRPr kumimoji="1" lang="en-US" altLang="ja-JP" dirty="0" smtClean="0"/>
          </a:p>
          <a:p>
            <a:r>
              <a:rPr lang="ja-JP" altLang="en-US" dirty="0"/>
              <a:t>グループ</a:t>
            </a:r>
            <a:endParaRPr kumimoji="1" lang="ja-JP" altLang="en-US" dirty="0"/>
          </a:p>
        </p:txBody>
      </p:sp>
      <p:cxnSp>
        <p:nvCxnSpPr>
          <p:cNvPr id="105" name="カギ線コネクタ 104"/>
          <p:cNvCxnSpPr>
            <a:stCxn id="11" idx="2"/>
            <a:endCxn id="119" idx="0"/>
          </p:cNvCxnSpPr>
          <p:nvPr/>
        </p:nvCxnSpPr>
        <p:spPr>
          <a:xfrm rot="5400000">
            <a:off x="9810495" y="4782367"/>
            <a:ext cx="1120259" cy="43282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カギ線コネクタ 106"/>
          <p:cNvCxnSpPr>
            <a:stCxn id="6" idx="2"/>
            <a:endCxn id="127" idx="0"/>
          </p:cNvCxnSpPr>
          <p:nvPr/>
        </p:nvCxnSpPr>
        <p:spPr>
          <a:xfrm rot="16200000" flipH="1">
            <a:off x="6628793" y="2508858"/>
            <a:ext cx="1120259" cy="497984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stCxn id="8" idx="3"/>
            <a:endCxn id="118" idx="0"/>
          </p:cNvCxnSpPr>
          <p:nvPr/>
        </p:nvCxnSpPr>
        <p:spPr>
          <a:xfrm>
            <a:off x="8140700" y="2857501"/>
            <a:ext cx="1769058" cy="27014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9" idx="3"/>
            <a:endCxn id="127" idx="1"/>
          </p:cNvCxnSpPr>
          <p:nvPr/>
        </p:nvCxnSpPr>
        <p:spPr>
          <a:xfrm>
            <a:off x="8140700" y="5448301"/>
            <a:ext cx="1445778" cy="29527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9817392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0061845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9586478" y="555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4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5" grpId="0" animBg="1"/>
      <p:bldP spid="96" grpId="0"/>
      <p:bldP spid="98" grpId="0"/>
      <p:bldP spid="99" grpId="0" animBg="1"/>
      <p:bldP spid="100" grpId="0"/>
      <p:bldP spid="118" grpId="0"/>
      <p:bldP spid="119" grpId="0"/>
      <p:bldP spid="1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マシンと</a:t>
            </a:r>
            <a:r>
              <a:rPr kumimoji="1" lang="en-US" altLang="ja-JP" dirty="0" smtClean="0"/>
              <a:t>Task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ページ遷移はステート マシン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ステート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どのページにいる</a:t>
            </a:r>
            <a:endParaRPr kumimoji="1" lang="en-US" altLang="ja-JP" dirty="0" smtClean="0"/>
          </a:p>
          <a:p>
            <a:r>
              <a:rPr lang="ja-JP" altLang="en-US" dirty="0" smtClean="0"/>
              <a:t>トリガー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どのボタンをタップした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リストのどの要素をタップした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タイムアウトした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941513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A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873625" y="260985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ステート</a:t>
            </a:r>
            <a:endParaRPr lang="en-US" altLang="ja-JP" dirty="0" smtClean="0"/>
          </a:p>
          <a:p>
            <a:pPr algn="ctr"/>
            <a:r>
              <a:rPr kumimoji="1" lang="en-US" altLang="ja-JP" dirty="0"/>
              <a:t>B</a:t>
            </a:r>
            <a:endParaRPr kumimoji="1" lang="en-US" altLang="ja-JP" dirty="0" smtClean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960688" y="2824203"/>
            <a:ext cx="191293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55033" y="247157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lang="en-US" altLang="ja-JP" sz="1600" dirty="0" smtClean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960688" y="2995653"/>
            <a:ext cx="19129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914329" y="3005180"/>
            <a:ext cx="9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accent1"/>
                </a:solidFill>
              </a:rPr>
              <a:t>トリガー</a:t>
            </a:r>
            <a:r>
              <a:rPr kumimoji="1" lang="en-US" altLang="ja-JP" sz="1600" dirty="0" smtClean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676899" y="4183182"/>
            <a:ext cx="4143375" cy="695325"/>
          </a:xfrm>
          <a:prstGeom prst="wedgeRectCallout">
            <a:avLst>
              <a:gd name="adj1" fmla="val -76236"/>
              <a:gd name="adj2" fmla="val 5976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button.Tap.FirstAsync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5676899" y="4932958"/>
            <a:ext cx="4143375" cy="695325"/>
          </a:xfrm>
          <a:prstGeom prst="wedgeRectCallout">
            <a:avLst>
              <a:gd name="adj1" fmla="val -58305"/>
              <a:gd name="adj2" fmla="val 118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使えば、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list.Items.FirstAsync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ToTask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四角形吹き出し 15"/>
          <p:cNvSpPr/>
          <p:nvPr/>
        </p:nvSpPr>
        <p:spPr>
          <a:xfrm>
            <a:off x="6442075" y="1872576"/>
            <a:ext cx="3654426" cy="1828783"/>
          </a:xfrm>
          <a:prstGeom prst="wedgeRectCallout">
            <a:avLst>
              <a:gd name="adj1" fmla="val -18433"/>
              <a:gd name="adj2" fmla="val 7189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>
                <a:latin typeface="+mn-ea"/>
                <a:cs typeface="Consolas" panose="020B0609020204030204" pitchFamily="49" charset="0"/>
              </a:rPr>
              <a:t>いずれにしろ</a:t>
            </a:r>
            <a:r>
              <a:rPr kumimoji="1" lang="en-US" altLang="ja-JP" dirty="0" smtClean="0">
                <a:latin typeface="+mn-ea"/>
                <a:cs typeface="Consolas" panose="020B0609020204030204" pitchFamily="49" charset="0"/>
              </a:rPr>
              <a:t>Task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が使える</a:t>
            </a:r>
            <a:endParaRPr kumimoji="1"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これら複数のうちの最初の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1</a:t>
            </a:r>
            <a:r>
              <a:rPr lang="ja-JP" altLang="en-US" dirty="0" err="1" smtClean="0">
                <a:latin typeface="+mn-ea"/>
                <a:cs typeface="Consolas" panose="020B0609020204030204" pitchFamily="49" charset="0"/>
              </a:rPr>
              <a:t>つを</a:t>
            </a:r>
            <a:r>
              <a:rPr lang="ja-JP" altLang="en-US" dirty="0" smtClean="0">
                <a:latin typeface="+mn-ea"/>
                <a:cs typeface="Consolas" panose="020B0609020204030204" pitchFamily="49" charset="0"/>
              </a:rPr>
              <a:t>待つ</a:t>
            </a:r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endParaRPr lang="en-US" altLang="ja-JP" dirty="0" smtClean="0">
              <a:latin typeface="+mn-ea"/>
              <a:cs typeface="Consolas" panose="020B0609020204030204" pitchFamily="49" charset="0"/>
            </a:endParaRPr>
          </a:p>
          <a:p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.Any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button.AwaitTap</a:t>
            </a:r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(timeout));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5676899" y="5781574"/>
            <a:ext cx="4143375" cy="368878"/>
          </a:xfrm>
          <a:prstGeom prst="wedgeRectCallout">
            <a:avLst>
              <a:gd name="adj1" fmla="val -94167"/>
              <a:gd name="adj2" fmla="val -579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.Delay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kumimoji="1" lang="ja-JP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8950" y="4001294"/>
            <a:ext cx="1851873" cy="231060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63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Task</a:t>
            </a:r>
            <a:r>
              <a:rPr lang="ja-JP" altLang="en-US" dirty="0" smtClean="0"/>
              <a:t>ナビゲーションをフレームワーク化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ステート マシンの設定例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2075" y="3086100"/>
            <a:ext cx="9610323" cy="20621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Cancel.AwaitTap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{},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TransitionKey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.PageBack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Detail.AwaitTap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=&gt;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SelectedItem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x,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AddState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.EquipmentDetail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…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2324100" y="2368551"/>
            <a:ext cx="2181225" cy="581025"/>
          </a:xfrm>
          <a:prstGeom prst="wedgeRectCallout">
            <a:avLst>
              <a:gd name="adj1" fmla="val -25200"/>
              <a:gd name="adj2" fmla="val 788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どのステートのときに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一覧画面にいる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871181" y="2949576"/>
            <a:ext cx="2181225" cy="581025"/>
          </a:xfrm>
          <a:prstGeom prst="wedgeRectCallout">
            <a:avLst>
              <a:gd name="adj1" fmla="val -30440"/>
              <a:gd name="adj2" fmla="val 10840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どういうトリガーで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戻るボタンを押した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418262" y="2949576"/>
            <a:ext cx="1737054" cy="581025"/>
          </a:xfrm>
          <a:prstGeom prst="wedgeRectCallout">
            <a:avLst>
              <a:gd name="adj1" fmla="val 18769"/>
              <a:gd name="adj2" fmla="val 887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どう遷移す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戻る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4505325" y="4548188"/>
            <a:ext cx="2181225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kumimoji="1" lang="ja-JP" altLang="en-US" dirty="0" smtClean="0"/>
              <a:t>ボタンを押した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8839200" y="4548188"/>
            <a:ext cx="1962150" cy="395287"/>
          </a:xfrm>
          <a:prstGeom prst="wedgeRectCallout">
            <a:avLst>
              <a:gd name="adj1" fmla="val -23016"/>
              <a:gd name="adj2" fmla="val -940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詳細</a:t>
            </a:r>
            <a:r>
              <a:rPr lang="ja-JP" altLang="en-US" dirty="0"/>
              <a:t>画面</a:t>
            </a:r>
            <a:r>
              <a:rPr lang="ja-JP" altLang="en-US" dirty="0" smtClean="0"/>
              <a:t>に</a:t>
            </a:r>
            <a:r>
              <a:rPr lang="ja-JP" altLang="en-US" dirty="0"/>
              <a:t>遷移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四角形吹き出し 9"/>
          <p:cNvSpPr/>
          <p:nvPr/>
        </p:nvSpPr>
        <p:spPr>
          <a:xfrm>
            <a:off x="6448425" y="5243483"/>
            <a:ext cx="2824364" cy="595342"/>
          </a:xfrm>
          <a:prstGeom prst="wedgeRectCallout">
            <a:avLst>
              <a:gd name="adj1" fmla="val -16608"/>
              <a:gd name="adj2" fmla="val -1916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遷移</a:t>
            </a:r>
            <a:r>
              <a:rPr lang="ja-JP" altLang="en-US" dirty="0"/>
              <a:t>前</a:t>
            </a:r>
            <a:r>
              <a:rPr lang="ja-JP" altLang="en-US" dirty="0" smtClean="0"/>
              <a:t>の処理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選択したアイテムを記憶</a:t>
            </a:r>
            <a:r>
              <a:rPr kumimoji="1"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2" name="円/楕円 11"/>
          <p:cNvSpPr/>
          <p:nvPr/>
        </p:nvSpPr>
        <p:spPr>
          <a:xfrm>
            <a:off x="3493664" y="3636933"/>
            <a:ext cx="2440411" cy="9112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1076325" y="5077588"/>
            <a:ext cx="3981450" cy="823148"/>
          </a:xfrm>
          <a:prstGeom prst="wedgeRectCallout">
            <a:avLst>
              <a:gd name="adj1" fmla="val 29855"/>
              <a:gd name="adj2" fmla="val -13335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err="1" smtClean="0"/>
              <a:t>CancellationToken</a:t>
            </a:r>
            <a:r>
              <a:rPr lang="ja-JP" altLang="en-US" dirty="0" smtClean="0"/>
              <a:t>を受け取って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Task</a:t>
            </a:r>
            <a:r>
              <a:rPr kumimoji="1" lang="ja-JP" altLang="en-US" dirty="0" smtClean="0"/>
              <a:t>を返すメソッド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(1</a:t>
            </a:r>
            <a:r>
              <a:rPr lang="ja-JP" altLang="en-US" dirty="0" smtClean="0"/>
              <a:t>つ終わったら残りはキャンセルする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070368" y="6094661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こいつも、</a:t>
            </a:r>
            <a:r>
              <a:rPr kumimoji="1" lang="en-US" altLang="ja-JP" dirty="0" smtClean="0"/>
              <a:t>WPF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の両方で稼働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フレームワーク化したことで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「戻る」</a:t>
            </a:r>
            <a:r>
              <a:rPr lang="en-US" altLang="ja-JP" dirty="0" smtClean="0"/>
              <a:t>(Android</a:t>
            </a:r>
            <a:r>
              <a:rPr lang="ja-JP" altLang="en-US" dirty="0" smtClean="0"/>
              <a:t>の</a:t>
            </a:r>
            <a:r>
              <a:rPr lang="en-US" altLang="ja-JP" dirty="0" smtClean="0"/>
              <a:t>Back</a:t>
            </a:r>
            <a:r>
              <a:rPr lang="ja-JP" altLang="en-US" dirty="0" smtClean="0"/>
              <a:t>ボタン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ビュー</a:t>
            </a:r>
            <a:r>
              <a:rPr lang="ja-JP" altLang="en-US" dirty="0"/>
              <a:t>内</a:t>
            </a:r>
            <a:r>
              <a:rPr lang="ja-JP" altLang="en-US" dirty="0" smtClean="0"/>
              <a:t>のデータ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ViewModel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をスタックで保存、</a:t>
            </a:r>
            <a:r>
              <a:rPr lang="en-US" altLang="ja-JP" dirty="0" smtClean="0"/>
              <a:t>pop)</a:t>
            </a:r>
          </a:p>
          <a:p>
            <a:r>
              <a:rPr kumimoji="1" lang="ja-JP" altLang="en-US" dirty="0" smtClean="0"/>
              <a:t>グループ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グループ内遷移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グループ</a:t>
            </a:r>
            <a:r>
              <a:rPr lang="en-US" altLang="ja-JP" dirty="0" err="1" smtClean="0"/>
              <a:t>ViewModel</a:t>
            </a:r>
            <a:r>
              <a:rPr lang="ja-JP" altLang="en-US" dirty="0" smtClean="0"/>
              <a:t>を共有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グループ間遷移</a:t>
            </a:r>
            <a:r>
              <a:rPr lang="en-US" altLang="ja-JP" dirty="0" smtClean="0"/>
              <a:t>:</a:t>
            </a:r>
            <a:r>
              <a:rPr lang="ja-JP" altLang="en-US" dirty="0" smtClean="0"/>
              <a:t> 一気に数ページ戻れる</a:t>
            </a:r>
            <a:endParaRPr lang="en-US" altLang="ja-JP" dirty="0" smtClean="0"/>
          </a:p>
          <a:p>
            <a:r>
              <a:rPr kumimoji="1" lang="ja-JP" altLang="en-US" dirty="0" smtClean="0"/>
              <a:t>ページのビューはページ内のことに専念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トリガーを起こすところまでがページの債務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ページ遷移や</a:t>
            </a:r>
            <a:r>
              <a:rPr kumimoji="1" lang="en-US" altLang="ja-JP" dirty="0" err="1" smtClean="0"/>
              <a:t>ViewModel</a:t>
            </a:r>
            <a:r>
              <a:rPr kumimoji="1" lang="ja-JP" altLang="en-US" dirty="0" smtClean="0"/>
              <a:t>の記録はナビゲーターの債務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38911" y="5807631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aseline="30000" dirty="0" smtClean="0"/>
              <a:t>※</a:t>
            </a:r>
            <a:r>
              <a:rPr kumimoji="1" lang="ja-JP" altLang="en-US" dirty="0" smtClean="0"/>
              <a:t> ビュー内でだけ必要なデータを記録しておくモデル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8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独自の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シーン管理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Unity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Application.LoadLevel</a:t>
            </a:r>
            <a:r>
              <a:rPr lang="ja-JP" altLang="en-US" dirty="0" smtClean="0"/>
              <a:t>使ってない</a:t>
            </a:r>
            <a:endParaRPr lang="en-US" altLang="ja-JP" dirty="0" smtClean="0"/>
          </a:p>
          <a:p>
            <a:pPr lvl="1"/>
            <a:r>
              <a:rPr lang="en-US" altLang="ja-JP" dirty="0" err="1"/>
              <a:t>LoadLevel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全オブジェクトの一斉破棄かけてるみたいでとにかく重たい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リソース リーク防止の一番手っ取り早い方法ではあるけど、いくらなんでも遅い</a:t>
            </a:r>
            <a:endParaRPr lang="en-US" altLang="ja-JP" dirty="0"/>
          </a:p>
          <a:p>
            <a:pPr lvl="1"/>
            <a:r>
              <a:rPr lang="en-US" altLang="ja-JP" dirty="0" err="1" smtClean="0"/>
              <a:t>Application.LoadLevelAdditiveAsync</a:t>
            </a:r>
            <a:r>
              <a:rPr lang="ja-JP" altLang="en-US" dirty="0" smtClean="0"/>
              <a:t>で読み込んで、自前でシーン管理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前のシーンを自前で</a:t>
            </a:r>
            <a:r>
              <a:rPr kumimoji="1" lang="en-US" altLang="ja-JP" dirty="0" smtClean="0"/>
              <a:t>Destroy</a:t>
            </a:r>
          </a:p>
          <a:p>
            <a:pPr lvl="2"/>
            <a:r>
              <a:rPr lang="ja-JP" altLang="en-US" dirty="0" smtClean="0"/>
              <a:t>読み込んだ</a:t>
            </a:r>
            <a:r>
              <a:rPr lang="ja-JP" altLang="en-US" dirty="0"/>
              <a:t>シーン</a:t>
            </a:r>
            <a:r>
              <a:rPr lang="ja-JP" altLang="en-US" dirty="0" smtClean="0"/>
              <a:t>をルート要素につなぎなおし</a:t>
            </a:r>
            <a:endParaRPr lang="en-US" altLang="ja-JP" dirty="0" smtClean="0"/>
          </a:p>
          <a:p>
            <a:pPr marL="914400" lvl="2" indent="0">
              <a:buNone/>
            </a:pPr>
            <a:r>
              <a:rPr kumimoji="1" lang="ja-JP" altLang="en-US" dirty="0" smtClean="0"/>
              <a:t>というような処理を、ページ遷移管理のついでにフレームワーク化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865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どういうものを作っていて、どういう要求があった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312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まだ結構定型コードが多い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マシンの設定コードが結構煩雑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コード生成で対応</a:t>
            </a:r>
            <a:r>
              <a:rPr lang="en-US" altLang="ja-JP" dirty="0"/>
              <a:t>(Unity</a:t>
            </a:r>
            <a:r>
              <a:rPr lang="ja-JP" altLang="en-US" dirty="0"/>
              <a:t>エディター拡張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結構、黒魔術的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4200"/>
            <a:ext cx="3200400" cy="27813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5734050" y="3638549"/>
            <a:ext cx="21621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グループ単位で設定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6605587" y="4907755"/>
            <a:ext cx="2581275" cy="352425"/>
          </a:xfrm>
          <a:prstGeom prst="wedgeRectCallout">
            <a:avLst>
              <a:gd name="adj1" fmla="val -58718"/>
              <a:gd name="adj2" fmla="val 408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グループ内のページ一覧</a:t>
            </a:r>
          </a:p>
        </p:txBody>
      </p:sp>
      <p:sp>
        <p:nvSpPr>
          <p:cNvPr id="7" name="右中かっこ 6"/>
          <p:cNvSpPr/>
          <p:nvPr/>
        </p:nvSpPr>
        <p:spPr>
          <a:xfrm>
            <a:off x="6096000" y="4791074"/>
            <a:ext cx="200025" cy="866775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テキストで書くものじゃない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ステート マシン設定なんて、テキスト ベースのプログラミング言語で書くものじゃない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↓こういう絵で描ける</a:t>
            </a:r>
            <a:r>
              <a:rPr lang="en-US" altLang="ja-JP" dirty="0" smtClean="0"/>
              <a:t>Visual</a:t>
            </a:r>
            <a:r>
              <a:rPr lang="ja-JP" altLang="en-US" dirty="0" smtClean="0"/>
              <a:t>な</a:t>
            </a:r>
            <a:r>
              <a:rPr lang="en-US" altLang="ja-JP" dirty="0" smtClean="0"/>
              <a:t>DSL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と、編集用エディター拡張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2"/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 smtClean="0"/>
              <a:t>実装も大変だし、カスタマイズ性と両立難しそう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(Visual</a:t>
            </a:r>
            <a:r>
              <a:rPr kumimoji="1" lang="ja-JP" altLang="en-US" dirty="0" smtClean="0"/>
              <a:t>なエディター拡張ありのナビゲーション フレームワーク自体は</a:t>
            </a:r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用のものもあるにはある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474913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装備一覧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07025" y="3924301"/>
            <a:ext cx="1019175" cy="590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装備詳細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lang="ja-JP" altLang="en-US" dirty="0"/>
              <a:t>空欄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6" name="直線矢印コネクタ 5"/>
          <p:cNvCxnSpPr>
            <a:stCxn id="4" idx="3"/>
            <a:endCxn id="5" idx="1"/>
          </p:cNvCxnSpPr>
          <p:nvPr/>
        </p:nvCxnSpPr>
        <p:spPr>
          <a:xfrm>
            <a:off x="3494088" y="4219576"/>
            <a:ext cx="1912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147798" y="430288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5429" y="383139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選択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21250" y="4216570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戻る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5135" y="350771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/>
                </a:solidFill>
              </a:rPr>
              <a:t>装備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5" idx="0"/>
          </p:cNvCxnSpPr>
          <p:nvPr/>
        </p:nvCxnSpPr>
        <p:spPr>
          <a:xfrm rot="16200000" flipV="1">
            <a:off x="3620294" y="1627982"/>
            <a:ext cx="495301" cy="40973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819275" y="4219576"/>
            <a:ext cx="644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ダイアログ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</a:t>
            </a:r>
            <a:r>
              <a:rPr lang="ja-JP" altLang="en-US" dirty="0" smtClean="0"/>
              <a:t>の</a:t>
            </a:r>
            <a:r>
              <a:rPr lang="ja-JP" altLang="en-US" dirty="0"/>
              <a:t>実装</a:t>
            </a:r>
            <a:r>
              <a:rPr lang="ja-JP" altLang="en-US" dirty="0" smtClean="0"/>
              <a:t>はページのみ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ダイアログは別系統フレームワーク</a:t>
            </a:r>
            <a:endParaRPr kumimoji="1" lang="en-US" altLang="ja-JP" dirty="0" smtClean="0"/>
          </a:p>
          <a:p>
            <a:r>
              <a:rPr lang="ja-JP" altLang="en-US" dirty="0" smtClean="0"/>
              <a:t>実際の要件的には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デザイナーから上がってくるページ遷移フローはページとダイアログが同列・混在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ダイアログの遷移も同じナビゲーション フレームワークで動かしたいことが多々ある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7268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通信コード生成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TypeGen</a:t>
            </a:r>
            <a:endParaRPr kumimoji="1" lang="en-US" altLang="ja-JP" dirty="0" smtClean="0"/>
          </a:p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定義・型定義を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(C#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コード生成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1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 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サーバーとの通信は定型文が多い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手書きすると大量に似たようなコードを書く必要がある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シリアライズ、デシリアライズ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</a:t>
            </a:r>
            <a:r>
              <a:rPr lang="ja-JP" altLang="en-US" dirty="0" smtClean="0"/>
              <a:t>通信、エラー処理</a:t>
            </a:r>
            <a:endParaRPr lang="en-US" altLang="ja-JP" dirty="0"/>
          </a:p>
          <a:p>
            <a:r>
              <a:rPr kumimoji="1" lang="ja-JP" altLang="en-US" dirty="0" smtClean="0"/>
              <a:t>多くの通信フレームワークはリフレクションで実現していて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iOS</a:t>
            </a:r>
            <a:r>
              <a:rPr lang="ja-JP" altLang="en-US" dirty="0" smtClean="0"/>
              <a:t>で死ぬ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性能的に、携帯端末であまり動的な処理をしたくない</a:t>
            </a:r>
            <a:endParaRPr kumimoji="1" lang="en-US" altLang="ja-JP" dirty="0" smtClean="0"/>
          </a:p>
        </p:txBody>
      </p:sp>
      <p:sp>
        <p:nvSpPr>
          <p:cNvPr id="4" name="右矢印 3"/>
          <p:cNvSpPr/>
          <p:nvPr/>
        </p:nvSpPr>
        <p:spPr>
          <a:xfrm>
            <a:off x="1247774" y="5133975"/>
            <a:ext cx="428625" cy="33337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6399" y="5038725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コード生成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117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型定義、メソッド定義は</a:t>
            </a:r>
            <a:r>
              <a:rPr kumimoji="1" lang="en-US" altLang="ja-JP" dirty="0" smtClean="0"/>
              <a:t>strongly-typed</a:t>
            </a:r>
            <a:r>
              <a:rPr kumimoji="1" lang="ja-JP" altLang="en-US" dirty="0" smtClean="0"/>
              <a:t>な言語使うのが楽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初代</a:t>
            </a:r>
            <a:r>
              <a:rPr kumimoji="1" lang="en-US" altLang="ja-JP" dirty="0" smtClean="0"/>
              <a:t>)XML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(2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)Ruby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DSL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(3</a:t>
            </a:r>
            <a:r>
              <a:rPr kumimoji="1" lang="ja-JP" altLang="en-US" dirty="0" smtClean="0"/>
              <a:t>代目</a:t>
            </a:r>
            <a:r>
              <a:rPr kumimoji="1" lang="en-US" altLang="ja-JP" dirty="0" smtClean="0"/>
              <a:t>)JSON</a:t>
            </a:r>
            <a:r>
              <a:rPr kumimoji="1" lang="ja-JP" altLang="en-US" dirty="0" smtClean="0"/>
              <a:t>とかで書いてた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だんだんやりたいことが</a:t>
            </a:r>
            <a:r>
              <a:rPr lang="ja-JP" altLang="en-US" dirty="0"/>
              <a:t>複雑</a:t>
            </a:r>
            <a:r>
              <a:rPr lang="ja-JP" altLang="en-US" dirty="0" smtClean="0"/>
              <a:t>に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配列</a:t>
            </a:r>
            <a:r>
              <a:rPr lang="ja-JP" altLang="en-US" dirty="0" smtClean="0"/>
              <a:t>に対応、</a:t>
            </a:r>
            <a:r>
              <a:rPr lang="en-US" altLang="ja-JP" dirty="0" err="1" smtClean="0"/>
              <a:t>nullable</a:t>
            </a:r>
            <a:r>
              <a:rPr lang="ja-JP" altLang="en-US" dirty="0" smtClean="0"/>
              <a:t>に対応、ジェネリック、型の派生に対応</a:t>
            </a:r>
            <a:r>
              <a:rPr lang="en-US" altLang="ja-JP" dirty="0" smtClean="0"/>
              <a:t>…</a:t>
            </a:r>
          </a:p>
          <a:p>
            <a:pPr lvl="1"/>
            <a:r>
              <a:rPr kumimoji="1" lang="ja-JP" altLang="en-US" dirty="0" smtClean="0"/>
              <a:t>要するに、型に厳しい言語で書けることと要件変わらなくなった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なら、最初から</a:t>
            </a:r>
            <a:r>
              <a:rPr lang="en-US" altLang="ja-JP" dirty="0" smtClean="0"/>
              <a:t>C#</a:t>
            </a:r>
            <a:r>
              <a:rPr lang="ja-JP" altLang="en-US" dirty="0" smtClean="0"/>
              <a:t>で書けばいい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8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型定義例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2152353"/>
            <a:ext cx="4855816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アイテムマスター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InventoryForeignKey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強化アイテム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EnhancerIds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インスタンスごとの追加能力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AbilityIndexedValue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10275" y="2152353"/>
            <a:ext cx="3762568" cy="33239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装備する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誰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ユニットの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何番目の装備スロットに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slot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何を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ja-JP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の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Comment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変更結果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&gt;[] Units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7708" y="1690688"/>
            <a:ext cx="3414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型定義</a:t>
            </a:r>
            <a:r>
              <a:rPr kumimoji="1" lang="en-US" altLang="ja-JP" sz="2400" dirty="0" smtClean="0"/>
              <a:t>(C#</a:t>
            </a:r>
            <a:r>
              <a:rPr kumimoji="1" lang="ja-JP" altLang="en-US" sz="2400" dirty="0" smtClean="0"/>
              <a:t>でクラスを書く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0275" y="1690688"/>
            <a:ext cx="543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API</a:t>
            </a:r>
            <a:r>
              <a:rPr kumimoji="1" lang="ja-JP" altLang="en-US" sz="2400" dirty="0" smtClean="0"/>
              <a:t>定義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インターフェイスのメソッドを書く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876925" y="5325746"/>
            <a:ext cx="4191000" cy="895350"/>
          </a:xfrm>
          <a:prstGeom prst="wedgeRectCallout">
            <a:avLst>
              <a:gd name="adj1" fmla="val -60151"/>
              <a:gd name="adj2" fmla="val -343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プレーンなクラス、フィールドを書く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いくつか、属性を付けて生成結果を制御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5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の読み込み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ビルドした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からリフレクションで読み込み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普通に </a:t>
            </a:r>
            <a:r>
              <a:rPr kumimoji="1" lang="en-US" altLang="ja-JP" dirty="0" err="1" smtClean="0"/>
              <a:t>System.Type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を読んでる</a:t>
            </a:r>
            <a:endParaRPr kumimoji="1" lang="en-US" altLang="ja-JP" dirty="0" smtClean="0"/>
          </a:p>
          <a:p>
            <a:r>
              <a:rPr lang="ja-JP" altLang="en-US" dirty="0" smtClean="0"/>
              <a:t>他の選択肢</a:t>
            </a:r>
            <a:r>
              <a:rPr lang="en-US" altLang="ja-JP" dirty="0" smtClean="0"/>
              <a:t>(</a:t>
            </a:r>
            <a:r>
              <a:rPr lang="ja-JP" altLang="en-US" dirty="0" smtClean="0"/>
              <a:t>作り始めた</a:t>
            </a:r>
            <a:r>
              <a:rPr lang="ja-JP" altLang="en-US" dirty="0"/>
              <a:t>当時</a:t>
            </a:r>
            <a:r>
              <a:rPr lang="ja-JP" altLang="en-US" dirty="0" smtClean="0"/>
              <a:t>はなかったも</a:t>
            </a:r>
            <a:r>
              <a:rPr lang="ja-JP" altLang="en-US" dirty="0"/>
              <a:t>の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System.Reflection.Metadata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依存先の解決できなくても</a:t>
            </a:r>
            <a:r>
              <a:rPr kumimoji="1" lang="en-US" altLang="ja-JP" dirty="0" smtClean="0"/>
              <a:t>DLL</a:t>
            </a:r>
            <a:r>
              <a:rPr kumimoji="1" lang="ja-JP" altLang="en-US" dirty="0" smtClean="0"/>
              <a:t>単体で読める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hlinkClick r:id="rId3"/>
              </a:rPr>
              <a:t>Roslyn</a:t>
            </a:r>
            <a:r>
              <a:rPr kumimoji="1" lang="ja-JP" altLang="en-US" dirty="0" smtClean="0">
                <a:hlinkClick r:id="rId3"/>
              </a:rPr>
              <a:t> 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Scripting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</a:t>
            </a:r>
            <a:r>
              <a:rPr lang="en-US" altLang="ja-JP" dirty="0"/>
              <a:t>(</a:t>
            </a:r>
            <a:r>
              <a:rPr lang="en-US" altLang="ja-JP" dirty="0" err="1" smtClean="0"/>
              <a:t>Microsoft.CodeAnalysis.Scripting.CSharp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今</a:t>
            </a:r>
            <a:r>
              <a:rPr lang="ja-JP" altLang="en-US" dirty="0" smtClean="0"/>
              <a:t>まだ簡単に使える段階にない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ほんとはこれでやりたかったけども、</a:t>
            </a:r>
            <a:r>
              <a:rPr kumimoji="1" lang="en-US" altLang="ja-JP" dirty="0" smtClean="0"/>
              <a:t>Roslyn</a:t>
            </a:r>
            <a:r>
              <a:rPr kumimoji="1" lang="ja-JP" altLang="en-US" dirty="0" err="1" smtClean="0"/>
              <a:t>のリ</a:t>
            </a:r>
            <a:r>
              <a:rPr kumimoji="1" lang="ja-JP" altLang="en-US" dirty="0" smtClean="0"/>
              <a:t>リース自体が思った以上に遅く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222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基本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型に厳しい言語で面倒なのは、シリアライズと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バインディング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この辺りを生成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シリアライズ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デシリアライズ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データバインディング用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INotifyPropertyChanged</a:t>
            </a:r>
            <a:r>
              <a:rPr lang="en-US" altLang="ja-JP" dirty="0" smtClean="0"/>
              <a:t>)</a:t>
            </a:r>
            <a:r>
              <a:rPr lang="ja-JP" altLang="en-US" dirty="0" smtClean="0"/>
              <a:t>実装</a:t>
            </a:r>
            <a:endParaRPr lang="en-US" altLang="ja-JP" dirty="0" smtClean="0"/>
          </a:p>
          <a:p>
            <a:r>
              <a:rPr lang="ja-JP" altLang="en-US" dirty="0" smtClean="0"/>
              <a:t>通信処理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メソッドと対応する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作って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送りたい</a:t>
            </a:r>
            <a:r>
              <a:rPr lang="ja-JP" altLang="en-US" dirty="0"/>
              <a:t>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化して</a:t>
            </a:r>
            <a:r>
              <a:rPr lang="en-US" altLang="ja-JP" dirty="0" smtClean="0"/>
              <a:t>POST</a:t>
            </a:r>
          </a:p>
          <a:p>
            <a:pPr lvl="1"/>
            <a:r>
              <a:rPr kumimoji="1" lang="ja-JP" altLang="en-US" dirty="0" smtClean="0"/>
              <a:t>返ってきたデータを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デシリアライズ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2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生成物</a:t>
            </a:r>
            <a:r>
              <a:rPr lang="en-US" altLang="ja-JP" dirty="0" smtClean="0"/>
              <a:t>:</a:t>
            </a:r>
            <a:r>
              <a:rPr lang="ja-JP" altLang="en-US" dirty="0" smtClean="0"/>
              <a:t> 普通のクラス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5352747" cy="37548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id;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Clone(</a:t>
            </a:r>
            <a:r>
              <a:rPr lang="en-US" altLang="ja-JP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… }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4333875" y="2676525"/>
            <a:ext cx="1419225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プロパティ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333874" y="3390900"/>
            <a:ext cx="2038351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コンストラクター引数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938283" y="4485699"/>
            <a:ext cx="2400301" cy="447675"/>
          </a:xfrm>
          <a:prstGeom prst="wedgeRectCallout">
            <a:avLst>
              <a:gd name="adj1" fmla="val -40309"/>
              <a:gd name="adj2" fmla="val 880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コピー コンストラクター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6486222" y="5048249"/>
            <a:ext cx="1867203" cy="447675"/>
          </a:xfrm>
          <a:prstGeom prst="wedgeRectCallout">
            <a:avLst>
              <a:gd name="adj1" fmla="val -68484"/>
              <a:gd name="adj2" fmla="val 3271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ディープ クローン</a:t>
            </a:r>
          </a:p>
        </p:txBody>
      </p:sp>
    </p:spTree>
    <p:extLst>
      <p:ext uri="{BB962C8B-B14F-4D97-AF65-F5344CB8AC3E}">
        <p14:creationId xmlns:p14="http://schemas.microsoft.com/office/powerpoint/2010/main" val="27330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チームが作っているもの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ストラテジー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RPG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リアルタイム バトルもの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ストラテジ</a:t>
            </a:r>
            <a:r>
              <a:rPr lang="ja-JP" altLang="en-US" dirty="0" smtClean="0"/>
              <a:t>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化・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parse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4432624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(index)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{ Serialize(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6870" y="1825625"/>
            <a:ext cx="5876930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Deserializer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key,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x ??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(key)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x.Id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ja-JP" alt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ja-JP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21414" y="5149612"/>
            <a:ext cx="473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コード生成で静的に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ビルド時に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作ってしまえば</a:t>
            </a:r>
            <a:endParaRPr kumimoji="1" lang="en-US" altLang="ja-JP" dirty="0" smtClean="0"/>
          </a:p>
          <a:p>
            <a:r>
              <a:rPr lang="ja-JP" altLang="en-US" dirty="0" smtClean="0"/>
              <a:t>リフレクション</a:t>
            </a:r>
            <a:r>
              <a:rPr lang="ja-JP" altLang="en-US" dirty="0"/>
              <a:t>要</a:t>
            </a:r>
            <a:r>
              <a:rPr lang="ja-JP" altLang="en-US" dirty="0" smtClean="0"/>
              <a:t>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5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データ バインディング用クラス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10568919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Serializable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DataContract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FileExtensionsAttribute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ja-JP" alt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装備品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BindableBase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IIdentifiable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IChild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IValidatable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ja-JP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アイテム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///</a:t>
            </a:r>
            <a:r>
              <a:rPr lang="en-US" altLang="ja-JP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&lt;/Summary&gt;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PropertyName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ja-JP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"id"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_id; }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SetProperty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_id,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_id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5795943"/>
            <a:ext cx="484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主</a:t>
            </a:r>
            <a:r>
              <a:rPr lang="ja-JP" altLang="en-US" dirty="0" smtClean="0"/>
              <a:t>に編集ツール</a:t>
            </a:r>
            <a:r>
              <a:rPr lang="en-US" altLang="ja-JP" dirty="0" smtClean="0"/>
              <a:t>(Windows</a:t>
            </a:r>
            <a:r>
              <a:rPr lang="ja-JP" altLang="en-US" dirty="0" smtClean="0"/>
              <a:t>デスクトップ、</a:t>
            </a:r>
            <a:r>
              <a:rPr lang="en-US" altLang="ja-JP" dirty="0" smtClean="0"/>
              <a:t>WPF)</a:t>
            </a:r>
            <a:r>
              <a:rPr lang="ja-JP" altLang="en-US" dirty="0" smtClean="0"/>
              <a:t>用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5929270" y="2487849"/>
            <a:ext cx="280740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err="1" smtClean="0"/>
              <a:t>INotifyPropertyChanged</a:t>
            </a:r>
            <a:r>
              <a:rPr kumimoji="1" lang="ja-JP" altLang="en-US" dirty="0" smtClean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10908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通信コード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825625"/>
            <a:ext cx="9946954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DataModels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IUnitApi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AddEquipmentAsync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…)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OnRequest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client.Post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"/Hero/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addEquipment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t.ContinueWith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 =&gt;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OnResponse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(_.Result));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191910" y="3111303"/>
            <a:ext cx="1194737" cy="325408"/>
          </a:xfrm>
          <a:prstGeom prst="wedgeRectCallout">
            <a:avLst>
              <a:gd name="adj1" fmla="val -36505"/>
              <a:gd name="adj2" fmla="val 10424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HTTP Post</a:t>
            </a:r>
            <a:endParaRPr kumimoji="1" lang="ja-JP" altLang="en-US" dirty="0" smtClean="0"/>
          </a:p>
        </p:txBody>
      </p:sp>
      <p:sp>
        <p:nvSpPr>
          <p:cNvPr id="7" name="四角形吹き出し 6"/>
          <p:cNvSpPr/>
          <p:nvPr/>
        </p:nvSpPr>
        <p:spPr>
          <a:xfrm>
            <a:off x="7065819" y="4083892"/>
            <a:ext cx="3483033" cy="325408"/>
          </a:xfrm>
          <a:prstGeom prst="wedgeRectCallout">
            <a:avLst>
              <a:gd name="adj1" fmla="val 19342"/>
              <a:gd name="adj2" fmla="val -1282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JSON Serialize/</a:t>
            </a:r>
            <a:r>
              <a:rPr kumimoji="1" lang="en-US" altLang="ja-JP" dirty="0" err="1" smtClean="0"/>
              <a:t>Deserialize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呼び出し</a:t>
            </a:r>
          </a:p>
        </p:txBody>
      </p:sp>
      <p:sp>
        <p:nvSpPr>
          <p:cNvPr id="8" name="四角形吹き出し 7"/>
          <p:cNvSpPr/>
          <p:nvPr/>
        </p:nvSpPr>
        <p:spPr>
          <a:xfrm>
            <a:off x="3674225" y="4330479"/>
            <a:ext cx="2576945" cy="325408"/>
          </a:xfrm>
          <a:prstGeom prst="wedgeRectCallout">
            <a:avLst>
              <a:gd name="adj1" fmla="val 17689"/>
              <a:gd name="adj2" fmla="val -1256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全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共通のイベント発火</a:t>
            </a:r>
          </a:p>
        </p:txBody>
      </p:sp>
      <p:sp>
        <p:nvSpPr>
          <p:cNvPr id="9" name="四角形吹き出し 8"/>
          <p:cNvSpPr/>
          <p:nvPr/>
        </p:nvSpPr>
        <p:spPr>
          <a:xfrm>
            <a:off x="6096000" y="1900162"/>
            <a:ext cx="4305993" cy="684294"/>
          </a:xfrm>
          <a:prstGeom prst="wedgeRectCallout">
            <a:avLst>
              <a:gd name="adj1" fmla="val 10160"/>
              <a:gd name="adj2" fmla="val 917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引数・戻り値をそれぞれ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クラスにラップ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モック作成でその方が都合がよかった</a:t>
            </a:r>
            <a:r>
              <a:rPr lang="en-US" altLang="ja-JP" baseline="30000" dirty="0" smtClean="0"/>
              <a:t>※</a:t>
            </a:r>
            <a:r>
              <a:rPr lang="en-US" altLang="ja-JP" dirty="0" smtClean="0"/>
              <a:t>)</a:t>
            </a:r>
            <a:endParaRPr kumimoji="1" lang="ja-JP" altLang="en-US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74470" y="5422459"/>
            <a:ext cx="527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JSON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の応答モック データを作れる</a:t>
            </a:r>
            <a:endParaRPr kumimoji="1" lang="en-US" altLang="ja-JP" dirty="0" smtClean="0"/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lang="ja-JP" altLang="en-US" dirty="0" smtClean="0"/>
              <a:t>引数の追加・削除後のモック コード修正が楽だった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生成物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その他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型定義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も出力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で型定義しだす前の旧型式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(</a:t>
            </a:r>
            <a:r>
              <a:rPr lang="ja-JP" altLang="en-US" dirty="0" smtClean="0"/>
              <a:t>内部的</a:t>
            </a:r>
            <a:r>
              <a:rPr lang="ja-JP" altLang="en-US" dirty="0"/>
              <a:t>に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contract</a:t>
            </a:r>
            <a:r>
              <a:rPr lang="ja-JP" altLang="en-US" dirty="0" smtClean="0"/>
              <a:t> </a:t>
            </a:r>
            <a:r>
              <a:rPr lang="en-US" altLang="ja-JP" dirty="0" smtClean="0"/>
              <a:t>JSON</a:t>
            </a:r>
            <a:r>
              <a:rPr lang="ja-JP" altLang="en-US" dirty="0" smtClean="0"/>
              <a:t>」と呼んでる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サーバー側は外注、かつ、</a:t>
            </a:r>
            <a:r>
              <a:rPr kumimoji="1" lang="en-US" altLang="ja-JP" dirty="0" smtClean="0"/>
              <a:t>PHP</a:t>
            </a:r>
          </a:p>
          <a:p>
            <a:pPr lvl="2"/>
            <a:r>
              <a:rPr lang="ja-JP" altLang="en-US" dirty="0"/>
              <a:t>サーバー側のコード生成は発注先に任せてた</a:t>
            </a:r>
            <a:r>
              <a:rPr lang="ja-JP" altLang="en-US" dirty="0" smtClean="0"/>
              <a:t>ので、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を前提にできなかった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プロジェクトの途中で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定義に切り替えた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急に形式を変えるわけにもいかなかった</a:t>
            </a:r>
            <a:endParaRPr lang="en-US" altLang="ja-JP" dirty="0" smtClean="0"/>
          </a:p>
          <a:p>
            <a:r>
              <a:rPr lang="ja-JP" altLang="en-US" dirty="0" smtClean="0"/>
              <a:t>インベントリ</a:t>
            </a:r>
            <a:r>
              <a:rPr lang="en-US" altLang="ja-JP" dirty="0" smtClean="0"/>
              <a:t>/</a:t>
            </a:r>
            <a:r>
              <a:rPr lang="ja-JP" altLang="en-US" dirty="0" smtClean="0"/>
              <a:t>マスター リポジトリ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/>
              <a:t>次節で説明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サーバー側</a:t>
            </a:r>
            <a:r>
              <a:rPr kumimoji="1" lang="en-US" altLang="ja-JP" dirty="0" smtClean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複雑なロジックだけサーバーも</a:t>
            </a:r>
            <a:r>
              <a:rPr kumimoji="1" lang="en-US" altLang="ja-JP" dirty="0" smtClean="0"/>
              <a:t>C#</a:t>
            </a:r>
          </a:p>
          <a:p>
            <a:pPr lvl="1"/>
            <a:r>
              <a:rPr lang="ja-JP" altLang="en-US" dirty="0" smtClean="0"/>
              <a:t>理由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重開発がさすがに無理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で書く方が楽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動かし方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Mono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PHP</a:t>
            </a:r>
            <a:r>
              <a:rPr kumimoji="1" lang="ja-JP" altLang="en-US" dirty="0" smtClean="0"/>
              <a:t>と同一サーバー内稼働</a:t>
            </a:r>
            <a:endParaRPr kumimoji="1" lang="en-US" altLang="ja-JP" dirty="0" smtClean="0"/>
          </a:p>
          <a:p>
            <a:pPr lvl="3"/>
            <a:r>
              <a:rPr lang="ja-JP" altLang="en-US" dirty="0" smtClean="0"/>
              <a:t>合成・レベルアップ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ダンジョン、対人バトルのチート検証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一部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性能を求める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機能だけ</a:t>
            </a:r>
            <a:r>
              <a:rPr kumimoji="1" lang="en-US" altLang="ja-JP" dirty="0" smtClean="0"/>
              <a:t>Windows</a:t>
            </a:r>
            <a:r>
              <a:rPr lang="ja-JP" altLang="en-US" dirty="0" smtClean="0"/>
              <a:t>サーバー</a:t>
            </a:r>
            <a:r>
              <a:rPr lang="en-US" altLang="ja-JP" dirty="0" smtClean="0"/>
              <a:t>/IIS</a:t>
            </a:r>
          </a:p>
          <a:p>
            <a:pPr lvl="3"/>
            <a:r>
              <a:rPr kumimoji="1" lang="ja-JP" altLang="en-US" dirty="0" smtClean="0"/>
              <a:t>リアルタイム バトル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67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の型システム引きずりすぎた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非</a:t>
            </a:r>
            <a:r>
              <a:rPr lang="en-US" altLang="ja-JP" dirty="0" smtClean="0"/>
              <a:t>null</a:t>
            </a:r>
            <a:r>
              <a:rPr lang="ja-JP" altLang="en-US" dirty="0" smtClean="0"/>
              <a:t>参照型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 smtClean="0"/>
              <a:t>void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4917"/>
              </p:ext>
            </p:extLst>
          </p:nvPr>
        </p:nvGraphicFramePr>
        <p:xfrm>
          <a:off x="1587619" y="2351913"/>
          <a:ext cx="36338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119"/>
                <a:gridCol w="1307507"/>
                <a:gridCol w="1350235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非許容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null</a:t>
                      </a:r>
                      <a:r>
                        <a:rPr kumimoji="1" lang="ja-JP" altLang="en-US" dirty="0" smtClean="0"/>
                        <a:t>許容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値型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r>
                        <a:rPr kumimoji="1" lang="en-US" altLang="ja-JP" dirty="0" smtClean="0"/>
                        <a:t>?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参照型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ない</a:t>
                      </a:r>
                      <a:r>
                        <a:rPr kumimoji="1" lang="en-US" altLang="ja-JP" baseline="30000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四角形吹き出し 4"/>
          <p:cNvSpPr/>
          <p:nvPr/>
        </p:nvSpPr>
        <p:spPr>
          <a:xfrm>
            <a:off x="5529128" y="2247544"/>
            <a:ext cx="5341123" cy="1170774"/>
          </a:xfrm>
          <a:prstGeom prst="wedgeRectCallout">
            <a:avLst>
              <a:gd name="adj1" fmla="val -66913"/>
              <a:gd name="adj2" fmla="val 370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kumimoji="1" lang="ja-JP" altLang="en-US" dirty="0" smtClean="0"/>
              <a:t>こいつがつらい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null</a:t>
            </a:r>
            <a:r>
              <a:rPr kumimoji="1" lang="ja-JP" altLang="en-US" dirty="0" smtClean="0"/>
              <a:t>を認めたくない場合、</a:t>
            </a: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Requred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属性を付けてる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の</a:t>
            </a:r>
            <a:r>
              <a:rPr lang="ja-JP" altLang="en-US" dirty="0"/>
              <a:t>分岐</a:t>
            </a:r>
            <a:r>
              <a:rPr lang="ja-JP" altLang="en-US" dirty="0" smtClean="0"/>
              <a:t>が増えて大変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.NET</a:t>
            </a:r>
            <a:r>
              <a:rPr lang="ja-JP" altLang="en-US" dirty="0" smtClean="0"/>
              <a:t>経験のない人への説明が大変</a:t>
            </a:r>
            <a:endParaRPr kumimoji="1" lang="ja-JP" altLang="en-US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42750" y="3503208"/>
            <a:ext cx="6411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baseline="30000" dirty="0" smtClean="0"/>
              <a:t>※</a:t>
            </a:r>
            <a:r>
              <a:rPr kumimoji="1" lang="en-US" altLang="ja-JP" dirty="0" smtClean="0"/>
              <a:t>	.NET</a:t>
            </a:r>
            <a:r>
              <a:rPr kumimoji="1" lang="ja-JP" altLang="en-US" dirty="0" smtClean="0"/>
              <a:t>最大の後悔</a:t>
            </a:r>
            <a:r>
              <a:rPr kumimoji="1" lang="en-US" altLang="ja-JP" dirty="0" smtClean="0"/>
              <a:t>(million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dollar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mistake</a:t>
            </a:r>
            <a:r>
              <a:rPr kumimoji="1" lang="ja-JP" altLang="en-US" dirty="0" smtClean="0"/>
              <a:t> って言われてる</a:t>
            </a:r>
            <a:r>
              <a:rPr kumimoji="1" lang="en-US" altLang="ja-JP" dirty="0" smtClean="0"/>
              <a:t>)</a:t>
            </a:r>
          </a:p>
          <a:p>
            <a:pPr>
              <a:tabLst>
                <a:tab pos="179388" algn="l"/>
              </a:tabLst>
            </a:pPr>
            <a:r>
              <a:rPr lang="en-US" altLang="ja-JP" dirty="0"/>
              <a:t>	</a:t>
            </a:r>
            <a:r>
              <a:rPr kumimoji="1" lang="ja-JP" altLang="en-US" dirty="0" smtClean="0"/>
              <a:t>後からの修正でフレームワークに組み込むのはものすごく大変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678" y="4743892"/>
            <a:ext cx="22108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D(</a:t>
            </a:r>
            <a:r>
              <a:rPr lang="en-US" altLang="ja-JP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66684" y="4743892"/>
            <a:ext cx="297068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 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C(</a:t>
            </a:r>
            <a:r>
              <a:rPr lang="en-US" altLang="ja-JP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dirty="0" smtClean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altLang="ja-JP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altLang="ja-JP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D(</a:t>
            </a:r>
            <a:r>
              <a:rPr lang="en-US" altLang="ja-JP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altLang="ja-JP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kumimoji="1" lang="ja-JP" altLang="en-US" dirty="0"/>
          </a:p>
        </p:txBody>
      </p:sp>
      <p:sp>
        <p:nvSpPr>
          <p:cNvPr id="10" name="四角形吹き出し 9"/>
          <p:cNvSpPr/>
          <p:nvPr/>
        </p:nvSpPr>
        <p:spPr>
          <a:xfrm>
            <a:off x="1059678" y="4241733"/>
            <a:ext cx="3982342" cy="367222"/>
          </a:xfrm>
          <a:prstGeom prst="wedgeRectCallout">
            <a:avLst>
              <a:gd name="adj1" fmla="val -25851"/>
              <a:gd name="adj2" fmla="val 10185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/>
              <a:t>引数・戻り値の有無で</a:t>
            </a:r>
            <a:r>
              <a:rPr lang="en-US" altLang="ja-JP" dirty="0"/>
              <a:t>4</a:t>
            </a:r>
            <a:r>
              <a:rPr lang="ja-JP" altLang="en-US" dirty="0"/>
              <a:t>パターンの分岐</a:t>
            </a:r>
          </a:p>
        </p:txBody>
      </p:sp>
      <p:sp>
        <p:nvSpPr>
          <p:cNvPr id="11" name="右矢印 10"/>
          <p:cNvSpPr/>
          <p:nvPr/>
        </p:nvSpPr>
        <p:spPr>
          <a:xfrm>
            <a:off x="3367043" y="5344056"/>
            <a:ext cx="2105613" cy="21725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3015" y="497472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こう書けると楽だった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07175" y="6127234"/>
            <a:ext cx="845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lang="en-US" altLang="ja-JP" baseline="30000" dirty="0" smtClean="0"/>
              <a:t>†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どちらも</a:t>
            </a:r>
            <a:r>
              <a:rPr lang="ja-JP" altLang="en-US" dirty="0" smtClean="0"/>
              <a:t>今、</a:t>
            </a:r>
            <a:r>
              <a:rPr lang="en-US" altLang="ja-JP" dirty="0" smtClean="0"/>
              <a:t>C#</a:t>
            </a:r>
            <a:r>
              <a:rPr lang="ja-JP" altLang="en-US" dirty="0" smtClean="0"/>
              <a:t>チームが新機能として検討中だけど、入るとして</a:t>
            </a:r>
            <a:r>
              <a:rPr lang="en-US" altLang="ja-JP" dirty="0" smtClean="0"/>
              <a:t>C#</a:t>
            </a:r>
            <a:r>
              <a:rPr lang="ja-JP" altLang="en-US" dirty="0" smtClean="0"/>
              <a:t> </a:t>
            </a:r>
            <a:r>
              <a:rPr lang="en-US" altLang="ja-JP" dirty="0" smtClean="0"/>
              <a:t>7.0(2</a:t>
            </a:r>
            <a:r>
              <a:rPr lang="ja-JP" altLang="en-US" dirty="0" smtClean="0"/>
              <a:t>年くらい先？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高機能化しすぎた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黒魔術</a:t>
            </a:r>
            <a:r>
              <a:rPr lang="ja-JP" altLang="en-US" dirty="0" smtClean="0"/>
              <a:t>度合いが半端ない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で、ジェネリックや派生クラスに対応</a:t>
            </a:r>
            <a:r>
              <a:rPr lang="ja-JP" altLang="en-US" dirty="0" err="1" smtClean="0"/>
              <a:t>するの</a:t>
            </a:r>
            <a:r>
              <a:rPr lang="ja-JP" altLang="en-US" dirty="0" smtClean="0"/>
              <a:t>結構大変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リポジトリ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次節で説明</a:t>
            </a:r>
            <a:r>
              <a:rPr lang="en-US" altLang="ja-JP" dirty="0" smtClean="0"/>
              <a:t>)</a:t>
            </a:r>
            <a:r>
              <a:rPr lang="ja-JP" altLang="en-US" dirty="0" smtClean="0"/>
              <a:t>対応がやりすぎ感ある</a:t>
            </a:r>
            <a:endParaRPr lang="en-US" altLang="ja-JP" dirty="0" smtClean="0"/>
          </a:p>
          <a:p>
            <a:r>
              <a:rPr kumimoji="1" lang="ja-JP" altLang="en-US" dirty="0" smtClean="0"/>
              <a:t>結構ぎりぎりのバランスで成り立ってて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修正</a:t>
            </a:r>
            <a:r>
              <a:rPr lang="ja-JP" altLang="en-US" dirty="0" err="1"/>
              <a:t>入</a:t>
            </a:r>
            <a:r>
              <a:rPr lang="ja-JP" altLang="en-US" dirty="0" err="1" smtClean="0"/>
              <a:t>れるの</a:t>
            </a:r>
            <a:r>
              <a:rPr lang="ja-JP" altLang="en-US" dirty="0" smtClean="0"/>
              <a:t>そこそこ</a:t>
            </a:r>
            <a:r>
              <a:rPr lang="ja-JP" altLang="en-US" dirty="0"/>
              <a:t>大変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ドキュメント整備できてないので</a:t>
            </a:r>
            <a:r>
              <a:rPr kumimoji="1" lang="ja-JP" altLang="en-US" dirty="0"/>
              <a:t>公開</a:t>
            </a:r>
            <a:r>
              <a:rPr kumimoji="1" lang="ja-JP" altLang="en-US" dirty="0" smtClean="0"/>
              <a:t>してもきっと他人に使えない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3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コード増えすぎる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化、すべて静的コード生成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ソースコード</a:t>
            </a:r>
            <a:r>
              <a:rPr lang="ja-JP" altLang="en-US" dirty="0"/>
              <a:t>量</a:t>
            </a:r>
            <a:r>
              <a:rPr lang="ja-JP" altLang="en-US" dirty="0" smtClean="0"/>
              <a:t>のうちの結構な割合が</a:t>
            </a:r>
            <a:r>
              <a:rPr lang="en-US" altLang="ja-JP" dirty="0" smtClean="0"/>
              <a:t>JSON</a:t>
            </a:r>
            <a:r>
              <a:rPr lang="ja-JP" altLang="en-US" dirty="0" err="1" smtClean="0"/>
              <a:t>がらみ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アプリのバイナリ サイズ肥大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一方</a:t>
            </a:r>
            <a:r>
              <a:rPr lang="ja-JP" altLang="en-US" dirty="0" smtClean="0"/>
              <a:t>、利点もあって</a:t>
            </a:r>
            <a:endParaRPr lang="en-US" altLang="ja-JP" dirty="0" smtClean="0"/>
          </a:p>
          <a:p>
            <a:pPr lvl="1"/>
            <a:r>
              <a:rPr lang="ja-JP" altLang="en-US" smtClean="0"/>
              <a:t>ソースコードが目に見えるんで、問題を見つけやすい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読み書きに問題あった時にブレイク ポイント仕掛けられる</a:t>
            </a:r>
            <a:endParaRPr kumimoji="1" lang="en-US" altLang="ja-JP" dirty="0" smtClean="0"/>
          </a:p>
        </p:txBody>
      </p:sp>
      <p:sp>
        <p:nvSpPr>
          <p:cNvPr id="4" name="上下矢印 3"/>
          <p:cNvSpPr/>
          <p:nvPr/>
        </p:nvSpPr>
        <p:spPr>
          <a:xfrm>
            <a:off x="1820174" y="3140015"/>
            <a:ext cx="215660" cy="345057"/>
          </a:xfrm>
          <a:prstGeom prst="up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945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Inventories/</a:t>
            </a:r>
            <a:r>
              <a:rPr kumimoji="1" lang="en-US" altLang="ja-JP" dirty="0" err="1" smtClean="0"/>
              <a:t>MasterRepository</a:t>
            </a:r>
            <a:endParaRPr kumimoji="1" lang="en-US" altLang="ja-JP" dirty="0" smtClean="0"/>
          </a:p>
          <a:p>
            <a:r>
              <a:rPr lang="ja-JP" altLang="en-US" dirty="0"/>
              <a:t>サーバ</a:t>
            </a:r>
            <a:r>
              <a:rPr lang="ja-JP" altLang="en-US" dirty="0" smtClean="0"/>
              <a:t>ーとのデータ同期、差分更新</a:t>
            </a:r>
            <a:endParaRPr lang="en-US" altLang="ja-JP" dirty="0" smtClean="0"/>
          </a:p>
          <a:p>
            <a:r>
              <a:rPr kumimoji="1" lang="ja-JP" altLang="en-US" dirty="0" smtClean="0"/>
              <a:t>ローカル ストレージにデータをキャッシュ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52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データは全部サーバー上にある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必要な分だけ通信でもらってる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クライアント上でも正規化した状態で管理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2"/>
            <a:endParaRPr lang="en-US" altLang="ja-JP" dirty="0"/>
          </a:p>
          <a:p>
            <a:pPr lvl="2"/>
            <a:endParaRPr kumimoji="1" lang="en-US" altLang="ja-JP" dirty="0" smtClean="0"/>
          </a:p>
          <a:p>
            <a:pPr lvl="1"/>
            <a:r>
              <a:rPr lang="ja-JP" altLang="en-US" dirty="0" smtClean="0"/>
              <a:t>差分更新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726251" y="2751746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1726251" y="3059394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726251" y="3074655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3904311" y="2751746"/>
            <a:ext cx="2345514" cy="1153906"/>
            <a:chOff x="3970762" y="2555193"/>
            <a:chExt cx="1664110" cy="1153906"/>
          </a:xfrm>
        </p:grpSpPr>
        <p:sp>
          <p:nvSpPr>
            <p:cNvPr id="14" name="正方形/長方形 13"/>
            <p:cNvSpPr/>
            <p:nvPr/>
          </p:nvSpPr>
          <p:spPr>
            <a:xfrm>
              <a:off x="397076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Equipment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397076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テキスト ボックス 15"/>
          <p:cNvSpPr txBox="1"/>
          <p:nvPr/>
        </p:nvSpPr>
        <p:spPr>
          <a:xfrm>
            <a:off x="3904311" y="3074655"/>
            <a:ext cx="2345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120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39</a:t>
            </a:r>
          </a:p>
          <a:p>
            <a:r>
              <a:rPr kumimoji="1" lang="en-US" altLang="ja-JP" sz="1600" dirty="0" err="1" smtClean="0"/>
              <a:t>EnhancerIds</a:t>
            </a:r>
            <a:r>
              <a:rPr kumimoji="1" lang="en-US" altLang="ja-JP" sz="1600" dirty="0" smtClean="0"/>
              <a:t>: [ 11, 15, 21 ]</a:t>
            </a:r>
            <a:endParaRPr kumimoji="1" lang="ja-JP" altLang="en-US" sz="1600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6762702" y="2751746"/>
            <a:ext cx="1244571" cy="1153906"/>
            <a:chOff x="7050502" y="2555193"/>
            <a:chExt cx="1664110" cy="1153906"/>
          </a:xfrm>
        </p:grpSpPr>
        <p:sp>
          <p:nvSpPr>
            <p:cNvPr id="23" name="正方形/長方形 22"/>
            <p:cNvSpPr/>
            <p:nvPr/>
          </p:nvSpPr>
          <p:spPr>
            <a:xfrm>
              <a:off x="7050502" y="2555193"/>
              <a:ext cx="1664110" cy="1153906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36000" rtlCol="0" anchor="t" anchorCtr="0"/>
            <a:lstStyle/>
            <a:p>
              <a:pPr algn="ctr"/>
              <a:r>
                <a:rPr kumimoji="1" lang="en-US" altLang="ja-JP" dirty="0" smtClean="0"/>
                <a:t>Enhancer</a:t>
              </a:r>
            </a:p>
            <a:p>
              <a:pPr algn="ctr"/>
              <a:endParaRPr kumimoji="1" lang="ja-JP" altLang="en-US" dirty="0" smtClean="0"/>
            </a:p>
          </p:txBody>
        </p:sp>
        <p:cxnSp>
          <p:nvCxnSpPr>
            <p:cNvPr id="24" name="直線コネクタ 23"/>
            <p:cNvCxnSpPr/>
            <p:nvPr/>
          </p:nvCxnSpPr>
          <p:spPr>
            <a:xfrm>
              <a:off x="7050502" y="2862841"/>
              <a:ext cx="166411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/>
          <p:cNvSpPr txBox="1"/>
          <p:nvPr/>
        </p:nvSpPr>
        <p:spPr>
          <a:xfrm>
            <a:off x="6762702" y="3074655"/>
            <a:ext cx="1244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93</a:t>
            </a:r>
          </a:p>
          <a:p>
            <a:r>
              <a:rPr kumimoji="1" lang="en-US" altLang="ja-JP" sz="1600" dirty="0" smtClean="0"/>
              <a:t>Grade: 4</a:t>
            </a:r>
            <a:endParaRPr kumimoji="1" lang="ja-JP" altLang="en-US" sz="1600" dirty="0"/>
          </a:p>
        </p:txBody>
      </p:sp>
      <p:sp>
        <p:nvSpPr>
          <p:cNvPr id="27" name="円/楕円 26"/>
          <p:cNvSpPr/>
          <p:nvPr/>
        </p:nvSpPr>
        <p:spPr>
          <a:xfrm>
            <a:off x="288847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925324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0" name="曲線コネクタ 29"/>
          <p:cNvCxnSpPr>
            <a:stCxn id="27" idx="6"/>
            <a:endCxn id="28" idx="1"/>
          </p:cNvCxnSpPr>
          <p:nvPr/>
        </p:nvCxnSpPr>
        <p:spPr>
          <a:xfrm flipV="1">
            <a:off x="3373269" y="3220849"/>
            <a:ext cx="552055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30"/>
          <p:cNvSpPr/>
          <p:nvPr/>
        </p:nvSpPr>
        <p:spPr>
          <a:xfrm>
            <a:off x="5066539" y="3598003"/>
            <a:ext cx="484790" cy="2734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6762702" y="3074655"/>
            <a:ext cx="289668" cy="292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cxnSp>
        <p:nvCxnSpPr>
          <p:cNvPr id="33" name="曲線コネクタ 32"/>
          <p:cNvCxnSpPr>
            <a:stCxn id="31" idx="6"/>
            <a:endCxn id="32" idx="1"/>
          </p:cNvCxnSpPr>
          <p:nvPr/>
        </p:nvCxnSpPr>
        <p:spPr>
          <a:xfrm flipV="1">
            <a:off x="5551329" y="3220849"/>
            <a:ext cx="1211373" cy="5138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418601" y="4463963"/>
            <a:ext cx="10948831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"action": "update", "item": { "id":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master_id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1, "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equipment_id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82 } },</a:t>
            </a:r>
            <a:endParaRPr kumimoji="1"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"action":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"remove",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id": 2 }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ja-JP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1956986" y="4634879"/>
            <a:ext cx="2375731" cy="834429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44" name="四角形吹き出し 43"/>
          <p:cNvSpPr/>
          <p:nvPr/>
        </p:nvSpPr>
        <p:spPr>
          <a:xfrm>
            <a:off x="3247403" y="5589638"/>
            <a:ext cx="2589376" cy="344293"/>
          </a:xfrm>
          <a:prstGeom prst="wedgeRectCallout">
            <a:avLst>
              <a:gd name="adj1" fmla="val -32384"/>
              <a:gd name="adj2" fmla="val -12614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変化したところだけもらう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54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1" grpId="0" animBg="1"/>
      <p:bldP spid="32" grpId="0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前提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作っているゲームの性質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サーバーとの通信だらけ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非同期</a:t>
            </a:r>
            <a:r>
              <a:rPr lang="ja-JP" altLang="en-US" dirty="0"/>
              <a:t>処理</a:t>
            </a:r>
            <a:r>
              <a:rPr lang="ja-JP" altLang="en-US" dirty="0" smtClean="0"/>
              <a:t>を</a:t>
            </a:r>
            <a:r>
              <a:rPr lang="ja-JP" altLang="en-US" dirty="0"/>
              <a:t>楽</a:t>
            </a:r>
            <a:r>
              <a:rPr lang="ja-JP" altLang="en-US" dirty="0" smtClean="0"/>
              <a:t>にしたい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差分更新、更新された部分の変更通知がほしい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アクション性は低い</a:t>
            </a:r>
            <a:r>
              <a:rPr kumimoji="1" lang="en-US" altLang="ja-JP" dirty="0" smtClean="0"/>
              <a:t>/</a:t>
            </a:r>
            <a:r>
              <a:rPr lang="ja-JP" altLang="en-US" dirty="0" smtClean="0"/>
              <a:t>結構なページ数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ゲーム系フレームワークよりも、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系フレームワーク使いたい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1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円/楕円 34"/>
          <p:cNvSpPr/>
          <p:nvPr/>
        </p:nvSpPr>
        <p:spPr>
          <a:xfrm>
            <a:off x="9193221" y="4168150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インスタンスが変わる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サーバーとの同期でインスタンスが変わる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漏れなく追従するの、手動では無理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120733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3097818" y="2839292"/>
            <a:ext cx="192726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256297" y="3317633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256297" y="3625281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256297" y="3640542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cxnSp>
        <p:nvCxnSpPr>
          <p:cNvPr id="10" name="曲線コネクタ 9"/>
          <p:cNvCxnSpPr>
            <a:stCxn id="13" idx="6"/>
            <a:endCxn id="8" idx="1"/>
          </p:cNvCxnSpPr>
          <p:nvPr/>
        </p:nvCxnSpPr>
        <p:spPr>
          <a:xfrm>
            <a:off x="1900442" y="3493222"/>
            <a:ext cx="1355855" cy="562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377733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13" name="円/楕円 12"/>
          <p:cNvSpPr/>
          <p:nvPr/>
        </p:nvSpPr>
        <p:spPr>
          <a:xfrm>
            <a:off x="1605802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20733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同期前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5853426" y="2839292"/>
            <a:ext cx="1264778" cy="1632247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UI</a:t>
            </a:r>
            <a:endParaRPr kumimoji="1" lang="ja-JP" altLang="en-US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7830511" y="2839292"/>
            <a:ext cx="3227747" cy="1763188"/>
          </a:xfrm>
          <a:prstGeom prst="roundRect">
            <a:avLst>
              <a:gd name="adj" fmla="val 788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ja-JP" altLang="en-US" dirty="0" smtClean="0"/>
              <a:t>インベントリ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988990" y="481276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21" name="直線コネクタ 20"/>
          <p:cNvCxnSpPr/>
          <p:nvPr/>
        </p:nvCxnSpPr>
        <p:spPr>
          <a:xfrm>
            <a:off x="7988990" y="512041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988990" y="5135677"/>
            <a:ext cx="1664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120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0426" y="33327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参照</a:t>
            </a:r>
            <a:endParaRPr kumimoji="1" lang="ja-JP" altLang="en-US" sz="1400" dirty="0"/>
          </a:p>
        </p:txBody>
      </p:sp>
      <p:sp>
        <p:nvSpPr>
          <p:cNvPr id="25" name="円/楕円 24"/>
          <p:cNvSpPr/>
          <p:nvPr/>
        </p:nvSpPr>
        <p:spPr>
          <a:xfrm>
            <a:off x="6338495" y="3345902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53426" y="24301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同期後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7988990" y="3331158"/>
            <a:ext cx="1664110" cy="115390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/>
              <a:t>Unit</a:t>
            </a:r>
          </a:p>
          <a:p>
            <a:pPr algn="ctr"/>
            <a:endParaRPr kumimoji="1" lang="ja-JP" altLang="en-US" dirty="0" smtClean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7988990" y="3638806"/>
            <a:ext cx="166411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988990" y="3654067"/>
            <a:ext cx="1559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Id: 1</a:t>
            </a:r>
          </a:p>
          <a:p>
            <a:r>
              <a:rPr lang="en-US" altLang="ja-JP" sz="1600" dirty="0" err="1" smtClean="0"/>
              <a:t>MasterId</a:t>
            </a:r>
            <a:r>
              <a:rPr lang="en-US" altLang="ja-JP" sz="1600" dirty="0" smtClean="0"/>
              <a:t>: 1</a:t>
            </a:r>
          </a:p>
          <a:p>
            <a:r>
              <a:rPr kumimoji="1" lang="en-US" altLang="ja-JP" sz="1600" dirty="0" err="1" smtClean="0"/>
              <a:t>EquipmentId</a:t>
            </a:r>
            <a:r>
              <a:rPr kumimoji="1" lang="en-US" altLang="ja-JP" sz="1600" dirty="0" smtClean="0"/>
              <a:t>: </a:t>
            </a:r>
            <a:r>
              <a:rPr kumimoji="1" lang="en-US" altLang="ja-JP" sz="1600" b="1" dirty="0" smtClean="0">
                <a:solidFill>
                  <a:srgbClr val="C00000"/>
                </a:solidFill>
              </a:rPr>
              <a:t>82</a:t>
            </a:r>
            <a:endParaRPr kumimoji="1" lang="ja-JP" altLang="en-US" sz="1600" b="1" dirty="0">
              <a:solidFill>
                <a:srgbClr val="C00000"/>
              </a:solidFill>
            </a:endParaRPr>
          </a:p>
        </p:txBody>
      </p:sp>
      <p:sp>
        <p:nvSpPr>
          <p:cNvPr id="32" name="右矢印 31"/>
          <p:cNvSpPr/>
          <p:nvPr/>
        </p:nvSpPr>
        <p:spPr>
          <a:xfrm>
            <a:off x="5285772" y="3567480"/>
            <a:ext cx="355600" cy="34725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33" name="四角形吹き出し 32"/>
          <p:cNvSpPr/>
          <p:nvPr/>
        </p:nvSpPr>
        <p:spPr>
          <a:xfrm>
            <a:off x="7988990" y="1768748"/>
            <a:ext cx="2997743" cy="860255"/>
          </a:xfrm>
          <a:prstGeom prst="wedgeRectCallout">
            <a:avLst>
              <a:gd name="adj1" fmla="val 3568"/>
              <a:gd name="adj2" fmla="val 138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差分</a:t>
            </a:r>
            <a:r>
              <a:rPr lang="ja-JP" altLang="en-US" dirty="0"/>
              <a:t>更新</a:t>
            </a:r>
            <a:r>
              <a:rPr lang="ja-JP" altLang="en-US" dirty="0" smtClean="0"/>
              <a:t>の粒度</a:t>
            </a:r>
            <a:r>
              <a:rPr lang="ja-JP" altLang="en-US" dirty="0"/>
              <a:t>的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プロパティ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つだけの</a:t>
            </a:r>
            <a:r>
              <a:rPr lang="ja-JP" altLang="en-US" dirty="0" smtClean="0"/>
              <a:t>更新でも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インスタンス丸ごと新しくなる</a:t>
            </a:r>
            <a:endParaRPr kumimoji="1" lang="ja-JP" altLang="en-US" dirty="0" smtClean="0"/>
          </a:p>
        </p:txBody>
      </p:sp>
      <p:cxnSp>
        <p:nvCxnSpPr>
          <p:cNvPr id="23" name="曲線コネクタ 22"/>
          <p:cNvCxnSpPr>
            <a:stCxn id="25" idx="6"/>
            <a:endCxn id="22" idx="1"/>
          </p:cNvCxnSpPr>
          <p:nvPr/>
        </p:nvCxnSpPr>
        <p:spPr>
          <a:xfrm>
            <a:off x="6633135" y="3493222"/>
            <a:ext cx="1355855" cy="20579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吹き出し 33"/>
          <p:cNvSpPr/>
          <p:nvPr/>
        </p:nvSpPr>
        <p:spPr>
          <a:xfrm>
            <a:off x="4512179" y="4932711"/>
            <a:ext cx="2394421" cy="635604"/>
          </a:xfrm>
          <a:prstGeom prst="wedgeRectCallout">
            <a:avLst>
              <a:gd name="adj1" fmla="val 66740"/>
              <a:gd name="adj2" fmla="val -4209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古い方参照しっぱなし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UI</a:t>
            </a:r>
            <a:r>
              <a:rPr lang="ja-JP" altLang="en-US" dirty="0" smtClean="0"/>
              <a:t>側が更新されない</a:t>
            </a:r>
            <a:endParaRPr kumimoji="1" lang="ja-JP" altLang="en-US" dirty="0" smtClean="0"/>
          </a:p>
        </p:txBody>
      </p:sp>
      <p:cxnSp>
        <p:nvCxnSpPr>
          <p:cNvPr id="36" name="曲線コネクタ 35"/>
          <p:cNvCxnSpPr>
            <a:stCxn id="35" idx="6"/>
            <a:endCxn id="37" idx="2"/>
          </p:cNvCxnSpPr>
          <p:nvPr/>
        </p:nvCxnSpPr>
        <p:spPr>
          <a:xfrm flipV="1">
            <a:off x="9487861" y="3625281"/>
            <a:ext cx="932841" cy="690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10420702" y="3477961"/>
            <a:ext cx="294640" cy="29464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dirty="0" smtClean="0"/>
              <a:t>...</a:t>
            </a:r>
            <a:endParaRPr kumimoji="1" lang="ja-JP" altLang="en-US" dirty="0" smtClean="0"/>
          </a:p>
        </p:txBody>
      </p:sp>
      <p:sp>
        <p:nvSpPr>
          <p:cNvPr id="43" name="四角形吹き出し 42"/>
          <p:cNvSpPr/>
          <p:nvPr/>
        </p:nvSpPr>
        <p:spPr>
          <a:xfrm>
            <a:off x="9223491" y="4737417"/>
            <a:ext cx="2394421" cy="635604"/>
          </a:xfrm>
          <a:prstGeom prst="wedgeRectCallout">
            <a:avLst>
              <a:gd name="adj1" fmla="val 5709"/>
              <a:gd name="adj2" fmla="val -19268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インベントリ内でも同様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参照先が変わる</a:t>
            </a:r>
            <a:endParaRPr kumimoji="1" lang="ja-JP" altLang="en-US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69340" y="31020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装備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変更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27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8" grpId="0" animBg="1"/>
      <p:bldP spid="19" grpId="0" animBg="1"/>
      <p:bldP spid="20" grpId="0" animBg="1"/>
      <p:bldP spid="22" grpId="0"/>
      <p:bldP spid="24" grpId="0"/>
      <p:bldP spid="25" grpId="0" animBg="1"/>
      <p:bldP spid="26" grpId="0"/>
      <p:bldP spid="29" grpId="0" animBg="1"/>
      <p:bldP spid="31" grpId="0"/>
      <p:bldP spid="32" grpId="0" animBg="1"/>
      <p:bldP spid="33" grpId="0" animBg="1"/>
      <p:bldP spid="34" grpId="0" animBg="1"/>
      <p:bldP spid="37" grpId="0" animBg="1"/>
      <p:bldP spid="43" grpId="0" animBg="1"/>
      <p:bldP spid="4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系統のデータ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ユニットや装備の名前、パラメーターなど、ユーザーによらないデータ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ほとんど更新されない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かなりデータ量が多い</a:t>
            </a:r>
            <a:endParaRPr kumimoji="1" lang="en-US" altLang="ja-JP" dirty="0" smtClean="0"/>
          </a:p>
          <a:p>
            <a:r>
              <a:rPr lang="ja-JP" altLang="en-US" dirty="0" smtClean="0"/>
              <a:t>インベントリ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ユーザーの手持ちの品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ことあるごとに</a:t>
            </a:r>
            <a:r>
              <a:rPr lang="ja-JP" altLang="en-US" dirty="0"/>
              <a:t>更新</a:t>
            </a:r>
            <a:r>
              <a:rPr lang="ja-JP" altLang="en-US" dirty="0" smtClean="0"/>
              <a:t>がかか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058315" y="2748678"/>
            <a:ext cx="44823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デバイスの</a:t>
            </a:r>
            <a:r>
              <a:rPr lang="ja-JP" altLang="en-US" sz="2400" dirty="0" smtClean="0"/>
              <a:t>ローカル ストレージに</a:t>
            </a:r>
            <a:endParaRPr lang="en-US" altLang="ja-JP" sz="2400" dirty="0" smtClean="0"/>
          </a:p>
          <a:p>
            <a:r>
              <a:rPr lang="ja-JP" altLang="en-US" sz="2400" dirty="0" smtClean="0"/>
              <a:t>キャッシュ</a:t>
            </a:r>
            <a:r>
              <a:rPr lang="ja-JP" altLang="en-US" sz="2400" dirty="0"/>
              <a:t>を保存しておきたい</a:t>
            </a:r>
          </a:p>
        </p:txBody>
      </p:sp>
      <p:sp>
        <p:nvSpPr>
          <p:cNvPr id="5" name="右中かっこ 4"/>
          <p:cNvSpPr/>
          <p:nvPr/>
        </p:nvSpPr>
        <p:spPr>
          <a:xfrm>
            <a:off x="4554908" y="2717563"/>
            <a:ext cx="136733" cy="743484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788725" y="2952572"/>
            <a:ext cx="256373" cy="27346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4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マスター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バージョンとデータをローカルに保存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バージョン</a:t>
            </a:r>
            <a:r>
              <a:rPr lang="ja-JP" altLang="en-US" dirty="0" smtClean="0"/>
              <a:t>が</a:t>
            </a:r>
            <a:r>
              <a:rPr lang="ja-JP" altLang="en-US" dirty="0"/>
              <a:t>一致</a:t>
            </a:r>
            <a:r>
              <a:rPr lang="ja-JP" altLang="en-US" dirty="0" smtClean="0"/>
              <a:t>していたらローカルから読む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不一致ならサーバーから取り直す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</a:t>
            </a:r>
            <a:r>
              <a:rPr lang="ja-JP" altLang="en-US" dirty="0" smtClean="0"/>
              <a:t> をキーにした </a:t>
            </a:r>
            <a:r>
              <a:rPr lang="en-US" altLang="ja-JP" dirty="0" smtClean="0"/>
              <a:t>Dictionary</a:t>
            </a:r>
            <a:r>
              <a:rPr lang="ja-JP" altLang="en-US" dirty="0" smtClean="0"/>
              <a:t> 化</a:t>
            </a:r>
            <a:endParaRPr kumimoji="1" lang="en-US" altLang="ja-JP" dirty="0" smtClean="0"/>
          </a:p>
          <a:p>
            <a:r>
              <a:rPr lang="ja-JP" altLang="en-US" dirty="0" smtClean="0"/>
              <a:t>コード生成を整備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[Master]</a:t>
            </a:r>
            <a:r>
              <a:rPr lang="ja-JP" altLang="en-US" dirty="0" smtClean="0"/>
              <a:t>属性がついている型を束ねて </a:t>
            </a:r>
            <a:r>
              <a:rPr lang="en-US" altLang="ja-JP" dirty="0" err="1" smtClean="0"/>
              <a:t>MasterRepository</a:t>
            </a:r>
            <a:r>
              <a:rPr lang="ja-JP" altLang="en-US" dirty="0" smtClean="0"/>
              <a:t> 型を生成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LoadAsync</a:t>
            </a:r>
            <a:r>
              <a:rPr kumimoji="1" lang="ja-JP" altLang="en-US" dirty="0" smtClean="0"/>
              <a:t>メソッドで、上記ライブラリを呼ぶ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Inventories</a:t>
            </a:r>
            <a:r>
              <a:rPr lang="ja-JP" altLang="en-US" dirty="0" smtClean="0"/>
              <a:t>ライブラリ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>
                <a:solidFill>
                  <a:schemeClr val="accent2"/>
                </a:solidFill>
              </a:rPr>
              <a:t>Inventories</a:t>
            </a:r>
            <a:r>
              <a:rPr lang="ja-JP" altLang="en-US" dirty="0">
                <a:solidFill>
                  <a:schemeClr val="accent2"/>
                </a:solidFill>
              </a:rPr>
              <a:t>ライブラリ</a:t>
            </a:r>
            <a:endParaRPr lang="en-US" altLang="ja-JP" dirty="0">
              <a:solidFill>
                <a:schemeClr val="accent2"/>
              </a:solidFill>
            </a:endParaRPr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21710" y="2086276"/>
            <a:ext cx="4897495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DictionaryInventory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kumimoji="1"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Items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IEvent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ChangedArg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Changed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kumimoji="1" lang="en-US" altLang="ja-JP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600" dirty="0"/>
          </a:p>
        </p:txBody>
      </p:sp>
      <p:sp>
        <p:nvSpPr>
          <p:cNvPr id="5" name="四角形吹き出し 4"/>
          <p:cNvSpPr/>
          <p:nvPr/>
        </p:nvSpPr>
        <p:spPr>
          <a:xfrm>
            <a:off x="4821710" y="3701143"/>
            <a:ext cx="5253781" cy="1563066"/>
          </a:xfrm>
          <a:prstGeom prst="wedgeRectCallout">
            <a:avLst>
              <a:gd name="adj1" fmla="val -27990"/>
              <a:gd name="adj2" fmla="val -804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IEvent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と似たような機能</a:t>
            </a:r>
            <a:endParaRPr kumimoji="1"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つまり、</a:t>
            </a:r>
            <a:r>
              <a:rPr lang="en-US" altLang="ja-JP" dirty="0" err="1" smtClean="0"/>
              <a:t>IEnumerable</a:t>
            </a:r>
            <a:r>
              <a:rPr lang="ja-JP" altLang="en-US" dirty="0" smtClean="0"/>
              <a:t>かつ</a:t>
            </a:r>
            <a:r>
              <a:rPr lang="en-US" altLang="ja-JP" dirty="0" err="1" smtClean="0"/>
              <a:t>IObservable</a:t>
            </a:r>
            <a:r>
              <a:rPr lang="ja-JP" altLang="en-US" dirty="0" smtClean="0"/>
              <a:t>な型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ja-JP" altLang="en-US" dirty="0" smtClean="0"/>
              <a:t>現在の値を取る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 </a:t>
            </a:r>
            <a:r>
              <a:rPr kumimoji="1" lang="en-US" altLang="ja-JP" dirty="0" err="1" smtClean="0"/>
              <a:t>IEnumerable</a:t>
            </a:r>
            <a:endParaRPr kumimoji="1"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lang="ja-JP" altLang="en-US" dirty="0"/>
              <a:t>値</a:t>
            </a:r>
            <a:r>
              <a:rPr lang="ja-JP" altLang="en-US" dirty="0" smtClean="0"/>
              <a:t>の</a:t>
            </a:r>
            <a:r>
              <a:rPr lang="ja-JP" altLang="en-US" dirty="0"/>
              <a:t>変化</a:t>
            </a:r>
            <a:r>
              <a:rPr lang="ja-JP" altLang="en-US" dirty="0" smtClean="0"/>
              <a:t>をもらう</a:t>
            </a:r>
            <a:r>
              <a:rPr lang="en-US" altLang="ja-JP" dirty="0"/>
              <a:t>	</a:t>
            </a:r>
            <a:r>
              <a:rPr lang="ja-JP" altLang="en-US" dirty="0" smtClean="0"/>
              <a:t>→ </a:t>
            </a:r>
            <a:r>
              <a:rPr lang="en-US" altLang="ja-JP" dirty="0" err="1" smtClean="0"/>
              <a:t>IObservable</a:t>
            </a:r>
            <a:endParaRPr lang="en-US" altLang="ja-JP" dirty="0" smtClean="0"/>
          </a:p>
          <a:p>
            <a:pPr marL="742950" lvl="1" indent="-200025">
              <a:buFont typeface="Arial" panose="020B0604020202020204" pitchFamily="34" charset="0"/>
              <a:buChar char="•"/>
              <a:tabLst>
                <a:tab pos="2417763" algn="l"/>
              </a:tabLst>
            </a:pPr>
            <a:r>
              <a:rPr kumimoji="1" lang="en-US" altLang="ja-JP" dirty="0" err="1" smtClean="0"/>
              <a:t>LINQ+Rx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で、</a:t>
            </a:r>
            <a:r>
              <a:rPr kumimoji="1" lang="en-US" altLang="ja-JP" dirty="0" smtClean="0"/>
              <a:t>Where </a:t>
            </a:r>
            <a:r>
              <a:rPr kumimoji="1" lang="ja-JP" altLang="en-US" dirty="0" smtClean="0"/>
              <a:t>とか </a:t>
            </a:r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 を定義可能</a:t>
            </a:r>
          </a:p>
        </p:txBody>
      </p:sp>
    </p:spTree>
    <p:extLst>
      <p:ext uri="{BB962C8B-B14F-4D97-AF65-F5344CB8AC3E}">
        <p14:creationId xmlns:p14="http://schemas.microsoft.com/office/powerpoint/2010/main" val="27534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solidFill>
                  <a:schemeClr val="accent2"/>
                </a:solidFill>
              </a:rPr>
              <a:t>通信</a:t>
            </a:r>
            <a:r>
              <a:rPr kumimoji="1" lang="en-US" altLang="ja-JP" dirty="0" smtClean="0">
                <a:solidFill>
                  <a:schemeClr val="accent2"/>
                </a:solidFill>
              </a:rPr>
              <a:t>API</a:t>
            </a:r>
            <a:r>
              <a:rPr kumimoji="1" lang="ja-JP" altLang="en-US" dirty="0" smtClean="0">
                <a:solidFill>
                  <a:schemeClr val="accent2"/>
                </a:solidFill>
              </a:rPr>
              <a:t>をフックして、リポジトリを自動更新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のインベントリ、マスターが必要なクラスに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それぞれのリポジトリを渡す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ユニット→装備 とかの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検索プロパティを生成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89375" y="4255806"/>
            <a:ext cx="7927170" cy="2092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Change(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SyncDifferenceItem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diff)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diff.PropertyName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Unit"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case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"Enhancers"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Enhancers.Change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diff.Difference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kumimoji="1" lang="en-US" altLang="ja-JP" sz="1600" dirty="0" smtClean="0"/>
              <a:t>...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66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インベントリ リポジトリ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ライブラリを整備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Inventories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pPr lvl="2"/>
            <a:r>
              <a:rPr lang="ja-JP" altLang="en-US" dirty="0" smtClean="0"/>
              <a:t>現在のインスタンスを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検索できる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インスタンスの更新イベントを公開</a:t>
            </a:r>
            <a:endParaRPr kumimoji="1" lang="en-US" altLang="ja-JP" dirty="0" smtClean="0"/>
          </a:p>
          <a:p>
            <a:r>
              <a:rPr lang="ja-JP" altLang="en-US" dirty="0" smtClean="0"/>
              <a:t>コード</a:t>
            </a:r>
            <a:r>
              <a:rPr lang="ja-JP" altLang="en-US" dirty="0"/>
              <a:t>生成</a:t>
            </a:r>
            <a:r>
              <a:rPr lang="ja-JP" altLang="en-US" dirty="0" smtClean="0"/>
              <a:t>を整備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通信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をフックして、リポジトリを自動更新</a:t>
            </a:r>
            <a:endParaRPr kumimoji="1" lang="en-US" altLang="ja-JP" dirty="0" smtClean="0"/>
          </a:p>
          <a:p>
            <a:pPr lvl="1"/>
            <a:r>
              <a:rPr lang="ja-JP" altLang="en-US" dirty="0">
                <a:solidFill>
                  <a:schemeClr val="accent2"/>
                </a:solidFill>
              </a:rPr>
              <a:t>他</a:t>
            </a:r>
            <a:r>
              <a:rPr lang="ja-JP" altLang="en-US" dirty="0" smtClean="0">
                <a:solidFill>
                  <a:schemeClr val="accent2"/>
                </a:solidFill>
              </a:rPr>
              <a:t>のインベントリ、マスターが必要なクラスに</a:t>
            </a:r>
            <a:r>
              <a:rPr lang="en-US" altLang="ja-JP" dirty="0" smtClean="0">
                <a:solidFill>
                  <a:schemeClr val="accent2"/>
                </a:solidFill>
              </a:rPr>
              <a:t/>
            </a:r>
            <a:br>
              <a:rPr lang="en-US" altLang="ja-JP" dirty="0" smtClean="0">
                <a:solidFill>
                  <a:schemeClr val="accent2"/>
                </a:solidFill>
              </a:rPr>
            </a:br>
            <a:r>
              <a:rPr lang="ja-JP" altLang="en-US" dirty="0" smtClean="0">
                <a:solidFill>
                  <a:schemeClr val="accent2"/>
                </a:solidFill>
              </a:rPr>
              <a:t>それぞれのリポジトリを渡す</a:t>
            </a:r>
            <a:endParaRPr kumimoji="1" lang="en-US" altLang="ja-JP" dirty="0" smtClean="0">
              <a:solidFill>
                <a:schemeClr val="accent2"/>
              </a:solidFill>
            </a:endParaRPr>
          </a:p>
          <a:p>
            <a:pPr lvl="1"/>
            <a:r>
              <a:rPr lang="ja-JP" altLang="en-US" dirty="0" smtClean="0">
                <a:solidFill>
                  <a:schemeClr val="accent2"/>
                </a:solidFill>
              </a:rPr>
              <a:t>ユニット→装備 とかの</a:t>
            </a:r>
            <a:r>
              <a:rPr lang="en-US" altLang="ja-JP" dirty="0" smtClean="0">
                <a:solidFill>
                  <a:schemeClr val="accent2"/>
                </a:solidFill>
              </a:rPr>
              <a:t>ID</a:t>
            </a:r>
            <a:r>
              <a:rPr lang="ja-JP" altLang="en-US" dirty="0" smtClean="0">
                <a:solidFill>
                  <a:schemeClr val="accent2"/>
                </a:solidFill>
              </a:rPr>
              <a:t>検索プロパティを生成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06082" y="2413337"/>
            <a:ext cx="10732425" cy="30777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IDependent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_masters;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MasterRepository</a:t>
            </a:r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repository)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_masters = repository;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!=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InstanceAbilities.SetRepository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(repository);</a:t>
            </a:r>
          </a:p>
          <a:p>
            <a:r>
              <a:rPr lang="ja-JP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ja-JP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EquipmentMaster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masters.GetEquipment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MasterId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 }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392091" y="1624236"/>
            <a:ext cx="4049486" cy="566057"/>
          </a:xfrm>
          <a:prstGeom prst="wedgeRectCallout">
            <a:avLst>
              <a:gd name="adj1" fmla="val -27285"/>
              <a:gd name="adj2" fmla="val 10403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dirty="0" smtClean="0"/>
              <a:t>通信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をフックして、このインターフェイスを持ったクラスにリポジトリを渡す</a:t>
            </a:r>
            <a:endParaRPr kumimoji="1" lang="ja-JP" altLang="en-US" dirty="0" smtClean="0"/>
          </a:p>
        </p:txBody>
      </p:sp>
      <p:sp>
        <p:nvSpPr>
          <p:cNvPr id="6" name="四角形吹き出し 5"/>
          <p:cNvSpPr/>
          <p:nvPr/>
        </p:nvSpPr>
        <p:spPr>
          <a:xfrm>
            <a:off x="4615542" y="5370461"/>
            <a:ext cx="3683725" cy="371136"/>
          </a:xfrm>
          <a:prstGeom prst="wedgeRectCallout">
            <a:avLst>
              <a:gd name="adj1" fmla="val 12194"/>
              <a:gd name="adj2" fmla="val -1001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dirty="0" smtClean="0"/>
              <a:t>ID</a:t>
            </a:r>
            <a:r>
              <a:rPr lang="ja-JP" altLang="en-US" dirty="0" smtClean="0"/>
              <a:t>検索して所望のインスタンスを得る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7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IObservable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IObservable</a:t>
            </a:r>
            <a:r>
              <a:rPr kumimoji="1" lang="ja-JP" altLang="en-US" dirty="0" smtClean="0"/>
              <a:t>とほぼ同機能な型を作ってしまっている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IEvent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 ≒ </a:t>
            </a:r>
            <a:r>
              <a:rPr lang="en-US" altLang="ja-JP" dirty="0" err="1" smtClean="0"/>
              <a:t>IObservable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EventPettern</a:t>
            </a:r>
            <a:r>
              <a:rPr lang="en-US" altLang="ja-JP" dirty="0" smtClean="0"/>
              <a:t>&lt;T&gt;&gt;</a:t>
            </a:r>
          </a:p>
          <a:p>
            <a:pPr lvl="2"/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がシングル スレッド動作なので、同時実行制御だけさぼってる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en-US" altLang="ja-JP" dirty="0" smtClean="0"/>
              <a:t>&lt;T&gt;</a:t>
            </a:r>
            <a:r>
              <a:rPr lang="ja-JP" altLang="en-US" dirty="0" smtClean="0"/>
              <a:t>との差は</a:t>
            </a:r>
            <a:r>
              <a:rPr lang="en-US" altLang="ja-JP" dirty="0" smtClean="0"/>
              <a:t>:</a:t>
            </a:r>
          </a:p>
          <a:p>
            <a:pPr lvl="3"/>
            <a:r>
              <a:rPr lang="en-US" altLang="ja-JP" dirty="0" smtClean="0"/>
              <a:t>sender</a:t>
            </a:r>
            <a:r>
              <a:rPr lang="ja-JP" altLang="en-US" dirty="0" smtClean="0"/>
              <a:t>を取れる</a:t>
            </a:r>
            <a:endParaRPr lang="en-US" altLang="ja-JP" dirty="0" smtClean="0"/>
          </a:p>
          <a:p>
            <a:pPr lvl="3"/>
            <a:r>
              <a:rPr lang="en-US" altLang="ja-JP" dirty="0" err="1" smtClean="0"/>
              <a:t>OnError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OnComplete</a:t>
            </a:r>
            <a:r>
              <a:rPr lang="ja-JP" altLang="en-US" dirty="0" smtClean="0"/>
              <a:t>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でも結局、</a:t>
            </a:r>
            <a:r>
              <a:rPr lang="en-US" altLang="ja-JP" dirty="0" smtClean="0"/>
              <a:t>sender</a:t>
            </a:r>
            <a:r>
              <a:rPr lang="ja-JP" altLang="en-US" dirty="0" smtClean="0"/>
              <a:t>はほとんど使ってない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IObservable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よかった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Rx</a:t>
            </a:r>
            <a:r>
              <a:rPr kumimoji="1" lang="ja-JP" altLang="en-US" dirty="0" smtClean="0"/>
              <a:t>に移行しようか悩み中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IEvent</a:t>
            </a:r>
            <a:r>
              <a:rPr lang="ja-JP" altLang="en-US" dirty="0" smtClean="0"/>
              <a:t>に対して、</a:t>
            </a:r>
            <a:r>
              <a:rPr lang="en-US" altLang="ja-JP" dirty="0" smtClean="0"/>
              <a:t>Rx</a:t>
            </a:r>
            <a:r>
              <a:rPr lang="ja-JP" altLang="en-US" dirty="0" smtClean="0"/>
              <a:t>と同じような、</a:t>
            </a:r>
            <a:r>
              <a:rPr lang="en-US" altLang="ja-JP" dirty="0" smtClean="0"/>
              <a:t>Subject,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Where,</a:t>
            </a:r>
            <a:r>
              <a:rPr lang="ja-JP" altLang="en-US" dirty="0" smtClean="0"/>
              <a:t> </a:t>
            </a:r>
            <a:r>
              <a:rPr lang="en-US" altLang="ja-JP" dirty="0" smtClean="0"/>
              <a:t>Select,</a:t>
            </a:r>
            <a:r>
              <a:rPr lang="ja-JP" altLang="en-US" dirty="0" smtClean="0"/>
              <a:t> </a:t>
            </a:r>
            <a:r>
              <a:rPr lang="en-US" altLang="ja-JP" dirty="0" smtClean="0"/>
              <a:t>Subscribe</a:t>
            </a:r>
            <a:r>
              <a:rPr lang="ja-JP" altLang="en-US" dirty="0" smtClean="0"/>
              <a:t>実装してる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1862983" y="4776298"/>
            <a:ext cx="350378" cy="316194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14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Binding-</a:t>
            </a:r>
            <a:r>
              <a:rPr lang="en-US" altLang="ja-JP" dirty="0" err="1" smtClean="0"/>
              <a:t>CodeGen</a:t>
            </a:r>
            <a:endParaRPr lang="en-US" altLang="ja-JP" dirty="0" smtClean="0"/>
          </a:p>
          <a:p>
            <a:r>
              <a:rPr lang="ja-JP" altLang="en-US" dirty="0" smtClean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</a:t>
            </a:r>
            <a:r>
              <a:rPr lang="ja-JP" altLang="en-US" dirty="0" smtClean="0"/>
              <a:t>出したい」だけを記述</a:t>
            </a:r>
            <a:endParaRPr lang="en-US" altLang="ja-JP" dirty="0" smtClean="0"/>
          </a:p>
          <a:p>
            <a:r>
              <a:rPr kumimoji="1" lang="ja-JP" altLang="en-US" dirty="0" smtClean="0"/>
              <a:t>データが更新されたら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を自動更新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53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が多いゲーム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作ってるゲームの性質的には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フレームワーク中心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とか物理エンジンとか要らない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むしろ、</a:t>
            </a:r>
            <a:r>
              <a:rPr lang="en-US" altLang="ja-JP" dirty="0" smtClean="0"/>
              <a:t>XAML</a:t>
            </a:r>
            <a:r>
              <a:rPr lang="en-US" altLang="ja-JP" baseline="30000" dirty="0" smtClean="0"/>
              <a:t>※</a:t>
            </a:r>
            <a:r>
              <a:rPr lang="ja-JP" altLang="en-US" dirty="0" smtClean="0"/>
              <a:t>的機能がほしい</a:t>
            </a:r>
            <a:endParaRPr lang="en-US" altLang="ja-JP" dirty="0" smtClean="0"/>
          </a:p>
          <a:p>
            <a:pPr lvl="2"/>
            <a:r>
              <a:rPr lang="en-US" altLang="ja-JP" dirty="0"/>
              <a:t>Data </a:t>
            </a:r>
            <a:r>
              <a:rPr lang="en-US" altLang="ja-JP" dirty="0" smtClean="0"/>
              <a:t>Binding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CommonView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DialogBase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2"/>
            <a:r>
              <a:rPr lang="en-US" altLang="ja-JP" dirty="0" err="1" smtClean="0"/>
              <a:t>ConentControl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ItemsControl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4" name="四角形吹き出し 3"/>
          <p:cNvSpPr/>
          <p:nvPr/>
        </p:nvSpPr>
        <p:spPr>
          <a:xfrm>
            <a:off x="4324172" y="3905428"/>
            <a:ext cx="6204247" cy="1486968"/>
          </a:xfrm>
          <a:prstGeom prst="wedgeRectCallout">
            <a:avLst>
              <a:gd name="adj1" fmla="val -36122"/>
              <a:gd name="adj2" fmla="val -702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ゲームだからって常にゲーム フレームワークが最適じゃない</a:t>
            </a:r>
            <a:endParaRPr lang="en-US" altLang="ja-JP" dirty="0" smtClean="0"/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US" altLang="ja-JP" dirty="0" smtClean="0"/>
              <a:t>UI</a:t>
            </a:r>
            <a:r>
              <a:rPr lang="ja-JP" altLang="en-US" dirty="0"/>
              <a:t>が得意なのは一般</a:t>
            </a:r>
            <a:r>
              <a:rPr lang="en-US" altLang="ja-JP" dirty="0" smtClean="0"/>
              <a:t>OS</a:t>
            </a:r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一般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フレームワークの上にゲーム描写を重ねたい</a:t>
            </a:r>
            <a:endParaRPr lang="ja-JP" altLang="en-US" dirty="0"/>
          </a:p>
          <a:p>
            <a:pPr marL="742950" lvl="1" indent="-200025">
              <a:buFont typeface="Arial" panose="020B0604020202020204" pitchFamily="34" charset="0"/>
              <a:buChar char="•"/>
            </a:pPr>
            <a:r>
              <a:rPr lang="ja-JP" altLang="en-US" dirty="0" smtClean="0"/>
              <a:t>実際、</a:t>
            </a:r>
            <a:r>
              <a:rPr lang="en-US" altLang="ja-JP" dirty="0" smtClean="0"/>
              <a:t>Win8</a:t>
            </a:r>
            <a:r>
              <a:rPr lang="ja-JP" altLang="en-US" dirty="0" smtClean="0"/>
              <a:t>アプリは</a:t>
            </a:r>
            <a:r>
              <a:rPr lang="en-US" altLang="ja-JP" dirty="0" smtClean="0"/>
              <a:t>XAML </a:t>
            </a:r>
            <a:r>
              <a:rPr lang="en-US" altLang="ja-JP" dirty="0"/>
              <a:t>UI</a:t>
            </a:r>
            <a:r>
              <a:rPr lang="ja-JP" altLang="en-US" dirty="0"/>
              <a:t>の上に</a:t>
            </a:r>
            <a:r>
              <a:rPr lang="en-US" altLang="ja-JP" dirty="0"/>
              <a:t>Direct X</a:t>
            </a:r>
            <a:r>
              <a:rPr lang="ja-JP" altLang="en-US" dirty="0" smtClean="0"/>
              <a:t>サーフェスを重ねれる</a:t>
            </a:r>
            <a:endParaRPr kumimoji="1" lang="ja-JP" altLang="en-US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63774" y="5838409"/>
            <a:ext cx="8290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aseline="30000" dirty="0" smtClean="0"/>
              <a:t>※</a:t>
            </a:r>
            <a:r>
              <a:rPr kumimoji="1" lang="ja-JP" altLang="en-US" sz="1600" dirty="0" smtClean="0"/>
              <a:t> </a:t>
            </a:r>
            <a:r>
              <a:rPr kumimoji="1" lang="en-US" altLang="ja-JP" sz="1600" dirty="0" smtClean="0"/>
              <a:t>WPF(Windows</a:t>
            </a:r>
            <a:r>
              <a:rPr kumimoji="1" lang="ja-JP" altLang="en-US" sz="1600" dirty="0" smtClean="0"/>
              <a:t>デスクトップ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smtClean="0"/>
              <a:t>Silverlight(Web</a:t>
            </a:r>
            <a:r>
              <a:rPr kumimoji="1" lang="ja-JP" altLang="en-US" sz="1600" dirty="0" smtClean="0"/>
              <a:t>プラグイン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err="1" smtClean="0"/>
              <a:t>、</a:t>
            </a:r>
            <a:r>
              <a:rPr kumimoji="1" lang="en-US" altLang="ja-JP" sz="1600" dirty="0" err="1" smtClean="0"/>
              <a:t>WinRT</a:t>
            </a:r>
            <a:r>
              <a:rPr kumimoji="1" lang="en-US" altLang="ja-JP" sz="1600" dirty="0" smtClean="0"/>
              <a:t>(Windows</a:t>
            </a:r>
            <a:r>
              <a:rPr kumimoji="1" lang="ja-JP" altLang="en-US" sz="1600" dirty="0" smtClean="0"/>
              <a:t>ストア アプリ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の系譜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40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こんなフレームワークができあがりました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IteratorTasks</a:t>
            </a:r>
            <a:endParaRPr lang="en-US" altLang="ja-JP" dirty="0"/>
          </a:p>
          <a:p>
            <a:r>
              <a:rPr lang="en-US" altLang="ja-JP" dirty="0" err="1" smtClean="0"/>
              <a:t>TaskInteraction</a:t>
            </a:r>
            <a:endParaRPr lang="en-US" altLang="ja-JP" dirty="0"/>
          </a:p>
          <a:p>
            <a:r>
              <a:rPr lang="en-US" altLang="ja-JP" dirty="0" err="1" smtClean="0"/>
              <a:t>TaskNavigation</a:t>
            </a:r>
            <a:endParaRPr lang="en-US" altLang="ja-JP" dirty="0" smtClean="0"/>
          </a:p>
          <a:p>
            <a:r>
              <a:rPr lang="en-US" altLang="ja-JP" dirty="0" err="1"/>
              <a:t>TypeGen</a:t>
            </a:r>
            <a:endParaRPr lang="en-US" altLang="ja-JP" dirty="0"/>
          </a:p>
          <a:p>
            <a:r>
              <a:rPr lang="en-US" altLang="ja-JP" dirty="0" smtClean="0"/>
              <a:t>Inventories/</a:t>
            </a:r>
            <a:r>
              <a:rPr lang="en-US" altLang="ja-JP" dirty="0" err="1" smtClean="0"/>
              <a:t>MasterRepository</a:t>
            </a:r>
            <a:endParaRPr lang="en-US" altLang="ja-JP" dirty="0"/>
          </a:p>
          <a:p>
            <a:r>
              <a:rPr lang="en-US" altLang="ja-JP" dirty="0" smtClean="0"/>
              <a:t>Binding-</a:t>
            </a:r>
            <a:r>
              <a:rPr lang="en-US" altLang="ja-JP" dirty="0" err="1" smtClean="0"/>
              <a:t>CodeGen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右中かっこ 3"/>
          <p:cNvSpPr/>
          <p:nvPr/>
        </p:nvSpPr>
        <p:spPr>
          <a:xfrm>
            <a:off x="3581400" y="1895475"/>
            <a:ext cx="238125" cy="857250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4143375" y="1924050"/>
            <a:ext cx="3057525" cy="523875"/>
          </a:xfrm>
          <a:prstGeom prst="wedgeRectCallout">
            <a:avLst>
              <a:gd name="adj1" fmla="val -58216"/>
              <a:gd name="adj2" fmla="val 225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ライブコーディングでデモあり</a:t>
            </a:r>
          </a:p>
        </p:txBody>
      </p:sp>
    </p:spTree>
    <p:extLst>
      <p:ext uri="{BB962C8B-B14F-4D97-AF65-F5344CB8AC3E}">
        <p14:creationId xmlns:p14="http://schemas.microsoft.com/office/powerpoint/2010/main" val="23055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系フレームワーク</a:t>
            </a:r>
            <a:r>
              <a:rPr lang="ja-JP" altLang="en-US" dirty="0" smtClean="0"/>
              <a:t>の要件</a:t>
            </a:r>
            <a:r>
              <a:rPr lang="en-US" altLang="ja-JP" dirty="0" smtClean="0"/>
              <a:t>:</a:t>
            </a:r>
          </a:p>
          <a:p>
            <a:pPr lvl="2"/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上のどこにどのデータを出したい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データが更新されたらそこだけ更新したい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980" y="4043416"/>
            <a:ext cx="947212" cy="66471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626797" y="3787649"/>
            <a:ext cx="3999813" cy="11079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="{</a:t>
            </a:r>
            <a:r>
              <a:rPr lang="en-US" altLang="ja-JP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}" /&gt;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ja-JP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altLang="ja-JP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30306" y="3541428"/>
            <a:ext cx="1418978" cy="1354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endParaRPr lang="en-US" altLang="ja-JP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X = 10,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Y = 20,</a:t>
            </a:r>
          </a:p>
          <a:p>
            <a:r>
              <a:rPr lang="en-US" altLang="ja-JP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等号 6"/>
          <p:cNvSpPr/>
          <p:nvPr/>
        </p:nvSpPr>
        <p:spPr>
          <a:xfrm>
            <a:off x="7587487" y="4128002"/>
            <a:ext cx="427290" cy="42729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加算記号 7"/>
          <p:cNvSpPr/>
          <p:nvPr/>
        </p:nvSpPr>
        <p:spPr>
          <a:xfrm>
            <a:off x="5664813" y="4162126"/>
            <a:ext cx="427290" cy="427290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9" name="四角形吹き出し 8"/>
          <p:cNvSpPr/>
          <p:nvPr/>
        </p:nvSpPr>
        <p:spPr>
          <a:xfrm>
            <a:off x="6751177" y="2767878"/>
            <a:ext cx="3255947" cy="333286"/>
          </a:xfrm>
          <a:prstGeom prst="wedgeRectCallout">
            <a:avLst>
              <a:gd name="adj1" fmla="val -56529"/>
              <a:gd name="adj2" fmla="val 5480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dirty="0" smtClean="0"/>
              <a:t>オブザーバー パターンで実現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29221" y="5735096"/>
            <a:ext cx="7124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79388" algn="l"/>
              </a:tabLst>
            </a:pPr>
            <a:r>
              <a:rPr kumimoji="1" lang="en-US" altLang="ja-JP" sz="1600" baseline="30000" dirty="0" smtClean="0"/>
              <a:t>※</a:t>
            </a:r>
            <a:r>
              <a:rPr kumimoji="1" lang="en-US" altLang="ja-JP" sz="1600" dirty="0" smtClean="0"/>
              <a:t>	</a:t>
            </a:r>
            <a:r>
              <a:rPr kumimoji="1" lang="ja-JP" altLang="en-US" sz="1600" dirty="0" smtClean="0"/>
              <a:t>この辺りはこれだけで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時間セッション コースになるので今回は割愛</a:t>
            </a:r>
            <a:endParaRPr kumimoji="1" lang="en-US" altLang="ja-JP" sz="1600" dirty="0" smtClean="0"/>
          </a:p>
          <a:p>
            <a:pPr>
              <a:tabLst>
                <a:tab pos="179388" algn="l"/>
              </a:tabLst>
            </a:pPr>
            <a:r>
              <a:rPr lang="en-US" altLang="ja-JP" sz="1600" dirty="0"/>
              <a:t>	</a:t>
            </a:r>
            <a:r>
              <a:rPr lang="ja-JP" altLang="en-US" sz="1600" dirty="0" smtClean="0"/>
              <a:t>検索すれば</a:t>
            </a:r>
            <a:r>
              <a:rPr lang="en-US" altLang="ja-JP" sz="1600" dirty="0" smtClean="0"/>
              <a:t>WPF/</a:t>
            </a:r>
            <a:r>
              <a:rPr lang="en-US" altLang="ja-JP" sz="1600" dirty="0" err="1" smtClean="0"/>
              <a:t>WinRT</a:t>
            </a:r>
            <a:r>
              <a:rPr lang="ja-JP" altLang="en-US" sz="1600" dirty="0" smtClean="0"/>
              <a:t>とか、</a:t>
            </a:r>
            <a:r>
              <a:rPr lang="en-US" altLang="ja-JP" sz="1600" dirty="0" smtClean="0"/>
              <a:t>JavaScript</a:t>
            </a:r>
            <a:r>
              <a:rPr lang="ja-JP" altLang="en-US" sz="1600" dirty="0" smtClean="0"/>
              <a:t>系フレームワークの記事が出てくるはず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43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 バインディング 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自社フレームワークでは、コード生成で実現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リフレクションが使えない</a:t>
            </a:r>
            <a:r>
              <a:rPr lang="ja-JP" altLang="en-US" dirty="0" smtClean="0"/>
              <a:t>ので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モデルのプロパティと、ビューのプロパティをつなぐだけの簡易なもの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3469593"/>
            <a:ext cx="4955203" cy="24622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DataContextType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MonoBehaviour</a:t>
            </a:r>
            <a:endParaRPr lang="en-US" altLang="ja-JP" sz="1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BindingProperty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Equipment"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Equipment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SetThumbnail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3100261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ビューのコード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88463" y="3469593"/>
            <a:ext cx="5750292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partial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ja-JP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ja-JP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.SourcePropertyChanged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(sender, e);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DataContext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EquipmentContentModel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(data ==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altLang="ja-JP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e.PropertyName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altLang="ja-JP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"Equipment</a:t>
            </a:r>
            <a:r>
              <a:rPr lang="en-US" altLang="ja-JP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Equipment = </a:t>
            </a:r>
            <a:r>
              <a:rPr lang="en-US" altLang="ja-JP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data.Equipment</a:t>
            </a:r>
            <a:r>
              <a:rPr lang="en-US" altLang="ja-JP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endParaRPr lang="en-US" altLang="ja-JP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583395" y="5100808"/>
            <a:ext cx="1765103" cy="30764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88463" y="3100261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コード生成結果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39991" y="4516033"/>
            <a:ext cx="1808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コード生成</a:t>
            </a:r>
            <a:endParaRPr lang="en-US" altLang="ja-JP" dirty="0" smtClean="0"/>
          </a:p>
          <a:p>
            <a:pPr algn="ctr"/>
            <a:r>
              <a:rPr kumimoji="1" lang="en-US" altLang="ja-JP" sz="1400" dirty="0" smtClean="0"/>
              <a:t>(Unity</a:t>
            </a:r>
            <a:r>
              <a:rPr kumimoji="1" lang="ja-JP" altLang="en-US" sz="1400" dirty="0" smtClean="0"/>
              <a:t>エディター拡張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1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型に応じたプレハブの選択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ContentControl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ItemsControl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r>
              <a:rPr lang="ja-JP" altLang="en-US" dirty="0" smtClean="0"/>
              <a:t>たいていの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「このデータ型に対して、このプレハブを作りたい」みたいな要件ばっかり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Unity</a:t>
            </a:r>
            <a:r>
              <a:rPr lang="ja-JP" altLang="en-US" dirty="0" smtClean="0"/>
              <a:t>インスペクターでプレハブを刺しとく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要素</a:t>
            </a:r>
            <a:r>
              <a:rPr kumimoji="1" lang="ja-JP" altLang="en-US" dirty="0"/>
              <a:t>版</a:t>
            </a:r>
            <a:r>
              <a:rPr kumimoji="1" lang="ja-JP" altLang="en-US" dirty="0" smtClean="0"/>
              <a:t>が</a:t>
            </a:r>
            <a:r>
              <a:rPr kumimoji="1" lang="en-US" altLang="ja-JP" dirty="0" err="1" smtClean="0"/>
              <a:t>ContentControl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リスト版が</a:t>
            </a:r>
            <a:r>
              <a:rPr kumimoji="1" lang="en-US" altLang="ja-JP" dirty="0" err="1" smtClean="0"/>
              <a:t>ItemsControl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仮想化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VirtualizingListView</a:t>
            </a:r>
            <a:r>
              <a:rPr kumimoji="1" lang="ja-JP" altLang="en-US" dirty="0" smtClean="0"/>
              <a:t>クラス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仮想化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リストのうちの、画面に見えてる範囲だけ、プレハブを</a:t>
            </a:r>
            <a:r>
              <a:rPr lang="en-US" altLang="ja-JP" dirty="0" smtClean="0"/>
              <a:t>Instantiate</a:t>
            </a:r>
          </a:p>
          <a:p>
            <a:pPr lvl="2"/>
            <a:r>
              <a:rPr kumimoji="1" lang="ja-JP" altLang="en-US" dirty="0"/>
              <a:t>残</a:t>
            </a:r>
            <a:r>
              <a:rPr kumimoji="1" lang="ja-JP" altLang="en-US" dirty="0" smtClean="0"/>
              <a:t>りは作らない、隠れたら消す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これがないと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「アイテムは</a:t>
            </a:r>
            <a:r>
              <a:rPr lang="en-US" altLang="ja-JP" dirty="0" smtClean="0"/>
              <a:t>100</a:t>
            </a:r>
            <a:r>
              <a:rPr lang="ja-JP" altLang="en-US" dirty="0" smtClean="0"/>
              <a:t>個までしか持てません」みたいなゲームになる</a:t>
            </a:r>
            <a:endParaRPr lang="en-US" altLang="ja-JP" dirty="0" smtClean="0"/>
          </a:p>
          <a:p>
            <a:pPr lvl="3"/>
            <a:r>
              <a:rPr lang="ja-JP" altLang="en-US" dirty="0"/>
              <a:t>数</a:t>
            </a:r>
            <a:r>
              <a:rPr lang="ja-JP" altLang="en-US" dirty="0" smtClean="0"/>
              <a:t>が多いと一覧画面に入った瞬間に数秒フリーズ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スクロールもきつい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878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反省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 同一プロジェクト内コード生成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エディター拡張は、コンパイル エラーがある状態で動かせない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コード生成結果でエラーになると、コード生成し直しがままならない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エラーがなくなるまでコードを元に戻してから生成しなおし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794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その他、全体的な反省点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リポジトリ割りすぎた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クローズな期間が長すぎた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大人</a:t>
            </a:r>
            <a:r>
              <a:rPr lang="ja-JP" altLang="en-US" dirty="0" smtClean="0"/>
              <a:t>の事情</a:t>
            </a:r>
            <a:r>
              <a:rPr lang="ja-JP" altLang="en-US" dirty="0"/>
              <a:t>多分</a:t>
            </a:r>
            <a:r>
              <a:rPr lang="ja-JP" altLang="en-US" dirty="0" smtClean="0"/>
              <a:t>にあるのでしょうがないんだけど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コメント・ドキュメント不足に陥りがち。結構ひどい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137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300287"/>
            <a:ext cx="5667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3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IteratorTasks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System.Threading.Tasks.Task</a:t>
            </a:r>
            <a:r>
              <a:rPr lang="en-US" altLang="ja-JP" dirty="0" smtClean="0"/>
              <a:t> </a:t>
            </a:r>
            <a:r>
              <a:rPr lang="ja-JP" altLang="en-US" dirty="0"/>
              <a:t>もどき</a:t>
            </a:r>
          </a:p>
          <a:p>
            <a:r>
              <a:rPr lang="en-US" altLang="ja-JP" dirty="0" err="1"/>
              <a:t>TaskInteraction</a:t>
            </a:r>
            <a:endParaRPr lang="en-US" altLang="ja-JP" dirty="0"/>
          </a:p>
          <a:p>
            <a:pPr lvl="1"/>
            <a:r>
              <a:rPr lang="ja-JP" altLang="en-US" dirty="0"/>
              <a:t>チャネルを介したゲーム ロジックとビューとの非同期</a:t>
            </a:r>
            <a:r>
              <a:rPr lang="ja-JP" altLang="en-US" dirty="0" smtClean="0"/>
              <a:t>やり取り</a:t>
            </a:r>
            <a:endParaRPr lang="en-US" altLang="ja-JP" dirty="0" smtClean="0"/>
          </a:p>
          <a:p>
            <a:pPr lvl="1"/>
            <a:r>
              <a:rPr lang="ja-JP" altLang="en-US" dirty="0"/>
              <a:t>やり取りの記録、再現</a:t>
            </a:r>
          </a:p>
          <a:p>
            <a:r>
              <a:rPr lang="en-US" altLang="ja-JP" dirty="0" err="1"/>
              <a:t>TaskNavigation</a:t>
            </a:r>
            <a:endParaRPr lang="en-US" altLang="ja-JP" dirty="0"/>
          </a:p>
          <a:p>
            <a:pPr lvl="1"/>
            <a:r>
              <a:rPr lang="ja-JP" altLang="en-US" dirty="0"/>
              <a:t>ページ遷移をステート マシンとして管理</a:t>
            </a:r>
            <a:endParaRPr lang="en-US" altLang="ja-JP" dirty="0"/>
          </a:p>
          <a:p>
            <a:pPr lvl="1"/>
            <a:r>
              <a:rPr lang="ja-JP" altLang="en-US" dirty="0"/>
              <a:t>遷移トリガーを</a:t>
            </a:r>
            <a:r>
              <a:rPr lang="en-US" altLang="ja-JP" dirty="0"/>
              <a:t>Task</a:t>
            </a:r>
            <a:r>
              <a:rPr lang="ja-JP" altLang="en-US" dirty="0"/>
              <a:t>で</a:t>
            </a:r>
            <a:r>
              <a:rPr lang="ja-JP" altLang="en-US" dirty="0" smtClean="0"/>
              <a:t>表現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06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 </a:t>
            </a:r>
            <a:r>
              <a:rPr kumimoji="1" lang="en-US" altLang="ja-JP" dirty="0" smtClean="0"/>
              <a:t>(2/</a:t>
            </a:r>
            <a:r>
              <a:rPr lang="en-US" altLang="ja-JP" dirty="0" smtClean="0"/>
              <a:t>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TypeGen</a:t>
            </a:r>
            <a:endParaRPr lang="en-US" altLang="ja-JP" dirty="0"/>
          </a:p>
          <a:p>
            <a:pPr lvl="1"/>
            <a:r>
              <a:rPr lang="en-US" altLang="ja-JP" dirty="0"/>
              <a:t>API</a:t>
            </a:r>
            <a:r>
              <a:rPr lang="ja-JP" altLang="en-US" dirty="0"/>
              <a:t>定義・型定義を</a:t>
            </a:r>
            <a:r>
              <a:rPr lang="en-US" altLang="ja-JP" dirty="0"/>
              <a:t>C#</a:t>
            </a:r>
            <a:r>
              <a:rPr lang="ja-JP" altLang="en-US" dirty="0"/>
              <a:t>で</a:t>
            </a:r>
            <a:r>
              <a:rPr lang="en-US" altLang="ja-JP" dirty="0"/>
              <a:t>(C#</a:t>
            </a:r>
            <a:r>
              <a:rPr lang="ja-JP" altLang="en-US" dirty="0"/>
              <a:t>→</a:t>
            </a:r>
            <a:r>
              <a:rPr lang="en-US" altLang="ja-JP" dirty="0"/>
              <a:t>C#</a:t>
            </a:r>
            <a:r>
              <a:rPr lang="ja-JP" altLang="en-US" dirty="0"/>
              <a:t>コード生成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/>
              <a:t>Inventories/</a:t>
            </a:r>
            <a:r>
              <a:rPr lang="en-US" altLang="ja-JP" dirty="0" err="1"/>
              <a:t>MasterRepository</a:t>
            </a:r>
            <a:endParaRPr lang="en-US" altLang="ja-JP" dirty="0"/>
          </a:p>
          <a:p>
            <a:pPr lvl="1"/>
            <a:r>
              <a:rPr lang="ja-JP" altLang="en-US" dirty="0"/>
              <a:t>サーバーとのデータ同期、差分更新</a:t>
            </a:r>
            <a:endParaRPr lang="en-US" altLang="ja-JP" dirty="0"/>
          </a:p>
          <a:p>
            <a:pPr lvl="1"/>
            <a:r>
              <a:rPr lang="ja-JP" altLang="en-US" dirty="0"/>
              <a:t>ローカル ストレージにデータをキャッシュ</a:t>
            </a:r>
          </a:p>
          <a:p>
            <a:r>
              <a:rPr lang="en-US" altLang="ja-JP" dirty="0"/>
              <a:t>Binding-</a:t>
            </a:r>
            <a:r>
              <a:rPr lang="en-US" altLang="ja-JP" dirty="0" err="1"/>
              <a:t>CodeGen</a:t>
            </a:r>
            <a:endParaRPr lang="en-US" altLang="ja-JP" dirty="0"/>
          </a:p>
          <a:p>
            <a:pPr lvl="1"/>
            <a:r>
              <a:rPr lang="ja-JP" altLang="en-US" dirty="0"/>
              <a:t>ビューには「</a:t>
            </a:r>
            <a:r>
              <a:rPr lang="en-US" altLang="ja-JP" dirty="0"/>
              <a:t>UI</a:t>
            </a:r>
            <a:r>
              <a:rPr lang="ja-JP" altLang="en-US" dirty="0"/>
              <a:t>上のどこにどのデータを出したい」だけを記述</a:t>
            </a:r>
            <a:endParaRPr lang="en-US" altLang="ja-JP" dirty="0"/>
          </a:p>
          <a:p>
            <a:pPr lvl="1"/>
            <a:r>
              <a:rPr lang="ja-JP" altLang="en-US" dirty="0"/>
              <a:t>データが更新されたら</a:t>
            </a:r>
            <a:r>
              <a:rPr lang="en-US" altLang="ja-JP" dirty="0"/>
              <a:t>UI</a:t>
            </a:r>
            <a:r>
              <a:rPr lang="ja-JP" altLang="en-US" dirty="0"/>
              <a:t>を自動</a:t>
            </a:r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2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IteratorTasks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System.Threading.Tasks.Task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もどき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非同期処理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スマホゲームなんて非同期処理の塊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いろんなロジックがサーバー上で動いてる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サーバーからもらったデータを表示</a:t>
            </a:r>
            <a:endParaRPr lang="en-US" altLang="ja-JP" dirty="0" smtClean="0"/>
          </a:p>
          <a:p>
            <a:r>
              <a:rPr kumimoji="1" lang="ja-JP" altLang="en-US" dirty="0" smtClean="0"/>
              <a:t>そうでなくても、ネイティブ</a:t>
            </a:r>
            <a:r>
              <a:rPr kumimoji="1" lang="en-US" altLang="ja-JP" dirty="0" smtClean="0"/>
              <a:t>UI</a:t>
            </a:r>
            <a:r>
              <a:rPr kumimoji="1" lang="ja-JP" altLang="en-US" dirty="0" err="1" smtClean="0"/>
              <a:t>には</a:t>
            </a:r>
            <a:r>
              <a:rPr kumimoji="1" lang="ja-JP" altLang="en-US" dirty="0" smtClean="0"/>
              <a:t>非同期処理が必要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参考</a:t>
            </a:r>
            <a:r>
              <a:rPr lang="en-US" altLang="ja-JP" dirty="0" smtClean="0"/>
              <a:t>: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3"/>
              </a:rPr>
              <a:t>フリーズ</a:t>
            </a:r>
            <a:r>
              <a:rPr lang="ja-JP" altLang="en-US" dirty="0">
                <a:hlinkClick r:id="rId3"/>
              </a:rPr>
              <a:t>しないアプリケーションの</a:t>
            </a:r>
            <a:r>
              <a:rPr lang="ja-JP" altLang="en-US" dirty="0" smtClean="0">
                <a:hlinkClick r:id="rId3"/>
              </a:rPr>
              <a:t>作り方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33650" y="4229100"/>
            <a:ext cx="5298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エンド</a:t>
            </a:r>
            <a:r>
              <a:rPr lang="ja-JP" altLang="en-US" sz="2800" dirty="0"/>
              <a:t>・ユーザーは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0.5</a:t>
            </a:r>
            <a:r>
              <a:rPr lang="ja-JP" altLang="en-US" sz="2800" dirty="0"/>
              <a:t>秒のフリーズでストレスを感じ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en-US" altLang="ja-JP" sz="2800" dirty="0" smtClean="0"/>
              <a:t>3</a:t>
            </a:r>
            <a:r>
              <a:rPr lang="ja-JP" altLang="en-US" sz="2800" dirty="0"/>
              <a:t>秒のフリーズはバグだと</a:t>
            </a:r>
            <a:r>
              <a:rPr lang="ja-JP" altLang="en-US" sz="2800" dirty="0" smtClean="0"/>
              <a:t>思う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32494" y="4094163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「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4834" y="4825702"/>
            <a:ext cx="534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」</a:t>
            </a:r>
            <a:endParaRPr kumimoji="1" lang="ja-JP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5373</Words>
  <Application>Microsoft Office PowerPoint</Application>
  <PresentationFormat>ワイド画面</PresentationFormat>
  <Paragraphs>1096</Paragraphs>
  <Slides>79</Slides>
  <Notes>11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79</vt:i4>
      </vt:variant>
    </vt:vector>
  </HeadingPairs>
  <TitlesOfParts>
    <vt:vector size="88" baseType="lpstr">
      <vt:lpstr>ＭＳ Ｐゴシック</vt:lpstr>
      <vt:lpstr>ＭＳ 明朝</vt:lpstr>
      <vt:lpstr>Arial</vt:lpstr>
      <vt:lpstr>Calibri</vt:lpstr>
      <vt:lpstr>Calibri Light</vt:lpstr>
      <vt:lpstr>Century</vt:lpstr>
      <vt:lpstr>Consolas</vt:lpstr>
      <vt:lpstr>Times New Roman</vt:lpstr>
      <vt:lpstr>Office テーマ</vt:lpstr>
      <vt:lpstr>Orange Cube 自社フレームワーク</vt:lpstr>
      <vt:lpstr>自己紹介</vt:lpstr>
      <vt:lpstr>本日の話</vt:lpstr>
      <vt:lpstr>背景</vt:lpstr>
      <vt:lpstr>チームが作っているもの</vt:lpstr>
      <vt:lpstr>前提: 作っているゲームの性質</vt:lpstr>
      <vt:lpstr>こんなフレームワークができあがりました</vt:lpstr>
      <vt:lpstr>非同期処理</vt:lpstr>
      <vt:lpstr>非同期処理</vt:lpstr>
      <vt:lpstr>例: バイト列読み込み</vt:lpstr>
      <vt:lpstr>例: バイト列読み込み</vt:lpstr>
      <vt:lpstr>例: バイト列読み込み</vt:lpstr>
      <vt:lpstr>例: バイト列読み込み</vt:lpstr>
      <vt:lpstr>IteratorTasks</vt:lpstr>
      <vt:lpstr>例: バイト列読み込み</vt:lpstr>
      <vt:lpstr>互換</vt:lpstr>
      <vt:lpstr>反省: Rx使わないの？</vt:lpstr>
      <vt:lpstr>反省: バッド ノウハウすぎる</vt:lpstr>
      <vt:lpstr>反省:  両対応は大変</vt:lpstr>
      <vt:lpstr>反省:  両対応は大変</vt:lpstr>
      <vt:lpstr>ビューとの相互アクション</vt:lpstr>
      <vt:lpstr>ビューとの通信</vt:lpstr>
      <vt:lpstr>よくあるダメな実装</vt:lpstr>
      <vt:lpstr>ビューとの通信</vt:lpstr>
      <vt:lpstr>ベタなロジック実装</vt:lpstr>
      <vt:lpstr>ベタなロジック実装の問題</vt:lpstr>
      <vt:lpstr>フレームワークによっては</vt:lpstr>
      <vt:lpstr>解決の手がかり: ビューはTask</vt:lpstr>
      <vt:lpstr>Taskを使ったメッセンジャー</vt:lpstr>
      <vt:lpstr>Channelの追加の役割</vt:lpstr>
      <vt:lpstr>反省</vt:lpstr>
      <vt:lpstr>ここでいったんデモ</vt:lpstr>
      <vt:lpstr>デモ</vt:lpstr>
      <vt:lpstr>ページ遷移</vt:lpstr>
      <vt:lpstr>ページ遷移</vt:lpstr>
      <vt:lpstr>ステート マシンとTask</vt:lpstr>
      <vt:lpstr>Taskナビゲーションをフレームワーク化</vt:lpstr>
      <vt:lpstr>フレームワーク化したことで</vt:lpstr>
      <vt:lpstr>独自のUnityシーン管理</vt:lpstr>
      <vt:lpstr>反省: まだ結構定型コードが多い</vt:lpstr>
      <vt:lpstr>反省: テキストで書くものじゃない</vt:lpstr>
      <vt:lpstr>反省: ダイアログ</vt:lpstr>
      <vt:lpstr>通信コード生成</vt:lpstr>
      <vt:lpstr>オンライン ゲーム</vt:lpstr>
      <vt:lpstr>C# → C# コード生成</vt:lpstr>
      <vt:lpstr>型定義例</vt:lpstr>
      <vt:lpstr>定義C#の読み込み</vt:lpstr>
      <vt:lpstr>生成物: 基本</vt:lpstr>
      <vt:lpstr>生成物: 普通のクラス</vt:lpstr>
      <vt:lpstr>生成物: JSON化・JSON parse</vt:lpstr>
      <vt:lpstr>生成物: データ バインディング用クラス</vt:lpstr>
      <vt:lpstr>生成物: 通信コード</vt:lpstr>
      <vt:lpstr>生成物: その他</vt:lpstr>
      <vt:lpstr>補足: サーバー側C#</vt:lpstr>
      <vt:lpstr>反省: .NETの型システム引きずりすぎた</vt:lpstr>
      <vt:lpstr>反省: 高機能化しすぎた</vt:lpstr>
      <vt:lpstr>反省: コード増えすぎる</vt:lpstr>
      <vt:lpstr>リポジトリ</vt:lpstr>
      <vt:lpstr>データは全部サーバー上にある</vt:lpstr>
      <vt:lpstr>問題: インスタンスが変わる</vt:lpstr>
      <vt:lpstr>2系統のデータ</vt:lpstr>
      <vt:lpstr>マスター リポジトリ</vt:lpstr>
      <vt:lpstr>インベントリ リポジトリ</vt:lpstr>
      <vt:lpstr>インベントリ リポジトリ</vt:lpstr>
      <vt:lpstr>インベントリ リポジトリ</vt:lpstr>
      <vt:lpstr>インベントリ リポジトリ</vt:lpstr>
      <vt:lpstr>反省: IObservable</vt:lpstr>
      <vt:lpstr>データ バインディング</vt:lpstr>
      <vt:lpstr>UIが多いゲーム</vt:lpstr>
      <vt:lpstr>データ バインディング</vt:lpstr>
      <vt:lpstr>データ バインディング コード生成</vt:lpstr>
      <vt:lpstr>型に応じたプレハブの選択</vt:lpstr>
      <vt:lpstr>UI仮想化</vt:lpstr>
      <vt:lpstr>反省: 同一プロジェクト内コード生成</vt:lpstr>
      <vt:lpstr>その他、全体的な反省点</vt:lpstr>
      <vt:lpstr>PowerPoint プレゼンテーション</vt:lpstr>
      <vt:lpstr>まとめ</vt:lpstr>
      <vt:lpstr>まとめ (1/2)</vt:lpstr>
      <vt:lpstr>まとめ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614</cp:revision>
  <dcterms:created xsi:type="dcterms:W3CDTF">2015-03-05T04:37:02Z</dcterms:created>
  <dcterms:modified xsi:type="dcterms:W3CDTF">2015-03-19T16:20:36Z</dcterms:modified>
</cp:coreProperties>
</file>