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258" r:id="rId9"/>
    <p:sldId id="259" r:id="rId10"/>
    <p:sldId id="261" r:id="rId11"/>
    <p:sldId id="307" r:id="rId12"/>
    <p:sldId id="266" r:id="rId13"/>
    <p:sldId id="310" r:id="rId14"/>
    <p:sldId id="311" r:id="rId15"/>
    <p:sldId id="312" r:id="rId16"/>
    <p:sldId id="313" r:id="rId17"/>
    <p:sldId id="269" r:id="rId18"/>
    <p:sldId id="314" r:id="rId19"/>
    <p:sldId id="309" r:id="rId20"/>
    <p:sldId id="271" r:id="rId21"/>
    <p:sldId id="302" r:id="rId22"/>
    <p:sldId id="308" r:id="rId23"/>
    <p:sldId id="315" r:id="rId24"/>
    <p:sldId id="316" r:id="rId25"/>
    <p:sldId id="273" r:id="rId26"/>
    <p:sldId id="317" r:id="rId27"/>
    <p:sldId id="318" r:id="rId28"/>
    <p:sldId id="319" r:id="rId29"/>
    <p:sldId id="320" r:id="rId30"/>
    <p:sldId id="322" r:id="rId31"/>
    <p:sldId id="321" r:id="rId32"/>
    <p:sldId id="323" r:id="rId33"/>
    <p:sldId id="324" r:id="rId34"/>
    <p:sldId id="275" r:id="rId35"/>
    <p:sldId id="325" r:id="rId36"/>
    <p:sldId id="326" r:id="rId37"/>
    <p:sldId id="327" r:id="rId38"/>
    <p:sldId id="328" r:id="rId39"/>
    <p:sldId id="279" r:id="rId40"/>
    <p:sldId id="281" r:id="rId41"/>
    <p:sldId id="280" r:id="rId42"/>
    <p:sldId id="329" r:id="rId43"/>
    <p:sldId id="330" r:id="rId44"/>
    <p:sldId id="282" r:id="rId45"/>
    <p:sldId id="333" r:id="rId46"/>
    <p:sldId id="334" r:id="rId47"/>
    <p:sldId id="337" r:id="rId48"/>
    <p:sldId id="335" r:id="rId49"/>
    <p:sldId id="336" r:id="rId50"/>
    <p:sldId id="338" r:id="rId51"/>
    <p:sldId id="287" r:id="rId52"/>
    <p:sldId id="285" r:id="rId53"/>
    <p:sldId id="332" r:id="rId54"/>
    <p:sldId id="331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295" r:id="rId65"/>
    <p:sldId id="348" r:id="rId66"/>
    <p:sldId id="284" r:id="rId67"/>
    <p:sldId id="297" r:id="rId68"/>
    <p:sldId id="298" r:id="rId69"/>
    <p:sldId id="299" r:id="rId70"/>
    <p:sldId id="300" r:id="rId71"/>
    <p:sldId id="301" r:id="rId72"/>
    <p:sldId id="260" r:id="rId73"/>
    <p:sldId id="265" r:id="rId74"/>
    <p:sldId id="304" r:id="rId7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7"/>
            <p14:sldId id="335"/>
            <p14:sldId id="336"/>
            <p14:sldId id="338"/>
            <p14:sldId id="287"/>
            <p14:sldId id="285"/>
            <p14:sldId id="332"/>
            <p14:sldId id="331"/>
          </p14:sldIdLst>
        </p14:section>
        <p14:section name="インベントリ" id="{0764821B-A855-431C-AF31-2648B4B41D65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295"/>
          </p14:sldIdLst>
        </p14:section>
        <p14:section name="UIフレームワーク" id="{458096D8-D060-44A3-8768-37F4411CA4ED}">
          <p14:sldIdLst>
            <p14:sldId id="348"/>
            <p14:sldId id="284"/>
            <p14:sldId id="297"/>
            <p14:sldId id="298"/>
            <p14:sldId id="299"/>
            <p14:sldId id="300"/>
            <p14:sldId id="301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インベントリは紆余曲折あった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 昔、要るデータだけ取ってたら更新が保守しきれなくて心折れる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全同期やり始める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重たすぎてサーバー側に怒られる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差分更新をフレームワーク化、コード生成（今ここ）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8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" TargetMode="External"/><Relationship Id="rId2" Type="http://schemas.openxmlformats.org/officeDocument/2006/relationships/hyperlink" Target="https://www.nuget.org/packages/System.Reflection.Metadata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3" y="1752599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2971800" y="1943100"/>
            <a:ext cx="2190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7" y="3019368"/>
            <a:ext cx="476316" cy="8192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190875"/>
            <a:ext cx="476250" cy="476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2" y="4001294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どういう</a:t>
            </a:r>
            <a:r>
              <a:rPr lang="ja-JP" altLang="en-US" dirty="0"/>
              <a:t>方針</a:t>
            </a:r>
            <a:r>
              <a:rPr lang="ja-JP" altLang="en-US" dirty="0" smtClean="0"/>
              <a:t>でフレームワークを整備したか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253365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181610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39712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39712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399573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399573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469103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08448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452513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「戻る」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性能的に、携帯端末であまり動的な処理をしたくない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初代</a:t>
            </a:r>
            <a:r>
              <a:rPr kumimoji="1" lang="en-US" altLang="ja-JP" dirty="0" smtClean="0"/>
              <a:t>)XML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)JSON</a:t>
            </a:r>
            <a:r>
              <a:rPr kumimoji="1" lang="ja-JP" altLang="en-US" dirty="0" smtClean="0"/>
              <a:t>とかで書いてた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に対応、ジェネリックに対応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ビルドした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からリフレクションで読み込み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普通に </a:t>
            </a:r>
            <a:r>
              <a:rPr kumimoji="1" lang="en-US" altLang="ja-JP" dirty="0" err="1" smtClean="0"/>
              <a:t>System.Type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を読んでる</a:t>
            </a:r>
            <a:endParaRPr kumimoji="1" lang="en-US" altLang="ja-JP" dirty="0" smtClean="0"/>
          </a:p>
          <a:p>
            <a:r>
              <a:rPr lang="ja-JP" altLang="en-US" dirty="0" smtClean="0"/>
              <a:t>他の選択肢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作り始めた</a:t>
            </a:r>
            <a:r>
              <a:rPr lang="ja-JP" altLang="en-US" dirty="0"/>
              <a:t>当時</a:t>
            </a:r>
            <a:r>
              <a:rPr lang="ja-JP" altLang="en-US" dirty="0" smtClean="0"/>
              <a:t>はなかったも</a:t>
            </a:r>
            <a:r>
              <a:rPr lang="ja-JP" altLang="en-US" dirty="0"/>
              <a:t>の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System.Reflection.Metadata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依存先の解決できなくても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単体で読める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3"/>
              </a:rPr>
              <a:t>Roslyn</a:t>
            </a:r>
            <a:r>
              <a:rPr kumimoji="1" lang="ja-JP" altLang="en-US" dirty="0" smtClean="0">
                <a:hlinkClick r:id="rId3"/>
              </a:rPr>
              <a:t>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 smtClean="0"/>
              <a:t>Microsoft.CodeAnalysis.Scripting.CSharp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</a:t>
            </a:r>
            <a:r>
              <a:rPr lang="ja-JP" altLang="en-US" dirty="0" smtClean="0"/>
              <a:t>まだ簡単に使える段階にない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ほんとはこれでやりたかったけども、</a:t>
            </a:r>
            <a:r>
              <a:rPr kumimoji="1" lang="en-US" altLang="ja-JP" dirty="0" smtClean="0"/>
              <a:t>Roslyn</a:t>
            </a:r>
            <a:r>
              <a:rPr kumimoji="1" lang="ja-JP" altLang="en-US" dirty="0" err="1" smtClean="0"/>
              <a:t>のリ</a:t>
            </a:r>
            <a:r>
              <a:rPr kumimoji="1" lang="ja-JP" altLang="en-US" dirty="0" smtClean="0"/>
              <a:t>リース自体が思った以上に遅く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2299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1414" y="5149612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コード生成で静的に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ビルド時に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作ってしまえば</a:t>
            </a:r>
            <a:endParaRPr kumimoji="1" lang="en-US" altLang="ja-JP" dirty="0" smtClean="0"/>
          </a:p>
          <a:p>
            <a:r>
              <a:rPr lang="ja-JP" altLang="en-US" dirty="0" smtClean="0"/>
              <a:t>リフレクション</a:t>
            </a:r>
            <a:r>
              <a:rPr lang="ja-JP" altLang="en-US" dirty="0"/>
              <a:t>要</a:t>
            </a:r>
            <a:r>
              <a:rPr lang="ja-JP" altLang="en-US" dirty="0" smtClean="0"/>
              <a:t>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データ バインディング用クラス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10568919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FileExtensionsAttribute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BindableBase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IIdentifiable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95943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</a:t>
            </a:r>
            <a:r>
              <a:rPr lang="ja-JP" altLang="en-US" dirty="0" smtClean="0"/>
              <a:t>に編集ツール</a:t>
            </a:r>
            <a:r>
              <a:rPr lang="en-US" altLang="ja-JP" dirty="0" smtClean="0"/>
              <a:t>(Windows</a:t>
            </a:r>
            <a:r>
              <a:rPr lang="ja-JP" altLang="en-US" dirty="0" smtClean="0"/>
              <a:t>デスクトップ、</a:t>
            </a:r>
            <a:r>
              <a:rPr lang="en-US" altLang="ja-JP" dirty="0" smtClean="0"/>
              <a:t>WPF)</a:t>
            </a:r>
            <a:r>
              <a:rPr lang="ja-JP" altLang="en-US" dirty="0" smtClean="0"/>
              <a:t>用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5929270" y="2487849"/>
            <a:ext cx="280740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err="1" smtClean="0"/>
              <a:t>INotifyPropertyChanged</a:t>
            </a:r>
            <a:r>
              <a:rPr kumimoji="1" lang="ja-JP" altLang="en-US" dirty="0" smtClean="0"/>
              <a:t>実装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808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通信コード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994695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DataModels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IUnitApi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AddEquipmentAsync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"/Hero/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t.ContinueWith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 =&gt;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(_.Result));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191910" y="3111303"/>
            <a:ext cx="119473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HTTP Post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065819" y="4083892"/>
            <a:ext cx="3483033" cy="325408"/>
          </a:xfrm>
          <a:prstGeom prst="wedgeRectCallout">
            <a:avLst>
              <a:gd name="adj1" fmla="val 19342"/>
              <a:gd name="adj2" fmla="val -128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JSON Serialize/</a:t>
            </a:r>
            <a:r>
              <a:rPr kumimoji="1" lang="en-US" altLang="ja-JP" dirty="0" err="1" smtClean="0"/>
              <a:t>Deserialize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呼び出し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74225" y="4330479"/>
            <a:ext cx="2576945" cy="325408"/>
          </a:xfrm>
          <a:prstGeom prst="wedgeRectCallout">
            <a:avLst>
              <a:gd name="adj1" fmla="val 17689"/>
              <a:gd name="adj2" fmla="val -1256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共通のイベント発火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096000" y="1900162"/>
            <a:ext cx="4305993" cy="684294"/>
          </a:xfrm>
          <a:prstGeom prst="wedgeRectCallout">
            <a:avLst>
              <a:gd name="adj1" fmla="val 10160"/>
              <a:gd name="adj2" fmla="val 917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引数・戻り値をそれぞれ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クラスにラップ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モック作成でその方が都合がよかった</a:t>
            </a:r>
            <a:r>
              <a:rPr lang="en-US" altLang="ja-JP" baseline="30000" dirty="0" smtClean="0"/>
              <a:t>※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4470" y="5422459"/>
            <a:ext cx="527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JSON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の応答モック データを作れる</a:t>
            </a:r>
            <a:endParaRPr kumimoji="1" lang="en-US" altLang="ja-JP" dirty="0" smtClean="0"/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lang="ja-JP" altLang="en-US" dirty="0" smtClean="0"/>
              <a:t>引数の追加・削除後のモック コード修正が楽だった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も出力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で型定義しだす前の旧型式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内部的</a:t>
            </a:r>
            <a:r>
              <a:rPr lang="ja-JP" altLang="en-US" dirty="0"/>
              <a:t>に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contract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」と呼んでる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サーバー側は外注、かつ、</a:t>
            </a:r>
            <a:r>
              <a:rPr kumimoji="1" lang="en-US" altLang="ja-JP" dirty="0" smtClean="0"/>
              <a:t>PHP</a:t>
            </a:r>
          </a:p>
          <a:p>
            <a:pPr lvl="2"/>
            <a:r>
              <a:rPr lang="ja-JP" altLang="en-US" dirty="0"/>
              <a:t>サーバー側のコード生成は発注先に任せてた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を前提にできなかった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プロジェクトの途中で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定義に切り替えた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急に形式を変えるわけにもいかなかった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r>
              <a:rPr lang="en-US" altLang="ja-JP" dirty="0" smtClean="0"/>
              <a:t>/</a:t>
            </a:r>
            <a:r>
              <a:rPr lang="ja-JP" altLang="en-US" dirty="0" smtClean="0"/>
              <a:t>マスター リポジトリ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/>
              <a:t>次節で説明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void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4917"/>
              </p:ext>
            </p:extLst>
          </p:nvPr>
        </p:nvGraphicFramePr>
        <p:xfrm>
          <a:off x="1587619" y="2351913"/>
          <a:ext cx="3633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/>
                <a:gridCol w="1307507"/>
                <a:gridCol w="135023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非許容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許容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参照型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ない</a:t>
                      </a:r>
                      <a:r>
                        <a:rPr kumimoji="1" lang="en-US" altLang="ja-JP" baseline="300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5529128" y="2247544"/>
            <a:ext cx="5341123" cy="1170774"/>
          </a:xfrm>
          <a:prstGeom prst="wedgeRectCallout">
            <a:avLst>
              <a:gd name="adj1" fmla="val -66913"/>
              <a:gd name="adj2" fmla="val 370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/>
              <a:t>こいつがつらい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を認めたくない場合、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Requred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属性を付けてる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の</a:t>
            </a:r>
            <a:r>
              <a:rPr lang="ja-JP" altLang="en-US" dirty="0"/>
              <a:t>分岐</a:t>
            </a:r>
            <a:r>
              <a:rPr lang="ja-JP" altLang="en-US" dirty="0" smtClean="0"/>
              <a:t>が増えて大変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.NET</a:t>
            </a:r>
            <a:r>
              <a:rPr lang="ja-JP" altLang="en-US" dirty="0" smtClean="0"/>
              <a:t>経験のない人への説明が大変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2750" y="3503208"/>
            <a:ext cx="64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.NET</a:t>
            </a:r>
            <a:r>
              <a:rPr kumimoji="1" lang="ja-JP" altLang="en-US" dirty="0" smtClean="0"/>
              <a:t>最大の後悔</a:t>
            </a:r>
            <a:r>
              <a:rPr kumimoji="1" lang="en-US" altLang="ja-JP" dirty="0" smtClean="0"/>
              <a:t>(million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dollar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mistake</a:t>
            </a:r>
            <a:r>
              <a:rPr kumimoji="1" lang="ja-JP" altLang="en-US" dirty="0" smtClean="0"/>
              <a:t> って言われてる</a:t>
            </a:r>
            <a:r>
              <a:rPr kumimoji="1" lang="en-US" altLang="ja-JP" dirty="0" smtClean="0"/>
              <a:t>)</a:t>
            </a:r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kumimoji="1" lang="ja-JP" altLang="en-US" dirty="0" smtClean="0"/>
              <a:t>後からの修正でフレームワークに組み込むのはものすごく大変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678" y="4743892"/>
            <a:ext cx="2210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6684" y="4743892"/>
            <a:ext cx="297068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 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1059678" y="4241733"/>
            <a:ext cx="3982342" cy="367222"/>
          </a:xfrm>
          <a:prstGeom prst="wedgeRectCallout">
            <a:avLst>
              <a:gd name="adj1" fmla="val -25851"/>
              <a:gd name="adj2" fmla="val 101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引数・戻り値の有無で</a:t>
            </a:r>
            <a:r>
              <a:rPr lang="en-US" altLang="ja-JP" dirty="0"/>
              <a:t>4</a:t>
            </a:r>
            <a:r>
              <a:rPr lang="ja-JP" altLang="en-US" dirty="0"/>
              <a:t>パターンの分岐</a:t>
            </a:r>
            <a:endParaRPr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367043" y="5344056"/>
            <a:ext cx="2105613" cy="2172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3015" y="49747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こう書けると楽だった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7175" y="6127234"/>
            <a:ext cx="845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en-US" altLang="ja-JP" baseline="30000" dirty="0" smtClean="0"/>
              <a:t>†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どちらも</a:t>
            </a:r>
            <a:r>
              <a:rPr lang="ja-JP" altLang="en-US" dirty="0" smtClean="0"/>
              <a:t>今、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チームが新機能として検討中だけど、入るとして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7.0(2</a:t>
            </a:r>
            <a:r>
              <a:rPr lang="ja-JP" altLang="en-US" dirty="0" smtClean="0"/>
              <a:t>年くらい先？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度合いが半端ない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Inventories/</a:t>
            </a:r>
            <a:r>
              <a:rPr kumimoji="1" lang="en-US" altLang="ja-JP" dirty="0" err="1" smtClean="0"/>
              <a:t>MasterRepository</a:t>
            </a:r>
            <a:endParaRPr kumimoji="1" lang="en-US" altLang="ja-JP" dirty="0" smtClean="0"/>
          </a:p>
          <a:p>
            <a:r>
              <a:rPr lang="ja-JP" altLang="en-US" dirty="0"/>
              <a:t>サーバ</a:t>
            </a:r>
            <a:r>
              <a:rPr lang="ja-JP" altLang="en-US" dirty="0" smtClean="0"/>
              <a:t>ーとのデータ同期、差分更新</a:t>
            </a:r>
            <a:endParaRPr lang="en-US" altLang="ja-JP" dirty="0" smtClean="0"/>
          </a:p>
          <a:p>
            <a:r>
              <a:rPr kumimoji="1" lang="ja-JP" altLang="en-US" dirty="0" smtClean="0"/>
              <a:t>ローカル ストレージにデータをキャッシュ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246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データは全部サーバー上にある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必要な分だけ通信でもらってる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クライアント上でも正規化した状態で管理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 smtClean="0"/>
              <a:t>差分更新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26251" y="2751746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26251" y="3059394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26251" y="3074655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904311" y="2751746"/>
            <a:ext cx="2345514" cy="1153906"/>
            <a:chOff x="3970762" y="2555193"/>
            <a:chExt cx="1664110" cy="1153906"/>
          </a:xfrm>
        </p:grpSpPr>
        <p:sp>
          <p:nvSpPr>
            <p:cNvPr id="14" name="正方形/長方形 13"/>
            <p:cNvSpPr/>
            <p:nvPr/>
          </p:nvSpPr>
          <p:spPr>
            <a:xfrm>
              <a:off x="397076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Equipment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397076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3904311" y="3074655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120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39</a:t>
            </a:r>
          </a:p>
          <a:p>
            <a:r>
              <a:rPr kumimoji="1" lang="en-US" altLang="ja-JP" sz="1600" dirty="0" err="1" smtClean="0"/>
              <a:t>EnhancerIds</a:t>
            </a:r>
            <a:r>
              <a:rPr kumimoji="1" lang="en-US" altLang="ja-JP" sz="1600" dirty="0" smtClean="0"/>
              <a:t>: [ 11, 15, 21 ]</a:t>
            </a:r>
            <a:endParaRPr kumimoji="1" lang="ja-JP" altLang="en-US" sz="1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762702" y="2751746"/>
            <a:ext cx="1244571" cy="1153906"/>
            <a:chOff x="7050502" y="2555193"/>
            <a:chExt cx="1664110" cy="1153906"/>
          </a:xfrm>
        </p:grpSpPr>
        <p:sp>
          <p:nvSpPr>
            <p:cNvPr id="23" name="正方形/長方形 22"/>
            <p:cNvSpPr/>
            <p:nvPr/>
          </p:nvSpPr>
          <p:spPr>
            <a:xfrm>
              <a:off x="705050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Enhancer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705050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6762702" y="3074655"/>
            <a:ext cx="124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93</a:t>
            </a:r>
          </a:p>
          <a:p>
            <a:r>
              <a:rPr kumimoji="1" lang="en-US" altLang="ja-JP" sz="1600" dirty="0" smtClean="0"/>
              <a:t>Grade: 4</a:t>
            </a:r>
            <a:endParaRPr kumimoji="1" lang="ja-JP" altLang="en-US" sz="1600" dirty="0"/>
          </a:p>
        </p:txBody>
      </p:sp>
      <p:sp>
        <p:nvSpPr>
          <p:cNvPr id="27" name="円/楕円 26"/>
          <p:cNvSpPr/>
          <p:nvPr/>
        </p:nvSpPr>
        <p:spPr>
          <a:xfrm>
            <a:off x="288847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925324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0" name="曲線コネクタ 29"/>
          <p:cNvCxnSpPr>
            <a:stCxn id="27" idx="6"/>
            <a:endCxn id="28" idx="1"/>
          </p:cNvCxnSpPr>
          <p:nvPr/>
        </p:nvCxnSpPr>
        <p:spPr>
          <a:xfrm flipV="1">
            <a:off x="3373269" y="3220849"/>
            <a:ext cx="552055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653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762702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3" name="曲線コネクタ 32"/>
          <p:cNvCxnSpPr>
            <a:stCxn id="31" idx="6"/>
            <a:endCxn id="32" idx="1"/>
          </p:cNvCxnSpPr>
          <p:nvPr/>
        </p:nvCxnSpPr>
        <p:spPr>
          <a:xfrm flipV="1">
            <a:off x="5551329" y="3220849"/>
            <a:ext cx="1211373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418601" y="4463963"/>
            <a:ext cx="1094883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"action": "update", "item": { "id":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master_id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equipment_id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82 } },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"action":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"remove",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id": 2 }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956986" y="4634879"/>
            <a:ext cx="2375731" cy="834429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4" name="四角形吹き出し 43"/>
          <p:cNvSpPr/>
          <p:nvPr/>
        </p:nvSpPr>
        <p:spPr>
          <a:xfrm>
            <a:off x="3247403" y="5589638"/>
            <a:ext cx="2589376" cy="344293"/>
          </a:xfrm>
          <a:prstGeom prst="wedgeRectCallout">
            <a:avLst>
              <a:gd name="adj1" fmla="val -32384"/>
              <a:gd name="adj2" fmla="val -1261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変化したところだけもらう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1" grpId="0" animBg="1"/>
      <p:bldP spid="32" grpId="0"/>
      <p:bldP spid="43" grpId="0" animBg="1"/>
      <p:bldP spid="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9193221" y="4168150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インスタンスが変わる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漏れなく追従するの、手動では無理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20733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097818" y="2839292"/>
            <a:ext cx="192726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56297" y="3317633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56297" y="3625281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256297" y="3640542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cxnSp>
        <p:nvCxnSpPr>
          <p:cNvPr id="10" name="曲線コネクタ 9"/>
          <p:cNvCxnSpPr>
            <a:stCxn id="13" idx="6"/>
            <a:endCxn id="8" idx="1"/>
          </p:cNvCxnSpPr>
          <p:nvPr/>
        </p:nvCxnSpPr>
        <p:spPr>
          <a:xfrm>
            <a:off x="1900442" y="3493222"/>
            <a:ext cx="1355855" cy="562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77733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>
            <a:off x="1605802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20733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同期前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853426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830511" y="2839292"/>
            <a:ext cx="322774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7988990" y="481276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988990" y="512041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988990" y="5135677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0426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25" name="円/楕円 24"/>
          <p:cNvSpPr/>
          <p:nvPr/>
        </p:nvSpPr>
        <p:spPr>
          <a:xfrm>
            <a:off x="6338495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53426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同期後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988990" y="333115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988990" y="363880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988990" y="3654067"/>
            <a:ext cx="1559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b="1" dirty="0" smtClean="0">
                <a:solidFill>
                  <a:srgbClr val="C00000"/>
                </a:solidFill>
              </a:rPr>
              <a:t>82</a:t>
            </a:r>
            <a:endParaRPr kumimoji="1" lang="ja-JP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285772" y="3567480"/>
            <a:ext cx="355600" cy="3472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3" name="四角形吹き出し 32"/>
          <p:cNvSpPr/>
          <p:nvPr/>
        </p:nvSpPr>
        <p:spPr>
          <a:xfrm>
            <a:off x="7988990" y="1768748"/>
            <a:ext cx="2997743" cy="860255"/>
          </a:xfrm>
          <a:prstGeom prst="wedgeRectCallout">
            <a:avLst>
              <a:gd name="adj1" fmla="val 3568"/>
              <a:gd name="adj2" fmla="val 138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の粒度</a:t>
            </a:r>
            <a:r>
              <a:rPr lang="ja-JP" altLang="en-US" dirty="0"/>
              <a:t>的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プロパティ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つだけの</a:t>
            </a:r>
            <a:r>
              <a:rPr lang="ja-JP" altLang="en-US" dirty="0" smtClean="0"/>
              <a:t>更新でも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インスタンス丸ごと新しくなる</a:t>
            </a:r>
            <a:endParaRPr kumimoji="1" lang="ja-JP" altLang="en-US" dirty="0" smtClean="0"/>
          </a:p>
        </p:txBody>
      </p:sp>
      <p:cxnSp>
        <p:nvCxnSpPr>
          <p:cNvPr id="23" name="曲線コネクタ 22"/>
          <p:cNvCxnSpPr>
            <a:stCxn id="25" idx="6"/>
            <a:endCxn id="22" idx="1"/>
          </p:cNvCxnSpPr>
          <p:nvPr/>
        </p:nvCxnSpPr>
        <p:spPr>
          <a:xfrm>
            <a:off x="6633135" y="3493222"/>
            <a:ext cx="1355855" cy="205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4512179" y="4932711"/>
            <a:ext cx="2394421" cy="635604"/>
          </a:xfrm>
          <a:prstGeom prst="wedgeRectCallout">
            <a:avLst>
              <a:gd name="adj1" fmla="val 66740"/>
              <a:gd name="adj2" fmla="val -42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古い方参照しっぱなし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UI</a:t>
            </a:r>
            <a:r>
              <a:rPr lang="ja-JP" altLang="en-US" dirty="0" smtClean="0"/>
              <a:t>側が更新されない</a:t>
            </a:r>
            <a:endParaRPr kumimoji="1" lang="ja-JP" altLang="en-US" dirty="0" smtClean="0"/>
          </a:p>
        </p:txBody>
      </p:sp>
      <p:cxnSp>
        <p:nvCxnSpPr>
          <p:cNvPr id="36" name="曲線コネクタ 35"/>
          <p:cNvCxnSpPr>
            <a:stCxn id="35" idx="6"/>
            <a:endCxn id="37" idx="2"/>
          </p:cNvCxnSpPr>
          <p:nvPr/>
        </p:nvCxnSpPr>
        <p:spPr>
          <a:xfrm flipV="1">
            <a:off x="9487861" y="3625281"/>
            <a:ext cx="932841" cy="69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420702" y="3477961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...</a:t>
            </a:r>
            <a:endParaRPr kumimoji="1" lang="ja-JP" altLang="en-US" dirty="0" smtClean="0"/>
          </a:p>
        </p:txBody>
      </p:sp>
      <p:sp>
        <p:nvSpPr>
          <p:cNvPr id="43" name="四角形吹き出し 42"/>
          <p:cNvSpPr/>
          <p:nvPr/>
        </p:nvSpPr>
        <p:spPr>
          <a:xfrm>
            <a:off x="9223491" y="4737417"/>
            <a:ext cx="2394421" cy="635604"/>
          </a:xfrm>
          <a:prstGeom prst="wedgeRectCallout">
            <a:avLst>
              <a:gd name="adj1" fmla="val 5709"/>
              <a:gd name="adj2" fmla="val -1926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インベントリ内でも同様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参照先が変わる</a:t>
            </a:r>
            <a:endParaRPr kumimoji="1" lang="ja-JP" altLang="en-US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69340" y="31020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変更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27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19" grpId="0" animBg="1"/>
      <p:bldP spid="20" grpId="0" animBg="1"/>
      <p:bldP spid="22" grpId="0"/>
      <p:bldP spid="24" grpId="0"/>
      <p:bldP spid="25" grpId="0" animBg="1"/>
      <p:bldP spid="26" grpId="0"/>
      <p:bldP spid="29" grpId="0" animBg="1"/>
      <p:bldP spid="31" grpId="0"/>
      <p:bldP spid="32" grpId="0" animBg="1"/>
      <p:bldP spid="33" grpId="0" animBg="1"/>
      <p:bldP spid="34" grpId="0" animBg="1"/>
      <p:bldP spid="37" grpId="0" animBg="1"/>
      <p:bldP spid="43" grpId="0" animBg="1"/>
      <p:bldP spid="4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系統のデータ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ユニットや装備の名前、パラメーターなど、ユーザーによらないデータ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ほとんど更新されない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かなりデータ量が多い</a:t>
            </a:r>
            <a:endParaRPr kumimoji="1"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ユーザーの手持ちの品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ことあるごとに</a:t>
            </a:r>
            <a:r>
              <a:rPr lang="ja-JP" altLang="en-US" dirty="0"/>
              <a:t>更新</a:t>
            </a:r>
            <a:r>
              <a:rPr lang="ja-JP" altLang="en-US" dirty="0" smtClean="0"/>
              <a:t>がかか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58315" y="2748678"/>
            <a:ext cx="4482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デバイスの</a:t>
            </a:r>
            <a:r>
              <a:rPr lang="ja-JP" altLang="en-US" sz="2400" dirty="0" smtClean="0"/>
              <a:t>ローカル ストレージに</a:t>
            </a:r>
            <a:endParaRPr lang="en-US" altLang="ja-JP" sz="2400" dirty="0" smtClean="0"/>
          </a:p>
          <a:p>
            <a:r>
              <a:rPr lang="ja-JP" altLang="en-US" sz="2400" dirty="0" smtClean="0"/>
              <a:t>キャッシュ</a:t>
            </a:r>
            <a:r>
              <a:rPr lang="ja-JP" altLang="en-US" sz="2400" dirty="0"/>
              <a:t>を保存しておきたい</a:t>
            </a:r>
          </a:p>
        </p:txBody>
      </p:sp>
      <p:sp>
        <p:nvSpPr>
          <p:cNvPr id="5" name="右中かっこ 4"/>
          <p:cNvSpPr/>
          <p:nvPr/>
        </p:nvSpPr>
        <p:spPr>
          <a:xfrm>
            <a:off x="4554908" y="2717563"/>
            <a:ext cx="136733" cy="74348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788725" y="2952572"/>
            <a:ext cx="256373" cy="2734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4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バージョンとデータをローカルに保存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バージョン</a:t>
            </a:r>
            <a:r>
              <a:rPr lang="ja-JP" altLang="en-US" dirty="0" smtClean="0"/>
              <a:t>が</a:t>
            </a:r>
            <a:r>
              <a:rPr lang="ja-JP" altLang="en-US" dirty="0"/>
              <a:t>一致</a:t>
            </a:r>
            <a:r>
              <a:rPr lang="ja-JP" altLang="en-US" dirty="0" smtClean="0"/>
              <a:t>していたらローカルから読む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不一致ならサーバーから取り直す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smtClean="0"/>
              <a:t> をキーにした </a:t>
            </a:r>
            <a:r>
              <a:rPr lang="en-US" altLang="ja-JP" dirty="0" smtClean="0"/>
              <a:t>Dictionary</a:t>
            </a:r>
            <a:r>
              <a:rPr lang="ja-JP" altLang="en-US" dirty="0" smtClean="0"/>
              <a:t> 化</a:t>
            </a:r>
            <a:endParaRPr kumimoji="1" lang="en-US" altLang="ja-JP" dirty="0" smtClean="0"/>
          </a:p>
          <a:p>
            <a:r>
              <a:rPr lang="ja-JP" altLang="en-US" dirty="0" smtClean="0"/>
              <a:t>コード生成を整備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[Master]</a:t>
            </a:r>
            <a:r>
              <a:rPr lang="ja-JP" altLang="en-US" dirty="0" smtClean="0"/>
              <a:t>属性がついている型を束ねて </a:t>
            </a:r>
            <a:r>
              <a:rPr lang="en-US" altLang="ja-JP" dirty="0" err="1" smtClean="0"/>
              <a:t>MasterRepository</a:t>
            </a:r>
            <a:r>
              <a:rPr lang="ja-JP" altLang="en-US" dirty="0" smtClean="0"/>
              <a:t> 型を生成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LoadAsync</a:t>
            </a:r>
            <a:r>
              <a:rPr kumimoji="1" lang="ja-JP" altLang="en-US" dirty="0" smtClean="0"/>
              <a:t>メソッドで、上記ライブラリを呼ぶ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系クラス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Inventory</a:t>
            </a:r>
            <a:r>
              <a:rPr lang="ja-JP" altLang="en-US" dirty="0" smtClean="0">
                <a:solidFill>
                  <a:schemeClr val="accent2"/>
                </a:solidFill>
              </a:rPr>
              <a:t>系クラス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1710" y="2086276"/>
            <a:ext cx="4897495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Items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IEvent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Changed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821710" y="3701143"/>
            <a:ext cx="5253781" cy="1563066"/>
          </a:xfrm>
          <a:prstGeom prst="wedgeRectCallout">
            <a:avLst>
              <a:gd name="adj1" fmla="val -27990"/>
              <a:gd name="adj2" fmla="val -80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IEvent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と似たような機能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つまり、</a:t>
            </a:r>
            <a:r>
              <a:rPr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r>
              <a:rPr lang="ja-JP" altLang="en-US" dirty="0" smtClean="0"/>
              <a:t>な型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ja-JP" altLang="en-US" dirty="0" smtClean="0"/>
              <a:t>現在の値を取る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IEnumerable</a:t>
            </a:r>
            <a:endParaRPr kumimoji="1"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lang="ja-JP" altLang="en-US" dirty="0"/>
              <a:t>値</a:t>
            </a:r>
            <a:r>
              <a:rPr lang="ja-JP" altLang="en-US" dirty="0" smtClean="0"/>
              <a:t>の</a:t>
            </a:r>
            <a:r>
              <a:rPr lang="ja-JP" altLang="en-US" dirty="0"/>
              <a:t>変化</a:t>
            </a:r>
            <a:r>
              <a:rPr lang="ja-JP" altLang="en-US" dirty="0" smtClean="0"/>
              <a:t>をもらう</a:t>
            </a:r>
            <a:r>
              <a:rPr lang="en-US" altLang="ja-JP" dirty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en-US" altLang="ja-JP" dirty="0" err="1" smtClean="0"/>
              <a:t>LINQ+Rx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Where </a:t>
            </a:r>
            <a:r>
              <a:rPr kumimoji="1" lang="ja-JP" altLang="en-US" dirty="0" smtClean="0"/>
              <a:t>とか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を定義可能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系クラス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通信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をフックして、リポジトリを自動更新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9375" y="4255806"/>
            <a:ext cx="7927170" cy="2092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Change(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diff)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diff.PropertyName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Unit"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sz="1600" dirty="0" smtClean="0"/>
              <a:t>...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6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系クラス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他</a:t>
            </a:r>
            <a:r>
              <a:rPr lang="ja-JP" altLang="en-US" dirty="0" smtClean="0">
                <a:solidFill>
                  <a:schemeClr val="accent2"/>
                </a:solidFill>
              </a:rPr>
              <a:t>のインベントリ、マスターが必要なクラスに</a:t>
            </a:r>
            <a:r>
              <a:rPr lang="en-US" altLang="ja-JP" dirty="0" smtClean="0">
                <a:solidFill>
                  <a:schemeClr val="accent2"/>
                </a:solidFill>
              </a:rPr>
              <a:t/>
            </a:r>
            <a:br>
              <a:rPr lang="en-US" altLang="ja-JP" dirty="0" smtClean="0">
                <a:solidFill>
                  <a:schemeClr val="accent2"/>
                </a:solidFill>
              </a:rPr>
            </a:br>
            <a:r>
              <a:rPr lang="ja-JP" altLang="en-US" dirty="0" smtClean="0">
                <a:solidFill>
                  <a:schemeClr val="accent2"/>
                </a:solidFill>
              </a:rPr>
              <a:t>それぞれのリポジトリを渡す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accent2"/>
                </a:solidFill>
              </a:rPr>
              <a:t>ユニット→装備 とかの</a:t>
            </a:r>
            <a:r>
              <a:rPr lang="en-US" altLang="ja-JP" dirty="0" smtClean="0">
                <a:solidFill>
                  <a:schemeClr val="accent2"/>
                </a:solidFill>
              </a:rPr>
              <a:t>ID</a:t>
            </a:r>
            <a:r>
              <a:rPr lang="ja-JP" altLang="en-US" dirty="0" smtClean="0">
                <a:solidFill>
                  <a:schemeClr val="accent2"/>
                </a:solidFill>
              </a:rPr>
              <a:t>検索プロパティを生成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06082" y="2413337"/>
            <a:ext cx="10732425" cy="30777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_masters;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_masters = repository;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!=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InstanceAbilities.SetRepository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(repository);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masters.GetEquipment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392091" y="1624236"/>
            <a:ext cx="4049486" cy="566057"/>
          </a:xfrm>
          <a:prstGeom prst="wedgeRectCallout">
            <a:avLst>
              <a:gd name="adj1" fmla="val -27285"/>
              <a:gd name="adj2" fmla="val 1040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通信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をフックして、このインターフェイスを持ったクラスにリポジトリを渡す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615542" y="5370461"/>
            <a:ext cx="3683725" cy="371136"/>
          </a:xfrm>
          <a:prstGeom prst="wedgeRectCallout">
            <a:avLst>
              <a:gd name="adj1" fmla="val 12194"/>
              <a:gd name="adj2" fmla="val -1001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ID</a:t>
            </a:r>
            <a:r>
              <a:rPr lang="ja-JP" altLang="en-US" dirty="0" smtClean="0"/>
              <a:t>検索して所望のインスタンスを得る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IObservable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とほぼ同機能な型を作ってしまっている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</a:t>
            </a:r>
            <a:r>
              <a:rPr kumimoji="1" lang="ja-JP" altLang="en-US" dirty="0" smtClean="0"/>
              <a:t>さぼってる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との差は、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を取れるかどうかだけ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でも</a:t>
            </a:r>
            <a:r>
              <a:rPr lang="ja-JP" altLang="en-US" dirty="0" smtClean="0"/>
              <a:t>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はほとんど使ってない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862983" y="4119073"/>
            <a:ext cx="350378" cy="31619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データ バインディング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3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当初説明した通り、作ってるゲームの性質的には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フレームワーク中心になるんだけど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navigation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ぶっちゃけていうと、</a:t>
            </a:r>
            <a:r>
              <a:rPr lang="en-US" altLang="ja-JP" dirty="0" smtClean="0"/>
              <a:t>Silverlight</a:t>
            </a:r>
            <a:r>
              <a:rPr lang="ja-JP" altLang="en-US" dirty="0" smtClean="0"/>
              <a:t>がほしい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「ゲームだからゲーム フレームワーク」と思うんじゃなくて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が得意なのは一般</a:t>
            </a:r>
            <a:r>
              <a:rPr lang="en-US" altLang="ja-JP" dirty="0" smtClean="0"/>
              <a:t>OS</a:t>
            </a:r>
            <a:r>
              <a:rPr lang="ja-JP" altLang="en-US" dirty="0" err="1" smtClean="0"/>
              <a:t>。</a:t>
            </a:r>
            <a:r>
              <a:rPr lang="ja-JP" altLang="en-US" dirty="0"/>
              <a:t>突き詰</a:t>
            </a:r>
            <a:r>
              <a:rPr lang="ja-JP" altLang="en-US" dirty="0" smtClean="0"/>
              <a:t>めるとだいたいその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フレームワークがやってることほしくなる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Win8</a:t>
            </a:r>
            <a:r>
              <a:rPr kumimoji="1" lang="ja-JP" altLang="en-US" dirty="0" smtClean="0"/>
              <a:t>アプリなんかだと、</a:t>
            </a:r>
            <a:r>
              <a:rPr kumimoji="1" lang="en-US" altLang="ja-JP" dirty="0" smtClean="0"/>
              <a:t>XAML</a:t>
            </a:r>
            <a:r>
              <a:rPr lang="ja-JP" altLang="en-US" dirty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の上に</a:t>
            </a:r>
            <a:r>
              <a:rPr lang="en-US" altLang="ja-JP" dirty="0" smtClean="0"/>
              <a:t>Direct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サーフェス重ねるとかやれる</a:t>
            </a:r>
            <a:endParaRPr kumimoji="1" lang="en-US" altLang="ja-JP" dirty="0"/>
          </a:p>
          <a:p>
            <a:r>
              <a:rPr lang="ja-JP" altLang="en-US" dirty="0" smtClean="0"/>
              <a:t>マップ表示とかだけかなぁ、ゲーム的な描画最適化頑張らないといけないの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267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系は、「どこにどのデータを出したい」「データが更新されたらそこだけ更新掛けたい」が基本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クライアント系の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フレームワークはたいていそういう発想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いわゆるオブザーバー パターンを、プロパティに対して適用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 </a:t>
            </a:r>
            <a:r>
              <a:rPr kumimoji="1" lang="en-US" altLang="ja-JP" dirty="0" err="1" smtClean="0"/>
              <a:t>INotifyPropertyChanged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使う習慣がある</a:t>
            </a:r>
            <a:endParaRPr kumimoji="1" lang="en-US" altLang="ja-JP" dirty="0" smtClean="0"/>
          </a:p>
          <a:p>
            <a:r>
              <a:rPr lang="ja-JP" altLang="en-US" dirty="0" smtClean="0"/>
              <a:t>このパターン守れないと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だいたいスパゲッティ化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ja-JP" altLang="en-US" dirty="0" smtClean="0"/>
              <a:t>所</a:t>
            </a:r>
            <a:r>
              <a:rPr lang="ja-JP" altLang="en-US" dirty="0"/>
              <a:t>更新</a:t>
            </a:r>
            <a:r>
              <a:rPr lang="ja-JP" altLang="en-US" dirty="0" smtClean="0"/>
              <a:t>でいいはずがページ全体更新とかになりがち。重たい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ビューと、ビューに表示したいデータの分離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ナビゲーション</a:t>
            </a:r>
            <a:r>
              <a:rPr lang="ja-JP" altLang="en-US" dirty="0" smtClean="0"/>
              <a:t>での「戻る」での復元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後述する仮想化</a:t>
            </a:r>
            <a:endParaRPr kumimoji="1" lang="en-US" altLang="ja-JP" dirty="0" smtClean="0"/>
          </a:p>
          <a:p>
            <a:r>
              <a:rPr lang="ja-JP" altLang="en-US" dirty="0" smtClean="0"/>
              <a:t>データ バインディング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Silverlight</a:t>
            </a:r>
            <a:r>
              <a:rPr lang="ja-JP" altLang="en-US" dirty="0" smtClean="0"/>
              <a:t>とかではリフレクションだらけなんだけど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向けに、コード生成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エディター拡張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Content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smtClean="0"/>
              <a:t>Items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1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データ分離してないとできない。ビューにデータ持ってても消える・上書きされる</a:t>
            </a:r>
            <a:endParaRPr lang="en-US" altLang="ja-JP" dirty="0" smtClean="0"/>
          </a:p>
          <a:p>
            <a:r>
              <a:rPr kumimoji="1" lang="ja-JP" altLang="en-US" dirty="0" smtClean="0"/>
              <a:t>これやらないと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個までしか持てません。でないと一覧画面に入るのに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秒かかるし、スクロールが重たすぎてプレイに支障出ます」みたいなゲームになる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実際、表示都合で個数制限かかってるゲーム結構ある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4912</Words>
  <Application>Microsoft Office PowerPoint</Application>
  <PresentationFormat>ワイド画面</PresentationFormat>
  <Paragraphs>987</Paragraphs>
  <Slides>74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83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PowerPoint プレゼンテーション</vt:lpstr>
      <vt:lpstr>自己紹介</vt:lpstr>
      <vt:lpstr>本日の話</vt:lpstr>
      <vt:lpstr>背景</vt:lpstr>
      <vt:lpstr>チームが作っているもの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ページ遷移</vt:lpstr>
      <vt:lpstr>ステート マシンとTask</vt:lpstr>
      <vt:lpstr>ステート マシンの設定例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オンライン ゲーム</vt:lpstr>
      <vt:lpstr>C# → C# コード生成</vt:lpstr>
      <vt:lpstr>型定義例</vt:lpstr>
      <vt:lpstr>定義C#の読み込み</vt:lpstr>
      <vt:lpstr>生成物: 普通のクラス</vt:lpstr>
      <vt:lpstr>生成物: JSON化・JSON parse</vt:lpstr>
      <vt:lpstr>生成物: データ バインディング用クラス</vt:lpstr>
      <vt:lpstr>生成物: 通信コード</vt:lpstr>
      <vt:lpstr>生成物: その他</vt:lpstr>
      <vt:lpstr>反省: .NETの型システム引きずりすぎた</vt:lpstr>
      <vt:lpstr>反省: 高機能化しすぎた</vt:lpstr>
      <vt:lpstr>リポジトリ</vt:lpstr>
      <vt:lpstr>データは全部サーバー上にある</vt:lpstr>
      <vt:lpstr>問題: インスタンスが変わる</vt:lpstr>
      <vt:lpstr>2系統のデータ</vt:lpstr>
      <vt:lpstr>マスター リポジトリ</vt:lpstr>
      <vt:lpstr>インベントリ リポジトリ</vt:lpstr>
      <vt:lpstr>インベントリ リポジトリ</vt:lpstr>
      <vt:lpstr>インベントリ リポジトリ</vt:lpstr>
      <vt:lpstr>インベントリ リポジトリ</vt:lpstr>
      <vt:lpstr>反省: IObservable</vt:lpstr>
      <vt:lpstr>データ バインディング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513</cp:revision>
  <dcterms:created xsi:type="dcterms:W3CDTF">2015-03-05T04:37:02Z</dcterms:created>
  <dcterms:modified xsi:type="dcterms:W3CDTF">2015-03-14T13:20:14Z</dcterms:modified>
</cp:coreProperties>
</file>