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05" r:id="rId3"/>
    <p:sldId id="257" r:id="rId4"/>
    <p:sldId id="306" r:id="rId5"/>
    <p:sldId id="262" r:id="rId6"/>
    <p:sldId id="263" r:id="rId7"/>
    <p:sldId id="303" r:id="rId8"/>
    <p:sldId id="258" r:id="rId9"/>
    <p:sldId id="259" r:id="rId10"/>
    <p:sldId id="261" r:id="rId11"/>
    <p:sldId id="307" r:id="rId12"/>
    <p:sldId id="266" r:id="rId13"/>
    <p:sldId id="310" r:id="rId14"/>
    <p:sldId id="311" r:id="rId15"/>
    <p:sldId id="312" r:id="rId16"/>
    <p:sldId id="313" r:id="rId17"/>
    <p:sldId id="269" r:id="rId18"/>
    <p:sldId id="314" r:id="rId19"/>
    <p:sldId id="309" r:id="rId20"/>
    <p:sldId id="271" r:id="rId21"/>
    <p:sldId id="302" r:id="rId22"/>
    <p:sldId id="308" r:id="rId23"/>
    <p:sldId id="315" r:id="rId24"/>
    <p:sldId id="316" r:id="rId25"/>
    <p:sldId id="273" r:id="rId26"/>
    <p:sldId id="317" r:id="rId27"/>
    <p:sldId id="318" r:id="rId28"/>
    <p:sldId id="319" r:id="rId29"/>
    <p:sldId id="320" r:id="rId30"/>
    <p:sldId id="322" r:id="rId31"/>
    <p:sldId id="321" r:id="rId32"/>
    <p:sldId id="323" r:id="rId33"/>
    <p:sldId id="324" r:id="rId34"/>
    <p:sldId id="275" r:id="rId35"/>
    <p:sldId id="325" r:id="rId36"/>
    <p:sldId id="278" r:id="rId37"/>
    <p:sldId id="279" r:id="rId38"/>
    <p:sldId id="280" r:id="rId39"/>
    <p:sldId id="281" r:id="rId40"/>
    <p:sldId id="282" r:id="rId41"/>
    <p:sldId id="285" r:id="rId42"/>
    <p:sldId id="286" r:id="rId43"/>
    <p:sldId id="287" r:id="rId44"/>
    <p:sldId id="288" r:id="rId45"/>
    <p:sldId id="289" r:id="rId46"/>
    <p:sldId id="290" r:id="rId47"/>
    <p:sldId id="283" r:id="rId48"/>
    <p:sldId id="291" r:id="rId49"/>
    <p:sldId id="292" r:id="rId50"/>
    <p:sldId id="293" r:id="rId51"/>
    <p:sldId id="294" r:id="rId52"/>
    <p:sldId id="295" r:id="rId53"/>
    <p:sldId id="284" r:id="rId54"/>
    <p:sldId id="297" r:id="rId55"/>
    <p:sldId id="298" r:id="rId56"/>
    <p:sldId id="299" r:id="rId57"/>
    <p:sldId id="300" r:id="rId58"/>
    <p:sldId id="301" r:id="rId59"/>
    <p:sldId id="260" r:id="rId60"/>
    <p:sldId id="265" r:id="rId61"/>
    <p:sldId id="304" r:id="rId6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24ED2A9-20E0-40F7-89A1-B8CD15CBD039}">
          <p14:sldIdLst>
            <p14:sldId id="256"/>
          </p14:sldIdLst>
        </p14:section>
        <p14:section name="自己紹介" id="{CC1D2DC3-10F0-491F-9DFD-DFD8770BCB63}">
          <p14:sldIdLst>
            <p14:sldId id="305"/>
            <p14:sldId id="257"/>
          </p14:sldIdLst>
        </p14:section>
        <p14:section name="背景説明" id="{D1D4533F-8EA3-4E52-9406-71A6D3C0A2FA}">
          <p14:sldIdLst>
            <p14:sldId id="306"/>
            <p14:sldId id="262"/>
            <p14:sldId id="263"/>
            <p14:sldId id="303"/>
            <p14:sldId id="258"/>
            <p14:sldId id="259"/>
            <p14:sldId id="261"/>
          </p14:sldIdLst>
        </p14:section>
        <p14:section name="Task" id="{5533E40F-96FF-497B-9986-084BD7F7149A}">
          <p14:sldIdLst>
            <p14:sldId id="307"/>
            <p14:sldId id="266"/>
            <p14:sldId id="310"/>
            <p14:sldId id="311"/>
            <p14:sldId id="312"/>
            <p14:sldId id="313"/>
            <p14:sldId id="269"/>
            <p14:sldId id="314"/>
            <p14:sldId id="309"/>
            <p14:sldId id="271"/>
            <p14:sldId id="302"/>
            <p14:sldId id="308"/>
            <p14:sldId id="315"/>
          </p14:sldIdLst>
        </p14:section>
        <p14:section name="Channel" id="{A0CC28DB-DBC1-463F-A740-992F4F7C58B7}">
          <p14:sldIdLst>
            <p14:sldId id="316"/>
            <p14:sldId id="273"/>
            <p14:sldId id="317"/>
            <p14:sldId id="318"/>
            <p14:sldId id="319"/>
            <p14:sldId id="320"/>
            <p14:sldId id="322"/>
            <p14:sldId id="321"/>
            <p14:sldId id="323"/>
            <p14:sldId id="324"/>
            <p14:sldId id="275"/>
          </p14:sldIdLst>
        </p14:section>
        <p14:section name="Navigation" id="{5DFAC542-F781-4444-AC33-120DDE2AAE82}">
          <p14:sldIdLst>
            <p14:sldId id="325"/>
            <p14:sldId id="278"/>
            <p14:sldId id="279"/>
            <p14:sldId id="280"/>
            <p14:sldId id="281"/>
          </p14:sldIdLst>
        </p14:section>
        <p14:section name="通信コード生成" id="{AB9659AE-FDBD-43F1-98AF-1DB7E6AFFA56}">
          <p14:sldIdLst>
            <p14:sldId id="282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インベントリ" id="{0764821B-A855-431C-AF31-2648B4B41D65}">
          <p14:sldIdLst>
            <p14:sldId id="283"/>
            <p14:sldId id="291"/>
            <p14:sldId id="292"/>
            <p14:sldId id="293"/>
            <p14:sldId id="294"/>
            <p14:sldId id="295"/>
          </p14:sldIdLst>
        </p14:section>
        <p14:section name="UIフレームワーク" id="{458096D8-D060-44A3-8768-37F4411CA4ED}">
          <p14:sldIdLst>
            <p14:sldId id="284"/>
            <p14:sldId id="297"/>
            <p14:sldId id="298"/>
            <p14:sldId id="299"/>
            <p14:sldId id="300"/>
            <p14:sldId id="301"/>
          </p14:sldIdLst>
        </p14:section>
        <p14:section name="全体的に" id="{79FF4CA8-07C1-41BC-8EC8-CCE0D44055B9}">
          <p14:sldIdLst>
            <p14:sldId id="260"/>
            <p14:sldId id="265"/>
          </p14:sldIdLst>
        </p14:section>
        <p14:section name="タイトルなしのセクション" id="{2A0815FE-1E1B-491A-8BA4-BB7C8C40F0E8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2DB1C-4A5A-4B18-9C92-436225339B4A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9E36E-B179-4345-A4D2-BA687ACFF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89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要するに、「データの更新に画面遷移</a:t>
            </a:r>
            <a:r>
              <a:rPr lang="en-US" altLang="ja-JP" dirty="0" smtClean="0"/>
              <a:t>(</a:t>
            </a:r>
            <a:r>
              <a:rPr lang="ja-JP" altLang="en-US" dirty="0" smtClean="0"/>
              <a:t>リロード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が必要とか、画面遷移するたびにロード長いとかそんなクソゲー作るな</a:t>
            </a:r>
            <a:r>
              <a:rPr kumimoji="1" lang="ja-JP" altLang="en-US" dirty="0" smtClean="0"/>
              <a:t>」という話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21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MonoBehaviour</a:t>
            </a:r>
            <a:r>
              <a:rPr kumimoji="1" lang="ja-JP" altLang="en-US" dirty="0" smtClean="0"/>
              <a:t> 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人で債務を持ちすぎ。債務分割まったくできてない</a:t>
            </a:r>
            <a:r>
              <a:rPr kumimoji="1" lang="ja-JP" altLang="en-US" dirty="0" err="1" smtClean="0"/>
              <a:t>ど</a:t>
            </a:r>
            <a:r>
              <a:rPr kumimoji="1" lang="ja-JP" altLang="en-US" dirty="0" smtClean="0"/>
              <a:t>素人設計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3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はこれと似たようなコードに展開されてる。要は、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と同じことを自前でやってる。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79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つまり、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とっとと</a:t>
            </a:r>
            <a:r>
              <a:rPr kumimoji="1" lang="en-US" altLang="ja-JP" dirty="0" smtClean="0"/>
              <a:t>Mono</a:t>
            </a:r>
            <a:r>
              <a:rPr kumimoji="1" lang="ja-JP" altLang="en-US" dirty="0" smtClean="0"/>
              <a:t>のバージョン上げろよ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20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この辺りは後でデモでライブコーディングします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30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22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76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8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3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49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31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2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8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66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9894C-DD84-4637-891F-C6ED22246090}" type="datetimeFigureOut">
              <a:rPr kumimoji="1" lang="ja-JP" altLang="en-US" smtClean="0"/>
              <a:t>2015/3/13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85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arkit.co.jp/ait/articles/1109/30/news126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ecc/UniRx" TargetMode="External"/><Relationship Id="rId2" Type="http://schemas.openxmlformats.org/officeDocument/2006/relationships/hyperlink" Target="http://www.atmarkit.co.jp/fdotnet/introrx/introrx_01/introrx_01_01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/Method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agazine/dn818499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14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View</a:t>
            </a:r>
            <a:r>
              <a:rPr lang="ja-JP" altLang="en-US" dirty="0" smtClean="0"/>
              <a:t>の作りは相当縛りを入れないとすぐに悲惨なコードに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動的</a:t>
            </a:r>
            <a:r>
              <a:rPr kumimoji="1" lang="ja-JP" altLang="en-US" dirty="0" smtClean="0"/>
              <a:t>な処理できないんで、これもコード生成で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あんまりきれいな作りにはできなかった。</a:t>
            </a:r>
            <a:r>
              <a:rPr kumimoji="1" lang="en-US" altLang="ja-JP" dirty="0" smtClean="0"/>
              <a:t>XAML</a:t>
            </a:r>
            <a:r>
              <a:rPr kumimoji="1" lang="ja-JP" altLang="en-US" dirty="0" smtClean="0"/>
              <a:t>使いたい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539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System.Threading.Tasks.Task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もどき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88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スマホゲームなんて非同期処理の塊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いろんなロジックがサーバー上で動いてる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サーバーからもらったデータを表示</a:t>
            </a:r>
            <a:endParaRPr lang="en-US" altLang="ja-JP" dirty="0" smtClean="0"/>
          </a:p>
          <a:p>
            <a:r>
              <a:rPr kumimoji="1" lang="ja-JP" altLang="en-US" dirty="0" smtClean="0"/>
              <a:t>そうでなくても、ネイティブ</a:t>
            </a:r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には</a:t>
            </a:r>
            <a:r>
              <a:rPr kumimoji="1" lang="ja-JP" altLang="en-US" dirty="0" smtClean="0"/>
              <a:t>非同期処理が必要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参考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ja-JP" altLang="en-US" dirty="0" smtClean="0">
                <a:hlinkClick r:id="rId3"/>
              </a:rPr>
              <a:t>フリーズ</a:t>
            </a:r>
            <a:r>
              <a:rPr lang="ja-JP" altLang="en-US" dirty="0">
                <a:hlinkClick r:id="rId3"/>
              </a:rPr>
              <a:t>しないアプリケーションの</a:t>
            </a:r>
            <a:r>
              <a:rPr lang="ja-JP" altLang="en-US" dirty="0" smtClean="0">
                <a:hlinkClick r:id="rId3"/>
              </a:rPr>
              <a:t>作り方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33650" y="4229100"/>
            <a:ext cx="52982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エンド</a:t>
            </a:r>
            <a:r>
              <a:rPr lang="ja-JP" altLang="en-US" sz="2800" dirty="0"/>
              <a:t>・ユーザーは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en-US" altLang="ja-JP" sz="2800" dirty="0" smtClean="0"/>
              <a:t>0.5</a:t>
            </a:r>
            <a:r>
              <a:rPr lang="ja-JP" altLang="en-US" sz="2800" dirty="0"/>
              <a:t>秒のフリーズでストレスを感じ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en-US" altLang="ja-JP" sz="2800" dirty="0" smtClean="0"/>
              <a:t>3</a:t>
            </a:r>
            <a:r>
              <a:rPr lang="ja-JP" altLang="en-US" sz="2800" dirty="0"/>
              <a:t>秒のフリーズはバグだと</a:t>
            </a:r>
            <a:r>
              <a:rPr lang="ja-JP" altLang="en-US" sz="2800" dirty="0" smtClean="0"/>
              <a:t>思う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32494" y="4094163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「</a:t>
            </a:r>
            <a:endParaRPr kumimoji="1" lang="ja-JP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4834" y="4825702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」</a:t>
            </a:r>
            <a:endParaRPr kumimoji="1" lang="ja-JP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3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同期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5250155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5083468" y="3296513"/>
            <a:ext cx="1479258" cy="523012"/>
          </a:xfrm>
          <a:prstGeom prst="wedgeRectCallout">
            <a:avLst>
              <a:gd name="adj1" fmla="val -91757"/>
              <a:gd name="adj2" fmla="val -1367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ここでフリーズの可能性あり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03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begin/end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コールバック式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8162812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void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n,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Action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callback)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s.BeginRead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n, r =&gt;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result =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s.EndRead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callback(buffer);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},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null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5976881" y="3491785"/>
            <a:ext cx="2184107" cy="623015"/>
          </a:xfrm>
          <a:prstGeom prst="wedgeRectCallout">
            <a:avLst>
              <a:gd name="adj1" fmla="val -71696"/>
              <a:gd name="adj2" fmla="val 3525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個のメソッドをペアで呼ぶ必要あり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009775" y="3571875"/>
            <a:ext cx="10953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38556" y="4114800"/>
            <a:ext cx="8620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四角形吹き出し 9"/>
          <p:cNvSpPr/>
          <p:nvPr/>
        </p:nvSpPr>
        <p:spPr>
          <a:xfrm>
            <a:off x="4710055" y="4248228"/>
            <a:ext cx="3548119" cy="623015"/>
          </a:xfrm>
          <a:prstGeom prst="wedgeRectCallout">
            <a:avLst>
              <a:gd name="adj1" fmla="val -58005"/>
              <a:gd name="adj2" fmla="val -564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後ろにさらに処理がつづいたり、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分岐・ループさせるとかなり面倒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ContinueWith</a:t>
            </a:r>
            <a:r>
              <a:rPr kumimoji="1" lang="en-US" altLang="ja-JP" baseline="30000" dirty="0" smtClean="0"/>
              <a:t>※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コールバック式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816281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Task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n).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ContinueWith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(t =&gt; buffer);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3726" y="5530632"/>
            <a:ext cx="542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他のプログラミング言語だと </a:t>
            </a:r>
            <a:r>
              <a:rPr kumimoji="1" lang="en-US" altLang="ja-JP" dirty="0" smtClean="0"/>
              <a:t>Then</a:t>
            </a:r>
            <a:r>
              <a:rPr kumimoji="1" lang="ja-JP" altLang="en-US" dirty="0" smtClean="0"/>
              <a:t> という名前が多い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いわゆる継続処理</a:t>
            </a:r>
            <a:r>
              <a:rPr lang="en-US" altLang="ja-JP" dirty="0" smtClean="0"/>
              <a:t>(continuation)</a:t>
            </a:r>
            <a:endParaRPr kumimoji="1" lang="en-US" altLang="ja-JP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5233931" y="3779132"/>
            <a:ext cx="3548119" cy="623015"/>
          </a:xfrm>
          <a:prstGeom prst="wedgeRectCallout">
            <a:avLst>
              <a:gd name="adj1" fmla="val 29510"/>
              <a:gd name="adj2" fmla="val -8858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後ろにさらに処理がつづいたり、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分岐・ループさせるとかなり面倒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1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await(C# 5.0</a:t>
            </a:r>
            <a:r>
              <a:rPr lang="en-US" altLang="ja-JP" baseline="30000" dirty="0" smtClean="0"/>
              <a:t>※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的には</a:t>
            </a:r>
            <a:r>
              <a:rPr kumimoji="1" lang="en-US" altLang="ja-JP" dirty="0" smtClean="0"/>
              <a:t>5.0(2012</a:t>
            </a:r>
            <a:r>
              <a:rPr kumimoji="1" lang="ja-JP" altLang="en-US" dirty="0" smtClean="0"/>
              <a:t>年に正式版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で解</a:t>
            </a:r>
            <a:r>
              <a:rPr kumimoji="1" lang="ja-JP" altLang="en-US" dirty="0" smtClean="0"/>
              <a:t>決した問題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“Unity</a:t>
            </a:r>
            <a:r>
              <a:rPr lang="ja-JP" altLang="en-US" dirty="0"/>
              <a:t>でなければ</a:t>
            </a:r>
            <a:r>
              <a:rPr lang="en-US" altLang="ja-JP" dirty="0"/>
              <a:t>”</a:t>
            </a:r>
            <a:r>
              <a:rPr lang="ja-JP" altLang="en-US" dirty="0" err="1"/>
              <a:t>、</a:t>
            </a:r>
            <a:r>
              <a:rPr lang="en-US" altLang="ja-JP" dirty="0"/>
              <a:t>3</a:t>
            </a:r>
            <a:r>
              <a:rPr lang="ja-JP" altLang="en-US" dirty="0"/>
              <a:t>年前に解消</a:t>
            </a:r>
            <a:r>
              <a:rPr lang="ja-JP" altLang="en-US" dirty="0" smtClean="0"/>
              <a:t>されているはず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6769802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Task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await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4960" y="3296513"/>
            <a:ext cx="2536533" cy="523012"/>
          </a:xfrm>
          <a:prstGeom prst="wedgeRectCallout">
            <a:avLst>
              <a:gd name="adj1" fmla="val -65471"/>
              <a:gd name="adj2" fmla="val -1913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同期の場合とほぼ同じ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書き方で、フリーズしない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65513" y="5530632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は</a:t>
            </a:r>
            <a:r>
              <a:rPr lang="en-US" altLang="ja-JP" dirty="0" smtClean="0"/>
              <a:t>C#</a:t>
            </a:r>
            <a:r>
              <a:rPr lang="ja-JP" altLang="en-US" dirty="0" smtClean="0"/>
              <a:t> </a:t>
            </a:r>
            <a:r>
              <a:rPr lang="en-US" altLang="ja-JP" dirty="0" smtClean="0"/>
              <a:t>3.0</a:t>
            </a:r>
            <a:r>
              <a:rPr lang="ja-JP" altLang="en-US" dirty="0" err="1" smtClean="0"/>
              <a:t>。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つらい。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本気でつらい。</a:t>
            </a:r>
            <a:r>
              <a:rPr lang="ja-JP" altLang="en-US" dirty="0" smtClean="0">
                <a:solidFill>
                  <a:schemeClr val="bg1">
                    <a:lumMod val="95000"/>
                  </a:schemeClr>
                </a:solidFill>
              </a:rPr>
              <a:t>日々ソウルジェム濁る</a:t>
            </a:r>
            <a:endParaRPr kumimoji="1" lang="en-US" altLang="ja-JP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しょうがないんで「もどき」を使って運用してる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が</a:t>
            </a:r>
            <a:r>
              <a:rPr lang="en-US" altLang="ja-JP" dirty="0" err="1" smtClean="0"/>
              <a:t>Coroutine</a:t>
            </a:r>
            <a:r>
              <a:rPr lang="en-US" altLang="ja-JP" dirty="0" smtClean="0"/>
              <a:t>(yield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return)</a:t>
            </a:r>
            <a:r>
              <a:rPr lang="ja-JP" altLang="en-US" dirty="0" smtClean="0"/>
              <a:t>ベースの非同期処理なんで、同じ方針の、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互換ライブラリを作って使ってる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yield return+</a:t>
            </a:r>
            <a:r>
              <a:rPr lang="ja-JP" altLang="en-US" dirty="0" smtClean="0"/>
              <a:t>コールバック式のメソッドを、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互換のクラスに変換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Coroutine</a:t>
            </a:r>
            <a:r>
              <a:rPr kumimoji="1" lang="ja-JP" altLang="en-US" dirty="0" smtClean="0"/>
              <a:t>と比べた利点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MonoBehaviour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存しない、</a:t>
            </a:r>
            <a:r>
              <a:rPr lang="en-US" altLang="ja-JP" dirty="0" smtClean="0"/>
              <a:t>UnityEngine.dll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戻り値を返せる</a:t>
            </a:r>
            <a:endParaRPr kumimoji="1" lang="en-US" altLang="ja-JP" dirty="0" smtClean="0"/>
          </a:p>
        </p:txBody>
      </p:sp>
      <p:sp>
        <p:nvSpPr>
          <p:cNvPr id="4" name="右矢印 3"/>
          <p:cNvSpPr/>
          <p:nvPr/>
        </p:nvSpPr>
        <p:spPr>
          <a:xfrm>
            <a:off x="1514475" y="3171825"/>
            <a:ext cx="400050" cy="31432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14525" y="3036599"/>
            <a:ext cx="2314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IteratorTasks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73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iterator </a:t>
            </a:r>
            <a:r>
              <a:rPr kumimoji="1" lang="ja-JP" altLang="en-US" dirty="0" smtClean="0"/>
              <a:t>→ </a:t>
            </a:r>
            <a:r>
              <a:rPr kumimoji="1" lang="en-US" altLang="ja-JP" dirty="0" smtClean="0"/>
              <a:t>Task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的には</a:t>
            </a:r>
            <a:r>
              <a:rPr kumimoji="1" lang="en-US" altLang="ja-JP" dirty="0" smtClean="0"/>
              <a:t>5.0(2012</a:t>
            </a:r>
            <a:r>
              <a:rPr kumimoji="1" lang="ja-JP" altLang="en-US" dirty="0" smtClean="0"/>
              <a:t>年に正式版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で解</a:t>
            </a:r>
            <a:r>
              <a:rPr kumimoji="1" lang="ja-JP" altLang="en-US" dirty="0" smtClean="0"/>
              <a:t>決した問題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“Unity</a:t>
            </a:r>
            <a:r>
              <a:rPr lang="ja-JP" altLang="en-US" dirty="0"/>
              <a:t>でなければ</a:t>
            </a:r>
            <a:r>
              <a:rPr lang="en-US" altLang="ja-JP" dirty="0"/>
              <a:t>”</a:t>
            </a:r>
            <a:r>
              <a:rPr lang="ja-JP" altLang="en-US" dirty="0" err="1"/>
              <a:t>、</a:t>
            </a:r>
            <a:r>
              <a:rPr lang="en-US" altLang="ja-JP" dirty="0"/>
              <a:t>3</a:t>
            </a:r>
            <a:r>
              <a:rPr lang="ja-JP" altLang="en-US" dirty="0"/>
              <a:t>年前に解消</a:t>
            </a:r>
            <a:r>
              <a:rPr lang="ja-JP" altLang="en-US" dirty="0" smtClean="0"/>
              <a:t>されているはず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10062370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[]&gt;(c =&gt;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ReadBytesIterator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n, c));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ReadBytesIterator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callback)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[n];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s.ReadAsync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n);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t.IsCompleted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callback(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四角形吹き出し 4"/>
          <p:cNvSpPr/>
          <p:nvPr/>
        </p:nvSpPr>
        <p:spPr>
          <a:xfrm>
            <a:off x="6463561" y="4578042"/>
            <a:ext cx="1785090" cy="611297"/>
          </a:xfrm>
          <a:prstGeom prst="wedgeRectCallout">
            <a:avLst>
              <a:gd name="adj1" fmla="val -66005"/>
              <a:gd name="adj2" fmla="val -97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awai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の代わりに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6183710" y="3964573"/>
            <a:ext cx="1073492" cy="369689"/>
          </a:xfrm>
          <a:prstGeom prst="wedgeRectCallout">
            <a:avLst>
              <a:gd name="adj1" fmla="val -91737"/>
              <a:gd name="adj2" fmla="val -716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段ラップ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4465836" y="5324276"/>
            <a:ext cx="2420740" cy="611297"/>
          </a:xfrm>
          <a:prstGeom prst="wedgeRectCallout">
            <a:avLst>
              <a:gd name="adj1" fmla="val -62857"/>
              <a:gd name="adj2" fmla="val -534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return</a:t>
            </a:r>
            <a:r>
              <a:rPr lang="en-US" altLang="ja-JP" dirty="0" smtClean="0"/>
              <a:t> result </a:t>
            </a:r>
            <a:r>
              <a:rPr lang="ja-JP" altLang="en-US" dirty="0" smtClean="0"/>
              <a:t>の代わりに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callback(result)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98199" y="5612407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作る側は相変わらず面倒だけども、</a:t>
            </a:r>
            <a:endParaRPr kumimoji="1" lang="en-US" altLang="ja-JP" dirty="0" smtClean="0"/>
          </a:p>
          <a:p>
            <a:r>
              <a:rPr lang="ja-JP" altLang="en-US" dirty="0" smtClean="0"/>
              <a:t>使う側は幾分かマシに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8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互換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標準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IteratorTasks</a:t>
            </a:r>
            <a:r>
              <a:rPr kumimoji="1" lang="ja-JP" altLang="en-US" dirty="0" smtClean="0"/>
              <a:t>でコード共有</a:t>
            </a:r>
            <a:endParaRPr kumimoji="1" lang="en-US" altLang="ja-JP" dirty="0" smtClean="0"/>
          </a:p>
          <a:p>
            <a:r>
              <a:rPr kumimoji="1" lang="ja-JP" altLang="en-US" dirty="0" smtClean="0"/>
              <a:t>結構 </a:t>
            </a:r>
            <a:r>
              <a:rPr kumimoji="1" lang="en-US" altLang="ja-JP" dirty="0" smtClean="0"/>
              <a:t>#if</a:t>
            </a:r>
            <a:r>
              <a:rPr lang="ja-JP" altLang="en-US" dirty="0"/>
              <a:t> </a:t>
            </a:r>
            <a:r>
              <a:rPr lang="ja-JP" altLang="en-US" dirty="0" smtClean="0"/>
              <a:t>分岐でいける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 smtClean="0"/>
              <a:t>実際、後述の</a:t>
            </a:r>
            <a:r>
              <a:rPr lang="en-US" altLang="ja-JP" dirty="0" err="1" smtClean="0"/>
              <a:t>TaskInteraction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TaskNavigation</a:t>
            </a:r>
            <a:r>
              <a:rPr lang="en-US" altLang="ja-JP" dirty="0" smtClean="0"/>
              <a:t>,</a:t>
            </a:r>
            <a:r>
              <a:rPr lang="ja-JP" altLang="en-US" dirty="0" smtClean="0"/>
              <a:t> 通信コード生成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#if</a:t>
            </a:r>
            <a:r>
              <a:rPr lang="ja-JP" altLang="en-US" dirty="0" smtClean="0"/>
              <a:t> で両対応してる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1100" y="2949585"/>
            <a:ext cx="7439857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UseIteratorTasks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pollingIntervalMilliseconds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#else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pollingIntervalMilliseconds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ja-JP" sz="14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err="1" smtClean="0"/>
              <a:t>でぐ</a:t>
            </a:r>
            <a:r>
              <a:rPr kumimoji="1" lang="ja-JP" altLang="en-US" dirty="0" smtClean="0"/>
              <a:t>ぐれ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Orange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Cube</a:t>
            </a:r>
            <a:endParaRPr kumimoji="1" lang="ja-JP" altLang="en-US" dirty="0"/>
          </a:p>
        </p:txBody>
      </p:sp>
      <p:pic>
        <p:nvPicPr>
          <p:cNvPr id="4" name="Picture 4" descr="D:\Users\Iwanaga\Documents\my\webpage\main.net\study\common\site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023" y="1752599"/>
            <a:ext cx="4286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矢印 4"/>
          <p:cNvSpPr/>
          <p:nvPr/>
        </p:nvSpPr>
        <p:spPr>
          <a:xfrm>
            <a:off x="2971800" y="1943100"/>
            <a:ext cx="21907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3190875"/>
            <a:ext cx="476250" cy="4762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67" y="3019368"/>
            <a:ext cx="476316" cy="8192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3190875"/>
            <a:ext cx="476250" cy="4762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162" y="4001294"/>
            <a:ext cx="383911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使わないの？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値</a:t>
            </a:r>
            <a:r>
              <a:rPr lang="en-US" altLang="ja-JP" dirty="0"/>
              <a:t>1</a:t>
            </a:r>
            <a:r>
              <a:rPr lang="ja-JP" altLang="en-US" dirty="0" smtClean="0"/>
              <a:t>つ取るだけ</a:t>
            </a:r>
            <a:r>
              <a:rPr lang="en-US" altLang="ja-JP" dirty="0" smtClean="0"/>
              <a:t>(</a:t>
            </a:r>
            <a:r>
              <a:rPr lang="ja-JP" altLang="en-US" dirty="0" smtClean="0"/>
              <a:t>ラウンドトリップ</a:t>
            </a:r>
            <a:r>
              <a:rPr lang="en-US" altLang="ja-JP" dirty="0"/>
              <a:t>1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の非同期処理に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はい</a:t>
            </a:r>
            <a:r>
              <a:rPr lang="ja-JP" altLang="en-US" dirty="0" err="1" smtClean="0"/>
              <a:t>まいち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(await</a:t>
            </a:r>
            <a:r>
              <a:rPr lang="ja-JP" altLang="en-US" dirty="0" smtClean="0"/>
              <a:t>と比べるとの話。</a:t>
            </a:r>
            <a:r>
              <a:rPr lang="en-US" altLang="ja-JP" dirty="0" smtClean="0"/>
              <a:t>begin/end</a:t>
            </a:r>
            <a:r>
              <a:rPr lang="ja-JP" altLang="en-US" dirty="0" smtClean="0"/>
              <a:t>とか同期よりはだいぶいい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(</a:t>
            </a:r>
            <a:r>
              <a:rPr lang="en-US" altLang="ja-JP" dirty="0" err="1" smtClean="0"/>
              <a:t>Coroutine</a:t>
            </a:r>
            <a:r>
              <a:rPr lang="ja-JP" altLang="en-US" dirty="0" smtClean="0"/>
              <a:t>そのまま使うくらいなら</a:t>
            </a:r>
            <a:r>
              <a:rPr lang="en-US" altLang="ja-JP" dirty="0" smtClean="0"/>
              <a:t>Rx</a:t>
            </a:r>
            <a:r>
              <a:rPr lang="ja-JP" altLang="en-US" dirty="0" smtClean="0"/>
              <a:t>推奨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/>
              <a:t>同期の時</a:t>
            </a:r>
            <a:r>
              <a:rPr lang="ja-JP" altLang="en-US" dirty="0" smtClean="0"/>
              <a:t>と同じフローで書けなきゃ嫌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where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var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let</a:t>
            </a:r>
            <a:r>
              <a:rPr lang="ja-JP" altLang="en-US" dirty="0" smtClean="0"/>
              <a:t> になるのすら嫌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if-else</a:t>
            </a:r>
            <a:r>
              <a:rPr lang="ja-JP" altLang="en-US" dirty="0" smtClean="0"/>
              <a:t> で困る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イベント ストリーム的な非同期処理には、うちでも</a:t>
            </a:r>
            <a:r>
              <a:rPr lang="en-US" altLang="ja-JP" dirty="0" smtClean="0"/>
              <a:t>Rx</a:t>
            </a:r>
            <a:r>
              <a:rPr lang="ja-JP" altLang="en-US" dirty="0" smtClean="0"/>
              <a:t>的なもの使ってる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こっちはほんとに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の本領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58997" y="5530632"/>
            <a:ext cx="349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:	</a:t>
            </a:r>
            <a:r>
              <a:rPr lang="en-US" altLang="ja-JP" dirty="0">
                <a:hlinkClick r:id="rId2"/>
              </a:rPr>
              <a:t>Reactive Extensions</a:t>
            </a:r>
            <a:r>
              <a:rPr lang="ja-JP" altLang="en-US" dirty="0">
                <a:hlinkClick r:id="rId2"/>
              </a:rPr>
              <a:t>（</a:t>
            </a:r>
            <a:r>
              <a:rPr lang="en-US" altLang="ja-JP" dirty="0">
                <a:hlinkClick r:id="rId2"/>
              </a:rPr>
              <a:t>Rx</a:t>
            </a:r>
            <a:r>
              <a:rPr lang="ja-JP" altLang="en-US" dirty="0">
                <a:hlinkClick r:id="rId2"/>
              </a:rPr>
              <a:t>）</a:t>
            </a:r>
            <a:r>
              <a:rPr lang="ja-JP" altLang="en-US" dirty="0" smtClean="0">
                <a:hlinkClick r:id="rId2"/>
              </a:rPr>
              <a:t>入門</a:t>
            </a:r>
            <a:endParaRPr lang="en-US" altLang="ja-JP" dirty="0" smtClean="0"/>
          </a:p>
          <a:p>
            <a:pPr>
              <a:tabLst>
                <a:tab pos="542925" algn="l"/>
              </a:tabLst>
            </a:pPr>
            <a:r>
              <a:rPr lang="en-US" altLang="ja-JP" dirty="0"/>
              <a:t>	</a:t>
            </a:r>
            <a:r>
              <a:rPr lang="en-US" altLang="ja-JP" dirty="0" smtClean="0">
                <a:hlinkClick r:id="rId3"/>
              </a:rPr>
              <a:t>UniRx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バッド ノウハウすぎる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標準ライブラリの互換ライブラリなんてものは超バッド ノウハウ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要らなくなるべきもの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Unity</a:t>
            </a:r>
            <a:r>
              <a:rPr lang="ja-JP" altLang="en-US" dirty="0"/>
              <a:t>が</a:t>
            </a:r>
            <a:r>
              <a:rPr lang="en-US" altLang="ja-JP" dirty="0"/>
              <a:t>Mono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r>
              <a:rPr lang="ja-JP" altLang="en-US" dirty="0"/>
              <a:t>系になるだけで無用の</a:t>
            </a:r>
            <a:r>
              <a:rPr lang="ja-JP" altLang="en-US" dirty="0" smtClean="0"/>
              <a:t>長物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「すぐに要らなくなるはずだろう」が全然すぐじゃなかった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おかげ</a:t>
            </a:r>
            <a:r>
              <a:rPr lang="ja-JP" altLang="en-US" dirty="0"/>
              <a:t>様</a:t>
            </a:r>
            <a:r>
              <a:rPr lang="ja-JP" altLang="en-US" dirty="0" smtClean="0"/>
              <a:t>でものすごく安定したけども、それは恥だと思ってる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所詮は劣化コピー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await</a:t>
            </a:r>
            <a:r>
              <a:rPr lang="ja-JP" altLang="en-US" dirty="0" smtClean="0"/>
              <a:t>と比べると不便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スタック トレースとか追えない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091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両対応は大変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IteraterTasks</a:t>
            </a:r>
            <a:r>
              <a:rPr lang="en-US" altLang="ja-JP" dirty="0" smtClean="0"/>
              <a:t>(IT)/</a:t>
            </a:r>
            <a:r>
              <a:rPr lang="en-US" altLang="ja-JP" dirty="0" err="1" smtClean="0"/>
              <a:t>System.Threading.Tasks</a:t>
            </a:r>
            <a:r>
              <a:rPr lang="en-US" altLang="ja-JP" dirty="0" smtClean="0"/>
              <a:t>(TT)</a:t>
            </a:r>
            <a:r>
              <a:rPr lang="ja-JP" altLang="en-US" dirty="0" smtClean="0"/>
              <a:t>両対応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3686175" y="2562226"/>
            <a:ext cx="3638550" cy="2095500"/>
          </a:xfrm>
          <a:prstGeom prst="roundRect">
            <a:avLst>
              <a:gd name="adj" fmla="val 77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円/楕円 8"/>
          <p:cNvSpPr/>
          <p:nvPr/>
        </p:nvSpPr>
        <p:spPr>
          <a:xfrm>
            <a:off x="4738686" y="3867150"/>
            <a:ext cx="1547814" cy="66675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#if </a:t>
            </a:r>
            <a:r>
              <a:rPr kumimoji="1" lang="ja-JP" altLang="en-US" dirty="0" smtClean="0"/>
              <a:t>分岐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共通</a:t>
            </a:r>
            <a:r>
              <a:rPr lang="ja-JP" altLang="en-US" dirty="0"/>
              <a:t>コード</a:t>
            </a:r>
            <a:endParaRPr kumimoji="1" lang="ja-JP" altLang="en-US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619499" y="3857625"/>
            <a:ext cx="12096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6196010" y="3857625"/>
            <a:ext cx="1209675" cy="61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TT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2240755" y="2962275"/>
            <a:ext cx="1295400" cy="419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IteratorTasks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7546180" y="2931558"/>
            <a:ext cx="1543050" cy="419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標準ライブラリ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907755" y="2971800"/>
            <a:ext cx="1209675" cy="619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</a:p>
          <a:p>
            <a:pPr algn="ctr"/>
            <a:r>
              <a:rPr kumimoji="1" lang="ja-JP" altLang="en-US" dirty="0" smtClean="0"/>
              <a:t>共通コード</a:t>
            </a:r>
            <a:endParaRPr kumimoji="1" lang="en-US" altLang="ja-JP" dirty="0" smtClean="0"/>
          </a:p>
        </p:txBody>
      </p:sp>
      <p:cxnSp>
        <p:nvCxnSpPr>
          <p:cNvPr id="11" name="カギ線コネクタ 10"/>
          <p:cNvCxnSpPr>
            <a:stCxn id="4" idx="0"/>
            <a:endCxn id="8" idx="1"/>
          </p:cNvCxnSpPr>
          <p:nvPr/>
        </p:nvCxnSpPr>
        <p:spPr>
          <a:xfrm rot="5400000" flipH="1" flipV="1">
            <a:off x="4277915" y="3227785"/>
            <a:ext cx="576262" cy="6834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5" idx="0"/>
            <a:endCxn id="8" idx="3"/>
          </p:cNvCxnSpPr>
          <p:nvPr/>
        </p:nvCxnSpPr>
        <p:spPr>
          <a:xfrm rot="16200000" flipV="1">
            <a:off x="6171008" y="3227785"/>
            <a:ext cx="576262" cy="6834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686175" y="256222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8" name="カギ線コネクタ 17"/>
          <p:cNvCxnSpPr>
            <a:stCxn id="4" idx="1"/>
            <a:endCxn id="6" idx="2"/>
          </p:cNvCxnSpPr>
          <p:nvPr/>
        </p:nvCxnSpPr>
        <p:spPr>
          <a:xfrm rot="10800000">
            <a:off x="2888455" y="3381376"/>
            <a:ext cx="731044" cy="785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5" idx="3"/>
            <a:endCxn id="7" idx="2"/>
          </p:cNvCxnSpPr>
          <p:nvPr/>
        </p:nvCxnSpPr>
        <p:spPr>
          <a:xfrm flipV="1">
            <a:off x="7405685" y="3350658"/>
            <a:ext cx="912020" cy="816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253976" y="5175251"/>
            <a:ext cx="12096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Unity</a:t>
            </a:r>
          </a:p>
          <a:p>
            <a:pPr algn="ctr"/>
            <a:r>
              <a:rPr lang="ja-JP" altLang="en-US" dirty="0"/>
              <a:t>ゲーム</a:t>
            </a:r>
            <a:endParaRPr kumimoji="1" lang="ja-JP" altLang="en-US" dirty="0" smtClean="0"/>
          </a:p>
        </p:txBody>
      </p:sp>
      <p:cxnSp>
        <p:nvCxnSpPr>
          <p:cNvPr id="25" name="カギ線コネクタ 24"/>
          <p:cNvCxnSpPr>
            <a:stCxn id="23" idx="0"/>
            <a:endCxn id="4" idx="2"/>
          </p:cNvCxnSpPr>
          <p:nvPr/>
        </p:nvCxnSpPr>
        <p:spPr>
          <a:xfrm rot="5400000" flipH="1" flipV="1">
            <a:off x="3692325" y="4643240"/>
            <a:ext cx="698501" cy="365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23" idx="1"/>
            <a:endCxn id="6" idx="2"/>
          </p:cNvCxnSpPr>
          <p:nvPr/>
        </p:nvCxnSpPr>
        <p:spPr>
          <a:xfrm rot="10800000">
            <a:off x="2888456" y="3381376"/>
            <a:ext cx="365521" cy="2103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5441747" y="5175251"/>
            <a:ext cx="2466978" cy="61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編集ツール</a:t>
            </a:r>
            <a:r>
              <a:rPr lang="en-US" altLang="ja-JP" dirty="0" smtClean="0"/>
              <a:t>(Desktop)</a:t>
            </a:r>
            <a:r>
              <a:rPr lang="ja-JP" altLang="en-US" dirty="0" smtClean="0"/>
              <a:t>や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サーバー</a:t>
            </a:r>
          </a:p>
        </p:txBody>
      </p:sp>
      <p:cxnSp>
        <p:nvCxnSpPr>
          <p:cNvPr id="38" name="カギ線コネクタ 37"/>
          <p:cNvCxnSpPr>
            <a:stCxn id="37" idx="0"/>
            <a:endCxn id="5" idx="2"/>
          </p:cNvCxnSpPr>
          <p:nvPr/>
        </p:nvCxnSpPr>
        <p:spPr>
          <a:xfrm rot="5400000" flipH="1" flipV="1">
            <a:off x="6388792" y="4763195"/>
            <a:ext cx="698501" cy="125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37" idx="3"/>
            <a:endCxn id="7" idx="2"/>
          </p:cNvCxnSpPr>
          <p:nvPr/>
        </p:nvCxnSpPr>
        <p:spPr>
          <a:xfrm flipV="1">
            <a:off x="7908725" y="3350658"/>
            <a:ext cx="408980" cy="2134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四角形吹き出し 46"/>
          <p:cNvSpPr/>
          <p:nvPr/>
        </p:nvSpPr>
        <p:spPr>
          <a:xfrm>
            <a:off x="6712743" y="2295008"/>
            <a:ext cx="1304925" cy="447675"/>
          </a:xfrm>
          <a:prstGeom prst="wedgeRectCallout">
            <a:avLst>
              <a:gd name="adj1" fmla="val -33972"/>
              <a:gd name="adj2" fmla="val 7739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つ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セット</a:t>
            </a:r>
          </a:p>
        </p:txBody>
      </p:sp>
    </p:spTree>
    <p:extLst>
      <p:ext uri="{BB962C8B-B14F-4D97-AF65-F5344CB8AC3E}">
        <p14:creationId xmlns:p14="http://schemas.microsoft.com/office/powerpoint/2010/main" val="26662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両対応は大変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A</a:t>
            </a:r>
            <a:r>
              <a:rPr kumimoji="1" lang="ja-JP" altLang="en-US" dirty="0" err="1" smtClean="0"/>
              <a:t>に依</a:t>
            </a:r>
            <a:r>
              <a:rPr kumimoji="1" lang="ja-JP" altLang="en-US" dirty="0" smtClean="0"/>
              <a:t>存するライブラリ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があったとして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2708783"/>
            <a:ext cx="133369" cy="11431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752725" y="2581275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IteratorTasks</a:t>
            </a:r>
            <a:endParaRPr kumimoji="1" lang="ja-JP" altLang="en-US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035213"/>
            <a:ext cx="133369" cy="114316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2752725" y="29077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333131"/>
            <a:ext cx="133369" cy="11431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752725" y="3205623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A.ForIterator</a:t>
            </a:r>
            <a:endParaRPr kumimoji="1" lang="ja-JP" altLang="en-US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651901"/>
            <a:ext cx="133369" cy="114316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2752725" y="352439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A.ForThreading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52725" y="3833765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A.Shared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55" y="3953217"/>
            <a:ext cx="133369" cy="13336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360470"/>
            <a:ext cx="133369" cy="114316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2752725" y="423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658388"/>
            <a:ext cx="133369" cy="114316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2752725" y="4530880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B.ForIterator</a:t>
            </a:r>
            <a:endParaRPr kumimoji="1" lang="ja-JP" altLang="en-US" dirty="0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977158"/>
            <a:ext cx="133369" cy="114316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2752725" y="484965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B.ForThreading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752725" y="5159022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B.Shared</a:t>
            </a:r>
            <a:endParaRPr kumimoji="1" lang="ja-JP" altLang="en-US" dirty="0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55" y="5278474"/>
            <a:ext cx="133369" cy="133369"/>
          </a:xfrm>
          <a:prstGeom prst="rect">
            <a:avLst/>
          </a:prstGeom>
        </p:spPr>
      </p:pic>
      <p:cxnSp>
        <p:nvCxnSpPr>
          <p:cNvPr id="19" name="カギ線コネクタ 18"/>
          <p:cNvCxnSpPr>
            <a:stCxn id="27" idx="1"/>
            <a:endCxn id="24" idx="1"/>
          </p:cNvCxnSpPr>
          <p:nvPr/>
        </p:nvCxnSpPr>
        <p:spPr>
          <a:xfrm rot="10800000">
            <a:off x="2619356" y="3092371"/>
            <a:ext cx="12700" cy="2979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29" idx="1"/>
            <a:endCxn id="24" idx="1"/>
          </p:cNvCxnSpPr>
          <p:nvPr/>
        </p:nvCxnSpPr>
        <p:spPr>
          <a:xfrm rot="10800000">
            <a:off x="2619356" y="3092371"/>
            <a:ext cx="12700" cy="616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27" idx="1"/>
            <a:endCxn id="10" idx="1"/>
          </p:cNvCxnSpPr>
          <p:nvPr/>
        </p:nvCxnSpPr>
        <p:spPr>
          <a:xfrm rot="10800000">
            <a:off x="2619356" y="2765941"/>
            <a:ext cx="12700" cy="624348"/>
          </a:xfrm>
          <a:prstGeom prst="bentConnector3">
            <a:avLst>
              <a:gd name="adj1" fmla="val 397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28" idx="3"/>
            <a:endCxn id="33" idx="3"/>
          </p:cNvCxnSpPr>
          <p:nvPr/>
        </p:nvCxnSpPr>
        <p:spPr>
          <a:xfrm flipH="1">
            <a:off x="3782109" y="3390289"/>
            <a:ext cx="360164" cy="628142"/>
          </a:xfrm>
          <a:prstGeom prst="bentConnector3">
            <a:avLst>
              <a:gd name="adj1" fmla="val -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30" idx="3"/>
            <a:endCxn id="33" idx="3"/>
          </p:cNvCxnSpPr>
          <p:nvPr/>
        </p:nvCxnSpPr>
        <p:spPr>
          <a:xfrm flipH="1">
            <a:off x="3782109" y="3709059"/>
            <a:ext cx="594779" cy="309372"/>
          </a:xfrm>
          <a:prstGeom prst="bentConnector3">
            <a:avLst>
              <a:gd name="adj1" fmla="val -3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6" idx="1"/>
            <a:endCxn id="34" idx="1"/>
          </p:cNvCxnSpPr>
          <p:nvPr/>
        </p:nvCxnSpPr>
        <p:spPr>
          <a:xfrm rot="10800000">
            <a:off x="2619356" y="4417628"/>
            <a:ext cx="12700" cy="2979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41" idx="1"/>
            <a:endCxn id="34" idx="1"/>
          </p:cNvCxnSpPr>
          <p:nvPr/>
        </p:nvCxnSpPr>
        <p:spPr>
          <a:xfrm rot="10800000">
            <a:off x="2619356" y="4417628"/>
            <a:ext cx="12700" cy="616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0" idx="3"/>
            <a:endCxn id="43" idx="3"/>
          </p:cNvCxnSpPr>
          <p:nvPr/>
        </p:nvCxnSpPr>
        <p:spPr>
          <a:xfrm flipH="1">
            <a:off x="3782109" y="4715546"/>
            <a:ext cx="360164" cy="628142"/>
          </a:xfrm>
          <a:prstGeom prst="bentConnector3">
            <a:avLst>
              <a:gd name="adj1" fmla="val -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stCxn id="42" idx="3"/>
            <a:endCxn id="43" idx="3"/>
          </p:cNvCxnSpPr>
          <p:nvPr/>
        </p:nvCxnSpPr>
        <p:spPr>
          <a:xfrm flipH="1">
            <a:off x="3782109" y="5034316"/>
            <a:ext cx="594779" cy="309372"/>
          </a:xfrm>
          <a:prstGeom prst="bentConnector3">
            <a:avLst>
              <a:gd name="adj1" fmla="val -3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40" idx="0"/>
            <a:endCxn id="28" idx="2"/>
          </p:cNvCxnSpPr>
          <p:nvPr/>
        </p:nvCxnSpPr>
        <p:spPr>
          <a:xfrm flipV="1">
            <a:off x="3447499" y="3574955"/>
            <a:ext cx="0" cy="95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35" idx="0"/>
          </p:cNvCxnSpPr>
          <p:nvPr/>
        </p:nvCxnSpPr>
        <p:spPr>
          <a:xfrm flipV="1">
            <a:off x="2911583" y="3149529"/>
            <a:ext cx="3067" cy="1083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42" idx="0"/>
            <a:endCxn id="30" idx="2"/>
          </p:cNvCxnSpPr>
          <p:nvPr/>
        </p:nvCxnSpPr>
        <p:spPr>
          <a:xfrm flipV="1">
            <a:off x="3564807" y="3893725"/>
            <a:ext cx="0" cy="95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36" idx="1"/>
            <a:endCxn id="10" idx="1"/>
          </p:cNvCxnSpPr>
          <p:nvPr/>
        </p:nvCxnSpPr>
        <p:spPr>
          <a:xfrm rot="10800000">
            <a:off x="2619356" y="2765942"/>
            <a:ext cx="12700" cy="1949605"/>
          </a:xfrm>
          <a:prstGeom prst="bentConnector3">
            <a:avLst>
              <a:gd name="adj1" fmla="val 397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7" name="四角形吹き出し 86"/>
          <p:cNvSpPr/>
          <p:nvPr/>
        </p:nvSpPr>
        <p:spPr>
          <a:xfrm>
            <a:off x="4849255" y="2644258"/>
            <a:ext cx="2888457" cy="612697"/>
          </a:xfrm>
          <a:prstGeom prst="wedgeRectCallout">
            <a:avLst>
              <a:gd name="adj1" fmla="val -59364"/>
              <a:gd name="adj2" fmla="val 385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個増やすだけでも参照設定がかなり面倒</a:t>
            </a:r>
          </a:p>
        </p:txBody>
      </p:sp>
    </p:spTree>
    <p:extLst>
      <p:ext uri="{BB962C8B-B14F-4D97-AF65-F5344CB8AC3E}">
        <p14:creationId xmlns:p14="http://schemas.microsoft.com/office/powerpoint/2010/main" val="26587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ビューとの相互アクション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TaskInteraction</a:t>
            </a:r>
            <a:endParaRPr kumimoji="1" lang="en-US" altLang="ja-JP" dirty="0" smtClean="0"/>
          </a:p>
          <a:p>
            <a:r>
              <a:rPr lang="ja-JP" altLang="en-US" dirty="0" smtClean="0"/>
              <a:t>チャネルを介したゲーム ロジックとビューとの非同期やり取り</a:t>
            </a:r>
            <a:endParaRPr lang="en-US" altLang="ja-JP" dirty="0" smtClean="0"/>
          </a:p>
          <a:p>
            <a:r>
              <a:rPr kumimoji="1" lang="ja-JP" altLang="en-US" dirty="0" smtClean="0"/>
              <a:t>やり</a:t>
            </a:r>
            <a:r>
              <a:rPr kumimoji="1" lang="ja-JP" altLang="en-US" dirty="0"/>
              <a:t>取</a:t>
            </a:r>
            <a:r>
              <a:rPr kumimoji="1" lang="ja-JP" altLang="en-US" dirty="0" smtClean="0"/>
              <a:t>りの記録、再現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ビューとの通信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よくあるシーケンス図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169" y="258764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06911" y="258764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ゲーム ロジック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00050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624063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542476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998098" y="258764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サーバー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000500" y="3140610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6182603" y="315013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3467100" y="3140610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68026" y="295697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4056771" y="3578760"/>
            <a:ext cx="212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944226" y="358828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021838" y="351027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アニメーション表示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000500" y="4016909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6182603" y="402643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6296901" y="4445534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8479004" y="4455059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6295148" y="4883684"/>
            <a:ext cx="2183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6175706" y="488368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049874" y="5312309"/>
            <a:ext cx="212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944226" y="5289013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969015" y="531865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アニメーション表示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410827" y="4026434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868026" y="384280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1760371" y="2956977"/>
            <a:ext cx="2097254" cy="36933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9" name="四角形吹き出し 38"/>
          <p:cNvSpPr/>
          <p:nvPr/>
        </p:nvSpPr>
        <p:spPr>
          <a:xfrm>
            <a:off x="910868" y="2263814"/>
            <a:ext cx="2229102" cy="647662"/>
          </a:xfrm>
          <a:prstGeom prst="wedgeRectCallout">
            <a:avLst>
              <a:gd name="adj1" fmla="val 33007"/>
              <a:gd name="adj2" fmla="val 6985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よくあるミス</a:t>
            </a:r>
            <a:r>
              <a:rPr kumimoji="1" lang="en-US" altLang="ja-JP" dirty="0" smtClean="0"/>
              <a:t>:</a:t>
            </a:r>
          </a:p>
          <a:p>
            <a:pPr algn="ctr"/>
            <a:r>
              <a:rPr lang="ja-JP" altLang="en-US" dirty="0" smtClean="0"/>
              <a:t>こいつが処理の起点</a:t>
            </a:r>
            <a:endParaRPr kumimoji="1" lang="ja-JP" altLang="en-US" dirty="0" smtClean="0"/>
          </a:p>
        </p:txBody>
      </p:sp>
      <p:sp>
        <p:nvSpPr>
          <p:cNvPr id="40" name="四角形吹き出し 39"/>
          <p:cNvSpPr/>
          <p:nvPr/>
        </p:nvSpPr>
        <p:spPr>
          <a:xfrm>
            <a:off x="5275847" y="1827746"/>
            <a:ext cx="2229102" cy="647662"/>
          </a:xfrm>
          <a:prstGeom prst="wedgeRectCallout">
            <a:avLst>
              <a:gd name="adj1" fmla="val -8441"/>
              <a:gd name="adj2" fmla="val 742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本来</a:t>
            </a:r>
            <a:r>
              <a:rPr kumimoji="1" lang="en-US" altLang="ja-JP" dirty="0" smtClean="0"/>
              <a:t>:</a:t>
            </a:r>
          </a:p>
          <a:p>
            <a:pPr algn="ctr"/>
            <a:r>
              <a:rPr lang="ja-JP" altLang="en-US" dirty="0" smtClean="0"/>
              <a:t>こいつが処理の主体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65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よくあるダメな実装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ビューのイベントが起点で、そこに多くのコードが入る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7775" y="2524125"/>
            <a:ext cx="7529625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MonoBehaviour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IPointerClickHandler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OnPointerClick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PointerEventData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eventData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ここにゲーム ロジック書く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3038475" y="3539787"/>
            <a:ext cx="2000250" cy="575013"/>
            <a:chOff x="3038475" y="3539787"/>
            <a:chExt cx="1704975" cy="575013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3048000" y="3539787"/>
              <a:ext cx="1695450" cy="57501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3038475" y="3539787"/>
              <a:ext cx="1704975" cy="57501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/>
          <p:cNvSpPr txBox="1"/>
          <p:nvPr/>
        </p:nvSpPr>
        <p:spPr>
          <a:xfrm>
            <a:off x="3867150" y="411480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</a:rPr>
              <a:t>ダメ！絶対！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3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ビューとの通信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ロジックが主体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169" y="258764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50930" y="258764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ゲーム ロジック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00050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284649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226622" y="315013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4056772" y="3578760"/>
            <a:ext cx="3162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944226" y="358828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000500" y="4016909"/>
            <a:ext cx="321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7226622" y="402643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7219725" y="488368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049874" y="4455059"/>
            <a:ext cx="3169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944226" y="4458761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273069" y="4488407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結果のアニメーション表示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410827" y="4026434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868026" y="384280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17080" y="327344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505482" y="3705770"/>
            <a:ext cx="22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が選ばれた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041780" y="41407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実行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4056771" y="4883684"/>
            <a:ext cx="316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170552" y="4569914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アニメーション再生</a:t>
            </a:r>
            <a:r>
              <a:rPr lang="ja-JP" altLang="en-US" dirty="0"/>
              <a:t>終</a:t>
            </a:r>
            <a:r>
              <a:rPr lang="ja-JP" altLang="en-US" dirty="0" smtClean="0"/>
              <a:t>わった</a:t>
            </a:r>
            <a:endParaRPr kumimoji="1" lang="ja-JP" altLang="en-US" dirty="0"/>
          </a:p>
        </p:txBody>
      </p:sp>
      <p:sp>
        <p:nvSpPr>
          <p:cNvPr id="47" name="四角形吹き出し 46"/>
          <p:cNvSpPr/>
          <p:nvPr/>
        </p:nvSpPr>
        <p:spPr>
          <a:xfrm>
            <a:off x="7707880" y="3578759"/>
            <a:ext cx="3408190" cy="876299"/>
          </a:xfrm>
          <a:prstGeom prst="wedgeRectCallout">
            <a:avLst>
              <a:gd name="adj1" fmla="val -60239"/>
              <a:gd name="adj2" fmla="val 344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この辺り結構複雑な処理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コマンド再入力が必要なことも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アニメーションないとき</a:t>
            </a:r>
            <a:r>
              <a:rPr kumimoji="1" lang="ja-JP" altLang="en-US" dirty="0"/>
              <a:t>も</a:t>
            </a:r>
            <a:endParaRPr kumimoji="1" lang="ja-JP" altLang="en-US" dirty="0" smtClean="0"/>
          </a:p>
        </p:txBody>
      </p:sp>
      <p:sp>
        <p:nvSpPr>
          <p:cNvPr id="48" name="四角形吹き出し 47"/>
          <p:cNvSpPr/>
          <p:nvPr/>
        </p:nvSpPr>
        <p:spPr>
          <a:xfrm>
            <a:off x="7707880" y="2956977"/>
            <a:ext cx="1244213" cy="358258"/>
          </a:xfrm>
          <a:prstGeom prst="wedgeRectCallout">
            <a:avLst>
              <a:gd name="adj1" fmla="val -77847"/>
              <a:gd name="adj2" fmla="val 105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ここが起点</a:t>
            </a:r>
          </a:p>
        </p:txBody>
      </p:sp>
    </p:spTree>
    <p:extLst>
      <p:ext uri="{BB962C8B-B14F-4D97-AF65-F5344CB8AC3E}">
        <p14:creationId xmlns:p14="http://schemas.microsoft.com/office/powerpoint/2010/main" val="19729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ベタなロジック実装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690688"/>
            <a:ext cx="5849678" cy="4832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d(candidates);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四角形吹き出し 4"/>
          <p:cNvSpPr/>
          <p:nvPr/>
        </p:nvSpPr>
        <p:spPr>
          <a:xfrm>
            <a:off x="4772025" y="2295525"/>
            <a:ext cx="3048000" cy="514350"/>
          </a:xfrm>
          <a:prstGeom prst="wedgeRectCallout">
            <a:avLst>
              <a:gd name="adj1" fmla="val -66146"/>
              <a:gd name="adj2" fmla="val 273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ビュー側に「コマンド選択して」メッセージを投げる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6800850" y="3390900"/>
            <a:ext cx="3314700" cy="514350"/>
          </a:xfrm>
          <a:prstGeom prst="wedgeRectCallout">
            <a:avLst>
              <a:gd name="adj1" fmla="val -71606"/>
              <a:gd name="adj2" fmla="val 236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ビュー側から「コマンド選択結果」を呼んでもらう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3952875" y="3939382"/>
            <a:ext cx="1943100" cy="392112"/>
          </a:xfrm>
          <a:prstGeom prst="wedgeRectCallout">
            <a:avLst>
              <a:gd name="adj1" fmla="val -71606"/>
              <a:gd name="adj2" fmla="val 236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Start</a:t>
            </a:r>
            <a:r>
              <a:rPr kumimoji="1" lang="ja-JP" altLang="en-US" dirty="0" smtClean="0"/>
              <a:t>の続きの処理</a:t>
            </a:r>
            <a:endParaRPr kumimoji="1" lang="en-US" altLang="ja-JP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1696777" y="2809875"/>
            <a:ext cx="2389447" cy="392112"/>
          </a:xfrm>
          <a:prstGeom prst="wedgeRectCallout">
            <a:avLst>
              <a:gd name="adj1" fmla="val -65627"/>
              <a:gd name="adj2" fmla="val -4683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ここでいったん処理中断</a:t>
            </a:r>
            <a:endParaRPr kumimoji="1" lang="en-US" altLang="ja-JP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4717530" y="4449366"/>
            <a:ext cx="3048000" cy="514350"/>
          </a:xfrm>
          <a:prstGeom prst="wedgeRectCallout">
            <a:avLst>
              <a:gd name="adj1" fmla="val -66146"/>
              <a:gd name="adj2" fmla="val 273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ビュー側に「コマンド実行結果」</a:t>
            </a:r>
            <a:r>
              <a:rPr lang="ja-JP" altLang="en-US" dirty="0"/>
              <a:t>メッセージ</a:t>
            </a:r>
            <a:r>
              <a:rPr kumimoji="1" lang="ja-JP" altLang="en-US" dirty="0" smtClean="0"/>
              <a:t>を投げる</a:t>
            </a:r>
          </a:p>
        </p:txBody>
      </p:sp>
      <p:sp>
        <p:nvSpPr>
          <p:cNvPr id="10" name="四角形吹き出し 9"/>
          <p:cNvSpPr/>
          <p:nvPr/>
        </p:nvSpPr>
        <p:spPr>
          <a:xfrm>
            <a:off x="6049702" y="5544741"/>
            <a:ext cx="4816995" cy="514350"/>
          </a:xfrm>
          <a:prstGeom prst="wedgeRectCallout">
            <a:avLst>
              <a:gd name="adj1" fmla="val -54798"/>
              <a:gd name="adj2" fmla="val -189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ビュー側から「結果アニメーション再生終わった」を呼んでもらう</a:t>
            </a:r>
          </a:p>
        </p:txBody>
      </p:sp>
      <p:sp>
        <p:nvSpPr>
          <p:cNvPr id="11" name="四角形吹き出し 10"/>
          <p:cNvSpPr/>
          <p:nvPr/>
        </p:nvSpPr>
        <p:spPr>
          <a:xfrm>
            <a:off x="2390775" y="5863035"/>
            <a:ext cx="2933700" cy="392112"/>
          </a:xfrm>
          <a:prstGeom prst="wedgeRectCallout">
            <a:avLst>
              <a:gd name="adj1" fmla="val -64139"/>
              <a:gd name="adj2" fmla="val 211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SelectCommand</a:t>
            </a:r>
            <a:r>
              <a:rPr kumimoji="1" lang="ja-JP" altLang="en-US" dirty="0" smtClean="0"/>
              <a:t>の続きの処理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046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ベタなロジック実装の問題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690688"/>
            <a:ext cx="5849678" cy="4832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d(candidates);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10" name="四角形吹き出し 9"/>
          <p:cNvSpPr/>
          <p:nvPr/>
        </p:nvSpPr>
        <p:spPr>
          <a:xfrm>
            <a:off x="4459027" y="1952626"/>
            <a:ext cx="3046673" cy="810293"/>
          </a:xfrm>
          <a:prstGeom prst="wedgeRectCallout">
            <a:avLst>
              <a:gd name="adj1" fmla="val -39013"/>
              <a:gd name="adj2" fmla="val 813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処理がとびとび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フロー図と合わせて見ないと何してるのかわからない</a:t>
            </a:r>
            <a:endParaRPr kumimoji="1" lang="ja-JP" altLang="en-US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371600" y="2581275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5459152" y="3200400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1371600" y="3878134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1371600" y="4506784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5459152" y="5081052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1371600" y="5787093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0" name="曲線コネクタ 19"/>
          <p:cNvCxnSpPr>
            <a:stCxn id="13" idx="2"/>
            <a:endCxn id="14" idx="0"/>
          </p:cNvCxnSpPr>
          <p:nvPr/>
        </p:nvCxnSpPr>
        <p:spPr>
          <a:xfrm rot="16200000" flipH="1">
            <a:off x="3515389" y="961361"/>
            <a:ext cx="390525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曲線コネクタ 21"/>
          <p:cNvCxnSpPr>
            <a:stCxn id="14" idx="2"/>
            <a:endCxn id="15" idx="0"/>
          </p:cNvCxnSpPr>
          <p:nvPr/>
        </p:nvCxnSpPr>
        <p:spPr>
          <a:xfrm rot="5400000">
            <a:off x="3486084" y="1609791"/>
            <a:ext cx="449134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曲線コネクタ 23"/>
          <p:cNvCxnSpPr>
            <a:stCxn id="16" idx="2"/>
            <a:endCxn id="17" idx="0"/>
          </p:cNvCxnSpPr>
          <p:nvPr/>
        </p:nvCxnSpPr>
        <p:spPr>
          <a:xfrm rot="16200000" flipH="1">
            <a:off x="3537817" y="2864442"/>
            <a:ext cx="345668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曲線コネクタ 25"/>
          <p:cNvCxnSpPr>
            <a:stCxn id="17" idx="2"/>
            <a:endCxn id="18" idx="0"/>
          </p:cNvCxnSpPr>
          <p:nvPr/>
        </p:nvCxnSpPr>
        <p:spPr>
          <a:xfrm rot="5400000">
            <a:off x="3471931" y="3504596"/>
            <a:ext cx="477441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四角形吹き出し 26"/>
          <p:cNvSpPr/>
          <p:nvPr/>
        </p:nvSpPr>
        <p:spPr>
          <a:xfrm>
            <a:off x="6508893" y="3495869"/>
            <a:ext cx="4587732" cy="1585183"/>
          </a:xfrm>
          <a:prstGeom prst="wedgeRectCallout">
            <a:avLst>
              <a:gd name="adj1" fmla="val -58148"/>
              <a:gd name="adj2" fmla="val -327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呼んでほしいタイミングでだけ呼ばれる保証がない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ダメなタイミングで呼ばれた時のエラー処理が必要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/>
              <a:t>ビュ</a:t>
            </a:r>
            <a:r>
              <a:rPr lang="ja-JP" altLang="en-US" dirty="0" smtClean="0"/>
              <a:t>ーを作る人がわかるドキュメントが必須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8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/>
      <p:bldP spid="15" grpId="0"/>
      <p:bldP spid="16" grpId="0"/>
      <p:bldP spid="17" grpId="0"/>
      <p:bldP spid="18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自社フレームワークの話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今、オープンなのは </a:t>
            </a:r>
            <a:r>
              <a:rPr lang="en-US" altLang="ja-JP" dirty="0" err="1" smtClean="0"/>
              <a:t>IteratorTasks</a:t>
            </a:r>
            <a:r>
              <a:rPr lang="ja-JP" altLang="en-US" dirty="0" smtClean="0"/>
              <a:t> だけ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できれば随時オープン化していきたい</a:t>
            </a:r>
            <a:endParaRPr kumimoji="1" lang="en-US" altLang="ja-JP" dirty="0" smtClean="0"/>
          </a:p>
          <a:p>
            <a:r>
              <a:rPr lang="ja-JP" altLang="en-US" dirty="0" smtClean="0"/>
              <a:t>要求と解決策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チーム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作</a:t>
            </a:r>
            <a:r>
              <a:rPr kumimoji="1" lang="ja-JP" altLang="en-US" dirty="0" smtClean="0"/>
              <a:t>っている</a:t>
            </a:r>
            <a:r>
              <a:rPr kumimoji="1" lang="ja-JP" altLang="en-US" dirty="0"/>
              <a:t>ゲーム</a:t>
            </a:r>
            <a:r>
              <a:rPr kumimoji="1" lang="ja-JP" altLang="en-US" dirty="0" smtClean="0"/>
              <a:t>の性質・要求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要求に対する技術的な課題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という縛りの中での課題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どういう</a:t>
            </a:r>
            <a:r>
              <a:rPr lang="ja-JP" altLang="en-US" dirty="0"/>
              <a:t>方針</a:t>
            </a:r>
            <a:r>
              <a:rPr lang="ja-JP" altLang="en-US" dirty="0" smtClean="0"/>
              <a:t>でフレームワークを整備したか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見せれる</a:t>
            </a:r>
            <a:r>
              <a:rPr kumimoji="1" lang="ja-JP" altLang="en-US" dirty="0"/>
              <a:t>範囲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実際</a:t>
            </a:r>
            <a:r>
              <a:rPr kumimoji="1" lang="ja-JP" altLang="en-US" dirty="0" smtClean="0"/>
              <a:t>のコード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後半、実物デモ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7633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フレームワークによっては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イベントの送り方、結果の戻し方が違ったりはする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04900" y="2362200"/>
            <a:ext cx="6692858" cy="38164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GalaSoft.MvvmLight.Messaging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System.Windows.Input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BattleEngine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_messenger;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messenger.Send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candidates);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4900" y="6176963"/>
            <a:ext cx="261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WPF,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MVVM Light</a:t>
            </a:r>
            <a:r>
              <a:rPr kumimoji="1" lang="ja-JP" altLang="en-US" dirty="0" smtClean="0"/>
              <a:t>の例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5276085" y="3257550"/>
            <a:ext cx="6248400" cy="1533525"/>
          </a:xfrm>
          <a:prstGeom prst="wedgeRectCallout">
            <a:avLst>
              <a:gd name="adj1" fmla="val -56656"/>
              <a:gd name="adj2" fmla="val 544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/>
              <a:t>ビュ</a:t>
            </a:r>
            <a:r>
              <a:rPr lang="ja-JP" altLang="en-US" dirty="0" smtClean="0"/>
              <a:t>ーに</a:t>
            </a:r>
            <a:r>
              <a:rPr lang="ja-JP" altLang="en-US" dirty="0"/>
              <a:t>メッセージ</a:t>
            </a:r>
            <a:r>
              <a:rPr lang="ja-JP" altLang="en-US" dirty="0" smtClean="0"/>
              <a:t>を送る</a:t>
            </a:r>
            <a:r>
              <a:rPr lang="ja-JP" altLang="en-US" dirty="0"/>
              <a:t>用</a:t>
            </a:r>
            <a:r>
              <a:rPr lang="ja-JP" altLang="en-US" dirty="0" smtClean="0"/>
              <a:t>のライブラリがあったり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ビューからの応答はメソッドじゃなくて、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段階クラスを挟んだり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フレームワークに適したクラスを挟んでるだけで、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やっぱりメッセージ送信と応答の受信がわかれてしんどい</a:t>
            </a:r>
          </a:p>
        </p:txBody>
      </p:sp>
      <p:sp>
        <p:nvSpPr>
          <p:cNvPr id="8" name="円/楕円 7"/>
          <p:cNvSpPr/>
          <p:nvPr/>
        </p:nvSpPr>
        <p:spPr>
          <a:xfrm>
            <a:off x="2466975" y="3543777"/>
            <a:ext cx="1205055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3069502" y="2787255"/>
            <a:ext cx="2876550" cy="752475"/>
          </a:xfrm>
          <a:prstGeom prst="wedgeRectCallout">
            <a:avLst>
              <a:gd name="adj1" fmla="val -34409"/>
              <a:gd name="adj2" fmla="val 675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「メッセンジャー パターン」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とか言ったりする</a:t>
            </a:r>
          </a:p>
        </p:txBody>
      </p:sp>
    </p:spTree>
    <p:extLst>
      <p:ext uri="{BB962C8B-B14F-4D97-AF65-F5344CB8AC3E}">
        <p14:creationId xmlns:p14="http://schemas.microsoft.com/office/powerpoint/2010/main" val="6307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解決の手がかり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ビューは</a:t>
            </a:r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ロジックから見て、ビュー上の動きは非同期処理</a:t>
            </a:r>
            <a:r>
              <a:rPr kumimoji="1" lang="en-US" altLang="ja-JP" dirty="0" smtClean="0"/>
              <a:t>(Task)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コマンド選択など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ユーザーのタップを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つ待つ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アニメーションなど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時間経過を待つ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6875" y="2781300"/>
            <a:ext cx="61366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AwaitTap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6875" y="4105196"/>
            <a:ext cx="638989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PlayAsync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Animation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6875" y="4609465"/>
            <a:ext cx="537679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Delay(</a:t>
            </a:r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delay)</a:t>
            </a:r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1771650" y="5457825"/>
            <a:ext cx="333375" cy="2571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05025" y="5316270"/>
            <a:ext cx="631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Task</a:t>
            </a:r>
            <a:r>
              <a:rPr kumimoji="1" lang="ja-JP" altLang="en-US" sz="2800" dirty="0" smtClean="0"/>
              <a:t>使ったメッセンジャー パターンで解決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868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を使ったメッセンジャー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9175" y="2419350"/>
            <a:ext cx="9175910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_channel;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channel.Send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candidates);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channel.Send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5895975" y="2990850"/>
            <a:ext cx="3619500" cy="612648"/>
          </a:xfrm>
          <a:prstGeom prst="wedgeRectCallout">
            <a:avLst>
              <a:gd name="adj1" fmla="val -30570"/>
              <a:gd name="adj2" fmla="val 796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CommandSelecting</a:t>
            </a:r>
            <a:r>
              <a:rPr kumimoji="1" lang="ja-JP" altLang="en-US" dirty="0" smtClean="0"/>
              <a:t>メッセージと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SelectCommand</a:t>
            </a:r>
            <a:r>
              <a:rPr lang="ja-JP" altLang="en-US" dirty="0" smtClean="0"/>
              <a:t>メソッドをペアに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5895975" y="5087345"/>
            <a:ext cx="3619500" cy="612648"/>
          </a:xfrm>
          <a:prstGeom prst="wedgeRectCallout">
            <a:avLst>
              <a:gd name="adj1" fmla="val -33465"/>
              <a:gd name="adj2" fmla="val -7120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CommandExecuted</a:t>
            </a:r>
            <a:r>
              <a:rPr kumimoji="1" lang="ja-JP" altLang="en-US" dirty="0" smtClean="0"/>
              <a:t>メッセージと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EndCommand</a:t>
            </a:r>
            <a:r>
              <a:rPr lang="ja-JP" altLang="en-US" dirty="0" smtClean="0"/>
              <a:t>メソッドをペアに</a:t>
            </a:r>
            <a:endParaRPr kumimoji="1" lang="ja-JP" altLang="en-US" dirty="0" smtClean="0"/>
          </a:p>
        </p:txBody>
      </p:sp>
      <p:sp>
        <p:nvSpPr>
          <p:cNvPr id="7" name="円/楕円 6"/>
          <p:cNvSpPr/>
          <p:nvPr/>
        </p:nvSpPr>
        <p:spPr>
          <a:xfrm>
            <a:off x="3362325" y="3791744"/>
            <a:ext cx="876300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3684306" y="3242864"/>
            <a:ext cx="1788248" cy="548880"/>
          </a:xfrm>
          <a:prstGeom prst="wedgeRectCallout">
            <a:avLst>
              <a:gd name="adj1" fmla="val -34409"/>
              <a:gd name="adj2" fmla="val 675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ビューの処理を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非同期に</a:t>
            </a:r>
            <a:r>
              <a:rPr kumimoji="1" lang="en-US" altLang="ja-JP" dirty="0" smtClean="0"/>
              <a:t>await</a:t>
            </a:r>
            <a:endParaRPr kumimoji="1" lang="ja-JP" altLang="en-US" dirty="0" smtClean="0"/>
          </a:p>
        </p:txBody>
      </p:sp>
      <p:sp>
        <p:nvSpPr>
          <p:cNvPr id="10" name="円/楕円 9"/>
          <p:cNvSpPr/>
          <p:nvPr/>
        </p:nvSpPr>
        <p:spPr>
          <a:xfrm>
            <a:off x="1504950" y="4591844"/>
            <a:ext cx="876300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33169" y="5942568"/>
            <a:ext cx="486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IteratrTasks</a:t>
            </a:r>
            <a:r>
              <a:rPr kumimoji="1" lang="ja-JP" altLang="en-US" dirty="0" smtClean="0"/>
              <a:t>版だと、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のところが</a:t>
            </a:r>
            <a:r>
              <a:rPr kumimoji="1" lang="en-US" altLang="ja-JP" dirty="0" smtClean="0"/>
              <a:t>yield return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3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角丸四角形 83"/>
          <p:cNvSpPr/>
          <p:nvPr/>
        </p:nvSpPr>
        <p:spPr>
          <a:xfrm>
            <a:off x="7879473" y="1914525"/>
            <a:ext cx="3474327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3" name="角丸四角形 82"/>
          <p:cNvSpPr/>
          <p:nvPr/>
        </p:nvSpPr>
        <p:spPr>
          <a:xfrm>
            <a:off x="4759791" y="1914525"/>
            <a:ext cx="2848823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2" name="角丸四角形 81"/>
          <p:cNvSpPr/>
          <p:nvPr/>
        </p:nvSpPr>
        <p:spPr>
          <a:xfrm>
            <a:off x="914400" y="1914525"/>
            <a:ext cx="3470584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の追加の役割</a:t>
            </a:r>
            <a:endParaRPr kumimoji="1" lang="ja-JP" altLang="en-US" dirty="0"/>
          </a:p>
        </p:txBody>
      </p:sp>
      <p:sp>
        <p:nvSpPr>
          <p:cNvPr id="4" name="円柱 3"/>
          <p:cNvSpPr/>
          <p:nvPr/>
        </p:nvSpPr>
        <p:spPr>
          <a:xfrm>
            <a:off x="2352675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43122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89414" y="200309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70434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400745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943481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885454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1457016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344472" y="3003734"/>
            <a:ext cx="97550" cy="5714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457016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3885454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35372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23774" y="3264094"/>
            <a:ext cx="22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が選ばれた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2963664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978659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四角形吹き出し 44"/>
          <p:cNvSpPr/>
          <p:nvPr/>
        </p:nvSpPr>
        <p:spPr>
          <a:xfrm>
            <a:off x="1160554" y="4139845"/>
            <a:ext cx="1303042" cy="542927"/>
          </a:xfrm>
          <a:prstGeom prst="wedgeRectCallout">
            <a:avLst>
              <a:gd name="adj1" fmla="val 41277"/>
              <a:gd name="adj2" fmla="val -1525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選ばれた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結果の記録</a:t>
            </a:r>
            <a:endParaRPr kumimoji="1" lang="ja-JP" altLang="en-US" dirty="0" smtClean="0"/>
          </a:p>
        </p:txBody>
      </p:sp>
      <p:sp>
        <p:nvSpPr>
          <p:cNvPr id="46" name="円柱 45"/>
          <p:cNvSpPr/>
          <p:nvPr/>
        </p:nvSpPr>
        <p:spPr>
          <a:xfrm>
            <a:off x="5338317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28764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56076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51" name="直線コネクタ 50"/>
          <p:cNvCxnSpPr/>
          <p:nvPr/>
        </p:nvCxnSpPr>
        <p:spPr>
          <a:xfrm>
            <a:off x="6929123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871096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6871096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89230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/>
          <p:nvPr/>
        </p:nvCxnSpPr>
        <p:spPr>
          <a:xfrm flipH="1">
            <a:off x="5949306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964301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四角形吹き出し 60"/>
          <p:cNvSpPr/>
          <p:nvPr/>
        </p:nvSpPr>
        <p:spPr>
          <a:xfrm>
            <a:off x="4953495" y="4139845"/>
            <a:ext cx="1303042" cy="542927"/>
          </a:xfrm>
          <a:prstGeom prst="wedgeRectCallout">
            <a:avLst>
              <a:gd name="adj1" fmla="val 26658"/>
              <a:gd name="adj2" fmla="val -1490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記録した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結果の再現</a:t>
            </a:r>
            <a:endParaRPr kumimoji="1" lang="ja-JP" altLang="en-US" dirty="0" smtClean="0"/>
          </a:p>
        </p:txBody>
      </p:sp>
      <p:sp>
        <p:nvSpPr>
          <p:cNvPr id="62" name="円柱 61"/>
          <p:cNvSpPr/>
          <p:nvPr/>
        </p:nvSpPr>
        <p:spPr>
          <a:xfrm>
            <a:off x="8797984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588431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915743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10388790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10330763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67" name="正方形/長方形 66"/>
          <p:cNvSpPr/>
          <p:nvPr/>
        </p:nvSpPr>
        <p:spPr>
          <a:xfrm>
            <a:off x="10330763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494893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cxnSp>
        <p:nvCxnSpPr>
          <p:cNvPr id="70" name="直線矢印コネクタ 69"/>
          <p:cNvCxnSpPr/>
          <p:nvPr/>
        </p:nvCxnSpPr>
        <p:spPr>
          <a:xfrm flipH="1">
            <a:off x="9408973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9423968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四角形吹き出し 71"/>
          <p:cNvSpPr/>
          <p:nvPr/>
        </p:nvSpPr>
        <p:spPr>
          <a:xfrm>
            <a:off x="7847136" y="4139845"/>
            <a:ext cx="1303042" cy="542927"/>
          </a:xfrm>
          <a:prstGeom prst="wedgeRectCallout">
            <a:avLst>
              <a:gd name="adj1" fmla="val 72710"/>
              <a:gd name="adj2" fmla="val -4207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サーバーと</a:t>
            </a:r>
            <a:r>
              <a:rPr lang="ja-JP" altLang="en-US" dirty="0" smtClean="0"/>
              <a:t>通信</a:t>
            </a:r>
            <a:endParaRPr kumimoji="1" lang="ja-JP" altLang="en-US" dirty="0" smtClean="0"/>
          </a:p>
        </p:txBody>
      </p:sp>
      <p:sp>
        <p:nvSpPr>
          <p:cNvPr id="74" name="右矢印 73"/>
          <p:cNvSpPr/>
          <p:nvPr/>
        </p:nvSpPr>
        <p:spPr>
          <a:xfrm rot="2700000">
            <a:off x="9061396" y="3300383"/>
            <a:ext cx="929515" cy="842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5" name="右矢印 74"/>
          <p:cNvSpPr/>
          <p:nvPr/>
        </p:nvSpPr>
        <p:spPr>
          <a:xfrm rot="13500000">
            <a:off x="9058838" y="3849367"/>
            <a:ext cx="929515" cy="842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89414" y="1538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記録</a:t>
            </a:r>
            <a:endParaRPr kumimoji="1" lang="ja-JP" altLang="en-US" sz="2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938207" y="1538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再現</a:t>
            </a:r>
            <a:endParaRPr kumimoji="1" lang="ja-JP" altLang="en-US" sz="2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847136" y="1538288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記録・再現ができることで</a:t>
            </a:r>
            <a:endParaRPr kumimoji="1" lang="ja-JP" altLang="en-US" sz="2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89414" y="4790689"/>
            <a:ext cx="4775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257175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アプリ再起動時に、続きから再開</a:t>
            </a:r>
            <a:endParaRPr kumimoji="1"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サーバー</a:t>
            </a:r>
            <a:r>
              <a:rPr lang="ja-JP" altLang="en-US" sz="2400" dirty="0"/>
              <a:t>上</a:t>
            </a:r>
            <a:r>
              <a:rPr lang="ja-JP" altLang="en-US" sz="2400" dirty="0" smtClean="0"/>
              <a:t>でのチート検証</a:t>
            </a:r>
            <a:endParaRPr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対戦履歴の再生</a:t>
            </a:r>
            <a:endParaRPr kumimoji="1"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オンライン対戦・協力プレイ</a:t>
            </a:r>
            <a:endParaRPr kumimoji="1" lang="ja-JP" altLang="en-US" sz="2400" dirty="0"/>
          </a:p>
        </p:txBody>
      </p:sp>
      <p:pic>
        <p:nvPicPr>
          <p:cNvPr id="73" name="コンテンツ プレースホルダー 7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07" y="3714591"/>
            <a:ext cx="593984" cy="593984"/>
          </a:xfrm>
        </p:spPr>
      </p:pic>
      <p:sp>
        <p:nvSpPr>
          <p:cNvPr id="85" name="四角形吹き出し 84"/>
          <p:cNvSpPr/>
          <p:nvPr/>
        </p:nvSpPr>
        <p:spPr>
          <a:xfrm>
            <a:off x="6267306" y="5186094"/>
            <a:ext cx="3032769" cy="873949"/>
          </a:xfrm>
          <a:prstGeom prst="wedgeRectCallout">
            <a:avLst>
              <a:gd name="adj1" fmla="val -64175"/>
              <a:gd name="adj2" fmla="val -344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同じ乱数シードと、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同じユーザー入力を与えれば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実行</a:t>
            </a:r>
            <a:r>
              <a:rPr kumimoji="1" lang="ja-JP" altLang="en-US" dirty="0"/>
              <a:t>結果</a:t>
            </a:r>
            <a:r>
              <a:rPr kumimoji="1" lang="ja-JP" altLang="en-US" dirty="0" smtClean="0"/>
              <a:t>は</a:t>
            </a:r>
            <a:r>
              <a:rPr kumimoji="1" lang="ja-JP" altLang="en-US" dirty="0"/>
              <a:t>一緒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954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他のフレームワークとのつなぎこみをフレームワーク化したい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つなぎ先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ビュー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データ バインディング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との</a:t>
            </a:r>
            <a:r>
              <a:rPr lang="ja-JP" altLang="en-US" dirty="0" smtClean="0"/>
              <a:t>やり</a:t>
            </a:r>
            <a:r>
              <a:rPr lang="ja-JP" altLang="en-US" dirty="0"/>
              <a:t>取</a:t>
            </a:r>
            <a:r>
              <a:rPr lang="ja-JP" altLang="en-US" dirty="0" smtClean="0"/>
              <a:t>り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サーバーとの通信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今</a:t>
            </a:r>
            <a:r>
              <a:rPr lang="ja-JP" altLang="en-US" dirty="0" smtClean="0"/>
              <a:t>は、結構手作業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Channel</a:t>
            </a:r>
            <a:r>
              <a:rPr lang="ja-JP" altLang="en-US" dirty="0" smtClean="0"/>
              <a:t>にメッセージ ハンドラーを登録して、ビューを表示して、ユーザーの選択を入れて返して</a:t>
            </a:r>
            <a:r>
              <a:rPr lang="en-US" altLang="ja-JP" dirty="0" smtClean="0"/>
              <a:t>…</a:t>
            </a:r>
          </a:p>
          <a:p>
            <a:pPr lvl="2"/>
            <a:r>
              <a:rPr kumimoji="1" lang="ja-JP" altLang="en-US" dirty="0" smtClean="0"/>
              <a:t>サーバー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たたいて、タイムアウト管理して、通信エラー時の復帰処理して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アプリのサスペンド時に</a:t>
            </a:r>
            <a:r>
              <a:rPr lang="en-US" altLang="ja-JP" dirty="0" smtClean="0"/>
              <a:t>Channel</a:t>
            </a:r>
            <a:r>
              <a:rPr lang="ja-JP" altLang="en-US" dirty="0" smtClean="0"/>
              <a:t>の途中記録を読みだして、ストレージに保存して、再起動時に復元して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24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TaskNavigation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98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ページ遷移とかよくやると思うけども</a:t>
            </a:r>
            <a:endParaRPr kumimoji="1" lang="en-US" altLang="ja-JP" dirty="0" smtClean="0"/>
          </a:p>
          <a:p>
            <a:r>
              <a:rPr lang="ja-JP" altLang="en-US" dirty="0" smtClean="0"/>
              <a:t>ページ</a:t>
            </a:r>
            <a:r>
              <a:rPr lang="ja-JP" altLang="en-US" dirty="0"/>
              <a:t>遷移</a:t>
            </a:r>
            <a:r>
              <a:rPr lang="ja-JP" altLang="en-US" dirty="0" smtClean="0"/>
              <a:t>はステートマシンだと思え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という</a:t>
            </a:r>
            <a:r>
              <a:rPr kumimoji="1" lang="ja-JP" altLang="en-US" dirty="0"/>
              <a:t>発想</a:t>
            </a:r>
            <a:r>
              <a:rPr kumimoji="1" lang="ja-JP" altLang="en-US" dirty="0" smtClean="0"/>
              <a:t>は割かしある</a:t>
            </a:r>
            <a:endParaRPr kumimoji="1" lang="en-US" altLang="ja-JP" dirty="0" smtClean="0"/>
          </a:p>
          <a:p>
            <a:r>
              <a:rPr lang="ja-JP" altLang="en-US" dirty="0" smtClean="0"/>
              <a:t>ステートマシンの、遷移トリガーは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でやれる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これも、「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個イベントを待つ」の類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ここでいうナビゲーションはページの</a:t>
            </a:r>
            <a:r>
              <a:rPr kumimoji="1" lang="ja-JP" altLang="en-US" dirty="0" err="1" smtClean="0"/>
              <a:t>ね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シーン中のオブジェクトの移動指示のやつでなく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0118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フレームワーク化したことで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「戻る」実装</a:t>
            </a:r>
            <a:endParaRPr lang="en-US" altLang="ja-JP" dirty="0" smtClean="0"/>
          </a:p>
          <a:p>
            <a:r>
              <a:rPr kumimoji="1" lang="ja-JP" altLang="en-US" dirty="0" smtClean="0"/>
              <a:t>グループ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グループ間遷移とグループ内遷移、「戻る」で一気にどこまで戻るかの制御</a:t>
            </a:r>
            <a:endParaRPr lang="en-US" altLang="ja-JP" dirty="0" smtClean="0"/>
          </a:p>
          <a:p>
            <a:r>
              <a:rPr kumimoji="1" lang="ja-JP" altLang="en-US" dirty="0" smtClean="0"/>
              <a:t>ビューモデルの記録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8871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フレームワーク化しても、なおまだ定型コードが多かった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コード生成で対応</a:t>
            </a:r>
            <a:r>
              <a:rPr lang="en-US" altLang="ja-JP" dirty="0"/>
              <a:t>(Unity</a:t>
            </a:r>
            <a:r>
              <a:rPr lang="ja-JP" altLang="en-US" dirty="0"/>
              <a:t>エディター拡張</a:t>
            </a:r>
            <a:r>
              <a:rPr lang="en-US" altLang="ja-JP" dirty="0"/>
              <a:t>)</a:t>
            </a:r>
            <a:endParaRPr lang="en-US" altLang="ja-JP" dirty="0" smtClean="0"/>
          </a:p>
          <a:p>
            <a:r>
              <a:rPr kumimoji="1" lang="ja-JP" altLang="en-US" dirty="0" smtClean="0"/>
              <a:t>ほんとは、たぶん、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でナビゲーション管理できなきゃいけないんだけど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Un</a:t>
            </a:r>
            <a:r>
              <a:rPr lang="en-US" altLang="ja-JP" dirty="0" err="1"/>
              <a:t>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156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Unity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LoadScene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遷移が重たすぎる問題もあって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全オブジェクト破棄とかやめろ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リーク</a:t>
            </a:r>
            <a:r>
              <a:rPr lang="ja-JP" altLang="en-US" dirty="0"/>
              <a:t>防止</a:t>
            </a:r>
            <a:r>
              <a:rPr lang="ja-JP" altLang="en-US" dirty="0" smtClean="0"/>
              <a:t>には</a:t>
            </a:r>
            <a:r>
              <a:rPr lang="ja-JP" altLang="en-US" dirty="0"/>
              <a:t>楽</a:t>
            </a:r>
            <a:r>
              <a:rPr lang="ja-JP" altLang="en-US" dirty="0" smtClean="0"/>
              <a:t>な</a:t>
            </a:r>
            <a:r>
              <a:rPr lang="ja-JP" altLang="en-US" dirty="0"/>
              <a:t>方法</a:t>
            </a:r>
            <a:r>
              <a:rPr lang="ja-JP" altLang="en-US" dirty="0" smtClean="0"/>
              <a:t>だけど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ページ遷移に時間かかりすぎてユーザー体験悪い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LoadSceneAdditive</a:t>
            </a:r>
            <a:r>
              <a:rPr kumimoji="1" lang="ja-JP" altLang="en-US" dirty="0" smtClean="0"/>
              <a:t>で自前で読み込んで、オブジェクトつなぎ変えて、前のシーンのオブジェクトを</a:t>
            </a:r>
            <a:r>
              <a:rPr kumimoji="1" lang="en-US" altLang="ja-JP" dirty="0" err="1" smtClean="0"/>
              <a:t>Destory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というのをフレームワーク側でやってる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653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どういうものを作っていて、どういう要求があった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3122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通信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いろんなフレームワークがリフレクションを前提にしてたりするんで</a:t>
            </a:r>
            <a:r>
              <a:rPr kumimoji="1" lang="en-US" altLang="ja-JP" dirty="0" smtClean="0"/>
              <a:t>…</a:t>
            </a:r>
          </a:p>
          <a:p>
            <a:pPr lvl="1"/>
            <a:r>
              <a:rPr lang="en-US" altLang="ja-JP" dirty="0" smtClean="0"/>
              <a:t>iOS</a:t>
            </a:r>
            <a:r>
              <a:rPr lang="ja-JP" altLang="en-US" dirty="0" smtClean="0"/>
              <a:t>で死ぬ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性能的にいうと、携帯端末であんまり動的な処理したくない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まあ、コード生成を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1179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クライアントとサーバーで言語が違う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サーバ</a:t>
            </a:r>
            <a:r>
              <a:rPr lang="ja-JP" altLang="en-US" dirty="0" smtClean="0"/>
              <a:t>ー、外注なのでこちらでのコントロールできない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PHP</a:t>
            </a:r>
          </a:p>
          <a:p>
            <a:r>
              <a:rPr lang="ja-JP" altLang="en-US" dirty="0" smtClean="0"/>
              <a:t>共通規約</a:t>
            </a:r>
            <a:r>
              <a:rPr lang="ja-JP" altLang="en-US" dirty="0"/>
              <a:t>的</a:t>
            </a:r>
            <a:r>
              <a:rPr lang="ja-JP" altLang="en-US" dirty="0" smtClean="0"/>
              <a:t>なものが必要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PHP</a:t>
            </a:r>
            <a:r>
              <a:rPr lang="ja-JP" altLang="en-US" dirty="0" smtClean="0"/>
              <a:t>向けのコード生成も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1072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シリアライズ コード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JSON</a:t>
            </a:r>
            <a:r>
              <a:rPr lang="ja-JP" altLang="en-US" dirty="0" smtClean="0"/>
              <a:t>化、全部コード生成でやってる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iOS</a:t>
            </a:r>
            <a:r>
              <a:rPr lang="ja-JP" altLang="en-US" dirty="0" smtClean="0"/>
              <a:t>で動く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MiniJSON</a:t>
            </a:r>
            <a:r>
              <a:rPr kumimoji="1" lang="ja-JP" altLang="en-US" dirty="0" smtClean="0"/>
              <a:t>みたいに</a:t>
            </a:r>
            <a:r>
              <a:rPr kumimoji="1" lang="en-US" altLang="ja-JP" dirty="0" smtClean="0"/>
              <a:t>Dictionary</a:t>
            </a:r>
            <a:r>
              <a:rPr kumimoji="1" lang="ja-JP" altLang="en-US" dirty="0" smtClean="0"/>
              <a:t>でやる必要ない、</a:t>
            </a:r>
            <a:r>
              <a:rPr kumimoji="1" lang="en-US" altLang="ja-JP" dirty="0" smtClean="0"/>
              <a:t>static,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strongly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typed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816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通信コード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Task&lt;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&gt; </a:t>
            </a:r>
            <a:r>
              <a:rPr lang="en-US" altLang="ja-JP" dirty="0" err="1" smtClean="0"/>
              <a:t>MethodAsync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x1, string, x2)</a:t>
            </a:r>
            <a:r>
              <a:rPr lang="ja-JP" altLang="en-US" dirty="0" smtClean="0"/>
              <a:t>みたいなのから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hlinkClick r:id="rId2"/>
              </a:rPr>
              <a:t>http://server/Method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、</a:t>
            </a:r>
            <a:r>
              <a:rPr lang="en-US" altLang="ja-JP" dirty="0" smtClean="0"/>
              <a:t>{ “x1”: …, “x2”: “…” }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POST</a:t>
            </a:r>
          </a:p>
          <a:p>
            <a:pPr lvl="1"/>
            <a:r>
              <a:rPr kumimoji="1" lang="en-US" altLang="ja-JP" dirty="0" err="1" smtClean="0"/>
              <a:t>MethodRequest</a:t>
            </a:r>
            <a:r>
              <a:rPr kumimoji="1" lang="en-US" altLang="ja-JP" dirty="0" smtClean="0"/>
              <a:t> {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X1; string X2 }</a:t>
            </a:r>
            <a:r>
              <a:rPr kumimoji="1" lang="ja-JP" altLang="en-US" dirty="0" smtClean="0"/>
              <a:t> と </a:t>
            </a:r>
            <a:r>
              <a:rPr kumimoji="1" lang="en-US" altLang="ja-JP" dirty="0" err="1" smtClean="0"/>
              <a:t>MethodResponse</a:t>
            </a:r>
            <a:r>
              <a:rPr kumimoji="1" lang="en-US" altLang="ja-JP" dirty="0" smtClean="0"/>
              <a:t> {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Result; } </a:t>
            </a:r>
            <a:r>
              <a:rPr kumimoji="1" lang="ja-JP" altLang="en-US" dirty="0" smtClean="0"/>
              <a:t>みたいな型も生成</a:t>
            </a:r>
            <a:r>
              <a:rPr lang="en-US" altLang="ja-JP" dirty="0" smtClean="0"/>
              <a:t>(</a:t>
            </a:r>
            <a:r>
              <a:rPr lang="ja-JP" altLang="en-US" dirty="0" smtClean="0"/>
              <a:t>モック都合でこれが作りやすかった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152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9613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双方向通信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8204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処理のフック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サーバーから来たデータに対して、必ず渡しておきたい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子から孫への伝搬もさせたい</a:t>
            </a:r>
            <a:r>
              <a:rPr lang="en-US" altLang="ja-JP" dirty="0" smtClean="0"/>
              <a:t>)</a:t>
            </a:r>
            <a:r>
              <a:rPr lang="ja-JP" altLang="en-US" dirty="0" smtClean="0"/>
              <a:t>データがある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マスター データ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インベントリ データ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Key</a:t>
            </a:r>
            <a:r>
              <a:rPr kumimoji="1" lang="ja-JP" altLang="en-US" dirty="0" smtClean="0"/>
              <a:t>属性を設定しておいて、コード生成で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91661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正となるデータはサーバー上にある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クライアントはサーバーと同期とってるだけ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とはいえ、即応性を考えて、クライアントでもある程度処理をしてる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を使うやつだと、サーバーとクライアントで</a:t>
            </a:r>
            <a:r>
              <a:rPr kumimoji="1" lang="ja-JP" altLang="en-US" dirty="0" err="1" smtClean="0"/>
              <a:t>待っ</a:t>
            </a:r>
            <a:r>
              <a:rPr kumimoji="1" lang="ja-JP" altLang="en-US" dirty="0" smtClean="0"/>
              <a:t>たく同じ処理してる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「ジョブが終わってるはずの時間」はクライアントで計算して、その時間になったら同期とか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6530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ページに入ったタイミングで、そのページ中で使うデータ全部もらうとかいうゲームもあるけど、かなり重たい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大半</a:t>
            </a:r>
            <a:r>
              <a:rPr lang="ja-JP" altLang="en-US" dirty="0" smtClean="0"/>
              <a:t>のデータは変化しない、差分は小さい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差分更新がほしい</a:t>
            </a:r>
            <a:endParaRPr kumimoji="1" lang="en-US" altLang="ja-JP" dirty="0" smtClean="0"/>
          </a:p>
          <a:p>
            <a:r>
              <a:rPr lang="ja-JP" altLang="en-US" dirty="0" smtClean="0"/>
              <a:t>経緯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昔、要るデータだけ取ってたら更新が保守しきれなくて心折れる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全同期やり始める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重たすぎてサーバー側に怒られる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差分</a:t>
            </a:r>
            <a:r>
              <a:rPr lang="ja-JP" altLang="en-US" dirty="0"/>
              <a:t>更新</a:t>
            </a:r>
            <a:r>
              <a:rPr lang="ja-JP" altLang="en-US" dirty="0" smtClean="0"/>
              <a:t>をフレームワーク化、コード生成（今ここ）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7455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SyncResult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SyncDifference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SyncRepository</a:t>
            </a:r>
            <a:endParaRPr kumimoji="1" lang="en-US" altLang="ja-JP" dirty="0" smtClean="0"/>
          </a:p>
          <a:p>
            <a:r>
              <a:rPr lang="ja-JP" altLang="en-US" dirty="0" smtClean="0"/>
              <a:t>インターフェイス</a:t>
            </a:r>
            <a:r>
              <a:rPr lang="ja-JP" altLang="en-US" dirty="0"/>
              <a:t>実装</a:t>
            </a:r>
            <a:r>
              <a:rPr lang="ja-JP" altLang="en-US" dirty="0" smtClean="0"/>
              <a:t>があったらリポジトリを更新する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をコード生成で作ってるんだから、そのコード生成の仕組みに載せれば、もれなく更新できる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08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チームが作っているもの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ストラテジー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RPG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リアルタイム バトルもの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ストラテジ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719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サーバーからは、正規化された状態のデータをもらってる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ユニットは装備</a:t>
            </a:r>
            <a:r>
              <a:rPr lang="en-US" altLang="ja-JP" dirty="0" smtClean="0"/>
              <a:t>ID</a:t>
            </a:r>
            <a:r>
              <a:rPr lang="ja-JP" altLang="en-US" dirty="0" err="1" smtClean="0"/>
              <a:t>だけ</a:t>
            </a:r>
            <a:r>
              <a:rPr lang="ja-JP" altLang="en-US" dirty="0" smtClean="0"/>
              <a:t>持ってるし、スキル学習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とスキル経験値だけ持ってる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ユニット一覧、装備一覧、スキル学習マスター テーブルとかがある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クライアント上ロジックが結構あるんで、正規化されてないとデータ多重管理で結構死ねる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データ</a:t>
            </a:r>
            <a:r>
              <a:rPr lang="ja-JP" altLang="en-US" dirty="0"/>
              <a:t>量</a:t>
            </a:r>
            <a:r>
              <a:rPr lang="ja-JP" altLang="en-US" dirty="0" smtClean="0"/>
              <a:t>の</a:t>
            </a:r>
            <a:r>
              <a:rPr lang="ja-JP" altLang="en-US" smtClean="0"/>
              <a:t>問題もあるし、差分更新との相性も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その参照関係解決も、</a:t>
            </a:r>
            <a:r>
              <a:rPr kumimoji="1" lang="en-US" altLang="ja-JP" dirty="0" smtClean="0"/>
              <a:t>Key</a:t>
            </a:r>
            <a:r>
              <a:rPr kumimoji="1" lang="ja-JP" altLang="en-US" dirty="0" smtClean="0"/>
              <a:t>属性からのコード生成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909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サーバーとの同期でインスタンスが変わる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ページのリロードとかなしで画面を更新したかったら、「この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のユニットはサーバーによって更新された」みたいな通知が必要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reactive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en-US" altLang="ja-JP" dirty="0" smtClean="0"/>
              <a:t>Inventory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現在値が取れる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更新通知</a:t>
            </a:r>
            <a:r>
              <a:rPr lang="ja-JP" altLang="en-US" dirty="0"/>
              <a:t>イベント</a:t>
            </a:r>
            <a:r>
              <a:rPr lang="ja-JP" altLang="en-US" dirty="0" smtClean="0"/>
              <a:t>を持ってる</a:t>
            </a:r>
            <a:endParaRPr lang="en-US" altLang="ja-JP" dirty="0" smtClean="0"/>
          </a:p>
          <a:p>
            <a:pPr lvl="2"/>
            <a:r>
              <a:rPr kumimoji="1" lang="en-US" altLang="ja-JP" dirty="0" err="1" smtClean="0"/>
              <a:t>IEnumerable</a:t>
            </a:r>
            <a:r>
              <a:rPr lang="ja-JP" altLang="en-US" dirty="0" smtClean="0"/>
              <a:t>かつ</a:t>
            </a:r>
            <a:r>
              <a:rPr lang="en-US" altLang="ja-JP" dirty="0" err="1" smtClean="0"/>
              <a:t>IObservable</a:t>
            </a:r>
            <a:endParaRPr lang="en-US" altLang="ja-JP" dirty="0" smtClean="0"/>
          </a:p>
          <a:p>
            <a:pPr lvl="3"/>
            <a:r>
              <a:rPr kumimoji="1" lang="en-US" altLang="ja-JP" dirty="0" smtClean="0"/>
              <a:t>Where,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Select</a:t>
            </a:r>
            <a:r>
              <a:rPr kumimoji="1" lang="ja-JP" altLang="en-US" dirty="0" smtClean="0"/>
              <a:t> 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72382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IObservable</a:t>
            </a:r>
            <a:r>
              <a:rPr kumimoji="1" lang="ja-JP" altLang="en-US" dirty="0" smtClean="0"/>
              <a:t>使ってないのよね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IEvent</a:t>
            </a:r>
            <a:r>
              <a:rPr lang="en-US" altLang="ja-JP" dirty="0" smtClean="0"/>
              <a:t>&lt;T&gt;</a:t>
            </a:r>
            <a:r>
              <a:rPr lang="ja-JP" altLang="en-US" dirty="0" smtClean="0"/>
              <a:t> ≒ </a:t>
            </a:r>
            <a:r>
              <a:rPr lang="en-US" altLang="ja-JP" dirty="0" err="1" smtClean="0"/>
              <a:t>IObservable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EventPettern</a:t>
            </a:r>
            <a:r>
              <a:rPr lang="en-US" altLang="ja-JP" dirty="0" smtClean="0"/>
              <a:t>&lt;T&gt;&gt;</a:t>
            </a:r>
          </a:p>
          <a:p>
            <a:pPr lvl="2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がシングル スレッド動作なので、同時実行制御だけさぼってる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sender</a:t>
            </a:r>
            <a:r>
              <a:rPr lang="ja-JP" altLang="en-US" dirty="0" smtClean="0"/>
              <a:t> → でも結局、</a:t>
            </a:r>
            <a:r>
              <a:rPr lang="en-US" altLang="ja-JP" dirty="0" smtClean="0"/>
              <a:t>sender</a:t>
            </a:r>
            <a:r>
              <a:rPr lang="ja-JP" altLang="en-US" dirty="0" smtClean="0"/>
              <a:t>使ってない。</a:t>
            </a:r>
            <a:r>
              <a:rPr lang="en-US" altLang="ja-JP" dirty="0" smtClean="0"/>
              <a:t>IO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よかった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に移行しようか悩み中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IEvent</a:t>
            </a:r>
            <a:r>
              <a:rPr lang="ja-JP" altLang="en-US" dirty="0" smtClean="0"/>
              <a:t>に対して、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と同じような、</a:t>
            </a:r>
            <a:r>
              <a:rPr lang="en-US" altLang="ja-JP" dirty="0" smtClean="0"/>
              <a:t>Subject,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Where,</a:t>
            </a:r>
            <a:r>
              <a:rPr lang="ja-JP" altLang="en-US" dirty="0" smtClean="0"/>
              <a:t> </a:t>
            </a:r>
            <a:r>
              <a:rPr lang="en-US" altLang="ja-JP" dirty="0" smtClean="0"/>
              <a:t>Select,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Subscribe</a:t>
            </a:r>
            <a:r>
              <a:rPr lang="ja-JP" altLang="en-US" dirty="0" smtClean="0"/>
              <a:t>実装してる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440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当初説明した通り、作ってるゲームの性質的には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フレームワーク中心になるんだけど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とか物理エンジンとか</a:t>
            </a:r>
            <a:r>
              <a:rPr kumimoji="1" lang="en-US" altLang="ja-JP" dirty="0" smtClean="0"/>
              <a:t>object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navigation</a:t>
            </a:r>
            <a:r>
              <a:rPr kumimoji="1" lang="ja-JP" altLang="en-US" dirty="0" smtClean="0"/>
              <a:t>とか要らない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むしろ、</a:t>
            </a:r>
            <a:r>
              <a:rPr lang="en-US" altLang="ja-JP" dirty="0" smtClean="0"/>
              <a:t>XAML</a:t>
            </a:r>
            <a:r>
              <a:rPr lang="ja-JP" altLang="en-US" dirty="0" smtClean="0"/>
              <a:t>的機能がほしい</a:t>
            </a:r>
            <a:endParaRPr lang="en-US" altLang="ja-JP" dirty="0" smtClean="0"/>
          </a:p>
          <a:p>
            <a:pPr lvl="2"/>
            <a:r>
              <a:rPr lang="en-US" altLang="ja-JP" dirty="0"/>
              <a:t>Data Binding</a:t>
            </a:r>
          </a:p>
          <a:p>
            <a:pPr lvl="2"/>
            <a:r>
              <a:rPr lang="en-US" altLang="ja-JP" dirty="0" err="1" smtClean="0"/>
              <a:t>ConentControl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ItemsControl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仮想化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0240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ぶっちゃけていうと、</a:t>
            </a:r>
            <a:r>
              <a:rPr lang="en-US" altLang="ja-JP" dirty="0" smtClean="0"/>
              <a:t>Silverlight</a:t>
            </a:r>
            <a:r>
              <a:rPr lang="ja-JP" altLang="en-US" dirty="0" smtClean="0"/>
              <a:t>がほしい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「ゲームだからゲーム フレームワーク」と思うんじゃなくて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UI</a:t>
            </a:r>
            <a:r>
              <a:rPr lang="ja-JP" altLang="en-US" dirty="0" smtClean="0"/>
              <a:t>が得意なのは一般</a:t>
            </a:r>
            <a:r>
              <a:rPr lang="en-US" altLang="ja-JP" dirty="0" smtClean="0"/>
              <a:t>OS</a:t>
            </a:r>
            <a:r>
              <a:rPr lang="ja-JP" altLang="en-US" dirty="0" err="1" smtClean="0"/>
              <a:t>。</a:t>
            </a:r>
            <a:r>
              <a:rPr lang="ja-JP" altLang="en-US" dirty="0"/>
              <a:t>突き詰</a:t>
            </a:r>
            <a:r>
              <a:rPr lang="ja-JP" altLang="en-US" dirty="0" smtClean="0"/>
              <a:t>めるとだいたいその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フレームワークがやってることほしくなる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Win8</a:t>
            </a:r>
            <a:r>
              <a:rPr kumimoji="1" lang="ja-JP" altLang="en-US" dirty="0" smtClean="0"/>
              <a:t>アプリなんかだと、</a:t>
            </a:r>
            <a:r>
              <a:rPr kumimoji="1" lang="en-US" altLang="ja-JP" dirty="0" smtClean="0"/>
              <a:t>XAML</a:t>
            </a:r>
            <a:r>
              <a:rPr lang="ja-JP" altLang="en-US" dirty="0"/>
              <a:t> 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の上に</a:t>
            </a:r>
            <a:r>
              <a:rPr lang="en-US" altLang="ja-JP" dirty="0" smtClean="0"/>
              <a:t>Direct</a:t>
            </a:r>
            <a:r>
              <a:rPr lang="ja-JP" altLang="en-US" dirty="0" smtClean="0"/>
              <a:t> </a:t>
            </a:r>
            <a:r>
              <a:rPr lang="en-US" altLang="ja-JP" dirty="0" smtClean="0"/>
              <a:t>X</a:t>
            </a:r>
            <a:r>
              <a:rPr lang="ja-JP" altLang="en-US" dirty="0" smtClean="0"/>
              <a:t>サーフェス重ねるとかやれる</a:t>
            </a:r>
            <a:endParaRPr kumimoji="1" lang="en-US" altLang="ja-JP" dirty="0"/>
          </a:p>
          <a:p>
            <a:r>
              <a:rPr lang="ja-JP" altLang="en-US" dirty="0" smtClean="0"/>
              <a:t>マップ表示とかだけかなぁ、ゲーム的な描画最適化頑張らないといけないの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2677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系は、「どこにどのデータを出したい」「データが更新されたらそこだけ更新掛けたい」が基本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クライアント系の</a:t>
            </a:r>
            <a:r>
              <a:rPr lang="en-US" altLang="ja-JP" dirty="0" smtClean="0"/>
              <a:t>MVC</a:t>
            </a:r>
            <a:r>
              <a:rPr lang="ja-JP" altLang="en-US" dirty="0" smtClean="0"/>
              <a:t>フレームワークはたいていそういう発想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いわゆるオブザーバー パターンを、プロパティに対して適用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では </a:t>
            </a:r>
            <a:r>
              <a:rPr kumimoji="1" lang="en-US" altLang="ja-JP" dirty="0" err="1" smtClean="0"/>
              <a:t>INotifyPropertyChanged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使う習慣がある</a:t>
            </a:r>
            <a:endParaRPr kumimoji="1" lang="en-US" altLang="ja-JP" dirty="0" smtClean="0"/>
          </a:p>
          <a:p>
            <a:r>
              <a:rPr lang="ja-JP" altLang="en-US" dirty="0" smtClean="0"/>
              <a:t>このパターン守れないと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だいたいスパゲッティ化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か</a:t>
            </a:r>
            <a:r>
              <a:rPr lang="ja-JP" altLang="en-US" dirty="0" smtClean="0"/>
              <a:t>所</a:t>
            </a:r>
            <a:r>
              <a:rPr lang="ja-JP" altLang="en-US" dirty="0"/>
              <a:t>更新</a:t>
            </a:r>
            <a:r>
              <a:rPr lang="ja-JP" altLang="en-US" dirty="0" smtClean="0"/>
              <a:t>でいいはずがページ全体更新とかになりがち。重たい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43507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ビューと、ビューに表示したいデータの分離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ナビゲーション</a:t>
            </a:r>
            <a:r>
              <a:rPr lang="ja-JP" altLang="en-US" dirty="0" smtClean="0"/>
              <a:t>での「戻る」での復元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後述する仮想化</a:t>
            </a:r>
            <a:endParaRPr kumimoji="1" lang="en-US" altLang="ja-JP" dirty="0" smtClean="0"/>
          </a:p>
          <a:p>
            <a:r>
              <a:rPr lang="ja-JP" altLang="en-US" dirty="0" smtClean="0"/>
              <a:t>データ バインディング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Silverlight</a:t>
            </a:r>
            <a:r>
              <a:rPr lang="ja-JP" altLang="en-US" dirty="0" smtClean="0"/>
              <a:t>とかではリフレクションだらけなんだけど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iOS</a:t>
            </a:r>
            <a:r>
              <a:rPr kumimoji="1" lang="ja-JP" altLang="en-US" dirty="0" smtClean="0"/>
              <a:t>向けに、コード生成</a:t>
            </a:r>
            <a:r>
              <a:rPr kumimoji="1" lang="en-US" altLang="ja-JP" dirty="0" smtClean="0"/>
              <a:t>(Unity</a:t>
            </a:r>
            <a:r>
              <a:rPr kumimoji="1" lang="ja-JP" altLang="en-US" dirty="0" smtClean="0"/>
              <a:t>エディター拡張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でやってる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17223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ContentControl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ItemsControl</a:t>
            </a:r>
            <a:endParaRPr kumimoji="1" lang="en-US" altLang="ja-JP" dirty="0" smtClean="0"/>
          </a:p>
          <a:p>
            <a:r>
              <a:rPr lang="ja-JP" altLang="en-US" dirty="0" smtClean="0"/>
              <a:t>たいていの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「このデータ型に対して、このプレハブを作りたい」みたいな要件ばっかり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インスペクターでプレハブを刺しとく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要素</a:t>
            </a:r>
            <a:r>
              <a:rPr kumimoji="1" lang="ja-JP" altLang="en-US" dirty="0"/>
              <a:t>版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Content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リスト版が</a:t>
            </a:r>
            <a:r>
              <a:rPr kumimoji="1" lang="en-US" altLang="ja-JP" dirty="0" smtClean="0"/>
              <a:t>Items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29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仮想化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リストのうちの、画面に見えてる範囲だけ、プレハブを</a:t>
            </a:r>
            <a:r>
              <a:rPr lang="en-US" altLang="ja-JP" dirty="0" smtClean="0"/>
              <a:t>Instantiate</a:t>
            </a:r>
          </a:p>
          <a:p>
            <a:pPr lvl="1"/>
            <a:r>
              <a:rPr kumimoji="1" lang="ja-JP" altLang="en-US" dirty="0"/>
              <a:t>残</a:t>
            </a:r>
            <a:r>
              <a:rPr kumimoji="1" lang="ja-JP" altLang="en-US" dirty="0" smtClean="0"/>
              <a:t>りは作らない、隠れたら消す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データ分離してないとできない。ビューにデータ持ってても消える・上書きされる</a:t>
            </a:r>
            <a:endParaRPr lang="en-US" altLang="ja-JP" dirty="0" smtClean="0"/>
          </a:p>
          <a:p>
            <a:r>
              <a:rPr kumimoji="1" lang="ja-JP" altLang="en-US" dirty="0" smtClean="0"/>
              <a:t>これやらないと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「アイテムは</a:t>
            </a:r>
            <a:r>
              <a:rPr lang="en-US" altLang="ja-JP" dirty="0" smtClean="0"/>
              <a:t>100</a:t>
            </a:r>
            <a:r>
              <a:rPr lang="ja-JP" altLang="en-US" dirty="0" smtClean="0"/>
              <a:t>個までしか持てません。でないと一覧画面に入るのに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秒かかるし、スクロールが重たすぎてプレイに支障出ます」みたいなゲームになる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実際、表示都合で個数制限かかってるゲーム結構ある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8629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その他、全体的な反省点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リポジトリ割りすぎた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クローズな期間が長すぎた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大人</a:t>
            </a:r>
            <a:r>
              <a:rPr lang="ja-JP" altLang="en-US" dirty="0" smtClean="0"/>
              <a:t>の事情</a:t>
            </a:r>
            <a:r>
              <a:rPr lang="ja-JP" altLang="en-US" dirty="0"/>
              <a:t>多分</a:t>
            </a:r>
            <a:r>
              <a:rPr lang="ja-JP" altLang="en-US" dirty="0" smtClean="0"/>
              <a:t>にあるのでしょうがないんだけど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コメント・ドキュメント不足に陥りがち。結構ひどい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137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前提、作っているゲームの性質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アクション性は低い</a:t>
            </a:r>
            <a:endParaRPr kumimoji="1" lang="en-US" altLang="ja-JP" dirty="0" smtClean="0"/>
          </a:p>
          <a:p>
            <a:r>
              <a:rPr lang="ja-JP" altLang="en-US" dirty="0"/>
              <a:t>結構</a:t>
            </a:r>
            <a:r>
              <a:rPr lang="ja-JP" altLang="en-US" dirty="0" smtClean="0"/>
              <a:t>なページ数</a:t>
            </a:r>
            <a:endParaRPr lang="en-US" altLang="ja-JP" dirty="0" smtClean="0"/>
          </a:p>
          <a:p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ぶっちゃ</a:t>
            </a:r>
            <a:r>
              <a:rPr kumimoji="1" lang="ja-JP" altLang="en-US" dirty="0" err="1" smtClean="0"/>
              <a:t>け</a:t>
            </a:r>
            <a:r>
              <a:rPr kumimoji="1" lang="ja-JP" altLang="en-US" dirty="0" smtClean="0"/>
              <a:t>、ゲーム系フレームワークよりも、</a:t>
            </a:r>
            <a:r>
              <a:rPr kumimoji="1" lang="en-US" altLang="ja-JP" dirty="0" smtClean="0"/>
              <a:t>XAML</a:t>
            </a:r>
            <a:r>
              <a:rPr kumimoji="1" lang="ja-JP" altLang="en-US" dirty="0" smtClean="0"/>
              <a:t>系フレームワーク使いたい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1100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300287"/>
            <a:ext cx="5667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967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 シーケンス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フロー</a:t>
            </a:r>
            <a:r>
              <a:rPr lang="ja-JP" altLang="en-US" dirty="0"/>
              <a:t>図</a:t>
            </a:r>
            <a:endParaRPr kumimoji="1" lang="en-US" altLang="ja-JP" dirty="0" smtClean="0"/>
          </a:p>
          <a:p>
            <a:r>
              <a:rPr lang="ja-JP" altLang="en-US" dirty="0" smtClean="0"/>
              <a:t>細田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170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こんな要件がありました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一覧書く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52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互換ライブラリ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f***’n Unity</a:t>
            </a:r>
          </a:p>
          <a:p>
            <a:r>
              <a:rPr kumimoji="1" lang="en-US" altLang="ja-JP" dirty="0" smtClean="0"/>
              <a:t>Interaction: </a:t>
            </a:r>
            <a:r>
              <a:rPr kumimoji="1" lang="ja-JP" altLang="en-US" dirty="0" smtClean="0"/>
              <a:t>モデル側で駆動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messenger</a:t>
            </a:r>
            <a:r>
              <a:rPr kumimoji="1" lang="ja-JP" altLang="en-US" dirty="0" smtClean="0"/>
              <a:t>パターンを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ベースで</a:t>
            </a:r>
            <a:endParaRPr kumimoji="1" lang="en-US" altLang="ja-JP" dirty="0" smtClean="0"/>
          </a:p>
          <a:p>
            <a:r>
              <a:rPr kumimoji="1" lang="en-US" altLang="ja-JP" dirty="0" smtClean="0"/>
              <a:t>Navigation:</a:t>
            </a:r>
            <a:r>
              <a:rPr kumimoji="1" lang="ja-JP" altLang="en-US" dirty="0" smtClean="0"/>
              <a:t> ナビゲーションはステートマシンであるべき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msdn.microsoft.com/en-us/magazine/dn818499.aspx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これは</a:t>
            </a:r>
            <a:r>
              <a:rPr kumimoji="1" lang="en-US" altLang="ja-JP" dirty="0" err="1" smtClean="0"/>
              <a:t>ICommand</a:t>
            </a:r>
            <a:r>
              <a:rPr kumimoji="1" lang="ja-JP" altLang="en-US" dirty="0" smtClean="0"/>
              <a:t>ベースのやつだけど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ステートマシンのトリガーは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「イベントを</a:t>
            </a:r>
            <a:r>
              <a:rPr kumimoji="1" lang="en-US" altLang="ja-JP" dirty="0"/>
              <a:t>1</a:t>
            </a:r>
            <a:r>
              <a:rPr kumimoji="1" lang="ja-JP" altLang="en-US" dirty="0" smtClean="0"/>
              <a:t>個待つ」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183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</a:t>
            </a:r>
            <a:r>
              <a:rPr kumimoji="1" lang="en-US" altLang="ja-JP" dirty="0" smtClean="0"/>
              <a:t>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コード生成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型定義、</a:t>
            </a:r>
            <a:r>
              <a:rPr lang="en-US" altLang="ja-JP" dirty="0" smtClean="0"/>
              <a:t>API</a:t>
            </a:r>
            <a:r>
              <a:rPr lang="ja-JP" altLang="en-US" dirty="0" smtClean="0"/>
              <a:t>定義、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pPr lvl="2"/>
            <a:r>
              <a:rPr kumimoji="1" lang="ja-JP" altLang="en-US" smtClean="0"/>
              <a:t>ジェネリック、派生クラス対応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シリアライズ</a:t>
            </a:r>
            <a:r>
              <a:rPr lang="en-US" altLang="ja-JP" dirty="0" smtClean="0"/>
              <a:t>(JSON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バイナリ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予定、</a:t>
            </a:r>
            <a:r>
              <a:rPr lang="en-US" altLang="ja-JP" dirty="0" err="1" smtClean="0"/>
              <a:t>msgpack</a:t>
            </a:r>
            <a:r>
              <a:rPr lang="en-US" altLang="ja-JP" dirty="0" smtClean="0"/>
              <a:t>?))</a:t>
            </a:r>
          </a:p>
          <a:p>
            <a:pPr lvl="1"/>
            <a:r>
              <a:rPr lang="ja-JP" altLang="en-US" dirty="0" smtClean="0"/>
              <a:t>通信処理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HTTP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双方向</a:t>
            </a:r>
            <a:r>
              <a:rPr lang="en-US" altLang="ja-JP" dirty="0" smtClean="0"/>
              <a:t>(HTTP</a:t>
            </a:r>
            <a:r>
              <a:rPr lang="ja-JP" altLang="en-US" dirty="0" smtClean="0"/>
              <a:t> </a:t>
            </a:r>
            <a:r>
              <a:rPr lang="en-US" altLang="ja-JP" dirty="0" smtClean="0"/>
              <a:t>long</a:t>
            </a:r>
            <a:r>
              <a:rPr lang="ja-JP" altLang="en-US" dirty="0" smtClean="0"/>
              <a:t> </a:t>
            </a:r>
            <a:r>
              <a:rPr lang="en-US" altLang="ja-JP" dirty="0" smtClean="0"/>
              <a:t>polling,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WebSocket</a:t>
            </a:r>
            <a:r>
              <a:rPr lang="en-US" altLang="ja-JP" dirty="0" smtClean="0"/>
              <a:t>(</a:t>
            </a:r>
            <a:r>
              <a:rPr lang="ja-JP" altLang="en-US" dirty="0" smtClean="0"/>
              <a:t>予定</a:t>
            </a:r>
            <a:r>
              <a:rPr lang="en-US" altLang="ja-JP" dirty="0" smtClean="0"/>
              <a:t>))</a:t>
            </a:r>
          </a:p>
          <a:p>
            <a:r>
              <a:rPr lang="ja-JP" altLang="en-US" dirty="0" smtClean="0"/>
              <a:t>正規化されたコレクションの参照解決</a:t>
            </a:r>
            <a:endParaRPr lang="en-US" altLang="ja-JP" dirty="0" smtClean="0"/>
          </a:p>
          <a:p>
            <a:r>
              <a:rPr lang="ja-JP" altLang="en-US" dirty="0" smtClean="0"/>
              <a:t>インベントリ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サーバーとの同期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ID</a:t>
            </a:r>
            <a:r>
              <a:rPr lang="ja-JP" altLang="en-US" dirty="0" err="1" smtClean="0"/>
              <a:t>だけ</a:t>
            </a:r>
            <a:r>
              <a:rPr lang="ja-JP" altLang="en-US" dirty="0" smtClean="0"/>
              <a:t>一緒でインスタンス変わるのの通知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226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3141</Words>
  <Application>Microsoft Office PowerPoint</Application>
  <PresentationFormat>ワイド画面</PresentationFormat>
  <Paragraphs>549</Paragraphs>
  <Slides>61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61</vt:i4>
      </vt:variant>
    </vt:vector>
  </HeadingPairs>
  <TitlesOfParts>
    <vt:vector size="70" baseType="lpstr">
      <vt:lpstr>ＭＳ Ｐゴシック</vt:lpstr>
      <vt:lpstr>ＭＳ 明朝</vt:lpstr>
      <vt:lpstr>Arial</vt:lpstr>
      <vt:lpstr>Calibri</vt:lpstr>
      <vt:lpstr>Calibri Light</vt:lpstr>
      <vt:lpstr>Century</vt:lpstr>
      <vt:lpstr>Consolas</vt:lpstr>
      <vt:lpstr>Times New Roman</vt:lpstr>
      <vt:lpstr>Office テーマ</vt:lpstr>
      <vt:lpstr>PowerPoint プレゼンテーション</vt:lpstr>
      <vt:lpstr>自己紹介</vt:lpstr>
      <vt:lpstr>本日の話</vt:lpstr>
      <vt:lpstr>背景</vt:lpstr>
      <vt:lpstr>チームが作っているもの</vt:lpstr>
      <vt:lpstr>前提、作っているゲームの性質</vt:lpstr>
      <vt:lpstr>こんな要件がありました</vt:lpstr>
      <vt:lpstr>フレームワーク(1/3)</vt:lpstr>
      <vt:lpstr>フレームワーク(2/3)</vt:lpstr>
      <vt:lpstr>フレームワーク(3/3)</vt:lpstr>
      <vt:lpstr>非同期処理</vt:lpstr>
      <vt:lpstr>非同期処理</vt:lpstr>
      <vt:lpstr>例: バイト列読み込み</vt:lpstr>
      <vt:lpstr>例: バイト列読み込み</vt:lpstr>
      <vt:lpstr>例: バイト列読み込み</vt:lpstr>
      <vt:lpstr>例: バイト列読み込み</vt:lpstr>
      <vt:lpstr>IteratorTasks</vt:lpstr>
      <vt:lpstr>例: バイト列読み込み</vt:lpstr>
      <vt:lpstr>互換</vt:lpstr>
      <vt:lpstr>反省: Rx使わないの？</vt:lpstr>
      <vt:lpstr>反省: バッド ノウハウすぎる</vt:lpstr>
      <vt:lpstr>反省:  両対応は大変</vt:lpstr>
      <vt:lpstr>反省:  両対応は大変</vt:lpstr>
      <vt:lpstr>ビューとの相互アクション</vt:lpstr>
      <vt:lpstr>ビューとの通信</vt:lpstr>
      <vt:lpstr>よくあるダメな実装</vt:lpstr>
      <vt:lpstr>ビューとの通信</vt:lpstr>
      <vt:lpstr>ベタなロジック実装</vt:lpstr>
      <vt:lpstr>ベタなロジック実装の問題</vt:lpstr>
      <vt:lpstr>フレームワークによっては</vt:lpstr>
      <vt:lpstr>解決の手がかり: ビューはTask</vt:lpstr>
      <vt:lpstr>Taskを使ったメッセンジャー</vt:lpstr>
      <vt:lpstr>Channelの追加の役割</vt:lpstr>
      <vt:lpstr>反省</vt:lpstr>
      <vt:lpstr>ページ遷移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その他、全体的な反省点</vt:lpstr>
      <vt:lpstr>PowerPoint プレゼンテーション</vt:lpstr>
      <vt:lpstr>デモ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306</cp:revision>
  <dcterms:created xsi:type="dcterms:W3CDTF">2015-03-05T04:37:02Z</dcterms:created>
  <dcterms:modified xsi:type="dcterms:W3CDTF">2015-03-13T07:05:08Z</dcterms:modified>
</cp:coreProperties>
</file>