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307" r:id="rId9"/>
    <p:sldId id="266" r:id="rId10"/>
    <p:sldId id="310" r:id="rId11"/>
    <p:sldId id="311" r:id="rId12"/>
    <p:sldId id="312" r:id="rId13"/>
    <p:sldId id="313" r:id="rId14"/>
    <p:sldId id="269" r:id="rId15"/>
    <p:sldId id="314" r:id="rId16"/>
    <p:sldId id="309" r:id="rId17"/>
    <p:sldId id="271" r:id="rId18"/>
    <p:sldId id="302" r:id="rId19"/>
    <p:sldId id="308" r:id="rId20"/>
    <p:sldId id="315" r:id="rId21"/>
    <p:sldId id="316" r:id="rId22"/>
    <p:sldId id="273" r:id="rId23"/>
    <p:sldId id="317" r:id="rId24"/>
    <p:sldId id="318" r:id="rId25"/>
    <p:sldId id="319" r:id="rId26"/>
    <p:sldId id="320" r:id="rId27"/>
    <p:sldId id="322" r:id="rId28"/>
    <p:sldId id="321" r:id="rId29"/>
    <p:sldId id="323" r:id="rId30"/>
    <p:sldId id="324" r:id="rId31"/>
    <p:sldId id="275" r:id="rId32"/>
    <p:sldId id="325" r:id="rId33"/>
    <p:sldId id="326" r:id="rId34"/>
    <p:sldId id="327" r:id="rId35"/>
    <p:sldId id="328" r:id="rId36"/>
    <p:sldId id="279" r:id="rId37"/>
    <p:sldId id="281" r:id="rId38"/>
    <p:sldId id="280" r:id="rId39"/>
    <p:sldId id="329" r:id="rId40"/>
    <p:sldId id="330" r:id="rId41"/>
    <p:sldId id="282" r:id="rId42"/>
    <p:sldId id="333" r:id="rId43"/>
    <p:sldId id="334" r:id="rId44"/>
    <p:sldId id="337" r:id="rId45"/>
    <p:sldId id="335" r:id="rId46"/>
    <p:sldId id="336" r:id="rId47"/>
    <p:sldId id="338" r:id="rId48"/>
    <p:sldId id="287" r:id="rId49"/>
    <p:sldId id="285" r:id="rId50"/>
    <p:sldId id="332" r:id="rId51"/>
    <p:sldId id="331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295" r:id="rId62"/>
    <p:sldId id="348" r:id="rId63"/>
    <p:sldId id="284" r:id="rId64"/>
    <p:sldId id="298" r:id="rId65"/>
    <p:sldId id="299" r:id="rId66"/>
    <p:sldId id="300" r:id="rId67"/>
    <p:sldId id="301" r:id="rId68"/>
    <p:sldId id="349" r:id="rId69"/>
    <p:sldId id="350" r:id="rId70"/>
    <p:sldId id="351" r:id="rId71"/>
    <p:sldId id="352" r:id="rId72"/>
    <p:sldId id="260" r:id="rId73"/>
    <p:sldId id="265" r:id="rId74"/>
    <p:sldId id="304" r:id="rId7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Navigation" id="{5DFAC542-F781-4444-AC33-120DDE2AAE82}">
          <p14:sldIdLst>
            <p14:sldId id="325"/>
            <p14:sldId id="326"/>
            <p14:sldId id="327"/>
            <p14:sldId id="328"/>
            <p14:sldId id="279"/>
            <p14:sldId id="281"/>
            <p14:sldId id="280"/>
            <p14:sldId id="329"/>
          </p14:sldIdLst>
        </p14:section>
        <p14:section name="通信コード生成" id="{AB9659AE-FDBD-43F1-98AF-1DB7E6AFFA56}">
          <p14:sldIdLst>
            <p14:sldId id="330"/>
            <p14:sldId id="282"/>
            <p14:sldId id="333"/>
            <p14:sldId id="334"/>
            <p14:sldId id="337"/>
            <p14:sldId id="335"/>
            <p14:sldId id="336"/>
            <p14:sldId id="338"/>
            <p14:sldId id="287"/>
            <p14:sldId id="285"/>
            <p14:sldId id="332"/>
            <p14:sldId id="331"/>
          </p14:sldIdLst>
        </p14:section>
        <p14:section name="インベントリ" id="{0764821B-A855-431C-AF31-2648B4B41D65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295"/>
          </p14:sldIdLst>
        </p14:section>
        <p14:section name="UIフレームワーク" id="{458096D8-D060-44A3-8768-37F4411CA4ED}">
          <p14:sldIdLst>
            <p14:sldId id="348"/>
            <p14:sldId id="284"/>
            <p14:sldId id="298"/>
            <p14:sldId id="299"/>
            <p14:sldId id="300"/>
            <p14:sldId id="301"/>
            <p14:sldId id="349"/>
          </p14:sldIdLst>
        </p14:section>
        <p14:section name="まとめ" id="{893C570C-64EC-427D-B970-77A0DD5DBC6A}">
          <p14:sldIdLst>
            <p14:sldId id="350"/>
            <p14:sldId id="351"/>
            <p14:sldId id="352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smtClean="0"/>
              <a:t>系の非同期処理と同様、行きと帰りが違う口なのが問題。ラウンドトリップを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で一本化してしまえば案外楽。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逆に言うと、メッセンジャー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コマンドのペアに分解する補助関数かけば、既存</a:t>
            </a:r>
            <a:r>
              <a:rPr kumimoji="1" lang="en-US" altLang="ja-JP" dirty="0" smtClean="0"/>
              <a:t>MVVM</a:t>
            </a:r>
            <a:r>
              <a:rPr kumimoji="1" lang="ja-JP" altLang="en-US" dirty="0" smtClean="0"/>
              <a:t>フレームワークにもつなげる。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ページ遷移をステート マシンで管理しようって言うのは割かしよくある発想。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https://msdn.microsoft.com/ja-jp/magazine/dn818499.aspx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インベントリは紆余曲折あった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 昔、要るデータだけ取ってたら更新が保守しきれなくて心折れる</a:t>
            </a:r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全同期やり始める</a:t>
            </a:r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重たすぎてサーバー側に怒られる</a:t>
            </a:r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差分更新をフレームワーク化、コード生成（今ここ）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8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つまるところ、「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でクロスプラットフォーム」ってこと以外に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使ってる利点もない。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マップ表示だけかなぁ、ゲーム的な描画最適化頑張らないといけないの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19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このパターン守れないと</a:t>
            </a:r>
            <a:r>
              <a:rPr kumimoji="1" lang="ja-JP" altLang="en-US" dirty="0" smtClean="0"/>
              <a:t>だいたいスパゲッティ コード化して大変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8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" TargetMode="External"/><Relationship Id="rId2" Type="http://schemas.openxmlformats.org/officeDocument/2006/relationships/hyperlink" Target="https://www.nuget.org/packages/System.Reflection.Metadata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Orange</a:t>
            </a:r>
            <a:r>
              <a:rPr lang="ja-JP" altLang="en-US" dirty="0" smtClean="0"/>
              <a:t> </a:t>
            </a:r>
            <a:r>
              <a:rPr lang="en-US" altLang="ja-JP" dirty="0" smtClean="0"/>
              <a:t>Cube</a:t>
            </a:r>
            <a:br>
              <a:rPr lang="en-US" altLang="ja-JP" dirty="0" smtClean="0"/>
            </a:br>
            <a:r>
              <a:rPr lang="ja-JP" altLang="en-US" dirty="0" smtClean="0"/>
              <a:t>自社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++C++;</a:t>
            </a:r>
          </a:p>
          <a:p>
            <a:r>
              <a:rPr lang="en-US" altLang="ja-JP" dirty="0" smtClean="0"/>
              <a:t>Orange</a:t>
            </a:r>
            <a:r>
              <a:rPr lang="ja-JP" altLang="en-US" dirty="0"/>
              <a:t> </a:t>
            </a:r>
            <a:r>
              <a:rPr lang="en-US" altLang="ja-JP" dirty="0" smtClean="0"/>
              <a:t>Cube</a:t>
            </a:r>
          </a:p>
          <a:p>
            <a:r>
              <a:rPr kumimoji="1" lang="ja-JP" altLang="en-US" dirty="0" smtClean="0"/>
              <a:t>岩永信</a:t>
            </a:r>
            <a:r>
              <a:rPr kumimoji="1" lang="ja-JP" altLang="en-US" dirty="0"/>
              <a:t>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smtClean="0"/>
              <a:t>C</a:t>
            </a:r>
            <a:r>
              <a:rPr kumimoji="1" lang="en-US" altLang="ja-JP" dirty="0" smtClean="0"/>
              <a:t>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/Android</a:t>
            </a:r>
            <a:r>
              <a:rPr lang="ja-JP" altLang="en-US" dirty="0" smtClean="0"/>
              <a:t>ゲームを作っています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02" y="1884703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2" y="3278210"/>
            <a:ext cx="476316" cy="8192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80" y="3444920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15224" y="3183057"/>
            <a:ext cx="4143375" cy="695325"/>
          </a:xfrm>
          <a:prstGeom prst="wedgeRectCallout">
            <a:avLst>
              <a:gd name="adj1" fmla="val -45431"/>
              <a:gd name="adj2" fmla="val -75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829675" y="3440232"/>
            <a:ext cx="1647825" cy="470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0823" y="39108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</a:t>
            </a:r>
            <a:r>
              <a:rPr lang="ja-JP" altLang="en-US" dirty="0" smtClean="0"/>
              <a:t>策を中心に話す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どうフレームワーク</a:t>
            </a:r>
            <a:r>
              <a:rPr lang="ja-JP" altLang="en-US" dirty="0" smtClean="0"/>
              <a:t>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後半、実物デモ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TaskNavigation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をステート マシンとして管理</a:t>
            </a:r>
            <a:endParaRPr lang="en-US" altLang="ja-JP" dirty="0" smtClean="0"/>
          </a:p>
          <a:p>
            <a:r>
              <a:rPr kumimoji="1" lang="ja-JP" altLang="en-US" dirty="0" smtClean="0"/>
              <a:t>遷移トリガーを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コンテンツ プレースホルダー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装備画面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3501234" y="2097260"/>
            <a:ext cx="7852566" cy="4079703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5" name="角丸四角形 94"/>
          <p:cNvSpPr/>
          <p:nvPr/>
        </p:nvSpPr>
        <p:spPr>
          <a:xfrm>
            <a:off x="409575" y="3152776"/>
            <a:ext cx="2045904" cy="1657349"/>
          </a:xfrm>
          <a:prstGeom prst="roundRect">
            <a:avLst>
              <a:gd name="adj" fmla="val 5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3348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装備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89413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189413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89413" y="513397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121525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121525" y="51530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45337" y="38576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07744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 flipV="1">
            <a:off x="2252664" y="2857501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6" idx="1"/>
          </p:cNvCxnSpPr>
          <p:nvPr/>
        </p:nvCxnSpPr>
        <p:spPr>
          <a:xfrm>
            <a:off x="2252664" y="4143376"/>
            <a:ext cx="1936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7" idx="1"/>
          </p:cNvCxnSpPr>
          <p:nvPr/>
        </p:nvCxnSpPr>
        <p:spPr>
          <a:xfrm>
            <a:off x="2252664" y="4143376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8" idx="1"/>
          </p:cNvCxnSpPr>
          <p:nvPr/>
        </p:nvCxnSpPr>
        <p:spPr>
          <a:xfrm>
            <a:off x="5208588" y="2857501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10" idx="1"/>
          </p:cNvCxnSpPr>
          <p:nvPr/>
        </p:nvCxnSpPr>
        <p:spPr>
          <a:xfrm>
            <a:off x="5208588" y="4143376"/>
            <a:ext cx="193674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9" idx="1"/>
          </p:cNvCxnSpPr>
          <p:nvPr/>
        </p:nvCxnSpPr>
        <p:spPr>
          <a:xfrm>
            <a:off x="5208588" y="5429251"/>
            <a:ext cx="1912937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  <a:endCxn id="11" idx="1"/>
          </p:cNvCxnSpPr>
          <p:nvPr/>
        </p:nvCxnSpPr>
        <p:spPr>
          <a:xfrm flipV="1">
            <a:off x="8164512" y="4143376"/>
            <a:ext cx="191293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0"/>
            <a:endCxn id="4" idx="0"/>
          </p:cNvCxnSpPr>
          <p:nvPr/>
        </p:nvCxnSpPr>
        <p:spPr>
          <a:xfrm rot="16200000" flipH="1" flipV="1">
            <a:off x="4044157" y="261145"/>
            <a:ext cx="1285875" cy="5888036"/>
          </a:xfrm>
          <a:prstGeom prst="bentConnector3">
            <a:avLst>
              <a:gd name="adj1" fmla="val -1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1" idx="0"/>
            <a:endCxn id="4" idx="0"/>
          </p:cNvCxnSpPr>
          <p:nvPr/>
        </p:nvCxnSpPr>
        <p:spPr>
          <a:xfrm rot="16200000" flipV="1">
            <a:off x="6165057" y="-573879"/>
            <a:ext cx="12700" cy="8843960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2"/>
            <a:endCxn id="4" idx="2"/>
          </p:cNvCxnSpPr>
          <p:nvPr/>
        </p:nvCxnSpPr>
        <p:spPr>
          <a:xfrm rot="5400000" flipH="1">
            <a:off x="4034632" y="2147096"/>
            <a:ext cx="1304925" cy="5888036"/>
          </a:xfrm>
          <a:prstGeom prst="bentConnector3">
            <a:avLst>
              <a:gd name="adj1" fmla="val -175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067206" y="3568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空欄選択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55479" y="38538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詳細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6003" y="4217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89476" y="531215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33812" y="409437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2298" y="294080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99929" y="24693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199929" y="3832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199929" y="50785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35750" y="28544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35750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35750" y="542666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31112" y="57652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152882" y="38012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521295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572114" y="3469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59635" y="2145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721" y="3091023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74582" y="206142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9" name="角丸四角形 98"/>
          <p:cNvSpPr/>
          <p:nvPr/>
        </p:nvSpPr>
        <p:spPr>
          <a:xfrm>
            <a:off x="9158900" y="5156448"/>
            <a:ext cx="3111678" cy="1782616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02860" y="51582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装備強化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11" idx="2"/>
            <a:endCxn id="119" idx="0"/>
          </p:cNvCxnSpPr>
          <p:nvPr/>
        </p:nvCxnSpPr>
        <p:spPr>
          <a:xfrm rot="5400000">
            <a:off x="9810495" y="4782367"/>
            <a:ext cx="1120259" cy="432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6" idx="2"/>
            <a:endCxn id="127" idx="0"/>
          </p:cNvCxnSpPr>
          <p:nvPr/>
        </p:nvCxnSpPr>
        <p:spPr>
          <a:xfrm rot="16200000" flipH="1">
            <a:off x="6628793" y="2508858"/>
            <a:ext cx="1120259" cy="4979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8" idx="3"/>
            <a:endCxn id="118" idx="0"/>
          </p:cNvCxnSpPr>
          <p:nvPr/>
        </p:nvCxnSpPr>
        <p:spPr>
          <a:xfrm>
            <a:off x="8140700" y="2857501"/>
            <a:ext cx="1769058" cy="27014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9" idx="3"/>
            <a:endCxn id="127" idx="1"/>
          </p:cNvCxnSpPr>
          <p:nvPr/>
        </p:nvCxnSpPr>
        <p:spPr>
          <a:xfrm>
            <a:off x="8140700" y="5448301"/>
            <a:ext cx="1445778" cy="2952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9817392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061845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586478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96" grpId="0"/>
      <p:bldP spid="98" grpId="0"/>
      <p:bldP spid="99" grpId="0" animBg="1"/>
      <p:bldP spid="100" grpId="0"/>
      <p:bldP spid="118" grpId="0"/>
      <p:bldP spid="119" grpId="0"/>
      <p:bldP spid="1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マシンと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ページ遷移はステート マシン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ステート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どのページにいる</a:t>
            </a:r>
            <a:endParaRPr kumimoji="1" lang="en-US" altLang="ja-JP" dirty="0" smtClean="0"/>
          </a:p>
          <a:p>
            <a:r>
              <a:rPr lang="ja-JP" altLang="en-US" dirty="0" smtClean="0"/>
              <a:t>トリガー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どのボタンをタップした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リストのどの要素をタップした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41513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73625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kumimoji="1" lang="en-US" altLang="ja-JP" dirty="0"/>
              <a:t>B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60688" y="2824203"/>
            <a:ext cx="191293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55033" y="24715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lang="en-US" altLang="ja-JP" sz="1600" dirty="0" smtClean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60688" y="2995653"/>
            <a:ext cx="19129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4329" y="3005180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676899" y="4183182"/>
            <a:ext cx="4143375" cy="695325"/>
          </a:xfrm>
          <a:prstGeom prst="wedgeRectCallout">
            <a:avLst>
              <a:gd name="adj1" fmla="val -76236"/>
              <a:gd name="adj2" fmla="val 597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5676899" y="4932958"/>
            <a:ext cx="4143375" cy="695325"/>
          </a:xfrm>
          <a:prstGeom prst="wedgeRectCallout">
            <a:avLst>
              <a:gd name="adj1" fmla="val -58305"/>
              <a:gd name="adj2" fmla="val 11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list.Items.FirstAsync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42075" y="1872576"/>
            <a:ext cx="3654426" cy="1828783"/>
          </a:xfrm>
          <a:prstGeom prst="wedgeRectCallout">
            <a:avLst>
              <a:gd name="adj1" fmla="val -18433"/>
              <a:gd name="adj2" fmla="val 718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>
                <a:latin typeface="+mn-ea"/>
                <a:cs typeface="Consolas" panose="020B0609020204030204" pitchFamily="49" charset="0"/>
              </a:rPr>
              <a:t>いずれにしろ</a:t>
            </a:r>
            <a:r>
              <a:rPr kumimoji="1" lang="en-US" altLang="ja-JP" dirty="0" smtClean="0">
                <a:latin typeface="+mn-ea"/>
                <a:cs typeface="Consolas" panose="020B0609020204030204" pitchFamily="49" charset="0"/>
              </a:rPr>
              <a:t>Task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が使える</a:t>
            </a:r>
            <a:endParaRPr kumimoji="1"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これら複数のうちの最初の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latin typeface="+mn-ea"/>
                <a:cs typeface="Consolas" panose="020B0609020204030204" pitchFamily="49" charset="0"/>
              </a:rPr>
              <a:t>つを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待つ</a:t>
            </a:r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button.AwaitTap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(timeout));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5676899" y="5781574"/>
            <a:ext cx="4143375" cy="368878"/>
          </a:xfrm>
          <a:prstGeom prst="wedgeRectCallout">
            <a:avLst>
              <a:gd name="adj1" fmla="val -94167"/>
              <a:gd name="adj2" fmla="val -57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8950" y="4001294"/>
            <a:ext cx="1851873" cy="23106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2075" y="2533650"/>
            <a:ext cx="9610323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Cancel.AwaitTap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{},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TransitionKey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.PageBack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Detail.AwaitTap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324100" y="1816101"/>
            <a:ext cx="2181225" cy="581025"/>
          </a:xfrm>
          <a:prstGeom prst="wedgeRectCallout">
            <a:avLst>
              <a:gd name="adj1" fmla="val -25200"/>
              <a:gd name="adj2" fmla="val 78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どのステートのときに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一覧画面にいる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71181" y="2397126"/>
            <a:ext cx="2181225" cy="581025"/>
          </a:xfrm>
          <a:prstGeom prst="wedgeRectCallout">
            <a:avLst>
              <a:gd name="adj1" fmla="val -30440"/>
              <a:gd name="adj2" fmla="val 1084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どういうトリガーで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戻るボタンを押した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418262" y="2397126"/>
            <a:ext cx="1737054" cy="581025"/>
          </a:xfrm>
          <a:prstGeom prst="wedgeRectCallout">
            <a:avLst>
              <a:gd name="adj1" fmla="val 18769"/>
              <a:gd name="adj2" fmla="val 887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どう遷移す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戻る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4505325" y="3995738"/>
            <a:ext cx="2181225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kumimoji="1" lang="ja-JP" altLang="en-US" dirty="0" smtClean="0"/>
              <a:t>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8839200" y="3995738"/>
            <a:ext cx="1962150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ja-JP" altLang="en-US" dirty="0"/>
              <a:t>画面</a:t>
            </a:r>
            <a:r>
              <a:rPr lang="ja-JP" altLang="en-US" dirty="0" smtClean="0"/>
              <a:t>に</a:t>
            </a:r>
            <a:r>
              <a:rPr lang="ja-JP" altLang="en-US" dirty="0"/>
              <a:t>遷移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6448425" y="4691033"/>
            <a:ext cx="2824364" cy="595342"/>
          </a:xfrm>
          <a:prstGeom prst="wedgeRectCallout">
            <a:avLst>
              <a:gd name="adj1" fmla="val -16608"/>
              <a:gd name="adj2" fmla="val -1916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遷移</a:t>
            </a:r>
            <a:r>
              <a:rPr lang="ja-JP" altLang="en-US" dirty="0"/>
              <a:t>前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選択したアイテムを記憶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3493664" y="3084483"/>
            <a:ext cx="2440411" cy="9112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1076325" y="4525138"/>
            <a:ext cx="3981450" cy="823148"/>
          </a:xfrm>
          <a:prstGeom prst="wedgeRectCallout">
            <a:avLst>
              <a:gd name="adj1" fmla="val 29855"/>
              <a:gd name="adj2" fmla="val -133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/>
              <a:t>CancellationToken</a:t>
            </a:r>
            <a:r>
              <a:rPr lang="ja-JP" altLang="en-US" dirty="0" smtClean="0"/>
              <a:t>を受け取って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を返すメソッド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(1</a:t>
            </a:r>
            <a:r>
              <a:rPr lang="ja-JP" altLang="en-US" dirty="0" smtClean="0"/>
              <a:t>つ終わったら残りはキャンセルする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「戻る」</a:t>
            </a:r>
            <a:r>
              <a:rPr lang="en-US" altLang="ja-JP" dirty="0" smtClean="0"/>
              <a:t>(Android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ビュー</a:t>
            </a:r>
            <a:r>
              <a:rPr lang="ja-JP" altLang="en-US" dirty="0"/>
              <a:t>内</a:t>
            </a:r>
            <a:r>
              <a:rPr lang="ja-JP" altLang="en-US" dirty="0" smtClean="0"/>
              <a:t>のデータ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ViewModel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をスタックで保存、</a:t>
            </a:r>
            <a:r>
              <a:rPr lang="en-US" altLang="ja-JP" dirty="0" smtClean="0"/>
              <a:t>pop)</a:t>
            </a:r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グループ内遷移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グループ</a:t>
            </a:r>
            <a:r>
              <a:rPr lang="en-US" altLang="ja-JP" dirty="0" err="1" smtClean="0"/>
              <a:t>ViewModel</a:t>
            </a:r>
            <a:r>
              <a:rPr lang="ja-JP" altLang="en-US" dirty="0" smtClean="0"/>
              <a:t>を共有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グループ間遷移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一気に数ページ戻れる</a:t>
            </a:r>
            <a:endParaRPr lang="en-US" altLang="ja-JP" dirty="0" smtClean="0"/>
          </a:p>
          <a:p>
            <a:r>
              <a:rPr kumimoji="1" lang="ja-JP" altLang="en-US" dirty="0" smtClean="0"/>
              <a:t>ページのビューはページ内のことに専念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トリガーを起こすところまでがページの債務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38911" y="5807631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ビュー内でだけ必要なデータを記録しておくモデル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Application.LoadLevel</a:t>
            </a:r>
            <a:r>
              <a:rPr lang="ja-JP" altLang="en-US" dirty="0" smtClean="0"/>
              <a:t>使ってない</a:t>
            </a:r>
            <a:endParaRPr lang="en-US" altLang="ja-JP" dirty="0" smtClean="0"/>
          </a:p>
          <a:p>
            <a:pPr lvl="1"/>
            <a:r>
              <a:rPr lang="en-US" altLang="ja-JP" dirty="0" err="1"/>
              <a:t>LoadLevel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全オブジェクトの一斉破棄かけてるみたいでとにかく重たい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リソース リーク防止の一番手っ取り早い方法ではあるけど、いくらなんでも遅い</a:t>
            </a:r>
            <a:endParaRPr lang="en-US" altLang="ja-JP" dirty="0"/>
          </a:p>
          <a:p>
            <a:pPr lvl="1"/>
            <a:r>
              <a:rPr lang="en-US" altLang="ja-JP" dirty="0" err="1" smtClean="0"/>
              <a:t>Application.LoadLevelAdditiveAsync</a:t>
            </a:r>
            <a:r>
              <a:rPr lang="ja-JP" altLang="en-US" dirty="0" smtClean="0"/>
              <a:t>で読み込んで、自前でシーン管理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前のシーンを自前で</a:t>
            </a:r>
            <a:r>
              <a:rPr kumimoji="1" lang="en-US" altLang="ja-JP" dirty="0" smtClean="0"/>
              <a:t>Destroy</a:t>
            </a:r>
          </a:p>
          <a:p>
            <a:pPr lvl="2"/>
            <a:r>
              <a:rPr lang="ja-JP" altLang="en-US" dirty="0" smtClean="0"/>
              <a:t>読み込んだ</a:t>
            </a:r>
            <a:r>
              <a:rPr lang="ja-JP" altLang="en-US" dirty="0"/>
              <a:t>シーン</a:t>
            </a:r>
            <a:r>
              <a:rPr lang="ja-JP" altLang="en-US" dirty="0" smtClean="0"/>
              <a:t>をルート要素につなぎなおし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というような処理を、ページ遷移管理のついでにフレームワーク化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まだ結構定型コードが多い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マシンの設定コードが結構煩雑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結構、黒魔術的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3200400" cy="27813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734050" y="3638549"/>
            <a:ext cx="21621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グループ単位で設定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605587" y="4907755"/>
            <a:ext cx="25812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グループ内のページ一覧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6096000" y="4791074"/>
            <a:ext cx="200025" cy="8667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テキストで書くものじゃない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マシン設定なんて、テキスト ベースのプログラミング言語で書くものじゃない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↓こういう絵で描ける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と、編集用エディター拡張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実装も大変だし、カスタマイズ性と両立難しそう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(Visual</a:t>
            </a:r>
            <a:r>
              <a:rPr kumimoji="1" lang="ja-JP" altLang="en-US" dirty="0" smtClean="0"/>
              <a:t>なエディター拡張ありのナビゲーション フレームワーク自体は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用のものもあるにはある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74913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07025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>
          <a:xfrm>
            <a:off x="3494088" y="4219576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47798" y="4302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5429" y="3831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1250" y="421657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5135" y="35077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5" idx="0"/>
          </p:cNvCxnSpPr>
          <p:nvPr/>
        </p:nvCxnSpPr>
        <p:spPr>
          <a:xfrm rot="16200000" flipV="1">
            <a:off x="3620294" y="1627982"/>
            <a:ext cx="495301" cy="4097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19275" y="4219576"/>
            <a:ext cx="64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通信コード生成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TypeGen</a:t>
            </a:r>
            <a:endParaRPr kumimoji="1" lang="en-US" altLang="ja-JP" dirty="0" smtClean="0"/>
          </a:p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定義・型定義を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(C#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コード生成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 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サーバーとの通信は定型文が多い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手書きすると大量に似たようなコードを書く必要がある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シリアライズ、デシリアライズ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</a:t>
            </a:r>
            <a:r>
              <a:rPr lang="ja-JP" altLang="en-US" dirty="0" smtClean="0"/>
              <a:t>通信、エラー処理</a:t>
            </a:r>
            <a:endParaRPr lang="en-US" altLang="ja-JP" dirty="0"/>
          </a:p>
          <a:p>
            <a:r>
              <a:rPr kumimoji="1" lang="ja-JP" altLang="en-US" dirty="0" smtClean="0"/>
              <a:t>多くの通信フレームワークはリフレクションで実現していて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性能的に、携帯端末であまり動的な処理をしたくない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247774" y="5133975"/>
            <a:ext cx="428625" cy="3333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399" y="503872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コード生成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型定義、メソッド定義は</a:t>
            </a:r>
            <a:r>
              <a:rPr kumimoji="1" lang="en-US" altLang="ja-JP" dirty="0" smtClean="0"/>
              <a:t>strongly-typed</a:t>
            </a:r>
            <a:r>
              <a:rPr kumimoji="1" lang="ja-JP" altLang="en-US" dirty="0" smtClean="0"/>
              <a:t>な言語使うのが楽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初代</a:t>
            </a:r>
            <a:r>
              <a:rPr kumimoji="1" lang="en-US" altLang="ja-JP" dirty="0" smtClean="0"/>
              <a:t>)XML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)Ruby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DSL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)JSON</a:t>
            </a:r>
            <a:r>
              <a:rPr kumimoji="1" lang="ja-JP" altLang="en-US" dirty="0" smtClean="0"/>
              <a:t>とかで書いてた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だんだんやりたいことが</a:t>
            </a:r>
            <a:r>
              <a:rPr lang="ja-JP" altLang="en-US" dirty="0"/>
              <a:t>複雑</a:t>
            </a:r>
            <a:r>
              <a:rPr lang="ja-JP" altLang="en-US" dirty="0" smtClean="0"/>
              <a:t>に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配列</a:t>
            </a:r>
            <a:r>
              <a:rPr lang="ja-JP" altLang="en-US" dirty="0" smtClean="0"/>
              <a:t>に対応、</a:t>
            </a:r>
            <a:r>
              <a:rPr lang="en-US" altLang="ja-JP" dirty="0" err="1" smtClean="0"/>
              <a:t>nullable</a:t>
            </a:r>
            <a:r>
              <a:rPr lang="ja-JP" altLang="en-US" dirty="0" smtClean="0"/>
              <a:t>に対応、ジェネリックに対応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ja-JP" altLang="en-US" dirty="0" smtClean="0"/>
              <a:t>要するに、型に厳しい言語で書けることと要件変わらなくなった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なら、最初から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152353"/>
            <a:ext cx="485581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アイテムマスター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強化アイテム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EnhancerIds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インスタンスごとの追加能力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AbilityIndexedValue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0275" y="2152353"/>
            <a:ext cx="37625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装備する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誰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ユニットの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何番目の装備スロットに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slot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何を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変更結果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&gt;[] Units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7708" y="169068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型定義</a:t>
            </a:r>
            <a:r>
              <a:rPr kumimoji="1" lang="en-US" altLang="ja-JP" sz="2400" dirty="0" smtClean="0"/>
              <a:t>(C#</a:t>
            </a:r>
            <a:r>
              <a:rPr kumimoji="1" lang="ja-JP" altLang="en-US" sz="2400" dirty="0" smtClean="0"/>
              <a:t>でクラスを書く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0275" y="1690688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定義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インターフェイスのメソッドを書く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876925" y="5325746"/>
            <a:ext cx="4191000" cy="895350"/>
          </a:xfrm>
          <a:prstGeom prst="wedgeRectCallout">
            <a:avLst>
              <a:gd name="adj1" fmla="val -60151"/>
              <a:gd name="adj2" fmla="val -343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プレーンなクラス、フィールドを書く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いくつか、属性を付けて生成結果を制御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5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ビルドした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からリフレクションで読み込み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普通に </a:t>
            </a:r>
            <a:r>
              <a:rPr kumimoji="1" lang="en-US" altLang="ja-JP" dirty="0" err="1" smtClean="0"/>
              <a:t>System.Type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を読んでる</a:t>
            </a:r>
            <a:endParaRPr kumimoji="1" lang="en-US" altLang="ja-JP" dirty="0" smtClean="0"/>
          </a:p>
          <a:p>
            <a:r>
              <a:rPr lang="ja-JP" altLang="en-US" dirty="0" smtClean="0"/>
              <a:t>他の選択肢</a:t>
            </a:r>
            <a:r>
              <a:rPr lang="en-US" altLang="ja-JP" dirty="0" smtClean="0"/>
              <a:t>(</a:t>
            </a:r>
            <a:r>
              <a:rPr lang="ja-JP" altLang="en-US" dirty="0" smtClean="0"/>
              <a:t>作り始めた</a:t>
            </a:r>
            <a:r>
              <a:rPr lang="ja-JP" altLang="en-US" dirty="0"/>
              <a:t>当時</a:t>
            </a:r>
            <a:r>
              <a:rPr lang="ja-JP" altLang="en-US" dirty="0" smtClean="0"/>
              <a:t>はなかったも</a:t>
            </a:r>
            <a:r>
              <a:rPr lang="ja-JP" altLang="en-US" dirty="0"/>
              <a:t>の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System.Reflection.Metadata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依存先の解決できなくても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単体で読める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hlinkClick r:id="rId3"/>
              </a:rPr>
              <a:t>Roslyn</a:t>
            </a:r>
            <a:r>
              <a:rPr kumimoji="1" lang="ja-JP" altLang="en-US" dirty="0" smtClean="0">
                <a:hlinkClick r:id="rId3"/>
              </a:rPr>
              <a:t>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 smtClean="0"/>
              <a:t>Microsoft.CodeAnalysis.Scripting.CSharp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今</a:t>
            </a:r>
            <a:r>
              <a:rPr lang="ja-JP" altLang="en-US" dirty="0" smtClean="0"/>
              <a:t>まだ簡単に使える段階にない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ほんとはこれでやりたかったけども、</a:t>
            </a:r>
            <a:r>
              <a:rPr kumimoji="1" lang="en-US" altLang="ja-JP" dirty="0" smtClean="0"/>
              <a:t>Roslyn</a:t>
            </a:r>
            <a:r>
              <a:rPr kumimoji="1" lang="ja-JP" altLang="en-US" dirty="0" err="1" smtClean="0"/>
              <a:t>のリ</a:t>
            </a:r>
            <a:r>
              <a:rPr kumimoji="1" lang="ja-JP" altLang="en-US" dirty="0" smtClean="0"/>
              <a:t>リース自体が思った以上に遅く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2299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生成物</a:t>
            </a:r>
            <a:r>
              <a:rPr lang="en-US" altLang="ja-JP" dirty="0" smtClean="0"/>
              <a:t>:</a:t>
            </a:r>
            <a:r>
              <a:rPr lang="ja-JP" altLang="en-US" dirty="0" smtClean="0"/>
              <a:t> 普通のクラス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5352747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id;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Clone(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33875" y="2676525"/>
            <a:ext cx="1419225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プロパティ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333874" y="3390900"/>
            <a:ext cx="2038351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コンストラクター引数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38283" y="4485699"/>
            <a:ext cx="2400301" cy="447675"/>
          </a:xfrm>
          <a:prstGeom prst="wedgeRectCallout">
            <a:avLst>
              <a:gd name="adj1" fmla="val -40309"/>
              <a:gd name="adj2" fmla="val 880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コピー コンストラクター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6486222" y="5048249"/>
            <a:ext cx="1867203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ディープ クローン</a:t>
            </a:r>
          </a:p>
        </p:txBody>
      </p:sp>
    </p:spTree>
    <p:extLst>
      <p:ext uri="{BB962C8B-B14F-4D97-AF65-F5344CB8AC3E}">
        <p14:creationId xmlns:p14="http://schemas.microsoft.com/office/powerpoint/2010/main" val="27330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化・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44326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Serialize(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6870" y="1825625"/>
            <a:ext cx="5876930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x ??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(key)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21414" y="5149612"/>
            <a:ext cx="473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コード生成で静的に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ビルド時に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作ってしまえば</a:t>
            </a:r>
            <a:endParaRPr kumimoji="1" lang="en-US" altLang="ja-JP" dirty="0" smtClean="0"/>
          </a:p>
          <a:p>
            <a:r>
              <a:rPr lang="ja-JP" altLang="en-US" dirty="0" smtClean="0"/>
              <a:t>リフレクション</a:t>
            </a:r>
            <a:r>
              <a:rPr lang="ja-JP" altLang="en-US" dirty="0"/>
              <a:t>要</a:t>
            </a:r>
            <a:r>
              <a:rPr lang="ja-JP" altLang="en-US" dirty="0" smtClean="0"/>
              <a:t>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データ バインディング用クラス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10568919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FileExtensionsAttribute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BindableBase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IIdentifiable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IChild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IValidatable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 }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_id,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795943"/>
            <a:ext cx="48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主</a:t>
            </a:r>
            <a:r>
              <a:rPr lang="ja-JP" altLang="en-US" dirty="0" smtClean="0"/>
              <a:t>に編集ツール</a:t>
            </a:r>
            <a:r>
              <a:rPr lang="en-US" altLang="ja-JP" dirty="0" smtClean="0"/>
              <a:t>(Windows</a:t>
            </a:r>
            <a:r>
              <a:rPr lang="ja-JP" altLang="en-US" dirty="0" smtClean="0"/>
              <a:t>デスクトップ、</a:t>
            </a:r>
            <a:r>
              <a:rPr lang="en-US" altLang="ja-JP" dirty="0" smtClean="0"/>
              <a:t>WPF)</a:t>
            </a:r>
            <a:r>
              <a:rPr lang="ja-JP" altLang="en-US" dirty="0" smtClean="0"/>
              <a:t>用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5929270" y="2487849"/>
            <a:ext cx="280740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err="1" smtClean="0"/>
              <a:t>INotifyPropertyChanged</a:t>
            </a:r>
            <a:r>
              <a:rPr kumimoji="1" lang="ja-JP" altLang="en-US" dirty="0" smtClean="0"/>
              <a:t>実装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808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通信コード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9946954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DataModels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IUnitApi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AddEquipmentAsync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"/Hero/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t.ContinueWith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 =&gt;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(_.Result));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191910" y="3111303"/>
            <a:ext cx="119473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HTTP Post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065819" y="4083892"/>
            <a:ext cx="3483033" cy="325408"/>
          </a:xfrm>
          <a:prstGeom prst="wedgeRectCallout">
            <a:avLst>
              <a:gd name="adj1" fmla="val 19342"/>
              <a:gd name="adj2" fmla="val -1282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JSON Serialize/</a:t>
            </a:r>
            <a:r>
              <a:rPr kumimoji="1" lang="en-US" altLang="ja-JP" dirty="0" err="1" smtClean="0"/>
              <a:t>Deserialize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呼び出し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74225" y="4330479"/>
            <a:ext cx="2576945" cy="325408"/>
          </a:xfrm>
          <a:prstGeom prst="wedgeRectCallout">
            <a:avLst>
              <a:gd name="adj1" fmla="val 17689"/>
              <a:gd name="adj2" fmla="val -1256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共通のイベント発火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6096000" y="1900162"/>
            <a:ext cx="4305993" cy="684294"/>
          </a:xfrm>
          <a:prstGeom prst="wedgeRectCallout">
            <a:avLst>
              <a:gd name="adj1" fmla="val 10160"/>
              <a:gd name="adj2" fmla="val 917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引数・戻り値をそれぞれ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クラスにラップ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モック作成でその方が都合がよかった</a:t>
            </a:r>
            <a:r>
              <a:rPr lang="en-US" altLang="ja-JP" baseline="30000" dirty="0" smtClean="0"/>
              <a:t>※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74470" y="5422459"/>
            <a:ext cx="527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JSON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の応答モック データを作れる</a:t>
            </a:r>
            <a:endParaRPr kumimoji="1" lang="en-US" altLang="ja-JP" dirty="0" smtClean="0"/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lang="ja-JP" altLang="en-US" dirty="0" smtClean="0"/>
              <a:t>引数の追加・削除後のモック コード修正が楽だった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も出力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で型定義しだす前の旧型式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内部的</a:t>
            </a:r>
            <a:r>
              <a:rPr lang="ja-JP" altLang="en-US" dirty="0"/>
              <a:t>に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contract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」と呼んでる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サーバー側は外注、かつ、</a:t>
            </a:r>
            <a:r>
              <a:rPr kumimoji="1" lang="en-US" altLang="ja-JP" dirty="0" smtClean="0"/>
              <a:t>PHP</a:t>
            </a:r>
          </a:p>
          <a:p>
            <a:pPr lvl="2"/>
            <a:r>
              <a:rPr lang="ja-JP" altLang="en-US" dirty="0"/>
              <a:t>サーバー側のコード生成は発注先に任せてた</a:t>
            </a:r>
            <a:r>
              <a:rPr lang="ja-JP" altLang="en-US" dirty="0" smtClean="0"/>
              <a:t>ので、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を前提にできなかった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プロジェクトの途中で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定義に切り替えた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急に形式を変えるわけにもいかなかった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r>
              <a:rPr lang="en-US" altLang="ja-JP" dirty="0" smtClean="0"/>
              <a:t>/</a:t>
            </a:r>
            <a:r>
              <a:rPr lang="ja-JP" altLang="en-US" dirty="0" smtClean="0"/>
              <a:t>マスター リポジトリ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/>
              <a:t>次節で説明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の型システム引きずりすぎた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参照型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void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4917"/>
              </p:ext>
            </p:extLst>
          </p:nvPr>
        </p:nvGraphicFramePr>
        <p:xfrm>
          <a:off x="1587619" y="2351913"/>
          <a:ext cx="36338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/>
                <a:gridCol w="1307507"/>
                <a:gridCol w="135023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非許容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許容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値型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参照型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ない</a:t>
                      </a:r>
                      <a:r>
                        <a:rPr kumimoji="1" lang="en-US" altLang="ja-JP" baseline="300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5529128" y="2247544"/>
            <a:ext cx="5341123" cy="1170774"/>
          </a:xfrm>
          <a:prstGeom prst="wedgeRectCallout">
            <a:avLst>
              <a:gd name="adj1" fmla="val -66913"/>
              <a:gd name="adj2" fmla="val 370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/>
              <a:t>こいつがつらい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を認めたくない場合、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Requred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属性を付けてる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の</a:t>
            </a:r>
            <a:r>
              <a:rPr lang="ja-JP" altLang="en-US" dirty="0"/>
              <a:t>分岐</a:t>
            </a:r>
            <a:r>
              <a:rPr lang="ja-JP" altLang="en-US" dirty="0" smtClean="0"/>
              <a:t>が増えて大変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.NET</a:t>
            </a:r>
            <a:r>
              <a:rPr lang="ja-JP" altLang="en-US" dirty="0" smtClean="0"/>
              <a:t>経験のない人への説明が大変</a:t>
            </a:r>
            <a:endParaRPr kumimoji="1" lang="ja-JP" altLang="en-US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2750" y="3503208"/>
            <a:ext cx="641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.NET</a:t>
            </a:r>
            <a:r>
              <a:rPr kumimoji="1" lang="ja-JP" altLang="en-US" dirty="0" smtClean="0"/>
              <a:t>最大の後悔</a:t>
            </a:r>
            <a:r>
              <a:rPr kumimoji="1" lang="en-US" altLang="ja-JP" dirty="0" smtClean="0"/>
              <a:t>(million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dollar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mistake</a:t>
            </a:r>
            <a:r>
              <a:rPr kumimoji="1" lang="ja-JP" altLang="en-US" dirty="0" smtClean="0"/>
              <a:t> って言われてる</a:t>
            </a:r>
            <a:r>
              <a:rPr kumimoji="1" lang="en-US" altLang="ja-JP" dirty="0" smtClean="0"/>
              <a:t>)</a:t>
            </a:r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kumimoji="1" lang="ja-JP" altLang="en-US" dirty="0" smtClean="0"/>
              <a:t>後からの修正でフレームワークに組み込むのはものすごく大変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678" y="4743892"/>
            <a:ext cx="22108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6684" y="4743892"/>
            <a:ext cx="297068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 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1059678" y="4241733"/>
            <a:ext cx="3982342" cy="367222"/>
          </a:xfrm>
          <a:prstGeom prst="wedgeRectCallout">
            <a:avLst>
              <a:gd name="adj1" fmla="val -25851"/>
              <a:gd name="adj2" fmla="val 101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/>
              <a:t>引数・戻り値の有無で</a:t>
            </a:r>
            <a:r>
              <a:rPr lang="en-US" altLang="ja-JP" dirty="0"/>
              <a:t>4</a:t>
            </a:r>
            <a:r>
              <a:rPr lang="ja-JP" altLang="en-US" dirty="0"/>
              <a:t>パターンの分岐</a:t>
            </a:r>
            <a:endParaRPr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3367043" y="5344056"/>
            <a:ext cx="2105613" cy="2172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3015" y="497472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こう書けると楽だった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07175" y="6127234"/>
            <a:ext cx="845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en-US" altLang="ja-JP" baseline="30000" dirty="0" smtClean="0"/>
              <a:t>†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どちらも</a:t>
            </a:r>
            <a:r>
              <a:rPr lang="ja-JP" altLang="en-US" dirty="0" smtClean="0"/>
              <a:t>今、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チームが新機能として検討中だけど、入るとして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7.0(2</a:t>
            </a:r>
            <a:r>
              <a:rPr lang="ja-JP" altLang="en-US" dirty="0" smtClean="0"/>
              <a:t>年くらい先？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高機能化しすぎた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黒魔術</a:t>
            </a:r>
            <a:r>
              <a:rPr lang="ja-JP" altLang="en-US" dirty="0" smtClean="0"/>
              <a:t>度合いが半端ない</a:t>
            </a:r>
            <a:endParaRPr lang="en-US" altLang="ja-JP" dirty="0" smtClean="0"/>
          </a:p>
          <a:p>
            <a:r>
              <a:rPr kumimoji="1" lang="ja-JP" altLang="en-US" dirty="0" smtClean="0"/>
              <a:t>結構ぎりぎりのバランスで成り立ってて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修正</a:t>
            </a:r>
            <a:r>
              <a:rPr lang="ja-JP" altLang="en-US" dirty="0" err="1"/>
              <a:t>入</a:t>
            </a:r>
            <a:r>
              <a:rPr lang="ja-JP" altLang="en-US" dirty="0" err="1" smtClean="0"/>
              <a:t>れるの</a:t>
            </a:r>
            <a:r>
              <a:rPr lang="ja-JP" altLang="en-US" dirty="0" smtClean="0"/>
              <a:t>そこそこ</a:t>
            </a:r>
            <a:r>
              <a:rPr lang="ja-JP" altLang="en-US" dirty="0"/>
              <a:t>大変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ドキュメント整備できてないので</a:t>
            </a:r>
            <a:r>
              <a:rPr kumimoji="1" lang="ja-JP" altLang="en-US" dirty="0"/>
              <a:t>公開</a:t>
            </a:r>
            <a:r>
              <a:rPr kumimoji="1" lang="ja-JP" altLang="en-US" dirty="0" smtClean="0"/>
              <a:t>してもきっと他人に使えない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3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Inventories/</a:t>
            </a:r>
            <a:r>
              <a:rPr kumimoji="1" lang="en-US" altLang="ja-JP" dirty="0" err="1" smtClean="0"/>
              <a:t>MasterRepository</a:t>
            </a:r>
            <a:endParaRPr kumimoji="1" lang="en-US" altLang="ja-JP" dirty="0" smtClean="0"/>
          </a:p>
          <a:p>
            <a:r>
              <a:rPr lang="ja-JP" altLang="en-US" dirty="0"/>
              <a:t>サーバ</a:t>
            </a:r>
            <a:r>
              <a:rPr lang="ja-JP" altLang="en-US" dirty="0" smtClean="0"/>
              <a:t>ーとのデータ同期、差分更新</a:t>
            </a:r>
            <a:endParaRPr lang="en-US" altLang="ja-JP" dirty="0" smtClean="0"/>
          </a:p>
          <a:p>
            <a:r>
              <a:rPr kumimoji="1" lang="ja-JP" altLang="en-US" dirty="0" smtClean="0"/>
              <a:t>ローカル ストレージにデータをキャッシュ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2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データは全部サーバー上にある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必要な分だけ通信でもらってる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クライアント上でも正規化した状態で管理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 smtClean="0"/>
              <a:t>差分更新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26251" y="2751746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1726251" y="3059394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726251" y="3074655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904311" y="2751746"/>
            <a:ext cx="2345514" cy="1153906"/>
            <a:chOff x="3970762" y="2555193"/>
            <a:chExt cx="1664110" cy="1153906"/>
          </a:xfrm>
        </p:grpSpPr>
        <p:sp>
          <p:nvSpPr>
            <p:cNvPr id="14" name="正方形/長方形 13"/>
            <p:cNvSpPr/>
            <p:nvPr/>
          </p:nvSpPr>
          <p:spPr>
            <a:xfrm>
              <a:off x="397076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Equipment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397076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3904311" y="3074655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120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39</a:t>
            </a:r>
          </a:p>
          <a:p>
            <a:r>
              <a:rPr kumimoji="1" lang="en-US" altLang="ja-JP" sz="1600" dirty="0" err="1" smtClean="0"/>
              <a:t>EnhancerIds</a:t>
            </a:r>
            <a:r>
              <a:rPr kumimoji="1" lang="en-US" altLang="ja-JP" sz="1600" dirty="0" smtClean="0"/>
              <a:t>: [ 11, 15, 21 ]</a:t>
            </a:r>
            <a:endParaRPr kumimoji="1" lang="ja-JP" altLang="en-US" sz="16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762702" y="2751746"/>
            <a:ext cx="1244571" cy="1153906"/>
            <a:chOff x="7050502" y="2555193"/>
            <a:chExt cx="1664110" cy="1153906"/>
          </a:xfrm>
        </p:grpSpPr>
        <p:sp>
          <p:nvSpPr>
            <p:cNvPr id="23" name="正方形/長方形 22"/>
            <p:cNvSpPr/>
            <p:nvPr/>
          </p:nvSpPr>
          <p:spPr>
            <a:xfrm>
              <a:off x="705050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Enhancer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705050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6762702" y="3074655"/>
            <a:ext cx="124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93</a:t>
            </a:r>
          </a:p>
          <a:p>
            <a:r>
              <a:rPr kumimoji="1" lang="en-US" altLang="ja-JP" sz="1600" dirty="0" smtClean="0"/>
              <a:t>Grade: 4</a:t>
            </a:r>
            <a:endParaRPr kumimoji="1" lang="ja-JP" altLang="en-US" sz="1600" dirty="0"/>
          </a:p>
        </p:txBody>
      </p:sp>
      <p:sp>
        <p:nvSpPr>
          <p:cNvPr id="27" name="円/楕円 26"/>
          <p:cNvSpPr/>
          <p:nvPr/>
        </p:nvSpPr>
        <p:spPr>
          <a:xfrm>
            <a:off x="288847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925324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0" name="曲線コネクタ 29"/>
          <p:cNvCxnSpPr>
            <a:stCxn id="27" idx="6"/>
            <a:endCxn id="28" idx="1"/>
          </p:cNvCxnSpPr>
          <p:nvPr/>
        </p:nvCxnSpPr>
        <p:spPr>
          <a:xfrm flipV="1">
            <a:off x="3373269" y="3220849"/>
            <a:ext cx="552055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653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6762702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3" name="曲線コネクタ 32"/>
          <p:cNvCxnSpPr>
            <a:stCxn id="31" idx="6"/>
            <a:endCxn id="32" idx="1"/>
          </p:cNvCxnSpPr>
          <p:nvPr/>
        </p:nvCxnSpPr>
        <p:spPr>
          <a:xfrm flipV="1">
            <a:off x="5551329" y="3220849"/>
            <a:ext cx="1211373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418601" y="4463963"/>
            <a:ext cx="1094883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"action": "update", "item": { "id":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master_id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equipment_id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82 } },</a:t>
            </a:r>
            <a:endPara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"action":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"remove",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id": 2 }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956986" y="4634879"/>
            <a:ext cx="2375731" cy="834429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4" name="四角形吹き出し 43"/>
          <p:cNvSpPr/>
          <p:nvPr/>
        </p:nvSpPr>
        <p:spPr>
          <a:xfrm>
            <a:off x="3247403" y="5589638"/>
            <a:ext cx="2589376" cy="344293"/>
          </a:xfrm>
          <a:prstGeom prst="wedgeRectCallout">
            <a:avLst>
              <a:gd name="adj1" fmla="val -32384"/>
              <a:gd name="adj2" fmla="val -1261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変化したところだけもらう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4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1" grpId="0" animBg="1"/>
      <p:bldP spid="32" grpId="0"/>
      <p:bldP spid="43" grpId="0" animBg="1"/>
      <p:bldP spid="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9193221" y="4168150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インスタンスが変わる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漏れなく追従するの、手動では無理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20733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097818" y="2839292"/>
            <a:ext cx="192726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56297" y="3317633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56297" y="3625281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256297" y="3640542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cxnSp>
        <p:nvCxnSpPr>
          <p:cNvPr id="10" name="曲線コネクタ 9"/>
          <p:cNvCxnSpPr>
            <a:stCxn id="13" idx="6"/>
            <a:endCxn id="8" idx="1"/>
          </p:cNvCxnSpPr>
          <p:nvPr/>
        </p:nvCxnSpPr>
        <p:spPr>
          <a:xfrm>
            <a:off x="1900442" y="3493222"/>
            <a:ext cx="1355855" cy="562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377733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13" name="円/楕円 12"/>
          <p:cNvSpPr/>
          <p:nvPr/>
        </p:nvSpPr>
        <p:spPr>
          <a:xfrm>
            <a:off x="1605802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20733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同期前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5853426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7830511" y="2839292"/>
            <a:ext cx="322774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  <a:endParaRPr kumimoji="1" lang="ja-JP" altLang="en-US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7988990" y="481276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7988990" y="512041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988990" y="5135677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0426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25" name="円/楕円 24"/>
          <p:cNvSpPr/>
          <p:nvPr/>
        </p:nvSpPr>
        <p:spPr>
          <a:xfrm>
            <a:off x="6338495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53426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同期後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7988990" y="333115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7988990" y="363880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988990" y="3654067"/>
            <a:ext cx="1559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b="1" dirty="0" smtClean="0">
                <a:solidFill>
                  <a:srgbClr val="C00000"/>
                </a:solidFill>
              </a:rPr>
              <a:t>82</a:t>
            </a:r>
            <a:endParaRPr kumimoji="1" lang="ja-JP" altLang="en-US" sz="1600" b="1" dirty="0">
              <a:solidFill>
                <a:srgbClr val="C00000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5285772" y="3567480"/>
            <a:ext cx="355600" cy="3472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3" name="四角形吹き出し 32"/>
          <p:cNvSpPr/>
          <p:nvPr/>
        </p:nvSpPr>
        <p:spPr>
          <a:xfrm>
            <a:off x="7988990" y="1768748"/>
            <a:ext cx="2997743" cy="860255"/>
          </a:xfrm>
          <a:prstGeom prst="wedgeRectCallout">
            <a:avLst>
              <a:gd name="adj1" fmla="val 3568"/>
              <a:gd name="adj2" fmla="val 138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の粒度</a:t>
            </a:r>
            <a:r>
              <a:rPr lang="ja-JP" altLang="en-US" dirty="0"/>
              <a:t>的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プロパティ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つだけの</a:t>
            </a:r>
            <a:r>
              <a:rPr lang="ja-JP" altLang="en-US" dirty="0" smtClean="0"/>
              <a:t>更新でも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インスタンス丸ごと新しくなる</a:t>
            </a:r>
            <a:endParaRPr kumimoji="1" lang="ja-JP" altLang="en-US" dirty="0" smtClean="0"/>
          </a:p>
        </p:txBody>
      </p:sp>
      <p:cxnSp>
        <p:nvCxnSpPr>
          <p:cNvPr id="23" name="曲線コネクタ 22"/>
          <p:cNvCxnSpPr>
            <a:stCxn id="25" idx="6"/>
            <a:endCxn id="22" idx="1"/>
          </p:cNvCxnSpPr>
          <p:nvPr/>
        </p:nvCxnSpPr>
        <p:spPr>
          <a:xfrm>
            <a:off x="6633135" y="3493222"/>
            <a:ext cx="1355855" cy="205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吹き出し 33"/>
          <p:cNvSpPr/>
          <p:nvPr/>
        </p:nvSpPr>
        <p:spPr>
          <a:xfrm>
            <a:off x="4512179" y="4932711"/>
            <a:ext cx="2394421" cy="635604"/>
          </a:xfrm>
          <a:prstGeom prst="wedgeRectCallout">
            <a:avLst>
              <a:gd name="adj1" fmla="val 66740"/>
              <a:gd name="adj2" fmla="val -420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古い方参照しっぱなし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UI</a:t>
            </a:r>
            <a:r>
              <a:rPr lang="ja-JP" altLang="en-US" dirty="0" smtClean="0"/>
              <a:t>側が更新されない</a:t>
            </a:r>
            <a:endParaRPr kumimoji="1" lang="ja-JP" altLang="en-US" dirty="0" smtClean="0"/>
          </a:p>
        </p:txBody>
      </p:sp>
      <p:cxnSp>
        <p:nvCxnSpPr>
          <p:cNvPr id="36" name="曲線コネクタ 35"/>
          <p:cNvCxnSpPr>
            <a:stCxn id="35" idx="6"/>
            <a:endCxn id="37" idx="2"/>
          </p:cNvCxnSpPr>
          <p:nvPr/>
        </p:nvCxnSpPr>
        <p:spPr>
          <a:xfrm flipV="1">
            <a:off x="9487861" y="3625281"/>
            <a:ext cx="932841" cy="69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0420702" y="3477961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...</a:t>
            </a:r>
            <a:endParaRPr kumimoji="1" lang="ja-JP" altLang="en-US" dirty="0" smtClean="0"/>
          </a:p>
        </p:txBody>
      </p:sp>
      <p:sp>
        <p:nvSpPr>
          <p:cNvPr id="43" name="四角形吹き出し 42"/>
          <p:cNvSpPr/>
          <p:nvPr/>
        </p:nvSpPr>
        <p:spPr>
          <a:xfrm>
            <a:off x="9223491" y="4737417"/>
            <a:ext cx="2394421" cy="635604"/>
          </a:xfrm>
          <a:prstGeom prst="wedgeRectCallout">
            <a:avLst>
              <a:gd name="adj1" fmla="val 5709"/>
              <a:gd name="adj2" fmla="val -1926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インベントリ内でも同様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参照先が変わる</a:t>
            </a:r>
            <a:endParaRPr kumimoji="1" lang="ja-JP" altLang="en-US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69340" y="31020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変更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27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8" grpId="0" animBg="1"/>
      <p:bldP spid="19" grpId="0" animBg="1"/>
      <p:bldP spid="20" grpId="0" animBg="1"/>
      <p:bldP spid="22" grpId="0"/>
      <p:bldP spid="24" grpId="0"/>
      <p:bldP spid="25" grpId="0" animBg="1"/>
      <p:bldP spid="26" grpId="0"/>
      <p:bldP spid="29" grpId="0" animBg="1"/>
      <p:bldP spid="31" grpId="0"/>
      <p:bldP spid="32" grpId="0" animBg="1"/>
      <p:bldP spid="33" grpId="0" animBg="1"/>
      <p:bldP spid="34" grpId="0" animBg="1"/>
      <p:bldP spid="37" grpId="0" animBg="1"/>
      <p:bldP spid="43" grpId="0" animBg="1"/>
      <p:bldP spid="4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系統のデータ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ユニットや装備の名前、パラメーターなど、ユーザーによらないデータ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ほとんど更新されない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かなりデータ量が多い</a:t>
            </a:r>
            <a:endParaRPr kumimoji="1"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ユーザーの手持ちの品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ことあるごとに</a:t>
            </a:r>
            <a:r>
              <a:rPr lang="ja-JP" altLang="en-US" dirty="0"/>
              <a:t>更新</a:t>
            </a:r>
            <a:r>
              <a:rPr lang="ja-JP" altLang="en-US" dirty="0" smtClean="0"/>
              <a:t>がかか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58315" y="2748678"/>
            <a:ext cx="44823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デバイスの</a:t>
            </a:r>
            <a:r>
              <a:rPr lang="ja-JP" altLang="en-US" sz="2400" dirty="0" smtClean="0"/>
              <a:t>ローカル ストレージに</a:t>
            </a:r>
            <a:endParaRPr lang="en-US" altLang="ja-JP" sz="2400" dirty="0" smtClean="0"/>
          </a:p>
          <a:p>
            <a:r>
              <a:rPr lang="ja-JP" altLang="en-US" sz="2400" dirty="0" smtClean="0"/>
              <a:t>キャッシュ</a:t>
            </a:r>
            <a:r>
              <a:rPr lang="ja-JP" altLang="en-US" sz="2400" dirty="0"/>
              <a:t>を保存しておきたい</a:t>
            </a:r>
          </a:p>
        </p:txBody>
      </p:sp>
      <p:sp>
        <p:nvSpPr>
          <p:cNvPr id="5" name="右中かっこ 4"/>
          <p:cNvSpPr/>
          <p:nvPr/>
        </p:nvSpPr>
        <p:spPr>
          <a:xfrm>
            <a:off x="4554908" y="2717563"/>
            <a:ext cx="136733" cy="743484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788725" y="2952572"/>
            <a:ext cx="256373" cy="27346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4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バージョンとデータをローカルに保存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バージョン</a:t>
            </a:r>
            <a:r>
              <a:rPr lang="ja-JP" altLang="en-US" dirty="0" smtClean="0"/>
              <a:t>が</a:t>
            </a:r>
            <a:r>
              <a:rPr lang="ja-JP" altLang="en-US" dirty="0"/>
              <a:t>一致</a:t>
            </a:r>
            <a:r>
              <a:rPr lang="ja-JP" altLang="en-US" dirty="0" smtClean="0"/>
              <a:t>していたらローカルから読む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不一致ならサーバーから取り直す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smtClean="0"/>
              <a:t> をキーにした </a:t>
            </a:r>
            <a:r>
              <a:rPr lang="en-US" altLang="ja-JP" dirty="0" smtClean="0"/>
              <a:t>Dictionary</a:t>
            </a:r>
            <a:r>
              <a:rPr lang="ja-JP" altLang="en-US" dirty="0" smtClean="0"/>
              <a:t> 化</a:t>
            </a:r>
            <a:endParaRPr kumimoji="1" lang="en-US" altLang="ja-JP" dirty="0" smtClean="0"/>
          </a:p>
          <a:p>
            <a:r>
              <a:rPr lang="ja-JP" altLang="en-US" dirty="0" smtClean="0"/>
              <a:t>コード生成を整備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[Master]</a:t>
            </a:r>
            <a:r>
              <a:rPr lang="ja-JP" altLang="en-US" dirty="0" smtClean="0"/>
              <a:t>属性がついている型を束ねて </a:t>
            </a:r>
            <a:r>
              <a:rPr lang="en-US" altLang="ja-JP" dirty="0" err="1" smtClean="0"/>
              <a:t>MasterRepository</a:t>
            </a:r>
            <a:r>
              <a:rPr lang="ja-JP" altLang="en-US" dirty="0" smtClean="0"/>
              <a:t> 型を生成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LoadAsync</a:t>
            </a:r>
            <a:r>
              <a:rPr kumimoji="1" lang="ja-JP" altLang="en-US" dirty="0" smtClean="0"/>
              <a:t>メソッドで、上記ライブラリを呼ぶ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Inventories</a:t>
            </a:r>
            <a:r>
              <a:rPr lang="ja-JP" altLang="en-US" dirty="0" smtClean="0"/>
              <a:t>ライブラリ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>
                <a:solidFill>
                  <a:schemeClr val="accent2"/>
                </a:solidFill>
              </a:rPr>
              <a:t>Inventories</a:t>
            </a:r>
            <a:r>
              <a:rPr lang="ja-JP" altLang="en-US" dirty="0">
                <a:solidFill>
                  <a:schemeClr val="accent2"/>
                </a:solidFill>
              </a:rPr>
              <a:t>ライブラリ</a:t>
            </a:r>
            <a:endParaRPr lang="en-US" altLang="ja-JP" dirty="0">
              <a:solidFill>
                <a:schemeClr val="accent2"/>
              </a:solidFill>
            </a:endParaRPr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21710" y="2086276"/>
            <a:ext cx="4897495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Items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IEvent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Changed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821710" y="3701143"/>
            <a:ext cx="5253781" cy="1563066"/>
          </a:xfrm>
          <a:prstGeom prst="wedgeRectCallout">
            <a:avLst>
              <a:gd name="adj1" fmla="val -27990"/>
              <a:gd name="adj2" fmla="val -80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IEvent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と似たような機能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つまり、</a:t>
            </a:r>
            <a:r>
              <a:rPr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r>
              <a:rPr lang="ja-JP" altLang="en-US" dirty="0" smtClean="0"/>
              <a:t>な型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ja-JP" altLang="en-US" dirty="0" smtClean="0"/>
              <a:t>現在の値を取る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IEnumerable</a:t>
            </a:r>
            <a:endParaRPr kumimoji="1"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lang="ja-JP" altLang="en-US" dirty="0"/>
              <a:t>値</a:t>
            </a:r>
            <a:r>
              <a:rPr lang="ja-JP" altLang="en-US" dirty="0" smtClean="0"/>
              <a:t>の</a:t>
            </a:r>
            <a:r>
              <a:rPr lang="ja-JP" altLang="en-US" dirty="0"/>
              <a:t>変化</a:t>
            </a:r>
            <a:r>
              <a:rPr lang="ja-JP" altLang="en-US" dirty="0" smtClean="0"/>
              <a:t>をもらう</a:t>
            </a:r>
            <a:r>
              <a:rPr lang="en-US" altLang="ja-JP" dirty="0"/>
              <a:t>	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en-US" altLang="ja-JP" dirty="0" err="1" smtClean="0"/>
              <a:t>LINQ+Rx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Where </a:t>
            </a:r>
            <a:r>
              <a:rPr kumimoji="1" lang="ja-JP" altLang="en-US" dirty="0" smtClean="0"/>
              <a:t>とか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を定義可能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4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chemeClr val="accent2"/>
                </a:solidFill>
              </a:rPr>
              <a:t>通信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をフックして、リポジトリを自動更新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9375" y="4255806"/>
            <a:ext cx="7927170" cy="2092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Change(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diff)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diff.PropertyName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Unit"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case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kumimoji="1" lang="en-US" altLang="ja-JP" sz="1600" dirty="0" smtClean="0"/>
              <a:t>...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66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作って</a:t>
            </a:r>
            <a:r>
              <a:rPr kumimoji="1" lang="ja-JP" altLang="en-US" dirty="0" smtClean="0"/>
              <a:t>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サーバーとの通信だらけ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非同期</a:t>
            </a:r>
            <a:r>
              <a:rPr lang="ja-JP" altLang="en-US" dirty="0"/>
              <a:t>処理</a:t>
            </a:r>
            <a:r>
              <a:rPr lang="ja-JP" altLang="en-US" dirty="0" smtClean="0"/>
              <a:t>を</a:t>
            </a:r>
            <a:r>
              <a:rPr lang="ja-JP" altLang="en-US" dirty="0"/>
              <a:t>楽</a:t>
            </a:r>
            <a:r>
              <a:rPr lang="ja-JP" altLang="en-US" dirty="0" smtClean="0"/>
              <a:t>にしたい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差分更新、更新された部分の変更通知がほしい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アクション性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/</a:t>
            </a:r>
            <a:r>
              <a:rPr lang="ja-JP" altLang="en-US" dirty="0" smtClean="0"/>
              <a:t>結構</a:t>
            </a:r>
            <a:r>
              <a:rPr lang="ja-JP" altLang="en-US" dirty="0" smtClean="0"/>
              <a:t>なページ数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ゲーム</a:t>
            </a:r>
            <a:r>
              <a:rPr kumimoji="1" lang="ja-JP" altLang="en-US" dirty="0" smtClean="0"/>
              <a:t>系フレームワークよりも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</a:t>
            </a:r>
            <a:r>
              <a:rPr kumimoji="1" lang="ja-JP" altLang="en-US" dirty="0" smtClean="0"/>
              <a:t>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他</a:t>
            </a:r>
            <a:r>
              <a:rPr lang="ja-JP" altLang="en-US" dirty="0" smtClean="0">
                <a:solidFill>
                  <a:schemeClr val="accent2"/>
                </a:solidFill>
              </a:rPr>
              <a:t>のインベントリ、マスターが必要なクラスに</a:t>
            </a:r>
            <a:r>
              <a:rPr lang="en-US" altLang="ja-JP" dirty="0" smtClean="0">
                <a:solidFill>
                  <a:schemeClr val="accent2"/>
                </a:solidFill>
              </a:rPr>
              <a:t/>
            </a:r>
            <a:br>
              <a:rPr lang="en-US" altLang="ja-JP" dirty="0" smtClean="0">
                <a:solidFill>
                  <a:schemeClr val="accent2"/>
                </a:solidFill>
              </a:rPr>
            </a:br>
            <a:r>
              <a:rPr lang="ja-JP" altLang="en-US" dirty="0" smtClean="0">
                <a:solidFill>
                  <a:schemeClr val="accent2"/>
                </a:solidFill>
              </a:rPr>
              <a:t>それぞれのリポジトリを渡す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accent2"/>
                </a:solidFill>
              </a:rPr>
              <a:t>ユニット→装備 とかの</a:t>
            </a:r>
            <a:r>
              <a:rPr lang="en-US" altLang="ja-JP" dirty="0" smtClean="0">
                <a:solidFill>
                  <a:schemeClr val="accent2"/>
                </a:solidFill>
              </a:rPr>
              <a:t>ID</a:t>
            </a:r>
            <a:r>
              <a:rPr lang="ja-JP" altLang="en-US" dirty="0" smtClean="0">
                <a:solidFill>
                  <a:schemeClr val="accent2"/>
                </a:solidFill>
              </a:rPr>
              <a:t>検索プロパティを生成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06082" y="2413337"/>
            <a:ext cx="10732425" cy="30777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_masters;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_masters = repository;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!=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InstanceAbilities.SetRepository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(repository);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masters.GetEquipment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392091" y="1624236"/>
            <a:ext cx="4049486" cy="566057"/>
          </a:xfrm>
          <a:prstGeom prst="wedgeRectCallout">
            <a:avLst>
              <a:gd name="adj1" fmla="val -27285"/>
              <a:gd name="adj2" fmla="val 1040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通信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をフックして、このインターフェイスを持ったクラスにリポジトリを渡す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615542" y="5370461"/>
            <a:ext cx="3683725" cy="371136"/>
          </a:xfrm>
          <a:prstGeom prst="wedgeRectCallout">
            <a:avLst>
              <a:gd name="adj1" fmla="val 12194"/>
              <a:gd name="adj2" fmla="val -1001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ID</a:t>
            </a:r>
            <a:r>
              <a:rPr lang="ja-JP" altLang="en-US" dirty="0" smtClean="0"/>
              <a:t>検索して所望のインスタンスを得る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IObservable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とほぼ同機能な型を作ってしまっている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</a:t>
            </a:r>
            <a:r>
              <a:rPr kumimoji="1" lang="ja-JP" altLang="en-US" dirty="0" smtClean="0"/>
              <a:t>さぼってる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との差は、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を取れるかどうかだけ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でも</a:t>
            </a:r>
            <a:r>
              <a:rPr lang="ja-JP" altLang="en-US" dirty="0" smtClean="0"/>
              <a:t>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はほとんど使ってない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1862983" y="4119073"/>
            <a:ext cx="350378" cy="31619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Binding-</a:t>
            </a:r>
            <a:r>
              <a:rPr lang="en-US" altLang="ja-JP" dirty="0" err="1" smtClean="0"/>
              <a:t>CodeGen</a:t>
            </a:r>
            <a:endParaRPr lang="en-US" altLang="ja-JP" dirty="0" smtClean="0"/>
          </a:p>
          <a:p>
            <a:r>
              <a:rPr lang="ja-JP" altLang="en-US" dirty="0" smtClean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</a:t>
            </a:r>
            <a:r>
              <a:rPr lang="ja-JP" altLang="en-US" dirty="0" smtClean="0"/>
              <a:t>出したい」だけを記述</a:t>
            </a:r>
            <a:endParaRPr lang="en-US" altLang="ja-JP" dirty="0" smtClean="0"/>
          </a:p>
          <a:p>
            <a:r>
              <a:rPr kumimoji="1" lang="ja-JP" altLang="en-US" dirty="0" smtClean="0"/>
              <a:t>データが更新されたら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を自動更新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53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が多いゲーム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作ってる</a:t>
            </a:r>
            <a:r>
              <a:rPr kumimoji="1" lang="ja-JP" altLang="en-US" dirty="0" smtClean="0"/>
              <a:t>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</a:t>
            </a:r>
            <a:r>
              <a:rPr kumimoji="1" lang="ja-JP" altLang="en-US" dirty="0" smtClean="0"/>
              <a:t>中心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</a:t>
            </a:r>
            <a:r>
              <a:rPr kumimoji="1" lang="ja-JP" altLang="en-US" dirty="0" smtClean="0"/>
              <a:t>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的</a:t>
            </a:r>
            <a:r>
              <a:rPr lang="ja-JP" altLang="en-US" dirty="0" smtClean="0"/>
              <a:t>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4324172" y="3905428"/>
            <a:ext cx="6204247" cy="1486968"/>
          </a:xfrm>
          <a:prstGeom prst="wedgeRectCallout">
            <a:avLst>
              <a:gd name="adj1" fmla="val -36122"/>
              <a:gd name="adj2" fmla="val -702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ゲームだからって常にゲーム フレームワークが最適じゃない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UI</a:t>
            </a:r>
            <a:r>
              <a:rPr lang="ja-JP" altLang="en-US" dirty="0"/>
              <a:t>が得意なのは一般</a:t>
            </a:r>
            <a:r>
              <a:rPr lang="en-US" altLang="ja-JP" dirty="0" smtClean="0"/>
              <a:t>OS</a:t>
            </a:r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一般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フレームワークの上にゲーム描写を重ねたい</a:t>
            </a:r>
            <a:endParaRPr lang="ja-JP" altLang="en-US" dirty="0"/>
          </a:p>
          <a:p>
            <a:pPr marL="742950" lvl="1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実際、</a:t>
            </a:r>
            <a:r>
              <a:rPr lang="en-US" altLang="ja-JP" dirty="0" smtClean="0"/>
              <a:t>Win8</a:t>
            </a:r>
            <a:r>
              <a:rPr lang="ja-JP" altLang="en-US" dirty="0" smtClean="0"/>
              <a:t>アプリは</a:t>
            </a:r>
            <a:r>
              <a:rPr lang="en-US" altLang="ja-JP" dirty="0" smtClean="0"/>
              <a:t>XAML </a:t>
            </a:r>
            <a:r>
              <a:rPr lang="en-US" altLang="ja-JP" dirty="0"/>
              <a:t>UI</a:t>
            </a:r>
            <a:r>
              <a:rPr lang="ja-JP" altLang="en-US" dirty="0"/>
              <a:t>の上に</a:t>
            </a:r>
            <a:r>
              <a:rPr lang="en-US" altLang="ja-JP" dirty="0"/>
              <a:t>Direct X</a:t>
            </a:r>
            <a:r>
              <a:rPr lang="ja-JP" altLang="en-US" dirty="0" smtClean="0"/>
              <a:t>サーフェスを重ねれる</a:t>
            </a:r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63774" y="5838409"/>
            <a:ext cx="829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aseline="30000" dirty="0" smtClean="0"/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WPF(Windows</a:t>
            </a:r>
            <a:r>
              <a:rPr kumimoji="1" lang="ja-JP" altLang="en-US" sz="1600" dirty="0" smtClean="0"/>
              <a:t>デスクトップ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smtClean="0"/>
              <a:t>Silverlight(Web</a:t>
            </a:r>
            <a:r>
              <a:rPr kumimoji="1" lang="ja-JP" altLang="en-US" sz="1600" dirty="0" smtClean="0"/>
              <a:t>プラグイン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err="1" smtClean="0"/>
              <a:t>WinRT</a:t>
            </a:r>
            <a:r>
              <a:rPr kumimoji="1" lang="en-US" altLang="ja-JP" sz="1600" dirty="0" smtClean="0"/>
              <a:t>(Windows</a:t>
            </a:r>
            <a:r>
              <a:rPr kumimoji="1" lang="ja-JP" altLang="en-US" sz="1600" dirty="0" smtClean="0"/>
              <a:t>ストア アプリ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の系譜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系フレームワーク</a:t>
            </a:r>
            <a:r>
              <a:rPr lang="ja-JP" altLang="en-US" dirty="0" smtClean="0"/>
              <a:t>の要件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上のどこ</a:t>
            </a:r>
            <a:r>
              <a:rPr kumimoji="1" lang="ja-JP" altLang="en-US" dirty="0" smtClean="0"/>
              <a:t>にどのデータを</a:t>
            </a:r>
            <a:r>
              <a:rPr kumimoji="1" lang="ja-JP" altLang="en-US" dirty="0" smtClean="0"/>
              <a:t>出したい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データ</a:t>
            </a:r>
            <a:r>
              <a:rPr kumimoji="1" lang="ja-JP" altLang="en-US" dirty="0" smtClean="0"/>
              <a:t>が更新されたらそこだけ</a:t>
            </a:r>
            <a:r>
              <a:rPr kumimoji="1" lang="ja-JP" altLang="en-US" dirty="0" smtClean="0"/>
              <a:t>更新したい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980" y="4043416"/>
            <a:ext cx="947212" cy="66471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26797" y="3787649"/>
            <a:ext cx="3999813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30306" y="3541428"/>
            <a:ext cx="1418978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10,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 = 20,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等号 6"/>
          <p:cNvSpPr/>
          <p:nvPr/>
        </p:nvSpPr>
        <p:spPr>
          <a:xfrm>
            <a:off x="7587487" y="4128002"/>
            <a:ext cx="427290" cy="42729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加算記号 7"/>
          <p:cNvSpPr/>
          <p:nvPr/>
        </p:nvSpPr>
        <p:spPr>
          <a:xfrm>
            <a:off x="5664813" y="4162126"/>
            <a:ext cx="427290" cy="42729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6751177" y="2767878"/>
            <a:ext cx="3255947" cy="333286"/>
          </a:xfrm>
          <a:prstGeom prst="wedgeRectCallout">
            <a:avLst>
              <a:gd name="adj1" fmla="val -56529"/>
              <a:gd name="adj2" fmla="val 54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オブザーバー パターンで実現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29221" y="5735096"/>
            <a:ext cx="7124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sz="1600" baseline="30000" dirty="0" smtClean="0"/>
              <a:t>※</a:t>
            </a:r>
            <a:r>
              <a:rPr kumimoji="1" lang="en-US" altLang="ja-JP" sz="1600" dirty="0" smtClean="0"/>
              <a:t>	</a:t>
            </a:r>
            <a:r>
              <a:rPr kumimoji="1" lang="ja-JP" altLang="en-US" sz="1600" dirty="0" smtClean="0"/>
              <a:t>この辺りはこれだけで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時間セッション コースになるので今回は割愛</a:t>
            </a:r>
            <a:endParaRPr kumimoji="1" lang="en-US" altLang="ja-JP" sz="1600" dirty="0" smtClean="0"/>
          </a:p>
          <a:p>
            <a:pPr>
              <a:tabLst>
                <a:tab pos="179388" algn="l"/>
              </a:tabLst>
            </a:pPr>
            <a:r>
              <a:rPr lang="en-US" altLang="ja-JP" sz="1600" dirty="0"/>
              <a:t>	</a:t>
            </a:r>
            <a:r>
              <a:rPr lang="ja-JP" altLang="en-US" sz="1600" dirty="0" smtClean="0"/>
              <a:t>検索すれば</a:t>
            </a:r>
            <a:r>
              <a:rPr lang="en-US" altLang="ja-JP" sz="1600" dirty="0" smtClean="0"/>
              <a:t>WPF/</a:t>
            </a:r>
            <a:r>
              <a:rPr lang="en-US" altLang="ja-JP" sz="1600" dirty="0" err="1" smtClean="0"/>
              <a:t>WinRT</a:t>
            </a:r>
            <a:r>
              <a:rPr lang="ja-JP" altLang="en-US" sz="1600" dirty="0" smtClean="0"/>
              <a:t>とか、</a:t>
            </a:r>
            <a:r>
              <a:rPr lang="en-US" altLang="ja-JP" sz="1600" dirty="0" smtClean="0"/>
              <a:t>JavaScript</a:t>
            </a:r>
            <a:r>
              <a:rPr lang="ja-JP" altLang="en-US" sz="1600" dirty="0" smtClean="0"/>
              <a:t>系フレームワークの記事が出てくるはず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自社フレームワークでは、コード生成で実現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リフレクションが使えない</a:t>
            </a:r>
            <a:r>
              <a:rPr lang="ja-JP" altLang="en-US" dirty="0" smtClean="0"/>
              <a:t>ので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モデルのプロパティと、ビューのプロパティをつなぐだけの簡易なもの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3469593"/>
            <a:ext cx="4955203" cy="2462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DataContextType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endParaRPr lang="en-US" altLang="ja-JP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BindingProperty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SetThumbnail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310026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ビューのコード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88463" y="3469593"/>
            <a:ext cx="5750292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(sender, e);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==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e.PropertyName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583395" y="5100808"/>
            <a:ext cx="1765103" cy="30764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8463" y="310026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コード生成結果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39991" y="4516033"/>
            <a:ext cx="18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コード生成</a:t>
            </a:r>
            <a:endParaRPr lang="en-US" altLang="ja-JP" dirty="0" smtClean="0"/>
          </a:p>
          <a:p>
            <a:pPr algn="ctr"/>
            <a:r>
              <a:rPr kumimoji="1" lang="en-US" altLang="ja-JP" sz="1400" dirty="0" smtClean="0"/>
              <a:t>(Unity</a:t>
            </a:r>
            <a:r>
              <a:rPr kumimoji="1" lang="ja-JP" altLang="en-US" sz="1400" dirty="0" smtClean="0"/>
              <a:t>エディター拡張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型に応じたプレハブの選択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err="1" smtClean="0"/>
              <a:t>ContentControl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err="1" smtClean="0"/>
              <a:t>ItemsControl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VirtualizingListView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2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</a:t>
            </a:r>
            <a:r>
              <a:rPr kumimoji="1" lang="ja-JP" altLang="en-US" dirty="0" smtClean="0"/>
              <a:t>消す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これがないと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</a:t>
            </a:r>
            <a:r>
              <a:rPr lang="ja-JP" altLang="en-US" dirty="0" smtClean="0"/>
              <a:t>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</a:t>
            </a:r>
            <a:r>
              <a:rPr lang="ja-JP" altLang="en-US" dirty="0" smtClean="0"/>
              <a:t>持てません」</a:t>
            </a:r>
            <a:r>
              <a:rPr lang="ja-JP" altLang="en-US" dirty="0" smtClean="0"/>
              <a:t>みたいなゲームに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pPr lvl="3"/>
            <a:r>
              <a:rPr lang="ja-JP" altLang="en-US" dirty="0"/>
              <a:t>数</a:t>
            </a:r>
            <a:r>
              <a:rPr lang="ja-JP" altLang="en-US" dirty="0" smtClean="0"/>
              <a:t>が多いと一覧画面に入った瞬間に数秒フリーズ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スクロールもきつい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同一プロジェクト内コード生成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エディター拡張は、コンパイル エラーがある状態で動かせない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コード生成結果でエラーになると、コード生成し直しがままならない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エラーがなくなるまでコードを元に戻してから生成しなおし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94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こんなフレームワークができあがりました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IteratorTasks</a:t>
            </a:r>
            <a:endParaRPr lang="en-US" altLang="ja-JP" dirty="0"/>
          </a:p>
          <a:p>
            <a:r>
              <a:rPr lang="en-US" altLang="ja-JP" dirty="0" err="1" smtClean="0"/>
              <a:t>TaskInteraction</a:t>
            </a:r>
            <a:endParaRPr lang="en-US" altLang="ja-JP" dirty="0"/>
          </a:p>
          <a:p>
            <a:r>
              <a:rPr lang="en-US" altLang="ja-JP" dirty="0" err="1" smtClean="0"/>
              <a:t>TaskNavigation</a:t>
            </a:r>
            <a:endParaRPr lang="en-US" altLang="ja-JP" dirty="0" smtClean="0"/>
          </a:p>
          <a:p>
            <a:r>
              <a:rPr lang="en-US" altLang="ja-JP" dirty="0" err="1"/>
              <a:t>TypeGen</a:t>
            </a:r>
            <a:endParaRPr lang="en-US" altLang="ja-JP" dirty="0"/>
          </a:p>
          <a:p>
            <a:r>
              <a:rPr lang="en-US" altLang="ja-JP" dirty="0" smtClean="0"/>
              <a:t>Inventories/</a:t>
            </a:r>
            <a:r>
              <a:rPr lang="en-US" altLang="ja-JP" dirty="0" err="1" smtClean="0"/>
              <a:t>MasterRepository</a:t>
            </a:r>
            <a:endParaRPr lang="en-US" altLang="ja-JP" dirty="0"/>
          </a:p>
          <a:p>
            <a:r>
              <a:rPr lang="en-US" altLang="ja-JP" dirty="0" smtClean="0"/>
              <a:t>Binding-</a:t>
            </a:r>
            <a:r>
              <a:rPr lang="en-US" altLang="ja-JP" dirty="0" err="1" smtClean="0"/>
              <a:t>CodeGen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IteratorTasks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System.Threading.Tasks.Task</a:t>
            </a:r>
            <a:r>
              <a:rPr lang="en-US" altLang="ja-JP" dirty="0" smtClean="0"/>
              <a:t> </a:t>
            </a:r>
            <a:r>
              <a:rPr lang="ja-JP" altLang="en-US" dirty="0"/>
              <a:t>もどき</a:t>
            </a:r>
          </a:p>
          <a:p>
            <a:r>
              <a:rPr lang="en-US" altLang="ja-JP" dirty="0" err="1"/>
              <a:t>TaskInteraction</a:t>
            </a:r>
            <a:endParaRPr lang="en-US" altLang="ja-JP" dirty="0"/>
          </a:p>
          <a:p>
            <a:pPr lvl="1"/>
            <a:r>
              <a:rPr lang="ja-JP" altLang="en-US" dirty="0"/>
              <a:t>チャネルを介したゲーム ロジックとビューとの非同期</a:t>
            </a:r>
            <a:r>
              <a:rPr lang="ja-JP" altLang="en-US" dirty="0" smtClean="0"/>
              <a:t>やり取り</a:t>
            </a:r>
            <a:endParaRPr lang="en-US" altLang="ja-JP" dirty="0" smtClean="0"/>
          </a:p>
          <a:p>
            <a:pPr lvl="1"/>
            <a:r>
              <a:rPr lang="ja-JP" altLang="en-US" dirty="0"/>
              <a:t>やり取りの記録、再現</a:t>
            </a:r>
          </a:p>
          <a:p>
            <a:r>
              <a:rPr lang="en-US" altLang="ja-JP" dirty="0" err="1"/>
              <a:t>TaskNavigation</a:t>
            </a:r>
            <a:endParaRPr lang="en-US" altLang="ja-JP" dirty="0"/>
          </a:p>
          <a:p>
            <a:pPr lvl="1"/>
            <a:r>
              <a:rPr lang="ja-JP" altLang="en-US" dirty="0"/>
              <a:t>ページ遷移をステート マシンとして管理</a:t>
            </a:r>
            <a:endParaRPr lang="en-US" altLang="ja-JP" dirty="0"/>
          </a:p>
          <a:p>
            <a:pPr lvl="1"/>
            <a:r>
              <a:rPr lang="ja-JP" altLang="en-US" dirty="0"/>
              <a:t>遷移トリガーを</a:t>
            </a:r>
            <a:r>
              <a:rPr lang="en-US" altLang="ja-JP" dirty="0"/>
              <a:t>Task</a:t>
            </a:r>
            <a:r>
              <a:rPr lang="ja-JP" altLang="en-US" dirty="0"/>
              <a:t>で</a:t>
            </a:r>
            <a:r>
              <a:rPr lang="ja-JP" altLang="en-US" dirty="0" smtClean="0"/>
              <a:t>表現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6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(2/</a:t>
            </a:r>
            <a:r>
              <a:rPr lang="en-US" altLang="ja-JP" dirty="0" smtClean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TypeGen</a:t>
            </a:r>
            <a:endParaRPr lang="en-US" altLang="ja-JP" dirty="0"/>
          </a:p>
          <a:p>
            <a:pPr lvl="1"/>
            <a:r>
              <a:rPr lang="en-US" altLang="ja-JP" dirty="0"/>
              <a:t>API</a:t>
            </a:r>
            <a:r>
              <a:rPr lang="ja-JP" altLang="en-US" dirty="0"/>
              <a:t>定義・型定義を</a:t>
            </a:r>
            <a:r>
              <a:rPr lang="en-US" altLang="ja-JP" dirty="0"/>
              <a:t>C#</a:t>
            </a:r>
            <a:r>
              <a:rPr lang="ja-JP" altLang="en-US" dirty="0"/>
              <a:t>で</a:t>
            </a:r>
            <a:r>
              <a:rPr lang="en-US" altLang="ja-JP" dirty="0"/>
              <a:t>(C#</a:t>
            </a:r>
            <a:r>
              <a:rPr lang="ja-JP" altLang="en-US" dirty="0"/>
              <a:t>→</a:t>
            </a:r>
            <a:r>
              <a:rPr lang="en-US" altLang="ja-JP" dirty="0"/>
              <a:t>C#</a:t>
            </a:r>
            <a:r>
              <a:rPr lang="ja-JP" altLang="en-US" dirty="0"/>
              <a:t>コード生成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/>
              <a:t>Inventories/</a:t>
            </a:r>
            <a:r>
              <a:rPr lang="en-US" altLang="ja-JP" dirty="0" err="1"/>
              <a:t>MasterRepository</a:t>
            </a:r>
            <a:endParaRPr lang="en-US" altLang="ja-JP" dirty="0"/>
          </a:p>
          <a:p>
            <a:pPr lvl="1"/>
            <a:r>
              <a:rPr lang="ja-JP" altLang="en-US" dirty="0"/>
              <a:t>サーバーとのデータ同期、差分更新</a:t>
            </a:r>
            <a:endParaRPr lang="en-US" altLang="ja-JP" dirty="0"/>
          </a:p>
          <a:p>
            <a:pPr lvl="1"/>
            <a:r>
              <a:rPr lang="ja-JP" altLang="en-US" dirty="0"/>
              <a:t>ローカル ストレージにデータをキャッシュ</a:t>
            </a:r>
          </a:p>
          <a:p>
            <a:r>
              <a:rPr lang="en-US" altLang="ja-JP" dirty="0"/>
              <a:t>Binding-</a:t>
            </a:r>
            <a:r>
              <a:rPr lang="en-US" altLang="ja-JP" dirty="0" err="1"/>
              <a:t>CodeGen</a:t>
            </a:r>
            <a:endParaRPr lang="en-US" altLang="ja-JP" dirty="0"/>
          </a:p>
          <a:p>
            <a:pPr lvl="1"/>
            <a:r>
              <a:rPr lang="ja-JP" altLang="en-US" dirty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上のどこにどのデータを出したい」だけを記述</a:t>
            </a:r>
            <a:endParaRPr lang="en-US" altLang="ja-JP" dirty="0"/>
          </a:p>
          <a:p>
            <a:pPr lvl="1"/>
            <a:r>
              <a:rPr lang="ja-JP" altLang="en-US" dirty="0"/>
              <a:t>データが更新されたら</a:t>
            </a:r>
            <a:r>
              <a:rPr lang="en-US" altLang="ja-JP" dirty="0"/>
              <a:t>UI</a:t>
            </a:r>
            <a:r>
              <a:rPr lang="ja-JP" altLang="en-US" dirty="0"/>
              <a:t>を自動</a:t>
            </a:r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5046</Words>
  <Application>Microsoft Office PowerPoint</Application>
  <PresentationFormat>ワイド画面</PresentationFormat>
  <Paragraphs>1044</Paragraphs>
  <Slides>74</Slides>
  <Notes>9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83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Orange Cube 自社フレームワーク</vt:lpstr>
      <vt:lpstr>自己紹介</vt:lpstr>
      <vt:lpstr>本日の話</vt:lpstr>
      <vt:lpstr>背景</vt:lpstr>
      <vt:lpstr>チームが作っているもの</vt:lpstr>
      <vt:lpstr>前提: 作っているゲームの性質</vt:lpstr>
      <vt:lpstr>こんなフレームワークができあがりました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ページ遷移</vt:lpstr>
      <vt:lpstr>ページ遷移</vt:lpstr>
      <vt:lpstr>ステート マシンとTask</vt:lpstr>
      <vt:lpstr>ステート マシンの設定例</vt:lpstr>
      <vt:lpstr>フレームワーク化したことで</vt:lpstr>
      <vt:lpstr>独自のUnityシーン管理</vt:lpstr>
      <vt:lpstr>反省: まだ結構定型コードが多い</vt:lpstr>
      <vt:lpstr>反省: テキストで書くものじゃない</vt:lpstr>
      <vt:lpstr>通信コード生成</vt:lpstr>
      <vt:lpstr>オンライン ゲーム</vt:lpstr>
      <vt:lpstr>C# → C# コード生成</vt:lpstr>
      <vt:lpstr>型定義例</vt:lpstr>
      <vt:lpstr>定義C#の読み込み</vt:lpstr>
      <vt:lpstr>生成物: 普通のクラス</vt:lpstr>
      <vt:lpstr>生成物: JSON化・JSON parse</vt:lpstr>
      <vt:lpstr>生成物: データ バインディング用クラス</vt:lpstr>
      <vt:lpstr>生成物: 通信コード</vt:lpstr>
      <vt:lpstr>生成物: その他</vt:lpstr>
      <vt:lpstr>反省: .NETの型システム引きずりすぎた</vt:lpstr>
      <vt:lpstr>反省: 高機能化しすぎた</vt:lpstr>
      <vt:lpstr>リポジトリ</vt:lpstr>
      <vt:lpstr>データは全部サーバー上にある</vt:lpstr>
      <vt:lpstr>問題: インスタンスが変わる</vt:lpstr>
      <vt:lpstr>2系統のデータ</vt:lpstr>
      <vt:lpstr>マスター リポジトリ</vt:lpstr>
      <vt:lpstr>インベントリ リポジトリ</vt:lpstr>
      <vt:lpstr>インベントリ リポジトリ</vt:lpstr>
      <vt:lpstr>インベントリ リポジトリ</vt:lpstr>
      <vt:lpstr>インベントリ リポジトリ</vt:lpstr>
      <vt:lpstr>反省: IObservable</vt:lpstr>
      <vt:lpstr>データ バインディング</vt:lpstr>
      <vt:lpstr>UIが多いゲーム</vt:lpstr>
      <vt:lpstr>データ バインディング</vt:lpstr>
      <vt:lpstr>データ バインディング コード生成</vt:lpstr>
      <vt:lpstr>型に応じたプレハブの選択</vt:lpstr>
      <vt:lpstr>UI仮想化</vt:lpstr>
      <vt:lpstr>反省: 同一プロジェクト内コード生成</vt:lpstr>
      <vt:lpstr>まとめ</vt:lpstr>
      <vt:lpstr>まとめ (1/2)</vt:lpstr>
      <vt:lpstr>まとめ (2/2)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580</cp:revision>
  <dcterms:created xsi:type="dcterms:W3CDTF">2015-03-05T04:37:02Z</dcterms:created>
  <dcterms:modified xsi:type="dcterms:W3CDTF">2015-03-14T14:55:06Z</dcterms:modified>
</cp:coreProperties>
</file>