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image" Target="../media/image13.png"/><Relationship Id="rId2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1854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68312" y="2565400"/>
            <a:ext cx="8207375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 rot="5400000">
            <a:off x="5100637" y="2436812"/>
            <a:ext cx="51149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 rot="5400000">
            <a:off x="909638" y="455613"/>
            <a:ext cx="51149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 rot="5400000">
            <a:off x="2843212" y="190500"/>
            <a:ext cx="345757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68313" y="2565400"/>
            <a:ext cx="4027487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648200" y="2565400"/>
            <a:ext cx="4027488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lid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68312" y="2565400"/>
            <a:ext cx="8207375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oleObject" Target="../embeddings/oleObject11.bin"/><Relationship Id="rId21" Type="http://schemas.openxmlformats.org/officeDocument/2006/relationships/oleObject" Target="../embeddings/oleObject12.bin"/><Relationship Id="rId22" Type="http://schemas.openxmlformats.org/officeDocument/2006/relationships/oleObject" Target="../embeddings/oleObject13.bin"/><Relationship Id="rId23" Type="http://schemas.openxmlformats.org/officeDocument/2006/relationships/image" Target="../media/image20.png"/><Relationship Id="rId10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16.png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17.png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18.png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19.png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4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0905C39B-BA7F-4832-A8D3-6AF1AD3ADEA0}"/>
              </a:ext>
            </a:extLst>
          </p:cNvPr>
          <p:cNvSpPr txBox="1"/>
          <p:nvPr/>
        </p:nvSpPr>
        <p:spPr>
          <a:xfrm>
            <a:off x="45035" y="3771563"/>
            <a:ext cx="2550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GITE/</a:t>
            </a:r>
            <a:r>
              <a:rPr lang="pt-BR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9463A1FB-7A72-45BF-BD49-0EF0123B18C1}"/>
              </a:ext>
            </a:extLst>
          </p:cNvPr>
          <p:cNvSpPr txBox="1"/>
          <p:nvPr/>
        </p:nvSpPr>
        <p:spPr>
          <a:xfrm>
            <a:off x="1849120" y="5197155"/>
            <a:ext cx="704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CRIPTOGRAFIA E CERTIFICAÇÃO </a:t>
            </a:r>
            <a:r>
              <a:rPr lang="pt-BR" sz="24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	</a:t>
            </a:r>
            <a:endParaRPr lang="pt-BR" sz="24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63700C5F-E7AC-45AC-BD65-6428A1156C0C}"/>
              </a:ext>
            </a:extLst>
          </p:cNvPr>
          <p:cNvSpPr txBox="1"/>
          <p:nvPr/>
        </p:nvSpPr>
        <p:spPr>
          <a:xfrm>
            <a:off x="5815304" y="5668153"/>
            <a:ext cx="307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Júnio</a:t>
            </a:r>
            <a:r>
              <a:rPr lang="pt-BR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César da Silva </a:t>
            </a:r>
            <a:r>
              <a:rPr lang="pt-BR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MSc</a:t>
            </a:r>
            <a:r>
              <a:rPr lang="pt-BR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5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539750" y="2205038"/>
            <a:ext cx="808513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800" dirty="0"/>
              <a:t>1949: Claude Shannon e </a:t>
            </a:r>
            <a:r>
              <a:rPr lang="pt-BR" sz="4800" dirty="0" err="1"/>
              <a:t>Warrem</a:t>
            </a:r>
            <a:r>
              <a:rPr lang="pt-BR" sz="4800" dirty="0"/>
              <a:t> Weaver </a:t>
            </a:r>
            <a:r>
              <a:rPr lang="pt-BR" sz="4800" dirty="0" smtClean="0"/>
              <a:t>publicam </a:t>
            </a:r>
            <a:r>
              <a:rPr lang="pt-BR" sz="4800" dirty="0"/>
              <a:t>o artigo “Communication </a:t>
            </a:r>
            <a:r>
              <a:rPr lang="pt-BR" sz="4800" dirty="0" err="1"/>
              <a:t>Theory</a:t>
            </a:r>
            <a:r>
              <a:rPr lang="pt-BR" sz="4800" dirty="0"/>
              <a:t> </a:t>
            </a:r>
            <a:r>
              <a:rPr lang="pt-BR" sz="4800" dirty="0" err="1"/>
              <a:t>of</a:t>
            </a:r>
            <a:r>
              <a:rPr lang="pt-BR" sz="4800" dirty="0"/>
              <a:t> </a:t>
            </a:r>
            <a:r>
              <a:rPr lang="pt-BR" sz="4800" dirty="0" err="1"/>
              <a:t>Secrecy</a:t>
            </a:r>
            <a:r>
              <a:rPr lang="pt-BR" sz="4800" dirty="0"/>
              <a:t> </a:t>
            </a:r>
            <a:r>
              <a:rPr lang="pt-BR" sz="4800" dirty="0" smtClean="0"/>
              <a:t>Systems”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3413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 bwMode="auto">
          <a:xfrm>
            <a:off x="621747" y="733217"/>
            <a:ext cx="7886700" cy="1325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ctr" eaLnBrk="1" hangingPunct="1">
              <a:buNone/>
              <a:defRPr/>
            </a:pPr>
            <a:r>
              <a:rPr lang="pt-BR" sz="4400" dirty="0" smtClean="0">
                <a:effectLst/>
              </a:rPr>
              <a:t>Cifradores de Bloco</a:t>
            </a:r>
          </a:p>
        </p:txBody>
      </p:sp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917" y="2075441"/>
            <a:ext cx="691197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755650" y="5074202"/>
            <a:ext cx="806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dirty="0"/>
              <a:t>1976 o governo americano publica o DES (Data </a:t>
            </a:r>
            <a:r>
              <a:rPr lang="pt-BR" dirty="0" err="1"/>
              <a:t>Encryption</a:t>
            </a:r>
            <a:r>
              <a:rPr lang="pt-BR" dirty="0"/>
              <a:t> Standard)</a:t>
            </a:r>
          </a:p>
        </p:txBody>
      </p:sp>
    </p:spTree>
    <p:extLst>
      <p:ext uri="{BB962C8B-B14F-4D97-AF65-F5344CB8AC3E}">
        <p14:creationId xmlns:p14="http://schemas.microsoft.com/office/powerpoint/2010/main" val="367840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 bwMode="auto">
          <a:xfrm>
            <a:off x="628650" y="911026"/>
            <a:ext cx="7886700" cy="7796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ctr" eaLnBrk="1" hangingPunct="1">
              <a:buNone/>
              <a:defRPr/>
            </a:pPr>
            <a:r>
              <a:rPr lang="pt-BR" sz="4400" dirty="0" smtClean="0">
                <a:effectLst/>
              </a:rPr>
              <a:t>Cifradores de Fluxo</a:t>
            </a:r>
          </a:p>
        </p:txBody>
      </p:sp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719885" y="1930384"/>
            <a:ext cx="30788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RC4 é o mais conhecido atualmente</a:t>
            </a:r>
          </a:p>
        </p:txBody>
      </p:sp>
      <p:pic>
        <p:nvPicPr>
          <p:cNvPr id="27651" name="Picture 6" descr="2000px-A5-1_GSM_ciph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1936" y="2367025"/>
            <a:ext cx="57277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487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 bwMode="auto">
          <a:xfrm>
            <a:off x="628650" y="772992"/>
            <a:ext cx="7886700" cy="91769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ctr" eaLnBrk="1" hangingPunct="1">
              <a:buNone/>
              <a:defRPr/>
            </a:pPr>
            <a:r>
              <a:rPr lang="pt-BR" sz="4400" dirty="0" smtClean="0">
                <a:effectLst/>
              </a:rPr>
              <a:t>Criptografia simétrica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>
          <a:xfrm>
            <a:off x="468312" y="2077720"/>
            <a:ext cx="8207375" cy="3457575"/>
          </a:xfrm>
        </p:spPr>
        <p:txBody>
          <a:bodyPr/>
          <a:lstStyle/>
          <a:p>
            <a:pPr eaLnBrk="1" hangingPunct="1"/>
            <a:r>
              <a:rPr lang="pt-BR" dirty="0" smtClean="0"/>
              <a:t>Mesma chave para cifrar e decifrar uma mensagem.</a:t>
            </a:r>
          </a:p>
          <a:p>
            <a:pPr eaLnBrk="1" hangingPunct="1"/>
            <a:r>
              <a:rPr lang="pt-BR" dirty="0" smtClean="0"/>
              <a:t>Questões:</a:t>
            </a:r>
          </a:p>
          <a:p>
            <a:pPr lvl="1" eaLnBrk="1" hangingPunct="1"/>
            <a:r>
              <a:rPr lang="pt-BR" dirty="0" smtClean="0"/>
              <a:t>Como distribuir as chaves de maneira segura?</a:t>
            </a:r>
          </a:p>
          <a:p>
            <a:pPr lvl="1" eaLnBrk="1" hangingPunct="1"/>
            <a:r>
              <a:rPr lang="pt-BR" dirty="0" smtClean="0"/>
              <a:t>É possível verificar se a mensagem foi alterada?</a:t>
            </a:r>
          </a:p>
          <a:p>
            <a:pPr lvl="1" eaLnBrk="1" hangingPunct="1"/>
            <a:r>
              <a:rPr lang="pt-BR" dirty="0" smtClean="0"/>
              <a:t>É possível verificar o emissor da mensagem?</a:t>
            </a:r>
          </a:p>
          <a:p>
            <a:pPr lvl="1" eaLnBrk="1" hangingPunct="1"/>
            <a:endParaRPr lang="pt-BR" dirty="0" smtClean="0"/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8543" y="3974602"/>
            <a:ext cx="53244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48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788291"/>
            <a:ext cx="7886700" cy="3388672"/>
          </a:xfrm>
        </p:spPr>
        <p:txBody>
          <a:bodyPr/>
          <a:lstStyle/>
          <a:p>
            <a:r>
              <a:rPr lang="en-US" sz="2000" dirty="0" smtClean="0"/>
              <a:t>DES e 3DES (Data Encryption Standard)</a:t>
            </a:r>
          </a:p>
          <a:p>
            <a:r>
              <a:rPr lang="en-US" sz="2000" dirty="0" smtClean="0"/>
              <a:t>AES (Advanced Encryption Standard)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91396"/>
            <a:ext cx="7886700" cy="899292"/>
          </a:xfrm>
        </p:spPr>
        <p:txBody>
          <a:bodyPr/>
          <a:lstStyle/>
          <a:p>
            <a:pPr indent="0">
              <a:buNone/>
            </a:pPr>
            <a:r>
              <a:rPr lang="en-US" sz="4400" dirty="0" err="1" smtClean="0"/>
              <a:t>Algoritmos</a:t>
            </a:r>
            <a:r>
              <a:rPr lang="en-US" sz="4400" dirty="0" smtClean="0"/>
              <a:t> </a:t>
            </a:r>
            <a:r>
              <a:rPr lang="en-US" sz="4400" dirty="0" err="1" smtClean="0"/>
              <a:t>simétricos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16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 bwMode="auto">
          <a:xfrm>
            <a:off x="179512" y="892621"/>
            <a:ext cx="6347048" cy="102957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l" eaLnBrk="1" hangingPunct="1">
              <a:buNone/>
              <a:defRPr/>
            </a:pPr>
            <a:r>
              <a:rPr lang="pt-BR" sz="4000" dirty="0" smtClean="0">
                <a:effectLst/>
              </a:rPr>
              <a:t>Troca de Chaves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323528" y="1916832"/>
            <a:ext cx="4752528" cy="3384376"/>
          </a:xfrm>
        </p:spPr>
        <p:txBody>
          <a:bodyPr/>
          <a:lstStyle/>
          <a:p>
            <a:pPr marL="109537" indent="0" algn="ctr" eaLnBrk="1" hangingPunct="1">
              <a:buNone/>
            </a:pPr>
            <a:endParaRPr lang="pt-BR" dirty="0" smtClean="0"/>
          </a:p>
          <a:p>
            <a:pPr marL="109537" indent="0" algn="ctr" eaLnBrk="1" hangingPunct="1">
              <a:buNone/>
            </a:pPr>
            <a:r>
              <a:rPr lang="pt-BR" dirty="0" smtClean="0"/>
              <a:t>O Conceito de </a:t>
            </a:r>
            <a:r>
              <a:rPr lang="pt-BR" dirty="0"/>
              <a:t>t</a:t>
            </a:r>
            <a:r>
              <a:rPr lang="pt-BR" dirty="0" smtClean="0"/>
              <a:t>roca de chaves em um meio inseguro foi publicado em 1976 por </a:t>
            </a:r>
            <a:r>
              <a:rPr lang="pt-BR" dirty="0" err="1" smtClean="0"/>
              <a:t>Diffie</a:t>
            </a:r>
            <a:r>
              <a:rPr lang="pt-BR" dirty="0" smtClean="0"/>
              <a:t>- </a:t>
            </a:r>
            <a:r>
              <a:rPr lang="pt-BR" dirty="0" err="1" smtClean="0"/>
              <a:t>Hellman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089162"/>
            <a:ext cx="3411182" cy="51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7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9808"/>
            <a:ext cx="8964488" cy="3212275"/>
          </a:xfrm>
          <a:prstGeom prst="rect">
            <a:avLst/>
          </a:prstGeom>
        </p:spPr>
      </p:pic>
      <p:sp>
        <p:nvSpPr>
          <p:cNvPr id="9" name="Rectangle 2"/>
          <p:cNvSpPr>
            <a:spLocks noGrp="1"/>
          </p:cNvSpPr>
          <p:nvPr>
            <p:ph type="title"/>
          </p:nvPr>
        </p:nvSpPr>
        <p:spPr bwMode="auto">
          <a:xfrm>
            <a:off x="207121" y="1119680"/>
            <a:ext cx="7344816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indent="0" eaLnBrk="1" hangingPunct="1">
              <a:buNone/>
              <a:defRPr/>
            </a:pPr>
            <a:r>
              <a:rPr lang="pt-BR" sz="4400" dirty="0" smtClean="0">
                <a:effectLst/>
              </a:rPr>
              <a:t>Matematicamente falando</a:t>
            </a:r>
          </a:p>
        </p:txBody>
      </p:sp>
    </p:spTree>
    <p:extLst>
      <p:ext uri="{BB962C8B-B14F-4D97-AF65-F5344CB8AC3E}">
        <p14:creationId xmlns:p14="http://schemas.microsoft.com/office/powerpoint/2010/main" val="78263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7" y="5085184"/>
            <a:ext cx="7931224" cy="921916"/>
          </a:xfrm>
        </p:spPr>
        <p:txBody>
          <a:bodyPr/>
          <a:lstStyle/>
          <a:p>
            <a:r>
              <a:rPr lang="en-US" sz="1800" dirty="0" smtClean="0"/>
              <a:t>Para </a:t>
            </a:r>
            <a:r>
              <a:rPr lang="en-US" sz="1800" dirty="0" err="1" smtClean="0"/>
              <a:t>valores</a:t>
            </a:r>
            <a:r>
              <a:rPr lang="en-US" sz="1800" dirty="0" smtClean="0"/>
              <a:t> de p com 300 </a:t>
            </a:r>
            <a:r>
              <a:rPr lang="en-US" sz="1800" dirty="0" err="1" smtClean="0"/>
              <a:t>dígitos</a:t>
            </a:r>
            <a:r>
              <a:rPr lang="en-US" sz="1800" dirty="0" smtClean="0"/>
              <a:t> e </a:t>
            </a:r>
            <a:r>
              <a:rPr lang="en-US" sz="1800" dirty="0" err="1" smtClean="0"/>
              <a:t>valores</a:t>
            </a:r>
            <a:r>
              <a:rPr lang="en-US" sz="1800" dirty="0" smtClean="0"/>
              <a:t> de a e b com </a:t>
            </a:r>
            <a:r>
              <a:rPr lang="en-US" sz="1800" dirty="0" err="1" smtClean="0"/>
              <a:t>pelo</a:t>
            </a:r>
            <a:r>
              <a:rPr lang="en-US" sz="1800" dirty="0" smtClean="0"/>
              <a:t> </a:t>
            </a:r>
            <a:r>
              <a:rPr lang="en-US" sz="1800" dirty="0" err="1" smtClean="0"/>
              <a:t>menos</a:t>
            </a:r>
            <a:r>
              <a:rPr lang="en-US" sz="1800" dirty="0" smtClean="0"/>
              <a:t> 100 </a:t>
            </a:r>
            <a:r>
              <a:rPr lang="en-US" sz="1800" dirty="0" err="1" smtClean="0"/>
              <a:t>dígitos</a:t>
            </a:r>
            <a:r>
              <a:rPr lang="en-US" sz="1800" dirty="0" smtClean="0"/>
              <a:t>, a </a:t>
            </a:r>
            <a:r>
              <a:rPr lang="en-US" sz="1800" dirty="0" err="1" smtClean="0"/>
              <a:t>computação</a:t>
            </a:r>
            <a:r>
              <a:rPr lang="en-US" sz="1800" dirty="0" smtClean="0"/>
              <a:t> </a:t>
            </a:r>
            <a:r>
              <a:rPr lang="en-US" sz="1800" dirty="0" err="1" smtClean="0"/>
              <a:t>necessária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se </a:t>
            </a:r>
            <a:r>
              <a:rPr lang="en-US" sz="1800" dirty="0" err="1" smtClean="0"/>
              <a:t>descobrir</a:t>
            </a:r>
            <a:r>
              <a:rPr lang="en-US" sz="1800" dirty="0" smtClean="0"/>
              <a:t> a e b </a:t>
            </a:r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é</a:t>
            </a:r>
            <a:r>
              <a:rPr lang="en-US" sz="1800" dirty="0" smtClean="0"/>
              <a:t> </a:t>
            </a:r>
            <a:r>
              <a:rPr lang="en-US" sz="1800" dirty="0" err="1" smtClean="0"/>
              <a:t>viável</a:t>
            </a:r>
            <a:r>
              <a:rPr lang="en-US" sz="18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do </a:t>
            </a:r>
            <a:r>
              <a:rPr lang="en-US" dirty="0" err="1" smtClean="0"/>
              <a:t>logarítimo</a:t>
            </a:r>
            <a:r>
              <a:rPr lang="en-US" dirty="0" smtClean="0"/>
              <a:t> </a:t>
            </a:r>
            <a:r>
              <a:rPr lang="en-US" dirty="0" err="1" smtClean="0"/>
              <a:t>discreto</a:t>
            </a:r>
            <a:endParaRPr lang="en-US" dirty="0"/>
          </a:p>
        </p:txBody>
      </p:sp>
      <p:pic>
        <p:nvPicPr>
          <p:cNvPr id="4" name="Picture 3" descr="im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" y="1268762"/>
            <a:ext cx="9144000" cy="38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3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ctr" eaLnBrk="1" hangingPunct="1">
              <a:buNone/>
              <a:defRPr/>
            </a:pPr>
            <a:r>
              <a:rPr lang="pt-BR" sz="4400" dirty="0" smtClean="0">
                <a:effectLst/>
              </a:rPr>
              <a:t>Criptografia Assimétrica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>
          <a:xfrm>
            <a:off x="446089" y="1978978"/>
            <a:ext cx="8229600" cy="1371600"/>
          </a:xfrm>
        </p:spPr>
        <p:txBody>
          <a:bodyPr/>
          <a:lstStyle/>
          <a:p>
            <a:pPr eaLnBrk="1" hangingPunct="1"/>
            <a:r>
              <a:rPr lang="pt-BR" dirty="0" smtClean="0"/>
              <a:t>Utiliza um par de chaves</a:t>
            </a:r>
          </a:p>
          <a:p>
            <a:pPr lvl="1" eaLnBrk="1" hangingPunct="1"/>
            <a:r>
              <a:rPr lang="pt-BR" dirty="0" smtClean="0"/>
              <a:t>Chave pública (cifrar)</a:t>
            </a:r>
          </a:p>
          <a:p>
            <a:pPr lvl="1" eaLnBrk="1" hangingPunct="1"/>
            <a:r>
              <a:rPr lang="pt-BR" dirty="0" smtClean="0"/>
              <a:t>Chave privada (decifrar)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4" y="3240723"/>
            <a:ext cx="7991475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175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4" y="617538"/>
            <a:ext cx="7793037" cy="11430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smtClean="0"/>
              <a:t>Algoritmos de </a:t>
            </a:r>
            <a:r>
              <a:rPr lang="pt-BR" sz="4400" dirty="0" err="1" smtClean="0"/>
              <a:t>Hash</a:t>
            </a:r>
            <a:endParaRPr lang="pt-BR" sz="4400" dirty="0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>
                <a:latin typeface="Arial" charset="0"/>
              </a:rPr>
              <a:t>Processam uma mensagem de entrada, gerando um conjunto de bits de saída de tamanho fixo, independente do tamanho da mensagem de entrada.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>
                <a:latin typeface="Arial" charset="0"/>
              </a:rPr>
              <a:t>Este conjunto de bits pode ser entendido como a </a:t>
            </a:r>
            <a:r>
              <a:rPr lang="ja-JP" altLang="pt-BR" sz="2800" smtClean="0">
                <a:latin typeface="Arial" charset="0"/>
                <a:ea typeface="MS Gothic" pitchFamily="49" charset="-128"/>
              </a:rPr>
              <a:t>“</a:t>
            </a:r>
            <a:r>
              <a:rPr lang="pt-BR" altLang="ja-JP" sz="2800" smtClean="0">
                <a:latin typeface="Arial" charset="0"/>
              </a:rPr>
              <a:t>impressão digital</a:t>
            </a:r>
            <a:r>
              <a:rPr lang="ja-JP" altLang="pt-BR" sz="2800" smtClean="0">
                <a:latin typeface="Arial" charset="0"/>
                <a:ea typeface="MS Gothic" pitchFamily="49" charset="-128"/>
              </a:rPr>
              <a:t>”</a:t>
            </a:r>
            <a:r>
              <a:rPr lang="pt-BR" altLang="ja-JP" sz="2800" smtClean="0">
                <a:latin typeface="Arial" charset="0"/>
              </a:rPr>
              <a:t> da mensagem.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>
                <a:latin typeface="Arial" charset="0"/>
              </a:rPr>
              <a:t>Exemplos: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>
                <a:latin typeface="Arial" charset="0"/>
              </a:rPr>
              <a:t>Message Digest 5 – MD5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>
                <a:latin typeface="Arial" charset="0"/>
              </a:rPr>
              <a:t>Secure Hash Algorithm 1 – SHA1</a:t>
            </a:r>
          </a:p>
        </p:txBody>
      </p:sp>
    </p:spTree>
    <p:extLst>
      <p:ext uri="{BB962C8B-B14F-4D97-AF65-F5344CB8AC3E}">
        <p14:creationId xmlns:p14="http://schemas.microsoft.com/office/powerpoint/2010/main" val="46648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1" y="692696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Agenda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700213"/>
            <a:ext cx="7772400" cy="4114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pt-BR" dirty="0" smtClean="0">
              <a:latin typeface="Comic Sans MS" pitchFamily="66" charset="0"/>
            </a:endParaRPr>
          </a:p>
          <a:p>
            <a:pPr marL="0" indent="0" eaLnBrk="1" hangingPunct="1"/>
            <a:r>
              <a:rPr lang="pt-BR" dirty="0" smtClean="0">
                <a:latin typeface="Comic Sans MS" pitchFamily="66" charset="0"/>
              </a:rPr>
              <a:t>Criptografia</a:t>
            </a:r>
          </a:p>
          <a:p>
            <a:pPr marL="0" indent="0" eaLnBrk="1" hangingPunct="1"/>
            <a:r>
              <a:rPr lang="pt-BR" dirty="0" smtClean="0">
                <a:latin typeface="Comic Sans MS" pitchFamily="66" charset="0"/>
              </a:rPr>
              <a:t>Assinatura Digital</a:t>
            </a:r>
          </a:p>
          <a:p>
            <a:pPr marL="0" indent="0" eaLnBrk="1" hangingPunct="1"/>
            <a:r>
              <a:rPr lang="pt-BR" dirty="0" smtClean="0">
                <a:latin typeface="Comic Sans MS" pitchFamily="66" charset="0"/>
              </a:rPr>
              <a:t>Infra Estrutura de Chaves Públicas</a:t>
            </a:r>
          </a:p>
        </p:txBody>
      </p:sp>
    </p:spTree>
    <p:extLst>
      <p:ext uri="{BB962C8B-B14F-4D97-AF65-F5344CB8AC3E}">
        <p14:creationId xmlns:p14="http://schemas.microsoft.com/office/powerpoint/2010/main" val="150444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ctr" eaLnBrk="1" hangingPunct="1">
              <a:buNone/>
              <a:defRPr/>
            </a:pPr>
            <a:r>
              <a:rPr lang="pt-BR" sz="4400" dirty="0" smtClean="0">
                <a:effectLst/>
              </a:rPr>
              <a:t>Algoritmos de </a:t>
            </a:r>
            <a:r>
              <a:rPr lang="pt-BR" sz="4400" dirty="0" err="1" smtClean="0">
                <a:effectLst/>
              </a:rPr>
              <a:t>Hash</a:t>
            </a:r>
            <a:endParaRPr lang="pt-BR" sz="4400" dirty="0" smtClean="0">
              <a:effectLst/>
            </a:endParaRPr>
          </a:p>
        </p:txBody>
      </p:sp>
      <p:pic>
        <p:nvPicPr>
          <p:cNvPr id="32770" name="Picture 4" descr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1" y="2177098"/>
            <a:ext cx="6192838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70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6" name="Rectangle 1026"/>
          <p:cNvSpPr>
            <a:spLocks noChangeArrowheads="1"/>
          </p:cNvSpPr>
          <p:nvPr/>
        </p:nvSpPr>
        <p:spPr bwMode="auto">
          <a:xfrm>
            <a:off x="533400" y="2209800"/>
            <a:ext cx="8153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cs typeface="Times New Roman" pitchFamily="18" charset="0"/>
            </a:endParaRPr>
          </a:p>
        </p:txBody>
      </p:sp>
      <p:grpSp>
        <p:nvGrpSpPr>
          <p:cNvPr id="12497" name="Group 1027"/>
          <p:cNvGrpSpPr>
            <a:grpSpLocks/>
          </p:cNvGrpSpPr>
          <p:nvPr/>
        </p:nvGrpSpPr>
        <p:grpSpPr bwMode="auto">
          <a:xfrm>
            <a:off x="609600" y="2362200"/>
            <a:ext cx="1295400" cy="1036638"/>
            <a:chOff x="432" y="1728"/>
            <a:chExt cx="816" cy="653"/>
          </a:xfrm>
        </p:grpSpPr>
        <p:sp>
          <p:nvSpPr>
            <p:cNvPr id="12545" name="Text Box 1028"/>
            <p:cNvSpPr txBox="1">
              <a:spLocks noChangeArrowheads="1"/>
            </p:cNvSpPr>
            <p:nvPr/>
          </p:nvSpPr>
          <p:spPr bwMode="auto">
            <a:xfrm>
              <a:off x="432" y="2208"/>
              <a:ext cx="8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>
                  <a:latin typeface="Verdana" pitchFamily="34" charset="0"/>
                  <a:cs typeface="Times New Roman" pitchFamily="18" charset="0"/>
                </a:rPr>
                <a:t>Documento</a:t>
              </a:r>
            </a:p>
          </p:txBody>
        </p:sp>
        <p:graphicFrame>
          <p:nvGraphicFramePr>
            <p:cNvPr id="12483" name="Object 195"/>
            <p:cNvGraphicFramePr>
              <a:graphicFrameLocks noChangeAspect="1"/>
            </p:cNvGraphicFramePr>
            <p:nvPr/>
          </p:nvGraphicFramePr>
          <p:xfrm>
            <a:off x="576" y="1728"/>
            <a:ext cx="540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4" name="Imagem de bitmap" r:id="rId3" imgW="704948" imgH="685714" progId="PBrush">
                    <p:embed/>
                  </p:oleObj>
                </mc:Choice>
                <mc:Fallback>
                  <p:oleObj name="Imagem de bitmap" r:id="rId3" imgW="704948" imgH="685714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728"/>
                          <a:ext cx="540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374" name="Group 1030"/>
          <p:cNvGrpSpPr>
            <a:grpSpLocks/>
          </p:cNvGrpSpPr>
          <p:nvPr/>
        </p:nvGrpSpPr>
        <p:grpSpPr bwMode="auto">
          <a:xfrm>
            <a:off x="1752600" y="2590800"/>
            <a:ext cx="1905000" cy="731838"/>
            <a:chOff x="1152" y="1920"/>
            <a:chExt cx="1200" cy="461"/>
          </a:xfrm>
        </p:grpSpPr>
        <p:sp>
          <p:nvSpPr>
            <p:cNvPr id="12542" name="Line 103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2543" name="Group 1032"/>
            <p:cNvGrpSpPr>
              <a:grpSpLocks/>
            </p:cNvGrpSpPr>
            <p:nvPr/>
          </p:nvGrpSpPr>
          <p:grpSpPr bwMode="auto">
            <a:xfrm>
              <a:off x="1536" y="1920"/>
              <a:ext cx="816" cy="461"/>
              <a:chOff x="1536" y="1920"/>
              <a:chExt cx="816" cy="461"/>
            </a:xfrm>
          </p:grpSpPr>
          <p:sp>
            <p:nvSpPr>
              <p:cNvPr id="12544" name="Text Box 1033"/>
              <p:cNvSpPr txBox="1">
                <a:spLocks noChangeArrowheads="1"/>
              </p:cNvSpPr>
              <p:nvPr/>
            </p:nvSpPr>
            <p:spPr bwMode="auto">
              <a:xfrm>
                <a:off x="1536" y="2208"/>
                <a:ext cx="81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1200">
                    <a:latin typeface="Verdana" pitchFamily="34" charset="0"/>
                    <a:cs typeface="Times New Roman" pitchFamily="18" charset="0"/>
                  </a:rPr>
                  <a:t>Resumo</a:t>
                </a:r>
              </a:p>
            </p:txBody>
          </p:sp>
          <p:graphicFrame>
            <p:nvGraphicFramePr>
              <p:cNvPr id="12484" name="Object 196"/>
              <p:cNvGraphicFramePr>
                <a:graphicFrameLocks noChangeAspect="1"/>
              </p:cNvGraphicFramePr>
              <p:nvPr/>
            </p:nvGraphicFramePr>
            <p:xfrm>
              <a:off x="1632" y="1920"/>
              <a:ext cx="630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5" name="Imagem de bitmap" r:id="rId5" imgW="695238" imgH="266737" progId="PBrush">
                      <p:embed/>
                    </p:oleObj>
                  </mc:Choice>
                  <mc:Fallback>
                    <p:oleObj name="Imagem de bitmap" r:id="rId5" imgW="695238" imgH="266737" progId="PBrush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1920"/>
                            <a:ext cx="630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2379" name="Group 1035"/>
          <p:cNvGrpSpPr>
            <a:grpSpLocks/>
          </p:cNvGrpSpPr>
          <p:nvPr/>
        </p:nvGrpSpPr>
        <p:grpSpPr bwMode="auto">
          <a:xfrm>
            <a:off x="5334001" y="2362200"/>
            <a:ext cx="1789113" cy="1219200"/>
            <a:chOff x="3408" y="1776"/>
            <a:chExt cx="1127" cy="768"/>
          </a:xfrm>
        </p:grpSpPr>
        <p:graphicFrame>
          <p:nvGraphicFramePr>
            <p:cNvPr id="12485" name="Object 197"/>
            <p:cNvGraphicFramePr>
              <a:graphicFrameLocks noChangeAspect="1"/>
            </p:cNvGraphicFramePr>
            <p:nvPr/>
          </p:nvGraphicFramePr>
          <p:xfrm>
            <a:off x="3792" y="1776"/>
            <a:ext cx="743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6" name="Imagem de bitmap" r:id="rId7" imgW="561905" imgH="581106" progId="PBrush">
                    <p:embed/>
                  </p:oleObj>
                </mc:Choice>
                <mc:Fallback>
                  <p:oleObj name="Imagem de bitmap" r:id="rId7" imgW="561905" imgH="581106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776"/>
                          <a:ext cx="743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41" name="Line 1037"/>
            <p:cNvSpPr>
              <a:spLocks noChangeShapeType="1"/>
            </p:cNvSpPr>
            <p:nvPr/>
          </p:nvSpPr>
          <p:spPr bwMode="auto">
            <a:xfrm>
              <a:off x="3408" y="206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42382" name="Group 1038"/>
          <p:cNvGrpSpPr>
            <a:grpSpLocks/>
          </p:cNvGrpSpPr>
          <p:nvPr/>
        </p:nvGrpSpPr>
        <p:grpSpPr bwMode="auto">
          <a:xfrm>
            <a:off x="7010400" y="2667000"/>
            <a:ext cx="1600200" cy="336550"/>
            <a:chOff x="4464" y="1968"/>
            <a:chExt cx="1008" cy="212"/>
          </a:xfrm>
        </p:grpSpPr>
        <p:sp>
          <p:nvSpPr>
            <p:cNvPr id="12539" name="Line 1039"/>
            <p:cNvSpPr>
              <a:spLocks noChangeShapeType="1"/>
            </p:cNvSpPr>
            <p:nvPr/>
          </p:nvSpPr>
          <p:spPr bwMode="auto">
            <a:xfrm>
              <a:off x="4464" y="206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540" name="Text Box 1040"/>
            <p:cNvSpPr txBox="1">
              <a:spLocks noChangeArrowheads="1"/>
            </p:cNvSpPr>
            <p:nvPr/>
          </p:nvSpPr>
          <p:spPr bwMode="auto">
            <a:xfrm>
              <a:off x="4944" y="196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600">
                  <a:latin typeface="Verdana" pitchFamily="34" charset="0"/>
                  <a:cs typeface="Times New Roman" pitchFamily="18" charset="0"/>
                </a:rPr>
                <a:t>Envio</a:t>
              </a:r>
            </a:p>
          </p:txBody>
        </p:sp>
      </p:grpSp>
      <p:grpSp>
        <p:nvGrpSpPr>
          <p:cNvPr id="442385" name="Group 1041"/>
          <p:cNvGrpSpPr>
            <a:grpSpLocks/>
          </p:cNvGrpSpPr>
          <p:nvPr/>
        </p:nvGrpSpPr>
        <p:grpSpPr bwMode="auto">
          <a:xfrm>
            <a:off x="457200" y="3962400"/>
            <a:ext cx="2286000" cy="1219200"/>
            <a:chOff x="336" y="2736"/>
            <a:chExt cx="1440" cy="768"/>
          </a:xfrm>
        </p:grpSpPr>
        <p:graphicFrame>
          <p:nvGraphicFramePr>
            <p:cNvPr id="12486" name="Object 198"/>
            <p:cNvGraphicFramePr>
              <a:graphicFrameLocks noChangeAspect="1"/>
            </p:cNvGraphicFramePr>
            <p:nvPr/>
          </p:nvGraphicFramePr>
          <p:xfrm>
            <a:off x="1033" y="2736"/>
            <a:ext cx="743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7" name="Imagem de bitmap" r:id="rId9" imgW="561905" imgH="581106" progId="PBrush">
                    <p:embed/>
                  </p:oleObj>
                </mc:Choice>
                <mc:Fallback>
                  <p:oleObj name="Imagem de bitmap" r:id="rId9" imgW="561905" imgH="581106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" y="2736"/>
                          <a:ext cx="743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536" name="Group 1043"/>
            <p:cNvGrpSpPr>
              <a:grpSpLocks/>
            </p:cNvGrpSpPr>
            <p:nvPr/>
          </p:nvGrpSpPr>
          <p:grpSpPr bwMode="auto">
            <a:xfrm>
              <a:off x="336" y="3043"/>
              <a:ext cx="864" cy="173"/>
              <a:chOff x="336" y="3043"/>
              <a:chExt cx="864" cy="173"/>
            </a:xfrm>
          </p:grpSpPr>
          <p:sp>
            <p:nvSpPr>
              <p:cNvPr id="12537" name="Line 1044"/>
              <p:cNvSpPr>
                <a:spLocks noChangeShapeType="1"/>
              </p:cNvSpPr>
              <p:nvPr/>
            </p:nvSpPr>
            <p:spPr bwMode="auto">
              <a:xfrm>
                <a:off x="528" y="3216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538" name="Text Box 1045"/>
              <p:cNvSpPr txBox="1">
                <a:spLocks noChangeArrowheads="1"/>
              </p:cNvSpPr>
              <p:nvPr/>
            </p:nvSpPr>
            <p:spPr bwMode="auto">
              <a:xfrm>
                <a:off x="336" y="3043"/>
                <a:ext cx="86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1200">
                    <a:latin typeface="Verdana" pitchFamily="34" charset="0"/>
                    <a:cs typeface="Times New Roman" pitchFamily="18" charset="0"/>
                  </a:rPr>
                  <a:t>Recebimento</a:t>
                </a:r>
              </a:p>
            </p:txBody>
          </p:sp>
        </p:grpSp>
      </p:grpSp>
      <p:grpSp>
        <p:nvGrpSpPr>
          <p:cNvPr id="442390" name="Group 1046"/>
          <p:cNvGrpSpPr>
            <a:grpSpLocks/>
          </p:cNvGrpSpPr>
          <p:nvPr/>
        </p:nvGrpSpPr>
        <p:grpSpPr bwMode="auto">
          <a:xfrm>
            <a:off x="4114801" y="3886200"/>
            <a:ext cx="1762125" cy="384175"/>
            <a:chOff x="2880" y="2784"/>
            <a:chExt cx="1110" cy="242"/>
          </a:xfrm>
        </p:grpSpPr>
        <p:graphicFrame>
          <p:nvGraphicFramePr>
            <p:cNvPr id="12487" name="Object 199"/>
            <p:cNvGraphicFramePr>
              <a:graphicFrameLocks noChangeAspect="1"/>
            </p:cNvGraphicFramePr>
            <p:nvPr/>
          </p:nvGraphicFramePr>
          <p:xfrm>
            <a:off x="3360" y="2784"/>
            <a:ext cx="63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" name="Imagem de bitmap" r:id="rId10" imgW="695238" imgH="266737" progId="PBrush">
                    <p:embed/>
                  </p:oleObj>
                </mc:Choice>
                <mc:Fallback>
                  <p:oleObj name="Imagem de bitmap" r:id="rId10" imgW="695238" imgH="266737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784"/>
                          <a:ext cx="63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35" name="Line 1048"/>
            <p:cNvSpPr>
              <a:spLocks noChangeShapeType="1"/>
            </p:cNvSpPr>
            <p:nvPr/>
          </p:nvSpPr>
          <p:spPr bwMode="auto">
            <a:xfrm>
              <a:off x="2880" y="292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42393" name="Group 1049"/>
          <p:cNvGrpSpPr>
            <a:grpSpLocks/>
          </p:cNvGrpSpPr>
          <p:nvPr/>
        </p:nvGrpSpPr>
        <p:grpSpPr bwMode="auto">
          <a:xfrm>
            <a:off x="6019800" y="4114800"/>
            <a:ext cx="1676400" cy="914400"/>
            <a:chOff x="3840" y="2832"/>
            <a:chExt cx="1056" cy="576"/>
          </a:xfrm>
        </p:grpSpPr>
        <p:sp>
          <p:nvSpPr>
            <p:cNvPr id="12531" name="Text Box 1050"/>
            <p:cNvSpPr txBox="1">
              <a:spLocks noChangeArrowheads="1"/>
            </p:cNvSpPr>
            <p:nvPr/>
          </p:nvSpPr>
          <p:spPr bwMode="auto">
            <a:xfrm>
              <a:off x="4320" y="3024"/>
              <a:ext cx="5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000">
                  <a:latin typeface="Verdana" pitchFamily="34" charset="0"/>
                  <a:cs typeface="Times New Roman" pitchFamily="18" charset="0"/>
                </a:rPr>
                <a:t>São Iguais ?</a:t>
              </a:r>
            </a:p>
          </p:txBody>
        </p:sp>
        <p:grpSp>
          <p:nvGrpSpPr>
            <p:cNvPr id="12532" name="Group 1051"/>
            <p:cNvGrpSpPr>
              <a:grpSpLocks/>
            </p:cNvGrpSpPr>
            <p:nvPr/>
          </p:nvGrpSpPr>
          <p:grpSpPr bwMode="auto">
            <a:xfrm>
              <a:off x="3840" y="2832"/>
              <a:ext cx="1056" cy="576"/>
              <a:chOff x="3840" y="2832"/>
              <a:chExt cx="1056" cy="576"/>
            </a:xfrm>
          </p:grpSpPr>
          <p:sp>
            <p:nvSpPr>
              <p:cNvPr id="12533" name="AutoShape 1052"/>
              <p:cNvSpPr>
                <a:spLocks noChangeArrowheads="1"/>
              </p:cNvSpPr>
              <p:nvPr/>
            </p:nvSpPr>
            <p:spPr bwMode="auto">
              <a:xfrm>
                <a:off x="4224" y="2832"/>
                <a:ext cx="672" cy="576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cs typeface="Times New Roman" pitchFamily="18" charset="0"/>
                </a:endParaRPr>
              </a:p>
            </p:txBody>
          </p:sp>
          <p:sp>
            <p:nvSpPr>
              <p:cNvPr id="12534" name="Line 1053"/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442398" name="Group 1054"/>
          <p:cNvGrpSpPr>
            <a:grpSpLocks/>
          </p:cNvGrpSpPr>
          <p:nvPr/>
        </p:nvGrpSpPr>
        <p:grpSpPr bwMode="auto">
          <a:xfrm>
            <a:off x="7086600" y="3429000"/>
            <a:ext cx="1600200" cy="1079500"/>
            <a:chOff x="4512" y="2400"/>
            <a:chExt cx="1008" cy="680"/>
          </a:xfrm>
        </p:grpSpPr>
        <p:graphicFrame>
          <p:nvGraphicFramePr>
            <p:cNvPr id="12488" name="Object 200"/>
            <p:cNvGraphicFramePr>
              <a:graphicFrameLocks noChangeAspect="1"/>
            </p:cNvGraphicFramePr>
            <p:nvPr/>
          </p:nvGraphicFramePr>
          <p:xfrm>
            <a:off x="4800" y="2400"/>
            <a:ext cx="72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" name="Imagem de bitmap" r:id="rId11" imgW="676369" imgH="638264" progId="PBrush">
                    <p:embed/>
                  </p:oleObj>
                </mc:Choice>
                <mc:Fallback>
                  <p:oleObj name="Imagem de bitmap" r:id="rId11" imgW="676369" imgH="638264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00"/>
                          <a:ext cx="720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29" name="AutoShape 1056"/>
            <p:cNvCxnSpPr>
              <a:cxnSpLocks noChangeShapeType="1"/>
            </p:cNvCxnSpPr>
            <p:nvPr/>
          </p:nvCxnSpPr>
          <p:spPr bwMode="auto">
            <a:xfrm rot="-5400000">
              <a:off x="4634" y="2662"/>
              <a:ext cx="9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530" name="Text Box 1057"/>
            <p:cNvSpPr txBox="1">
              <a:spLocks noChangeArrowheads="1"/>
            </p:cNvSpPr>
            <p:nvPr/>
          </p:nvSpPr>
          <p:spPr bwMode="auto">
            <a:xfrm>
              <a:off x="4512" y="2736"/>
              <a:ext cx="3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000">
                  <a:latin typeface="Verdana" pitchFamily="34" charset="0"/>
                  <a:cs typeface="Times New Roman" pitchFamily="18" charset="0"/>
                </a:rPr>
                <a:t>Sim</a:t>
              </a:r>
            </a:p>
          </p:txBody>
        </p:sp>
      </p:grpSp>
      <p:grpSp>
        <p:nvGrpSpPr>
          <p:cNvPr id="442402" name="Group 1058"/>
          <p:cNvGrpSpPr>
            <a:grpSpLocks/>
          </p:cNvGrpSpPr>
          <p:nvPr/>
        </p:nvGrpSpPr>
        <p:grpSpPr bwMode="auto">
          <a:xfrm>
            <a:off x="7162800" y="4724400"/>
            <a:ext cx="1524000" cy="762000"/>
            <a:chOff x="4560" y="3216"/>
            <a:chExt cx="960" cy="480"/>
          </a:xfrm>
        </p:grpSpPr>
        <p:graphicFrame>
          <p:nvGraphicFramePr>
            <p:cNvPr id="12489" name="Object 201"/>
            <p:cNvGraphicFramePr>
              <a:graphicFrameLocks noChangeAspect="1"/>
            </p:cNvGraphicFramePr>
            <p:nvPr/>
          </p:nvGraphicFramePr>
          <p:xfrm>
            <a:off x="5040" y="3216"/>
            <a:ext cx="48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0" name="Imagem de bitmap" r:id="rId13" imgW="457143" imgH="457143" progId="PBrush">
                    <p:embed/>
                  </p:oleObj>
                </mc:Choice>
                <mc:Fallback>
                  <p:oleObj name="Imagem de bitmap" r:id="rId13" imgW="457143" imgH="457143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216"/>
                          <a:ext cx="48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27" name="AutoShape 1060"/>
            <p:cNvCxnSpPr>
              <a:cxnSpLocks noChangeShapeType="1"/>
              <a:stCxn id="12533" idx="2"/>
            </p:cNvCxnSpPr>
            <p:nvPr/>
          </p:nvCxnSpPr>
          <p:spPr bwMode="auto">
            <a:xfrm rot="16200000" flipH="1">
              <a:off x="4776" y="3192"/>
              <a:ext cx="48" cy="48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528" name="Text Box 1061"/>
            <p:cNvSpPr txBox="1">
              <a:spLocks noChangeArrowheads="1"/>
            </p:cNvSpPr>
            <p:nvPr/>
          </p:nvSpPr>
          <p:spPr bwMode="auto">
            <a:xfrm>
              <a:off x="4608" y="3456"/>
              <a:ext cx="3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000">
                  <a:latin typeface="Verdana" pitchFamily="34" charset="0"/>
                  <a:cs typeface="Times New Roman" pitchFamily="18" charset="0"/>
                </a:rPr>
                <a:t>Não</a:t>
              </a:r>
            </a:p>
          </p:txBody>
        </p:sp>
      </p:grpSp>
      <p:grpSp>
        <p:nvGrpSpPr>
          <p:cNvPr id="442406" name="Group 1062"/>
          <p:cNvGrpSpPr>
            <a:grpSpLocks/>
          </p:cNvGrpSpPr>
          <p:nvPr/>
        </p:nvGrpSpPr>
        <p:grpSpPr bwMode="auto">
          <a:xfrm>
            <a:off x="4724400" y="4267200"/>
            <a:ext cx="1371600" cy="609600"/>
            <a:chOff x="3024" y="2928"/>
            <a:chExt cx="864" cy="384"/>
          </a:xfrm>
        </p:grpSpPr>
        <p:sp>
          <p:nvSpPr>
            <p:cNvPr id="12524" name="Text Box 1063"/>
            <p:cNvSpPr txBox="1">
              <a:spLocks noChangeArrowheads="1"/>
            </p:cNvSpPr>
            <p:nvPr/>
          </p:nvSpPr>
          <p:spPr bwMode="auto">
            <a:xfrm>
              <a:off x="3024" y="3024"/>
              <a:ext cx="8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>
                  <a:latin typeface="Verdana" pitchFamily="34" charset="0"/>
                </a:rPr>
                <a:t>Comparação</a:t>
              </a:r>
            </a:p>
          </p:txBody>
        </p:sp>
        <p:sp>
          <p:nvSpPr>
            <p:cNvPr id="12525" name="Line 1064"/>
            <p:cNvSpPr>
              <a:spLocks noChangeShapeType="1"/>
            </p:cNvSpPr>
            <p:nvPr/>
          </p:nvSpPr>
          <p:spPr bwMode="auto">
            <a:xfrm>
              <a:off x="3456" y="2928"/>
              <a:ext cx="0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526" name="Line 1065"/>
            <p:cNvSpPr>
              <a:spLocks noChangeShapeType="1"/>
            </p:cNvSpPr>
            <p:nvPr/>
          </p:nvSpPr>
          <p:spPr bwMode="auto">
            <a:xfrm flipV="1">
              <a:off x="3456" y="3168"/>
              <a:ext cx="0" cy="14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42410" name="Group 1066"/>
          <p:cNvGrpSpPr>
            <a:grpSpLocks/>
          </p:cNvGrpSpPr>
          <p:nvPr/>
        </p:nvGrpSpPr>
        <p:grpSpPr bwMode="auto">
          <a:xfrm>
            <a:off x="3581400" y="2286002"/>
            <a:ext cx="1905000" cy="1223963"/>
            <a:chOff x="2304" y="1680"/>
            <a:chExt cx="1200" cy="771"/>
          </a:xfrm>
        </p:grpSpPr>
        <p:grpSp>
          <p:nvGrpSpPr>
            <p:cNvPr id="12518" name="Group 1067"/>
            <p:cNvGrpSpPr>
              <a:grpSpLocks/>
            </p:cNvGrpSpPr>
            <p:nvPr/>
          </p:nvGrpSpPr>
          <p:grpSpPr bwMode="auto">
            <a:xfrm>
              <a:off x="2304" y="1680"/>
              <a:ext cx="1200" cy="771"/>
              <a:chOff x="2304" y="1680"/>
              <a:chExt cx="1200" cy="771"/>
            </a:xfrm>
          </p:grpSpPr>
          <p:grpSp>
            <p:nvGrpSpPr>
              <p:cNvPr id="12520" name="Group 1068"/>
              <p:cNvGrpSpPr>
                <a:grpSpLocks/>
              </p:cNvGrpSpPr>
              <p:nvPr/>
            </p:nvGrpSpPr>
            <p:grpSpPr bwMode="auto">
              <a:xfrm>
                <a:off x="2304" y="1872"/>
                <a:ext cx="1200" cy="579"/>
                <a:chOff x="2304" y="1920"/>
                <a:chExt cx="1200" cy="579"/>
              </a:xfrm>
            </p:grpSpPr>
            <p:grpSp>
              <p:nvGrpSpPr>
                <p:cNvPr id="12521" name="Group 1069"/>
                <p:cNvGrpSpPr>
                  <a:grpSpLocks/>
                </p:cNvGrpSpPr>
                <p:nvPr/>
              </p:nvGrpSpPr>
              <p:grpSpPr bwMode="auto">
                <a:xfrm>
                  <a:off x="2688" y="1920"/>
                  <a:ext cx="816" cy="579"/>
                  <a:chOff x="2688" y="1920"/>
                  <a:chExt cx="816" cy="579"/>
                </a:xfrm>
              </p:grpSpPr>
              <p:sp>
                <p:nvSpPr>
                  <p:cNvPr id="12523" name="Text Box 10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2208"/>
                    <a:ext cx="816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pt-BR" sz="1200">
                        <a:latin typeface="Verdana" pitchFamily="34" charset="0"/>
                        <a:cs typeface="Times New Roman" pitchFamily="18" charset="0"/>
                      </a:rPr>
                      <a:t>Assinatura Digital</a:t>
                    </a:r>
                  </a:p>
                </p:txBody>
              </p:sp>
              <p:graphicFrame>
                <p:nvGraphicFramePr>
                  <p:cNvPr id="12490" name="Object 202"/>
                  <p:cNvGraphicFramePr>
                    <a:graphicFrameLocks noChangeAspect="1"/>
                  </p:cNvGraphicFramePr>
                  <p:nvPr/>
                </p:nvGraphicFramePr>
                <p:xfrm>
                  <a:off x="2736" y="1920"/>
                  <a:ext cx="642" cy="24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1" name="Imagem de bitmap" r:id="rId15" imgW="714286" imgH="276117" progId="PBrush">
                          <p:embed/>
                        </p:oleObj>
                      </mc:Choice>
                      <mc:Fallback>
                        <p:oleObj name="Imagem de bitmap" r:id="rId15" imgW="714286" imgH="276117" progId="PBrush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36" y="1920"/>
                                <a:ext cx="642" cy="24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blurRad="63500" dist="38099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2522" name="Line 1072"/>
                <p:cNvSpPr>
                  <a:spLocks noChangeShapeType="1"/>
                </p:cNvSpPr>
                <p:nvPr/>
              </p:nvSpPr>
              <p:spPr bwMode="auto">
                <a:xfrm>
                  <a:off x="2304" y="2064"/>
                  <a:ext cx="43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aphicFrame>
            <p:nvGraphicFramePr>
              <p:cNvPr id="12491" name="Object 203"/>
              <p:cNvGraphicFramePr>
                <a:graphicFrameLocks noChangeAspect="1"/>
              </p:cNvGraphicFramePr>
              <p:nvPr/>
            </p:nvGraphicFramePr>
            <p:xfrm>
              <a:off x="2352" y="1680"/>
              <a:ext cx="267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" name="Imagem de bitmap" r:id="rId17" imgW="304923" imgH="343039" progId="PBrush">
                      <p:embed/>
                    </p:oleObj>
                  </mc:Choice>
                  <mc:Fallback>
                    <p:oleObj name="Imagem de bitmap" r:id="rId17" imgW="304923" imgH="343039" progId="PBrush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680"/>
                            <a:ext cx="267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519" name="Text Box 1074"/>
            <p:cNvSpPr txBox="1">
              <a:spLocks noChangeArrowheads="1"/>
            </p:cNvSpPr>
            <p:nvPr/>
          </p:nvSpPr>
          <p:spPr bwMode="auto">
            <a:xfrm>
              <a:off x="2544" y="1680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>
                  <a:latin typeface="Verdana" pitchFamily="34" charset="0"/>
                  <a:cs typeface="Times New Roman" pitchFamily="18" charset="0"/>
                </a:rPr>
                <a:t>Privada</a:t>
              </a:r>
            </a:p>
          </p:txBody>
        </p:sp>
      </p:grpSp>
      <p:grpSp>
        <p:nvGrpSpPr>
          <p:cNvPr id="442419" name="Group 1075"/>
          <p:cNvGrpSpPr>
            <a:grpSpLocks/>
          </p:cNvGrpSpPr>
          <p:nvPr/>
        </p:nvGrpSpPr>
        <p:grpSpPr bwMode="auto">
          <a:xfrm>
            <a:off x="2590800" y="3733800"/>
            <a:ext cx="1676400" cy="1524000"/>
            <a:chOff x="1680" y="2592"/>
            <a:chExt cx="1056" cy="960"/>
          </a:xfrm>
        </p:grpSpPr>
        <p:graphicFrame>
          <p:nvGraphicFramePr>
            <p:cNvPr id="12492" name="Object 204"/>
            <p:cNvGraphicFramePr>
              <a:graphicFrameLocks noChangeAspect="1"/>
            </p:cNvGraphicFramePr>
            <p:nvPr/>
          </p:nvGraphicFramePr>
          <p:xfrm>
            <a:off x="2064" y="2592"/>
            <a:ext cx="540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" name="Imagem de bitmap" r:id="rId19" imgW="704948" imgH="685714" progId="PBrush">
                    <p:embed/>
                  </p:oleObj>
                </mc:Choice>
                <mc:Fallback>
                  <p:oleObj name="Imagem de bitmap" r:id="rId19" imgW="704948" imgH="685714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92"/>
                          <a:ext cx="540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" name="Object 205"/>
            <p:cNvGraphicFramePr>
              <a:graphicFrameLocks noChangeAspect="1"/>
            </p:cNvGraphicFramePr>
            <p:nvPr/>
          </p:nvGraphicFramePr>
          <p:xfrm>
            <a:off x="2094" y="3304"/>
            <a:ext cx="64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" name="Imagem de bitmap" r:id="rId20" imgW="714286" imgH="276117" progId="PBrush">
                    <p:embed/>
                  </p:oleObj>
                </mc:Choice>
                <mc:Fallback>
                  <p:oleObj name="Imagem de bitmap" r:id="rId20" imgW="714286" imgH="276117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4" y="3304"/>
                          <a:ext cx="64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16" name="Line 1078"/>
            <p:cNvSpPr>
              <a:spLocks noChangeShapeType="1"/>
            </p:cNvSpPr>
            <p:nvPr/>
          </p:nvSpPr>
          <p:spPr bwMode="auto">
            <a:xfrm>
              <a:off x="1680" y="283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517" name="Line 1079"/>
            <p:cNvSpPr>
              <a:spLocks noChangeShapeType="1"/>
            </p:cNvSpPr>
            <p:nvPr/>
          </p:nvSpPr>
          <p:spPr bwMode="auto">
            <a:xfrm>
              <a:off x="1728" y="345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42424" name="Group 1080"/>
          <p:cNvGrpSpPr>
            <a:grpSpLocks/>
          </p:cNvGrpSpPr>
          <p:nvPr/>
        </p:nvGrpSpPr>
        <p:grpSpPr bwMode="auto">
          <a:xfrm>
            <a:off x="3848102" y="4495802"/>
            <a:ext cx="2181226" cy="765175"/>
            <a:chOff x="2472" y="3072"/>
            <a:chExt cx="1374" cy="482"/>
          </a:xfrm>
        </p:grpSpPr>
        <p:grpSp>
          <p:nvGrpSpPr>
            <p:cNvPr id="12512" name="Group 1081"/>
            <p:cNvGrpSpPr>
              <a:grpSpLocks/>
            </p:cNvGrpSpPr>
            <p:nvPr/>
          </p:nvGrpSpPr>
          <p:grpSpPr bwMode="auto">
            <a:xfrm>
              <a:off x="2736" y="3072"/>
              <a:ext cx="1110" cy="482"/>
              <a:chOff x="2736" y="3072"/>
              <a:chExt cx="1110" cy="482"/>
            </a:xfrm>
          </p:grpSpPr>
          <p:grpSp>
            <p:nvGrpSpPr>
              <p:cNvPr id="12514" name="Group 1082"/>
              <p:cNvGrpSpPr>
                <a:grpSpLocks/>
              </p:cNvGrpSpPr>
              <p:nvPr/>
            </p:nvGrpSpPr>
            <p:grpSpPr bwMode="auto">
              <a:xfrm>
                <a:off x="2736" y="3312"/>
                <a:ext cx="1110" cy="242"/>
                <a:chOff x="2880" y="2784"/>
                <a:chExt cx="1110" cy="242"/>
              </a:xfrm>
            </p:grpSpPr>
            <p:graphicFrame>
              <p:nvGraphicFramePr>
                <p:cNvPr id="12494" name="Object 206"/>
                <p:cNvGraphicFramePr>
                  <a:graphicFrameLocks noChangeAspect="1"/>
                </p:cNvGraphicFramePr>
                <p:nvPr/>
              </p:nvGraphicFramePr>
              <p:xfrm>
                <a:off x="3360" y="2784"/>
                <a:ext cx="630" cy="2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5" name="Imagem de bitmap" r:id="rId21" imgW="695238" imgH="266737" progId="PBrush">
                        <p:embed/>
                      </p:oleObj>
                    </mc:Choice>
                    <mc:Fallback>
                      <p:oleObj name="Imagem de bitmap" r:id="rId21" imgW="695238" imgH="266737" progId="PBrush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0" y="2784"/>
                              <a:ext cx="630" cy="2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chemeClr val="bg2">
                                        <a:alpha val="74997"/>
                                      </a:scheme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515" name="Line 1084"/>
                <p:cNvSpPr>
                  <a:spLocks noChangeShapeType="1"/>
                </p:cNvSpPr>
                <p:nvPr/>
              </p:nvSpPr>
              <p:spPr bwMode="auto">
                <a:xfrm>
                  <a:off x="2880" y="2928"/>
                  <a:ext cx="43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aphicFrame>
            <p:nvGraphicFramePr>
              <p:cNvPr id="12495" name="Object 207"/>
              <p:cNvGraphicFramePr>
                <a:graphicFrameLocks noChangeAspect="1"/>
              </p:cNvGraphicFramePr>
              <p:nvPr/>
            </p:nvGraphicFramePr>
            <p:xfrm>
              <a:off x="2736" y="3072"/>
              <a:ext cx="298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" name="Imagem de bitmap" r:id="rId22" imgW="333333" imgH="361809" progId="PBrush">
                      <p:embed/>
                    </p:oleObj>
                  </mc:Choice>
                  <mc:Fallback>
                    <p:oleObj name="Imagem de bitmap" r:id="rId22" imgW="333333" imgH="361809" progId="PBrush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3072"/>
                            <a:ext cx="298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513" name="Text Box 1086"/>
            <p:cNvSpPr txBox="1">
              <a:spLocks noChangeArrowheads="1"/>
            </p:cNvSpPr>
            <p:nvPr/>
          </p:nvSpPr>
          <p:spPr bwMode="auto">
            <a:xfrm>
              <a:off x="2472" y="3168"/>
              <a:ext cx="45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1200" b="0">
                  <a:latin typeface="Verdana" pitchFamily="34" charset="0"/>
                </a:rPr>
                <a:t>Pública</a:t>
              </a:r>
            </a:p>
          </p:txBody>
        </p:sp>
      </p:grpSp>
      <p:sp>
        <p:nvSpPr>
          <p:cNvPr id="442432" name="Rectangle 1088"/>
          <p:cNvSpPr>
            <a:spLocks noChangeArrowheads="1"/>
          </p:cNvSpPr>
          <p:nvPr/>
        </p:nvSpPr>
        <p:spPr bwMode="auto">
          <a:xfrm>
            <a:off x="1295401" y="1828801"/>
            <a:ext cx="3726163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marL="457200" indent="-457200">
              <a:buClr>
                <a:srgbClr val="FF9900"/>
              </a:buClr>
              <a:defRPr/>
            </a:pPr>
            <a:r>
              <a:rPr lang="en-US" sz="1800">
                <a:effectLst>
                  <a:outerShdw blurRad="38100" dist="38100" dir="2700000" algn="tl">
                    <a:srgbClr val="DDDDDD"/>
                  </a:outerShdw>
                </a:effectLst>
                <a:latin typeface="Futura Lt BT" charset="0"/>
                <a:ea typeface="ＭＳ Ｐゴシック" charset="0"/>
                <a:cs typeface="Times New Roman" charset="0"/>
              </a:rPr>
              <a:t>Documento assinado digitalmente:</a:t>
            </a:r>
            <a:endParaRPr lang="pt-BR" sz="1800">
              <a:effectLst>
                <a:outerShdw blurRad="38100" dist="38100" dir="2700000" algn="tl">
                  <a:srgbClr val="DDDDDD"/>
                </a:outerShdw>
              </a:effectLst>
              <a:latin typeface="Futura Lt BT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2511" name="Rectangle 259"/>
          <p:cNvSpPr>
            <a:spLocks/>
          </p:cNvSpPr>
          <p:nvPr/>
        </p:nvSpPr>
        <p:spPr bwMode="auto">
          <a:xfrm>
            <a:off x="471005" y="58751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100" dirty="0">
                <a:solidFill>
                  <a:schemeClr val="tx2"/>
                </a:solidFill>
                <a:latin typeface="Lucida Sans Unicode" pitchFamily="34" charset="0"/>
              </a:rPr>
              <a:t>Assinatura Digital</a:t>
            </a:r>
          </a:p>
        </p:txBody>
      </p:sp>
    </p:spTree>
    <p:extLst>
      <p:ext uri="{BB962C8B-B14F-4D97-AF65-F5344CB8AC3E}">
        <p14:creationId xmlns:p14="http://schemas.microsoft.com/office/powerpoint/2010/main" val="362212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 bwMode="auto">
          <a:xfrm>
            <a:off x="628650" y="687206"/>
            <a:ext cx="7886700" cy="1325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ctr">
              <a:buNone/>
              <a:defRPr/>
            </a:pPr>
            <a:r>
              <a:rPr lang="pt-BR" sz="4400" dirty="0" smtClean="0">
                <a:effectLst/>
              </a:rPr>
              <a:t>Assinatura Digital</a:t>
            </a:r>
          </a:p>
        </p:txBody>
      </p:sp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6902" y="2031611"/>
            <a:ext cx="44862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910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xfrm>
            <a:off x="628650" y="791396"/>
            <a:ext cx="7886700" cy="89929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ctr" eaLnBrk="1" hangingPunct="1">
              <a:buNone/>
              <a:defRPr/>
            </a:pPr>
            <a:r>
              <a:rPr lang="pt-BR" sz="4400" dirty="0" smtClean="0">
                <a:effectLst/>
              </a:rPr>
              <a:t>Assinatura Digital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>
          <a:xfrm>
            <a:off x="628650" y="2282166"/>
            <a:ext cx="7886700" cy="3894797"/>
          </a:xfrm>
        </p:spPr>
        <p:txBody>
          <a:bodyPr/>
          <a:lstStyle/>
          <a:p>
            <a:pPr eaLnBrk="1" hangingPunct="1"/>
            <a:r>
              <a:rPr lang="pt-BR" dirty="0" smtClean="0"/>
              <a:t>Autenticidade</a:t>
            </a:r>
          </a:p>
          <a:p>
            <a:pPr lvl="1" eaLnBrk="1" hangingPunct="1"/>
            <a:r>
              <a:rPr lang="pt-BR" dirty="0" smtClean="0"/>
              <a:t>Busca garantir que a mensagem é autêntica, o autor da mensagem é realmente quem diz ser.</a:t>
            </a:r>
          </a:p>
          <a:p>
            <a:pPr eaLnBrk="1" hangingPunct="1"/>
            <a:r>
              <a:rPr lang="pt-BR" dirty="0" smtClean="0"/>
              <a:t>Integridade</a:t>
            </a:r>
          </a:p>
          <a:p>
            <a:pPr lvl="1" eaLnBrk="1" hangingPunct="1"/>
            <a:r>
              <a:rPr lang="pt-BR" dirty="0" smtClean="0"/>
              <a:t>Permite verificar se a mensagem enviada é igual à mensagem recebida ou se sofreu alguma alteração.</a:t>
            </a:r>
          </a:p>
          <a:p>
            <a:pPr eaLnBrk="1" hangingPunct="1"/>
            <a:r>
              <a:rPr lang="pt-BR" dirty="0" smtClean="0"/>
              <a:t>Irretratabilidade</a:t>
            </a:r>
          </a:p>
          <a:p>
            <a:pPr lvl="1" eaLnBrk="1" hangingPunct="1"/>
            <a:r>
              <a:rPr lang="pt-BR" dirty="0" smtClean="0"/>
              <a:t>O emissor não pode negar a autenticidade da mensagem.</a:t>
            </a:r>
          </a:p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7877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/>
          </p:cNvSpPr>
          <p:nvPr/>
        </p:nvSpPr>
        <p:spPr bwMode="auto">
          <a:xfrm>
            <a:off x="560737" y="111204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100" dirty="0">
                <a:solidFill>
                  <a:schemeClr val="tx2"/>
                </a:solidFill>
                <a:latin typeface="Lucida Sans Unicode" pitchFamily="34" charset="0"/>
              </a:rPr>
              <a:t>Certificado Digital</a:t>
            </a:r>
          </a:p>
        </p:txBody>
      </p:sp>
      <p:sp>
        <p:nvSpPr>
          <p:cNvPr id="37890" name="Rectangle 5"/>
          <p:cNvSpPr>
            <a:spLocks/>
          </p:cNvSpPr>
          <p:nvPr/>
        </p:nvSpPr>
        <p:spPr bwMode="auto">
          <a:xfrm>
            <a:off x="684213" y="2263761"/>
            <a:ext cx="8229600" cy="267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pt-BR" sz="2700" b="0" dirty="0">
                <a:latin typeface="Lucida Sans Unicode" pitchFamily="34" charset="0"/>
              </a:rPr>
              <a:t>É um arquivo, gerado por uma Autoridade Certificadora, em observância à recomendação internacional I-TUT X.509, que se destina a registrar, de forma única, exclusiva e intransferível, a relação existente entre uma chave de criptografia pública e uma pessoa física, jurídica, máquina ou aplicação.</a:t>
            </a:r>
          </a:p>
        </p:txBody>
      </p:sp>
    </p:spTree>
    <p:extLst>
      <p:ext uri="{BB962C8B-B14F-4D97-AF65-F5344CB8AC3E}">
        <p14:creationId xmlns:p14="http://schemas.microsoft.com/office/powerpoint/2010/main" val="426607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9" y="1159685"/>
            <a:ext cx="4143823" cy="512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958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493818"/>
            <a:ext cx="7886700" cy="3683145"/>
          </a:xfrm>
        </p:spPr>
        <p:txBody>
          <a:bodyPr/>
          <a:lstStyle/>
          <a:p>
            <a:pPr eaLnBrk="1" hangingPunct="1"/>
            <a:r>
              <a:rPr lang="pt-BR" sz="1800" dirty="0" smtClean="0">
                <a:latin typeface="Arial" charset="0"/>
              </a:rPr>
              <a:t>A </a:t>
            </a:r>
            <a:r>
              <a:rPr lang="pt-BR" sz="1800" dirty="0" err="1" smtClean="0">
                <a:latin typeface="Arial" charset="0"/>
              </a:rPr>
              <a:t>infra-estrutura</a:t>
            </a:r>
            <a:r>
              <a:rPr lang="pt-BR" sz="1800" dirty="0" smtClean="0">
                <a:latin typeface="Arial" charset="0"/>
              </a:rPr>
              <a:t> de chaves públicas Brasileira – ICP-Brasil utiliza certificados no padrão ITU-T X.509 (X.509v3).</a:t>
            </a:r>
          </a:p>
        </p:txBody>
      </p:sp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63162" y="898859"/>
            <a:ext cx="7886700" cy="1325563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smtClean="0"/>
              <a:t>Estrutura certificado </a:t>
            </a:r>
          </a:p>
        </p:txBody>
      </p:sp>
    </p:spTree>
    <p:extLst>
      <p:ext uri="{BB962C8B-B14F-4D97-AF65-F5344CB8AC3E}">
        <p14:creationId xmlns:p14="http://schemas.microsoft.com/office/powerpoint/2010/main" val="153650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55812"/>
            <a:ext cx="7886700" cy="834876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smtClean="0">
                <a:latin typeface="Arial" pitchFamily="34" charset="0"/>
              </a:rPr>
              <a:t>Estrutura Certificado X.509v3</a:t>
            </a:r>
          </a:p>
        </p:txBody>
      </p:sp>
      <p:pic>
        <p:nvPicPr>
          <p:cNvPr id="40962" name="Picture 4" descr="C:\Documents and Settings\c025788.GOIANIA\Desktop\certificação digital\Treinamento\l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8001000" cy="381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49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Conteúdo 1"/>
          <p:cNvSpPr>
            <a:spLocks noGrp="1"/>
          </p:cNvSpPr>
          <p:nvPr>
            <p:ph idx="1"/>
          </p:nvPr>
        </p:nvSpPr>
        <p:spPr>
          <a:xfrm>
            <a:off x="395288" y="2924177"/>
            <a:ext cx="8229600" cy="652463"/>
          </a:xfrm>
        </p:spPr>
        <p:txBody>
          <a:bodyPr/>
          <a:lstStyle/>
          <a:p>
            <a:pPr marL="109538" indent="0" algn="ctr" eaLnBrk="1" hangingPunct="1">
              <a:buFont typeface="Wingdings 3" pitchFamily="18" charset="2"/>
              <a:buNone/>
            </a:pPr>
            <a:r>
              <a:rPr lang="pt-BR" sz="4000" smtClean="0">
                <a:latin typeface="Comic Sans MS" pitchFamily="66" charset="0"/>
              </a:rPr>
              <a:t>Atritutos do Certificado</a:t>
            </a:r>
          </a:p>
        </p:txBody>
      </p:sp>
    </p:spTree>
    <p:extLst>
      <p:ext uri="{BB962C8B-B14F-4D97-AF65-F5344CB8AC3E}">
        <p14:creationId xmlns:p14="http://schemas.microsoft.com/office/powerpoint/2010/main" val="214880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0951" y="549277"/>
            <a:ext cx="4554538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614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ctr">
              <a:buNone/>
            </a:pPr>
            <a:r>
              <a:rPr lang="pt-BR" sz="4800" dirty="0" smtClean="0">
                <a:effectLst/>
              </a:rPr>
              <a:t>Criptografia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/>
              <a:t>Kryptós</a:t>
            </a:r>
            <a:r>
              <a:rPr lang="en-US" sz="2800" dirty="0" smtClean="0"/>
              <a:t>: Escondido</a:t>
            </a:r>
          </a:p>
          <a:p>
            <a:r>
              <a:rPr lang="en-US" sz="2800" dirty="0" err="1" smtClean="0"/>
              <a:t>Gráphein</a:t>
            </a:r>
            <a:r>
              <a:rPr lang="en-US" sz="2800" dirty="0" smtClean="0"/>
              <a:t>: </a:t>
            </a:r>
            <a:r>
              <a:rPr lang="en-US" sz="2800" dirty="0" err="1" smtClean="0"/>
              <a:t>Escrita</a:t>
            </a:r>
            <a:endParaRPr lang="en-US" sz="2800" dirty="0" smtClean="0"/>
          </a:p>
          <a:p>
            <a:r>
              <a:rPr lang="en-US" sz="2800" dirty="0" err="1" smtClean="0"/>
              <a:t>Princípios</a:t>
            </a:r>
            <a:r>
              <a:rPr lang="en-US" sz="2800" dirty="0" smtClean="0"/>
              <a:t> e </a:t>
            </a:r>
            <a:r>
              <a:rPr lang="en-US" sz="2800" dirty="0" err="1" smtClean="0"/>
              <a:t>técnicas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transformar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mensagem</a:t>
            </a:r>
            <a:r>
              <a:rPr lang="en-US" sz="2800" dirty="0" smtClean="0"/>
              <a:t> de </a:t>
            </a:r>
            <a:r>
              <a:rPr lang="en-US" sz="2800" dirty="0" err="1" smtClean="0"/>
              <a:t>sua</a:t>
            </a:r>
            <a:r>
              <a:rPr lang="en-US" sz="2800" dirty="0" smtClean="0"/>
              <a:t> forma original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outra</a:t>
            </a:r>
            <a:r>
              <a:rPr lang="en-US" sz="2800" dirty="0" smtClean="0"/>
              <a:t> </a:t>
            </a:r>
            <a:r>
              <a:rPr lang="en-US" sz="2800" dirty="0" err="1" smtClean="0"/>
              <a:t>ilegível</a:t>
            </a:r>
            <a:r>
              <a:rPr lang="en-US" sz="2800" dirty="0" smtClean="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69542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>
                <a:latin typeface="Arial" charset="0"/>
              </a:rPr>
              <a:t>Um OID – Object Identifier é um número único que identifica uma classe de objetos ou um atributo em um diretório ou combinação de diretórios. </a:t>
            </a:r>
          </a:p>
        </p:txBody>
      </p:sp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err="1" smtClean="0">
                <a:latin typeface="Arial" pitchFamily="34" charset="0"/>
              </a:rPr>
              <a:t>Object</a:t>
            </a:r>
            <a:r>
              <a:rPr lang="pt-BR" sz="4400" dirty="0" smtClean="0">
                <a:latin typeface="Arial" pitchFamily="34" charset="0"/>
              </a:rPr>
              <a:t> </a:t>
            </a:r>
            <a:r>
              <a:rPr lang="pt-BR" sz="4400" dirty="0" err="1" smtClean="0">
                <a:latin typeface="Arial" pitchFamily="34" charset="0"/>
              </a:rPr>
              <a:t>Identifier</a:t>
            </a:r>
            <a:endParaRPr lang="pt-BR" sz="44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9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idx="1"/>
          </p:nvPr>
        </p:nvSpPr>
        <p:spPr>
          <a:xfrm>
            <a:off x="547370" y="2386513"/>
            <a:ext cx="7886700" cy="3140210"/>
          </a:xfrm>
        </p:spPr>
        <p:txBody>
          <a:bodyPr/>
          <a:lstStyle/>
          <a:p>
            <a:pPr eaLnBrk="1" hangingPunct="1"/>
            <a:r>
              <a:rPr lang="pt-BR" sz="2000" dirty="0" smtClean="0">
                <a:latin typeface="Arial" charset="0"/>
              </a:rPr>
              <a:t>O Brasil recebeu da ISO o OID raiz </a:t>
            </a:r>
            <a:r>
              <a:rPr lang="pt-BR" sz="2000" b="1" dirty="0" smtClean="0">
                <a:latin typeface="Arial" charset="0"/>
              </a:rPr>
              <a:t>2.16.76.1 </a:t>
            </a:r>
            <a:r>
              <a:rPr lang="pt-BR" sz="2000" dirty="0" smtClean="0">
                <a:latin typeface="Arial" charset="0"/>
              </a:rPr>
              <a:t>e a partir dele o Instituto Nacional de Tecnologia da Informação – ITI criou </a:t>
            </a:r>
            <a:r>
              <a:rPr lang="pt-BR" sz="2000" dirty="0" err="1" smtClean="0">
                <a:latin typeface="Arial" charset="0"/>
              </a:rPr>
              <a:t>OIDs</a:t>
            </a:r>
            <a:r>
              <a:rPr lang="pt-BR" sz="2000" dirty="0" smtClean="0">
                <a:latin typeface="Arial" charset="0"/>
              </a:rPr>
              <a:t> para identificar cada Autoridade Certificadora e cada Política de Certificados, bem como outros elementos necessários ao funcionamento da ICP-Brasil. </a:t>
            </a:r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65014"/>
            <a:ext cx="7886700" cy="1030656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err="1" smtClean="0">
                <a:latin typeface="Arial" pitchFamily="34" charset="0"/>
              </a:rPr>
              <a:t>Object</a:t>
            </a:r>
            <a:r>
              <a:rPr lang="pt-BR" sz="4400" dirty="0" smtClean="0">
                <a:latin typeface="Arial" pitchFamily="34" charset="0"/>
              </a:rPr>
              <a:t> </a:t>
            </a:r>
            <a:r>
              <a:rPr lang="pt-BR" sz="4400" dirty="0" err="1" smtClean="0">
                <a:latin typeface="Arial" pitchFamily="34" charset="0"/>
              </a:rPr>
              <a:t>Identifier</a:t>
            </a:r>
            <a:endParaRPr lang="pt-BR" sz="44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0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4" y="617538"/>
            <a:ext cx="7793037" cy="11430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err="1" smtClean="0">
                <a:latin typeface="Arial" pitchFamily="34" charset="0"/>
              </a:rPr>
              <a:t>Object</a:t>
            </a:r>
            <a:r>
              <a:rPr lang="pt-BR" sz="4400" dirty="0" smtClean="0">
                <a:latin typeface="Arial" pitchFamily="34" charset="0"/>
              </a:rPr>
              <a:t> </a:t>
            </a:r>
            <a:r>
              <a:rPr lang="pt-BR" sz="4400" dirty="0" err="1" smtClean="0">
                <a:latin typeface="Arial" pitchFamily="34" charset="0"/>
              </a:rPr>
              <a:t>Identifier</a:t>
            </a:r>
            <a:r>
              <a:rPr lang="pt-BR" sz="4400" dirty="0" smtClean="0">
                <a:latin typeface="Arial" pitchFamily="34" charset="0"/>
              </a:rPr>
              <a:t> - Exemplos</a:t>
            </a:r>
            <a:endParaRPr lang="pt-BR" sz="4400" dirty="0" smtClean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017713"/>
            <a:ext cx="7772400" cy="4114800"/>
          </a:xfrm>
        </p:spPr>
        <p:txBody>
          <a:bodyPr/>
          <a:lstStyle/>
          <a:p>
            <a:pPr eaLnBrk="1" hangingPunct="1"/>
            <a:r>
              <a:rPr lang="pt-BR" sz="2000" dirty="0" smtClean="0">
                <a:latin typeface="NimbusSansL-Regu"/>
              </a:rPr>
              <a:t>2.16.76.1.3.1</a:t>
            </a:r>
          </a:p>
          <a:p>
            <a:pPr lvl="1" eaLnBrk="1" hangingPunct="1"/>
            <a:r>
              <a:rPr lang="pt-BR" sz="2000" dirty="0" smtClean="0">
                <a:latin typeface="NimbusSansL-Regu"/>
              </a:rPr>
              <a:t>campo </a:t>
            </a:r>
            <a:r>
              <a:rPr lang="pt-BR" sz="2000" b="1" dirty="0" err="1" smtClean="0">
                <a:latin typeface="NimbusSansL-Bold"/>
              </a:rPr>
              <a:t>otherName</a:t>
            </a:r>
            <a:r>
              <a:rPr lang="pt-BR" sz="2000" b="1" dirty="0" smtClean="0">
                <a:latin typeface="NimbusSansL-Bold"/>
              </a:rPr>
              <a:t> </a:t>
            </a:r>
            <a:r>
              <a:rPr lang="pt-BR" sz="2000" dirty="0" smtClean="0">
                <a:latin typeface="NimbusSansL-Regu"/>
              </a:rPr>
              <a:t>em certificado de </a:t>
            </a:r>
            <a:r>
              <a:rPr lang="pt-BR" sz="2000" b="1" dirty="0" smtClean="0">
                <a:latin typeface="NimbusSansL-Bold"/>
              </a:rPr>
              <a:t>pessoa física</a:t>
            </a:r>
            <a:r>
              <a:rPr lang="pt-BR" sz="2000" dirty="0" smtClean="0">
                <a:latin typeface="NimbusSansL-Regu"/>
              </a:rPr>
              <a:t>, contento os dados do titular (data de nascimento, CPF, PIS/PASEP/CI, RG).</a:t>
            </a:r>
          </a:p>
          <a:p>
            <a:pPr eaLnBrk="1" hangingPunct="1"/>
            <a:r>
              <a:rPr lang="pt-BR" sz="2000" dirty="0" smtClean="0">
                <a:latin typeface="NimbusSansL-Regu"/>
              </a:rPr>
              <a:t>2.16.76.1.3.2</a:t>
            </a:r>
          </a:p>
          <a:p>
            <a:pPr lvl="1" eaLnBrk="1" hangingPunct="1"/>
            <a:r>
              <a:rPr lang="pt-BR" sz="2000" dirty="0" smtClean="0">
                <a:latin typeface="NimbusSansL-Regu"/>
              </a:rPr>
              <a:t>campo </a:t>
            </a:r>
            <a:r>
              <a:rPr lang="pt-BR" sz="2000" b="1" dirty="0" err="1" smtClean="0">
                <a:latin typeface="NimbusSansL-Bold"/>
              </a:rPr>
              <a:t>otherName</a:t>
            </a:r>
            <a:r>
              <a:rPr lang="pt-BR" sz="2000" b="1" dirty="0" smtClean="0">
                <a:latin typeface="NimbusSansL-Bold"/>
              </a:rPr>
              <a:t> </a:t>
            </a:r>
            <a:r>
              <a:rPr lang="pt-BR" sz="2000" dirty="0" smtClean="0">
                <a:latin typeface="NimbusSansL-Regu"/>
              </a:rPr>
              <a:t>em certificado de </a:t>
            </a:r>
            <a:r>
              <a:rPr lang="pt-BR" sz="2000" b="1" dirty="0" smtClean="0">
                <a:latin typeface="NimbusSansL-Bold"/>
              </a:rPr>
              <a:t>pessoa jurídica</a:t>
            </a:r>
            <a:r>
              <a:rPr lang="pt-BR" sz="2000" dirty="0" smtClean="0">
                <a:latin typeface="NimbusSansL-Regu"/>
              </a:rPr>
              <a:t>, contendo o nome do responsável pelo certificado.</a:t>
            </a:r>
          </a:p>
          <a:p>
            <a:pPr lvl="1" eaLnBrk="1" hangingPunct="1"/>
            <a:endParaRPr lang="pt-BR" sz="2000" dirty="0" smtClean="0">
              <a:latin typeface="NimbusSansL-Regu"/>
            </a:endParaRPr>
          </a:p>
          <a:p>
            <a:pPr eaLnBrk="1" hangingPunct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5016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4" y="846610"/>
            <a:ext cx="7793037" cy="913928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err="1" smtClean="0"/>
              <a:t>Object</a:t>
            </a:r>
            <a:r>
              <a:rPr lang="pt-BR" sz="4400" dirty="0" smtClean="0"/>
              <a:t> </a:t>
            </a:r>
            <a:r>
              <a:rPr lang="pt-BR" sz="4400" dirty="0" err="1" smtClean="0"/>
              <a:t>Identifier</a:t>
            </a:r>
            <a:r>
              <a:rPr lang="pt-BR" sz="4400" dirty="0" smtClean="0"/>
              <a:t> - Exemplos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dirty="0" smtClean="0">
                <a:latin typeface="NimbusSansL-Regu"/>
              </a:rPr>
              <a:t>2.16.76.1.3.4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>
                <a:latin typeface="NimbusSansL-Regu"/>
              </a:rPr>
              <a:t>campo </a:t>
            </a:r>
            <a:r>
              <a:rPr lang="pt-BR" sz="2000" b="1" dirty="0" err="1" smtClean="0">
                <a:latin typeface="NimbusSansL-Bold"/>
              </a:rPr>
              <a:t>otherName</a:t>
            </a:r>
            <a:r>
              <a:rPr lang="pt-BR" sz="2000" b="1" dirty="0" smtClean="0">
                <a:latin typeface="NimbusSansL-Bold"/>
              </a:rPr>
              <a:t> </a:t>
            </a:r>
            <a:r>
              <a:rPr lang="pt-BR" sz="2000" dirty="0" smtClean="0">
                <a:latin typeface="NimbusSansL-Regu"/>
              </a:rPr>
              <a:t>em certificado de </a:t>
            </a:r>
            <a:r>
              <a:rPr lang="pt-BR" sz="2000" b="1" dirty="0" smtClean="0">
                <a:latin typeface="NimbusSansL-Bold"/>
              </a:rPr>
              <a:t>pessoa jurídica</a:t>
            </a:r>
            <a:r>
              <a:rPr lang="pt-BR" sz="2000" dirty="0" smtClean="0">
                <a:latin typeface="NimbusSansL-Regu"/>
              </a:rPr>
              <a:t>, contendo os dados do responsável pelo certificado de pessoa jurídica titular do certificado (data de nascimento, CPF, PIS/PASEP/CI, RG);</a:t>
            </a:r>
          </a:p>
          <a:p>
            <a:pPr eaLnBrk="1" hangingPunct="1">
              <a:lnSpc>
                <a:spcPct val="90000"/>
              </a:lnSpc>
            </a:pPr>
            <a:r>
              <a:rPr lang="pt-BR" sz="2000" dirty="0" smtClean="0">
                <a:latin typeface="NimbusSansL-Regu"/>
              </a:rPr>
              <a:t>2.16.76.1.4.x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b="1" dirty="0" smtClean="0">
                <a:latin typeface="NimbusSansL-Bold"/>
              </a:rPr>
              <a:t>Identificação do ramo </a:t>
            </a:r>
            <a:r>
              <a:rPr lang="pt-BR" sz="2000" dirty="0" smtClean="0">
                <a:latin typeface="NimbusSansL-Regu"/>
              </a:rPr>
              <a:t>(Entidades sindicais / empresas / estados da federação, etc.)</a:t>
            </a:r>
            <a:endParaRPr lang="pt-BR" sz="2000" dirty="0" smtClean="0">
              <a:latin typeface="NimbusSansL-Bold"/>
            </a:endParaRPr>
          </a:p>
          <a:p>
            <a:pPr lvl="1" eaLnBrk="1" hangingPunct="1">
              <a:lnSpc>
                <a:spcPct val="90000"/>
              </a:lnSpc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00135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700" y="1087735"/>
            <a:ext cx="4168881" cy="514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57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820187" y="2863729"/>
            <a:ext cx="77057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0" dirty="0">
                <a:latin typeface="Comic Sans MS" pitchFamily="66" charset="0"/>
              </a:rPr>
              <a:t>A </a:t>
            </a:r>
            <a:r>
              <a:rPr lang="en-US" sz="2800" b="0" dirty="0" err="1">
                <a:latin typeface="Comic Sans MS" pitchFamily="66" charset="0"/>
              </a:rPr>
              <a:t>Infraestrutura</a:t>
            </a:r>
            <a:r>
              <a:rPr lang="en-US" sz="2800" b="0" dirty="0">
                <a:latin typeface="Comic Sans MS" pitchFamily="66" charset="0"/>
              </a:rPr>
              <a:t> de Chaves </a:t>
            </a:r>
            <a:r>
              <a:rPr lang="en-US" sz="2800" b="0" dirty="0" err="1">
                <a:latin typeface="Comic Sans MS" pitchFamily="66" charset="0"/>
              </a:rPr>
              <a:t>Públicas</a:t>
            </a:r>
            <a:r>
              <a:rPr lang="en-US" sz="2800" b="0" dirty="0">
                <a:latin typeface="Comic Sans MS" pitchFamily="66" charset="0"/>
              </a:rPr>
              <a:t> (ICP) </a:t>
            </a:r>
            <a:r>
              <a:rPr lang="en-US" sz="2800" b="0" dirty="0" err="1">
                <a:latin typeface="Comic Sans MS" pitchFamily="66" charset="0"/>
              </a:rPr>
              <a:t>é</a:t>
            </a:r>
            <a:r>
              <a:rPr lang="en-US" sz="2800" b="0" dirty="0">
                <a:latin typeface="Comic Sans MS" pitchFamily="66" charset="0"/>
              </a:rPr>
              <a:t> </a:t>
            </a:r>
            <a:r>
              <a:rPr lang="en-US" sz="2800" b="0" dirty="0" err="1">
                <a:latin typeface="Comic Sans MS" pitchFamily="66" charset="0"/>
              </a:rPr>
              <a:t>uma</a:t>
            </a:r>
            <a:r>
              <a:rPr lang="en-US" sz="2800" b="0" dirty="0">
                <a:latin typeface="Comic Sans MS" pitchFamily="66" charset="0"/>
              </a:rPr>
              <a:t> </a:t>
            </a:r>
            <a:r>
              <a:rPr lang="en-US" sz="2800" b="0" dirty="0" err="1">
                <a:latin typeface="Comic Sans MS" pitchFamily="66" charset="0"/>
              </a:rPr>
              <a:t>cadeia</a:t>
            </a:r>
            <a:r>
              <a:rPr lang="en-US" sz="2800" b="0" dirty="0">
                <a:latin typeface="Comic Sans MS" pitchFamily="66" charset="0"/>
              </a:rPr>
              <a:t> </a:t>
            </a:r>
            <a:r>
              <a:rPr lang="en-US" sz="2800" b="0" dirty="0" err="1">
                <a:latin typeface="Comic Sans MS" pitchFamily="66" charset="0"/>
              </a:rPr>
              <a:t>hierárquica</a:t>
            </a:r>
            <a:r>
              <a:rPr lang="en-US" sz="2800" b="0" dirty="0">
                <a:latin typeface="Comic Sans MS" pitchFamily="66" charset="0"/>
              </a:rPr>
              <a:t> e de </a:t>
            </a:r>
            <a:r>
              <a:rPr lang="en-US" sz="2800" b="0" dirty="0" err="1">
                <a:latin typeface="Comic Sans MS" pitchFamily="66" charset="0"/>
              </a:rPr>
              <a:t>confiança</a:t>
            </a:r>
            <a:r>
              <a:rPr lang="en-US" sz="2800" b="0" dirty="0">
                <a:latin typeface="Comic Sans MS" pitchFamily="66" charset="0"/>
              </a:rPr>
              <a:t> </a:t>
            </a:r>
            <a:r>
              <a:rPr lang="en-US" sz="2800" b="0" dirty="0" err="1">
                <a:latin typeface="Comic Sans MS" pitchFamily="66" charset="0"/>
              </a:rPr>
              <a:t>que</a:t>
            </a:r>
            <a:r>
              <a:rPr lang="en-US" sz="2800" b="0" dirty="0">
                <a:latin typeface="Comic Sans MS" pitchFamily="66" charset="0"/>
              </a:rPr>
              <a:t> </a:t>
            </a:r>
            <a:r>
              <a:rPr lang="en-US" sz="2800" b="0" dirty="0" err="1">
                <a:latin typeface="Comic Sans MS" pitchFamily="66" charset="0"/>
              </a:rPr>
              <a:t>viabiliza</a:t>
            </a:r>
            <a:r>
              <a:rPr lang="en-US" sz="2800" b="0" dirty="0">
                <a:latin typeface="Comic Sans MS" pitchFamily="66" charset="0"/>
              </a:rPr>
              <a:t> a </a:t>
            </a:r>
            <a:r>
              <a:rPr lang="en-US" sz="2800" b="0" dirty="0" err="1">
                <a:latin typeface="Comic Sans MS" pitchFamily="66" charset="0"/>
              </a:rPr>
              <a:t>emissão</a:t>
            </a:r>
            <a:r>
              <a:rPr lang="en-US" sz="2800" b="0" dirty="0">
                <a:latin typeface="Comic Sans MS" pitchFamily="66" charset="0"/>
              </a:rPr>
              <a:t> de </a:t>
            </a:r>
            <a:r>
              <a:rPr lang="en-US" sz="2800" b="0" dirty="0" err="1">
                <a:latin typeface="Comic Sans MS" pitchFamily="66" charset="0"/>
              </a:rPr>
              <a:t>certificados</a:t>
            </a:r>
            <a:r>
              <a:rPr lang="en-US" sz="2800" b="0" dirty="0">
                <a:latin typeface="Comic Sans MS" pitchFamily="66" charset="0"/>
              </a:rPr>
              <a:t> </a:t>
            </a:r>
            <a:r>
              <a:rPr lang="en-US" sz="2800" b="0" dirty="0" err="1">
                <a:latin typeface="Comic Sans MS" pitchFamily="66" charset="0"/>
              </a:rPr>
              <a:t>digitais</a:t>
            </a:r>
            <a:r>
              <a:rPr lang="en-US" sz="2800" b="0" dirty="0">
                <a:latin typeface="Comic Sans MS" pitchFamily="66" charset="0"/>
              </a:rPr>
              <a:t> </a:t>
            </a:r>
            <a:r>
              <a:rPr lang="en-US" sz="2800" b="0" dirty="0" err="1">
                <a:latin typeface="Comic Sans MS" pitchFamily="66" charset="0"/>
              </a:rPr>
              <a:t>para</a:t>
            </a:r>
            <a:r>
              <a:rPr lang="en-US" sz="2800" b="0" dirty="0">
                <a:latin typeface="Comic Sans MS" pitchFamily="66" charset="0"/>
              </a:rPr>
              <a:t> </a:t>
            </a:r>
            <a:r>
              <a:rPr lang="en-US" sz="2800" b="0" dirty="0" err="1">
                <a:latin typeface="Comic Sans MS" pitchFamily="66" charset="0"/>
              </a:rPr>
              <a:t>identificação</a:t>
            </a:r>
            <a:r>
              <a:rPr lang="en-US" sz="2800" b="0" dirty="0">
                <a:latin typeface="Comic Sans MS" pitchFamily="66" charset="0"/>
              </a:rPr>
              <a:t> virtual de </a:t>
            </a:r>
            <a:r>
              <a:rPr lang="en-US" sz="2800" b="0" dirty="0" err="1">
                <a:latin typeface="Comic Sans MS" pitchFamily="66" charset="0"/>
              </a:rPr>
              <a:t>pessoas</a:t>
            </a:r>
            <a:r>
              <a:rPr lang="en-US" sz="2800" b="0" dirty="0">
                <a:latin typeface="Comic Sans MS" pitchFamily="66" charset="0"/>
              </a:rPr>
              <a:t>, </a:t>
            </a:r>
            <a:r>
              <a:rPr lang="en-US" sz="2800" b="0" dirty="0" err="1">
                <a:latin typeface="Comic Sans MS" pitchFamily="66" charset="0"/>
              </a:rPr>
              <a:t>servidores</a:t>
            </a:r>
            <a:r>
              <a:rPr lang="en-US" sz="2800" b="0" dirty="0">
                <a:latin typeface="Comic Sans MS" pitchFamily="66" charset="0"/>
              </a:rPr>
              <a:t>, </a:t>
            </a:r>
            <a:r>
              <a:rPr lang="en-US" sz="2800" b="0" dirty="0" err="1">
                <a:latin typeface="Comic Sans MS" pitchFamily="66" charset="0"/>
              </a:rPr>
              <a:t>sistemas</a:t>
            </a:r>
            <a:r>
              <a:rPr lang="en-US" sz="2800" b="0" dirty="0">
                <a:latin typeface="Comic Sans MS" pitchFamily="66" charset="0"/>
              </a:rPr>
              <a:t>, etc.</a:t>
            </a:r>
          </a:p>
        </p:txBody>
      </p:sp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822262" y="1685404"/>
            <a:ext cx="675257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0" dirty="0" err="1">
                <a:latin typeface="Comic Sans MS" pitchFamily="66" charset="0"/>
              </a:rPr>
              <a:t>Infraestrutura</a:t>
            </a:r>
            <a:r>
              <a:rPr lang="en-US" sz="3200" b="0" dirty="0">
                <a:latin typeface="Comic Sans MS" pitchFamily="66" charset="0"/>
              </a:rPr>
              <a:t> de Chaves </a:t>
            </a:r>
            <a:r>
              <a:rPr lang="en-US" sz="3200" b="0" dirty="0" err="1">
                <a:latin typeface="Comic Sans MS" pitchFamily="66" charset="0"/>
              </a:rPr>
              <a:t>Públicas</a:t>
            </a:r>
            <a:endParaRPr lang="en-US" sz="3200" b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3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4390" y="1406102"/>
            <a:ext cx="7793037" cy="11430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smtClean="0"/>
              <a:t>ICP-Brasil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2889516"/>
            <a:ext cx="7772400" cy="2782622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2800" dirty="0" err="1" smtClean="0">
                <a:latin typeface="Comic Sans MS" pitchFamily="66" charset="0"/>
              </a:rPr>
              <a:t>Infra-Estrutura</a:t>
            </a:r>
            <a:r>
              <a:rPr lang="pt-BR" sz="2800" dirty="0" smtClean="0">
                <a:latin typeface="Comic Sans MS" pitchFamily="66" charset="0"/>
              </a:rPr>
              <a:t> de Chaves Públicas Brasileira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pt-BR" sz="2400" dirty="0" smtClean="0">
                <a:latin typeface="Comic Sans MS" pitchFamily="66" charset="0"/>
              </a:rPr>
              <a:t>Instituída pelo Governo Federal – MP 2.200 – Agosto/2001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2800" dirty="0" smtClean="0">
                <a:latin typeface="Comic Sans MS" pitchFamily="66" charset="0"/>
              </a:rPr>
              <a:t>A ICP-Brasil é uma estrutura hierárquica com uma Autoridade Certificadora Raiz, várias autoridades certificadores de primeiro nível e várias autoridades de registro associadas as autoridades de primeiro nível.</a:t>
            </a:r>
          </a:p>
        </p:txBody>
      </p:sp>
    </p:spTree>
    <p:extLst>
      <p:ext uri="{BB962C8B-B14F-4D97-AF65-F5344CB8AC3E}">
        <p14:creationId xmlns:p14="http://schemas.microsoft.com/office/powerpoint/2010/main" val="233166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089" y="2090739"/>
            <a:ext cx="7489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indent="-256032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  <a:defRPr/>
            </a:pPr>
            <a:r>
              <a:rPr lang="pt-BR" sz="2800" b="0" dirty="0">
                <a:solidFill>
                  <a:prstClr val="black"/>
                </a:solidFill>
                <a:latin typeface="Comic Sans MS" pitchFamily="66" charset="0"/>
                <a:ea typeface="+mn-ea"/>
                <a:cs typeface="+mn-cs"/>
              </a:rPr>
              <a:t>Autoridades certificadoras são “terceiros confiáveis” responsáveis pela emissão de certificados digitais</a:t>
            </a:r>
          </a:p>
        </p:txBody>
      </p:sp>
    </p:spTree>
    <p:extLst>
      <p:ext uri="{BB962C8B-B14F-4D97-AF65-F5344CB8AC3E}">
        <p14:creationId xmlns:p14="http://schemas.microsoft.com/office/powerpoint/2010/main" val="83656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615405"/>
            <a:ext cx="7886700" cy="3094199"/>
          </a:xfrm>
        </p:spPr>
        <p:txBody>
          <a:bodyPr/>
          <a:lstStyle/>
          <a:p>
            <a:pPr eaLnBrk="1" hangingPunct="1"/>
            <a:r>
              <a:rPr lang="pt-BR" sz="2400" dirty="0" smtClean="0">
                <a:latin typeface="Comic Sans MS" pitchFamily="66" charset="0"/>
              </a:rPr>
              <a:t>Primeira AC da cadeia de certificação da </a:t>
            </a:r>
            <a:r>
              <a:rPr lang="pt-BR" sz="2400" dirty="0" err="1" smtClean="0">
                <a:latin typeface="Comic Sans MS" pitchFamily="66" charset="0"/>
              </a:rPr>
              <a:t>Infra-Estrutura</a:t>
            </a:r>
            <a:r>
              <a:rPr lang="pt-BR" sz="2400" dirty="0" smtClean="0">
                <a:latin typeface="Comic Sans MS" pitchFamily="66" charset="0"/>
              </a:rPr>
              <a:t> de Chaves Públicas Brasileira cujo certificado é auto-assinado.</a:t>
            </a:r>
          </a:p>
          <a:p>
            <a:pPr eaLnBrk="1" hangingPunct="1"/>
            <a:endParaRPr lang="pt-BR" sz="2400" dirty="0" smtClean="0">
              <a:latin typeface="Comic Sans MS" pitchFamily="66" charset="0"/>
            </a:endParaRPr>
          </a:p>
          <a:p>
            <a:pPr eaLnBrk="1" hangingPunct="1"/>
            <a:endParaRPr lang="pt-BR" sz="2400" dirty="0" smtClean="0">
              <a:latin typeface="Comic Sans MS" pitchFamily="66" charset="0"/>
            </a:endParaRPr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35553" y="1119713"/>
            <a:ext cx="7886700" cy="1325563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smtClean="0"/>
              <a:t>AC-Raiz</a:t>
            </a:r>
          </a:p>
        </p:txBody>
      </p:sp>
    </p:spTree>
    <p:extLst>
      <p:ext uri="{BB962C8B-B14F-4D97-AF65-F5344CB8AC3E}">
        <p14:creationId xmlns:p14="http://schemas.microsoft.com/office/powerpoint/2010/main" val="195483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751482"/>
            <a:ext cx="7886700" cy="3425481"/>
          </a:xfrm>
        </p:spPr>
        <p:txBody>
          <a:bodyPr/>
          <a:lstStyle/>
          <a:p>
            <a:pPr eaLnBrk="1" hangingPunct="1"/>
            <a:r>
              <a:rPr lang="pt-BR" sz="2000" dirty="0" smtClean="0">
                <a:latin typeface="Comic Sans MS" pitchFamily="66" charset="0"/>
              </a:rPr>
              <a:t>São entidades subordinadas à hierarquia da ICP-Brasil, responsáveis por emitir, distribuir, renovar, revogar e gerenciar certificados digitais. Cabe também à AC emitir listas de certificados revogados (LCR).</a:t>
            </a:r>
          </a:p>
          <a:p>
            <a:pPr eaLnBrk="1" hangingPunct="1"/>
            <a:r>
              <a:rPr lang="pt-BR" sz="2000" dirty="0" smtClean="0">
                <a:latin typeface="Comic Sans MS" pitchFamily="66" charset="0"/>
              </a:rPr>
              <a:t>Os certificados das </a:t>
            </a:r>
            <a:r>
              <a:rPr lang="pt-BR" sz="2000" dirty="0" err="1" smtClean="0">
                <a:latin typeface="Comic Sans MS" pitchFamily="66" charset="0"/>
              </a:rPr>
              <a:t>AC´s</a:t>
            </a:r>
            <a:r>
              <a:rPr lang="pt-BR" sz="2000" dirty="0" smtClean="0">
                <a:latin typeface="Comic Sans MS" pitchFamily="66" charset="0"/>
              </a:rPr>
              <a:t> de primeiro nível são assinados pela AC-Raiz.</a:t>
            </a: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49358" y="1220938"/>
            <a:ext cx="7886700" cy="1325563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smtClean="0"/>
              <a:t>Autoridades Certificadoras</a:t>
            </a:r>
          </a:p>
        </p:txBody>
      </p:sp>
    </p:spTree>
    <p:extLst>
      <p:ext uri="{BB962C8B-B14F-4D97-AF65-F5344CB8AC3E}">
        <p14:creationId xmlns:p14="http://schemas.microsoft.com/office/powerpoint/2010/main" val="338550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283" y="1737005"/>
            <a:ext cx="6840537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166892" y="4212407"/>
            <a:ext cx="70754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9900"/>
              </a:buClr>
              <a:buFont typeface="Wingdings" pitchFamily="2" charset="2"/>
              <a:buChar char="ü"/>
            </a:pPr>
            <a:r>
              <a:rPr lang="pt-BR" sz="1600" b="0" dirty="0">
                <a:latin typeface="Comic Sans MS" pitchFamily="66" charset="0"/>
              </a:rPr>
              <a:t>Texto claro: Texto original</a:t>
            </a:r>
          </a:p>
          <a:p>
            <a:pPr>
              <a:buClr>
                <a:srgbClr val="009900"/>
              </a:buClr>
              <a:buFont typeface="Wingdings" pitchFamily="2" charset="2"/>
              <a:buChar char="ü"/>
            </a:pPr>
            <a:r>
              <a:rPr lang="pt-BR" sz="1600" b="0" dirty="0">
                <a:latin typeface="Comic Sans MS" pitchFamily="66" charset="0"/>
              </a:rPr>
              <a:t>Texto cifrado: Texto ilegível</a:t>
            </a:r>
          </a:p>
          <a:p>
            <a:pPr>
              <a:buClr>
                <a:srgbClr val="009900"/>
              </a:buClr>
              <a:buFont typeface="Wingdings" pitchFamily="2" charset="2"/>
              <a:buChar char="ü"/>
            </a:pPr>
            <a:r>
              <a:rPr lang="pt-BR" sz="1600" b="0" dirty="0">
                <a:latin typeface="Comic Sans MS" pitchFamily="66" charset="0"/>
              </a:rPr>
              <a:t>Cifrar: Processo de transformação do texto claro em texto cifrado</a:t>
            </a:r>
          </a:p>
          <a:p>
            <a:pPr>
              <a:buClr>
                <a:srgbClr val="009900"/>
              </a:buClr>
              <a:buFont typeface="Wingdings" pitchFamily="2" charset="2"/>
              <a:buChar char="ü"/>
            </a:pPr>
            <a:r>
              <a:rPr lang="pt-BR" sz="1600" b="0" dirty="0">
                <a:latin typeface="Comic Sans MS" pitchFamily="66" charset="0"/>
              </a:rPr>
              <a:t>Decifrar: Processo de transformação do texto cifrado em texto claro</a:t>
            </a:r>
          </a:p>
          <a:p>
            <a:pPr>
              <a:buClr>
                <a:srgbClr val="009900"/>
              </a:buClr>
              <a:buFont typeface="Wingdings" pitchFamily="2" charset="2"/>
              <a:buChar char="ü"/>
            </a:pPr>
            <a:r>
              <a:rPr lang="pt-BR" sz="1600" b="0" dirty="0">
                <a:latin typeface="Comic Sans MS" pitchFamily="66" charset="0"/>
              </a:rPr>
              <a:t>Chave: Conjunto de dados utilizados para cifrar e decifrar.</a:t>
            </a:r>
          </a:p>
        </p:txBody>
      </p:sp>
    </p:spTree>
    <p:extLst>
      <p:ext uri="{BB962C8B-B14F-4D97-AF65-F5344CB8AC3E}">
        <p14:creationId xmlns:p14="http://schemas.microsoft.com/office/powerpoint/2010/main" val="391747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825100"/>
            <a:ext cx="7886700" cy="3351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dirty="0" smtClean="0">
                <a:latin typeface="Comic Sans MS" pitchFamily="66" charset="0"/>
              </a:rPr>
              <a:t>Entidade responsável pela interface entre o usuário e a Autoridade Certificadora. É vinculada a uma AC e tem por objetivo o recebimento, validação, encaminhamento de solicitações de emissão ou revogação de certificados digitais às AC e identificação, </a:t>
            </a:r>
            <a:r>
              <a:rPr lang="pt-BR" sz="2000" i="1" dirty="0" smtClean="0">
                <a:latin typeface="Comic Sans MS" pitchFamily="66" charset="0"/>
              </a:rPr>
              <a:t>de </a:t>
            </a:r>
            <a:r>
              <a:rPr lang="pt-BR" sz="2000" i="1" u="sng" dirty="0" smtClean="0">
                <a:latin typeface="Comic Sans MS" pitchFamily="66" charset="0"/>
              </a:rPr>
              <a:t>forma presencial</a:t>
            </a:r>
            <a:r>
              <a:rPr lang="pt-BR" sz="2000" dirty="0" smtClean="0">
                <a:latin typeface="Comic Sans MS" pitchFamily="66" charset="0"/>
              </a:rPr>
              <a:t>, de seus solicitantes.</a:t>
            </a:r>
          </a:p>
          <a:p>
            <a:pPr eaLnBrk="1" hangingPunct="1">
              <a:lnSpc>
                <a:spcPct val="90000"/>
              </a:lnSpc>
            </a:pPr>
            <a:endParaRPr lang="pt-BR" sz="2000" dirty="0" smtClean="0">
              <a:latin typeface="Comic Sans MS" pitchFamily="66" charset="0"/>
            </a:endParaRPr>
          </a:p>
        </p:txBody>
      </p:sp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635552" y="1276151"/>
            <a:ext cx="7886700" cy="1325563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smtClean="0"/>
              <a:t>Autoridades de registro</a:t>
            </a:r>
          </a:p>
        </p:txBody>
      </p:sp>
    </p:spTree>
    <p:extLst>
      <p:ext uri="{BB962C8B-B14F-4D97-AF65-F5344CB8AC3E}">
        <p14:creationId xmlns:p14="http://schemas.microsoft.com/office/powerpoint/2010/main" val="5495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C:\Documents and Settings\c025788.GOIANIA\Desktop\certificação digital\Treinamento\organogramaICPresumid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561" y="1114061"/>
            <a:ext cx="7868775" cy="49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826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 noChangeArrowheads="1"/>
          </p:cNvSpPr>
          <p:nvPr>
            <p:ph idx="1"/>
          </p:nvPr>
        </p:nvSpPr>
        <p:spPr>
          <a:xfrm>
            <a:off x="601040" y="1950883"/>
            <a:ext cx="7886700" cy="3729156"/>
          </a:xfrm>
        </p:spPr>
        <p:txBody>
          <a:bodyPr/>
          <a:lstStyle/>
          <a:p>
            <a:pPr eaLnBrk="1" hangingPunct="1"/>
            <a:r>
              <a:rPr lang="pt-BR" sz="2400" dirty="0" smtClean="0">
                <a:latin typeface="Arial" charset="0"/>
              </a:rPr>
              <a:t>LCR</a:t>
            </a:r>
          </a:p>
          <a:p>
            <a:pPr lvl="1" eaLnBrk="1" hangingPunct="1"/>
            <a:r>
              <a:rPr lang="pt-BR" sz="2400" dirty="0" smtClean="0">
                <a:latin typeface="Arial" charset="0"/>
              </a:rPr>
              <a:t>AC raiz publica em intervalos de 90 dias.</a:t>
            </a:r>
          </a:p>
          <a:p>
            <a:pPr lvl="1" eaLnBrk="1" hangingPunct="1"/>
            <a:r>
              <a:rPr lang="pt-BR" sz="2400" dirty="0" err="1" smtClean="0">
                <a:latin typeface="Arial" charset="0"/>
              </a:rPr>
              <a:t>ACs</a:t>
            </a:r>
            <a:r>
              <a:rPr lang="pt-BR" sz="2400" dirty="0" smtClean="0">
                <a:latin typeface="Arial" charset="0"/>
              </a:rPr>
              <a:t> de primeiro nível a cada 45 dias.</a:t>
            </a:r>
          </a:p>
          <a:p>
            <a:pPr lvl="1" eaLnBrk="1" hangingPunct="1"/>
            <a:r>
              <a:rPr lang="pt-BR" sz="2400" dirty="0" err="1" smtClean="0">
                <a:latin typeface="Arial" charset="0"/>
              </a:rPr>
              <a:t>ACs</a:t>
            </a:r>
            <a:r>
              <a:rPr lang="pt-BR" sz="2400" dirty="0" smtClean="0">
                <a:latin typeface="Arial" charset="0"/>
              </a:rPr>
              <a:t> de segundo nível em até 6 horas.</a:t>
            </a:r>
          </a:p>
          <a:p>
            <a:pPr eaLnBrk="1" hangingPunct="1"/>
            <a:r>
              <a:rPr lang="pt-BR" sz="2400" dirty="0" smtClean="0">
                <a:latin typeface="Arial" charset="0"/>
              </a:rPr>
              <a:t>Motivos para revogação</a:t>
            </a:r>
          </a:p>
          <a:p>
            <a:pPr lvl="1" eaLnBrk="1" hangingPunct="1"/>
            <a:r>
              <a:rPr lang="pt-BR" sz="2400" dirty="0" smtClean="0">
                <a:latin typeface="Arial" charset="0"/>
                <a:cs typeface="Arial" charset="0"/>
              </a:rPr>
              <a:t>Comprometimento da Chave Privada</a:t>
            </a:r>
          </a:p>
          <a:p>
            <a:pPr lvl="1" eaLnBrk="1" hangingPunct="1"/>
            <a:r>
              <a:rPr lang="pt-BR" sz="2400" dirty="0" smtClean="0">
                <a:latin typeface="Arial" charset="0"/>
                <a:cs typeface="Arial" charset="0"/>
              </a:rPr>
              <a:t>Troca do nome do titular;</a:t>
            </a:r>
          </a:p>
          <a:p>
            <a:pPr lvl="1" eaLnBrk="1" hangingPunct="1"/>
            <a:r>
              <a:rPr lang="pt-BR" sz="2400" dirty="0" smtClean="0">
                <a:latin typeface="Arial" charset="0"/>
                <a:cs typeface="Arial" charset="0"/>
              </a:rPr>
              <a:t>Saída de um funcionário da empresa</a:t>
            </a:r>
          </a:p>
          <a:p>
            <a:pPr eaLnBrk="1" hangingPunct="1"/>
            <a:endParaRPr lang="pt-BR" sz="2400" dirty="0" smtClean="0">
              <a:latin typeface="Arial" charset="0"/>
            </a:endParaRPr>
          </a:p>
          <a:p>
            <a:pPr lvl="1" eaLnBrk="1" hangingPunct="1"/>
            <a:endParaRPr lang="pt-BR" sz="2400" dirty="0" smtClean="0">
              <a:latin typeface="Arial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74218"/>
            <a:ext cx="7886700" cy="816471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smtClean="0">
                <a:latin typeface="Arial" pitchFamily="34" charset="0"/>
              </a:rPr>
              <a:t>Lista Certificados Revogados</a:t>
            </a:r>
          </a:p>
        </p:txBody>
      </p:sp>
    </p:spTree>
    <p:extLst>
      <p:ext uri="{BB962C8B-B14F-4D97-AF65-F5344CB8AC3E}">
        <p14:creationId xmlns:p14="http://schemas.microsoft.com/office/powerpoint/2010/main" val="297575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5585" y="1001946"/>
            <a:ext cx="4293314" cy="523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638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1019108"/>
            <a:ext cx="4254263" cy="52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440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9" y="620688"/>
            <a:ext cx="7793037" cy="11430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i="1" dirty="0" smtClean="0">
                <a:latin typeface="Arial" pitchFamily="34" charset="0"/>
              </a:rPr>
              <a:t>OCSP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989138"/>
            <a:ext cx="7772400" cy="4114800"/>
          </a:xfrm>
        </p:spPr>
        <p:txBody>
          <a:bodyPr/>
          <a:lstStyle/>
          <a:p>
            <a:pPr eaLnBrk="1" hangingPunct="1"/>
            <a:r>
              <a:rPr lang="pt-BR" sz="2800" b="1" i="1" smtClean="0">
                <a:latin typeface="Comic Sans MS" pitchFamily="66" charset="0"/>
              </a:rPr>
              <a:t> Online Certificate Status Protocol</a:t>
            </a:r>
            <a:endParaRPr lang="pt-BR" sz="2800" smtClean="0">
              <a:latin typeface="Comic Sans MS" pitchFamily="66" charset="0"/>
            </a:endParaRPr>
          </a:p>
          <a:p>
            <a:pPr lvl="1" eaLnBrk="1" hangingPunct="1"/>
            <a:r>
              <a:rPr lang="pt-BR" sz="2800" smtClean="0">
                <a:latin typeface="Comic Sans MS" pitchFamily="66" charset="0"/>
              </a:rPr>
              <a:t>É o Protocolo </a:t>
            </a:r>
            <a:r>
              <a:rPr lang="pt-BR" sz="2800" i="1" smtClean="0">
                <a:latin typeface="Comic Sans MS" pitchFamily="66" charset="0"/>
              </a:rPr>
              <a:t>Online </a:t>
            </a:r>
            <a:r>
              <a:rPr lang="pt-BR" sz="2800" smtClean="0">
                <a:latin typeface="Comic Sans MS" pitchFamily="66" charset="0"/>
              </a:rPr>
              <a:t>para verificação de Estado de Certificados.</a:t>
            </a:r>
          </a:p>
        </p:txBody>
      </p:sp>
    </p:spTree>
    <p:extLst>
      <p:ext uri="{BB962C8B-B14F-4D97-AF65-F5344CB8AC3E}">
        <p14:creationId xmlns:p14="http://schemas.microsoft.com/office/powerpoint/2010/main" val="370200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4" y="617538"/>
            <a:ext cx="7793037" cy="11430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i="1" dirty="0" smtClean="0">
                <a:latin typeface="Arial" pitchFamily="34" charset="0"/>
              </a:rPr>
              <a:t>HSM</a:t>
            </a:r>
            <a:endParaRPr lang="pt-BR" sz="4400" dirty="0" smtClean="0">
              <a:latin typeface="Arial" pitchFamily="34" charset="0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017713"/>
            <a:ext cx="7772400" cy="4114800"/>
          </a:xfrm>
        </p:spPr>
        <p:txBody>
          <a:bodyPr/>
          <a:lstStyle/>
          <a:p>
            <a:pPr eaLnBrk="1" hangingPunct="1"/>
            <a:r>
              <a:rPr lang="pt-BR" sz="2000" b="1" i="1" dirty="0" smtClean="0">
                <a:latin typeface="Arial" charset="0"/>
              </a:rPr>
              <a:t>Hardware Security Module</a:t>
            </a:r>
          </a:p>
          <a:p>
            <a:pPr lvl="1" eaLnBrk="1" hangingPunct="1"/>
            <a:r>
              <a:rPr lang="pt-BR" sz="2000" b="1" i="1" dirty="0" smtClean="0">
                <a:latin typeface="Arial" charset="0"/>
              </a:rPr>
              <a:t> </a:t>
            </a:r>
            <a:r>
              <a:rPr lang="pt-BR" sz="2000" dirty="0" smtClean="0">
                <a:latin typeface="Arial" charset="0"/>
              </a:rPr>
              <a:t>É um dispositivo baseado em </a:t>
            </a:r>
            <a:r>
              <a:rPr lang="pt-BR" sz="2000" i="1" dirty="0" smtClean="0">
                <a:latin typeface="Arial" charset="0"/>
              </a:rPr>
              <a:t>hardware </a:t>
            </a:r>
            <a:r>
              <a:rPr lang="pt-BR" sz="2000" dirty="0" smtClean="0">
                <a:latin typeface="Arial" charset="0"/>
              </a:rPr>
              <a:t>que gera, guarda e protege chaves criptográficas, além de ter a capacidade de executar operações criptográficas, como assinatura digital.</a:t>
            </a:r>
          </a:p>
          <a:p>
            <a:pPr lvl="1" eaLnBrk="1" hangingPunct="1"/>
            <a:endParaRPr lang="pt-BR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7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17538"/>
            <a:ext cx="9144001" cy="11430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buNone/>
              <a:defRPr/>
            </a:pPr>
            <a:r>
              <a:rPr lang="pt-BR" sz="4400" dirty="0" smtClean="0">
                <a:latin typeface="Arial" pitchFamily="34" charset="0"/>
              </a:rPr>
              <a:t>FCT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2017713"/>
            <a:ext cx="8331200" cy="4114800"/>
          </a:xfrm>
        </p:spPr>
        <p:txBody>
          <a:bodyPr/>
          <a:lstStyle/>
          <a:p>
            <a:pPr eaLnBrk="1" hangingPunct="1"/>
            <a:r>
              <a:rPr lang="pt-BR" sz="2000" b="1" dirty="0" smtClean="0">
                <a:latin typeface="Arial" charset="0"/>
              </a:rPr>
              <a:t>Fonte Confiável de Tempo</a:t>
            </a:r>
          </a:p>
          <a:p>
            <a:pPr lvl="1" eaLnBrk="1" hangingPunct="1"/>
            <a:r>
              <a:rPr lang="pt-BR" sz="2000" dirty="0" smtClean="0">
                <a:latin typeface="Arial" charset="0"/>
              </a:rPr>
              <a:t>É a denominação dada ao Relógio Atômico localizado no Observatório Nacional.</a:t>
            </a:r>
          </a:p>
          <a:p>
            <a:pPr lvl="1" eaLnBrk="1" hangingPunct="1"/>
            <a:endParaRPr lang="pt-BR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4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3366FF"/>
                </a:solidFill>
              </a:rPr>
              <a:t>Obrigado!!</a:t>
            </a:r>
            <a:endParaRPr lang="en-US" sz="8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6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 bwMode="auto">
          <a:xfrm>
            <a:off x="395288" y="2924175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ctr" eaLnBrk="1" hangingPunct="1">
              <a:buNone/>
              <a:defRPr/>
            </a:pPr>
            <a:r>
              <a:rPr lang="pt-BR" sz="4800" dirty="0" smtClean="0">
                <a:effectLst/>
              </a:rPr>
              <a:t>Criptografia Clássica</a:t>
            </a:r>
          </a:p>
        </p:txBody>
      </p:sp>
    </p:spTree>
    <p:extLst>
      <p:ext uri="{BB962C8B-B14F-4D97-AF65-F5344CB8AC3E}">
        <p14:creationId xmlns:p14="http://schemas.microsoft.com/office/powerpoint/2010/main" val="66030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 bwMode="auto">
          <a:xfrm>
            <a:off x="628650" y="935667"/>
            <a:ext cx="7886700" cy="1325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ctr" eaLnBrk="1" hangingPunct="1">
              <a:buNone/>
              <a:defRPr/>
            </a:pPr>
            <a:r>
              <a:rPr lang="pt-BR" sz="4000" dirty="0" smtClean="0">
                <a:effectLst/>
              </a:rPr>
              <a:t>Cifrador de César</a:t>
            </a:r>
          </a:p>
        </p:txBody>
      </p:sp>
      <p:pic>
        <p:nvPicPr>
          <p:cNvPr id="21506" name="Picture 9" descr="Índ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272" y="2881762"/>
            <a:ext cx="4500563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168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 bwMode="auto">
          <a:xfrm>
            <a:off x="635552" y="770026"/>
            <a:ext cx="7886700" cy="1325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ctr" eaLnBrk="1" hangingPunct="1">
              <a:buNone/>
              <a:defRPr/>
            </a:pPr>
            <a:r>
              <a:rPr lang="pt-BR" sz="4400" dirty="0" smtClean="0">
                <a:effectLst/>
              </a:rPr>
              <a:t>Análise de frequência</a:t>
            </a:r>
          </a:p>
        </p:txBody>
      </p:sp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716" y="2186049"/>
            <a:ext cx="54006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6208713" y="2433638"/>
            <a:ext cx="14352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Vulnerabilidade</a:t>
            </a:r>
          </a:p>
        </p:txBody>
      </p:sp>
    </p:spTree>
    <p:extLst>
      <p:ext uri="{BB962C8B-B14F-4D97-AF65-F5344CB8AC3E}">
        <p14:creationId xmlns:p14="http://schemas.microsoft.com/office/powerpoint/2010/main" val="38946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 bwMode="auto">
          <a:xfrm>
            <a:off x="4898657" y="758320"/>
            <a:ext cx="4067175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indent="0" algn="r" eaLnBrk="1" hangingPunct="1">
              <a:buNone/>
              <a:defRPr/>
            </a:pPr>
            <a:r>
              <a:rPr lang="pt-BR" sz="2800" dirty="0" smtClean="0">
                <a:effectLst/>
              </a:rPr>
              <a:t>Cifrador </a:t>
            </a:r>
            <a:r>
              <a:rPr lang="pt-BR" sz="2800" dirty="0" err="1" smtClean="0">
                <a:effectLst/>
              </a:rPr>
              <a:t>polialfabético</a:t>
            </a:r>
            <a:r>
              <a:rPr lang="pt-BR" sz="2800" dirty="0" smtClean="0">
                <a:effectLst/>
              </a:rPr>
              <a:t/>
            </a:r>
            <a:br>
              <a:rPr lang="pt-BR" sz="2800" dirty="0" smtClean="0">
                <a:effectLst/>
              </a:rPr>
            </a:br>
            <a:r>
              <a:rPr lang="pt-BR" sz="2800" dirty="0" smtClean="0">
                <a:effectLst/>
              </a:rPr>
              <a:t>Cifrador de </a:t>
            </a:r>
            <a:r>
              <a:rPr lang="pt-BR" sz="2800" dirty="0" err="1" smtClean="0">
                <a:effectLst/>
              </a:rPr>
              <a:t>Vigenere</a:t>
            </a:r>
            <a:endParaRPr lang="pt-BR" sz="2800" dirty="0" smtClean="0">
              <a:effectLst/>
            </a:endParaRP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790" y="968459"/>
            <a:ext cx="50768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5508625" y="1989140"/>
            <a:ext cx="34559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0">
                <a:latin typeface="Comic Sans MS" pitchFamily="66" charset="0"/>
              </a:rPr>
              <a:t>Mensagem:universo</a:t>
            </a:r>
          </a:p>
          <a:p>
            <a:r>
              <a:rPr lang="pt-BR" b="0">
                <a:latin typeface="Comic Sans MS" pitchFamily="66" charset="0"/>
              </a:rPr>
              <a:t>Chave: xpto</a:t>
            </a:r>
          </a:p>
          <a:p>
            <a:r>
              <a:rPr lang="pt-BR" b="0">
                <a:latin typeface="Comic Sans MS" pitchFamily="66" charset="0"/>
              </a:rPr>
              <a:t>Resultado: rcbjbglc</a:t>
            </a:r>
          </a:p>
          <a:p>
            <a:endParaRPr lang="pt-BR" b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79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/>
          </p:cNvSpPr>
          <p:nvPr/>
        </p:nvSpPr>
        <p:spPr bwMode="auto">
          <a:xfrm>
            <a:off x="395288" y="29241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100">
                <a:solidFill>
                  <a:schemeClr val="tx2"/>
                </a:solidFill>
                <a:latin typeface="Lucida Sans Unicode" pitchFamily="34" charset="0"/>
              </a:rPr>
              <a:t>Criptografia Moderna</a:t>
            </a:r>
          </a:p>
        </p:txBody>
      </p:sp>
    </p:spTree>
    <p:extLst>
      <p:ext uri="{BB962C8B-B14F-4D97-AF65-F5344CB8AC3E}">
        <p14:creationId xmlns:p14="http://schemas.microsoft.com/office/powerpoint/2010/main" val="64675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1053</Words>
  <Application>Microsoft Macintosh PowerPoint</Application>
  <PresentationFormat>On-screen Show (4:3)</PresentationFormat>
  <Paragraphs>133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Design padrão</vt:lpstr>
      <vt:lpstr>Imagem de bitmap</vt:lpstr>
      <vt:lpstr>PowerPoint Presentation</vt:lpstr>
      <vt:lpstr>Agenda</vt:lpstr>
      <vt:lpstr>Criptografia</vt:lpstr>
      <vt:lpstr>PowerPoint Presentation</vt:lpstr>
      <vt:lpstr>Criptografia Clássica</vt:lpstr>
      <vt:lpstr>Cifrador de César</vt:lpstr>
      <vt:lpstr>Análise de frequência</vt:lpstr>
      <vt:lpstr>Cifrador polialfabético Cifrador de Vigenere</vt:lpstr>
      <vt:lpstr>PowerPoint Presentation</vt:lpstr>
      <vt:lpstr>PowerPoint Presentation</vt:lpstr>
      <vt:lpstr>Cifradores de Bloco</vt:lpstr>
      <vt:lpstr>Cifradores de Fluxo</vt:lpstr>
      <vt:lpstr>Criptografia simétrica</vt:lpstr>
      <vt:lpstr>Algoritmos simétricos</vt:lpstr>
      <vt:lpstr>Troca de Chaves</vt:lpstr>
      <vt:lpstr>Matematicamente falando</vt:lpstr>
      <vt:lpstr>Problema do logarítimo discreto</vt:lpstr>
      <vt:lpstr>Criptografia Assimétrica</vt:lpstr>
      <vt:lpstr>Algoritmos de Hash</vt:lpstr>
      <vt:lpstr>Algoritmos de Hash</vt:lpstr>
      <vt:lpstr>PowerPoint Presentation</vt:lpstr>
      <vt:lpstr>Assinatura Digital</vt:lpstr>
      <vt:lpstr>Assinatura Digital</vt:lpstr>
      <vt:lpstr>PowerPoint Presentation</vt:lpstr>
      <vt:lpstr>PowerPoint Presentation</vt:lpstr>
      <vt:lpstr>Estrutura certificado </vt:lpstr>
      <vt:lpstr>Estrutura Certificado X.509v3</vt:lpstr>
      <vt:lpstr>PowerPoint Presentation</vt:lpstr>
      <vt:lpstr>PowerPoint Presentation</vt:lpstr>
      <vt:lpstr>Object Identifier</vt:lpstr>
      <vt:lpstr>Object Identifier</vt:lpstr>
      <vt:lpstr>Object Identifier - Exemplos</vt:lpstr>
      <vt:lpstr>Object Identifier - Exemplos</vt:lpstr>
      <vt:lpstr>PowerPoint Presentation</vt:lpstr>
      <vt:lpstr>PowerPoint Presentation</vt:lpstr>
      <vt:lpstr>ICP-Brasil</vt:lpstr>
      <vt:lpstr>PowerPoint Presentation</vt:lpstr>
      <vt:lpstr>AC-Raiz</vt:lpstr>
      <vt:lpstr>Autoridades Certificadoras</vt:lpstr>
      <vt:lpstr>Autoridades de registro</vt:lpstr>
      <vt:lpstr>PowerPoint Presentation</vt:lpstr>
      <vt:lpstr>Lista Certificados Revogados</vt:lpstr>
      <vt:lpstr>PowerPoint Presentation</vt:lpstr>
      <vt:lpstr>PowerPoint Presentation</vt:lpstr>
      <vt:lpstr>OCSP</vt:lpstr>
      <vt:lpstr>HSM</vt:lpstr>
      <vt:lpstr>FCT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Júnio Silva</cp:lastModifiedBy>
  <cp:revision>23</cp:revision>
  <dcterms:modified xsi:type="dcterms:W3CDTF">2019-05-28T11:35:47Z</dcterms:modified>
</cp:coreProperties>
</file>