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E290B-C842-4D51-B170-0E4DF4B1EBD3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FC9CB-A417-43F0-9238-672D03078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94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FC9CB-A417-43F0-9238-672D03078AB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64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944B-FD9D-4219-B5A8-F22F9033FBC4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69A-7729-4EB1-BF20-35B0D8F8241E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9E99-9261-4720-9B17-058B595864C2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699A-5DD7-434B-9E0B-CC49E2155409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4A5A-D2A6-4AE8-9111-7CF753994EF7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D85B-DE5A-4332-91AC-AA08C1BB4C5E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A667-4F40-4EFE-832D-B1DDFB697A5A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0AFB-FF5F-4988-B383-0778C476CCE3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D8FE-81F6-4EDD-BA1C-FA9A536F3E22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B6CD-74B6-4C0D-98C4-A5DAB7C8A8D9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F619-FB3F-41FE-A1F2-57B0E4B161D1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4E96-BEA6-423A-8761-B582E03A7F67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889A-C401-415F-850F-B51411968945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AF66-4B63-41F4-BD32-2FBEA88C4FB0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1964-18A8-444B-88BD-8C3F09EA69F8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B66A-1DCB-4BC4-A4DC-42FB585781CA}" type="datetime1">
              <a:rPr lang="pt-BR" smtClean="0"/>
              <a:t>28/05/2019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65F32-B4DC-4010-8501-C9A9CD67C4DC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Algoritmos de Acordo, Generais Bizantinos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Railson Rodrigues Leite</a:t>
            </a:r>
            <a:endParaRPr lang="pt-BR" dirty="0"/>
          </a:p>
        </p:txBody>
      </p:sp>
      <p:pic>
        <p:nvPicPr>
          <p:cNvPr id="8" name="Picture 2" descr="Resultado de imagem para logo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4" y="-172191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logo emc uf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59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515987"/>
            <a:ext cx="8596668" cy="3525375"/>
          </a:xfrm>
        </p:spPr>
        <p:txBody>
          <a:bodyPr/>
          <a:lstStyle/>
          <a:p>
            <a:r>
              <a:rPr lang="pt-BR" dirty="0" smtClean="0"/>
              <a:t>Sistemas Distribuídos Conceitos e Projeto 5ª Edição – </a:t>
            </a:r>
            <a:r>
              <a:rPr lang="pt-BR" dirty="0" err="1" smtClean="0"/>
              <a:t>Coulouris</a:t>
            </a:r>
            <a:r>
              <a:rPr lang="pt-BR" dirty="0" smtClean="0"/>
              <a:t>, George – </a:t>
            </a:r>
            <a:r>
              <a:rPr lang="pt-BR" dirty="0" err="1" smtClean="0"/>
              <a:t>Dollimore</a:t>
            </a:r>
            <a:r>
              <a:rPr lang="pt-BR" dirty="0" smtClean="0"/>
              <a:t>, Jean – </a:t>
            </a:r>
            <a:r>
              <a:rPr lang="pt-BR" dirty="0" err="1" smtClean="0"/>
              <a:t>Kindberg</a:t>
            </a:r>
            <a:r>
              <a:rPr lang="pt-BR" dirty="0" smtClean="0"/>
              <a:t>, Tim- Blair, Gordon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0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 smtClean="0"/>
              <a:t>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515987"/>
            <a:ext cx="8596668" cy="3525375"/>
          </a:xfrm>
        </p:spPr>
        <p:txBody>
          <a:bodyPr/>
          <a:lstStyle/>
          <a:p>
            <a:r>
              <a:rPr lang="pt-BR" dirty="0" smtClean="0"/>
              <a:t>Generais devem entrar em acordo para atacar ou recuar, pela distancia só podem se comunicar por meio de mensageiros.</a:t>
            </a:r>
          </a:p>
          <a:p>
            <a:r>
              <a:rPr lang="pt-BR" dirty="0" smtClean="0"/>
              <a:t>Um </a:t>
            </a:r>
            <a:r>
              <a:rPr lang="pt-BR" dirty="0" smtClean="0"/>
              <a:t>deles </a:t>
            </a:r>
            <a:r>
              <a:rPr lang="pt-BR" dirty="0" smtClean="0"/>
              <a:t>é o comandante, dá a ordem de ataque ou retirada para os outros.</a:t>
            </a:r>
          </a:p>
          <a:p>
            <a:r>
              <a:rPr lang="pt-BR" dirty="0" smtClean="0"/>
              <a:t>Um ou mais dos Generais </a:t>
            </a:r>
            <a:r>
              <a:rPr lang="pt-BR" dirty="0" smtClean="0"/>
              <a:t>pode </a:t>
            </a:r>
            <a:r>
              <a:rPr lang="pt-BR" dirty="0" smtClean="0"/>
              <a:t>ser um traidor, ou seja, falho. Ser traidor implica, comunicar um que vai atacar e o outro que vai recuar.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02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515987"/>
            <a:ext cx="8596668" cy="3525375"/>
          </a:xfrm>
        </p:spPr>
        <p:txBody>
          <a:bodyPr/>
          <a:lstStyle/>
          <a:p>
            <a:r>
              <a:rPr lang="pt-BR" dirty="0"/>
              <a:t>Término: cada processo correto acaba por configurar sua variável de decisão. </a:t>
            </a:r>
            <a:endParaRPr lang="pt-BR" dirty="0" smtClean="0"/>
          </a:p>
          <a:p>
            <a:r>
              <a:rPr lang="pt-BR" dirty="0" smtClean="0"/>
              <a:t>Acordo</a:t>
            </a:r>
            <a:r>
              <a:rPr lang="pt-BR" dirty="0"/>
              <a:t>: o valor de decisão de todos os processos corretos é o mesmo: se </a:t>
            </a:r>
            <a:r>
              <a:rPr lang="pt-BR" dirty="0" err="1" smtClean="0"/>
              <a:t>Pi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 smtClean="0"/>
              <a:t>Pj</a:t>
            </a:r>
            <a:r>
              <a:rPr lang="pt-BR" dirty="0" smtClean="0"/>
              <a:t> </a:t>
            </a:r>
            <a:r>
              <a:rPr lang="pt-BR" dirty="0"/>
              <a:t>estão corretos e entraram no estado </a:t>
            </a:r>
            <a:r>
              <a:rPr lang="pt-BR" dirty="0" smtClean="0"/>
              <a:t>decidido.</a:t>
            </a:r>
          </a:p>
          <a:p>
            <a:r>
              <a:rPr lang="pt-BR" dirty="0" smtClean="0"/>
              <a:t>Integridade</a:t>
            </a:r>
            <a:r>
              <a:rPr lang="pt-BR" dirty="0"/>
              <a:t>: se o comandante está correto, então todos os processos corretos decidem pelo valor proposto pelo comandante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É preciso ter 3F+1 nós para tolerar F falhas.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93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 smtClean="0"/>
              <a:t>Exemplo - Impossível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5473521"/>
            <a:ext cx="8596668" cy="567841"/>
          </a:xfrm>
        </p:spPr>
        <p:txBody>
          <a:bodyPr/>
          <a:lstStyle/>
          <a:p>
            <a:r>
              <a:rPr lang="pt-BR" dirty="0" smtClean="0"/>
              <a:t>Fonte: Sistemas Distribuídos Conceitos e Projetos, Figura 15.18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2080549"/>
            <a:ext cx="9283500" cy="32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9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D8FE-81F6-4EDD-BA1C-FA9A536F3E22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5357611" y="3547999"/>
            <a:ext cx="837127" cy="875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341807" y="3547999"/>
            <a:ext cx="837127" cy="875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885123" y="2331961"/>
            <a:ext cx="837127" cy="875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885124" y="5165598"/>
            <a:ext cx="837127" cy="875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>
            <a:stCxn id="8" idx="3"/>
            <a:endCxn id="7" idx="7"/>
          </p:cNvCxnSpPr>
          <p:nvPr/>
        </p:nvCxnSpPr>
        <p:spPr>
          <a:xfrm flipH="1">
            <a:off x="3056340" y="3079472"/>
            <a:ext cx="951377" cy="5967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8" idx="4"/>
            <a:endCxn id="9" idx="0"/>
          </p:cNvCxnSpPr>
          <p:nvPr/>
        </p:nvCxnSpPr>
        <p:spPr>
          <a:xfrm>
            <a:off x="4303687" y="3207725"/>
            <a:ext cx="1" cy="19578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8" idx="5"/>
            <a:endCxn id="6" idx="1"/>
          </p:cNvCxnSpPr>
          <p:nvPr/>
        </p:nvCxnSpPr>
        <p:spPr>
          <a:xfrm>
            <a:off x="4599656" y="3079472"/>
            <a:ext cx="880549" cy="5967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030457" y="320772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336075" y="314857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352748" y="464065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29" name="Título 1"/>
          <p:cNvSpPr txBox="1">
            <a:spLocks/>
          </p:cNvSpPr>
          <p:nvPr/>
        </p:nvSpPr>
        <p:spPr>
          <a:xfrm>
            <a:off x="677334" y="1383930"/>
            <a:ext cx="8596668" cy="8942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mtClean="0"/>
              <a:t>Exemplo - Possível</a:t>
            </a:r>
            <a:endParaRPr lang="pt-BR" dirty="0"/>
          </a:p>
        </p:txBody>
      </p:sp>
      <p:pic>
        <p:nvPicPr>
          <p:cNvPr id="30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42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D8FE-81F6-4EDD-BA1C-FA9A536F3E22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5357611" y="3547999"/>
            <a:ext cx="837127" cy="875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341807" y="3547999"/>
            <a:ext cx="837127" cy="875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885123" y="2331961"/>
            <a:ext cx="837127" cy="875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885124" y="5165598"/>
            <a:ext cx="837127" cy="875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>
            <a:stCxn id="8" idx="3"/>
            <a:endCxn id="7" idx="7"/>
          </p:cNvCxnSpPr>
          <p:nvPr/>
        </p:nvCxnSpPr>
        <p:spPr>
          <a:xfrm flipH="1">
            <a:off x="3056340" y="3079472"/>
            <a:ext cx="951377" cy="5967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8" idx="4"/>
            <a:endCxn id="9" idx="0"/>
          </p:cNvCxnSpPr>
          <p:nvPr/>
        </p:nvCxnSpPr>
        <p:spPr>
          <a:xfrm>
            <a:off x="4303687" y="3207725"/>
            <a:ext cx="1" cy="19578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8" idx="5"/>
            <a:endCxn id="6" idx="1"/>
          </p:cNvCxnSpPr>
          <p:nvPr/>
        </p:nvCxnSpPr>
        <p:spPr>
          <a:xfrm>
            <a:off x="4599656" y="3079472"/>
            <a:ext cx="880549" cy="5967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030457" y="320772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336075" y="314857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301176" y="464065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</a:t>
            </a:r>
            <a:endParaRPr lang="pt-BR" dirty="0"/>
          </a:p>
        </p:txBody>
      </p:sp>
      <p:cxnSp>
        <p:nvCxnSpPr>
          <p:cNvPr id="16" name="Conector de seta reta 15"/>
          <p:cNvCxnSpPr>
            <a:endCxn id="6" idx="3"/>
          </p:cNvCxnSpPr>
          <p:nvPr/>
        </p:nvCxnSpPr>
        <p:spPr>
          <a:xfrm>
            <a:off x="3075900" y="4284609"/>
            <a:ext cx="2404305" cy="1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2972820" y="4356797"/>
            <a:ext cx="1034897" cy="1085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4700289" y="4423763"/>
            <a:ext cx="934266" cy="1018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975668" y="391527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v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658922" y="490312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v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662033" y="490312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w</a:t>
            </a:r>
            <a:endParaRPr lang="pt-BR" dirty="0">
              <a:solidFill>
                <a:schemeClr val="accent2"/>
              </a:soli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 flipH="1" flipV="1">
            <a:off x="3119723" y="3850308"/>
            <a:ext cx="2274174" cy="341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423366" y="347739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w</a:t>
            </a:r>
            <a:endParaRPr lang="pt-BR" dirty="0">
              <a:solidFill>
                <a:schemeClr val="accent2"/>
              </a:soli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 flipV="1">
            <a:off x="4722250" y="4423764"/>
            <a:ext cx="1138028" cy="13073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739031" y="464065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v</a:t>
            </a:r>
            <a:endParaRPr lang="pt-BR" dirty="0">
              <a:solidFill>
                <a:schemeClr val="accent2"/>
              </a:solidFill>
            </a:endParaRPr>
          </a:p>
        </p:txBody>
      </p:sp>
      <p:cxnSp>
        <p:nvCxnSpPr>
          <p:cNvPr id="40" name="Conector de seta reta 39"/>
          <p:cNvCxnSpPr/>
          <p:nvPr/>
        </p:nvCxnSpPr>
        <p:spPr>
          <a:xfrm flipH="1" flipV="1">
            <a:off x="2679361" y="4412678"/>
            <a:ext cx="1257095" cy="1307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2490413" y="44796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v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45" name="Título 1"/>
          <p:cNvSpPr txBox="1">
            <a:spLocks/>
          </p:cNvSpPr>
          <p:nvPr/>
        </p:nvSpPr>
        <p:spPr>
          <a:xfrm>
            <a:off x="677334" y="1383930"/>
            <a:ext cx="8596668" cy="8942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mtClean="0"/>
              <a:t>Exemplo - Possível</a:t>
            </a:r>
            <a:endParaRPr lang="pt-BR" dirty="0"/>
          </a:p>
        </p:txBody>
      </p:sp>
      <p:pic>
        <p:nvPicPr>
          <p:cNvPr id="4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09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D8FE-81F6-4EDD-BA1C-FA9A536F3E22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5357611" y="3547999"/>
            <a:ext cx="837127" cy="875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341807" y="3547999"/>
            <a:ext cx="837127" cy="875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885123" y="2331961"/>
            <a:ext cx="837127" cy="875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885124" y="5165598"/>
            <a:ext cx="837127" cy="875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>
            <a:stCxn id="8" idx="3"/>
            <a:endCxn id="7" idx="7"/>
          </p:cNvCxnSpPr>
          <p:nvPr/>
        </p:nvCxnSpPr>
        <p:spPr>
          <a:xfrm flipH="1">
            <a:off x="3056340" y="3079472"/>
            <a:ext cx="951377" cy="5967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8" idx="4"/>
            <a:endCxn id="9" idx="0"/>
          </p:cNvCxnSpPr>
          <p:nvPr/>
        </p:nvCxnSpPr>
        <p:spPr>
          <a:xfrm>
            <a:off x="4303687" y="3207725"/>
            <a:ext cx="1" cy="19578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8" idx="5"/>
            <a:endCxn id="6" idx="1"/>
          </p:cNvCxnSpPr>
          <p:nvPr/>
        </p:nvCxnSpPr>
        <p:spPr>
          <a:xfrm>
            <a:off x="4599656" y="3079472"/>
            <a:ext cx="880549" cy="5967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030457" y="320772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336075" y="314857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301176" y="464065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</a:t>
            </a:r>
            <a:endParaRPr lang="pt-BR" dirty="0"/>
          </a:p>
        </p:txBody>
      </p:sp>
      <p:cxnSp>
        <p:nvCxnSpPr>
          <p:cNvPr id="16" name="Conector de seta reta 15"/>
          <p:cNvCxnSpPr>
            <a:endCxn id="6" idx="3"/>
          </p:cNvCxnSpPr>
          <p:nvPr/>
        </p:nvCxnSpPr>
        <p:spPr>
          <a:xfrm>
            <a:off x="3075900" y="4284609"/>
            <a:ext cx="2404305" cy="1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2972820" y="4356797"/>
            <a:ext cx="1034897" cy="1085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4700289" y="4423763"/>
            <a:ext cx="934266" cy="1018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975668" y="391527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v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658922" y="490312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v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662033" y="490312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w</a:t>
            </a:r>
            <a:endParaRPr lang="pt-BR" dirty="0">
              <a:solidFill>
                <a:schemeClr val="accent2"/>
              </a:soli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 flipH="1" flipV="1">
            <a:off x="3119723" y="3850308"/>
            <a:ext cx="2274174" cy="341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423366" y="347739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w</a:t>
            </a:r>
            <a:endParaRPr lang="pt-BR" dirty="0">
              <a:solidFill>
                <a:schemeClr val="accent2"/>
              </a:soli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 flipV="1">
            <a:off x="4722250" y="4423764"/>
            <a:ext cx="1138028" cy="13073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739031" y="464065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v</a:t>
            </a:r>
            <a:endParaRPr lang="pt-BR" dirty="0">
              <a:solidFill>
                <a:schemeClr val="accent2"/>
              </a:solidFill>
            </a:endParaRPr>
          </a:p>
        </p:txBody>
      </p:sp>
      <p:cxnSp>
        <p:nvCxnSpPr>
          <p:cNvPr id="40" name="Conector de seta reta 39"/>
          <p:cNvCxnSpPr/>
          <p:nvPr/>
        </p:nvCxnSpPr>
        <p:spPr>
          <a:xfrm flipH="1" flipV="1">
            <a:off x="2679361" y="4412678"/>
            <a:ext cx="1257095" cy="1307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2490413" y="44796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v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566368" y="6092764"/>
            <a:ext cx="19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Maioria(</a:t>
            </a:r>
            <a:r>
              <a:rPr lang="pt-BR" dirty="0" err="1" smtClean="0"/>
              <a:t>v,v,w</a:t>
            </a:r>
            <a:r>
              <a:rPr lang="pt-BR" dirty="0" smtClean="0"/>
              <a:t>) = v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71325" y="3890633"/>
            <a:ext cx="19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Maioria(</a:t>
            </a:r>
            <a:r>
              <a:rPr lang="pt-BR" dirty="0" err="1" smtClean="0"/>
              <a:t>v,v,w</a:t>
            </a:r>
            <a:r>
              <a:rPr lang="pt-BR" dirty="0" smtClean="0"/>
              <a:t>) = v</a:t>
            </a:r>
            <a:endParaRPr lang="pt-BR" dirty="0"/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>
            <a:off x="677334" y="1383930"/>
            <a:ext cx="8596668" cy="8942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Exemplo - Possível</a:t>
            </a:r>
            <a:endParaRPr lang="pt-BR" dirty="0"/>
          </a:p>
        </p:txBody>
      </p:sp>
      <p:pic>
        <p:nvPicPr>
          <p:cNvPr id="34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01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D8FE-81F6-4EDD-BA1C-FA9A536F3E22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5357611" y="3547999"/>
            <a:ext cx="837127" cy="87576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341807" y="3547999"/>
            <a:ext cx="837127" cy="875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885123" y="2331961"/>
            <a:ext cx="837127" cy="8757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885124" y="5165598"/>
            <a:ext cx="837127" cy="875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>
            <a:stCxn id="8" idx="3"/>
            <a:endCxn id="7" idx="7"/>
          </p:cNvCxnSpPr>
          <p:nvPr/>
        </p:nvCxnSpPr>
        <p:spPr>
          <a:xfrm flipH="1">
            <a:off x="3056340" y="3079472"/>
            <a:ext cx="951377" cy="5967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8" idx="4"/>
            <a:endCxn id="9" idx="0"/>
          </p:cNvCxnSpPr>
          <p:nvPr/>
        </p:nvCxnSpPr>
        <p:spPr>
          <a:xfrm>
            <a:off x="4303687" y="3207725"/>
            <a:ext cx="1" cy="19578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8" idx="5"/>
            <a:endCxn id="6" idx="1"/>
          </p:cNvCxnSpPr>
          <p:nvPr/>
        </p:nvCxnSpPr>
        <p:spPr>
          <a:xfrm>
            <a:off x="4599656" y="3079472"/>
            <a:ext cx="880549" cy="5967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030457" y="32077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336075" y="314857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w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301176" y="464065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</a:t>
            </a:r>
            <a:endParaRPr lang="pt-BR" dirty="0"/>
          </a:p>
        </p:txBody>
      </p:sp>
      <p:cxnSp>
        <p:nvCxnSpPr>
          <p:cNvPr id="16" name="Conector de seta reta 15"/>
          <p:cNvCxnSpPr>
            <a:endCxn id="6" idx="3"/>
          </p:cNvCxnSpPr>
          <p:nvPr/>
        </p:nvCxnSpPr>
        <p:spPr>
          <a:xfrm>
            <a:off x="3075900" y="4284609"/>
            <a:ext cx="2404305" cy="1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2972820" y="4356797"/>
            <a:ext cx="1034897" cy="1085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4700289" y="4423763"/>
            <a:ext cx="934266" cy="1018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975668" y="39152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u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658922" y="49031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u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662033" y="490312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w</a:t>
            </a:r>
            <a:endParaRPr lang="pt-BR" dirty="0">
              <a:solidFill>
                <a:schemeClr val="accent2"/>
              </a:soli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 flipH="1" flipV="1">
            <a:off x="3119723" y="3850308"/>
            <a:ext cx="2274174" cy="341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423366" y="347739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w</a:t>
            </a:r>
            <a:endParaRPr lang="pt-BR" dirty="0">
              <a:solidFill>
                <a:schemeClr val="accent2"/>
              </a:soli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 flipV="1">
            <a:off x="4722250" y="4423764"/>
            <a:ext cx="1138028" cy="13073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739031" y="464065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v</a:t>
            </a:r>
            <a:endParaRPr lang="pt-BR" dirty="0">
              <a:solidFill>
                <a:schemeClr val="accent2"/>
              </a:solidFill>
            </a:endParaRPr>
          </a:p>
        </p:txBody>
      </p:sp>
      <p:cxnSp>
        <p:nvCxnSpPr>
          <p:cNvPr id="40" name="Conector de seta reta 39"/>
          <p:cNvCxnSpPr/>
          <p:nvPr/>
        </p:nvCxnSpPr>
        <p:spPr>
          <a:xfrm flipH="1" flipV="1">
            <a:off x="2679361" y="4412678"/>
            <a:ext cx="1257095" cy="1307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2490413" y="44796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v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566368" y="6092764"/>
            <a:ext cx="20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Maioria(</a:t>
            </a:r>
            <a:r>
              <a:rPr lang="pt-BR" dirty="0" err="1"/>
              <a:t>u</a:t>
            </a:r>
            <a:r>
              <a:rPr lang="pt-BR" dirty="0" err="1" smtClean="0"/>
              <a:t>,v,w</a:t>
            </a:r>
            <a:r>
              <a:rPr lang="pt-BR" dirty="0" smtClean="0"/>
              <a:t>) </a:t>
            </a:r>
            <a:r>
              <a:rPr lang="pt-BR" dirty="0"/>
              <a:t>= ⊥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71325" y="3890633"/>
            <a:ext cx="20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Maioria(</a:t>
            </a:r>
            <a:r>
              <a:rPr lang="pt-BR" dirty="0" err="1"/>
              <a:t>u</a:t>
            </a:r>
            <a:r>
              <a:rPr lang="pt-BR" dirty="0" err="1" smtClean="0"/>
              <a:t>,v,w</a:t>
            </a:r>
            <a:r>
              <a:rPr lang="pt-BR" dirty="0" smtClean="0"/>
              <a:t>) </a:t>
            </a:r>
            <a:r>
              <a:rPr lang="pt-BR" dirty="0"/>
              <a:t>= ⊥</a:t>
            </a:r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>
            <a:off x="677334" y="1383930"/>
            <a:ext cx="8596668" cy="8942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Exemplo – Possível (Comandante falho)</a:t>
            </a:r>
            <a:endParaRPr lang="pt-BR" dirty="0"/>
          </a:p>
        </p:txBody>
      </p:sp>
      <p:pic>
        <p:nvPicPr>
          <p:cNvPr id="34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/>
          <p:cNvSpPr txBox="1"/>
          <p:nvPr/>
        </p:nvSpPr>
        <p:spPr>
          <a:xfrm>
            <a:off x="6292373" y="3890633"/>
            <a:ext cx="20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Maioria(</a:t>
            </a:r>
            <a:r>
              <a:rPr lang="pt-BR" dirty="0" err="1"/>
              <a:t>u</a:t>
            </a:r>
            <a:r>
              <a:rPr lang="pt-BR" dirty="0" err="1" smtClean="0"/>
              <a:t>,v,w</a:t>
            </a:r>
            <a:r>
              <a:rPr lang="pt-BR" dirty="0" smtClean="0"/>
              <a:t>) </a:t>
            </a:r>
            <a:r>
              <a:rPr lang="pt-BR" dirty="0"/>
              <a:t>= ⊥</a:t>
            </a:r>
          </a:p>
        </p:txBody>
      </p:sp>
    </p:spTree>
    <p:extLst>
      <p:ext uri="{BB962C8B-B14F-4D97-AF65-F5344CB8AC3E}">
        <p14:creationId xmlns:p14="http://schemas.microsoft.com/office/powerpoint/2010/main" val="286999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 smtClean="0"/>
              <a:t>Exemplo - Possível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5003" y="6163168"/>
            <a:ext cx="8596668" cy="567841"/>
          </a:xfrm>
        </p:spPr>
        <p:txBody>
          <a:bodyPr/>
          <a:lstStyle/>
          <a:p>
            <a:r>
              <a:rPr lang="pt-BR" dirty="0" smtClean="0"/>
              <a:t>Fonte: Sistemas Distribuídos Conceitos e Projetos, Figura 15.19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28/05/2019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2019310"/>
            <a:ext cx="81438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41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285</Words>
  <Application>Microsoft Office PowerPoint</Application>
  <PresentationFormat>Widescreen</PresentationFormat>
  <Paragraphs>77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Facetado</vt:lpstr>
      <vt:lpstr>Algoritmos de Acordo, Generais Bizantinos</vt:lpstr>
      <vt:lpstr>O problema</vt:lpstr>
      <vt:lpstr>Requisitos</vt:lpstr>
      <vt:lpstr>Exemplo - Impossível</vt:lpstr>
      <vt:lpstr> </vt:lpstr>
      <vt:lpstr> </vt:lpstr>
      <vt:lpstr>Apresentação do PowerPoint</vt:lpstr>
      <vt:lpstr>Apresentação do PowerPoint</vt:lpstr>
      <vt:lpstr>Exemplo - Possível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Replicação</dc:title>
  <dc:creator>Railson Rodrigues</dc:creator>
  <cp:lastModifiedBy>Railson Rodrigues</cp:lastModifiedBy>
  <cp:revision>24</cp:revision>
  <dcterms:created xsi:type="dcterms:W3CDTF">2019-05-01T17:19:39Z</dcterms:created>
  <dcterms:modified xsi:type="dcterms:W3CDTF">2019-05-28T11:09:05Z</dcterms:modified>
</cp:coreProperties>
</file>