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E290B-C842-4D51-B170-0E4DF4B1EBD3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C9CB-A417-43F0-9238-672D03078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4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C9CB-A417-43F0-9238-672D03078A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4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944B-FD9D-4219-B5A8-F22F9033FBC4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69A-7729-4EB1-BF20-35B0D8F8241E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9E99-9261-4720-9B17-058B595864C2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699A-5DD7-434B-9E0B-CC49E2155409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A5A-D2A6-4AE8-9111-7CF753994EF7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85B-DE5A-4332-91AC-AA08C1BB4C5E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A667-4F40-4EFE-832D-B1DDFB697A5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0AFB-FF5F-4988-B383-0778C476CCE3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D8FE-81F6-4EDD-BA1C-FA9A536F3E22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B6CD-74B6-4C0D-98C4-A5DAB7C8A8D9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F619-FB3F-41FE-A1F2-57B0E4B161D1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4E96-BEA6-423A-8761-B582E03A7F67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889A-C401-415F-850F-B51411968945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AF66-4B63-41F4-BD32-2FBEA88C4FB0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1964-18A8-444B-88BD-8C3F09EA69F8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B66A-1DCB-4BC4-A4DC-42FB585781CA}" type="datetime1">
              <a:rPr lang="pt-BR" smtClean="0"/>
              <a:t>07/05/2019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5F32-B4DC-4010-8501-C9A9CD67C4DC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 de Replicação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Railson Rodrigues Leite</a:t>
            </a:r>
            <a:endParaRPr lang="pt-BR" dirty="0"/>
          </a:p>
        </p:txBody>
      </p:sp>
      <p:pic>
        <p:nvPicPr>
          <p:cNvPr id="8" name="Picture 2" descr="Resultado de imagem para logo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-172191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logo emc u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</a:t>
            </a:r>
            <a:r>
              <a:rPr lang="pt-BR" dirty="0" smtClean="0"/>
              <a:t>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1. Requisição: o front-</a:t>
            </a:r>
            <a:r>
              <a:rPr lang="pt-BR" dirty="0" err="1"/>
              <a:t>end</a:t>
            </a:r>
            <a:r>
              <a:rPr lang="pt-BR" dirty="0"/>
              <a:t> anexa um identificador exclusivo à requisição e a envia por </a:t>
            </a:r>
            <a:r>
              <a:rPr lang="pt-BR" dirty="0" err="1"/>
              <a:t>multicast</a:t>
            </a:r>
            <a:r>
              <a:rPr lang="pt-BR" dirty="0"/>
              <a:t> para o grupo de gerenciadores de réplica, usando uma primitiva de </a:t>
            </a:r>
            <a:r>
              <a:rPr lang="pt-BR" dirty="0" err="1"/>
              <a:t>multicast</a:t>
            </a:r>
            <a:r>
              <a:rPr lang="pt-BR" dirty="0"/>
              <a:t> totalmente ordenada e confiável. Supõe-se que o front-</a:t>
            </a:r>
            <a:r>
              <a:rPr lang="pt-BR" dirty="0" err="1"/>
              <a:t>end</a:t>
            </a:r>
            <a:r>
              <a:rPr lang="pt-BR" dirty="0"/>
              <a:t> pode falhar por colapso, na pior das hipóteses. Ele não emite a próxima requisição até que tenha recebido uma resposta</a:t>
            </a:r>
            <a:r>
              <a:rPr lang="pt-BR" dirty="0" smtClean="0"/>
              <a:t>.</a:t>
            </a:r>
          </a:p>
          <a:p>
            <a:r>
              <a:rPr lang="pt-BR" dirty="0"/>
              <a:t>2. Coordenação: o sistema de comunicação em grupo envia a requisição para cada gerenciador de réplica correto na mesma ordem (total</a:t>
            </a:r>
            <a:r>
              <a:rPr lang="pt-BR" dirty="0" smtClean="0"/>
              <a:t>).</a:t>
            </a:r>
          </a:p>
          <a:p>
            <a:r>
              <a:rPr lang="pt-BR" dirty="0"/>
              <a:t>3. Execução: todos os gerenciadores de réplica executam a requisição. Como eles são máquinas de estado, e como as requisições são distribuídas na mesma ordem total, todos os gerenciadores de réplica corretos processam a requisição de forma idêntica. A resposta contém o identificador de requisição exclusiva do cliente.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4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</a:t>
            </a:r>
            <a:r>
              <a:rPr lang="pt-BR" dirty="0" smtClean="0"/>
              <a:t>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>
            <a:normAutofit/>
          </a:bodyPr>
          <a:lstStyle/>
          <a:p>
            <a:r>
              <a:rPr lang="pt-BR" dirty="0"/>
              <a:t>4. Acordo: nenhuma fase de acordo é necessária, devido à semântica da distribuição por </a:t>
            </a:r>
            <a:r>
              <a:rPr lang="pt-BR" dirty="0" err="1"/>
              <a:t>multicast</a:t>
            </a:r>
            <a:r>
              <a:rPr lang="pt-BR" dirty="0" smtClean="0"/>
              <a:t>.</a:t>
            </a:r>
          </a:p>
          <a:p>
            <a:r>
              <a:rPr lang="pt-BR" dirty="0"/>
              <a:t>5. Resposta: cada gerenciador de réplica envia sua resposta para o front-end. O número de respostas reunidas pelo front-</a:t>
            </a:r>
            <a:r>
              <a:rPr lang="pt-BR" dirty="0" err="1"/>
              <a:t>end</a:t>
            </a:r>
            <a:r>
              <a:rPr lang="pt-BR" dirty="0"/>
              <a:t> depende das suposições de falha e do algoritmo de </a:t>
            </a:r>
            <a:r>
              <a:rPr lang="pt-BR" dirty="0" err="1"/>
              <a:t>multicast</a:t>
            </a:r>
            <a:r>
              <a:rPr lang="pt-BR" dirty="0"/>
              <a:t>. Se, por exemplo, o objetivo for tolerar apenas falhas por colapso e o </a:t>
            </a:r>
            <a:r>
              <a:rPr lang="pt-BR" dirty="0" err="1"/>
              <a:t>multicast</a:t>
            </a:r>
            <a:r>
              <a:rPr lang="pt-BR" dirty="0"/>
              <a:t> satisfizer o acordo uniforme e as propriedades de ordenação, o front- -</a:t>
            </a:r>
            <a:r>
              <a:rPr lang="pt-BR" dirty="0" err="1"/>
              <a:t>end</a:t>
            </a:r>
            <a:r>
              <a:rPr lang="pt-BR" dirty="0"/>
              <a:t> passará ao cliente a primeira resposta que chegar e descartará as restantes (ele pode distingui-las das respostas de outras requisições examinando o identificador presente na resposta).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9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</a:t>
            </a:r>
            <a:r>
              <a:rPr lang="pt-BR" dirty="0" smtClean="0"/>
              <a:t>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>
            <a:normAutofit/>
          </a:bodyPr>
          <a:lstStyle/>
          <a:p>
            <a:r>
              <a:rPr lang="pt-BR" dirty="0"/>
              <a:t>4. Acordo: nenhuma fase de acordo é necessária, devido à semântica da distribuição por </a:t>
            </a:r>
            <a:r>
              <a:rPr lang="pt-BR" dirty="0" err="1"/>
              <a:t>multicast</a:t>
            </a:r>
            <a:r>
              <a:rPr lang="pt-BR" dirty="0" smtClean="0"/>
              <a:t>.</a:t>
            </a:r>
          </a:p>
          <a:p>
            <a:r>
              <a:rPr lang="pt-BR" dirty="0"/>
              <a:t>5. Resposta: cada gerenciador de réplica envia sua resposta para o front-end. O número de respostas reunidas pelo front-</a:t>
            </a:r>
            <a:r>
              <a:rPr lang="pt-BR" dirty="0" err="1"/>
              <a:t>end</a:t>
            </a:r>
            <a:r>
              <a:rPr lang="pt-BR" dirty="0"/>
              <a:t> depende das suposições de falha e do algoritmo de </a:t>
            </a:r>
            <a:r>
              <a:rPr lang="pt-BR" dirty="0" err="1"/>
              <a:t>multicast</a:t>
            </a:r>
            <a:r>
              <a:rPr lang="pt-BR" dirty="0"/>
              <a:t>. Se, por exemplo, o objetivo for tolerar apenas falhas por colapso e o </a:t>
            </a:r>
            <a:r>
              <a:rPr lang="pt-BR" dirty="0" err="1"/>
              <a:t>multicast</a:t>
            </a:r>
            <a:r>
              <a:rPr lang="pt-BR" dirty="0"/>
              <a:t> satisfizer o acordo uniforme e as propriedades de ordenação, o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/>
              <a:t>passará ao cliente a primeira resposta que chegar e descartará as restantes (ele pode distingui-las das respostas de outras requisições examinando o identificador presente na resposta).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8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</a:t>
            </a:r>
            <a:r>
              <a:rPr lang="pt-BR" dirty="0" smtClean="0"/>
              <a:t>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>
            <a:normAutofit/>
          </a:bodyPr>
          <a:lstStyle/>
          <a:p>
            <a:r>
              <a:rPr lang="pt-BR" dirty="0" smtClean="0"/>
              <a:t>Melhoria de desempenho: otimizar o custo de ordenação de requisições, identificando as requisições comutativas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7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Sistemas Distribuídos Conceitos e Projeto 5ª Edição – </a:t>
            </a:r>
            <a:r>
              <a:rPr lang="pt-BR" dirty="0" err="1" smtClean="0"/>
              <a:t>Coulouris</a:t>
            </a:r>
            <a:r>
              <a:rPr lang="pt-BR" dirty="0" smtClean="0"/>
              <a:t>, George – </a:t>
            </a:r>
            <a:r>
              <a:rPr lang="pt-BR" dirty="0" err="1" smtClean="0"/>
              <a:t>Dollimore</a:t>
            </a:r>
            <a:r>
              <a:rPr lang="pt-BR" dirty="0" smtClean="0"/>
              <a:t>, Jean – </a:t>
            </a:r>
            <a:r>
              <a:rPr lang="pt-BR" dirty="0" err="1" smtClean="0"/>
              <a:t>Kindberg</a:t>
            </a:r>
            <a:r>
              <a:rPr lang="pt-BR" dirty="0" smtClean="0"/>
              <a:t>, Tim- Blair, Gordon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/>
              <a:t>“A replicação é a chave para prover alta disponibilidade e tolerância a falhas em sistemas distribuídos. </a:t>
            </a:r>
            <a:r>
              <a:rPr lang="pt-BR" dirty="0" smtClean="0"/>
              <a:t>” (COULOURIS, GEORGE)</a:t>
            </a:r>
          </a:p>
          <a:p>
            <a:r>
              <a:rPr lang="pt-BR" dirty="0" smtClean="0"/>
              <a:t>Amplamente usada: servidores Web, cache de navegadores, proxies Web, DNS, e outros.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Melhorar desempenho (dados mutáveis e imutáveis)</a:t>
            </a:r>
          </a:p>
          <a:p>
            <a:r>
              <a:rPr lang="pt-BR" dirty="0" smtClean="0"/>
              <a:t>Melhorar disponibilidade</a:t>
            </a:r>
          </a:p>
          <a:p>
            <a:r>
              <a:rPr lang="pt-BR" dirty="0" smtClean="0"/>
              <a:t>Tolerância a falhas</a:t>
            </a:r>
          </a:p>
          <a:p>
            <a:r>
              <a:rPr lang="pt-BR" dirty="0" smtClean="0"/>
              <a:t>Transparência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Consistência dos dados</a:t>
            </a:r>
          </a:p>
          <a:p>
            <a:r>
              <a:rPr lang="pt-BR" dirty="0" smtClean="0"/>
              <a:t>Concorrência</a:t>
            </a:r>
          </a:p>
          <a:p>
            <a:r>
              <a:rPr lang="pt-BR" dirty="0" smtClean="0"/>
              <a:t>Ordenação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7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 smtClean="0"/>
              <a:t>Modelo de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872" y="2278171"/>
            <a:ext cx="6934200" cy="2876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02426" y="5136377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Modelo de arquitetura básico para o gerenciamento de dados replicados. Fonte: </a:t>
            </a:r>
            <a:r>
              <a:rPr lang="pt-BR" dirty="0"/>
              <a:t>Sistemas Distribuídos Conceitos e Projeto 5ª </a:t>
            </a:r>
            <a:r>
              <a:rPr lang="pt-BR" dirty="0" smtClean="0"/>
              <a:t>Edição, Figura 18.1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6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>
            <a:normAutofit/>
          </a:bodyPr>
          <a:lstStyle/>
          <a:p>
            <a:r>
              <a:rPr lang="pt-BR" dirty="0" smtClean="0"/>
              <a:t>Replicação Passiva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463" y="1977743"/>
            <a:ext cx="6334125" cy="29908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202426" y="5136377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Modelo passivo de tolerância a falhas. Fonte: </a:t>
            </a:r>
            <a:r>
              <a:rPr lang="pt-BR" dirty="0"/>
              <a:t>Sistemas Distribuídos Conceitos e Projeto 5ª </a:t>
            </a:r>
            <a:r>
              <a:rPr lang="pt-BR" dirty="0" smtClean="0"/>
              <a:t>Edição, Figura 18.3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Passiva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>
            <a:normAutofit fontScale="92500"/>
          </a:bodyPr>
          <a:lstStyle/>
          <a:p>
            <a:r>
              <a:rPr lang="pt-BR" dirty="0"/>
              <a:t>1. Requisição: o front-</a:t>
            </a:r>
            <a:r>
              <a:rPr lang="pt-BR" dirty="0" err="1"/>
              <a:t>end</a:t>
            </a:r>
            <a:r>
              <a:rPr lang="pt-BR" dirty="0"/>
              <a:t> emite a requisição, contendo um identificador exclusivo, para o gerenciador de réplica primário. </a:t>
            </a:r>
            <a:endParaRPr lang="pt-BR" dirty="0" smtClean="0"/>
          </a:p>
          <a:p>
            <a:r>
              <a:rPr lang="pt-BR" dirty="0" smtClean="0"/>
              <a:t>2</a:t>
            </a:r>
            <a:r>
              <a:rPr lang="pt-BR" dirty="0"/>
              <a:t>. Coordenação: o gerenciador primário trata cada requisição atomicamente, na ordem em que a recebe. Ele verifica o identificador exclusivo, para o caso de já a ter executado e, se assim for, simplesmente envia a resposta novamente. </a:t>
            </a:r>
            <a:endParaRPr lang="pt-BR" dirty="0" smtClean="0"/>
          </a:p>
          <a:p>
            <a:r>
              <a:rPr lang="pt-BR" dirty="0" smtClean="0"/>
              <a:t>3</a:t>
            </a:r>
            <a:r>
              <a:rPr lang="pt-BR" dirty="0"/>
              <a:t>. Execução: o gerenciador primário executa a requisição e armazena a resposta. </a:t>
            </a:r>
            <a:endParaRPr lang="pt-BR" dirty="0" smtClean="0"/>
          </a:p>
          <a:p>
            <a:r>
              <a:rPr lang="pt-BR" dirty="0" smtClean="0"/>
              <a:t>4</a:t>
            </a:r>
            <a:r>
              <a:rPr lang="pt-BR" dirty="0"/>
              <a:t>. Acordo: se a requisição é uma atualização, o gerenciador primário envia o estado atualizado, a resposta e o identificador exclusivo para todos os gerenciadores de backup. Os gerenciadores de backup enviam uma confirmação. </a:t>
            </a:r>
            <a:endParaRPr lang="pt-BR" dirty="0" smtClean="0"/>
          </a:p>
          <a:p>
            <a:r>
              <a:rPr lang="pt-BR" dirty="0" smtClean="0"/>
              <a:t>5</a:t>
            </a:r>
            <a:r>
              <a:rPr lang="pt-BR" dirty="0"/>
              <a:t>. Resposta: o gerenciador primário responde para o front-</a:t>
            </a:r>
            <a:r>
              <a:rPr lang="pt-BR" dirty="0" err="1"/>
              <a:t>end</a:t>
            </a:r>
            <a:r>
              <a:rPr lang="pt-BR" dirty="0"/>
              <a:t>, o qual envia a resposta de volta para o cliente.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/>
          <a:lstStyle/>
          <a:p>
            <a:r>
              <a:rPr lang="pt-BR" dirty="0"/>
              <a:t>Replicação Passiva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5987"/>
            <a:ext cx="8596668" cy="3525375"/>
          </a:xfrm>
        </p:spPr>
        <p:txBody>
          <a:bodyPr/>
          <a:lstStyle/>
          <a:p>
            <a:r>
              <a:rPr lang="pt-BR" dirty="0" smtClean="0"/>
              <a:t>Apenas um gerenciador de backup recebe os dados, e distribui para os outros</a:t>
            </a:r>
          </a:p>
          <a:p>
            <a:r>
              <a:rPr lang="pt-BR" dirty="0" smtClean="0"/>
              <a:t>Caso o gerenciador primário falhe, apenas um dos restantes assume a posição.</a:t>
            </a:r>
          </a:p>
          <a:p>
            <a:r>
              <a:rPr lang="pt-BR" dirty="0" smtClean="0"/>
              <a:t>Em caso de falha do primário, o front-</a:t>
            </a:r>
            <a:r>
              <a:rPr lang="pt-BR" dirty="0" err="1" smtClean="0"/>
              <a:t>end</a:t>
            </a:r>
            <a:r>
              <a:rPr lang="pt-BR" dirty="0" smtClean="0"/>
              <a:t> não recebe a resposta, então envia novamente, para que o novo possa processar, ou somente responder caso já tenha processado.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0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3930"/>
            <a:ext cx="8596668" cy="894241"/>
          </a:xfrm>
        </p:spPr>
        <p:txBody>
          <a:bodyPr>
            <a:normAutofit/>
          </a:bodyPr>
          <a:lstStyle/>
          <a:p>
            <a:r>
              <a:rPr lang="pt-BR" dirty="0" smtClean="0"/>
              <a:t>Replicação Ativa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7FE-0FFD-4860-8190-F3AA43EB972A}" type="datetime1">
              <a:rPr lang="pt-BR" smtClean="0"/>
              <a:t>07/05/2019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Resultado de imagem para logo u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-174249"/>
            <a:ext cx="1036518" cy="14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logo emc u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26" y="99285"/>
            <a:ext cx="1137376" cy="9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Resultado de imagem para logo inf uf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0" y="39734"/>
            <a:ext cx="931999" cy="9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202426" y="5136377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Modelo de replicação ativa. Fonte: </a:t>
            </a:r>
            <a:r>
              <a:rPr lang="pt-BR" dirty="0"/>
              <a:t>Sistemas Distribuídos Conceitos e Projeto 5ª </a:t>
            </a:r>
            <a:r>
              <a:rPr lang="pt-BR" dirty="0" smtClean="0"/>
              <a:t>Edição, Figura 18.4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426" y="2074826"/>
            <a:ext cx="7079227" cy="29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9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780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Algoritmos de Replicação</vt:lpstr>
      <vt:lpstr>Introdução</vt:lpstr>
      <vt:lpstr>Motivação</vt:lpstr>
      <vt:lpstr>Problemas</vt:lpstr>
      <vt:lpstr>Modelo de sistema</vt:lpstr>
      <vt:lpstr>Replicação Passiva</vt:lpstr>
      <vt:lpstr>Replicação Passiva</vt:lpstr>
      <vt:lpstr>Replicação Passiva</vt:lpstr>
      <vt:lpstr>Replicação Ativa</vt:lpstr>
      <vt:lpstr>Replicação Ativa</vt:lpstr>
      <vt:lpstr>Replicação Ativa</vt:lpstr>
      <vt:lpstr>Replicação Ativa</vt:lpstr>
      <vt:lpstr>Replicação Ativa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Replicação</dc:title>
  <dc:creator>Railson Rodrigues</dc:creator>
  <cp:lastModifiedBy>Railson Rodrigues</cp:lastModifiedBy>
  <cp:revision>14</cp:revision>
  <dcterms:created xsi:type="dcterms:W3CDTF">2019-05-01T17:19:39Z</dcterms:created>
  <dcterms:modified xsi:type="dcterms:W3CDTF">2019-05-07T11:08:04Z</dcterms:modified>
</cp:coreProperties>
</file>