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46"/>
  </p:notesMasterIdLst>
  <p:handoutMasterIdLst>
    <p:handoutMasterId r:id="rId47"/>
  </p:handoutMasterIdLst>
  <p:sldIdLst>
    <p:sldId id="302" r:id="rId2"/>
    <p:sldId id="333" r:id="rId3"/>
    <p:sldId id="334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267" r:id="rId20"/>
    <p:sldId id="313" r:id="rId21"/>
    <p:sldId id="287" r:id="rId22"/>
    <p:sldId id="292" r:id="rId23"/>
    <p:sldId id="268" r:id="rId24"/>
    <p:sldId id="269" r:id="rId25"/>
    <p:sldId id="270" r:id="rId26"/>
    <p:sldId id="273" r:id="rId27"/>
    <p:sldId id="274" r:id="rId28"/>
    <p:sldId id="315" r:id="rId29"/>
    <p:sldId id="275" r:id="rId30"/>
    <p:sldId id="276" r:id="rId31"/>
    <p:sldId id="299" r:id="rId32"/>
    <p:sldId id="351" r:id="rId33"/>
    <p:sldId id="323" r:id="rId34"/>
    <p:sldId id="328" r:id="rId35"/>
    <p:sldId id="325" r:id="rId36"/>
    <p:sldId id="326" r:id="rId37"/>
    <p:sldId id="327" r:id="rId38"/>
    <p:sldId id="331" r:id="rId39"/>
    <p:sldId id="332" r:id="rId40"/>
    <p:sldId id="316" r:id="rId41"/>
    <p:sldId id="321" r:id="rId42"/>
    <p:sldId id="317" r:id="rId43"/>
    <p:sldId id="318" r:id="rId44"/>
    <p:sldId id="319" r:id="rId45"/>
  </p:sldIdLst>
  <p:sldSz cx="12192000" cy="6858000"/>
  <p:notesSz cx="7302500" cy="9588500"/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F00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589" autoAdjust="0"/>
  </p:normalViewPr>
  <p:slideViewPr>
    <p:cSldViewPr>
      <p:cViewPr>
        <p:scale>
          <a:sx n="90" d="100"/>
          <a:sy n="90" d="100"/>
        </p:scale>
        <p:origin x="-1356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27218C1-594E-A94E-95F4-26DFF0AD86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9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D7DE18D-B477-5540-A418-45080CBABE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4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Please retain proper</a:t>
            </a:r>
            <a:r>
              <a:rPr lang="en-US" baseline="0" dirty="0" smtClean="0"/>
              <a:t> attribution, including the reference to </a:t>
            </a:r>
            <a:r>
              <a:rPr lang="en-US" baseline="0" dirty="0" err="1" smtClean="0"/>
              <a:t>ai.berkeley.edu</a:t>
            </a:r>
            <a:r>
              <a:rPr lang="en-US" baseline="0" dirty="0" smtClean="0"/>
              <a:t>.  Thanks!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2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BA2BD-962E-4B62-B2B7-72D736B88D1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719138"/>
            <a:ext cx="6391275" cy="3595687"/>
          </a:xfrm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3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8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0E11D-7034-644F-ACDF-0961FF42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B7AE3-A7DC-6F48-B5B2-E849EC185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3582B-6514-F64F-B98B-15EDDDED2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E58B9-5DCE-C749-A388-A65B9B24C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A45FB-0697-A64A-9D51-5116823B5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655-17A6-EB4F-8BC4-1ED74EF1A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B5484-33E2-FE4D-B1E3-75D9311FF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EBA02-6DF4-4F48-8623-473B1E1CF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F0988-FE3D-BD44-95D6-6939512C4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8A888-4110-E642-8E4A-93BA40A9C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8A1A2-B5DF-3D40-8B8B-515E22E76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5A20CE7E-3045-584A-B330-59BDFC9F30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0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7.xml"/><Relationship Id="rId7" Type="http://schemas.openxmlformats.org/officeDocument/2006/relationships/image" Target="../media/image3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9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4.png"/><Relationship Id="rId4" Type="http://schemas.openxmlformats.org/officeDocument/2006/relationships/tags" Target="../tags/tag8.xml"/><Relationship Id="rId9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38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3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37.png"/><Relationship Id="rId5" Type="http://schemas.openxmlformats.org/officeDocument/2006/relationships/tags" Target="../tags/tag13.xml"/><Relationship Id="rId10" Type="http://schemas.openxmlformats.org/officeDocument/2006/relationships/image" Target="../media/image36.png"/><Relationship Id="rId4" Type="http://schemas.openxmlformats.org/officeDocument/2006/relationships/tags" Target="../tags/tag12.xml"/><Relationship Id="rId9" Type="http://schemas.openxmlformats.org/officeDocument/2006/relationships/image" Target="../media/image35.png"/><Relationship Id="rId1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17.xml"/><Relationship Id="rId7" Type="http://schemas.openxmlformats.org/officeDocument/2006/relationships/image" Target="../media/image41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40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4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g"/><Relationship Id="rId5" Type="http://schemas.openxmlformats.org/officeDocument/2006/relationships/image" Target="../media/image51.jpg"/><Relationship Id="rId4" Type="http://schemas.openxmlformats.org/officeDocument/2006/relationships/image" Target="../media/image50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g"/><Relationship Id="rId5" Type="http://schemas.openxmlformats.org/officeDocument/2006/relationships/image" Target="../media/image52.jpg"/><Relationship Id="rId4" Type="http://schemas.openxmlformats.org/officeDocument/2006/relationships/image" Target="../media/image49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M3CDQfQ4sw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imovinstitute.org/neural-network-zoo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ai.berkeley.edu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zxYlbK2c7E&amp;list=PLA89DCFA6ADACE599" TargetMode="External"/><Relationship Id="rId2" Type="http://schemas.openxmlformats.org/officeDocument/2006/relationships/hyperlink" Target="https://www.youtube.com/watch?v=OQQ-W_63UgQ&amp;list=PL3FW7Lu3i5Jsnh1rnUwq_TcylNr7EkRe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50E6E80E8525B59C" TargetMode="External"/><Relationship Id="rId5" Type="http://schemas.openxmlformats.org/officeDocument/2006/relationships/hyperlink" Target="http://www0.cs.ucl.ac.uk/staff/d.silver/web/Teaching.html" TargetMode="External"/><Relationship Id="rId4" Type="http://schemas.openxmlformats.org/officeDocument/2006/relationships/hyperlink" Target="https://www.youtube.com/playlist?list=PLE6Wd9FR--EdyJ5lbFl8UuGjecvVw66F6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endParaRPr lang="en-US" sz="3600" dirty="0" smtClean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6096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 smtClean="0"/>
              <a:t>Bayes’ Nets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133600"/>
            <a:ext cx="4800599" cy="3498476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28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/>
                <a:cs typeface="Calibri"/>
              </a:rPr>
              <a:t>http://</a:t>
            </a:r>
            <a:r>
              <a:rPr lang="en-US" sz="1400" dirty="0" smtClean="0">
                <a:latin typeface="Calibri"/>
                <a:cs typeface="Calibri"/>
              </a:rPr>
              <a:t>ai.berkeley.edu.]</a:t>
            </a:r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16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9670-4AE2-4D0A-937C-6408A336C189}" type="slidenum">
              <a:rPr lang="en-US" altLang="zh-CN"/>
              <a:pPr/>
              <a:t>10</a:t>
            </a:fld>
            <a:r>
              <a:rPr lang="en-US" altLang="zh-CN"/>
              <a:t>/39</a:t>
            </a:r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graphicFrame>
        <p:nvGraphicFramePr>
          <p:cNvPr id="561156" name="Object 4"/>
          <p:cNvGraphicFramePr>
            <a:graphicFrameLocks noChangeAspect="1"/>
          </p:cNvGraphicFramePr>
          <p:nvPr/>
        </p:nvGraphicFramePr>
        <p:xfrm>
          <a:off x="1917700" y="2789238"/>
          <a:ext cx="8138584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ocument" r:id="rId3" imgW="6109200" imgH="3981600" progId="Word.Document.8">
                  <p:embed/>
                </p:oleObj>
              </mc:Choice>
              <mc:Fallback>
                <p:oleObj name="Document" r:id="rId3" imgW="6109200" imgH="3981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789238"/>
                        <a:ext cx="8138584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1157" name="Group 5"/>
          <p:cNvGrpSpPr>
            <a:grpSpLocks noChangeAspect="1"/>
          </p:cNvGrpSpPr>
          <p:nvPr/>
        </p:nvGrpSpPr>
        <p:grpSpPr bwMode="auto">
          <a:xfrm>
            <a:off x="2336801" y="228601"/>
            <a:ext cx="7636042" cy="2192664"/>
            <a:chOff x="432" y="1680"/>
            <a:chExt cx="4896" cy="1879"/>
          </a:xfrm>
        </p:grpSpPr>
        <p:grpSp>
          <p:nvGrpSpPr>
            <p:cNvPr id="561158" name="Group 6"/>
            <p:cNvGrpSpPr>
              <a:grpSpLocks noChangeAspect="1"/>
            </p:cNvGrpSpPr>
            <p:nvPr/>
          </p:nvGrpSpPr>
          <p:grpSpPr bwMode="auto">
            <a:xfrm>
              <a:off x="432" y="2304"/>
              <a:ext cx="480" cy="507"/>
              <a:chOff x="432" y="2304"/>
              <a:chExt cx="480" cy="507"/>
            </a:xfrm>
          </p:grpSpPr>
          <p:sp>
            <p:nvSpPr>
              <p:cNvPr id="561159" name="Oval 7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1160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373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start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61161" name="Group 9"/>
            <p:cNvGrpSpPr>
              <a:grpSpLocks noChangeAspect="1"/>
            </p:cNvGrpSpPr>
            <p:nvPr/>
          </p:nvGrpSpPr>
          <p:grpSpPr bwMode="auto">
            <a:xfrm>
              <a:off x="1776" y="2304"/>
              <a:ext cx="480" cy="507"/>
              <a:chOff x="432" y="2304"/>
              <a:chExt cx="480" cy="507"/>
            </a:xfrm>
          </p:grpSpPr>
          <p:sp>
            <p:nvSpPr>
              <p:cNvPr id="561162" name="Oval 10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1163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414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noun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61164" name="Group 12"/>
            <p:cNvGrpSpPr>
              <a:grpSpLocks noChangeAspect="1"/>
            </p:cNvGrpSpPr>
            <p:nvPr/>
          </p:nvGrpSpPr>
          <p:grpSpPr bwMode="auto">
            <a:xfrm>
              <a:off x="3312" y="2304"/>
              <a:ext cx="480" cy="507"/>
              <a:chOff x="432" y="2304"/>
              <a:chExt cx="480" cy="507"/>
            </a:xfrm>
          </p:grpSpPr>
          <p:sp>
            <p:nvSpPr>
              <p:cNvPr id="561165" name="Oval 13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1166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433" y="2415"/>
                <a:ext cx="382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verb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61167" name="Group 15"/>
            <p:cNvGrpSpPr>
              <a:grpSpLocks noChangeAspect="1"/>
            </p:cNvGrpSpPr>
            <p:nvPr/>
          </p:nvGrpSpPr>
          <p:grpSpPr bwMode="auto">
            <a:xfrm>
              <a:off x="4848" y="2256"/>
              <a:ext cx="480" cy="480"/>
              <a:chOff x="432" y="2304"/>
              <a:chExt cx="480" cy="480"/>
            </a:xfrm>
          </p:grpSpPr>
          <p:sp>
            <p:nvSpPr>
              <p:cNvPr id="561168" name="Oval 16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1169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2351"/>
                <a:ext cx="382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itchFamily="18" charset="0"/>
                  </a:rPr>
                  <a:t> </a:t>
                </a:r>
                <a:r>
                  <a:rPr lang="en-US" altLang="zh-CN">
                    <a:latin typeface="Times New Roman" pitchFamily="18" charset="0"/>
                  </a:rPr>
                  <a:t>end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561170" name="Line 18"/>
            <p:cNvSpPr>
              <a:spLocks noChangeAspect="1" noChangeShapeType="1"/>
            </p:cNvSpPr>
            <p:nvPr/>
          </p:nvSpPr>
          <p:spPr bwMode="auto">
            <a:xfrm>
              <a:off x="912" y="254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1" name="Line 19"/>
            <p:cNvSpPr>
              <a:spLocks noChangeAspect="1" noChangeShapeType="1"/>
            </p:cNvSpPr>
            <p:nvPr/>
          </p:nvSpPr>
          <p:spPr bwMode="auto">
            <a:xfrm>
              <a:off x="2208" y="244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2" name="Line 20"/>
            <p:cNvSpPr>
              <a:spLocks noChangeAspect="1" noChangeShapeType="1"/>
            </p:cNvSpPr>
            <p:nvPr/>
          </p:nvSpPr>
          <p:spPr bwMode="auto">
            <a:xfrm flipH="1">
              <a:off x="2256" y="2640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3" name="Line 21"/>
            <p:cNvSpPr>
              <a:spLocks noChangeAspect="1" noChangeShapeType="1"/>
            </p:cNvSpPr>
            <p:nvPr/>
          </p:nvSpPr>
          <p:spPr bwMode="auto">
            <a:xfrm>
              <a:off x="3792" y="254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4" name="Freeform 22"/>
            <p:cNvSpPr>
              <a:spLocks noChangeAspect="1"/>
            </p:cNvSpPr>
            <p:nvPr/>
          </p:nvSpPr>
          <p:spPr bwMode="auto">
            <a:xfrm>
              <a:off x="816" y="1968"/>
              <a:ext cx="2592" cy="384"/>
            </a:xfrm>
            <a:custGeom>
              <a:avLst/>
              <a:gdLst>
                <a:gd name="T0" fmla="*/ 0 w 2592"/>
                <a:gd name="T1" fmla="*/ 384 h 384"/>
                <a:gd name="T2" fmla="*/ 1200 w 2592"/>
                <a:gd name="T3" fmla="*/ 0 h 384"/>
                <a:gd name="T4" fmla="*/ 2592 w 2592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5" name="Freeform 23"/>
            <p:cNvSpPr>
              <a:spLocks noChangeAspect="1"/>
            </p:cNvSpPr>
            <p:nvPr/>
          </p:nvSpPr>
          <p:spPr bwMode="auto">
            <a:xfrm>
              <a:off x="2112" y="2688"/>
              <a:ext cx="2784" cy="544"/>
            </a:xfrm>
            <a:custGeom>
              <a:avLst/>
              <a:gdLst>
                <a:gd name="T0" fmla="*/ 0 w 2784"/>
                <a:gd name="T1" fmla="*/ 96 h 544"/>
                <a:gd name="T2" fmla="*/ 1440 w 2784"/>
                <a:gd name="T3" fmla="*/ 528 h 544"/>
                <a:gd name="T4" fmla="*/ 2784 w 2784"/>
                <a:gd name="T5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6" name="Freeform 24"/>
            <p:cNvSpPr>
              <a:spLocks noChangeAspect="1"/>
            </p:cNvSpPr>
            <p:nvPr/>
          </p:nvSpPr>
          <p:spPr bwMode="auto">
            <a:xfrm>
              <a:off x="3520" y="1840"/>
              <a:ext cx="536" cy="560"/>
            </a:xfrm>
            <a:custGeom>
              <a:avLst/>
              <a:gdLst>
                <a:gd name="T0" fmla="*/ 224 w 536"/>
                <a:gd name="T1" fmla="*/ 560 h 560"/>
                <a:gd name="T2" fmla="*/ 512 w 536"/>
                <a:gd name="T3" fmla="*/ 272 h 560"/>
                <a:gd name="T4" fmla="*/ 80 w 536"/>
                <a:gd name="T5" fmla="*/ 32 h 560"/>
                <a:gd name="T6" fmla="*/ 32 w 536"/>
                <a:gd name="T7" fmla="*/ 464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7" name="Freeform 25"/>
            <p:cNvSpPr>
              <a:spLocks noChangeAspect="1"/>
            </p:cNvSpPr>
            <p:nvPr/>
          </p:nvSpPr>
          <p:spPr bwMode="auto">
            <a:xfrm>
              <a:off x="1472" y="2688"/>
              <a:ext cx="600" cy="624"/>
            </a:xfrm>
            <a:custGeom>
              <a:avLst/>
              <a:gdLst>
                <a:gd name="T0" fmla="*/ 544 w 600"/>
                <a:gd name="T1" fmla="*/ 96 h 624"/>
                <a:gd name="T2" fmla="*/ 544 w 600"/>
                <a:gd name="T3" fmla="*/ 528 h 624"/>
                <a:gd name="T4" fmla="*/ 208 w 600"/>
                <a:gd name="T5" fmla="*/ 576 h 624"/>
                <a:gd name="T6" fmla="*/ 16 w 600"/>
                <a:gd name="T7" fmla="*/ 240 h 624"/>
                <a:gd name="T8" fmla="*/ 304 w 600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8" name="Text Box 26"/>
            <p:cNvSpPr txBox="1">
              <a:spLocks noChangeAspect="1" noChangeArrowheads="1"/>
            </p:cNvSpPr>
            <p:nvPr/>
          </p:nvSpPr>
          <p:spPr bwMode="auto">
            <a:xfrm>
              <a:off x="1238" y="2313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1179" name="Text Box 27"/>
            <p:cNvSpPr txBox="1">
              <a:spLocks noChangeAspect="1" noChangeArrowheads="1"/>
            </p:cNvSpPr>
            <p:nvPr/>
          </p:nvSpPr>
          <p:spPr bwMode="auto">
            <a:xfrm>
              <a:off x="1824" y="168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1180" name="Text Box 28"/>
            <p:cNvSpPr txBox="1">
              <a:spLocks noChangeAspect="1" noChangeArrowheads="1"/>
            </p:cNvSpPr>
            <p:nvPr/>
          </p:nvSpPr>
          <p:spPr bwMode="auto">
            <a:xfrm>
              <a:off x="2496" y="2208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1181" name="Text Box 29"/>
            <p:cNvSpPr txBox="1">
              <a:spLocks noChangeAspect="1" noChangeArrowheads="1"/>
            </p:cNvSpPr>
            <p:nvPr/>
          </p:nvSpPr>
          <p:spPr bwMode="auto">
            <a:xfrm>
              <a:off x="4176" y="2304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0.7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1182" name="Text Box 30"/>
            <p:cNvSpPr txBox="1">
              <a:spLocks noChangeAspect="1" noChangeArrowheads="1"/>
            </p:cNvSpPr>
            <p:nvPr/>
          </p:nvSpPr>
          <p:spPr bwMode="auto">
            <a:xfrm>
              <a:off x="3793" y="168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1183" name="Text Box 31"/>
            <p:cNvSpPr txBox="1">
              <a:spLocks noChangeAspect="1" noChangeArrowheads="1"/>
            </p:cNvSpPr>
            <p:nvPr/>
          </p:nvSpPr>
          <p:spPr bwMode="auto">
            <a:xfrm>
              <a:off x="2591" y="264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1184" name="Text Box 32"/>
            <p:cNvSpPr txBox="1">
              <a:spLocks noChangeAspect="1" noChangeArrowheads="1"/>
            </p:cNvSpPr>
            <p:nvPr/>
          </p:nvSpPr>
          <p:spPr bwMode="auto">
            <a:xfrm>
              <a:off x="1296" y="3121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1185" name="Text Box 33"/>
            <p:cNvSpPr txBox="1">
              <a:spLocks noChangeAspect="1" noChangeArrowheads="1"/>
            </p:cNvSpPr>
            <p:nvPr/>
          </p:nvSpPr>
          <p:spPr bwMode="auto">
            <a:xfrm>
              <a:off x="3359" y="3216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561186" name="Text Box 34"/>
          <p:cNvSpPr txBox="1">
            <a:spLocks noChangeArrowheads="1"/>
          </p:cNvSpPr>
          <p:nvPr/>
        </p:nvSpPr>
        <p:spPr bwMode="auto">
          <a:xfrm>
            <a:off x="508000" y="2362200"/>
            <a:ext cx="3251200" cy="1023938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Token 2:  sleep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(if ‘fish’ is verb)</a:t>
            </a:r>
          </a:p>
        </p:txBody>
      </p:sp>
      <p:sp>
        <p:nvSpPr>
          <p:cNvPr id="561187" name="Line 35"/>
          <p:cNvSpPr>
            <a:spLocks noChangeShapeType="1"/>
          </p:cNvSpPr>
          <p:nvPr/>
        </p:nvSpPr>
        <p:spPr bwMode="auto">
          <a:xfrm>
            <a:off x="4775200" y="3962400"/>
            <a:ext cx="9144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1188" name="Line 36"/>
          <p:cNvSpPr>
            <a:spLocks noChangeShapeType="1"/>
          </p:cNvSpPr>
          <p:nvPr/>
        </p:nvSpPr>
        <p:spPr bwMode="auto">
          <a:xfrm>
            <a:off x="4775200" y="4114800"/>
            <a:ext cx="8128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1189" name="Oval 37"/>
          <p:cNvSpPr>
            <a:spLocks noChangeArrowheads="1"/>
          </p:cNvSpPr>
          <p:nvPr/>
        </p:nvSpPr>
        <p:spPr bwMode="auto">
          <a:xfrm>
            <a:off x="5791200" y="4267200"/>
            <a:ext cx="812800" cy="6096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1190" name="Oval 38"/>
          <p:cNvSpPr>
            <a:spLocks noChangeArrowheads="1"/>
          </p:cNvSpPr>
          <p:nvPr/>
        </p:nvSpPr>
        <p:spPr bwMode="auto">
          <a:xfrm>
            <a:off x="6807200" y="4191000"/>
            <a:ext cx="609600" cy="4572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1191" name="Oval 39"/>
          <p:cNvSpPr>
            <a:spLocks noChangeArrowheads="1"/>
          </p:cNvSpPr>
          <p:nvPr/>
        </p:nvSpPr>
        <p:spPr bwMode="auto">
          <a:xfrm>
            <a:off x="6807200" y="4953000"/>
            <a:ext cx="609600" cy="4572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6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DBFC-F74D-46CA-8A1C-EFC216516AE5}" type="slidenum">
              <a:rPr lang="en-US" altLang="zh-CN"/>
              <a:pPr/>
              <a:t>11</a:t>
            </a:fld>
            <a:r>
              <a:rPr lang="en-US" altLang="zh-CN"/>
              <a:t>/39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graphicFrame>
        <p:nvGraphicFramePr>
          <p:cNvPr id="562180" name="Object 4"/>
          <p:cNvGraphicFramePr>
            <a:graphicFrameLocks noChangeAspect="1"/>
          </p:cNvGraphicFramePr>
          <p:nvPr/>
        </p:nvGraphicFramePr>
        <p:xfrm>
          <a:off x="1917700" y="2789239"/>
          <a:ext cx="8138584" cy="396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Document" r:id="rId3" imgW="6109200" imgH="3971880" progId="Word.Document.8">
                  <p:embed/>
                </p:oleObj>
              </mc:Choice>
              <mc:Fallback>
                <p:oleObj name="Document" r:id="rId3" imgW="6109200" imgH="3971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789239"/>
                        <a:ext cx="8138584" cy="396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2181" name="Group 5"/>
          <p:cNvGrpSpPr>
            <a:grpSpLocks noChangeAspect="1"/>
          </p:cNvGrpSpPr>
          <p:nvPr/>
        </p:nvGrpSpPr>
        <p:grpSpPr bwMode="auto">
          <a:xfrm>
            <a:off x="2336801" y="228601"/>
            <a:ext cx="7636042" cy="2192664"/>
            <a:chOff x="432" y="1680"/>
            <a:chExt cx="4896" cy="1879"/>
          </a:xfrm>
        </p:grpSpPr>
        <p:grpSp>
          <p:nvGrpSpPr>
            <p:cNvPr id="562182" name="Group 6"/>
            <p:cNvGrpSpPr>
              <a:grpSpLocks noChangeAspect="1"/>
            </p:cNvGrpSpPr>
            <p:nvPr/>
          </p:nvGrpSpPr>
          <p:grpSpPr bwMode="auto">
            <a:xfrm>
              <a:off x="432" y="2304"/>
              <a:ext cx="480" cy="507"/>
              <a:chOff x="432" y="2304"/>
              <a:chExt cx="480" cy="507"/>
            </a:xfrm>
          </p:grpSpPr>
          <p:sp>
            <p:nvSpPr>
              <p:cNvPr id="562183" name="Oval 7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84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373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start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62185" name="Group 9"/>
            <p:cNvGrpSpPr>
              <a:grpSpLocks noChangeAspect="1"/>
            </p:cNvGrpSpPr>
            <p:nvPr/>
          </p:nvGrpSpPr>
          <p:grpSpPr bwMode="auto">
            <a:xfrm>
              <a:off x="1776" y="2304"/>
              <a:ext cx="480" cy="507"/>
              <a:chOff x="432" y="2304"/>
              <a:chExt cx="480" cy="507"/>
            </a:xfrm>
          </p:grpSpPr>
          <p:sp>
            <p:nvSpPr>
              <p:cNvPr id="562186" name="Oval 10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87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414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noun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62188" name="Group 12"/>
            <p:cNvGrpSpPr>
              <a:grpSpLocks noChangeAspect="1"/>
            </p:cNvGrpSpPr>
            <p:nvPr/>
          </p:nvGrpSpPr>
          <p:grpSpPr bwMode="auto">
            <a:xfrm>
              <a:off x="3312" y="2304"/>
              <a:ext cx="480" cy="507"/>
              <a:chOff x="432" y="2304"/>
              <a:chExt cx="480" cy="507"/>
            </a:xfrm>
          </p:grpSpPr>
          <p:sp>
            <p:nvSpPr>
              <p:cNvPr id="562189" name="Oval 13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0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433" y="2415"/>
                <a:ext cx="382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verb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62191" name="Group 15"/>
            <p:cNvGrpSpPr>
              <a:grpSpLocks noChangeAspect="1"/>
            </p:cNvGrpSpPr>
            <p:nvPr/>
          </p:nvGrpSpPr>
          <p:grpSpPr bwMode="auto">
            <a:xfrm>
              <a:off x="4848" y="2256"/>
              <a:ext cx="480" cy="480"/>
              <a:chOff x="432" y="2304"/>
              <a:chExt cx="480" cy="480"/>
            </a:xfrm>
          </p:grpSpPr>
          <p:sp>
            <p:nvSpPr>
              <p:cNvPr id="562192" name="Oval 16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3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2351"/>
                <a:ext cx="382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itchFamily="18" charset="0"/>
                  </a:rPr>
                  <a:t> </a:t>
                </a:r>
                <a:r>
                  <a:rPr lang="en-US" altLang="zh-CN">
                    <a:latin typeface="Times New Roman" pitchFamily="18" charset="0"/>
                  </a:rPr>
                  <a:t>end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562194" name="Line 18"/>
            <p:cNvSpPr>
              <a:spLocks noChangeAspect="1" noChangeShapeType="1"/>
            </p:cNvSpPr>
            <p:nvPr/>
          </p:nvSpPr>
          <p:spPr bwMode="auto">
            <a:xfrm>
              <a:off x="912" y="254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Line 19"/>
            <p:cNvSpPr>
              <a:spLocks noChangeAspect="1" noChangeShapeType="1"/>
            </p:cNvSpPr>
            <p:nvPr/>
          </p:nvSpPr>
          <p:spPr bwMode="auto">
            <a:xfrm>
              <a:off x="2208" y="244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Line 20"/>
            <p:cNvSpPr>
              <a:spLocks noChangeAspect="1" noChangeShapeType="1"/>
            </p:cNvSpPr>
            <p:nvPr/>
          </p:nvSpPr>
          <p:spPr bwMode="auto">
            <a:xfrm flipH="1">
              <a:off x="2256" y="2640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Line 21"/>
            <p:cNvSpPr>
              <a:spLocks noChangeAspect="1" noChangeShapeType="1"/>
            </p:cNvSpPr>
            <p:nvPr/>
          </p:nvSpPr>
          <p:spPr bwMode="auto">
            <a:xfrm>
              <a:off x="3792" y="254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Freeform 22"/>
            <p:cNvSpPr>
              <a:spLocks noChangeAspect="1"/>
            </p:cNvSpPr>
            <p:nvPr/>
          </p:nvSpPr>
          <p:spPr bwMode="auto">
            <a:xfrm>
              <a:off x="816" y="1968"/>
              <a:ext cx="2592" cy="384"/>
            </a:xfrm>
            <a:custGeom>
              <a:avLst/>
              <a:gdLst>
                <a:gd name="T0" fmla="*/ 0 w 2592"/>
                <a:gd name="T1" fmla="*/ 384 h 384"/>
                <a:gd name="T2" fmla="*/ 1200 w 2592"/>
                <a:gd name="T3" fmla="*/ 0 h 384"/>
                <a:gd name="T4" fmla="*/ 2592 w 2592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9" name="Freeform 23"/>
            <p:cNvSpPr>
              <a:spLocks noChangeAspect="1"/>
            </p:cNvSpPr>
            <p:nvPr/>
          </p:nvSpPr>
          <p:spPr bwMode="auto">
            <a:xfrm>
              <a:off x="2112" y="2688"/>
              <a:ext cx="2784" cy="544"/>
            </a:xfrm>
            <a:custGeom>
              <a:avLst/>
              <a:gdLst>
                <a:gd name="T0" fmla="*/ 0 w 2784"/>
                <a:gd name="T1" fmla="*/ 96 h 544"/>
                <a:gd name="T2" fmla="*/ 1440 w 2784"/>
                <a:gd name="T3" fmla="*/ 528 h 544"/>
                <a:gd name="T4" fmla="*/ 2784 w 2784"/>
                <a:gd name="T5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200" name="Freeform 24"/>
            <p:cNvSpPr>
              <a:spLocks noChangeAspect="1"/>
            </p:cNvSpPr>
            <p:nvPr/>
          </p:nvSpPr>
          <p:spPr bwMode="auto">
            <a:xfrm>
              <a:off x="3520" y="1840"/>
              <a:ext cx="536" cy="560"/>
            </a:xfrm>
            <a:custGeom>
              <a:avLst/>
              <a:gdLst>
                <a:gd name="T0" fmla="*/ 224 w 536"/>
                <a:gd name="T1" fmla="*/ 560 h 560"/>
                <a:gd name="T2" fmla="*/ 512 w 536"/>
                <a:gd name="T3" fmla="*/ 272 h 560"/>
                <a:gd name="T4" fmla="*/ 80 w 536"/>
                <a:gd name="T5" fmla="*/ 32 h 560"/>
                <a:gd name="T6" fmla="*/ 32 w 536"/>
                <a:gd name="T7" fmla="*/ 464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201" name="Freeform 25"/>
            <p:cNvSpPr>
              <a:spLocks noChangeAspect="1"/>
            </p:cNvSpPr>
            <p:nvPr/>
          </p:nvSpPr>
          <p:spPr bwMode="auto">
            <a:xfrm>
              <a:off x="1472" y="2688"/>
              <a:ext cx="600" cy="624"/>
            </a:xfrm>
            <a:custGeom>
              <a:avLst/>
              <a:gdLst>
                <a:gd name="T0" fmla="*/ 544 w 600"/>
                <a:gd name="T1" fmla="*/ 96 h 624"/>
                <a:gd name="T2" fmla="*/ 544 w 600"/>
                <a:gd name="T3" fmla="*/ 528 h 624"/>
                <a:gd name="T4" fmla="*/ 208 w 600"/>
                <a:gd name="T5" fmla="*/ 576 h 624"/>
                <a:gd name="T6" fmla="*/ 16 w 600"/>
                <a:gd name="T7" fmla="*/ 240 h 624"/>
                <a:gd name="T8" fmla="*/ 304 w 600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202" name="Text Box 26"/>
            <p:cNvSpPr txBox="1">
              <a:spLocks noChangeAspect="1" noChangeArrowheads="1"/>
            </p:cNvSpPr>
            <p:nvPr/>
          </p:nvSpPr>
          <p:spPr bwMode="auto">
            <a:xfrm>
              <a:off x="1238" y="2313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2203" name="Text Box 27"/>
            <p:cNvSpPr txBox="1">
              <a:spLocks noChangeAspect="1" noChangeArrowheads="1"/>
            </p:cNvSpPr>
            <p:nvPr/>
          </p:nvSpPr>
          <p:spPr bwMode="auto">
            <a:xfrm>
              <a:off x="1824" y="168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2204" name="Text Box 28"/>
            <p:cNvSpPr txBox="1">
              <a:spLocks noChangeAspect="1" noChangeArrowheads="1"/>
            </p:cNvSpPr>
            <p:nvPr/>
          </p:nvSpPr>
          <p:spPr bwMode="auto">
            <a:xfrm>
              <a:off x="2496" y="2208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2205" name="Text Box 29"/>
            <p:cNvSpPr txBox="1">
              <a:spLocks noChangeAspect="1" noChangeArrowheads="1"/>
            </p:cNvSpPr>
            <p:nvPr/>
          </p:nvSpPr>
          <p:spPr bwMode="auto">
            <a:xfrm>
              <a:off x="4176" y="2304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0.7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2206" name="Text Box 30"/>
            <p:cNvSpPr txBox="1">
              <a:spLocks noChangeAspect="1" noChangeArrowheads="1"/>
            </p:cNvSpPr>
            <p:nvPr/>
          </p:nvSpPr>
          <p:spPr bwMode="auto">
            <a:xfrm>
              <a:off x="3793" y="168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2207" name="Text Box 31"/>
            <p:cNvSpPr txBox="1">
              <a:spLocks noChangeAspect="1" noChangeArrowheads="1"/>
            </p:cNvSpPr>
            <p:nvPr/>
          </p:nvSpPr>
          <p:spPr bwMode="auto">
            <a:xfrm>
              <a:off x="2591" y="264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2208" name="Text Box 32"/>
            <p:cNvSpPr txBox="1">
              <a:spLocks noChangeAspect="1" noChangeArrowheads="1"/>
            </p:cNvSpPr>
            <p:nvPr/>
          </p:nvSpPr>
          <p:spPr bwMode="auto">
            <a:xfrm>
              <a:off x="1296" y="3121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2209" name="Text Box 33"/>
            <p:cNvSpPr txBox="1">
              <a:spLocks noChangeAspect="1" noChangeArrowheads="1"/>
            </p:cNvSpPr>
            <p:nvPr/>
          </p:nvSpPr>
          <p:spPr bwMode="auto">
            <a:xfrm>
              <a:off x="3359" y="3216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562210" name="Text Box 34"/>
          <p:cNvSpPr txBox="1">
            <a:spLocks noChangeArrowheads="1"/>
          </p:cNvSpPr>
          <p:nvPr/>
        </p:nvSpPr>
        <p:spPr bwMode="auto">
          <a:xfrm>
            <a:off x="508000" y="2362200"/>
            <a:ext cx="3251200" cy="1023938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Token 2:  sleep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(if ‘fish’ is verb)</a:t>
            </a:r>
          </a:p>
        </p:txBody>
      </p:sp>
      <p:sp>
        <p:nvSpPr>
          <p:cNvPr id="562211" name="Line 35"/>
          <p:cNvSpPr>
            <a:spLocks noChangeShapeType="1"/>
          </p:cNvSpPr>
          <p:nvPr/>
        </p:nvSpPr>
        <p:spPr bwMode="auto">
          <a:xfrm>
            <a:off x="4775200" y="3962400"/>
            <a:ext cx="9144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2212" name="Line 36"/>
          <p:cNvSpPr>
            <a:spLocks noChangeShapeType="1"/>
          </p:cNvSpPr>
          <p:nvPr/>
        </p:nvSpPr>
        <p:spPr bwMode="auto">
          <a:xfrm>
            <a:off x="4775200" y="4114800"/>
            <a:ext cx="8128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2213" name="Oval 37"/>
          <p:cNvSpPr>
            <a:spLocks noChangeArrowheads="1"/>
          </p:cNvSpPr>
          <p:nvPr/>
        </p:nvSpPr>
        <p:spPr bwMode="auto">
          <a:xfrm>
            <a:off x="5791200" y="4267200"/>
            <a:ext cx="812800" cy="6096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7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0427-3685-4866-BB19-09C0F3715B74}" type="slidenum">
              <a:rPr lang="en-US" altLang="zh-CN"/>
              <a:pPr/>
              <a:t>12</a:t>
            </a:fld>
            <a:r>
              <a:rPr lang="en-US" altLang="zh-CN"/>
              <a:t>/39</a:t>
            </a: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graphicFrame>
        <p:nvGraphicFramePr>
          <p:cNvPr id="563204" name="Object 4"/>
          <p:cNvGraphicFramePr>
            <a:graphicFrameLocks noChangeAspect="1"/>
          </p:cNvGraphicFramePr>
          <p:nvPr/>
        </p:nvGraphicFramePr>
        <p:xfrm>
          <a:off x="1917700" y="2789238"/>
          <a:ext cx="8307917" cy="395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Document" r:id="rId3" imgW="6235200" imgH="3962520" progId="Word.Document.8">
                  <p:embed/>
                </p:oleObj>
              </mc:Choice>
              <mc:Fallback>
                <p:oleObj name="Document" r:id="rId3" imgW="6235200" imgH="3962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789238"/>
                        <a:ext cx="8307917" cy="395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05" name="Group 5"/>
          <p:cNvGrpSpPr>
            <a:grpSpLocks noChangeAspect="1"/>
          </p:cNvGrpSpPr>
          <p:nvPr/>
        </p:nvGrpSpPr>
        <p:grpSpPr bwMode="auto">
          <a:xfrm>
            <a:off x="2336801" y="228601"/>
            <a:ext cx="7636042" cy="2192664"/>
            <a:chOff x="432" y="1680"/>
            <a:chExt cx="4896" cy="1879"/>
          </a:xfrm>
        </p:grpSpPr>
        <p:grpSp>
          <p:nvGrpSpPr>
            <p:cNvPr id="563206" name="Group 6"/>
            <p:cNvGrpSpPr>
              <a:grpSpLocks noChangeAspect="1"/>
            </p:cNvGrpSpPr>
            <p:nvPr/>
          </p:nvGrpSpPr>
          <p:grpSpPr bwMode="auto">
            <a:xfrm>
              <a:off x="432" y="2304"/>
              <a:ext cx="480" cy="507"/>
              <a:chOff x="432" y="2304"/>
              <a:chExt cx="480" cy="507"/>
            </a:xfrm>
          </p:grpSpPr>
          <p:sp>
            <p:nvSpPr>
              <p:cNvPr id="563207" name="Oval 7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208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373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start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63209" name="Group 9"/>
            <p:cNvGrpSpPr>
              <a:grpSpLocks noChangeAspect="1"/>
            </p:cNvGrpSpPr>
            <p:nvPr/>
          </p:nvGrpSpPr>
          <p:grpSpPr bwMode="auto">
            <a:xfrm>
              <a:off x="1776" y="2304"/>
              <a:ext cx="480" cy="507"/>
              <a:chOff x="432" y="2304"/>
              <a:chExt cx="480" cy="507"/>
            </a:xfrm>
          </p:grpSpPr>
          <p:sp>
            <p:nvSpPr>
              <p:cNvPr id="563210" name="Oval 10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211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414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noun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63212" name="Group 12"/>
            <p:cNvGrpSpPr>
              <a:grpSpLocks noChangeAspect="1"/>
            </p:cNvGrpSpPr>
            <p:nvPr/>
          </p:nvGrpSpPr>
          <p:grpSpPr bwMode="auto">
            <a:xfrm>
              <a:off x="3312" y="2304"/>
              <a:ext cx="480" cy="507"/>
              <a:chOff x="432" y="2304"/>
              <a:chExt cx="480" cy="507"/>
            </a:xfrm>
          </p:grpSpPr>
          <p:sp>
            <p:nvSpPr>
              <p:cNvPr id="563213" name="Oval 13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214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433" y="2415"/>
                <a:ext cx="382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verb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63215" name="Group 15"/>
            <p:cNvGrpSpPr>
              <a:grpSpLocks noChangeAspect="1"/>
            </p:cNvGrpSpPr>
            <p:nvPr/>
          </p:nvGrpSpPr>
          <p:grpSpPr bwMode="auto">
            <a:xfrm>
              <a:off x="4848" y="2256"/>
              <a:ext cx="480" cy="480"/>
              <a:chOff x="432" y="2304"/>
              <a:chExt cx="480" cy="480"/>
            </a:xfrm>
          </p:grpSpPr>
          <p:sp>
            <p:nvSpPr>
              <p:cNvPr id="563216" name="Oval 16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217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2351"/>
                <a:ext cx="382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itchFamily="18" charset="0"/>
                  </a:rPr>
                  <a:t> </a:t>
                </a:r>
                <a:r>
                  <a:rPr lang="en-US" altLang="zh-CN">
                    <a:latin typeface="Times New Roman" pitchFamily="18" charset="0"/>
                  </a:rPr>
                  <a:t>end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563218" name="Line 18"/>
            <p:cNvSpPr>
              <a:spLocks noChangeAspect="1" noChangeShapeType="1"/>
            </p:cNvSpPr>
            <p:nvPr/>
          </p:nvSpPr>
          <p:spPr bwMode="auto">
            <a:xfrm>
              <a:off x="912" y="254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19" name="Line 19"/>
            <p:cNvSpPr>
              <a:spLocks noChangeAspect="1" noChangeShapeType="1"/>
            </p:cNvSpPr>
            <p:nvPr/>
          </p:nvSpPr>
          <p:spPr bwMode="auto">
            <a:xfrm>
              <a:off x="2208" y="244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0" name="Line 20"/>
            <p:cNvSpPr>
              <a:spLocks noChangeAspect="1" noChangeShapeType="1"/>
            </p:cNvSpPr>
            <p:nvPr/>
          </p:nvSpPr>
          <p:spPr bwMode="auto">
            <a:xfrm flipH="1">
              <a:off x="2256" y="2640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1" name="Line 21"/>
            <p:cNvSpPr>
              <a:spLocks noChangeAspect="1" noChangeShapeType="1"/>
            </p:cNvSpPr>
            <p:nvPr/>
          </p:nvSpPr>
          <p:spPr bwMode="auto">
            <a:xfrm>
              <a:off x="3792" y="254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2" name="Freeform 22"/>
            <p:cNvSpPr>
              <a:spLocks noChangeAspect="1"/>
            </p:cNvSpPr>
            <p:nvPr/>
          </p:nvSpPr>
          <p:spPr bwMode="auto">
            <a:xfrm>
              <a:off x="816" y="1968"/>
              <a:ext cx="2592" cy="384"/>
            </a:xfrm>
            <a:custGeom>
              <a:avLst/>
              <a:gdLst>
                <a:gd name="T0" fmla="*/ 0 w 2592"/>
                <a:gd name="T1" fmla="*/ 384 h 384"/>
                <a:gd name="T2" fmla="*/ 1200 w 2592"/>
                <a:gd name="T3" fmla="*/ 0 h 384"/>
                <a:gd name="T4" fmla="*/ 2592 w 2592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3" name="Freeform 23"/>
            <p:cNvSpPr>
              <a:spLocks noChangeAspect="1"/>
            </p:cNvSpPr>
            <p:nvPr/>
          </p:nvSpPr>
          <p:spPr bwMode="auto">
            <a:xfrm>
              <a:off x="2112" y="2688"/>
              <a:ext cx="2784" cy="544"/>
            </a:xfrm>
            <a:custGeom>
              <a:avLst/>
              <a:gdLst>
                <a:gd name="T0" fmla="*/ 0 w 2784"/>
                <a:gd name="T1" fmla="*/ 96 h 544"/>
                <a:gd name="T2" fmla="*/ 1440 w 2784"/>
                <a:gd name="T3" fmla="*/ 528 h 544"/>
                <a:gd name="T4" fmla="*/ 2784 w 2784"/>
                <a:gd name="T5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4" name="Freeform 24"/>
            <p:cNvSpPr>
              <a:spLocks noChangeAspect="1"/>
            </p:cNvSpPr>
            <p:nvPr/>
          </p:nvSpPr>
          <p:spPr bwMode="auto">
            <a:xfrm>
              <a:off x="3520" y="1840"/>
              <a:ext cx="536" cy="560"/>
            </a:xfrm>
            <a:custGeom>
              <a:avLst/>
              <a:gdLst>
                <a:gd name="T0" fmla="*/ 224 w 536"/>
                <a:gd name="T1" fmla="*/ 560 h 560"/>
                <a:gd name="T2" fmla="*/ 512 w 536"/>
                <a:gd name="T3" fmla="*/ 272 h 560"/>
                <a:gd name="T4" fmla="*/ 80 w 536"/>
                <a:gd name="T5" fmla="*/ 32 h 560"/>
                <a:gd name="T6" fmla="*/ 32 w 536"/>
                <a:gd name="T7" fmla="*/ 464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5" name="Freeform 25"/>
            <p:cNvSpPr>
              <a:spLocks noChangeAspect="1"/>
            </p:cNvSpPr>
            <p:nvPr/>
          </p:nvSpPr>
          <p:spPr bwMode="auto">
            <a:xfrm>
              <a:off x="1472" y="2688"/>
              <a:ext cx="600" cy="624"/>
            </a:xfrm>
            <a:custGeom>
              <a:avLst/>
              <a:gdLst>
                <a:gd name="T0" fmla="*/ 544 w 600"/>
                <a:gd name="T1" fmla="*/ 96 h 624"/>
                <a:gd name="T2" fmla="*/ 544 w 600"/>
                <a:gd name="T3" fmla="*/ 528 h 624"/>
                <a:gd name="T4" fmla="*/ 208 w 600"/>
                <a:gd name="T5" fmla="*/ 576 h 624"/>
                <a:gd name="T6" fmla="*/ 16 w 600"/>
                <a:gd name="T7" fmla="*/ 240 h 624"/>
                <a:gd name="T8" fmla="*/ 304 w 600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6" name="Text Box 26"/>
            <p:cNvSpPr txBox="1">
              <a:spLocks noChangeAspect="1" noChangeArrowheads="1"/>
            </p:cNvSpPr>
            <p:nvPr/>
          </p:nvSpPr>
          <p:spPr bwMode="auto">
            <a:xfrm>
              <a:off x="1238" y="2313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3227" name="Text Box 27"/>
            <p:cNvSpPr txBox="1">
              <a:spLocks noChangeAspect="1" noChangeArrowheads="1"/>
            </p:cNvSpPr>
            <p:nvPr/>
          </p:nvSpPr>
          <p:spPr bwMode="auto">
            <a:xfrm>
              <a:off x="1824" y="168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3228" name="Text Box 28"/>
            <p:cNvSpPr txBox="1">
              <a:spLocks noChangeAspect="1" noChangeArrowheads="1"/>
            </p:cNvSpPr>
            <p:nvPr/>
          </p:nvSpPr>
          <p:spPr bwMode="auto">
            <a:xfrm>
              <a:off x="2496" y="2208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3229" name="Text Box 29"/>
            <p:cNvSpPr txBox="1">
              <a:spLocks noChangeAspect="1" noChangeArrowheads="1"/>
            </p:cNvSpPr>
            <p:nvPr/>
          </p:nvSpPr>
          <p:spPr bwMode="auto">
            <a:xfrm>
              <a:off x="4176" y="2304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0.7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3230" name="Text Box 30"/>
            <p:cNvSpPr txBox="1">
              <a:spLocks noChangeAspect="1" noChangeArrowheads="1"/>
            </p:cNvSpPr>
            <p:nvPr/>
          </p:nvSpPr>
          <p:spPr bwMode="auto">
            <a:xfrm>
              <a:off x="3793" y="168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3231" name="Text Box 31"/>
            <p:cNvSpPr txBox="1">
              <a:spLocks noChangeAspect="1" noChangeArrowheads="1"/>
            </p:cNvSpPr>
            <p:nvPr/>
          </p:nvSpPr>
          <p:spPr bwMode="auto">
            <a:xfrm>
              <a:off x="2591" y="264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3232" name="Text Box 32"/>
            <p:cNvSpPr txBox="1">
              <a:spLocks noChangeAspect="1" noChangeArrowheads="1"/>
            </p:cNvSpPr>
            <p:nvPr/>
          </p:nvSpPr>
          <p:spPr bwMode="auto">
            <a:xfrm>
              <a:off x="1296" y="3121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3233" name="Text Box 33"/>
            <p:cNvSpPr txBox="1">
              <a:spLocks noChangeAspect="1" noChangeArrowheads="1"/>
            </p:cNvSpPr>
            <p:nvPr/>
          </p:nvSpPr>
          <p:spPr bwMode="auto">
            <a:xfrm>
              <a:off x="3359" y="3216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563234" name="Text Box 34"/>
          <p:cNvSpPr txBox="1">
            <a:spLocks noChangeArrowheads="1"/>
          </p:cNvSpPr>
          <p:nvPr/>
        </p:nvSpPr>
        <p:spPr bwMode="auto">
          <a:xfrm>
            <a:off x="508000" y="2362200"/>
            <a:ext cx="3454400" cy="1023938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Token 2:  sleep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(if ‘fish’ is a noun)</a:t>
            </a:r>
          </a:p>
        </p:txBody>
      </p:sp>
      <p:sp>
        <p:nvSpPr>
          <p:cNvPr id="563235" name="Line 35"/>
          <p:cNvSpPr>
            <a:spLocks noChangeShapeType="1"/>
          </p:cNvSpPr>
          <p:nvPr/>
        </p:nvSpPr>
        <p:spPr bwMode="auto">
          <a:xfrm>
            <a:off x="4775200" y="3962400"/>
            <a:ext cx="9144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36" name="Line 36"/>
          <p:cNvSpPr>
            <a:spLocks noChangeShapeType="1"/>
          </p:cNvSpPr>
          <p:nvPr/>
        </p:nvSpPr>
        <p:spPr bwMode="auto">
          <a:xfrm>
            <a:off x="4775200" y="4114800"/>
            <a:ext cx="8128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37" name="Oval 37"/>
          <p:cNvSpPr>
            <a:spLocks noChangeArrowheads="1"/>
          </p:cNvSpPr>
          <p:nvPr/>
        </p:nvSpPr>
        <p:spPr bwMode="auto">
          <a:xfrm>
            <a:off x="5689600" y="4953000"/>
            <a:ext cx="812800" cy="6096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38" name="Oval 38"/>
          <p:cNvSpPr>
            <a:spLocks noChangeArrowheads="1"/>
          </p:cNvSpPr>
          <p:nvPr/>
        </p:nvSpPr>
        <p:spPr bwMode="auto">
          <a:xfrm>
            <a:off x="7010400" y="4572000"/>
            <a:ext cx="609600" cy="4572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39" name="Oval 39"/>
          <p:cNvSpPr>
            <a:spLocks noChangeArrowheads="1"/>
          </p:cNvSpPr>
          <p:nvPr/>
        </p:nvSpPr>
        <p:spPr bwMode="auto">
          <a:xfrm>
            <a:off x="7010400" y="5334000"/>
            <a:ext cx="609600" cy="4572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5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C46D-BDEE-4082-B96B-F95D3369ED02}" type="slidenum">
              <a:rPr lang="en-US" altLang="zh-CN"/>
              <a:pPr/>
              <a:t>13</a:t>
            </a:fld>
            <a:r>
              <a:rPr lang="en-US" altLang="zh-CN"/>
              <a:t>/39</a:t>
            </a: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graphicFrame>
        <p:nvGraphicFramePr>
          <p:cNvPr id="564228" name="Object 4"/>
          <p:cNvGraphicFramePr>
            <a:graphicFrameLocks noChangeAspect="1"/>
          </p:cNvGraphicFramePr>
          <p:nvPr/>
        </p:nvGraphicFramePr>
        <p:xfrm>
          <a:off x="1917700" y="2789239"/>
          <a:ext cx="8307917" cy="394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Document" r:id="rId3" imgW="6235200" imgH="3952800" progId="Word.Document.8">
                  <p:embed/>
                </p:oleObj>
              </mc:Choice>
              <mc:Fallback>
                <p:oleObj name="Document" r:id="rId3" imgW="6235200" imgH="3952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789239"/>
                        <a:ext cx="8307917" cy="394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4229" name="Group 5"/>
          <p:cNvGrpSpPr>
            <a:grpSpLocks noChangeAspect="1"/>
          </p:cNvGrpSpPr>
          <p:nvPr/>
        </p:nvGrpSpPr>
        <p:grpSpPr bwMode="auto">
          <a:xfrm>
            <a:off x="2336801" y="228601"/>
            <a:ext cx="7636042" cy="2192664"/>
            <a:chOff x="432" y="1680"/>
            <a:chExt cx="4896" cy="1879"/>
          </a:xfrm>
        </p:grpSpPr>
        <p:grpSp>
          <p:nvGrpSpPr>
            <p:cNvPr id="564230" name="Group 6"/>
            <p:cNvGrpSpPr>
              <a:grpSpLocks noChangeAspect="1"/>
            </p:cNvGrpSpPr>
            <p:nvPr/>
          </p:nvGrpSpPr>
          <p:grpSpPr bwMode="auto">
            <a:xfrm>
              <a:off x="432" y="2304"/>
              <a:ext cx="480" cy="507"/>
              <a:chOff x="432" y="2304"/>
              <a:chExt cx="480" cy="507"/>
            </a:xfrm>
          </p:grpSpPr>
          <p:sp>
            <p:nvSpPr>
              <p:cNvPr id="564231" name="Oval 7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232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373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start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64233" name="Group 9"/>
            <p:cNvGrpSpPr>
              <a:grpSpLocks noChangeAspect="1"/>
            </p:cNvGrpSpPr>
            <p:nvPr/>
          </p:nvGrpSpPr>
          <p:grpSpPr bwMode="auto">
            <a:xfrm>
              <a:off x="1776" y="2304"/>
              <a:ext cx="480" cy="507"/>
              <a:chOff x="432" y="2304"/>
              <a:chExt cx="480" cy="507"/>
            </a:xfrm>
          </p:grpSpPr>
          <p:sp>
            <p:nvSpPr>
              <p:cNvPr id="564234" name="Oval 10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235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414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noun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64236" name="Group 12"/>
            <p:cNvGrpSpPr>
              <a:grpSpLocks noChangeAspect="1"/>
            </p:cNvGrpSpPr>
            <p:nvPr/>
          </p:nvGrpSpPr>
          <p:grpSpPr bwMode="auto">
            <a:xfrm>
              <a:off x="3312" y="2304"/>
              <a:ext cx="480" cy="507"/>
              <a:chOff x="432" y="2304"/>
              <a:chExt cx="480" cy="507"/>
            </a:xfrm>
          </p:grpSpPr>
          <p:sp>
            <p:nvSpPr>
              <p:cNvPr id="564237" name="Oval 13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238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433" y="2415"/>
                <a:ext cx="382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verb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64239" name="Group 15"/>
            <p:cNvGrpSpPr>
              <a:grpSpLocks noChangeAspect="1"/>
            </p:cNvGrpSpPr>
            <p:nvPr/>
          </p:nvGrpSpPr>
          <p:grpSpPr bwMode="auto">
            <a:xfrm>
              <a:off x="4848" y="2256"/>
              <a:ext cx="480" cy="480"/>
              <a:chOff x="432" y="2304"/>
              <a:chExt cx="480" cy="480"/>
            </a:xfrm>
          </p:grpSpPr>
          <p:sp>
            <p:nvSpPr>
              <p:cNvPr id="564240" name="Oval 16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241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2351"/>
                <a:ext cx="382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itchFamily="18" charset="0"/>
                  </a:rPr>
                  <a:t> </a:t>
                </a:r>
                <a:r>
                  <a:rPr lang="en-US" altLang="zh-CN">
                    <a:latin typeface="Times New Roman" pitchFamily="18" charset="0"/>
                  </a:rPr>
                  <a:t>end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564242" name="Line 18"/>
            <p:cNvSpPr>
              <a:spLocks noChangeAspect="1" noChangeShapeType="1"/>
            </p:cNvSpPr>
            <p:nvPr/>
          </p:nvSpPr>
          <p:spPr bwMode="auto">
            <a:xfrm>
              <a:off x="912" y="254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243" name="Line 19"/>
            <p:cNvSpPr>
              <a:spLocks noChangeAspect="1" noChangeShapeType="1"/>
            </p:cNvSpPr>
            <p:nvPr/>
          </p:nvSpPr>
          <p:spPr bwMode="auto">
            <a:xfrm>
              <a:off x="2208" y="244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244" name="Line 20"/>
            <p:cNvSpPr>
              <a:spLocks noChangeAspect="1" noChangeShapeType="1"/>
            </p:cNvSpPr>
            <p:nvPr/>
          </p:nvSpPr>
          <p:spPr bwMode="auto">
            <a:xfrm flipH="1">
              <a:off x="2256" y="2640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245" name="Line 21"/>
            <p:cNvSpPr>
              <a:spLocks noChangeAspect="1" noChangeShapeType="1"/>
            </p:cNvSpPr>
            <p:nvPr/>
          </p:nvSpPr>
          <p:spPr bwMode="auto">
            <a:xfrm>
              <a:off x="3792" y="254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246" name="Freeform 22"/>
            <p:cNvSpPr>
              <a:spLocks noChangeAspect="1"/>
            </p:cNvSpPr>
            <p:nvPr/>
          </p:nvSpPr>
          <p:spPr bwMode="auto">
            <a:xfrm>
              <a:off x="816" y="1968"/>
              <a:ext cx="2592" cy="384"/>
            </a:xfrm>
            <a:custGeom>
              <a:avLst/>
              <a:gdLst>
                <a:gd name="T0" fmla="*/ 0 w 2592"/>
                <a:gd name="T1" fmla="*/ 384 h 384"/>
                <a:gd name="T2" fmla="*/ 1200 w 2592"/>
                <a:gd name="T3" fmla="*/ 0 h 384"/>
                <a:gd name="T4" fmla="*/ 2592 w 2592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247" name="Freeform 23"/>
            <p:cNvSpPr>
              <a:spLocks noChangeAspect="1"/>
            </p:cNvSpPr>
            <p:nvPr/>
          </p:nvSpPr>
          <p:spPr bwMode="auto">
            <a:xfrm>
              <a:off x="2112" y="2688"/>
              <a:ext cx="2784" cy="544"/>
            </a:xfrm>
            <a:custGeom>
              <a:avLst/>
              <a:gdLst>
                <a:gd name="T0" fmla="*/ 0 w 2784"/>
                <a:gd name="T1" fmla="*/ 96 h 544"/>
                <a:gd name="T2" fmla="*/ 1440 w 2784"/>
                <a:gd name="T3" fmla="*/ 528 h 544"/>
                <a:gd name="T4" fmla="*/ 2784 w 2784"/>
                <a:gd name="T5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248" name="Freeform 24"/>
            <p:cNvSpPr>
              <a:spLocks noChangeAspect="1"/>
            </p:cNvSpPr>
            <p:nvPr/>
          </p:nvSpPr>
          <p:spPr bwMode="auto">
            <a:xfrm>
              <a:off x="3520" y="1840"/>
              <a:ext cx="536" cy="560"/>
            </a:xfrm>
            <a:custGeom>
              <a:avLst/>
              <a:gdLst>
                <a:gd name="T0" fmla="*/ 224 w 536"/>
                <a:gd name="T1" fmla="*/ 560 h 560"/>
                <a:gd name="T2" fmla="*/ 512 w 536"/>
                <a:gd name="T3" fmla="*/ 272 h 560"/>
                <a:gd name="T4" fmla="*/ 80 w 536"/>
                <a:gd name="T5" fmla="*/ 32 h 560"/>
                <a:gd name="T6" fmla="*/ 32 w 536"/>
                <a:gd name="T7" fmla="*/ 464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249" name="Freeform 25"/>
            <p:cNvSpPr>
              <a:spLocks noChangeAspect="1"/>
            </p:cNvSpPr>
            <p:nvPr/>
          </p:nvSpPr>
          <p:spPr bwMode="auto">
            <a:xfrm>
              <a:off x="1472" y="2688"/>
              <a:ext cx="600" cy="624"/>
            </a:xfrm>
            <a:custGeom>
              <a:avLst/>
              <a:gdLst>
                <a:gd name="T0" fmla="*/ 544 w 600"/>
                <a:gd name="T1" fmla="*/ 96 h 624"/>
                <a:gd name="T2" fmla="*/ 544 w 600"/>
                <a:gd name="T3" fmla="*/ 528 h 624"/>
                <a:gd name="T4" fmla="*/ 208 w 600"/>
                <a:gd name="T5" fmla="*/ 576 h 624"/>
                <a:gd name="T6" fmla="*/ 16 w 600"/>
                <a:gd name="T7" fmla="*/ 240 h 624"/>
                <a:gd name="T8" fmla="*/ 304 w 600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250" name="Text Box 26"/>
            <p:cNvSpPr txBox="1">
              <a:spLocks noChangeAspect="1" noChangeArrowheads="1"/>
            </p:cNvSpPr>
            <p:nvPr/>
          </p:nvSpPr>
          <p:spPr bwMode="auto">
            <a:xfrm>
              <a:off x="1238" y="2313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4251" name="Text Box 27"/>
            <p:cNvSpPr txBox="1">
              <a:spLocks noChangeAspect="1" noChangeArrowheads="1"/>
            </p:cNvSpPr>
            <p:nvPr/>
          </p:nvSpPr>
          <p:spPr bwMode="auto">
            <a:xfrm>
              <a:off x="1824" y="168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4252" name="Text Box 28"/>
            <p:cNvSpPr txBox="1">
              <a:spLocks noChangeAspect="1" noChangeArrowheads="1"/>
            </p:cNvSpPr>
            <p:nvPr/>
          </p:nvSpPr>
          <p:spPr bwMode="auto">
            <a:xfrm>
              <a:off x="2496" y="2208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4253" name="Text Box 29"/>
            <p:cNvSpPr txBox="1">
              <a:spLocks noChangeAspect="1" noChangeArrowheads="1"/>
            </p:cNvSpPr>
            <p:nvPr/>
          </p:nvSpPr>
          <p:spPr bwMode="auto">
            <a:xfrm>
              <a:off x="4176" y="2304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0.7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4254" name="Text Box 30"/>
            <p:cNvSpPr txBox="1">
              <a:spLocks noChangeAspect="1" noChangeArrowheads="1"/>
            </p:cNvSpPr>
            <p:nvPr/>
          </p:nvSpPr>
          <p:spPr bwMode="auto">
            <a:xfrm>
              <a:off x="3793" y="168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4255" name="Text Box 31"/>
            <p:cNvSpPr txBox="1">
              <a:spLocks noChangeAspect="1" noChangeArrowheads="1"/>
            </p:cNvSpPr>
            <p:nvPr/>
          </p:nvSpPr>
          <p:spPr bwMode="auto">
            <a:xfrm>
              <a:off x="2591" y="264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4256" name="Text Box 32"/>
            <p:cNvSpPr txBox="1">
              <a:spLocks noChangeAspect="1" noChangeArrowheads="1"/>
            </p:cNvSpPr>
            <p:nvPr/>
          </p:nvSpPr>
          <p:spPr bwMode="auto">
            <a:xfrm>
              <a:off x="1296" y="3121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4257" name="Text Box 33"/>
            <p:cNvSpPr txBox="1">
              <a:spLocks noChangeAspect="1" noChangeArrowheads="1"/>
            </p:cNvSpPr>
            <p:nvPr/>
          </p:nvSpPr>
          <p:spPr bwMode="auto">
            <a:xfrm>
              <a:off x="3359" y="3216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564258" name="Text Box 34"/>
          <p:cNvSpPr txBox="1">
            <a:spLocks noChangeArrowheads="1"/>
          </p:cNvSpPr>
          <p:nvPr/>
        </p:nvSpPr>
        <p:spPr bwMode="auto">
          <a:xfrm>
            <a:off x="508000" y="2362200"/>
            <a:ext cx="3454400" cy="1023938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Token 2:  sleep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(if ‘fish’ is a noun)</a:t>
            </a:r>
          </a:p>
        </p:txBody>
      </p:sp>
      <p:sp>
        <p:nvSpPr>
          <p:cNvPr id="564259" name="Line 35"/>
          <p:cNvSpPr>
            <a:spLocks noChangeShapeType="1"/>
          </p:cNvSpPr>
          <p:nvPr/>
        </p:nvSpPr>
        <p:spPr bwMode="auto">
          <a:xfrm>
            <a:off x="4775200" y="3962400"/>
            <a:ext cx="9144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60" name="Line 36"/>
          <p:cNvSpPr>
            <a:spLocks noChangeShapeType="1"/>
          </p:cNvSpPr>
          <p:nvPr/>
        </p:nvSpPr>
        <p:spPr bwMode="auto">
          <a:xfrm>
            <a:off x="4775200" y="4114800"/>
            <a:ext cx="8128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33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28C8-1B92-43A5-8A26-EF11A40B7860}" type="slidenum">
              <a:rPr lang="en-US" altLang="zh-CN"/>
              <a:pPr/>
              <a:t>14</a:t>
            </a:fld>
            <a:r>
              <a:rPr lang="en-US" altLang="zh-CN"/>
              <a:t>/39</a:t>
            </a:r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graphicFrame>
        <p:nvGraphicFramePr>
          <p:cNvPr id="565252" name="Object 4"/>
          <p:cNvGraphicFramePr>
            <a:graphicFrameLocks noChangeAspect="1"/>
          </p:cNvGraphicFramePr>
          <p:nvPr/>
        </p:nvGraphicFramePr>
        <p:xfrm>
          <a:off x="1917700" y="2789239"/>
          <a:ext cx="8307917" cy="394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Document" r:id="rId3" imgW="6235200" imgH="3952800" progId="Word.Document.8">
                  <p:embed/>
                </p:oleObj>
              </mc:Choice>
              <mc:Fallback>
                <p:oleObj name="Document" r:id="rId3" imgW="6235200" imgH="3952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789239"/>
                        <a:ext cx="8307917" cy="394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5253" name="Group 5"/>
          <p:cNvGrpSpPr>
            <a:grpSpLocks noChangeAspect="1"/>
          </p:cNvGrpSpPr>
          <p:nvPr/>
        </p:nvGrpSpPr>
        <p:grpSpPr bwMode="auto">
          <a:xfrm>
            <a:off x="2336801" y="228601"/>
            <a:ext cx="7636042" cy="2192664"/>
            <a:chOff x="432" y="1680"/>
            <a:chExt cx="4896" cy="1879"/>
          </a:xfrm>
        </p:grpSpPr>
        <p:grpSp>
          <p:nvGrpSpPr>
            <p:cNvPr id="565254" name="Group 6"/>
            <p:cNvGrpSpPr>
              <a:grpSpLocks noChangeAspect="1"/>
            </p:cNvGrpSpPr>
            <p:nvPr/>
          </p:nvGrpSpPr>
          <p:grpSpPr bwMode="auto">
            <a:xfrm>
              <a:off x="432" y="2304"/>
              <a:ext cx="480" cy="507"/>
              <a:chOff x="432" y="2304"/>
              <a:chExt cx="480" cy="507"/>
            </a:xfrm>
          </p:grpSpPr>
          <p:sp>
            <p:nvSpPr>
              <p:cNvPr id="565255" name="Oval 7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256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373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start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65257" name="Group 9"/>
            <p:cNvGrpSpPr>
              <a:grpSpLocks noChangeAspect="1"/>
            </p:cNvGrpSpPr>
            <p:nvPr/>
          </p:nvGrpSpPr>
          <p:grpSpPr bwMode="auto">
            <a:xfrm>
              <a:off x="1776" y="2304"/>
              <a:ext cx="480" cy="507"/>
              <a:chOff x="432" y="2304"/>
              <a:chExt cx="480" cy="507"/>
            </a:xfrm>
          </p:grpSpPr>
          <p:sp>
            <p:nvSpPr>
              <p:cNvPr id="565258" name="Oval 10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259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414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noun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65260" name="Group 12"/>
            <p:cNvGrpSpPr>
              <a:grpSpLocks noChangeAspect="1"/>
            </p:cNvGrpSpPr>
            <p:nvPr/>
          </p:nvGrpSpPr>
          <p:grpSpPr bwMode="auto">
            <a:xfrm>
              <a:off x="3312" y="2304"/>
              <a:ext cx="480" cy="507"/>
              <a:chOff x="432" y="2304"/>
              <a:chExt cx="480" cy="507"/>
            </a:xfrm>
          </p:grpSpPr>
          <p:sp>
            <p:nvSpPr>
              <p:cNvPr id="565261" name="Oval 13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262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433" y="2415"/>
                <a:ext cx="382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verb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65263" name="Group 15"/>
            <p:cNvGrpSpPr>
              <a:grpSpLocks noChangeAspect="1"/>
            </p:cNvGrpSpPr>
            <p:nvPr/>
          </p:nvGrpSpPr>
          <p:grpSpPr bwMode="auto">
            <a:xfrm>
              <a:off x="4848" y="2256"/>
              <a:ext cx="480" cy="480"/>
              <a:chOff x="432" y="2304"/>
              <a:chExt cx="480" cy="480"/>
            </a:xfrm>
          </p:grpSpPr>
          <p:sp>
            <p:nvSpPr>
              <p:cNvPr id="565264" name="Oval 16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265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2351"/>
                <a:ext cx="382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itchFamily="18" charset="0"/>
                  </a:rPr>
                  <a:t> </a:t>
                </a:r>
                <a:r>
                  <a:rPr lang="en-US" altLang="zh-CN">
                    <a:latin typeface="Times New Roman" pitchFamily="18" charset="0"/>
                  </a:rPr>
                  <a:t>end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565266" name="Line 18"/>
            <p:cNvSpPr>
              <a:spLocks noChangeAspect="1" noChangeShapeType="1"/>
            </p:cNvSpPr>
            <p:nvPr/>
          </p:nvSpPr>
          <p:spPr bwMode="auto">
            <a:xfrm>
              <a:off x="912" y="254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67" name="Line 19"/>
            <p:cNvSpPr>
              <a:spLocks noChangeAspect="1" noChangeShapeType="1"/>
            </p:cNvSpPr>
            <p:nvPr/>
          </p:nvSpPr>
          <p:spPr bwMode="auto">
            <a:xfrm>
              <a:off x="2208" y="244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68" name="Line 20"/>
            <p:cNvSpPr>
              <a:spLocks noChangeAspect="1" noChangeShapeType="1"/>
            </p:cNvSpPr>
            <p:nvPr/>
          </p:nvSpPr>
          <p:spPr bwMode="auto">
            <a:xfrm flipH="1">
              <a:off x="2256" y="2640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69" name="Line 21"/>
            <p:cNvSpPr>
              <a:spLocks noChangeAspect="1" noChangeShapeType="1"/>
            </p:cNvSpPr>
            <p:nvPr/>
          </p:nvSpPr>
          <p:spPr bwMode="auto">
            <a:xfrm>
              <a:off x="3792" y="254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70" name="Freeform 22"/>
            <p:cNvSpPr>
              <a:spLocks noChangeAspect="1"/>
            </p:cNvSpPr>
            <p:nvPr/>
          </p:nvSpPr>
          <p:spPr bwMode="auto">
            <a:xfrm>
              <a:off x="816" y="1968"/>
              <a:ext cx="2592" cy="384"/>
            </a:xfrm>
            <a:custGeom>
              <a:avLst/>
              <a:gdLst>
                <a:gd name="T0" fmla="*/ 0 w 2592"/>
                <a:gd name="T1" fmla="*/ 384 h 384"/>
                <a:gd name="T2" fmla="*/ 1200 w 2592"/>
                <a:gd name="T3" fmla="*/ 0 h 384"/>
                <a:gd name="T4" fmla="*/ 2592 w 2592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71" name="Freeform 23"/>
            <p:cNvSpPr>
              <a:spLocks noChangeAspect="1"/>
            </p:cNvSpPr>
            <p:nvPr/>
          </p:nvSpPr>
          <p:spPr bwMode="auto">
            <a:xfrm>
              <a:off x="2112" y="2688"/>
              <a:ext cx="2784" cy="544"/>
            </a:xfrm>
            <a:custGeom>
              <a:avLst/>
              <a:gdLst>
                <a:gd name="T0" fmla="*/ 0 w 2784"/>
                <a:gd name="T1" fmla="*/ 96 h 544"/>
                <a:gd name="T2" fmla="*/ 1440 w 2784"/>
                <a:gd name="T3" fmla="*/ 528 h 544"/>
                <a:gd name="T4" fmla="*/ 2784 w 2784"/>
                <a:gd name="T5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72" name="Freeform 24"/>
            <p:cNvSpPr>
              <a:spLocks noChangeAspect="1"/>
            </p:cNvSpPr>
            <p:nvPr/>
          </p:nvSpPr>
          <p:spPr bwMode="auto">
            <a:xfrm>
              <a:off x="3520" y="1840"/>
              <a:ext cx="536" cy="560"/>
            </a:xfrm>
            <a:custGeom>
              <a:avLst/>
              <a:gdLst>
                <a:gd name="T0" fmla="*/ 224 w 536"/>
                <a:gd name="T1" fmla="*/ 560 h 560"/>
                <a:gd name="T2" fmla="*/ 512 w 536"/>
                <a:gd name="T3" fmla="*/ 272 h 560"/>
                <a:gd name="T4" fmla="*/ 80 w 536"/>
                <a:gd name="T5" fmla="*/ 32 h 560"/>
                <a:gd name="T6" fmla="*/ 32 w 536"/>
                <a:gd name="T7" fmla="*/ 464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73" name="Freeform 25"/>
            <p:cNvSpPr>
              <a:spLocks noChangeAspect="1"/>
            </p:cNvSpPr>
            <p:nvPr/>
          </p:nvSpPr>
          <p:spPr bwMode="auto">
            <a:xfrm>
              <a:off x="1472" y="2688"/>
              <a:ext cx="600" cy="624"/>
            </a:xfrm>
            <a:custGeom>
              <a:avLst/>
              <a:gdLst>
                <a:gd name="T0" fmla="*/ 544 w 600"/>
                <a:gd name="T1" fmla="*/ 96 h 624"/>
                <a:gd name="T2" fmla="*/ 544 w 600"/>
                <a:gd name="T3" fmla="*/ 528 h 624"/>
                <a:gd name="T4" fmla="*/ 208 w 600"/>
                <a:gd name="T5" fmla="*/ 576 h 624"/>
                <a:gd name="T6" fmla="*/ 16 w 600"/>
                <a:gd name="T7" fmla="*/ 240 h 624"/>
                <a:gd name="T8" fmla="*/ 304 w 600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74" name="Text Box 26"/>
            <p:cNvSpPr txBox="1">
              <a:spLocks noChangeAspect="1" noChangeArrowheads="1"/>
            </p:cNvSpPr>
            <p:nvPr/>
          </p:nvSpPr>
          <p:spPr bwMode="auto">
            <a:xfrm>
              <a:off x="1238" y="2313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5275" name="Text Box 27"/>
            <p:cNvSpPr txBox="1">
              <a:spLocks noChangeAspect="1" noChangeArrowheads="1"/>
            </p:cNvSpPr>
            <p:nvPr/>
          </p:nvSpPr>
          <p:spPr bwMode="auto">
            <a:xfrm>
              <a:off x="1824" y="168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5276" name="Text Box 28"/>
            <p:cNvSpPr txBox="1">
              <a:spLocks noChangeAspect="1" noChangeArrowheads="1"/>
            </p:cNvSpPr>
            <p:nvPr/>
          </p:nvSpPr>
          <p:spPr bwMode="auto">
            <a:xfrm>
              <a:off x="2496" y="2208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5277" name="Text Box 29"/>
            <p:cNvSpPr txBox="1">
              <a:spLocks noChangeAspect="1" noChangeArrowheads="1"/>
            </p:cNvSpPr>
            <p:nvPr/>
          </p:nvSpPr>
          <p:spPr bwMode="auto">
            <a:xfrm>
              <a:off x="4176" y="2304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0.7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5278" name="Text Box 30"/>
            <p:cNvSpPr txBox="1">
              <a:spLocks noChangeAspect="1" noChangeArrowheads="1"/>
            </p:cNvSpPr>
            <p:nvPr/>
          </p:nvSpPr>
          <p:spPr bwMode="auto">
            <a:xfrm>
              <a:off x="3793" y="168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5279" name="Text Box 31"/>
            <p:cNvSpPr txBox="1">
              <a:spLocks noChangeAspect="1" noChangeArrowheads="1"/>
            </p:cNvSpPr>
            <p:nvPr/>
          </p:nvSpPr>
          <p:spPr bwMode="auto">
            <a:xfrm>
              <a:off x="2591" y="264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5280" name="Text Box 32"/>
            <p:cNvSpPr txBox="1">
              <a:spLocks noChangeAspect="1" noChangeArrowheads="1"/>
            </p:cNvSpPr>
            <p:nvPr/>
          </p:nvSpPr>
          <p:spPr bwMode="auto">
            <a:xfrm>
              <a:off x="1296" y="3121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5281" name="Text Box 33"/>
            <p:cNvSpPr txBox="1">
              <a:spLocks noChangeAspect="1" noChangeArrowheads="1"/>
            </p:cNvSpPr>
            <p:nvPr/>
          </p:nvSpPr>
          <p:spPr bwMode="auto">
            <a:xfrm>
              <a:off x="3359" y="3216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565282" name="Text Box 34"/>
          <p:cNvSpPr txBox="1">
            <a:spLocks noChangeArrowheads="1"/>
          </p:cNvSpPr>
          <p:nvPr/>
        </p:nvSpPr>
        <p:spPr bwMode="auto">
          <a:xfrm>
            <a:off x="508000" y="2362200"/>
            <a:ext cx="3454400" cy="12065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Token 2:  sleep</a:t>
            </a:r>
            <a:br>
              <a:rPr lang="en-US" altLang="zh-CN" sz="2400">
                <a:latin typeface="Times New Roman" pitchFamily="18" charset="0"/>
              </a:rPr>
            </a:br>
            <a:r>
              <a:rPr lang="en-US" altLang="zh-CN" sz="2400">
                <a:latin typeface="Times New Roman" pitchFamily="18" charset="0"/>
              </a:rPr>
              <a:t>take maximum,</a:t>
            </a:r>
            <a:br>
              <a:rPr lang="en-US" altLang="zh-CN" sz="2400">
                <a:latin typeface="Times New Roman" pitchFamily="18" charset="0"/>
              </a:rPr>
            </a:br>
            <a:r>
              <a:rPr lang="en-US" altLang="zh-CN" sz="2400">
                <a:latin typeface="Times New Roman" pitchFamily="18" charset="0"/>
              </a:rPr>
              <a:t>set back pointers</a:t>
            </a:r>
          </a:p>
        </p:txBody>
      </p:sp>
      <p:sp>
        <p:nvSpPr>
          <p:cNvPr id="565283" name="Line 35"/>
          <p:cNvSpPr>
            <a:spLocks noChangeShapeType="1"/>
          </p:cNvSpPr>
          <p:nvPr/>
        </p:nvSpPr>
        <p:spPr bwMode="auto">
          <a:xfrm>
            <a:off x="4775200" y="3962400"/>
            <a:ext cx="9144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84" name="Line 36"/>
          <p:cNvSpPr>
            <a:spLocks noChangeShapeType="1"/>
          </p:cNvSpPr>
          <p:nvPr/>
        </p:nvSpPr>
        <p:spPr bwMode="auto">
          <a:xfrm>
            <a:off x="4775200" y="4114800"/>
            <a:ext cx="8128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85" name="Line 37"/>
          <p:cNvSpPr>
            <a:spLocks noChangeShapeType="1"/>
          </p:cNvSpPr>
          <p:nvPr/>
        </p:nvSpPr>
        <p:spPr bwMode="auto">
          <a:xfrm>
            <a:off x="7315200" y="4419600"/>
            <a:ext cx="12192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86" name="Line 38"/>
          <p:cNvSpPr>
            <a:spLocks noChangeShapeType="1"/>
          </p:cNvSpPr>
          <p:nvPr/>
        </p:nvSpPr>
        <p:spPr bwMode="auto">
          <a:xfrm>
            <a:off x="7315200" y="5181600"/>
            <a:ext cx="12192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87" name="Line 39"/>
          <p:cNvSpPr>
            <a:spLocks noChangeShapeType="1"/>
          </p:cNvSpPr>
          <p:nvPr/>
        </p:nvSpPr>
        <p:spPr bwMode="auto">
          <a:xfrm flipH="1">
            <a:off x="6502400" y="4800600"/>
            <a:ext cx="711200" cy="3810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88" name="Line 40"/>
          <p:cNvSpPr>
            <a:spLocks noChangeShapeType="1"/>
          </p:cNvSpPr>
          <p:nvPr/>
        </p:nvSpPr>
        <p:spPr bwMode="auto">
          <a:xfrm flipH="1" flipV="1">
            <a:off x="6502400" y="5334000"/>
            <a:ext cx="812800" cy="152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76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04A-1B2C-47E1-8137-D1FFC8541D31}" type="slidenum">
              <a:rPr lang="en-US" altLang="zh-CN"/>
              <a:pPr/>
              <a:t>15</a:t>
            </a:fld>
            <a:r>
              <a:rPr lang="en-US" altLang="zh-CN"/>
              <a:t>/39</a:t>
            </a:r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graphicFrame>
        <p:nvGraphicFramePr>
          <p:cNvPr id="566276" name="Object 4"/>
          <p:cNvGraphicFramePr>
            <a:graphicFrameLocks noChangeAspect="1"/>
          </p:cNvGraphicFramePr>
          <p:nvPr/>
        </p:nvGraphicFramePr>
        <p:xfrm>
          <a:off x="1917700" y="2789239"/>
          <a:ext cx="8307917" cy="392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Document" r:id="rId3" imgW="6235200" imgH="3933720" progId="Word.Document.8">
                  <p:embed/>
                </p:oleObj>
              </mc:Choice>
              <mc:Fallback>
                <p:oleObj name="Document" r:id="rId3" imgW="6235200" imgH="3933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789239"/>
                        <a:ext cx="8307917" cy="392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6277" name="Group 5"/>
          <p:cNvGrpSpPr>
            <a:grpSpLocks noChangeAspect="1"/>
          </p:cNvGrpSpPr>
          <p:nvPr/>
        </p:nvGrpSpPr>
        <p:grpSpPr bwMode="auto">
          <a:xfrm>
            <a:off x="2336801" y="228601"/>
            <a:ext cx="7636042" cy="2192664"/>
            <a:chOff x="432" y="1680"/>
            <a:chExt cx="4896" cy="1879"/>
          </a:xfrm>
        </p:grpSpPr>
        <p:grpSp>
          <p:nvGrpSpPr>
            <p:cNvPr id="566278" name="Group 6"/>
            <p:cNvGrpSpPr>
              <a:grpSpLocks noChangeAspect="1"/>
            </p:cNvGrpSpPr>
            <p:nvPr/>
          </p:nvGrpSpPr>
          <p:grpSpPr bwMode="auto">
            <a:xfrm>
              <a:off x="432" y="2304"/>
              <a:ext cx="480" cy="507"/>
              <a:chOff x="432" y="2304"/>
              <a:chExt cx="480" cy="507"/>
            </a:xfrm>
          </p:grpSpPr>
          <p:sp>
            <p:nvSpPr>
              <p:cNvPr id="566279" name="Oval 7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6280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373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start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66281" name="Group 9"/>
            <p:cNvGrpSpPr>
              <a:grpSpLocks noChangeAspect="1"/>
            </p:cNvGrpSpPr>
            <p:nvPr/>
          </p:nvGrpSpPr>
          <p:grpSpPr bwMode="auto">
            <a:xfrm>
              <a:off x="1776" y="2304"/>
              <a:ext cx="480" cy="507"/>
              <a:chOff x="432" y="2304"/>
              <a:chExt cx="480" cy="507"/>
            </a:xfrm>
          </p:grpSpPr>
          <p:sp>
            <p:nvSpPr>
              <p:cNvPr id="566282" name="Oval 10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6283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414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noun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66284" name="Group 12"/>
            <p:cNvGrpSpPr>
              <a:grpSpLocks noChangeAspect="1"/>
            </p:cNvGrpSpPr>
            <p:nvPr/>
          </p:nvGrpSpPr>
          <p:grpSpPr bwMode="auto">
            <a:xfrm>
              <a:off x="3312" y="2304"/>
              <a:ext cx="480" cy="507"/>
              <a:chOff x="432" y="2304"/>
              <a:chExt cx="480" cy="507"/>
            </a:xfrm>
          </p:grpSpPr>
          <p:sp>
            <p:nvSpPr>
              <p:cNvPr id="566285" name="Oval 13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6286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433" y="2415"/>
                <a:ext cx="382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verb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66287" name="Group 15"/>
            <p:cNvGrpSpPr>
              <a:grpSpLocks noChangeAspect="1"/>
            </p:cNvGrpSpPr>
            <p:nvPr/>
          </p:nvGrpSpPr>
          <p:grpSpPr bwMode="auto">
            <a:xfrm>
              <a:off x="4848" y="2256"/>
              <a:ext cx="480" cy="480"/>
              <a:chOff x="432" y="2304"/>
              <a:chExt cx="480" cy="480"/>
            </a:xfrm>
          </p:grpSpPr>
          <p:sp>
            <p:nvSpPr>
              <p:cNvPr id="566288" name="Oval 16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6289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2351"/>
                <a:ext cx="382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itchFamily="18" charset="0"/>
                  </a:rPr>
                  <a:t> </a:t>
                </a:r>
                <a:r>
                  <a:rPr lang="en-US" altLang="zh-CN">
                    <a:latin typeface="Times New Roman" pitchFamily="18" charset="0"/>
                  </a:rPr>
                  <a:t>end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566290" name="Line 18"/>
            <p:cNvSpPr>
              <a:spLocks noChangeAspect="1" noChangeShapeType="1"/>
            </p:cNvSpPr>
            <p:nvPr/>
          </p:nvSpPr>
          <p:spPr bwMode="auto">
            <a:xfrm>
              <a:off x="912" y="254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291" name="Line 19"/>
            <p:cNvSpPr>
              <a:spLocks noChangeAspect="1" noChangeShapeType="1"/>
            </p:cNvSpPr>
            <p:nvPr/>
          </p:nvSpPr>
          <p:spPr bwMode="auto">
            <a:xfrm>
              <a:off x="2208" y="244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292" name="Line 20"/>
            <p:cNvSpPr>
              <a:spLocks noChangeAspect="1" noChangeShapeType="1"/>
            </p:cNvSpPr>
            <p:nvPr/>
          </p:nvSpPr>
          <p:spPr bwMode="auto">
            <a:xfrm flipH="1">
              <a:off x="2256" y="2640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293" name="Line 21"/>
            <p:cNvSpPr>
              <a:spLocks noChangeAspect="1" noChangeShapeType="1"/>
            </p:cNvSpPr>
            <p:nvPr/>
          </p:nvSpPr>
          <p:spPr bwMode="auto">
            <a:xfrm>
              <a:off x="3792" y="254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294" name="Freeform 22"/>
            <p:cNvSpPr>
              <a:spLocks noChangeAspect="1"/>
            </p:cNvSpPr>
            <p:nvPr/>
          </p:nvSpPr>
          <p:spPr bwMode="auto">
            <a:xfrm>
              <a:off x="816" y="1968"/>
              <a:ext cx="2592" cy="384"/>
            </a:xfrm>
            <a:custGeom>
              <a:avLst/>
              <a:gdLst>
                <a:gd name="T0" fmla="*/ 0 w 2592"/>
                <a:gd name="T1" fmla="*/ 384 h 384"/>
                <a:gd name="T2" fmla="*/ 1200 w 2592"/>
                <a:gd name="T3" fmla="*/ 0 h 384"/>
                <a:gd name="T4" fmla="*/ 2592 w 2592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295" name="Freeform 23"/>
            <p:cNvSpPr>
              <a:spLocks noChangeAspect="1"/>
            </p:cNvSpPr>
            <p:nvPr/>
          </p:nvSpPr>
          <p:spPr bwMode="auto">
            <a:xfrm>
              <a:off x="2112" y="2688"/>
              <a:ext cx="2784" cy="544"/>
            </a:xfrm>
            <a:custGeom>
              <a:avLst/>
              <a:gdLst>
                <a:gd name="T0" fmla="*/ 0 w 2784"/>
                <a:gd name="T1" fmla="*/ 96 h 544"/>
                <a:gd name="T2" fmla="*/ 1440 w 2784"/>
                <a:gd name="T3" fmla="*/ 528 h 544"/>
                <a:gd name="T4" fmla="*/ 2784 w 2784"/>
                <a:gd name="T5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296" name="Freeform 24"/>
            <p:cNvSpPr>
              <a:spLocks noChangeAspect="1"/>
            </p:cNvSpPr>
            <p:nvPr/>
          </p:nvSpPr>
          <p:spPr bwMode="auto">
            <a:xfrm>
              <a:off x="3520" y="1840"/>
              <a:ext cx="536" cy="560"/>
            </a:xfrm>
            <a:custGeom>
              <a:avLst/>
              <a:gdLst>
                <a:gd name="T0" fmla="*/ 224 w 536"/>
                <a:gd name="T1" fmla="*/ 560 h 560"/>
                <a:gd name="T2" fmla="*/ 512 w 536"/>
                <a:gd name="T3" fmla="*/ 272 h 560"/>
                <a:gd name="T4" fmla="*/ 80 w 536"/>
                <a:gd name="T5" fmla="*/ 32 h 560"/>
                <a:gd name="T6" fmla="*/ 32 w 536"/>
                <a:gd name="T7" fmla="*/ 464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297" name="Freeform 25"/>
            <p:cNvSpPr>
              <a:spLocks noChangeAspect="1"/>
            </p:cNvSpPr>
            <p:nvPr/>
          </p:nvSpPr>
          <p:spPr bwMode="auto">
            <a:xfrm>
              <a:off x="1472" y="2688"/>
              <a:ext cx="600" cy="624"/>
            </a:xfrm>
            <a:custGeom>
              <a:avLst/>
              <a:gdLst>
                <a:gd name="T0" fmla="*/ 544 w 600"/>
                <a:gd name="T1" fmla="*/ 96 h 624"/>
                <a:gd name="T2" fmla="*/ 544 w 600"/>
                <a:gd name="T3" fmla="*/ 528 h 624"/>
                <a:gd name="T4" fmla="*/ 208 w 600"/>
                <a:gd name="T5" fmla="*/ 576 h 624"/>
                <a:gd name="T6" fmla="*/ 16 w 600"/>
                <a:gd name="T7" fmla="*/ 240 h 624"/>
                <a:gd name="T8" fmla="*/ 304 w 600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298" name="Text Box 26"/>
            <p:cNvSpPr txBox="1">
              <a:spLocks noChangeAspect="1" noChangeArrowheads="1"/>
            </p:cNvSpPr>
            <p:nvPr/>
          </p:nvSpPr>
          <p:spPr bwMode="auto">
            <a:xfrm>
              <a:off x="1238" y="2313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6299" name="Text Box 27"/>
            <p:cNvSpPr txBox="1">
              <a:spLocks noChangeAspect="1" noChangeArrowheads="1"/>
            </p:cNvSpPr>
            <p:nvPr/>
          </p:nvSpPr>
          <p:spPr bwMode="auto">
            <a:xfrm>
              <a:off x="1824" y="168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6300" name="Text Box 28"/>
            <p:cNvSpPr txBox="1">
              <a:spLocks noChangeAspect="1" noChangeArrowheads="1"/>
            </p:cNvSpPr>
            <p:nvPr/>
          </p:nvSpPr>
          <p:spPr bwMode="auto">
            <a:xfrm>
              <a:off x="2496" y="2208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6301" name="Text Box 29"/>
            <p:cNvSpPr txBox="1">
              <a:spLocks noChangeAspect="1" noChangeArrowheads="1"/>
            </p:cNvSpPr>
            <p:nvPr/>
          </p:nvSpPr>
          <p:spPr bwMode="auto">
            <a:xfrm>
              <a:off x="4176" y="2304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0.7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6302" name="Text Box 30"/>
            <p:cNvSpPr txBox="1">
              <a:spLocks noChangeAspect="1" noChangeArrowheads="1"/>
            </p:cNvSpPr>
            <p:nvPr/>
          </p:nvSpPr>
          <p:spPr bwMode="auto">
            <a:xfrm>
              <a:off x="3793" y="168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6303" name="Text Box 31"/>
            <p:cNvSpPr txBox="1">
              <a:spLocks noChangeAspect="1" noChangeArrowheads="1"/>
            </p:cNvSpPr>
            <p:nvPr/>
          </p:nvSpPr>
          <p:spPr bwMode="auto">
            <a:xfrm>
              <a:off x="2591" y="264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6304" name="Text Box 32"/>
            <p:cNvSpPr txBox="1">
              <a:spLocks noChangeAspect="1" noChangeArrowheads="1"/>
            </p:cNvSpPr>
            <p:nvPr/>
          </p:nvSpPr>
          <p:spPr bwMode="auto">
            <a:xfrm>
              <a:off x="1296" y="3121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6305" name="Text Box 33"/>
            <p:cNvSpPr txBox="1">
              <a:spLocks noChangeAspect="1" noChangeArrowheads="1"/>
            </p:cNvSpPr>
            <p:nvPr/>
          </p:nvSpPr>
          <p:spPr bwMode="auto">
            <a:xfrm>
              <a:off x="3359" y="3216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566306" name="Text Box 34"/>
          <p:cNvSpPr txBox="1">
            <a:spLocks noChangeArrowheads="1"/>
          </p:cNvSpPr>
          <p:nvPr/>
        </p:nvSpPr>
        <p:spPr bwMode="auto">
          <a:xfrm>
            <a:off x="508000" y="2362200"/>
            <a:ext cx="3352800" cy="12065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Token 2:  sleep</a:t>
            </a:r>
            <a:br>
              <a:rPr lang="en-US" altLang="zh-CN" sz="2400">
                <a:latin typeface="Times New Roman" pitchFamily="18" charset="0"/>
              </a:rPr>
            </a:br>
            <a:r>
              <a:rPr lang="en-US" altLang="zh-CN" sz="2400">
                <a:latin typeface="Times New Roman" pitchFamily="18" charset="0"/>
              </a:rPr>
              <a:t>take maximum,</a:t>
            </a:r>
            <a:br>
              <a:rPr lang="en-US" altLang="zh-CN" sz="2400">
                <a:latin typeface="Times New Roman" pitchFamily="18" charset="0"/>
              </a:rPr>
            </a:br>
            <a:r>
              <a:rPr lang="en-US" altLang="zh-CN" sz="2400">
                <a:latin typeface="Times New Roman" pitchFamily="18" charset="0"/>
              </a:rPr>
              <a:t>set back pointers</a:t>
            </a:r>
          </a:p>
        </p:txBody>
      </p:sp>
      <p:sp>
        <p:nvSpPr>
          <p:cNvPr id="566307" name="Line 35"/>
          <p:cNvSpPr>
            <a:spLocks noChangeShapeType="1"/>
          </p:cNvSpPr>
          <p:nvPr/>
        </p:nvSpPr>
        <p:spPr bwMode="auto">
          <a:xfrm>
            <a:off x="4775200" y="3962400"/>
            <a:ext cx="9144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308" name="Line 36"/>
          <p:cNvSpPr>
            <a:spLocks noChangeShapeType="1"/>
          </p:cNvSpPr>
          <p:nvPr/>
        </p:nvSpPr>
        <p:spPr bwMode="auto">
          <a:xfrm>
            <a:off x="4775200" y="4114800"/>
            <a:ext cx="8128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309" name="Line 37"/>
          <p:cNvSpPr>
            <a:spLocks noChangeShapeType="1"/>
          </p:cNvSpPr>
          <p:nvPr/>
        </p:nvSpPr>
        <p:spPr bwMode="auto">
          <a:xfrm flipH="1">
            <a:off x="6502400" y="4572000"/>
            <a:ext cx="609600" cy="6096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310" name="Line 38"/>
          <p:cNvSpPr>
            <a:spLocks noChangeShapeType="1"/>
          </p:cNvSpPr>
          <p:nvPr/>
        </p:nvSpPr>
        <p:spPr bwMode="auto">
          <a:xfrm flipH="1">
            <a:off x="6502400" y="5257800"/>
            <a:ext cx="711200" cy="76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6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37B7-E9FC-4C53-815F-F956B8D2CA47}" type="slidenum">
              <a:rPr lang="en-US" altLang="zh-CN"/>
              <a:pPr/>
              <a:t>16</a:t>
            </a:fld>
            <a:r>
              <a:rPr lang="en-US" altLang="zh-CN"/>
              <a:t>/39</a:t>
            </a: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graphicFrame>
        <p:nvGraphicFramePr>
          <p:cNvPr id="567300" name="Object 4"/>
          <p:cNvGraphicFramePr>
            <a:graphicFrameLocks noChangeAspect="1"/>
          </p:cNvGraphicFramePr>
          <p:nvPr/>
        </p:nvGraphicFramePr>
        <p:xfrm>
          <a:off x="1917700" y="2789238"/>
          <a:ext cx="8307917" cy="38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Document" r:id="rId3" imgW="6235200" imgH="3905280" progId="Word.Document.8">
                  <p:embed/>
                </p:oleObj>
              </mc:Choice>
              <mc:Fallback>
                <p:oleObj name="Document" r:id="rId3" imgW="6235200" imgH="3905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789238"/>
                        <a:ext cx="8307917" cy="389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7301" name="Group 5"/>
          <p:cNvGrpSpPr>
            <a:grpSpLocks noChangeAspect="1"/>
          </p:cNvGrpSpPr>
          <p:nvPr/>
        </p:nvGrpSpPr>
        <p:grpSpPr bwMode="auto">
          <a:xfrm>
            <a:off x="2336801" y="228601"/>
            <a:ext cx="7636042" cy="2192664"/>
            <a:chOff x="432" y="1680"/>
            <a:chExt cx="4896" cy="1879"/>
          </a:xfrm>
        </p:grpSpPr>
        <p:grpSp>
          <p:nvGrpSpPr>
            <p:cNvPr id="567302" name="Group 6"/>
            <p:cNvGrpSpPr>
              <a:grpSpLocks noChangeAspect="1"/>
            </p:cNvGrpSpPr>
            <p:nvPr/>
          </p:nvGrpSpPr>
          <p:grpSpPr bwMode="auto">
            <a:xfrm>
              <a:off x="432" y="2304"/>
              <a:ext cx="480" cy="507"/>
              <a:chOff x="432" y="2304"/>
              <a:chExt cx="480" cy="507"/>
            </a:xfrm>
          </p:grpSpPr>
          <p:sp>
            <p:nvSpPr>
              <p:cNvPr id="567303" name="Oval 7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7304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373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start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67305" name="Group 9"/>
            <p:cNvGrpSpPr>
              <a:grpSpLocks noChangeAspect="1"/>
            </p:cNvGrpSpPr>
            <p:nvPr/>
          </p:nvGrpSpPr>
          <p:grpSpPr bwMode="auto">
            <a:xfrm>
              <a:off x="1776" y="2304"/>
              <a:ext cx="480" cy="507"/>
              <a:chOff x="432" y="2304"/>
              <a:chExt cx="480" cy="507"/>
            </a:xfrm>
          </p:grpSpPr>
          <p:sp>
            <p:nvSpPr>
              <p:cNvPr id="567306" name="Oval 10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7307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414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noun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67308" name="Group 12"/>
            <p:cNvGrpSpPr>
              <a:grpSpLocks noChangeAspect="1"/>
            </p:cNvGrpSpPr>
            <p:nvPr/>
          </p:nvGrpSpPr>
          <p:grpSpPr bwMode="auto">
            <a:xfrm>
              <a:off x="3312" y="2304"/>
              <a:ext cx="480" cy="507"/>
              <a:chOff x="432" y="2304"/>
              <a:chExt cx="480" cy="507"/>
            </a:xfrm>
          </p:grpSpPr>
          <p:sp>
            <p:nvSpPr>
              <p:cNvPr id="567309" name="Oval 13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7310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433" y="2415"/>
                <a:ext cx="382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verb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67311" name="Group 15"/>
            <p:cNvGrpSpPr>
              <a:grpSpLocks noChangeAspect="1"/>
            </p:cNvGrpSpPr>
            <p:nvPr/>
          </p:nvGrpSpPr>
          <p:grpSpPr bwMode="auto">
            <a:xfrm>
              <a:off x="4848" y="2256"/>
              <a:ext cx="480" cy="480"/>
              <a:chOff x="432" y="2304"/>
              <a:chExt cx="480" cy="480"/>
            </a:xfrm>
          </p:grpSpPr>
          <p:sp>
            <p:nvSpPr>
              <p:cNvPr id="567312" name="Oval 16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7313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2351"/>
                <a:ext cx="382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itchFamily="18" charset="0"/>
                  </a:rPr>
                  <a:t> </a:t>
                </a:r>
                <a:r>
                  <a:rPr lang="en-US" altLang="zh-CN">
                    <a:latin typeface="Times New Roman" pitchFamily="18" charset="0"/>
                  </a:rPr>
                  <a:t>end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567314" name="Line 18"/>
            <p:cNvSpPr>
              <a:spLocks noChangeAspect="1" noChangeShapeType="1"/>
            </p:cNvSpPr>
            <p:nvPr/>
          </p:nvSpPr>
          <p:spPr bwMode="auto">
            <a:xfrm>
              <a:off x="912" y="254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315" name="Line 19"/>
            <p:cNvSpPr>
              <a:spLocks noChangeAspect="1" noChangeShapeType="1"/>
            </p:cNvSpPr>
            <p:nvPr/>
          </p:nvSpPr>
          <p:spPr bwMode="auto">
            <a:xfrm>
              <a:off x="2208" y="244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316" name="Line 20"/>
            <p:cNvSpPr>
              <a:spLocks noChangeAspect="1" noChangeShapeType="1"/>
            </p:cNvSpPr>
            <p:nvPr/>
          </p:nvSpPr>
          <p:spPr bwMode="auto">
            <a:xfrm flipH="1">
              <a:off x="2256" y="2640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317" name="Line 21"/>
            <p:cNvSpPr>
              <a:spLocks noChangeAspect="1" noChangeShapeType="1"/>
            </p:cNvSpPr>
            <p:nvPr/>
          </p:nvSpPr>
          <p:spPr bwMode="auto">
            <a:xfrm>
              <a:off x="3792" y="254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318" name="Freeform 22"/>
            <p:cNvSpPr>
              <a:spLocks noChangeAspect="1"/>
            </p:cNvSpPr>
            <p:nvPr/>
          </p:nvSpPr>
          <p:spPr bwMode="auto">
            <a:xfrm>
              <a:off x="816" y="1968"/>
              <a:ext cx="2592" cy="384"/>
            </a:xfrm>
            <a:custGeom>
              <a:avLst/>
              <a:gdLst>
                <a:gd name="T0" fmla="*/ 0 w 2592"/>
                <a:gd name="T1" fmla="*/ 384 h 384"/>
                <a:gd name="T2" fmla="*/ 1200 w 2592"/>
                <a:gd name="T3" fmla="*/ 0 h 384"/>
                <a:gd name="T4" fmla="*/ 2592 w 2592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319" name="Freeform 23"/>
            <p:cNvSpPr>
              <a:spLocks noChangeAspect="1"/>
            </p:cNvSpPr>
            <p:nvPr/>
          </p:nvSpPr>
          <p:spPr bwMode="auto">
            <a:xfrm>
              <a:off x="2112" y="2688"/>
              <a:ext cx="2784" cy="544"/>
            </a:xfrm>
            <a:custGeom>
              <a:avLst/>
              <a:gdLst>
                <a:gd name="T0" fmla="*/ 0 w 2784"/>
                <a:gd name="T1" fmla="*/ 96 h 544"/>
                <a:gd name="T2" fmla="*/ 1440 w 2784"/>
                <a:gd name="T3" fmla="*/ 528 h 544"/>
                <a:gd name="T4" fmla="*/ 2784 w 2784"/>
                <a:gd name="T5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320" name="Freeform 24"/>
            <p:cNvSpPr>
              <a:spLocks noChangeAspect="1"/>
            </p:cNvSpPr>
            <p:nvPr/>
          </p:nvSpPr>
          <p:spPr bwMode="auto">
            <a:xfrm>
              <a:off x="3520" y="1840"/>
              <a:ext cx="536" cy="560"/>
            </a:xfrm>
            <a:custGeom>
              <a:avLst/>
              <a:gdLst>
                <a:gd name="T0" fmla="*/ 224 w 536"/>
                <a:gd name="T1" fmla="*/ 560 h 560"/>
                <a:gd name="T2" fmla="*/ 512 w 536"/>
                <a:gd name="T3" fmla="*/ 272 h 560"/>
                <a:gd name="T4" fmla="*/ 80 w 536"/>
                <a:gd name="T5" fmla="*/ 32 h 560"/>
                <a:gd name="T6" fmla="*/ 32 w 536"/>
                <a:gd name="T7" fmla="*/ 464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321" name="Freeform 25"/>
            <p:cNvSpPr>
              <a:spLocks noChangeAspect="1"/>
            </p:cNvSpPr>
            <p:nvPr/>
          </p:nvSpPr>
          <p:spPr bwMode="auto">
            <a:xfrm>
              <a:off x="1472" y="2688"/>
              <a:ext cx="600" cy="624"/>
            </a:xfrm>
            <a:custGeom>
              <a:avLst/>
              <a:gdLst>
                <a:gd name="T0" fmla="*/ 544 w 600"/>
                <a:gd name="T1" fmla="*/ 96 h 624"/>
                <a:gd name="T2" fmla="*/ 544 w 600"/>
                <a:gd name="T3" fmla="*/ 528 h 624"/>
                <a:gd name="T4" fmla="*/ 208 w 600"/>
                <a:gd name="T5" fmla="*/ 576 h 624"/>
                <a:gd name="T6" fmla="*/ 16 w 600"/>
                <a:gd name="T7" fmla="*/ 240 h 624"/>
                <a:gd name="T8" fmla="*/ 304 w 600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322" name="Text Box 26"/>
            <p:cNvSpPr txBox="1">
              <a:spLocks noChangeAspect="1" noChangeArrowheads="1"/>
            </p:cNvSpPr>
            <p:nvPr/>
          </p:nvSpPr>
          <p:spPr bwMode="auto">
            <a:xfrm>
              <a:off x="1238" y="2313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7323" name="Text Box 27"/>
            <p:cNvSpPr txBox="1">
              <a:spLocks noChangeAspect="1" noChangeArrowheads="1"/>
            </p:cNvSpPr>
            <p:nvPr/>
          </p:nvSpPr>
          <p:spPr bwMode="auto">
            <a:xfrm>
              <a:off x="1824" y="168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7324" name="Text Box 28"/>
            <p:cNvSpPr txBox="1">
              <a:spLocks noChangeAspect="1" noChangeArrowheads="1"/>
            </p:cNvSpPr>
            <p:nvPr/>
          </p:nvSpPr>
          <p:spPr bwMode="auto">
            <a:xfrm>
              <a:off x="2496" y="2208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7325" name="Text Box 29"/>
            <p:cNvSpPr txBox="1">
              <a:spLocks noChangeAspect="1" noChangeArrowheads="1"/>
            </p:cNvSpPr>
            <p:nvPr/>
          </p:nvSpPr>
          <p:spPr bwMode="auto">
            <a:xfrm>
              <a:off x="4176" y="2304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0.7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7326" name="Text Box 30"/>
            <p:cNvSpPr txBox="1">
              <a:spLocks noChangeAspect="1" noChangeArrowheads="1"/>
            </p:cNvSpPr>
            <p:nvPr/>
          </p:nvSpPr>
          <p:spPr bwMode="auto">
            <a:xfrm>
              <a:off x="3793" y="168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7327" name="Text Box 31"/>
            <p:cNvSpPr txBox="1">
              <a:spLocks noChangeAspect="1" noChangeArrowheads="1"/>
            </p:cNvSpPr>
            <p:nvPr/>
          </p:nvSpPr>
          <p:spPr bwMode="auto">
            <a:xfrm>
              <a:off x="2591" y="264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7328" name="Text Box 32"/>
            <p:cNvSpPr txBox="1">
              <a:spLocks noChangeAspect="1" noChangeArrowheads="1"/>
            </p:cNvSpPr>
            <p:nvPr/>
          </p:nvSpPr>
          <p:spPr bwMode="auto">
            <a:xfrm>
              <a:off x="1296" y="3121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7329" name="Text Box 33"/>
            <p:cNvSpPr txBox="1">
              <a:spLocks noChangeAspect="1" noChangeArrowheads="1"/>
            </p:cNvSpPr>
            <p:nvPr/>
          </p:nvSpPr>
          <p:spPr bwMode="auto">
            <a:xfrm>
              <a:off x="3359" y="3216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567330" name="Text Box 34"/>
          <p:cNvSpPr txBox="1">
            <a:spLocks noChangeArrowheads="1"/>
          </p:cNvSpPr>
          <p:nvPr/>
        </p:nvSpPr>
        <p:spPr bwMode="auto">
          <a:xfrm>
            <a:off x="508000" y="2362200"/>
            <a:ext cx="2946400" cy="47625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Token 3:  end</a:t>
            </a:r>
          </a:p>
        </p:txBody>
      </p:sp>
      <p:sp>
        <p:nvSpPr>
          <p:cNvPr id="567331" name="Line 35"/>
          <p:cNvSpPr>
            <a:spLocks noChangeShapeType="1"/>
          </p:cNvSpPr>
          <p:nvPr/>
        </p:nvSpPr>
        <p:spPr bwMode="auto">
          <a:xfrm>
            <a:off x="4775200" y="3962400"/>
            <a:ext cx="9144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7332" name="Line 36"/>
          <p:cNvSpPr>
            <a:spLocks noChangeShapeType="1"/>
          </p:cNvSpPr>
          <p:nvPr/>
        </p:nvSpPr>
        <p:spPr bwMode="auto">
          <a:xfrm>
            <a:off x="4775200" y="4114800"/>
            <a:ext cx="8128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7333" name="Line 37"/>
          <p:cNvSpPr>
            <a:spLocks noChangeShapeType="1"/>
          </p:cNvSpPr>
          <p:nvPr/>
        </p:nvSpPr>
        <p:spPr bwMode="auto">
          <a:xfrm flipH="1">
            <a:off x="6502400" y="4572000"/>
            <a:ext cx="609600" cy="6096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7334" name="Line 38"/>
          <p:cNvSpPr>
            <a:spLocks noChangeShapeType="1"/>
          </p:cNvSpPr>
          <p:nvPr/>
        </p:nvSpPr>
        <p:spPr bwMode="auto">
          <a:xfrm flipH="1">
            <a:off x="6502400" y="5257800"/>
            <a:ext cx="711200" cy="76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76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504A-3475-4DDD-B293-2B263C32F0B6}" type="slidenum">
              <a:rPr lang="en-US" altLang="zh-CN"/>
              <a:pPr/>
              <a:t>17</a:t>
            </a:fld>
            <a:r>
              <a:rPr lang="en-US" altLang="zh-CN"/>
              <a:t>/39</a:t>
            </a:r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graphicFrame>
        <p:nvGraphicFramePr>
          <p:cNvPr id="568324" name="Object 4"/>
          <p:cNvGraphicFramePr>
            <a:graphicFrameLocks noChangeAspect="1"/>
          </p:cNvGraphicFramePr>
          <p:nvPr/>
        </p:nvGraphicFramePr>
        <p:xfrm>
          <a:off x="1917700" y="2789238"/>
          <a:ext cx="8307917" cy="38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Document" r:id="rId3" imgW="6235200" imgH="3905280" progId="Word.Document.8">
                  <p:embed/>
                </p:oleObj>
              </mc:Choice>
              <mc:Fallback>
                <p:oleObj name="Document" r:id="rId3" imgW="6235200" imgH="3905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789238"/>
                        <a:ext cx="8307917" cy="389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8325" name="Group 5"/>
          <p:cNvGrpSpPr>
            <a:grpSpLocks noChangeAspect="1"/>
          </p:cNvGrpSpPr>
          <p:nvPr/>
        </p:nvGrpSpPr>
        <p:grpSpPr bwMode="auto">
          <a:xfrm>
            <a:off x="2336801" y="228601"/>
            <a:ext cx="7636042" cy="2192664"/>
            <a:chOff x="432" y="1680"/>
            <a:chExt cx="4896" cy="1879"/>
          </a:xfrm>
        </p:grpSpPr>
        <p:grpSp>
          <p:nvGrpSpPr>
            <p:cNvPr id="568326" name="Group 6"/>
            <p:cNvGrpSpPr>
              <a:grpSpLocks noChangeAspect="1"/>
            </p:cNvGrpSpPr>
            <p:nvPr/>
          </p:nvGrpSpPr>
          <p:grpSpPr bwMode="auto">
            <a:xfrm>
              <a:off x="432" y="2304"/>
              <a:ext cx="480" cy="507"/>
              <a:chOff x="432" y="2304"/>
              <a:chExt cx="480" cy="507"/>
            </a:xfrm>
          </p:grpSpPr>
          <p:sp>
            <p:nvSpPr>
              <p:cNvPr id="568327" name="Oval 7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8328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373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start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68329" name="Group 9"/>
            <p:cNvGrpSpPr>
              <a:grpSpLocks noChangeAspect="1"/>
            </p:cNvGrpSpPr>
            <p:nvPr/>
          </p:nvGrpSpPr>
          <p:grpSpPr bwMode="auto">
            <a:xfrm>
              <a:off x="1776" y="2304"/>
              <a:ext cx="480" cy="507"/>
              <a:chOff x="432" y="2304"/>
              <a:chExt cx="480" cy="507"/>
            </a:xfrm>
          </p:grpSpPr>
          <p:sp>
            <p:nvSpPr>
              <p:cNvPr id="568330" name="Oval 10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8331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414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noun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68332" name="Group 12"/>
            <p:cNvGrpSpPr>
              <a:grpSpLocks noChangeAspect="1"/>
            </p:cNvGrpSpPr>
            <p:nvPr/>
          </p:nvGrpSpPr>
          <p:grpSpPr bwMode="auto">
            <a:xfrm>
              <a:off x="3312" y="2304"/>
              <a:ext cx="480" cy="507"/>
              <a:chOff x="432" y="2304"/>
              <a:chExt cx="480" cy="507"/>
            </a:xfrm>
          </p:grpSpPr>
          <p:sp>
            <p:nvSpPr>
              <p:cNvPr id="568333" name="Oval 13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8334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433" y="2415"/>
                <a:ext cx="382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verb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68335" name="Group 15"/>
            <p:cNvGrpSpPr>
              <a:grpSpLocks noChangeAspect="1"/>
            </p:cNvGrpSpPr>
            <p:nvPr/>
          </p:nvGrpSpPr>
          <p:grpSpPr bwMode="auto">
            <a:xfrm>
              <a:off x="4848" y="2256"/>
              <a:ext cx="480" cy="480"/>
              <a:chOff x="432" y="2304"/>
              <a:chExt cx="480" cy="480"/>
            </a:xfrm>
          </p:grpSpPr>
          <p:sp>
            <p:nvSpPr>
              <p:cNvPr id="568336" name="Oval 16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8337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2351"/>
                <a:ext cx="382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itchFamily="18" charset="0"/>
                  </a:rPr>
                  <a:t> </a:t>
                </a:r>
                <a:r>
                  <a:rPr lang="en-US" altLang="zh-CN">
                    <a:latin typeface="Times New Roman" pitchFamily="18" charset="0"/>
                  </a:rPr>
                  <a:t>end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568338" name="Line 18"/>
            <p:cNvSpPr>
              <a:spLocks noChangeAspect="1" noChangeShapeType="1"/>
            </p:cNvSpPr>
            <p:nvPr/>
          </p:nvSpPr>
          <p:spPr bwMode="auto">
            <a:xfrm>
              <a:off x="912" y="254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39" name="Line 19"/>
            <p:cNvSpPr>
              <a:spLocks noChangeAspect="1" noChangeShapeType="1"/>
            </p:cNvSpPr>
            <p:nvPr/>
          </p:nvSpPr>
          <p:spPr bwMode="auto">
            <a:xfrm>
              <a:off x="2208" y="244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40" name="Line 20"/>
            <p:cNvSpPr>
              <a:spLocks noChangeAspect="1" noChangeShapeType="1"/>
            </p:cNvSpPr>
            <p:nvPr/>
          </p:nvSpPr>
          <p:spPr bwMode="auto">
            <a:xfrm flipH="1">
              <a:off x="2256" y="2640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41" name="Line 21"/>
            <p:cNvSpPr>
              <a:spLocks noChangeAspect="1" noChangeShapeType="1"/>
            </p:cNvSpPr>
            <p:nvPr/>
          </p:nvSpPr>
          <p:spPr bwMode="auto">
            <a:xfrm>
              <a:off x="3792" y="254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42" name="Freeform 22"/>
            <p:cNvSpPr>
              <a:spLocks noChangeAspect="1"/>
            </p:cNvSpPr>
            <p:nvPr/>
          </p:nvSpPr>
          <p:spPr bwMode="auto">
            <a:xfrm>
              <a:off x="816" y="1968"/>
              <a:ext cx="2592" cy="384"/>
            </a:xfrm>
            <a:custGeom>
              <a:avLst/>
              <a:gdLst>
                <a:gd name="T0" fmla="*/ 0 w 2592"/>
                <a:gd name="T1" fmla="*/ 384 h 384"/>
                <a:gd name="T2" fmla="*/ 1200 w 2592"/>
                <a:gd name="T3" fmla="*/ 0 h 384"/>
                <a:gd name="T4" fmla="*/ 2592 w 2592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43" name="Freeform 23"/>
            <p:cNvSpPr>
              <a:spLocks noChangeAspect="1"/>
            </p:cNvSpPr>
            <p:nvPr/>
          </p:nvSpPr>
          <p:spPr bwMode="auto">
            <a:xfrm>
              <a:off x="2112" y="2688"/>
              <a:ext cx="2784" cy="544"/>
            </a:xfrm>
            <a:custGeom>
              <a:avLst/>
              <a:gdLst>
                <a:gd name="T0" fmla="*/ 0 w 2784"/>
                <a:gd name="T1" fmla="*/ 96 h 544"/>
                <a:gd name="T2" fmla="*/ 1440 w 2784"/>
                <a:gd name="T3" fmla="*/ 528 h 544"/>
                <a:gd name="T4" fmla="*/ 2784 w 2784"/>
                <a:gd name="T5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44" name="Freeform 24"/>
            <p:cNvSpPr>
              <a:spLocks noChangeAspect="1"/>
            </p:cNvSpPr>
            <p:nvPr/>
          </p:nvSpPr>
          <p:spPr bwMode="auto">
            <a:xfrm>
              <a:off x="3520" y="1840"/>
              <a:ext cx="536" cy="560"/>
            </a:xfrm>
            <a:custGeom>
              <a:avLst/>
              <a:gdLst>
                <a:gd name="T0" fmla="*/ 224 w 536"/>
                <a:gd name="T1" fmla="*/ 560 h 560"/>
                <a:gd name="T2" fmla="*/ 512 w 536"/>
                <a:gd name="T3" fmla="*/ 272 h 560"/>
                <a:gd name="T4" fmla="*/ 80 w 536"/>
                <a:gd name="T5" fmla="*/ 32 h 560"/>
                <a:gd name="T6" fmla="*/ 32 w 536"/>
                <a:gd name="T7" fmla="*/ 464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45" name="Freeform 25"/>
            <p:cNvSpPr>
              <a:spLocks noChangeAspect="1"/>
            </p:cNvSpPr>
            <p:nvPr/>
          </p:nvSpPr>
          <p:spPr bwMode="auto">
            <a:xfrm>
              <a:off x="1472" y="2688"/>
              <a:ext cx="600" cy="624"/>
            </a:xfrm>
            <a:custGeom>
              <a:avLst/>
              <a:gdLst>
                <a:gd name="T0" fmla="*/ 544 w 600"/>
                <a:gd name="T1" fmla="*/ 96 h 624"/>
                <a:gd name="T2" fmla="*/ 544 w 600"/>
                <a:gd name="T3" fmla="*/ 528 h 624"/>
                <a:gd name="T4" fmla="*/ 208 w 600"/>
                <a:gd name="T5" fmla="*/ 576 h 624"/>
                <a:gd name="T6" fmla="*/ 16 w 600"/>
                <a:gd name="T7" fmla="*/ 240 h 624"/>
                <a:gd name="T8" fmla="*/ 304 w 600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46" name="Text Box 26"/>
            <p:cNvSpPr txBox="1">
              <a:spLocks noChangeAspect="1" noChangeArrowheads="1"/>
            </p:cNvSpPr>
            <p:nvPr/>
          </p:nvSpPr>
          <p:spPr bwMode="auto">
            <a:xfrm>
              <a:off x="1238" y="2313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8347" name="Text Box 27"/>
            <p:cNvSpPr txBox="1">
              <a:spLocks noChangeAspect="1" noChangeArrowheads="1"/>
            </p:cNvSpPr>
            <p:nvPr/>
          </p:nvSpPr>
          <p:spPr bwMode="auto">
            <a:xfrm>
              <a:off x="1824" y="168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8348" name="Text Box 28"/>
            <p:cNvSpPr txBox="1">
              <a:spLocks noChangeAspect="1" noChangeArrowheads="1"/>
            </p:cNvSpPr>
            <p:nvPr/>
          </p:nvSpPr>
          <p:spPr bwMode="auto">
            <a:xfrm>
              <a:off x="2496" y="2208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8349" name="Text Box 29"/>
            <p:cNvSpPr txBox="1">
              <a:spLocks noChangeAspect="1" noChangeArrowheads="1"/>
            </p:cNvSpPr>
            <p:nvPr/>
          </p:nvSpPr>
          <p:spPr bwMode="auto">
            <a:xfrm>
              <a:off x="4176" y="2304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0.7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8350" name="Text Box 30"/>
            <p:cNvSpPr txBox="1">
              <a:spLocks noChangeAspect="1" noChangeArrowheads="1"/>
            </p:cNvSpPr>
            <p:nvPr/>
          </p:nvSpPr>
          <p:spPr bwMode="auto">
            <a:xfrm>
              <a:off x="3793" y="168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8351" name="Text Box 31"/>
            <p:cNvSpPr txBox="1">
              <a:spLocks noChangeAspect="1" noChangeArrowheads="1"/>
            </p:cNvSpPr>
            <p:nvPr/>
          </p:nvSpPr>
          <p:spPr bwMode="auto">
            <a:xfrm>
              <a:off x="2591" y="264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8352" name="Text Box 32"/>
            <p:cNvSpPr txBox="1">
              <a:spLocks noChangeAspect="1" noChangeArrowheads="1"/>
            </p:cNvSpPr>
            <p:nvPr/>
          </p:nvSpPr>
          <p:spPr bwMode="auto">
            <a:xfrm>
              <a:off x="1296" y="3121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8353" name="Text Box 33"/>
            <p:cNvSpPr txBox="1">
              <a:spLocks noChangeAspect="1" noChangeArrowheads="1"/>
            </p:cNvSpPr>
            <p:nvPr/>
          </p:nvSpPr>
          <p:spPr bwMode="auto">
            <a:xfrm>
              <a:off x="3359" y="3216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568354" name="Text Box 34"/>
          <p:cNvSpPr txBox="1">
            <a:spLocks noChangeArrowheads="1"/>
          </p:cNvSpPr>
          <p:nvPr/>
        </p:nvSpPr>
        <p:spPr bwMode="auto">
          <a:xfrm>
            <a:off x="508000" y="2362200"/>
            <a:ext cx="3454400" cy="12065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Token 3:  end</a:t>
            </a:r>
            <a:br>
              <a:rPr lang="en-US" altLang="zh-CN" sz="2400">
                <a:latin typeface="Times New Roman" pitchFamily="18" charset="0"/>
              </a:rPr>
            </a:br>
            <a:r>
              <a:rPr lang="en-US" altLang="zh-CN" sz="2400">
                <a:latin typeface="Times New Roman" pitchFamily="18" charset="0"/>
              </a:rPr>
              <a:t>take maximum,</a:t>
            </a:r>
            <a:br>
              <a:rPr lang="en-US" altLang="zh-CN" sz="2400">
                <a:latin typeface="Times New Roman" pitchFamily="18" charset="0"/>
              </a:rPr>
            </a:br>
            <a:r>
              <a:rPr lang="en-US" altLang="zh-CN" sz="2400">
                <a:latin typeface="Times New Roman" pitchFamily="18" charset="0"/>
              </a:rPr>
              <a:t>set back pointers</a:t>
            </a:r>
          </a:p>
        </p:txBody>
      </p:sp>
      <p:sp>
        <p:nvSpPr>
          <p:cNvPr id="568355" name="Line 35"/>
          <p:cNvSpPr>
            <a:spLocks noChangeShapeType="1"/>
          </p:cNvSpPr>
          <p:nvPr/>
        </p:nvSpPr>
        <p:spPr bwMode="auto">
          <a:xfrm>
            <a:off x="4775200" y="3962400"/>
            <a:ext cx="9144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8356" name="Line 36"/>
          <p:cNvSpPr>
            <a:spLocks noChangeShapeType="1"/>
          </p:cNvSpPr>
          <p:nvPr/>
        </p:nvSpPr>
        <p:spPr bwMode="auto">
          <a:xfrm>
            <a:off x="4775200" y="4114800"/>
            <a:ext cx="8128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8357" name="Line 37"/>
          <p:cNvSpPr>
            <a:spLocks noChangeShapeType="1"/>
          </p:cNvSpPr>
          <p:nvPr/>
        </p:nvSpPr>
        <p:spPr bwMode="auto">
          <a:xfrm flipH="1">
            <a:off x="6502400" y="4572000"/>
            <a:ext cx="609600" cy="6096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8358" name="Line 38"/>
          <p:cNvSpPr>
            <a:spLocks noChangeShapeType="1"/>
          </p:cNvSpPr>
          <p:nvPr/>
        </p:nvSpPr>
        <p:spPr bwMode="auto">
          <a:xfrm flipH="1">
            <a:off x="6502400" y="5257800"/>
            <a:ext cx="711200" cy="76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8359" name="Line 39"/>
          <p:cNvSpPr>
            <a:spLocks noChangeShapeType="1"/>
          </p:cNvSpPr>
          <p:nvPr/>
        </p:nvSpPr>
        <p:spPr bwMode="auto">
          <a:xfrm>
            <a:off x="8737600" y="6248400"/>
            <a:ext cx="14224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8360" name="Line 40"/>
          <p:cNvSpPr>
            <a:spLocks noChangeShapeType="1"/>
          </p:cNvSpPr>
          <p:nvPr/>
        </p:nvSpPr>
        <p:spPr bwMode="auto">
          <a:xfrm flipH="1" flipV="1">
            <a:off x="8432800" y="4724400"/>
            <a:ext cx="406400" cy="11430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80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7550-A9D9-4B76-A33C-6C1C1981B16B}" type="slidenum">
              <a:rPr lang="en-US" altLang="zh-CN"/>
              <a:pPr/>
              <a:t>18</a:t>
            </a:fld>
            <a:r>
              <a:rPr lang="en-US" altLang="zh-CN"/>
              <a:t>/39</a:t>
            </a: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graphicFrame>
        <p:nvGraphicFramePr>
          <p:cNvPr id="569348" name="Object 4"/>
          <p:cNvGraphicFramePr>
            <a:graphicFrameLocks noChangeAspect="1"/>
          </p:cNvGraphicFramePr>
          <p:nvPr/>
        </p:nvGraphicFramePr>
        <p:xfrm>
          <a:off x="1917700" y="2789239"/>
          <a:ext cx="8307917" cy="388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Document" r:id="rId3" imgW="6235200" imgH="3895560" progId="Word.Document.8">
                  <p:embed/>
                </p:oleObj>
              </mc:Choice>
              <mc:Fallback>
                <p:oleObj name="Document" r:id="rId3" imgW="6235200" imgH="3895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789239"/>
                        <a:ext cx="8307917" cy="388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9349" name="Group 5"/>
          <p:cNvGrpSpPr>
            <a:grpSpLocks noChangeAspect="1"/>
          </p:cNvGrpSpPr>
          <p:nvPr/>
        </p:nvGrpSpPr>
        <p:grpSpPr bwMode="auto">
          <a:xfrm>
            <a:off x="2336801" y="228601"/>
            <a:ext cx="7636042" cy="2192664"/>
            <a:chOff x="432" y="1680"/>
            <a:chExt cx="4896" cy="1879"/>
          </a:xfrm>
        </p:grpSpPr>
        <p:grpSp>
          <p:nvGrpSpPr>
            <p:cNvPr id="569350" name="Group 6"/>
            <p:cNvGrpSpPr>
              <a:grpSpLocks noChangeAspect="1"/>
            </p:cNvGrpSpPr>
            <p:nvPr/>
          </p:nvGrpSpPr>
          <p:grpSpPr bwMode="auto">
            <a:xfrm>
              <a:off x="432" y="2304"/>
              <a:ext cx="480" cy="507"/>
              <a:chOff x="432" y="2304"/>
              <a:chExt cx="480" cy="507"/>
            </a:xfrm>
          </p:grpSpPr>
          <p:sp>
            <p:nvSpPr>
              <p:cNvPr id="569351" name="Oval 7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9352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373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start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69353" name="Group 9"/>
            <p:cNvGrpSpPr>
              <a:grpSpLocks noChangeAspect="1"/>
            </p:cNvGrpSpPr>
            <p:nvPr/>
          </p:nvGrpSpPr>
          <p:grpSpPr bwMode="auto">
            <a:xfrm>
              <a:off x="1776" y="2304"/>
              <a:ext cx="480" cy="507"/>
              <a:chOff x="432" y="2304"/>
              <a:chExt cx="480" cy="507"/>
            </a:xfrm>
          </p:grpSpPr>
          <p:sp>
            <p:nvSpPr>
              <p:cNvPr id="569354" name="Oval 10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9355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414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noun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69356" name="Group 12"/>
            <p:cNvGrpSpPr>
              <a:grpSpLocks noChangeAspect="1"/>
            </p:cNvGrpSpPr>
            <p:nvPr/>
          </p:nvGrpSpPr>
          <p:grpSpPr bwMode="auto">
            <a:xfrm>
              <a:off x="3312" y="2304"/>
              <a:ext cx="480" cy="507"/>
              <a:chOff x="432" y="2304"/>
              <a:chExt cx="480" cy="507"/>
            </a:xfrm>
          </p:grpSpPr>
          <p:sp>
            <p:nvSpPr>
              <p:cNvPr id="569357" name="Oval 13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9358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433" y="2415"/>
                <a:ext cx="382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verb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69359" name="Group 15"/>
            <p:cNvGrpSpPr>
              <a:grpSpLocks noChangeAspect="1"/>
            </p:cNvGrpSpPr>
            <p:nvPr/>
          </p:nvGrpSpPr>
          <p:grpSpPr bwMode="auto">
            <a:xfrm>
              <a:off x="4848" y="2256"/>
              <a:ext cx="480" cy="480"/>
              <a:chOff x="432" y="2304"/>
              <a:chExt cx="480" cy="480"/>
            </a:xfrm>
          </p:grpSpPr>
          <p:sp>
            <p:nvSpPr>
              <p:cNvPr id="569360" name="Oval 16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9361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2351"/>
                <a:ext cx="382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itchFamily="18" charset="0"/>
                  </a:rPr>
                  <a:t> </a:t>
                </a:r>
                <a:r>
                  <a:rPr lang="en-US" altLang="zh-CN">
                    <a:latin typeface="Times New Roman" pitchFamily="18" charset="0"/>
                  </a:rPr>
                  <a:t>end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569362" name="Line 18"/>
            <p:cNvSpPr>
              <a:spLocks noChangeAspect="1" noChangeShapeType="1"/>
            </p:cNvSpPr>
            <p:nvPr/>
          </p:nvSpPr>
          <p:spPr bwMode="auto">
            <a:xfrm>
              <a:off x="912" y="254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63" name="Line 19"/>
            <p:cNvSpPr>
              <a:spLocks noChangeAspect="1" noChangeShapeType="1"/>
            </p:cNvSpPr>
            <p:nvPr/>
          </p:nvSpPr>
          <p:spPr bwMode="auto">
            <a:xfrm>
              <a:off x="2208" y="244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64" name="Line 20"/>
            <p:cNvSpPr>
              <a:spLocks noChangeAspect="1" noChangeShapeType="1"/>
            </p:cNvSpPr>
            <p:nvPr/>
          </p:nvSpPr>
          <p:spPr bwMode="auto">
            <a:xfrm flipH="1">
              <a:off x="2256" y="2640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65" name="Line 21"/>
            <p:cNvSpPr>
              <a:spLocks noChangeAspect="1" noChangeShapeType="1"/>
            </p:cNvSpPr>
            <p:nvPr/>
          </p:nvSpPr>
          <p:spPr bwMode="auto">
            <a:xfrm>
              <a:off x="3792" y="254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66" name="Freeform 22"/>
            <p:cNvSpPr>
              <a:spLocks noChangeAspect="1"/>
            </p:cNvSpPr>
            <p:nvPr/>
          </p:nvSpPr>
          <p:spPr bwMode="auto">
            <a:xfrm>
              <a:off x="816" y="1968"/>
              <a:ext cx="2592" cy="384"/>
            </a:xfrm>
            <a:custGeom>
              <a:avLst/>
              <a:gdLst>
                <a:gd name="T0" fmla="*/ 0 w 2592"/>
                <a:gd name="T1" fmla="*/ 384 h 384"/>
                <a:gd name="T2" fmla="*/ 1200 w 2592"/>
                <a:gd name="T3" fmla="*/ 0 h 384"/>
                <a:gd name="T4" fmla="*/ 2592 w 2592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67" name="Freeform 23"/>
            <p:cNvSpPr>
              <a:spLocks noChangeAspect="1"/>
            </p:cNvSpPr>
            <p:nvPr/>
          </p:nvSpPr>
          <p:spPr bwMode="auto">
            <a:xfrm>
              <a:off x="2112" y="2688"/>
              <a:ext cx="2784" cy="544"/>
            </a:xfrm>
            <a:custGeom>
              <a:avLst/>
              <a:gdLst>
                <a:gd name="T0" fmla="*/ 0 w 2784"/>
                <a:gd name="T1" fmla="*/ 96 h 544"/>
                <a:gd name="T2" fmla="*/ 1440 w 2784"/>
                <a:gd name="T3" fmla="*/ 528 h 544"/>
                <a:gd name="T4" fmla="*/ 2784 w 2784"/>
                <a:gd name="T5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68" name="Freeform 24"/>
            <p:cNvSpPr>
              <a:spLocks noChangeAspect="1"/>
            </p:cNvSpPr>
            <p:nvPr/>
          </p:nvSpPr>
          <p:spPr bwMode="auto">
            <a:xfrm>
              <a:off x="3520" y="1840"/>
              <a:ext cx="536" cy="560"/>
            </a:xfrm>
            <a:custGeom>
              <a:avLst/>
              <a:gdLst>
                <a:gd name="T0" fmla="*/ 224 w 536"/>
                <a:gd name="T1" fmla="*/ 560 h 560"/>
                <a:gd name="T2" fmla="*/ 512 w 536"/>
                <a:gd name="T3" fmla="*/ 272 h 560"/>
                <a:gd name="T4" fmla="*/ 80 w 536"/>
                <a:gd name="T5" fmla="*/ 32 h 560"/>
                <a:gd name="T6" fmla="*/ 32 w 536"/>
                <a:gd name="T7" fmla="*/ 464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69" name="Freeform 25"/>
            <p:cNvSpPr>
              <a:spLocks noChangeAspect="1"/>
            </p:cNvSpPr>
            <p:nvPr/>
          </p:nvSpPr>
          <p:spPr bwMode="auto">
            <a:xfrm>
              <a:off x="1472" y="2688"/>
              <a:ext cx="600" cy="624"/>
            </a:xfrm>
            <a:custGeom>
              <a:avLst/>
              <a:gdLst>
                <a:gd name="T0" fmla="*/ 544 w 600"/>
                <a:gd name="T1" fmla="*/ 96 h 624"/>
                <a:gd name="T2" fmla="*/ 544 w 600"/>
                <a:gd name="T3" fmla="*/ 528 h 624"/>
                <a:gd name="T4" fmla="*/ 208 w 600"/>
                <a:gd name="T5" fmla="*/ 576 h 624"/>
                <a:gd name="T6" fmla="*/ 16 w 600"/>
                <a:gd name="T7" fmla="*/ 240 h 624"/>
                <a:gd name="T8" fmla="*/ 304 w 600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70" name="Text Box 26"/>
            <p:cNvSpPr txBox="1">
              <a:spLocks noChangeAspect="1" noChangeArrowheads="1"/>
            </p:cNvSpPr>
            <p:nvPr/>
          </p:nvSpPr>
          <p:spPr bwMode="auto">
            <a:xfrm>
              <a:off x="1238" y="2313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9371" name="Text Box 27"/>
            <p:cNvSpPr txBox="1">
              <a:spLocks noChangeAspect="1" noChangeArrowheads="1"/>
            </p:cNvSpPr>
            <p:nvPr/>
          </p:nvSpPr>
          <p:spPr bwMode="auto">
            <a:xfrm>
              <a:off x="1824" y="168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9372" name="Text Box 28"/>
            <p:cNvSpPr txBox="1">
              <a:spLocks noChangeAspect="1" noChangeArrowheads="1"/>
            </p:cNvSpPr>
            <p:nvPr/>
          </p:nvSpPr>
          <p:spPr bwMode="auto">
            <a:xfrm>
              <a:off x="2496" y="2208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9373" name="Text Box 29"/>
            <p:cNvSpPr txBox="1">
              <a:spLocks noChangeAspect="1" noChangeArrowheads="1"/>
            </p:cNvSpPr>
            <p:nvPr/>
          </p:nvSpPr>
          <p:spPr bwMode="auto">
            <a:xfrm>
              <a:off x="4176" y="2304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0.7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9374" name="Text Box 30"/>
            <p:cNvSpPr txBox="1">
              <a:spLocks noChangeAspect="1" noChangeArrowheads="1"/>
            </p:cNvSpPr>
            <p:nvPr/>
          </p:nvSpPr>
          <p:spPr bwMode="auto">
            <a:xfrm>
              <a:off x="3793" y="168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9375" name="Text Box 31"/>
            <p:cNvSpPr txBox="1">
              <a:spLocks noChangeAspect="1" noChangeArrowheads="1"/>
            </p:cNvSpPr>
            <p:nvPr/>
          </p:nvSpPr>
          <p:spPr bwMode="auto">
            <a:xfrm>
              <a:off x="2591" y="264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9376" name="Text Box 32"/>
            <p:cNvSpPr txBox="1">
              <a:spLocks noChangeAspect="1" noChangeArrowheads="1"/>
            </p:cNvSpPr>
            <p:nvPr/>
          </p:nvSpPr>
          <p:spPr bwMode="auto">
            <a:xfrm>
              <a:off x="1296" y="3121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9377" name="Text Box 33"/>
            <p:cNvSpPr txBox="1">
              <a:spLocks noChangeAspect="1" noChangeArrowheads="1"/>
            </p:cNvSpPr>
            <p:nvPr/>
          </p:nvSpPr>
          <p:spPr bwMode="auto">
            <a:xfrm>
              <a:off x="3359" y="3216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569378" name="Text Box 34"/>
          <p:cNvSpPr txBox="1">
            <a:spLocks noChangeArrowheads="1"/>
          </p:cNvSpPr>
          <p:nvPr/>
        </p:nvSpPr>
        <p:spPr bwMode="auto">
          <a:xfrm>
            <a:off x="508000" y="2362200"/>
            <a:ext cx="3454400" cy="12065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Decode:</a:t>
            </a:r>
            <a:br>
              <a:rPr lang="en-US" altLang="zh-CN" sz="2400">
                <a:latin typeface="Times New Roman" pitchFamily="18" charset="0"/>
              </a:rPr>
            </a:br>
            <a:r>
              <a:rPr lang="en-US" altLang="zh-CN" sz="2400">
                <a:latin typeface="Times New Roman" pitchFamily="18" charset="0"/>
              </a:rPr>
              <a:t>fish = noun</a:t>
            </a:r>
            <a:br>
              <a:rPr lang="en-US" altLang="zh-CN" sz="2400">
                <a:latin typeface="Times New Roman" pitchFamily="18" charset="0"/>
              </a:rPr>
            </a:br>
            <a:r>
              <a:rPr lang="en-US" altLang="zh-CN" sz="2400">
                <a:latin typeface="Times New Roman" pitchFamily="18" charset="0"/>
              </a:rPr>
              <a:t>sleep = verb</a:t>
            </a:r>
          </a:p>
        </p:txBody>
      </p:sp>
      <p:sp>
        <p:nvSpPr>
          <p:cNvPr id="569379" name="Line 35"/>
          <p:cNvSpPr>
            <a:spLocks noChangeShapeType="1"/>
          </p:cNvSpPr>
          <p:nvPr/>
        </p:nvSpPr>
        <p:spPr bwMode="auto">
          <a:xfrm>
            <a:off x="4775200" y="3962400"/>
            <a:ext cx="9144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9380" name="Line 36"/>
          <p:cNvSpPr>
            <a:spLocks noChangeShapeType="1"/>
          </p:cNvSpPr>
          <p:nvPr/>
        </p:nvSpPr>
        <p:spPr bwMode="auto">
          <a:xfrm>
            <a:off x="4775200" y="4114800"/>
            <a:ext cx="8128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9381" name="Line 37"/>
          <p:cNvSpPr>
            <a:spLocks noChangeShapeType="1"/>
          </p:cNvSpPr>
          <p:nvPr/>
        </p:nvSpPr>
        <p:spPr bwMode="auto">
          <a:xfrm flipH="1">
            <a:off x="6502400" y="4572000"/>
            <a:ext cx="609600" cy="6096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9382" name="Line 38"/>
          <p:cNvSpPr>
            <a:spLocks noChangeShapeType="1"/>
          </p:cNvSpPr>
          <p:nvPr/>
        </p:nvSpPr>
        <p:spPr bwMode="auto">
          <a:xfrm flipH="1">
            <a:off x="6502400" y="5257800"/>
            <a:ext cx="711200" cy="76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9383" name="Line 39"/>
          <p:cNvSpPr>
            <a:spLocks noChangeShapeType="1"/>
          </p:cNvSpPr>
          <p:nvPr/>
        </p:nvSpPr>
        <p:spPr bwMode="auto">
          <a:xfrm flipH="1" flipV="1">
            <a:off x="8432800" y="4724400"/>
            <a:ext cx="406400" cy="11430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9384" name="Oval 40"/>
          <p:cNvSpPr>
            <a:spLocks noChangeArrowheads="1"/>
          </p:cNvSpPr>
          <p:nvPr/>
        </p:nvSpPr>
        <p:spPr bwMode="auto">
          <a:xfrm>
            <a:off x="5689600" y="5029200"/>
            <a:ext cx="812800" cy="5334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9385" name="Oval 41"/>
          <p:cNvSpPr>
            <a:spLocks noChangeArrowheads="1"/>
          </p:cNvSpPr>
          <p:nvPr/>
        </p:nvSpPr>
        <p:spPr bwMode="auto">
          <a:xfrm>
            <a:off x="7112000" y="4267200"/>
            <a:ext cx="1422400" cy="5334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6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Bayes</a:t>
            </a:r>
            <a:r>
              <a:rPr lang="ja-JP" altLang="en-US" dirty="0" smtClean="0">
                <a:latin typeface="Calibri"/>
                <a:cs typeface="Calibri"/>
              </a:rPr>
              <a:t>’</a:t>
            </a:r>
            <a:r>
              <a:rPr lang="en-US" dirty="0" smtClean="0">
                <a:latin typeface="Calibri"/>
                <a:cs typeface="Calibri"/>
              </a:rPr>
              <a:t>Nets</a:t>
            </a:r>
            <a:r>
              <a:rPr lang="en-US" dirty="0">
                <a:latin typeface="Calibri"/>
                <a:cs typeface="Calibri"/>
              </a:rPr>
              <a:t>: Big Picture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447800"/>
            <a:ext cx="7317022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Office </a:t>
            </a:r>
            <a:r>
              <a:rPr lang="en-US" altLang="ko-KR" dirty="0" err="1" smtClean="0"/>
              <a:t>Hr</a:t>
            </a:r>
            <a:r>
              <a:rPr lang="en-US" altLang="ko-KR" dirty="0" smtClean="0"/>
              <a:t> Recap: HMM and Viterbi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Fish sleep.</a:t>
            </a:r>
          </a:p>
          <a:p>
            <a:r>
              <a:rPr lang="en-US" altLang="ko-KR" dirty="0" smtClean="0"/>
              <a:t>HMM helps to compute</a:t>
            </a:r>
          </a:p>
          <a:p>
            <a:pPr lvl="1"/>
            <a:r>
              <a:rPr lang="en-US" altLang="ko-KR" dirty="0" err="1" smtClean="0"/>
              <a:t>Pr</a:t>
            </a:r>
            <a:r>
              <a:rPr lang="en-US" altLang="ko-KR" dirty="0" smtClean="0"/>
              <a:t>(Fish sleep) or </a:t>
            </a:r>
            <a:r>
              <a:rPr lang="en-US" altLang="ko-KR" dirty="0" err="1" smtClean="0"/>
              <a:t>Pr</a:t>
            </a:r>
            <a:r>
              <a:rPr lang="en-US" altLang="ko-KR" dirty="0" smtClean="0"/>
              <a:t>(sleep follows fish) </a:t>
            </a:r>
            <a:r>
              <a:rPr lang="en-US" altLang="ko-KR" dirty="0" smtClean="0">
                <a:sym typeface="Wingdings" panose="05000000000000000000" pitchFamily="2" charset="2"/>
              </a:rPr>
              <a:t> language model, autocomplete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noun+verb</a:t>
            </a:r>
            <a:r>
              <a:rPr lang="en-US" altLang="ko-KR" dirty="0" smtClean="0"/>
              <a:t>) vs </a:t>
            </a:r>
            <a:r>
              <a:rPr lang="en-US" altLang="ko-KR" dirty="0" err="1" smtClean="0"/>
              <a:t>Pr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verb+noun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 part-of-speech tagging (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Viterbi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8B9-5DCE-C749-A388-A65B9B24CF0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70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Nets: Big Picture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71374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Two problems with using full joint distribution tables as our probabilistic models: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Unless there are only a few variables, the joint is WAY too big to represent explicitly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Hard to learn (estimate) anything empirically about more than a few variables at a time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Bayes</a:t>
            </a:r>
            <a:r>
              <a:rPr lang="ja-JP" altLang="en-US" sz="2400" dirty="0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 nets: </a:t>
            </a:r>
            <a:r>
              <a:rPr lang="en-US" sz="2400" dirty="0">
                <a:latin typeface="Calibri"/>
                <a:cs typeface="Calibri"/>
              </a:rPr>
              <a:t>a technique for describing complex joint distributions (models) using simple, local distributions (conditional probabilities)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More properly called</a:t>
            </a: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 graphical </a:t>
            </a:r>
            <a:r>
              <a:rPr lang="en-US" sz="2000" dirty="0" smtClean="0">
                <a:solidFill>
                  <a:srgbClr val="CC0000"/>
                </a:solidFill>
                <a:latin typeface="Calibri"/>
                <a:cs typeface="Calibri"/>
              </a:rPr>
              <a:t>models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CC0000"/>
                </a:solidFill>
                <a:latin typeface="Calibri"/>
                <a:cs typeface="Calibri"/>
              </a:rPr>
              <a:t>MM, HMM, etc. is an instance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24" y="3581400"/>
            <a:ext cx="4182456" cy="304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447800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5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Insurance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7497763" cy="495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Car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447800"/>
            <a:ext cx="8509000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Graphical Model Notation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638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Nodes: variables (with domains)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Can be assigned (observed) or unassigned (unobserved)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Arcs: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Indicate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direct influence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between variables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For now: imagine that arrows mean direct causation (in general, they don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t!)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58" b="49960"/>
          <a:stretch>
            <a:fillRect/>
          </a:stretch>
        </p:blipFill>
        <p:spPr bwMode="auto">
          <a:xfrm>
            <a:off x="6553200" y="1676400"/>
            <a:ext cx="1447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5715000" y="3125787"/>
            <a:ext cx="2805113" cy="1979613"/>
            <a:chOff x="3600" y="2208"/>
            <a:chExt cx="1767" cy="1247"/>
          </a:xfrm>
        </p:grpSpPr>
        <p:pic>
          <p:nvPicPr>
            <p:cNvPr id="17415" name="Picture 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3276600"/>
            <a:ext cx="3047998" cy="1822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19200"/>
            <a:ext cx="27432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independent coin flips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 smtClean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 smtClean="0">
                <a:latin typeface="Calibri"/>
                <a:cs typeface="Calibri"/>
              </a:rPr>
              <a:t>No </a:t>
            </a:r>
            <a:r>
              <a:rPr lang="en-US" dirty="0">
                <a:latin typeface="Calibri"/>
                <a:cs typeface="Calibri"/>
              </a:rPr>
              <a:t>interactions between variables: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absolute independence</a:t>
            </a:r>
          </a:p>
          <a:p>
            <a:pPr eaLnBrk="1" hangingPunct="1"/>
            <a:endParaRPr lang="en-US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4478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X</a:t>
            </a:r>
            <a:r>
              <a:rPr lang="en-US" sz="28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124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6553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1843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052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928" y="1447800"/>
            <a:ext cx="2871386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  <p:bldP spid="184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Variables: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R: It rains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T: There is traffic</a:t>
            </a: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Model 1: independence</a:t>
            </a:r>
          </a:p>
          <a:p>
            <a:pPr eaLnBrk="1" hangingPunct="1"/>
            <a:endParaRPr lang="en-US" sz="2400" dirty="0" smtClean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 smtClean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 smtClean="0">
              <a:latin typeface="Calibri"/>
              <a:cs typeface="Calibri"/>
            </a:endParaRPr>
          </a:p>
          <a:p>
            <a:pPr lvl="3"/>
            <a:endParaRPr lang="en-US" sz="1200" dirty="0" smtClean="0">
              <a:latin typeface="Calibri"/>
              <a:cs typeface="Calibri"/>
            </a:endParaRPr>
          </a:p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Why </a:t>
            </a:r>
            <a:r>
              <a:rPr lang="en-US" sz="2400" dirty="0">
                <a:latin typeface="Calibri"/>
                <a:cs typeface="Calibri"/>
              </a:rPr>
              <a:t>is an agent using model 2 better?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3622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23622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T</a:t>
            </a:r>
            <a:endParaRPr lang="en-US" sz="2800" baseline="-250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1143000"/>
            <a:ext cx="3886198" cy="1628965"/>
          </a:xfrm>
          <a:prstGeom prst="rect">
            <a:avLst/>
          </a:prstGeom>
        </p:spPr>
      </p:pic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3914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73914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10" name="AutoShape 6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7772400" y="42814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57800" y="1502074"/>
            <a:ext cx="9855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/>
            </a:r>
            <a:br>
              <a:rPr lang="en-US" sz="2400" dirty="0" smtClean="0">
                <a:latin typeface="Calibri"/>
                <a:cs typeface="Calibri"/>
              </a:rPr>
            </a:br>
            <a:endParaRPr lang="en-US" sz="2400" dirty="0" smtClean="0">
              <a:latin typeface="Calibri"/>
              <a:cs typeface="Calibri"/>
            </a:endParaRPr>
          </a:p>
          <a:p>
            <a:pPr lvl="3"/>
            <a:endParaRPr lang="en-US" sz="12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Model 2: rain causes traffic</a:t>
            </a:r>
          </a:p>
          <a:p>
            <a:endParaRPr lang="en-US" sz="2400" dirty="0" smtClean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95400"/>
            <a:ext cx="1496345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 Semantics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667000"/>
            <a:ext cx="12382500" cy="825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3295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Probabilities </a:t>
            </a:r>
            <a:r>
              <a:rPr lang="en-US" dirty="0">
                <a:latin typeface="Calibri"/>
                <a:cs typeface="Calibri"/>
              </a:rPr>
              <a:t>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nets </a:t>
            </a: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implicitly</a:t>
            </a:r>
            <a:r>
              <a:rPr lang="en-US" sz="2400" dirty="0">
                <a:latin typeface="Calibri"/>
                <a:cs typeface="Calibri"/>
              </a:rPr>
              <a:t> encode joint </a:t>
            </a:r>
            <a:r>
              <a:rPr lang="en-US" sz="2400" dirty="0" smtClean="0">
                <a:latin typeface="Calibri"/>
                <a:cs typeface="Calibri"/>
              </a:rPr>
              <a:t>distributions</a:t>
            </a: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As a product of local conditional </a:t>
            </a:r>
            <a:r>
              <a:rPr lang="en-US" sz="2000" dirty="0" smtClean="0">
                <a:latin typeface="Calibri"/>
                <a:cs typeface="Calibri"/>
              </a:rPr>
              <a:t>distributions</a:t>
            </a: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 see what probability a BN gives to a full assignment, multiply all the relevant conditionals together: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7162800" y="4038600"/>
            <a:ext cx="2119313" cy="1495425"/>
            <a:chOff x="3600" y="2208"/>
            <a:chExt cx="1767" cy="1247"/>
          </a:xfrm>
        </p:grpSpPr>
        <p:pic>
          <p:nvPicPr>
            <p:cNvPr id="2458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Rectangle 6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400" y="5715000"/>
            <a:ext cx="4495800" cy="2775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6200" y="3276600"/>
            <a:ext cx="48768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4191000"/>
            <a:ext cx="1911361" cy="11429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3295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Probabilities </a:t>
            </a:r>
            <a:r>
              <a:rPr lang="en-US" dirty="0">
                <a:latin typeface="Calibri"/>
                <a:cs typeface="Calibri"/>
              </a:rPr>
              <a:t>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Why are we guaranteed that setting</a:t>
            </a:r>
            <a:endParaRPr lang="en-US" sz="2000" dirty="0">
              <a:latin typeface="Calibri"/>
              <a:cs typeface="Calibri"/>
            </a:endParaRP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 smtClean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 smtClean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 smtClean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>
                <a:latin typeface="Calibri"/>
                <a:cs typeface="Calibri"/>
              </a:rPr>
              <a:t>    results in a proper joint distribution?  </a:t>
            </a:r>
            <a:endParaRPr lang="en-US" sz="12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 smtClean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Chain rule (valid for all distributions):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u="sng" dirty="0" smtClean="0">
                <a:latin typeface="Calibri"/>
                <a:cs typeface="Calibri"/>
              </a:rPr>
              <a:t>Assume</a:t>
            </a:r>
            <a:r>
              <a:rPr lang="en-US" sz="2400" dirty="0" smtClean="0">
                <a:latin typeface="Calibri"/>
                <a:cs typeface="Calibri"/>
              </a:rPr>
              <a:t> conditional independences: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  <a:sym typeface="Wingdings"/>
              </a:rPr>
              <a:t> </a:t>
            </a:r>
            <a:r>
              <a:rPr lang="en-US" sz="2400" dirty="0" smtClean="0">
                <a:latin typeface="Calibri"/>
                <a:cs typeface="Calibri"/>
                <a:sym typeface="Wingdings"/>
              </a:rPr>
              <a:t>      Consequence:</a:t>
            </a:r>
            <a:endParaRPr lang="en-US" sz="2400" dirty="0" smtClean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 smtClean="0">
              <a:latin typeface="Calibri"/>
              <a:cs typeface="Calibri"/>
            </a:endParaRP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1842796"/>
            <a:ext cx="48768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0" y="3200400"/>
            <a:ext cx="5115374" cy="742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5200" y="4677376"/>
            <a:ext cx="5078413" cy="6995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0" y="4147542"/>
            <a:ext cx="4754535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459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2286000" y="5943600"/>
            <a:ext cx="670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Only distributions whose variables are absolutely independent can be represented by a Bayes</a:t>
            </a:r>
            <a:r>
              <a:rPr lang="ja-JP" altLang="en-US" i="1" dirty="0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 net with no arcs.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graphicFrame>
        <p:nvGraphicFramePr>
          <p:cNvPr id="10711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17775"/>
              </p:ext>
            </p:extLst>
          </p:nvPr>
        </p:nvGraphicFramePr>
        <p:xfrm>
          <a:off x="1219200" y="34480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2888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07112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94891"/>
              </p:ext>
            </p:extLst>
          </p:nvPr>
        </p:nvGraphicFramePr>
        <p:xfrm>
          <a:off x="29908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113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68484"/>
              </p:ext>
            </p:extLst>
          </p:nvPr>
        </p:nvGraphicFramePr>
        <p:xfrm>
          <a:off x="62674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6375" y="3070225"/>
            <a:ext cx="925513" cy="298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6125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640" name="Picture 4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25863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42" name="Oval 42"/>
          <p:cNvSpPr>
            <a:spLocks noChangeArrowheads="1"/>
          </p:cNvSpPr>
          <p:nvPr/>
        </p:nvSpPr>
        <p:spPr bwMode="auto">
          <a:xfrm>
            <a:off x="16002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1</a:t>
            </a:r>
          </a:p>
        </p:txBody>
      </p:sp>
      <p:sp>
        <p:nvSpPr>
          <p:cNvPr id="25643" name="Oval 43"/>
          <p:cNvSpPr>
            <a:spLocks noChangeArrowheads="1"/>
          </p:cNvSpPr>
          <p:nvPr/>
        </p:nvSpPr>
        <p:spPr bwMode="auto">
          <a:xfrm>
            <a:off x="3276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25644" name="Oval 44"/>
          <p:cNvSpPr>
            <a:spLocks noChangeArrowheads="1"/>
          </p:cNvSpPr>
          <p:nvPr/>
        </p:nvSpPr>
        <p:spPr bwMode="auto">
          <a:xfrm>
            <a:off x="6705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25645" name="Picture 4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09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5263" y="5108575"/>
            <a:ext cx="1971675" cy="298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447798"/>
            <a:ext cx="2893913" cy="2764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86FD-1182-42F4-904E-ABCE90BC2C7F}" type="slidenum">
              <a:rPr lang="en-US" altLang="zh-CN"/>
              <a:pPr/>
              <a:t>3</a:t>
            </a:fld>
            <a:r>
              <a:rPr lang="en-US" altLang="zh-CN"/>
              <a:t>/39</a:t>
            </a:r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55638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sz="3800"/>
              <a:t>Part-of-speech tagging with Hidden Markov Models</a:t>
            </a:r>
          </a:p>
        </p:txBody>
      </p:sp>
      <p:graphicFrame>
        <p:nvGraphicFramePr>
          <p:cNvPr id="661507" name="Object 3"/>
          <p:cNvGraphicFramePr>
            <a:graphicFrameLocks noChangeAspect="1"/>
          </p:cNvGraphicFramePr>
          <p:nvPr/>
        </p:nvGraphicFramePr>
        <p:xfrm>
          <a:off x="1422400" y="2133600"/>
          <a:ext cx="9144000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4" imgW="2679480" imgH="1117440" progId="Equation.3">
                  <p:embed/>
                </p:oleObj>
              </mc:Choice>
              <mc:Fallback>
                <p:oleObj name="Equation" r:id="rId4" imgW="267948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2133600"/>
                        <a:ext cx="9144000" cy="285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1508" name="Text Box 4"/>
          <p:cNvSpPr txBox="1">
            <a:spLocks noChangeArrowheads="1"/>
          </p:cNvSpPr>
          <p:nvPr/>
        </p:nvSpPr>
        <p:spPr bwMode="auto">
          <a:xfrm>
            <a:off x="3412067" y="2903539"/>
            <a:ext cx="8691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3300"/>
                </a:solidFill>
              </a:rPr>
              <a:t>words</a:t>
            </a:r>
          </a:p>
        </p:txBody>
      </p:sp>
      <p:sp>
        <p:nvSpPr>
          <p:cNvPr id="661509" name="Text Box 5"/>
          <p:cNvSpPr txBox="1">
            <a:spLocks noChangeArrowheads="1"/>
          </p:cNvSpPr>
          <p:nvPr/>
        </p:nvSpPr>
        <p:spPr bwMode="auto">
          <a:xfrm>
            <a:off x="2032001" y="2903539"/>
            <a:ext cx="6687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3300"/>
                </a:solidFill>
              </a:rPr>
              <a:t>tags</a:t>
            </a:r>
          </a:p>
        </p:txBody>
      </p:sp>
      <p:sp>
        <p:nvSpPr>
          <p:cNvPr id="661510" name="Line 6"/>
          <p:cNvSpPr>
            <a:spLocks noChangeShapeType="1"/>
          </p:cNvSpPr>
          <p:nvPr/>
        </p:nvSpPr>
        <p:spPr bwMode="auto">
          <a:xfrm flipV="1">
            <a:off x="5080000" y="4800600"/>
            <a:ext cx="1524000" cy="990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1511" name="Text Box 7"/>
          <p:cNvSpPr txBox="1">
            <a:spLocks noChangeArrowheads="1"/>
          </p:cNvSpPr>
          <p:nvPr/>
        </p:nvSpPr>
        <p:spPr bwMode="auto">
          <a:xfrm>
            <a:off x="3149601" y="5851526"/>
            <a:ext cx="21371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3300"/>
                </a:solidFill>
              </a:rPr>
              <a:t>output probability</a:t>
            </a:r>
          </a:p>
        </p:txBody>
      </p:sp>
      <p:sp>
        <p:nvSpPr>
          <p:cNvPr id="661512" name="Line 8"/>
          <p:cNvSpPr>
            <a:spLocks noChangeShapeType="1"/>
          </p:cNvSpPr>
          <p:nvPr/>
        </p:nvSpPr>
        <p:spPr bwMode="auto">
          <a:xfrm flipV="1">
            <a:off x="8737600" y="4800600"/>
            <a:ext cx="0" cy="1066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1513" name="Text Box 9"/>
          <p:cNvSpPr txBox="1">
            <a:spLocks noChangeArrowheads="1"/>
          </p:cNvSpPr>
          <p:nvPr/>
        </p:nvSpPr>
        <p:spPr bwMode="auto">
          <a:xfrm>
            <a:off x="7594601" y="5837239"/>
            <a:ext cx="24657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3300"/>
                </a:solidFill>
              </a:rPr>
              <a:t>transition probability</a:t>
            </a:r>
          </a:p>
        </p:txBody>
      </p:sp>
    </p:spTree>
    <p:extLst>
      <p:ext uri="{BB962C8B-B14F-4D97-AF65-F5344CB8AC3E}">
        <p14:creationId xmlns:p14="http://schemas.microsoft.com/office/powerpoint/2010/main" val="1302205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143000" y="2286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1143000" y="3962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6630" name="AutoShape 6"/>
          <p:cNvCxnSpPr>
            <a:cxnSpLocks noChangeShapeType="1"/>
            <a:stCxn id="26628" idx="4"/>
            <a:endCxn id="26629" idx="0"/>
          </p:cNvCxnSpPr>
          <p:nvPr/>
        </p:nvCxnSpPr>
        <p:spPr bwMode="auto">
          <a:xfrm>
            <a:off x="1524000" y="30622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7213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49545"/>
              </p:ext>
            </p:extLst>
          </p:nvPr>
        </p:nvGraphicFramePr>
        <p:xfrm>
          <a:off x="2762250" y="235585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/>
                <a:gridCol w="6667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8013" y="1981200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072181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71579"/>
              </p:ext>
            </p:extLst>
          </p:nvPr>
        </p:nvGraphicFramePr>
        <p:xfrm>
          <a:off x="2381250" y="37973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666750"/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 +r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417888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072185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54009"/>
              </p:ext>
            </p:extLst>
          </p:nvPr>
        </p:nvGraphicFramePr>
        <p:xfrm>
          <a:off x="2381250" y="46609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666750"/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3135" y="2362200"/>
            <a:ext cx="1810181" cy="299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419600"/>
            <a:ext cx="5247974" cy="2199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414" y="4572000"/>
            <a:ext cx="2126385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9" y="1143001"/>
            <a:ext cx="2666998" cy="177372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5" name="Oval 4"/>
          <p:cNvSpPr/>
          <p:nvPr/>
        </p:nvSpPr>
        <p:spPr>
          <a:xfrm>
            <a:off x="2971800" y="1554162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00600" y="1554162"/>
            <a:ext cx="14478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 smtClean="0">
                <a:latin typeface="Calibri"/>
                <a:cs typeface="Calibri"/>
              </a:rPr>
              <a:t>E</a:t>
            </a:r>
            <a:r>
              <a:rPr lang="en-US" dirty="0" err="1" smtClean="0">
                <a:latin typeface="Calibri"/>
                <a:cs typeface="Calibri"/>
              </a:rPr>
              <a:t>arthqk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62400" y="2544762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/>
          <p:cNvSpPr/>
          <p:nvPr/>
        </p:nvSpPr>
        <p:spPr>
          <a:xfrm>
            <a:off x="2819400" y="3611562"/>
            <a:ext cx="1066800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/>
          <p:cNvSpPr/>
          <p:nvPr/>
        </p:nvSpPr>
        <p:spPr>
          <a:xfrm>
            <a:off x="5105400" y="3611562"/>
            <a:ext cx="1066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M</a:t>
            </a:r>
            <a:r>
              <a:rPr lang="en-US" dirty="0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1" name="Straight Arrow Connector 10"/>
          <p:cNvCxnSpPr>
            <a:stCxn id="5" idx="4"/>
            <a:endCxn id="7" idx="1"/>
          </p:cNvCxnSpPr>
          <p:nvPr/>
        </p:nvCxnSpPr>
        <p:spPr>
          <a:xfrm rot="16200000" flipH="1">
            <a:off x="3744912" y="2305050"/>
            <a:ext cx="373063" cy="39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7"/>
          </p:cNvCxnSpPr>
          <p:nvPr/>
        </p:nvCxnSpPr>
        <p:spPr>
          <a:xfrm rot="5400000">
            <a:off x="5083175" y="2247900"/>
            <a:ext cx="296863" cy="585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rot="5400000">
            <a:off x="3630613" y="3113087"/>
            <a:ext cx="220662" cy="77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 rot="16200000" flipH="1">
            <a:off x="5178426" y="3151187"/>
            <a:ext cx="220662" cy="700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60616"/>
              </p:ext>
            </p:extLst>
          </p:nvPr>
        </p:nvGraphicFramePr>
        <p:xfrm>
          <a:off x="1524000" y="1427162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/>
                <a:gridCol w="762000"/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86141"/>
              </p:ext>
            </p:extLst>
          </p:nvPr>
        </p:nvGraphicFramePr>
        <p:xfrm>
          <a:off x="7010400" y="1350962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/>
                <a:gridCol w="761813"/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3459"/>
              </p:ext>
            </p:extLst>
          </p:nvPr>
        </p:nvGraphicFramePr>
        <p:xfrm>
          <a:off x="7010400" y="3200400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/>
                <a:gridCol w="529907"/>
                <a:gridCol w="533400"/>
                <a:gridCol w="1219200"/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0.95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0.05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0.94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0.06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0.29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0.71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0.001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0.999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88790"/>
              </p:ext>
            </p:extLst>
          </p:nvPr>
        </p:nvGraphicFramePr>
        <p:xfrm>
          <a:off x="1676400" y="4678362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/>
                <a:gridCol w="533400"/>
                <a:gridCol w="917893"/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95649"/>
              </p:ext>
            </p:extLst>
          </p:nvPr>
        </p:nvGraphicFramePr>
        <p:xfrm>
          <a:off x="4267200" y="4678362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/>
                <a:gridCol w="613093"/>
                <a:gridCol w="914400"/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8B9-5DCE-C749-A388-A65B9B24CF01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0"/>
            <a:ext cx="8239125" cy="690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243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Contest </a:t>
            </a:r>
            <a:r>
              <a:rPr lang="en-US" dirty="0" smtClean="0"/>
              <a:t>Highlights (~top 10%)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200" y="1372574"/>
            <a:ext cx="6003925" cy="5328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08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Preparation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Stemming, .lower(), .</a:t>
            </a:r>
            <a:r>
              <a:rPr lang="en-US" altLang="ko-KR" dirty="0" err="1" smtClean="0"/>
              <a:t>get_repla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love/loved, LOVE/Love, email/E-mail</a:t>
            </a:r>
          </a:p>
          <a:p>
            <a:r>
              <a:rPr lang="en-US" altLang="ko-KR" dirty="0" err="1" smtClean="0"/>
              <a:t>Nltk.stopwords.words</a:t>
            </a:r>
            <a:r>
              <a:rPr lang="en-US" altLang="ko-KR" dirty="0"/>
              <a:t>(</a:t>
            </a:r>
            <a:r>
              <a:rPr lang="ko-KR" altLang="ko-KR" dirty="0"/>
              <a:t>“</a:t>
            </a:r>
            <a:r>
              <a:rPr lang="en-US" altLang="ko-KR" dirty="0" err="1"/>
              <a:t>english</a:t>
            </a:r>
            <a:r>
              <a:rPr lang="ko-KR" altLang="ko-KR" dirty="0"/>
              <a:t>”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8B9-5DCE-C749-A388-A65B9B24CF0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94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07546"/>
            <a:ext cx="121920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Regression </a:t>
            </a:r>
            <a:r>
              <a:rPr spc="-5" dirty="0"/>
              <a:t>Tree</a:t>
            </a:r>
            <a:r>
              <a:rPr spc="-95" dirty="0"/>
              <a:t> </a:t>
            </a:r>
            <a:r>
              <a:rPr dirty="0"/>
              <a:t>(CART)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2555" y="1073659"/>
            <a:ext cx="10084645" cy="163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5" dirty="0">
                <a:latin typeface="Calibri"/>
                <a:cs typeface="Calibri"/>
              </a:rPr>
              <a:t>regression </a:t>
            </a:r>
            <a:r>
              <a:rPr sz="2400" dirty="0">
                <a:latin typeface="Calibri"/>
                <a:cs typeface="Calibri"/>
              </a:rPr>
              <a:t>tree </a:t>
            </a:r>
            <a:r>
              <a:rPr sz="2400" spc="-5" dirty="0">
                <a:latin typeface="Calibri"/>
                <a:cs typeface="Calibri"/>
              </a:rPr>
              <a:t>(also known as </a:t>
            </a:r>
            <a:r>
              <a:rPr sz="2400" dirty="0">
                <a:latin typeface="Calibri"/>
                <a:cs typeface="Calibri"/>
              </a:rPr>
              <a:t>classification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regression</a:t>
            </a:r>
            <a:endParaRPr sz="2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tree):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latin typeface="Calibri"/>
                <a:cs typeface="Calibri"/>
              </a:rPr>
              <a:t>Decision </a:t>
            </a:r>
            <a:r>
              <a:rPr sz="2200" spc="-5" dirty="0">
                <a:latin typeface="Calibri"/>
                <a:cs typeface="Calibri"/>
              </a:rPr>
              <a:t>rules same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5" dirty="0">
                <a:latin typeface="Calibri"/>
                <a:cs typeface="Calibri"/>
              </a:rPr>
              <a:t>in decision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tree</a:t>
            </a:r>
            <a:endParaRPr sz="2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79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latin typeface="Calibri"/>
                <a:cs typeface="Calibri"/>
              </a:rPr>
              <a:t>Contains one score in </a:t>
            </a:r>
            <a:r>
              <a:rPr sz="2200" dirty="0">
                <a:latin typeface="Calibri"/>
                <a:cs typeface="Calibri"/>
              </a:rPr>
              <a:t>each leaf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501" y="3886645"/>
            <a:ext cx="1068916" cy="801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1" y="3243708"/>
            <a:ext cx="952500" cy="790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81335" y="4243832"/>
            <a:ext cx="1047749" cy="857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71836" y="3315144"/>
            <a:ext cx="984249" cy="8556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8749" y="4601019"/>
            <a:ext cx="939800" cy="8302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3596" y="2845053"/>
            <a:ext cx="5108787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Input: age, </a:t>
            </a:r>
            <a:r>
              <a:rPr sz="2000" spc="-20" dirty="0">
                <a:latin typeface="Arial"/>
                <a:cs typeface="Arial"/>
              </a:rPr>
              <a:t>gender, </a:t>
            </a:r>
            <a:r>
              <a:rPr sz="2000" spc="-5" dirty="0">
                <a:latin typeface="Arial"/>
                <a:cs typeface="Arial"/>
              </a:rPr>
              <a:t>occupation,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00501" y="4172331"/>
            <a:ext cx="1458807" cy="428625"/>
          </a:xfrm>
          <a:custGeom>
            <a:avLst/>
            <a:gdLst/>
            <a:ahLst/>
            <a:cxnLst/>
            <a:rect l="l" t="t" r="r" b="b"/>
            <a:pathLst>
              <a:path w="1094104" h="428625">
                <a:moveTo>
                  <a:pt x="0" y="107188"/>
                </a:moveTo>
                <a:lnTo>
                  <a:pt x="879601" y="107188"/>
                </a:lnTo>
                <a:lnTo>
                  <a:pt x="879601" y="0"/>
                </a:lnTo>
                <a:lnTo>
                  <a:pt x="1093977" y="214376"/>
                </a:lnTo>
                <a:lnTo>
                  <a:pt x="879601" y="428625"/>
                </a:lnTo>
                <a:lnTo>
                  <a:pt x="879601" y="321437"/>
                </a:lnTo>
                <a:lnTo>
                  <a:pt x="0" y="321437"/>
                </a:lnTo>
                <a:lnTo>
                  <a:pt x="0" y="107188"/>
                </a:lnTo>
                <a:close/>
              </a:path>
            </a:pathLst>
          </a:custGeom>
          <a:ln w="2556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7603" y="3328796"/>
            <a:ext cx="2286000" cy="500380"/>
          </a:xfrm>
          <a:custGeom>
            <a:avLst/>
            <a:gdLst/>
            <a:ahLst/>
            <a:cxnLst/>
            <a:rect l="l" t="t" r="r" b="b"/>
            <a:pathLst>
              <a:path w="1714500" h="500379">
                <a:moveTo>
                  <a:pt x="857250" y="0"/>
                </a:moveTo>
                <a:lnTo>
                  <a:pt x="786940" y="828"/>
                </a:lnTo>
                <a:lnTo>
                  <a:pt x="718197" y="3270"/>
                </a:lnTo>
                <a:lnTo>
                  <a:pt x="651239" y="7263"/>
                </a:lnTo>
                <a:lnTo>
                  <a:pt x="586288" y="12740"/>
                </a:lnTo>
                <a:lnTo>
                  <a:pt x="523565" y="19639"/>
                </a:lnTo>
                <a:lnTo>
                  <a:pt x="463289" y="27894"/>
                </a:lnTo>
                <a:lnTo>
                  <a:pt x="405682" y="37443"/>
                </a:lnTo>
                <a:lnTo>
                  <a:pt x="350965" y="48219"/>
                </a:lnTo>
                <a:lnTo>
                  <a:pt x="299356" y="60159"/>
                </a:lnTo>
                <a:lnTo>
                  <a:pt x="251079" y="73199"/>
                </a:lnTo>
                <a:lnTo>
                  <a:pt x="206352" y="87274"/>
                </a:lnTo>
                <a:lnTo>
                  <a:pt x="165396" y="102321"/>
                </a:lnTo>
                <a:lnTo>
                  <a:pt x="128433" y="118274"/>
                </a:lnTo>
                <a:lnTo>
                  <a:pt x="67365" y="152644"/>
                </a:lnTo>
                <a:lnTo>
                  <a:pt x="24913" y="189869"/>
                </a:lnTo>
                <a:lnTo>
                  <a:pt x="2841" y="229435"/>
                </a:lnTo>
                <a:lnTo>
                  <a:pt x="0" y="249936"/>
                </a:lnTo>
                <a:lnTo>
                  <a:pt x="2841" y="270454"/>
                </a:lnTo>
                <a:lnTo>
                  <a:pt x="24913" y="310051"/>
                </a:lnTo>
                <a:lnTo>
                  <a:pt x="67365" y="347301"/>
                </a:lnTo>
                <a:lnTo>
                  <a:pt x="128433" y="381689"/>
                </a:lnTo>
                <a:lnTo>
                  <a:pt x="165396" y="397650"/>
                </a:lnTo>
                <a:lnTo>
                  <a:pt x="206352" y="412702"/>
                </a:lnTo>
                <a:lnTo>
                  <a:pt x="251079" y="426783"/>
                </a:lnTo>
                <a:lnTo>
                  <a:pt x="299356" y="439827"/>
                </a:lnTo>
                <a:lnTo>
                  <a:pt x="350965" y="451771"/>
                </a:lnTo>
                <a:lnTo>
                  <a:pt x="405682" y="462550"/>
                </a:lnTo>
                <a:lnTo>
                  <a:pt x="463289" y="472100"/>
                </a:lnTo>
                <a:lnTo>
                  <a:pt x="523565" y="480357"/>
                </a:lnTo>
                <a:lnTo>
                  <a:pt x="586288" y="487257"/>
                </a:lnTo>
                <a:lnTo>
                  <a:pt x="651239" y="492735"/>
                </a:lnTo>
                <a:lnTo>
                  <a:pt x="718197" y="496727"/>
                </a:lnTo>
                <a:lnTo>
                  <a:pt x="786940" y="499170"/>
                </a:lnTo>
                <a:lnTo>
                  <a:pt x="857250" y="499998"/>
                </a:lnTo>
                <a:lnTo>
                  <a:pt x="927559" y="499170"/>
                </a:lnTo>
                <a:lnTo>
                  <a:pt x="996302" y="496727"/>
                </a:lnTo>
                <a:lnTo>
                  <a:pt x="1063260" y="492735"/>
                </a:lnTo>
                <a:lnTo>
                  <a:pt x="1128211" y="487257"/>
                </a:lnTo>
                <a:lnTo>
                  <a:pt x="1190934" y="480357"/>
                </a:lnTo>
                <a:lnTo>
                  <a:pt x="1251210" y="472100"/>
                </a:lnTo>
                <a:lnTo>
                  <a:pt x="1308817" y="462550"/>
                </a:lnTo>
                <a:lnTo>
                  <a:pt x="1363534" y="451771"/>
                </a:lnTo>
                <a:lnTo>
                  <a:pt x="1415143" y="439827"/>
                </a:lnTo>
                <a:lnTo>
                  <a:pt x="1463421" y="426783"/>
                </a:lnTo>
                <a:lnTo>
                  <a:pt x="1508147" y="412702"/>
                </a:lnTo>
                <a:lnTo>
                  <a:pt x="1549103" y="397650"/>
                </a:lnTo>
                <a:lnTo>
                  <a:pt x="1586066" y="381689"/>
                </a:lnTo>
                <a:lnTo>
                  <a:pt x="1647134" y="347301"/>
                </a:lnTo>
                <a:lnTo>
                  <a:pt x="1689586" y="310051"/>
                </a:lnTo>
                <a:lnTo>
                  <a:pt x="1711658" y="270454"/>
                </a:lnTo>
                <a:lnTo>
                  <a:pt x="1714500" y="249936"/>
                </a:lnTo>
                <a:lnTo>
                  <a:pt x="1711658" y="229435"/>
                </a:lnTo>
                <a:lnTo>
                  <a:pt x="1689586" y="189869"/>
                </a:lnTo>
                <a:lnTo>
                  <a:pt x="1647134" y="152644"/>
                </a:lnTo>
                <a:lnTo>
                  <a:pt x="1586066" y="118274"/>
                </a:lnTo>
                <a:lnTo>
                  <a:pt x="1549103" y="102321"/>
                </a:lnTo>
                <a:lnTo>
                  <a:pt x="1508147" y="87274"/>
                </a:lnTo>
                <a:lnTo>
                  <a:pt x="1463421" y="73199"/>
                </a:lnTo>
                <a:lnTo>
                  <a:pt x="1415143" y="60159"/>
                </a:lnTo>
                <a:lnTo>
                  <a:pt x="1363534" y="48219"/>
                </a:lnTo>
                <a:lnTo>
                  <a:pt x="1308817" y="37443"/>
                </a:lnTo>
                <a:lnTo>
                  <a:pt x="1251210" y="27894"/>
                </a:lnTo>
                <a:lnTo>
                  <a:pt x="1190934" y="19639"/>
                </a:lnTo>
                <a:lnTo>
                  <a:pt x="1128211" y="12740"/>
                </a:lnTo>
                <a:lnTo>
                  <a:pt x="1063260" y="7263"/>
                </a:lnTo>
                <a:lnTo>
                  <a:pt x="996302" y="3270"/>
                </a:lnTo>
                <a:lnTo>
                  <a:pt x="927559" y="828"/>
                </a:lnTo>
                <a:lnTo>
                  <a:pt x="857250" y="0"/>
                </a:lnTo>
                <a:close/>
              </a:path>
            </a:pathLst>
          </a:custGeom>
          <a:solidFill>
            <a:srgbClr val="71B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7603" y="3328796"/>
            <a:ext cx="2286000" cy="500380"/>
          </a:xfrm>
          <a:custGeom>
            <a:avLst/>
            <a:gdLst/>
            <a:ahLst/>
            <a:cxnLst/>
            <a:rect l="l" t="t" r="r" b="b"/>
            <a:pathLst>
              <a:path w="1714500" h="500379">
                <a:moveTo>
                  <a:pt x="0" y="249936"/>
                </a:moveTo>
                <a:lnTo>
                  <a:pt x="11219" y="209391"/>
                </a:lnTo>
                <a:lnTo>
                  <a:pt x="43702" y="170931"/>
                </a:lnTo>
                <a:lnTo>
                  <a:pt x="95682" y="135070"/>
                </a:lnTo>
                <a:lnTo>
                  <a:pt x="165396" y="102321"/>
                </a:lnTo>
                <a:lnTo>
                  <a:pt x="206352" y="87274"/>
                </a:lnTo>
                <a:lnTo>
                  <a:pt x="251079" y="73199"/>
                </a:lnTo>
                <a:lnTo>
                  <a:pt x="299356" y="60159"/>
                </a:lnTo>
                <a:lnTo>
                  <a:pt x="350965" y="48219"/>
                </a:lnTo>
                <a:lnTo>
                  <a:pt x="405682" y="37443"/>
                </a:lnTo>
                <a:lnTo>
                  <a:pt x="463289" y="27894"/>
                </a:lnTo>
                <a:lnTo>
                  <a:pt x="523565" y="19639"/>
                </a:lnTo>
                <a:lnTo>
                  <a:pt x="586288" y="12740"/>
                </a:lnTo>
                <a:lnTo>
                  <a:pt x="651239" y="7263"/>
                </a:lnTo>
                <a:lnTo>
                  <a:pt x="718197" y="3270"/>
                </a:lnTo>
                <a:lnTo>
                  <a:pt x="786940" y="828"/>
                </a:lnTo>
                <a:lnTo>
                  <a:pt x="857250" y="0"/>
                </a:lnTo>
                <a:lnTo>
                  <a:pt x="927559" y="828"/>
                </a:lnTo>
                <a:lnTo>
                  <a:pt x="996302" y="3270"/>
                </a:lnTo>
                <a:lnTo>
                  <a:pt x="1063260" y="7263"/>
                </a:lnTo>
                <a:lnTo>
                  <a:pt x="1128211" y="12740"/>
                </a:lnTo>
                <a:lnTo>
                  <a:pt x="1190934" y="19639"/>
                </a:lnTo>
                <a:lnTo>
                  <a:pt x="1251210" y="27894"/>
                </a:lnTo>
                <a:lnTo>
                  <a:pt x="1308817" y="37443"/>
                </a:lnTo>
                <a:lnTo>
                  <a:pt x="1363534" y="48219"/>
                </a:lnTo>
                <a:lnTo>
                  <a:pt x="1415143" y="60159"/>
                </a:lnTo>
                <a:lnTo>
                  <a:pt x="1463421" y="73199"/>
                </a:lnTo>
                <a:lnTo>
                  <a:pt x="1508147" y="87274"/>
                </a:lnTo>
                <a:lnTo>
                  <a:pt x="1549103" y="102321"/>
                </a:lnTo>
                <a:lnTo>
                  <a:pt x="1586066" y="118274"/>
                </a:lnTo>
                <a:lnTo>
                  <a:pt x="1647134" y="152644"/>
                </a:lnTo>
                <a:lnTo>
                  <a:pt x="1689586" y="189869"/>
                </a:lnTo>
                <a:lnTo>
                  <a:pt x="1711658" y="229435"/>
                </a:lnTo>
                <a:lnTo>
                  <a:pt x="1714500" y="249936"/>
                </a:lnTo>
                <a:lnTo>
                  <a:pt x="1711658" y="270454"/>
                </a:lnTo>
                <a:lnTo>
                  <a:pt x="1689586" y="310051"/>
                </a:lnTo>
                <a:lnTo>
                  <a:pt x="1647134" y="347301"/>
                </a:lnTo>
                <a:lnTo>
                  <a:pt x="1586066" y="381689"/>
                </a:lnTo>
                <a:lnTo>
                  <a:pt x="1549103" y="397650"/>
                </a:lnTo>
                <a:lnTo>
                  <a:pt x="1508147" y="412702"/>
                </a:lnTo>
                <a:lnTo>
                  <a:pt x="1463421" y="426783"/>
                </a:lnTo>
                <a:lnTo>
                  <a:pt x="1415143" y="439827"/>
                </a:lnTo>
                <a:lnTo>
                  <a:pt x="1363534" y="451771"/>
                </a:lnTo>
                <a:lnTo>
                  <a:pt x="1308817" y="462550"/>
                </a:lnTo>
                <a:lnTo>
                  <a:pt x="1251210" y="472100"/>
                </a:lnTo>
                <a:lnTo>
                  <a:pt x="1190934" y="480357"/>
                </a:lnTo>
                <a:lnTo>
                  <a:pt x="1128211" y="487257"/>
                </a:lnTo>
                <a:lnTo>
                  <a:pt x="1063260" y="492735"/>
                </a:lnTo>
                <a:lnTo>
                  <a:pt x="996302" y="496727"/>
                </a:lnTo>
                <a:lnTo>
                  <a:pt x="927559" y="499170"/>
                </a:lnTo>
                <a:lnTo>
                  <a:pt x="857250" y="499998"/>
                </a:lnTo>
                <a:lnTo>
                  <a:pt x="786940" y="499170"/>
                </a:lnTo>
                <a:lnTo>
                  <a:pt x="718197" y="496727"/>
                </a:lnTo>
                <a:lnTo>
                  <a:pt x="651239" y="492735"/>
                </a:lnTo>
                <a:lnTo>
                  <a:pt x="586288" y="487257"/>
                </a:lnTo>
                <a:lnTo>
                  <a:pt x="523565" y="480357"/>
                </a:lnTo>
                <a:lnTo>
                  <a:pt x="463289" y="472100"/>
                </a:lnTo>
                <a:lnTo>
                  <a:pt x="405682" y="462550"/>
                </a:lnTo>
                <a:lnTo>
                  <a:pt x="350965" y="451771"/>
                </a:lnTo>
                <a:lnTo>
                  <a:pt x="299356" y="439827"/>
                </a:lnTo>
                <a:lnTo>
                  <a:pt x="251079" y="426783"/>
                </a:lnTo>
                <a:lnTo>
                  <a:pt x="206352" y="412702"/>
                </a:lnTo>
                <a:lnTo>
                  <a:pt x="165396" y="397650"/>
                </a:lnTo>
                <a:lnTo>
                  <a:pt x="128433" y="381689"/>
                </a:lnTo>
                <a:lnTo>
                  <a:pt x="67365" y="347301"/>
                </a:lnTo>
                <a:lnTo>
                  <a:pt x="24913" y="310051"/>
                </a:lnTo>
                <a:lnTo>
                  <a:pt x="2841" y="270454"/>
                </a:lnTo>
                <a:lnTo>
                  <a:pt x="0" y="249936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91052" y="3467607"/>
            <a:ext cx="95927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age &lt;</a:t>
            </a:r>
            <a:r>
              <a:rPr sz="1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89268" y="4186046"/>
            <a:ext cx="2286000" cy="500380"/>
          </a:xfrm>
          <a:custGeom>
            <a:avLst/>
            <a:gdLst/>
            <a:ahLst/>
            <a:cxnLst/>
            <a:rect l="l" t="t" r="r" b="b"/>
            <a:pathLst>
              <a:path w="1714500" h="500379">
                <a:moveTo>
                  <a:pt x="857250" y="0"/>
                </a:moveTo>
                <a:lnTo>
                  <a:pt x="786940" y="828"/>
                </a:lnTo>
                <a:lnTo>
                  <a:pt x="718197" y="3270"/>
                </a:lnTo>
                <a:lnTo>
                  <a:pt x="651239" y="7263"/>
                </a:lnTo>
                <a:lnTo>
                  <a:pt x="586288" y="12740"/>
                </a:lnTo>
                <a:lnTo>
                  <a:pt x="523565" y="19639"/>
                </a:lnTo>
                <a:lnTo>
                  <a:pt x="463289" y="27894"/>
                </a:lnTo>
                <a:lnTo>
                  <a:pt x="405682" y="37443"/>
                </a:lnTo>
                <a:lnTo>
                  <a:pt x="350965" y="48219"/>
                </a:lnTo>
                <a:lnTo>
                  <a:pt x="299356" y="60159"/>
                </a:lnTo>
                <a:lnTo>
                  <a:pt x="251079" y="73199"/>
                </a:lnTo>
                <a:lnTo>
                  <a:pt x="206352" y="87274"/>
                </a:lnTo>
                <a:lnTo>
                  <a:pt x="165396" y="102321"/>
                </a:lnTo>
                <a:lnTo>
                  <a:pt x="128433" y="118274"/>
                </a:lnTo>
                <a:lnTo>
                  <a:pt x="67365" y="152644"/>
                </a:lnTo>
                <a:lnTo>
                  <a:pt x="24913" y="189869"/>
                </a:lnTo>
                <a:lnTo>
                  <a:pt x="2841" y="229435"/>
                </a:lnTo>
                <a:lnTo>
                  <a:pt x="0" y="249935"/>
                </a:lnTo>
                <a:lnTo>
                  <a:pt x="2841" y="270454"/>
                </a:lnTo>
                <a:lnTo>
                  <a:pt x="24913" y="310051"/>
                </a:lnTo>
                <a:lnTo>
                  <a:pt x="67365" y="347301"/>
                </a:lnTo>
                <a:lnTo>
                  <a:pt x="128433" y="381689"/>
                </a:lnTo>
                <a:lnTo>
                  <a:pt x="165396" y="397650"/>
                </a:lnTo>
                <a:lnTo>
                  <a:pt x="206352" y="412702"/>
                </a:lnTo>
                <a:lnTo>
                  <a:pt x="251079" y="426783"/>
                </a:lnTo>
                <a:lnTo>
                  <a:pt x="299356" y="439827"/>
                </a:lnTo>
                <a:lnTo>
                  <a:pt x="350965" y="451771"/>
                </a:lnTo>
                <a:lnTo>
                  <a:pt x="405682" y="462550"/>
                </a:lnTo>
                <a:lnTo>
                  <a:pt x="463289" y="472100"/>
                </a:lnTo>
                <a:lnTo>
                  <a:pt x="523565" y="480357"/>
                </a:lnTo>
                <a:lnTo>
                  <a:pt x="586288" y="487257"/>
                </a:lnTo>
                <a:lnTo>
                  <a:pt x="651239" y="492735"/>
                </a:lnTo>
                <a:lnTo>
                  <a:pt x="718197" y="496727"/>
                </a:lnTo>
                <a:lnTo>
                  <a:pt x="786940" y="499170"/>
                </a:lnTo>
                <a:lnTo>
                  <a:pt x="857250" y="499998"/>
                </a:lnTo>
                <a:lnTo>
                  <a:pt x="927559" y="499170"/>
                </a:lnTo>
                <a:lnTo>
                  <a:pt x="996302" y="496727"/>
                </a:lnTo>
                <a:lnTo>
                  <a:pt x="1063260" y="492735"/>
                </a:lnTo>
                <a:lnTo>
                  <a:pt x="1128211" y="487257"/>
                </a:lnTo>
                <a:lnTo>
                  <a:pt x="1190934" y="480357"/>
                </a:lnTo>
                <a:lnTo>
                  <a:pt x="1251210" y="472100"/>
                </a:lnTo>
                <a:lnTo>
                  <a:pt x="1308817" y="462550"/>
                </a:lnTo>
                <a:lnTo>
                  <a:pt x="1363534" y="451771"/>
                </a:lnTo>
                <a:lnTo>
                  <a:pt x="1415143" y="439827"/>
                </a:lnTo>
                <a:lnTo>
                  <a:pt x="1463421" y="426783"/>
                </a:lnTo>
                <a:lnTo>
                  <a:pt x="1508147" y="412702"/>
                </a:lnTo>
                <a:lnTo>
                  <a:pt x="1549103" y="397650"/>
                </a:lnTo>
                <a:lnTo>
                  <a:pt x="1586066" y="381689"/>
                </a:lnTo>
                <a:lnTo>
                  <a:pt x="1647134" y="347301"/>
                </a:lnTo>
                <a:lnTo>
                  <a:pt x="1689586" y="310051"/>
                </a:lnTo>
                <a:lnTo>
                  <a:pt x="1711658" y="270454"/>
                </a:lnTo>
                <a:lnTo>
                  <a:pt x="1714500" y="249935"/>
                </a:lnTo>
                <a:lnTo>
                  <a:pt x="1711658" y="229435"/>
                </a:lnTo>
                <a:lnTo>
                  <a:pt x="1689586" y="189869"/>
                </a:lnTo>
                <a:lnTo>
                  <a:pt x="1647134" y="152644"/>
                </a:lnTo>
                <a:lnTo>
                  <a:pt x="1586066" y="118274"/>
                </a:lnTo>
                <a:lnTo>
                  <a:pt x="1549103" y="102321"/>
                </a:lnTo>
                <a:lnTo>
                  <a:pt x="1508147" y="87274"/>
                </a:lnTo>
                <a:lnTo>
                  <a:pt x="1463420" y="73199"/>
                </a:lnTo>
                <a:lnTo>
                  <a:pt x="1415143" y="60159"/>
                </a:lnTo>
                <a:lnTo>
                  <a:pt x="1363534" y="48219"/>
                </a:lnTo>
                <a:lnTo>
                  <a:pt x="1308817" y="37443"/>
                </a:lnTo>
                <a:lnTo>
                  <a:pt x="1251210" y="27894"/>
                </a:lnTo>
                <a:lnTo>
                  <a:pt x="1190934" y="19639"/>
                </a:lnTo>
                <a:lnTo>
                  <a:pt x="1128211" y="12740"/>
                </a:lnTo>
                <a:lnTo>
                  <a:pt x="1063260" y="7263"/>
                </a:lnTo>
                <a:lnTo>
                  <a:pt x="996302" y="3270"/>
                </a:lnTo>
                <a:lnTo>
                  <a:pt x="927559" y="828"/>
                </a:lnTo>
                <a:lnTo>
                  <a:pt x="857250" y="0"/>
                </a:lnTo>
                <a:close/>
              </a:path>
            </a:pathLst>
          </a:custGeom>
          <a:solidFill>
            <a:srgbClr val="71B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89268" y="4186046"/>
            <a:ext cx="2286000" cy="500380"/>
          </a:xfrm>
          <a:custGeom>
            <a:avLst/>
            <a:gdLst/>
            <a:ahLst/>
            <a:cxnLst/>
            <a:rect l="l" t="t" r="r" b="b"/>
            <a:pathLst>
              <a:path w="1714500" h="500379">
                <a:moveTo>
                  <a:pt x="0" y="249935"/>
                </a:moveTo>
                <a:lnTo>
                  <a:pt x="11219" y="209391"/>
                </a:lnTo>
                <a:lnTo>
                  <a:pt x="43702" y="170931"/>
                </a:lnTo>
                <a:lnTo>
                  <a:pt x="95682" y="135070"/>
                </a:lnTo>
                <a:lnTo>
                  <a:pt x="165396" y="102321"/>
                </a:lnTo>
                <a:lnTo>
                  <a:pt x="206352" y="87274"/>
                </a:lnTo>
                <a:lnTo>
                  <a:pt x="251079" y="73199"/>
                </a:lnTo>
                <a:lnTo>
                  <a:pt x="299356" y="60159"/>
                </a:lnTo>
                <a:lnTo>
                  <a:pt x="350965" y="48219"/>
                </a:lnTo>
                <a:lnTo>
                  <a:pt x="405682" y="37443"/>
                </a:lnTo>
                <a:lnTo>
                  <a:pt x="463289" y="27894"/>
                </a:lnTo>
                <a:lnTo>
                  <a:pt x="523565" y="19639"/>
                </a:lnTo>
                <a:lnTo>
                  <a:pt x="586288" y="12740"/>
                </a:lnTo>
                <a:lnTo>
                  <a:pt x="651239" y="7263"/>
                </a:lnTo>
                <a:lnTo>
                  <a:pt x="718197" y="3270"/>
                </a:lnTo>
                <a:lnTo>
                  <a:pt x="786940" y="828"/>
                </a:lnTo>
                <a:lnTo>
                  <a:pt x="857250" y="0"/>
                </a:lnTo>
                <a:lnTo>
                  <a:pt x="927559" y="828"/>
                </a:lnTo>
                <a:lnTo>
                  <a:pt x="996302" y="3270"/>
                </a:lnTo>
                <a:lnTo>
                  <a:pt x="1063260" y="7263"/>
                </a:lnTo>
                <a:lnTo>
                  <a:pt x="1128211" y="12740"/>
                </a:lnTo>
                <a:lnTo>
                  <a:pt x="1190934" y="19639"/>
                </a:lnTo>
                <a:lnTo>
                  <a:pt x="1251210" y="27894"/>
                </a:lnTo>
                <a:lnTo>
                  <a:pt x="1308817" y="37443"/>
                </a:lnTo>
                <a:lnTo>
                  <a:pt x="1363534" y="48219"/>
                </a:lnTo>
                <a:lnTo>
                  <a:pt x="1415143" y="60159"/>
                </a:lnTo>
                <a:lnTo>
                  <a:pt x="1463420" y="73199"/>
                </a:lnTo>
                <a:lnTo>
                  <a:pt x="1508147" y="87274"/>
                </a:lnTo>
                <a:lnTo>
                  <a:pt x="1549103" y="102321"/>
                </a:lnTo>
                <a:lnTo>
                  <a:pt x="1586066" y="118274"/>
                </a:lnTo>
                <a:lnTo>
                  <a:pt x="1647134" y="152644"/>
                </a:lnTo>
                <a:lnTo>
                  <a:pt x="1689586" y="189869"/>
                </a:lnTo>
                <a:lnTo>
                  <a:pt x="1711658" y="229435"/>
                </a:lnTo>
                <a:lnTo>
                  <a:pt x="1714500" y="249935"/>
                </a:lnTo>
                <a:lnTo>
                  <a:pt x="1711658" y="270454"/>
                </a:lnTo>
                <a:lnTo>
                  <a:pt x="1689586" y="310051"/>
                </a:lnTo>
                <a:lnTo>
                  <a:pt x="1647134" y="347301"/>
                </a:lnTo>
                <a:lnTo>
                  <a:pt x="1586066" y="381689"/>
                </a:lnTo>
                <a:lnTo>
                  <a:pt x="1549103" y="397650"/>
                </a:lnTo>
                <a:lnTo>
                  <a:pt x="1508147" y="412702"/>
                </a:lnTo>
                <a:lnTo>
                  <a:pt x="1463421" y="426783"/>
                </a:lnTo>
                <a:lnTo>
                  <a:pt x="1415143" y="439827"/>
                </a:lnTo>
                <a:lnTo>
                  <a:pt x="1363534" y="451771"/>
                </a:lnTo>
                <a:lnTo>
                  <a:pt x="1308817" y="462550"/>
                </a:lnTo>
                <a:lnTo>
                  <a:pt x="1251210" y="472100"/>
                </a:lnTo>
                <a:lnTo>
                  <a:pt x="1190934" y="480357"/>
                </a:lnTo>
                <a:lnTo>
                  <a:pt x="1128211" y="487257"/>
                </a:lnTo>
                <a:lnTo>
                  <a:pt x="1063260" y="492735"/>
                </a:lnTo>
                <a:lnTo>
                  <a:pt x="996302" y="496727"/>
                </a:lnTo>
                <a:lnTo>
                  <a:pt x="927559" y="499170"/>
                </a:lnTo>
                <a:lnTo>
                  <a:pt x="857250" y="499998"/>
                </a:lnTo>
                <a:lnTo>
                  <a:pt x="786940" y="499170"/>
                </a:lnTo>
                <a:lnTo>
                  <a:pt x="718197" y="496727"/>
                </a:lnTo>
                <a:lnTo>
                  <a:pt x="651239" y="492735"/>
                </a:lnTo>
                <a:lnTo>
                  <a:pt x="586288" y="487257"/>
                </a:lnTo>
                <a:lnTo>
                  <a:pt x="523565" y="480357"/>
                </a:lnTo>
                <a:lnTo>
                  <a:pt x="463289" y="472100"/>
                </a:lnTo>
                <a:lnTo>
                  <a:pt x="405682" y="462550"/>
                </a:lnTo>
                <a:lnTo>
                  <a:pt x="350965" y="451771"/>
                </a:lnTo>
                <a:lnTo>
                  <a:pt x="299356" y="439827"/>
                </a:lnTo>
                <a:lnTo>
                  <a:pt x="251079" y="426783"/>
                </a:lnTo>
                <a:lnTo>
                  <a:pt x="206352" y="412702"/>
                </a:lnTo>
                <a:lnTo>
                  <a:pt x="165396" y="397650"/>
                </a:lnTo>
                <a:lnTo>
                  <a:pt x="128433" y="381689"/>
                </a:lnTo>
                <a:lnTo>
                  <a:pt x="67365" y="347301"/>
                </a:lnTo>
                <a:lnTo>
                  <a:pt x="24913" y="310051"/>
                </a:lnTo>
                <a:lnTo>
                  <a:pt x="2841" y="270454"/>
                </a:lnTo>
                <a:lnTo>
                  <a:pt x="0" y="249935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273882" y="4324857"/>
            <a:ext cx="91609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male?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30236" y="3828797"/>
            <a:ext cx="1242907" cy="357505"/>
          </a:xfrm>
          <a:custGeom>
            <a:avLst/>
            <a:gdLst/>
            <a:ahLst/>
            <a:cxnLst/>
            <a:rect l="l" t="t" r="r" b="b"/>
            <a:pathLst>
              <a:path w="932179" h="357504">
                <a:moveTo>
                  <a:pt x="931799" y="0"/>
                </a:moveTo>
                <a:lnTo>
                  <a:pt x="0" y="357250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17769" y="4984496"/>
            <a:ext cx="857249" cy="7016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99269" y="4319334"/>
            <a:ext cx="687916" cy="515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59102" y="4828922"/>
            <a:ext cx="687916" cy="571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018269" y="4871846"/>
            <a:ext cx="679449" cy="6000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99103" y="4971797"/>
            <a:ext cx="762000" cy="6619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732603" y="4257421"/>
            <a:ext cx="1905000" cy="1428750"/>
          </a:xfrm>
          <a:custGeom>
            <a:avLst/>
            <a:gdLst/>
            <a:ahLst/>
            <a:cxnLst/>
            <a:rect l="l" t="t" r="r" b="b"/>
            <a:pathLst>
              <a:path w="1428750" h="1428750">
                <a:moveTo>
                  <a:pt x="0" y="714374"/>
                </a:moveTo>
                <a:lnTo>
                  <a:pt x="1647" y="665458"/>
                </a:lnTo>
                <a:lnTo>
                  <a:pt x="6520" y="617427"/>
                </a:lnTo>
                <a:lnTo>
                  <a:pt x="14511" y="570388"/>
                </a:lnTo>
                <a:lnTo>
                  <a:pt x="25514" y="524448"/>
                </a:lnTo>
                <a:lnTo>
                  <a:pt x="39423" y="479712"/>
                </a:lnTo>
                <a:lnTo>
                  <a:pt x="56132" y="436286"/>
                </a:lnTo>
                <a:lnTo>
                  <a:pt x="75533" y="394278"/>
                </a:lnTo>
                <a:lnTo>
                  <a:pt x="97521" y="353793"/>
                </a:lnTo>
                <a:lnTo>
                  <a:pt x="121990" y="314938"/>
                </a:lnTo>
                <a:lnTo>
                  <a:pt x="148833" y="277820"/>
                </a:lnTo>
                <a:lnTo>
                  <a:pt x="177944" y="242544"/>
                </a:lnTo>
                <a:lnTo>
                  <a:pt x="209216" y="209216"/>
                </a:lnTo>
                <a:lnTo>
                  <a:pt x="242544" y="177944"/>
                </a:lnTo>
                <a:lnTo>
                  <a:pt x="277820" y="148833"/>
                </a:lnTo>
                <a:lnTo>
                  <a:pt x="314938" y="121990"/>
                </a:lnTo>
                <a:lnTo>
                  <a:pt x="353793" y="97521"/>
                </a:lnTo>
                <a:lnTo>
                  <a:pt x="394278" y="75533"/>
                </a:lnTo>
                <a:lnTo>
                  <a:pt x="436286" y="56132"/>
                </a:lnTo>
                <a:lnTo>
                  <a:pt x="479712" y="39423"/>
                </a:lnTo>
                <a:lnTo>
                  <a:pt x="524448" y="25514"/>
                </a:lnTo>
                <a:lnTo>
                  <a:pt x="570388" y="14511"/>
                </a:lnTo>
                <a:lnTo>
                  <a:pt x="617427" y="6520"/>
                </a:lnTo>
                <a:lnTo>
                  <a:pt x="665458" y="1647"/>
                </a:lnTo>
                <a:lnTo>
                  <a:pt x="714375" y="0"/>
                </a:lnTo>
                <a:lnTo>
                  <a:pt x="763276" y="1647"/>
                </a:lnTo>
                <a:lnTo>
                  <a:pt x="811295" y="6520"/>
                </a:lnTo>
                <a:lnTo>
                  <a:pt x="858324" y="14511"/>
                </a:lnTo>
                <a:lnTo>
                  <a:pt x="904257" y="25514"/>
                </a:lnTo>
                <a:lnTo>
                  <a:pt x="948988" y="39423"/>
                </a:lnTo>
                <a:lnTo>
                  <a:pt x="992409" y="56132"/>
                </a:lnTo>
                <a:lnTo>
                  <a:pt x="1034415" y="75533"/>
                </a:lnTo>
                <a:lnTo>
                  <a:pt x="1074899" y="97521"/>
                </a:lnTo>
                <a:lnTo>
                  <a:pt x="1113755" y="121990"/>
                </a:lnTo>
                <a:lnTo>
                  <a:pt x="1150875" y="148833"/>
                </a:lnTo>
                <a:lnTo>
                  <a:pt x="1186154" y="177944"/>
                </a:lnTo>
                <a:lnTo>
                  <a:pt x="1219485" y="209216"/>
                </a:lnTo>
                <a:lnTo>
                  <a:pt x="1250762" y="242544"/>
                </a:lnTo>
                <a:lnTo>
                  <a:pt x="1279877" y="277820"/>
                </a:lnTo>
                <a:lnTo>
                  <a:pt x="1306725" y="314938"/>
                </a:lnTo>
                <a:lnTo>
                  <a:pt x="1331199" y="353793"/>
                </a:lnTo>
                <a:lnTo>
                  <a:pt x="1353193" y="394278"/>
                </a:lnTo>
                <a:lnTo>
                  <a:pt x="1372600" y="436286"/>
                </a:lnTo>
                <a:lnTo>
                  <a:pt x="1389313" y="479712"/>
                </a:lnTo>
                <a:lnTo>
                  <a:pt x="1403226" y="524448"/>
                </a:lnTo>
                <a:lnTo>
                  <a:pt x="1414233" y="570388"/>
                </a:lnTo>
                <a:lnTo>
                  <a:pt x="1422227" y="617427"/>
                </a:lnTo>
                <a:lnTo>
                  <a:pt x="1427101" y="665458"/>
                </a:lnTo>
                <a:lnTo>
                  <a:pt x="1428750" y="714374"/>
                </a:lnTo>
                <a:lnTo>
                  <a:pt x="1427101" y="763291"/>
                </a:lnTo>
                <a:lnTo>
                  <a:pt x="1422227" y="811322"/>
                </a:lnTo>
                <a:lnTo>
                  <a:pt x="1414233" y="858361"/>
                </a:lnTo>
                <a:lnTo>
                  <a:pt x="1403226" y="904301"/>
                </a:lnTo>
                <a:lnTo>
                  <a:pt x="1389313" y="949037"/>
                </a:lnTo>
                <a:lnTo>
                  <a:pt x="1372600" y="992463"/>
                </a:lnTo>
                <a:lnTo>
                  <a:pt x="1353193" y="1034471"/>
                </a:lnTo>
                <a:lnTo>
                  <a:pt x="1331199" y="1074956"/>
                </a:lnTo>
                <a:lnTo>
                  <a:pt x="1306725" y="1113811"/>
                </a:lnTo>
                <a:lnTo>
                  <a:pt x="1279877" y="1150929"/>
                </a:lnTo>
                <a:lnTo>
                  <a:pt x="1250762" y="1186205"/>
                </a:lnTo>
                <a:lnTo>
                  <a:pt x="1219485" y="1219533"/>
                </a:lnTo>
                <a:lnTo>
                  <a:pt x="1186154" y="1250805"/>
                </a:lnTo>
                <a:lnTo>
                  <a:pt x="1150875" y="1279916"/>
                </a:lnTo>
                <a:lnTo>
                  <a:pt x="1113755" y="1306759"/>
                </a:lnTo>
                <a:lnTo>
                  <a:pt x="1074899" y="1331228"/>
                </a:lnTo>
                <a:lnTo>
                  <a:pt x="1034415" y="1353216"/>
                </a:lnTo>
                <a:lnTo>
                  <a:pt x="992409" y="1372617"/>
                </a:lnTo>
                <a:lnTo>
                  <a:pt x="948988" y="1389326"/>
                </a:lnTo>
                <a:lnTo>
                  <a:pt x="904257" y="1403235"/>
                </a:lnTo>
                <a:lnTo>
                  <a:pt x="858324" y="1414238"/>
                </a:lnTo>
                <a:lnTo>
                  <a:pt x="811295" y="1422229"/>
                </a:lnTo>
                <a:lnTo>
                  <a:pt x="763276" y="1427102"/>
                </a:lnTo>
                <a:lnTo>
                  <a:pt x="714375" y="1428749"/>
                </a:lnTo>
                <a:lnTo>
                  <a:pt x="665458" y="1427102"/>
                </a:lnTo>
                <a:lnTo>
                  <a:pt x="617427" y="1422229"/>
                </a:lnTo>
                <a:lnTo>
                  <a:pt x="570388" y="1414238"/>
                </a:lnTo>
                <a:lnTo>
                  <a:pt x="524448" y="1403235"/>
                </a:lnTo>
                <a:lnTo>
                  <a:pt x="479712" y="1389326"/>
                </a:lnTo>
                <a:lnTo>
                  <a:pt x="436286" y="1372617"/>
                </a:lnTo>
                <a:lnTo>
                  <a:pt x="394278" y="1353216"/>
                </a:lnTo>
                <a:lnTo>
                  <a:pt x="353793" y="1331228"/>
                </a:lnTo>
                <a:lnTo>
                  <a:pt x="314938" y="1306759"/>
                </a:lnTo>
                <a:lnTo>
                  <a:pt x="277820" y="1279916"/>
                </a:lnTo>
                <a:lnTo>
                  <a:pt x="242544" y="1250805"/>
                </a:lnTo>
                <a:lnTo>
                  <a:pt x="209216" y="1219533"/>
                </a:lnTo>
                <a:lnTo>
                  <a:pt x="177944" y="1186205"/>
                </a:lnTo>
                <a:lnTo>
                  <a:pt x="148833" y="1150929"/>
                </a:lnTo>
                <a:lnTo>
                  <a:pt x="121990" y="1113811"/>
                </a:lnTo>
                <a:lnTo>
                  <a:pt x="97521" y="1074956"/>
                </a:lnTo>
                <a:lnTo>
                  <a:pt x="75533" y="1034471"/>
                </a:lnTo>
                <a:lnTo>
                  <a:pt x="56132" y="992463"/>
                </a:lnTo>
                <a:lnTo>
                  <a:pt x="39423" y="949037"/>
                </a:lnTo>
                <a:lnTo>
                  <a:pt x="25514" y="904301"/>
                </a:lnTo>
                <a:lnTo>
                  <a:pt x="14511" y="858361"/>
                </a:lnTo>
                <a:lnTo>
                  <a:pt x="6520" y="811322"/>
                </a:lnTo>
                <a:lnTo>
                  <a:pt x="1647" y="763291"/>
                </a:lnTo>
                <a:lnTo>
                  <a:pt x="0" y="714374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70603" y="3828797"/>
            <a:ext cx="1714500" cy="428625"/>
          </a:xfrm>
          <a:custGeom>
            <a:avLst/>
            <a:gdLst/>
            <a:ahLst/>
            <a:cxnLst/>
            <a:rect l="l" t="t" r="r" b="b"/>
            <a:pathLst>
              <a:path w="1285875" h="428625">
                <a:moveTo>
                  <a:pt x="0" y="0"/>
                </a:moveTo>
                <a:lnTo>
                  <a:pt x="1285875" y="428624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08603" y="4900421"/>
            <a:ext cx="1143000" cy="857250"/>
          </a:xfrm>
          <a:custGeom>
            <a:avLst/>
            <a:gdLst/>
            <a:ahLst/>
            <a:cxnLst/>
            <a:rect l="l" t="t" r="r" b="b"/>
            <a:pathLst>
              <a:path w="857250" h="857250">
                <a:moveTo>
                  <a:pt x="0" y="428624"/>
                </a:moveTo>
                <a:lnTo>
                  <a:pt x="2515" y="381920"/>
                </a:lnTo>
                <a:lnTo>
                  <a:pt x="9885" y="336673"/>
                </a:lnTo>
                <a:lnTo>
                  <a:pt x="21851" y="293144"/>
                </a:lnTo>
                <a:lnTo>
                  <a:pt x="38149" y="251595"/>
                </a:lnTo>
                <a:lnTo>
                  <a:pt x="58518" y="212287"/>
                </a:lnTo>
                <a:lnTo>
                  <a:pt x="82698" y="175482"/>
                </a:lnTo>
                <a:lnTo>
                  <a:pt x="110426" y="141441"/>
                </a:lnTo>
                <a:lnTo>
                  <a:pt x="141441" y="110426"/>
                </a:lnTo>
                <a:lnTo>
                  <a:pt x="175482" y="82698"/>
                </a:lnTo>
                <a:lnTo>
                  <a:pt x="212287" y="58518"/>
                </a:lnTo>
                <a:lnTo>
                  <a:pt x="251595" y="38149"/>
                </a:lnTo>
                <a:lnTo>
                  <a:pt x="293144" y="21851"/>
                </a:lnTo>
                <a:lnTo>
                  <a:pt x="336673" y="9885"/>
                </a:lnTo>
                <a:lnTo>
                  <a:pt x="381920" y="2515"/>
                </a:lnTo>
                <a:lnTo>
                  <a:pt x="428625" y="0"/>
                </a:lnTo>
                <a:lnTo>
                  <a:pt x="475329" y="2515"/>
                </a:lnTo>
                <a:lnTo>
                  <a:pt x="520576" y="9885"/>
                </a:lnTo>
                <a:lnTo>
                  <a:pt x="564105" y="21851"/>
                </a:lnTo>
                <a:lnTo>
                  <a:pt x="605654" y="38149"/>
                </a:lnTo>
                <a:lnTo>
                  <a:pt x="644962" y="58518"/>
                </a:lnTo>
                <a:lnTo>
                  <a:pt x="681767" y="82698"/>
                </a:lnTo>
                <a:lnTo>
                  <a:pt x="715808" y="110426"/>
                </a:lnTo>
                <a:lnTo>
                  <a:pt x="746823" y="141441"/>
                </a:lnTo>
                <a:lnTo>
                  <a:pt x="774551" y="175482"/>
                </a:lnTo>
                <a:lnTo>
                  <a:pt x="798731" y="212287"/>
                </a:lnTo>
                <a:lnTo>
                  <a:pt x="819100" y="251595"/>
                </a:lnTo>
                <a:lnTo>
                  <a:pt x="835398" y="293144"/>
                </a:lnTo>
                <a:lnTo>
                  <a:pt x="847364" y="336673"/>
                </a:lnTo>
                <a:lnTo>
                  <a:pt x="854734" y="381920"/>
                </a:lnTo>
                <a:lnTo>
                  <a:pt x="857250" y="428624"/>
                </a:lnTo>
                <a:lnTo>
                  <a:pt x="854734" y="475306"/>
                </a:lnTo>
                <a:lnTo>
                  <a:pt x="847364" y="520535"/>
                </a:lnTo>
                <a:lnTo>
                  <a:pt x="835398" y="564050"/>
                </a:lnTo>
                <a:lnTo>
                  <a:pt x="819100" y="605588"/>
                </a:lnTo>
                <a:lnTo>
                  <a:pt x="798731" y="644889"/>
                </a:lnTo>
                <a:lnTo>
                  <a:pt x="774551" y="681690"/>
                </a:lnTo>
                <a:lnTo>
                  <a:pt x="746823" y="715729"/>
                </a:lnTo>
                <a:lnTo>
                  <a:pt x="715808" y="746744"/>
                </a:lnTo>
                <a:lnTo>
                  <a:pt x="681767" y="774473"/>
                </a:lnTo>
                <a:lnTo>
                  <a:pt x="644962" y="798655"/>
                </a:lnTo>
                <a:lnTo>
                  <a:pt x="605654" y="819028"/>
                </a:lnTo>
                <a:lnTo>
                  <a:pt x="564105" y="835329"/>
                </a:lnTo>
                <a:lnTo>
                  <a:pt x="520576" y="847297"/>
                </a:lnTo>
                <a:lnTo>
                  <a:pt x="475329" y="854670"/>
                </a:lnTo>
                <a:lnTo>
                  <a:pt x="428625" y="857186"/>
                </a:lnTo>
                <a:lnTo>
                  <a:pt x="381920" y="854670"/>
                </a:lnTo>
                <a:lnTo>
                  <a:pt x="336673" y="847297"/>
                </a:lnTo>
                <a:lnTo>
                  <a:pt x="293144" y="835329"/>
                </a:lnTo>
                <a:lnTo>
                  <a:pt x="251595" y="819028"/>
                </a:lnTo>
                <a:lnTo>
                  <a:pt x="212287" y="798655"/>
                </a:lnTo>
                <a:lnTo>
                  <a:pt x="175482" y="774473"/>
                </a:lnTo>
                <a:lnTo>
                  <a:pt x="141441" y="746744"/>
                </a:lnTo>
                <a:lnTo>
                  <a:pt x="110426" y="715729"/>
                </a:lnTo>
                <a:lnTo>
                  <a:pt x="82698" y="681690"/>
                </a:lnTo>
                <a:lnTo>
                  <a:pt x="58518" y="644889"/>
                </a:lnTo>
                <a:lnTo>
                  <a:pt x="38149" y="605588"/>
                </a:lnTo>
                <a:lnTo>
                  <a:pt x="21851" y="564050"/>
                </a:lnTo>
                <a:lnTo>
                  <a:pt x="9885" y="520535"/>
                </a:lnTo>
                <a:lnTo>
                  <a:pt x="2515" y="475306"/>
                </a:lnTo>
                <a:lnTo>
                  <a:pt x="0" y="428624"/>
                </a:lnTo>
                <a:close/>
              </a:path>
            </a:pathLst>
          </a:custGeom>
          <a:ln w="25560">
            <a:solidFill>
              <a:srgbClr val="9ED2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27269" y="4900422"/>
            <a:ext cx="1333500" cy="929005"/>
          </a:xfrm>
          <a:custGeom>
            <a:avLst/>
            <a:gdLst/>
            <a:ahLst/>
            <a:cxnLst/>
            <a:rect l="l" t="t" r="r" b="b"/>
            <a:pathLst>
              <a:path w="1000125" h="929004">
                <a:moveTo>
                  <a:pt x="0" y="464311"/>
                </a:moveTo>
                <a:lnTo>
                  <a:pt x="2289" y="419578"/>
                </a:lnTo>
                <a:lnTo>
                  <a:pt x="9017" y="376052"/>
                </a:lnTo>
                <a:lnTo>
                  <a:pt x="19975" y="333926"/>
                </a:lnTo>
                <a:lnTo>
                  <a:pt x="34952" y="293396"/>
                </a:lnTo>
                <a:lnTo>
                  <a:pt x="53740" y="254654"/>
                </a:lnTo>
                <a:lnTo>
                  <a:pt x="76128" y="217896"/>
                </a:lnTo>
                <a:lnTo>
                  <a:pt x="101908" y="183316"/>
                </a:lnTo>
                <a:lnTo>
                  <a:pt x="130870" y="151107"/>
                </a:lnTo>
                <a:lnTo>
                  <a:pt x="162803" y="121465"/>
                </a:lnTo>
                <a:lnTo>
                  <a:pt x="197500" y="94582"/>
                </a:lnTo>
                <a:lnTo>
                  <a:pt x="234749" y="70654"/>
                </a:lnTo>
                <a:lnTo>
                  <a:pt x="274342" y="49874"/>
                </a:lnTo>
                <a:lnTo>
                  <a:pt x="316069" y="32437"/>
                </a:lnTo>
                <a:lnTo>
                  <a:pt x="359720" y="18537"/>
                </a:lnTo>
                <a:lnTo>
                  <a:pt x="405086" y="8368"/>
                </a:lnTo>
                <a:lnTo>
                  <a:pt x="451958" y="2124"/>
                </a:lnTo>
                <a:lnTo>
                  <a:pt x="500125" y="0"/>
                </a:lnTo>
                <a:lnTo>
                  <a:pt x="551240" y="2396"/>
                </a:lnTo>
                <a:lnTo>
                  <a:pt x="600880" y="9428"/>
                </a:lnTo>
                <a:lnTo>
                  <a:pt x="648794" y="20865"/>
                </a:lnTo>
                <a:lnTo>
                  <a:pt x="694729" y="36472"/>
                </a:lnTo>
                <a:lnTo>
                  <a:pt x="738435" y="56018"/>
                </a:lnTo>
                <a:lnTo>
                  <a:pt x="779660" y="79268"/>
                </a:lnTo>
                <a:lnTo>
                  <a:pt x="818153" y="105991"/>
                </a:lnTo>
                <a:lnTo>
                  <a:pt x="853662" y="135953"/>
                </a:lnTo>
                <a:lnTo>
                  <a:pt x="885935" y="168921"/>
                </a:lnTo>
                <a:lnTo>
                  <a:pt x="914721" y="204663"/>
                </a:lnTo>
                <a:lnTo>
                  <a:pt x="939768" y="242945"/>
                </a:lnTo>
                <a:lnTo>
                  <a:pt x="960826" y="283535"/>
                </a:lnTo>
                <a:lnTo>
                  <a:pt x="977642" y="326199"/>
                </a:lnTo>
                <a:lnTo>
                  <a:pt x="989965" y="370706"/>
                </a:lnTo>
                <a:lnTo>
                  <a:pt x="997543" y="416821"/>
                </a:lnTo>
                <a:lnTo>
                  <a:pt x="1000125" y="464311"/>
                </a:lnTo>
                <a:lnTo>
                  <a:pt x="997543" y="511784"/>
                </a:lnTo>
                <a:lnTo>
                  <a:pt x="989964" y="557885"/>
                </a:lnTo>
                <a:lnTo>
                  <a:pt x="977642" y="602381"/>
                </a:lnTo>
                <a:lnTo>
                  <a:pt x="960826" y="645040"/>
                </a:lnTo>
                <a:lnTo>
                  <a:pt x="939768" y="685627"/>
                </a:lnTo>
                <a:lnTo>
                  <a:pt x="914721" y="723910"/>
                </a:lnTo>
                <a:lnTo>
                  <a:pt x="885935" y="759654"/>
                </a:lnTo>
                <a:lnTo>
                  <a:pt x="853662" y="792627"/>
                </a:lnTo>
                <a:lnTo>
                  <a:pt x="818153" y="822595"/>
                </a:lnTo>
                <a:lnTo>
                  <a:pt x="779660" y="849325"/>
                </a:lnTo>
                <a:lnTo>
                  <a:pt x="738435" y="872582"/>
                </a:lnTo>
                <a:lnTo>
                  <a:pt x="694729" y="892135"/>
                </a:lnTo>
                <a:lnTo>
                  <a:pt x="648794" y="907748"/>
                </a:lnTo>
                <a:lnTo>
                  <a:pt x="600880" y="919190"/>
                </a:lnTo>
                <a:lnTo>
                  <a:pt x="551240" y="926226"/>
                </a:lnTo>
                <a:lnTo>
                  <a:pt x="500125" y="928623"/>
                </a:lnTo>
                <a:lnTo>
                  <a:pt x="448988" y="926226"/>
                </a:lnTo>
                <a:lnTo>
                  <a:pt x="399329" y="919190"/>
                </a:lnTo>
                <a:lnTo>
                  <a:pt x="351398" y="907748"/>
                </a:lnTo>
                <a:lnTo>
                  <a:pt x="305448" y="892135"/>
                </a:lnTo>
                <a:lnTo>
                  <a:pt x="261730" y="872582"/>
                </a:lnTo>
                <a:lnTo>
                  <a:pt x="220495" y="849325"/>
                </a:lnTo>
                <a:lnTo>
                  <a:pt x="181994" y="822595"/>
                </a:lnTo>
                <a:lnTo>
                  <a:pt x="146478" y="792627"/>
                </a:lnTo>
                <a:lnTo>
                  <a:pt x="114200" y="759654"/>
                </a:lnTo>
                <a:lnTo>
                  <a:pt x="85410" y="723910"/>
                </a:lnTo>
                <a:lnTo>
                  <a:pt x="60359" y="685627"/>
                </a:lnTo>
                <a:lnTo>
                  <a:pt x="39300" y="645040"/>
                </a:lnTo>
                <a:lnTo>
                  <a:pt x="22483" y="602381"/>
                </a:lnTo>
                <a:lnTo>
                  <a:pt x="10160" y="557885"/>
                </a:lnTo>
                <a:lnTo>
                  <a:pt x="2581" y="511784"/>
                </a:lnTo>
                <a:lnTo>
                  <a:pt x="0" y="464311"/>
                </a:lnTo>
                <a:close/>
              </a:path>
            </a:pathLst>
          </a:custGeom>
          <a:ln w="25560">
            <a:solidFill>
              <a:srgbClr val="9ED2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91901" y="4686047"/>
            <a:ext cx="1242907" cy="214629"/>
          </a:xfrm>
          <a:custGeom>
            <a:avLst/>
            <a:gdLst/>
            <a:ahLst/>
            <a:cxnLst/>
            <a:rect l="l" t="t" r="r" b="b"/>
            <a:pathLst>
              <a:path w="932179" h="214629">
                <a:moveTo>
                  <a:pt x="931926" y="0"/>
                </a:moveTo>
                <a:lnTo>
                  <a:pt x="0" y="214375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32268" y="4686047"/>
            <a:ext cx="1048173" cy="214629"/>
          </a:xfrm>
          <a:custGeom>
            <a:avLst/>
            <a:gdLst/>
            <a:ahLst/>
            <a:cxnLst/>
            <a:rect l="l" t="t" r="r" b="b"/>
            <a:pathLst>
              <a:path w="786129" h="214629">
                <a:moveTo>
                  <a:pt x="0" y="0"/>
                </a:moveTo>
                <a:lnTo>
                  <a:pt x="785876" y="214375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233160" y="5870195"/>
            <a:ext cx="3810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+2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675451" y="5890005"/>
            <a:ext cx="24553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-1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504596" y="5871464"/>
            <a:ext cx="50122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+0.1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76522" y="3782821"/>
            <a:ext cx="19219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888390" y="3799585"/>
            <a:ext cx="20489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49965" y="4586478"/>
            <a:ext cx="19219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554720" y="4585461"/>
            <a:ext cx="20489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29773" y="2897123"/>
            <a:ext cx="5731087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Does the person like computer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games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25051" y="5887212"/>
            <a:ext cx="3826933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prediction </a:t>
            </a:r>
            <a:r>
              <a:rPr sz="1800" spc="-5" dirty="0">
                <a:latin typeface="Arial"/>
                <a:cs typeface="Arial"/>
              </a:rPr>
              <a:t>score in each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leaf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057988" y="5934431"/>
            <a:ext cx="933873" cy="110489"/>
          </a:xfrm>
          <a:custGeom>
            <a:avLst/>
            <a:gdLst/>
            <a:ahLst/>
            <a:cxnLst/>
            <a:rect l="l" t="t" r="r" b="b"/>
            <a:pathLst>
              <a:path w="700404" h="110489">
                <a:moveTo>
                  <a:pt x="683347" y="41211"/>
                </a:moveTo>
                <a:lnTo>
                  <a:pt x="680465" y="41211"/>
                </a:lnTo>
                <a:lnTo>
                  <a:pt x="681609" y="60223"/>
                </a:lnTo>
                <a:lnTo>
                  <a:pt x="646454" y="62316"/>
                </a:lnTo>
                <a:lnTo>
                  <a:pt x="598043" y="94602"/>
                </a:lnTo>
                <a:lnTo>
                  <a:pt x="596773" y="100520"/>
                </a:lnTo>
                <a:lnTo>
                  <a:pt x="602614" y="109270"/>
                </a:lnTo>
                <a:lnTo>
                  <a:pt x="608584" y="110464"/>
                </a:lnTo>
                <a:lnTo>
                  <a:pt x="612901" y="107543"/>
                </a:lnTo>
                <a:lnTo>
                  <a:pt x="699897" y="49593"/>
                </a:lnTo>
                <a:lnTo>
                  <a:pt x="683347" y="41211"/>
                </a:lnTo>
                <a:close/>
              </a:path>
              <a:path w="700404" h="110489">
                <a:moveTo>
                  <a:pt x="645332" y="43303"/>
                </a:moveTo>
                <a:lnTo>
                  <a:pt x="0" y="81724"/>
                </a:lnTo>
                <a:lnTo>
                  <a:pt x="1143" y="100736"/>
                </a:lnTo>
                <a:lnTo>
                  <a:pt x="646454" y="62316"/>
                </a:lnTo>
                <a:lnTo>
                  <a:pt x="662187" y="51833"/>
                </a:lnTo>
                <a:lnTo>
                  <a:pt x="645332" y="43303"/>
                </a:lnTo>
                <a:close/>
              </a:path>
              <a:path w="700404" h="110489">
                <a:moveTo>
                  <a:pt x="662187" y="51833"/>
                </a:moveTo>
                <a:lnTo>
                  <a:pt x="646454" y="62316"/>
                </a:lnTo>
                <a:lnTo>
                  <a:pt x="681609" y="60223"/>
                </a:lnTo>
                <a:lnTo>
                  <a:pt x="681548" y="59220"/>
                </a:lnTo>
                <a:lnTo>
                  <a:pt x="676783" y="59220"/>
                </a:lnTo>
                <a:lnTo>
                  <a:pt x="662187" y="51833"/>
                </a:lnTo>
                <a:close/>
              </a:path>
              <a:path w="700404" h="110489">
                <a:moveTo>
                  <a:pt x="675767" y="42786"/>
                </a:moveTo>
                <a:lnTo>
                  <a:pt x="662187" y="51833"/>
                </a:lnTo>
                <a:lnTo>
                  <a:pt x="676783" y="59220"/>
                </a:lnTo>
                <a:lnTo>
                  <a:pt x="675767" y="42786"/>
                </a:lnTo>
                <a:close/>
              </a:path>
              <a:path w="700404" h="110489">
                <a:moveTo>
                  <a:pt x="680560" y="42786"/>
                </a:moveTo>
                <a:lnTo>
                  <a:pt x="675767" y="42786"/>
                </a:lnTo>
                <a:lnTo>
                  <a:pt x="676783" y="59220"/>
                </a:lnTo>
                <a:lnTo>
                  <a:pt x="681548" y="59220"/>
                </a:lnTo>
                <a:lnTo>
                  <a:pt x="680560" y="42786"/>
                </a:lnTo>
                <a:close/>
              </a:path>
              <a:path w="700404" h="110489">
                <a:moveTo>
                  <a:pt x="680465" y="41211"/>
                </a:moveTo>
                <a:lnTo>
                  <a:pt x="645332" y="43303"/>
                </a:lnTo>
                <a:lnTo>
                  <a:pt x="662187" y="51833"/>
                </a:lnTo>
                <a:lnTo>
                  <a:pt x="675767" y="42786"/>
                </a:lnTo>
                <a:lnTo>
                  <a:pt x="680560" y="42786"/>
                </a:lnTo>
                <a:lnTo>
                  <a:pt x="680465" y="41211"/>
                </a:lnTo>
                <a:close/>
              </a:path>
              <a:path w="700404" h="110489">
                <a:moveTo>
                  <a:pt x="601980" y="0"/>
                </a:moveTo>
                <a:lnTo>
                  <a:pt x="596264" y="1879"/>
                </a:lnTo>
                <a:lnTo>
                  <a:pt x="591438" y="11264"/>
                </a:lnTo>
                <a:lnTo>
                  <a:pt x="593344" y="16992"/>
                </a:lnTo>
                <a:lnTo>
                  <a:pt x="645332" y="43303"/>
                </a:lnTo>
                <a:lnTo>
                  <a:pt x="680465" y="41211"/>
                </a:lnTo>
                <a:lnTo>
                  <a:pt x="683347" y="41211"/>
                </a:lnTo>
                <a:lnTo>
                  <a:pt x="60198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84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07546"/>
            <a:ext cx="121920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Regression </a:t>
            </a:r>
            <a:r>
              <a:rPr spc="-5" dirty="0"/>
              <a:t>Tree</a:t>
            </a:r>
            <a:r>
              <a:rPr spc="-95" dirty="0"/>
              <a:t> </a:t>
            </a:r>
            <a:r>
              <a:rPr dirty="0"/>
              <a:t>Ensemble</a:t>
            </a:r>
          </a:p>
        </p:txBody>
      </p:sp>
      <p:sp>
        <p:nvSpPr>
          <p:cNvPr id="3" name="object 3"/>
          <p:cNvSpPr/>
          <p:nvPr/>
        </p:nvSpPr>
        <p:spPr>
          <a:xfrm>
            <a:off x="2204889" y="1742820"/>
            <a:ext cx="2286000" cy="500380"/>
          </a:xfrm>
          <a:custGeom>
            <a:avLst/>
            <a:gdLst/>
            <a:ahLst/>
            <a:cxnLst/>
            <a:rect l="l" t="t" r="r" b="b"/>
            <a:pathLst>
              <a:path w="1714500" h="500380">
                <a:moveTo>
                  <a:pt x="857250" y="0"/>
                </a:moveTo>
                <a:lnTo>
                  <a:pt x="786940" y="828"/>
                </a:lnTo>
                <a:lnTo>
                  <a:pt x="718197" y="3270"/>
                </a:lnTo>
                <a:lnTo>
                  <a:pt x="651239" y="7263"/>
                </a:lnTo>
                <a:lnTo>
                  <a:pt x="586288" y="12740"/>
                </a:lnTo>
                <a:lnTo>
                  <a:pt x="523565" y="19639"/>
                </a:lnTo>
                <a:lnTo>
                  <a:pt x="463289" y="27894"/>
                </a:lnTo>
                <a:lnTo>
                  <a:pt x="405682" y="37443"/>
                </a:lnTo>
                <a:lnTo>
                  <a:pt x="350965" y="48219"/>
                </a:lnTo>
                <a:lnTo>
                  <a:pt x="299356" y="60159"/>
                </a:lnTo>
                <a:lnTo>
                  <a:pt x="251079" y="73199"/>
                </a:lnTo>
                <a:lnTo>
                  <a:pt x="206352" y="87274"/>
                </a:lnTo>
                <a:lnTo>
                  <a:pt x="165396" y="102321"/>
                </a:lnTo>
                <a:lnTo>
                  <a:pt x="128433" y="118274"/>
                </a:lnTo>
                <a:lnTo>
                  <a:pt x="67365" y="152644"/>
                </a:lnTo>
                <a:lnTo>
                  <a:pt x="24913" y="189869"/>
                </a:lnTo>
                <a:lnTo>
                  <a:pt x="2841" y="229435"/>
                </a:lnTo>
                <a:lnTo>
                  <a:pt x="0" y="249936"/>
                </a:lnTo>
                <a:lnTo>
                  <a:pt x="2841" y="270454"/>
                </a:lnTo>
                <a:lnTo>
                  <a:pt x="24913" y="310051"/>
                </a:lnTo>
                <a:lnTo>
                  <a:pt x="67365" y="347301"/>
                </a:lnTo>
                <a:lnTo>
                  <a:pt x="128433" y="381689"/>
                </a:lnTo>
                <a:lnTo>
                  <a:pt x="165396" y="397650"/>
                </a:lnTo>
                <a:lnTo>
                  <a:pt x="206352" y="412702"/>
                </a:lnTo>
                <a:lnTo>
                  <a:pt x="251079" y="426783"/>
                </a:lnTo>
                <a:lnTo>
                  <a:pt x="299356" y="439827"/>
                </a:lnTo>
                <a:lnTo>
                  <a:pt x="350965" y="451771"/>
                </a:lnTo>
                <a:lnTo>
                  <a:pt x="405682" y="462550"/>
                </a:lnTo>
                <a:lnTo>
                  <a:pt x="463289" y="472100"/>
                </a:lnTo>
                <a:lnTo>
                  <a:pt x="523565" y="480357"/>
                </a:lnTo>
                <a:lnTo>
                  <a:pt x="586288" y="487257"/>
                </a:lnTo>
                <a:lnTo>
                  <a:pt x="651239" y="492735"/>
                </a:lnTo>
                <a:lnTo>
                  <a:pt x="718197" y="496727"/>
                </a:lnTo>
                <a:lnTo>
                  <a:pt x="786940" y="499170"/>
                </a:lnTo>
                <a:lnTo>
                  <a:pt x="857250" y="499999"/>
                </a:lnTo>
                <a:lnTo>
                  <a:pt x="927559" y="499170"/>
                </a:lnTo>
                <a:lnTo>
                  <a:pt x="996302" y="496727"/>
                </a:lnTo>
                <a:lnTo>
                  <a:pt x="1063260" y="492735"/>
                </a:lnTo>
                <a:lnTo>
                  <a:pt x="1128211" y="487257"/>
                </a:lnTo>
                <a:lnTo>
                  <a:pt x="1190934" y="480357"/>
                </a:lnTo>
                <a:lnTo>
                  <a:pt x="1251210" y="472100"/>
                </a:lnTo>
                <a:lnTo>
                  <a:pt x="1308817" y="462550"/>
                </a:lnTo>
                <a:lnTo>
                  <a:pt x="1363534" y="451771"/>
                </a:lnTo>
                <a:lnTo>
                  <a:pt x="1415143" y="439827"/>
                </a:lnTo>
                <a:lnTo>
                  <a:pt x="1463420" y="426783"/>
                </a:lnTo>
                <a:lnTo>
                  <a:pt x="1508147" y="412702"/>
                </a:lnTo>
                <a:lnTo>
                  <a:pt x="1549103" y="397650"/>
                </a:lnTo>
                <a:lnTo>
                  <a:pt x="1586066" y="381689"/>
                </a:lnTo>
                <a:lnTo>
                  <a:pt x="1647134" y="347301"/>
                </a:lnTo>
                <a:lnTo>
                  <a:pt x="1689586" y="310051"/>
                </a:lnTo>
                <a:lnTo>
                  <a:pt x="1711658" y="270454"/>
                </a:lnTo>
                <a:lnTo>
                  <a:pt x="1714499" y="249936"/>
                </a:lnTo>
                <a:lnTo>
                  <a:pt x="1711658" y="229435"/>
                </a:lnTo>
                <a:lnTo>
                  <a:pt x="1689586" y="189869"/>
                </a:lnTo>
                <a:lnTo>
                  <a:pt x="1647134" y="152644"/>
                </a:lnTo>
                <a:lnTo>
                  <a:pt x="1586066" y="118274"/>
                </a:lnTo>
                <a:lnTo>
                  <a:pt x="1549103" y="102321"/>
                </a:lnTo>
                <a:lnTo>
                  <a:pt x="1508147" y="87274"/>
                </a:lnTo>
                <a:lnTo>
                  <a:pt x="1463421" y="73199"/>
                </a:lnTo>
                <a:lnTo>
                  <a:pt x="1415143" y="60159"/>
                </a:lnTo>
                <a:lnTo>
                  <a:pt x="1363534" y="48219"/>
                </a:lnTo>
                <a:lnTo>
                  <a:pt x="1308817" y="37443"/>
                </a:lnTo>
                <a:lnTo>
                  <a:pt x="1251210" y="27894"/>
                </a:lnTo>
                <a:lnTo>
                  <a:pt x="1190934" y="19639"/>
                </a:lnTo>
                <a:lnTo>
                  <a:pt x="1128211" y="12740"/>
                </a:lnTo>
                <a:lnTo>
                  <a:pt x="1063260" y="7263"/>
                </a:lnTo>
                <a:lnTo>
                  <a:pt x="996302" y="3270"/>
                </a:lnTo>
                <a:lnTo>
                  <a:pt x="927559" y="828"/>
                </a:lnTo>
                <a:lnTo>
                  <a:pt x="857250" y="0"/>
                </a:lnTo>
                <a:close/>
              </a:path>
            </a:pathLst>
          </a:custGeom>
          <a:solidFill>
            <a:srgbClr val="71B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04889" y="1742820"/>
            <a:ext cx="2286000" cy="500380"/>
          </a:xfrm>
          <a:custGeom>
            <a:avLst/>
            <a:gdLst/>
            <a:ahLst/>
            <a:cxnLst/>
            <a:rect l="l" t="t" r="r" b="b"/>
            <a:pathLst>
              <a:path w="1714500" h="500380">
                <a:moveTo>
                  <a:pt x="0" y="249936"/>
                </a:moveTo>
                <a:lnTo>
                  <a:pt x="11219" y="209391"/>
                </a:lnTo>
                <a:lnTo>
                  <a:pt x="43702" y="170931"/>
                </a:lnTo>
                <a:lnTo>
                  <a:pt x="95682" y="135070"/>
                </a:lnTo>
                <a:lnTo>
                  <a:pt x="165396" y="102321"/>
                </a:lnTo>
                <a:lnTo>
                  <a:pt x="206352" y="87274"/>
                </a:lnTo>
                <a:lnTo>
                  <a:pt x="251079" y="73199"/>
                </a:lnTo>
                <a:lnTo>
                  <a:pt x="299356" y="60159"/>
                </a:lnTo>
                <a:lnTo>
                  <a:pt x="350965" y="48219"/>
                </a:lnTo>
                <a:lnTo>
                  <a:pt x="405682" y="37443"/>
                </a:lnTo>
                <a:lnTo>
                  <a:pt x="463289" y="27894"/>
                </a:lnTo>
                <a:lnTo>
                  <a:pt x="523565" y="19639"/>
                </a:lnTo>
                <a:lnTo>
                  <a:pt x="586288" y="12740"/>
                </a:lnTo>
                <a:lnTo>
                  <a:pt x="651239" y="7263"/>
                </a:lnTo>
                <a:lnTo>
                  <a:pt x="718197" y="3270"/>
                </a:lnTo>
                <a:lnTo>
                  <a:pt x="786940" y="828"/>
                </a:lnTo>
                <a:lnTo>
                  <a:pt x="857250" y="0"/>
                </a:lnTo>
                <a:lnTo>
                  <a:pt x="927559" y="828"/>
                </a:lnTo>
                <a:lnTo>
                  <a:pt x="996302" y="3270"/>
                </a:lnTo>
                <a:lnTo>
                  <a:pt x="1063260" y="7263"/>
                </a:lnTo>
                <a:lnTo>
                  <a:pt x="1128211" y="12740"/>
                </a:lnTo>
                <a:lnTo>
                  <a:pt x="1190934" y="19639"/>
                </a:lnTo>
                <a:lnTo>
                  <a:pt x="1251210" y="27894"/>
                </a:lnTo>
                <a:lnTo>
                  <a:pt x="1308817" y="37443"/>
                </a:lnTo>
                <a:lnTo>
                  <a:pt x="1363534" y="48219"/>
                </a:lnTo>
                <a:lnTo>
                  <a:pt x="1415143" y="60159"/>
                </a:lnTo>
                <a:lnTo>
                  <a:pt x="1463421" y="73199"/>
                </a:lnTo>
                <a:lnTo>
                  <a:pt x="1508147" y="87274"/>
                </a:lnTo>
                <a:lnTo>
                  <a:pt x="1549103" y="102321"/>
                </a:lnTo>
                <a:lnTo>
                  <a:pt x="1586066" y="118274"/>
                </a:lnTo>
                <a:lnTo>
                  <a:pt x="1647134" y="152644"/>
                </a:lnTo>
                <a:lnTo>
                  <a:pt x="1689586" y="189869"/>
                </a:lnTo>
                <a:lnTo>
                  <a:pt x="1711658" y="229435"/>
                </a:lnTo>
                <a:lnTo>
                  <a:pt x="1714499" y="249936"/>
                </a:lnTo>
                <a:lnTo>
                  <a:pt x="1711658" y="270454"/>
                </a:lnTo>
                <a:lnTo>
                  <a:pt x="1689586" y="310051"/>
                </a:lnTo>
                <a:lnTo>
                  <a:pt x="1647134" y="347301"/>
                </a:lnTo>
                <a:lnTo>
                  <a:pt x="1586066" y="381689"/>
                </a:lnTo>
                <a:lnTo>
                  <a:pt x="1549103" y="397650"/>
                </a:lnTo>
                <a:lnTo>
                  <a:pt x="1508147" y="412702"/>
                </a:lnTo>
                <a:lnTo>
                  <a:pt x="1463420" y="426783"/>
                </a:lnTo>
                <a:lnTo>
                  <a:pt x="1415143" y="439827"/>
                </a:lnTo>
                <a:lnTo>
                  <a:pt x="1363534" y="451771"/>
                </a:lnTo>
                <a:lnTo>
                  <a:pt x="1308817" y="462550"/>
                </a:lnTo>
                <a:lnTo>
                  <a:pt x="1251210" y="472100"/>
                </a:lnTo>
                <a:lnTo>
                  <a:pt x="1190934" y="480357"/>
                </a:lnTo>
                <a:lnTo>
                  <a:pt x="1128211" y="487257"/>
                </a:lnTo>
                <a:lnTo>
                  <a:pt x="1063260" y="492735"/>
                </a:lnTo>
                <a:lnTo>
                  <a:pt x="996302" y="496727"/>
                </a:lnTo>
                <a:lnTo>
                  <a:pt x="927559" y="499170"/>
                </a:lnTo>
                <a:lnTo>
                  <a:pt x="857250" y="499999"/>
                </a:lnTo>
                <a:lnTo>
                  <a:pt x="786940" y="499170"/>
                </a:lnTo>
                <a:lnTo>
                  <a:pt x="718197" y="496727"/>
                </a:lnTo>
                <a:lnTo>
                  <a:pt x="651239" y="492735"/>
                </a:lnTo>
                <a:lnTo>
                  <a:pt x="586288" y="487257"/>
                </a:lnTo>
                <a:lnTo>
                  <a:pt x="523565" y="480357"/>
                </a:lnTo>
                <a:lnTo>
                  <a:pt x="463289" y="472100"/>
                </a:lnTo>
                <a:lnTo>
                  <a:pt x="405682" y="462550"/>
                </a:lnTo>
                <a:lnTo>
                  <a:pt x="350965" y="451771"/>
                </a:lnTo>
                <a:lnTo>
                  <a:pt x="299356" y="439827"/>
                </a:lnTo>
                <a:lnTo>
                  <a:pt x="251079" y="426783"/>
                </a:lnTo>
                <a:lnTo>
                  <a:pt x="206352" y="412702"/>
                </a:lnTo>
                <a:lnTo>
                  <a:pt x="165396" y="397650"/>
                </a:lnTo>
                <a:lnTo>
                  <a:pt x="128433" y="381689"/>
                </a:lnTo>
                <a:lnTo>
                  <a:pt x="67365" y="347301"/>
                </a:lnTo>
                <a:lnTo>
                  <a:pt x="24913" y="310051"/>
                </a:lnTo>
                <a:lnTo>
                  <a:pt x="2841" y="270454"/>
                </a:lnTo>
                <a:lnTo>
                  <a:pt x="0" y="249936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67830" y="1881378"/>
            <a:ext cx="95927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age &lt;</a:t>
            </a:r>
            <a:r>
              <a:rPr sz="1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6605" y="2600070"/>
            <a:ext cx="2286000" cy="500380"/>
          </a:xfrm>
          <a:custGeom>
            <a:avLst/>
            <a:gdLst/>
            <a:ahLst/>
            <a:cxnLst/>
            <a:rect l="l" t="t" r="r" b="b"/>
            <a:pathLst>
              <a:path w="1714500" h="500380">
                <a:moveTo>
                  <a:pt x="857211" y="0"/>
                </a:moveTo>
                <a:lnTo>
                  <a:pt x="786909" y="828"/>
                </a:lnTo>
                <a:lnTo>
                  <a:pt x="718172" y="3270"/>
                </a:lnTo>
                <a:lnTo>
                  <a:pt x="651220" y="7263"/>
                </a:lnTo>
                <a:lnTo>
                  <a:pt x="586274" y="12740"/>
                </a:lnTo>
                <a:lnTo>
                  <a:pt x="523554" y="19639"/>
                </a:lnTo>
                <a:lnTo>
                  <a:pt x="463282" y="27894"/>
                </a:lnTo>
                <a:lnTo>
                  <a:pt x="405678" y="37443"/>
                </a:lnTo>
                <a:lnTo>
                  <a:pt x="350962" y="48219"/>
                </a:lnTo>
                <a:lnTo>
                  <a:pt x="299355" y="60159"/>
                </a:lnTo>
                <a:lnTo>
                  <a:pt x="251079" y="73199"/>
                </a:lnTo>
                <a:lnTo>
                  <a:pt x="206352" y="87274"/>
                </a:lnTo>
                <a:lnTo>
                  <a:pt x="165397" y="102321"/>
                </a:lnTo>
                <a:lnTo>
                  <a:pt x="128434" y="118274"/>
                </a:lnTo>
                <a:lnTo>
                  <a:pt x="67366" y="152644"/>
                </a:lnTo>
                <a:lnTo>
                  <a:pt x="24913" y="189869"/>
                </a:lnTo>
                <a:lnTo>
                  <a:pt x="2841" y="229435"/>
                </a:lnTo>
                <a:lnTo>
                  <a:pt x="0" y="249936"/>
                </a:lnTo>
                <a:lnTo>
                  <a:pt x="2841" y="270454"/>
                </a:lnTo>
                <a:lnTo>
                  <a:pt x="24913" y="310051"/>
                </a:lnTo>
                <a:lnTo>
                  <a:pt x="67366" y="347301"/>
                </a:lnTo>
                <a:lnTo>
                  <a:pt x="128434" y="381689"/>
                </a:lnTo>
                <a:lnTo>
                  <a:pt x="165397" y="397650"/>
                </a:lnTo>
                <a:lnTo>
                  <a:pt x="206352" y="412702"/>
                </a:lnTo>
                <a:lnTo>
                  <a:pt x="251079" y="426783"/>
                </a:lnTo>
                <a:lnTo>
                  <a:pt x="299355" y="439827"/>
                </a:lnTo>
                <a:lnTo>
                  <a:pt x="350962" y="451771"/>
                </a:lnTo>
                <a:lnTo>
                  <a:pt x="405678" y="462550"/>
                </a:lnTo>
                <a:lnTo>
                  <a:pt x="463282" y="472100"/>
                </a:lnTo>
                <a:lnTo>
                  <a:pt x="523554" y="480357"/>
                </a:lnTo>
                <a:lnTo>
                  <a:pt x="586274" y="487257"/>
                </a:lnTo>
                <a:lnTo>
                  <a:pt x="651220" y="492735"/>
                </a:lnTo>
                <a:lnTo>
                  <a:pt x="718172" y="496727"/>
                </a:lnTo>
                <a:lnTo>
                  <a:pt x="786909" y="499170"/>
                </a:lnTo>
                <a:lnTo>
                  <a:pt x="857211" y="499999"/>
                </a:lnTo>
                <a:lnTo>
                  <a:pt x="927521" y="499170"/>
                </a:lnTo>
                <a:lnTo>
                  <a:pt x="996264" y="496727"/>
                </a:lnTo>
                <a:lnTo>
                  <a:pt x="1063222" y="492735"/>
                </a:lnTo>
                <a:lnTo>
                  <a:pt x="1128173" y="487257"/>
                </a:lnTo>
                <a:lnTo>
                  <a:pt x="1190896" y="480357"/>
                </a:lnTo>
                <a:lnTo>
                  <a:pt x="1251171" y="472100"/>
                </a:lnTo>
                <a:lnTo>
                  <a:pt x="1308779" y="462550"/>
                </a:lnTo>
                <a:lnTo>
                  <a:pt x="1363496" y="451771"/>
                </a:lnTo>
                <a:lnTo>
                  <a:pt x="1415105" y="439827"/>
                </a:lnTo>
                <a:lnTo>
                  <a:pt x="1463382" y="426783"/>
                </a:lnTo>
                <a:lnTo>
                  <a:pt x="1508109" y="412702"/>
                </a:lnTo>
                <a:lnTo>
                  <a:pt x="1549065" y="397650"/>
                </a:lnTo>
                <a:lnTo>
                  <a:pt x="1586028" y="381689"/>
                </a:lnTo>
                <a:lnTo>
                  <a:pt x="1647096" y="347301"/>
                </a:lnTo>
                <a:lnTo>
                  <a:pt x="1689548" y="310051"/>
                </a:lnTo>
                <a:lnTo>
                  <a:pt x="1711620" y="270454"/>
                </a:lnTo>
                <a:lnTo>
                  <a:pt x="1714461" y="249936"/>
                </a:lnTo>
                <a:lnTo>
                  <a:pt x="1711620" y="229435"/>
                </a:lnTo>
                <a:lnTo>
                  <a:pt x="1689548" y="189869"/>
                </a:lnTo>
                <a:lnTo>
                  <a:pt x="1647096" y="152644"/>
                </a:lnTo>
                <a:lnTo>
                  <a:pt x="1586028" y="118274"/>
                </a:lnTo>
                <a:lnTo>
                  <a:pt x="1549065" y="102321"/>
                </a:lnTo>
                <a:lnTo>
                  <a:pt x="1508109" y="87274"/>
                </a:lnTo>
                <a:lnTo>
                  <a:pt x="1463382" y="73199"/>
                </a:lnTo>
                <a:lnTo>
                  <a:pt x="1415105" y="60159"/>
                </a:lnTo>
                <a:lnTo>
                  <a:pt x="1363496" y="48219"/>
                </a:lnTo>
                <a:lnTo>
                  <a:pt x="1308779" y="37443"/>
                </a:lnTo>
                <a:lnTo>
                  <a:pt x="1251171" y="27894"/>
                </a:lnTo>
                <a:lnTo>
                  <a:pt x="1190896" y="19639"/>
                </a:lnTo>
                <a:lnTo>
                  <a:pt x="1128173" y="12740"/>
                </a:lnTo>
                <a:lnTo>
                  <a:pt x="1063222" y="7263"/>
                </a:lnTo>
                <a:lnTo>
                  <a:pt x="996264" y="3270"/>
                </a:lnTo>
                <a:lnTo>
                  <a:pt x="927521" y="828"/>
                </a:lnTo>
                <a:lnTo>
                  <a:pt x="857211" y="0"/>
                </a:lnTo>
                <a:close/>
              </a:path>
            </a:pathLst>
          </a:custGeom>
          <a:solidFill>
            <a:srgbClr val="71B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6605" y="2600070"/>
            <a:ext cx="2286000" cy="500380"/>
          </a:xfrm>
          <a:custGeom>
            <a:avLst/>
            <a:gdLst/>
            <a:ahLst/>
            <a:cxnLst/>
            <a:rect l="l" t="t" r="r" b="b"/>
            <a:pathLst>
              <a:path w="1714500" h="500380">
                <a:moveTo>
                  <a:pt x="0" y="249936"/>
                </a:moveTo>
                <a:lnTo>
                  <a:pt x="11219" y="209391"/>
                </a:lnTo>
                <a:lnTo>
                  <a:pt x="43703" y="170931"/>
                </a:lnTo>
                <a:lnTo>
                  <a:pt x="95684" y="135070"/>
                </a:lnTo>
                <a:lnTo>
                  <a:pt x="165397" y="102321"/>
                </a:lnTo>
                <a:lnTo>
                  <a:pt x="206352" y="87274"/>
                </a:lnTo>
                <a:lnTo>
                  <a:pt x="251079" y="73199"/>
                </a:lnTo>
                <a:lnTo>
                  <a:pt x="299355" y="60159"/>
                </a:lnTo>
                <a:lnTo>
                  <a:pt x="350962" y="48219"/>
                </a:lnTo>
                <a:lnTo>
                  <a:pt x="405678" y="37443"/>
                </a:lnTo>
                <a:lnTo>
                  <a:pt x="463282" y="27894"/>
                </a:lnTo>
                <a:lnTo>
                  <a:pt x="523554" y="19639"/>
                </a:lnTo>
                <a:lnTo>
                  <a:pt x="586274" y="12740"/>
                </a:lnTo>
                <a:lnTo>
                  <a:pt x="651220" y="7263"/>
                </a:lnTo>
                <a:lnTo>
                  <a:pt x="718172" y="3270"/>
                </a:lnTo>
                <a:lnTo>
                  <a:pt x="786909" y="828"/>
                </a:lnTo>
                <a:lnTo>
                  <a:pt x="857211" y="0"/>
                </a:lnTo>
                <a:lnTo>
                  <a:pt x="927521" y="828"/>
                </a:lnTo>
                <a:lnTo>
                  <a:pt x="996264" y="3270"/>
                </a:lnTo>
                <a:lnTo>
                  <a:pt x="1063222" y="7263"/>
                </a:lnTo>
                <a:lnTo>
                  <a:pt x="1128173" y="12740"/>
                </a:lnTo>
                <a:lnTo>
                  <a:pt x="1190896" y="19639"/>
                </a:lnTo>
                <a:lnTo>
                  <a:pt x="1251171" y="27894"/>
                </a:lnTo>
                <a:lnTo>
                  <a:pt x="1308779" y="37443"/>
                </a:lnTo>
                <a:lnTo>
                  <a:pt x="1363496" y="48219"/>
                </a:lnTo>
                <a:lnTo>
                  <a:pt x="1415105" y="60159"/>
                </a:lnTo>
                <a:lnTo>
                  <a:pt x="1463382" y="73199"/>
                </a:lnTo>
                <a:lnTo>
                  <a:pt x="1508109" y="87274"/>
                </a:lnTo>
                <a:lnTo>
                  <a:pt x="1549065" y="102321"/>
                </a:lnTo>
                <a:lnTo>
                  <a:pt x="1586028" y="118274"/>
                </a:lnTo>
                <a:lnTo>
                  <a:pt x="1647096" y="152644"/>
                </a:lnTo>
                <a:lnTo>
                  <a:pt x="1689548" y="189869"/>
                </a:lnTo>
                <a:lnTo>
                  <a:pt x="1711620" y="229435"/>
                </a:lnTo>
                <a:lnTo>
                  <a:pt x="1714461" y="249936"/>
                </a:lnTo>
                <a:lnTo>
                  <a:pt x="1711620" y="270454"/>
                </a:lnTo>
                <a:lnTo>
                  <a:pt x="1689548" y="310051"/>
                </a:lnTo>
                <a:lnTo>
                  <a:pt x="1647096" y="347301"/>
                </a:lnTo>
                <a:lnTo>
                  <a:pt x="1586028" y="381689"/>
                </a:lnTo>
                <a:lnTo>
                  <a:pt x="1549065" y="397650"/>
                </a:lnTo>
                <a:lnTo>
                  <a:pt x="1508109" y="412702"/>
                </a:lnTo>
                <a:lnTo>
                  <a:pt x="1463382" y="426783"/>
                </a:lnTo>
                <a:lnTo>
                  <a:pt x="1415105" y="439827"/>
                </a:lnTo>
                <a:lnTo>
                  <a:pt x="1363496" y="451771"/>
                </a:lnTo>
                <a:lnTo>
                  <a:pt x="1308779" y="462550"/>
                </a:lnTo>
                <a:lnTo>
                  <a:pt x="1251171" y="472100"/>
                </a:lnTo>
                <a:lnTo>
                  <a:pt x="1190896" y="480357"/>
                </a:lnTo>
                <a:lnTo>
                  <a:pt x="1128173" y="487257"/>
                </a:lnTo>
                <a:lnTo>
                  <a:pt x="1063222" y="492735"/>
                </a:lnTo>
                <a:lnTo>
                  <a:pt x="996264" y="496727"/>
                </a:lnTo>
                <a:lnTo>
                  <a:pt x="927521" y="499170"/>
                </a:lnTo>
                <a:lnTo>
                  <a:pt x="857211" y="499999"/>
                </a:lnTo>
                <a:lnTo>
                  <a:pt x="786909" y="499170"/>
                </a:lnTo>
                <a:lnTo>
                  <a:pt x="718172" y="496727"/>
                </a:lnTo>
                <a:lnTo>
                  <a:pt x="651220" y="492735"/>
                </a:lnTo>
                <a:lnTo>
                  <a:pt x="586274" y="487257"/>
                </a:lnTo>
                <a:lnTo>
                  <a:pt x="523554" y="480357"/>
                </a:lnTo>
                <a:lnTo>
                  <a:pt x="463282" y="472100"/>
                </a:lnTo>
                <a:lnTo>
                  <a:pt x="405678" y="462550"/>
                </a:lnTo>
                <a:lnTo>
                  <a:pt x="350962" y="451771"/>
                </a:lnTo>
                <a:lnTo>
                  <a:pt x="299355" y="439827"/>
                </a:lnTo>
                <a:lnTo>
                  <a:pt x="251079" y="426783"/>
                </a:lnTo>
                <a:lnTo>
                  <a:pt x="206352" y="412702"/>
                </a:lnTo>
                <a:lnTo>
                  <a:pt x="165397" y="397650"/>
                </a:lnTo>
                <a:lnTo>
                  <a:pt x="128434" y="381689"/>
                </a:lnTo>
                <a:lnTo>
                  <a:pt x="67366" y="347301"/>
                </a:lnTo>
                <a:lnTo>
                  <a:pt x="24913" y="310051"/>
                </a:lnTo>
                <a:lnTo>
                  <a:pt x="2841" y="270454"/>
                </a:lnTo>
                <a:lnTo>
                  <a:pt x="0" y="249936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50662" y="2738882"/>
            <a:ext cx="91609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male?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07521" y="2242821"/>
            <a:ext cx="1242907" cy="357505"/>
          </a:xfrm>
          <a:custGeom>
            <a:avLst/>
            <a:gdLst/>
            <a:ahLst/>
            <a:cxnLst/>
            <a:rect l="l" t="t" r="r" b="b"/>
            <a:pathLst>
              <a:path w="932180" h="357505">
                <a:moveTo>
                  <a:pt x="931799" y="0"/>
                </a:moveTo>
                <a:lnTo>
                  <a:pt x="0" y="357250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0621" y="3398507"/>
            <a:ext cx="759680" cy="621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76554" y="2733358"/>
            <a:ext cx="687916" cy="515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6387" y="3242946"/>
            <a:ext cx="687916" cy="571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95554" y="3285871"/>
            <a:ext cx="679449" cy="6000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76389" y="3385884"/>
            <a:ext cx="762000" cy="6619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09889" y="2671445"/>
            <a:ext cx="1905000" cy="1428750"/>
          </a:xfrm>
          <a:custGeom>
            <a:avLst/>
            <a:gdLst/>
            <a:ahLst/>
            <a:cxnLst/>
            <a:rect l="l" t="t" r="r" b="b"/>
            <a:pathLst>
              <a:path w="1428750" h="1428750">
                <a:moveTo>
                  <a:pt x="0" y="714375"/>
                </a:moveTo>
                <a:lnTo>
                  <a:pt x="1647" y="665473"/>
                </a:lnTo>
                <a:lnTo>
                  <a:pt x="6520" y="617454"/>
                </a:lnTo>
                <a:lnTo>
                  <a:pt x="14511" y="570425"/>
                </a:lnTo>
                <a:lnTo>
                  <a:pt x="25514" y="524492"/>
                </a:lnTo>
                <a:lnTo>
                  <a:pt x="39423" y="479761"/>
                </a:lnTo>
                <a:lnTo>
                  <a:pt x="56132" y="436340"/>
                </a:lnTo>
                <a:lnTo>
                  <a:pt x="75533" y="394334"/>
                </a:lnTo>
                <a:lnTo>
                  <a:pt x="97521" y="353850"/>
                </a:lnTo>
                <a:lnTo>
                  <a:pt x="121990" y="314994"/>
                </a:lnTo>
                <a:lnTo>
                  <a:pt x="148833" y="277874"/>
                </a:lnTo>
                <a:lnTo>
                  <a:pt x="177944" y="242595"/>
                </a:lnTo>
                <a:lnTo>
                  <a:pt x="209216" y="209264"/>
                </a:lnTo>
                <a:lnTo>
                  <a:pt x="242544" y="177987"/>
                </a:lnTo>
                <a:lnTo>
                  <a:pt x="277820" y="148872"/>
                </a:lnTo>
                <a:lnTo>
                  <a:pt x="314938" y="122024"/>
                </a:lnTo>
                <a:lnTo>
                  <a:pt x="353793" y="97550"/>
                </a:lnTo>
                <a:lnTo>
                  <a:pt x="394278" y="75556"/>
                </a:lnTo>
                <a:lnTo>
                  <a:pt x="436286" y="56149"/>
                </a:lnTo>
                <a:lnTo>
                  <a:pt x="479712" y="39436"/>
                </a:lnTo>
                <a:lnTo>
                  <a:pt x="524448" y="25523"/>
                </a:lnTo>
                <a:lnTo>
                  <a:pt x="570388" y="14516"/>
                </a:lnTo>
                <a:lnTo>
                  <a:pt x="617427" y="6522"/>
                </a:lnTo>
                <a:lnTo>
                  <a:pt x="665458" y="1648"/>
                </a:lnTo>
                <a:lnTo>
                  <a:pt x="714374" y="0"/>
                </a:lnTo>
                <a:lnTo>
                  <a:pt x="763276" y="1648"/>
                </a:lnTo>
                <a:lnTo>
                  <a:pt x="811295" y="6522"/>
                </a:lnTo>
                <a:lnTo>
                  <a:pt x="858324" y="14516"/>
                </a:lnTo>
                <a:lnTo>
                  <a:pt x="904257" y="25523"/>
                </a:lnTo>
                <a:lnTo>
                  <a:pt x="948988" y="39436"/>
                </a:lnTo>
                <a:lnTo>
                  <a:pt x="992409" y="56149"/>
                </a:lnTo>
                <a:lnTo>
                  <a:pt x="1034415" y="75556"/>
                </a:lnTo>
                <a:lnTo>
                  <a:pt x="1074899" y="97550"/>
                </a:lnTo>
                <a:lnTo>
                  <a:pt x="1113755" y="122024"/>
                </a:lnTo>
                <a:lnTo>
                  <a:pt x="1150875" y="148872"/>
                </a:lnTo>
                <a:lnTo>
                  <a:pt x="1186154" y="177987"/>
                </a:lnTo>
                <a:lnTo>
                  <a:pt x="1219485" y="209264"/>
                </a:lnTo>
                <a:lnTo>
                  <a:pt x="1250762" y="242595"/>
                </a:lnTo>
                <a:lnTo>
                  <a:pt x="1279877" y="277874"/>
                </a:lnTo>
                <a:lnTo>
                  <a:pt x="1306725" y="314994"/>
                </a:lnTo>
                <a:lnTo>
                  <a:pt x="1331199" y="353850"/>
                </a:lnTo>
                <a:lnTo>
                  <a:pt x="1353193" y="394334"/>
                </a:lnTo>
                <a:lnTo>
                  <a:pt x="1372600" y="436340"/>
                </a:lnTo>
                <a:lnTo>
                  <a:pt x="1389313" y="479761"/>
                </a:lnTo>
                <a:lnTo>
                  <a:pt x="1403226" y="524492"/>
                </a:lnTo>
                <a:lnTo>
                  <a:pt x="1414233" y="570425"/>
                </a:lnTo>
                <a:lnTo>
                  <a:pt x="1422227" y="617454"/>
                </a:lnTo>
                <a:lnTo>
                  <a:pt x="1427101" y="665473"/>
                </a:lnTo>
                <a:lnTo>
                  <a:pt x="1428749" y="714375"/>
                </a:lnTo>
                <a:lnTo>
                  <a:pt x="1427101" y="763291"/>
                </a:lnTo>
                <a:lnTo>
                  <a:pt x="1422227" y="811322"/>
                </a:lnTo>
                <a:lnTo>
                  <a:pt x="1414233" y="858361"/>
                </a:lnTo>
                <a:lnTo>
                  <a:pt x="1403226" y="904301"/>
                </a:lnTo>
                <a:lnTo>
                  <a:pt x="1389313" y="949037"/>
                </a:lnTo>
                <a:lnTo>
                  <a:pt x="1372600" y="992463"/>
                </a:lnTo>
                <a:lnTo>
                  <a:pt x="1353193" y="1034471"/>
                </a:lnTo>
                <a:lnTo>
                  <a:pt x="1331199" y="1074956"/>
                </a:lnTo>
                <a:lnTo>
                  <a:pt x="1306725" y="1113811"/>
                </a:lnTo>
                <a:lnTo>
                  <a:pt x="1279877" y="1150929"/>
                </a:lnTo>
                <a:lnTo>
                  <a:pt x="1250762" y="1186205"/>
                </a:lnTo>
                <a:lnTo>
                  <a:pt x="1219485" y="1219533"/>
                </a:lnTo>
                <a:lnTo>
                  <a:pt x="1186154" y="1250805"/>
                </a:lnTo>
                <a:lnTo>
                  <a:pt x="1150875" y="1279916"/>
                </a:lnTo>
                <a:lnTo>
                  <a:pt x="1113755" y="1306759"/>
                </a:lnTo>
                <a:lnTo>
                  <a:pt x="1074899" y="1331228"/>
                </a:lnTo>
                <a:lnTo>
                  <a:pt x="1034415" y="1353216"/>
                </a:lnTo>
                <a:lnTo>
                  <a:pt x="992409" y="1372617"/>
                </a:lnTo>
                <a:lnTo>
                  <a:pt x="948988" y="1389326"/>
                </a:lnTo>
                <a:lnTo>
                  <a:pt x="904257" y="1403235"/>
                </a:lnTo>
                <a:lnTo>
                  <a:pt x="858324" y="1414238"/>
                </a:lnTo>
                <a:lnTo>
                  <a:pt x="811295" y="1422229"/>
                </a:lnTo>
                <a:lnTo>
                  <a:pt x="763276" y="1427102"/>
                </a:lnTo>
                <a:lnTo>
                  <a:pt x="714374" y="1428749"/>
                </a:lnTo>
                <a:lnTo>
                  <a:pt x="665458" y="1427102"/>
                </a:lnTo>
                <a:lnTo>
                  <a:pt x="617427" y="1422229"/>
                </a:lnTo>
                <a:lnTo>
                  <a:pt x="570388" y="1414238"/>
                </a:lnTo>
                <a:lnTo>
                  <a:pt x="524448" y="1403235"/>
                </a:lnTo>
                <a:lnTo>
                  <a:pt x="479712" y="1389326"/>
                </a:lnTo>
                <a:lnTo>
                  <a:pt x="436286" y="1372617"/>
                </a:lnTo>
                <a:lnTo>
                  <a:pt x="394278" y="1353216"/>
                </a:lnTo>
                <a:lnTo>
                  <a:pt x="353793" y="1331228"/>
                </a:lnTo>
                <a:lnTo>
                  <a:pt x="314938" y="1306759"/>
                </a:lnTo>
                <a:lnTo>
                  <a:pt x="277820" y="1279916"/>
                </a:lnTo>
                <a:lnTo>
                  <a:pt x="242544" y="1250805"/>
                </a:lnTo>
                <a:lnTo>
                  <a:pt x="209216" y="1219533"/>
                </a:lnTo>
                <a:lnTo>
                  <a:pt x="177944" y="1186205"/>
                </a:lnTo>
                <a:lnTo>
                  <a:pt x="148833" y="1150929"/>
                </a:lnTo>
                <a:lnTo>
                  <a:pt x="121990" y="1113811"/>
                </a:lnTo>
                <a:lnTo>
                  <a:pt x="97521" y="1074956"/>
                </a:lnTo>
                <a:lnTo>
                  <a:pt x="75533" y="1034471"/>
                </a:lnTo>
                <a:lnTo>
                  <a:pt x="56132" y="992463"/>
                </a:lnTo>
                <a:lnTo>
                  <a:pt x="39423" y="949037"/>
                </a:lnTo>
                <a:lnTo>
                  <a:pt x="25514" y="904301"/>
                </a:lnTo>
                <a:lnTo>
                  <a:pt x="14511" y="858361"/>
                </a:lnTo>
                <a:lnTo>
                  <a:pt x="6520" y="811322"/>
                </a:lnTo>
                <a:lnTo>
                  <a:pt x="1647" y="763291"/>
                </a:lnTo>
                <a:lnTo>
                  <a:pt x="0" y="714375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47890" y="2242821"/>
            <a:ext cx="1714500" cy="428625"/>
          </a:xfrm>
          <a:custGeom>
            <a:avLst/>
            <a:gdLst/>
            <a:ahLst/>
            <a:cxnLst/>
            <a:rect l="l" t="t" r="r" b="b"/>
            <a:pathLst>
              <a:path w="1285875" h="428625">
                <a:moveTo>
                  <a:pt x="0" y="0"/>
                </a:moveTo>
                <a:lnTo>
                  <a:pt x="1285874" y="428625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85889" y="3314446"/>
            <a:ext cx="1143000" cy="857250"/>
          </a:xfrm>
          <a:custGeom>
            <a:avLst/>
            <a:gdLst/>
            <a:ahLst/>
            <a:cxnLst/>
            <a:rect l="l" t="t" r="r" b="b"/>
            <a:pathLst>
              <a:path w="857250" h="857250">
                <a:moveTo>
                  <a:pt x="0" y="428624"/>
                </a:moveTo>
                <a:lnTo>
                  <a:pt x="2515" y="381920"/>
                </a:lnTo>
                <a:lnTo>
                  <a:pt x="9885" y="336673"/>
                </a:lnTo>
                <a:lnTo>
                  <a:pt x="21851" y="293144"/>
                </a:lnTo>
                <a:lnTo>
                  <a:pt x="38149" y="251595"/>
                </a:lnTo>
                <a:lnTo>
                  <a:pt x="58518" y="212287"/>
                </a:lnTo>
                <a:lnTo>
                  <a:pt x="82698" y="175482"/>
                </a:lnTo>
                <a:lnTo>
                  <a:pt x="110426" y="141441"/>
                </a:lnTo>
                <a:lnTo>
                  <a:pt x="141441" y="110426"/>
                </a:lnTo>
                <a:lnTo>
                  <a:pt x="175482" y="82698"/>
                </a:lnTo>
                <a:lnTo>
                  <a:pt x="212287" y="58518"/>
                </a:lnTo>
                <a:lnTo>
                  <a:pt x="251595" y="38149"/>
                </a:lnTo>
                <a:lnTo>
                  <a:pt x="293144" y="21851"/>
                </a:lnTo>
                <a:lnTo>
                  <a:pt x="336673" y="9885"/>
                </a:lnTo>
                <a:lnTo>
                  <a:pt x="381920" y="2515"/>
                </a:lnTo>
                <a:lnTo>
                  <a:pt x="428625" y="0"/>
                </a:lnTo>
                <a:lnTo>
                  <a:pt x="475329" y="2515"/>
                </a:lnTo>
                <a:lnTo>
                  <a:pt x="520576" y="9885"/>
                </a:lnTo>
                <a:lnTo>
                  <a:pt x="564105" y="21851"/>
                </a:lnTo>
                <a:lnTo>
                  <a:pt x="605654" y="38149"/>
                </a:lnTo>
                <a:lnTo>
                  <a:pt x="644962" y="58518"/>
                </a:lnTo>
                <a:lnTo>
                  <a:pt x="681767" y="82698"/>
                </a:lnTo>
                <a:lnTo>
                  <a:pt x="715808" y="110426"/>
                </a:lnTo>
                <a:lnTo>
                  <a:pt x="746823" y="141441"/>
                </a:lnTo>
                <a:lnTo>
                  <a:pt x="774551" y="175482"/>
                </a:lnTo>
                <a:lnTo>
                  <a:pt x="798731" y="212287"/>
                </a:lnTo>
                <a:lnTo>
                  <a:pt x="819100" y="251595"/>
                </a:lnTo>
                <a:lnTo>
                  <a:pt x="835398" y="293144"/>
                </a:lnTo>
                <a:lnTo>
                  <a:pt x="847364" y="336673"/>
                </a:lnTo>
                <a:lnTo>
                  <a:pt x="854734" y="381920"/>
                </a:lnTo>
                <a:lnTo>
                  <a:pt x="857250" y="428624"/>
                </a:lnTo>
                <a:lnTo>
                  <a:pt x="854734" y="475329"/>
                </a:lnTo>
                <a:lnTo>
                  <a:pt x="847364" y="520576"/>
                </a:lnTo>
                <a:lnTo>
                  <a:pt x="835398" y="564105"/>
                </a:lnTo>
                <a:lnTo>
                  <a:pt x="819100" y="605654"/>
                </a:lnTo>
                <a:lnTo>
                  <a:pt x="798731" y="644962"/>
                </a:lnTo>
                <a:lnTo>
                  <a:pt x="774551" y="681767"/>
                </a:lnTo>
                <a:lnTo>
                  <a:pt x="746823" y="715808"/>
                </a:lnTo>
                <a:lnTo>
                  <a:pt x="715808" y="746823"/>
                </a:lnTo>
                <a:lnTo>
                  <a:pt x="681767" y="774551"/>
                </a:lnTo>
                <a:lnTo>
                  <a:pt x="644962" y="798731"/>
                </a:lnTo>
                <a:lnTo>
                  <a:pt x="605654" y="819100"/>
                </a:lnTo>
                <a:lnTo>
                  <a:pt x="564105" y="835398"/>
                </a:lnTo>
                <a:lnTo>
                  <a:pt x="520576" y="847364"/>
                </a:lnTo>
                <a:lnTo>
                  <a:pt x="475329" y="854734"/>
                </a:lnTo>
                <a:lnTo>
                  <a:pt x="428625" y="857249"/>
                </a:lnTo>
                <a:lnTo>
                  <a:pt x="381920" y="854734"/>
                </a:lnTo>
                <a:lnTo>
                  <a:pt x="336673" y="847364"/>
                </a:lnTo>
                <a:lnTo>
                  <a:pt x="293144" y="835398"/>
                </a:lnTo>
                <a:lnTo>
                  <a:pt x="251595" y="819100"/>
                </a:lnTo>
                <a:lnTo>
                  <a:pt x="212287" y="798731"/>
                </a:lnTo>
                <a:lnTo>
                  <a:pt x="175482" y="774551"/>
                </a:lnTo>
                <a:lnTo>
                  <a:pt x="141441" y="746823"/>
                </a:lnTo>
                <a:lnTo>
                  <a:pt x="110426" y="715808"/>
                </a:lnTo>
                <a:lnTo>
                  <a:pt x="82698" y="681767"/>
                </a:lnTo>
                <a:lnTo>
                  <a:pt x="58518" y="644962"/>
                </a:lnTo>
                <a:lnTo>
                  <a:pt x="38149" y="605654"/>
                </a:lnTo>
                <a:lnTo>
                  <a:pt x="21851" y="564105"/>
                </a:lnTo>
                <a:lnTo>
                  <a:pt x="9885" y="520576"/>
                </a:lnTo>
                <a:lnTo>
                  <a:pt x="2515" y="475329"/>
                </a:lnTo>
                <a:lnTo>
                  <a:pt x="0" y="428624"/>
                </a:lnTo>
                <a:close/>
              </a:path>
            </a:pathLst>
          </a:custGeom>
          <a:ln w="25560">
            <a:solidFill>
              <a:srgbClr val="9ED2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4606" y="3314447"/>
            <a:ext cx="1333500" cy="929005"/>
          </a:xfrm>
          <a:custGeom>
            <a:avLst/>
            <a:gdLst/>
            <a:ahLst/>
            <a:cxnLst/>
            <a:rect l="l" t="t" r="r" b="b"/>
            <a:pathLst>
              <a:path w="1000125" h="929004">
                <a:moveTo>
                  <a:pt x="0" y="464311"/>
                </a:moveTo>
                <a:lnTo>
                  <a:pt x="2581" y="416841"/>
                </a:lnTo>
                <a:lnTo>
                  <a:pt x="10159" y="370742"/>
                </a:lnTo>
                <a:lnTo>
                  <a:pt x="22482" y="326247"/>
                </a:lnTo>
                <a:lnTo>
                  <a:pt x="39297" y="283589"/>
                </a:lnTo>
                <a:lnTo>
                  <a:pt x="60355" y="243001"/>
                </a:lnTo>
                <a:lnTo>
                  <a:pt x="85403" y="204719"/>
                </a:lnTo>
                <a:lnTo>
                  <a:pt x="114190" y="168974"/>
                </a:lnTo>
                <a:lnTo>
                  <a:pt x="146465" y="136001"/>
                </a:lnTo>
                <a:lnTo>
                  <a:pt x="181977" y="106032"/>
                </a:lnTo>
                <a:lnTo>
                  <a:pt x="220473" y="79302"/>
                </a:lnTo>
                <a:lnTo>
                  <a:pt x="261704" y="56043"/>
                </a:lnTo>
                <a:lnTo>
                  <a:pt x="305416" y="36490"/>
                </a:lnTo>
                <a:lnTo>
                  <a:pt x="351360" y="20876"/>
                </a:lnTo>
                <a:lnTo>
                  <a:pt x="399283" y="9433"/>
                </a:lnTo>
                <a:lnTo>
                  <a:pt x="448934" y="2397"/>
                </a:lnTo>
                <a:lnTo>
                  <a:pt x="500062" y="0"/>
                </a:lnTo>
                <a:lnTo>
                  <a:pt x="551192" y="2397"/>
                </a:lnTo>
                <a:lnTo>
                  <a:pt x="600845" y="9433"/>
                </a:lnTo>
                <a:lnTo>
                  <a:pt x="648769" y="20876"/>
                </a:lnTo>
                <a:lnTo>
                  <a:pt x="694713" y="36490"/>
                </a:lnTo>
                <a:lnTo>
                  <a:pt x="738426" y="56043"/>
                </a:lnTo>
                <a:lnTo>
                  <a:pt x="779656" y="79302"/>
                </a:lnTo>
                <a:lnTo>
                  <a:pt x="818152" y="106032"/>
                </a:lnTo>
                <a:lnTo>
                  <a:pt x="853663" y="136001"/>
                </a:lnTo>
                <a:lnTo>
                  <a:pt x="885938" y="168974"/>
                </a:lnTo>
                <a:lnTo>
                  <a:pt x="914724" y="204719"/>
                </a:lnTo>
                <a:lnTo>
                  <a:pt x="939772" y="243001"/>
                </a:lnTo>
                <a:lnTo>
                  <a:pt x="960829" y="283589"/>
                </a:lnTo>
                <a:lnTo>
                  <a:pt x="977644" y="326247"/>
                </a:lnTo>
                <a:lnTo>
                  <a:pt x="989965" y="370742"/>
                </a:lnTo>
                <a:lnTo>
                  <a:pt x="997543" y="416841"/>
                </a:lnTo>
                <a:lnTo>
                  <a:pt x="1000125" y="464311"/>
                </a:lnTo>
                <a:lnTo>
                  <a:pt x="997543" y="511782"/>
                </a:lnTo>
                <a:lnTo>
                  <a:pt x="989965" y="557881"/>
                </a:lnTo>
                <a:lnTo>
                  <a:pt x="977644" y="602376"/>
                </a:lnTo>
                <a:lnTo>
                  <a:pt x="960829" y="645034"/>
                </a:lnTo>
                <a:lnTo>
                  <a:pt x="939772" y="685622"/>
                </a:lnTo>
                <a:lnTo>
                  <a:pt x="914724" y="723904"/>
                </a:lnTo>
                <a:lnTo>
                  <a:pt x="885938" y="759649"/>
                </a:lnTo>
                <a:lnTo>
                  <a:pt x="853663" y="792622"/>
                </a:lnTo>
                <a:lnTo>
                  <a:pt x="818152" y="822591"/>
                </a:lnTo>
                <a:lnTo>
                  <a:pt x="779656" y="849321"/>
                </a:lnTo>
                <a:lnTo>
                  <a:pt x="738426" y="872580"/>
                </a:lnTo>
                <a:lnTo>
                  <a:pt x="694713" y="892133"/>
                </a:lnTo>
                <a:lnTo>
                  <a:pt x="648769" y="907747"/>
                </a:lnTo>
                <a:lnTo>
                  <a:pt x="600845" y="919190"/>
                </a:lnTo>
                <a:lnTo>
                  <a:pt x="551192" y="926226"/>
                </a:lnTo>
                <a:lnTo>
                  <a:pt x="500062" y="928623"/>
                </a:lnTo>
                <a:lnTo>
                  <a:pt x="448934" y="926226"/>
                </a:lnTo>
                <a:lnTo>
                  <a:pt x="399283" y="919190"/>
                </a:lnTo>
                <a:lnTo>
                  <a:pt x="351360" y="907747"/>
                </a:lnTo>
                <a:lnTo>
                  <a:pt x="305416" y="892133"/>
                </a:lnTo>
                <a:lnTo>
                  <a:pt x="261704" y="872580"/>
                </a:lnTo>
                <a:lnTo>
                  <a:pt x="220473" y="849321"/>
                </a:lnTo>
                <a:lnTo>
                  <a:pt x="181977" y="822591"/>
                </a:lnTo>
                <a:lnTo>
                  <a:pt x="146465" y="792622"/>
                </a:lnTo>
                <a:lnTo>
                  <a:pt x="114190" y="759649"/>
                </a:lnTo>
                <a:lnTo>
                  <a:pt x="85403" y="723904"/>
                </a:lnTo>
                <a:lnTo>
                  <a:pt x="60355" y="685622"/>
                </a:lnTo>
                <a:lnTo>
                  <a:pt x="39297" y="645034"/>
                </a:lnTo>
                <a:lnTo>
                  <a:pt x="22482" y="602376"/>
                </a:lnTo>
                <a:lnTo>
                  <a:pt x="10159" y="557881"/>
                </a:lnTo>
                <a:lnTo>
                  <a:pt x="2581" y="511782"/>
                </a:lnTo>
                <a:lnTo>
                  <a:pt x="0" y="464311"/>
                </a:lnTo>
                <a:close/>
              </a:path>
            </a:pathLst>
          </a:custGeom>
          <a:ln w="25560">
            <a:solidFill>
              <a:srgbClr val="9ED2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9239" y="3100071"/>
            <a:ext cx="1242907" cy="214629"/>
          </a:xfrm>
          <a:custGeom>
            <a:avLst/>
            <a:gdLst/>
            <a:ahLst/>
            <a:cxnLst/>
            <a:rect l="l" t="t" r="r" b="b"/>
            <a:pathLst>
              <a:path w="932180" h="214629">
                <a:moveTo>
                  <a:pt x="931887" y="0"/>
                </a:moveTo>
                <a:lnTo>
                  <a:pt x="0" y="214375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09555" y="3100071"/>
            <a:ext cx="1048173" cy="214629"/>
          </a:xfrm>
          <a:custGeom>
            <a:avLst/>
            <a:gdLst/>
            <a:ahLst/>
            <a:cxnLst/>
            <a:rect l="l" t="t" r="r" b="b"/>
            <a:pathLst>
              <a:path w="786130" h="214629">
                <a:moveTo>
                  <a:pt x="0" y="0"/>
                </a:moveTo>
                <a:lnTo>
                  <a:pt x="785876" y="214375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09939" y="4284218"/>
            <a:ext cx="3810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+2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52228" y="4303776"/>
            <a:ext cx="24553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-1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81713" y="4285488"/>
            <a:ext cx="50122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+0.1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53302" y="2196846"/>
            <a:ext cx="19219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65168" y="2213609"/>
            <a:ext cx="20489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27082" y="3000502"/>
            <a:ext cx="19219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31498" y="2999485"/>
            <a:ext cx="20489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217070" y="1668398"/>
            <a:ext cx="2796540" cy="500380"/>
          </a:xfrm>
          <a:custGeom>
            <a:avLst/>
            <a:gdLst/>
            <a:ahLst/>
            <a:cxnLst/>
            <a:rect l="l" t="t" r="r" b="b"/>
            <a:pathLst>
              <a:path w="2097404" h="500380">
                <a:moveTo>
                  <a:pt x="1048639" y="0"/>
                </a:moveTo>
                <a:lnTo>
                  <a:pt x="976845" y="576"/>
                </a:lnTo>
                <a:lnTo>
                  <a:pt x="906350" y="2281"/>
                </a:lnTo>
                <a:lnTo>
                  <a:pt x="837309" y="5077"/>
                </a:lnTo>
                <a:lnTo>
                  <a:pt x="769878" y="8927"/>
                </a:lnTo>
                <a:lnTo>
                  <a:pt x="704214" y="13793"/>
                </a:lnTo>
                <a:lnTo>
                  <a:pt x="640472" y="19639"/>
                </a:lnTo>
                <a:lnTo>
                  <a:pt x="578810" y="26427"/>
                </a:lnTo>
                <a:lnTo>
                  <a:pt x="519382" y="34120"/>
                </a:lnTo>
                <a:lnTo>
                  <a:pt x="462346" y="42681"/>
                </a:lnTo>
                <a:lnTo>
                  <a:pt x="407858" y="52073"/>
                </a:lnTo>
                <a:lnTo>
                  <a:pt x="356074" y="62258"/>
                </a:lnTo>
                <a:lnTo>
                  <a:pt x="307149" y="73199"/>
                </a:lnTo>
                <a:lnTo>
                  <a:pt x="261241" y="84859"/>
                </a:lnTo>
                <a:lnTo>
                  <a:pt x="218505" y="97201"/>
                </a:lnTo>
                <a:lnTo>
                  <a:pt x="179098" y="110188"/>
                </a:lnTo>
                <a:lnTo>
                  <a:pt x="143176" y="123782"/>
                </a:lnTo>
                <a:lnTo>
                  <a:pt x="82411" y="152644"/>
                </a:lnTo>
                <a:lnTo>
                  <a:pt x="37460" y="183488"/>
                </a:lnTo>
                <a:lnTo>
                  <a:pt x="9573" y="216018"/>
                </a:lnTo>
                <a:lnTo>
                  <a:pt x="0" y="249936"/>
                </a:lnTo>
                <a:lnTo>
                  <a:pt x="2419" y="267064"/>
                </a:lnTo>
                <a:lnTo>
                  <a:pt x="21305" y="300352"/>
                </a:lnTo>
                <a:lnTo>
                  <a:pt x="57880" y="332098"/>
                </a:lnTo>
                <a:lnTo>
                  <a:pt x="110894" y="362006"/>
                </a:lnTo>
                <a:lnTo>
                  <a:pt x="179098" y="389779"/>
                </a:lnTo>
                <a:lnTo>
                  <a:pt x="218505" y="402771"/>
                </a:lnTo>
                <a:lnTo>
                  <a:pt x="261241" y="415118"/>
                </a:lnTo>
                <a:lnTo>
                  <a:pt x="307149" y="426783"/>
                </a:lnTo>
                <a:lnTo>
                  <a:pt x="356074" y="437728"/>
                </a:lnTo>
                <a:lnTo>
                  <a:pt x="407858" y="447916"/>
                </a:lnTo>
                <a:lnTo>
                  <a:pt x="462346" y="457310"/>
                </a:lnTo>
                <a:lnTo>
                  <a:pt x="519382" y="465873"/>
                </a:lnTo>
                <a:lnTo>
                  <a:pt x="578810" y="473568"/>
                </a:lnTo>
                <a:lnTo>
                  <a:pt x="640472" y="480357"/>
                </a:lnTo>
                <a:lnTo>
                  <a:pt x="704214" y="486204"/>
                </a:lnTo>
                <a:lnTo>
                  <a:pt x="769878" y="491071"/>
                </a:lnTo>
                <a:lnTo>
                  <a:pt x="837309" y="494921"/>
                </a:lnTo>
                <a:lnTo>
                  <a:pt x="906350" y="497717"/>
                </a:lnTo>
                <a:lnTo>
                  <a:pt x="976845" y="499422"/>
                </a:lnTo>
                <a:lnTo>
                  <a:pt x="1048639" y="499999"/>
                </a:lnTo>
                <a:lnTo>
                  <a:pt x="1120432" y="499422"/>
                </a:lnTo>
                <a:lnTo>
                  <a:pt x="1190927" y="497717"/>
                </a:lnTo>
                <a:lnTo>
                  <a:pt x="1259968" y="494921"/>
                </a:lnTo>
                <a:lnTo>
                  <a:pt x="1327399" y="491071"/>
                </a:lnTo>
                <a:lnTo>
                  <a:pt x="1393063" y="486204"/>
                </a:lnTo>
                <a:lnTo>
                  <a:pt x="1456805" y="480357"/>
                </a:lnTo>
                <a:lnTo>
                  <a:pt x="1518467" y="473568"/>
                </a:lnTo>
                <a:lnTo>
                  <a:pt x="1577895" y="465873"/>
                </a:lnTo>
                <a:lnTo>
                  <a:pt x="1634931" y="457310"/>
                </a:lnTo>
                <a:lnTo>
                  <a:pt x="1689419" y="447916"/>
                </a:lnTo>
                <a:lnTo>
                  <a:pt x="1741203" y="437728"/>
                </a:lnTo>
                <a:lnTo>
                  <a:pt x="1790128" y="426783"/>
                </a:lnTo>
                <a:lnTo>
                  <a:pt x="1836036" y="415118"/>
                </a:lnTo>
                <a:lnTo>
                  <a:pt x="1878772" y="402771"/>
                </a:lnTo>
                <a:lnTo>
                  <a:pt x="1918179" y="389779"/>
                </a:lnTo>
                <a:lnTo>
                  <a:pt x="1954101" y="376178"/>
                </a:lnTo>
                <a:lnTo>
                  <a:pt x="2014866" y="347301"/>
                </a:lnTo>
                <a:lnTo>
                  <a:pt x="2059817" y="316436"/>
                </a:lnTo>
                <a:lnTo>
                  <a:pt x="2087704" y="283882"/>
                </a:lnTo>
                <a:lnTo>
                  <a:pt x="2097278" y="249936"/>
                </a:lnTo>
                <a:lnTo>
                  <a:pt x="2094858" y="232822"/>
                </a:lnTo>
                <a:lnTo>
                  <a:pt x="2075972" y="199561"/>
                </a:lnTo>
                <a:lnTo>
                  <a:pt x="2039397" y="167837"/>
                </a:lnTo>
                <a:lnTo>
                  <a:pt x="1986383" y="137946"/>
                </a:lnTo>
                <a:lnTo>
                  <a:pt x="1918179" y="110188"/>
                </a:lnTo>
                <a:lnTo>
                  <a:pt x="1878772" y="97201"/>
                </a:lnTo>
                <a:lnTo>
                  <a:pt x="1836036" y="84859"/>
                </a:lnTo>
                <a:lnTo>
                  <a:pt x="1790128" y="73199"/>
                </a:lnTo>
                <a:lnTo>
                  <a:pt x="1741203" y="62258"/>
                </a:lnTo>
                <a:lnTo>
                  <a:pt x="1689419" y="52073"/>
                </a:lnTo>
                <a:lnTo>
                  <a:pt x="1634931" y="42681"/>
                </a:lnTo>
                <a:lnTo>
                  <a:pt x="1577895" y="34120"/>
                </a:lnTo>
                <a:lnTo>
                  <a:pt x="1518467" y="26427"/>
                </a:lnTo>
                <a:lnTo>
                  <a:pt x="1456805" y="19639"/>
                </a:lnTo>
                <a:lnTo>
                  <a:pt x="1393063" y="13793"/>
                </a:lnTo>
                <a:lnTo>
                  <a:pt x="1327399" y="8927"/>
                </a:lnTo>
                <a:lnTo>
                  <a:pt x="1259968" y="5077"/>
                </a:lnTo>
                <a:lnTo>
                  <a:pt x="1190927" y="2281"/>
                </a:lnTo>
                <a:lnTo>
                  <a:pt x="1120432" y="576"/>
                </a:lnTo>
                <a:lnTo>
                  <a:pt x="1048639" y="0"/>
                </a:lnTo>
                <a:close/>
              </a:path>
            </a:pathLst>
          </a:custGeom>
          <a:solidFill>
            <a:srgbClr val="71B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17070" y="1668398"/>
            <a:ext cx="2796540" cy="500380"/>
          </a:xfrm>
          <a:custGeom>
            <a:avLst/>
            <a:gdLst/>
            <a:ahLst/>
            <a:cxnLst/>
            <a:rect l="l" t="t" r="r" b="b"/>
            <a:pathLst>
              <a:path w="2097404" h="500380">
                <a:moveTo>
                  <a:pt x="0" y="249936"/>
                </a:moveTo>
                <a:lnTo>
                  <a:pt x="21305" y="199561"/>
                </a:lnTo>
                <a:lnTo>
                  <a:pt x="57880" y="167837"/>
                </a:lnTo>
                <a:lnTo>
                  <a:pt x="110894" y="137946"/>
                </a:lnTo>
                <a:lnTo>
                  <a:pt x="179098" y="110188"/>
                </a:lnTo>
                <a:lnTo>
                  <a:pt x="218505" y="97201"/>
                </a:lnTo>
                <a:lnTo>
                  <a:pt x="261241" y="84859"/>
                </a:lnTo>
                <a:lnTo>
                  <a:pt x="307149" y="73199"/>
                </a:lnTo>
                <a:lnTo>
                  <a:pt x="356074" y="62258"/>
                </a:lnTo>
                <a:lnTo>
                  <a:pt x="407858" y="52073"/>
                </a:lnTo>
                <a:lnTo>
                  <a:pt x="462346" y="42681"/>
                </a:lnTo>
                <a:lnTo>
                  <a:pt x="519382" y="34120"/>
                </a:lnTo>
                <a:lnTo>
                  <a:pt x="578810" y="26427"/>
                </a:lnTo>
                <a:lnTo>
                  <a:pt x="640472" y="19639"/>
                </a:lnTo>
                <a:lnTo>
                  <a:pt x="704214" y="13793"/>
                </a:lnTo>
                <a:lnTo>
                  <a:pt x="769878" y="8927"/>
                </a:lnTo>
                <a:lnTo>
                  <a:pt x="837309" y="5077"/>
                </a:lnTo>
                <a:lnTo>
                  <a:pt x="906350" y="2281"/>
                </a:lnTo>
                <a:lnTo>
                  <a:pt x="976845" y="576"/>
                </a:lnTo>
                <a:lnTo>
                  <a:pt x="1048639" y="0"/>
                </a:lnTo>
                <a:lnTo>
                  <a:pt x="1120432" y="576"/>
                </a:lnTo>
                <a:lnTo>
                  <a:pt x="1190927" y="2281"/>
                </a:lnTo>
                <a:lnTo>
                  <a:pt x="1259968" y="5077"/>
                </a:lnTo>
                <a:lnTo>
                  <a:pt x="1327399" y="8927"/>
                </a:lnTo>
                <a:lnTo>
                  <a:pt x="1393063" y="13793"/>
                </a:lnTo>
                <a:lnTo>
                  <a:pt x="1456805" y="19639"/>
                </a:lnTo>
                <a:lnTo>
                  <a:pt x="1518467" y="26427"/>
                </a:lnTo>
                <a:lnTo>
                  <a:pt x="1577895" y="34120"/>
                </a:lnTo>
                <a:lnTo>
                  <a:pt x="1634931" y="42681"/>
                </a:lnTo>
                <a:lnTo>
                  <a:pt x="1689419" y="52073"/>
                </a:lnTo>
                <a:lnTo>
                  <a:pt x="1741203" y="62258"/>
                </a:lnTo>
                <a:lnTo>
                  <a:pt x="1790128" y="73199"/>
                </a:lnTo>
                <a:lnTo>
                  <a:pt x="1836036" y="84859"/>
                </a:lnTo>
                <a:lnTo>
                  <a:pt x="1878772" y="97201"/>
                </a:lnTo>
                <a:lnTo>
                  <a:pt x="1918179" y="110188"/>
                </a:lnTo>
                <a:lnTo>
                  <a:pt x="1954101" y="123782"/>
                </a:lnTo>
                <a:lnTo>
                  <a:pt x="2014866" y="152644"/>
                </a:lnTo>
                <a:lnTo>
                  <a:pt x="2059817" y="183488"/>
                </a:lnTo>
                <a:lnTo>
                  <a:pt x="2087704" y="216018"/>
                </a:lnTo>
                <a:lnTo>
                  <a:pt x="2097278" y="249936"/>
                </a:lnTo>
                <a:lnTo>
                  <a:pt x="2094858" y="267064"/>
                </a:lnTo>
                <a:lnTo>
                  <a:pt x="2075972" y="300352"/>
                </a:lnTo>
                <a:lnTo>
                  <a:pt x="2039397" y="332098"/>
                </a:lnTo>
                <a:lnTo>
                  <a:pt x="1986383" y="362006"/>
                </a:lnTo>
                <a:lnTo>
                  <a:pt x="1918179" y="389779"/>
                </a:lnTo>
                <a:lnTo>
                  <a:pt x="1878772" y="402771"/>
                </a:lnTo>
                <a:lnTo>
                  <a:pt x="1836036" y="415118"/>
                </a:lnTo>
                <a:lnTo>
                  <a:pt x="1790128" y="426783"/>
                </a:lnTo>
                <a:lnTo>
                  <a:pt x="1741203" y="437728"/>
                </a:lnTo>
                <a:lnTo>
                  <a:pt x="1689419" y="447916"/>
                </a:lnTo>
                <a:lnTo>
                  <a:pt x="1634931" y="457310"/>
                </a:lnTo>
                <a:lnTo>
                  <a:pt x="1577895" y="465873"/>
                </a:lnTo>
                <a:lnTo>
                  <a:pt x="1518467" y="473568"/>
                </a:lnTo>
                <a:lnTo>
                  <a:pt x="1456805" y="480357"/>
                </a:lnTo>
                <a:lnTo>
                  <a:pt x="1393063" y="486204"/>
                </a:lnTo>
                <a:lnTo>
                  <a:pt x="1327399" y="491071"/>
                </a:lnTo>
                <a:lnTo>
                  <a:pt x="1259968" y="494921"/>
                </a:lnTo>
                <a:lnTo>
                  <a:pt x="1190927" y="497717"/>
                </a:lnTo>
                <a:lnTo>
                  <a:pt x="1120432" y="499422"/>
                </a:lnTo>
                <a:lnTo>
                  <a:pt x="1048639" y="499999"/>
                </a:lnTo>
                <a:lnTo>
                  <a:pt x="976845" y="499422"/>
                </a:lnTo>
                <a:lnTo>
                  <a:pt x="906350" y="497717"/>
                </a:lnTo>
                <a:lnTo>
                  <a:pt x="837309" y="494921"/>
                </a:lnTo>
                <a:lnTo>
                  <a:pt x="769878" y="491071"/>
                </a:lnTo>
                <a:lnTo>
                  <a:pt x="704214" y="486204"/>
                </a:lnTo>
                <a:lnTo>
                  <a:pt x="640472" y="480357"/>
                </a:lnTo>
                <a:lnTo>
                  <a:pt x="578810" y="473568"/>
                </a:lnTo>
                <a:lnTo>
                  <a:pt x="519382" y="465873"/>
                </a:lnTo>
                <a:lnTo>
                  <a:pt x="462346" y="457310"/>
                </a:lnTo>
                <a:lnTo>
                  <a:pt x="407858" y="447916"/>
                </a:lnTo>
                <a:lnTo>
                  <a:pt x="356074" y="437728"/>
                </a:lnTo>
                <a:lnTo>
                  <a:pt x="307149" y="426783"/>
                </a:lnTo>
                <a:lnTo>
                  <a:pt x="261241" y="415118"/>
                </a:lnTo>
                <a:lnTo>
                  <a:pt x="218505" y="402771"/>
                </a:lnTo>
                <a:lnTo>
                  <a:pt x="179098" y="389779"/>
                </a:lnTo>
                <a:lnTo>
                  <a:pt x="143176" y="376178"/>
                </a:lnTo>
                <a:lnTo>
                  <a:pt x="82411" y="347301"/>
                </a:lnTo>
                <a:lnTo>
                  <a:pt x="37460" y="316436"/>
                </a:lnTo>
                <a:lnTo>
                  <a:pt x="9573" y="283882"/>
                </a:lnTo>
                <a:lnTo>
                  <a:pt x="0" y="249936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51310" y="2168399"/>
            <a:ext cx="1764453" cy="748665"/>
          </a:xfrm>
          <a:custGeom>
            <a:avLst/>
            <a:gdLst/>
            <a:ahLst/>
            <a:cxnLst/>
            <a:rect l="l" t="t" r="r" b="b"/>
            <a:pathLst>
              <a:path w="1323340" h="748664">
                <a:moveTo>
                  <a:pt x="1322959" y="0"/>
                </a:moveTo>
                <a:lnTo>
                  <a:pt x="0" y="748538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15255" y="2168399"/>
            <a:ext cx="1398693" cy="607695"/>
          </a:xfrm>
          <a:custGeom>
            <a:avLst/>
            <a:gdLst/>
            <a:ahLst/>
            <a:cxnLst/>
            <a:rect l="l" t="t" r="r" b="b"/>
            <a:pathLst>
              <a:path w="1049020" h="607694">
                <a:moveTo>
                  <a:pt x="0" y="0"/>
                </a:moveTo>
                <a:lnTo>
                  <a:pt x="1048638" y="607187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402321" y="2240788"/>
            <a:ext cx="19219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485796" y="2240788"/>
            <a:ext cx="20489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731252" y="3025572"/>
            <a:ext cx="743763" cy="608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99241" y="2941448"/>
            <a:ext cx="2075180" cy="929005"/>
          </a:xfrm>
          <a:custGeom>
            <a:avLst/>
            <a:gdLst/>
            <a:ahLst/>
            <a:cxnLst/>
            <a:rect l="l" t="t" r="r" b="b"/>
            <a:pathLst>
              <a:path w="1556384" h="929004">
                <a:moveTo>
                  <a:pt x="0" y="464312"/>
                </a:moveTo>
                <a:lnTo>
                  <a:pt x="9248" y="392479"/>
                </a:lnTo>
                <a:lnTo>
                  <a:pt x="36072" y="324124"/>
                </a:lnTo>
                <a:lnTo>
                  <a:pt x="79086" y="260072"/>
                </a:lnTo>
                <a:lnTo>
                  <a:pt x="106233" y="229917"/>
                </a:lnTo>
                <a:lnTo>
                  <a:pt x="136908" y="201146"/>
                </a:lnTo>
                <a:lnTo>
                  <a:pt x="170940" y="173863"/>
                </a:lnTo>
                <a:lnTo>
                  <a:pt x="208154" y="148171"/>
                </a:lnTo>
                <a:lnTo>
                  <a:pt x="248379" y="124172"/>
                </a:lnTo>
                <a:lnTo>
                  <a:pt x="291440" y="101970"/>
                </a:lnTo>
                <a:lnTo>
                  <a:pt x="337166" y="81667"/>
                </a:lnTo>
                <a:lnTo>
                  <a:pt x="385383" y="63368"/>
                </a:lnTo>
                <a:lnTo>
                  <a:pt x="435919" y="47174"/>
                </a:lnTo>
                <a:lnTo>
                  <a:pt x="488599" y="33189"/>
                </a:lnTo>
                <a:lnTo>
                  <a:pt x="543252" y="21515"/>
                </a:lnTo>
                <a:lnTo>
                  <a:pt x="599705" y="12257"/>
                </a:lnTo>
                <a:lnTo>
                  <a:pt x="657783" y="5516"/>
                </a:lnTo>
                <a:lnTo>
                  <a:pt x="717316" y="1396"/>
                </a:lnTo>
                <a:lnTo>
                  <a:pt x="778129" y="0"/>
                </a:lnTo>
                <a:lnTo>
                  <a:pt x="838941" y="1396"/>
                </a:lnTo>
                <a:lnTo>
                  <a:pt x="898474" y="5516"/>
                </a:lnTo>
                <a:lnTo>
                  <a:pt x="956552" y="12257"/>
                </a:lnTo>
                <a:lnTo>
                  <a:pt x="1013005" y="21515"/>
                </a:lnTo>
                <a:lnTo>
                  <a:pt x="1067658" y="33189"/>
                </a:lnTo>
                <a:lnTo>
                  <a:pt x="1120338" y="47174"/>
                </a:lnTo>
                <a:lnTo>
                  <a:pt x="1170874" y="63368"/>
                </a:lnTo>
                <a:lnTo>
                  <a:pt x="1219091" y="81667"/>
                </a:lnTo>
                <a:lnTo>
                  <a:pt x="1264817" y="101970"/>
                </a:lnTo>
                <a:lnTo>
                  <a:pt x="1307878" y="124172"/>
                </a:lnTo>
                <a:lnTo>
                  <a:pt x="1348103" y="148171"/>
                </a:lnTo>
                <a:lnTo>
                  <a:pt x="1385317" y="173863"/>
                </a:lnTo>
                <a:lnTo>
                  <a:pt x="1419349" y="201146"/>
                </a:lnTo>
                <a:lnTo>
                  <a:pt x="1450024" y="229917"/>
                </a:lnTo>
                <a:lnTo>
                  <a:pt x="1477171" y="260072"/>
                </a:lnTo>
                <a:lnTo>
                  <a:pt x="1500616" y="291509"/>
                </a:lnTo>
                <a:lnTo>
                  <a:pt x="1535708" y="357815"/>
                </a:lnTo>
                <a:lnTo>
                  <a:pt x="1553917" y="428012"/>
                </a:lnTo>
                <a:lnTo>
                  <a:pt x="1556258" y="464312"/>
                </a:lnTo>
                <a:lnTo>
                  <a:pt x="1553917" y="500595"/>
                </a:lnTo>
                <a:lnTo>
                  <a:pt x="1535708" y="570768"/>
                </a:lnTo>
                <a:lnTo>
                  <a:pt x="1500616" y="637062"/>
                </a:lnTo>
                <a:lnTo>
                  <a:pt x="1477171" y="668496"/>
                </a:lnTo>
                <a:lnTo>
                  <a:pt x="1450024" y="698650"/>
                </a:lnTo>
                <a:lnTo>
                  <a:pt x="1419349" y="727421"/>
                </a:lnTo>
                <a:lnTo>
                  <a:pt x="1385317" y="754707"/>
                </a:lnTo>
                <a:lnTo>
                  <a:pt x="1348103" y="780403"/>
                </a:lnTo>
                <a:lnTo>
                  <a:pt x="1307878" y="804406"/>
                </a:lnTo>
                <a:lnTo>
                  <a:pt x="1264817" y="826613"/>
                </a:lnTo>
                <a:lnTo>
                  <a:pt x="1219091" y="846921"/>
                </a:lnTo>
                <a:lnTo>
                  <a:pt x="1170874" y="865227"/>
                </a:lnTo>
                <a:lnTo>
                  <a:pt x="1120338" y="881427"/>
                </a:lnTo>
                <a:lnTo>
                  <a:pt x="1067658" y="895418"/>
                </a:lnTo>
                <a:lnTo>
                  <a:pt x="1013005" y="907096"/>
                </a:lnTo>
                <a:lnTo>
                  <a:pt x="956552" y="916360"/>
                </a:lnTo>
                <a:lnTo>
                  <a:pt x="898474" y="923104"/>
                </a:lnTo>
                <a:lnTo>
                  <a:pt x="838941" y="927226"/>
                </a:lnTo>
                <a:lnTo>
                  <a:pt x="778129" y="928623"/>
                </a:lnTo>
                <a:lnTo>
                  <a:pt x="717316" y="927226"/>
                </a:lnTo>
                <a:lnTo>
                  <a:pt x="657783" y="923104"/>
                </a:lnTo>
                <a:lnTo>
                  <a:pt x="599705" y="916360"/>
                </a:lnTo>
                <a:lnTo>
                  <a:pt x="543252" y="907096"/>
                </a:lnTo>
                <a:lnTo>
                  <a:pt x="488599" y="895418"/>
                </a:lnTo>
                <a:lnTo>
                  <a:pt x="435919" y="881427"/>
                </a:lnTo>
                <a:lnTo>
                  <a:pt x="385383" y="865227"/>
                </a:lnTo>
                <a:lnTo>
                  <a:pt x="337166" y="846921"/>
                </a:lnTo>
                <a:lnTo>
                  <a:pt x="291440" y="826613"/>
                </a:lnTo>
                <a:lnTo>
                  <a:pt x="248379" y="804406"/>
                </a:lnTo>
                <a:lnTo>
                  <a:pt x="208154" y="780403"/>
                </a:lnTo>
                <a:lnTo>
                  <a:pt x="170940" y="754707"/>
                </a:lnTo>
                <a:lnTo>
                  <a:pt x="136908" y="727421"/>
                </a:lnTo>
                <a:lnTo>
                  <a:pt x="106233" y="698650"/>
                </a:lnTo>
                <a:lnTo>
                  <a:pt x="79086" y="668496"/>
                </a:lnTo>
                <a:lnTo>
                  <a:pt x="55641" y="637062"/>
                </a:lnTo>
                <a:lnTo>
                  <a:pt x="20549" y="570768"/>
                </a:lnTo>
                <a:lnTo>
                  <a:pt x="2340" y="500595"/>
                </a:lnTo>
                <a:lnTo>
                  <a:pt x="0" y="464312"/>
                </a:lnTo>
                <a:close/>
              </a:path>
            </a:pathLst>
          </a:custGeom>
          <a:ln w="25560">
            <a:solidFill>
              <a:srgbClr val="9ED2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479114" y="4186174"/>
            <a:ext cx="6358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+0.9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0051119" y="2786379"/>
            <a:ext cx="2101427" cy="1428750"/>
          </a:xfrm>
          <a:custGeom>
            <a:avLst/>
            <a:gdLst/>
            <a:ahLst/>
            <a:cxnLst/>
            <a:rect l="l" t="t" r="r" b="b"/>
            <a:pathLst>
              <a:path w="1576070" h="1428750">
                <a:moveTo>
                  <a:pt x="0" y="714375"/>
                </a:moveTo>
                <a:lnTo>
                  <a:pt x="1549" y="669204"/>
                </a:lnTo>
                <a:lnTo>
                  <a:pt x="6137" y="624780"/>
                </a:lnTo>
                <a:lnTo>
                  <a:pt x="13671" y="581184"/>
                </a:lnTo>
                <a:lnTo>
                  <a:pt x="24058" y="538502"/>
                </a:lnTo>
                <a:lnTo>
                  <a:pt x="37206" y="496816"/>
                </a:lnTo>
                <a:lnTo>
                  <a:pt x="53023" y="456211"/>
                </a:lnTo>
                <a:lnTo>
                  <a:pt x="71417" y="416770"/>
                </a:lnTo>
                <a:lnTo>
                  <a:pt x="92296" y="378577"/>
                </a:lnTo>
                <a:lnTo>
                  <a:pt x="115567" y="341716"/>
                </a:lnTo>
                <a:lnTo>
                  <a:pt x="141137" y="306270"/>
                </a:lnTo>
                <a:lnTo>
                  <a:pt x="168916" y="272324"/>
                </a:lnTo>
                <a:lnTo>
                  <a:pt x="198810" y="239960"/>
                </a:lnTo>
                <a:lnTo>
                  <a:pt x="230727" y="209264"/>
                </a:lnTo>
                <a:lnTo>
                  <a:pt x="264575" y="180318"/>
                </a:lnTo>
                <a:lnTo>
                  <a:pt x="300261" y="153206"/>
                </a:lnTo>
                <a:lnTo>
                  <a:pt x="337694" y="128013"/>
                </a:lnTo>
                <a:lnTo>
                  <a:pt x="376782" y="104821"/>
                </a:lnTo>
                <a:lnTo>
                  <a:pt x="417431" y="83715"/>
                </a:lnTo>
                <a:lnTo>
                  <a:pt x="459549" y="64778"/>
                </a:lnTo>
                <a:lnTo>
                  <a:pt x="503046" y="48094"/>
                </a:lnTo>
                <a:lnTo>
                  <a:pt x="547827" y="33748"/>
                </a:lnTo>
                <a:lnTo>
                  <a:pt x="593801" y="21822"/>
                </a:lnTo>
                <a:lnTo>
                  <a:pt x="640875" y="12400"/>
                </a:lnTo>
                <a:lnTo>
                  <a:pt x="688958" y="5567"/>
                </a:lnTo>
                <a:lnTo>
                  <a:pt x="737958" y="1405"/>
                </a:lnTo>
                <a:lnTo>
                  <a:pt x="787780" y="0"/>
                </a:lnTo>
                <a:lnTo>
                  <a:pt x="837590" y="1405"/>
                </a:lnTo>
                <a:lnTo>
                  <a:pt x="886578" y="5567"/>
                </a:lnTo>
                <a:lnTo>
                  <a:pt x="934651" y="12400"/>
                </a:lnTo>
                <a:lnTo>
                  <a:pt x="981718" y="21822"/>
                </a:lnTo>
                <a:lnTo>
                  <a:pt x="1027686" y="33748"/>
                </a:lnTo>
                <a:lnTo>
                  <a:pt x="1072463" y="48094"/>
                </a:lnTo>
                <a:lnTo>
                  <a:pt x="1115957" y="64778"/>
                </a:lnTo>
                <a:lnTo>
                  <a:pt x="1158074" y="83715"/>
                </a:lnTo>
                <a:lnTo>
                  <a:pt x="1198723" y="104821"/>
                </a:lnTo>
                <a:lnTo>
                  <a:pt x="1237811" y="128013"/>
                </a:lnTo>
                <a:lnTo>
                  <a:pt x="1275246" y="153206"/>
                </a:lnTo>
                <a:lnTo>
                  <a:pt x="1310935" y="180318"/>
                </a:lnTo>
                <a:lnTo>
                  <a:pt x="1344787" y="209264"/>
                </a:lnTo>
                <a:lnTo>
                  <a:pt x="1376708" y="239960"/>
                </a:lnTo>
                <a:lnTo>
                  <a:pt x="1406606" y="272324"/>
                </a:lnTo>
                <a:lnTo>
                  <a:pt x="1434389" y="306270"/>
                </a:lnTo>
                <a:lnTo>
                  <a:pt x="1459964" y="341716"/>
                </a:lnTo>
                <a:lnTo>
                  <a:pt x="1483240" y="378577"/>
                </a:lnTo>
                <a:lnTo>
                  <a:pt x="1504123" y="416770"/>
                </a:lnTo>
                <a:lnTo>
                  <a:pt x="1522522" y="456211"/>
                </a:lnTo>
                <a:lnTo>
                  <a:pt x="1538344" y="496816"/>
                </a:lnTo>
                <a:lnTo>
                  <a:pt x="1551496" y="538502"/>
                </a:lnTo>
                <a:lnTo>
                  <a:pt x="1561886" y="581184"/>
                </a:lnTo>
                <a:lnTo>
                  <a:pt x="1569422" y="624780"/>
                </a:lnTo>
                <a:lnTo>
                  <a:pt x="1574011" y="669204"/>
                </a:lnTo>
                <a:lnTo>
                  <a:pt x="1575561" y="714375"/>
                </a:lnTo>
                <a:lnTo>
                  <a:pt x="1574011" y="759558"/>
                </a:lnTo>
                <a:lnTo>
                  <a:pt x="1569422" y="803994"/>
                </a:lnTo>
                <a:lnTo>
                  <a:pt x="1561886" y="847599"/>
                </a:lnTo>
                <a:lnTo>
                  <a:pt x="1551496" y="890289"/>
                </a:lnTo>
                <a:lnTo>
                  <a:pt x="1538344" y="931981"/>
                </a:lnTo>
                <a:lnTo>
                  <a:pt x="1522522" y="972590"/>
                </a:lnTo>
                <a:lnTo>
                  <a:pt x="1504123" y="1012034"/>
                </a:lnTo>
                <a:lnTo>
                  <a:pt x="1483240" y="1050228"/>
                </a:lnTo>
                <a:lnTo>
                  <a:pt x="1459964" y="1087090"/>
                </a:lnTo>
                <a:lnTo>
                  <a:pt x="1434389" y="1122534"/>
                </a:lnTo>
                <a:lnTo>
                  <a:pt x="1406606" y="1156479"/>
                </a:lnTo>
                <a:lnTo>
                  <a:pt x="1376708" y="1188840"/>
                </a:lnTo>
                <a:lnTo>
                  <a:pt x="1344787" y="1219533"/>
                </a:lnTo>
                <a:lnTo>
                  <a:pt x="1310935" y="1248475"/>
                </a:lnTo>
                <a:lnTo>
                  <a:pt x="1275246" y="1275582"/>
                </a:lnTo>
                <a:lnTo>
                  <a:pt x="1237811" y="1300771"/>
                </a:lnTo>
                <a:lnTo>
                  <a:pt x="1198723" y="1323958"/>
                </a:lnTo>
                <a:lnTo>
                  <a:pt x="1158074" y="1345059"/>
                </a:lnTo>
                <a:lnTo>
                  <a:pt x="1115957" y="1363991"/>
                </a:lnTo>
                <a:lnTo>
                  <a:pt x="1072463" y="1380670"/>
                </a:lnTo>
                <a:lnTo>
                  <a:pt x="1027686" y="1395013"/>
                </a:lnTo>
                <a:lnTo>
                  <a:pt x="981718" y="1406935"/>
                </a:lnTo>
                <a:lnTo>
                  <a:pt x="934651" y="1416353"/>
                </a:lnTo>
                <a:lnTo>
                  <a:pt x="886578" y="1423184"/>
                </a:lnTo>
                <a:lnTo>
                  <a:pt x="837590" y="1427344"/>
                </a:lnTo>
                <a:lnTo>
                  <a:pt x="787780" y="1428750"/>
                </a:lnTo>
                <a:lnTo>
                  <a:pt x="737958" y="1427344"/>
                </a:lnTo>
                <a:lnTo>
                  <a:pt x="688958" y="1423184"/>
                </a:lnTo>
                <a:lnTo>
                  <a:pt x="640875" y="1416353"/>
                </a:lnTo>
                <a:lnTo>
                  <a:pt x="593801" y="1406935"/>
                </a:lnTo>
                <a:lnTo>
                  <a:pt x="547827" y="1395013"/>
                </a:lnTo>
                <a:lnTo>
                  <a:pt x="503046" y="1380670"/>
                </a:lnTo>
                <a:lnTo>
                  <a:pt x="459549" y="1363991"/>
                </a:lnTo>
                <a:lnTo>
                  <a:pt x="417431" y="1345059"/>
                </a:lnTo>
                <a:lnTo>
                  <a:pt x="376782" y="1323958"/>
                </a:lnTo>
                <a:lnTo>
                  <a:pt x="337694" y="1300771"/>
                </a:lnTo>
                <a:lnTo>
                  <a:pt x="300261" y="1275582"/>
                </a:lnTo>
                <a:lnTo>
                  <a:pt x="264575" y="1248475"/>
                </a:lnTo>
                <a:lnTo>
                  <a:pt x="230727" y="1219533"/>
                </a:lnTo>
                <a:lnTo>
                  <a:pt x="198810" y="1188840"/>
                </a:lnTo>
                <a:lnTo>
                  <a:pt x="168916" y="1156479"/>
                </a:lnTo>
                <a:lnTo>
                  <a:pt x="141137" y="1122534"/>
                </a:lnTo>
                <a:lnTo>
                  <a:pt x="115567" y="1087090"/>
                </a:lnTo>
                <a:lnTo>
                  <a:pt x="92296" y="1050228"/>
                </a:lnTo>
                <a:lnTo>
                  <a:pt x="71417" y="1012034"/>
                </a:lnTo>
                <a:lnTo>
                  <a:pt x="53023" y="972590"/>
                </a:lnTo>
                <a:lnTo>
                  <a:pt x="37206" y="931981"/>
                </a:lnTo>
                <a:lnTo>
                  <a:pt x="24058" y="890289"/>
                </a:lnTo>
                <a:lnTo>
                  <a:pt x="13671" y="847599"/>
                </a:lnTo>
                <a:lnTo>
                  <a:pt x="6137" y="803994"/>
                </a:lnTo>
                <a:lnTo>
                  <a:pt x="1549" y="759558"/>
                </a:lnTo>
                <a:lnTo>
                  <a:pt x="0" y="714375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60185" y="3114104"/>
            <a:ext cx="687916" cy="515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691028" y="2836609"/>
            <a:ext cx="762000" cy="6619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252201" y="3356737"/>
            <a:ext cx="679449" cy="600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572158" y="3520566"/>
            <a:ext cx="687916" cy="571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856298" y="4355338"/>
            <a:ext cx="44280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-0.9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308681" y="1402970"/>
            <a:ext cx="0" cy="3371215"/>
          </a:xfrm>
          <a:custGeom>
            <a:avLst/>
            <a:gdLst/>
            <a:ahLst/>
            <a:cxnLst/>
            <a:rect l="l" t="t" r="r" b="b"/>
            <a:pathLst>
              <a:path h="3371215">
                <a:moveTo>
                  <a:pt x="0" y="0"/>
                </a:moveTo>
                <a:lnTo>
                  <a:pt x="0" y="3371087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871894" y="1247140"/>
            <a:ext cx="80518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tree1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834797" y="1241553"/>
            <a:ext cx="1560407" cy="896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4135" algn="ctr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tree2</a:t>
            </a:r>
            <a:endParaRPr sz="20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121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Computer  Daily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065902" y="4921936"/>
            <a:ext cx="736328" cy="602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10366" y="4991380"/>
            <a:ext cx="687916" cy="463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844297" y="5083810"/>
            <a:ext cx="8355753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7435" algn="l"/>
                <a:tab pos="3376295" algn="l"/>
                <a:tab pos="4431665" algn="l"/>
              </a:tabLst>
            </a:pPr>
            <a:r>
              <a:rPr sz="3000" spc="-7" baseline="1388" dirty="0">
                <a:latin typeface="Arial"/>
                <a:cs typeface="Arial"/>
              </a:rPr>
              <a:t>f(</a:t>
            </a:r>
            <a:r>
              <a:rPr sz="3000" i="1" spc="-7" baseline="1388" dirty="0">
                <a:latin typeface="Arial"/>
                <a:cs typeface="Arial"/>
              </a:rPr>
              <a:t>	</a:t>
            </a:r>
            <a:r>
              <a:rPr sz="3000" spc="-7" baseline="1388" dirty="0">
                <a:latin typeface="Arial"/>
                <a:cs typeface="Arial"/>
              </a:rPr>
              <a:t>) = 2 +</a:t>
            </a:r>
            <a:r>
              <a:rPr sz="3000" spc="-15" baseline="1388" dirty="0">
                <a:latin typeface="Arial"/>
                <a:cs typeface="Arial"/>
              </a:rPr>
              <a:t> </a:t>
            </a:r>
            <a:r>
              <a:rPr sz="3000" spc="-7" baseline="1388" dirty="0">
                <a:latin typeface="Arial"/>
                <a:cs typeface="Arial"/>
              </a:rPr>
              <a:t>0.9=</a:t>
            </a:r>
            <a:r>
              <a:rPr sz="3000" spc="-15" baseline="1388" dirty="0">
                <a:latin typeface="Arial"/>
                <a:cs typeface="Arial"/>
              </a:rPr>
              <a:t> </a:t>
            </a:r>
            <a:r>
              <a:rPr sz="3000" spc="-7" baseline="1388" dirty="0">
                <a:latin typeface="Arial"/>
                <a:cs typeface="Arial"/>
              </a:rPr>
              <a:t>2.9	</a:t>
            </a:r>
            <a:r>
              <a:rPr sz="2000" spc="-5" dirty="0">
                <a:latin typeface="Arial"/>
                <a:cs typeface="Arial"/>
              </a:rPr>
              <a:t>f(	)= -1 + 0.9=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-0.1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Prediction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sum of scores predicted by </a:t>
            </a:r>
            <a:r>
              <a:rPr sz="1800" spc="-5" dirty="0">
                <a:latin typeface="Arial"/>
                <a:cs typeface="Arial"/>
              </a:rPr>
              <a:t>each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97351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07546"/>
            <a:ext cx="121920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5" dirty="0"/>
              <a:t>Tree </a:t>
            </a:r>
            <a:r>
              <a:rPr dirty="0"/>
              <a:t>Ensemble</a:t>
            </a:r>
            <a:r>
              <a:rPr spc="-100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2555" y="1073658"/>
            <a:ext cx="10568940" cy="3795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dirty="0">
                <a:latin typeface="Calibri"/>
                <a:cs typeface="Calibri"/>
              </a:rPr>
              <a:t>Very widely used, look </a:t>
            </a:r>
            <a:r>
              <a:rPr sz="2400" spc="-5" dirty="0">
                <a:latin typeface="Calibri"/>
                <a:cs typeface="Calibri"/>
              </a:rPr>
              <a:t>for GBM, random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forest…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Almost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half of data mining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competition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won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by using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some</a:t>
            </a:r>
            <a:endParaRPr sz="2200" dirty="0">
              <a:latin typeface="Calibri"/>
              <a:cs typeface="Calibri"/>
            </a:endParaRPr>
          </a:p>
          <a:p>
            <a:pPr marL="75565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variants of </a:t>
            </a:r>
            <a:r>
              <a:rPr sz="2200" dirty="0">
                <a:latin typeface="Calibri"/>
                <a:cs typeface="Calibri"/>
              </a:rPr>
              <a:t>tree ensemble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 smtClean="0">
                <a:latin typeface="Calibri"/>
                <a:cs typeface="Calibri"/>
              </a:rPr>
              <a:t>methods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Calibri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5" dirty="0">
                <a:latin typeface="Calibri"/>
                <a:cs typeface="Calibri"/>
              </a:rPr>
              <a:t>Learn higher order </a:t>
            </a:r>
            <a:r>
              <a:rPr sz="2400" dirty="0">
                <a:latin typeface="Calibri"/>
                <a:cs typeface="Calibri"/>
              </a:rPr>
              <a:t>interaction </a:t>
            </a:r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features</a:t>
            </a:r>
            <a:r>
              <a:rPr sz="2400" spc="-5" dirty="0" smtClean="0">
                <a:latin typeface="Calibri"/>
                <a:cs typeface="Calibri"/>
              </a:rPr>
              <a:t>.</a:t>
            </a:r>
            <a:endParaRPr lang="en-US" sz="2400" spc="-5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buClr>
                <a:srgbClr val="000090"/>
              </a:buClr>
              <a:tabLst>
                <a:tab pos="243204" algn="l"/>
              </a:tabLst>
            </a:pPr>
            <a:r>
              <a:rPr lang="en-US" sz="2400" spc="-5" dirty="0">
                <a:latin typeface="Calibri"/>
                <a:cs typeface="Calibri"/>
              </a:rPr>
              <a:t>	</a:t>
            </a:r>
            <a:r>
              <a:rPr lang="en-US" sz="2400" spc="-5" dirty="0" smtClean="0">
                <a:latin typeface="Calibri"/>
                <a:cs typeface="Calibri"/>
                <a:sym typeface="Wingdings" panose="05000000000000000000" pitchFamily="2" charset="2"/>
              </a:rPr>
              <a:t> Build another tree that “complements” the first</a:t>
            </a:r>
          </a:p>
          <a:p>
            <a:pPr marL="12700">
              <a:lnSpc>
                <a:spcPct val="100000"/>
              </a:lnSpc>
              <a:buClr>
                <a:srgbClr val="000090"/>
              </a:buClr>
              <a:tabLst>
                <a:tab pos="243204" algn="l"/>
              </a:tabLst>
            </a:pPr>
            <a:r>
              <a:rPr lang="en-US" sz="2400" dirty="0">
                <a:latin typeface="Calibri"/>
                <a:cs typeface="Calibri"/>
                <a:hlinkClick r:id="rId2"/>
              </a:rPr>
              <a:t>https://</a:t>
            </a:r>
            <a:r>
              <a:rPr lang="en-US" sz="2400" dirty="0" smtClean="0">
                <a:latin typeface="Calibri"/>
                <a:cs typeface="Calibri"/>
                <a:hlinkClick r:id="rId2"/>
              </a:rPr>
              <a:t>www.youtube.com/watch?v=GM3CDQfQ4sw</a:t>
            </a:r>
            <a:endParaRPr lang="en-US" sz="240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buClr>
                <a:srgbClr val="000090"/>
              </a:buClr>
              <a:tabLst>
                <a:tab pos="243204" algn="l"/>
              </a:tabLst>
            </a:pP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</a:pPr>
            <a:endParaRPr sz="2600" dirty="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5" dirty="0">
                <a:latin typeface="Calibri"/>
                <a:cs typeface="Calibri"/>
              </a:rPr>
              <a:t>Can be scalable, and are used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Industry</a:t>
            </a:r>
          </a:p>
        </p:txBody>
      </p:sp>
    </p:spTree>
    <p:extLst>
      <p:ext uri="{BB962C8B-B14F-4D97-AF65-F5344CB8AC3E}">
        <p14:creationId xmlns:p14="http://schemas.microsoft.com/office/powerpoint/2010/main" val="27746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84921" y="122441"/>
            <a:ext cx="5218498" cy="868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ko-KR" sz="3200" dirty="0"/>
              <a:t>Deep Learning Approach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1" y="1930392"/>
            <a:ext cx="7677149" cy="3394083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8078090" y="1495797"/>
            <a:ext cx="3409060" cy="452400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ko-KR" sz="2000" dirty="0"/>
              <a:t>LSTM (RNN) is usually used for machine translation, QA, caption generation.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/>
              <a:t>LSTM can encode word sequences.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/>
              <a:t>-Input: word vector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/>
              <a:t>-Output: question vector</a:t>
            </a:r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en-US" altLang="ko-KR" sz="2000" dirty="0"/>
              <a:t>Accuracy: about 84~86%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/>
              <a:t>Loss: 0.24~0.26</a:t>
            </a:r>
          </a:p>
        </p:txBody>
      </p:sp>
    </p:spTree>
    <p:extLst>
      <p:ext uri="{BB962C8B-B14F-4D97-AF65-F5344CB8AC3E}">
        <p14:creationId xmlns:p14="http://schemas.microsoft.com/office/powerpoint/2010/main" val="3976508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8B9-5DCE-C749-A388-A65B9B24CF01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4666"/>
            <a:ext cx="4471987" cy="670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79042" y="0"/>
            <a:ext cx="6114068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www.asimovinstitute.org/neural-network-zoo</a:t>
            </a:r>
            <a:endParaRPr lang="en-US" altLang="ko-KR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29" y="3352800"/>
            <a:ext cx="41433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5105400" y="4343400"/>
            <a:ext cx="1676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4E89-DC82-43CB-8E2C-F12A932000B8}" type="slidenum">
              <a:rPr lang="en-US" altLang="zh-CN"/>
              <a:pPr/>
              <a:t>4</a:t>
            </a:fld>
            <a:r>
              <a:rPr lang="en-US" altLang="zh-CN"/>
              <a:t>/39</a:t>
            </a: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Simple POS HMM</a:t>
            </a:r>
          </a:p>
        </p:txBody>
      </p:sp>
      <p:grpSp>
        <p:nvGrpSpPr>
          <p:cNvPr id="555011" name="Group 3"/>
          <p:cNvGrpSpPr>
            <a:grpSpLocks/>
          </p:cNvGrpSpPr>
          <p:nvPr/>
        </p:nvGrpSpPr>
        <p:grpSpPr bwMode="auto">
          <a:xfrm>
            <a:off x="914400" y="2667001"/>
            <a:ext cx="10363200" cy="2838450"/>
            <a:chOff x="432" y="1680"/>
            <a:chExt cx="4896" cy="1788"/>
          </a:xfrm>
        </p:grpSpPr>
        <p:grpSp>
          <p:nvGrpSpPr>
            <p:cNvPr id="555012" name="Group 4"/>
            <p:cNvGrpSpPr>
              <a:grpSpLocks/>
            </p:cNvGrpSpPr>
            <p:nvPr/>
          </p:nvGrpSpPr>
          <p:grpSpPr bwMode="auto">
            <a:xfrm>
              <a:off x="432" y="2304"/>
              <a:ext cx="480" cy="480"/>
              <a:chOff x="432" y="2304"/>
              <a:chExt cx="480" cy="480"/>
            </a:xfrm>
          </p:grpSpPr>
          <p:sp>
            <p:nvSpPr>
              <p:cNvPr id="555013" name="Oval 5"/>
              <p:cNvSpPr>
                <a:spLocks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5014" name="Text Box 6"/>
              <p:cNvSpPr txBox="1">
                <a:spLocks noChangeArrowheads="1"/>
              </p:cNvSpPr>
              <p:nvPr/>
            </p:nvSpPr>
            <p:spPr bwMode="auto">
              <a:xfrm>
                <a:off x="432" y="2352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itchFamily="18" charset="0"/>
                  </a:rPr>
                  <a:t>start</a:t>
                </a:r>
              </a:p>
            </p:txBody>
          </p:sp>
        </p:grpSp>
        <p:grpSp>
          <p:nvGrpSpPr>
            <p:cNvPr id="555015" name="Group 7"/>
            <p:cNvGrpSpPr>
              <a:grpSpLocks/>
            </p:cNvGrpSpPr>
            <p:nvPr/>
          </p:nvGrpSpPr>
          <p:grpSpPr bwMode="auto">
            <a:xfrm>
              <a:off x="1776" y="2304"/>
              <a:ext cx="480" cy="480"/>
              <a:chOff x="432" y="2304"/>
              <a:chExt cx="480" cy="480"/>
            </a:xfrm>
          </p:grpSpPr>
          <p:sp>
            <p:nvSpPr>
              <p:cNvPr id="555016" name="Oval 8"/>
              <p:cNvSpPr>
                <a:spLocks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5017" name="Text Box 9"/>
              <p:cNvSpPr txBox="1">
                <a:spLocks noChangeArrowheads="1"/>
              </p:cNvSpPr>
              <p:nvPr/>
            </p:nvSpPr>
            <p:spPr bwMode="auto">
              <a:xfrm>
                <a:off x="432" y="2352"/>
                <a:ext cx="3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itchFamily="18" charset="0"/>
                  </a:rPr>
                  <a:t>noun</a:t>
                </a:r>
              </a:p>
            </p:txBody>
          </p:sp>
        </p:grpSp>
        <p:grpSp>
          <p:nvGrpSpPr>
            <p:cNvPr id="555018" name="Group 10"/>
            <p:cNvGrpSpPr>
              <a:grpSpLocks/>
            </p:cNvGrpSpPr>
            <p:nvPr/>
          </p:nvGrpSpPr>
          <p:grpSpPr bwMode="auto">
            <a:xfrm>
              <a:off x="3312" y="2304"/>
              <a:ext cx="480" cy="480"/>
              <a:chOff x="432" y="2304"/>
              <a:chExt cx="480" cy="480"/>
            </a:xfrm>
          </p:grpSpPr>
          <p:sp>
            <p:nvSpPr>
              <p:cNvPr id="555019" name="Oval 11"/>
              <p:cNvSpPr>
                <a:spLocks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5020" name="Text Box 12"/>
              <p:cNvSpPr txBox="1">
                <a:spLocks noChangeArrowheads="1"/>
              </p:cNvSpPr>
              <p:nvPr/>
            </p:nvSpPr>
            <p:spPr bwMode="auto">
              <a:xfrm>
                <a:off x="432" y="2352"/>
                <a:ext cx="34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itchFamily="18" charset="0"/>
                  </a:rPr>
                  <a:t>verb</a:t>
                </a:r>
              </a:p>
            </p:txBody>
          </p:sp>
        </p:grpSp>
        <p:grpSp>
          <p:nvGrpSpPr>
            <p:cNvPr id="555021" name="Group 13"/>
            <p:cNvGrpSpPr>
              <a:grpSpLocks/>
            </p:cNvGrpSpPr>
            <p:nvPr/>
          </p:nvGrpSpPr>
          <p:grpSpPr bwMode="auto">
            <a:xfrm>
              <a:off x="4848" y="2256"/>
              <a:ext cx="480" cy="480"/>
              <a:chOff x="432" y="2304"/>
              <a:chExt cx="480" cy="480"/>
            </a:xfrm>
          </p:grpSpPr>
          <p:sp>
            <p:nvSpPr>
              <p:cNvPr id="555022" name="Oval 14"/>
              <p:cNvSpPr>
                <a:spLocks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5023" name="Text Box 15"/>
              <p:cNvSpPr txBox="1">
                <a:spLocks noChangeArrowheads="1"/>
              </p:cNvSpPr>
              <p:nvPr/>
            </p:nvSpPr>
            <p:spPr bwMode="auto">
              <a:xfrm>
                <a:off x="432" y="2352"/>
                <a:ext cx="33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itchFamily="18" charset="0"/>
                  </a:rPr>
                  <a:t> end</a:t>
                </a:r>
              </a:p>
            </p:txBody>
          </p:sp>
        </p:grpSp>
        <p:sp>
          <p:nvSpPr>
            <p:cNvPr id="555024" name="Line 16"/>
            <p:cNvSpPr>
              <a:spLocks noChangeShapeType="1"/>
            </p:cNvSpPr>
            <p:nvPr/>
          </p:nvSpPr>
          <p:spPr bwMode="auto">
            <a:xfrm>
              <a:off x="912" y="254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5025" name="Line 17"/>
            <p:cNvSpPr>
              <a:spLocks noChangeShapeType="1"/>
            </p:cNvSpPr>
            <p:nvPr/>
          </p:nvSpPr>
          <p:spPr bwMode="auto">
            <a:xfrm>
              <a:off x="2208" y="244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5026" name="Line 18"/>
            <p:cNvSpPr>
              <a:spLocks noChangeShapeType="1"/>
            </p:cNvSpPr>
            <p:nvPr/>
          </p:nvSpPr>
          <p:spPr bwMode="auto">
            <a:xfrm flipH="1">
              <a:off x="2256" y="2640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5027" name="Line 19"/>
            <p:cNvSpPr>
              <a:spLocks noChangeShapeType="1"/>
            </p:cNvSpPr>
            <p:nvPr/>
          </p:nvSpPr>
          <p:spPr bwMode="auto">
            <a:xfrm>
              <a:off x="3792" y="254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5028" name="Freeform 20"/>
            <p:cNvSpPr>
              <a:spLocks/>
            </p:cNvSpPr>
            <p:nvPr/>
          </p:nvSpPr>
          <p:spPr bwMode="auto">
            <a:xfrm>
              <a:off x="816" y="1968"/>
              <a:ext cx="2592" cy="384"/>
            </a:xfrm>
            <a:custGeom>
              <a:avLst/>
              <a:gdLst>
                <a:gd name="T0" fmla="*/ 0 w 2592"/>
                <a:gd name="T1" fmla="*/ 384 h 384"/>
                <a:gd name="T2" fmla="*/ 1200 w 2592"/>
                <a:gd name="T3" fmla="*/ 0 h 384"/>
                <a:gd name="T4" fmla="*/ 2592 w 2592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5029" name="Freeform 21"/>
            <p:cNvSpPr>
              <a:spLocks/>
            </p:cNvSpPr>
            <p:nvPr/>
          </p:nvSpPr>
          <p:spPr bwMode="auto">
            <a:xfrm>
              <a:off x="2112" y="2688"/>
              <a:ext cx="2784" cy="544"/>
            </a:xfrm>
            <a:custGeom>
              <a:avLst/>
              <a:gdLst>
                <a:gd name="T0" fmla="*/ 0 w 2784"/>
                <a:gd name="T1" fmla="*/ 96 h 544"/>
                <a:gd name="T2" fmla="*/ 1440 w 2784"/>
                <a:gd name="T3" fmla="*/ 528 h 544"/>
                <a:gd name="T4" fmla="*/ 2784 w 2784"/>
                <a:gd name="T5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5030" name="Freeform 22"/>
            <p:cNvSpPr>
              <a:spLocks/>
            </p:cNvSpPr>
            <p:nvPr/>
          </p:nvSpPr>
          <p:spPr bwMode="auto">
            <a:xfrm>
              <a:off x="3520" y="1840"/>
              <a:ext cx="536" cy="560"/>
            </a:xfrm>
            <a:custGeom>
              <a:avLst/>
              <a:gdLst>
                <a:gd name="T0" fmla="*/ 224 w 536"/>
                <a:gd name="T1" fmla="*/ 560 h 560"/>
                <a:gd name="T2" fmla="*/ 512 w 536"/>
                <a:gd name="T3" fmla="*/ 272 h 560"/>
                <a:gd name="T4" fmla="*/ 80 w 536"/>
                <a:gd name="T5" fmla="*/ 32 h 560"/>
                <a:gd name="T6" fmla="*/ 32 w 536"/>
                <a:gd name="T7" fmla="*/ 464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5031" name="Freeform 23"/>
            <p:cNvSpPr>
              <a:spLocks/>
            </p:cNvSpPr>
            <p:nvPr/>
          </p:nvSpPr>
          <p:spPr bwMode="auto">
            <a:xfrm>
              <a:off x="1472" y="2688"/>
              <a:ext cx="600" cy="624"/>
            </a:xfrm>
            <a:custGeom>
              <a:avLst/>
              <a:gdLst>
                <a:gd name="T0" fmla="*/ 544 w 600"/>
                <a:gd name="T1" fmla="*/ 96 h 624"/>
                <a:gd name="T2" fmla="*/ 544 w 600"/>
                <a:gd name="T3" fmla="*/ 528 h 624"/>
                <a:gd name="T4" fmla="*/ 208 w 600"/>
                <a:gd name="T5" fmla="*/ 576 h 624"/>
                <a:gd name="T6" fmla="*/ 16 w 600"/>
                <a:gd name="T7" fmla="*/ 240 h 624"/>
                <a:gd name="T8" fmla="*/ 304 w 600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5032" name="Text Box 24"/>
            <p:cNvSpPr txBox="1">
              <a:spLocks noChangeArrowheads="1"/>
            </p:cNvSpPr>
            <p:nvPr/>
          </p:nvSpPr>
          <p:spPr bwMode="auto">
            <a:xfrm>
              <a:off x="1238" y="2313"/>
              <a:ext cx="23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5033" name="Text Box 25"/>
            <p:cNvSpPr txBox="1">
              <a:spLocks noChangeArrowheads="1"/>
            </p:cNvSpPr>
            <p:nvPr/>
          </p:nvSpPr>
          <p:spPr bwMode="auto">
            <a:xfrm>
              <a:off x="1824" y="1680"/>
              <a:ext cx="23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5034" name="Text Box 26"/>
            <p:cNvSpPr txBox="1">
              <a:spLocks noChangeArrowheads="1"/>
            </p:cNvSpPr>
            <p:nvPr/>
          </p:nvSpPr>
          <p:spPr bwMode="auto">
            <a:xfrm>
              <a:off x="2496" y="2208"/>
              <a:ext cx="23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5035" name="Text Box 27"/>
            <p:cNvSpPr txBox="1">
              <a:spLocks noChangeArrowheads="1"/>
            </p:cNvSpPr>
            <p:nvPr/>
          </p:nvSpPr>
          <p:spPr bwMode="auto">
            <a:xfrm>
              <a:off x="4176" y="2304"/>
              <a:ext cx="23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0.7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5036" name="Text Box 28"/>
            <p:cNvSpPr txBox="1">
              <a:spLocks noChangeArrowheads="1"/>
            </p:cNvSpPr>
            <p:nvPr/>
          </p:nvSpPr>
          <p:spPr bwMode="auto">
            <a:xfrm>
              <a:off x="3792" y="1680"/>
              <a:ext cx="23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5037" name="Text Box 29"/>
            <p:cNvSpPr txBox="1">
              <a:spLocks noChangeArrowheads="1"/>
            </p:cNvSpPr>
            <p:nvPr/>
          </p:nvSpPr>
          <p:spPr bwMode="auto">
            <a:xfrm>
              <a:off x="2592" y="2640"/>
              <a:ext cx="23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5038" name="Text Box 30"/>
            <p:cNvSpPr txBox="1">
              <a:spLocks noChangeArrowheads="1"/>
            </p:cNvSpPr>
            <p:nvPr/>
          </p:nvSpPr>
          <p:spPr bwMode="auto">
            <a:xfrm>
              <a:off x="1296" y="3120"/>
              <a:ext cx="23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5039" name="Text Box 31"/>
            <p:cNvSpPr txBox="1">
              <a:spLocks noChangeArrowheads="1"/>
            </p:cNvSpPr>
            <p:nvPr/>
          </p:nvSpPr>
          <p:spPr bwMode="auto">
            <a:xfrm>
              <a:off x="3360" y="3216"/>
              <a:ext cx="23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17114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Next?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1143000"/>
            <a:ext cx="9601200" cy="6400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609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Short-term advice</a:t>
            </a:r>
            <a:endParaRPr lang="en-US" dirty="0" smtClean="0"/>
          </a:p>
        </p:txBody>
      </p:sp>
      <p:sp>
        <p:nvSpPr>
          <p:cNvPr id="1434627" name="Rectangle 3"/>
          <p:cNvSpPr>
            <a:spLocks noGrp="1" noChangeArrowheads="1"/>
          </p:cNvSpPr>
          <p:nvPr>
            <p:ph idx="1"/>
          </p:nvPr>
        </p:nvSpPr>
        <p:spPr>
          <a:xfrm>
            <a:off x="2514600" y="2057400"/>
            <a:ext cx="8001000" cy="4068766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Train based on PPT, go back to book or </a:t>
            </a:r>
            <a:r>
              <a:rPr lang="en-US" dirty="0" smtClean="0">
                <a:hlinkClick r:id="rId2"/>
              </a:rPr>
              <a:t>http://ai.berkeley.edu</a:t>
            </a:r>
            <a:r>
              <a:rPr lang="en-US" dirty="0" smtClean="0"/>
              <a:t> videos for something unclear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Test using practice exam, but don’t </a:t>
            </a:r>
            <a:r>
              <a:rPr lang="en-US" dirty="0" err="1" smtClean="0"/>
              <a:t>overfit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993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Where to go next?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447800"/>
            <a:ext cx="11379200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Congratulations, you’ve seen the basics of modern AI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… and done some amazing work putting it to use!</a:t>
            </a:r>
          </a:p>
          <a:p>
            <a:pPr lvl="2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How to continue</a:t>
            </a:r>
            <a:r>
              <a:rPr lang="en-US" sz="24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hlinkClick r:id="rId2"/>
              </a:rPr>
              <a:t>Deep learning @</a:t>
            </a:r>
            <a:r>
              <a:rPr lang="en-US" sz="2000" dirty="0">
                <a:hlinkClick r:id="rId2"/>
              </a:rPr>
              <a:t>S</a:t>
            </a:r>
            <a:r>
              <a:rPr lang="en-US" sz="2000" dirty="0" smtClean="0">
                <a:hlinkClick r:id="rId2"/>
              </a:rPr>
              <a:t>tanford</a:t>
            </a:r>
            <a:br>
              <a:rPr lang="en-US" sz="2000" dirty="0" smtClean="0">
                <a:hlinkClick r:id="rId2"/>
              </a:rPr>
            </a:b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www.youtube.com/watch?v=OQQ-W_63UgQ&amp;list=PL3FW7Lu3i5Jsnh1rnUwq_TcylNr7EkRe6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hlinkClick r:id="rId3"/>
              </a:rPr>
              <a:t>ML@Oxford</a:t>
            </a:r>
            <a:r>
              <a:rPr lang="en-US" sz="2000" dirty="0">
                <a:hlinkClick r:id="rId3"/>
              </a:rPr>
              <a:t/>
            </a:r>
            <a:br>
              <a:rPr lang="en-US" sz="2000" dirty="0">
                <a:hlinkClick r:id="rId3"/>
              </a:rPr>
            </a:br>
            <a:r>
              <a:rPr lang="en-US" sz="2000" dirty="0">
                <a:hlinkClick r:id="rId4"/>
              </a:rPr>
              <a:t>https://www.youtube.com/playlist?list=PLE6Wd9FR--</a:t>
            </a:r>
            <a:r>
              <a:rPr lang="en-US" sz="2000" dirty="0" smtClean="0">
                <a:hlinkClick r:id="rId4"/>
              </a:rPr>
              <a:t>EdyJ5lbFl8UuGjecvVw66F6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>
                <a:hlinkClick r:id="rId5"/>
              </a:rPr>
              <a:t>Reinforcement @UCL</a:t>
            </a:r>
            <a:br>
              <a:rPr lang="en-US" sz="2000" dirty="0" smtClean="0">
                <a:hlinkClick r:id="rId5"/>
              </a:rPr>
            </a:br>
            <a:r>
              <a:rPr lang="en-US" sz="2000" dirty="0" smtClean="0">
                <a:hlinkClick r:id="rId5"/>
              </a:rPr>
              <a:t>http</a:t>
            </a:r>
            <a:r>
              <a:rPr lang="en-US" sz="2000" dirty="0">
                <a:hlinkClick r:id="rId5"/>
              </a:rPr>
              <a:t>://</a:t>
            </a:r>
            <a:r>
              <a:rPr lang="en-US" sz="2000" dirty="0" smtClean="0">
                <a:hlinkClick r:id="rId5"/>
              </a:rPr>
              <a:t>www0.cs.ucl.ac.uk/staff/d.silver/web/Teaching.html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>
                <a:hlinkClick r:id="rId6"/>
              </a:rPr>
              <a:t>Graphical </a:t>
            </a:r>
            <a:r>
              <a:rPr lang="en-US" sz="2000" dirty="0" err="1" smtClean="0">
                <a:hlinkClick r:id="rId6"/>
              </a:rPr>
              <a:t>model@Stanford</a:t>
            </a:r>
            <a:r>
              <a:rPr lang="en-US" sz="2000" dirty="0" smtClean="0">
                <a:hlinkClick r:id="rId6"/>
              </a:rPr>
              <a:t/>
            </a:r>
            <a:br>
              <a:rPr lang="en-US" sz="2000" dirty="0" smtClean="0">
                <a:hlinkClick r:id="rId6"/>
              </a:rPr>
            </a:br>
            <a:r>
              <a:rPr lang="en-US" sz="2000" dirty="0" smtClean="0">
                <a:hlinkClick r:id="rId6"/>
              </a:rPr>
              <a:t>https</a:t>
            </a:r>
            <a:r>
              <a:rPr lang="en-US" sz="2000" dirty="0">
                <a:hlinkClick r:id="rId6"/>
              </a:rPr>
              <a:t>://</a:t>
            </a:r>
            <a:r>
              <a:rPr lang="en-US" sz="2000" dirty="0" smtClean="0">
                <a:hlinkClick r:id="rId6"/>
              </a:rPr>
              <a:t>www.youtube.com/playlist?list=PL50E6E80E8525B59C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2732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That’s It!</a:t>
            </a:r>
          </a:p>
        </p:txBody>
      </p:sp>
      <p:sp>
        <p:nvSpPr>
          <p:cNvPr id="1434627" name="Rectangle 3"/>
          <p:cNvSpPr>
            <a:spLocks noGrp="1" noChangeArrowheads="1"/>
          </p:cNvSpPr>
          <p:nvPr>
            <p:ph idx="1"/>
          </p:nvPr>
        </p:nvSpPr>
        <p:spPr>
          <a:xfrm>
            <a:off x="2514600" y="2057400"/>
            <a:ext cx="8001000" cy="4068766"/>
          </a:xfrm>
        </p:spPr>
        <p:txBody>
          <a:bodyPr/>
          <a:lstStyle/>
          <a:p>
            <a:pPr eaLnBrk="1" hangingPunct="1"/>
            <a:r>
              <a:rPr lang="en-US" dirty="0" smtClean="0"/>
              <a:t>Have </a:t>
            </a:r>
            <a:r>
              <a:rPr lang="en-US" dirty="0" smtClean="0"/>
              <a:t>a great summer, and always maximize your expected utilities</a:t>
            </a:r>
            <a:r>
              <a:rPr lang="en-US" dirty="0" smtClean="0"/>
              <a:t>!</a:t>
            </a:r>
            <a:endParaRPr lang="en-US" altLang="ko-KR" dirty="0"/>
          </a:p>
          <a:p>
            <a:r>
              <a:rPr lang="en-US" altLang="ko-KR" dirty="0" smtClean="0"/>
              <a:t>Reinforcement learning teaches us to (a) DO before you know everything (and learn from doing) and (b) make many mistakes!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>
                <a:sym typeface="Wingdings" panose="05000000000000000000" pitchFamily="2" charset="2"/>
              </a:rPr>
              <a:t> Spirit of “</a:t>
            </a:r>
            <a:r>
              <a:rPr lang="ko-KR" altLang="en-US" dirty="0" err="1" smtClean="0">
                <a:sym typeface="Wingdings" panose="05000000000000000000" pitchFamily="2" charset="2"/>
              </a:rPr>
              <a:t>아님말고</a:t>
            </a:r>
            <a:r>
              <a:rPr lang="en-US" altLang="ko-KR" dirty="0" smtClean="0">
                <a:sym typeface="Wingdings" panose="05000000000000000000" pitchFamily="2" charset="2"/>
              </a:rPr>
              <a:t>” or “</a:t>
            </a:r>
            <a:r>
              <a:rPr lang="en-US" altLang="ko-KR" dirty="0" err="1" smtClean="0">
                <a:sym typeface="Wingdings" panose="05000000000000000000" pitchFamily="2" charset="2"/>
              </a:rPr>
              <a:t>NoYet</a:t>
            </a:r>
            <a:r>
              <a:rPr lang="en-US" altLang="ko-KR" dirty="0" smtClean="0">
                <a:sym typeface="Wingdings" panose="05000000000000000000" pitchFamily="2" charset="2"/>
              </a:rPr>
              <a:t>” (Growth mindset)</a:t>
            </a:r>
            <a:endParaRPr lang="en-US" altLang="ko-KR" dirty="0" smtClean="0"/>
          </a:p>
          <a:p>
            <a:r>
              <a:rPr lang="en-US" altLang="ko-KR" dirty="0" smtClean="0"/>
              <a:t>Try to build something over the summer!</a:t>
            </a:r>
            <a:endParaRPr lang="en-US" altLang="ko-KR" dirty="0"/>
          </a:p>
          <a:p>
            <a:endParaRPr lang="en-US" altLang="ko-KR" dirty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320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90600"/>
            <a:ext cx="12192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8" y="0"/>
            <a:ext cx="1146143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45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9961-7843-4FC3-86D6-06A06C610DD5}" type="slidenum">
              <a:rPr lang="en-US" altLang="zh-CN"/>
              <a:pPr/>
              <a:t>5</a:t>
            </a:fld>
            <a:r>
              <a:rPr lang="en-US" altLang="zh-CN"/>
              <a:t>/39</a:t>
            </a: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Word Emission Probabilities</a:t>
            </a:r>
            <a:br>
              <a:rPr lang="en-US" altLang="zh-CN"/>
            </a:br>
            <a:r>
              <a:rPr lang="en-US" altLang="zh-CN"/>
              <a:t>P ( word | state )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/>
              <a:t>A two-word language:  </a:t>
            </a:r>
            <a:r>
              <a:rPr lang="en-US" altLang="zh-CN" sz="2000" dirty="0">
                <a:latin typeface="Times New Roman"/>
              </a:rPr>
              <a:t>“</a:t>
            </a:r>
            <a:r>
              <a:rPr lang="en-US" altLang="zh-CN" sz="2000" dirty="0"/>
              <a:t>fish</a:t>
            </a:r>
            <a:r>
              <a:rPr lang="en-US" altLang="zh-CN" sz="2000" dirty="0">
                <a:latin typeface="Times New Roman"/>
              </a:rPr>
              <a:t>”</a:t>
            </a:r>
            <a:r>
              <a:rPr lang="en-US" altLang="zh-CN" sz="2000" dirty="0"/>
              <a:t> and </a:t>
            </a:r>
            <a:r>
              <a:rPr lang="en-US" altLang="zh-CN" sz="2000" dirty="0">
                <a:latin typeface="Times New Roman"/>
              </a:rPr>
              <a:t>“</a:t>
            </a:r>
            <a:r>
              <a:rPr lang="en-US" altLang="zh-CN" sz="2000" dirty="0"/>
              <a:t>sleep</a:t>
            </a:r>
            <a:r>
              <a:rPr lang="en-US" altLang="zh-CN" sz="2000" dirty="0">
                <a:latin typeface="Times New Roman"/>
              </a:rPr>
              <a:t>”</a:t>
            </a:r>
            <a:endParaRPr lang="en-US" altLang="zh-CN" sz="2000" dirty="0"/>
          </a:p>
          <a:p>
            <a:r>
              <a:rPr lang="en-US" altLang="zh-CN" sz="2000" dirty="0"/>
              <a:t>Suppose in our training corpus,</a:t>
            </a:r>
          </a:p>
          <a:p>
            <a:pPr lvl="2"/>
            <a:r>
              <a:rPr lang="en-US" altLang="zh-CN" sz="2100" dirty="0">
                <a:latin typeface="Times New Roman"/>
              </a:rPr>
              <a:t>“</a:t>
            </a:r>
            <a:r>
              <a:rPr lang="en-US" altLang="zh-CN" sz="2100" dirty="0"/>
              <a:t>fish</a:t>
            </a:r>
            <a:r>
              <a:rPr lang="en-US" altLang="zh-CN" sz="2100" dirty="0">
                <a:latin typeface="Times New Roman"/>
              </a:rPr>
              <a:t>”</a:t>
            </a:r>
            <a:r>
              <a:rPr lang="en-US" altLang="zh-CN" sz="2100" dirty="0"/>
              <a:t> appears 8 times as a noun and </a:t>
            </a:r>
            <a:r>
              <a:rPr lang="en-US" altLang="zh-CN" sz="2100" dirty="0" smtClean="0"/>
              <a:t>5 </a:t>
            </a:r>
            <a:r>
              <a:rPr lang="en-US" altLang="zh-CN" sz="2100" dirty="0"/>
              <a:t>times as a verb</a:t>
            </a:r>
          </a:p>
          <a:p>
            <a:pPr lvl="2"/>
            <a:r>
              <a:rPr lang="en-US" altLang="zh-CN" sz="2100" dirty="0">
                <a:latin typeface="Times New Roman"/>
              </a:rPr>
              <a:t>“</a:t>
            </a:r>
            <a:r>
              <a:rPr lang="en-US" altLang="zh-CN" sz="2100" dirty="0"/>
              <a:t>sleep</a:t>
            </a:r>
            <a:r>
              <a:rPr lang="en-US" altLang="zh-CN" sz="2100" dirty="0">
                <a:latin typeface="Times New Roman"/>
              </a:rPr>
              <a:t>”</a:t>
            </a:r>
            <a:r>
              <a:rPr lang="en-US" altLang="zh-CN" sz="2100" dirty="0"/>
              <a:t> appears twice as a noun and </a:t>
            </a:r>
            <a:r>
              <a:rPr lang="en-US" altLang="zh-CN" sz="2100" dirty="0" smtClean="0"/>
              <a:t>5 </a:t>
            </a:r>
            <a:r>
              <a:rPr lang="en-US" altLang="zh-CN" sz="2100" dirty="0"/>
              <a:t>times as a verb</a:t>
            </a:r>
          </a:p>
          <a:p>
            <a:r>
              <a:rPr lang="en-US" altLang="zh-CN" sz="2000" dirty="0"/>
              <a:t>Emission probabilities:</a:t>
            </a:r>
          </a:p>
          <a:p>
            <a:pPr lvl="2"/>
            <a:r>
              <a:rPr lang="en-US" altLang="zh-CN" sz="2100" dirty="0"/>
              <a:t>Noun</a:t>
            </a:r>
          </a:p>
          <a:p>
            <a:pPr lvl="3"/>
            <a:r>
              <a:rPr lang="en-US" altLang="zh-CN" sz="1800" dirty="0"/>
              <a:t>P(fish | noun) :	0.8</a:t>
            </a:r>
          </a:p>
          <a:p>
            <a:pPr lvl="3"/>
            <a:r>
              <a:rPr lang="en-US" altLang="zh-CN" sz="1800" dirty="0"/>
              <a:t>P(sleep | noun) :	0.2</a:t>
            </a:r>
          </a:p>
          <a:p>
            <a:pPr lvl="2"/>
            <a:r>
              <a:rPr lang="en-US" altLang="zh-CN" sz="2100" dirty="0"/>
              <a:t>Verb</a:t>
            </a:r>
          </a:p>
          <a:p>
            <a:pPr lvl="3"/>
            <a:r>
              <a:rPr lang="en-US" altLang="zh-CN" sz="1800" dirty="0"/>
              <a:t>P(fish | verb) :	0.5</a:t>
            </a:r>
          </a:p>
          <a:p>
            <a:pPr lvl="3"/>
            <a:r>
              <a:rPr lang="en-US" altLang="zh-CN" sz="1800" dirty="0"/>
              <a:t>P(sleep | verb) :	0.5</a:t>
            </a:r>
          </a:p>
        </p:txBody>
      </p:sp>
    </p:spTree>
    <p:extLst>
      <p:ext uri="{BB962C8B-B14F-4D97-AF65-F5344CB8AC3E}">
        <p14:creationId xmlns:p14="http://schemas.microsoft.com/office/powerpoint/2010/main" val="350422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4B54-52B9-4B74-902F-158CD45F7BDA}" type="slidenum">
              <a:rPr lang="en-US" altLang="zh-CN"/>
              <a:pPr/>
              <a:t>6</a:t>
            </a:fld>
            <a:r>
              <a:rPr lang="en-US" altLang="zh-CN"/>
              <a:t>/39</a:t>
            </a:r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Viterbi Probabilities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graphicFrame>
        <p:nvGraphicFramePr>
          <p:cNvPr id="557060" name="Object 4"/>
          <p:cNvGraphicFramePr>
            <a:graphicFrameLocks noChangeAspect="1"/>
          </p:cNvGraphicFramePr>
          <p:nvPr/>
        </p:nvGraphicFramePr>
        <p:xfrm>
          <a:off x="2103968" y="2352676"/>
          <a:ext cx="8142817" cy="406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r:id="rId3" imgW="6106320" imgH="4062240" progId="Word.Document.8">
                  <p:embed/>
                </p:oleObj>
              </mc:Choice>
              <mc:Fallback>
                <p:oleObj name="Document" r:id="rId3" imgW="6106320" imgH="4062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968" y="2352676"/>
                        <a:ext cx="8142817" cy="406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682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4287-1945-47A0-8906-16C7B968F37C}" type="slidenum">
              <a:rPr lang="en-US" altLang="zh-CN"/>
              <a:pPr/>
              <a:t>7</a:t>
            </a:fld>
            <a:r>
              <a:rPr lang="en-US" altLang="zh-CN"/>
              <a:t>/39</a:t>
            </a: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graphicFrame>
        <p:nvGraphicFramePr>
          <p:cNvPr id="558084" name="Object 4"/>
          <p:cNvGraphicFramePr>
            <a:graphicFrameLocks noChangeAspect="1"/>
          </p:cNvGraphicFramePr>
          <p:nvPr/>
        </p:nvGraphicFramePr>
        <p:xfrm>
          <a:off x="1917700" y="2789239"/>
          <a:ext cx="8138584" cy="405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ocument" r:id="rId3" imgW="6109200" imgH="4052880" progId="Word.Document.8">
                  <p:embed/>
                </p:oleObj>
              </mc:Choice>
              <mc:Fallback>
                <p:oleObj name="Document" r:id="rId3" imgW="6109200" imgH="4052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789239"/>
                        <a:ext cx="8138584" cy="405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8085" name="Group 5"/>
          <p:cNvGrpSpPr>
            <a:grpSpLocks noChangeAspect="1"/>
          </p:cNvGrpSpPr>
          <p:nvPr/>
        </p:nvGrpSpPr>
        <p:grpSpPr bwMode="auto">
          <a:xfrm>
            <a:off x="2336801" y="228601"/>
            <a:ext cx="7636042" cy="2192664"/>
            <a:chOff x="432" y="1680"/>
            <a:chExt cx="4896" cy="1879"/>
          </a:xfrm>
        </p:grpSpPr>
        <p:grpSp>
          <p:nvGrpSpPr>
            <p:cNvPr id="558086" name="Group 6"/>
            <p:cNvGrpSpPr>
              <a:grpSpLocks noChangeAspect="1"/>
            </p:cNvGrpSpPr>
            <p:nvPr/>
          </p:nvGrpSpPr>
          <p:grpSpPr bwMode="auto">
            <a:xfrm>
              <a:off x="432" y="2304"/>
              <a:ext cx="480" cy="507"/>
              <a:chOff x="432" y="2304"/>
              <a:chExt cx="480" cy="507"/>
            </a:xfrm>
          </p:grpSpPr>
          <p:sp>
            <p:nvSpPr>
              <p:cNvPr id="558087" name="Oval 7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8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373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start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58089" name="Group 9"/>
            <p:cNvGrpSpPr>
              <a:grpSpLocks noChangeAspect="1"/>
            </p:cNvGrpSpPr>
            <p:nvPr/>
          </p:nvGrpSpPr>
          <p:grpSpPr bwMode="auto">
            <a:xfrm>
              <a:off x="1776" y="2304"/>
              <a:ext cx="480" cy="507"/>
              <a:chOff x="432" y="2304"/>
              <a:chExt cx="480" cy="507"/>
            </a:xfrm>
          </p:grpSpPr>
          <p:sp>
            <p:nvSpPr>
              <p:cNvPr id="558090" name="Oval 10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91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414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noun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58092" name="Group 12"/>
            <p:cNvGrpSpPr>
              <a:grpSpLocks noChangeAspect="1"/>
            </p:cNvGrpSpPr>
            <p:nvPr/>
          </p:nvGrpSpPr>
          <p:grpSpPr bwMode="auto">
            <a:xfrm>
              <a:off x="3312" y="2304"/>
              <a:ext cx="480" cy="507"/>
              <a:chOff x="432" y="2304"/>
              <a:chExt cx="480" cy="507"/>
            </a:xfrm>
          </p:grpSpPr>
          <p:sp>
            <p:nvSpPr>
              <p:cNvPr id="558093" name="Oval 13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94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433" y="2415"/>
                <a:ext cx="382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verb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58095" name="Group 15"/>
            <p:cNvGrpSpPr>
              <a:grpSpLocks noChangeAspect="1"/>
            </p:cNvGrpSpPr>
            <p:nvPr/>
          </p:nvGrpSpPr>
          <p:grpSpPr bwMode="auto">
            <a:xfrm>
              <a:off x="4848" y="2256"/>
              <a:ext cx="480" cy="480"/>
              <a:chOff x="432" y="2304"/>
              <a:chExt cx="480" cy="480"/>
            </a:xfrm>
          </p:grpSpPr>
          <p:sp>
            <p:nvSpPr>
              <p:cNvPr id="558096" name="Oval 16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97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2351"/>
                <a:ext cx="382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itchFamily="18" charset="0"/>
                  </a:rPr>
                  <a:t> </a:t>
                </a:r>
                <a:r>
                  <a:rPr lang="en-US" altLang="zh-CN">
                    <a:latin typeface="Times New Roman" pitchFamily="18" charset="0"/>
                  </a:rPr>
                  <a:t>end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558098" name="Line 18"/>
            <p:cNvSpPr>
              <a:spLocks noChangeAspect="1" noChangeShapeType="1"/>
            </p:cNvSpPr>
            <p:nvPr/>
          </p:nvSpPr>
          <p:spPr bwMode="auto">
            <a:xfrm>
              <a:off x="912" y="254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9" name="Line 19"/>
            <p:cNvSpPr>
              <a:spLocks noChangeAspect="1" noChangeShapeType="1"/>
            </p:cNvSpPr>
            <p:nvPr/>
          </p:nvSpPr>
          <p:spPr bwMode="auto">
            <a:xfrm>
              <a:off x="2208" y="244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100" name="Line 20"/>
            <p:cNvSpPr>
              <a:spLocks noChangeAspect="1" noChangeShapeType="1"/>
            </p:cNvSpPr>
            <p:nvPr/>
          </p:nvSpPr>
          <p:spPr bwMode="auto">
            <a:xfrm flipH="1">
              <a:off x="2256" y="2640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101" name="Line 21"/>
            <p:cNvSpPr>
              <a:spLocks noChangeAspect="1" noChangeShapeType="1"/>
            </p:cNvSpPr>
            <p:nvPr/>
          </p:nvSpPr>
          <p:spPr bwMode="auto">
            <a:xfrm>
              <a:off x="3792" y="254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102" name="Freeform 22"/>
            <p:cNvSpPr>
              <a:spLocks noChangeAspect="1"/>
            </p:cNvSpPr>
            <p:nvPr/>
          </p:nvSpPr>
          <p:spPr bwMode="auto">
            <a:xfrm>
              <a:off x="816" y="1968"/>
              <a:ext cx="2592" cy="384"/>
            </a:xfrm>
            <a:custGeom>
              <a:avLst/>
              <a:gdLst>
                <a:gd name="T0" fmla="*/ 0 w 2592"/>
                <a:gd name="T1" fmla="*/ 384 h 384"/>
                <a:gd name="T2" fmla="*/ 1200 w 2592"/>
                <a:gd name="T3" fmla="*/ 0 h 384"/>
                <a:gd name="T4" fmla="*/ 2592 w 2592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103" name="Freeform 23"/>
            <p:cNvSpPr>
              <a:spLocks noChangeAspect="1"/>
            </p:cNvSpPr>
            <p:nvPr/>
          </p:nvSpPr>
          <p:spPr bwMode="auto">
            <a:xfrm>
              <a:off x="2112" y="2688"/>
              <a:ext cx="2784" cy="544"/>
            </a:xfrm>
            <a:custGeom>
              <a:avLst/>
              <a:gdLst>
                <a:gd name="T0" fmla="*/ 0 w 2784"/>
                <a:gd name="T1" fmla="*/ 96 h 544"/>
                <a:gd name="T2" fmla="*/ 1440 w 2784"/>
                <a:gd name="T3" fmla="*/ 528 h 544"/>
                <a:gd name="T4" fmla="*/ 2784 w 2784"/>
                <a:gd name="T5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104" name="Freeform 24"/>
            <p:cNvSpPr>
              <a:spLocks noChangeAspect="1"/>
            </p:cNvSpPr>
            <p:nvPr/>
          </p:nvSpPr>
          <p:spPr bwMode="auto">
            <a:xfrm>
              <a:off x="3520" y="1840"/>
              <a:ext cx="536" cy="560"/>
            </a:xfrm>
            <a:custGeom>
              <a:avLst/>
              <a:gdLst>
                <a:gd name="T0" fmla="*/ 224 w 536"/>
                <a:gd name="T1" fmla="*/ 560 h 560"/>
                <a:gd name="T2" fmla="*/ 512 w 536"/>
                <a:gd name="T3" fmla="*/ 272 h 560"/>
                <a:gd name="T4" fmla="*/ 80 w 536"/>
                <a:gd name="T5" fmla="*/ 32 h 560"/>
                <a:gd name="T6" fmla="*/ 32 w 536"/>
                <a:gd name="T7" fmla="*/ 464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105" name="Freeform 25"/>
            <p:cNvSpPr>
              <a:spLocks noChangeAspect="1"/>
            </p:cNvSpPr>
            <p:nvPr/>
          </p:nvSpPr>
          <p:spPr bwMode="auto">
            <a:xfrm>
              <a:off x="1472" y="2688"/>
              <a:ext cx="600" cy="624"/>
            </a:xfrm>
            <a:custGeom>
              <a:avLst/>
              <a:gdLst>
                <a:gd name="T0" fmla="*/ 544 w 600"/>
                <a:gd name="T1" fmla="*/ 96 h 624"/>
                <a:gd name="T2" fmla="*/ 544 w 600"/>
                <a:gd name="T3" fmla="*/ 528 h 624"/>
                <a:gd name="T4" fmla="*/ 208 w 600"/>
                <a:gd name="T5" fmla="*/ 576 h 624"/>
                <a:gd name="T6" fmla="*/ 16 w 600"/>
                <a:gd name="T7" fmla="*/ 240 h 624"/>
                <a:gd name="T8" fmla="*/ 304 w 600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106" name="Text Box 26"/>
            <p:cNvSpPr txBox="1">
              <a:spLocks noChangeAspect="1" noChangeArrowheads="1"/>
            </p:cNvSpPr>
            <p:nvPr/>
          </p:nvSpPr>
          <p:spPr bwMode="auto">
            <a:xfrm>
              <a:off x="1238" y="2313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8107" name="Text Box 27"/>
            <p:cNvSpPr txBox="1">
              <a:spLocks noChangeAspect="1" noChangeArrowheads="1"/>
            </p:cNvSpPr>
            <p:nvPr/>
          </p:nvSpPr>
          <p:spPr bwMode="auto">
            <a:xfrm>
              <a:off x="1824" y="168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8108" name="Text Box 28"/>
            <p:cNvSpPr txBox="1">
              <a:spLocks noChangeAspect="1" noChangeArrowheads="1"/>
            </p:cNvSpPr>
            <p:nvPr/>
          </p:nvSpPr>
          <p:spPr bwMode="auto">
            <a:xfrm>
              <a:off x="2496" y="2208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8109" name="Text Box 29"/>
            <p:cNvSpPr txBox="1">
              <a:spLocks noChangeAspect="1" noChangeArrowheads="1"/>
            </p:cNvSpPr>
            <p:nvPr/>
          </p:nvSpPr>
          <p:spPr bwMode="auto">
            <a:xfrm>
              <a:off x="4176" y="2304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0.7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8110" name="Text Box 30"/>
            <p:cNvSpPr txBox="1">
              <a:spLocks noChangeAspect="1" noChangeArrowheads="1"/>
            </p:cNvSpPr>
            <p:nvPr/>
          </p:nvSpPr>
          <p:spPr bwMode="auto">
            <a:xfrm>
              <a:off x="3793" y="168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8111" name="Text Box 31"/>
            <p:cNvSpPr txBox="1">
              <a:spLocks noChangeAspect="1" noChangeArrowheads="1"/>
            </p:cNvSpPr>
            <p:nvPr/>
          </p:nvSpPr>
          <p:spPr bwMode="auto">
            <a:xfrm>
              <a:off x="2591" y="264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8112" name="Text Box 32"/>
            <p:cNvSpPr txBox="1">
              <a:spLocks noChangeAspect="1" noChangeArrowheads="1"/>
            </p:cNvSpPr>
            <p:nvPr/>
          </p:nvSpPr>
          <p:spPr bwMode="auto">
            <a:xfrm>
              <a:off x="1296" y="3121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8113" name="Text Box 33"/>
            <p:cNvSpPr txBox="1">
              <a:spLocks noChangeAspect="1" noChangeArrowheads="1"/>
            </p:cNvSpPr>
            <p:nvPr/>
          </p:nvSpPr>
          <p:spPr bwMode="auto">
            <a:xfrm>
              <a:off x="3359" y="3216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51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43E6-E3E7-4FD0-A7AB-36D7C3B64E4C}" type="slidenum">
              <a:rPr lang="en-US" altLang="zh-CN"/>
              <a:pPr/>
              <a:t>8</a:t>
            </a:fld>
            <a:r>
              <a:rPr lang="en-US" altLang="zh-CN"/>
              <a:t>/39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Dynamic Programming : </a:t>
            </a:r>
            <a:r>
              <a:rPr lang="en-US" altLang="ko-KR" dirty="0"/>
              <a:t>best length-k </a:t>
            </a:r>
            <a:r>
              <a:rPr lang="en-US" altLang="ko-KR" dirty="0" smtClean="0"/>
              <a:t>prefix</a:t>
            </a:r>
            <a:endParaRPr lang="en-US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graphicFrame>
        <p:nvGraphicFramePr>
          <p:cNvPr id="559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724017"/>
              </p:ext>
            </p:extLst>
          </p:nvPr>
        </p:nvGraphicFramePr>
        <p:xfrm>
          <a:off x="1917700" y="3433763"/>
          <a:ext cx="8138584" cy="403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ocument" r:id="rId3" imgW="6109200" imgH="4029120" progId="Word.Document.8">
                  <p:embed/>
                </p:oleObj>
              </mc:Choice>
              <mc:Fallback>
                <p:oleObj name="Document" r:id="rId3" imgW="6109200" imgH="4029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3433763"/>
                        <a:ext cx="8138584" cy="403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9109" name="Group 5"/>
          <p:cNvGrpSpPr>
            <a:grpSpLocks noChangeAspect="1"/>
          </p:cNvGrpSpPr>
          <p:nvPr/>
        </p:nvGrpSpPr>
        <p:grpSpPr bwMode="auto">
          <a:xfrm>
            <a:off x="2336801" y="1083936"/>
            <a:ext cx="7636042" cy="2192664"/>
            <a:chOff x="432" y="1680"/>
            <a:chExt cx="4896" cy="1879"/>
          </a:xfrm>
        </p:grpSpPr>
        <p:grpSp>
          <p:nvGrpSpPr>
            <p:cNvPr id="559110" name="Group 6"/>
            <p:cNvGrpSpPr>
              <a:grpSpLocks noChangeAspect="1"/>
            </p:cNvGrpSpPr>
            <p:nvPr/>
          </p:nvGrpSpPr>
          <p:grpSpPr bwMode="auto">
            <a:xfrm>
              <a:off x="432" y="2304"/>
              <a:ext cx="480" cy="507"/>
              <a:chOff x="432" y="2304"/>
              <a:chExt cx="480" cy="507"/>
            </a:xfrm>
          </p:grpSpPr>
          <p:sp>
            <p:nvSpPr>
              <p:cNvPr id="559111" name="Oval 7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9112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373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start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59113" name="Group 9"/>
            <p:cNvGrpSpPr>
              <a:grpSpLocks noChangeAspect="1"/>
            </p:cNvGrpSpPr>
            <p:nvPr/>
          </p:nvGrpSpPr>
          <p:grpSpPr bwMode="auto">
            <a:xfrm>
              <a:off x="1776" y="2304"/>
              <a:ext cx="480" cy="507"/>
              <a:chOff x="432" y="2304"/>
              <a:chExt cx="480" cy="507"/>
            </a:xfrm>
          </p:grpSpPr>
          <p:sp>
            <p:nvSpPr>
              <p:cNvPr id="559114" name="Oval 10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9115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414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noun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59116" name="Group 12"/>
            <p:cNvGrpSpPr>
              <a:grpSpLocks noChangeAspect="1"/>
            </p:cNvGrpSpPr>
            <p:nvPr/>
          </p:nvGrpSpPr>
          <p:grpSpPr bwMode="auto">
            <a:xfrm>
              <a:off x="3312" y="2304"/>
              <a:ext cx="480" cy="507"/>
              <a:chOff x="432" y="2304"/>
              <a:chExt cx="480" cy="507"/>
            </a:xfrm>
          </p:grpSpPr>
          <p:sp>
            <p:nvSpPr>
              <p:cNvPr id="559117" name="Oval 13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9118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433" y="2415"/>
                <a:ext cx="382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verb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59119" name="Group 15"/>
            <p:cNvGrpSpPr>
              <a:grpSpLocks noChangeAspect="1"/>
            </p:cNvGrpSpPr>
            <p:nvPr/>
          </p:nvGrpSpPr>
          <p:grpSpPr bwMode="auto">
            <a:xfrm>
              <a:off x="4848" y="2256"/>
              <a:ext cx="480" cy="480"/>
              <a:chOff x="432" y="2304"/>
              <a:chExt cx="480" cy="480"/>
            </a:xfrm>
          </p:grpSpPr>
          <p:sp>
            <p:nvSpPr>
              <p:cNvPr id="559120" name="Oval 16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9121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2351"/>
                <a:ext cx="382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itchFamily="18" charset="0"/>
                  </a:rPr>
                  <a:t> </a:t>
                </a:r>
                <a:r>
                  <a:rPr lang="en-US" altLang="zh-CN">
                    <a:latin typeface="Times New Roman" pitchFamily="18" charset="0"/>
                  </a:rPr>
                  <a:t>end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559122" name="Line 18"/>
            <p:cNvSpPr>
              <a:spLocks noChangeAspect="1" noChangeShapeType="1"/>
            </p:cNvSpPr>
            <p:nvPr/>
          </p:nvSpPr>
          <p:spPr bwMode="auto">
            <a:xfrm>
              <a:off x="912" y="254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123" name="Line 19"/>
            <p:cNvSpPr>
              <a:spLocks noChangeAspect="1" noChangeShapeType="1"/>
            </p:cNvSpPr>
            <p:nvPr/>
          </p:nvSpPr>
          <p:spPr bwMode="auto">
            <a:xfrm>
              <a:off x="2208" y="244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124" name="Line 20"/>
            <p:cNvSpPr>
              <a:spLocks noChangeAspect="1" noChangeShapeType="1"/>
            </p:cNvSpPr>
            <p:nvPr/>
          </p:nvSpPr>
          <p:spPr bwMode="auto">
            <a:xfrm flipH="1">
              <a:off x="2256" y="2640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125" name="Line 21"/>
            <p:cNvSpPr>
              <a:spLocks noChangeAspect="1" noChangeShapeType="1"/>
            </p:cNvSpPr>
            <p:nvPr/>
          </p:nvSpPr>
          <p:spPr bwMode="auto">
            <a:xfrm>
              <a:off x="3792" y="254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126" name="Freeform 22"/>
            <p:cNvSpPr>
              <a:spLocks noChangeAspect="1"/>
            </p:cNvSpPr>
            <p:nvPr/>
          </p:nvSpPr>
          <p:spPr bwMode="auto">
            <a:xfrm>
              <a:off x="816" y="1968"/>
              <a:ext cx="2592" cy="384"/>
            </a:xfrm>
            <a:custGeom>
              <a:avLst/>
              <a:gdLst>
                <a:gd name="T0" fmla="*/ 0 w 2592"/>
                <a:gd name="T1" fmla="*/ 384 h 384"/>
                <a:gd name="T2" fmla="*/ 1200 w 2592"/>
                <a:gd name="T3" fmla="*/ 0 h 384"/>
                <a:gd name="T4" fmla="*/ 2592 w 2592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127" name="Freeform 23"/>
            <p:cNvSpPr>
              <a:spLocks noChangeAspect="1"/>
            </p:cNvSpPr>
            <p:nvPr/>
          </p:nvSpPr>
          <p:spPr bwMode="auto">
            <a:xfrm>
              <a:off x="2112" y="2688"/>
              <a:ext cx="2784" cy="544"/>
            </a:xfrm>
            <a:custGeom>
              <a:avLst/>
              <a:gdLst>
                <a:gd name="T0" fmla="*/ 0 w 2784"/>
                <a:gd name="T1" fmla="*/ 96 h 544"/>
                <a:gd name="T2" fmla="*/ 1440 w 2784"/>
                <a:gd name="T3" fmla="*/ 528 h 544"/>
                <a:gd name="T4" fmla="*/ 2784 w 2784"/>
                <a:gd name="T5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128" name="Freeform 24"/>
            <p:cNvSpPr>
              <a:spLocks noChangeAspect="1"/>
            </p:cNvSpPr>
            <p:nvPr/>
          </p:nvSpPr>
          <p:spPr bwMode="auto">
            <a:xfrm>
              <a:off x="3520" y="1840"/>
              <a:ext cx="536" cy="560"/>
            </a:xfrm>
            <a:custGeom>
              <a:avLst/>
              <a:gdLst>
                <a:gd name="T0" fmla="*/ 224 w 536"/>
                <a:gd name="T1" fmla="*/ 560 h 560"/>
                <a:gd name="T2" fmla="*/ 512 w 536"/>
                <a:gd name="T3" fmla="*/ 272 h 560"/>
                <a:gd name="T4" fmla="*/ 80 w 536"/>
                <a:gd name="T5" fmla="*/ 32 h 560"/>
                <a:gd name="T6" fmla="*/ 32 w 536"/>
                <a:gd name="T7" fmla="*/ 464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129" name="Freeform 25"/>
            <p:cNvSpPr>
              <a:spLocks noChangeAspect="1"/>
            </p:cNvSpPr>
            <p:nvPr/>
          </p:nvSpPr>
          <p:spPr bwMode="auto">
            <a:xfrm>
              <a:off x="1472" y="2688"/>
              <a:ext cx="600" cy="624"/>
            </a:xfrm>
            <a:custGeom>
              <a:avLst/>
              <a:gdLst>
                <a:gd name="T0" fmla="*/ 544 w 600"/>
                <a:gd name="T1" fmla="*/ 96 h 624"/>
                <a:gd name="T2" fmla="*/ 544 w 600"/>
                <a:gd name="T3" fmla="*/ 528 h 624"/>
                <a:gd name="T4" fmla="*/ 208 w 600"/>
                <a:gd name="T5" fmla="*/ 576 h 624"/>
                <a:gd name="T6" fmla="*/ 16 w 600"/>
                <a:gd name="T7" fmla="*/ 240 h 624"/>
                <a:gd name="T8" fmla="*/ 304 w 600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130" name="Text Box 26"/>
            <p:cNvSpPr txBox="1">
              <a:spLocks noChangeAspect="1" noChangeArrowheads="1"/>
            </p:cNvSpPr>
            <p:nvPr/>
          </p:nvSpPr>
          <p:spPr bwMode="auto">
            <a:xfrm>
              <a:off x="1238" y="2313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9131" name="Text Box 27"/>
            <p:cNvSpPr txBox="1">
              <a:spLocks noChangeAspect="1" noChangeArrowheads="1"/>
            </p:cNvSpPr>
            <p:nvPr/>
          </p:nvSpPr>
          <p:spPr bwMode="auto">
            <a:xfrm>
              <a:off x="1824" y="168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9132" name="Text Box 28"/>
            <p:cNvSpPr txBox="1">
              <a:spLocks noChangeAspect="1" noChangeArrowheads="1"/>
            </p:cNvSpPr>
            <p:nvPr/>
          </p:nvSpPr>
          <p:spPr bwMode="auto">
            <a:xfrm>
              <a:off x="2496" y="2208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9133" name="Text Box 29"/>
            <p:cNvSpPr txBox="1">
              <a:spLocks noChangeAspect="1" noChangeArrowheads="1"/>
            </p:cNvSpPr>
            <p:nvPr/>
          </p:nvSpPr>
          <p:spPr bwMode="auto">
            <a:xfrm>
              <a:off x="4176" y="2304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0.7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9134" name="Text Box 30"/>
            <p:cNvSpPr txBox="1">
              <a:spLocks noChangeAspect="1" noChangeArrowheads="1"/>
            </p:cNvSpPr>
            <p:nvPr/>
          </p:nvSpPr>
          <p:spPr bwMode="auto">
            <a:xfrm>
              <a:off x="3793" y="168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9135" name="Text Box 31"/>
            <p:cNvSpPr txBox="1">
              <a:spLocks noChangeAspect="1" noChangeArrowheads="1"/>
            </p:cNvSpPr>
            <p:nvPr/>
          </p:nvSpPr>
          <p:spPr bwMode="auto">
            <a:xfrm>
              <a:off x="2591" y="264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9136" name="Text Box 32"/>
            <p:cNvSpPr txBox="1">
              <a:spLocks noChangeAspect="1" noChangeArrowheads="1"/>
            </p:cNvSpPr>
            <p:nvPr/>
          </p:nvSpPr>
          <p:spPr bwMode="auto">
            <a:xfrm>
              <a:off x="1296" y="3121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9137" name="Text Box 33"/>
            <p:cNvSpPr txBox="1">
              <a:spLocks noChangeAspect="1" noChangeArrowheads="1"/>
            </p:cNvSpPr>
            <p:nvPr/>
          </p:nvSpPr>
          <p:spPr bwMode="auto">
            <a:xfrm>
              <a:off x="3359" y="3216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559138" name="Text Box 34"/>
          <p:cNvSpPr txBox="1">
            <a:spLocks noChangeArrowheads="1"/>
          </p:cNvSpPr>
          <p:nvPr/>
        </p:nvSpPr>
        <p:spPr bwMode="auto">
          <a:xfrm>
            <a:off x="508000" y="2362200"/>
            <a:ext cx="2540000" cy="47625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Token 1:  fish</a:t>
            </a:r>
          </a:p>
        </p:txBody>
      </p:sp>
      <p:sp>
        <p:nvSpPr>
          <p:cNvPr id="559139" name="Line 35"/>
          <p:cNvSpPr>
            <a:spLocks noChangeShapeType="1"/>
          </p:cNvSpPr>
          <p:nvPr/>
        </p:nvSpPr>
        <p:spPr bwMode="auto">
          <a:xfrm>
            <a:off x="4775200" y="3962400"/>
            <a:ext cx="60960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40" name="Line 36"/>
          <p:cNvSpPr>
            <a:spLocks noChangeShapeType="1"/>
          </p:cNvSpPr>
          <p:nvPr/>
        </p:nvSpPr>
        <p:spPr bwMode="auto">
          <a:xfrm>
            <a:off x="4775200" y="4114800"/>
            <a:ext cx="6096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1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0388-9851-45CF-94FA-BBE0E5620876}" type="slidenum">
              <a:rPr lang="en-US" altLang="zh-CN"/>
              <a:pPr/>
              <a:t>9</a:t>
            </a:fld>
            <a:r>
              <a:rPr lang="en-US" altLang="zh-CN"/>
              <a:t>/39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graphicFrame>
        <p:nvGraphicFramePr>
          <p:cNvPr id="560132" name="Object 4"/>
          <p:cNvGraphicFramePr>
            <a:graphicFrameLocks noChangeAspect="1"/>
          </p:cNvGraphicFramePr>
          <p:nvPr/>
        </p:nvGraphicFramePr>
        <p:xfrm>
          <a:off x="1917700" y="2789238"/>
          <a:ext cx="8138584" cy="402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Document" r:id="rId3" imgW="6109200" imgH="4029120" progId="Word.Document.8">
                  <p:embed/>
                </p:oleObj>
              </mc:Choice>
              <mc:Fallback>
                <p:oleObj name="Document" r:id="rId3" imgW="6109200" imgH="4029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789238"/>
                        <a:ext cx="8138584" cy="402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0133" name="Group 5"/>
          <p:cNvGrpSpPr>
            <a:grpSpLocks noChangeAspect="1"/>
          </p:cNvGrpSpPr>
          <p:nvPr/>
        </p:nvGrpSpPr>
        <p:grpSpPr bwMode="auto">
          <a:xfrm>
            <a:off x="2336801" y="228601"/>
            <a:ext cx="7636042" cy="2192664"/>
            <a:chOff x="432" y="1680"/>
            <a:chExt cx="4896" cy="1879"/>
          </a:xfrm>
        </p:grpSpPr>
        <p:grpSp>
          <p:nvGrpSpPr>
            <p:cNvPr id="560134" name="Group 6"/>
            <p:cNvGrpSpPr>
              <a:grpSpLocks noChangeAspect="1"/>
            </p:cNvGrpSpPr>
            <p:nvPr/>
          </p:nvGrpSpPr>
          <p:grpSpPr bwMode="auto">
            <a:xfrm>
              <a:off x="432" y="2304"/>
              <a:ext cx="480" cy="507"/>
              <a:chOff x="432" y="2304"/>
              <a:chExt cx="480" cy="507"/>
            </a:xfrm>
          </p:grpSpPr>
          <p:sp>
            <p:nvSpPr>
              <p:cNvPr id="560135" name="Oval 7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36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373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start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60137" name="Group 9"/>
            <p:cNvGrpSpPr>
              <a:grpSpLocks noChangeAspect="1"/>
            </p:cNvGrpSpPr>
            <p:nvPr/>
          </p:nvGrpSpPr>
          <p:grpSpPr bwMode="auto">
            <a:xfrm>
              <a:off x="1776" y="2304"/>
              <a:ext cx="480" cy="507"/>
              <a:chOff x="432" y="2304"/>
              <a:chExt cx="480" cy="507"/>
            </a:xfrm>
          </p:grpSpPr>
          <p:sp>
            <p:nvSpPr>
              <p:cNvPr id="560138" name="Oval 10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39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414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noun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60140" name="Group 12"/>
            <p:cNvGrpSpPr>
              <a:grpSpLocks noChangeAspect="1"/>
            </p:cNvGrpSpPr>
            <p:nvPr/>
          </p:nvGrpSpPr>
          <p:grpSpPr bwMode="auto">
            <a:xfrm>
              <a:off x="3312" y="2304"/>
              <a:ext cx="480" cy="507"/>
              <a:chOff x="432" y="2304"/>
              <a:chExt cx="480" cy="507"/>
            </a:xfrm>
          </p:grpSpPr>
          <p:sp>
            <p:nvSpPr>
              <p:cNvPr id="560141" name="Oval 13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42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433" y="2415"/>
                <a:ext cx="382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verb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60143" name="Group 15"/>
            <p:cNvGrpSpPr>
              <a:grpSpLocks noChangeAspect="1"/>
            </p:cNvGrpSpPr>
            <p:nvPr/>
          </p:nvGrpSpPr>
          <p:grpSpPr bwMode="auto">
            <a:xfrm>
              <a:off x="4848" y="2256"/>
              <a:ext cx="480" cy="480"/>
              <a:chOff x="432" y="2304"/>
              <a:chExt cx="480" cy="480"/>
            </a:xfrm>
          </p:grpSpPr>
          <p:sp>
            <p:nvSpPr>
              <p:cNvPr id="560144" name="Oval 16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45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2351"/>
                <a:ext cx="382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itchFamily="18" charset="0"/>
                  </a:rPr>
                  <a:t> </a:t>
                </a:r>
                <a:r>
                  <a:rPr lang="en-US" altLang="zh-CN">
                    <a:latin typeface="Times New Roman" pitchFamily="18" charset="0"/>
                  </a:rPr>
                  <a:t>end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560146" name="Line 18"/>
            <p:cNvSpPr>
              <a:spLocks noChangeAspect="1" noChangeShapeType="1"/>
            </p:cNvSpPr>
            <p:nvPr/>
          </p:nvSpPr>
          <p:spPr bwMode="auto">
            <a:xfrm>
              <a:off x="912" y="254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47" name="Line 19"/>
            <p:cNvSpPr>
              <a:spLocks noChangeAspect="1" noChangeShapeType="1"/>
            </p:cNvSpPr>
            <p:nvPr/>
          </p:nvSpPr>
          <p:spPr bwMode="auto">
            <a:xfrm>
              <a:off x="2208" y="244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48" name="Line 20"/>
            <p:cNvSpPr>
              <a:spLocks noChangeAspect="1" noChangeShapeType="1"/>
            </p:cNvSpPr>
            <p:nvPr/>
          </p:nvSpPr>
          <p:spPr bwMode="auto">
            <a:xfrm flipH="1">
              <a:off x="2256" y="2640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49" name="Line 21"/>
            <p:cNvSpPr>
              <a:spLocks noChangeAspect="1" noChangeShapeType="1"/>
            </p:cNvSpPr>
            <p:nvPr/>
          </p:nvSpPr>
          <p:spPr bwMode="auto">
            <a:xfrm>
              <a:off x="3792" y="254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0" name="Freeform 22"/>
            <p:cNvSpPr>
              <a:spLocks noChangeAspect="1"/>
            </p:cNvSpPr>
            <p:nvPr/>
          </p:nvSpPr>
          <p:spPr bwMode="auto">
            <a:xfrm>
              <a:off x="816" y="1968"/>
              <a:ext cx="2592" cy="384"/>
            </a:xfrm>
            <a:custGeom>
              <a:avLst/>
              <a:gdLst>
                <a:gd name="T0" fmla="*/ 0 w 2592"/>
                <a:gd name="T1" fmla="*/ 384 h 384"/>
                <a:gd name="T2" fmla="*/ 1200 w 2592"/>
                <a:gd name="T3" fmla="*/ 0 h 384"/>
                <a:gd name="T4" fmla="*/ 2592 w 2592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1" name="Freeform 23"/>
            <p:cNvSpPr>
              <a:spLocks noChangeAspect="1"/>
            </p:cNvSpPr>
            <p:nvPr/>
          </p:nvSpPr>
          <p:spPr bwMode="auto">
            <a:xfrm>
              <a:off x="2112" y="2688"/>
              <a:ext cx="2784" cy="544"/>
            </a:xfrm>
            <a:custGeom>
              <a:avLst/>
              <a:gdLst>
                <a:gd name="T0" fmla="*/ 0 w 2784"/>
                <a:gd name="T1" fmla="*/ 96 h 544"/>
                <a:gd name="T2" fmla="*/ 1440 w 2784"/>
                <a:gd name="T3" fmla="*/ 528 h 544"/>
                <a:gd name="T4" fmla="*/ 2784 w 2784"/>
                <a:gd name="T5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2" name="Freeform 24"/>
            <p:cNvSpPr>
              <a:spLocks noChangeAspect="1"/>
            </p:cNvSpPr>
            <p:nvPr/>
          </p:nvSpPr>
          <p:spPr bwMode="auto">
            <a:xfrm>
              <a:off x="3520" y="1840"/>
              <a:ext cx="536" cy="560"/>
            </a:xfrm>
            <a:custGeom>
              <a:avLst/>
              <a:gdLst>
                <a:gd name="T0" fmla="*/ 224 w 536"/>
                <a:gd name="T1" fmla="*/ 560 h 560"/>
                <a:gd name="T2" fmla="*/ 512 w 536"/>
                <a:gd name="T3" fmla="*/ 272 h 560"/>
                <a:gd name="T4" fmla="*/ 80 w 536"/>
                <a:gd name="T5" fmla="*/ 32 h 560"/>
                <a:gd name="T6" fmla="*/ 32 w 536"/>
                <a:gd name="T7" fmla="*/ 464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3" name="Freeform 25"/>
            <p:cNvSpPr>
              <a:spLocks noChangeAspect="1"/>
            </p:cNvSpPr>
            <p:nvPr/>
          </p:nvSpPr>
          <p:spPr bwMode="auto">
            <a:xfrm>
              <a:off x="1472" y="2688"/>
              <a:ext cx="600" cy="624"/>
            </a:xfrm>
            <a:custGeom>
              <a:avLst/>
              <a:gdLst>
                <a:gd name="T0" fmla="*/ 544 w 600"/>
                <a:gd name="T1" fmla="*/ 96 h 624"/>
                <a:gd name="T2" fmla="*/ 544 w 600"/>
                <a:gd name="T3" fmla="*/ 528 h 624"/>
                <a:gd name="T4" fmla="*/ 208 w 600"/>
                <a:gd name="T5" fmla="*/ 576 h 624"/>
                <a:gd name="T6" fmla="*/ 16 w 600"/>
                <a:gd name="T7" fmla="*/ 240 h 624"/>
                <a:gd name="T8" fmla="*/ 304 w 600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4" name="Text Box 26"/>
            <p:cNvSpPr txBox="1">
              <a:spLocks noChangeAspect="1" noChangeArrowheads="1"/>
            </p:cNvSpPr>
            <p:nvPr/>
          </p:nvSpPr>
          <p:spPr bwMode="auto">
            <a:xfrm>
              <a:off x="1238" y="2313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0155" name="Text Box 27"/>
            <p:cNvSpPr txBox="1">
              <a:spLocks noChangeAspect="1" noChangeArrowheads="1"/>
            </p:cNvSpPr>
            <p:nvPr/>
          </p:nvSpPr>
          <p:spPr bwMode="auto">
            <a:xfrm>
              <a:off x="1824" y="168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0156" name="Text Box 28"/>
            <p:cNvSpPr txBox="1">
              <a:spLocks noChangeAspect="1" noChangeArrowheads="1"/>
            </p:cNvSpPr>
            <p:nvPr/>
          </p:nvSpPr>
          <p:spPr bwMode="auto">
            <a:xfrm>
              <a:off x="2496" y="2208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0157" name="Text Box 29"/>
            <p:cNvSpPr txBox="1">
              <a:spLocks noChangeAspect="1" noChangeArrowheads="1"/>
            </p:cNvSpPr>
            <p:nvPr/>
          </p:nvSpPr>
          <p:spPr bwMode="auto">
            <a:xfrm>
              <a:off x="4176" y="2304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0.7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0158" name="Text Box 30"/>
            <p:cNvSpPr txBox="1">
              <a:spLocks noChangeAspect="1" noChangeArrowheads="1"/>
            </p:cNvSpPr>
            <p:nvPr/>
          </p:nvSpPr>
          <p:spPr bwMode="auto">
            <a:xfrm>
              <a:off x="3793" y="168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0159" name="Text Box 31"/>
            <p:cNvSpPr txBox="1">
              <a:spLocks noChangeAspect="1" noChangeArrowheads="1"/>
            </p:cNvSpPr>
            <p:nvPr/>
          </p:nvSpPr>
          <p:spPr bwMode="auto">
            <a:xfrm>
              <a:off x="2591" y="2640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0160" name="Text Box 32"/>
            <p:cNvSpPr txBox="1">
              <a:spLocks noChangeAspect="1" noChangeArrowheads="1"/>
            </p:cNvSpPr>
            <p:nvPr/>
          </p:nvSpPr>
          <p:spPr bwMode="auto">
            <a:xfrm>
              <a:off x="1296" y="3121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0161" name="Text Box 33"/>
            <p:cNvSpPr txBox="1">
              <a:spLocks noChangeAspect="1" noChangeArrowheads="1"/>
            </p:cNvSpPr>
            <p:nvPr/>
          </p:nvSpPr>
          <p:spPr bwMode="auto">
            <a:xfrm>
              <a:off x="3359" y="3216"/>
              <a:ext cx="3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0.1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560162" name="Text Box 34"/>
          <p:cNvSpPr txBox="1">
            <a:spLocks noChangeArrowheads="1"/>
          </p:cNvSpPr>
          <p:nvPr/>
        </p:nvSpPr>
        <p:spPr bwMode="auto">
          <a:xfrm>
            <a:off x="508000" y="2362200"/>
            <a:ext cx="2540000" cy="47625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Token 1:  fish</a:t>
            </a:r>
          </a:p>
        </p:txBody>
      </p:sp>
      <p:sp>
        <p:nvSpPr>
          <p:cNvPr id="560163" name="Line 35"/>
          <p:cNvSpPr>
            <a:spLocks noChangeShapeType="1"/>
          </p:cNvSpPr>
          <p:nvPr/>
        </p:nvSpPr>
        <p:spPr bwMode="auto">
          <a:xfrm>
            <a:off x="4775200" y="3962400"/>
            <a:ext cx="9144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64" name="Line 36"/>
          <p:cNvSpPr>
            <a:spLocks noChangeShapeType="1"/>
          </p:cNvSpPr>
          <p:nvPr/>
        </p:nvSpPr>
        <p:spPr bwMode="auto">
          <a:xfrm>
            <a:off x="4775200" y="4114800"/>
            <a:ext cx="8128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767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"/>
  <p:tag name="PICTUREFILESIZE" val="404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404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h, h, t, h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643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+r, - t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45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\it +cavity, +catch, -toothache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62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x_1 \ldots x_{i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937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3682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12 -- probability.pptx</Template>
  <TotalTime>53637</TotalTime>
  <Words>1227</Words>
  <Application>Microsoft Office PowerPoint</Application>
  <PresentationFormat>사용자 지정</PresentationFormat>
  <Paragraphs>526</Paragraphs>
  <Slides>44</Slides>
  <Notes>5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44</vt:i4>
      </vt:variant>
    </vt:vector>
  </HeadingPairs>
  <TitlesOfParts>
    <vt:vector size="47" baseType="lpstr">
      <vt:lpstr>dan-berkeley-nlp-v1</vt:lpstr>
      <vt:lpstr>Equation</vt:lpstr>
      <vt:lpstr>Document</vt:lpstr>
      <vt:lpstr>PowerPoint 프레젠테이션</vt:lpstr>
      <vt:lpstr>Office Hr Recap: HMM and Viterbi</vt:lpstr>
      <vt:lpstr>Part-of-speech tagging with Hidden Markov Models</vt:lpstr>
      <vt:lpstr>A Simple POS HMM</vt:lpstr>
      <vt:lpstr>Word Emission Probabilities P ( word | state )</vt:lpstr>
      <vt:lpstr>Viterbi Probabilities</vt:lpstr>
      <vt:lpstr>PowerPoint 프레젠테이션</vt:lpstr>
      <vt:lpstr>Dynamic Programming : best length-k prefix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Bayes’Nets: Big Picture</vt:lpstr>
      <vt:lpstr>Bayes’ Nets: Big Picture</vt:lpstr>
      <vt:lpstr>Example Bayes’ Net: Insurance</vt:lpstr>
      <vt:lpstr>Example Bayes’ Net: Car</vt:lpstr>
      <vt:lpstr>Graphical Model Notation</vt:lpstr>
      <vt:lpstr>Example: Coin Flips</vt:lpstr>
      <vt:lpstr>Example: Traffic</vt:lpstr>
      <vt:lpstr>Bayes’ Net Semantics</vt:lpstr>
      <vt:lpstr>Probabilities in BNs</vt:lpstr>
      <vt:lpstr>Probabilities in BNs</vt:lpstr>
      <vt:lpstr>Example: Coin Flips</vt:lpstr>
      <vt:lpstr>Example: Traffic</vt:lpstr>
      <vt:lpstr>Example: Alarm Network</vt:lpstr>
      <vt:lpstr>PowerPoint 프레젠테이션</vt:lpstr>
      <vt:lpstr>Contest Highlights (~top 10%)</vt:lpstr>
      <vt:lpstr>Data Preparation</vt:lpstr>
      <vt:lpstr>Regression Tree (CART)</vt:lpstr>
      <vt:lpstr>Regression Tree Ensemble</vt:lpstr>
      <vt:lpstr>Tree Ensemble methods</vt:lpstr>
      <vt:lpstr>PowerPoint 프레젠테이션</vt:lpstr>
      <vt:lpstr>PowerPoint 프레젠테이션</vt:lpstr>
      <vt:lpstr>Where to Go Next?</vt:lpstr>
      <vt:lpstr>Short-term advice</vt:lpstr>
      <vt:lpstr>Where to go next?</vt:lpstr>
      <vt:lpstr>That’s It!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swhwang</cp:lastModifiedBy>
  <cp:revision>3300</cp:revision>
  <cp:lastPrinted>2014-03-18T18:14:25Z</cp:lastPrinted>
  <dcterms:created xsi:type="dcterms:W3CDTF">2004-08-27T04:16:05Z</dcterms:created>
  <dcterms:modified xsi:type="dcterms:W3CDTF">2017-06-02T01:34:57Z</dcterms:modified>
</cp:coreProperties>
</file>