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61" r:id="rId2"/>
    <p:sldId id="363" r:id="rId3"/>
    <p:sldId id="362" r:id="rId4"/>
    <p:sldId id="365" r:id="rId5"/>
    <p:sldId id="400" r:id="rId6"/>
    <p:sldId id="401" r:id="rId7"/>
    <p:sldId id="366" r:id="rId8"/>
    <p:sldId id="367" r:id="rId9"/>
    <p:sldId id="368" r:id="rId10"/>
    <p:sldId id="402" r:id="rId11"/>
    <p:sldId id="372" r:id="rId12"/>
    <p:sldId id="373" r:id="rId13"/>
    <p:sldId id="374" r:id="rId14"/>
    <p:sldId id="376" r:id="rId15"/>
    <p:sldId id="377" r:id="rId16"/>
    <p:sldId id="378" r:id="rId17"/>
    <p:sldId id="40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DC5"/>
    <a:srgbClr val="5B9BD5"/>
    <a:srgbClr val="FF0000"/>
    <a:srgbClr val="184A6B"/>
    <a:srgbClr val="2CE1E5"/>
    <a:srgbClr val="2CDFE3"/>
    <a:srgbClr val="7FD4E8"/>
    <a:srgbClr val="A0DFEE"/>
    <a:srgbClr val="169FF4"/>
    <a:srgbClr val="34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71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5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9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90452-D39A-4E24-8798-2F94016FA2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69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90452-D39A-4E24-8798-2F94016FA2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24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90452-D39A-4E24-8798-2F94016FA2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35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81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0F97547-5410-4045-AC3C-EE70F1D17F0B}" type="datetime4">
              <a:rPr lang="en-US" altLang="ko-KR"/>
              <a:pPr/>
              <a:t>February 2, 2017</a:t>
            </a:fld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110AC7-0219-A446-AEC1-6D13CC089E21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ko-KR"/>
          </a:p>
        </p:txBody>
      </p:sp>
    </p:spTree>
    <p:extLst>
      <p:ext uri="{BB962C8B-B14F-4D97-AF65-F5344CB8AC3E}">
        <p14:creationId xmlns:p14="http://schemas.microsoft.com/office/powerpoint/2010/main" val="2996700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0F97547-5410-4045-AC3C-EE70F1D17F0B}" type="datetime4">
              <a:rPr lang="en-US" altLang="ko-KR"/>
              <a:pPr/>
              <a:t>February 2, 2017</a:t>
            </a:fld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110AC7-0219-A446-AEC1-6D13CC089E21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ko-KR"/>
          </a:p>
        </p:txBody>
      </p:sp>
    </p:spTree>
    <p:extLst>
      <p:ext uri="{BB962C8B-B14F-4D97-AF65-F5344CB8AC3E}">
        <p14:creationId xmlns:p14="http://schemas.microsoft.com/office/powerpoint/2010/main" val="145452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65447"/>
            <a:ext cx="11687907" cy="72683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914400"/>
            <a:ext cx="11687907" cy="52625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charset="2"/>
              <a:buChar char="l"/>
              <a:defRPr sz="3000"/>
            </a:lvl1pPr>
            <a:lvl2pPr marL="685800" indent="-228600">
              <a:buFont typeface="Wingdings" charset="2"/>
              <a:buChar char="Ø"/>
              <a:defRPr sz="2800"/>
            </a:lvl2pPr>
            <a:lvl3pPr marL="1143000" indent="-228600">
              <a:buFont typeface="Wingdings" charset="2"/>
              <a:buChar char="u"/>
              <a:defRPr sz="2800"/>
            </a:lvl3pPr>
            <a:lvl4pPr>
              <a:defRPr sz="2800"/>
            </a:lvl4pPr>
            <a:lvl5pPr marL="2057400" indent="-228600">
              <a:buFont typeface="Wingdings" charset="2"/>
              <a:buChar char="ü"/>
              <a:defRPr sz="2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74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en-US" altLang="ko-KR" sz="1400" b="1" dirty="0" smtClean="0"/>
              <a:t>17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79" y="1353967"/>
            <a:ext cx="8501237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Lecture 1-1</a:t>
            </a:r>
            <a:br>
              <a:rPr kumimoji="1" lang="en-US" altLang="ko-KR" dirty="0" smtClean="0"/>
            </a:br>
            <a:r>
              <a:rPr kumimoji="1" lang="en-US" altLang="ko-KR" dirty="0" smtClean="0"/>
              <a:t>Hardware/Software Interface</a:t>
            </a:r>
            <a:r>
              <a:rPr lang="ko-KR" altLang="en-US" dirty="0" smtClean="0">
                <a:latin typeface="+mn-lt"/>
              </a:rPr>
              <a:t/>
            </a:r>
            <a:br>
              <a:rPr lang="ko-KR" altLang="en-US" dirty="0" smtClean="0">
                <a:latin typeface="+mn-lt"/>
              </a:rPr>
            </a:b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Courtesy 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78191" y="5104164"/>
            <a:ext cx="5674630" cy="996170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+mn-ea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 smtClean="0">
                <a:latin typeface="+mn-ea"/>
                <a:ea typeface="+mn-ea"/>
              </a:rPr>
              <a:t>Kyoungwoo</a:t>
            </a:r>
            <a:r>
              <a:rPr lang="en-US" altLang="ko-KR" dirty="0" smtClean="0">
                <a:latin typeface="+mn-ea"/>
                <a:ea typeface="+mn-ea"/>
              </a:rPr>
              <a:t> Lee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5479642" cy="480131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Computer Architecture-Module1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43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072813" y="2408846"/>
            <a:ext cx="6046399" cy="646331"/>
          </a:xfrm>
        </p:spPr>
        <p:txBody>
          <a:bodyPr/>
          <a:lstStyle/>
          <a:p>
            <a:r>
              <a:rPr kumimoji="1" lang="en-US" altLang="ko-KR" dirty="0" smtClean="0"/>
              <a:t>Instruction Set Architecture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438716" cy="480131"/>
          </a:xfrm>
        </p:spPr>
        <p:txBody>
          <a:bodyPr/>
          <a:lstStyle/>
          <a:p>
            <a:r>
              <a:rPr lang="en-US" altLang="ko-KR" dirty="0" smtClean="0"/>
              <a:t>Hardware/Software Interface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385550" y="6526213"/>
            <a:ext cx="806450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9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Instruction Set Architecture (ISA)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lang="en-US" altLang="ko-KR" sz="3000" b="1" dirty="0"/>
              <a:t>Syntax and semantics of a list of instructions</a:t>
            </a:r>
          </a:p>
          <a:p>
            <a:pPr>
              <a:buFont typeface="Wingdings" charset="2"/>
              <a:buChar char="l"/>
            </a:pPr>
            <a:r>
              <a:rPr lang="en-US" altLang="ko-KR" sz="3000" dirty="0" smtClean="0"/>
              <a:t>Interface description separating the hardware and software</a:t>
            </a:r>
          </a:p>
          <a:p>
            <a:pPr>
              <a:buFont typeface="Wingdings" charset="2"/>
              <a:buChar char="l"/>
            </a:pPr>
            <a:r>
              <a:rPr lang="en-US" altLang="ko-KR" sz="3000" dirty="0" smtClean="0"/>
              <a:t>Many ISAs</a:t>
            </a:r>
            <a:endParaRPr lang="en-US" altLang="ko-KR" sz="2400" dirty="0"/>
          </a:p>
          <a:p>
            <a:pPr lvl="1"/>
            <a:r>
              <a:rPr lang="en-US" altLang="ko-KR" dirty="0" smtClean="0"/>
              <a:t>X86/ia32</a:t>
            </a:r>
            <a:r>
              <a:rPr lang="en-US" altLang="ko-KR" dirty="0"/>
              <a:t>, ia64, ARM, </a:t>
            </a:r>
            <a:r>
              <a:rPr lang="en-US" altLang="ko-KR" dirty="0" smtClean="0"/>
              <a:t>MIPS, PowerPC, etc.</a:t>
            </a:r>
            <a:endParaRPr lang="en-US" altLang="ko-KR" sz="3000" dirty="0" smtClean="0"/>
          </a:p>
          <a:p>
            <a:pPr>
              <a:buFont typeface="Wingdings" charset="2"/>
              <a:buChar char="l"/>
            </a:pPr>
            <a:endParaRPr lang="en-US" altLang="ko-KR" dirty="0"/>
          </a:p>
          <a:p>
            <a:pPr>
              <a:buFont typeface="Wingdings" charset="2"/>
              <a:buChar char="l"/>
            </a:pPr>
            <a:endParaRPr lang="en-US" altLang="ko-KR" sz="3000" dirty="0" smtClean="0"/>
          </a:p>
          <a:p>
            <a:pPr>
              <a:buFont typeface="Wingdings" charset="2"/>
              <a:buChar char="l"/>
            </a:pPr>
            <a:endParaRPr lang="en-US" altLang="ko-KR" dirty="0"/>
          </a:p>
          <a:p>
            <a:pPr>
              <a:buFont typeface="Wingdings" charset="2"/>
              <a:buChar char="l"/>
            </a:pPr>
            <a:endParaRPr lang="en-US" altLang="ko-KR" sz="3000" dirty="0" smtClean="0"/>
          </a:p>
          <a:p>
            <a:pPr>
              <a:buFont typeface="Wingdings" charset="2"/>
              <a:buChar char="l"/>
            </a:pPr>
            <a:r>
              <a:rPr lang="en-US" altLang="ko-KR" sz="3000" dirty="0" smtClean="0"/>
              <a:t>RISC </a:t>
            </a:r>
            <a:r>
              <a:rPr lang="en-US" altLang="ko-KR" sz="3000" dirty="0"/>
              <a:t>vs. CISC</a:t>
            </a:r>
          </a:p>
          <a:p>
            <a:pPr lvl="1"/>
            <a:r>
              <a:rPr lang="en-US" altLang="ko-KR" sz="2800" dirty="0"/>
              <a:t>Reduced Instruction-Set Computer</a:t>
            </a:r>
          </a:p>
          <a:p>
            <a:pPr lvl="1"/>
            <a:r>
              <a:rPr lang="en-US" altLang="ko-KR" sz="2800" dirty="0"/>
              <a:t>Complex </a:t>
            </a:r>
            <a:r>
              <a:rPr lang="en-US" altLang="ko-KR" sz="2800" dirty="0" smtClean="0"/>
              <a:t>Instruction-Set </a:t>
            </a:r>
            <a:r>
              <a:rPr lang="en-US" altLang="ko-KR" sz="2800" dirty="0"/>
              <a:t>Computer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076092" y="2774040"/>
            <a:ext cx="6616701" cy="3067050"/>
            <a:chOff x="4726212" y="2725055"/>
            <a:chExt cx="6616701" cy="3067050"/>
          </a:xfrm>
        </p:grpSpPr>
        <p:sp>
          <p:nvSpPr>
            <p:cNvPr id="5" name="Rectangle 3" descr="Horizontal brick"/>
            <p:cNvSpPr>
              <a:spLocks noChangeArrowheads="1"/>
            </p:cNvSpPr>
            <p:nvPr/>
          </p:nvSpPr>
          <p:spPr bwMode="auto">
            <a:xfrm>
              <a:off x="5150076" y="3893456"/>
              <a:ext cx="6192837" cy="379413"/>
            </a:xfrm>
            <a:prstGeom prst="rect">
              <a:avLst/>
            </a:prstGeom>
            <a:pattFill prst="horzBrick">
              <a:fgClr>
                <a:srgbClr val="FF0000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dirty="0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7405913" y="2725055"/>
              <a:ext cx="341313" cy="24923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7534500" y="2985405"/>
              <a:ext cx="82550" cy="508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7547201" y="3498168"/>
              <a:ext cx="2000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7751987" y="3504518"/>
              <a:ext cx="0" cy="247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712617" y="3743278"/>
              <a:ext cx="587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7394800" y="3504519"/>
              <a:ext cx="152400" cy="312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7197316" y="3790268"/>
              <a:ext cx="223837" cy="1190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7617051" y="3179081"/>
              <a:ext cx="200025" cy="1190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7828188" y="3167969"/>
              <a:ext cx="130175" cy="141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7547201" y="3109230"/>
              <a:ext cx="2000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7758337" y="2974293"/>
              <a:ext cx="128588" cy="139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8674325" y="2790144"/>
              <a:ext cx="341312" cy="24923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8887051" y="3048906"/>
              <a:ext cx="58737" cy="5746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8663212" y="3569606"/>
              <a:ext cx="293688" cy="1825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8636226" y="3725180"/>
              <a:ext cx="130175" cy="2492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8956901" y="3569606"/>
              <a:ext cx="269875" cy="1825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9239476" y="3623580"/>
              <a:ext cx="200025" cy="139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9450612" y="3633106"/>
              <a:ext cx="58738" cy="555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8733062" y="3244168"/>
              <a:ext cx="153988" cy="184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 flipV="1">
              <a:off x="8521926" y="3363230"/>
              <a:ext cx="223837" cy="76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8593362" y="3174318"/>
              <a:ext cx="293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 flipV="1">
              <a:off x="8380637" y="3039380"/>
              <a:ext cx="223838" cy="139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8745762" y="2909205"/>
              <a:ext cx="58738" cy="76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 flipV="1">
              <a:off x="7601176" y="2758394"/>
              <a:ext cx="153987" cy="141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7847238" y="4363356"/>
              <a:ext cx="587375" cy="411163"/>
            </a:xfrm>
            <a:prstGeom prst="ellips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8058375" y="4580843"/>
              <a:ext cx="23812" cy="1079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8090125" y="4563380"/>
              <a:ext cx="238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8161563" y="4585606"/>
              <a:ext cx="22225" cy="2222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8161563" y="4434793"/>
              <a:ext cx="93663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7902801" y="4434793"/>
              <a:ext cx="11747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V="1">
              <a:off x="7540850" y="5684155"/>
              <a:ext cx="0" cy="1079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8175850" y="4818968"/>
              <a:ext cx="0" cy="4762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8199662" y="5315855"/>
              <a:ext cx="30480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8552088" y="5338081"/>
              <a:ext cx="93663" cy="3460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V="1">
              <a:off x="8693376" y="5619068"/>
              <a:ext cx="22225" cy="1079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H="1">
              <a:off x="7799612" y="5338080"/>
              <a:ext cx="400050" cy="2063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 flipH="1">
              <a:off x="7658325" y="5403169"/>
              <a:ext cx="188912" cy="3460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H="1">
              <a:off x="7517038" y="5769880"/>
              <a:ext cx="188913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8199662" y="4818969"/>
              <a:ext cx="446088" cy="20637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 flipV="1">
              <a:off x="8693375" y="4255405"/>
              <a:ext cx="304800" cy="6286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9007700" y="4239530"/>
              <a:ext cx="1635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 flipH="1">
              <a:off x="7729762" y="4884055"/>
              <a:ext cx="469900" cy="2063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 flipH="1" flipV="1">
              <a:off x="7236050" y="4255405"/>
              <a:ext cx="539750" cy="6921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 flipH="1">
              <a:off x="6985225" y="4239530"/>
              <a:ext cx="25876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6306092" y="3882344"/>
              <a:ext cx="4159087" cy="4476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92000"/>
                </a:lnSpc>
              </a:pPr>
              <a:r>
                <a:rPr lang="en-US" sz="2800" b="1" dirty="0">
                  <a:solidFill>
                    <a:schemeClr val="bg1"/>
                  </a:solidFill>
                </a:rPr>
                <a:t>instruction set architecture</a:t>
              </a: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4726213" y="3060654"/>
              <a:ext cx="1449243" cy="420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800" b="1" dirty="0">
                  <a:solidFill>
                    <a:srgbClr val="000000"/>
                  </a:solidFill>
                </a:rPr>
                <a:t>software</a:t>
              </a: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4726212" y="4683079"/>
              <a:ext cx="1561902" cy="420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800" b="1" dirty="0">
                  <a:solidFill>
                    <a:srgbClr val="000000"/>
                  </a:solidFill>
                </a:rPr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0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967" y="990600"/>
            <a:ext cx="6966862" cy="2286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Instructions are also data</a:t>
            </a:r>
          </a:p>
          <a:p>
            <a:pPr marL="914400" lvl="1" indent="-514350"/>
            <a:r>
              <a:rPr lang="en-US" dirty="0" smtClean="0"/>
              <a:t>Encoded in binary and stored </a:t>
            </a:r>
            <a:r>
              <a:rPr lang="en-US" dirty="0" smtClean="0">
                <a:solidFill>
                  <a:srgbClr val="FF0000"/>
                </a:solidFill>
              </a:rPr>
              <a:t>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Program Counter</a:t>
            </a:r>
          </a:p>
          <a:p>
            <a:pPr marL="914400" lvl="1" indent="-514350"/>
            <a:r>
              <a:rPr lang="en-US" dirty="0" smtClean="0"/>
              <a:t>Points to the location of the instruction </a:t>
            </a:r>
            <a:r>
              <a:rPr lang="en-US" dirty="0" smtClean="0"/>
              <a:t> to </a:t>
            </a:r>
            <a:r>
              <a:rPr lang="en-US" dirty="0" smtClean="0"/>
              <a:t>be executed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4417" y="3448050"/>
            <a:ext cx="3763735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2800" dirty="0"/>
              <a:t>Fetch </a:t>
            </a:r>
            <a:r>
              <a:rPr lang="en-US" sz="2800" b="1" dirty="0">
                <a:solidFill>
                  <a:srgbClr val="008000"/>
                </a:solidFill>
              </a:rPr>
              <a:t>instruction</a:t>
            </a:r>
            <a:r>
              <a:rPr lang="en-US" sz="2800" dirty="0"/>
              <a:t> from </a:t>
            </a:r>
            <a:endParaRPr lang="en-US" sz="2800" dirty="0" smtClean="0"/>
          </a:p>
          <a:p>
            <a:r>
              <a:rPr lang="en-US" sz="2800" dirty="0" smtClean="0"/>
              <a:t>memory </a:t>
            </a:r>
            <a:r>
              <a:rPr lang="en-US" sz="2800" dirty="0"/>
              <a:t>location pointed </a:t>
            </a:r>
            <a:endParaRPr lang="en-US" sz="2800" dirty="0" smtClean="0"/>
          </a:p>
          <a:p>
            <a:r>
              <a:rPr lang="en-US" sz="2800" dirty="0" smtClean="0"/>
              <a:t>to </a:t>
            </a:r>
            <a:r>
              <a:rPr lang="en-US" sz="2800" dirty="0"/>
              <a:t>by the </a:t>
            </a:r>
            <a:r>
              <a:rPr lang="en-US" sz="2800" b="1" dirty="0">
                <a:solidFill>
                  <a:srgbClr val="008000"/>
                </a:solidFill>
              </a:rPr>
              <a:t>PC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1492" y="5114330"/>
            <a:ext cx="1917246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Execute the </a:t>
            </a:r>
            <a:r>
              <a:rPr lang="en-US" sz="2800" b="1" dirty="0">
                <a:solidFill>
                  <a:srgbClr val="008000"/>
                </a:solidFill>
              </a:rPr>
              <a:t>instruction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167" y="5335667"/>
            <a:ext cx="25908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Update the </a:t>
            </a:r>
            <a:r>
              <a:rPr lang="en-US" sz="2800" b="1" dirty="0">
                <a:solidFill>
                  <a:srgbClr val="008000"/>
                </a:solidFill>
              </a:rPr>
              <a:t>PC</a:t>
            </a:r>
          </a:p>
        </p:txBody>
      </p:sp>
      <p:cxnSp>
        <p:nvCxnSpPr>
          <p:cNvPr id="8" name="Shape 7"/>
          <p:cNvCxnSpPr>
            <a:stCxn id="4" idx="3"/>
            <a:endCxn id="5" idx="0"/>
          </p:cNvCxnSpPr>
          <p:nvPr/>
        </p:nvCxnSpPr>
        <p:spPr bwMode="auto">
          <a:xfrm>
            <a:off x="5938152" y="4140548"/>
            <a:ext cx="461963" cy="97378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0" name="Shape 9"/>
          <p:cNvCxnSpPr>
            <a:stCxn id="5" idx="2"/>
            <a:endCxn id="6" idx="2"/>
          </p:cNvCxnSpPr>
          <p:nvPr/>
        </p:nvCxnSpPr>
        <p:spPr bwMode="auto">
          <a:xfrm rot="5400000" flipH="1">
            <a:off x="3830066" y="3498388"/>
            <a:ext cx="209550" cy="4930548"/>
          </a:xfrm>
          <a:prstGeom prst="curvedConnector3">
            <a:avLst>
              <a:gd name="adj1" fmla="val -1090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Curved Connector 11"/>
          <p:cNvCxnSpPr>
            <a:stCxn id="6" idx="0"/>
            <a:endCxn id="4" idx="1"/>
          </p:cNvCxnSpPr>
          <p:nvPr/>
        </p:nvCxnSpPr>
        <p:spPr bwMode="auto">
          <a:xfrm rot="5400000" flipH="1" flipV="1">
            <a:off x="1224433" y="4385683"/>
            <a:ext cx="1195119" cy="704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13397" y="1114698"/>
            <a:ext cx="1487918" cy="21619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CPU</a:t>
            </a:r>
            <a:endParaRPr lang="ko-KR" altLang="en-US" sz="2800" dirty="0"/>
          </a:p>
        </p:txBody>
      </p:sp>
      <p:sp>
        <p:nvSpPr>
          <p:cNvPr id="13" name="직사각형 12"/>
          <p:cNvSpPr/>
          <p:nvPr/>
        </p:nvSpPr>
        <p:spPr>
          <a:xfrm>
            <a:off x="10416701" y="1114698"/>
            <a:ext cx="1487918" cy="21619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Memory</a:t>
            </a:r>
            <a:endParaRPr lang="ko-KR" altLang="en-US" sz="2800" dirty="0"/>
          </a:p>
        </p:txBody>
      </p:sp>
      <p:sp>
        <p:nvSpPr>
          <p:cNvPr id="14" name="오른쪽 화살표 13"/>
          <p:cNvSpPr/>
          <p:nvPr/>
        </p:nvSpPr>
        <p:spPr>
          <a:xfrm>
            <a:off x="9001317" y="1506577"/>
            <a:ext cx="1415386" cy="3396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flipH="1">
            <a:off x="9001315" y="2560520"/>
            <a:ext cx="1415386" cy="3396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001315" y="1685381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Address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678823" y="2730337"/>
            <a:ext cx="1985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/>
              <a:t>Data</a:t>
            </a:r>
          </a:p>
          <a:p>
            <a:pPr algn="ctr"/>
            <a:r>
              <a:rPr lang="en-US" altLang="ko-KR" sz="2800" dirty="0" smtClean="0"/>
              <a:t>(Instruction)</a:t>
            </a:r>
            <a:endParaRPr lang="ko-KR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513397" y="3741734"/>
            <a:ext cx="45479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/>
              <a:t>A Stored Program Computer</a:t>
            </a:r>
          </a:p>
          <a:p>
            <a:r>
              <a:rPr lang="en-US" altLang="ko-KR" sz="2800" dirty="0" smtClean="0"/>
              <a:t>: Memory holds program</a:t>
            </a:r>
          </a:p>
          <a:p>
            <a:r>
              <a:rPr lang="en-US" altLang="ko-KR" sz="2800" dirty="0" smtClean="0"/>
              <a:t>: CPU executes instructions sequentially at a time</a:t>
            </a:r>
          </a:p>
          <a:p>
            <a:r>
              <a:rPr lang="en-US" altLang="ko-KR" sz="2800" dirty="0" smtClean="0"/>
              <a:t>: Von Neumann Architecture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026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MIPS R4000 ISA</a:t>
            </a:r>
            <a:endParaRPr kumimoji="1" lang="ko-KR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8150" y="990600"/>
            <a:ext cx="6629400" cy="3988784"/>
          </a:xfrm>
        </p:spPr>
        <p:txBody>
          <a:bodyPr vert="horz" wrap="square" lIns="63500" tIns="25400" rIns="63500" bIns="25400" rtlCol="0">
            <a:spAutoFit/>
          </a:bodyPr>
          <a:lstStyle/>
          <a:p>
            <a:pPr>
              <a:lnSpc>
                <a:spcPct val="86000"/>
              </a:lnSpc>
            </a:pPr>
            <a:r>
              <a:rPr lang="en-US" dirty="0" smtClean="0"/>
              <a:t> Instruction Categories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Arithmetic 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Load/Store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Jump and Branch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Floating </a:t>
            </a:r>
            <a:r>
              <a:rPr lang="en-US" dirty="0" smtClean="0"/>
              <a:t>Point: coprocessor</a:t>
            </a:r>
            <a:endParaRPr lang="en-US" dirty="0"/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Memory Management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Special</a:t>
            </a:r>
          </a:p>
          <a:p>
            <a:pPr marL="342900" indent="-342900"/>
            <a:endParaRPr lang="en-US" altLang="ko-KR" dirty="0" smtClean="0">
              <a:solidFill>
                <a:srgbClr val="000000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rgbClr val="000000"/>
                </a:solidFill>
              </a:rPr>
              <a:t>3 </a:t>
            </a:r>
            <a:r>
              <a:rPr lang="en-US" altLang="ko-KR" dirty="0">
                <a:solidFill>
                  <a:srgbClr val="000000"/>
                </a:solidFill>
              </a:rPr>
              <a:t>Instruction Formats: all 32 bits </a:t>
            </a:r>
            <a:r>
              <a:rPr lang="en-US" altLang="ko-KR" dirty="0" smtClean="0">
                <a:solidFill>
                  <a:srgbClr val="000000"/>
                </a:solidFill>
              </a:rPr>
              <a:t>wide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61636" y="1474793"/>
            <a:ext cx="1993900" cy="16383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487086" y="2066931"/>
            <a:ext cx="1354538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R0 - R31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061636" y="3172608"/>
            <a:ext cx="1993900" cy="35111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061636" y="3583241"/>
            <a:ext cx="1993900" cy="35111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061636" y="3993875"/>
            <a:ext cx="1993900" cy="35111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9823637" y="3189293"/>
            <a:ext cx="50975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9849036" y="3579818"/>
            <a:ext cx="450444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HI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9823637" y="3973518"/>
            <a:ext cx="51629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LO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190626" y="5054601"/>
            <a:ext cx="538609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</a:rPr>
              <a:t>OP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190626" y="5575301"/>
            <a:ext cx="538609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</a:rPr>
              <a:t>OP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765175" y="5537201"/>
            <a:ext cx="6184900" cy="438468"/>
            <a:chOff x="1117600" y="5346700"/>
            <a:chExt cx="6184900" cy="342900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117600" y="5346700"/>
              <a:ext cx="12573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387600" y="5346700"/>
              <a:ext cx="9525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352800" y="5346700"/>
              <a:ext cx="9525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318000" y="5346700"/>
              <a:ext cx="29845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</p:grp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90626" y="6106161"/>
            <a:ext cx="538609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  <a:latin typeface="+mj-lt"/>
              </a:rPr>
              <a:t>OP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765175" y="6068061"/>
            <a:ext cx="6184900" cy="438468"/>
            <a:chOff x="1117600" y="5854700"/>
            <a:chExt cx="6184900" cy="342900"/>
          </a:xfrm>
        </p:grpSpPr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117600" y="5854700"/>
              <a:ext cx="12573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387600" y="5854700"/>
              <a:ext cx="49149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65176" y="5016501"/>
            <a:ext cx="6164263" cy="438468"/>
            <a:chOff x="1117600" y="4864100"/>
            <a:chExt cx="6164263" cy="342900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1117600" y="4864100"/>
              <a:ext cx="12573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2387600" y="4864100"/>
              <a:ext cx="9525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3352800" y="4864100"/>
              <a:ext cx="9525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4318000" y="4864100"/>
              <a:ext cx="9525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5283200" y="4864100"/>
              <a:ext cx="9525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6227763" y="4864100"/>
              <a:ext cx="10541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</p:grp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2371726" y="5054601"/>
            <a:ext cx="37933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  <a:latin typeface="+mj-lt"/>
              </a:rPr>
              <a:t>rs</a:t>
            </a: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3336926" y="5054601"/>
            <a:ext cx="36548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rt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4264026" y="5054601"/>
            <a:ext cx="44448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rd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5198746" y="5054601"/>
            <a:ext cx="42960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sa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5977255" y="5054601"/>
            <a:ext cx="865622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funct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2371726" y="5575301"/>
            <a:ext cx="37933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rs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3336926" y="5575301"/>
            <a:ext cx="36548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rt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4528186" y="5575301"/>
            <a:ext cx="1648849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</a:rPr>
              <a:t>immediate</a:t>
            </a: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3514726" y="6051869"/>
            <a:ext cx="177728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</a:rPr>
              <a:t>jump target</a:t>
            </a: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9293411" y="929329"/>
            <a:ext cx="152612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000000"/>
                </a:solidFill>
              </a:rPr>
              <a:t>Registers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오른쪽 중괄호 1"/>
          <p:cNvSpPr/>
          <p:nvPr/>
        </p:nvSpPr>
        <p:spPr>
          <a:xfrm>
            <a:off x="4084320" y="1449984"/>
            <a:ext cx="261257" cy="1119045"/>
          </a:xfrm>
          <a:prstGeom prst="rightBrac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38202" y="1747896"/>
            <a:ext cx="3859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/>
                </a:solidFill>
              </a:rPr>
              <a:t>3 Main Instruction Types</a:t>
            </a:r>
            <a:endParaRPr lang="ko-KR" altLang="en-US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0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Below Your Program (Set of Instructions)</a:t>
            </a:r>
            <a:endParaRPr kumimoji="1" lang="ko-KR" altLang="en-US" dirty="0"/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>
          <a:xfrm>
            <a:off x="5499590" y="1024846"/>
            <a:ext cx="6434501" cy="54739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□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Application software</a:t>
            </a:r>
          </a:p>
          <a:p>
            <a:pPr marL="576000" lvl="1"/>
            <a:r>
              <a:rPr lang="en-US" altLang="ko-KR" dirty="0"/>
              <a:t>Written in high-level language</a:t>
            </a:r>
          </a:p>
          <a:p>
            <a:r>
              <a:rPr lang="en-US" altLang="ko-KR" dirty="0"/>
              <a:t>System software</a:t>
            </a:r>
          </a:p>
          <a:p>
            <a:pPr marL="576000" lvl="1"/>
            <a:r>
              <a:rPr lang="en-US" altLang="ko-KR" dirty="0"/>
              <a:t>Compiler: translates HLL code to machine code</a:t>
            </a:r>
          </a:p>
          <a:p>
            <a:pPr marL="576000" lvl="1"/>
            <a:r>
              <a:rPr lang="en-US" altLang="ko-KR" dirty="0"/>
              <a:t>Operating System: service code</a:t>
            </a:r>
          </a:p>
          <a:p>
            <a:pPr marL="1008000" lvl="2">
              <a:lnSpc>
                <a:spcPct val="80000"/>
              </a:lnSpc>
            </a:pPr>
            <a:r>
              <a:rPr lang="en-US" altLang="ko-KR" dirty="0"/>
              <a:t>Handling input/output</a:t>
            </a:r>
          </a:p>
          <a:p>
            <a:pPr marL="1008000" lvl="2">
              <a:lnSpc>
                <a:spcPct val="80000"/>
              </a:lnSpc>
            </a:pPr>
            <a:r>
              <a:rPr lang="en-US" altLang="ko-KR" dirty="0"/>
              <a:t>Managing memory and storage</a:t>
            </a:r>
          </a:p>
          <a:p>
            <a:pPr marL="1008000" lvl="2">
              <a:lnSpc>
                <a:spcPct val="80000"/>
              </a:lnSpc>
            </a:pPr>
            <a:r>
              <a:rPr lang="en-US" altLang="ko-KR" dirty="0"/>
              <a:t>Scheduling tasks &amp; sharing resources</a:t>
            </a:r>
          </a:p>
          <a:p>
            <a:r>
              <a:rPr lang="en-US" altLang="ko-KR" dirty="0"/>
              <a:t>Hardware</a:t>
            </a:r>
          </a:p>
          <a:p>
            <a:pPr marL="576000" lvl="1">
              <a:lnSpc>
                <a:spcPct val="80000"/>
              </a:lnSpc>
            </a:pPr>
            <a:r>
              <a:rPr lang="en-US" altLang="ko-KR" dirty="0"/>
              <a:t>Processor, memory, I/O </a:t>
            </a:r>
            <a:r>
              <a:rPr lang="en-US" altLang="ko-KR" dirty="0" smtClean="0"/>
              <a:t>controllers</a:t>
            </a:r>
            <a:endParaRPr lang="en-AU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848473" y="1985664"/>
            <a:ext cx="3842128" cy="3842128"/>
            <a:chOff x="848473" y="1381505"/>
            <a:chExt cx="3842128" cy="3842128"/>
          </a:xfrm>
        </p:grpSpPr>
        <p:grpSp>
          <p:nvGrpSpPr>
            <p:cNvPr id="14" name="그룹 13"/>
            <p:cNvGrpSpPr/>
            <p:nvPr/>
          </p:nvGrpSpPr>
          <p:grpSpPr>
            <a:xfrm>
              <a:off x="848473" y="1381505"/>
              <a:ext cx="3842128" cy="3842128"/>
              <a:chOff x="256366" y="1045938"/>
              <a:chExt cx="4284662" cy="4284662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56366" y="1045938"/>
                <a:ext cx="4284662" cy="4284662"/>
              </a:xfrm>
              <a:prstGeom prst="ellipse">
                <a:avLst/>
              </a:prstGeom>
              <a:solidFill>
                <a:srgbClr val="C7CA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97304" y="1386840"/>
                <a:ext cx="3602786" cy="3602858"/>
              </a:xfrm>
              <a:prstGeom prst="rect">
                <a:avLst/>
              </a:prstGeom>
              <a:noFill/>
              <a:effectLst/>
            </p:spPr>
            <p:txBody>
              <a:bodyPr spcFirstLastPara="1" wrap="none" lIns="91440" tIns="45720" rIns="91440" bIns="45720" numCol="1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2800" dirty="0"/>
                  <a:t>Applications software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337914" y="1870946"/>
              <a:ext cx="2863246" cy="2863246"/>
              <a:chOff x="445856" y="1235428"/>
              <a:chExt cx="3905682" cy="3905682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445856" y="1235428"/>
                <a:ext cx="3905682" cy="3905682"/>
              </a:xfrm>
              <a:prstGeom prst="ellipse">
                <a:avLst/>
              </a:prstGeom>
              <a:solidFill>
                <a:srgbClr val="848DB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910793" y="1700335"/>
                <a:ext cx="2975808" cy="2975869"/>
              </a:xfrm>
              <a:prstGeom prst="rect">
                <a:avLst/>
              </a:prstGeom>
              <a:noFill/>
              <a:effectLst/>
            </p:spPr>
            <p:txBody>
              <a:bodyPr spcFirstLastPara="1" wrap="none" lIns="91440" tIns="45720" rIns="91440" bIns="45720" numCol="1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2800" dirty="0"/>
                  <a:t>Systems software</a:t>
                </a:r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1935848" y="2468880"/>
              <a:ext cx="1667378" cy="1667378"/>
            </a:xfrm>
            <a:prstGeom prst="ellipse">
              <a:avLst/>
            </a:prstGeom>
            <a:solidFill>
              <a:srgbClr val="4862A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67943" y="3040959"/>
              <a:ext cx="16120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Hardware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Levels of Program Code</a:t>
            </a:r>
            <a:endParaRPr lang="en-AU" altLang="ko-KR" dirty="0"/>
          </a:p>
        </p:txBody>
      </p:sp>
      <p:sp>
        <p:nvSpPr>
          <p:cNvPr id="19764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41338" y="1125538"/>
            <a:ext cx="715703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High-level language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Level of abstraction closer to problem domain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Provides for productivity and portability </a:t>
            </a:r>
            <a:endParaRPr lang="en-AU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Assembly </a:t>
            </a:r>
            <a:r>
              <a:rPr lang="en-US" altLang="ko-KR" dirty="0"/>
              <a:t>language</a:t>
            </a:r>
          </a:p>
          <a:p>
            <a:pPr lvl="1"/>
            <a:r>
              <a:rPr lang="en-US" altLang="ko-KR" dirty="0"/>
              <a:t>Textual representation of instructions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Hardware </a:t>
            </a:r>
            <a:r>
              <a:rPr lang="en-US" altLang="ko-KR" dirty="0"/>
              <a:t>representation</a:t>
            </a:r>
          </a:p>
          <a:p>
            <a:pPr lvl="1"/>
            <a:r>
              <a:rPr lang="en-US" altLang="ko-KR" dirty="0"/>
              <a:t>Binary digits (bits)</a:t>
            </a:r>
          </a:p>
          <a:p>
            <a:pPr lvl="1"/>
            <a:r>
              <a:rPr lang="en-US" altLang="ko-KR" dirty="0"/>
              <a:t>Encoded instructions and data</a:t>
            </a:r>
          </a:p>
        </p:txBody>
      </p:sp>
      <p:pic>
        <p:nvPicPr>
          <p:cNvPr id="197642" name="Picture 10" descr="f01-03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902278"/>
            <a:ext cx="3583624" cy="560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Components of a Computer</a:t>
            </a:r>
            <a:endParaRPr lang="en-AU" altLang="ko-KR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7619706" y="1327779"/>
            <a:ext cx="4314385" cy="5111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□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Same components for</a:t>
            </a:r>
            <a:br>
              <a:rPr lang="en-US" altLang="ko-KR" dirty="0"/>
            </a:br>
            <a:r>
              <a:rPr lang="en-US" altLang="ko-KR" dirty="0"/>
              <a:t>all kinds of computers</a:t>
            </a:r>
          </a:p>
          <a:p>
            <a:pPr lvl="1"/>
            <a:r>
              <a:rPr lang="en-US" altLang="ko-KR" dirty="0" smtClean="0"/>
              <a:t> Desktop PC</a:t>
            </a:r>
          </a:p>
          <a:p>
            <a:pPr lvl="1"/>
            <a:r>
              <a:rPr lang="en-US" altLang="ko-KR" dirty="0" smtClean="0"/>
              <a:t> Server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Embedded Computers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/>
              <a:t>etc.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28698" y="979714"/>
            <a:ext cx="6339645" cy="5866135"/>
            <a:chOff x="1628698" y="755184"/>
            <a:chExt cx="6420827" cy="609066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095" y="859058"/>
              <a:ext cx="5425910" cy="598679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19262" y="3240290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Input</a:t>
              </a:r>
              <a:endParaRPr lang="ko-KR" alt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19701" y="5616652"/>
              <a:ext cx="1229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Output</a:t>
              </a:r>
              <a:endParaRPr lang="ko-KR" alt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5457" y="1883352"/>
              <a:ext cx="1483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Interface</a:t>
              </a:r>
              <a:endParaRPr lang="ko-KR" alt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01460" y="2809003"/>
              <a:ext cx="16491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Computer</a:t>
              </a:r>
              <a:endParaRPr lang="ko-KR" alt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46238" y="4900332"/>
              <a:ext cx="1528175" cy="52322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800"/>
              </a:lvl1pPr>
            </a:lstStyle>
            <a:p>
              <a:r>
                <a:rPr lang="en-US" altLang="ko-KR" dirty="0" err="1"/>
                <a:t>Datapath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20264" y="6078532"/>
              <a:ext cx="1605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Processor</a:t>
              </a:r>
              <a:endParaRPr lang="ko-KR" alt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83794" y="6078532"/>
              <a:ext cx="1435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Memory</a:t>
              </a:r>
              <a:endParaRPr lang="ko-KR" alt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28698" y="3528986"/>
              <a:ext cx="1260794" cy="52322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Control</a:t>
              </a:r>
              <a:endParaRPr lang="ko-KR" alt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81108" y="755184"/>
              <a:ext cx="15071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Compiler</a:t>
              </a:r>
              <a:endParaRPr lang="ko-KR" altLang="en-US" sz="2800" dirty="0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91835" y="1107583"/>
            <a:ext cx="3309624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24917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867930"/>
          </a:xfrm>
        </p:spPr>
        <p:txBody>
          <a:bodyPr/>
          <a:lstStyle/>
          <a:p>
            <a:r>
              <a:rPr kumimoji="1" lang="en-US" altLang="ko-KR" dirty="0" smtClean="0"/>
              <a:t>Machine Language Program, Assembly Language Program, High-level Language Program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Instruction Set Architecture = Computer Architecture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</p:spPr>
        <p:txBody>
          <a:bodyPr/>
          <a:lstStyle/>
          <a:p>
            <a:r>
              <a:rPr kumimoji="1" lang="en-US" altLang="ko-KR" dirty="0" smtClean="0"/>
              <a:t>Computer = </a:t>
            </a:r>
            <a:r>
              <a:rPr kumimoji="1" lang="en-US" altLang="ko-KR" b="1" dirty="0" smtClean="0"/>
              <a:t>Processor</a:t>
            </a:r>
            <a:r>
              <a:rPr kumimoji="1" lang="en-US" altLang="ko-KR" dirty="0" smtClean="0"/>
              <a:t> (</a:t>
            </a:r>
            <a:r>
              <a:rPr kumimoji="1" lang="en-US" altLang="ko-KR" dirty="0" err="1" smtClean="0"/>
              <a:t>Datapath</a:t>
            </a:r>
            <a:r>
              <a:rPr kumimoji="1" lang="en-US" altLang="ko-KR" dirty="0" smtClean="0"/>
              <a:t> and Control) </a:t>
            </a:r>
            <a:r>
              <a:rPr kumimoji="1" lang="en-US" altLang="ko-KR" dirty="0" smtClean="0"/>
              <a:t>+ </a:t>
            </a:r>
            <a:r>
              <a:rPr kumimoji="1" lang="en-US" altLang="ko-KR" b="1" dirty="0" smtClean="0"/>
              <a:t>Memory</a:t>
            </a:r>
            <a:r>
              <a:rPr kumimoji="1" lang="en-US" altLang="ko-KR" dirty="0" smtClean="0"/>
              <a:t> + </a:t>
            </a:r>
            <a:r>
              <a:rPr kumimoji="1" lang="en-US" altLang="ko-KR" dirty="0" err="1" smtClean="0"/>
              <a:t>Input/Output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smtClean="0"/>
              <a:t>Summary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0" name="내용 개체 틀 4"/>
          <p:cNvSpPr txBox="1">
            <a:spLocks/>
          </p:cNvSpPr>
          <p:nvPr/>
        </p:nvSpPr>
        <p:spPr>
          <a:xfrm>
            <a:off x="606639" y="2217254"/>
            <a:ext cx="11687907" cy="5262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Machine Language Program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Instruction Set Architecture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3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049146" y="2408846"/>
            <a:ext cx="6093719" cy="646331"/>
          </a:xfrm>
        </p:spPr>
        <p:txBody>
          <a:bodyPr/>
          <a:lstStyle/>
          <a:p>
            <a:r>
              <a:rPr kumimoji="1" lang="en-US" altLang="ko-KR" dirty="0" smtClean="0"/>
              <a:t>Machine Language Program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438716" cy="480131"/>
          </a:xfrm>
        </p:spPr>
        <p:txBody>
          <a:bodyPr/>
          <a:lstStyle/>
          <a:p>
            <a:r>
              <a:rPr lang="en-US" altLang="ko-KR" dirty="0" smtClean="0"/>
              <a:t>Hardware/Software Interface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385550" y="6526213"/>
            <a:ext cx="806450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What is This?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2650" y="666955"/>
            <a:ext cx="7886700" cy="4351338"/>
          </a:xfrm>
        </p:spPr>
        <p:txBody>
          <a:bodyPr>
            <a:noAutofit/>
          </a:bodyPr>
          <a:lstStyle/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000000 00000 00101 00010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00010000000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000000 00100 00010 00010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00000100000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100011 00010 01111 00000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00000000000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100011 00010 10000 00000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00000000100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101011 00010 10000 00000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00000000000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101011 00010 01111 00000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00000000100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000000 11111 00000 00000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00000001000</a:t>
            </a:r>
          </a:p>
          <a:p>
            <a:pPr>
              <a:lnSpc>
                <a:spcPct val="150000"/>
              </a:lnSpc>
            </a:pPr>
            <a:endParaRPr kumimoji="1" lang="ko-KR" altLang="en-US" sz="2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Machine Language Program (for MIPS)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2650" y="666955"/>
            <a:ext cx="7886700" cy="4351338"/>
          </a:xfrm>
        </p:spPr>
        <p:txBody>
          <a:bodyPr>
            <a:noAutofit/>
          </a:bodyPr>
          <a:lstStyle/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000000 00000 00101 00010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00010000000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000000 00100 00010 00010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00000100000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100011 00010 01111 00000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00000000000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100011 00010 10000 00000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00000000100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101011 00010 10000 00000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00000000000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101011 00010 01111 00000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00000000100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000000 11111 00000 00000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00000001000</a:t>
            </a:r>
          </a:p>
          <a:p>
            <a:pPr>
              <a:lnSpc>
                <a:spcPct val="150000"/>
              </a:lnSpc>
            </a:pPr>
            <a:endParaRPr kumimoji="1" lang="ko-KR" altLang="en-US" sz="2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41294" y="1105787"/>
            <a:ext cx="33507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/>
              <a:t>Binary Digit or Bit</a:t>
            </a:r>
          </a:p>
          <a:p>
            <a:r>
              <a:rPr lang="en-US" altLang="ko-KR" sz="2800" dirty="0" smtClean="0"/>
              <a:t>: One of the two </a:t>
            </a:r>
          </a:p>
          <a:p>
            <a:r>
              <a:rPr lang="en-US" altLang="ko-KR" sz="2800" dirty="0" smtClean="0"/>
              <a:t>numbers in base 2 </a:t>
            </a:r>
          </a:p>
          <a:p>
            <a:r>
              <a:rPr lang="en-US" altLang="ko-KR" sz="2800" dirty="0" smtClean="0"/>
              <a:t>(0 or 1)</a:t>
            </a:r>
          </a:p>
          <a:p>
            <a:r>
              <a:rPr lang="en-US" altLang="ko-KR" sz="2800" dirty="0" smtClean="0"/>
              <a:t>: Off / On Switch in electrical devices</a:t>
            </a:r>
          </a:p>
          <a:p>
            <a:endParaRPr lang="en-US" altLang="ko-KR" sz="2800" dirty="0"/>
          </a:p>
          <a:p>
            <a:r>
              <a:rPr lang="en-US" altLang="ko-KR" sz="2800" b="1" u="sng" dirty="0" smtClean="0"/>
              <a:t>Instruction</a:t>
            </a:r>
          </a:p>
          <a:p>
            <a:r>
              <a:rPr lang="en-US" altLang="ko-KR" sz="2800" dirty="0" smtClean="0"/>
              <a:t>: A command that computer hardware understands &amp; obeys</a:t>
            </a:r>
          </a:p>
        </p:txBody>
      </p:sp>
    </p:spTree>
    <p:extLst>
      <p:ext uri="{BB962C8B-B14F-4D97-AF65-F5344CB8AC3E}">
        <p14:creationId xmlns:p14="http://schemas.microsoft.com/office/powerpoint/2010/main" val="7498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2650" y="666954"/>
            <a:ext cx="7886700" cy="5662725"/>
          </a:xfrm>
        </p:spPr>
        <p:txBody>
          <a:bodyPr>
            <a:noAutofit/>
          </a:bodyPr>
          <a:lstStyle/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000000 00000 00101 00010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00010000000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000000 00100 00010 00010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00000100000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100011 00010 01111 00000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00000000000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100011 00010 10000 00000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00000000100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101011 00010 10000 00000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00000000000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101011 00010 01111 00000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00000000100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000000 11111 00000 00000</a:t>
            </a:r>
            <a:r>
              <a:rPr lang="ko-KR" altLang="en-US" sz="2800" dirty="0">
                <a:solidFill>
                  <a:srgbClr val="000000"/>
                </a:solidFill>
              </a:rPr>
              <a:t> </a:t>
            </a:r>
            <a:r>
              <a:rPr lang="en-US" altLang="ko-KR" sz="2800" dirty="0">
                <a:solidFill>
                  <a:srgbClr val="000000"/>
                </a:solidFill>
              </a:rPr>
              <a:t>00000001000</a:t>
            </a:r>
          </a:p>
          <a:p>
            <a:pPr>
              <a:lnSpc>
                <a:spcPct val="150000"/>
              </a:lnSpc>
            </a:pPr>
            <a:endParaRPr kumimoji="1" lang="ko-KR" altLang="en-US" sz="2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152650" y="1040083"/>
            <a:ext cx="7886700" cy="5289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swap:         </a:t>
            </a:r>
            <a:r>
              <a:rPr lang="en-US" altLang="ko-KR" dirty="0" err="1">
                <a:solidFill>
                  <a:srgbClr val="0000CC"/>
                </a:solidFill>
              </a:rPr>
              <a:t>sll</a:t>
            </a:r>
            <a:r>
              <a:rPr lang="en-US" altLang="ko-KR" dirty="0">
                <a:solidFill>
                  <a:srgbClr val="0000CC"/>
                </a:solidFill>
              </a:rPr>
              <a:t>      $2,       $5,          2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                  add     $2,       $4,        $2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                   </a:t>
            </a:r>
            <a:r>
              <a:rPr lang="en-US" altLang="ko-KR" dirty="0" err="1">
                <a:solidFill>
                  <a:srgbClr val="0000CC"/>
                </a:solidFill>
              </a:rPr>
              <a:t>lw</a:t>
            </a:r>
            <a:r>
              <a:rPr lang="en-US" altLang="ko-KR" dirty="0">
                <a:solidFill>
                  <a:srgbClr val="0000CC"/>
                </a:solidFill>
              </a:rPr>
              <a:t>     $15,    0($2)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                   </a:t>
            </a:r>
            <a:r>
              <a:rPr lang="en-US" altLang="ko-KR" dirty="0" err="1">
                <a:solidFill>
                  <a:srgbClr val="0000CC"/>
                </a:solidFill>
              </a:rPr>
              <a:t>lw</a:t>
            </a:r>
            <a:r>
              <a:rPr lang="en-US" altLang="ko-KR" dirty="0">
                <a:solidFill>
                  <a:srgbClr val="0000CC"/>
                </a:solidFill>
              </a:rPr>
              <a:t>     $16,    4($2)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                   </a:t>
            </a:r>
            <a:r>
              <a:rPr lang="en-US" altLang="ko-KR" dirty="0" err="1">
                <a:solidFill>
                  <a:srgbClr val="0000CC"/>
                </a:solidFill>
              </a:rPr>
              <a:t>sw</a:t>
            </a:r>
            <a:r>
              <a:rPr lang="en-US" altLang="ko-KR" dirty="0">
                <a:solidFill>
                  <a:srgbClr val="0000CC"/>
                </a:solidFill>
              </a:rPr>
              <a:t>    $16,    0($2)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                   </a:t>
            </a:r>
            <a:r>
              <a:rPr lang="en-US" altLang="ko-KR" dirty="0" err="1">
                <a:solidFill>
                  <a:srgbClr val="0000CC"/>
                </a:solidFill>
              </a:rPr>
              <a:t>sw</a:t>
            </a:r>
            <a:r>
              <a:rPr lang="en-US" altLang="ko-KR" dirty="0">
                <a:solidFill>
                  <a:srgbClr val="0000CC"/>
                </a:solidFill>
              </a:rPr>
              <a:t>    $15,    4($2)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                    </a:t>
            </a:r>
            <a:r>
              <a:rPr lang="en-US" altLang="ko-KR" dirty="0" err="1">
                <a:solidFill>
                  <a:srgbClr val="0000CC"/>
                </a:solidFill>
              </a:rPr>
              <a:t>jr</a:t>
            </a:r>
            <a:r>
              <a:rPr lang="en-US" altLang="ko-KR" dirty="0">
                <a:solidFill>
                  <a:srgbClr val="0000CC"/>
                </a:solidFill>
              </a:rPr>
              <a:t>     $31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71585" y="104651"/>
            <a:ext cx="11687907" cy="7268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mtClean="0">
                <a:solidFill>
                  <a:srgbClr val="0000CC"/>
                </a:solidFill>
              </a:rPr>
              <a:t>Assembly Language Program (for MIPS)</a:t>
            </a:r>
            <a:endParaRPr kumimoji="1" lang="ko-KR" altLang="en-US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41294" y="1105787"/>
            <a:ext cx="33507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/>
              <a:t>Machine Language</a:t>
            </a:r>
          </a:p>
          <a:p>
            <a:r>
              <a:rPr lang="en-US" altLang="ko-KR" sz="2800" dirty="0"/>
              <a:t>: A </a:t>
            </a:r>
            <a:r>
              <a:rPr lang="en-US" altLang="ko-KR" sz="2800" dirty="0" smtClean="0">
                <a:solidFill>
                  <a:srgbClr val="FF0000"/>
                </a:solidFill>
              </a:rPr>
              <a:t>binary</a:t>
            </a:r>
            <a:r>
              <a:rPr lang="en-US" altLang="ko-KR" sz="2800" dirty="0" smtClean="0"/>
              <a:t> representation </a:t>
            </a:r>
            <a:r>
              <a:rPr lang="en-US" altLang="ko-KR" sz="2800" dirty="0"/>
              <a:t>of machine </a:t>
            </a:r>
            <a:r>
              <a:rPr lang="en-US" altLang="ko-KR" sz="2800" dirty="0" smtClean="0"/>
              <a:t>instructions</a:t>
            </a:r>
            <a:endParaRPr lang="en-US" altLang="ko-KR" sz="2800" b="1" u="sng" dirty="0" smtClean="0"/>
          </a:p>
          <a:p>
            <a:endParaRPr lang="en-US" altLang="ko-KR" sz="2800" b="1" u="sng" dirty="0"/>
          </a:p>
          <a:p>
            <a:endParaRPr lang="en-US" altLang="ko-KR" sz="2800" b="1" u="sng" dirty="0" smtClean="0"/>
          </a:p>
          <a:p>
            <a:r>
              <a:rPr lang="en-US" altLang="ko-KR" sz="2800" b="1" u="sng" dirty="0" smtClean="0"/>
              <a:t>Assembly language</a:t>
            </a:r>
          </a:p>
          <a:p>
            <a:r>
              <a:rPr lang="en-US" altLang="ko-KR" sz="2800" dirty="0" smtClean="0"/>
              <a:t>: A </a:t>
            </a:r>
            <a:r>
              <a:rPr lang="en-US" altLang="ko-KR" sz="2800" dirty="0" smtClean="0">
                <a:solidFill>
                  <a:srgbClr val="FF0000"/>
                </a:solidFill>
              </a:rPr>
              <a:t>symbolic</a:t>
            </a:r>
            <a:r>
              <a:rPr lang="en-US" altLang="ko-KR" sz="2800" dirty="0" smtClean="0"/>
              <a:t> representation of machine instructions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964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>
                <a:solidFill>
                  <a:srgbClr val="0000CC"/>
                </a:solidFill>
              </a:rPr>
              <a:t>Assembly Language Program (for MIPS)</a:t>
            </a:r>
            <a:endParaRPr kumimoji="1" lang="ko-KR" altLang="en-US" dirty="0">
              <a:solidFill>
                <a:srgbClr val="0000CC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152650" y="1040083"/>
            <a:ext cx="7886700" cy="5289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swap:         </a:t>
            </a:r>
            <a:r>
              <a:rPr lang="en-US" altLang="ko-KR" dirty="0" err="1">
                <a:solidFill>
                  <a:srgbClr val="0000CC"/>
                </a:solidFill>
              </a:rPr>
              <a:t>sll</a:t>
            </a:r>
            <a:r>
              <a:rPr lang="en-US" altLang="ko-KR" dirty="0">
                <a:solidFill>
                  <a:srgbClr val="0000CC"/>
                </a:solidFill>
              </a:rPr>
              <a:t>      $2,       $5,          2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                  add     $2,       $4,        $2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                   </a:t>
            </a:r>
            <a:r>
              <a:rPr lang="en-US" altLang="ko-KR" dirty="0" err="1">
                <a:solidFill>
                  <a:srgbClr val="0000CC"/>
                </a:solidFill>
              </a:rPr>
              <a:t>lw</a:t>
            </a:r>
            <a:r>
              <a:rPr lang="en-US" altLang="ko-KR" dirty="0">
                <a:solidFill>
                  <a:srgbClr val="0000CC"/>
                </a:solidFill>
              </a:rPr>
              <a:t>     $15,    0($2)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                   </a:t>
            </a:r>
            <a:r>
              <a:rPr lang="en-US" altLang="ko-KR" dirty="0" err="1">
                <a:solidFill>
                  <a:srgbClr val="0000CC"/>
                </a:solidFill>
              </a:rPr>
              <a:t>lw</a:t>
            </a:r>
            <a:r>
              <a:rPr lang="en-US" altLang="ko-KR" dirty="0">
                <a:solidFill>
                  <a:srgbClr val="0000CC"/>
                </a:solidFill>
              </a:rPr>
              <a:t>     $16,    4($2)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                   </a:t>
            </a:r>
            <a:r>
              <a:rPr lang="en-US" altLang="ko-KR" dirty="0" err="1">
                <a:solidFill>
                  <a:srgbClr val="0000CC"/>
                </a:solidFill>
              </a:rPr>
              <a:t>sw</a:t>
            </a:r>
            <a:r>
              <a:rPr lang="en-US" altLang="ko-KR" dirty="0">
                <a:solidFill>
                  <a:srgbClr val="0000CC"/>
                </a:solidFill>
              </a:rPr>
              <a:t>    $16,    0($2)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                   </a:t>
            </a:r>
            <a:r>
              <a:rPr lang="en-US" altLang="ko-KR" dirty="0" err="1">
                <a:solidFill>
                  <a:srgbClr val="0000CC"/>
                </a:solidFill>
              </a:rPr>
              <a:t>sw</a:t>
            </a:r>
            <a:r>
              <a:rPr lang="en-US" altLang="ko-KR" dirty="0">
                <a:solidFill>
                  <a:srgbClr val="0000CC"/>
                </a:solidFill>
              </a:rPr>
              <a:t>    $15,    4($2)</a:t>
            </a:r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                    </a:t>
            </a:r>
            <a:r>
              <a:rPr lang="en-US" altLang="ko-KR" dirty="0" err="1">
                <a:solidFill>
                  <a:srgbClr val="0000CC"/>
                </a:solidFill>
              </a:rPr>
              <a:t>jr</a:t>
            </a:r>
            <a:r>
              <a:rPr lang="en-US" altLang="ko-KR" dirty="0">
                <a:solidFill>
                  <a:srgbClr val="0000CC"/>
                </a:solidFill>
              </a:rPr>
              <a:t>     $31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41294" y="1105787"/>
            <a:ext cx="33507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/>
              <a:t>Assembler</a:t>
            </a:r>
          </a:p>
          <a:p>
            <a:r>
              <a:rPr lang="en-US" altLang="ko-KR" sz="2800" dirty="0" smtClean="0"/>
              <a:t>: A program translating assembly codes into machine codes</a:t>
            </a:r>
          </a:p>
          <a:p>
            <a:endParaRPr lang="en-US" altLang="ko-KR" sz="2800" dirty="0"/>
          </a:p>
          <a:p>
            <a:r>
              <a:rPr lang="en-US" altLang="ko-KR" sz="2800" b="1" u="sng" dirty="0" smtClean="0"/>
              <a:t>Program</a:t>
            </a:r>
            <a:endParaRPr lang="en-US" altLang="ko-KR" sz="2800" b="1" u="sng" dirty="0"/>
          </a:p>
          <a:p>
            <a:r>
              <a:rPr lang="en-US" altLang="ko-KR" sz="2800" dirty="0"/>
              <a:t>: A </a:t>
            </a:r>
            <a:r>
              <a:rPr lang="en-US" altLang="ko-KR" sz="2800" dirty="0" smtClean="0"/>
              <a:t>set of instructions specifying operations/operands and sequence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382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High-level Language Program (in C)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3828" y="947058"/>
            <a:ext cx="9060263" cy="5262563"/>
          </a:xfrm>
        </p:spPr>
        <p:txBody>
          <a:bodyPr>
            <a:normAutofit/>
          </a:bodyPr>
          <a:lstStyle/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void swap(</a:t>
            </a:r>
            <a:r>
              <a:rPr lang="en-US" altLang="ko-KR" sz="2800" dirty="0" err="1">
                <a:solidFill>
                  <a:srgbClr val="FF0000"/>
                </a:solidFill>
                <a:ea typeface="굴림" charset="-127"/>
              </a:rPr>
              <a:t>int</a:t>
            </a: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 v[], </a:t>
            </a:r>
            <a:r>
              <a:rPr lang="en-US" altLang="ko-KR" sz="2800" dirty="0" err="1">
                <a:solidFill>
                  <a:srgbClr val="FF0000"/>
                </a:solidFill>
                <a:ea typeface="굴림" charset="-127"/>
              </a:rPr>
              <a:t>int</a:t>
            </a: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 k)</a:t>
            </a:r>
            <a:br>
              <a:rPr lang="en-US" altLang="ko-KR" sz="2800" dirty="0">
                <a:solidFill>
                  <a:srgbClr val="FF0000"/>
                </a:solidFill>
                <a:ea typeface="굴림" charset="-127"/>
              </a:rPr>
            </a:b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{</a:t>
            </a:r>
            <a:br>
              <a:rPr lang="en-US" altLang="ko-KR" sz="2800" dirty="0">
                <a:solidFill>
                  <a:srgbClr val="FF0000"/>
                </a:solidFill>
                <a:ea typeface="굴림" charset="-127"/>
              </a:rPr>
            </a:b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   </a:t>
            </a:r>
            <a:r>
              <a:rPr lang="en-US" altLang="ko-KR" sz="2800" dirty="0" err="1">
                <a:solidFill>
                  <a:srgbClr val="FF0000"/>
                </a:solidFill>
                <a:ea typeface="굴림" charset="-127"/>
              </a:rPr>
              <a:t>int</a:t>
            </a: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 temp;</a:t>
            </a:r>
            <a:br>
              <a:rPr lang="en-US" altLang="ko-KR" sz="2800" dirty="0">
                <a:solidFill>
                  <a:srgbClr val="FF0000"/>
                </a:solidFill>
                <a:ea typeface="굴림" charset="-127"/>
              </a:rPr>
            </a:b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   temp = v[k];</a:t>
            </a:r>
            <a:br>
              <a:rPr lang="en-US" altLang="ko-KR" sz="2800" dirty="0">
                <a:solidFill>
                  <a:srgbClr val="FF0000"/>
                </a:solidFill>
                <a:ea typeface="굴림" charset="-127"/>
              </a:rPr>
            </a:b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   v[k] = v[k+1];</a:t>
            </a:r>
            <a:br>
              <a:rPr lang="en-US" altLang="ko-KR" sz="2800" dirty="0">
                <a:solidFill>
                  <a:srgbClr val="FF0000"/>
                </a:solidFill>
                <a:ea typeface="굴림" charset="-127"/>
              </a:rPr>
            </a:b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   v[k+1] = temp;</a:t>
            </a:r>
            <a:br>
              <a:rPr lang="en-US" altLang="ko-KR" sz="2800" dirty="0">
                <a:solidFill>
                  <a:srgbClr val="FF0000"/>
                </a:solidFill>
                <a:ea typeface="굴림" charset="-127"/>
              </a:rPr>
            </a:b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}</a:t>
            </a:r>
            <a:endParaRPr kumimoji="1"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41294" y="949025"/>
            <a:ext cx="33507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/>
              <a:t>Compiler</a:t>
            </a:r>
          </a:p>
          <a:p>
            <a:r>
              <a:rPr lang="en-US" altLang="ko-KR" sz="2800" dirty="0" smtClean="0"/>
              <a:t>: A program translating high-level language codes into assembly codes</a:t>
            </a:r>
          </a:p>
          <a:p>
            <a:endParaRPr lang="en-US" altLang="ko-KR" sz="2800" dirty="0" smtClean="0"/>
          </a:p>
          <a:p>
            <a:r>
              <a:rPr lang="en-US" altLang="ko-KR" sz="2800" b="1" u="sng" dirty="0" smtClean="0"/>
              <a:t>High-level Language</a:t>
            </a:r>
            <a:endParaRPr lang="en-US" altLang="ko-KR" sz="2800" b="1" u="sng" dirty="0"/>
          </a:p>
          <a:p>
            <a:r>
              <a:rPr lang="en-US" altLang="ko-KR" sz="2800" dirty="0"/>
              <a:t>: A </a:t>
            </a:r>
            <a:r>
              <a:rPr lang="en-US" altLang="ko-KR" sz="2800" dirty="0" smtClean="0"/>
              <a:t>portable language consisting of words and algebraic notations (C, C++, Java) that humans understand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7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Machine Language Program (for MIPS)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lang="en-US" altLang="ko-KR" dirty="0" smtClean="0"/>
              <a:t>High-level language program (in C)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</a:rPr>
              <a:t>     </a:t>
            </a:r>
            <a:r>
              <a:rPr lang="en-US" altLang="ko-KR" sz="1600" b="1" dirty="0">
                <a:solidFill>
                  <a:srgbClr val="008000"/>
                </a:solidFill>
                <a:latin typeface="Courier New" pitchFamily="49" charset="0"/>
              </a:rPr>
              <a:t>void swap (</a:t>
            </a:r>
            <a:r>
              <a:rPr lang="en-US" altLang="ko-KR" sz="1600" b="1" dirty="0" err="1">
                <a:solidFill>
                  <a:srgbClr val="008000"/>
                </a:solidFill>
                <a:latin typeface="Courier New" pitchFamily="49" charset="0"/>
              </a:rPr>
              <a:t>int</a:t>
            </a:r>
            <a:r>
              <a:rPr lang="en-US" altLang="ko-KR" sz="1600" b="1" dirty="0">
                <a:solidFill>
                  <a:srgbClr val="008000"/>
                </a:solidFill>
                <a:latin typeface="Courier New" pitchFamily="49" charset="0"/>
              </a:rPr>
              <a:t> v[], </a:t>
            </a:r>
            <a:r>
              <a:rPr lang="en-US" altLang="ko-KR" sz="1600" b="1" dirty="0" err="1">
                <a:solidFill>
                  <a:srgbClr val="008000"/>
                </a:solidFill>
                <a:latin typeface="Courier New" pitchFamily="49" charset="0"/>
              </a:rPr>
              <a:t>int</a:t>
            </a:r>
            <a:r>
              <a:rPr lang="en-US" altLang="ko-KR" sz="1600" b="1" dirty="0">
                <a:solidFill>
                  <a:srgbClr val="008000"/>
                </a:solidFill>
                <a:latin typeface="Courier New" pitchFamily="49" charset="0"/>
              </a:rPr>
              <a:t> k)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b="1" dirty="0">
                <a:solidFill>
                  <a:srgbClr val="008000"/>
                </a:solidFill>
                <a:latin typeface="Courier New" pitchFamily="49" charset="0"/>
              </a:rPr>
              <a:t>     . . .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/>
          </a:p>
          <a:p>
            <a:pPr>
              <a:buFont typeface="Wingdings" charset="2"/>
              <a:buChar char="l"/>
            </a:pPr>
            <a:r>
              <a:rPr lang="en-US" altLang="ko-KR" dirty="0" smtClean="0"/>
              <a:t>Assembly language program (for MIPS)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</a:rPr>
              <a:t>     </a:t>
            </a:r>
            <a:r>
              <a:rPr lang="en-US" altLang="ko-KR" sz="1400" b="1" dirty="0">
                <a:solidFill>
                  <a:srgbClr val="0000CC"/>
                </a:solidFill>
                <a:latin typeface="Courier New" pitchFamily="49" charset="0"/>
              </a:rPr>
              <a:t>swap:   </a:t>
            </a:r>
            <a:r>
              <a:rPr lang="en-US" altLang="ko-KR" sz="1400" b="1" dirty="0" err="1">
                <a:solidFill>
                  <a:srgbClr val="0000CC"/>
                </a:solidFill>
                <a:latin typeface="Courier New" pitchFamily="49" charset="0"/>
              </a:rPr>
              <a:t>sll</a:t>
            </a:r>
            <a:r>
              <a:rPr lang="en-US" altLang="ko-KR" sz="1400" b="1" dirty="0">
                <a:solidFill>
                  <a:srgbClr val="0000CC"/>
                </a:solidFill>
                <a:latin typeface="Courier New" pitchFamily="49" charset="0"/>
              </a:rPr>
              <a:t>    $2, $5, 2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0000CC"/>
                </a:solidFill>
                <a:latin typeface="Courier New" pitchFamily="49" charset="0"/>
              </a:rPr>
              <a:t>             add    $2, $4, $2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0000CC"/>
                </a:solidFill>
                <a:latin typeface="Courier New" pitchFamily="49" charset="0"/>
              </a:rPr>
              <a:t>             </a:t>
            </a:r>
            <a:r>
              <a:rPr lang="en-US" altLang="ko-KR" sz="1400" b="1" dirty="0" err="1">
                <a:solidFill>
                  <a:srgbClr val="0000CC"/>
                </a:solidFill>
                <a:latin typeface="Courier New" pitchFamily="49" charset="0"/>
              </a:rPr>
              <a:t>lw</a:t>
            </a:r>
            <a:r>
              <a:rPr lang="en-US" altLang="ko-KR" sz="1400" b="1" dirty="0">
                <a:solidFill>
                  <a:srgbClr val="0000CC"/>
                </a:solidFill>
                <a:latin typeface="Courier New" pitchFamily="49" charset="0"/>
              </a:rPr>
              <a:t>     $15, 0($2)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0000CC"/>
                </a:solidFill>
                <a:latin typeface="Courier New" pitchFamily="49" charset="0"/>
              </a:rPr>
              <a:t>             </a:t>
            </a:r>
            <a:r>
              <a:rPr lang="en-US" altLang="ko-KR" sz="1400" b="1" dirty="0" err="1">
                <a:solidFill>
                  <a:srgbClr val="0000CC"/>
                </a:solidFill>
                <a:latin typeface="Courier New" pitchFamily="49" charset="0"/>
              </a:rPr>
              <a:t>lw</a:t>
            </a:r>
            <a:r>
              <a:rPr lang="en-US" altLang="ko-KR" sz="1400" b="1" dirty="0">
                <a:solidFill>
                  <a:srgbClr val="0000CC"/>
                </a:solidFill>
                <a:latin typeface="Courier New" pitchFamily="49" charset="0"/>
              </a:rPr>
              <a:t>     $16, 4($2)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0000CC"/>
                </a:solidFill>
                <a:latin typeface="Courier New" pitchFamily="49" charset="0"/>
              </a:rPr>
              <a:t>             </a:t>
            </a:r>
            <a:r>
              <a:rPr lang="en-US" altLang="ko-KR" sz="1400" b="1" dirty="0" err="1">
                <a:solidFill>
                  <a:srgbClr val="0000CC"/>
                </a:solidFill>
                <a:latin typeface="Courier New" pitchFamily="49" charset="0"/>
              </a:rPr>
              <a:t>sw</a:t>
            </a:r>
            <a:r>
              <a:rPr lang="en-US" altLang="ko-KR" sz="1400" b="1" dirty="0">
                <a:solidFill>
                  <a:srgbClr val="0000CC"/>
                </a:solidFill>
                <a:latin typeface="Courier New" pitchFamily="49" charset="0"/>
              </a:rPr>
              <a:t>     $16, 0($2)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0000CC"/>
                </a:solidFill>
                <a:latin typeface="Courier New" pitchFamily="49" charset="0"/>
              </a:rPr>
              <a:t>             </a:t>
            </a:r>
            <a:r>
              <a:rPr lang="en-US" altLang="ko-KR" sz="1400" b="1" dirty="0" err="1">
                <a:solidFill>
                  <a:srgbClr val="0000CC"/>
                </a:solidFill>
                <a:latin typeface="Courier New" pitchFamily="49" charset="0"/>
              </a:rPr>
              <a:t>sw</a:t>
            </a:r>
            <a:r>
              <a:rPr lang="en-US" altLang="ko-KR" sz="1400" b="1" dirty="0">
                <a:solidFill>
                  <a:srgbClr val="0000CC"/>
                </a:solidFill>
                <a:latin typeface="Courier New" pitchFamily="49" charset="0"/>
              </a:rPr>
              <a:t>     $15, 4($2)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0000CC"/>
                </a:solidFill>
                <a:latin typeface="Courier New" pitchFamily="49" charset="0"/>
              </a:rPr>
              <a:t>             </a:t>
            </a:r>
            <a:r>
              <a:rPr lang="en-US" altLang="ko-KR" sz="1400" b="1" dirty="0" err="1">
                <a:solidFill>
                  <a:srgbClr val="0000CC"/>
                </a:solidFill>
                <a:latin typeface="Courier New" pitchFamily="49" charset="0"/>
              </a:rPr>
              <a:t>jr</a:t>
            </a:r>
            <a:r>
              <a:rPr lang="en-US" altLang="ko-KR" sz="1400" b="1" dirty="0">
                <a:solidFill>
                  <a:srgbClr val="0000CC"/>
                </a:solidFill>
                <a:latin typeface="Courier New" pitchFamily="49" charset="0"/>
              </a:rPr>
              <a:t>     $31</a:t>
            </a:r>
            <a:endParaRPr lang="en-US" altLang="ko-KR" dirty="0" smtClean="0"/>
          </a:p>
          <a:p>
            <a:endParaRPr lang="en-US" altLang="ko-KR" sz="1000" dirty="0"/>
          </a:p>
          <a:p>
            <a:pPr>
              <a:buFont typeface="Wingdings" charset="2"/>
              <a:buChar char="l"/>
            </a:pPr>
            <a:r>
              <a:rPr lang="en-US" altLang="ko-KR" dirty="0" smtClean="0"/>
              <a:t>Machine (object) code (for MIPS)</a:t>
            </a:r>
            <a:endParaRPr lang="en-US" altLang="ko-KR" dirty="0"/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</a:rPr>
              <a:t>      </a:t>
            </a: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</a:rPr>
              <a:t>000000 00000 00101 0001000010000000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</a:rPr>
              <a:t>      000000 00100 00010 0001000000100000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</a:rPr>
              <a:t>      100011 00010 01111 0000000000000000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</a:rPr>
              <a:t>      100011 00010 10000 0000000000000100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</a:rPr>
              <a:t>      101011 00010 10000 0000000000000000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</a:rPr>
              <a:t>      101011 00010 01111 0000000000000100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</a:rPr>
              <a:t>      000000 11111 00000 0000000000001000</a:t>
            </a:r>
            <a:endParaRPr lang="ko-KR" alt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614325" y="2738803"/>
            <a:ext cx="530225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38367" y="5030384"/>
            <a:ext cx="682625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" name="AutoShape 13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1279680" y="2967403"/>
            <a:ext cx="599758" cy="2062981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55668" y="5030384"/>
            <a:ext cx="1193800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15"/>
          <p:cNvCxnSpPr>
            <a:cxnSpLocks noChangeShapeType="1"/>
            <a:stCxn id="8" idx="2"/>
            <a:endCxn id="11" idx="0"/>
          </p:cNvCxnSpPr>
          <p:nvPr/>
        </p:nvCxnSpPr>
        <p:spPr bwMode="auto">
          <a:xfrm>
            <a:off x="1879438" y="2967403"/>
            <a:ext cx="2273130" cy="2062981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2473848" y="2737215"/>
            <a:ext cx="304800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" name="AutoShape 17"/>
          <p:cNvCxnSpPr>
            <a:cxnSpLocks noChangeShapeType="1"/>
            <a:stCxn id="13" idx="2"/>
            <a:endCxn id="15" idx="0"/>
          </p:cNvCxnSpPr>
          <p:nvPr/>
        </p:nvCxnSpPr>
        <p:spPr bwMode="auto">
          <a:xfrm>
            <a:off x="2626248" y="2965815"/>
            <a:ext cx="607161" cy="2064569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946071" y="5030384"/>
            <a:ext cx="574675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2838284" y="2737215"/>
            <a:ext cx="304800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3222462" y="2737215"/>
            <a:ext cx="301625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2309967" y="5030384"/>
            <a:ext cx="574675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1698848" y="5030384"/>
            <a:ext cx="574675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" name="AutoShape 23"/>
          <p:cNvCxnSpPr>
            <a:cxnSpLocks noChangeShapeType="1"/>
            <a:stCxn id="17" idx="2"/>
            <a:endCxn id="18" idx="0"/>
          </p:cNvCxnSpPr>
          <p:nvPr/>
        </p:nvCxnSpPr>
        <p:spPr bwMode="auto">
          <a:xfrm flipH="1">
            <a:off x="2597305" y="2965815"/>
            <a:ext cx="775970" cy="2064569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21" name="AutoShape 24"/>
          <p:cNvCxnSpPr>
            <a:cxnSpLocks noChangeShapeType="1"/>
            <a:stCxn id="16" idx="2"/>
            <a:endCxn id="19" idx="0"/>
          </p:cNvCxnSpPr>
          <p:nvPr/>
        </p:nvCxnSpPr>
        <p:spPr bwMode="auto">
          <a:xfrm flipH="1">
            <a:off x="1986186" y="2965815"/>
            <a:ext cx="1004498" cy="2064569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1622262" y="3346815"/>
            <a:ext cx="377825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2460462" y="3346815"/>
            <a:ext cx="377825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2917659" y="3346815"/>
            <a:ext cx="192088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953604" y="5688971"/>
            <a:ext cx="685800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325204" y="5688971"/>
            <a:ext cx="609600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1722026" y="5688971"/>
            <a:ext cx="566737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3011004" y="5688971"/>
            <a:ext cx="1752600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143084" y="3346815"/>
            <a:ext cx="381000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AutoShape 33"/>
          <p:cNvCxnSpPr>
            <a:cxnSpLocks noChangeShapeType="1"/>
            <a:stCxn id="22" idx="2"/>
            <a:endCxn id="25" idx="0"/>
          </p:cNvCxnSpPr>
          <p:nvPr/>
        </p:nvCxnSpPr>
        <p:spPr bwMode="auto">
          <a:xfrm flipH="1">
            <a:off x="1296504" y="3575415"/>
            <a:ext cx="514671" cy="2113556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</p:spPr>
      </p:cxnSp>
      <p:cxnSp>
        <p:nvCxnSpPr>
          <p:cNvPr id="31" name="AutoShape 34"/>
          <p:cNvCxnSpPr>
            <a:cxnSpLocks noChangeShapeType="1"/>
            <a:stCxn id="23" idx="2"/>
            <a:endCxn id="26" idx="0"/>
          </p:cNvCxnSpPr>
          <p:nvPr/>
        </p:nvCxnSpPr>
        <p:spPr bwMode="auto">
          <a:xfrm flipH="1">
            <a:off x="2630004" y="3575415"/>
            <a:ext cx="19371" cy="2113556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</p:spPr>
      </p:cxnSp>
      <p:cxnSp>
        <p:nvCxnSpPr>
          <p:cNvPr id="32" name="AutoShape 35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3013703" y="3575415"/>
            <a:ext cx="873601" cy="2113556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</p:spPr>
      </p:cxnSp>
      <p:cxnSp>
        <p:nvCxnSpPr>
          <p:cNvPr id="33" name="AutoShape 36"/>
          <p:cNvCxnSpPr>
            <a:cxnSpLocks noChangeShapeType="1"/>
            <a:stCxn id="29" idx="2"/>
            <a:endCxn id="27" idx="0"/>
          </p:cNvCxnSpPr>
          <p:nvPr/>
        </p:nvCxnSpPr>
        <p:spPr bwMode="auto">
          <a:xfrm flipH="1">
            <a:off x="2005395" y="3575415"/>
            <a:ext cx="1328189" cy="2113556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797463" y="1906270"/>
            <a:ext cx="2163234" cy="927100"/>
          </a:xfrm>
          <a:prstGeom prst="ellipse">
            <a:avLst/>
          </a:prstGeom>
          <a:solidFill>
            <a:srgbClr val="D9DBEB"/>
          </a:solidFill>
          <a:ln w="28575">
            <a:solidFill>
              <a:srgbClr val="3F467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C - Compiler</a:t>
            </a:r>
          </a:p>
        </p:txBody>
      </p:sp>
      <p:sp>
        <p:nvSpPr>
          <p:cNvPr id="35" name="Arc 5"/>
          <p:cNvSpPr>
            <a:spLocks/>
          </p:cNvSpPr>
          <p:nvPr/>
        </p:nvSpPr>
        <p:spPr bwMode="auto">
          <a:xfrm>
            <a:off x="7269480" y="1379220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3F4679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rc 6"/>
          <p:cNvSpPr>
            <a:spLocks/>
          </p:cNvSpPr>
          <p:nvPr/>
        </p:nvSpPr>
        <p:spPr bwMode="auto">
          <a:xfrm flipV="1">
            <a:off x="7307580" y="2842260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3F4679"/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6843183" y="4373880"/>
            <a:ext cx="2163600" cy="9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38" name="Arc 8"/>
          <p:cNvSpPr>
            <a:spLocks/>
          </p:cNvSpPr>
          <p:nvPr/>
        </p:nvSpPr>
        <p:spPr bwMode="auto">
          <a:xfrm>
            <a:off x="7353300" y="3840480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rc 9"/>
          <p:cNvSpPr>
            <a:spLocks/>
          </p:cNvSpPr>
          <p:nvPr/>
        </p:nvSpPr>
        <p:spPr bwMode="auto">
          <a:xfrm flipV="1">
            <a:off x="7353300" y="5303520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0" name="Picture 13" descr="CH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69114" y="914400"/>
            <a:ext cx="1584325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5" descr="CO0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3978" y="4509739"/>
            <a:ext cx="19050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069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890</Words>
  <Application>Microsoft Office PowerPoint</Application>
  <PresentationFormat>와이드스크린</PresentationFormat>
  <Paragraphs>238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굴림</vt:lpstr>
      <vt:lpstr>맑은 고딕</vt:lpstr>
      <vt:lpstr>연세</vt:lpstr>
      <vt:lpstr>조선일보명조</vt:lpstr>
      <vt:lpstr>Arial</vt:lpstr>
      <vt:lpstr>Arial Black</vt:lpstr>
      <vt:lpstr>Calibri</vt:lpstr>
      <vt:lpstr>Courier New</vt:lpstr>
      <vt:lpstr>Wingdings</vt:lpstr>
      <vt:lpstr>Office 테마</vt:lpstr>
      <vt:lpstr> Lecture 1-1 Hardware/Software Interface  Courtesy of A. Shrivastava (ASU) &amp; Tack-Don Han (Yonsei) </vt:lpstr>
      <vt:lpstr>PowerPoint 프레젠테이션</vt:lpstr>
      <vt:lpstr>Machine Language Program</vt:lpstr>
      <vt:lpstr>What is This?</vt:lpstr>
      <vt:lpstr>Machine Language Program (for MIPS)</vt:lpstr>
      <vt:lpstr>PowerPoint 프레젠테이션</vt:lpstr>
      <vt:lpstr>Assembly Language Program (for MIPS)</vt:lpstr>
      <vt:lpstr>High-level Language Program (in C)</vt:lpstr>
      <vt:lpstr>Machine Language Program (for MIPS)</vt:lpstr>
      <vt:lpstr>Instruction Set Architecture</vt:lpstr>
      <vt:lpstr>Instruction Set Architecture (ISA)</vt:lpstr>
      <vt:lpstr>Main Concepts</vt:lpstr>
      <vt:lpstr>MIPS R4000 ISA</vt:lpstr>
      <vt:lpstr>Below Your Program (Set of Instructions)</vt:lpstr>
      <vt:lpstr>Levels of Program Code</vt:lpstr>
      <vt:lpstr>Components of a Computer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118</cp:revision>
  <dcterms:created xsi:type="dcterms:W3CDTF">2015-05-11T14:27:05Z</dcterms:created>
  <dcterms:modified xsi:type="dcterms:W3CDTF">2017-02-02T04:07:12Z</dcterms:modified>
</cp:coreProperties>
</file>