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1" r:id="rId2"/>
    <p:sldId id="363" r:id="rId3"/>
    <p:sldId id="362" r:id="rId4"/>
    <p:sldId id="407" r:id="rId5"/>
    <p:sldId id="409" r:id="rId6"/>
    <p:sldId id="386" r:id="rId7"/>
    <p:sldId id="408" r:id="rId8"/>
    <p:sldId id="387" r:id="rId9"/>
    <p:sldId id="410" r:id="rId10"/>
    <p:sldId id="411" r:id="rId11"/>
    <p:sldId id="406" r:id="rId12"/>
    <p:sldId id="384" r:id="rId13"/>
    <p:sldId id="388" r:id="rId14"/>
    <p:sldId id="404" r:id="rId15"/>
    <p:sldId id="390" r:id="rId16"/>
    <p:sldId id="393" r:id="rId17"/>
    <p:sldId id="394" r:id="rId18"/>
    <p:sldId id="405" r:id="rId19"/>
    <p:sldId id="396" r:id="rId20"/>
    <p:sldId id="397" r:id="rId21"/>
    <p:sldId id="398" r:id="rId22"/>
    <p:sldId id="39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DFE3"/>
    <a:srgbClr val="077DC5"/>
    <a:srgbClr val="5B9BD5"/>
    <a:srgbClr val="FF0000"/>
    <a:srgbClr val="184A6B"/>
    <a:srgbClr val="2CE1E5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5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53C34-7BCF-4F41-B86C-81C51B523704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4047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53C34-7BCF-4F41-B86C-81C51B523704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5427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53C34-7BCF-4F41-B86C-81C51B523704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6742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6898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90452-D39A-4E24-8798-2F94016FA2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4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DD498-2435-4BF1-87E3-54D9FA5B28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72374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6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EF6A7-3D88-4756-8802-EB4623CADC1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24996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lw 	$t0, 8($s3)</a:t>
            </a:r>
          </a:p>
          <a:p>
            <a:r>
              <a:rPr lang="en-US"/>
              <a:t>sub	$t0, $t0, $s2</a:t>
            </a:r>
          </a:p>
          <a:p>
            <a:r>
              <a:rPr lang="en-US"/>
              <a:t>sw	$t0, 32($s3)</a:t>
            </a:r>
          </a:p>
        </p:txBody>
      </p:sp>
    </p:spTree>
    <p:extLst>
      <p:ext uri="{BB962C8B-B14F-4D97-AF65-F5344CB8AC3E}">
        <p14:creationId xmlns:p14="http://schemas.microsoft.com/office/powerpoint/2010/main" val="262967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lw 	$t0, 8($s3)</a:t>
            </a:r>
          </a:p>
          <a:p>
            <a:r>
              <a:rPr lang="en-US"/>
              <a:t>sub	$t0, $t0, $s2</a:t>
            </a:r>
          </a:p>
          <a:p>
            <a:r>
              <a:rPr lang="en-US"/>
              <a:t>sw	$t0, 32($s3)</a:t>
            </a:r>
          </a:p>
        </p:txBody>
      </p:sp>
    </p:spTree>
    <p:extLst>
      <p:ext uri="{BB962C8B-B14F-4D97-AF65-F5344CB8AC3E}">
        <p14:creationId xmlns:p14="http://schemas.microsoft.com/office/powerpoint/2010/main" val="426021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 marL="2057400" indent="-228600">
              <a:buFont typeface="Wingdings" charset="2"/>
              <a:buChar char="ü"/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7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22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1-2</a:t>
            </a:r>
            <a:br>
              <a:rPr kumimoji="1" lang="en-US" altLang="ko-KR" dirty="0" smtClean="0"/>
            </a:br>
            <a:r>
              <a:rPr kumimoji="1" lang="en-US" altLang="ko-KR" dirty="0" smtClean="0"/>
              <a:t>Instructions (MIPS)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732660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</a:t>
            </a:r>
            <a:r>
              <a:rPr lang="en-US" altLang="ko-KR" dirty="0" smtClean="0">
                <a:latin typeface="+mn-ea"/>
                <a:ea typeface="+mn-ea"/>
              </a:rPr>
              <a:t>Architecture – 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4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Memory Organization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55174" y="1143001"/>
            <a:ext cx="6604452" cy="53069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How wide is the memory?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What is each unit?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 smtClean="0"/>
              <a:t>Each unit is a bit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0, 1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8-bits = 1 byte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MIPS, memory is byte addressable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Wingdings" pitchFamily="2" charset="2"/>
              </a:rPr>
              <a:t>2</a:t>
            </a:r>
            <a:r>
              <a:rPr lang="en-US" baseline="30000" dirty="0" smtClean="0">
                <a:sym typeface="Wingdings" pitchFamily="2" charset="2"/>
              </a:rPr>
              <a:t>32</a:t>
            </a:r>
            <a:r>
              <a:rPr lang="en-US" dirty="0" smtClean="0">
                <a:sym typeface="Wingdings" pitchFamily="2" charset="2"/>
              </a:rPr>
              <a:t> locations of 1 byte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 smtClean="0"/>
              <a:t>Software likes to operate on “words”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 word = 4 bytes = 32 bits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 smtClean="0"/>
              <a:t> locations of 1 word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98867" y="1202531"/>
            <a:ext cx="3046445" cy="3459952"/>
            <a:chOff x="6781800" y="454630"/>
            <a:chExt cx="3046445" cy="3459952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6819900" y="454630"/>
              <a:ext cx="609600" cy="28460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 rot="5400000">
              <a:off x="6382402" y="1713345"/>
              <a:ext cx="1506823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Arial" pitchFamily="34" charset="0"/>
                </a:rPr>
                <a:t>Memory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7581900" y="454630"/>
              <a:ext cx="0" cy="28460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7593659" y="1557561"/>
              <a:ext cx="2234586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r>
                <a:rPr lang="en-US" sz="2800" baseline="30000" dirty="0">
                  <a:solidFill>
                    <a:srgbClr val="000000"/>
                  </a:solidFill>
                  <a:latin typeface="Arial" pitchFamily="34" charset="0"/>
                </a:rPr>
                <a:t>32</a:t>
              </a:r>
              <a:r>
                <a:rPr lang="en-US" sz="2800" dirty="0">
                  <a:solidFill>
                    <a:srgbClr val="000000"/>
                  </a:solidFill>
                  <a:latin typeface="Arial" pitchFamily="34" charset="0"/>
                </a:rPr>
                <a:t> Locations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6781800" y="3376836"/>
              <a:ext cx="609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6858000" y="3432399"/>
              <a:ext cx="828753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000000"/>
                  </a:solidFill>
                  <a:latin typeface="Arial" pitchFamily="34" charset="0"/>
                </a:rPr>
                <a:t>8-bit</a:t>
              </a:r>
              <a:endParaRPr lang="en-US" sz="2800" baseline="300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784428" y="4959019"/>
            <a:ext cx="5219087" cy="1528347"/>
            <a:chOff x="6626225" y="1266552"/>
            <a:chExt cx="5219087" cy="1528347"/>
          </a:xfrm>
        </p:grpSpPr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8759825" y="1342752"/>
              <a:ext cx="6096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6" name="Rectangle 2"/>
            <p:cNvSpPr>
              <a:spLocks noChangeArrowheads="1"/>
            </p:cNvSpPr>
            <p:nvPr/>
          </p:nvSpPr>
          <p:spPr bwMode="auto">
            <a:xfrm>
              <a:off x="8074025" y="1342752"/>
              <a:ext cx="6096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7388225" y="1342752"/>
              <a:ext cx="6096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6626225" y="1266552"/>
              <a:ext cx="2819400" cy="914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7312026" y="1495153"/>
              <a:ext cx="1506823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Arial" pitchFamily="34" charset="0"/>
                </a:rPr>
                <a:t>Memory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6702425" y="1342752"/>
              <a:ext cx="6096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9521825" y="1266552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7540625" y="2312716"/>
              <a:ext cx="1029128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Arial" pitchFamily="34" charset="0"/>
                </a:rPr>
                <a:t>32-bit</a:t>
              </a:r>
              <a:endParaRPr lang="en-US" sz="2800" baseline="300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6626225" y="2333352"/>
              <a:ext cx="2819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9610726" y="1525156"/>
              <a:ext cx="2234586" cy="482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r>
                <a:rPr lang="en-US" sz="2800" baseline="30000" dirty="0">
                  <a:solidFill>
                    <a:srgbClr val="000000"/>
                  </a:solidFill>
                  <a:latin typeface="Arial" pitchFamily="34" charset="0"/>
                </a:rPr>
                <a:t>30</a:t>
              </a:r>
              <a:r>
                <a:rPr lang="en-US" sz="2800" dirty="0">
                  <a:solidFill>
                    <a:srgbClr val="000000"/>
                  </a:solidFill>
                  <a:latin typeface="Arial" pitchFamily="34" charset="0"/>
                </a:rPr>
                <a:t> Locations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82688" y="6509410"/>
            <a:ext cx="805719" cy="365125"/>
          </a:xfr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306387" y="2408846"/>
            <a:ext cx="7579255" cy="646331"/>
          </a:xfrm>
        </p:spPr>
        <p:txBody>
          <a:bodyPr/>
          <a:lstStyle/>
          <a:p>
            <a:r>
              <a:rPr kumimoji="1" lang="en-US" altLang="ko-KR" dirty="0" smtClean="0"/>
              <a:t>Arithmetic and Logical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957092" cy="480131"/>
          </a:xfrm>
        </p:spPr>
        <p:txBody>
          <a:bodyPr/>
          <a:lstStyle/>
          <a:p>
            <a:r>
              <a:rPr lang="en-US" altLang="ko-KR" dirty="0" smtClean="0"/>
              <a:t>Instructions (MIPS)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Instructions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MIPS assembly language arithmetic statement</a:t>
            </a:r>
          </a:p>
          <a:p>
            <a:pPr algn="ctr">
              <a:buNone/>
            </a:pP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add	$t0, $s1, $s2</a:t>
            </a:r>
          </a:p>
          <a:p>
            <a:pPr algn="ctr">
              <a:buNone/>
            </a:pP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sub	$t0, $s1, $s2</a:t>
            </a:r>
          </a:p>
          <a:p>
            <a:pPr algn="ctr">
              <a:buNone/>
            </a:pPr>
            <a:endParaRPr lang="en-US" altLang="ko-KR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r>
              <a:rPr lang="en-US" altLang="ko-KR" spc="-70" dirty="0"/>
              <a:t>Each arithmetic instruction performs only </a:t>
            </a:r>
            <a:r>
              <a:rPr lang="en-US" altLang="ko-KR" spc="-70" dirty="0">
                <a:solidFill>
                  <a:srgbClr val="FF3300"/>
                </a:solidFill>
              </a:rPr>
              <a:t>one </a:t>
            </a:r>
            <a:r>
              <a:rPr lang="en-US" altLang="ko-KR" spc="-70" dirty="0"/>
              <a:t>operation</a:t>
            </a:r>
          </a:p>
          <a:p>
            <a:r>
              <a:rPr lang="en-US" altLang="ko-KR" spc="-150" dirty="0"/>
              <a:t>Each arithmetic instruction specifies exactly </a:t>
            </a:r>
            <a:r>
              <a:rPr lang="en-US" altLang="ko-KR" spc="-150" dirty="0">
                <a:solidFill>
                  <a:srgbClr val="FF3300"/>
                </a:solidFill>
              </a:rPr>
              <a:t>three</a:t>
            </a:r>
            <a:r>
              <a:rPr lang="en-US" altLang="ko-KR" spc="-150" dirty="0"/>
              <a:t> operands</a:t>
            </a:r>
          </a:p>
          <a:p>
            <a:pPr lvl="1" algn="ctr">
              <a:buNone/>
            </a:pPr>
            <a:r>
              <a:rPr lang="en-US" altLang="ko-KR" b="1" dirty="0"/>
              <a:t>destination  </a:t>
            </a:r>
            <a:r>
              <a:rPr lang="en-US" altLang="ko-KR" b="1" dirty="0">
                <a:sym typeface="Symbol" pitchFamily="18" charset="2"/>
              </a:rPr>
              <a:t> source1    op    source2</a:t>
            </a:r>
          </a:p>
          <a:p>
            <a:endParaRPr lang="en-US" altLang="ko-KR" sz="2400" dirty="0">
              <a:sym typeface="Symbol" pitchFamily="18" charset="2"/>
            </a:endParaRPr>
          </a:p>
          <a:p>
            <a:r>
              <a:rPr lang="en-US" altLang="ko-KR" dirty="0">
                <a:sym typeface="Symbol" pitchFamily="18" charset="2"/>
              </a:rPr>
              <a:t>All operands are contained in the </a:t>
            </a:r>
            <a:r>
              <a:rPr lang="en-US" altLang="ko-KR" dirty="0">
                <a:solidFill>
                  <a:srgbClr val="FF3300"/>
                </a:solidFill>
                <a:sym typeface="Symbol" pitchFamily="18" charset="2"/>
              </a:rPr>
              <a:t>Register File</a:t>
            </a:r>
          </a:p>
          <a:p>
            <a:pPr lvl="1"/>
            <a:r>
              <a:rPr lang="en-US" altLang="ko-KR" b="1" dirty="0">
                <a:latin typeface="Courier New" pitchFamily="49" charset="0"/>
                <a:sym typeface="Symbol" pitchFamily="18" charset="2"/>
              </a:rPr>
              <a:t>$t0, $s1</a:t>
            </a:r>
            <a:r>
              <a:rPr lang="en-US" altLang="ko-KR" b="1" dirty="0" smtClean="0">
                <a:latin typeface="Courier New" pitchFamily="49" charset="0"/>
                <a:sym typeface="Symbol" pitchFamily="18" charset="2"/>
              </a:rPr>
              <a:t>, $</a:t>
            </a:r>
            <a:r>
              <a:rPr lang="en-US" altLang="ko-KR" b="1" dirty="0">
                <a:latin typeface="Courier New" pitchFamily="49" charset="0"/>
                <a:sym typeface="Symbol" pitchFamily="18" charset="2"/>
              </a:rPr>
              <a:t>s2 are in Register File</a:t>
            </a:r>
            <a:endParaRPr lang="en-US" altLang="ko-KR" b="1" dirty="0">
              <a:sym typeface="Symbol" pitchFamily="18" charset="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63366" y="4038600"/>
            <a:ext cx="1761098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467225" y="2374897"/>
            <a:ext cx="927545" cy="16637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796990" y="4037013"/>
            <a:ext cx="115047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917446" y="4038600"/>
            <a:ext cx="1169405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219950" y="4057650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371196" y="2354262"/>
            <a:ext cx="170306" cy="16827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610100" y="2374900"/>
            <a:ext cx="2771774" cy="168274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7677150" y="2395536"/>
            <a:ext cx="802745" cy="163274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does it work?</a:t>
            </a:r>
            <a:endParaRPr dirty="0"/>
          </a:p>
        </p:txBody>
      </p:sp>
      <p:sp>
        <p:nvSpPr>
          <p:cNvPr id="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43225" y="2974241"/>
            <a:ext cx="4114800" cy="533400"/>
          </a:xfrm>
        </p:spPr>
        <p:txBody>
          <a:bodyPr/>
          <a:lstStyle/>
          <a:p>
            <a:pPr>
              <a:buFont typeface="Century Gothic" pitchFamily="34" charset="0"/>
              <a:buNone/>
            </a:pPr>
            <a:r>
              <a:rPr lang="en-US" sz="2800" b="1">
                <a:solidFill>
                  <a:srgbClr val="008000"/>
                </a:solidFill>
                <a:latin typeface="Courier New" pitchFamily="49" charset="0"/>
              </a:rPr>
              <a:t>sub	$t0, $s1, $s2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8772526" y="1262917"/>
            <a:ext cx="1374775" cy="2320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8398775" y="897245"/>
            <a:ext cx="210486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FF3300"/>
                </a:solidFill>
              </a:rPr>
              <a:t>Register File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628540" y="1344104"/>
            <a:ext cx="173246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src1 </a:t>
            </a:r>
            <a:r>
              <a:rPr lang="en-US" sz="2800" dirty="0" err="1">
                <a:solidFill>
                  <a:srgbClr val="000000"/>
                </a:solidFill>
              </a:rPr>
              <a:t>reg</a:t>
            </a:r>
            <a:r>
              <a:rPr lang="en-US" sz="2800" dirty="0">
                <a:solidFill>
                  <a:srgbClr val="000000"/>
                </a:solidFill>
              </a:rPr>
              <a:t> no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6706917" y="1957012"/>
            <a:ext cx="1732462" cy="42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src2 </a:t>
            </a:r>
            <a:r>
              <a:rPr lang="en-US" sz="2800" dirty="0" err="1">
                <a:solidFill>
                  <a:srgbClr val="000000"/>
                </a:solidFill>
              </a:rPr>
              <a:t>reg</a:t>
            </a:r>
            <a:r>
              <a:rPr lang="en-US" sz="2800" dirty="0">
                <a:solidFill>
                  <a:srgbClr val="000000"/>
                </a:solidFill>
              </a:rPr>
              <a:t> no</a:t>
            </a: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8380413" y="1566129"/>
            <a:ext cx="392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8380413" y="2148105"/>
            <a:ext cx="392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10147300" y="2001104"/>
            <a:ext cx="415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10147300" y="2839304"/>
            <a:ext cx="415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0353675" y="1762661"/>
            <a:ext cx="149352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spc="-150" dirty="0">
                <a:solidFill>
                  <a:srgbClr val="000000"/>
                </a:solidFill>
              </a:rPr>
              <a:t>src1 data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0353676" y="2600861"/>
            <a:ext cx="151745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spc="-150" dirty="0">
                <a:solidFill>
                  <a:srgbClr val="000000"/>
                </a:solidFill>
              </a:rPr>
              <a:t>src2 data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779941" y="3980694"/>
            <a:ext cx="176784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pc="-150" dirty="0">
                <a:solidFill>
                  <a:srgbClr val="000000"/>
                </a:solidFill>
              </a:rPr>
              <a:t>$t0 </a:t>
            </a:r>
            <a:r>
              <a:rPr lang="en-US" sz="2800" spc="-150" dirty="0">
                <a:solidFill>
                  <a:srgbClr val="000000"/>
                </a:solidFill>
                <a:sym typeface="Wingdings" pitchFamily="2" charset="2"/>
              </a:rPr>
              <a:t> R8</a:t>
            </a:r>
            <a:r>
              <a:rPr lang="en-US" sz="2800" spc="-15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3779838" y="3356830"/>
            <a:ext cx="457200" cy="612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4447179" y="3980694"/>
            <a:ext cx="179863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pc="-150" dirty="0">
                <a:solidFill>
                  <a:srgbClr val="000000"/>
                </a:solidFill>
              </a:rPr>
              <a:t>$s1 </a:t>
            </a:r>
            <a:r>
              <a:rPr lang="en-US" sz="2800" spc="-150" dirty="0">
                <a:solidFill>
                  <a:srgbClr val="000000"/>
                </a:solidFill>
                <a:sym typeface="Wingdings" pitchFamily="2" charset="2"/>
              </a:rPr>
              <a:t> R17</a:t>
            </a:r>
            <a:r>
              <a:rPr lang="en-US" sz="2800" spc="-15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5305425" y="3428267"/>
            <a:ext cx="76200" cy="5365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6215468" y="3980694"/>
            <a:ext cx="17526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pc="-150" dirty="0">
                <a:solidFill>
                  <a:srgbClr val="000000"/>
                </a:solidFill>
              </a:rPr>
              <a:t>$s2 </a:t>
            </a:r>
            <a:r>
              <a:rPr lang="en-US" sz="2800" spc="-150" dirty="0">
                <a:solidFill>
                  <a:srgbClr val="000000"/>
                </a:solidFill>
                <a:sym typeface="Wingdings" pitchFamily="2" charset="2"/>
              </a:rPr>
              <a:t> R18</a:t>
            </a:r>
            <a:r>
              <a:rPr lang="en-US" sz="2800" spc="-15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6372225" y="3355241"/>
            <a:ext cx="60960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 flipV="1">
            <a:off x="6877051" y="2364641"/>
            <a:ext cx="104775" cy="167639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V="1">
            <a:off x="5381626" y="1704975"/>
            <a:ext cx="1400175" cy="225986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8734425" y="1178099"/>
            <a:ext cx="826312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R0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9439275" y="1594888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8734425" y="1465166"/>
            <a:ext cx="826312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R1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8734425" y="1741662"/>
            <a:ext cx="826312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R8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9439275" y="2337836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8734425" y="2204987"/>
            <a:ext cx="115683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R17</a:t>
            </a: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9439275" y="1317069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8734425" y="2475361"/>
            <a:ext cx="115683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R18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7896226" y="1548666"/>
            <a:ext cx="8382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17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7885705" y="2160895"/>
            <a:ext cx="10033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18</a:t>
            </a: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9439275" y="2623583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10429875" y="1953161"/>
            <a:ext cx="80420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10536555" y="2806601"/>
            <a:ext cx="80420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 flipH="1">
            <a:off x="9737724" y="2407157"/>
            <a:ext cx="798490" cy="1726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H="1">
            <a:off x="10182226" y="3245356"/>
            <a:ext cx="525603" cy="87188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37"/>
          <p:cNvSpPr>
            <a:spLocks noChangeShapeType="1"/>
          </p:cNvSpPr>
          <p:nvPr/>
        </p:nvSpPr>
        <p:spPr bwMode="auto">
          <a:xfrm>
            <a:off x="3705225" y="3355241"/>
            <a:ext cx="5791200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9801225" y="4422041"/>
            <a:ext cx="3810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7076219" y="2538813"/>
            <a:ext cx="133126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dst addr</a:t>
            </a:r>
          </a:p>
        </p:txBody>
      </p:sp>
      <p:sp>
        <p:nvSpPr>
          <p:cNvPr id="69" name="Line 40"/>
          <p:cNvSpPr>
            <a:spLocks noChangeShapeType="1"/>
          </p:cNvSpPr>
          <p:nvPr/>
        </p:nvSpPr>
        <p:spPr bwMode="auto">
          <a:xfrm>
            <a:off x="8340726" y="2752125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8340726" y="3294692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42"/>
          <p:cNvSpPr>
            <a:spLocks noChangeArrowheads="1"/>
          </p:cNvSpPr>
          <p:nvPr/>
        </p:nvSpPr>
        <p:spPr bwMode="auto">
          <a:xfrm>
            <a:off x="6759169" y="3117798"/>
            <a:ext cx="169889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9877425" y="5228491"/>
            <a:ext cx="751202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 flipV="1">
            <a:off x="3781426" y="2815559"/>
            <a:ext cx="3294793" cy="114928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74" name="Text Box 45"/>
          <p:cNvSpPr txBox="1">
            <a:spLocks noChangeArrowheads="1"/>
          </p:cNvSpPr>
          <p:nvPr/>
        </p:nvSpPr>
        <p:spPr bwMode="auto">
          <a:xfrm>
            <a:off x="8009438" y="2711712"/>
            <a:ext cx="5334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75" name="Line 46"/>
          <p:cNvSpPr>
            <a:spLocks noChangeShapeType="1"/>
          </p:cNvSpPr>
          <p:nvPr/>
        </p:nvSpPr>
        <p:spPr bwMode="auto">
          <a:xfrm flipH="1" flipV="1">
            <a:off x="7457219" y="3446115"/>
            <a:ext cx="2344007" cy="196652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7889560" y="3279041"/>
            <a:ext cx="81221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7" name="Rectangle 48"/>
          <p:cNvSpPr>
            <a:spLocks noChangeArrowheads="1"/>
          </p:cNvSpPr>
          <p:nvPr/>
        </p:nvSpPr>
        <p:spPr bwMode="auto">
          <a:xfrm>
            <a:off x="9439275" y="1902863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8734425" y="3104869"/>
            <a:ext cx="115683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R31</a:t>
            </a:r>
          </a:p>
        </p:txBody>
      </p:sp>
      <p:sp>
        <p:nvSpPr>
          <p:cNvPr id="79" name="Rectangle 50"/>
          <p:cNvSpPr>
            <a:spLocks noChangeArrowheads="1"/>
          </p:cNvSpPr>
          <p:nvPr/>
        </p:nvSpPr>
        <p:spPr bwMode="auto">
          <a:xfrm>
            <a:off x="9439275" y="3255400"/>
            <a:ext cx="666749" cy="23292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0" name="Group 51"/>
          <p:cNvGrpSpPr>
            <a:grpSpLocks/>
          </p:cNvGrpSpPr>
          <p:nvPr/>
        </p:nvGrpSpPr>
        <p:grpSpPr bwMode="auto">
          <a:xfrm>
            <a:off x="9496425" y="4117241"/>
            <a:ext cx="914400" cy="1219200"/>
            <a:chOff x="4368" y="2496"/>
            <a:chExt cx="576" cy="768"/>
          </a:xfrm>
        </p:grpSpPr>
        <p:sp>
          <p:nvSpPr>
            <p:cNvPr id="81" name="AutoShape 52"/>
            <p:cNvSpPr>
              <a:spLocks noChangeArrowheads="1"/>
            </p:cNvSpPr>
            <p:nvPr/>
          </p:nvSpPr>
          <p:spPr bwMode="auto">
            <a:xfrm>
              <a:off x="4368" y="2688"/>
              <a:ext cx="576" cy="384"/>
            </a:xfrm>
            <a:prstGeom prst="flowChartManualOperat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H="1">
              <a:off x="4512" y="24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 flipH="1">
              <a:off x="4800" y="24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H="1">
              <a:off x="4656" y="307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 Box 56"/>
          <p:cNvSpPr txBox="1">
            <a:spLocks noChangeArrowheads="1"/>
          </p:cNvSpPr>
          <p:nvPr/>
        </p:nvSpPr>
        <p:spPr bwMode="auto">
          <a:xfrm>
            <a:off x="9237685" y="3858161"/>
            <a:ext cx="9442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10190185" y="3857948"/>
            <a:ext cx="9442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87" name="Rectangle 58"/>
          <p:cNvSpPr>
            <a:spLocks noChangeArrowheads="1"/>
          </p:cNvSpPr>
          <p:nvPr/>
        </p:nvSpPr>
        <p:spPr bwMode="auto">
          <a:xfrm>
            <a:off x="375557" y="4664986"/>
            <a:ext cx="866366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en-US" sz="3000" dirty="0"/>
              <a:t>Arithmetic instructions can only change </a:t>
            </a:r>
            <a:br>
              <a:rPr lang="en-US" sz="3000" dirty="0"/>
            </a:br>
            <a:r>
              <a:rPr lang="en-US" sz="3000" dirty="0"/>
              <a:t>the contents of the </a:t>
            </a:r>
            <a:r>
              <a:rPr lang="en-US" sz="3000" dirty="0">
                <a:solidFill>
                  <a:srgbClr val="FF3300"/>
                </a:solidFill>
              </a:rPr>
              <a:t>Register File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Ø"/>
            </a:pPr>
            <a:r>
              <a:rPr lang="en-US" sz="2800" dirty="0">
                <a:solidFill>
                  <a:srgbClr val="3333CC"/>
                </a:solidFill>
              </a:rPr>
              <a:t>In CISC processors, arithmetic instructions are much more powerful – they can read and change the contents of the memory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/>
      <p:bldP spid="52" grpId="0" animBg="1"/>
      <p:bldP spid="53" grpId="0"/>
      <p:bldP spid="54" grpId="0"/>
      <p:bldP spid="55" grpId="0" animBg="1"/>
      <p:bldP spid="56" grpId="0"/>
      <p:bldP spid="57" grpId="0" animBg="1"/>
      <p:bldP spid="58" grpId="0"/>
      <p:bldP spid="59" grpId="0"/>
      <p:bldP spid="59" grpId="1"/>
      <p:bldP spid="60" grpId="0"/>
      <p:bldP spid="60" grpId="1"/>
      <p:bldP spid="61" grpId="0" animBg="1"/>
      <p:bldP spid="62" grpId="0"/>
      <p:bldP spid="62" grpId="1"/>
      <p:bldP spid="63" grpId="0"/>
      <p:bldP spid="63" grpId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72" grpId="0"/>
      <p:bldP spid="73" grpId="0" animBg="1"/>
      <p:bldP spid="73" grpId="1" animBg="1"/>
      <p:bldP spid="74" grpId="0"/>
      <p:bldP spid="75" grpId="0" animBg="1"/>
      <p:bldP spid="75" grpId="1" animBg="1"/>
      <p:bldP spid="76" grpId="0"/>
      <p:bldP spid="77" grpId="0" animBg="1"/>
      <p:bldP spid="78" grpId="0"/>
      <p:bldP spid="79" grpId="0" animBg="1"/>
      <p:bldP spid="85" grpId="0"/>
      <p:bldP spid="85" grpId="1"/>
      <p:bldP spid="86" grpId="0"/>
      <p:bldP spid="86" grpId="1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65212" y="2408846"/>
            <a:ext cx="5661614" cy="646331"/>
          </a:xfrm>
        </p:spPr>
        <p:txBody>
          <a:bodyPr/>
          <a:lstStyle/>
          <a:p>
            <a:r>
              <a:rPr kumimoji="1" lang="en-US" altLang="ko-KR" dirty="0" smtClean="0"/>
              <a:t>Data Transfer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957092" cy="480131"/>
          </a:xfrm>
        </p:spPr>
        <p:txBody>
          <a:bodyPr/>
          <a:lstStyle/>
          <a:p>
            <a:r>
              <a:rPr lang="en-US" altLang="ko-KR" dirty="0" smtClean="0"/>
              <a:t>Instructions (MIPS)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" y="990600"/>
            <a:ext cx="8940800" cy="6591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MIPS has two basic </a:t>
            </a:r>
            <a:r>
              <a:rPr lang="en-US" dirty="0" smtClean="0">
                <a:solidFill>
                  <a:srgbClr val="FF3300"/>
                </a:solidFill>
              </a:rPr>
              <a:t>data transfer</a:t>
            </a:r>
            <a:r>
              <a:rPr lang="en-US" dirty="0" smtClean="0"/>
              <a:t> instructions for </a:t>
            </a:r>
            <a:br>
              <a:rPr lang="en-US" dirty="0" smtClean="0"/>
            </a:br>
            <a:r>
              <a:rPr lang="en-US" dirty="0" smtClean="0"/>
              <a:t>accessing memory</a:t>
            </a:r>
          </a:p>
          <a:p>
            <a:pPr algn="ctr">
              <a:lnSpc>
                <a:spcPct val="80000"/>
              </a:lnSpc>
              <a:buFont typeface="Century Gothic" pitchFamily="34" charset="0"/>
              <a:buNone/>
            </a:pPr>
            <a:r>
              <a:rPr lang="en-US" sz="2800" b="1" spc="-150" dirty="0" err="1">
                <a:solidFill>
                  <a:srgbClr val="008000"/>
                </a:solidFill>
                <a:latin typeface="Courier New" pitchFamily="49" charset="0"/>
              </a:rPr>
              <a:t>Lw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  $t0, 4($s3)  #load word from memory</a:t>
            </a:r>
          </a:p>
          <a:p>
            <a:pPr algn="ctr">
              <a:lnSpc>
                <a:spcPct val="80000"/>
              </a:lnSpc>
              <a:buFont typeface="Century Gothic" pitchFamily="34" charset="0"/>
              <a:buNone/>
            </a:pPr>
            <a:r>
              <a:rPr lang="en-US" sz="2800" b="1" spc="-150" dirty="0" err="1">
                <a:solidFill>
                  <a:srgbClr val="008000"/>
                </a:solidFill>
                <a:latin typeface="Courier New" pitchFamily="49" charset="0"/>
              </a:rPr>
              <a:t>Sw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  $t0, 8($s3)  #store word to  memory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2800" spc="-150" dirty="0">
                <a:solidFill>
                  <a:srgbClr val="008000"/>
                </a:solidFill>
              </a:rPr>
              <a:t>                                             (assume</a:t>
            </a:r>
            <a:r>
              <a:rPr lang="en-US" sz="2800" b="1" spc="-150" dirty="0">
                <a:solidFill>
                  <a:srgbClr val="008000"/>
                </a:solidFill>
              </a:rPr>
              <a:t> 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sz="2800" b="1" spc="-150" dirty="0">
                <a:solidFill>
                  <a:srgbClr val="008000"/>
                </a:solidFill>
              </a:rPr>
              <a:t> </a:t>
            </a:r>
            <a:r>
              <a:rPr lang="en-US" sz="2800" spc="-150" dirty="0">
                <a:solidFill>
                  <a:srgbClr val="008000"/>
                </a:solidFill>
              </a:rPr>
              <a:t>holds 24</a:t>
            </a:r>
            <a:r>
              <a:rPr lang="en-US" sz="2800" spc="-150" baseline="-25000" dirty="0">
                <a:solidFill>
                  <a:srgbClr val="008000"/>
                </a:solidFill>
              </a:rPr>
              <a:t>10</a:t>
            </a:r>
            <a:r>
              <a:rPr lang="en-US" sz="2800" spc="-150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data transfer instruction must specify</a:t>
            </a:r>
          </a:p>
          <a:p>
            <a:pPr marL="540000" lvl="1">
              <a:lnSpc>
                <a:spcPct val="80000"/>
              </a:lnSpc>
            </a:pPr>
            <a:r>
              <a:rPr lang="en-US" dirty="0" smtClean="0"/>
              <a:t>Memory address</a:t>
            </a:r>
          </a:p>
          <a:p>
            <a:pPr marL="864000" lvl="2">
              <a:lnSpc>
                <a:spcPct val="80000"/>
              </a:lnSpc>
            </a:pPr>
            <a:r>
              <a:rPr lang="en-US" spc="-150" dirty="0"/>
              <a:t>where in memory to read from (load) or write to (store) </a:t>
            </a:r>
          </a:p>
          <a:p>
            <a:pPr marL="540000" lvl="1">
              <a:lnSpc>
                <a:spcPct val="80000"/>
              </a:lnSpc>
            </a:pPr>
            <a:r>
              <a:rPr lang="en-US" dirty="0" smtClean="0"/>
              <a:t>Register destination (source) </a:t>
            </a:r>
          </a:p>
          <a:p>
            <a:pPr marL="864000" lvl="2">
              <a:lnSpc>
                <a:spcPct val="80000"/>
              </a:lnSpc>
            </a:pPr>
            <a:r>
              <a:rPr lang="en-US" spc="-150" dirty="0"/>
              <a:t>where in the register file to write to (load) or read from (store)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memory address is formed by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Adding the constant portion of the instruction and the </a:t>
            </a:r>
            <a:br>
              <a:rPr lang="en-US" dirty="0" smtClean="0"/>
            </a:br>
            <a:r>
              <a:rPr lang="en-US" dirty="0" smtClean="0"/>
              <a:t>contents of the second register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667125" y="1641475"/>
            <a:ext cx="6096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3300"/>
                </a:solidFill>
                <a:latin typeface="Arial" pitchFamily="34" charset="0"/>
              </a:rPr>
              <a:t>28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686175" y="2200275"/>
            <a:ext cx="6096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3300"/>
                </a:solidFill>
                <a:latin typeface="Arial" pitchFamily="34" charset="0"/>
              </a:rPr>
              <a:t>32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</p:spPr>
        <p:txBody>
          <a:bodyPr/>
          <a:lstStyle/>
          <a:p>
            <a:r>
              <a:rPr lang="en-US" dirty="0" smtClean="0"/>
              <a:t>Accessing Memory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6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57600"/>
            <a:ext cx="10623086" cy="762000"/>
          </a:xfrm>
        </p:spPr>
        <p:txBody>
          <a:bodyPr/>
          <a:lstStyle/>
          <a:p>
            <a:r>
              <a:rPr lang="en-US" dirty="0"/>
              <a:t>Compiling with Loads and Stores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961530"/>
            <a:ext cx="8458200" cy="2297609"/>
          </a:xfrm>
        </p:spPr>
        <p:txBody>
          <a:bodyPr>
            <a:normAutofit/>
          </a:bodyPr>
          <a:lstStyle/>
          <a:p>
            <a:r>
              <a:rPr lang="en-US" dirty="0"/>
              <a:t>Assuming variable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dirty="0"/>
              <a:t> is stored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$s2 </a:t>
            </a:r>
            <a:r>
              <a:rPr lang="en-US" dirty="0"/>
              <a:t>and that the base address of array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dirty="0"/>
              <a:t>, what is the MIPS assembly code for the C statement</a:t>
            </a:r>
          </a:p>
          <a:p>
            <a:pPr algn="ctr">
              <a:buFont typeface="Wingdings" pitchFamily="2" charset="2"/>
              <a:buNone/>
            </a:pP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</a:rPr>
              <a:t>A[8] = A[2] -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4" y="3657601"/>
            <a:ext cx="2713039" cy="1970088"/>
            <a:chOff x="3600" y="2256"/>
            <a:chExt cx="1709" cy="1241"/>
          </a:xfrm>
        </p:grpSpPr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3600" y="2256"/>
              <a:ext cx="57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79" name="Line 7"/>
            <p:cNvSpPr>
              <a:spLocks noChangeShapeType="1"/>
            </p:cNvSpPr>
            <p:nvPr/>
          </p:nvSpPr>
          <p:spPr bwMode="auto">
            <a:xfrm>
              <a:off x="3600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3600" y="27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3600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4416" y="3224"/>
              <a:ext cx="48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4416" y="2984"/>
              <a:ext cx="75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$s3+4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4416" y="2744"/>
              <a:ext cx="75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$s3+8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4416" y="2504"/>
              <a:ext cx="893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$s3+12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4512" y="2304"/>
              <a:ext cx="256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. . .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3624" y="272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3624" y="248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3744" y="2304"/>
              <a:ext cx="256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. . .</a:t>
              </a: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3624" y="296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624" y="320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H="1">
              <a:off x="4176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 flipH="1">
              <a:off x="417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 flipH="1">
              <a:off x="4176" y="28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 flipH="1">
              <a:off x="417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6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798" y="962025"/>
            <a:ext cx="8423367" cy="2041226"/>
          </a:xfrm>
        </p:spPr>
        <p:txBody>
          <a:bodyPr>
            <a:normAutofit/>
          </a:bodyPr>
          <a:lstStyle/>
          <a:p>
            <a:r>
              <a:rPr lang="en-US" dirty="0"/>
              <a:t>Assuming variable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dirty="0"/>
              <a:t> is stored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$s2 </a:t>
            </a:r>
            <a:r>
              <a:rPr lang="en-US" dirty="0"/>
              <a:t>and that the base address of array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dirty="0"/>
              <a:t>, what is the MIPS assembly code for the C statement</a:t>
            </a:r>
          </a:p>
          <a:p>
            <a:pPr algn="ctr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3333CC"/>
                </a:solidFill>
                <a:latin typeface="Courier New" pitchFamily="49" charset="0"/>
              </a:rPr>
              <a:t>A[8</a:t>
            </a: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</a:rPr>
              <a:t>] = A[2] - b</a:t>
            </a:r>
          </a:p>
        </p:txBody>
      </p:sp>
      <p:sp>
        <p:nvSpPr>
          <p:cNvPr id="284696" name="Rectangle 24"/>
          <p:cNvSpPr>
            <a:spLocks noChangeArrowheads="1"/>
          </p:cNvSpPr>
          <p:nvPr/>
        </p:nvSpPr>
        <p:spPr bwMode="auto">
          <a:xfrm>
            <a:off x="5334000" y="3962401"/>
            <a:ext cx="3886200" cy="1785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</a:rPr>
              <a:t>lw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$t0, 8($s3)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sub	$t0, $t0, $s2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$t0, 32($s3)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1" y="57600"/>
            <a:ext cx="10605669" cy="762000"/>
          </a:xfrm>
        </p:spPr>
        <p:txBody>
          <a:bodyPr/>
          <a:lstStyle/>
          <a:p>
            <a:r>
              <a:rPr lang="en-US" dirty="0"/>
              <a:t>Compiling with Loads and Stores</a:t>
            </a: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133604" y="3657601"/>
            <a:ext cx="2713039" cy="1970088"/>
            <a:chOff x="3600" y="2256"/>
            <a:chExt cx="1709" cy="1241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3600" y="2256"/>
              <a:ext cx="57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3600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3600" y="27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3600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4416" y="3224"/>
              <a:ext cx="48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416" y="2984"/>
              <a:ext cx="75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$s3+4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4416" y="2744"/>
              <a:ext cx="757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$s3+8</a:t>
              </a: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4416" y="2504"/>
              <a:ext cx="893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$s3+12</a:t>
              </a: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4512" y="2304"/>
              <a:ext cx="256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. . .</a:t>
              </a: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3624" y="272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3624" y="248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3744" y="2304"/>
              <a:ext cx="256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. . .</a:t>
              </a:r>
            </a:p>
          </p:txBody>
        </p: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3624" y="296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</a:p>
          </p:txBody>
        </p:sp>
        <p:sp>
          <p:nvSpPr>
            <p:cNvPr id="62" name="Rectangle 19"/>
            <p:cNvSpPr>
              <a:spLocks noChangeArrowheads="1"/>
            </p:cNvSpPr>
            <p:nvPr/>
          </p:nvSpPr>
          <p:spPr bwMode="auto">
            <a:xfrm>
              <a:off x="3624" y="3208"/>
              <a:ext cx="622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H="1">
              <a:off x="4176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 flipH="1">
              <a:off x="417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H="1">
              <a:off x="4176" y="28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H="1">
              <a:off x="417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944821" y="2408846"/>
            <a:ext cx="4302396" cy="646331"/>
          </a:xfrm>
        </p:spPr>
        <p:txBody>
          <a:bodyPr/>
          <a:lstStyle/>
          <a:p>
            <a:r>
              <a:rPr kumimoji="1" lang="en-US" altLang="ko-KR" dirty="0" smtClean="0"/>
              <a:t>Branch Instructions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957092" cy="480131"/>
          </a:xfrm>
        </p:spPr>
        <p:txBody>
          <a:bodyPr/>
          <a:lstStyle/>
          <a:p>
            <a:r>
              <a:rPr lang="en-US" altLang="ko-KR" dirty="0" smtClean="0"/>
              <a:t>Instructions (MIPS)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dirty="0" smtClean="0"/>
              <a:t>Branch Instructions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7175" y="990600"/>
            <a:ext cx="8864600" cy="6388100"/>
          </a:xfrm>
        </p:spPr>
        <p:txBody>
          <a:bodyPr vert="horz" lIns="90488" tIns="44450" rIns="90488" bIns="44450" rtlCol="0">
            <a:noAutofit/>
          </a:bodyPr>
          <a:lstStyle/>
          <a:p>
            <a:pPr algn="l"/>
            <a:r>
              <a:rPr lang="en-US" dirty="0" smtClean="0"/>
              <a:t>Decision making instructions</a:t>
            </a:r>
          </a:p>
          <a:p>
            <a:pPr lvl="1" algn="l"/>
            <a:r>
              <a:rPr lang="en-US" dirty="0"/>
              <a:t>alter the control flow of the program</a:t>
            </a:r>
          </a:p>
          <a:p>
            <a:pPr lvl="1" algn="l"/>
            <a:r>
              <a:rPr lang="en-US" dirty="0"/>
              <a:t>i.e., change the "next" instruction to be executed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dirty="0" smtClean="0"/>
              <a:t>MIPS </a:t>
            </a:r>
            <a:r>
              <a:rPr lang="en-US" dirty="0" smtClean="0">
                <a:solidFill>
                  <a:srgbClr val="FF3300"/>
                </a:solidFill>
              </a:rPr>
              <a:t>conditional branch</a:t>
            </a:r>
            <a:r>
              <a:rPr lang="en-US" dirty="0" smtClean="0"/>
              <a:t> instructions: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b="1" spc="-150" dirty="0" err="1">
                <a:solidFill>
                  <a:srgbClr val="008000"/>
                </a:solidFill>
                <a:latin typeface="Courier New" pitchFamily="49" charset="0"/>
              </a:rPr>
              <a:t>bne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 $s0, $s1, Label #go to Label if $s0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  <a:sym typeface="Symbol" pitchFamily="18" charset="2"/>
              </a:rPr>
              <a:t>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$s1 </a:t>
            </a:r>
            <a:b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spc="-150" dirty="0" err="1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2800" b="1" spc="-150" dirty="0">
                <a:solidFill>
                  <a:srgbClr val="008000"/>
                </a:solidFill>
                <a:latin typeface="Courier New" pitchFamily="49" charset="0"/>
              </a:rPr>
              <a:t> $s0, $s1, Label #go to Label if $s0=$s1</a:t>
            </a:r>
            <a:r>
              <a:rPr lang="en-US" sz="2800" b="1" spc="-150" dirty="0">
                <a:latin typeface="Courier New" pitchFamily="49" charset="0"/>
              </a:rPr>
              <a:t>	</a:t>
            </a:r>
            <a:endParaRPr lang="en-US" sz="2000" b="1" spc="-150" dirty="0"/>
          </a:p>
          <a:p>
            <a:pPr algn="l"/>
            <a:r>
              <a:rPr lang="en-US" dirty="0" smtClean="0"/>
              <a:t>Example: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if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==j) h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+ j;</a:t>
            </a:r>
            <a:endParaRPr lang="en-US" sz="2000" dirty="0">
              <a:latin typeface="Courier New" pitchFamily="49" charset="0"/>
            </a:endParaRPr>
          </a:p>
          <a:p>
            <a:pPr algn="l">
              <a:buFontTx/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bne $s0, $s1, Lab1</a:t>
            </a:r>
            <a:b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	add $s3, $s0, $s1</a:t>
            </a:r>
            <a:b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Lab1:	...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2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606639" y="2217254"/>
            <a:ext cx="11687907" cy="5262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MIPS ISA and Organization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Arithmetic </a:t>
            </a:r>
            <a:r>
              <a:rPr kumimoji="1" lang="en-US" altLang="ko-KR" dirty="0"/>
              <a:t>&amp; Logical </a:t>
            </a:r>
            <a:r>
              <a:rPr kumimoji="1" lang="en-US" altLang="ko-KR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Data </a:t>
            </a:r>
            <a:r>
              <a:rPr kumimoji="1" lang="en-US" altLang="ko-KR" dirty="0"/>
              <a:t>Transfer </a:t>
            </a:r>
            <a:r>
              <a:rPr kumimoji="1" lang="en-US" altLang="ko-KR" dirty="0" smtClean="0"/>
              <a:t>Instructions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Branch </a:t>
            </a:r>
            <a:r>
              <a:rPr kumimoji="1" lang="en-US" altLang="ko-KR" dirty="0" smtClean="0"/>
              <a:t>Instructions</a:t>
            </a:r>
            <a:endParaRPr kumimoji="1"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ko-KR" dirty="0"/>
              <a:t>Unconditional Jumps</a:t>
            </a:r>
            <a:endParaRPr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7650" y="990600"/>
            <a:ext cx="8864600" cy="6388100"/>
          </a:xfrm>
        </p:spPr>
        <p:txBody>
          <a:bodyPr vert="horz" lIns="90488" tIns="44450" rIns="90488" bIns="4445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MIPS also has an </a:t>
            </a:r>
            <a:r>
              <a:rPr lang="en-US" altLang="ko-KR" dirty="0">
                <a:solidFill>
                  <a:srgbClr val="FF3300"/>
                </a:solidFill>
              </a:rPr>
              <a:t>unconditional branch</a:t>
            </a:r>
            <a:r>
              <a:rPr lang="en-US" altLang="ko-KR" dirty="0"/>
              <a:t> instruction or </a:t>
            </a:r>
            <a:r>
              <a:rPr lang="en-US" altLang="ko-KR" dirty="0">
                <a:solidFill>
                  <a:srgbClr val="FF3300"/>
                </a:solidFill>
              </a:rPr>
              <a:t>jump</a:t>
            </a:r>
            <a:r>
              <a:rPr lang="en-US" altLang="ko-KR" dirty="0"/>
              <a:t> instruction</a:t>
            </a:r>
            <a:r>
              <a:rPr lang="en-US" altLang="ko-KR" dirty="0" smtClean="0"/>
              <a:t>: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800" dirty="0"/>
              <a:t>	 </a:t>
            </a: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j  label		#go to label</a:t>
            </a:r>
          </a:p>
          <a:p>
            <a:pPr>
              <a:lnSpc>
                <a:spcPct val="80000"/>
              </a:lnSpc>
              <a:buNone/>
            </a:pPr>
            <a:endParaRPr lang="en-US" altLang="ko-KR" sz="3200" dirty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Example</a:t>
            </a:r>
            <a:r>
              <a:rPr lang="en-US" altLang="ko-KR" dirty="0"/>
              <a:t>:</a:t>
            </a:r>
            <a:r>
              <a:rPr lang="en-US" altLang="ko-KR" sz="3200" dirty="0"/>
              <a:t>	 	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if (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!=j) </a:t>
            </a:r>
            <a:b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				h=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i+j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;				     		    else									    h=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-j;</a:t>
            </a:r>
            <a:endParaRPr lang="en-US" altLang="ko-KR" sz="3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			</a:t>
            </a:r>
            <a:r>
              <a:rPr lang="en-US" altLang="ko-KR" sz="2800" b="1" dirty="0" err="1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	$s0, $s1, Lab1</a:t>
            </a:r>
            <a:b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		add	$s3, $s0, $s1</a:t>
            </a:r>
            <a:b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		j	Lab2</a:t>
            </a:r>
            <a:b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Lab1:	sub	$s3, $s0, $s1</a:t>
            </a:r>
            <a:b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8000"/>
                </a:solidFill>
                <a:latin typeface="Courier New" pitchFamily="49" charset="0"/>
              </a:rPr>
              <a:t>Lab2:	...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1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749426" y="312739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ko-KR" dirty="0" smtClean="0"/>
              <a:t>Compiling Loops</a:t>
            </a:r>
            <a:endParaRPr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4325" y="990600"/>
            <a:ext cx="8864600" cy="6388100"/>
          </a:xfrm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ko-KR" dirty="0"/>
              <a:t>Compile the assembly code for the C while loop where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ko-KR" dirty="0"/>
              <a:t>is in </a:t>
            </a:r>
            <a:r>
              <a:rPr lang="en-US" altLang="ko-KR" b="1" dirty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$s0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</a:rPr>
              <a:t> j </a:t>
            </a:r>
            <a:r>
              <a:rPr lang="en-US" altLang="ko-KR" dirty="0"/>
              <a:t>is in </a:t>
            </a:r>
            <a:r>
              <a:rPr lang="en-US" altLang="ko-KR" b="1" dirty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$s1</a:t>
            </a:r>
            <a:r>
              <a:rPr lang="en-US" altLang="ko-KR" dirty="0"/>
              <a:t>, and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altLang="ko-KR" dirty="0"/>
              <a:t> is in </a:t>
            </a:r>
            <a:r>
              <a:rPr lang="en-US" altLang="ko-KR" b="1" dirty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$s2</a:t>
            </a:r>
            <a:endParaRPr lang="en-US" altLang="ko-KR" sz="2400" b="1" dirty="0">
              <a:solidFill>
                <a:srgbClr val="008000"/>
              </a:solidFill>
              <a:latin typeface="Courier New" pitchFamily="49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2800" b="1" dirty="0">
                <a:solidFill>
                  <a:srgbClr val="0000FF"/>
                </a:solidFill>
              </a:rPr>
              <a:t>	 	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while (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!=k) </a:t>
            </a:r>
            <a:b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altLang="ko-KR" sz="2800" b="1" dirty="0" err="1">
                <a:solidFill>
                  <a:srgbClr val="0000FF"/>
                </a:solidFill>
                <a:latin typeface="Courier New" pitchFamily="49" charset="0"/>
              </a:rPr>
              <a:t>i+j</a:t>
            </a:r>
            <a:r>
              <a:rPr lang="en-US" altLang="ko-KR" sz="28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en-US" altLang="ko-KR" sz="2800" dirty="0">
                <a:latin typeface="Courier New" pitchFamily="49" charset="0"/>
              </a:rPr>
              <a:t>				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19225" y="3708400"/>
            <a:ext cx="64770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8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8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Loop:	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$s0, $s2, Exit</a:t>
            </a:r>
            <a:b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	add	$s0, $s0, $s1</a:t>
            </a:r>
            <a:b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		j	Loop</a:t>
            </a:r>
            <a:b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Exit:	. . 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3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Summary of MIPS Instructions</a:t>
            </a:r>
            <a:endParaRPr kumimoji="1" lang="ko-KR" altLang="en-US" dirty="0"/>
          </a:p>
        </p:txBody>
      </p:sp>
      <p:graphicFrame>
        <p:nvGraphicFramePr>
          <p:cNvPr id="4" name="Group 1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430679"/>
              </p:ext>
            </p:extLst>
          </p:nvPr>
        </p:nvGraphicFramePr>
        <p:xfrm>
          <a:off x="470261" y="1053489"/>
          <a:ext cx="11222532" cy="4663440"/>
        </p:xfrm>
        <a:graphic>
          <a:graphicData uri="http://schemas.openxmlformats.org/drawingml/2006/table">
            <a:tbl>
              <a:tblPr/>
              <a:tblGrid>
                <a:gridCol w="2800954"/>
                <a:gridCol w="2925229"/>
                <a:gridCol w="2428130"/>
                <a:gridCol w="3068219"/>
              </a:tblGrid>
              <a:tr h="318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Instruction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(R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Transfer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Cond.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beq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on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Uncond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178810" y="2408846"/>
            <a:ext cx="5834419" cy="646331"/>
          </a:xfrm>
        </p:spPr>
        <p:txBody>
          <a:bodyPr/>
          <a:lstStyle/>
          <a:p>
            <a:r>
              <a:rPr kumimoji="1" lang="en-US" altLang="ko-KR" dirty="0" smtClean="0"/>
              <a:t>MIPS ISA and Organization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957092" cy="480131"/>
          </a:xfrm>
        </p:spPr>
        <p:txBody>
          <a:bodyPr/>
          <a:lstStyle/>
          <a:p>
            <a:r>
              <a:rPr lang="en-US" altLang="ko-KR" dirty="0" smtClean="0"/>
              <a:t>Instructions (MIPS)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385550" y="6526213"/>
            <a:ext cx="806450" cy="365125"/>
          </a:xfrm>
          <a:prstGeom prst="rect">
            <a:avLst/>
          </a:prstGeom>
        </p:spPr>
        <p:txBody>
          <a:bodyPr/>
          <a:lstStyle/>
          <a:p>
            <a:fld id="{9EAC7E9F-0A6F-4D09-8C4D-979C938E7B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MIPS R4000 ISA</a:t>
            </a:r>
            <a:endParaRPr kumimoji="1"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8150" y="990600"/>
            <a:ext cx="6629400" cy="3988784"/>
          </a:xfrm>
        </p:spPr>
        <p:txBody>
          <a:bodyPr vert="horz" wrap="square" lIns="63500" tIns="25400" rIns="63500" bIns="25400" rtlCol="0">
            <a:spAutoFit/>
          </a:bodyPr>
          <a:lstStyle/>
          <a:p>
            <a:pPr>
              <a:lnSpc>
                <a:spcPct val="86000"/>
              </a:lnSpc>
            </a:pPr>
            <a:r>
              <a:rPr lang="en-US" dirty="0" smtClean="0"/>
              <a:t> Instruction Categories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Arithmetic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Load/Store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Jump and Branch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Floating </a:t>
            </a:r>
            <a:r>
              <a:rPr lang="en-US" dirty="0" smtClean="0"/>
              <a:t>Point: coprocessor</a:t>
            </a:r>
            <a:endParaRPr lang="en-US" dirty="0"/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Memory Management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Special</a:t>
            </a:r>
          </a:p>
          <a:p>
            <a:pPr marL="342900" indent="-342900"/>
            <a:endParaRPr lang="en-US" altLang="ko-KR" dirty="0" smtClean="0">
              <a:solidFill>
                <a:srgbClr val="000000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rgbClr val="000000"/>
                </a:solidFill>
              </a:rPr>
              <a:t>3 </a:t>
            </a:r>
            <a:r>
              <a:rPr lang="en-US" altLang="ko-KR" dirty="0">
                <a:solidFill>
                  <a:srgbClr val="000000"/>
                </a:solidFill>
              </a:rPr>
              <a:t>Instruction Formats: all 32 bits </a:t>
            </a:r>
            <a:r>
              <a:rPr lang="en-US" altLang="ko-KR" dirty="0" smtClean="0">
                <a:solidFill>
                  <a:srgbClr val="000000"/>
                </a:solidFill>
              </a:rPr>
              <a:t>wide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97700" y="1474793"/>
            <a:ext cx="1993900" cy="16383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23150" y="2066931"/>
            <a:ext cx="135453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R0 - R31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97700" y="3172608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97700" y="3583241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97700" y="3993875"/>
            <a:ext cx="1993900" cy="3511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759701" y="3189293"/>
            <a:ext cx="50975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785100" y="3579818"/>
            <a:ext cx="450444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759701" y="3973518"/>
            <a:ext cx="51629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90626" y="505460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190626" y="557530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65175" y="5537201"/>
            <a:ext cx="6184900" cy="438468"/>
            <a:chOff x="1117600" y="5346700"/>
            <a:chExt cx="6184900" cy="34290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17600" y="53467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87600" y="53467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52800" y="53467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318000" y="5346700"/>
              <a:ext cx="2984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90626" y="6106161"/>
            <a:ext cx="5386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+mj-lt"/>
              </a:rPr>
              <a:t>OP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65175" y="6068061"/>
            <a:ext cx="6184900" cy="438468"/>
            <a:chOff x="1117600" y="5854700"/>
            <a:chExt cx="6184900" cy="342900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117600" y="58547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387600" y="5854700"/>
              <a:ext cx="49149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65176" y="5016501"/>
            <a:ext cx="6164263" cy="438468"/>
            <a:chOff x="1117600" y="4864100"/>
            <a:chExt cx="6164263" cy="342900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117600" y="4864100"/>
              <a:ext cx="12573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876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3528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3180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283200" y="4864100"/>
              <a:ext cx="9525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227763" y="4864100"/>
              <a:ext cx="1054100" cy="34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 b="1">
                <a:latin typeface="+mj-lt"/>
              </a:endParaRPr>
            </a:p>
          </p:txBody>
        </p:sp>
      </p:grp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371726" y="5054601"/>
            <a:ext cx="37933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  <a:latin typeface="+mj-lt"/>
              </a:rPr>
              <a:t>rs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336926" y="5054601"/>
            <a:ext cx="3654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264026" y="5054601"/>
            <a:ext cx="4444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rd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198746" y="5054601"/>
            <a:ext cx="42960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sa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5977255" y="5054601"/>
            <a:ext cx="86562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funct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371726" y="5575301"/>
            <a:ext cx="37933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rs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336926" y="5575301"/>
            <a:ext cx="36548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+mj-lt"/>
              </a:rPr>
              <a:t>rt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4528186" y="5575301"/>
            <a:ext cx="164884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immediate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514726" y="6051869"/>
            <a:ext cx="17772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jump target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229475" y="929329"/>
            <a:ext cx="152612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Register File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544" y="949124"/>
            <a:ext cx="9743015" cy="65184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Register File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Holds thirty-two 32-bit registers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Two read ports and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One write port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R0 is hardwired to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Registers </a:t>
            </a:r>
            <a:r>
              <a:rPr lang="en-US" altLang="ko-KR" dirty="0"/>
              <a:t>are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Faster than main memory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Easier for a compiler to use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rgbClr val="FF3300"/>
                </a:solidFill>
                <a:cs typeface="Arial" pitchFamily="34" charset="0"/>
              </a:rPr>
              <a:t>e.g., (A*B) – (C*D) – (E*F) can do multiplies in any order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Can hold variables so that</a:t>
            </a:r>
            <a:endParaRPr lang="en-US" altLang="ko-KR" b="1" dirty="0">
              <a:cs typeface="Arial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rgbClr val="FF3300"/>
                </a:solidFill>
                <a:cs typeface="Arial" pitchFamily="34" charset="0"/>
              </a:rPr>
              <a:t>code density improves (since register are named with fewer bits than a memory location)</a:t>
            </a:r>
            <a:r>
              <a:rPr lang="en-US" altLang="ko-KR" b="1" dirty="0">
                <a:solidFill>
                  <a:srgbClr val="FF3300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658006" y="1293274"/>
            <a:ext cx="4542562" cy="2672518"/>
            <a:chOff x="2407" y="843"/>
            <a:chExt cx="3332" cy="1906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88" y="1152"/>
              <a:ext cx="1008" cy="1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580" y="843"/>
              <a:ext cx="1610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b="1" dirty="0">
                  <a:solidFill>
                    <a:srgbClr val="FF3300"/>
                  </a:solidFill>
                </a:rPr>
                <a:t>Register File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500" y="1200"/>
              <a:ext cx="1086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src1 </a:t>
              </a:r>
              <a:r>
                <a:rPr lang="en-US" sz="2800" dirty="0" err="1">
                  <a:solidFill>
                    <a:srgbClr val="000000"/>
                  </a:solidFill>
                </a:rPr>
                <a:t>addr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490" y="1500"/>
              <a:ext cx="1086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src2 </a:t>
              </a:r>
              <a:r>
                <a:rPr lang="en-US" sz="2800" dirty="0" err="1">
                  <a:solidFill>
                    <a:srgbClr val="000000"/>
                  </a:solidFill>
                </a:rPr>
                <a:t>addr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44" y="1798"/>
              <a:ext cx="976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 err="1">
                  <a:solidFill>
                    <a:srgbClr val="000000"/>
                  </a:solidFill>
                </a:rPr>
                <a:t>dst</a:t>
              </a:r>
              <a:r>
                <a:rPr lang="en-US" sz="2800" dirty="0">
                  <a:solidFill>
                    <a:srgbClr val="000000"/>
                  </a:solidFill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</a:rPr>
                <a:t>addr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3600" y="134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600" y="163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600" y="220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407" y="2113"/>
              <a:ext cx="1241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write data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3888" y="2448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031" y="2449"/>
              <a:ext cx="817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32 bits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4896" y="13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4896" y="211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172" y="1138"/>
              <a:ext cx="567" cy="5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src1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171" y="1858"/>
              <a:ext cx="567" cy="5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src2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752" y="1152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 rot="10800000">
              <a:off x="4134" y="1218"/>
              <a:ext cx="631" cy="10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32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2800" dirty="0">
                  <a:solidFill>
                    <a:srgbClr val="000000"/>
                  </a:solidFill>
                </a:rPr>
                <a:t>locations</a:t>
              </a:r>
            </a:p>
          </p:txBody>
        </p:sp>
        <p:grpSp>
          <p:nvGrpSpPr>
            <p:cNvPr id="33" name="Group 23"/>
            <p:cNvGrpSpPr>
              <a:grpSpLocks/>
            </p:cNvGrpSpPr>
            <p:nvPr/>
          </p:nvGrpSpPr>
          <p:grpSpPr bwMode="auto">
            <a:xfrm>
              <a:off x="4818" y="1344"/>
              <a:ext cx="475" cy="398"/>
              <a:chOff x="4818" y="1344"/>
              <a:chExt cx="475" cy="398"/>
            </a:xfrm>
          </p:grpSpPr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4818" y="1398"/>
                <a:ext cx="475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3620" y="1281"/>
              <a:ext cx="337" cy="344"/>
              <a:chOff x="3620" y="1281"/>
              <a:chExt cx="337" cy="344"/>
            </a:xfrm>
          </p:grpSpPr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3620" y="1281"/>
                <a:ext cx="337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35" name="Group 29"/>
            <p:cNvGrpSpPr>
              <a:grpSpLocks/>
            </p:cNvGrpSpPr>
            <p:nvPr/>
          </p:nvGrpSpPr>
          <p:grpSpPr bwMode="auto">
            <a:xfrm>
              <a:off x="4741" y="2064"/>
              <a:ext cx="698" cy="373"/>
              <a:chOff x="4741" y="1344"/>
              <a:chExt cx="698" cy="373"/>
            </a:xfrm>
          </p:grpSpPr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4741" y="1373"/>
                <a:ext cx="698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3620" y="1569"/>
              <a:ext cx="337" cy="344"/>
              <a:chOff x="3620" y="1281"/>
              <a:chExt cx="337" cy="344"/>
            </a:xfrm>
          </p:grpSpPr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3620" y="1281"/>
                <a:ext cx="337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620" y="1857"/>
              <a:ext cx="337" cy="344"/>
              <a:chOff x="3620" y="1281"/>
              <a:chExt cx="337" cy="344"/>
            </a:xfrm>
          </p:grpSpPr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620" y="1281"/>
                <a:ext cx="337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38" name="Group 38"/>
            <p:cNvGrpSpPr>
              <a:grpSpLocks/>
            </p:cNvGrpSpPr>
            <p:nvPr/>
          </p:nvGrpSpPr>
          <p:grpSpPr bwMode="auto">
            <a:xfrm>
              <a:off x="3494" y="2160"/>
              <a:ext cx="530" cy="414"/>
              <a:chOff x="4790" y="1344"/>
              <a:chExt cx="530" cy="414"/>
            </a:xfrm>
          </p:grpSpPr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790" y="1414"/>
                <a:ext cx="530" cy="3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MIPS Register Convention</a:t>
            </a:r>
            <a:endParaRPr kumimoji="1" lang="ko-KR" altLang="en-US" dirty="0"/>
          </a:p>
        </p:txBody>
      </p:sp>
      <p:graphicFrame>
        <p:nvGraphicFramePr>
          <p:cNvPr id="4" name="Group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54385"/>
              </p:ext>
            </p:extLst>
          </p:nvPr>
        </p:nvGraphicFramePr>
        <p:xfrm>
          <a:off x="1639912" y="974817"/>
          <a:ext cx="8925059" cy="5699760"/>
        </p:xfrm>
        <a:graphic>
          <a:graphicData uri="http://schemas.openxmlformats.org/drawingml/2006/table">
            <a:tbl>
              <a:tblPr/>
              <a:tblGrid>
                <a:gridCol w="2426595"/>
                <a:gridCol w="3227230"/>
                <a:gridCol w="3271234"/>
              </a:tblGrid>
              <a:tr h="44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FE3"/>
                    </a:solidFill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MIPS Organization</a:t>
            </a:r>
            <a:endParaRPr kumimoji="1" lang="ko-KR" altLang="en-US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655796" y="5077424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4479537" y="4463352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460970" y="5276308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212388" y="2967439"/>
            <a:ext cx="105028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R data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954365" y="2988403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954365" y="2131153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2535015" y="3335389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668365" y="2811514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2668365" y="2316214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687415" y="1906639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H="1">
            <a:off x="2639789" y="235431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H="1">
            <a:off x="2668364" y="193521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6101175" y="2318106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7734035" y="48229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7734035" y="44800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963389" y="1325337"/>
            <a:ext cx="5104275" cy="441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7292075" y="1477737"/>
            <a:ext cx="1532887" cy="3733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2773139" y="849087"/>
            <a:ext cx="157299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7434950" y="1039588"/>
            <a:ext cx="1407437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7292074" y="5287737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7546798" y="5218071"/>
            <a:ext cx="1107676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10081804" y="1553937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5" name="Rectangle 31"/>
          <p:cNvSpPr>
            <a:spLocks noChangeArrowheads="1"/>
          </p:cNvSpPr>
          <p:nvPr/>
        </p:nvSpPr>
        <p:spPr bwMode="auto">
          <a:xfrm>
            <a:off x="10196571" y="2943812"/>
            <a:ext cx="1256376" cy="65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2800" dirty="0">
                <a:solidFill>
                  <a:srgbClr val="000000"/>
                </a:solidFill>
              </a:rPr>
              <a:t>2</a:t>
            </a:r>
            <a:r>
              <a:rPr lang="en-US" sz="2800" baseline="30000" dirty="0">
                <a:solidFill>
                  <a:srgbClr val="000000"/>
                </a:solidFill>
              </a:rPr>
              <a:t>30</a:t>
            </a:r>
          </a:p>
          <a:p>
            <a:pPr eaLnBrk="0" hangingPunct="0">
              <a:lnSpc>
                <a:spcPct val="70000"/>
              </a:lnSpc>
            </a:pPr>
            <a:r>
              <a:rPr lang="en-US" sz="2800" dirty="0">
                <a:solidFill>
                  <a:srgbClr val="000000"/>
                </a:solidFill>
              </a:rPr>
              <a:t>words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6057814" y="2372534"/>
            <a:ext cx="1234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317603" y="1543022"/>
            <a:ext cx="945772" cy="7407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R / W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err="1">
                <a:solidFill>
                  <a:srgbClr val="000000"/>
                </a:solidFill>
              </a:rPr>
              <a:t>addr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6057814" y="3463282"/>
            <a:ext cx="1234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059993" y="3825861"/>
            <a:ext cx="117371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W data</a:t>
            </a:r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6057814" y="4314550"/>
            <a:ext cx="1234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9300848" y="5191125"/>
            <a:ext cx="1860894" cy="913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spc="-150" dirty="0">
                <a:solidFill>
                  <a:srgbClr val="000000"/>
                </a:solidFill>
              </a:rPr>
              <a:t>word address</a:t>
            </a:r>
          </a:p>
          <a:p>
            <a:pPr eaLnBrk="0" hangingPunct="0"/>
            <a:r>
              <a:rPr lang="en-US" sz="2800" spc="-150" dirty="0">
                <a:solidFill>
                  <a:srgbClr val="000000"/>
                </a:solidFill>
              </a:rPr>
              <a:t>(binary)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8822602" y="4821013"/>
            <a:ext cx="12904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0…0000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8822602" y="4516213"/>
            <a:ext cx="12904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0…0100</a:t>
            </a: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8822602" y="4201888"/>
            <a:ext cx="12904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0…1000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8822602" y="3897088"/>
            <a:ext cx="12904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0…1100</a:t>
            </a: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8822602" y="1496788"/>
            <a:ext cx="12904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1…1100</a:t>
            </a:r>
          </a:p>
        </p:txBody>
      </p:sp>
      <p:sp>
        <p:nvSpPr>
          <p:cNvPr id="77" name="Rectangle 43"/>
          <p:cNvSpPr>
            <a:spLocks noChangeArrowheads="1"/>
          </p:cNvSpPr>
          <p:nvPr/>
        </p:nvSpPr>
        <p:spPr bwMode="auto">
          <a:xfrm>
            <a:off x="3139759" y="1791317"/>
            <a:ext cx="1778093" cy="178445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8" name="Rectangle 44"/>
          <p:cNvSpPr>
            <a:spLocks noChangeArrowheads="1"/>
          </p:cNvSpPr>
          <p:nvPr/>
        </p:nvSpPr>
        <p:spPr bwMode="auto">
          <a:xfrm>
            <a:off x="3185801" y="1347106"/>
            <a:ext cx="204170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Register File</a:t>
            </a:r>
          </a:p>
        </p:txBody>
      </p:sp>
      <p:sp>
        <p:nvSpPr>
          <p:cNvPr id="79" name="Rectangle 45"/>
          <p:cNvSpPr>
            <a:spLocks noChangeArrowheads="1"/>
          </p:cNvSpPr>
          <p:nvPr/>
        </p:nvSpPr>
        <p:spPr bwMode="auto">
          <a:xfrm>
            <a:off x="1131552" y="1800276"/>
            <a:ext cx="148072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src1 </a:t>
            </a:r>
            <a:r>
              <a:rPr lang="en-US" sz="2800" dirty="0" err="1">
                <a:solidFill>
                  <a:srgbClr val="000000"/>
                </a:solidFill>
              </a:rPr>
              <a:t>addr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0" name="Rectangle 46"/>
          <p:cNvSpPr>
            <a:spLocks noChangeArrowheads="1"/>
          </p:cNvSpPr>
          <p:nvPr/>
        </p:nvSpPr>
        <p:spPr bwMode="auto">
          <a:xfrm>
            <a:off x="1121551" y="2223186"/>
            <a:ext cx="148072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src2 </a:t>
            </a:r>
            <a:r>
              <a:rPr lang="en-US" sz="2800" dirty="0" err="1">
                <a:solidFill>
                  <a:srgbClr val="000000"/>
                </a:solidFill>
              </a:rPr>
              <a:t>addr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1" name="Rectangle 47"/>
          <p:cNvSpPr>
            <a:spLocks noChangeArrowheads="1"/>
          </p:cNvSpPr>
          <p:nvPr/>
        </p:nvSpPr>
        <p:spPr bwMode="auto">
          <a:xfrm>
            <a:off x="1246290" y="2688323"/>
            <a:ext cx="133126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dst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addr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>
            <a:off x="2600102" y="288771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3" name="Line 49"/>
          <p:cNvSpPr>
            <a:spLocks noChangeShapeType="1"/>
          </p:cNvSpPr>
          <p:nvPr/>
        </p:nvSpPr>
        <p:spPr bwMode="auto">
          <a:xfrm>
            <a:off x="2619152" y="2003476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4" name="Line 50"/>
          <p:cNvSpPr>
            <a:spLocks noChangeShapeType="1"/>
          </p:cNvSpPr>
          <p:nvPr/>
        </p:nvSpPr>
        <p:spPr bwMode="auto">
          <a:xfrm>
            <a:off x="2590577" y="2413051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5" name="Line 51"/>
          <p:cNvSpPr>
            <a:spLocks noChangeShapeType="1"/>
          </p:cNvSpPr>
          <p:nvPr/>
        </p:nvSpPr>
        <p:spPr bwMode="auto">
          <a:xfrm>
            <a:off x="2600102" y="3343326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963389" y="3143936"/>
            <a:ext cx="168592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Write </a:t>
            </a:r>
            <a:r>
              <a:rPr lang="en-US" sz="2800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7" name="Line 53"/>
          <p:cNvSpPr>
            <a:spLocks noChangeShapeType="1"/>
          </p:cNvSpPr>
          <p:nvPr/>
        </p:nvSpPr>
        <p:spPr bwMode="auto">
          <a:xfrm>
            <a:off x="3139759" y="3632927"/>
            <a:ext cx="177809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8" name="Rectangle 54"/>
          <p:cNvSpPr>
            <a:spLocks noChangeArrowheads="1"/>
          </p:cNvSpPr>
          <p:nvPr/>
        </p:nvSpPr>
        <p:spPr bwMode="auto">
          <a:xfrm>
            <a:off x="3566890" y="3632927"/>
            <a:ext cx="117951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4994052" y="2124802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0" name="Line 56"/>
          <p:cNvSpPr>
            <a:spLocks noChangeShapeType="1"/>
          </p:cNvSpPr>
          <p:nvPr/>
        </p:nvSpPr>
        <p:spPr bwMode="auto">
          <a:xfrm>
            <a:off x="4994052" y="3004277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5324325" y="1805397"/>
            <a:ext cx="772969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5324325" y="2727417"/>
            <a:ext cx="772969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4973414" y="1740627"/>
            <a:ext cx="0" cy="18687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4" name="Rectangle 60"/>
          <p:cNvSpPr>
            <a:spLocks noChangeArrowheads="1"/>
          </p:cNvSpPr>
          <p:nvPr/>
        </p:nvSpPr>
        <p:spPr bwMode="auto">
          <a:xfrm>
            <a:off x="2986042" y="2744734"/>
            <a:ext cx="1891975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32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registers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5" name="Rectangle 61"/>
          <p:cNvSpPr>
            <a:spLocks noChangeArrowheads="1"/>
          </p:cNvSpPr>
          <p:nvPr/>
        </p:nvSpPr>
        <p:spPr bwMode="auto">
          <a:xfrm>
            <a:off x="6078315" y="4314551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6843217" y="3471265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 flipH="1">
            <a:off x="6108794" y="42383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 flipH="1">
            <a:off x="6932843" y="3387082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 flipH="1">
            <a:off x="6101174" y="2296334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 flipH="1">
            <a:off x="5030564" y="2054952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1" name="Line 67"/>
          <p:cNvSpPr>
            <a:spLocks noChangeShapeType="1"/>
          </p:cNvSpPr>
          <p:nvPr/>
        </p:nvSpPr>
        <p:spPr bwMode="auto">
          <a:xfrm flipH="1">
            <a:off x="5030564" y="2921727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2" name="Line 68"/>
          <p:cNvSpPr>
            <a:spLocks noChangeShapeType="1"/>
          </p:cNvSpPr>
          <p:nvPr/>
        </p:nvSpPr>
        <p:spPr bwMode="auto">
          <a:xfrm flipH="1">
            <a:off x="2649314" y="326871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3" name="Line 69"/>
          <p:cNvSpPr>
            <a:spLocks noChangeShapeType="1"/>
          </p:cNvSpPr>
          <p:nvPr/>
        </p:nvSpPr>
        <p:spPr bwMode="auto">
          <a:xfrm flipH="1">
            <a:off x="2649314" y="2840088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04" name="Group 72"/>
          <p:cNvGrpSpPr>
            <a:grpSpLocks/>
          </p:cNvGrpSpPr>
          <p:nvPr/>
        </p:nvGrpSpPr>
        <p:grpSpPr bwMode="auto">
          <a:xfrm>
            <a:off x="4888286" y="4577532"/>
            <a:ext cx="764425" cy="1039410"/>
            <a:chOff x="1392" y="2880"/>
            <a:chExt cx="288" cy="480"/>
          </a:xfrm>
        </p:grpSpPr>
        <p:sp>
          <p:nvSpPr>
            <p:cNvPr id="105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6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7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9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0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12" name="Rectangle 80"/>
          <p:cNvSpPr>
            <a:spLocks noChangeArrowheads="1"/>
          </p:cNvSpPr>
          <p:nvPr/>
        </p:nvSpPr>
        <p:spPr bwMode="auto">
          <a:xfrm>
            <a:off x="4926771" y="4804176"/>
            <a:ext cx="71045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13" name="Line 81"/>
          <p:cNvSpPr>
            <a:spLocks noChangeShapeType="1"/>
          </p:cNvSpPr>
          <p:nvPr/>
        </p:nvSpPr>
        <p:spPr bwMode="auto">
          <a:xfrm flipV="1">
            <a:off x="4552409" y="4868637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4" name="Line 82"/>
          <p:cNvSpPr>
            <a:spLocks noChangeShapeType="1"/>
          </p:cNvSpPr>
          <p:nvPr/>
        </p:nvSpPr>
        <p:spPr bwMode="auto">
          <a:xfrm flipV="1">
            <a:off x="4552409" y="5325837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5" name="Line 83"/>
          <p:cNvSpPr>
            <a:spLocks noChangeShapeType="1"/>
          </p:cNvSpPr>
          <p:nvPr/>
        </p:nvSpPr>
        <p:spPr bwMode="auto">
          <a:xfrm flipV="1">
            <a:off x="5682709" y="5097237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6" name="Line 88"/>
          <p:cNvSpPr>
            <a:spLocks noChangeShapeType="1"/>
          </p:cNvSpPr>
          <p:nvPr/>
        </p:nvSpPr>
        <p:spPr bwMode="auto">
          <a:xfrm flipH="1">
            <a:off x="5720809" y="5021037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7" name="Line 89"/>
          <p:cNvSpPr>
            <a:spLocks noChangeShapeType="1"/>
          </p:cNvSpPr>
          <p:nvPr/>
        </p:nvSpPr>
        <p:spPr bwMode="auto">
          <a:xfrm flipH="1">
            <a:off x="4552409" y="4792437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8" name="Line 90"/>
          <p:cNvSpPr>
            <a:spLocks noChangeShapeType="1"/>
          </p:cNvSpPr>
          <p:nvPr/>
        </p:nvSpPr>
        <p:spPr bwMode="auto">
          <a:xfrm flipH="1">
            <a:off x="4552409" y="5249637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7292075" y="4883877"/>
            <a:ext cx="1532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0" name="Line 92"/>
          <p:cNvSpPr>
            <a:spLocks noChangeShapeType="1"/>
          </p:cNvSpPr>
          <p:nvPr/>
        </p:nvSpPr>
        <p:spPr bwMode="auto">
          <a:xfrm>
            <a:off x="7292075" y="4563837"/>
            <a:ext cx="151494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1" name="Line 93"/>
          <p:cNvSpPr>
            <a:spLocks noChangeShapeType="1"/>
          </p:cNvSpPr>
          <p:nvPr/>
        </p:nvSpPr>
        <p:spPr bwMode="auto">
          <a:xfrm flipV="1">
            <a:off x="8054074" y="4525737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2" name="Line 94"/>
          <p:cNvSpPr>
            <a:spLocks noChangeShapeType="1"/>
          </p:cNvSpPr>
          <p:nvPr/>
        </p:nvSpPr>
        <p:spPr bwMode="auto">
          <a:xfrm flipV="1">
            <a:off x="8435074" y="4525737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3" name="Line 95"/>
          <p:cNvSpPr>
            <a:spLocks noChangeShapeType="1"/>
          </p:cNvSpPr>
          <p:nvPr/>
        </p:nvSpPr>
        <p:spPr bwMode="auto">
          <a:xfrm flipV="1">
            <a:off x="7673074" y="4525737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4" name="Line 96"/>
          <p:cNvSpPr>
            <a:spLocks noChangeShapeType="1"/>
          </p:cNvSpPr>
          <p:nvPr/>
        </p:nvSpPr>
        <p:spPr bwMode="auto">
          <a:xfrm flipV="1">
            <a:off x="7673074" y="421549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5" name="Line 97"/>
          <p:cNvSpPr>
            <a:spLocks noChangeShapeType="1"/>
          </p:cNvSpPr>
          <p:nvPr/>
        </p:nvSpPr>
        <p:spPr bwMode="auto">
          <a:xfrm flipV="1">
            <a:off x="8054074" y="4220937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6" name="Line 98"/>
          <p:cNvSpPr>
            <a:spLocks noChangeShapeType="1"/>
          </p:cNvSpPr>
          <p:nvPr/>
        </p:nvSpPr>
        <p:spPr bwMode="auto">
          <a:xfrm flipV="1">
            <a:off x="8435074" y="4220937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7" name="Rectangle 99"/>
          <p:cNvSpPr>
            <a:spLocks noChangeArrowheads="1"/>
          </p:cNvSpPr>
          <p:nvPr/>
        </p:nvSpPr>
        <p:spPr bwMode="auto">
          <a:xfrm>
            <a:off x="7353035" y="48229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8" name="Rectangle 100"/>
          <p:cNvSpPr>
            <a:spLocks noChangeArrowheads="1"/>
          </p:cNvSpPr>
          <p:nvPr/>
        </p:nvSpPr>
        <p:spPr bwMode="auto">
          <a:xfrm>
            <a:off x="8115035" y="48229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9" name="Rectangle 101"/>
          <p:cNvSpPr>
            <a:spLocks noChangeArrowheads="1"/>
          </p:cNvSpPr>
          <p:nvPr/>
        </p:nvSpPr>
        <p:spPr bwMode="auto">
          <a:xfrm>
            <a:off x="8496035" y="48229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0" name="Rectangle 102"/>
          <p:cNvSpPr>
            <a:spLocks noChangeArrowheads="1"/>
          </p:cNvSpPr>
          <p:nvPr/>
        </p:nvSpPr>
        <p:spPr bwMode="auto">
          <a:xfrm>
            <a:off x="8496035" y="44800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1" name="Rectangle 103"/>
          <p:cNvSpPr>
            <a:spLocks noChangeArrowheads="1"/>
          </p:cNvSpPr>
          <p:nvPr/>
        </p:nvSpPr>
        <p:spPr bwMode="auto">
          <a:xfrm>
            <a:off x="8115035" y="44800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2" name="Rectangle 104"/>
          <p:cNvSpPr>
            <a:spLocks noChangeArrowheads="1"/>
          </p:cNvSpPr>
          <p:nvPr/>
        </p:nvSpPr>
        <p:spPr bwMode="auto">
          <a:xfrm>
            <a:off x="7353035" y="4480018"/>
            <a:ext cx="310983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" name="Rectangle 105"/>
          <p:cNvSpPr>
            <a:spLocks noChangeArrowheads="1"/>
          </p:cNvSpPr>
          <p:nvPr/>
        </p:nvSpPr>
        <p:spPr bwMode="auto">
          <a:xfrm>
            <a:off x="6749149" y="5607776"/>
            <a:ext cx="1985544" cy="913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byte address</a:t>
            </a:r>
          </a:p>
          <a:p>
            <a:pPr eaLnBrk="0" hangingPunct="0"/>
            <a:r>
              <a:rPr lang="en-US" sz="2800" dirty="0" smtClean="0">
                <a:solidFill>
                  <a:srgbClr val="000000"/>
                </a:solidFill>
              </a:rPr>
              <a:t>(Big </a:t>
            </a:r>
            <a:r>
              <a:rPr lang="en-US" sz="2800" dirty="0">
                <a:solidFill>
                  <a:srgbClr val="000000"/>
                </a:solidFill>
              </a:rPr>
              <a:t>Endian)</a:t>
            </a:r>
          </a:p>
        </p:txBody>
      </p:sp>
      <p:cxnSp>
        <p:nvCxnSpPr>
          <p:cNvPr id="134" name="AutoShape 106"/>
          <p:cNvCxnSpPr>
            <a:cxnSpLocks noChangeShapeType="1"/>
            <a:stCxn id="133" idx="0"/>
            <a:endCxn id="56" idx="1"/>
          </p:cNvCxnSpPr>
          <p:nvPr/>
        </p:nvCxnSpPr>
        <p:spPr bwMode="auto">
          <a:xfrm rot="16200000" flipV="1">
            <a:off x="7466096" y="5331950"/>
            <a:ext cx="543767" cy="7887"/>
          </a:xfrm>
          <a:prstGeom prst="curvedConnector4">
            <a:avLst>
              <a:gd name="adj1" fmla="val 27831"/>
              <a:gd name="adj2" fmla="val 9366958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135" name="Oval 107"/>
          <p:cNvSpPr>
            <a:spLocks noChangeArrowheads="1"/>
          </p:cNvSpPr>
          <p:nvPr/>
        </p:nvSpPr>
        <p:spPr bwMode="auto">
          <a:xfrm>
            <a:off x="1921283" y="3887830"/>
            <a:ext cx="1517022" cy="772894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6" name="Text Box 108"/>
          <p:cNvSpPr txBox="1">
            <a:spLocks noChangeArrowheads="1"/>
          </p:cNvSpPr>
          <p:nvPr/>
        </p:nvSpPr>
        <p:spPr bwMode="auto">
          <a:xfrm>
            <a:off x="1938255" y="3918310"/>
            <a:ext cx="1483078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800" spc="-150" dirty="0">
                <a:solidFill>
                  <a:srgbClr val="000000"/>
                </a:solidFill>
              </a:rPr>
              <a:t>Fetch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800" spc="-150" dirty="0">
                <a:solidFill>
                  <a:srgbClr val="000000"/>
                </a:solidFill>
              </a:rPr>
              <a:t>PC = PC+4</a:t>
            </a:r>
          </a:p>
        </p:txBody>
      </p:sp>
      <p:sp>
        <p:nvSpPr>
          <p:cNvPr id="137" name="Oval 109"/>
          <p:cNvSpPr>
            <a:spLocks noChangeArrowheads="1"/>
          </p:cNvSpPr>
          <p:nvPr/>
        </p:nvSpPr>
        <p:spPr bwMode="auto">
          <a:xfrm>
            <a:off x="2912750" y="4761020"/>
            <a:ext cx="1273097" cy="622904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8" name="Text Box 110"/>
          <p:cNvSpPr txBox="1">
            <a:spLocks noChangeArrowheads="1"/>
          </p:cNvSpPr>
          <p:nvPr/>
        </p:nvSpPr>
        <p:spPr bwMode="auto">
          <a:xfrm>
            <a:off x="2906556" y="4810632"/>
            <a:ext cx="12893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Decode</a:t>
            </a:r>
          </a:p>
        </p:txBody>
      </p:sp>
      <p:sp>
        <p:nvSpPr>
          <p:cNvPr id="139" name="Oval 111"/>
          <p:cNvSpPr>
            <a:spLocks noChangeArrowheads="1"/>
          </p:cNvSpPr>
          <p:nvPr/>
        </p:nvSpPr>
        <p:spPr bwMode="auto">
          <a:xfrm>
            <a:off x="1164463" y="4745447"/>
            <a:ext cx="1204047" cy="6228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0" name="Text Box 112"/>
          <p:cNvSpPr txBox="1">
            <a:spLocks noChangeArrowheads="1"/>
          </p:cNvSpPr>
          <p:nvPr/>
        </p:nvSpPr>
        <p:spPr bwMode="auto">
          <a:xfrm>
            <a:off x="1133112" y="4796247"/>
            <a:ext cx="131946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smtClean="0">
                <a:solidFill>
                  <a:srgbClr val="000000"/>
                </a:solidFill>
              </a:rPr>
              <a:t>Execute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41" name="AutoShape 113"/>
          <p:cNvCxnSpPr>
            <a:cxnSpLocks noChangeShapeType="1"/>
            <a:stCxn id="135" idx="6"/>
            <a:endCxn id="137" idx="0"/>
          </p:cNvCxnSpPr>
          <p:nvPr/>
        </p:nvCxnSpPr>
        <p:spPr bwMode="auto">
          <a:xfrm>
            <a:off x="3438305" y="4274277"/>
            <a:ext cx="110994" cy="486743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142" name="AutoShape 114"/>
          <p:cNvCxnSpPr>
            <a:cxnSpLocks noChangeShapeType="1"/>
            <a:stCxn id="137" idx="4"/>
            <a:endCxn id="139" idx="4"/>
          </p:cNvCxnSpPr>
          <p:nvPr/>
        </p:nvCxnSpPr>
        <p:spPr bwMode="auto">
          <a:xfrm rot="5400000" flipH="1">
            <a:off x="2650054" y="4484680"/>
            <a:ext cx="15677" cy="1782812"/>
          </a:xfrm>
          <a:prstGeom prst="curvedConnector3">
            <a:avLst>
              <a:gd name="adj1" fmla="val -1458187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143" name="AutoShape 115"/>
          <p:cNvCxnSpPr>
            <a:cxnSpLocks noChangeShapeType="1"/>
            <a:stCxn id="139" idx="0"/>
            <a:endCxn id="135" idx="2"/>
          </p:cNvCxnSpPr>
          <p:nvPr/>
        </p:nvCxnSpPr>
        <p:spPr bwMode="auto">
          <a:xfrm rot="5400000" flipH="1" flipV="1">
            <a:off x="1608300" y="4432464"/>
            <a:ext cx="471170" cy="154796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MIPS ALU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6185" y="1143000"/>
            <a:ext cx="4742089" cy="5181600"/>
          </a:xfrm>
        </p:spPr>
        <p:txBody>
          <a:bodyPr/>
          <a:lstStyle/>
          <a:p>
            <a:r>
              <a:rPr lang="en-US" dirty="0" smtClean="0"/>
              <a:t>32-bit ALU</a:t>
            </a:r>
          </a:p>
          <a:p>
            <a:pPr lvl="1"/>
            <a:r>
              <a:rPr lang="en-US" dirty="0" smtClean="0"/>
              <a:t>2 32-bit sources</a:t>
            </a:r>
          </a:p>
          <a:p>
            <a:pPr lvl="1"/>
            <a:r>
              <a:rPr lang="en-US" dirty="0" smtClean="0"/>
              <a:t>1 32-bit result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Arithmetic</a:t>
            </a:r>
          </a:p>
          <a:p>
            <a:pPr lvl="2"/>
            <a:r>
              <a:rPr lang="en-US" dirty="0" smtClean="0"/>
              <a:t>ADD, SUB, ...</a:t>
            </a:r>
          </a:p>
          <a:p>
            <a:pPr lvl="1"/>
            <a:r>
              <a:rPr lang="en-US" dirty="0" smtClean="0"/>
              <a:t>Logical</a:t>
            </a:r>
          </a:p>
          <a:p>
            <a:pPr lvl="2"/>
            <a:r>
              <a:rPr lang="en-US" dirty="0" smtClean="0"/>
              <a:t>AND, OR, NOR, XOR, …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586770" y="3190607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289011" y="2001766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91941" y="3850229"/>
            <a:ext cx="493725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6719076" y="1943051"/>
            <a:ext cx="1853424" cy="2520152"/>
            <a:chOff x="1392" y="2880"/>
            <a:chExt cx="288" cy="480"/>
          </a:xfrm>
        </p:grpSpPr>
        <p:sp>
          <p:nvSpPr>
            <p:cNvPr id="17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2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4" name="Rectangle 80"/>
          <p:cNvSpPr>
            <a:spLocks noChangeArrowheads="1"/>
          </p:cNvSpPr>
          <p:nvPr/>
        </p:nvSpPr>
        <p:spPr bwMode="auto">
          <a:xfrm>
            <a:off x="7378359" y="2921322"/>
            <a:ext cx="124091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25" name="Line 81"/>
          <p:cNvSpPr>
            <a:spLocks noChangeShapeType="1"/>
          </p:cNvSpPr>
          <p:nvPr/>
        </p:nvSpPr>
        <p:spPr bwMode="auto">
          <a:xfrm flipV="1">
            <a:off x="6422844" y="2468012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6" name="Line 82"/>
          <p:cNvSpPr>
            <a:spLocks noChangeShapeType="1"/>
          </p:cNvSpPr>
          <p:nvPr/>
        </p:nvSpPr>
        <p:spPr bwMode="auto">
          <a:xfrm flipV="1">
            <a:off x="6423661" y="387118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7" name="Line 83"/>
          <p:cNvSpPr>
            <a:spLocks noChangeShapeType="1"/>
          </p:cNvSpPr>
          <p:nvPr/>
        </p:nvSpPr>
        <p:spPr bwMode="auto">
          <a:xfrm flipV="1">
            <a:off x="8613683" y="32104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8" name="Line 88"/>
          <p:cNvSpPr>
            <a:spLocks noChangeShapeType="1"/>
          </p:cNvSpPr>
          <p:nvPr/>
        </p:nvSpPr>
        <p:spPr bwMode="auto">
          <a:xfrm flipH="1">
            <a:off x="8651783" y="313422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9" name="Line 89"/>
          <p:cNvSpPr>
            <a:spLocks noChangeShapeType="1"/>
          </p:cNvSpPr>
          <p:nvPr/>
        </p:nvSpPr>
        <p:spPr bwMode="auto">
          <a:xfrm flipH="1">
            <a:off x="6422844" y="2391812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30" name="Line 90"/>
          <p:cNvSpPr>
            <a:spLocks noChangeShapeType="1"/>
          </p:cNvSpPr>
          <p:nvPr/>
        </p:nvSpPr>
        <p:spPr bwMode="auto">
          <a:xfrm flipH="1">
            <a:off x="6432370" y="379498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49718" y="1038746"/>
            <a:ext cx="10744200" cy="1219200"/>
          </a:xfrm>
        </p:spPr>
        <p:txBody>
          <a:bodyPr>
            <a:noAutofit/>
          </a:bodyPr>
          <a:lstStyle/>
          <a:p>
            <a:r>
              <a:rPr lang="en-US" sz="2800" dirty="0"/>
              <a:t>Memory is viewed as a large, single-dimension array, with an address</a:t>
            </a:r>
          </a:p>
          <a:p>
            <a:r>
              <a:rPr lang="en-US" sz="2800" dirty="0"/>
              <a:t>A memory address is an index into the array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374900" y="2797696"/>
            <a:ext cx="1600200" cy="220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375400" y="2492896"/>
            <a:ext cx="1600200" cy="3048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413000" y="3559697"/>
            <a:ext cx="1549142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477000" y="3788297"/>
            <a:ext cx="1428276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6375400" y="5693296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8140700" y="2492896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216901" y="3788297"/>
            <a:ext cx="1686487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>
                <a:solidFill>
                  <a:srgbClr val="000000"/>
                </a:solidFill>
              </a:rPr>
              <a:t>? locations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962142" y="3254896"/>
            <a:ext cx="240055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038600" y="2772296"/>
            <a:ext cx="1683218" cy="913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read </a:t>
            </a:r>
            <a:r>
              <a:rPr lang="en-US" sz="2800" dirty="0" err="1">
                <a:solidFill>
                  <a:srgbClr val="000000"/>
                </a:solidFill>
              </a:rPr>
              <a:t>addr</a:t>
            </a:r>
            <a:r>
              <a:rPr lang="en-US" sz="2800" dirty="0">
                <a:solidFill>
                  <a:srgbClr val="000000"/>
                </a:solidFill>
              </a:rPr>
              <a:t>/</a:t>
            </a:r>
          </a:p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write </a:t>
            </a:r>
            <a:r>
              <a:rPr lang="en-US" sz="2800" dirty="0" err="1">
                <a:solidFill>
                  <a:srgbClr val="000000"/>
                </a:solidFill>
              </a:rPr>
              <a:t>addr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975100" y="4093096"/>
            <a:ext cx="2387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406901" y="3623197"/>
            <a:ext cx="151361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read data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673601" y="4194697"/>
            <a:ext cx="1612301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975100" y="4626496"/>
            <a:ext cx="2387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80100" y="2784996"/>
            <a:ext cx="533400" cy="622300"/>
            <a:chOff x="4920" y="1096"/>
            <a:chExt cx="336" cy="392"/>
          </a:xfrm>
        </p:grpSpPr>
        <p:sp>
          <p:nvSpPr>
            <p:cNvPr id="40986" name="Line 18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9"/>
            <p:cNvSpPr>
              <a:spLocks noChangeArrowheads="1"/>
            </p:cNvSpPr>
            <p:nvPr/>
          </p:nvSpPr>
          <p:spPr bwMode="auto">
            <a:xfrm>
              <a:off x="4920" y="1096"/>
              <a:ext cx="33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FF3300"/>
                  </a:solidFill>
                </a:rPr>
                <a:t>32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956300" y="3635896"/>
            <a:ext cx="533400" cy="609600"/>
            <a:chOff x="4968" y="1104"/>
            <a:chExt cx="336" cy="384"/>
          </a:xfrm>
        </p:grpSpPr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22"/>
            <p:cNvSpPr>
              <a:spLocks noChangeArrowheads="1"/>
            </p:cNvSpPr>
            <p:nvPr/>
          </p:nvSpPr>
          <p:spPr bwMode="auto">
            <a:xfrm>
              <a:off x="4968" y="1104"/>
              <a:ext cx="33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FF3300"/>
                  </a:solidFill>
                </a:rPr>
                <a:t>32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089400" y="4207396"/>
            <a:ext cx="533400" cy="546100"/>
            <a:chOff x="4976" y="1144"/>
            <a:chExt cx="336" cy="344"/>
          </a:xfrm>
        </p:grpSpPr>
        <p:sp>
          <p:nvSpPr>
            <p:cNvPr id="40982" name="Line 24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0983" name="Rectangle 25"/>
            <p:cNvSpPr>
              <a:spLocks noChangeArrowheads="1"/>
            </p:cNvSpPr>
            <p:nvPr/>
          </p:nvSpPr>
          <p:spPr bwMode="auto">
            <a:xfrm>
              <a:off x="4976" y="1144"/>
              <a:ext cx="33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FF3300"/>
                  </a:solidFill>
                </a:rPr>
                <a:t>32</a:t>
              </a:r>
            </a:p>
          </p:txBody>
        </p:sp>
      </p:grp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8318500" y="3356497"/>
            <a:ext cx="86360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</a:rPr>
              <a:t>2</a:t>
            </a:r>
            <a:r>
              <a:rPr lang="en-US" sz="2800" baseline="30000" dirty="0">
                <a:solidFill>
                  <a:srgbClr val="FF3300"/>
                </a:solidFill>
              </a:rPr>
              <a:t>32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40981" name="Rectangle 27"/>
          <p:cNvSpPr>
            <a:spLocks noChangeArrowheads="1"/>
          </p:cNvSpPr>
          <p:nvPr/>
        </p:nvSpPr>
        <p:spPr bwMode="auto">
          <a:xfrm>
            <a:off x="6464300" y="5731949"/>
            <a:ext cx="1213474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? width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Memory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7E9F-0A6F-4D09-8C4D-979C938E7B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3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932</Words>
  <Application>Microsoft Office PowerPoint</Application>
  <PresentationFormat>와이드스크린</PresentationFormat>
  <Paragraphs>398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맑은 고딕</vt:lpstr>
      <vt:lpstr>연세</vt:lpstr>
      <vt:lpstr>조선일보명조</vt:lpstr>
      <vt:lpstr>Arial</vt:lpstr>
      <vt:lpstr>Calibri</vt:lpstr>
      <vt:lpstr>Century Gothic</vt:lpstr>
      <vt:lpstr>Courier New</vt:lpstr>
      <vt:lpstr>Helvetica</vt:lpstr>
      <vt:lpstr>Symbol</vt:lpstr>
      <vt:lpstr>Wingdings</vt:lpstr>
      <vt:lpstr>Office 테마</vt:lpstr>
      <vt:lpstr> Lecture 1-2 Instructions (MIPS)  Courtesy of A. Shrivastava (ASU) &amp; Tack-Don Han (Yonsei) </vt:lpstr>
      <vt:lpstr>PowerPoint 프레젠테이션</vt:lpstr>
      <vt:lpstr>MIPS ISA and Organization</vt:lpstr>
      <vt:lpstr>MIPS R4000 ISA</vt:lpstr>
      <vt:lpstr>MIPS Register File</vt:lpstr>
      <vt:lpstr>MIPS Register Convention</vt:lpstr>
      <vt:lpstr>MIPS Organization</vt:lpstr>
      <vt:lpstr>MIPS ALU</vt:lpstr>
      <vt:lpstr>View of the Memory</vt:lpstr>
      <vt:lpstr>Memory Organization</vt:lpstr>
      <vt:lpstr>Arithmetic and Logical Instructions</vt:lpstr>
      <vt:lpstr>Arithmetic Instructions</vt:lpstr>
      <vt:lpstr>How does it work?</vt:lpstr>
      <vt:lpstr>Data Transfer Instructions</vt:lpstr>
      <vt:lpstr>Accessing Memory</vt:lpstr>
      <vt:lpstr>Compiling with Loads and Stores</vt:lpstr>
      <vt:lpstr>Compiling with Loads and Stores</vt:lpstr>
      <vt:lpstr>Branch Instructions</vt:lpstr>
      <vt:lpstr>Branch Instructions</vt:lpstr>
      <vt:lpstr>Unconditional Jumps</vt:lpstr>
      <vt:lpstr>Compiling Loops</vt:lpstr>
      <vt:lpstr>Summary of MIPS Instructions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116</cp:revision>
  <dcterms:created xsi:type="dcterms:W3CDTF">2015-05-11T14:27:05Z</dcterms:created>
  <dcterms:modified xsi:type="dcterms:W3CDTF">2017-02-02T04:22:26Z</dcterms:modified>
</cp:coreProperties>
</file>