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2" r:id="rId2"/>
    <p:sldId id="363" r:id="rId3"/>
    <p:sldId id="393" r:id="rId4"/>
    <p:sldId id="368" r:id="rId5"/>
    <p:sldId id="394" r:id="rId6"/>
    <p:sldId id="395" r:id="rId7"/>
    <p:sldId id="396" r:id="rId8"/>
    <p:sldId id="398" r:id="rId9"/>
    <p:sldId id="397" r:id="rId10"/>
    <p:sldId id="399" r:id="rId11"/>
    <p:sldId id="3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77DC5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53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56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3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22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323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923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513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971550" indent="-51435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2-1</a:t>
            </a:r>
            <a:br>
              <a:rPr kumimoji="1" lang="en-US" altLang="ko-KR" dirty="0" smtClean="0"/>
            </a:br>
            <a:r>
              <a:rPr kumimoji="1" lang="en-US" altLang="ko-KR" dirty="0" smtClean="0"/>
              <a:t>Function Calls and Returns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75360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/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jal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sum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save ret </a:t>
            </a:r>
            <a:r>
              <a:rPr lang="en-US" altLang="ko-KR" sz="2800" b="1" i="1" dirty="0" err="1" smtClean="0"/>
              <a:t>addr</a:t>
            </a:r>
            <a:r>
              <a:rPr lang="en-US" altLang="ko-KR" sz="2800" b="1" i="1" dirty="0" smtClean="0"/>
              <a:t>(</a:t>
            </a:r>
            <a:r>
              <a:rPr lang="en-US" altLang="ko-KR" sz="2800" b="1" dirty="0" err="1" smtClean="0">
                <a:solidFill>
                  <a:srgbClr val="008000"/>
                </a:solidFill>
              </a:rPr>
              <a:t>ra</a:t>
            </a:r>
            <a:r>
              <a:rPr lang="en-US" altLang="ko-KR" sz="2800" b="1" dirty="0" smtClean="0">
                <a:solidFill>
                  <a:srgbClr val="008000"/>
                </a:solidFill>
              </a:rPr>
              <a:t>=1012</a:t>
            </a:r>
            <a:r>
              <a:rPr lang="en-US" altLang="ko-KR" sz="2800" b="1" i="1" dirty="0" smtClean="0"/>
              <a:t>)&amp; jump to 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altLang="ko-KR" sz="2800" b="1" dirty="0">
                <a:solidFill>
                  <a:srgbClr val="008000"/>
                </a:solidFill>
              </a:rPr>
              <a:t>1012</a:t>
            </a:r>
            <a:r>
              <a:rPr lang="en-US" altLang="ko-KR" sz="2800" b="1" dirty="0"/>
              <a:t>           …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chemeClr val="accent5"/>
                </a:solidFill>
              </a:rPr>
              <a:t>$</a:t>
            </a:r>
            <a:r>
              <a:rPr lang="en-US" altLang="ko-KR" sz="2800" b="1" dirty="0" err="1">
                <a:solidFill>
                  <a:schemeClr val="accent5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$</a:t>
            </a:r>
            <a:r>
              <a:rPr lang="en-US" altLang="ko-KR" sz="2800" b="1" i="1" dirty="0" err="1" smtClean="0">
                <a:solidFill>
                  <a:schemeClr val="accent5"/>
                </a:solidFill>
              </a:rPr>
              <a:t>ra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 Call Function from Anywhere: j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jal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자유형 10"/>
          <p:cNvSpPr/>
          <p:nvPr/>
        </p:nvSpPr>
        <p:spPr>
          <a:xfrm flipV="1">
            <a:off x="2176547" y="4830417"/>
            <a:ext cx="556714" cy="1133061"/>
          </a:xfrm>
          <a:custGeom>
            <a:avLst/>
            <a:gdLst>
              <a:gd name="connsiteX0" fmla="*/ 556714 w 556714"/>
              <a:gd name="connsiteY0" fmla="*/ 795130 h 795130"/>
              <a:gd name="connsiteX1" fmla="*/ 123 w 556714"/>
              <a:gd name="connsiteY1" fmla="*/ 437321 h 795130"/>
              <a:gd name="connsiteX2" fmla="*/ 516957 w 556714"/>
              <a:gd name="connsiteY2" fmla="*/ 0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14" h="795130">
                <a:moveTo>
                  <a:pt x="556714" y="795130"/>
                </a:moveTo>
                <a:cubicBezTo>
                  <a:pt x="281731" y="682486"/>
                  <a:pt x="6749" y="569843"/>
                  <a:pt x="123" y="437321"/>
                </a:cubicBezTo>
                <a:cubicBezTo>
                  <a:pt x="-6503" y="304799"/>
                  <a:pt x="255227" y="152399"/>
                  <a:pt x="516957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15477" y="4645719"/>
            <a:ext cx="9320810" cy="363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74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Requirements for Functions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11687907" cy="56114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Pass arguments to the function</a:t>
            </a:r>
          </a:p>
          <a:p>
            <a:pPr lvl="1" eaLnBrk="1" hangingPunct="1"/>
            <a:r>
              <a:rPr lang="en-US" b="1" dirty="0" smtClean="0"/>
              <a:t>$a0, $a1, $a2, $a3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Get results from the function</a:t>
            </a:r>
          </a:p>
          <a:p>
            <a:pPr lvl="1" eaLnBrk="1" hangingPunct="1"/>
            <a:r>
              <a:rPr lang="en-US" b="1" dirty="0" smtClean="0"/>
              <a:t>$v0, $v1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Can call from anywhere</a:t>
            </a:r>
          </a:p>
          <a:p>
            <a:pPr lvl="1" eaLnBrk="1" hangingPunct="1"/>
            <a:r>
              <a:rPr lang="en-US" b="1" dirty="0" err="1" smtClean="0"/>
              <a:t>jal</a:t>
            </a:r>
            <a:endParaRPr lang="en-US" b="1" dirty="0" smtClean="0"/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Can always return back</a:t>
            </a:r>
          </a:p>
          <a:p>
            <a:pPr lvl="1" eaLnBrk="1" hangingPunct="1"/>
            <a:r>
              <a:rPr lang="en-US" b="1" dirty="0" err="1" smtClean="0"/>
              <a:t>jr</a:t>
            </a:r>
            <a:endParaRPr lang="en-US" b="1" dirty="0" smtClean="0"/>
          </a:p>
          <a:p>
            <a:pPr eaLnBrk="1" hangingPunct="1"/>
            <a:r>
              <a:rPr lang="en-US" dirty="0" smtClean="0"/>
              <a:t>Nested and Recursive Functions</a:t>
            </a:r>
          </a:p>
          <a:p>
            <a:pPr eaLnBrk="1" hangingPunct="1"/>
            <a:r>
              <a:rPr lang="en-US" dirty="0" smtClean="0"/>
              <a:t>Saving and Restoring Registers</a:t>
            </a:r>
          </a:p>
          <a:p>
            <a:pPr eaLnBrk="1" hangingPunct="1"/>
            <a:r>
              <a:rPr lang="en-US" dirty="0" smtClean="0"/>
              <a:t>Functions with more than 4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1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 smtClean="0"/>
              <a:t>Requirements for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Pass arguments to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Get results from the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Can call the function from anywhere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 smtClean="0"/>
              <a:t>Can always return 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Nested and recursive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Saving and restoring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Functions with more than 4 parameters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181496" y="2408846"/>
            <a:ext cx="5829032" cy="646331"/>
          </a:xfrm>
        </p:spPr>
        <p:txBody>
          <a:bodyPr/>
          <a:lstStyle/>
          <a:p>
            <a:r>
              <a:rPr kumimoji="1" lang="en-US" altLang="ko-KR" dirty="0" smtClean="0"/>
              <a:t>Function Calls and Returns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209259" cy="480131"/>
          </a:xfrm>
        </p:spPr>
        <p:txBody>
          <a:bodyPr/>
          <a:lstStyle/>
          <a:p>
            <a:r>
              <a:rPr lang="en-US" altLang="ko-KR" smtClean="0"/>
              <a:t>Function Calls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7543800" cy="50514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br>
              <a:rPr lang="en-US" sz="2800" b="1" dirty="0"/>
            </a:br>
            <a:r>
              <a:rPr lang="en-US" sz="2800" b="1" dirty="0"/>
              <a:t>1004 </a:t>
            </a:r>
            <a:br>
              <a:rPr lang="en-US" sz="2800" b="1" dirty="0"/>
            </a:br>
            <a:r>
              <a:rPr lang="en-US" sz="2800" b="1" dirty="0"/>
              <a:t>1008 </a:t>
            </a:r>
            <a:br>
              <a:rPr lang="en-US" sz="2800" b="1" dirty="0"/>
            </a:br>
            <a:r>
              <a:rPr lang="en-US" sz="2800" b="1" dirty="0"/>
              <a:t>1012 </a:t>
            </a:r>
            <a:br>
              <a:rPr lang="en-US" sz="2800" b="1" dirty="0"/>
            </a:br>
            <a:r>
              <a:rPr lang="en-US" sz="2800" b="1" dirty="0"/>
              <a:t>1016 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>
                <a:solidFill>
                  <a:schemeClr val="accent5"/>
                </a:solidFill>
              </a:rPr>
              <a:t>2004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1519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10093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/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/>
              <a:t>addi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$</a:t>
            </a:r>
            <a:r>
              <a:rPr lang="en-US" altLang="ko-KR" sz="2800" b="1" dirty="0" err="1"/>
              <a:t>ra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</a:t>
            </a:r>
            <a:r>
              <a:rPr lang="en-US" altLang="ko-KR" sz="2800" b="1" dirty="0" smtClean="0"/>
              <a:t>, 1016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 err="1" smtClean="0"/>
              <a:t>ra</a:t>
            </a:r>
            <a:r>
              <a:rPr lang="en-US" altLang="ko-KR" sz="2800" b="1" i="1" dirty="0" smtClean="0"/>
              <a:t>=1016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1012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j    </a:t>
            </a:r>
            <a:r>
              <a:rPr lang="en-US" altLang="ko-KR" sz="2800" b="1" dirty="0"/>
              <a:t>sum 	         		</a:t>
            </a:r>
            <a:r>
              <a:rPr lang="en-US" altLang="ko-KR" sz="2800" b="1" i="1" dirty="0" smtClean="0"/>
              <a:t># jump </a:t>
            </a:r>
            <a:r>
              <a:rPr lang="en-US" altLang="ko-KR" sz="2800" b="1" i="1" dirty="0"/>
              <a:t>to 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1016 </a:t>
            </a:r>
            <a:r>
              <a:rPr lang="en-US" sz="2800" b="1" dirty="0" smtClean="0"/>
              <a:t>	…</a:t>
            </a: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chemeClr val="accent5"/>
                </a:solidFill>
              </a:rPr>
              <a:t>$</a:t>
            </a:r>
            <a:r>
              <a:rPr lang="en-US" altLang="ko-KR" sz="2800" b="1" dirty="0" err="1">
                <a:solidFill>
                  <a:schemeClr val="accent5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$</a:t>
            </a:r>
            <a:r>
              <a:rPr lang="en-US" altLang="ko-KR" sz="2800" b="1" i="1" dirty="0" err="1" smtClean="0">
                <a:solidFill>
                  <a:schemeClr val="accent5"/>
                </a:solidFill>
              </a:rPr>
              <a:t>ra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Compiling Functions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10093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</a:t>
            </a:r>
            <a:r>
              <a:rPr lang="en-US" altLang="ko-KR" sz="2800" b="1" dirty="0">
                <a:solidFill>
                  <a:srgbClr val="FF0000"/>
                </a:solidFill>
              </a:rPr>
              <a:t>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>
                <a:solidFill>
                  <a:srgbClr val="FF0000"/>
                </a:solidFill>
              </a:rPr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/>
              <a:t>addi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$</a:t>
            </a:r>
            <a:r>
              <a:rPr lang="en-US" altLang="ko-KR" sz="2800" b="1" dirty="0" err="1"/>
              <a:t>ra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</a:t>
            </a:r>
            <a:r>
              <a:rPr lang="en-US" altLang="ko-KR" sz="2800" b="1" dirty="0" smtClean="0"/>
              <a:t>, 1016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 err="1" smtClean="0"/>
              <a:t>ra</a:t>
            </a:r>
            <a:r>
              <a:rPr lang="en-US" altLang="ko-KR" sz="2800" b="1" i="1" dirty="0" smtClean="0"/>
              <a:t>=1016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1012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j    </a:t>
            </a:r>
            <a:r>
              <a:rPr lang="en-US" altLang="ko-KR" sz="2800" b="1" dirty="0"/>
              <a:t>sum 	         		</a:t>
            </a:r>
            <a:r>
              <a:rPr lang="en-US" altLang="ko-KR" sz="2800" b="1" i="1" dirty="0" smtClean="0"/>
              <a:t># jump </a:t>
            </a:r>
            <a:r>
              <a:rPr lang="en-US" altLang="ko-KR" sz="2800" b="1" i="1" dirty="0"/>
              <a:t>to 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1016 </a:t>
            </a:r>
            <a:r>
              <a:rPr lang="en-US" sz="2800" b="1" dirty="0" smtClean="0"/>
              <a:t>	…</a:t>
            </a: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2800" b="1" dirty="0">
                <a:solidFill>
                  <a:srgbClr val="FF0000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$</a:t>
            </a:r>
            <a:r>
              <a:rPr lang="en-US" altLang="ko-KR" sz="2800" b="1" dirty="0">
                <a:solidFill>
                  <a:srgbClr val="FF0000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chemeClr val="accent5"/>
                </a:solidFill>
              </a:rPr>
              <a:t>$</a:t>
            </a:r>
            <a:r>
              <a:rPr lang="en-US" altLang="ko-KR" sz="2800" b="1" dirty="0" err="1">
                <a:solidFill>
                  <a:schemeClr val="accent5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$</a:t>
            </a:r>
            <a:r>
              <a:rPr lang="en-US" altLang="ko-KR" sz="2800" b="1" i="1" dirty="0" err="1" smtClean="0">
                <a:solidFill>
                  <a:schemeClr val="accent5"/>
                </a:solidFill>
              </a:rPr>
              <a:t>ra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Arguments to Functions: $a0, $a1, $a2, $a3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10093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/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/>
              <a:t>addi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$</a:t>
            </a:r>
            <a:r>
              <a:rPr lang="en-US" altLang="ko-KR" sz="2800" b="1" dirty="0" err="1"/>
              <a:t>ra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</a:t>
            </a:r>
            <a:r>
              <a:rPr lang="en-US" altLang="ko-KR" sz="2800" b="1" dirty="0" smtClean="0"/>
              <a:t>, 1016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 err="1" smtClean="0"/>
              <a:t>ra</a:t>
            </a:r>
            <a:r>
              <a:rPr lang="en-US" altLang="ko-KR" sz="2800" b="1" i="1" dirty="0" smtClean="0"/>
              <a:t>=1016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1012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j    </a:t>
            </a:r>
            <a:r>
              <a:rPr lang="en-US" altLang="ko-KR" sz="2800" b="1" dirty="0"/>
              <a:t>sum 	         		</a:t>
            </a:r>
            <a:r>
              <a:rPr lang="en-US" altLang="ko-KR" sz="2800" b="1" i="1" dirty="0" smtClean="0"/>
              <a:t># jump </a:t>
            </a:r>
            <a:r>
              <a:rPr lang="en-US" altLang="ko-KR" sz="2800" b="1" i="1" dirty="0"/>
              <a:t>to 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1016 </a:t>
            </a:r>
            <a:r>
              <a:rPr lang="en-US" sz="2800" b="1" dirty="0" smtClean="0"/>
              <a:t>	…</a:t>
            </a: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</a:t>
            </a:r>
            <a:r>
              <a:rPr lang="en-US" altLang="ko-KR" sz="2800" b="1" dirty="0">
                <a:solidFill>
                  <a:srgbClr val="FF0000"/>
                </a:solidFill>
              </a:rPr>
              <a:t>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chemeClr val="accent5"/>
                </a:solidFill>
              </a:rPr>
              <a:t>$</a:t>
            </a:r>
            <a:r>
              <a:rPr lang="en-US" altLang="ko-KR" sz="2800" b="1" dirty="0" err="1">
                <a:solidFill>
                  <a:schemeClr val="accent5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$</a:t>
            </a:r>
            <a:r>
              <a:rPr lang="en-US" altLang="ko-KR" sz="2800" b="1" i="1" dirty="0" err="1" smtClean="0">
                <a:solidFill>
                  <a:schemeClr val="accent5"/>
                </a:solidFill>
              </a:rPr>
              <a:t>ra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Receive Results from Function: $v0, $v1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75360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/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/>
              <a:t>addi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$</a:t>
            </a:r>
            <a:r>
              <a:rPr lang="en-US" altLang="ko-KR" sz="2800" b="1" dirty="0" err="1"/>
              <a:t>ra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</a:t>
            </a:r>
            <a:r>
              <a:rPr lang="en-US" altLang="ko-KR" sz="2800" b="1" dirty="0" smtClean="0"/>
              <a:t>, 1016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 err="1" smtClean="0"/>
              <a:t>ra</a:t>
            </a:r>
            <a:r>
              <a:rPr lang="en-US" altLang="ko-KR" sz="2800" b="1" i="1" dirty="0" smtClean="0"/>
              <a:t>=1016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1012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j    </a:t>
            </a:r>
            <a:r>
              <a:rPr lang="en-US" altLang="ko-KR" sz="2800" b="1" dirty="0"/>
              <a:t>sum 	         		</a:t>
            </a:r>
            <a:r>
              <a:rPr lang="en-US" altLang="ko-KR" sz="2800" b="1" i="1" dirty="0" smtClean="0"/>
              <a:t># jump </a:t>
            </a:r>
            <a:r>
              <a:rPr lang="en-US" altLang="ko-KR" sz="2800" b="1" i="1" dirty="0"/>
              <a:t>to 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solidFill>
                  <a:srgbClr val="FF0000"/>
                </a:solidFill>
              </a:rPr>
              <a:t>1016</a:t>
            </a:r>
            <a:r>
              <a:rPr lang="en-US" sz="2800" b="1" dirty="0"/>
              <a:t> </a:t>
            </a:r>
            <a:r>
              <a:rPr lang="en-US" sz="2800" b="1" dirty="0" smtClean="0"/>
              <a:t>	…</a:t>
            </a: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rgbClr val="FF0000"/>
                </a:solidFill>
              </a:rPr>
              <a:t>$</a:t>
            </a:r>
            <a:r>
              <a:rPr lang="en-US" altLang="ko-KR" sz="2800" b="1" dirty="0" err="1">
                <a:solidFill>
                  <a:srgbClr val="FF0000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[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$</a:t>
            </a:r>
            <a:r>
              <a:rPr lang="en-US" altLang="ko-KR" sz="2800" b="1" i="1" dirty="0" err="1" smtClean="0">
                <a:solidFill>
                  <a:srgbClr val="FF0000"/>
                </a:solidFill>
              </a:rPr>
              <a:t>ra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=1016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(Function) Can </a:t>
            </a:r>
            <a:r>
              <a:rPr lang="en-US" altLang="ko-KR" dirty="0"/>
              <a:t>Always Return </a:t>
            </a:r>
            <a:r>
              <a:rPr lang="en-US" altLang="ko-KR" dirty="0" smtClean="0"/>
              <a:t>Back: </a:t>
            </a:r>
            <a:r>
              <a:rPr lang="en-US" altLang="ko-KR" dirty="0" err="1" smtClean="0"/>
              <a:t>jr</a:t>
            </a:r>
            <a:r>
              <a:rPr lang="en-US" altLang="ko-KR" dirty="0" smtClean="0"/>
              <a:t> $</a:t>
            </a:r>
            <a:r>
              <a:rPr lang="en-US" altLang="ko-KR" dirty="0" err="1" smtClean="0"/>
              <a:t>ra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자유형 4"/>
          <p:cNvSpPr/>
          <p:nvPr/>
        </p:nvSpPr>
        <p:spPr>
          <a:xfrm>
            <a:off x="2176547" y="5526157"/>
            <a:ext cx="556714" cy="795130"/>
          </a:xfrm>
          <a:custGeom>
            <a:avLst/>
            <a:gdLst>
              <a:gd name="connsiteX0" fmla="*/ 556714 w 556714"/>
              <a:gd name="connsiteY0" fmla="*/ 795130 h 795130"/>
              <a:gd name="connsiteX1" fmla="*/ 123 w 556714"/>
              <a:gd name="connsiteY1" fmla="*/ 437321 h 795130"/>
              <a:gd name="connsiteX2" fmla="*/ 516957 w 556714"/>
              <a:gd name="connsiteY2" fmla="*/ 0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14" h="795130">
                <a:moveTo>
                  <a:pt x="556714" y="795130"/>
                </a:moveTo>
                <a:cubicBezTo>
                  <a:pt x="281731" y="682486"/>
                  <a:pt x="6749" y="569843"/>
                  <a:pt x="123" y="437321"/>
                </a:cubicBezTo>
                <a:cubicBezTo>
                  <a:pt x="-6503" y="304799"/>
                  <a:pt x="255227" y="152399"/>
                  <a:pt x="516957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0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38400" y="838201"/>
            <a:ext cx="9100930" cy="56876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... </a:t>
            </a:r>
            <a:r>
              <a:rPr lang="en-US" sz="2800" b="1" dirty="0"/>
              <a:t>sum(</a:t>
            </a:r>
            <a:r>
              <a:rPr lang="en-US" sz="2800" b="1" dirty="0" err="1"/>
              <a:t>a,b</a:t>
            </a:r>
            <a:r>
              <a:rPr lang="en-US" sz="2800" b="1" dirty="0"/>
              <a:t>);... </a:t>
            </a:r>
            <a:r>
              <a:rPr lang="en-US" sz="2800" b="1" dirty="0" smtClean="0"/>
              <a:t>               /* $s0=a, $s1=b </a:t>
            </a:r>
            <a:r>
              <a:rPr lang="en-US" sz="2800" b="1" dirty="0"/>
              <a:t>*/</a:t>
            </a:r>
            <a:br>
              <a:rPr lang="en-US" sz="2800" b="1" dirty="0"/>
            </a:br>
            <a:r>
              <a:rPr lang="en-US" sz="2800" b="1" dirty="0" smtClean="0"/>
              <a:t>}</a:t>
            </a:r>
            <a:r>
              <a:rPr lang="en-US" sz="2800" b="1" dirty="0" smtClean="0">
                <a:solidFill>
                  <a:srgbClr val="008000"/>
                </a:solidFill>
              </a:rPr>
              <a:t/>
            </a:r>
            <a:br>
              <a:rPr lang="en-US" sz="2800" b="1" dirty="0" smtClean="0">
                <a:solidFill>
                  <a:srgbClr val="008000"/>
                </a:solidFill>
              </a:rPr>
            </a:br>
            <a:endParaRPr lang="en-US" sz="2800" b="1" dirty="0" smtClean="0">
              <a:solidFill>
                <a:srgbClr val="008000"/>
              </a:solidFill>
            </a:endParaRP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  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sum(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x, </a:t>
            </a:r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>
                <a:solidFill>
                  <a:schemeClr val="accent5"/>
                </a:solidFill>
              </a:rPr>
              <a:t> y) {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	return </a:t>
            </a:r>
            <a:r>
              <a:rPr lang="en-US" sz="2800" b="1" dirty="0" err="1" smtClean="0">
                <a:solidFill>
                  <a:schemeClr val="accent5"/>
                </a:solidFill>
              </a:rPr>
              <a:t>x+y</a:t>
            </a:r>
            <a:r>
              <a:rPr lang="en-US" sz="2800" b="1" dirty="0" smtClean="0">
                <a:solidFill>
                  <a:schemeClr val="accent5"/>
                </a:solidFill>
              </a:rPr>
              <a:t>;</a:t>
            </a:r>
            <a:br>
              <a:rPr lang="en-US" sz="2800" b="1" dirty="0" smtClean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Times" charset="0"/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en-US" sz="2800" b="1" dirty="0">
                <a:solidFill>
                  <a:srgbClr val="008000"/>
                </a:solidFill>
              </a:rPr>
              <a:t/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b="1" dirty="0"/>
              <a:t>1000 </a:t>
            </a:r>
            <a:r>
              <a:rPr lang="en-US" sz="2800" b="1" dirty="0" smtClean="0"/>
              <a:t>	</a:t>
            </a:r>
            <a:r>
              <a:rPr lang="en-US" altLang="ko-KR" sz="2800" b="1" dirty="0"/>
              <a:t>add  $a0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s0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x = </a:t>
            </a:r>
            <a:r>
              <a:rPr lang="en-US" altLang="ko-KR" sz="2800" b="1" i="1" dirty="0" smtClean="0"/>
              <a:t>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1004 </a:t>
            </a:r>
            <a:r>
              <a:rPr lang="en-US" sz="2800" b="1" dirty="0" smtClean="0"/>
              <a:t>	</a:t>
            </a:r>
            <a:r>
              <a:rPr lang="en-US" altLang="ko-KR" sz="2800" b="1" dirty="0" smtClean="0"/>
              <a:t>add  </a:t>
            </a:r>
            <a:r>
              <a:rPr lang="en-US" altLang="ko-KR" sz="2800" b="1" dirty="0"/>
              <a:t>$a1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s1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   	</a:t>
            </a:r>
            <a:r>
              <a:rPr lang="en-US" altLang="ko-KR" sz="2800" b="1" i="1" dirty="0"/>
              <a:t># y = b</a:t>
            </a:r>
            <a:r>
              <a:rPr lang="en-US" altLang="ko-KR" sz="2800" b="1" dirty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1008 </a:t>
            </a:r>
            <a:r>
              <a:rPr lang="en-US" sz="2800" b="1" dirty="0" smtClean="0"/>
              <a:t>	</a:t>
            </a:r>
            <a:r>
              <a:rPr lang="en-US" altLang="ko-KR" sz="2800" b="1" dirty="0" err="1" smtClean="0"/>
              <a:t>addi</a:t>
            </a:r>
            <a:r>
              <a:rPr lang="en-US" altLang="ko-KR" sz="2800" b="1" dirty="0" smtClean="0"/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$</a:t>
            </a:r>
            <a:r>
              <a:rPr lang="en-US" altLang="ko-KR" sz="2800" b="1" dirty="0" err="1">
                <a:solidFill>
                  <a:srgbClr val="FF0000"/>
                </a:solidFill>
              </a:rPr>
              <a:t>ra</a:t>
            </a:r>
            <a:r>
              <a:rPr lang="en-US" altLang="ko-KR" sz="2800" b="1" dirty="0" smtClean="0"/>
              <a:t>, $</a:t>
            </a:r>
            <a:r>
              <a:rPr lang="en-US" altLang="ko-KR" sz="2800" b="1" dirty="0"/>
              <a:t>zero</a:t>
            </a:r>
            <a:r>
              <a:rPr lang="en-US" altLang="ko-KR" sz="2800" b="1" dirty="0" smtClean="0"/>
              <a:t>, 1016 </a:t>
            </a:r>
            <a:r>
              <a:rPr lang="en-US" altLang="ko-KR" sz="2800" b="1" dirty="0"/>
              <a:t>	</a:t>
            </a:r>
            <a:r>
              <a:rPr lang="en-US" altLang="ko-KR" sz="2800" b="1" i="1" dirty="0" smtClean="0"/>
              <a:t># </a:t>
            </a:r>
            <a:r>
              <a:rPr lang="en-US" altLang="ko-KR" sz="2800" b="1" i="1" dirty="0" err="1" smtClean="0">
                <a:solidFill>
                  <a:srgbClr val="FF0000"/>
                </a:solidFill>
              </a:rPr>
              <a:t>ra</a:t>
            </a:r>
            <a:r>
              <a:rPr lang="en-US" altLang="ko-KR" sz="2800" b="1" i="1" dirty="0" smtClean="0">
                <a:solidFill>
                  <a:srgbClr val="FF0000"/>
                </a:solidFill>
              </a:rPr>
              <a:t>=1016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1012 </a:t>
            </a:r>
            <a:r>
              <a:rPr lang="en-US" sz="2800" b="1" dirty="0" smtClean="0"/>
              <a:t>	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j    </a:t>
            </a:r>
            <a:r>
              <a:rPr lang="en-US" altLang="ko-KR" sz="2800" b="1" dirty="0">
                <a:solidFill>
                  <a:srgbClr val="FF0000"/>
                </a:solidFill>
              </a:rPr>
              <a:t>sum </a:t>
            </a:r>
            <a:r>
              <a:rPr lang="en-US" altLang="ko-KR" sz="2800" b="1" dirty="0"/>
              <a:t>	         		</a:t>
            </a:r>
            <a:r>
              <a:rPr lang="en-US" altLang="ko-KR" sz="2800" b="1" i="1" dirty="0" smtClean="0"/>
              <a:t># jump </a:t>
            </a:r>
            <a:r>
              <a:rPr lang="en-US" altLang="ko-KR" sz="2800" b="1" i="1" dirty="0"/>
              <a:t>to sum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solidFill>
                  <a:srgbClr val="FF0000"/>
                </a:solidFill>
              </a:rPr>
              <a:t>1016</a:t>
            </a:r>
            <a:r>
              <a:rPr lang="en-US" sz="2800" b="1" dirty="0"/>
              <a:t> </a:t>
            </a:r>
            <a:r>
              <a:rPr lang="en-US" sz="2800" b="1" dirty="0" smtClean="0"/>
              <a:t>	…</a:t>
            </a:r>
            <a:endParaRPr lang="en-US" sz="2800" b="1" dirty="0"/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solidFill>
                  <a:srgbClr val="008000"/>
                </a:solidFill>
              </a:rPr>
              <a:t>	</a:t>
            </a:r>
            <a:r>
              <a:rPr lang="en-US" sz="2800" b="1" dirty="0">
                <a:solidFill>
                  <a:schemeClr val="accent5"/>
                </a:solidFill>
              </a:rPr>
              <a:t>2000 </a:t>
            </a:r>
            <a:r>
              <a:rPr lang="en-US" sz="2800" b="1" dirty="0" smtClean="0">
                <a:solidFill>
                  <a:schemeClr val="accent5"/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sum</a:t>
            </a:r>
            <a:r>
              <a:rPr lang="en-US" altLang="ko-KR" sz="2800" b="1" dirty="0">
                <a:solidFill>
                  <a:schemeClr val="accent5"/>
                </a:solidFill>
              </a:rPr>
              <a:t>: add $v0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a0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, $</a:t>
            </a:r>
            <a:r>
              <a:rPr lang="en-US" altLang="ko-KR" sz="2800" b="1" dirty="0">
                <a:solidFill>
                  <a:schemeClr val="accent5"/>
                </a:solidFill>
              </a:rPr>
              <a:t>a1</a:t>
            </a:r>
            <a:r>
              <a:rPr lang="en-US" sz="2800" b="1" dirty="0">
                <a:solidFill>
                  <a:schemeClr val="accent5"/>
                </a:solidFill>
              </a:rPr>
              <a:t/>
            </a:r>
            <a:br>
              <a:rPr lang="en-US" sz="2800" b="1" dirty="0">
                <a:solidFill>
                  <a:schemeClr val="accent5"/>
                </a:solidFill>
              </a:rPr>
            </a:br>
            <a:r>
              <a:rPr lang="en-US" sz="2800" b="1" dirty="0" smtClean="0">
                <a:solidFill>
                  <a:schemeClr val="accent5"/>
                </a:solidFill>
              </a:rPr>
              <a:t>2004	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jr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  </a:t>
            </a:r>
            <a:r>
              <a:rPr lang="en-US" altLang="ko-KR" sz="2800" b="1" dirty="0">
                <a:solidFill>
                  <a:schemeClr val="accent5"/>
                </a:solidFill>
              </a:rPr>
              <a:t>$</a:t>
            </a:r>
            <a:r>
              <a:rPr lang="en-US" altLang="ko-KR" sz="2800" b="1" dirty="0" err="1">
                <a:solidFill>
                  <a:schemeClr val="accent5"/>
                </a:solidFill>
              </a:rPr>
              <a:t>ra</a:t>
            </a:r>
            <a:r>
              <a:rPr lang="en-US" altLang="ko-KR" sz="2800" b="1" dirty="0">
                <a:solidFill>
                  <a:schemeClr val="accent5"/>
                </a:solidFill>
              </a:rPr>
              <a:t>			</a:t>
            </a:r>
            <a:r>
              <a:rPr lang="en-US" altLang="ko-KR" sz="2800" b="1" i="1" dirty="0">
                <a:solidFill>
                  <a:schemeClr val="accent5"/>
                </a:solidFill>
              </a:rPr>
              <a:t># </a:t>
            </a:r>
            <a:r>
              <a:rPr lang="en-US" altLang="ko-KR" sz="2800" b="1" i="1" dirty="0" smtClean="0">
                <a:solidFill>
                  <a:schemeClr val="accent5"/>
                </a:solidFill>
              </a:rPr>
              <a:t>jump back to $</a:t>
            </a:r>
            <a:r>
              <a:rPr lang="en-US" altLang="ko-KR" sz="2800" b="1" i="1" dirty="0" err="1" smtClean="0">
                <a:solidFill>
                  <a:schemeClr val="accent5"/>
                </a:solidFill>
              </a:rPr>
              <a:t>ra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735183" y="3242854"/>
            <a:ext cx="8610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84363" y="1630364"/>
            <a:ext cx="41069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30004" y="3424239"/>
            <a:ext cx="53893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I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 Call Function from Anywhere: j</a:t>
            </a:r>
            <a:endParaRPr lang="ko-KR" alt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819" y="2740693"/>
            <a:ext cx="2163234" cy="9271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000" dirty="0">
                <a:solidFill>
                  <a:srgbClr val="000000"/>
                </a:solidFill>
              </a:rPr>
              <a:t>C - Compiler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flipH="1">
            <a:off x="1049383" y="22148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rc 6"/>
          <p:cNvSpPr>
            <a:spLocks/>
          </p:cNvSpPr>
          <p:nvPr/>
        </p:nvSpPr>
        <p:spPr bwMode="auto">
          <a:xfrm flipH="1" flipV="1">
            <a:off x="1049383" y="3675348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자유형 10"/>
          <p:cNvSpPr/>
          <p:nvPr/>
        </p:nvSpPr>
        <p:spPr>
          <a:xfrm flipV="1">
            <a:off x="2176547" y="5168348"/>
            <a:ext cx="556714" cy="795130"/>
          </a:xfrm>
          <a:custGeom>
            <a:avLst/>
            <a:gdLst>
              <a:gd name="connsiteX0" fmla="*/ 556714 w 556714"/>
              <a:gd name="connsiteY0" fmla="*/ 795130 h 795130"/>
              <a:gd name="connsiteX1" fmla="*/ 123 w 556714"/>
              <a:gd name="connsiteY1" fmla="*/ 437321 h 795130"/>
              <a:gd name="connsiteX2" fmla="*/ 516957 w 556714"/>
              <a:gd name="connsiteY2" fmla="*/ 0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714" h="795130">
                <a:moveTo>
                  <a:pt x="556714" y="795130"/>
                </a:moveTo>
                <a:cubicBezTo>
                  <a:pt x="281731" y="682486"/>
                  <a:pt x="6749" y="569843"/>
                  <a:pt x="123" y="437321"/>
                </a:cubicBezTo>
                <a:cubicBezTo>
                  <a:pt x="-6503" y="304799"/>
                  <a:pt x="255227" y="152399"/>
                  <a:pt x="516957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15477" y="4645719"/>
            <a:ext cx="9370506" cy="695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5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281</Words>
  <Application>Microsoft Office PowerPoint</Application>
  <PresentationFormat>와이드스크린</PresentationFormat>
  <Paragraphs>100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연세</vt:lpstr>
      <vt:lpstr>조선일보명조</vt:lpstr>
      <vt:lpstr>Arial</vt:lpstr>
      <vt:lpstr>Calibri</vt:lpstr>
      <vt:lpstr>Candara</vt:lpstr>
      <vt:lpstr>Times</vt:lpstr>
      <vt:lpstr>Wingdings</vt:lpstr>
      <vt:lpstr>Office 테마</vt:lpstr>
      <vt:lpstr> Lecture 2-1 Function Calls and Returns  Courtesy of A. Shrivastava (ASU) &amp; Tack-Don Han (Yonsei) </vt:lpstr>
      <vt:lpstr>PowerPoint 프레젠테이션</vt:lpstr>
      <vt:lpstr>Function Calls and Returns</vt:lpstr>
      <vt:lpstr>Functions</vt:lpstr>
      <vt:lpstr>Compiling Functions</vt:lpstr>
      <vt:lpstr>Pass Arguments to Functions: $a0, $a1, $a2, $a3</vt:lpstr>
      <vt:lpstr>Receive Results from Function: $v0, $v1</vt:lpstr>
      <vt:lpstr>(Function) Can Always Return Back: jr $ra </vt:lpstr>
      <vt:lpstr>Can Call Function from Anywhere: j</vt:lpstr>
      <vt:lpstr>Can Call Function from Anywhere: j  jal</vt:lpstr>
      <vt:lpstr>Requirements for Functions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168</cp:revision>
  <dcterms:created xsi:type="dcterms:W3CDTF">2015-05-11T14:27:05Z</dcterms:created>
  <dcterms:modified xsi:type="dcterms:W3CDTF">2017-02-09T00:52:01Z</dcterms:modified>
</cp:coreProperties>
</file>