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92" r:id="rId2"/>
    <p:sldId id="363" r:id="rId3"/>
    <p:sldId id="400" r:id="rId4"/>
    <p:sldId id="381" r:id="rId5"/>
    <p:sldId id="401" r:id="rId6"/>
    <p:sldId id="402" r:id="rId7"/>
    <p:sldId id="403" r:id="rId8"/>
    <p:sldId id="404" r:id="rId9"/>
    <p:sldId id="405" r:id="rId10"/>
    <p:sldId id="389" r:id="rId11"/>
    <p:sldId id="406" r:id="rId12"/>
    <p:sldId id="407" r:id="rId13"/>
    <p:sldId id="408" r:id="rId14"/>
    <p:sldId id="40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DC5"/>
    <a:srgbClr val="FF0000"/>
    <a:srgbClr val="5B9BD5"/>
    <a:srgbClr val="184A6B"/>
    <a:srgbClr val="2CE1E5"/>
    <a:srgbClr val="2CDFE3"/>
    <a:srgbClr val="7FD4E8"/>
    <a:srgbClr val="A0DFEE"/>
    <a:srgbClr val="169FF4"/>
    <a:srgbClr val="34C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38" y="9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3033-B2B0-4232-82E9-ECA9E66812C0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DBF2-A26E-411F-86B1-2BF68002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A4BE-FD52-49F8-BE73-84B9B8122874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00A4-F4DB-4ACD-9BB6-187BFC181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26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4829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908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154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1921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2635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9835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815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8820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334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 smtClean="0"/>
              <a:t>Kyoungwoo</a:t>
            </a:r>
            <a:r>
              <a:rPr lang="en-US" altLang="ko-KR" dirty="0" smtClean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7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EAC7E9F-0A6F-4D09-8C4D-979C938E7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9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5" y="65447"/>
            <a:ext cx="11687907" cy="72683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5" y="914400"/>
            <a:ext cx="11687907" cy="52625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charset="2"/>
              <a:buChar char="l"/>
              <a:defRPr sz="3000"/>
            </a:lvl1pPr>
            <a:lvl2pPr marL="971550" indent="-514350">
              <a:buFont typeface="Wingdings" charset="2"/>
              <a:buChar char="Ø"/>
              <a:defRPr sz="2800"/>
            </a:lvl2pPr>
            <a:lvl3pPr marL="1143000" indent="-228600">
              <a:buFont typeface="Wingdings" charset="2"/>
              <a:buChar char="u"/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n-lt"/>
              </a:defRPr>
            </a:lvl1pPr>
          </a:lstStyle>
          <a:p>
            <a:fld id="{9EAC7E9F-0A6F-4D09-8C4D-979C938E7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91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10363200" cy="46482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251200" y="6248400"/>
            <a:ext cx="5689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21069" y="6449664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85903-0D27-48DF-B157-886E31158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238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0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5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r>
              <a:rPr lang="ko-KR" altLang="en-US" dirty="0" smtClean="0"/>
              <a:t>한글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5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smtClean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7859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  <a:p>
            <a:pPr marL="457200" lvl="1"/>
            <a:r>
              <a:rPr lang="ko-KR" altLang="en-US" dirty="0" smtClean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926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9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7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90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282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580342"/>
            <a:ext cx="12192000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1694499" y="6562110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/</a:t>
            </a:r>
            <a:r>
              <a:rPr lang="en-US" altLang="ko-KR" sz="1400" b="1" dirty="0" smtClean="0"/>
              <a:t>10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538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53" r:id="rId4"/>
    <p:sldLayoutId id="2147483650" r:id="rId5"/>
    <p:sldLayoutId id="2147483662" r:id="rId6"/>
    <p:sldLayoutId id="2147483659" r:id="rId7"/>
    <p:sldLayoutId id="2147483660" r:id="rId8"/>
    <p:sldLayoutId id="2147483658" r:id="rId9"/>
    <p:sldLayoutId id="2147483663" r:id="rId10"/>
    <p:sldLayoutId id="2147483664" r:id="rId11"/>
    <p:sldLayoutId id="214748366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5379" y="1353967"/>
            <a:ext cx="8501238" cy="2696123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Lecture 2-2</a:t>
            </a:r>
            <a:br>
              <a:rPr kumimoji="1" lang="en-US" altLang="ko-KR" dirty="0" smtClean="0"/>
            </a:br>
            <a:r>
              <a:rPr kumimoji="1" lang="en-US" altLang="ko-KR" dirty="0" smtClean="0"/>
              <a:t>Stacks &amp; Registers</a:t>
            </a:r>
            <a:r>
              <a:rPr lang="en-US" altLang="ko-KR" dirty="0" smtClean="0">
                <a:latin typeface="+mn-lt"/>
              </a:rPr>
              <a:t/>
            </a:r>
            <a:br>
              <a:rPr lang="en-US" altLang="ko-KR" dirty="0" smtClean="0">
                <a:latin typeface="+mn-lt"/>
              </a:rPr>
            </a:br>
            <a:r>
              <a:rPr lang="en-US" altLang="ko-KR" dirty="0" smtClean="0">
                <a:latin typeface="+mn-lt"/>
              </a:rPr>
              <a:t/>
            </a:r>
            <a:br>
              <a:rPr lang="en-US" altLang="ko-KR" dirty="0" smtClean="0">
                <a:latin typeface="+mn-lt"/>
              </a:rPr>
            </a:br>
            <a:r>
              <a:rPr kumimoji="1" lang="en-US" altLang="ko-KR" sz="2800" dirty="0" smtClean="0">
                <a:solidFill>
                  <a:prstClr val="black"/>
                </a:solidFill>
                <a:latin typeface="Calibri"/>
                <a:ea typeface="맑은 고딕"/>
              </a:rPr>
              <a:t>Courtesy 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of A. 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Shrivastava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 (ASU) &amp; Tack-Don Han (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Yonsei</a:t>
            </a:r>
            <a:r>
              <a:rPr kumimoji="1" lang="en-US" altLang="ko-KR" sz="2800" dirty="0" smtClean="0">
                <a:solidFill>
                  <a:prstClr val="black"/>
                </a:solidFill>
                <a:latin typeface="Calibri"/>
                <a:ea typeface="맑은 고딕"/>
              </a:rPr>
              <a:t>)</a:t>
            </a:r>
            <a:endParaRPr lang="ko-KR" altLang="en-US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78191" y="5104164"/>
            <a:ext cx="5674630" cy="996170"/>
          </a:xfrm>
        </p:spPr>
        <p:txBody>
          <a:bodyPr/>
          <a:lstStyle/>
          <a:p>
            <a:pPr algn="r"/>
            <a:r>
              <a:rPr lang="en-US" altLang="ko-KR" dirty="0" smtClean="0">
                <a:latin typeface="+mn-ea"/>
                <a:ea typeface="+mn-ea"/>
              </a:rPr>
              <a:t>Department of Computer Science</a:t>
            </a:r>
          </a:p>
          <a:p>
            <a:pPr algn="r"/>
            <a:r>
              <a:rPr lang="en-US" altLang="ko-KR" dirty="0" err="1" smtClean="0">
                <a:latin typeface="+mn-ea"/>
                <a:ea typeface="+mn-ea"/>
              </a:rPr>
              <a:t>Kyoungwoo</a:t>
            </a:r>
            <a:r>
              <a:rPr lang="en-US" altLang="ko-KR" dirty="0" smtClean="0">
                <a:latin typeface="+mn-ea"/>
                <a:ea typeface="+mn-ea"/>
              </a:rPr>
              <a:t> Lee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5479642" cy="480131"/>
          </a:xfr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Computer Architecture-Module1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81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Summary - Requirements for Functions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46185" y="914400"/>
            <a:ext cx="11687907" cy="62484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dirty="0"/>
              <a:t>Pass arguments to the function</a:t>
            </a:r>
          </a:p>
          <a:p>
            <a:pPr lvl="1" eaLnBrk="1" hangingPunct="1">
              <a:lnSpc>
                <a:spcPct val="70000"/>
              </a:lnSpc>
            </a:pPr>
            <a:r>
              <a:rPr lang="en-US" b="1" dirty="0"/>
              <a:t>$a0, $a1, $a2, $a3</a:t>
            </a:r>
          </a:p>
          <a:p>
            <a:pPr eaLnBrk="1" hangingPunct="1">
              <a:lnSpc>
                <a:spcPct val="70000"/>
              </a:lnSpc>
            </a:pPr>
            <a:r>
              <a:rPr lang="en-US" dirty="0"/>
              <a:t>Get results from the function</a:t>
            </a:r>
          </a:p>
          <a:p>
            <a:pPr lvl="1" eaLnBrk="1" hangingPunct="1">
              <a:lnSpc>
                <a:spcPct val="70000"/>
              </a:lnSpc>
            </a:pPr>
            <a:r>
              <a:rPr lang="en-US" b="1" dirty="0"/>
              <a:t>$v0, $v1</a:t>
            </a:r>
          </a:p>
          <a:p>
            <a:pPr eaLnBrk="1" hangingPunct="1">
              <a:lnSpc>
                <a:spcPct val="70000"/>
              </a:lnSpc>
            </a:pPr>
            <a:r>
              <a:rPr lang="en-US" dirty="0"/>
              <a:t>Can </a:t>
            </a:r>
            <a:r>
              <a:rPr lang="en-US" dirty="0" smtClean="0"/>
              <a:t>call the function from </a:t>
            </a:r>
            <a:r>
              <a:rPr lang="en-US" dirty="0"/>
              <a:t>anywhere</a:t>
            </a:r>
          </a:p>
          <a:p>
            <a:pPr lvl="1" eaLnBrk="1" hangingPunct="1">
              <a:lnSpc>
                <a:spcPct val="70000"/>
              </a:lnSpc>
            </a:pPr>
            <a:r>
              <a:rPr lang="en-US" b="1" dirty="0" err="1"/>
              <a:t>jal</a:t>
            </a:r>
            <a:endParaRPr lang="en-US" b="1" dirty="0"/>
          </a:p>
          <a:p>
            <a:pPr eaLnBrk="1" hangingPunct="1">
              <a:lnSpc>
                <a:spcPct val="70000"/>
              </a:lnSpc>
            </a:pPr>
            <a:r>
              <a:rPr lang="en-US" dirty="0"/>
              <a:t>Can always return back</a:t>
            </a:r>
          </a:p>
          <a:p>
            <a:pPr lvl="1" eaLnBrk="1" hangingPunct="1">
              <a:lnSpc>
                <a:spcPct val="70000"/>
              </a:lnSpc>
            </a:pPr>
            <a:r>
              <a:rPr lang="en-US" b="1" dirty="0" err="1"/>
              <a:t>jr</a:t>
            </a:r>
            <a:endParaRPr lang="en-US" b="1" dirty="0"/>
          </a:p>
          <a:p>
            <a:pPr eaLnBrk="1" hangingPunct="1">
              <a:lnSpc>
                <a:spcPct val="70000"/>
              </a:lnSpc>
            </a:pPr>
            <a:r>
              <a:rPr lang="en-US" dirty="0"/>
              <a:t>Nested and </a:t>
            </a:r>
            <a:r>
              <a:rPr lang="en-US" dirty="0" smtClean="0"/>
              <a:t>recursive functions</a:t>
            </a:r>
            <a:endParaRPr lang="en-US" dirty="0"/>
          </a:p>
          <a:p>
            <a:pPr lvl="1" eaLnBrk="1" hangingPunct="1">
              <a:lnSpc>
                <a:spcPct val="70000"/>
              </a:lnSpc>
            </a:pPr>
            <a:r>
              <a:rPr lang="en-US" b="1" dirty="0"/>
              <a:t>Save $</a:t>
            </a:r>
            <a:r>
              <a:rPr lang="en-US" b="1" dirty="0" err="1"/>
              <a:t>ra</a:t>
            </a:r>
            <a:r>
              <a:rPr lang="en-US" b="1" dirty="0"/>
              <a:t> on stack</a:t>
            </a:r>
          </a:p>
          <a:p>
            <a:pPr eaLnBrk="1" hangingPunct="1">
              <a:lnSpc>
                <a:spcPct val="70000"/>
              </a:lnSpc>
            </a:pPr>
            <a:r>
              <a:rPr lang="en-US" dirty="0"/>
              <a:t>Saving and </a:t>
            </a:r>
            <a:r>
              <a:rPr lang="en-US" dirty="0" smtClean="0"/>
              <a:t>restoring registers</a:t>
            </a:r>
            <a:endParaRPr lang="en-US" dirty="0"/>
          </a:p>
          <a:p>
            <a:pPr lvl="1" eaLnBrk="1" hangingPunct="1">
              <a:lnSpc>
                <a:spcPct val="70000"/>
              </a:lnSpc>
            </a:pPr>
            <a:r>
              <a:rPr lang="en-US" b="1" dirty="0"/>
              <a:t>Register Conventions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Functions with more than 4 parameters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/>
              <a:t>Pass them on the stack</a:t>
            </a:r>
          </a:p>
        </p:txBody>
      </p:sp>
    </p:spTree>
    <p:extLst>
      <p:ext uri="{BB962C8B-B14F-4D97-AF65-F5344CB8AC3E}">
        <p14:creationId xmlns:p14="http://schemas.microsoft.com/office/powerpoint/2010/main" val="2703964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4400" y="2850058"/>
            <a:ext cx="7543800" cy="1312862"/>
          </a:xfrm>
        </p:spPr>
        <p:txBody>
          <a:bodyPr/>
          <a:lstStyle/>
          <a:p>
            <a:pPr marL="0" indent="0">
              <a:lnSpc>
                <a:spcPts val="1000"/>
              </a:lnSpc>
              <a:spcBef>
                <a:spcPts val="1200"/>
              </a:spcBef>
              <a:buNone/>
            </a:pPr>
            <a:r>
              <a:rPr lang="en-US" sz="2400" b="1" dirty="0" err="1" smtClean="0"/>
              <a:t>leaf_example</a:t>
            </a:r>
            <a:r>
              <a:rPr lang="en-US" sz="2400" b="1" dirty="0" smtClean="0"/>
              <a:t>:</a:t>
            </a:r>
            <a:endParaRPr lang="en-US" sz="2400" b="1" dirty="0"/>
          </a:p>
          <a:p>
            <a:pPr marL="0" indent="0">
              <a:lnSpc>
                <a:spcPts val="1000"/>
              </a:lnSpc>
              <a:spcBef>
                <a:spcPts val="1200"/>
              </a:spcBef>
              <a:buNone/>
            </a:pPr>
            <a:r>
              <a:rPr lang="en-US" sz="2400" b="1" dirty="0"/>
              <a:t>	</a:t>
            </a:r>
            <a:r>
              <a:rPr lang="en-US" sz="2400" b="1" i="1" dirty="0">
                <a:solidFill>
                  <a:srgbClr val="FF0000"/>
                </a:solidFill>
              </a:rPr>
              <a:t>addi </a:t>
            </a:r>
            <a:r>
              <a:rPr lang="en-US" sz="2400" b="1" dirty="0">
                <a:solidFill>
                  <a:srgbClr val="FF0000"/>
                </a:solidFill>
              </a:rPr>
              <a:t>$sp,$sp</a:t>
            </a:r>
            <a:r>
              <a:rPr lang="en-US" sz="2400" b="1" dirty="0" smtClean="0">
                <a:solidFill>
                  <a:srgbClr val="FF0000"/>
                </a:solidFill>
              </a:rPr>
              <a:t>,-12</a:t>
            </a:r>
            <a:r>
              <a:rPr lang="en-US" sz="2400" b="1" dirty="0"/>
              <a:t>	</a:t>
            </a:r>
            <a:r>
              <a:rPr lang="en-US" sz="2400" b="1" i="1" dirty="0" smtClean="0"/>
              <a:t># </a:t>
            </a:r>
            <a:r>
              <a:rPr lang="en-US" sz="2400" b="1" i="1" dirty="0"/>
              <a:t>space on stack</a:t>
            </a:r>
          </a:p>
          <a:p>
            <a:pPr marL="0" indent="0">
              <a:lnSpc>
                <a:spcPts val="1000"/>
              </a:lnSpc>
              <a:spcBef>
                <a:spcPts val="1200"/>
              </a:spcBef>
              <a:buNone/>
            </a:pPr>
            <a:r>
              <a:rPr lang="en-US" sz="2400" b="1" i="1" dirty="0"/>
              <a:t>	</a:t>
            </a:r>
            <a:r>
              <a:rPr lang="en-US" sz="2400" b="1" i="1" dirty="0" err="1">
                <a:solidFill>
                  <a:srgbClr val="FF0000"/>
                </a:solidFill>
              </a:rPr>
              <a:t>sw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$t1, 8($</a:t>
            </a:r>
            <a:r>
              <a:rPr lang="en-US" sz="2400" b="1" dirty="0">
                <a:solidFill>
                  <a:srgbClr val="FF0000"/>
                </a:solidFill>
              </a:rPr>
              <a:t>sp)</a:t>
            </a:r>
            <a:r>
              <a:rPr lang="en-US" sz="2400" b="1" dirty="0"/>
              <a:t>		</a:t>
            </a:r>
            <a:r>
              <a:rPr lang="en-US" sz="2400" b="1" i="1" dirty="0"/>
              <a:t># save </a:t>
            </a:r>
            <a:r>
              <a:rPr lang="en-US" sz="2400" b="1" i="1" dirty="0" smtClean="0"/>
              <a:t>$t1</a:t>
            </a:r>
            <a:endParaRPr lang="en-US" sz="2400" b="1" i="1" dirty="0"/>
          </a:p>
          <a:p>
            <a:pPr marL="0" indent="0">
              <a:lnSpc>
                <a:spcPts val="1000"/>
              </a:lnSpc>
              <a:spcBef>
                <a:spcPts val="1200"/>
              </a:spcBef>
              <a:buNone/>
            </a:pPr>
            <a:r>
              <a:rPr lang="en-US" sz="2400" b="1" i="1" dirty="0"/>
              <a:t>	</a:t>
            </a:r>
            <a:r>
              <a:rPr lang="en-US" altLang="ko-KR" sz="2400" b="1" i="1" dirty="0" err="1" smtClean="0">
                <a:solidFill>
                  <a:srgbClr val="FF0000"/>
                </a:solidFill>
              </a:rPr>
              <a:t>sw</a:t>
            </a:r>
            <a:r>
              <a:rPr lang="en-US" altLang="ko-KR" sz="2400" b="1" i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$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t0, 4($</a:t>
            </a:r>
            <a:r>
              <a:rPr lang="en-US" altLang="ko-KR" sz="2400" b="1" dirty="0" err="1">
                <a:solidFill>
                  <a:srgbClr val="FF0000"/>
                </a:solidFill>
              </a:rPr>
              <a:t>sp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		</a:t>
            </a:r>
            <a:r>
              <a:rPr lang="en-US" altLang="ko-KR" sz="2400" b="1" i="1" dirty="0" smtClean="0"/>
              <a:t># </a:t>
            </a:r>
            <a:r>
              <a:rPr lang="en-US" altLang="ko-KR" sz="2400" b="1" i="1" dirty="0"/>
              <a:t>save $</a:t>
            </a:r>
            <a:r>
              <a:rPr lang="en-US" altLang="ko-KR" sz="2400" b="1" i="1" dirty="0" smtClean="0"/>
              <a:t>t0</a:t>
            </a:r>
            <a:endParaRPr lang="en-US" sz="2400" b="1" i="1" dirty="0" smtClean="0"/>
          </a:p>
          <a:p>
            <a:pPr marL="0" indent="0">
              <a:lnSpc>
                <a:spcPts val="1000"/>
              </a:lnSpc>
              <a:spcBef>
                <a:spcPts val="1200"/>
              </a:spcBef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	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sw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$s0, </a:t>
            </a:r>
            <a:r>
              <a:rPr lang="en-US" sz="2400" b="1" dirty="0">
                <a:solidFill>
                  <a:srgbClr val="FF0000"/>
                </a:solidFill>
              </a:rPr>
              <a:t>0($sp)</a:t>
            </a:r>
            <a:r>
              <a:rPr lang="en-US" sz="2400" b="1" dirty="0"/>
              <a:t>		</a:t>
            </a:r>
            <a:r>
              <a:rPr lang="en-US" sz="2400" b="1" i="1" dirty="0"/>
              <a:t># save </a:t>
            </a:r>
            <a:r>
              <a:rPr lang="en-US" sz="2400" b="1" i="1" dirty="0" smtClean="0"/>
              <a:t>$s0</a:t>
            </a:r>
            <a:endParaRPr lang="en-US" sz="2400" b="1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25569" y="4206890"/>
            <a:ext cx="8451717" cy="10259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ts val="1000"/>
              </a:lnSpc>
              <a:spcBef>
                <a:spcPts val="1200"/>
              </a:spcBef>
              <a:buSzPct val="100000"/>
            </a:pPr>
            <a:r>
              <a:rPr lang="en-US" sz="2400" b="1" i="1" dirty="0">
                <a:latin typeface="Candara" panose="020E0502030303020204" pitchFamily="34" charset="0"/>
              </a:rPr>
              <a:t>	add </a:t>
            </a:r>
            <a:r>
              <a:rPr lang="en-US" sz="2400" b="1" dirty="0" smtClean="0">
                <a:latin typeface="Candara" panose="020E0502030303020204" pitchFamily="34" charset="0"/>
              </a:rPr>
              <a:t>$t0,$</a:t>
            </a:r>
            <a:r>
              <a:rPr lang="en-US" sz="2400" b="1" dirty="0">
                <a:latin typeface="Candara" panose="020E0502030303020204" pitchFamily="34" charset="0"/>
              </a:rPr>
              <a:t>a0</a:t>
            </a:r>
            <a:r>
              <a:rPr lang="en-US" sz="2400" b="1" dirty="0" smtClean="0">
                <a:latin typeface="Candara" panose="020E0502030303020204" pitchFamily="34" charset="0"/>
              </a:rPr>
              <a:t>,$a1</a:t>
            </a:r>
            <a:r>
              <a:rPr lang="en-US" sz="2400" b="1" i="1" dirty="0" smtClean="0">
                <a:latin typeface="Candara" panose="020E0502030303020204" pitchFamily="34" charset="0"/>
              </a:rPr>
              <a:t> </a:t>
            </a:r>
            <a:r>
              <a:rPr lang="en-US" sz="2400" b="1" i="1" dirty="0">
                <a:latin typeface="Candara" panose="020E0502030303020204" pitchFamily="34" charset="0"/>
              </a:rPr>
              <a:t>	</a:t>
            </a:r>
            <a:r>
              <a:rPr lang="en-US" sz="2400" b="1" i="1" dirty="0" smtClean="0">
                <a:latin typeface="Candara" panose="020E0502030303020204" pitchFamily="34" charset="0"/>
              </a:rPr>
              <a:t># $t0 = </a:t>
            </a:r>
            <a:r>
              <a:rPr lang="en-US" sz="2400" b="1" i="1" dirty="0" err="1" smtClean="0">
                <a:latin typeface="Candara" panose="020E0502030303020204" pitchFamily="34" charset="0"/>
              </a:rPr>
              <a:t>g+h</a:t>
            </a:r>
            <a:endParaRPr lang="en-US" sz="2400" b="1" i="1" dirty="0">
              <a:latin typeface="Candara" panose="020E0502030303020204" pitchFamily="34" charset="0"/>
            </a:endParaRPr>
          </a:p>
          <a:p>
            <a:pPr>
              <a:lnSpc>
                <a:spcPts val="1000"/>
              </a:lnSpc>
              <a:spcBef>
                <a:spcPts val="1200"/>
              </a:spcBef>
              <a:buSzPct val="100000"/>
            </a:pPr>
            <a:r>
              <a:rPr lang="en-US" sz="2400" b="1" i="1" dirty="0">
                <a:latin typeface="Candara" panose="020E0502030303020204" pitchFamily="34" charset="0"/>
              </a:rPr>
              <a:t>	</a:t>
            </a:r>
            <a:r>
              <a:rPr lang="en-US" altLang="ko-KR" sz="2400" b="1" i="1" dirty="0">
                <a:latin typeface="Candara" panose="020E0502030303020204" pitchFamily="34" charset="0"/>
              </a:rPr>
              <a:t>add </a:t>
            </a:r>
            <a:r>
              <a:rPr lang="en-US" altLang="ko-KR" sz="2400" b="1" dirty="0">
                <a:latin typeface="Candara" panose="020E0502030303020204" pitchFamily="34" charset="0"/>
              </a:rPr>
              <a:t>$</a:t>
            </a:r>
            <a:r>
              <a:rPr lang="en-US" altLang="ko-KR" sz="2400" b="1" dirty="0" smtClean="0">
                <a:latin typeface="Candara" panose="020E0502030303020204" pitchFamily="34" charset="0"/>
              </a:rPr>
              <a:t>t1,$a2,$a3</a:t>
            </a:r>
            <a:r>
              <a:rPr lang="en-US" altLang="ko-KR" sz="2400" b="1" i="1" dirty="0" smtClean="0">
                <a:latin typeface="Candara" panose="020E0502030303020204" pitchFamily="34" charset="0"/>
              </a:rPr>
              <a:t> </a:t>
            </a:r>
            <a:r>
              <a:rPr lang="en-US" altLang="ko-KR" sz="2400" b="1" i="1" dirty="0">
                <a:latin typeface="Candara" panose="020E0502030303020204" pitchFamily="34" charset="0"/>
              </a:rPr>
              <a:t>	</a:t>
            </a:r>
            <a:r>
              <a:rPr lang="en-US" altLang="ko-KR" sz="2400" b="1" i="1" dirty="0" smtClean="0">
                <a:latin typeface="Candara" panose="020E0502030303020204" pitchFamily="34" charset="0"/>
              </a:rPr>
              <a:t># </a:t>
            </a:r>
            <a:r>
              <a:rPr lang="en-US" altLang="ko-KR" sz="2400" b="1" i="1" dirty="0">
                <a:latin typeface="Candara" panose="020E0502030303020204" pitchFamily="34" charset="0"/>
              </a:rPr>
              <a:t>$</a:t>
            </a:r>
            <a:r>
              <a:rPr lang="en-US" altLang="ko-KR" sz="2400" b="1" i="1" dirty="0" smtClean="0">
                <a:latin typeface="Candara" panose="020E0502030303020204" pitchFamily="34" charset="0"/>
              </a:rPr>
              <a:t>t1 </a:t>
            </a:r>
            <a:r>
              <a:rPr lang="en-US" altLang="ko-KR" sz="2400" b="1" i="1" dirty="0">
                <a:latin typeface="Candara" panose="020E0502030303020204" pitchFamily="34" charset="0"/>
              </a:rPr>
              <a:t>= </a:t>
            </a:r>
            <a:r>
              <a:rPr lang="en-US" altLang="ko-KR" sz="2400" b="1" i="1" dirty="0" err="1" smtClean="0">
                <a:latin typeface="Candara" panose="020E0502030303020204" pitchFamily="34" charset="0"/>
              </a:rPr>
              <a:t>i+j</a:t>
            </a:r>
            <a:endParaRPr lang="en-US" altLang="ko-KR" sz="2400" b="1" i="1" dirty="0" smtClean="0">
              <a:latin typeface="Candara" panose="020E0502030303020204" pitchFamily="34" charset="0"/>
            </a:endParaRPr>
          </a:p>
          <a:p>
            <a:pPr>
              <a:lnSpc>
                <a:spcPts val="1000"/>
              </a:lnSpc>
              <a:spcBef>
                <a:spcPts val="1200"/>
              </a:spcBef>
              <a:buSzPct val="100000"/>
            </a:pPr>
            <a:r>
              <a:rPr lang="en-US" altLang="ko-KR" sz="2400" b="1" i="1" dirty="0" smtClean="0">
                <a:latin typeface="Candara" panose="020E0502030303020204" pitchFamily="34" charset="0"/>
              </a:rPr>
              <a:t>	sub </a:t>
            </a:r>
            <a:r>
              <a:rPr lang="en-US" altLang="ko-KR" sz="2400" b="1" dirty="0" smtClean="0">
                <a:latin typeface="Candara" panose="020E0502030303020204" pitchFamily="34" charset="0"/>
              </a:rPr>
              <a:t>$s0,$t0,$t1</a:t>
            </a:r>
            <a:r>
              <a:rPr lang="en-US" altLang="ko-KR" sz="2400" b="1" i="1" dirty="0" smtClean="0">
                <a:latin typeface="Candara" panose="020E0502030303020204" pitchFamily="34" charset="0"/>
              </a:rPr>
              <a:t> </a:t>
            </a:r>
            <a:r>
              <a:rPr lang="en-US" altLang="ko-KR" sz="2400" b="1" i="1" dirty="0">
                <a:latin typeface="Candara" panose="020E0502030303020204" pitchFamily="34" charset="0"/>
              </a:rPr>
              <a:t>	</a:t>
            </a:r>
            <a:r>
              <a:rPr lang="en-US" altLang="ko-KR" sz="2400" b="1" i="1" dirty="0" smtClean="0">
                <a:latin typeface="Candara" panose="020E0502030303020204" pitchFamily="34" charset="0"/>
              </a:rPr>
              <a:t># (</a:t>
            </a:r>
            <a:r>
              <a:rPr lang="en-US" altLang="ko-KR" sz="2400" b="1" i="1" dirty="0" err="1" smtClean="0">
                <a:latin typeface="Candara" panose="020E0502030303020204" pitchFamily="34" charset="0"/>
              </a:rPr>
              <a:t>g+h</a:t>
            </a:r>
            <a:r>
              <a:rPr lang="en-US" altLang="ko-KR" sz="2400" b="1" i="1" dirty="0" smtClean="0">
                <a:latin typeface="Candara" panose="020E0502030303020204" pitchFamily="34" charset="0"/>
              </a:rPr>
              <a:t>)-(</a:t>
            </a:r>
            <a:r>
              <a:rPr lang="en-US" altLang="ko-KR" sz="2400" b="1" i="1" dirty="0" err="1" smtClean="0">
                <a:latin typeface="Candara" panose="020E0502030303020204" pitchFamily="34" charset="0"/>
              </a:rPr>
              <a:t>i+j</a:t>
            </a:r>
            <a:r>
              <a:rPr lang="en-US" altLang="ko-KR" sz="2400" b="1" i="1" dirty="0" smtClean="0">
                <a:latin typeface="Candara" panose="020E0502030303020204" pitchFamily="34" charset="0"/>
              </a:rPr>
              <a:t>)</a:t>
            </a:r>
            <a:endParaRPr lang="en-US" altLang="ko-KR" sz="2400" b="1" i="1" dirty="0">
              <a:latin typeface="Candara" panose="020E0502030303020204" pitchFamily="34" charset="0"/>
            </a:endParaRPr>
          </a:p>
          <a:p>
            <a:pPr>
              <a:lnSpc>
                <a:spcPts val="1000"/>
              </a:lnSpc>
              <a:spcBef>
                <a:spcPts val="1200"/>
              </a:spcBef>
              <a:buSzPct val="100000"/>
            </a:pPr>
            <a:r>
              <a:rPr lang="en-US" altLang="ko-KR" sz="2400" b="1" i="1" dirty="0" smtClean="0">
                <a:latin typeface="Candara" panose="020E0502030303020204" pitchFamily="34" charset="0"/>
              </a:rPr>
              <a:t>	add</a:t>
            </a:r>
            <a:r>
              <a:rPr lang="en-US" altLang="ko-KR" sz="2400" b="1" dirty="0" smtClean="0">
                <a:latin typeface="Candara" panose="020E0502030303020204" pitchFamily="34" charset="0"/>
              </a:rPr>
              <a:t> </a:t>
            </a:r>
            <a:r>
              <a:rPr lang="en-US" altLang="ko-KR" sz="2400" b="1" dirty="0">
                <a:latin typeface="Candara" panose="020E0502030303020204" pitchFamily="34" charset="0"/>
              </a:rPr>
              <a:t>$v0</a:t>
            </a:r>
            <a:r>
              <a:rPr lang="en-US" altLang="ko-KR" sz="2400" b="1" dirty="0" smtClean="0">
                <a:latin typeface="Candara" panose="020E0502030303020204" pitchFamily="34" charset="0"/>
              </a:rPr>
              <a:t>,$s0,$zero</a:t>
            </a:r>
            <a:r>
              <a:rPr lang="en-US" altLang="ko-KR" sz="2400" b="1" i="1" dirty="0" smtClean="0">
                <a:latin typeface="Candara" panose="020E0502030303020204" pitchFamily="34" charset="0"/>
              </a:rPr>
              <a:t> </a:t>
            </a:r>
            <a:r>
              <a:rPr lang="en-US" altLang="ko-KR" sz="2400" b="1" i="1" dirty="0">
                <a:latin typeface="Candara" panose="020E0502030303020204" pitchFamily="34" charset="0"/>
              </a:rPr>
              <a:t>	</a:t>
            </a:r>
            <a:r>
              <a:rPr lang="en-US" altLang="ko-KR" sz="2400" b="1" i="1" dirty="0" smtClean="0">
                <a:latin typeface="Candara" panose="020E0502030303020204" pitchFamily="34" charset="0"/>
              </a:rPr>
              <a:t># save the return value</a:t>
            </a:r>
            <a:endParaRPr lang="en-US" altLang="ko-KR" sz="2400" b="1" i="1" dirty="0">
              <a:latin typeface="Candara" panose="020E0502030303020204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34400" y="5301973"/>
            <a:ext cx="10200274" cy="1308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ts val="1000"/>
              </a:lnSpc>
              <a:spcBef>
                <a:spcPts val="1200"/>
              </a:spcBef>
            </a:pPr>
            <a:r>
              <a:rPr lang="en-US" sz="2400" b="1" dirty="0">
                <a:latin typeface="Candara" panose="020E0502030303020204" pitchFamily="34" charset="0"/>
              </a:rPr>
              <a:t>	</a:t>
            </a:r>
            <a:r>
              <a:rPr lang="en-US" altLang="ko-KR" sz="2400" b="1" i="1" dirty="0" err="1" smtClean="0">
                <a:solidFill>
                  <a:srgbClr val="FF0000"/>
                </a:solidFill>
              </a:rPr>
              <a:t>lw</a:t>
            </a:r>
            <a:r>
              <a:rPr lang="en-US" altLang="ko-KR" sz="2400" b="1" i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$s0, 0($</a:t>
            </a:r>
            <a:r>
              <a:rPr lang="en-US" altLang="ko-KR" sz="2400" b="1" dirty="0" err="1">
                <a:solidFill>
                  <a:srgbClr val="FF0000"/>
                </a:solidFill>
              </a:rPr>
              <a:t>sp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r>
              <a:rPr lang="en-US" altLang="ko-KR" sz="2400" b="1" dirty="0"/>
              <a:t>		</a:t>
            </a:r>
            <a:r>
              <a:rPr lang="en-US" altLang="ko-KR" sz="2400" b="1" i="1" dirty="0"/>
              <a:t># </a:t>
            </a:r>
            <a:r>
              <a:rPr lang="en-US" altLang="ko-KR" sz="2400" b="1" i="1" dirty="0" smtClean="0"/>
              <a:t>restore $s0</a:t>
            </a:r>
            <a:endParaRPr lang="en-US" altLang="ko-KR" sz="2400" b="1" i="1" dirty="0"/>
          </a:p>
          <a:p>
            <a:pPr>
              <a:lnSpc>
                <a:spcPts val="1000"/>
              </a:lnSpc>
              <a:spcBef>
                <a:spcPts val="1200"/>
              </a:spcBef>
            </a:pPr>
            <a:r>
              <a:rPr lang="en-US" altLang="ko-KR" sz="2400" b="1" i="1" dirty="0"/>
              <a:t>	</a:t>
            </a:r>
            <a:r>
              <a:rPr lang="en-US" altLang="ko-KR" sz="2400" b="1" i="1" dirty="0" err="1" smtClean="0">
                <a:solidFill>
                  <a:srgbClr val="FF0000"/>
                </a:solidFill>
              </a:rPr>
              <a:t>lw</a:t>
            </a:r>
            <a:r>
              <a:rPr lang="en-US" altLang="ko-KR" sz="2400" b="1" i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$t0, 4($</a:t>
            </a:r>
            <a:r>
              <a:rPr lang="en-US" altLang="ko-KR" sz="2400" b="1" dirty="0" err="1">
                <a:solidFill>
                  <a:srgbClr val="FF0000"/>
                </a:solidFill>
              </a:rPr>
              <a:t>sp</a:t>
            </a:r>
            <a:r>
              <a:rPr lang="en-US" altLang="ko-KR" sz="2400" b="1" dirty="0">
                <a:solidFill>
                  <a:srgbClr val="FF0000"/>
                </a:solidFill>
              </a:rPr>
              <a:t>)		</a:t>
            </a:r>
            <a:r>
              <a:rPr lang="en-US" altLang="ko-KR" sz="2400" b="1" i="1" dirty="0"/>
              <a:t># </a:t>
            </a:r>
            <a:r>
              <a:rPr lang="en-US" altLang="ko-KR" sz="2400" b="1" i="1" dirty="0" smtClean="0"/>
              <a:t>restore </a:t>
            </a:r>
            <a:r>
              <a:rPr lang="en-US" altLang="ko-KR" sz="2400" b="1" i="1" dirty="0"/>
              <a:t>$t0</a:t>
            </a:r>
          </a:p>
          <a:p>
            <a:pPr>
              <a:lnSpc>
                <a:spcPts val="1000"/>
              </a:lnSpc>
              <a:spcBef>
                <a:spcPts val="1200"/>
              </a:spcBef>
            </a:pPr>
            <a:r>
              <a:rPr lang="en-US" altLang="ko-KR" sz="2400" b="1" i="1" dirty="0">
                <a:solidFill>
                  <a:srgbClr val="FF0000"/>
                </a:solidFill>
              </a:rPr>
              <a:t>	</a:t>
            </a:r>
            <a:r>
              <a:rPr lang="en-US" altLang="ko-KR" sz="2400" b="1" i="1" dirty="0" err="1" smtClean="0">
                <a:solidFill>
                  <a:srgbClr val="FF0000"/>
                </a:solidFill>
              </a:rPr>
              <a:t>lw</a:t>
            </a:r>
            <a:r>
              <a:rPr lang="en-US" altLang="ko-KR" sz="2400" b="1" i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$t1, 8($</a:t>
            </a:r>
            <a:r>
              <a:rPr lang="en-US" altLang="ko-KR" sz="2400" b="1" dirty="0" err="1">
                <a:solidFill>
                  <a:srgbClr val="FF0000"/>
                </a:solidFill>
              </a:rPr>
              <a:t>sp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r>
              <a:rPr lang="en-US" altLang="ko-KR" sz="2400" b="1" dirty="0"/>
              <a:t>		</a:t>
            </a:r>
            <a:r>
              <a:rPr lang="en-US" altLang="ko-KR" sz="2400" b="1" i="1" dirty="0"/>
              <a:t># </a:t>
            </a:r>
            <a:r>
              <a:rPr lang="en-US" altLang="ko-KR" sz="2400" b="1" i="1" dirty="0" smtClean="0"/>
              <a:t>restore $t1</a:t>
            </a:r>
          </a:p>
          <a:p>
            <a:pPr>
              <a:lnSpc>
                <a:spcPts val="1000"/>
              </a:lnSpc>
              <a:spcBef>
                <a:spcPts val="1200"/>
              </a:spcBef>
            </a:pPr>
            <a:r>
              <a:rPr lang="en-US" altLang="ko-KR" sz="2400" b="1" i="1" dirty="0"/>
              <a:t>	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addi</a:t>
            </a:r>
            <a:r>
              <a:rPr lang="en-US" altLang="ko-KR" sz="2400" b="1" i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$sp,$</a:t>
            </a:r>
            <a:r>
              <a:rPr lang="en-US" altLang="ko-KR" sz="2400" b="1" dirty="0" err="1">
                <a:solidFill>
                  <a:srgbClr val="FF0000"/>
                </a:solidFill>
              </a:rPr>
              <a:t>sp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12</a:t>
            </a:r>
            <a:r>
              <a:rPr lang="en-US" altLang="ko-KR" sz="2400" b="1" dirty="0"/>
              <a:t>	</a:t>
            </a:r>
            <a:r>
              <a:rPr lang="en-US" altLang="ko-KR" sz="2400" b="1" i="1" dirty="0" smtClean="0"/>
              <a:t># adjust stack to delete 3 items</a:t>
            </a:r>
            <a:endParaRPr lang="en-US" altLang="ko-KR" sz="2400" b="1" dirty="0"/>
          </a:p>
          <a:p>
            <a:pPr>
              <a:lnSpc>
                <a:spcPts val="1000"/>
              </a:lnSpc>
              <a:spcBef>
                <a:spcPts val="1200"/>
              </a:spcBef>
              <a:buSzPct val="100000"/>
            </a:pPr>
            <a:r>
              <a:rPr lang="en-US" sz="2400" b="1" i="1" dirty="0">
                <a:latin typeface="Candara" panose="020E0502030303020204" pitchFamily="34" charset="0"/>
              </a:rPr>
              <a:t>	</a:t>
            </a:r>
            <a:r>
              <a:rPr lang="en-US" sz="2400" b="1" i="1" dirty="0" err="1">
                <a:latin typeface="Candara" panose="020E0502030303020204" pitchFamily="34" charset="0"/>
              </a:rPr>
              <a:t>jr</a:t>
            </a:r>
            <a:r>
              <a:rPr lang="en-US" sz="2400" b="1" i="1" dirty="0">
                <a:latin typeface="Candara" panose="020E0502030303020204" pitchFamily="34" charset="0"/>
              </a:rPr>
              <a:t> </a:t>
            </a:r>
            <a:r>
              <a:rPr lang="en-US" sz="2400" b="1" dirty="0">
                <a:latin typeface="Candara" panose="020E0502030303020204" pitchFamily="34" charset="0"/>
              </a:rPr>
              <a:t>$</a:t>
            </a:r>
            <a:r>
              <a:rPr lang="en-US" sz="2400" b="1" dirty="0" err="1" smtClean="0">
                <a:latin typeface="Candara" panose="020E0502030303020204" pitchFamily="34" charset="0"/>
              </a:rPr>
              <a:t>ra</a:t>
            </a:r>
            <a:endParaRPr lang="en-US" sz="2400" b="1" dirty="0">
              <a:latin typeface="Candara" panose="020E0502030303020204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-19051" y="893764"/>
            <a:ext cx="8824241" cy="183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leaf_example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g,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h, </a:t>
            </a: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j) {</a:t>
            </a:r>
          </a:p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f;</a:t>
            </a:r>
          </a:p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 = (</a:t>
            </a: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g+h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)-(</a:t>
            </a: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i+j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return f;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02508" y="3965570"/>
            <a:ext cx="1219200" cy="673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10354908" y="3454434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Stack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02508" y="4641845"/>
            <a:ext cx="1219200" cy="673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TextBox 11"/>
          <p:cNvSpPr txBox="1"/>
          <p:nvPr/>
        </p:nvSpPr>
        <p:spPr>
          <a:xfrm>
            <a:off x="8878534" y="3865665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0xFFFF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78534" y="4551952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0xFFFB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431109" y="4018552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$t1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10448717" y="4668199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$t0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8855342" y="4843013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[4($</a:t>
            </a:r>
            <a:r>
              <a:rPr lang="en-US" sz="2800" dirty="0"/>
              <a:t>sp)]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74807" y="4185788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[8($</a:t>
            </a:r>
            <a:r>
              <a:rPr lang="en-US" sz="2800" dirty="0"/>
              <a:t>sp)]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 of Procedure Call</a:t>
            </a:r>
            <a:endParaRPr lang="en-US" dirty="0"/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>
            <a:off x="264207" y="2751488"/>
            <a:ext cx="8610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7" name="Rectangle 10"/>
          <p:cNvSpPr/>
          <p:nvPr/>
        </p:nvSpPr>
        <p:spPr>
          <a:xfrm>
            <a:off x="10202508" y="5307834"/>
            <a:ext cx="1219200" cy="673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TextBox 29"/>
          <p:cNvSpPr txBox="1"/>
          <p:nvPr/>
        </p:nvSpPr>
        <p:spPr>
          <a:xfrm>
            <a:off x="8855342" y="5509002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[0($sp)]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874807" y="5208272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0xFFF7</a:t>
            </a:r>
            <a:endParaRPr lang="en-US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0470112" y="5382813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$s0</a:t>
            </a:r>
            <a:endParaRPr lang="en-US" sz="2800" dirty="0"/>
          </a:p>
        </p:txBody>
      </p:sp>
      <p:sp>
        <p:nvSpPr>
          <p:cNvPr id="6" name="왼쪽 화살표 5"/>
          <p:cNvSpPr/>
          <p:nvPr/>
        </p:nvSpPr>
        <p:spPr>
          <a:xfrm>
            <a:off x="11485140" y="3565962"/>
            <a:ext cx="513117" cy="3001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화살표 33"/>
          <p:cNvSpPr/>
          <p:nvPr/>
        </p:nvSpPr>
        <p:spPr>
          <a:xfrm>
            <a:off x="11499755" y="5494341"/>
            <a:ext cx="513117" cy="30016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942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52498" y="1974255"/>
            <a:ext cx="7543800" cy="1312862"/>
          </a:xfrm>
        </p:spPr>
        <p:txBody>
          <a:bodyPr/>
          <a:lstStyle/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dirty="0" err="1" smtClean="0"/>
              <a:t>leaf_example</a:t>
            </a:r>
            <a:r>
              <a:rPr lang="en-US" sz="2800" b="1" dirty="0" smtClean="0"/>
              <a:t>:</a:t>
            </a:r>
            <a:endParaRPr lang="en-US" sz="2800" b="1" dirty="0"/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dirty="0"/>
              <a:t>	</a:t>
            </a:r>
            <a:r>
              <a:rPr lang="en-US" sz="2800" b="1" i="1" dirty="0">
                <a:solidFill>
                  <a:srgbClr val="FF0000"/>
                </a:solidFill>
              </a:rPr>
              <a:t>addi </a:t>
            </a:r>
            <a:r>
              <a:rPr lang="en-US" sz="2800" b="1" dirty="0">
                <a:solidFill>
                  <a:srgbClr val="FF0000"/>
                </a:solidFill>
              </a:rPr>
              <a:t>$sp,$sp</a:t>
            </a:r>
            <a:r>
              <a:rPr lang="en-US" sz="2800" b="1" dirty="0" smtClean="0">
                <a:solidFill>
                  <a:srgbClr val="FF0000"/>
                </a:solidFill>
              </a:rPr>
              <a:t>,-8</a:t>
            </a:r>
            <a:r>
              <a:rPr lang="en-US" sz="2800" b="1" dirty="0"/>
              <a:t>	</a:t>
            </a:r>
            <a:r>
              <a:rPr lang="en-US" sz="2800" b="1" dirty="0" smtClean="0"/>
              <a:t>	</a:t>
            </a:r>
            <a:r>
              <a:rPr lang="en-US" sz="2800" b="1" i="1" dirty="0" smtClean="0"/>
              <a:t># </a:t>
            </a:r>
            <a:r>
              <a:rPr lang="en-US" sz="2800" b="1" i="1" dirty="0"/>
              <a:t>space on stack</a:t>
            </a:r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i="1" dirty="0"/>
              <a:t>	</a:t>
            </a:r>
            <a:r>
              <a:rPr lang="en-US" sz="2800" b="1" i="1" dirty="0" err="1">
                <a:solidFill>
                  <a:srgbClr val="FF0000"/>
                </a:solidFill>
              </a:rPr>
              <a:t>sw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$t1, 4($</a:t>
            </a:r>
            <a:r>
              <a:rPr lang="en-US" sz="2800" b="1" dirty="0">
                <a:solidFill>
                  <a:srgbClr val="FF0000"/>
                </a:solidFill>
              </a:rPr>
              <a:t>sp)</a:t>
            </a:r>
            <a:r>
              <a:rPr lang="en-US" sz="2800" b="1" dirty="0"/>
              <a:t>		</a:t>
            </a:r>
            <a:r>
              <a:rPr lang="en-US" sz="2800" b="1" i="1" dirty="0"/>
              <a:t># save </a:t>
            </a:r>
            <a:r>
              <a:rPr lang="en-US" sz="2800" b="1" i="1" dirty="0" smtClean="0"/>
              <a:t>$t1</a:t>
            </a:r>
            <a:endParaRPr lang="en-US" sz="2800" b="1" i="1" dirty="0"/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i="1" dirty="0"/>
              <a:t>	</a:t>
            </a:r>
            <a:r>
              <a:rPr lang="en-US" altLang="ko-KR" sz="2800" b="1" i="1" dirty="0" err="1" smtClean="0">
                <a:solidFill>
                  <a:srgbClr val="FF0000"/>
                </a:solidFill>
              </a:rPr>
              <a:t>sw</a:t>
            </a:r>
            <a:r>
              <a:rPr lang="en-US" altLang="ko-KR" sz="2800" b="1" i="1" dirty="0" smtClean="0">
                <a:solidFill>
                  <a:srgbClr val="FF0000"/>
                </a:solidFill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$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t0, 0($</a:t>
            </a:r>
            <a:r>
              <a:rPr lang="en-US" altLang="ko-KR" sz="2800" b="1" dirty="0" err="1">
                <a:solidFill>
                  <a:srgbClr val="FF0000"/>
                </a:solidFill>
              </a:rPr>
              <a:t>sp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)		</a:t>
            </a:r>
            <a:r>
              <a:rPr lang="en-US" altLang="ko-KR" sz="2800" b="1" i="1" dirty="0" smtClean="0"/>
              <a:t># </a:t>
            </a:r>
            <a:r>
              <a:rPr lang="en-US" altLang="ko-KR" sz="2800" b="1" i="1" dirty="0"/>
              <a:t>save $</a:t>
            </a:r>
            <a:r>
              <a:rPr lang="en-US" altLang="ko-KR" sz="2800" b="1" i="1" dirty="0" smtClean="0"/>
              <a:t>t0</a:t>
            </a:r>
            <a:endParaRPr lang="en-US" sz="2800" b="1" i="1" dirty="0" smtClean="0"/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i="1" dirty="0">
                <a:solidFill>
                  <a:srgbClr val="FF0000"/>
                </a:solidFill>
              </a:rPr>
              <a:t>	</a:t>
            </a:r>
            <a:endParaRPr lang="en-US" sz="2800" b="1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34400" y="3686372"/>
            <a:ext cx="8451717" cy="12824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add </a:t>
            </a:r>
            <a:r>
              <a:rPr lang="en-US" sz="2800" b="1" dirty="0" smtClean="0">
                <a:latin typeface="Candara" panose="020E0502030303020204" pitchFamily="34" charset="0"/>
              </a:rPr>
              <a:t>$t0,$</a:t>
            </a:r>
            <a:r>
              <a:rPr lang="en-US" sz="2800" b="1" dirty="0">
                <a:latin typeface="Candara" panose="020E0502030303020204" pitchFamily="34" charset="0"/>
              </a:rPr>
              <a:t>a0</a:t>
            </a:r>
            <a:r>
              <a:rPr lang="en-US" sz="2800" b="1" dirty="0" smtClean="0">
                <a:latin typeface="Candara" panose="020E0502030303020204" pitchFamily="34" charset="0"/>
              </a:rPr>
              <a:t>,$a1</a:t>
            </a:r>
            <a:r>
              <a:rPr lang="en-US" sz="2800" b="1" i="1" dirty="0" smtClean="0">
                <a:latin typeface="Candara" panose="020E0502030303020204" pitchFamily="34" charset="0"/>
              </a:rPr>
              <a:t> </a:t>
            </a: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smtClean="0">
                <a:latin typeface="Candara" panose="020E0502030303020204" pitchFamily="34" charset="0"/>
              </a:rPr>
              <a:t>	# $t0 = </a:t>
            </a:r>
            <a:r>
              <a:rPr lang="en-US" sz="2800" b="1" i="1" dirty="0" err="1" smtClean="0">
                <a:latin typeface="Candara" panose="020E0502030303020204" pitchFamily="34" charset="0"/>
              </a:rPr>
              <a:t>g+h</a:t>
            </a:r>
            <a:endParaRPr lang="en-US" sz="2800" b="1" i="1" dirty="0">
              <a:latin typeface="Candara" panose="020E0502030303020204" pitchFamily="34" charset="0"/>
            </a:endParaRP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altLang="ko-KR" sz="2800" b="1" i="1" dirty="0">
                <a:latin typeface="Candara" panose="020E0502030303020204" pitchFamily="34" charset="0"/>
              </a:rPr>
              <a:t>add </a:t>
            </a:r>
            <a:r>
              <a:rPr lang="en-US" altLang="ko-KR" sz="2800" b="1" dirty="0">
                <a:latin typeface="Candara" panose="020E0502030303020204" pitchFamily="34" charset="0"/>
              </a:rPr>
              <a:t>$</a:t>
            </a:r>
            <a:r>
              <a:rPr lang="en-US" altLang="ko-KR" sz="2800" b="1" dirty="0" smtClean="0">
                <a:latin typeface="Candara" panose="020E0502030303020204" pitchFamily="34" charset="0"/>
              </a:rPr>
              <a:t>t1,$a2,$a3</a:t>
            </a:r>
            <a:r>
              <a:rPr lang="en-US" altLang="ko-KR" sz="2800" b="1" i="1" dirty="0" smtClean="0">
                <a:latin typeface="Candara" panose="020E0502030303020204" pitchFamily="34" charset="0"/>
              </a:rPr>
              <a:t> </a:t>
            </a:r>
            <a:r>
              <a:rPr lang="en-US" altLang="ko-KR" sz="2800" b="1" i="1" dirty="0">
                <a:latin typeface="Candara" panose="020E0502030303020204" pitchFamily="34" charset="0"/>
              </a:rPr>
              <a:t>		# $</a:t>
            </a:r>
            <a:r>
              <a:rPr lang="en-US" altLang="ko-KR" sz="2800" b="1" i="1" dirty="0" smtClean="0">
                <a:latin typeface="Candara" panose="020E0502030303020204" pitchFamily="34" charset="0"/>
              </a:rPr>
              <a:t>t1 </a:t>
            </a:r>
            <a:r>
              <a:rPr lang="en-US" altLang="ko-KR" sz="2800" b="1" i="1" dirty="0">
                <a:latin typeface="Candara" panose="020E0502030303020204" pitchFamily="34" charset="0"/>
              </a:rPr>
              <a:t>= </a:t>
            </a:r>
            <a:r>
              <a:rPr lang="en-US" altLang="ko-KR" sz="2800" b="1" i="1" dirty="0" err="1" smtClean="0">
                <a:latin typeface="Candara" panose="020E0502030303020204" pitchFamily="34" charset="0"/>
              </a:rPr>
              <a:t>i+j</a:t>
            </a:r>
            <a:endParaRPr lang="en-US" altLang="ko-KR" sz="2800" b="1" i="1" dirty="0" smtClean="0">
              <a:latin typeface="Candara" panose="020E0502030303020204" pitchFamily="34" charset="0"/>
            </a:endParaRP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altLang="ko-KR" sz="2800" b="1" i="1" dirty="0" smtClean="0">
                <a:latin typeface="Candara" panose="020E0502030303020204" pitchFamily="34" charset="0"/>
              </a:rPr>
              <a:t>	</a:t>
            </a:r>
            <a:endParaRPr lang="en-US" altLang="ko-KR" sz="2800" b="1" i="1" dirty="0">
              <a:latin typeface="Candara" panose="020E0502030303020204" pitchFamily="34" charset="0"/>
            </a:endParaRP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altLang="ko-KR" sz="2800" b="1" i="1" dirty="0" smtClean="0">
                <a:latin typeface="Candara" panose="020E0502030303020204" pitchFamily="34" charset="0"/>
              </a:rPr>
              <a:t>	add</a:t>
            </a:r>
            <a:r>
              <a:rPr lang="en-US" altLang="ko-KR" sz="2800" b="1" dirty="0" smtClean="0">
                <a:latin typeface="Candara" panose="020E0502030303020204" pitchFamily="34" charset="0"/>
              </a:rPr>
              <a:t> </a:t>
            </a:r>
            <a:r>
              <a:rPr lang="en-US" altLang="ko-KR" sz="2800" b="1" dirty="0">
                <a:latin typeface="Candara" panose="020E0502030303020204" pitchFamily="34" charset="0"/>
              </a:rPr>
              <a:t>$v0</a:t>
            </a:r>
            <a:r>
              <a:rPr lang="en-US" altLang="ko-KR" sz="2800" b="1" dirty="0" smtClean="0">
                <a:latin typeface="Candara" panose="020E0502030303020204" pitchFamily="34" charset="0"/>
              </a:rPr>
              <a:t>,$t0,$t1</a:t>
            </a:r>
            <a:r>
              <a:rPr lang="en-US" altLang="ko-KR" sz="2800" b="1" i="1" dirty="0" smtClean="0">
                <a:latin typeface="Candara" panose="020E0502030303020204" pitchFamily="34" charset="0"/>
              </a:rPr>
              <a:t> </a:t>
            </a:r>
            <a:r>
              <a:rPr lang="en-US" altLang="ko-KR" sz="2800" b="1" i="1" dirty="0">
                <a:latin typeface="Candara" panose="020E0502030303020204" pitchFamily="34" charset="0"/>
              </a:rPr>
              <a:t>	</a:t>
            </a:r>
            <a:r>
              <a:rPr lang="en-US" altLang="ko-KR" sz="2800" b="1" i="1" dirty="0" smtClean="0">
                <a:latin typeface="Candara" panose="020E0502030303020204" pitchFamily="34" charset="0"/>
              </a:rPr>
              <a:t>	# save the return value</a:t>
            </a:r>
            <a:endParaRPr lang="en-US" altLang="ko-KR" sz="2800" b="1" i="1" dirty="0">
              <a:latin typeface="Candara" panose="020E0502030303020204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34400" y="5104623"/>
            <a:ext cx="10200274" cy="16286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en-US" sz="2800" b="1" dirty="0">
                <a:latin typeface="Candara" panose="020E0502030303020204" pitchFamily="34" charset="0"/>
              </a:rPr>
              <a:t>	</a:t>
            </a:r>
            <a:endParaRPr lang="en-US" altLang="ko-KR" sz="2800" b="1" i="1" dirty="0"/>
          </a:p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en-US" altLang="ko-KR" sz="2800" b="1" i="1" dirty="0"/>
              <a:t>	</a:t>
            </a:r>
            <a:r>
              <a:rPr lang="en-US" altLang="ko-KR" sz="2800" b="1" i="1" dirty="0" err="1" smtClean="0">
                <a:solidFill>
                  <a:srgbClr val="FF0000"/>
                </a:solidFill>
              </a:rPr>
              <a:t>lw</a:t>
            </a:r>
            <a:r>
              <a:rPr lang="en-US" altLang="ko-KR" sz="2800" b="1" i="1" dirty="0" smtClean="0">
                <a:solidFill>
                  <a:srgbClr val="FF0000"/>
                </a:solidFill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$t0,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0($</a:t>
            </a:r>
            <a:r>
              <a:rPr lang="en-US" altLang="ko-KR" sz="2800" b="1" dirty="0" err="1">
                <a:solidFill>
                  <a:srgbClr val="FF0000"/>
                </a:solidFill>
              </a:rPr>
              <a:t>sp</a:t>
            </a:r>
            <a:r>
              <a:rPr lang="en-US" altLang="ko-KR" sz="2800" b="1" dirty="0">
                <a:solidFill>
                  <a:srgbClr val="FF0000"/>
                </a:solidFill>
              </a:rPr>
              <a:t>)		</a:t>
            </a:r>
            <a:r>
              <a:rPr lang="en-US" altLang="ko-KR" sz="2800" b="1" i="1" dirty="0"/>
              <a:t># </a:t>
            </a:r>
            <a:r>
              <a:rPr lang="en-US" altLang="ko-KR" sz="2800" b="1" i="1" dirty="0" smtClean="0"/>
              <a:t>restore </a:t>
            </a:r>
            <a:r>
              <a:rPr lang="en-US" altLang="ko-KR" sz="2800" b="1" i="1" dirty="0"/>
              <a:t>$t0</a:t>
            </a:r>
          </a:p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en-US" altLang="ko-KR" sz="2800" b="1" i="1" dirty="0">
                <a:solidFill>
                  <a:srgbClr val="FF0000"/>
                </a:solidFill>
              </a:rPr>
              <a:t>	</a:t>
            </a:r>
            <a:r>
              <a:rPr lang="en-US" altLang="ko-KR" sz="2800" b="1" i="1" dirty="0" err="1" smtClean="0">
                <a:solidFill>
                  <a:srgbClr val="FF0000"/>
                </a:solidFill>
              </a:rPr>
              <a:t>lw</a:t>
            </a:r>
            <a:r>
              <a:rPr lang="en-US" altLang="ko-KR" sz="2800" b="1" i="1" dirty="0" smtClean="0">
                <a:solidFill>
                  <a:srgbClr val="FF0000"/>
                </a:solidFill>
              </a:rPr>
              <a:t>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$t1, 4($</a:t>
            </a:r>
            <a:r>
              <a:rPr lang="en-US" altLang="ko-KR" sz="2800" b="1" dirty="0" err="1">
                <a:solidFill>
                  <a:srgbClr val="FF0000"/>
                </a:solidFill>
              </a:rPr>
              <a:t>sp</a:t>
            </a:r>
            <a:r>
              <a:rPr lang="en-US" altLang="ko-KR" sz="2800" b="1" dirty="0">
                <a:solidFill>
                  <a:srgbClr val="FF0000"/>
                </a:solidFill>
              </a:rPr>
              <a:t>)</a:t>
            </a:r>
            <a:r>
              <a:rPr lang="en-US" altLang="ko-KR" sz="2800" b="1" dirty="0"/>
              <a:t>		</a:t>
            </a:r>
            <a:r>
              <a:rPr lang="en-US" altLang="ko-KR" sz="2800" b="1" i="1" dirty="0"/>
              <a:t># </a:t>
            </a:r>
            <a:r>
              <a:rPr lang="en-US" altLang="ko-KR" sz="2800" b="1" i="1" dirty="0" smtClean="0"/>
              <a:t>restore $t1</a:t>
            </a:r>
          </a:p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en-US" altLang="ko-KR" sz="2800" b="1" i="1" dirty="0"/>
              <a:t>	</a:t>
            </a:r>
            <a:r>
              <a:rPr lang="en-US" altLang="ko-KR" sz="2800" b="1" i="1" dirty="0" err="1">
                <a:solidFill>
                  <a:srgbClr val="FF0000"/>
                </a:solidFill>
              </a:rPr>
              <a:t>addi</a:t>
            </a:r>
            <a:r>
              <a:rPr lang="en-US" altLang="ko-KR" sz="2800" b="1" i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$sp,$</a:t>
            </a:r>
            <a:r>
              <a:rPr lang="en-US" altLang="ko-KR" sz="2800" b="1" dirty="0" err="1">
                <a:solidFill>
                  <a:srgbClr val="FF0000"/>
                </a:solidFill>
              </a:rPr>
              <a:t>sp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, 8</a:t>
            </a:r>
            <a:r>
              <a:rPr lang="en-US" altLang="ko-KR" sz="2800" b="1" dirty="0"/>
              <a:t>		</a:t>
            </a:r>
            <a:r>
              <a:rPr lang="en-US" altLang="ko-KR" sz="2800" b="1" i="1" dirty="0"/>
              <a:t># </a:t>
            </a:r>
            <a:r>
              <a:rPr lang="en-US" altLang="ko-KR" sz="2800" b="1" i="1" dirty="0" smtClean="0"/>
              <a:t>adjust stack to delete 2 items</a:t>
            </a:r>
            <a:endParaRPr lang="en-US" altLang="ko-KR" sz="2800" b="1" dirty="0"/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latin typeface="Candara" panose="020E0502030303020204" pitchFamily="34" charset="0"/>
              </a:rPr>
              <a:t>jr</a:t>
            </a:r>
            <a:r>
              <a:rPr lang="en-US" sz="2800" b="1" i="1" dirty="0">
                <a:latin typeface="Candara" panose="020E0502030303020204" pitchFamily="34" charset="0"/>
              </a:rPr>
              <a:t> </a:t>
            </a:r>
            <a:r>
              <a:rPr lang="en-US" sz="2800" b="1" dirty="0">
                <a:latin typeface="Candara" panose="020E0502030303020204" pitchFamily="34" charset="0"/>
              </a:rPr>
              <a:t>$</a:t>
            </a:r>
            <a:r>
              <a:rPr lang="en-US" sz="2800" b="1" dirty="0" err="1" smtClean="0">
                <a:latin typeface="Candara" panose="020E0502030303020204" pitchFamily="34" charset="0"/>
              </a:rPr>
              <a:t>ra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-19051" y="893764"/>
            <a:ext cx="882424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leaf_example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g,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h, </a:t>
            </a: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j)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b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return (</a:t>
            </a: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g+h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)-(</a:t>
            </a: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i+j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02508" y="3965570"/>
            <a:ext cx="1219200" cy="673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10354908" y="3454434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Stack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02508" y="4641845"/>
            <a:ext cx="1219200" cy="673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TextBox 11"/>
          <p:cNvSpPr txBox="1"/>
          <p:nvPr/>
        </p:nvSpPr>
        <p:spPr>
          <a:xfrm>
            <a:off x="8878534" y="3865665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0xFFFF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78534" y="4551952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0xFFFB</a:t>
            </a:r>
            <a:endParaRPr lang="en-US" sz="2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1574108" y="3658924"/>
            <a:ext cx="0" cy="165609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431109" y="4018552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$t1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10466385" y="4727677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$t0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8855342" y="4843013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[0($sp)]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74807" y="4185788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[4($sp)]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Example of Procedure Call</a:t>
            </a:r>
            <a:r>
              <a:rPr lang="en-US" dirty="0" smtClean="0"/>
              <a:t> (alt.)</a:t>
            </a:r>
            <a:endParaRPr lang="en-US" dirty="0"/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>
            <a:off x="194590" y="1861677"/>
            <a:ext cx="8610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9" name="왼쪽 화살표 18"/>
          <p:cNvSpPr/>
          <p:nvPr/>
        </p:nvSpPr>
        <p:spPr>
          <a:xfrm>
            <a:off x="11485140" y="3565962"/>
            <a:ext cx="513117" cy="3001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화살표 19"/>
          <p:cNvSpPr/>
          <p:nvPr/>
        </p:nvSpPr>
        <p:spPr>
          <a:xfrm>
            <a:off x="11485140" y="4818692"/>
            <a:ext cx="513117" cy="30016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24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79625" y="2262075"/>
            <a:ext cx="8824241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fact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n) {</a:t>
            </a:r>
          </a:p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(n &lt; 1) </a:t>
            </a:r>
          </a:p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return (1);</a:t>
            </a:r>
          </a:p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else </a:t>
            </a:r>
          </a:p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return (n * fact(n – 1));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 of Recursive Call (factorial)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11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127" y="1180280"/>
            <a:ext cx="9162187" cy="1312862"/>
          </a:xfrm>
        </p:spPr>
        <p:txBody>
          <a:bodyPr/>
          <a:lstStyle/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dirty="0" smtClean="0"/>
              <a:t>fact:</a:t>
            </a:r>
            <a:endParaRPr lang="en-US" sz="2800" b="1" dirty="0"/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dirty="0"/>
              <a:t>	</a:t>
            </a:r>
            <a:r>
              <a:rPr lang="en-US" sz="2800" b="1" i="1" dirty="0"/>
              <a:t>addi </a:t>
            </a:r>
            <a:r>
              <a:rPr lang="en-US" sz="2800" b="1" dirty="0"/>
              <a:t>$sp,$sp</a:t>
            </a:r>
            <a:r>
              <a:rPr lang="en-US" sz="2800" b="1" dirty="0" smtClean="0"/>
              <a:t>,-8</a:t>
            </a:r>
            <a:r>
              <a:rPr lang="en-US" sz="2800" b="1" dirty="0"/>
              <a:t>	</a:t>
            </a:r>
            <a:r>
              <a:rPr lang="en-US" sz="2800" b="1" dirty="0" smtClean="0"/>
              <a:t>	</a:t>
            </a:r>
            <a:r>
              <a:rPr lang="en-US" sz="2800" b="1" i="1" dirty="0" smtClean="0"/>
              <a:t># </a:t>
            </a:r>
            <a:r>
              <a:rPr lang="en-US" sz="2800" b="1" i="1" dirty="0"/>
              <a:t>space on stack</a:t>
            </a:r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i="1" dirty="0"/>
              <a:t>	</a:t>
            </a:r>
            <a:r>
              <a:rPr lang="en-US" sz="2800" b="1" i="1" dirty="0" err="1"/>
              <a:t>sw</a:t>
            </a:r>
            <a:r>
              <a:rPr lang="en-US" sz="2800" b="1" i="1" dirty="0"/>
              <a:t> </a:t>
            </a:r>
            <a:r>
              <a:rPr lang="en-US" sz="2800" b="1" dirty="0" smtClean="0"/>
              <a:t>$</a:t>
            </a:r>
            <a:r>
              <a:rPr lang="en-US" sz="2800" b="1" dirty="0" err="1" smtClean="0"/>
              <a:t>ra</a:t>
            </a:r>
            <a:r>
              <a:rPr lang="en-US" sz="2800" b="1" dirty="0" smtClean="0"/>
              <a:t>, 4($</a:t>
            </a:r>
            <a:r>
              <a:rPr lang="en-US" sz="2800" b="1" dirty="0"/>
              <a:t>sp)		</a:t>
            </a:r>
            <a:r>
              <a:rPr lang="en-US" sz="2800" b="1" i="1" dirty="0"/>
              <a:t># save </a:t>
            </a:r>
            <a:r>
              <a:rPr lang="en-US" sz="2800" b="1" i="1" dirty="0" smtClean="0"/>
              <a:t>$</a:t>
            </a:r>
            <a:r>
              <a:rPr lang="en-US" sz="2800" b="1" i="1" dirty="0" err="1" smtClean="0"/>
              <a:t>ra</a:t>
            </a:r>
            <a:endParaRPr lang="en-US" sz="2800" b="1" i="1" dirty="0"/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i="1" dirty="0"/>
              <a:t>	</a:t>
            </a:r>
            <a:r>
              <a:rPr lang="en-US" altLang="ko-KR" sz="2800" b="1" i="1" dirty="0" err="1" smtClean="0"/>
              <a:t>sw</a:t>
            </a:r>
            <a:r>
              <a:rPr lang="en-US" altLang="ko-KR" sz="2800" b="1" i="1" dirty="0" smtClean="0"/>
              <a:t> </a:t>
            </a:r>
            <a:r>
              <a:rPr lang="en-US" altLang="ko-KR" sz="2800" b="1" dirty="0" smtClean="0"/>
              <a:t>$a0, 0($</a:t>
            </a:r>
            <a:r>
              <a:rPr lang="en-US" altLang="ko-KR" sz="2800" b="1" dirty="0" err="1"/>
              <a:t>sp</a:t>
            </a:r>
            <a:r>
              <a:rPr lang="en-US" altLang="ko-KR" sz="2800" b="1" dirty="0" smtClean="0"/>
              <a:t>)		</a:t>
            </a:r>
            <a:r>
              <a:rPr lang="en-US" altLang="ko-KR" sz="2800" b="1" i="1" dirty="0" smtClean="0"/>
              <a:t># </a:t>
            </a:r>
            <a:r>
              <a:rPr lang="en-US" altLang="ko-KR" sz="2800" b="1" i="1" dirty="0"/>
              <a:t>save </a:t>
            </a:r>
            <a:r>
              <a:rPr lang="en-US" altLang="ko-KR" sz="2800" b="1" i="1" dirty="0" smtClean="0"/>
              <a:t>$a0 (argument)</a:t>
            </a:r>
            <a:endParaRPr lang="en-US" sz="2800" b="1" i="1" dirty="0" smtClean="0"/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i="1" dirty="0"/>
              <a:t>	</a:t>
            </a:r>
            <a:endParaRPr lang="en-US" sz="2800" b="1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8128" y="2541727"/>
            <a:ext cx="8451717" cy="16286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 smtClean="0">
                <a:latin typeface="Candara" panose="020E0502030303020204" pitchFamily="34" charset="0"/>
              </a:rPr>
              <a:t>slti</a:t>
            </a:r>
            <a:r>
              <a:rPr lang="en-US" sz="2800" b="1" i="1" dirty="0" smtClean="0">
                <a:latin typeface="Candara" panose="020E0502030303020204" pitchFamily="34" charset="0"/>
              </a:rPr>
              <a:t> $t0,$a0,1</a:t>
            </a: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smtClean="0">
                <a:latin typeface="Candara" panose="020E0502030303020204" pitchFamily="34" charset="0"/>
              </a:rPr>
              <a:t>	# test for n &lt; 1</a:t>
            </a:r>
            <a:endParaRPr lang="en-US" sz="2800" b="1" i="1" dirty="0">
              <a:latin typeface="Candara" panose="020E0502030303020204" pitchFamily="34" charset="0"/>
            </a:endParaRP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altLang="ko-KR" sz="2800" b="1" i="1" dirty="0" err="1" smtClean="0">
                <a:latin typeface="Candara" panose="020E0502030303020204" pitchFamily="34" charset="0"/>
              </a:rPr>
              <a:t>beq</a:t>
            </a:r>
            <a:r>
              <a:rPr lang="en-US" altLang="ko-KR" sz="2800" b="1" i="1" dirty="0" smtClean="0">
                <a:latin typeface="Candara" panose="020E0502030303020204" pitchFamily="34" charset="0"/>
              </a:rPr>
              <a:t> </a:t>
            </a:r>
            <a:r>
              <a:rPr lang="en-US" altLang="ko-KR" sz="2800" b="1" dirty="0">
                <a:latin typeface="Candara" panose="020E0502030303020204" pitchFamily="34" charset="0"/>
              </a:rPr>
              <a:t>$</a:t>
            </a:r>
            <a:r>
              <a:rPr lang="en-US" altLang="ko-KR" sz="2800" b="1" dirty="0" smtClean="0">
                <a:latin typeface="Candara" panose="020E0502030303020204" pitchFamily="34" charset="0"/>
              </a:rPr>
              <a:t>t0,$zero,Lab1</a:t>
            </a:r>
            <a:r>
              <a:rPr lang="en-US" altLang="ko-KR" sz="2800" b="1" i="1" dirty="0" smtClean="0">
                <a:latin typeface="Candara" panose="020E0502030303020204" pitchFamily="34" charset="0"/>
              </a:rPr>
              <a:t> </a:t>
            </a:r>
            <a:r>
              <a:rPr lang="en-US" altLang="ko-KR" sz="2800" b="1" i="1" dirty="0">
                <a:latin typeface="Candara" panose="020E0502030303020204" pitchFamily="34" charset="0"/>
              </a:rPr>
              <a:t>	# </a:t>
            </a:r>
            <a:r>
              <a:rPr lang="en-US" altLang="ko-KR" sz="2800" b="1" i="1" dirty="0" smtClean="0">
                <a:latin typeface="Candara" panose="020E0502030303020204" pitchFamily="34" charset="0"/>
              </a:rPr>
              <a:t>if n &gt;= 1, go to Lab1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altLang="ko-KR" sz="2800" b="1" i="1" dirty="0" smtClean="0">
                <a:latin typeface="Candara" panose="020E0502030303020204" pitchFamily="34" charset="0"/>
              </a:rPr>
              <a:t>	</a:t>
            </a:r>
            <a:r>
              <a:rPr lang="en-US" altLang="ko-KR" sz="2800" b="1" i="1" dirty="0" err="1" smtClean="0">
                <a:latin typeface="Candara" panose="020E0502030303020204" pitchFamily="34" charset="0"/>
              </a:rPr>
              <a:t>addi</a:t>
            </a:r>
            <a:r>
              <a:rPr lang="en-US" altLang="ko-KR" sz="2800" b="1" i="1" dirty="0" smtClean="0">
                <a:latin typeface="Candara" panose="020E0502030303020204" pitchFamily="34" charset="0"/>
              </a:rPr>
              <a:t> $v0,$zero,1		# return 1</a:t>
            </a:r>
            <a:endParaRPr lang="en-US" altLang="ko-KR" sz="2800" b="1" i="1" dirty="0">
              <a:latin typeface="Candara" panose="020E0502030303020204" pitchFamily="34" charset="0"/>
            </a:endParaRP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altLang="ko-KR" sz="2800" b="1" i="1" dirty="0" smtClean="0">
                <a:latin typeface="Candara" panose="020E0502030303020204" pitchFamily="34" charset="0"/>
              </a:rPr>
              <a:t>	</a:t>
            </a:r>
            <a:r>
              <a:rPr lang="en-US" altLang="ko-KR" sz="2800" b="1" i="1" dirty="0" err="1" smtClean="0">
                <a:latin typeface="Candara" panose="020E0502030303020204" pitchFamily="34" charset="0"/>
              </a:rPr>
              <a:t>addi</a:t>
            </a:r>
            <a:r>
              <a:rPr lang="en-US" altLang="ko-KR" sz="2800" b="1" dirty="0" smtClean="0">
                <a:latin typeface="Candara" panose="020E0502030303020204" pitchFamily="34" charset="0"/>
              </a:rPr>
              <a:t> $sp,$sp,8</a:t>
            </a:r>
            <a:r>
              <a:rPr lang="en-US" altLang="ko-KR" sz="2800" b="1" i="1" dirty="0" smtClean="0">
                <a:latin typeface="Candara" panose="020E0502030303020204" pitchFamily="34" charset="0"/>
              </a:rPr>
              <a:t> </a:t>
            </a:r>
            <a:r>
              <a:rPr lang="en-US" altLang="ko-KR" sz="2800" b="1" i="1" dirty="0">
                <a:latin typeface="Candara" panose="020E0502030303020204" pitchFamily="34" charset="0"/>
              </a:rPr>
              <a:t>	</a:t>
            </a:r>
            <a:r>
              <a:rPr lang="en-US" altLang="ko-KR" sz="2800" b="1" i="1" dirty="0" smtClean="0">
                <a:latin typeface="Candara" panose="020E0502030303020204" pitchFamily="34" charset="0"/>
              </a:rPr>
              <a:t>	# adjust stack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altLang="ko-KR" sz="2800" b="1" i="1" dirty="0">
                <a:latin typeface="Candara" panose="020E0502030303020204" pitchFamily="34" charset="0"/>
              </a:rPr>
              <a:t>	</a:t>
            </a:r>
            <a:r>
              <a:rPr lang="en-US" altLang="ko-KR" sz="2800" b="1" i="1" dirty="0" err="1" smtClean="0">
                <a:latin typeface="Candara" panose="020E0502030303020204" pitchFamily="34" charset="0"/>
              </a:rPr>
              <a:t>jr</a:t>
            </a:r>
            <a:r>
              <a:rPr lang="en-US" altLang="ko-KR" sz="2800" b="1" i="1" dirty="0" smtClean="0">
                <a:latin typeface="Candara" panose="020E0502030303020204" pitchFamily="34" charset="0"/>
              </a:rPr>
              <a:t> $</a:t>
            </a:r>
            <a:r>
              <a:rPr lang="en-US" altLang="ko-KR" sz="2800" b="1" i="1" dirty="0" err="1" smtClean="0">
                <a:latin typeface="Candara" panose="020E0502030303020204" pitchFamily="34" charset="0"/>
              </a:rPr>
              <a:t>ra</a:t>
            </a:r>
            <a:r>
              <a:rPr lang="en-US" altLang="ko-KR" sz="2800" b="1" i="1" dirty="0" smtClean="0">
                <a:latin typeface="Candara" panose="020E0502030303020204" pitchFamily="34" charset="0"/>
              </a:rPr>
              <a:t>				# return to caller</a:t>
            </a:r>
            <a:endParaRPr lang="en-US" altLang="ko-KR" sz="2800" b="1" i="1" dirty="0">
              <a:latin typeface="Candara" panose="020E0502030303020204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8128" y="3959978"/>
            <a:ext cx="10200274" cy="26673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en-US" sz="2800" b="1" dirty="0">
                <a:latin typeface="Candara" panose="020E0502030303020204" pitchFamily="34" charset="0"/>
              </a:rPr>
              <a:t>	</a:t>
            </a:r>
            <a:endParaRPr lang="en-US" altLang="ko-KR" sz="2800" b="1" i="1" dirty="0"/>
          </a:p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en-US" altLang="ko-KR" sz="2800" b="1" i="1" dirty="0" smtClean="0"/>
              <a:t>Lab1:</a:t>
            </a:r>
            <a:r>
              <a:rPr lang="en-US" altLang="ko-KR" sz="2800" b="1" i="1" dirty="0"/>
              <a:t>	</a:t>
            </a:r>
            <a:r>
              <a:rPr lang="en-US" altLang="ko-KR" sz="2800" b="1" i="1" dirty="0" err="1" smtClean="0"/>
              <a:t>addi</a:t>
            </a:r>
            <a:r>
              <a:rPr lang="en-US" altLang="ko-KR" sz="2800" b="1" i="1" dirty="0" smtClean="0"/>
              <a:t> </a:t>
            </a:r>
            <a:r>
              <a:rPr lang="en-US" altLang="ko-KR" sz="2800" b="1" dirty="0" smtClean="0"/>
              <a:t>$a0</a:t>
            </a:r>
            <a:r>
              <a:rPr lang="en-US" altLang="ko-KR" sz="2800" b="1" dirty="0"/>
              <a:t>, </a:t>
            </a:r>
            <a:r>
              <a:rPr lang="en-US" altLang="ko-KR" sz="2800" b="1" dirty="0" smtClean="0"/>
              <a:t>$a0,-1</a:t>
            </a:r>
            <a:r>
              <a:rPr lang="en-US" altLang="ko-KR" sz="2800" b="1" dirty="0"/>
              <a:t>		</a:t>
            </a:r>
            <a:r>
              <a:rPr lang="en-US" altLang="ko-KR" sz="2800" b="1" i="1" dirty="0"/>
              <a:t># </a:t>
            </a:r>
            <a:r>
              <a:rPr lang="en-US" altLang="ko-KR" sz="2800" b="1" i="1" dirty="0" smtClean="0"/>
              <a:t>n &gt;= 1: argument($a0) gets (n-1)</a:t>
            </a:r>
            <a:endParaRPr lang="en-US" altLang="ko-KR" sz="2800" b="1" i="1" dirty="0"/>
          </a:p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en-US" altLang="ko-KR" sz="2800" b="1" i="1" dirty="0"/>
              <a:t>	</a:t>
            </a:r>
            <a:r>
              <a:rPr lang="en-US" altLang="ko-KR" sz="2800" b="1" i="1" dirty="0" err="1" smtClean="0"/>
              <a:t>jal</a:t>
            </a:r>
            <a:r>
              <a:rPr lang="en-US" altLang="ko-KR" sz="2800" b="1" i="1" dirty="0" smtClean="0"/>
              <a:t> fact</a:t>
            </a:r>
            <a:r>
              <a:rPr lang="en-US" altLang="ko-KR" sz="2800" b="1" dirty="0"/>
              <a:t>		</a:t>
            </a:r>
            <a:r>
              <a:rPr lang="en-US" altLang="ko-KR" sz="2800" b="1" dirty="0" smtClean="0"/>
              <a:t>	</a:t>
            </a:r>
            <a:r>
              <a:rPr lang="en-US" altLang="ko-KR" sz="2800" b="1" i="1" dirty="0" smtClean="0"/>
              <a:t># call fact recursively with (n-1)</a:t>
            </a:r>
          </a:p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en-US" altLang="ko-KR" sz="2800" b="1" i="1" dirty="0"/>
              <a:t>	</a:t>
            </a:r>
            <a:r>
              <a:rPr lang="en-US" altLang="ko-KR" sz="2800" b="1" i="1" dirty="0" err="1" smtClean="0"/>
              <a:t>lw</a:t>
            </a:r>
            <a:r>
              <a:rPr lang="en-US" altLang="ko-KR" sz="2800" b="1" i="1" dirty="0" smtClean="0"/>
              <a:t> $a0, 0($</a:t>
            </a:r>
            <a:r>
              <a:rPr lang="en-US" altLang="ko-KR" sz="2800" b="1" i="1" dirty="0" err="1" smtClean="0"/>
              <a:t>sp</a:t>
            </a:r>
            <a:r>
              <a:rPr lang="en-US" altLang="ko-KR" sz="2800" b="1" i="1" dirty="0" smtClean="0"/>
              <a:t>)</a:t>
            </a:r>
            <a:r>
              <a:rPr lang="en-US" altLang="ko-KR" sz="2800" b="1" dirty="0"/>
              <a:t>		</a:t>
            </a:r>
            <a:r>
              <a:rPr lang="en-US" altLang="ko-KR" sz="2800" b="1" i="1" dirty="0"/>
              <a:t># </a:t>
            </a:r>
            <a:r>
              <a:rPr lang="en-US" altLang="ko-KR" sz="2800" b="1" i="1" dirty="0" smtClean="0"/>
              <a:t>return from </a:t>
            </a:r>
            <a:r>
              <a:rPr lang="en-US" altLang="ko-KR" sz="2800" b="1" i="1" dirty="0" err="1" smtClean="0"/>
              <a:t>jal</a:t>
            </a:r>
            <a:r>
              <a:rPr lang="en-US" altLang="ko-KR" sz="2800" b="1" i="1" dirty="0" smtClean="0"/>
              <a:t>: restore </a:t>
            </a:r>
            <a:r>
              <a:rPr lang="en-US" altLang="ko-KR" sz="2800" b="1" i="1" dirty="0" err="1" smtClean="0"/>
              <a:t>argu</a:t>
            </a:r>
            <a:r>
              <a:rPr lang="en-US" altLang="ko-KR" sz="2800" b="1" i="1" dirty="0" smtClean="0"/>
              <a:t>. N</a:t>
            </a:r>
          </a:p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en-US" altLang="ko-KR" sz="2800" b="1" i="1" dirty="0"/>
              <a:t>	</a:t>
            </a:r>
            <a:r>
              <a:rPr lang="en-US" altLang="ko-KR" sz="2800" b="1" i="1" dirty="0" err="1" smtClean="0"/>
              <a:t>lw</a:t>
            </a:r>
            <a:r>
              <a:rPr lang="en-US" altLang="ko-KR" sz="2800" b="1" i="1" dirty="0" smtClean="0"/>
              <a:t> $</a:t>
            </a:r>
            <a:r>
              <a:rPr lang="en-US" altLang="ko-KR" sz="2800" b="1" i="1" dirty="0" err="1" smtClean="0"/>
              <a:t>ra</a:t>
            </a:r>
            <a:r>
              <a:rPr lang="en-US" altLang="ko-KR" sz="2800" b="1" i="1" dirty="0" smtClean="0"/>
              <a:t>, 4($</a:t>
            </a:r>
            <a:r>
              <a:rPr lang="en-US" altLang="ko-KR" sz="2800" b="1" i="1" dirty="0" err="1" smtClean="0"/>
              <a:t>sp</a:t>
            </a:r>
            <a:r>
              <a:rPr lang="en-US" altLang="ko-KR" sz="2800" b="1" i="1" dirty="0" smtClean="0"/>
              <a:t>)		# restore the return address</a:t>
            </a:r>
          </a:p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en-US" altLang="ko-KR" sz="2800" b="1" i="1" dirty="0"/>
              <a:t>	</a:t>
            </a:r>
            <a:r>
              <a:rPr lang="en-US" altLang="ko-KR" sz="2800" b="1" i="1" dirty="0" err="1" smtClean="0"/>
              <a:t>addi</a:t>
            </a:r>
            <a:r>
              <a:rPr lang="en-US" altLang="ko-KR" sz="2800" b="1" i="1" dirty="0" smtClean="0"/>
              <a:t> $sp,$sp,8		# adjust stack to pop 2 items</a:t>
            </a:r>
          </a:p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en-US" altLang="ko-KR" sz="2800" b="1" i="1" dirty="0"/>
              <a:t>	</a:t>
            </a:r>
            <a:r>
              <a:rPr lang="en-US" altLang="ko-KR" sz="2800" b="1" i="1" dirty="0" err="1" smtClean="0"/>
              <a:t>mul</a:t>
            </a:r>
            <a:r>
              <a:rPr lang="en-US" altLang="ko-KR" sz="2800" b="1" i="1" dirty="0" smtClean="0"/>
              <a:t> $v0,$a0,$v0		# return n*fact(n-1)</a:t>
            </a:r>
            <a:endParaRPr lang="en-US" altLang="ko-KR" sz="2800" b="1" dirty="0"/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latin typeface="Candara" panose="020E0502030303020204" pitchFamily="34" charset="0"/>
              </a:rPr>
              <a:t>jr</a:t>
            </a:r>
            <a:r>
              <a:rPr lang="en-US" sz="2800" b="1" i="1" dirty="0">
                <a:latin typeface="Candara" panose="020E0502030303020204" pitchFamily="34" charset="0"/>
              </a:rPr>
              <a:t> </a:t>
            </a:r>
            <a:r>
              <a:rPr lang="en-US" sz="2800" b="1" dirty="0">
                <a:latin typeface="Candara" panose="020E0502030303020204" pitchFamily="34" charset="0"/>
              </a:rPr>
              <a:t>$</a:t>
            </a:r>
            <a:r>
              <a:rPr lang="en-US" sz="2800" b="1" dirty="0" err="1" smtClean="0">
                <a:latin typeface="Candara" panose="020E0502030303020204" pitchFamily="34" charset="0"/>
              </a:rPr>
              <a:t>ra</a:t>
            </a:r>
            <a:r>
              <a:rPr lang="en-US" sz="2800" b="1" dirty="0" smtClean="0">
                <a:latin typeface="Candara" panose="020E0502030303020204" pitchFamily="34" charset="0"/>
              </a:rPr>
              <a:t>				</a:t>
            </a:r>
            <a:r>
              <a:rPr lang="en-US" altLang="ko-KR" sz="2800" b="1" i="1" dirty="0" smtClean="0"/>
              <a:t># return to the caller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6054264" y="859717"/>
            <a:ext cx="882424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altLang="ko-KR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fact (</a:t>
            </a:r>
            <a:r>
              <a:rPr lang="en-US" altLang="ko-KR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n) {</a:t>
            </a:r>
          </a:p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if (n &lt; 1) return (1);</a:t>
            </a:r>
          </a:p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else return (n * fact(n – 1</a:t>
            </a: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));}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84096" y="2595812"/>
            <a:ext cx="1219200" cy="673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10236496" y="2084676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Stack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84096" y="3272087"/>
            <a:ext cx="1219200" cy="673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TextBox 11"/>
          <p:cNvSpPr txBox="1"/>
          <p:nvPr/>
        </p:nvSpPr>
        <p:spPr>
          <a:xfrm>
            <a:off x="8760122" y="2495907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0xFFFF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760122" y="3182194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0xFFFB</a:t>
            </a:r>
            <a:endParaRPr lang="en-US" sz="2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1455696" y="2289166"/>
            <a:ext cx="0" cy="165609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312697" y="2648794"/>
            <a:ext cx="656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</a:t>
            </a:r>
            <a:r>
              <a:rPr lang="en-US" sz="2800" dirty="0" err="1" smtClean="0"/>
              <a:t>ra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10347973" y="3357919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$a0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8736930" y="3473255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[0($sp)]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56395" y="2816030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[4($sp)]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Example of </a:t>
            </a:r>
            <a:r>
              <a:rPr lang="en-US" altLang="ko-KR" dirty="0" smtClean="0"/>
              <a:t>Recursive Call</a:t>
            </a:r>
            <a:r>
              <a:rPr lang="en-US" dirty="0" smtClean="0"/>
              <a:t> (factorial)</a:t>
            </a:r>
            <a:endParaRPr lang="en-US" dirty="0"/>
          </a:p>
        </p:txBody>
      </p:sp>
      <p:sp>
        <p:nvSpPr>
          <p:cNvPr id="19" name="왼쪽 화살표 18"/>
          <p:cNvSpPr/>
          <p:nvPr/>
        </p:nvSpPr>
        <p:spPr>
          <a:xfrm>
            <a:off x="11366728" y="2196204"/>
            <a:ext cx="513117" cy="3001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화살표 19"/>
          <p:cNvSpPr/>
          <p:nvPr/>
        </p:nvSpPr>
        <p:spPr>
          <a:xfrm>
            <a:off x="11366728" y="3448934"/>
            <a:ext cx="513117" cy="30016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3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15" name="내용 개체 틀 4"/>
          <p:cNvSpPr txBox="1">
            <a:spLocks/>
          </p:cNvSpPr>
          <p:nvPr/>
        </p:nvSpPr>
        <p:spPr>
          <a:xfrm>
            <a:off x="608135" y="2025651"/>
            <a:ext cx="11687907" cy="41275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 smtClean="0"/>
              <a:t>Requirements for Functions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 arguments to the function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Get results from the function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 call the function from anywhere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 always return back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b="1" dirty="0" smtClean="0"/>
              <a:t>Nested and recursive functions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b="1" dirty="0" smtClean="0"/>
              <a:t>Saving and restoring registers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b="1" dirty="0" smtClean="0"/>
              <a:t>Functions with more than 4 parameters</a:t>
            </a:r>
          </a:p>
          <a:p>
            <a:pPr lvl="1"/>
            <a:endParaRPr kumimoji="1"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2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960683" y="2408846"/>
            <a:ext cx="8270662" cy="646331"/>
          </a:xfrm>
        </p:spPr>
        <p:txBody>
          <a:bodyPr/>
          <a:lstStyle/>
          <a:p>
            <a:r>
              <a:rPr kumimoji="1" lang="en-US" altLang="ko-KR" dirty="0" smtClean="0"/>
              <a:t>Stacks and Registers for Function Calls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2209259" cy="480131"/>
          </a:xfrm>
        </p:spPr>
        <p:txBody>
          <a:bodyPr/>
          <a:lstStyle/>
          <a:p>
            <a:r>
              <a:rPr lang="en-US" altLang="ko-KR" smtClean="0"/>
              <a:t>Function Calls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5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1500" y="2269257"/>
            <a:ext cx="7543800" cy="1312862"/>
          </a:xfrm>
        </p:spPr>
        <p:txBody>
          <a:bodyPr/>
          <a:lstStyle/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dirty="0" err="1"/>
              <a:t>sumSquare</a:t>
            </a:r>
            <a:r>
              <a:rPr lang="en-US" sz="2800" b="1" dirty="0"/>
              <a:t>:</a:t>
            </a:r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dirty="0"/>
              <a:t>	</a:t>
            </a:r>
            <a:r>
              <a:rPr lang="en-US" sz="2800" b="1" i="1" dirty="0"/>
              <a:t>addi </a:t>
            </a:r>
            <a:r>
              <a:rPr lang="en-US" sz="2800" b="1" dirty="0"/>
              <a:t>$sp,$sp,-8	</a:t>
            </a:r>
            <a:r>
              <a:rPr lang="en-US" sz="2800" b="1" dirty="0" smtClean="0"/>
              <a:t>	</a:t>
            </a:r>
            <a:r>
              <a:rPr lang="en-US" sz="2800" b="1" i="1" dirty="0" smtClean="0"/>
              <a:t># </a:t>
            </a:r>
            <a:r>
              <a:rPr lang="en-US" sz="2800" b="1" i="1" dirty="0"/>
              <a:t>space on stack</a:t>
            </a:r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i="1" dirty="0"/>
              <a:t>	</a:t>
            </a:r>
            <a:r>
              <a:rPr lang="en-US" sz="2800" b="1" i="1" dirty="0" err="1">
                <a:solidFill>
                  <a:srgbClr val="FF0000"/>
                </a:solidFill>
              </a:rPr>
              <a:t>sw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$</a:t>
            </a:r>
            <a:r>
              <a:rPr lang="en-US" sz="2800" b="1" dirty="0" err="1">
                <a:solidFill>
                  <a:srgbClr val="FF0000"/>
                </a:solidFill>
              </a:rPr>
              <a:t>ra</a:t>
            </a:r>
            <a:r>
              <a:rPr lang="en-US" sz="2800" b="1" dirty="0">
                <a:solidFill>
                  <a:srgbClr val="FF0000"/>
                </a:solidFill>
              </a:rPr>
              <a:t>, 4($sp)</a:t>
            </a:r>
            <a:r>
              <a:rPr lang="en-US" sz="2800" b="1" dirty="0"/>
              <a:t>		</a:t>
            </a:r>
            <a:r>
              <a:rPr lang="en-US" sz="2800" b="1" i="1" dirty="0"/>
              <a:t># save ret </a:t>
            </a:r>
            <a:r>
              <a:rPr lang="en-US" sz="2800" b="1" i="1" dirty="0" err="1"/>
              <a:t>addr</a:t>
            </a:r>
            <a:endParaRPr lang="en-US" sz="2800" b="1" i="1" dirty="0"/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i="1" dirty="0"/>
              <a:t>	</a:t>
            </a:r>
            <a:r>
              <a:rPr lang="en-US" sz="2800" b="1" i="1" dirty="0" err="1">
                <a:solidFill>
                  <a:srgbClr val="FF0000"/>
                </a:solidFill>
              </a:rPr>
              <a:t>sw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$a1, 0($sp)</a:t>
            </a:r>
            <a:r>
              <a:rPr lang="en-US" sz="2800" b="1" dirty="0"/>
              <a:t>		</a:t>
            </a:r>
            <a:r>
              <a:rPr lang="en-US" sz="2800" b="1" i="1" dirty="0"/>
              <a:t># save y</a:t>
            </a:r>
            <a:endParaRPr lang="en-US" sz="2800" b="1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61975" y="3804940"/>
            <a:ext cx="7543800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add </a:t>
            </a:r>
            <a:r>
              <a:rPr lang="en-US" sz="2800" b="1" dirty="0">
                <a:latin typeface="Candara" panose="020E0502030303020204" pitchFamily="34" charset="0"/>
              </a:rPr>
              <a:t>$a1,$a0,$zero</a:t>
            </a:r>
            <a:r>
              <a:rPr lang="en-US" sz="2800" b="1" i="1" dirty="0">
                <a:latin typeface="Candara" panose="020E0502030303020204" pitchFamily="34" charset="0"/>
              </a:rPr>
              <a:t>  	# </a:t>
            </a:r>
            <a:r>
              <a:rPr lang="en-US" sz="2800" b="1" i="1" dirty="0" err="1">
                <a:latin typeface="Candara" panose="020E0502030303020204" pitchFamily="34" charset="0"/>
              </a:rPr>
              <a:t>mult</a:t>
            </a:r>
            <a:r>
              <a:rPr lang="en-US" sz="2800" b="1" i="1" dirty="0">
                <a:latin typeface="Candara" panose="020E0502030303020204" pitchFamily="34" charset="0"/>
              </a:rPr>
              <a:t>(</a:t>
            </a:r>
            <a:r>
              <a:rPr lang="en-US" sz="2800" b="1" i="1" dirty="0" err="1">
                <a:latin typeface="Candara" panose="020E0502030303020204" pitchFamily="34" charset="0"/>
              </a:rPr>
              <a:t>x,x</a:t>
            </a:r>
            <a:r>
              <a:rPr lang="en-US" sz="2800" b="1" i="1" dirty="0">
                <a:latin typeface="Candara" panose="020E0502030303020204" pitchFamily="34" charset="0"/>
              </a:rPr>
              <a:t>)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latin typeface="Candara" panose="020E0502030303020204" pitchFamily="34" charset="0"/>
              </a:rPr>
              <a:t>jal</a:t>
            </a:r>
            <a:r>
              <a:rPr lang="en-US" sz="2800" b="1" i="1" dirty="0"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latin typeface="Candara" panose="020E0502030303020204" pitchFamily="34" charset="0"/>
              </a:rPr>
              <a:t>mult</a:t>
            </a:r>
            <a:r>
              <a:rPr lang="en-US" sz="2800" b="1" dirty="0">
                <a:latin typeface="Candara" panose="020E0502030303020204" pitchFamily="34" charset="0"/>
              </a:rPr>
              <a:t> 		 	</a:t>
            </a:r>
            <a:r>
              <a:rPr lang="en-US" sz="2800" b="1" i="1" dirty="0">
                <a:latin typeface="Candara" panose="020E0502030303020204" pitchFamily="34" charset="0"/>
              </a:rPr>
              <a:t># call </a:t>
            </a:r>
            <a:r>
              <a:rPr lang="en-US" sz="2800" b="1" i="1" dirty="0" err="1">
                <a:latin typeface="Candara" panose="020E0502030303020204" pitchFamily="34" charset="0"/>
              </a:rPr>
              <a:t>mult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61975" y="4611614"/>
            <a:ext cx="7543800" cy="2003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latin typeface="Candara" panose="020E0502030303020204" pitchFamily="34" charset="0"/>
              </a:rPr>
              <a:t>lw</a:t>
            </a:r>
            <a:r>
              <a:rPr lang="en-US" sz="2800" b="1" i="1" dirty="0">
                <a:latin typeface="Candara" panose="020E0502030303020204" pitchFamily="34" charset="0"/>
              </a:rPr>
              <a:t> </a:t>
            </a:r>
            <a:r>
              <a:rPr lang="en-US" sz="2800" b="1" dirty="0">
                <a:latin typeface="Candara" panose="020E0502030303020204" pitchFamily="34" charset="0"/>
              </a:rPr>
              <a:t>$a1, 0($</a:t>
            </a:r>
            <a:r>
              <a:rPr lang="en-US" sz="2800" b="1" dirty="0" err="1">
                <a:latin typeface="Candara" panose="020E0502030303020204" pitchFamily="34" charset="0"/>
              </a:rPr>
              <a:t>sp</a:t>
            </a:r>
            <a:r>
              <a:rPr lang="en-US" sz="2800" b="1" dirty="0">
                <a:latin typeface="Candara" panose="020E0502030303020204" pitchFamily="34" charset="0"/>
              </a:rPr>
              <a:t>)	 	</a:t>
            </a:r>
            <a:r>
              <a:rPr lang="en-US" sz="2800" b="1" i="1" dirty="0">
                <a:latin typeface="Candara" panose="020E0502030303020204" pitchFamily="34" charset="0"/>
              </a:rPr>
              <a:t># restore y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add</a:t>
            </a:r>
            <a:r>
              <a:rPr lang="en-US" sz="2800" b="1" dirty="0">
                <a:latin typeface="Candara" panose="020E0502030303020204" pitchFamily="34" charset="0"/>
              </a:rPr>
              <a:t> $v0,$v0,$a1</a:t>
            </a:r>
            <a:r>
              <a:rPr lang="en-US" sz="2800" b="1" i="1" dirty="0">
                <a:latin typeface="Candara" panose="020E0502030303020204" pitchFamily="34" charset="0"/>
              </a:rPr>
              <a:t> 		# </a:t>
            </a:r>
            <a:r>
              <a:rPr lang="en-US" sz="2800" b="1" i="1" dirty="0" err="1">
                <a:latin typeface="Candara" panose="020E0502030303020204" pitchFamily="34" charset="0"/>
              </a:rPr>
              <a:t>mult</a:t>
            </a:r>
            <a:r>
              <a:rPr lang="en-US" sz="2800" b="1" i="1" dirty="0">
                <a:latin typeface="Candara" panose="020E0502030303020204" pitchFamily="34" charset="0"/>
              </a:rPr>
              <a:t>()+y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latin typeface="Candara" panose="020E0502030303020204" pitchFamily="34" charset="0"/>
              </a:rPr>
              <a:t>lw</a:t>
            </a:r>
            <a:r>
              <a:rPr lang="en-US" sz="2800" b="1" i="1" dirty="0">
                <a:latin typeface="Candara" panose="020E0502030303020204" pitchFamily="34" charset="0"/>
              </a:rPr>
              <a:t> </a:t>
            </a:r>
            <a:r>
              <a:rPr lang="en-US" sz="2800" b="1" dirty="0">
                <a:latin typeface="Candara" panose="020E0502030303020204" pitchFamily="34" charset="0"/>
              </a:rPr>
              <a:t>$</a:t>
            </a:r>
            <a:r>
              <a:rPr lang="en-US" sz="2800" b="1" dirty="0" err="1">
                <a:latin typeface="Candara" panose="020E0502030303020204" pitchFamily="34" charset="0"/>
              </a:rPr>
              <a:t>ra</a:t>
            </a:r>
            <a:r>
              <a:rPr lang="en-US" sz="2800" b="1" dirty="0">
                <a:latin typeface="Candara" panose="020E0502030303020204" pitchFamily="34" charset="0"/>
              </a:rPr>
              <a:t>, 4($</a:t>
            </a:r>
            <a:r>
              <a:rPr lang="en-US" sz="2800" b="1" dirty="0" err="1">
                <a:latin typeface="Candara" panose="020E0502030303020204" pitchFamily="34" charset="0"/>
              </a:rPr>
              <a:t>sp</a:t>
            </a:r>
            <a:r>
              <a:rPr lang="en-US" sz="2800" b="1" dirty="0">
                <a:latin typeface="Candara" panose="020E0502030303020204" pitchFamily="34" charset="0"/>
              </a:rPr>
              <a:t>)	 	</a:t>
            </a:r>
            <a:r>
              <a:rPr lang="en-US" sz="2800" b="1" i="1" dirty="0">
                <a:latin typeface="Candara" panose="020E0502030303020204" pitchFamily="34" charset="0"/>
              </a:rPr>
              <a:t># get ret </a:t>
            </a:r>
            <a:r>
              <a:rPr lang="en-US" sz="2800" b="1" i="1" dirty="0" err="1">
                <a:latin typeface="Candara" panose="020E0502030303020204" pitchFamily="34" charset="0"/>
              </a:rPr>
              <a:t>addr</a:t>
            </a:r>
            <a:endParaRPr lang="en-US" sz="2800" b="1" i="1" dirty="0">
              <a:latin typeface="Candara" panose="020E0502030303020204" pitchFamily="34" charset="0"/>
            </a:endParaRP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latin typeface="Candara" panose="020E0502030303020204" pitchFamily="34" charset="0"/>
              </a:rPr>
              <a:t>addi</a:t>
            </a:r>
            <a:r>
              <a:rPr lang="en-US" sz="2800" b="1" i="1" dirty="0">
                <a:latin typeface="Candara" panose="020E0502030303020204" pitchFamily="34" charset="0"/>
              </a:rPr>
              <a:t> </a:t>
            </a:r>
            <a:r>
              <a:rPr lang="en-US" sz="2800" b="1" dirty="0">
                <a:latin typeface="Candara" panose="020E0502030303020204" pitchFamily="34" charset="0"/>
              </a:rPr>
              <a:t>$sp,$sp,8  	 	</a:t>
            </a:r>
            <a:r>
              <a:rPr lang="en-US" sz="2800" b="1" i="1" dirty="0">
                <a:latin typeface="Candara" panose="020E0502030303020204" pitchFamily="34" charset="0"/>
              </a:rPr>
              <a:t># restore stack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latin typeface="Candara" panose="020E0502030303020204" pitchFamily="34" charset="0"/>
              </a:rPr>
              <a:t>jr</a:t>
            </a:r>
            <a:r>
              <a:rPr lang="en-US" sz="2800" b="1" i="1" dirty="0">
                <a:latin typeface="Candara" panose="020E0502030303020204" pitchFamily="34" charset="0"/>
              </a:rPr>
              <a:t> </a:t>
            </a:r>
            <a:r>
              <a:rPr lang="en-US" sz="2800" b="1" dirty="0">
                <a:latin typeface="Candara" panose="020E0502030303020204" pitchFamily="34" charset="0"/>
              </a:rPr>
              <a:t>$</a:t>
            </a:r>
            <a:r>
              <a:rPr lang="en-US" sz="2800" b="1" dirty="0" err="1">
                <a:latin typeface="Candara" panose="020E0502030303020204" pitchFamily="34" charset="0"/>
              </a:rPr>
              <a:t>ra</a:t>
            </a:r>
            <a:endParaRPr lang="en-US" sz="2800" b="1" dirty="0">
              <a:latin typeface="Candara" panose="020E0502030303020204" pitchFamily="34" charset="0"/>
            </a:endParaRP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dirty="0" err="1">
                <a:latin typeface="Candara" panose="020E0502030303020204" pitchFamily="34" charset="0"/>
              </a:rPr>
              <a:t>mult</a:t>
            </a:r>
            <a:r>
              <a:rPr lang="en-US" sz="2800" b="1" dirty="0">
                <a:latin typeface="Candara" panose="020E0502030303020204" pitchFamily="34" charset="0"/>
              </a:rPr>
              <a:t>: ...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-19050" y="893764"/>
            <a:ext cx="4572000" cy="130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sumSquare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x,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y) {</a:t>
            </a:r>
            <a:b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return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x,x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)+ y; </a:t>
            </a:r>
          </a:p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94591" y="2846810"/>
            <a:ext cx="14478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FF3300"/>
                </a:solidFill>
              </a:rPr>
              <a:t>“push”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9801225" y="3930611"/>
            <a:ext cx="1219200" cy="673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9953625" y="3419475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Stack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801225" y="4606886"/>
            <a:ext cx="1219200" cy="673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TextBox 11"/>
          <p:cNvSpPr txBox="1"/>
          <p:nvPr/>
        </p:nvSpPr>
        <p:spPr>
          <a:xfrm>
            <a:off x="8477251" y="3830706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0xFFFB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77251" y="4516993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0xFFF7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1172825" y="3623965"/>
            <a:ext cx="0" cy="165609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29826" y="3983593"/>
            <a:ext cx="89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[$</a:t>
            </a:r>
            <a:r>
              <a:rPr lang="en-US" sz="2800" dirty="0" err="1"/>
              <a:t>ra</a:t>
            </a:r>
            <a:r>
              <a:rPr lang="en-US" sz="2800" dirty="0"/>
              <a:t>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53625" y="4621768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$a1=y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54059" y="4808054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</a:t>
            </a:r>
            <a:r>
              <a:rPr lang="en-US" sz="2800" dirty="0">
                <a:solidFill>
                  <a:srgbClr val="FF0000"/>
                </a:solidFill>
              </a:rPr>
              <a:t>0($sp)</a:t>
            </a:r>
            <a:r>
              <a:rPr lang="en-US" sz="2800" dirty="0"/>
              <a:t>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73524" y="4150829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</a:t>
            </a:r>
            <a:r>
              <a:rPr lang="en-US" sz="2800" dirty="0">
                <a:solidFill>
                  <a:srgbClr val="FF0000"/>
                </a:solidFill>
              </a:rPr>
              <a:t>4($sp)</a:t>
            </a:r>
            <a:r>
              <a:rPr lang="en-US" sz="2800" dirty="0"/>
              <a:t>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82076" y="1028700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$sp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989350" y="1524000"/>
            <a:ext cx="2107275" cy="5497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48801" y="1537739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0xFFF7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the </a:t>
            </a:r>
            <a:r>
              <a:rPr lang="en-US" dirty="0" smtClean="0"/>
              <a:t>Stack for Saving &amp; Restoring Registers </a:t>
            </a:r>
            <a:endParaRPr lang="en-US" dirty="0"/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>
            <a:off x="194591" y="2169437"/>
            <a:ext cx="8610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347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/>
      <p:bldP spid="21" grpId="0"/>
      <p:bldP spid="22" grpId="0"/>
      <p:bldP spid="23" grpId="0"/>
      <p:bldP spid="24" grpId="0"/>
      <p:bldP spid="25" grpId="0"/>
      <p:bldP spid="26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1500" y="2269257"/>
            <a:ext cx="7543800" cy="1312862"/>
          </a:xfrm>
        </p:spPr>
        <p:txBody>
          <a:bodyPr/>
          <a:lstStyle/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dirty="0" err="1"/>
              <a:t>sumSquare</a:t>
            </a:r>
            <a:r>
              <a:rPr lang="en-US" sz="2800" b="1" dirty="0"/>
              <a:t>:</a:t>
            </a:r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dirty="0"/>
              <a:t>	</a:t>
            </a:r>
            <a:r>
              <a:rPr lang="en-US" sz="2800" b="1" i="1" dirty="0"/>
              <a:t>addi </a:t>
            </a:r>
            <a:r>
              <a:rPr lang="en-US" sz="2800" b="1" dirty="0"/>
              <a:t>$sp,$sp,-8	</a:t>
            </a:r>
            <a:r>
              <a:rPr lang="en-US" sz="2800" b="1" dirty="0" smtClean="0"/>
              <a:t>	</a:t>
            </a:r>
            <a:r>
              <a:rPr lang="en-US" sz="2800" b="1" i="1" dirty="0" smtClean="0"/>
              <a:t># </a:t>
            </a:r>
            <a:r>
              <a:rPr lang="en-US" sz="2800" b="1" i="1" dirty="0"/>
              <a:t>space on stack</a:t>
            </a:r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i="1" dirty="0"/>
              <a:t>	</a:t>
            </a:r>
            <a:r>
              <a:rPr lang="en-US" sz="2800" b="1" i="1" dirty="0" err="1"/>
              <a:t>sw</a:t>
            </a:r>
            <a:r>
              <a:rPr lang="en-US" sz="2800" b="1" i="1" dirty="0"/>
              <a:t> </a:t>
            </a:r>
            <a:r>
              <a:rPr lang="en-US" sz="2800" b="1" dirty="0"/>
              <a:t>$</a:t>
            </a:r>
            <a:r>
              <a:rPr lang="en-US" sz="2800" b="1" dirty="0" err="1"/>
              <a:t>ra</a:t>
            </a:r>
            <a:r>
              <a:rPr lang="en-US" sz="2800" b="1" dirty="0"/>
              <a:t>, 4($sp)		</a:t>
            </a:r>
            <a:r>
              <a:rPr lang="en-US" sz="2800" b="1" i="1" dirty="0"/>
              <a:t># save ret </a:t>
            </a:r>
            <a:r>
              <a:rPr lang="en-US" sz="2800" b="1" i="1" dirty="0" err="1"/>
              <a:t>addr</a:t>
            </a:r>
            <a:endParaRPr lang="en-US" sz="2800" b="1" i="1" dirty="0"/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i="1" dirty="0"/>
              <a:t>	</a:t>
            </a:r>
            <a:r>
              <a:rPr lang="en-US" sz="2800" b="1" i="1" dirty="0" err="1"/>
              <a:t>sw</a:t>
            </a:r>
            <a:r>
              <a:rPr lang="en-US" sz="2800" b="1" i="1" dirty="0"/>
              <a:t> </a:t>
            </a:r>
            <a:r>
              <a:rPr lang="en-US" sz="2800" b="1" dirty="0"/>
              <a:t>$a1, 0($sp)		</a:t>
            </a:r>
            <a:r>
              <a:rPr lang="en-US" sz="2800" b="1" i="1" dirty="0"/>
              <a:t># save y</a:t>
            </a:r>
            <a:endParaRPr lang="en-US" sz="2800" b="1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61975" y="3804940"/>
            <a:ext cx="7543800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add </a:t>
            </a:r>
            <a:r>
              <a:rPr lang="en-US" sz="2800" b="1" dirty="0">
                <a:latin typeface="Candara" panose="020E0502030303020204" pitchFamily="34" charset="0"/>
              </a:rPr>
              <a:t>$a1,$a0,$zero</a:t>
            </a:r>
            <a:r>
              <a:rPr lang="en-US" sz="2800" b="1" i="1" dirty="0">
                <a:latin typeface="Candara" panose="020E0502030303020204" pitchFamily="34" charset="0"/>
              </a:rPr>
              <a:t>  	# </a:t>
            </a:r>
            <a:r>
              <a:rPr lang="en-US" sz="2800" b="1" i="1" dirty="0" err="1">
                <a:latin typeface="Candara" panose="020E0502030303020204" pitchFamily="34" charset="0"/>
              </a:rPr>
              <a:t>mult</a:t>
            </a:r>
            <a:r>
              <a:rPr lang="en-US" sz="2800" b="1" i="1" dirty="0">
                <a:latin typeface="Candara" panose="020E0502030303020204" pitchFamily="34" charset="0"/>
              </a:rPr>
              <a:t>(</a:t>
            </a:r>
            <a:r>
              <a:rPr lang="en-US" sz="2800" b="1" i="1" dirty="0" err="1">
                <a:latin typeface="Candara" panose="020E0502030303020204" pitchFamily="34" charset="0"/>
              </a:rPr>
              <a:t>x,x</a:t>
            </a:r>
            <a:r>
              <a:rPr lang="en-US" sz="2800" b="1" i="1" dirty="0">
                <a:latin typeface="Candara" panose="020E0502030303020204" pitchFamily="34" charset="0"/>
              </a:rPr>
              <a:t>)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latin typeface="Candara" panose="020E0502030303020204" pitchFamily="34" charset="0"/>
              </a:rPr>
              <a:t>jal</a:t>
            </a:r>
            <a:r>
              <a:rPr lang="en-US" sz="2800" b="1" i="1" dirty="0"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latin typeface="Candara" panose="020E0502030303020204" pitchFamily="34" charset="0"/>
              </a:rPr>
              <a:t>mult</a:t>
            </a:r>
            <a:r>
              <a:rPr lang="en-US" sz="2800" b="1" dirty="0">
                <a:latin typeface="Candara" panose="020E0502030303020204" pitchFamily="34" charset="0"/>
              </a:rPr>
              <a:t> 		 	</a:t>
            </a:r>
            <a:r>
              <a:rPr lang="en-US" sz="2800" b="1" i="1" dirty="0">
                <a:latin typeface="Candara" panose="020E0502030303020204" pitchFamily="34" charset="0"/>
              </a:rPr>
              <a:t># call </a:t>
            </a:r>
            <a:r>
              <a:rPr lang="en-US" sz="2800" b="1" i="1" dirty="0" err="1">
                <a:latin typeface="Candara" panose="020E0502030303020204" pitchFamily="34" charset="0"/>
              </a:rPr>
              <a:t>mult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61975" y="4611614"/>
            <a:ext cx="7543800" cy="2003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solidFill>
                  <a:srgbClr val="FF0000"/>
                </a:solidFill>
                <a:latin typeface="Candara" panose="020E0502030303020204" pitchFamily="34" charset="0"/>
              </a:rPr>
              <a:t>lw</a:t>
            </a:r>
            <a:r>
              <a:rPr lang="en-US" sz="2800" b="1" i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$a1, 0($</a:t>
            </a:r>
            <a:r>
              <a:rPr lang="en-US" sz="28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sp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)</a:t>
            </a:r>
            <a:r>
              <a:rPr lang="en-US" sz="2800" b="1" dirty="0">
                <a:latin typeface="Candara" panose="020E0502030303020204" pitchFamily="34" charset="0"/>
              </a:rPr>
              <a:t>	 	</a:t>
            </a:r>
            <a:r>
              <a:rPr lang="en-US" sz="2800" b="1" i="1" dirty="0">
                <a:latin typeface="Candara" panose="020E0502030303020204" pitchFamily="34" charset="0"/>
              </a:rPr>
              <a:t># restore y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add</a:t>
            </a:r>
            <a:r>
              <a:rPr lang="en-US" sz="2800" b="1" dirty="0">
                <a:latin typeface="Candara" panose="020E0502030303020204" pitchFamily="34" charset="0"/>
              </a:rPr>
              <a:t> $v0,$v0,$a1</a:t>
            </a:r>
            <a:r>
              <a:rPr lang="en-US" sz="2800" b="1" i="1" dirty="0">
                <a:latin typeface="Candara" panose="020E0502030303020204" pitchFamily="34" charset="0"/>
              </a:rPr>
              <a:t> 		# </a:t>
            </a:r>
            <a:r>
              <a:rPr lang="en-US" sz="2800" b="1" i="1" dirty="0" err="1">
                <a:latin typeface="Candara" panose="020E0502030303020204" pitchFamily="34" charset="0"/>
              </a:rPr>
              <a:t>mult</a:t>
            </a:r>
            <a:r>
              <a:rPr lang="en-US" sz="2800" b="1" i="1" dirty="0">
                <a:latin typeface="Candara" panose="020E0502030303020204" pitchFamily="34" charset="0"/>
              </a:rPr>
              <a:t>()+y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solidFill>
                  <a:srgbClr val="FF0000"/>
                </a:solidFill>
                <a:latin typeface="Candara" panose="020E0502030303020204" pitchFamily="34" charset="0"/>
              </a:rPr>
              <a:t>lw</a:t>
            </a:r>
            <a:r>
              <a:rPr lang="en-US" sz="2800" b="1" i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$</a:t>
            </a:r>
            <a:r>
              <a:rPr lang="en-US" sz="28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ra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, 4($</a:t>
            </a:r>
            <a:r>
              <a:rPr lang="en-US" sz="28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sp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)</a:t>
            </a:r>
            <a:r>
              <a:rPr lang="en-US" sz="2800" b="1" dirty="0">
                <a:latin typeface="Candara" panose="020E0502030303020204" pitchFamily="34" charset="0"/>
              </a:rPr>
              <a:t>	 	</a:t>
            </a:r>
            <a:r>
              <a:rPr lang="en-US" sz="2800" b="1" i="1" dirty="0">
                <a:latin typeface="Candara" panose="020E0502030303020204" pitchFamily="34" charset="0"/>
              </a:rPr>
              <a:t># get ret </a:t>
            </a:r>
            <a:r>
              <a:rPr lang="en-US" sz="2800" b="1" i="1" dirty="0" err="1">
                <a:latin typeface="Candara" panose="020E0502030303020204" pitchFamily="34" charset="0"/>
              </a:rPr>
              <a:t>addr</a:t>
            </a:r>
            <a:endParaRPr lang="en-US" sz="2800" b="1" i="1" dirty="0">
              <a:latin typeface="Candara" panose="020E0502030303020204" pitchFamily="34" charset="0"/>
            </a:endParaRP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latin typeface="Candara" panose="020E0502030303020204" pitchFamily="34" charset="0"/>
              </a:rPr>
              <a:t>addi</a:t>
            </a:r>
            <a:r>
              <a:rPr lang="en-US" sz="2800" b="1" i="1" dirty="0">
                <a:latin typeface="Candara" panose="020E0502030303020204" pitchFamily="34" charset="0"/>
              </a:rPr>
              <a:t> </a:t>
            </a:r>
            <a:r>
              <a:rPr lang="en-US" sz="2800" b="1" dirty="0">
                <a:latin typeface="Candara" panose="020E0502030303020204" pitchFamily="34" charset="0"/>
              </a:rPr>
              <a:t>$sp,$sp,8  	 	</a:t>
            </a:r>
            <a:r>
              <a:rPr lang="en-US" sz="2800" b="1" i="1" dirty="0">
                <a:latin typeface="Candara" panose="020E0502030303020204" pitchFamily="34" charset="0"/>
              </a:rPr>
              <a:t># restore stack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latin typeface="Candara" panose="020E0502030303020204" pitchFamily="34" charset="0"/>
              </a:rPr>
              <a:t>jr</a:t>
            </a:r>
            <a:r>
              <a:rPr lang="en-US" sz="2800" b="1" i="1" dirty="0">
                <a:latin typeface="Candara" panose="020E0502030303020204" pitchFamily="34" charset="0"/>
              </a:rPr>
              <a:t> </a:t>
            </a:r>
            <a:r>
              <a:rPr lang="en-US" sz="2800" b="1" dirty="0">
                <a:latin typeface="Candara" panose="020E0502030303020204" pitchFamily="34" charset="0"/>
              </a:rPr>
              <a:t>$</a:t>
            </a:r>
            <a:r>
              <a:rPr lang="en-US" sz="2800" b="1" dirty="0" err="1">
                <a:latin typeface="Candara" panose="020E0502030303020204" pitchFamily="34" charset="0"/>
              </a:rPr>
              <a:t>ra</a:t>
            </a:r>
            <a:endParaRPr lang="en-US" sz="2800" b="1" dirty="0">
              <a:latin typeface="Candara" panose="020E0502030303020204" pitchFamily="34" charset="0"/>
            </a:endParaRP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dirty="0" err="1">
                <a:latin typeface="Candara" panose="020E0502030303020204" pitchFamily="34" charset="0"/>
              </a:rPr>
              <a:t>mult</a:t>
            </a:r>
            <a:r>
              <a:rPr lang="en-US" sz="2800" b="1" dirty="0">
                <a:latin typeface="Candara" panose="020E0502030303020204" pitchFamily="34" charset="0"/>
              </a:rPr>
              <a:t>: ...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-19050" y="893764"/>
            <a:ext cx="4572000" cy="130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sumSquare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x,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y) {</a:t>
            </a:r>
            <a:b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return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x,x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)+ y; </a:t>
            </a:r>
          </a:p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94591" y="2846810"/>
            <a:ext cx="14478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“push”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46185" y="4962452"/>
            <a:ext cx="13446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FF3300"/>
                </a:solidFill>
              </a:rPr>
              <a:t>“pop”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9801225" y="3930611"/>
            <a:ext cx="1219200" cy="673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9953625" y="3419475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Stack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801225" y="4606886"/>
            <a:ext cx="1219200" cy="673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TextBox 11"/>
          <p:cNvSpPr txBox="1"/>
          <p:nvPr/>
        </p:nvSpPr>
        <p:spPr>
          <a:xfrm>
            <a:off x="8477251" y="3830706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0xFFFB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77251" y="4516993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0xFFF7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1172825" y="3623965"/>
            <a:ext cx="0" cy="165609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29826" y="3983593"/>
            <a:ext cx="89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[$</a:t>
            </a:r>
            <a:r>
              <a:rPr lang="en-US" sz="2800" dirty="0" err="1"/>
              <a:t>ra</a:t>
            </a:r>
            <a:r>
              <a:rPr lang="en-US" sz="2800" dirty="0"/>
              <a:t>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53625" y="4621768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$a1=y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54059" y="4808054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[0($sp)]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73524" y="4150829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[4($sp)]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the </a:t>
            </a:r>
            <a:r>
              <a:rPr lang="en-US" dirty="0" smtClean="0"/>
              <a:t>Stack for Saving &amp; Restoring Registers </a:t>
            </a:r>
            <a:endParaRPr lang="en-US" dirty="0"/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>
            <a:off x="194591" y="2169437"/>
            <a:ext cx="8610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0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1500" y="2269257"/>
            <a:ext cx="7543800" cy="1312862"/>
          </a:xfrm>
        </p:spPr>
        <p:txBody>
          <a:bodyPr/>
          <a:lstStyle/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dirty="0" err="1"/>
              <a:t>sumSquare</a:t>
            </a:r>
            <a:r>
              <a:rPr lang="en-US" sz="2800" b="1" dirty="0"/>
              <a:t>:</a:t>
            </a:r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dirty="0"/>
              <a:t>	</a:t>
            </a:r>
            <a:r>
              <a:rPr lang="en-US" sz="2800" b="1" i="1" dirty="0">
                <a:solidFill>
                  <a:srgbClr val="FF0000"/>
                </a:solidFill>
              </a:rPr>
              <a:t>addi </a:t>
            </a:r>
            <a:r>
              <a:rPr lang="en-US" sz="2800" b="1" dirty="0">
                <a:solidFill>
                  <a:srgbClr val="FF0000"/>
                </a:solidFill>
              </a:rPr>
              <a:t>$sp,$sp,-8</a:t>
            </a:r>
            <a:r>
              <a:rPr lang="en-US" sz="2800" b="1" dirty="0"/>
              <a:t>	</a:t>
            </a:r>
            <a:r>
              <a:rPr lang="en-US" sz="2800" b="1" dirty="0" smtClean="0"/>
              <a:t>	</a:t>
            </a:r>
            <a:r>
              <a:rPr lang="en-US" sz="2800" b="1" i="1" dirty="0" smtClean="0"/>
              <a:t># </a:t>
            </a:r>
            <a:r>
              <a:rPr lang="en-US" sz="2800" b="1" i="1" dirty="0"/>
              <a:t>space on stack</a:t>
            </a:r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i="1" dirty="0"/>
              <a:t>	</a:t>
            </a:r>
            <a:r>
              <a:rPr lang="en-US" sz="2800" b="1" i="1" dirty="0" err="1"/>
              <a:t>sw</a:t>
            </a:r>
            <a:r>
              <a:rPr lang="en-US" sz="2800" b="1" i="1" dirty="0"/>
              <a:t> </a:t>
            </a:r>
            <a:r>
              <a:rPr lang="en-US" sz="2800" b="1" dirty="0"/>
              <a:t>$</a:t>
            </a:r>
            <a:r>
              <a:rPr lang="en-US" sz="2800" b="1" dirty="0" err="1"/>
              <a:t>ra</a:t>
            </a:r>
            <a:r>
              <a:rPr lang="en-US" sz="2800" b="1" dirty="0"/>
              <a:t>, 4($sp)		</a:t>
            </a:r>
            <a:r>
              <a:rPr lang="en-US" sz="2800" b="1" i="1" dirty="0"/>
              <a:t># save ret </a:t>
            </a:r>
            <a:r>
              <a:rPr lang="en-US" sz="2800" b="1" i="1" dirty="0" err="1"/>
              <a:t>addr</a:t>
            </a:r>
            <a:endParaRPr lang="en-US" sz="2800" b="1" i="1" dirty="0"/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i="1" dirty="0"/>
              <a:t>	</a:t>
            </a:r>
            <a:r>
              <a:rPr lang="en-US" sz="2800" b="1" i="1" dirty="0" err="1"/>
              <a:t>sw</a:t>
            </a:r>
            <a:r>
              <a:rPr lang="en-US" sz="2800" b="1" i="1" dirty="0"/>
              <a:t> </a:t>
            </a:r>
            <a:r>
              <a:rPr lang="en-US" sz="2800" b="1" dirty="0"/>
              <a:t>$a1, 0($sp)		</a:t>
            </a:r>
            <a:r>
              <a:rPr lang="en-US" sz="2800" b="1" i="1" dirty="0"/>
              <a:t># save y</a:t>
            </a:r>
            <a:endParaRPr lang="en-US" sz="2800" b="1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61975" y="3804940"/>
            <a:ext cx="7543800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add </a:t>
            </a:r>
            <a:r>
              <a:rPr lang="en-US" sz="2800" b="1" dirty="0">
                <a:latin typeface="Candara" panose="020E0502030303020204" pitchFamily="34" charset="0"/>
              </a:rPr>
              <a:t>$a1,$a0,$zero</a:t>
            </a:r>
            <a:r>
              <a:rPr lang="en-US" sz="2800" b="1" i="1" dirty="0">
                <a:latin typeface="Candara" panose="020E0502030303020204" pitchFamily="34" charset="0"/>
              </a:rPr>
              <a:t>  	# </a:t>
            </a:r>
            <a:r>
              <a:rPr lang="en-US" sz="2800" b="1" i="1" dirty="0" err="1">
                <a:latin typeface="Candara" panose="020E0502030303020204" pitchFamily="34" charset="0"/>
              </a:rPr>
              <a:t>mult</a:t>
            </a:r>
            <a:r>
              <a:rPr lang="en-US" sz="2800" b="1" i="1" dirty="0">
                <a:latin typeface="Candara" panose="020E0502030303020204" pitchFamily="34" charset="0"/>
              </a:rPr>
              <a:t>(</a:t>
            </a:r>
            <a:r>
              <a:rPr lang="en-US" sz="2800" b="1" i="1" dirty="0" err="1">
                <a:latin typeface="Candara" panose="020E0502030303020204" pitchFamily="34" charset="0"/>
              </a:rPr>
              <a:t>x,x</a:t>
            </a:r>
            <a:r>
              <a:rPr lang="en-US" sz="2800" b="1" i="1" dirty="0">
                <a:latin typeface="Candara" panose="020E0502030303020204" pitchFamily="34" charset="0"/>
              </a:rPr>
              <a:t>)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latin typeface="Candara" panose="020E0502030303020204" pitchFamily="34" charset="0"/>
              </a:rPr>
              <a:t>jal</a:t>
            </a:r>
            <a:r>
              <a:rPr lang="en-US" sz="2800" b="1" i="1" dirty="0"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latin typeface="Candara" panose="020E0502030303020204" pitchFamily="34" charset="0"/>
              </a:rPr>
              <a:t>mult</a:t>
            </a:r>
            <a:r>
              <a:rPr lang="en-US" sz="2800" b="1" dirty="0">
                <a:latin typeface="Candara" panose="020E0502030303020204" pitchFamily="34" charset="0"/>
              </a:rPr>
              <a:t> 		 	</a:t>
            </a:r>
            <a:r>
              <a:rPr lang="en-US" sz="2800" b="1" i="1" dirty="0">
                <a:latin typeface="Candara" panose="020E0502030303020204" pitchFamily="34" charset="0"/>
              </a:rPr>
              <a:t># call </a:t>
            </a:r>
            <a:r>
              <a:rPr lang="en-US" sz="2800" b="1" i="1" dirty="0" err="1">
                <a:latin typeface="Candara" panose="020E0502030303020204" pitchFamily="34" charset="0"/>
              </a:rPr>
              <a:t>mult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61975" y="4611614"/>
            <a:ext cx="7543800" cy="2003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latin typeface="Candara" panose="020E0502030303020204" pitchFamily="34" charset="0"/>
              </a:rPr>
              <a:t>lw</a:t>
            </a:r>
            <a:r>
              <a:rPr lang="en-US" sz="2800" b="1" i="1" dirty="0">
                <a:latin typeface="Candara" panose="020E0502030303020204" pitchFamily="34" charset="0"/>
              </a:rPr>
              <a:t> </a:t>
            </a:r>
            <a:r>
              <a:rPr lang="en-US" sz="2800" b="1" dirty="0">
                <a:latin typeface="Candara" panose="020E0502030303020204" pitchFamily="34" charset="0"/>
              </a:rPr>
              <a:t>$a1, 0($</a:t>
            </a:r>
            <a:r>
              <a:rPr lang="en-US" sz="2800" b="1" dirty="0" err="1">
                <a:latin typeface="Candara" panose="020E0502030303020204" pitchFamily="34" charset="0"/>
              </a:rPr>
              <a:t>sp</a:t>
            </a:r>
            <a:r>
              <a:rPr lang="en-US" sz="2800" b="1" dirty="0">
                <a:latin typeface="Candara" panose="020E0502030303020204" pitchFamily="34" charset="0"/>
              </a:rPr>
              <a:t>)	 	</a:t>
            </a:r>
            <a:r>
              <a:rPr lang="en-US" sz="2800" b="1" i="1" dirty="0">
                <a:latin typeface="Candara" panose="020E0502030303020204" pitchFamily="34" charset="0"/>
              </a:rPr>
              <a:t># restore y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add</a:t>
            </a:r>
            <a:r>
              <a:rPr lang="en-US" sz="2800" b="1" dirty="0">
                <a:latin typeface="Candara" panose="020E0502030303020204" pitchFamily="34" charset="0"/>
              </a:rPr>
              <a:t> $v0,$v0,$a1</a:t>
            </a:r>
            <a:r>
              <a:rPr lang="en-US" sz="2800" b="1" i="1" dirty="0">
                <a:latin typeface="Candara" panose="020E0502030303020204" pitchFamily="34" charset="0"/>
              </a:rPr>
              <a:t> 		# </a:t>
            </a:r>
            <a:r>
              <a:rPr lang="en-US" sz="2800" b="1" i="1" dirty="0" err="1">
                <a:latin typeface="Candara" panose="020E0502030303020204" pitchFamily="34" charset="0"/>
              </a:rPr>
              <a:t>mult</a:t>
            </a:r>
            <a:r>
              <a:rPr lang="en-US" sz="2800" b="1" i="1" dirty="0">
                <a:latin typeface="Candara" panose="020E0502030303020204" pitchFamily="34" charset="0"/>
              </a:rPr>
              <a:t>()+y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latin typeface="Candara" panose="020E0502030303020204" pitchFamily="34" charset="0"/>
              </a:rPr>
              <a:t>lw</a:t>
            </a:r>
            <a:r>
              <a:rPr lang="en-US" sz="2800" b="1" i="1" dirty="0">
                <a:latin typeface="Candara" panose="020E0502030303020204" pitchFamily="34" charset="0"/>
              </a:rPr>
              <a:t> </a:t>
            </a:r>
            <a:r>
              <a:rPr lang="en-US" sz="2800" b="1" dirty="0">
                <a:latin typeface="Candara" panose="020E0502030303020204" pitchFamily="34" charset="0"/>
              </a:rPr>
              <a:t>$</a:t>
            </a:r>
            <a:r>
              <a:rPr lang="en-US" sz="2800" b="1" dirty="0" err="1">
                <a:latin typeface="Candara" panose="020E0502030303020204" pitchFamily="34" charset="0"/>
              </a:rPr>
              <a:t>ra</a:t>
            </a:r>
            <a:r>
              <a:rPr lang="en-US" sz="2800" b="1" dirty="0">
                <a:latin typeface="Candara" panose="020E0502030303020204" pitchFamily="34" charset="0"/>
              </a:rPr>
              <a:t>, 4($</a:t>
            </a:r>
            <a:r>
              <a:rPr lang="en-US" sz="2800" b="1" dirty="0" err="1">
                <a:latin typeface="Candara" panose="020E0502030303020204" pitchFamily="34" charset="0"/>
              </a:rPr>
              <a:t>sp</a:t>
            </a:r>
            <a:r>
              <a:rPr lang="en-US" sz="2800" b="1" dirty="0">
                <a:latin typeface="Candara" panose="020E0502030303020204" pitchFamily="34" charset="0"/>
              </a:rPr>
              <a:t>)	 	</a:t>
            </a:r>
            <a:r>
              <a:rPr lang="en-US" sz="2800" b="1" i="1" dirty="0">
                <a:latin typeface="Candara" panose="020E0502030303020204" pitchFamily="34" charset="0"/>
              </a:rPr>
              <a:t># get ret </a:t>
            </a:r>
            <a:r>
              <a:rPr lang="en-US" sz="2800" b="1" i="1" dirty="0" err="1">
                <a:latin typeface="Candara" panose="020E0502030303020204" pitchFamily="34" charset="0"/>
              </a:rPr>
              <a:t>addr</a:t>
            </a:r>
            <a:endParaRPr lang="en-US" sz="2800" b="1" i="1" dirty="0">
              <a:latin typeface="Candara" panose="020E0502030303020204" pitchFamily="34" charset="0"/>
            </a:endParaRP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solidFill>
                  <a:srgbClr val="FF0000"/>
                </a:solidFill>
                <a:latin typeface="Candara" panose="020E0502030303020204" pitchFamily="34" charset="0"/>
              </a:rPr>
              <a:t>addi</a:t>
            </a:r>
            <a:r>
              <a:rPr lang="en-US" sz="2800" b="1" i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$sp,$sp,8  </a:t>
            </a:r>
            <a:r>
              <a:rPr lang="en-US" sz="2800" b="1" dirty="0">
                <a:latin typeface="Candara" panose="020E0502030303020204" pitchFamily="34" charset="0"/>
              </a:rPr>
              <a:t>	 	</a:t>
            </a:r>
            <a:r>
              <a:rPr lang="en-US" sz="2800" b="1" i="1" dirty="0">
                <a:latin typeface="Candara" panose="020E0502030303020204" pitchFamily="34" charset="0"/>
              </a:rPr>
              <a:t># restore stack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latin typeface="Candara" panose="020E0502030303020204" pitchFamily="34" charset="0"/>
              </a:rPr>
              <a:t>jr</a:t>
            </a:r>
            <a:r>
              <a:rPr lang="en-US" sz="2800" b="1" i="1" dirty="0">
                <a:latin typeface="Candara" panose="020E0502030303020204" pitchFamily="34" charset="0"/>
              </a:rPr>
              <a:t> </a:t>
            </a:r>
            <a:r>
              <a:rPr lang="en-US" sz="2800" b="1" dirty="0">
                <a:latin typeface="Candara" panose="020E0502030303020204" pitchFamily="34" charset="0"/>
              </a:rPr>
              <a:t>$</a:t>
            </a:r>
            <a:r>
              <a:rPr lang="en-US" sz="2800" b="1" dirty="0" err="1">
                <a:latin typeface="Candara" panose="020E0502030303020204" pitchFamily="34" charset="0"/>
              </a:rPr>
              <a:t>ra</a:t>
            </a:r>
            <a:endParaRPr lang="en-US" sz="2800" b="1" dirty="0">
              <a:latin typeface="Candara" panose="020E0502030303020204" pitchFamily="34" charset="0"/>
            </a:endParaRP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dirty="0" err="1">
                <a:latin typeface="Candara" panose="020E0502030303020204" pitchFamily="34" charset="0"/>
              </a:rPr>
              <a:t>mult</a:t>
            </a:r>
            <a:r>
              <a:rPr lang="en-US" sz="2800" b="1" dirty="0">
                <a:latin typeface="Candara" panose="020E0502030303020204" pitchFamily="34" charset="0"/>
              </a:rPr>
              <a:t>: ...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-19050" y="893764"/>
            <a:ext cx="4572000" cy="130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sumSquare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x,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y) {</a:t>
            </a:r>
            <a:b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return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x,x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)+ y; </a:t>
            </a:r>
          </a:p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94591" y="2846810"/>
            <a:ext cx="14478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“push”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46185" y="4962452"/>
            <a:ext cx="13446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“pop”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9801225" y="3930611"/>
            <a:ext cx="1219200" cy="673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9953625" y="3419475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Stack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801225" y="4606886"/>
            <a:ext cx="1219200" cy="673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TextBox 11"/>
          <p:cNvSpPr txBox="1"/>
          <p:nvPr/>
        </p:nvSpPr>
        <p:spPr>
          <a:xfrm>
            <a:off x="8477251" y="3830706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0xFFFB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77251" y="4516993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0xFFF7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1172825" y="3623965"/>
            <a:ext cx="0" cy="165609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29826" y="3983593"/>
            <a:ext cx="89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[$</a:t>
            </a:r>
            <a:r>
              <a:rPr lang="en-US" sz="2800" dirty="0" err="1"/>
              <a:t>ra</a:t>
            </a:r>
            <a:r>
              <a:rPr lang="en-US" sz="2800" dirty="0"/>
              <a:t>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53625" y="4621768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$a1=y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54059" y="4808054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[0($sp)]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73524" y="4150829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[4($sp)]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the </a:t>
            </a:r>
            <a:r>
              <a:rPr lang="en-US" dirty="0" smtClean="0"/>
              <a:t>Stack for Saving &amp; Restoring Registers </a:t>
            </a:r>
            <a:endParaRPr lang="en-US" dirty="0"/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>
            <a:off x="194591" y="2169437"/>
            <a:ext cx="8610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64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1500" y="2269257"/>
            <a:ext cx="7543800" cy="1312862"/>
          </a:xfrm>
        </p:spPr>
        <p:txBody>
          <a:bodyPr/>
          <a:lstStyle/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dirty="0" err="1"/>
              <a:t>sumSquare</a:t>
            </a:r>
            <a:r>
              <a:rPr lang="en-US" sz="2800" b="1" dirty="0"/>
              <a:t>:</a:t>
            </a:r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dirty="0"/>
              <a:t>	</a:t>
            </a:r>
            <a:r>
              <a:rPr lang="en-US" sz="2800" b="1" i="1" dirty="0">
                <a:solidFill>
                  <a:srgbClr val="FF0000"/>
                </a:solidFill>
              </a:rPr>
              <a:t>addi </a:t>
            </a:r>
            <a:r>
              <a:rPr lang="en-US" sz="2800" b="1" dirty="0">
                <a:solidFill>
                  <a:srgbClr val="FF0000"/>
                </a:solidFill>
              </a:rPr>
              <a:t>$sp,$sp,-8</a:t>
            </a:r>
            <a:r>
              <a:rPr lang="en-US" sz="2800" b="1" dirty="0"/>
              <a:t>	</a:t>
            </a:r>
            <a:r>
              <a:rPr lang="en-US" sz="2800" b="1" dirty="0" smtClean="0"/>
              <a:t>	</a:t>
            </a:r>
            <a:r>
              <a:rPr lang="en-US" sz="2800" b="1" i="1" dirty="0" smtClean="0"/>
              <a:t># </a:t>
            </a:r>
            <a:r>
              <a:rPr lang="en-US" sz="2800" b="1" i="1" dirty="0"/>
              <a:t>space on stack</a:t>
            </a:r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i="1" dirty="0"/>
              <a:t>	</a:t>
            </a:r>
            <a:r>
              <a:rPr lang="en-US" sz="2800" b="1" i="1" dirty="0" err="1">
                <a:solidFill>
                  <a:srgbClr val="FF0000"/>
                </a:solidFill>
              </a:rPr>
              <a:t>sw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$</a:t>
            </a:r>
            <a:r>
              <a:rPr lang="en-US" sz="2800" b="1" dirty="0" err="1">
                <a:solidFill>
                  <a:srgbClr val="FF0000"/>
                </a:solidFill>
              </a:rPr>
              <a:t>ra</a:t>
            </a:r>
            <a:r>
              <a:rPr lang="en-US" sz="2800" b="1" dirty="0">
                <a:solidFill>
                  <a:srgbClr val="FF0000"/>
                </a:solidFill>
              </a:rPr>
              <a:t>, 4($sp)</a:t>
            </a:r>
            <a:r>
              <a:rPr lang="en-US" sz="2800" b="1" dirty="0"/>
              <a:t>		</a:t>
            </a:r>
            <a:r>
              <a:rPr lang="en-US" sz="2800" b="1" i="1" dirty="0"/>
              <a:t># save ret </a:t>
            </a:r>
            <a:r>
              <a:rPr lang="en-US" sz="2800" b="1" i="1" dirty="0" err="1"/>
              <a:t>addr</a:t>
            </a:r>
            <a:endParaRPr lang="en-US" sz="2800" b="1" i="1" dirty="0"/>
          </a:p>
          <a:p>
            <a:pPr marL="0" indent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800" b="1" i="1" dirty="0"/>
              <a:t>	</a:t>
            </a:r>
            <a:r>
              <a:rPr lang="en-US" sz="2800" b="1" i="1" dirty="0" err="1">
                <a:solidFill>
                  <a:srgbClr val="FF0000"/>
                </a:solidFill>
              </a:rPr>
              <a:t>sw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$a1, 0($sp)</a:t>
            </a:r>
            <a:r>
              <a:rPr lang="en-US" sz="2800" b="1" dirty="0"/>
              <a:t>		</a:t>
            </a:r>
            <a:r>
              <a:rPr lang="en-US" sz="2800" b="1" i="1" dirty="0"/>
              <a:t># save y</a:t>
            </a:r>
            <a:endParaRPr lang="en-US" sz="2800" b="1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61975" y="3804940"/>
            <a:ext cx="7543800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add </a:t>
            </a:r>
            <a:r>
              <a:rPr lang="en-US" sz="2800" b="1" dirty="0">
                <a:latin typeface="Candara" panose="020E0502030303020204" pitchFamily="34" charset="0"/>
              </a:rPr>
              <a:t>$a1,$a0,$zero</a:t>
            </a:r>
            <a:r>
              <a:rPr lang="en-US" sz="2800" b="1" i="1" dirty="0">
                <a:latin typeface="Candara" panose="020E0502030303020204" pitchFamily="34" charset="0"/>
              </a:rPr>
              <a:t>  	# </a:t>
            </a:r>
            <a:r>
              <a:rPr lang="en-US" sz="2800" b="1" i="1" dirty="0" err="1">
                <a:latin typeface="Candara" panose="020E0502030303020204" pitchFamily="34" charset="0"/>
              </a:rPr>
              <a:t>mult</a:t>
            </a:r>
            <a:r>
              <a:rPr lang="en-US" sz="2800" b="1" i="1" dirty="0">
                <a:latin typeface="Candara" panose="020E0502030303020204" pitchFamily="34" charset="0"/>
              </a:rPr>
              <a:t>(</a:t>
            </a:r>
            <a:r>
              <a:rPr lang="en-US" sz="2800" b="1" i="1" dirty="0" err="1">
                <a:latin typeface="Candara" panose="020E0502030303020204" pitchFamily="34" charset="0"/>
              </a:rPr>
              <a:t>x,x</a:t>
            </a:r>
            <a:r>
              <a:rPr lang="en-US" sz="2800" b="1" i="1" dirty="0">
                <a:latin typeface="Candara" panose="020E0502030303020204" pitchFamily="34" charset="0"/>
              </a:rPr>
              <a:t>)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latin typeface="Candara" panose="020E0502030303020204" pitchFamily="34" charset="0"/>
              </a:rPr>
              <a:t>jal</a:t>
            </a:r>
            <a:r>
              <a:rPr lang="en-US" sz="2800" b="1" i="1" dirty="0">
                <a:latin typeface="Candara" panose="020E0502030303020204" pitchFamily="34" charset="0"/>
              </a:rPr>
              <a:t> </a:t>
            </a:r>
            <a:r>
              <a:rPr lang="en-US" sz="2800" b="1" dirty="0" err="1">
                <a:latin typeface="Candara" panose="020E0502030303020204" pitchFamily="34" charset="0"/>
              </a:rPr>
              <a:t>mult</a:t>
            </a:r>
            <a:r>
              <a:rPr lang="en-US" sz="2800" b="1" dirty="0">
                <a:latin typeface="Candara" panose="020E0502030303020204" pitchFamily="34" charset="0"/>
              </a:rPr>
              <a:t> 		 	</a:t>
            </a:r>
            <a:r>
              <a:rPr lang="en-US" sz="2800" b="1" i="1" dirty="0">
                <a:latin typeface="Candara" panose="020E0502030303020204" pitchFamily="34" charset="0"/>
              </a:rPr>
              <a:t># call </a:t>
            </a:r>
            <a:r>
              <a:rPr lang="en-US" sz="2800" b="1" i="1" dirty="0" err="1">
                <a:latin typeface="Candara" panose="020E0502030303020204" pitchFamily="34" charset="0"/>
              </a:rPr>
              <a:t>mult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61975" y="4611614"/>
            <a:ext cx="7543800" cy="2003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solidFill>
                  <a:srgbClr val="FF0000"/>
                </a:solidFill>
                <a:latin typeface="Candara" panose="020E0502030303020204" pitchFamily="34" charset="0"/>
              </a:rPr>
              <a:t>lw</a:t>
            </a:r>
            <a:r>
              <a:rPr lang="en-US" sz="2800" b="1" i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$a1, 0($</a:t>
            </a:r>
            <a:r>
              <a:rPr lang="en-US" sz="28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sp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)</a:t>
            </a:r>
            <a:r>
              <a:rPr lang="en-US" sz="2800" b="1" dirty="0">
                <a:latin typeface="Candara" panose="020E0502030303020204" pitchFamily="34" charset="0"/>
              </a:rPr>
              <a:t>	 	</a:t>
            </a:r>
            <a:r>
              <a:rPr lang="en-US" sz="2800" b="1" i="1" dirty="0">
                <a:latin typeface="Candara" panose="020E0502030303020204" pitchFamily="34" charset="0"/>
              </a:rPr>
              <a:t># restore y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add</a:t>
            </a:r>
            <a:r>
              <a:rPr lang="en-US" sz="2800" b="1" dirty="0">
                <a:latin typeface="Candara" panose="020E0502030303020204" pitchFamily="34" charset="0"/>
              </a:rPr>
              <a:t> $v0,$v0,$a1</a:t>
            </a:r>
            <a:r>
              <a:rPr lang="en-US" sz="2800" b="1" i="1" dirty="0">
                <a:latin typeface="Candara" panose="020E0502030303020204" pitchFamily="34" charset="0"/>
              </a:rPr>
              <a:t> 		# </a:t>
            </a:r>
            <a:r>
              <a:rPr lang="en-US" sz="2800" b="1" i="1" dirty="0" err="1">
                <a:latin typeface="Candara" panose="020E0502030303020204" pitchFamily="34" charset="0"/>
              </a:rPr>
              <a:t>mult</a:t>
            </a:r>
            <a:r>
              <a:rPr lang="en-US" sz="2800" b="1" i="1" dirty="0">
                <a:latin typeface="Candara" panose="020E0502030303020204" pitchFamily="34" charset="0"/>
              </a:rPr>
              <a:t>()+y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solidFill>
                  <a:srgbClr val="FF0000"/>
                </a:solidFill>
                <a:latin typeface="Candara" panose="020E0502030303020204" pitchFamily="34" charset="0"/>
              </a:rPr>
              <a:t>lw</a:t>
            </a:r>
            <a:r>
              <a:rPr lang="en-US" sz="2800" b="1" i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$</a:t>
            </a:r>
            <a:r>
              <a:rPr lang="en-US" sz="28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ra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, 4($</a:t>
            </a:r>
            <a:r>
              <a:rPr lang="en-US" sz="28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sp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)</a:t>
            </a:r>
            <a:r>
              <a:rPr lang="en-US" sz="2800" b="1" dirty="0">
                <a:latin typeface="Candara" panose="020E0502030303020204" pitchFamily="34" charset="0"/>
              </a:rPr>
              <a:t>	 	</a:t>
            </a:r>
            <a:r>
              <a:rPr lang="en-US" sz="2800" b="1" i="1" dirty="0">
                <a:latin typeface="Candara" panose="020E0502030303020204" pitchFamily="34" charset="0"/>
              </a:rPr>
              <a:t># get ret </a:t>
            </a:r>
            <a:r>
              <a:rPr lang="en-US" sz="2800" b="1" i="1" dirty="0" err="1">
                <a:latin typeface="Candara" panose="020E0502030303020204" pitchFamily="34" charset="0"/>
              </a:rPr>
              <a:t>addr</a:t>
            </a:r>
            <a:endParaRPr lang="en-US" sz="2800" b="1" i="1" dirty="0">
              <a:latin typeface="Candara" panose="020E0502030303020204" pitchFamily="34" charset="0"/>
            </a:endParaRP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solidFill>
                  <a:srgbClr val="FF0000"/>
                </a:solidFill>
                <a:latin typeface="Candara" panose="020E0502030303020204" pitchFamily="34" charset="0"/>
              </a:rPr>
              <a:t>addi</a:t>
            </a:r>
            <a:r>
              <a:rPr lang="en-US" sz="2800" b="1" i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$sp,$sp,8  </a:t>
            </a:r>
            <a:r>
              <a:rPr lang="en-US" sz="2800" b="1" dirty="0">
                <a:latin typeface="Candara" panose="020E0502030303020204" pitchFamily="34" charset="0"/>
              </a:rPr>
              <a:t>	 	</a:t>
            </a:r>
            <a:r>
              <a:rPr lang="en-US" sz="2800" b="1" i="1" dirty="0">
                <a:latin typeface="Candara" panose="020E0502030303020204" pitchFamily="34" charset="0"/>
              </a:rPr>
              <a:t># restore stack</a:t>
            </a: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i="1" dirty="0">
                <a:latin typeface="Candara" panose="020E0502030303020204" pitchFamily="34" charset="0"/>
              </a:rPr>
              <a:t>	</a:t>
            </a:r>
            <a:r>
              <a:rPr lang="en-US" sz="2800" b="1" i="1" dirty="0" err="1">
                <a:latin typeface="Candara" panose="020E0502030303020204" pitchFamily="34" charset="0"/>
              </a:rPr>
              <a:t>jr</a:t>
            </a:r>
            <a:r>
              <a:rPr lang="en-US" sz="2800" b="1" i="1" dirty="0">
                <a:latin typeface="Candara" panose="020E0502030303020204" pitchFamily="34" charset="0"/>
              </a:rPr>
              <a:t> </a:t>
            </a:r>
            <a:r>
              <a:rPr lang="en-US" sz="2800" b="1" dirty="0">
                <a:latin typeface="Candara" panose="020E0502030303020204" pitchFamily="34" charset="0"/>
              </a:rPr>
              <a:t>$</a:t>
            </a:r>
            <a:r>
              <a:rPr lang="en-US" sz="2800" b="1" dirty="0" err="1">
                <a:latin typeface="Candara" panose="020E0502030303020204" pitchFamily="34" charset="0"/>
              </a:rPr>
              <a:t>ra</a:t>
            </a:r>
            <a:endParaRPr lang="en-US" sz="2800" b="1" dirty="0">
              <a:latin typeface="Candara" panose="020E0502030303020204" pitchFamily="34" charset="0"/>
            </a:endParaRPr>
          </a:p>
          <a:p>
            <a:pPr>
              <a:lnSpc>
                <a:spcPts val="1500"/>
              </a:lnSpc>
              <a:spcBef>
                <a:spcPts val="1200"/>
              </a:spcBef>
              <a:buSzPct val="100000"/>
            </a:pPr>
            <a:r>
              <a:rPr lang="en-US" sz="2800" b="1" dirty="0" err="1">
                <a:latin typeface="Candara" panose="020E0502030303020204" pitchFamily="34" charset="0"/>
              </a:rPr>
              <a:t>mult</a:t>
            </a:r>
            <a:r>
              <a:rPr lang="en-US" sz="2800" b="1" dirty="0">
                <a:latin typeface="Candara" panose="020E0502030303020204" pitchFamily="34" charset="0"/>
              </a:rPr>
              <a:t>: ...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-19050" y="893764"/>
            <a:ext cx="4572000" cy="130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sumSquare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x,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y) {</a:t>
            </a:r>
            <a:b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return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x,x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)+ y; </a:t>
            </a:r>
          </a:p>
          <a:p>
            <a:pPr lvl="1">
              <a:lnSpc>
                <a:spcPts val="2000"/>
              </a:lnSpc>
              <a:spcBef>
                <a:spcPts val="1200"/>
              </a:spcBef>
              <a:buSzPct val="100000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94591" y="2846810"/>
            <a:ext cx="14478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</a:rPr>
              <a:t>“push”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46185" y="4962452"/>
            <a:ext cx="13446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</a:rPr>
              <a:t>“pop”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9801225" y="3930611"/>
            <a:ext cx="1219200" cy="673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9953625" y="3419475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Stack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801225" y="4606886"/>
            <a:ext cx="1219200" cy="673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TextBox 11"/>
          <p:cNvSpPr txBox="1"/>
          <p:nvPr/>
        </p:nvSpPr>
        <p:spPr>
          <a:xfrm>
            <a:off x="8477251" y="3830706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0xFFFB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77251" y="4516993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0xFFF7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1172825" y="3623965"/>
            <a:ext cx="0" cy="165609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29826" y="3983593"/>
            <a:ext cx="89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[$</a:t>
            </a:r>
            <a:r>
              <a:rPr lang="en-US" sz="2800" dirty="0" err="1"/>
              <a:t>ra</a:t>
            </a:r>
            <a:r>
              <a:rPr lang="en-US" sz="2800" dirty="0"/>
              <a:t>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53625" y="4621768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$a1=y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54059" y="4808054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[0($sp)]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73524" y="4150829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[4($sp)]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the </a:t>
            </a:r>
            <a:r>
              <a:rPr lang="en-US" dirty="0" smtClean="0"/>
              <a:t>Stack for Saving &amp; Restoring Registers </a:t>
            </a:r>
            <a:endParaRPr lang="en-US" dirty="0"/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>
            <a:off x="194591" y="2169437"/>
            <a:ext cx="8610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6937514" y="3369097"/>
            <a:ext cx="487466" cy="1324562"/>
          </a:xfrm>
          <a:custGeom>
            <a:avLst/>
            <a:gdLst>
              <a:gd name="connsiteX0" fmla="*/ 0 w 487466"/>
              <a:gd name="connsiteY0" fmla="*/ 0 h 1729409"/>
              <a:gd name="connsiteX1" fmla="*/ 487017 w 487466"/>
              <a:gd name="connsiteY1" fmla="*/ 785191 h 1729409"/>
              <a:gd name="connsiteX2" fmla="*/ 69574 w 487466"/>
              <a:gd name="connsiteY2" fmla="*/ 1729409 h 172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7466" h="1729409">
                <a:moveTo>
                  <a:pt x="0" y="0"/>
                </a:moveTo>
                <a:cubicBezTo>
                  <a:pt x="237710" y="248478"/>
                  <a:pt x="475421" y="496956"/>
                  <a:pt x="487017" y="785191"/>
                </a:cubicBezTo>
                <a:cubicBezTo>
                  <a:pt x="498613" y="1073426"/>
                  <a:pt x="284093" y="1401417"/>
                  <a:pt x="69574" y="1729409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7491879" y="3038297"/>
            <a:ext cx="487466" cy="2413812"/>
          </a:xfrm>
          <a:custGeom>
            <a:avLst/>
            <a:gdLst>
              <a:gd name="connsiteX0" fmla="*/ 0 w 487466"/>
              <a:gd name="connsiteY0" fmla="*/ 0 h 1729409"/>
              <a:gd name="connsiteX1" fmla="*/ 487017 w 487466"/>
              <a:gd name="connsiteY1" fmla="*/ 785191 h 1729409"/>
              <a:gd name="connsiteX2" fmla="*/ 69574 w 487466"/>
              <a:gd name="connsiteY2" fmla="*/ 1729409 h 172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7466" h="1729409">
                <a:moveTo>
                  <a:pt x="0" y="0"/>
                </a:moveTo>
                <a:cubicBezTo>
                  <a:pt x="237710" y="248478"/>
                  <a:pt x="475421" y="496956"/>
                  <a:pt x="487017" y="785191"/>
                </a:cubicBezTo>
                <a:cubicBezTo>
                  <a:pt x="498613" y="1073426"/>
                  <a:pt x="284093" y="1401417"/>
                  <a:pt x="69574" y="1729409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7751109" y="2713686"/>
            <a:ext cx="487466" cy="3051009"/>
          </a:xfrm>
          <a:custGeom>
            <a:avLst/>
            <a:gdLst>
              <a:gd name="connsiteX0" fmla="*/ 0 w 487466"/>
              <a:gd name="connsiteY0" fmla="*/ 0 h 1729409"/>
              <a:gd name="connsiteX1" fmla="*/ 487017 w 487466"/>
              <a:gd name="connsiteY1" fmla="*/ 785191 h 1729409"/>
              <a:gd name="connsiteX2" fmla="*/ 69574 w 487466"/>
              <a:gd name="connsiteY2" fmla="*/ 1729409 h 172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7466" h="1729409">
                <a:moveTo>
                  <a:pt x="0" y="0"/>
                </a:moveTo>
                <a:cubicBezTo>
                  <a:pt x="237710" y="248478"/>
                  <a:pt x="475421" y="496956"/>
                  <a:pt x="487017" y="785191"/>
                </a:cubicBezTo>
                <a:cubicBezTo>
                  <a:pt x="498613" y="1073426"/>
                  <a:pt x="284093" y="1401417"/>
                  <a:pt x="69574" y="1729409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858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Register </a:t>
            </a:r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Calle</a:t>
            </a:r>
            <a:r>
              <a:rPr lang="en-US" u="sng" dirty="0" err="1" smtClean="0">
                <a:solidFill>
                  <a:srgbClr val="FF3300"/>
                </a:solidFill>
              </a:rPr>
              <a:t>R</a:t>
            </a:r>
            <a:r>
              <a:rPr lang="en-US" dirty="0" smtClean="0"/>
              <a:t>: the calling function</a:t>
            </a:r>
          </a:p>
          <a:p>
            <a:r>
              <a:rPr lang="en-US" dirty="0" err="1" smtClean="0"/>
              <a:t>Calle</a:t>
            </a:r>
            <a:r>
              <a:rPr lang="en-US" u="sng" dirty="0" err="1" smtClean="0">
                <a:solidFill>
                  <a:srgbClr val="FF3300"/>
                </a:solidFill>
              </a:rPr>
              <a:t>E</a:t>
            </a:r>
            <a:r>
              <a:rPr lang="en-US" dirty="0" smtClean="0"/>
              <a:t>: the function being called</a:t>
            </a: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err="1" smtClean="0"/>
              <a:t>callee</a:t>
            </a:r>
            <a:r>
              <a:rPr lang="en-US" dirty="0" smtClean="0"/>
              <a:t> returns from executing, the caller needs to know which </a:t>
            </a:r>
            <a:br>
              <a:rPr lang="en-US" dirty="0" smtClean="0"/>
            </a:br>
            <a:r>
              <a:rPr lang="en-US" dirty="0" smtClean="0"/>
              <a:t>registers may have changed and which are guaranteed to be unchanged.</a:t>
            </a:r>
          </a:p>
          <a:p>
            <a:endParaRPr lang="en-US" dirty="0" smtClean="0">
              <a:solidFill>
                <a:srgbClr val="FF3300"/>
              </a:solidFill>
            </a:endParaRPr>
          </a:p>
          <a:p>
            <a:r>
              <a:rPr lang="en-US" dirty="0" smtClean="0">
                <a:solidFill>
                  <a:srgbClr val="FF3300"/>
                </a:solidFill>
              </a:rPr>
              <a:t>Register Conventions: </a:t>
            </a:r>
            <a:r>
              <a:rPr lang="en-US" dirty="0" smtClean="0"/>
              <a:t>A set of generally accepted rules as to which </a:t>
            </a:r>
            <a:br>
              <a:rPr lang="en-US" dirty="0" smtClean="0"/>
            </a:br>
            <a:r>
              <a:rPr lang="en-US" dirty="0" smtClean="0"/>
              <a:t>registers will be unchanged after a procedure call (</a:t>
            </a:r>
            <a:r>
              <a:rPr lang="en-US" b="1" dirty="0" err="1" smtClean="0">
                <a:solidFill>
                  <a:srgbClr val="077DC5"/>
                </a:solidFill>
              </a:rPr>
              <a:t>jal</a:t>
            </a:r>
            <a:r>
              <a:rPr lang="en-US" dirty="0" smtClean="0"/>
              <a:t>) and which may be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50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41" name="Group 157"/>
          <p:cNvGraphicFramePr>
            <a:graphicFrameLocks noGrp="1"/>
          </p:cNvGraphicFramePr>
          <p:nvPr>
            <p:ph type="tbl" idx="1"/>
            <p:extLst/>
          </p:nvPr>
        </p:nvGraphicFramePr>
        <p:xfrm>
          <a:off x="209549" y="1081088"/>
          <a:ext cx="11696700" cy="4762363"/>
        </p:xfrm>
        <a:graphic>
          <a:graphicData uri="http://schemas.openxmlformats.org/drawingml/2006/table">
            <a:tbl>
              <a:tblPr/>
              <a:tblGrid>
                <a:gridCol w="1866901"/>
                <a:gridCol w="2903345"/>
                <a:gridCol w="2687830"/>
                <a:gridCol w="4238624"/>
              </a:tblGrid>
              <a:tr h="4342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Register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Should preserve on call?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4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constant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n.a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$v0 - $v1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2-3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returned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$a0 - $a3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4-7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arguments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$t0 - $t7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8-15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$s0 - $s7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16-23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saved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$t8 - $t9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24-25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$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gp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global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$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sp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stack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$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fp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frame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$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ra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return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" y="85725"/>
            <a:ext cx="10363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MIPS Register Convention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317357" y="6529176"/>
            <a:ext cx="746912" cy="365125"/>
          </a:xfrm>
        </p:spPr>
        <p:txBody>
          <a:bodyPr/>
          <a:lstStyle/>
          <a:p>
            <a:pPr>
              <a:defRPr/>
            </a:pPr>
            <a:fld id="{DC485903-0D27-48DF-B157-886E311586F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_fonts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2726</TotalTime>
  <Words>547</Words>
  <Application>Microsoft Office PowerPoint</Application>
  <PresentationFormat>와이드스크린</PresentationFormat>
  <Paragraphs>280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맑은 고딕</vt:lpstr>
      <vt:lpstr>연세</vt:lpstr>
      <vt:lpstr>조선일보명조</vt:lpstr>
      <vt:lpstr>Arial</vt:lpstr>
      <vt:lpstr>Calibri</vt:lpstr>
      <vt:lpstr>Candara</vt:lpstr>
      <vt:lpstr>Wingdings</vt:lpstr>
      <vt:lpstr>Office 테마</vt:lpstr>
      <vt:lpstr> Lecture 2-2 Stacks &amp; Registers  Courtesy of A. Shrivastava (ASU) &amp; Tack-Don Han (Yonsei)</vt:lpstr>
      <vt:lpstr>PowerPoint 프레젠테이션</vt:lpstr>
      <vt:lpstr>Stacks and Registers for Function Calls</vt:lpstr>
      <vt:lpstr>Using the Stack for Saving &amp; Restoring Registers </vt:lpstr>
      <vt:lpstr>Using the Stack for Saving &amp; Restoring Registers </vt:lpstr>
      <vt:lpstr>Using the Stack for Saving &amp; Restoring Registers </vt:lpstr>
      <vt:lpstr>Using the Stack for Saving &amp; Restoring Registers </vt:lpstr>
      <vt:lpstr>Register Conventions</vt:lpstr>
      <vt:lpstr>MIPS Register Convention</vt:lpstr>
      <vt:lpstr>Summary - Requirements for Functions</vt:lpstr>
      <vt:lpstr>Example of Procedure Call</vt:lpstr>
      <vt:lpstr>Example of Procedure Call (alt.)</vt:lpstr>
      <vt:lpstr>Example of Recursive Call (factorial)</vt:lpstr>
      <vt:lpstr>Example of Recursive Call (factorial)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Registered User</cp:lastModifiedBy>
  <cp:revision>180</cp:revision>
  <dcterms:created xsi:type="dcterms:W3CDTF">2015-05-11T14:27:05Z</dcterms:created>
  <dcterms:modified xsi:type="dcterms:W3CDTF">2017-03-15T05:59:58Z</dcterms:modified>
</cp:coreProperties>
</file>