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2" r:id="rId2"/>
    <p:sldId id="363" r:id="rId3"/>
    <p:sldId id="400" r:id="rId4"/>
    <p:sldId id="381" r:id="rId5"/>
    <p:sldId id="401" r:id="rId6"/>
    <p:sldId id="402" r:id="rId7"/>
    <p:sldId id="403" r:id="rId8"/>
    <p:sldId id="404" r:id="rId9"/>
    <p:sldId id="405" r:id="rId10"/>
    <p:sldId id="38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C5"/>
    <a:srgbClr val="FF0000"/>
    <a:srgbClr val="5B9BD5"/>
    <a:srgbClr val="184A6B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7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90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154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92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263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983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914400"/>
            <a:ext cx="11687907" cy="526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charset="2"/>
              <a:buChar char="l"/>
              <a:defRPr sz="3000"/>
            </a:lvl1pPr>
            <a:lvl2pPr marL="971550" indent="-514350">
              <a:buFont typeface="Wingdings" charset="2"/>
              <a:buChar char="Ø"/>
              <a:defRPr sz="2800"/>
            </a:lvl2pPr>
            <a:lvl3pPr marL="1143000" indent="-228600">
              <a:buFont typeface="Wingdings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10363200" cy="4648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51200" y="6248400"/>
            <a:ext cx="568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1069" y="6449664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85903-0D27-48DF-B157-886E31158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269612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2-2</a:t>
            </a:r>
            <a:br>
              <a:rPr kumimoji="1" lang="en-US" altLang="ko-KR" dirty="0" smtClean="0"/>
            </a:br>
            <a:r>
              <a:rPr kumimoji="1" lang="en-US" altLang="ko-KR" dirty="0" smtClean="0"/>
              <a:t>Stacks &amp; Registers</a:t>
            </a: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479642" cy="480131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Computer Architecture-Module1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 - Requirements for Functions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914400"/>
            <a:ext cx="11687907" cy="6248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dirty="0"/>
              <a:t>Pass arguments to the function</a:t>
            </a:r>
          </a:p>
          <a:p>
            <a:pPr lvl="1" eaLnBrk="1" hangingPunct="1">
              <a:lnSpc>
                <a:spcPct val="70000"/>
              </a:lnSpc>
            </a:pPr>
            <a:r>
              <a:rPr lang="en-US" b="1" dirty="0"/>
              <a:t>$a0, $a1, $a2, $a3</a:t>
            </a:r>
          </a:p>
          <a:p>
            <a:pPr eaLnBrk="1" hangingPunct="1">
              <a:lnSpc>
                <a:spcPct val="70000"/>
              </a:lnSpc>
            </a:pPr>
            <a:r>
              <a:rPr lang="en-US" dirty="0"/>
              <a:t>Get results from the function</a:t>
            </a:r>
          </a:p>
          <a:p>
            <a:pPr lvl="1" eaLnBrk="1" hangingPunct="1">
              <a:lnSpc>
                <a:spcPct val="70000"/>
              </a:lnSpc>
            </a:pPr>
            <a:r>
              <a:rPr lang="en-US" b="1" dirty="0"/>
              <a:t>$v0, $v1</a:t>
            </a:r>
          </a:p>
          <a:p>
            <a:pPr eaLnBrk="1" hangingPunct="1">
              <a:lnSpc>
                <a:spcPct val="70000"/>
              </a:lnSpc>
            </a:pPr>
            <a:r>
              <a:rPr lang="en-US" dirty="0"/>
              <a:t>Can </a:t>
            </a:r>
            <a:r>
              <a:rPr lang="en-US" dirty="0" smtClean="0"/>
              <a:t>call the function from </a:t>
            </a:r>
            <a:r>
              <a:rPr lang="en-US" dirty="0"/>
              <a:t>anywhere</a:t>
            </a:r>
          </a:p>
          <a:p>
            <a:pPr lvl="1" eaLnBrk="1" hangingPunct="1">
              <a:lnSpc>
                <a:spcPct val="70000"/>
              </a:lnSpc>
            </a:pPr>
            <a:r>
              <a:rPr lang="en-US" b="1" dirty="0" err="1"/>
              <a:t>jal</a:t>
            </a:r>
            <a:endParaRPr lang="en-US" b="1" dirty="0"/>
          </a:p>
          <a:p>
            <a:pPr eaLnBrk="1" hangingPunct="1">
              <a:lnSpc>
                <a:spcPct val="70000"/>
              </a:lnSpc>
            </a:pPr>
            <a:r>
              <a:rPr lang="en-US" dirty="0"/>
              <a:t>Can always return back</a:t>
            </a:r>
          </a:p>
          <a:p>
            <a:pPr lvl="1" eaLnBrk="1" hangingPunct="1">
              <a:lnSpc>
                <a:spcPct val="70000"/>
              </a:lnSpc>
            </a:pPr>
            <a:r>
              <a:rPr lang="en-US" b="1" dirty="0" err="1"/>
              <a:t>jr</a:t>
            </a:r>
            <a:endParaRPr lang="en-US" b="1" dirty="0"/>
          </a:p>
          <a:p>
            <a:pPr eaLnBrk="1" hangingPunct="1">
              <a:lnSpc>
                <a:spcPct val="70000"/>
              </a:lnSpc>
            </a:pPr>
            <a:r>
              <a:rPr lang="en-US" dirty="0"/>
              <a:t>Nested and </a:t>
            </a:r>
            <a:r>
              <a:rPr lang="en-US" dirty="0" smtClean="0"/>
              <a:t>recursive functions</a:t>
            </a:r>
            <a:endParaRPr lang="en-US" dirty="0"/>
          </a:p>
          <a:p>
            <a:pPr lvl="1" eaLnBrk="1" hangingPunct="1">
              <a:lnSpc>
                <a:spcPct val="70000"/>
              </a:lnSpc>
            </a:pPr>
            <a:r>
              <a:rPr lang="en-US" b="1" dirty="0"/>
              <a:t>Save $</a:t>
            </a:r>
            <a:r>
              <a:rPr lang="en-US" b="1" dirty="0" err="1"/>
              <a:t>ra</a:t>
            </a:r>
            <a:r>
              <a:rPr lang="en-US" b="1" dirty="0"/>
              <a:t> on stack</a:t>
            </a:r>
          </a:p>
          <a:p>
            <a:pPr eaLnBrk="1" hangingPunct="1">
              <a:lnSpc>
                <a:spcPct val="70000"/>
              </a:lnSpc>
            </a:pPr>
            <a:r>
              <a:rPr lang="en-US" dirty="0"/>
              <a:t>Saving and </a:t>
            </a:r>
            <a:r>
              <a:rPr lang="en-US" dirty="0" smtClean="0"/>
              <a:t>restoring registers</a:t>
            </a:r>
            <a:endParaRPr lang="en-US" dirty="0"/>
          </a:p>
          <a:p>
            <a:pPr lvl="1" eaLnBrk="1" hangingPunct="1">
              <a:lnSpc>
                <a:spcPct val="70000"/>
              </a:lnSpc>
            </a:pPr>
            <a:r>
              <a:rPr lang="en-US" b="1" dirty="0"/>
              <a:t>Register Conventions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Functions with more than 4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Pass them on the stack</a:t>
            </a:r>
          </a:p>
        </p:txBody>
      </p:sp>
    </p:spTree>
    <p:extLst>
      <p:ext uri="{BB962C8B-B14F-4D97-AF65-F5344CB8AC3E}">
        <p14:creationId xmlns:p14="http://schemas.microsoft.com/office/powerpoint/2010/main" val="2703964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 smtClean="0"/>
              <a:t>Requirements for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 arguments to the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 results from the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call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function from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anywhere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always return 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Nested and </a:t>
            </a:r>
            <a:r>
              <a:rPr lang="en-US" altLang="ko-KR" b="1" dirty="0" smtClean="0"/>
              <a:t>recursive functions</a:t>
            </a:r>
            <a:endParaRPr lang="en-US" altLang="ko-KR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Saving and </a:t>
            </a:r>
            <a:r>
              <a:rPr lang="en-US" altLang="ko-KR" b="1" dirty="0" smtClean="0"/>
              <a:t>restoring registers</a:t>
            </a:r>
            <a:endParaRPr lang="en-US" altLang="ko-KR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Functions with more than 4 parameters</a:t>
            </a:r>
          </a:p>
          <a:p>
            <a:pPr lvl="1"/>
            <a:endParaRPr kumimoji="1"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960683" y="2408846"/>
            <a:ext cx="8270662" cy="646331"/>
          </a:xfrm>
        </p:spPr>
        <p:txBody>
          <a:bodyPr/>
          <a:lstStyle/>
          <a:p>
            <a:r>
              <a:rPr kumimoji="1" lang="en-US" altLang="ko-KR" dirty="0" smtClean="0"/>
              <a:t>Stacks and Registers for Function Calls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209259" cy="480131"/>
          </a:xfrm>
        </p:spPr>
        <p:txBody>
          <a:bodyPr/>
          <a:lstStyle/>
          <a:p>
            <a:r>
              <a:rPr lang="en-US" altLang="ko-KR" smtClean="0"/>
              <a:t>Function Calls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2269257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err="1"/>
              <a:t>sumSquare</a:t>
            </a:r>
            <a:r>
              <a:rPr lang="en-US" sz="2800" b="1" dirty="0"/>
              <a:t>: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/>
              <a:t>addi </a:t>
            </a:r>
            <a:r>
              <a:rPr lang="en-US" sz="2800" b="1" dirty="0"/>
              <a:t>$sp,$sp,-8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>
                <a:solidFill>
                  <a:srgbClr val="FF0000"/>
                </a:solidFill>
              </a:rPr>
              <a:t>sw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$</a:t>
            </a:r>
            <a:r>
              <a:rPr lang="en-US" sz="2800" b="1" dirty="0" err="1">
                <a:solidFill>
                  <a:srgbClr val="FF0000"/>
                </a:solidFill>
              </a:rPr>
              <a:t>ra</a:t>
            </a:r>
            <a:r>
              <a:rPr lang="en-US" sz="2800" b="1" dirty="0">
                <a:solidFill>
                  <a:srgbClr val="FF0000"/>
                </a:solidFill>
              </a:rPr>
              <a:t>, 4($sp)</a:t>
            </a:r>
            <a:r>
              <a:rPr lang="en-US" sz="2800" b="1" dirty="0"/>
              <a:t>		</a:t>
            </a:r>
            <a:r>
              <a:rPr lang="en-US" sz="2800" b="1" i="1" dirty="0"/>
              <a:t># save ret </a:t>
            </a:r>
            <a:r>
              <a:rPr lang="en-US" sz="2800" b="1" i="1" dirty="0" err="1"/>
              <a:t>addr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>
                <a:solidFill>
                  <a:srgbClr val="FF0000"/>
                </a:solidFill>
              </a:rPr>
              <a:t>sw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$a1, 0($sp)</a:t>
            </a:r>
            <a:r>
              <a:rPr lang="en-US" sz="2800" b="1" dirty="0"/>
              <a:t>		</a:t>
            </a:r>
            <a:r>
              <a:rPr lang="en-US" sz="2800" b="1" i="1" dirty="0"/>
              <a:t># save y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1975" y="3804940"/>
            <a:ext cx="7543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 </a:t>
            </a:r>
            <a:r>
              <a:rPr lang="en-US" sz="2800" b="1" dirty="0">
                <a:latin typeface="Candara" panose="020E0502030303020204" pitchFamily="34" charset="0"/>
              </a:rPr>
              <a:t>$a1,$a0,$zero</a:t>
            </a:r>
            <a:r>
              <a:rPr lang="en-US" sz="2800" b="1" i="1" dirty="0">
                <a:latin typeface="Candara" panose="020E0502030303020204" pitchFamily="34" charset="0"/>
              </a:rPr>
              <a:t>  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</a:t>
            </a:r>
            <a:r>
              <a:rPr lang="en-US" sz="2800" b="1" i="1" dirty="0" err="1">
                <a:latin typeface="Candara" panose="020E0502030303020204" pitchFamily="34" charset="0"/>
              </a:rPr>
              <a:t>x,x</a:t>
            </a:r>
            <a:r>
              <a:rPr lang="en-US" sz="2800" b="1" i="1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jal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 		 	</a:t>
            </a:r>
            <a:r>
              <a:rPr lang="en-US" sz="2800" b="1" i="1" dirty="0">
                <a:latin typeface="Candara" panose="020E0502030303020204" pitchFamily="34" charset="0"/>
              </a:rPr>
              <a:t># call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1975" y="4611614"/>
            <a:ext cx="75438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$a1, 0($</a:t>
            </a:r>
            <a:r>
              <a:rPr lang="en-US" sz="2800" b="1" dirty="0" err="1">
                <a:latin typeface="Candara" panose="020E0502030303020204" pitchFamily="34" charset="0"/>
              </a:rPr>
              <a:t>sp</a:t>
            </a:r>
            <a:r>
              <a:rPr lang="en-US" sz="2800" b="1" dirty="0">
                <a:latin typeface="Candara" panose="020E0502030303020204" pitchFamily="34" charset="0"/>
              </a:rPr>
              <a:t>)	 	</a:t>
            </a:r>
            <a:r>
              <a:rPr lang="en-US" sz="2800" b="1" i="1" dirty="0">
                <a:latin typeface="Candara" panose="020E0502030303020204" pitchFamily="34" charset="0"/>
              </a:rPr>
              <a:t># restore 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</a:t>
            </a:r>
            <a:r>
              <a:rPr lang="en-US" sz="2800" b="1" dirty="0">
                <a:latin typeface="Candara" panose="020E0502030303020204" pitchFamily="34" charset="0"/>
              </a:rPr>
              <a:t> $v0,$v0,$a1</a:t>
            </a:r>
            <a:r>
              <a:rPr lang="en-US" sz="2800" b="1" i="1" dirty="0">
                <a:latin typeface="Candara" panose="020E0502030303020204" pitchFamily="34" charset="0"/>
              </a:rPr>
              <a:t> 	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()+y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r>
              <a:rPr lang="en-US" sz="2800" b="1" dirty="0">
                <a:latin typeface="Candara" panose="020E0502030303020204" pitchFamily="34" charset="0"/>
              </a:rPr>
              <a:t>, 4($</a:t>
            </a:r>
            <a:r>
              <a:rPr lang="en-US" sz="2800" b="1" dirty="0" err="1">
                <a:latin typeface="Candara" panose="020E0502030303020204" pitchFamily="34" charset="0"/>
              </a:rPr>
              <a:t>sp</a:t>
            </a:r>
            <a:r>
              <a:rPr lang="en-US" sz="2800" b="1" dirty="0">
                <a:latin typeface="Candara" panose="020E0502030303020204" pitchFamily="34" charset="0"/>
              </a:rPr>
              <a:t>)	 	</a:t>
            </a:r>
            <a:r>
              <a:rPr lang="en-US" sz="2800" b="1" i="1" dirty="0">
                <a:latin typeface="Candara" panose="020E0502030303020204" pitchFamily="34" charset="0"/>
              </a:rPr>
              <a:t># get ret </a:t>
            </a:r>
            <a:r>
              <a:rPr lang="en-US" sz="2800" b="1" i="1" dirty="0" err="1">
                <a:latin typeface="Candara" panose="020E0502030303020204" pitchFamily="34" charset="0"/>
              </a:rPr>
              <a:t>addr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addi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$sp,$sp,8  	 	</a:t>
            </a:r>
            <a:r>
              <a:rPr lang="en-US" sz="2800" b="1" i="1" dirty="0">
                <a:latin typeface="Candara" panose="020E0502030303020204" pitchFamily="34" charset="0"/>
              </a:rPr>
              <a:t># restore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: ...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0" y="893764"/>
            <a:ext cx="4572000" cy="130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sumSquare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y) {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x,x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y;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94591" y="2846810"/>
            <a:ext cx="144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</a:rPr>
              <a:t>“push”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9801225" y="3930611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9953625" y="3419475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01225" y="4606886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477251" y="383070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7251" y="451699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172825" y="3623965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29826" y="398359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[$</a:t>
            </a:r>
            <a:r>
              <a:rPr lang="en-US" sz="2800" dirty="0" err="1"/>
              <a:t>ra</a:t>
            </a:r>
            <a:r>
              <a:rPr lang="en-US" sz="2800" dirty="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3625" y="462176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$a1=y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4059" y="480805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0($sp)</a:t>
            </a:r>
            <a:r>
              <a:rPr lang="en-US" sz="2800" dirty="0"/>
              <a:t>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73524" y="4150829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4($sp)</a:t>
            </a:r>
            <a:r>
              <a:rPr lang="en-US" sz="2800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2076" y="10287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$sp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89350" y="1524000"/>
            <a:ext cx="2107275" cy="549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8801" y="1537739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 for Saving &amp; Restoring Registers 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4591" y="2169437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47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2269257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err="1"/>
              <a:t>sumSquare</a:t>
            </a:r>
            <a:r>
              <a:rPr lang="en-US" sz="2800" b="1" dirty="0"/>
              <a:t>: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/>
              <a:t>addi </a:t>
            </a:r>
            <a:r>
              <a:rPr lang="en-US" sz="2800" b="1" dirty="0"/>
              <a:t>$sp,$sp,-8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/>
              <a:t>sw</a:t>
            </a:r>
            <a:r>
              <a:rPr lang="en-US" sz="2800" b="1" i="1" dirty="0"/>
              <a:t> </a:t>
            </a:r>
            <a:r>
              <a:rPr lang="en-US" sz="2800" b="1" dirty="0"/>
              <a:t>$</a:t>
            </a:r>
            <a:r>
              <a:rPr lang="en-US" sz="2800" b="1" dirty="0" err="1"/>
              <a:t>ra</a:t>
            </a:r>
            <a:r>
              <a:rPr lang="en-US" sz="2800" b="1" dirty="0"/>
              <a:t>, 4($sp)		</a:t>
            </a:r>
            <a:r>
              <a:rPr lang="en-US" sz="2800" b="1" i="1" dirty="0"/>
              <a:t># save ret </a:t>
            </a:r>
            <a:r>
              <a:rPr lang="en-US" sz="2800" b="1" i="1" dirty="0" err="1"/>
              <a:t>addr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/>
              <a:t>sw</a:t>
            </a:r>
            <a:r>
              <a:rPr lang="en-US" sz="2800" b="1" i="1" dirty="0"/>
              <a:t> </a:t>
            </a:r>
            <a:r>
              <a:rPr lang="en-US" sz="2800" b="1" dirty="0"/>
              <a:t>$a1, 0($sp)		</a:t>
            </a:r>
            <a:r>
              <a:rPr lang="en-US" sz="2800" b="1" i="1" dirty="0"/>
              <a:t># save y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1975" y="3804940"/>
            <a:ext cx="7543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 </a:t>
            </a:r>
            <a:r>
              <a:rPr lang="en-US" sz="2800" b="1" dirty="0">
                <a:latin typeface="Candara" panose="020E0502030303020204" pitchFamily="34" charset="0"/>
              </a:rPr>
              <a:t>$a1,$a0,$zero</a:t>
            </a:r>
            <a:r>
              <a:rPr lang="en-US" sz="2800" b="1" i="1" dirty="0">
                <a:latin typeface="Candara" panose="020E0502030303020204" pitchFamily="34" charset="0"/>
              </a:rPr>
              <a:t>  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</a:t>
            </a:r>
            <a:r>
              <a:rPr lang="en-US" sz="2800" b="1" i="1" dirty="0" err="1">
                <a:latin typeface="Candara" panose="020E0502030303020204" pitchFamily="34" charset="0"/>
              </a:rPr>
              <a:t>x,x</a:t>
            </a:r>
            <a:r>
              <a:rPr lang="en-US" sz="2800" b="1" i="1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jal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 		 	</a:t>
            </a:r>
            <a:r>
              <a:rPr lang="en-US" sz="2800" b="1" i="1" dirty="0">
                <a:latin typeface="Candara" panose="020E0502030303020204" pitchFamily="34" charset="0"/>
              </a:rPr>
              <a:t># call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1975" y="4611614"/>
            <a:ext cx="75438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$a1, 0($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sp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restore 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</a:t>
            </a:r>
            <a:r>
              <a:rPr lang="en-US" sz="2800" b="1" dirty="0">
                <a:latin typeface="Candara" panose="020E0502030303020204" pitchFamily="34" charset="0"/>
              </a:rPr>
              <a:t> $v0,$v0,$a1</a:t>
            </a:r>
            <a:r>
              <a:rPr lang="en-US" sz="2800" b="1" i="1" dirty="0">
                <a:latin typeface="Candara" panose="020E0502030303020204" pitchFamily="34" charset="0"/>
              </a:rPr>
              <a:t> 	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()+y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ra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, 4($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sp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get ret </a:t>
            </a:r>
            <a:r>
              <a:rPr lang="en-US" sz="2800" b="1" i="1" dirty="0" err="1">
                <a:latin typeface="Candara" panose="020E0502030303020204" pitchFamily="34" charset="0"/>
              </a:rPr>
              <a:t>addr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addi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$sp,$sp,8  	 	</a:t>
            </a:r>
            <a:r>
              <a:rPr lang="en-US" sz="2800" b="1" i="1" dirty="0">
                <a:latin typeface="Candara" panose="020E0502030303020204" pitchFamily="34" charset="0"/>
              </a:rPr>
              <a:t># restore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: ...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0" y="893764"/>
            <a:ext cx="4572000" cy="130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sumSquare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y) {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x,x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y;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94591" y="2846810"/>
            <a:ext cx="144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“push”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46185" y="4962452"/>
            <a:ext cx="13446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</a:rPr>
              <a:t>“pop”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9801225" y="3930611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9953625" y="3419475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01225" y="4606886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477251" y="383070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7251" y="451699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172825" y="3623965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29826" y="398359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[$</a:t>
            </a:r>
            <a:r>
              <a:rPr lang="en-US" sz="2800" dirty="0" err="1"/>
              <a:t>ra</a:t>
            </a:r>
            <a:r>
              <a:rPr lang="en-US" sz="2800" dirty="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3625" y="462176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$a1=y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4059" y="480805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[0($sp)]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73524" y="4150829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[4($sp)]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 for Saving &amp; Restoring Registers 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4591" y="2169437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0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2269257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err="1"/>
              <a:t>sumSquare</a:t>
            </a:r>
            <a:r>
              <a:rPr lang="en-US" sz="2800" b="1" dirty="0"/>
              <a:t>: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addi </a:t>
            </a:r>
            <a:r>
              <a:rPr lang="en-US" sz="2800" b="1" dirty="0">
                <a:solidFill>
                  <a:srgbClr val="FF0000"/>
                </a:solidFill>
              </a:rPr>
              <a:t>$sp,$sp,-8</a:t>
            </a: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/>
              <a:t>sw</a:t>
            </a:r>
            <a:r>
              <a:rPr lang="en-US" sz="2800" b="1" i="1" dirty="0"/>
              <a:t> </a:t>
            </a:r>
            <a:r>
              <a:rPr lang="en-US" sz="2800" b="1" dirty="0"/>
              <a:t>$</a:t>
            </a:r>
            <a:r>
              <a:rPr lang="en-US" sz="2800" b="1" dirty="0" err="1"/>
              <a:t>ra</a:t>
            </a:r>
            <a:r>
              <a:rPr lang="en-US" sz="2800" b="1" dirty="0"/>
              <a:t>, 4($sp)		</a:t>
            </a:r>
            <a:r>
              <a:rPr lang="en-US" sz="2800" b="1" i="1" dirty="0"/>
              <a:t># save ret </a:t>
            </a:r>
            <a:r>
              <a:rPr lang="en-US" sz="2800" b="1" i="1" dirty="0" err="1"/>
              <a:t>addr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/>
              <a:t>sw</a:t>
            </a:r>
            <a:r>
              <a:rPr lang="en-US" sz="2800" b="1" i="1" dirty="0"/>
              <a:t> </a:t>
            </a:r>
            <a:r>
              <a:rPr lang="en-US" sz="2800" b="1" dirty="0"/>
              <a:t>$a1, 0($sp)		</a:t>
            </a:r>
            <a:r>
              <a:rPr lang="en-US" sz="2800" b="1" i="1" dirty="0"/>
              <a:t># save y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1975" y="3804940"/>
            <a:ext cx="7543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 </a:t>
            </a:r>
            <a:r>
              <a:rPr lang="en-US" sz="2800" b="1" dirty="0">
                <a:latin typeface="Candara" panose="020E0502030303020204" pitchFamily="34" charset="0"/>
              </a:rPr>
              <a:t>$a1,$a0,$zero</a:t>
            </a:r>
            <a:r>
              <a:rPr lang="en-US" sz="2800" b="1" i="1" dirty="0">
                <a:latin typeface="Candara" panose="020E0502030303020204" pitchFamily="34" charset="0"/>
              </a:rPr>
              <a:t>  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</a:t>
            </a:r>
            <a:r>
              <a:rPr lang="en-US" sz="2800" b="1" i="1" dirty="0" err="1">
                <a:latin typeface="Candara" panose="020E0502030303020204" pitchFamily="34" charset="0"/>
              </a:rPr>
              <a:t>x,x</a:t>
            </a:r>
            <a:r>
              <a:rPr lang="en-US" sz="2800" b="1" i="1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jal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 		 	</a:t>
            </a:r>
            <a:r>
              <a:rPr lang="en-US" sz="2800" b="1" i="1" dirty="0">
                <a:latin typeface="Candara" panose="020E0502030303020204" pitchFamily="34" charset="0"/>
              </a:rPr>
              <a:t># call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1975" y="4611614"/>
            <a:ext cx="75438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$a1, 0($</a:t>
            </a:r>
            <a:r>
              <a:rPr lang="en-US" sz="2800" b="1" dirty="0" err="1">
                <a:latin typeface="Candara" panose="020E0502030303020204" pitchFamily="34" charset="0"/>
              </a:rPr>
              <a:t>sp</a:t>
            </a:r>
            <a:r>
              <a:rPr lang="en-US" sz="2800" b="1" dirty="0">
                <a:latin typeface="Candara" panose="020E0502030303020204" pitchFamily="34" charset="0"/>
              </a:rPr>
              <a:t>)	 	</a:t>
            </a:r>
            <a:r>
              <a:rPr lang="en-US" sz="2800" b="1" i="1" dirty="0">
                <a:latin typeface="Candara" panose="020E0502030303020204" pitchFamily="34" charset="0"/>
              </a:rPr>
              <a:t># restore 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</a:t>
            </a:r>
            <a:r>
              <a:rPr lang="en-US" sz="2800" b="1" dirty="0">
                <a:latin typeface="Candara" panose="020E0502030303020204" pitchFamily="34" charset="0"/>
              </a:rPr>
              <a:t> $v0,$v0,$a1</a:t>
            </a:r>
            <a:r>
              <a:rPr lang="en-US" sz="2800" b="1" i="1" dirty="0">
                <a:latin typeface="Candara" panose="020E0502030303020204" pitchFamily="34" charset="0"/>
              </a:rPr>
              <a:t> 	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()+y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r>
              <a:rPr lang="en-US" sz="2800" b="1" dirty="0">
                <a:latin typeface="Candara" panose="020E0502030303020204" pitchFamily="34" charset="0"/>
              </a:rPr>
              <a:t>, 4($</a:t>
            </a:r>
            <a:r>
              <a:rPr lang="en-US" sz="2800" b="1" dirty="0" err="1">
                <a:latin typeface="Candara" panose="020E0502030303020204" pitchFamily="34" charset="0"/>
              </a:rPr>
              <a:t>sp</a:t>
            </a:r>
            <a:r>
              <a:rPr lang="en-US" sz="2800" b="1" dirty="0">
                <a:latin typeface="Candara" panose="020E0502030303020204" pitchFamily="34" charset="0"/>
              </a:rPr>
              <a:t>)	 	</a:t>
            </a:r>
            <a:r>
              <a:rPr lang="en-US" sz="2800" b="1" i="1" dirty="0">
                <a:latin typeface="Candara" panose="020E0502030303020204" pitchFamily="34" charset="0"/>
              </a:rPr>
              <a:t># get ret </a:t>
            </a:r>
            <a:r>
              <a:rPr lang="en-US" sz="2800" b="1" i="1" dirty="0" err="1">
                <a:latin typeface="Candara" panose="020E0502030303020204" pitchFamily="34" charset="0"/>
              </a:rPr>
              <a:t>addr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addi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$sp,$sp,8  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restore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: ...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0" y="893764"/>
            <a:ext cx="4572000" cy="130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sumSquare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y) {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x,x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y;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94591" y="2846810"/>
            <a:ext cx="144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“push”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46185" y="4962452"/>
            <a:ext cx="13446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“pop”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9801225" y="3930611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9953625" y="3419475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01225" y="4606886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477251" y="383070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7251" y="451699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172825" y="3623965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29826" y="398359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[$</a:t>
            </a:r>
            <a:r>
              <a:rPr lang="en-US" sz="2800" dirty="0" err="1"/>
              <a:t>ra</a:t>
            </a:r>
            <a:r>
              <a:rPr lang="en-US" sz="2800" dirty="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3625" y="462176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$a1=y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4059" y="480805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[0($sp)]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73524" y="4150829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[4($sp)]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 for Saving &amp; Restoring Registers 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4591" y="2169437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2269257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err="1"/>
              <a:t>sumSquare</a:t>
            </a:r>
            <a:r>
              <a:rPr lang="en-US" sz="2800" b="1" dirty="0"/>
              <a:t>: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addi </a:t>
            </a:r>
            <a:r>
              <a:rPr lang="en-US" sz="2800" b="1" dirty="0">
                <a:solidFill>
                  <a:srgbClr val="FF0000"/>
                </a:solidFill>
              </a:rPr>
              <a:t>$sp,$sp,-8</a:t>
            </a: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>
                <a:solidFill>
                  <a:srgbClr val="FF0000"/>
                </a:solidFill>
              </a:rPr>
              <a:t>sw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$</a:t>
            </a:r>
            <a:r>
              <a:rPr lang="en-US" sz="2800" b="1" dirty="0" err="1">
                <a:solidFill>
                  <a:srgbClr val="FF0000"/>
                </a:solidFill>
              </a:rPr>
              <a:t>ra</a:t>
            </a:r>
            <a:r>
              <a:rPr lang="en-US" sz="2800" b="1" dirty="0">
                <a:solidFill>
                  <a:srgbClr val="FF0000"/>
                </a:solidFill>
              </a:rPr>
              <a:t>, 4($sp)</a:t>
            </a:r>
            <a:r>
              <a:rPr lang="en-US" sz="2800" b="1" dirty="0"/>
              <a:t>		</a:t>
            </a:r>
            <a:r>
              <a:rPr lang="en-US" sz="2800" b="1" i="1" dirty="0"/>
              <a:t># save ret </a:t>
            </a:r>
            <a:r>
              <a:rPr lang="en-US" sz="2800" b="1" i="1" dirty="0" err="1"/>
              <a:t>addr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>
                <a:solidFill>
                  <a:srgbClr val="FF0000"/>
                </a:solidFill>
              </a:rPr>
              <a:t>sw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$a1, 0($sp)</a:t>
            </a:r>
            <a:r>
              <a:rPr lang="en-US" sz="2800" b="1" dirty="0"/>
              <a:t>		</a:t>
            </a:r>
            <a:r>
              <a:rPr lang="en-US" sz="2800" b="1" i="1" dirty="0"/>
              <a:t># save y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1975" y="3804940"/>
            <a:ext cx="7543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 </a:t>
            </a:r>
            <a:r>
              <a:rPr lang="en-US" sz="2800" b="1" dirty="0">
                <a:latin typeface="Candara" panose="020E0502030303020204" pitchFamily="34" charset="0"/>
              </a:rPr>
              <a:t>$a1,$a0,$zero</a:t>
            </a:r>
            <a:r>
              <a:rPr lang="en-US" sz="2800" b="1" i="1" dirty="0">
                <a:latin typeface="Candara" panose="020E0502030303020204" pitchFamily="34" charset="0"/>
              </a:rPr>
              <a:t>  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</a:t>
            </a:r>
            <a:r>
              <a:rPr lang="en-US" sz="2800" b="1" i="1" dirty="0" err="1">
                <a:latin typeface="Candara" panose="020E0502030303020204" pitchFamily="34" charset="0"/>
              </a:rPr>
              <a:t>x,x</a:t>
            </a:r>
            <a:r>
              <a:rPr lang="en-US" sz="2800" b="1" i="1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jal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 		 	</a:t>
            </a:r>
            <a:r>
              <a:rPr lang="en-US" sz="2800" b="1" i="1" dirty="0">
                <a:latin typeface="Candara" panose="020E0502030303020204" pitchFamily="34" charset="0"/>
              </a:rPr>
              <a:t># call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1975" y="4611614"/>
            <a:ext cx="75438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$a1, 0($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sp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restore 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</a:t>
            </a:r>
            <a:r>
              <a:rPr lang="en-US" sz="2800" b="1" dirty="0">
                <a:latin typeface="Candara" panose="020E0502030303020204" pitchFamily="34" charset="0"/>
              </a:rPr>
              <a:t> $v0,$v0,$a1</a:t>
            </a:r>
            <a:r>
              <a:rPr lang="en-US" sz="2800" b="1" i="1" dirty="0">
                <a:latin typeface="Candara" panose="020E0502030303020204" pitchFamily="34" charset="0"/>
              </a:rPr>
              <a:t> 	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()+y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ra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, 4($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sp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get ret </a:t>
            </a:r>
            <a:r>
              <a:rPr lang="en-US" sz="2800" b="1" i="1" dirty="0" err="1">
                <a:latin typeface="Candara" panose="020E0502030303020204" pitchFamily="34" charset="0"/>
              </a:rPr>
              <a:t>addr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addi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$sp,$sp,8  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restore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: ...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0" y="893764"/>
            <a:ext cx="4572000" cy="130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sumSquare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y) {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x,x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y;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94591" y="2846810"/>
            <a:ext cx="144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“push”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46185" y="4962452"/>
            <a:ext cx="13446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“pop”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9801225" y="3930611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9953625" y="3419475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01225" y="4606886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477251" y="383070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7251" y="451699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172825" y="3623965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29826" y="398359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[$</a:t>
            </a:r>
            <a:r>
              <a:rPr lang="en-US" sz="2800" dirty="0" err="1"/>
              <a:t>ra</a:t>
            </a:r>
            <a:r>
              <a:rPr lang="en-US" sz="2800" dirty="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3625" y="462176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$a1=y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4059" y="480805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[0($sp)]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73524" y="4150829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[4($sp)]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 for Saving &amp; Restoring Registers 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4591" y="2169437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6937514" y="3369097"/>
            <a:ext cx="487466" cy="1324562"/>
          </a:xfrm>
          <a:custGeom>
            <a:avLst/>
            <a:gdLst>
              <a:gd name="connsiteX0" fmla="*/ 0 w 487466"/>
              <a:gd name="connsiteY0" fmla="*/ 0 h 1729409"/>
              <a:gd name="connsiteX1" fmla="*/ 487017 w 487466"/>
              <a:gd name="connsiteY1" fmla="*/ 785191 h 1729409"/>
              <a:gd name="connsiteX2" fmla="*/ 69574 w 487466"/>
              <a:gd name="connsiteY2" fmla="*/ 1729409 h 172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466" h="1729409">
                <a:moveTo>
                  <a:pt x="0" y="0"/>
                </a:moveTo>
                <a:cubicBezTo>
                  <a:pt x="237710" y="248478"/>
                  <a:pt x="475421" y="496956"/>
                  <a:pt x="487017" y="785191"/>
                </a:cubicBezTo>
                <a:cubicBezTo>
                  <a:pt x="498613" y="1073426"/>
                  <a:pt x="284093" y="1401417"/>
                  <a:pt x="69574" y="17294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491879" y="3038297"/>
            <a:ext cx="487466" cy="2413812"/>
          </a:xfrm>
          <a:custGeom>
            <a:avLst/>
            <a:gdLst>
              <a:gd name="connsiteX0" fmla="*/ 0 w 487466"/>
              <a:gd name="connsiteY0" fmla="*/ 0 h 1729409"/>
              <a:gd name="connsiteX1" fmla="*/ 487017 w 487466"/>
              <a:gd name="connsiteY1" fmla="*/ 785191 h 1729409"/>
              <a:gd name="connsiteX2" fmla="*/ 69574 w 487466"/>
              <a:gd name="connsiteY2" fmla="*/ 1729409 h 172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466" h="1729409">
                <a:moveTo>
                  <a:pt x="0" y="0"/>
                </a:moveTo>
                <a:cubicBezTo>
                  <a:pt x="237710" y="248478"/>
                  <a:pt x="475421" y="496956"/>
                  <a:pt x="487017" y="785191"/>
                </a:cubicBezTo>
                <a:cubicBezTo>
                  <a:pt x="498613" y="1073426"/>
                  <a:pt x="284093" y="1401417"/>
                  <a:pt x="69574" y="17294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7751109" y="2713686"/>
            <a:ext cx="487466" cy="3051009"/>
          </a:xfrm>
          <a:custGeom>
            <a:avLst/>
            <a:gdLst>
              <a:gd name="connsiteX0" fmla="*/ 0 w 487466"/>
              <a:gd name="connsiteY0" fmla="*/ 0 h 1729409"/>
              <a:gd name="connsiteX1" fmla="*/ 487017 w 487466"/>
              <a:gd name="connsiteY1" fmla="*/ 785191 h 1729409"/>
              <a:gd name="connsiteX2" fmla="*/ 69574 w 487466"/>
              <a:gd name="connsiteY2" fmla="*/ 1729409 h 172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466" h="1729409">
                <a:moveTo>
                  <a:pt x="0" y="0"/>
                </a:moveTo>
                <a:cubicBezTo>
                  <a:pt x="237710" y="248478"/>
                  <a:pt x="475421" y="496956"/>
                  <a:pt x="487017" y="785191"/>
                </a:cubicBezTo>
                <a:cubicBezTo>
                  <a:pt x="498613" y="1073426"/>
                  <a:pt x="284093" y="1401417"/>
                  <a:pt x="69574" y="17294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58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Register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Calle</a:t>
            </a:r>
            <a:r>
              <a:rPr lang="en-US" u="sng" dirty="0" err="1" smtClean="0">
                <a:solidFill>
                  <a:srgbClr val="FF3300"/>
                </a:solidFill>
              </a:rPr>
              <a:t>R</a:t>
            </a:r>
            <a:r>
              <a:rPr lang="en-US" dirty="0" smtClean="0"/>
              <a:t>: the calling function</a:t>
            </a:r>
          </a:p>
          <a:p>
            <a:r>
              <a:rPr lang="en-US" dirty="0" err="1" smtClean="0"/>
              <a:t>Calle</a:t>
            </a:r>
            <a:r>
              <a:rPr lang="en-US" u="sng" dirty="0" err="1" smtClean="0">
                <a:solidFill>
                  <a:srgbClr val="FF3300"/>
                </a:solidFill>
              </a:rPr>
              <a:t>E</a:t>
            </a:r>
            <a:r>
              <a:rPr lang="en-US" dirty="0" smtClean="0"/>
              <a:t>: the function being called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err="1" smtClean="0"/>
              <a:t>callee</a:t>
            </a:r>
            <a:r>
              <a:rPr lang="en-US" dirty="0" smtClean="0"/>
              <a:t> returns from executing, the caller needs to know which </a:t>
            </a:r>
            <a:br>
              <a:rPr lang="en-US" dirty="0" smtClean="0"/>
            </a:br>
            <a:r>
              <a:rPr lang="en-US" dirty="0" smtClean="0"/>
              <a:t>registers may have changed and which are guaranteed to be unchanged.</a:t>
            </a:r>
          </a:p>
          <a:p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>
                <a:solidFill>
                  <a:srgbClr val="FF3300"/>
                </a:solidFill>
              </a:rPr>
              <a:t>Register Conventions: </a:t>
            </a:r>
            <a:r>
              <a:rPr lang="en-US" dirty="0" smtClean="0"/>
              <a:t>A set of generally accepted rules as to which </a:t>
            </a:r>
            <a:br>
              <a:rPr lang="en-US" dirty="0" smtClean="0"/>
            </a:br>
            <a:r>
              <a:rPr lang="en-US" dirty="0" smtClean="0"/>
              <a:t>registers will be unchanged after a procedure call (</a:t>
            </a:r>
            <a:r>
              <a:rPr lang="en-US" b="1" dirty="0" err="1" smtClean="0">
                <a:solidFill>
                  <a:srgbClr val="077DC5"/>
                </a:solidFill>
              </a:rPr>
              <a:t>jal</a:t>
            </a:r>
            <a:r>
              <a:rPr lang="en-US" dirty="0" smtClean="0"/>
              <a:t>) and which may be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5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41" name="Group 157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209549" y="1081088"/>
          <a:ext cx="11696700" cy="4762363"/>
        </p:xfrm>
        <a:graphic>
          <a:graphicData uri="http://schemas.openxmlformats.org/drawingml/2006/table">
            <a:tbl>
              <a:tblPr/>
              <a:tblGrid>
                <a:gridCol w="1866901"/>
                <a:gridCol w="2903345"/>
                <a:gridCol w="2687830"/>
                <a:gridCol w="4238624"/>
              </a:tblGrid>
              <a:tr h="43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Should 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n.a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$v0 - 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$a0 - 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$t0 - $t7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$s0 - $s7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$t8 - 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gp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sp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fp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ra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85725"/>
            <a:ext cx="10363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Register Convention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17357" y="6529176"/>
            <a:ext cx="746912" cy="365125"/>
          </a:xfrm>
        </p:spPr>
        <p:txBody>
          <a:bodyPr/>
          <a:lstStyle/>
          <a:p>
            <a:pPr>
              <a:defRPr/>
            </a:pPr>
            <a:fld id="{DC485903-0D27-48DF-B157-886E311586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412</Words>
  <Application>Microsoft Office PowerPoint</Application>
  <PresentationFormat>와이드스크린</PresentationFormat>
  <Paragraphs>189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연세</vt:lpstr>
      <vt:lpstr>조선일보명조</vt:lpstr>
      <vt:lpstr>Arial</vt:lpstr>
      <vt:lpstr>Calibri</vt:lpstr>
      <vt:lpstr>Candara</vt:lpstr>
      <vt:lpstr>Wingdings</vt:lpstr>
      <vt:lpstr>Office 테마</vt:lpstr>
      <vt:lpstr> Lecture 2-2 Stacks &amp; Registers  Courtesy of A. Shrivastava (ASU) &amp; Tack-Don Han (Yonsei)</vt:lpstr>
      <vt:lpstr>PowerPoint 프레젠테이션</vt:lpstr>
      <vt:lpstr>Stacks and Registers for Function Calls</vt:lpstr>
      <vt:lpstr>Using the Stack for Saving &amp; Restoring Registers </vt:lpstr>
      <vt:lpstr>Using the Stack for Saving &amp; Restoring Registers </vt:lpstr>
      <vt:lpstr>Using the Stack for Saving &amp; Restoring Registers </vt:lpstr>
      <vt:lpstr>Using the Stack for Saving &amp; Restoring Registers </vt:lpstr>
      <vt:lpstr>Register Conventions</vt:lpstr>
      <vt:lpstr>MIPS Register Convention</vt:lpstr>
      <vt:lpstr>Summary - Requirements for Functions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171</cp:revision>
  <dcterms:created xsi:type="dcterms:W3CDTF">2015-05-11T14:27:05Z</dcterms:created>
  <dcterms:modified xsi:type="dcterms:W3CDTF">2017-02-09T02:10:11Z</dcterms:modified>
</cp:coreProperties>
</file>