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25" r:id="rId2"/>
    <p:sldId id="426" r:id="rId3"/>
    <p:sldId id="428" r:id="rId4"/>
    <p:sldId id="398" r:id="rId5"/>
    <p:sldId id="399" r:id="rId6"/>
    <p:sldId id="429" r:id="rId7"/>
    <p:sldId id="401" r:id="rId8"/>
    <p:sldId id="402" r:id="rId9"/>
    <p:sldId id="430" r:id="rId10"/>
    <p:sldId id="409" r:id="rId11"/>
    <p:sldId id="424" r:id="rId12"/>
    <p:sldId id="412" r:id="rId13"/>
    <p:sldId id="413" r:id="rId14"/>
    <p:sldId id="43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C5"/>
    <a:srgbClr val="2CDFE3"/>
    <a:srgbClr val="5B9BD5"/>
    <a:srgbClr val="FF0000"/>
    <a:srgbClr val="184A6B"/>
    <a:srgbClr val="2CE1E5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6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202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2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927702-142D-4901-A1B7-289F01658023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For the code shown, the offset field should be 1 instruction (resulting in 4 = 1|00) not two instructions (resulting in 8 = 10|00) since the PC is now pointing to the add instruction (after the bne is fetched).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742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0533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BAEAC-E9C4-444B-97AA-1D3C7989E07F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742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18411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B7969-207B-4B4B-BD1A-C83CCECD753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0255" tIns="44335" rIns="90255" bIns="44335"/>
          <a:lstStyle/>
          <a:p>
            <a:pPr eaLnBrk="1" hangingPunct="1"/>
            <a:endParaRPr lang="en-US" smtClean="0"/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272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34A0B4-E3D7-49FF-85EA-DB3122916B19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265160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82BE9D-22E4-4C52-9179-1627B3C27DEE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4851400"/>
            <a:ext cx="4648200" cy="482600"/>
          </a:xfrm>
          <a:noFill/>
          <a:ln/>
        </p:spPr>
        <p:txBody>
          <a:bodyPr wrap="none" lIns="19046" tIns="26983" rIns="19046" bIns="26983"/>
          <a:lstStyle/>
          <a:p>
            <a:pPr eaLnBrk="1" hangingPunct="1">
              <a:lnSpc>
                <a:spcPts val="1800"/>
              </a:lnSpc>
              <a:spcBef>
                <a:spcPct val="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86676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591E03-A301-4804-953E-8217A2B0D35E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0" tIns="44441" rIns="90470" bIns="44441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destination address no longer in the rd field - now in the rt field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offset limited to 16 bits - so can’t get to every location in memory (with a fixed base address)</a:t>
            </a:r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019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257A34-9D5B-49A0-BD93-558A7CFFD708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0" tIns="44441" rIns="90470" bIns="44441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why is it 2**13 (2**15) and NOT 2**14 (2**16) like we just saw with memory  (here we have to represent signed numbers so the most significant bit is the sign bit)</a:t>
            </a:r>
          </a:p>
        </p:txBody>
      </p:sp>
      <p:sp>
        <p:nvSpPr>
          <p:cNvPr id="614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6522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12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84E2E-0B33-4023-A8AD-18BBA94D8390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742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1776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914400"/>
            <a:ext cx="11687907" cy="526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charset="2"/>
              <a:buChar char="l"/>
              <a:defRPr sz="3000"/>
            </a:lvl1pPr>
            <a:lvl2pPr marL="685800" indent="-228600">
              <a:buFont typeface="Wingdings" charset="2"/>
              <a:buChar char="Ø"/>
              <a:defRPr sz="2800"/>
            </a:lvl2pPr>
            <a:lvl3pPr marL="1143000" indent="-228600">
              <a:buFont typeface="Wingdings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19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/14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2-3</a:t>
            </a:r>
            <a:br>
              <a:rPr kumimoji="1" lang="en-US" altLang="ko-KR" dirty="0" smtClean="0"/>
            </a:br>
            <a:r>
              <a:rPr kumimoji="1" lang="en-US" altLang="ko-KR" dirty="0" smtClean="0"/>
              <a:t>Assembly Code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479642" cy="480131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Computer Architecture-Module1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7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3124201" y="3163888"/>
            <a:ext cx="523412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dirty="0">
                <a:solidFill>
                  <a:srgbClr val="000000"/>
                </a:solidFill>
              </a:rPr>
              <a:t>16 bit number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749426" y="312739"/>
            <a:ext cx="34575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Assembling Branches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895600" y="3281363"/>
            <a:ext cx="5791200" cy="349252"/>
            <a:chOff x="2895600" y="3309938"/>
            <a:chExt cx="5791200" cy="292101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895600" y="3309938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3962400" y="330993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4870450" y="3311526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5784850" y="3311526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8763000" y="3233739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sym typeface="Symbol" pitchFamily="18" charset="2"/>
              </a:rPr>
              <a:t>I  format</a:t>
            </a:r>
          </a:p>
        </p:txBody>
      </p:sp>
      <p:sp>
        <p:nvSpPr>
          <p:cNvPr id="21515" name="AutoShape 12"/>
          <p:cNvSpPr>
            <a:spLocks noChangeArrowheads="1"/>
          </p:cNvSpPr>
          <p:nvPr/>
        </p:nvSpPr>
        <p:spPr bwMode="auto">
          <a:xfrm>
            <a:off x="5638800" y="376713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895600" y="4119563"/>
            <a:ext cx="5791200" cy="349250"/>
            <a:chOff x="1008" y="3120"/>
            <a:chExt cx="3648" cy="184"/>
          </a:xfrm>
        </p:grpSpPr>
        <p:sp>
          <p:nvSpPr>
            <p:cNvPr id="21526" name="Rectangle 15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527" name="Line 16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28" name="Line 17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29" name="Line 18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1517" name="Text Box 19"/>
          <p:cNvSpPr txBox="1">
            <a:spLocks noChangeArrowheads="1"/>
          </p:cNvSpPr>
          <p:nvPr/>
        </p:nvSpPr>
        <p:spPr bwMode="auto">
          <a:xfrm>
            <a:off x="3206750" y="4014788"/>
            <a:ext cx="46265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          </a:t>
            </a:r>
            <a:r>
              <a:rPr lang="en-US" sz="2800" dirty="0" smtClean="0">
                <a:solidFill>
                  <a:srgbClr val="000000"/>
                </a:solidFill>
              </a:rPr>
              <a:t>16       </a:t>
            </a:r>
            <a:r>
              <a:rPr lang="en-US" sz="2800" dirty="0">
                <a:solidFill>
                  <a:srgbClr val="000000"/>
                </a:solidFill>
              </a:rPr>
              <a:t>17        </a:t>
            </a:r>
            <a:r>
              <a:rPr lang="en-US" sz="2800" dirty="0" smtClean="0">
                <a:solidFill>
                  <a:srgbClr val="000000"/>
                </a:solidFill>
              </a:rPr>
              <a:t>          </a:t>
            </a:r>
            <a:r>
              <a:rPr lang="en-US" sz="2800" dirty="0">
                <a:solidFill>
                  <a:srgbClr val="000000"/>
                </a:solidFill>
              </a:rPr>
              <a:t>????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4881563"/>
            <a:ext cx="5791200" cy="349250"/>
            <a:chOff x="1008" y="3120"/>
            <a:chExt cx="3648" cy="184"/>
          </a:xfrm>
        </p:grpSpPr>
        <p:sp>
          <p:nvSpPr>
            <p:cNvPr id="21522" name="Rectangle 22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523" name="Line 23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24" name="Line 24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1519" name="Text Box 26"/>
          <p:cNvSpPr txBox="1">
            <a:spLocks noChangeArrowheads="1"/>
          </p:cNvSpPr>
          <p:nvPr/>
        </p:nvSpPr>
        <p:spPr bwMode="auto">
          <a:xfrm>
            <a:off x="3200401" y="4776788"/>
            <a:ext cx="46265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4     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16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>
                <a:solidFill>
                  <a:srgbClr val="000000"/>
                </a:solidFill>
              </a:rPr>
              <a:t>17       </a:t>
            </a:r>
            <a:r>
              <a:rPr lang="en-US" sz="2800" dirty="0" smtClean="0">
                <a:solidFill>
                  <a:srgbClr val="000000"/>
                </a:solidFill>
              </a:rPr>
              <a:t>           </a:t>
            </a:r>
            <a:r>
              <a:rPr lang="en-US" sz="2800" dirty="0">
                <a:solidFill>
                  <a:srgbClr val="000000"/>
                </a:solidFill>
              </a:rPr>
              <a:t>????</a:t>
            </a:r>
          </a:p>
        </p:txBody>
      </p:sp>
      <p:sp>
        <p:nvSpPr>
          <p:cNvPr id="21520" name="Rectangle 27"/>
          <p:cNvSpPr>
            <a:spLocks noChangeArrowheads="1"/>
          </p:cNvSpPr>
          <p:nvPr/>
        </p:nvSpPr>
        <p:spPr bwMode="auto">
          <a:xfrm>
            <a:off x="1400175" y="5562600"/>
            <a:ext cx="8743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Font typeface="Wingdings" charset="2"/>
              <a:buChar char="Ø"/>
            </a:pPr>
            <a:r>
              <a:rPr lang="en-US" sz="2800" dirty="0">
                <a:solidFill>
                  <a:srgbClr val="583E14"/>
                </a:solidFill>
              </a:rPr>
              <a:t>How is the branch destination address specified?</a:t>
            </a:r>
            <a:br>
              <a:rPr lang="en-US" sz="2800" dirty="0">
                <a:solidFill>
                  <a:srgbClr val="583E14"/>
                </a:solidFill>
              </a:rPr>
            </a:br>
            <a:endParaRPr lang="en-US" sz="2800" dirty="0">
              <a:solidFill>
                <a:srgbClr val="583E14"/>
              </a:solidFill>
            </a:endParaRPr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5638800" y="459105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914401"/>
            <a:ext cx="11687907" cy="2569608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dirty="0"/>
              <a:t>Instructions: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 err="1">
                <a:solidFill>
                  <a:srgbClr val="008000"/>
                </a:solidFill>
              </a:rPr>
              <a:t>bne</a:t>
            </a:r>
            <a:r>
              <a:rPr lang="en-US" sz="2800" b="1" dirty="0">
                <a:solidFill>
                  <a:srgbClr val="008000"/>
                </a:solidFill>
              </a:rPr>
              <a:t> $s0, $s1, Label	#go to Label if $s0</a:t>
            </a:r>
            <a:r>
              <a:rPr lang="en-US" sz="2800" b="1" dirty="0">
                <a:solidFill>
                  <a:srgbClr val="008000"/>
                </a:solidFill>
                <a:sym typeface="Symbol" pitchFamily="18" charset="2"/>
              </a:rPr>
              <a:t></a:t>
            </a:r>
            <a:r>
              <a:rPr lang="en-US" sz="2800" b="1" dirty="0">
                <a:solidFill>
                  <a:srgbClr val="008000"/>
                </a:solidFill>
              </a:rPr>
              <a:t>$s1 </a:t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 err="1">
                <a:solidFill>
                  <a:srgbClr val="008000"/>
                </a:solidFill>
              </a:rPr>
              <a:t>beq</a:t>
            </a:r>
            <a:r>
              <a:rPr lang="en-US" sz="2800" b="1" dirty="0">
                <a:solidFill>
                  <a:srgbClr val="008000"/>
                </a:solidFill>
              </a:rPr>
              <a:t> $s0, $s1, Label	#go to Label if $s0=$</a:t>
            </a:r>
            <a:r>
              <a:rPr lang="en-US" sz="2800" b="1" dirty="0" smtClean="0">
                <a:solidFill>
                  <a:srgbClr val="008000"/>
                </a:solidFill>
              </a:rPr>
              <a:t>s1</a:t>
            </a:r>
          </a:p>
          <a:p>
            <a:pPr marL="0" indent="0" eaLnBrk="1" hangingPunct="1">
              <a:spcBef>
                <a:spcPct val="0"/>
              </a:spcBef>
              <a:spcAft>
                <a:spcPct val="40000"/>
              </a:spcAft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dirty="0" smtClean="0"/>
              <a:t>Machine </a:t>
            </a:r>
            <a:r>
              <a:rPr lang="en-US" dirty="0"/>
              <a:t>Formats: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08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the br. offset ?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9037" y="4813300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320111" y="4762187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21380" y="4738787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89962" y="5502275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955362" y="4394200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724808" y="3681709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581786" y="4616448"/>
            <a:ext cx="1712925" cy="34607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1160226" y="4546599"/>
            <a:ext cx="524182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00"/>
                </a:solidFill>
              </a:rPr>
              <a:t>PC</a:t>
            </a:r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 flipV="1">
            <a:off x="276986" y="48450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 flipV="1">
            <a:off x="2288360" y="4810125"/>
            <a:ext cx="51833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 flipH="1">
            <a:off x="276986" y="476885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 flipH="1">
            <a:off x="2345511" y="47402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2809061" y="4610100"/>
            <a:ext cx="748264" cy="1276350"/>
            <a:chOff x="1392" y="2880"/>
            <a:chExt cx="288" cy="480"/>
          </a:xfrm>
        </p:grpSpPr>
        <p:sp>
          <p:nvSpPr>
            <p:cNvPr id="17" name="Line 117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9" name="Line 119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" name="Line 121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2" name="Line 122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4" name="Rectangle 124"/>
          <p:cNvSpPr>
            <a:spLocks noChangeArrowheads="1"/>
          </p:cNvSpPr>
          <p:nvPr/>
        </p:nvSpPr>
        <p:spPr bwMode="auto">
          <a:xfrm>
            <a:off x="2828111" y="4946650"/>
            <a:ext cx="714939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5" name="Line 125"/>
          <p:cNvSpPr>
            <a:spLocks noChangeShapeType="1"/>
          </p:cNvSpPr>
          <p:nvPr/>
        </p:nvSpPr>
        <p:spPr bwMode="auto">
          <a:xfrm flipV="1">
            <a:off x="2504261" y="550862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6" name="Line 126"/>
          <p:cNvSpPr>
            <a:spLocks noChangeShapeType="1"/>
          </p:cNvSpPr>
          <p:nvPr/>
        </p:nvSpPr>
        <p:spPr bwMode="auto">
          <a:xfrm flipV="1">
            <a:off x="3821380" y="4749800"/>
            <a:ext cx="40373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7" name="Line 127"/>
          <p:cNvSpPr>
            <a:spLocks noChangeShapeType="1"/>
          </p:cNvSpPr>
          <p:nvPr/>
        </p:nvSpPr>
        <p:spPr bwMode="auto">
          <a:xfrm flipH="1">
            <a:off x="3953130" y="4680424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8" name="Line 128"/>
          <p:cNvSpPr>
            <a:spLocks noChangeShapeType="1"/>
          </p:cNvSpPr>
          <p:nvPr/>
        </p:nvSpPr>
        <p:spPr bwMode="auto">
          <a:xfrm flipH="1">
            <a:off x="2504261" y="543242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9" name="Rectangle 129"/>
          <p:cNvSpPr>
            <a:spLocks noChangeArrowheads="1"/>
          </p:cNvSpPr>
          <p:nvPr/>
        </p:nvSpPr>
        <p:spPr bwMode="auto">
          <a:xfrm>
            <a:off x="2180526" y="5292516"/>
            <a:ext cx="31899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30" name="Group 130"/>
          <p:cNvGrpSpPr>
            <a:grpSpLocks/>
          </p:cNvGrpSpPr>
          <p:nvPr/>
        </p:nvGrpSpPr>
        <p:grpSpPr bwMode="auto">
          <a:xfrm>
            <a:off x="4225110" y="3818794"/>
            <a:ext cx="714939" cy="1159606"/>
            <a:chOff x="1392" y="2880"/>
            <a:chExt cx="288" cy="480"/>
          </a:xfrm>
        </p:grpSpPr>
        <p:sp>
          <p:nvSpPr>
            <p:cNvPr id="31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2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3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5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6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7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38" name="Rectangle 138"/>
          <p:cNvSpPr>
            <a:spLocks noChangeArrowheads="1"/>
          </p:cNvSpPr>
          <p:nvPr/>
        </p:nvSpPr>
        <p:spPr bwMode="auto">
          <a:xfrm>
            <a:off x="4269561" y="4159250"/>
            <a:ext cx="714939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39" name="Line 139"/>
          <p:cNvSpPr>
            <a:spLocks noChangeShapeType="1"/>
          </p:cNvSpPr>
          <p:nvPr/>
        </p:nvSpPr>
        <p:spPr bwMode="auto">
          <a:xfrm flipV="1">
            <a:off x="4955361" y="43942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0" name="Line 140"/>
          <p:cNvSpPr>
            <a:spLocks noChangeShapeType="1"/>
          </p:cNvSpPr>
          <p:nvPr/>
        </p:nvSpPr>
        <p:spPr bwMode="auto">
          <a:xfrm flipH="1">
            <a:off x="4955361" y="43180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1" name="Line 141"/>
          <p:cNvSpPr>
            <a:spLocks noChangeShapeType="1"/>
          </p:cNvSpPr>
          <p:nvPr/>
        </p:nvSpPr>
        <p:spPr bwMode="auto">
          <a:xfrm flipV="1">
            <a:off x="3285311" y="4114800"/>
            <a:ext cx="939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2" name="Line 142"/>
          <p:cNvSpPr>
            <a:spLocks noChangeShapeType="1"/>
          </p:cNvSpPr>
          <p:nvPr/>
        </p:nvSpPr>
        <p:spPr bwMode="auto">
          <a:xfrm flipH="1">
            <a:off x="3920311" y="40798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3" name="Rectangle 143"/>
          <p:cNvSpPr>
            <a:spLocks noChangeArrowheads="1"/>
          </p:cNvSpPr>
          <p:nvPr/>
        </p:nvSpPr>
        <p:spPr bwMode="auto">
          <a:xfrm>
            <a:off x="302582" y="3613777"/>
            <a:ext cx="139345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b="1" dirty="0" err="1">
                <a:solidFill>
                  <a:srgbClr val="000000"/>
                </a:solidFill>
              </a:rPr>
              <a:t>br</a:t>
            </a:r>
            <a:r>
              <a:rPr lang="en-US" sz="2800" b="1" dirty="0">
                <a:solidFill>
                  <a:srgbClr val="000000"/>
                </a:solidFill>
              </a:rPr>
              <a:t> offset</a:t>
            </a:r>
          </a:p>
        </p:txBody>
      </p:sp>
      <p:cxnSp>
        <p:nvCxnSpPr>
          <p:cNvPr id="44" name="Elbow Connector 43"/>
          <p:cNvCxnSpPr/>
          <p:nvPr/>
        </p:nvCxnSpPr>
        <p:spPr>
          <a:xfrm>
            <a:off x="2904311" y="3962400"/>
            <a:ext cx="381000" cy="152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62001" y="4102100"/>
            <a:ext cx="23709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86"/>
          <p:cNvSpPr>
            <a:spLocks noChangeShapeType="1"/>
          </p:cNvSpPr>
          <p:nvPr/>
        </p:nvSpPr>
        <p:spPr bwMode="auto">
          <a:xfrm flipH="1">
            <a:off x="2980511" y="38862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7" name="TextBox 46"/>
          <p:cNvSpPr txBox="1"/>
          <p:nvPr/>
        </p:nvSpPr>
        <p:spPr>
          <a:xfrm>
            <a:off x="3018506" y="35007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8" name="Line 86"/>
          <p:cNvSpPr>
            <a:spLocks noChangeShapeType="1"/>
          </p:cNvSpPr>
          <p:nvPr/>
        </p:nvSpPr>
        <p:spPr bwMode="auto">
          <a:xfrm flipH="1">
            <a:off x="1710511" y="403225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81454" y="3654632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15361" y="359402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33CC"/>
                </a:solidFill>
              </a:rPr>
              <a:t>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56711" y="3988904"/>
            <a:ext cx="76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3" name="Rectangular Callout 52"/>
          <p:cNvSpPr/>
          <p:nvPr/>
        </p:nvSpPr>
        <p:spPr>
          <a:xfrm>
            <a:off x="5850120" y="970417"/>
            <a:ext cx="6083971" cy="2530348"/>
          </a:xfrm>
          <a:prstGeom prst="wedgeRectCallout">
            <a:avLst>
              <a:gd name="adj1" fmla="val -90819"/>
              <a:gd name="adj2" fmla="val 652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</a:rPr>
              <a:t>Offset Pre-processing:</a:t>
            </a:r>
          </a:p>
          <a:p>
            <a:pPr marL="342900" indent="-342900">
              <a:buAutoNum type="arabicParenR"/>
            </a:pP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Sign Extended 16-bit offset</a:t>
            </a:r>
          </a:p>
          <a:p>
            <a:pPr marL="342900" indent="-342900">
              <a:buAutoNum type="arabicParenR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Shift-left 2-bits, to access the correct instruction word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1" y="933450"/>
            <a:ext cx="3174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Branch instructions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 Offset + PC + 4</a:t>
            </a:r>
          </a:p>
        </p:txBody>
      </p:sp>
      <p:sp>
        <p:nvSpPr>
          <p:cNvPr id="55" name="Rounded Rectangular Callout 54"/>
          <p:cNvSpPr/>
          <p:nvPr/>
        </p:nvSpPr>
        <p:spPr>
          <a:xfrm>
            <a:off x="505639" y="1981200"/>
            <a:ext cx="4602122" cy="914400"/>
          </a:xfrm>
          <a:prstGeom prst="wedgeRoundRectCallout">
            <a:avLst>
              <a:gd name="adj1" fmla="val -20833"/>
              <a:gd name="adj2" fmla="val -7666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= Distance (in number of bytes) to the target from PC+4</a:t>
            </a:r>
          </a:p>
        </p:txBody>
      </p:sp>
      <p:cxnSp>
        <p:nvCxnSpPr>
          <p:cNvPr id="69" name="꺾인 연결선 68"/>
          <p:cNvCxnSpPr/>
          <p:nvPr/>
        </p:nvCxnSpPr>
        <p:spPr>
          <a:xfrm rot="5400000" flipH="1" flipV="1">
            <a:off x="3424586" y="4882540"/>
            <a:ext cx="529534" cy="264055"/>
          </a:xfrm>
          <a:prstGeom prst="bentConnector3">
            <a:avLst>
              <a:gd name="adj1" fmla="val 4132"/>
            </a:avLst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슬라이드 번호 개체 틀 78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"/>
          <p:cNvSpPr txBox="1">
            <a:spLocks noChangeArrowheads="1"/>
          </p:cNvSpPr>
          <p:nvPr/>
        </p:nvSpPr>
        <p:spPr bwMode="auto">
          <a:xfrm>
            <a:off x="3048001" y="2945284"/>
            <a:ext cx="510909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        </a:t>
            </a:r>
            <a:r>
              <a:rPr lang="en-US" sz="2800" dirty="0">
                <a:solidFill>
                  <a:srgbClr val="000000"/>
                </a:solidFill>
              </a:rPr>
              <a:t>16 bit offset</a:t>
            </a:r>
          </a:p>
        </p:txBody>
      </p:sp>
      <p:sp>
        <p:nvSpPr>
          <p:cNvPr id="24579" name="Text Box 18"/>
          <p:cNvSpPr txBox="1">
            <a:spLocks noChangeArrowheads="1"/>
          </p:cNvSpPr>
          <p:nvPr/>
        </p:nvSpPr>
        <p:spPr bwMode="auto">
          <a:xfrm>
            <a:off x="3124201" y="3775864"/>
            <a:ext cx="256993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</a:rPr>
              <a:t> 5         16        </a:t>
            </a:r>
            <a:r>
              <a:rPr lang="en-US" sz="2800" dirty="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749426" y="312739"/>
            <a:ext cx="34575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Assembling Branches Example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19400" y="3036724"/>
            <a:ext cx="5791200" cy="369332"/>
            <a:chOff x="2819400" y="3059584"/>
            <a:chExt cx="5791200" cy="292101"/>
          </a:xfrm>
        </p:grpSpPr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2819400" y="3059584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>
              <a:off x="3886200" y="3059584"/>
              <a:ext cx="0" cy="290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47942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57086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686800" y="2983385"/>
            <a:ext cx="17602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I  format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5562600" y="3516783"/>
            <a:ext cx="381000" cy="259079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5" name="그룹 4"/>
          <p:cNvGrpSpPr/>
          <p:nvPr/>
        </p:nvGrpSpPr>
        <p:grpSpPr>
          <a:xfrm>
            <a:off x="2819400" y="3874924"/>
            <a:ext cx="5791200" cy="369332"/>
            <a:chOff x="2819400" y="3897784"/>
            <a:chExt cx="5791200" cy="292101"/>
          </a:xfrm>
        </p:grpSpPr>
        <p:sp>
          <p:nvSpPr>
            <p:cNvPr id="24589" name="Rectangle 14"/>
            <p:cNvSpPr>
              <a:spLocks noChangeArrowheads="1"/>
            </p:cNvSpPr>
            <p:nvPr/>
          </p:nvSpPr>
          <p:spPr bwMode="auto">
            <a:xfrm>
              <a:off x="2819400" y="3897784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4590" name="Line 15"/>
            <p:cNvSpPr>
              <a:spLocks noChangeShapeType="1"/>
            </p:cNvSpPr>
            <p:nvPr/>
          </p:nvSpPr>
          <p:spPr bwMode="auto">
            <a:xfrm>
              <a:off x="3886200" y="3897784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91" name="Line 16"/>
            <p:cNvSpPr>
              <a:spLocks noChangeShapeType="1"/>
            </p:cNvSpPr>
            <p:nvPr/>
          </p:nvSpPr>
          <p:spPr bwMode="auto">
            <a:xfrm>
              <a:off x="4794250" y="38993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>
              <a:off x="5708650" y="38993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934200" y="3798724"/>
            <a:ext cx="36740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246184" y="4472425"/>
            <a:ext cx="11687908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Wingdings" charset="2"/>
              <a:buChar char="l"/>
            </a:pPr>
            <a:r>
              <a:rPr lang="en-US" sz="3000" dirty="0">
                <a:solidFill>
                  <a:srgbClr val="583E14"/>
                </a:solidFill>
              </a:rPr>
              <a:t>Remember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2800" dirty="0">
                <a:solidFill>
                  <a:srgbClr val="008000"/>
                </a:solidFill>
              </a:rPr>
              <a:t>After the </a:t>
            </a:r>
            <a:r>
              <a:rPr lang="en-US" sz="2800" dirty="0" err="1">
                <a:solidFill>
                  <a:srgbClr val="008000"/>
                </a:solidFill>
              </a:rPr>
              <a:t>bne</a:t>
            </a:r>
            <a:r>
              <a:rPr lang="en-US" sz="2800" dirty="0">
                <a:solidFill>
                  <a:srgbClr val="008000"/>
                </a:solidFill>
              </a:rPr>
              <a:t> instruction is fetched, the PC is updated to address the add instruction (PC = PC + 4).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2800" dirty="0">
                <a:solidFill>
                  <a:srgbClr val="008000"/>
                </a:solidFill>
              </a:rPr>
              <a:t>Two low-order zeros are concatenated to the offset number (which is a sign-extended 32-bit value) is added to the (updated) PC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914401"/>
            <a:ext cx="11687907" cy="31623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dirty="0"/>
              <a:t>Assembly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/>
              <a:t>		 	</a:t>
            </a:r>
            <a:r>
              <a:rPr lang="en-US" sz="2800" b="1" dirty="0" err="1">
                <a:solidFill>
                  <a:srgbClr val="008000"/>
                </a:solidFill>
              </a:rPr>
              <a:t>bne</a:t>
            </a:r>
            <a:r>
              <a:rPr lang="en-US" sz="2800" b="1" dirty="0">
                <a:solidFill>
                  <a:srgbClr val="008000"/>
                </a:solidFill>
              </a:rPr>
              <a:t> $s0, $s1, Lab1</a:t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>
                <a:solidFill>
                  <a:srgbClr val="008000"/>
                </a:solidFill>
              </a:rPr>
              <a:t>		add $s3, $s0, $s1</a:t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>
                <a:solidFill>
                  <a:srgbClr val="008000"/>
                </a:solidFill>
              </a:rPr>
              <a:t>Lab1:	...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dirty="0"/>
              <a:t>Machine Format of </a:t>
            </a:r>
            <a:r>
              <a:rPr lang="en-US" dirty="0" err="1"/>
              <a:t>bne</a:t>
            </a:r>
            <a:r>
              <a:rPr lang="en-US" dirty="0"/>
              <a:t>: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78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Autofit/>
          </a:bodyPr>
          <a:lstStyle/>
          <a:p>
            <a:pPr eaLnBrk="1" hangingPunct="1"/>
            <a:r>
              <a:rPr lang="en-US" dirty="0"/>
              <a:t>Instruction: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j  label		#go to label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dirty="0"/>
              <a:t>Machine Format: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dirty="0"/>
              <a:t>How is the jump destination address specified?</a:t>
            </a:r>
          </a:p>
          <a:p>
            <a:pPr lvl="1" eaLnBrk="1" hangingPunct="1"/>
            <a:r>
              <a:rPr lang="en-US" dirty="0"/>
              <a:t>As an absolute address formed by</a:t>
            </a:r>
          </a:p>
          <a:p>
            <a:pPr lvl="2" eaLnBrk="1" hangingPunct="1"/>
            <a:r>
              <a:rPr lang="en-US" dirty="0"/>
              <a:t>concatenating the upper 4 bits of the current PC (now PC+4)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26-bit </a:t>
            </a:r>
            <a:r>
              <a:rPr lang="en-US" dirty="0"/>
              <a:t>address and</a:t>
            </a:r>
          </a:p>
          <a:p>
            <a:pPr lvl="2" eaLnBrk="1" hangingPunct="1"/>
            <a:r>
              <a:rPr lang="en-US" dirty="0"/>
              <a:t>concatenating 00 as the 2 low-order bits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6626" name="Text Box 7"/>
          <p:cNvSpPr txBox="1">
            <a:spLocks noChangeArrowheads="1"/>
          </p:cNvSpPr>
          <p:nvPr/>
        </p:nvSpPr>
        <p:spPr bwMode="auto">
          <a:xfrm>
            <a:off x="3159125" y="2235200"/>
            <a:ext cx="419698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</a:t>
            </a:r>
            <a:r>
              <a:rPr lang="en-US" sz="2800" dirty="0" smtClean="0">
                <a:solidFill>
                  <a:srgbClr val="000000"/>
                </a:solidFill>
              </a:rPr>
              <a:t>                  </a:t>
            </a:r>
            <a:r>
              <a:rPr lang="en-US" sz="2800" dirty="0">
                <a:solidFill>
                  <a:srgbClr val="000000"/>
                </a:solidFill>
              </a:rPr>
              <a:t>26-bit address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749426" y="312739"/>
            <a:ext cx="34575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Assembling Jumps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867025" y="2278618"/>
            <a:ext cx="5791200" cy="446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933825" y="2275229"/>
            <a:ext cx="0" cy="44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8734425" y="2266951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solidFill>
                  <a:srgbClr val="FF3300"/>
                </a:solidFill>
                <a:sym typeface="Symbol" pitchFamily="18" charset="2"/>
              </a:rPr>
              <a:t>J  format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5610225" y="280035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2867025" y="3027918"/>
            <a:ext cx="5791200" cy="446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3933825" y="3028339"/>
            <a:ext cx="0" cy="44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3248026" y="2978150"/>
            <a:ext cx="315983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2                  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>
                <a:solidFill>
                  <a:srgbClr val="000000"/>
                </a:solidFill>
              </a:rPr>
              <a:t>????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6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2769" y="889670"/>
            <a:ext cx="5448300" cy="2642775"/>
          </a:xfrm>
          <a:noFill/>
        </p:spPr>
        <p:txBody>
          <a:bodyPr vert="horz" lIns="63500" tIns="25400" rIns="63500" bIns="25400" rtlCol="0">
            <a:spAutoFit/>
          </a:bodyPr>
          <a:lstStyle/>
          <a:p>
            <a:pPr eaLnBrk="1" hangingPunct="1">
              <a:lnSpc>
                <a:spcPct val="86000"/>
              </a:lnSpc>
              <a:buFont typeface="Wingdings" charset="2"/>
              <a:buChar char="l"/>
            </a:pPr>
            <a:r>
              <a:rPr lang="en-US" dirty="0"/>
              <a:t>Instruction Categories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>
                <a:solidFill>
                  <a:srgbClr val="002060"/>
                </a:solidFill>
              </a:rPr>
              <a:t>Arithmetic 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>
                <a:solidFill>
                  <a:srgbClr val="002060"/>
                </a:solidFill>
              </a:rPr>
              <a:t>Load/Store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>
                <a:solidFill>
                  <a:srgbClr val="002060"/>
                </a:solidFill>
              </a:rPr>
              <a:t>Jump and Branch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/>
              <a:t>Floating </a:t>
            </a:r>
            <a:r>
              <a:rPr lang="en-US" dirty="0" smtClean="0"/>
              <a:t>Point: coprocessor</a:t>
            </a:r>
            <a:endParaRPr lang="en-US" dirty="0"/>
          </a:p>
          <a:p>
            <a:pPr marL="800100" lvl="1" indent="-342900">
              <a:lnSpc>
                <a:spcPct val="70000"/>
              </a:lnSpc>
            </a:pPr>
            <a:r>
              <a:rPr lang="en-US" dirty="0"/>
              <a:t>Memory Management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/>
              <a:t>Special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378700" y="1341005"/>
            <a:ext cx="1993900" cy="163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804151" y="1933143"/>
            <a:ext cx="1282402" cy="420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Candara" panose="020E0502030303020204" pitchFamily="34" charset="0"/>
              </a:rPr>
              <a:t>R0 - R31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378700" y="3030105"/>
            <a:ext cx="1993900" cy="387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7378700" y="3458730"/>
            <a:ext cx="1993900" cy="387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378700" y="3884180"/>
            <a:ext cx="1993900" cy="387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8121651" y="3036455"/>
            <a:ext cx="52578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Candara" panose="020E0502030303020204" pitchFamily="34" charset="0"/>
              </a:rPr>
              <a:t>PC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185150" y="3446031"/>
            <a:ext cx="46166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Candara" panose="020E0502030303020204" pitchFamily="34" charset="0"/>
              </a:rPr>
              <a:t>HI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8121650" y="3858780"/>
            <a:ext cx="55303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  <a:latin typeface="Candara" panose="020E0502030303020204" pitchFamily="34" charset="0"/>
              </a:rPr>
              <a:t>LO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84957" y="4734991"/>
            <a:ext cx="11366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15158" y="4725467"/>
            <a:ext cx="5770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843833" y="4734991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736008" y="4734991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84957" y="5450954"/>
            <a:ext cx="11366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015158" y="5441430"/>
            <a:ext cx="5770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1843833" y="5450954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2736008" y="5450954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618657" y="5450954"/>
            <a:ext cx="26987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78607" y="6116116"/>
            <a:ext cx="11366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96108" y="6106592"/>
            <a:ext cx="5770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1873995" y="6116116"/>
            <a:ext cx="4443412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3628183" y="4734991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504483" y="4734991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5403007" y="4734991"/>
            <a:ext cx="95250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093070" y="4700067"/>
            <a:ext cx="39478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rs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2990007" y="4690542"/>
            <a:ext cx="39594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</a:rPr>
              <a:t>rt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839320" y="4706417"/>
            <a:ext cx="4444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728321" y="4687367"/>
            <a:ext cx="45525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sa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5428407" y="4706417"/>
            <a:ext cx="90249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</a:rPr>
              <a:t>funct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102595" y="5401742"/>
            <a:ext cx="39478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</a:rPr>
              <a:t>rs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2990007" y="5428730"/>
            <a:ext cx="39594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rt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4110782" y="5457305"/>
            <a:ext cx="177612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immediate</a:t>
            </a:r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7562851" y="858406"/>
            <a:ext cx="162063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00"/>
                </a:solidFill>
                <a:latin typeface="Candara" panose="020E0502030303020204" pitchFamily="34" charset="0"/>
              </a:rPr>
              <a:t>Registers</a:t>
            </a:r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6317408" y="4658792"/>
            <a:ext cx="167193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</a:rPr>
              <a:t> R Format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6377733" y="5344592"/>
            <a:ext cx="14795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</a:rPr>
              <a:t>I Format</a:t>
            </a: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719883" y="4355579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1770808" y="43555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2685208" y="43555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3602783" y="43555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4440983" y="43555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5431583" y="4355579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324668" y="3928146"/>
            <a:ext cx="7265351" cy="448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457200" indent="-457200">
              <a:lnSpc>
                <a:spcPct val="86000"/>
              </a:lnSpc>
              <a:spcBef>
                <a:spcPct val="20000"/>
              </a:spcBef>
              <a:buFont typeface="Wingdings" charset="2"/>
              <a:buChar char="l"/>
            </a:pPr>
            <a:r>
              <a:rPr lang="en-US" sz="3000" dirty="0"/>
              <a:t>3 Instruction Formats: all 32 bits wide</a:t>
            </a:r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697658" y="5104879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1748583" y="51048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2662983" y="51048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64" name="Rectangle 51"/>
          <p:cNvSpPr>
            <a:spLocks noChangeArrowheads="1"/>
          </p:cNvSpPr>
          <p:nvPr/>
        </p:nvSpPr>
        <p:spPr bwMode="auto">
          <a:xfrm>
            <a:off x="4345733" y="5104879"/>
            <a:ext cx="1107676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16 bits</a:t>
            </a:r>
          </a:p>
        </p:txBody>
      </p:sp>
      <p:sp>
        <p:nvSpPr>
          <p:cNvPr id="9265" name="Rectangle 52"/>
          <p:cNvSpPr>
            <a:spLocks noChangeArrowheads="1"/>
          </p:cNvSpPr>
          <p:nvPr/>
        </p:nvSpPr>
        <p:spPr bwMode="auto">
          <a:xfrm>
            <a:off x="6393607" y="6033567"/>
            <a:ext cx="14558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rgbClr val="FF3300"/>
                </a:solidFill>
              </a:rPr>
              <a:t>J Format</a:t>
            </a:r>
          </a:p>
        </p:txBody>
      </p:sp>
      <p:sp>
        <p:nvSpPr>
          <p:cNvPr id="9266" name="Rectangle 53"/>
          <p:cNvSpPr>
            <a:spLocks noChangeArrowheads="1"/>
          </p:cNvSpPr>
          <p:nvPr/>
        </p:nvSpPr>
        <p:spPr bwMode="auto">
          <a:xfrm>
            <a:off x="678608" y="5785917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7" name="Rectangle 58"/>
          <p:cNvSpPr>
            <a:spLocks noChangeArrowheads="1"/>
          </p:cNvSpPr>
          <p:nvPr/>
        </p:nvSpPr>
        <p:spPr bwMode="auto">
          <a:xfrm>
            <a:off x="3498007" y="5785917"/>
            <a:ext cx="112691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26 bits</a:t>
            </a:r>
          </a:p>
        </p:txBody>
      </p:sp>
      <p:sp>
        <p:nvSpPr>
          <p:cNvPr id="9268" name="Rectangle 59"/>
          <p:cNvSpPr>
            <a:spLocks noChangeArrowheads="1"/>
          </p:cNvSpPr>
          <p:nvPr/>
        </p:nvSpPr>
        <p:spPr bwMode="auto">
          <a:xfrm>
            <a:off x="3117007" y="6087542"/>
            <a:ext cx="194444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jump target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- MIPS R3000 ISA and Assembly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55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606639" y="2217254"/>
            <a:ext cx="11687907" cy="5262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3200" dirty="0" smtClean="0"/>
              <a:t>Arithmetic </a:t>
            </a:r>
            <a:r>
              <a:rPr lang="en-US" altLang="ko-KR" sz="3200" dirty="0"/>
              <a:t>Instruction and Assembly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 smtClean="0"/>
              <a:t>Load/Store </a:t>
            </a:r>
            <a:r>
              <a:rPr lang="en-US" altLang="ko-KR" sz="3200" dirty="0"/>
              <a:t>Instruction and Assembly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 smtClean="0"/>
              <a:t>Branch </a:t>
            </a:r>
            <a:r>
              <a:rPr lang="en-US" altLang="ko-KR" sz="3200" dirty="0"/>
              <a:t>Instruction and </a:t>
            </a:r>
            <a:r>
              <a:rPr lang="en-US" altLang="ko-KR" sz="3200" dirty="0" smtClean="0"/>
              <a:t>Assembly</a:t>
            </a:r>
            <a:endParaRPr lang="en-US" altLang="ko-KR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465400" y="2408846"/>
            <a:ext cx="7261220" cy="646331"/>
          </a:xfrm>
        </p:spPr>
        <p:txBody>
          <a:bodyPr/>
          <a:lstStyle/>
          <a:p>
            <a:r>
              <a:rPr kumimoji="1" lang="en-US" altLang="ko-KR" dirty="0" smtClean="0"/>
              <a:t>Assemble Arithmetic Instructions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01619" cy="480131"/>
          </a:xfrm>
        </p:spPr>
        <p:txBody>
          <a:bodyPr/>
          <a:lstStyle/>
          <a:p>
            <a:r>
              <a:rPr lang="en-US" altLang="ko-KR" dirty="0" smtClean="0"/>
              <a:t>Assembly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Instruction Fields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47675" y="2438400"/>
            <a:ext cx="78486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 dirty="0" smtClean="0"/>
              <a:t>op	</a:t>
            </a:r>
          </a:p>
          <a:p>
            <a:pPr eaLnBrk="1" hangingPunct="1"/>
            <a:endParaRPr lang="en-US" sz="800" i="1" dirty="0"/>
          </a:p>
          <a:p>
            <a:pPr eaLnBrk="1" hangingPunct="1"/>
            <a:r>
              <a:rPr lang="en-US" i="1" dirty="0" err="1" smtClean="0"/>
              <a:t>rs</a:t>
            </a:r>
            <a:endParaRPr lang="en-US" i="1" dirty="0" smtClean="0"/>
          </a:p>
          <a:p>
            <a:pPr eaLnBrk="1" hangingPunct="1"/>
            <a:endParaRPr lang="en-US" sz="500" i="1" dirty="0"/>
          </a:p>
          <a:p>
            <a:pPr eaLnBrk="1" hangingPunct="1"/>
            <a:r>
              <a:rPr lang="en-US" i="1" dirty="0" err="1" smtClean="0"/>
              <a:t>rt</a:t>
            </a:r>
            <a:endParaRPr lang="en-US" i="1" dirty="0" smtClean="0"/>
          </a:p>
          <a:p>
            <a:pPr eaLnBrk="1" hangingPunct="1"/>
            <a:r>
              <a:rPr lang="en-US" i="1" dirty="0" smtClean="0"/>
              <a:t>rd</a:t>
            </a:r>
          </a:p>
          <a:p>
            <a:pPr eaLnBrk="1" hangingPunct="1"/>
            <a:r>
              <a:rPr lang="en-US" i="1" dirty="0" err="1" smtClean="0"/>
              <a:t>shamt</a:t>
            </a:r>
            <a:endParaRPr lang="en-US" i="1" dirty="0" smtClean="0"/>
          </a:p>
          <a:p>
            <a:pPr eaLnBrk="1" hangingPunct="1"/>
            <a:r>
              <a:rPr lang="en-US" i="1" dirty="0" err="1" smtClean="0"/>
              <a:t>funct</a:t>
            </a:r>
            <a:endParaRPr lang="en-US" i="1" dirty="0" smtClean="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838450" y="1143000"/>
            <a:ext cx="565892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  </a:t>
            </a:r>
            <a:r>
              <a:rPr lang="en-US" sz="2800" dirty="0" err="1" smtClean="0">
                <a:solidFill>
                  <a:srgbClr val="000000"/>
                </a:solidFill>
              </a:rPr>
              <a:t>rs</a:t>
            </a:r>
            <a:r>
              <a:rPr lang="en-US" sz="2800" dirty="0" smtClean="0">
                <a:solidFill>
                  <a:srgbClr val="000000"/>
                </a:solidFill>
              </a:rPr>
              <a:t>       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rd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shamt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funct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2552700" y="1228725"/>
            <a:ext cx="5791200" cy="36933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>
            <a:off x="3619500" y="1228726"/>
            <a:ext cx="0" cy="36933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4533900" y="1230313"/>
            <a:ext cx="0" cy="3677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5441950" y="1230312"/>
            <a:ext cx="0" cy="3677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6299200" y="1230313"/>
            <a:ext cx="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7359650" y="1230313"/>
            <a:ext cx="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2692400" y="1508125"/>
            <a:ext cx="92493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3632201" y="1508125"/>
            <a:ext cx="939360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4546601" y="1508125"/>
            <a:ext cx="939360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5397501" y="1514475"/>
            <a:ext cx="106787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6350001" y="1533525"/>
            <a:ext cx="919164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7378701" y="1533525"/>
            <a:ext cx="108057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8496299" y="1555750"/>
            <a:ext cx="1593387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= 32 bits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1323975" y="2484437"/>
            <a:ext cx="7086600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</a:t>
            </a:r>
            <a:r>
              <a:rPr lang="en-US" sz="2800" dirty="0" err="1">
                <a:solidFill>
                  <a:srgbClr val="008000"/>
                </a:solidFill>
              </a:rPr>
              <a:t>opcode</a:t>
            </a:r>
            <a:r>
              <a:rPr lang="en-US" sz="2800" dirty="0">
                <a:solidFill>
                  <a:srgbClr val="008000"/>
                </a:solidFill>
              </a:rPr>
              <a:t> indicating operation to be performed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1257299" y="3275012"/>
            <a:ext cx="8391525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</a:t>
            </a:r>
            <a:r>
              <a:rPr lang="en-US" sz="2800" u="sng" dirty="0">
                <a:solidFill>
                  <a:srgbClr val="008000"/>
                </a:solidFill>
              </a:rPr>
              <a:t>address</a:t>
            </a:r>
            <a:r>
              <a:rPr lang="en-US" sz="2800" dirty="0">
                <a:solidFill>
                  <a:srgbClr val="008000"/>
                </a:solidFill>
              </a:rPr>
              <a:t> (or name) of the first register source operand</a:t>
            </a: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1266825" y="3990976"/>
            <a:ext cx="8534400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</a:t>
            </a:r>
            <a:r>
              <a:rPr lang="en-US" sz="2800" u="sng" dirty="0">
                <a:solidFill>
                  <a:srgbClr val="008000"/>
                </a:solidFill>
              </a:rPr>
              <a:t>address</a:t>
            </a:r>
            <a:r>
              <a:rPr lang="en-US" sz="2800" dirty="0">
                <a:solidFill>
                  <a:srgbClr val="008000"/>
                </a:solidFill>
              </a:rPr>
              <a:t> (or name) of the second register source operand</a:t>
            </a: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1314450" y="4533900"/>
            <a:ext cx="7086600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the register destination address</a:t>
            </a:r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1819275" y="5038725"/>
            <a:ext cx="5410200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shift amount (for shift instructions)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1819274" y="5606412"/>
            <a:ext cx="9369425" cy="826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function code that selects the specific variant of the operation specified in the </a:t>
            </a:r>
            <a:r>
              <a:rPr lang="en-US" sz="2800" dirty="0" err="1">
                <a:solidFill>
                  <a:srgbClr val="008000"/>
                </a:solidFill>
              </a:rPr>
              <a:t>opcode</a:t>
            </a:r>
            <a:r>
              <a:rPr lang="en-US" sz="2800" dirty="0">
                <a:solidFill>
                  <a:srgbClr val="008000"/>
                </a:solidFill>
              </a:rPr>
              <a:t> field</a:t>
            </a:r>
          </a:p>
        </p:txBody>
      </p:sp>
      <p:sp>
        <p:nvSpPr>
          <p:cNvPr id="26650" name="Rectangle 24"/>
          <p:cNvSpPr>
            <a:spLocks noChangeArrowheads="1"/>
          </p:cNvSpPr>
          <p:nvPr/>
        </p:nvSpPr>
        <p:spPr bwMode="auto">
          <a:xfrm>
            <a:off x="8496301" y="1152526"/>
            <a:ext cx="159338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rgbClr val="FF3300"/>
                </a:solidFill>
              </a:rPr>
              <a:t>R Format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61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52424" y="971550"/>
            <a:ext cx="10734676" cy="2279094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dirty="0" smtClean="0"/>
              <a:t>Instructions, like registers and words of data, are also 32 bits long</a:t>
            </a:r>
            <a:endParaRPr lang="en-US" dirty="0"/>
          </a:p>
          <a:p>
            <a:pPr lvl="1" eaLnBrk="1" hangingPunct="1"/>
            <a:r>
              <a:rPr lang="en-US" b="1" dirty="0"/>
              <a:t>Example:    	add $t0,$s1,$s2</a:t>
            </a:r>
          </a:p>
          <a:p>
            <a:pPr lvl="1" eaLnBrk="1" hangingPunct="1"/>
            <a:r>
              <a:rPr lang="en-US" b="1" dirty="0"/>
              <a:t>registers have numbers	$t0=$8, $s1=$17, $s2=$18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eaLnBrk="1" hangingPunct="1"/>
            <a:r>
              <a:rPr lang="en-US" sz="3500" dirty="0"/>
              <a:t>Instruction Format: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2764725" y="4318000"/>
            <a:ext cx="650076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spc="-150" dirty="0" smtClean="0">
                <a:solidFill>
                  <a:srgbClr val="000000"/>
                </a:solidFill>
              </a:rPr>
              <a:t>000000    10001   10010   01000   00000   100000</a:t>
            </a:r>
            <a:endParaRPr lang="en-US" sz="2800" spc="-150" dirty="0">
              <a:solidFill>
                <a:srgbClr val="000000"/>
              </a:solidFill>
            </a:endParaRPr>
          </a:p>
        </p:txBody>
      </p:sp>
      <p:sp>
        <p:nvSpPr>
          <p:cNvPr id="25615" name="Rectangle 13"/>
          <p:cNvSpPr>
            <a:spLocks noChangeArrowheads="1"/>
          </p:cNvSpPr>
          <p:nvPr/>
        </p:nvSpPr>
        <p:spPr bwMode="auto">
          <a:xfrm>
            <a:off x="2764725" y="4419600"/>
            <a:ext cx="6357750" cy="32067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spc="-150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>
            <a:off x="4023359" y="4419678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>
            <a:off x="5022849" y="442126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>
            <a:off x="5990589" y="442126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19" name="Line 17"/>
          <p:cNvSpPr>
            <a:spLocks noChangeShapeType="1"/>
          </p:cNvSpPr>
          <p:nvPr/>
        </p:nvSpPr>
        <p:spPr bwMode="auto">
          <a:xfrm>
            <a:off x="6950709" y="442126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20" name="Line 18"/>
          <p:cNvSpPr>
            <a:spLocks noChangeShapeType="1"/>
          </p:cNvSpPr>
          <p:nvPr/>
        </p:nvSpPr>
        <p:spPr bwMode="auto">
          <a:xfrm>
            <a:off x="7956549" y="442126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21" name="AutoShape 19"/>
          <p:cNvSpPr>
            <a:spLocks noChangeArrowheads="1"/>
          </p:cNvSpPr>
          <p:nvPr/>
        </p:nvSpPr>
        <p:spPr bwMode="auto">
          <a:xfrm>
            <a:off x="5715000" y="3976688"/>
            <a:ext cx="381000" cy="33601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3" name="Oval 21"/>
          <p:cNvSpPr>
            <a:spLocks noChangeArrowheads="1"/>
          </p:cNvSpPr>
          <p:nvPr/>
        </p:nvSpPr>
        <p:spPr bwMode="auto">
          <a:xfrm>
            <a:off x="3131901" y="1537752"/>
            <a:ext cx="6096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4" name="Line 22"/>
          <p:cNvSpPr>
            <a:spLocks noChangeShapeType="1"/>
          </p:cNvSpPr>
          <p:nvPr/>
        </p:nvSpPr>
        <p:spPr bwMode="auto">
          <a:xfrm>
            <a:off x="3429000" y="1856840"/>
            <a:ext cx="228600" cy="157216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>
            <a:off x="3429000" y="1856840"/>
            <a:ext cx="4800600" cy="157216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>
            <a:off x="3429000" y="1856840"/>
            <a:ext cx="3810000" cy="157216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7" name="Oval 25"/>
          <p:cNvSpPr>
            <a:spLocks noChangeArrowheads="1"/>
          </p:cNvSpPr>
          <p:nvPr/>
        </p:nvSpPr>
        <p:spPr bwMode="auto">
          <a:xfrm>
            <a:off x="3835481" y="1537752"/>
            <a:ext cx="51054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8" name="Line 26"/>
          <p:cNvSpPr>
            <a:spLocks noChangeShapeType="1"/>
          </p:cNvSpPr>
          <p:nvPr/>
        </p:nvSpPr>
        <p:spPr bwMode="auto">
          <a:xfrm flipH="1">
            <a:off x="4567239" y="1842552"/>
            <a:ext cx="125411" cy="157216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9" name="Oval 27"/>
          <p:cNvSpPr>
            <a:spLocks noChangeArrowheads="1"/>
          </p:cNvSpPr>
          <p:nvPr/>
        </p:nvSpPr>
        <p:spPr bwMode="auto">
          <a:xfrm flipH="1">
            <a:off x="4425950" y="1537752"/>
            <a:ext cx="4826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>
            <a:off x="4038600" y="1842552"/>
            <a:ext cx="2203450" cy="159914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1" name="Oval 29"/>
          <p:cNvSpPr>
            <a:spLocks noChangeArrowheads="1"/>
          </p:cNvSpPr>
          <p:nvPr/>
        </p:nvSpPr>
        <p:spPr bwMode="auto">
          <a:xfrm>
            <a:off x="5016500" y="1537752"/>
            <a:ext cx="51435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>
            <a:off x="5295900" y="1856839"/>
            <a:ext cx="190500" cy="1572161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3" name="Line 31"/>
          <p:cNvSpPr>
            <a:spLocks noChangeShapeType="1"/>
          </p:cNvSpPr>
          <p:nvPr/>
        </p:nvSpPr>
        <p:spPr bwMode="auto">
          <a:xfrm>
            <a:off x="35814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4" name="Line 32"/>
          <p:cNvSpPr>
            <a:spLocks noChangeShapeType="1"/>
          </p:cNvSpPr>
          <p:nvPr/>
        </p:nvSpPr>
        <p:spPr bwMode="auto">
          <a:xfrm>
            <a:off x="45720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5" name="Line 33"/>
          <p:cNvSpPr>
            <a:spLocks noChangeShapeType="1"/>
          </p:cNvSpPr>
          <p:nvPr/>
        </p:nvSpPr>
        <p:spPr bwMode="auto">
          <a:xfrm>
            <a:off x="54864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>
            <a:off x="64008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>
            <a:off x="73152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>
            <a:off x="83058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09050" y="45847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60650" y="46101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31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Assembly Generation: Arithmetic Instructions</a:t>
            </a:r>
            <a:endParaRPr lang="ko-KR" altLang="en-US" dirty="0"/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2764725" y="3447950"/>
            <a:ext cx="6357750" cy="3206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spc="-150"/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4023359" y="3448028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5022849" y="344961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5990589" y="344961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6950709" y="344961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7956549" y="344961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3119201" y="3334158"/>
            <a:ext cx="651376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</a:rPr>
              <a:t>op        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smtClean="0">
                <a:solidFill>
                  <a:srgbClr val="000000"/>
                </a:solidFill>
              </a:rPr>
              <a:t>    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      </a:t>
            </a:r>
            <a:r>
              <a:rPr lang="en-US" sz="2800" dirty="0" err="1" smtClean="0">
                <a:solidFill>
                  <a:srgbClr val="000000"/>
                </a:solidFill>
              </a:rPr>
              <a:t>rd</a:t>
            </a: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dirty="0" err="1">
                <a:solidFill>
                  <a:srgbClr val="000000"/>
                </a:solidFill>
              </a:rPr>
              <a:t>shamt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funct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3" grpId="0" animBg="1"/>
      <p:bldP spid="177174" grpId="0" animBg="1"/>
      <p:bldP spid="177175" grpId="0" animBg="1"/>
      <p:bldP spid="177176" grpId="0" animBg="1"/>
      <p:bldP spid="177177" grpId="0" animBg="1"/>
      <p:bldP spid="177178" grpId="0" animBg="1"/>
      <p:bldP spid="177179" grpId="0" animBg="1"/>
      <p:bldP spid="177180" grpId="0" animBg="1"/>
      <p:bldP spid="177181" grpId="0" animBg="1"/>
      <p:bldP spid="177182" grpId="0" animBg="1"/>
      <p:bldP spid="177183" grpId="0" animBg="1"/>
      <p:bldP spid="177184" grpId="0" animBg="1"/>
      <p:bldP spid="177185" grpId="0" animBg="1"/>
      <p:bldP spid="177186" grpId="0" animBg="1"/>
      <p:bldP spid="177187" grpId="0" animBg="1"/>
      <p:bldP spid="1771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413689" y="2408846"/>
            <a:ext cx="7364645" cy="646331"/>
          </a:xfrm>
        </p:spPr>
        <p:txBody>
          <a:bodyPr/>
          <a:lstStyle/>
          <a:p>
            <a:r>
              <a:rPr kumimoji="1" lang="en-US" altLang="ko-KR" dirty="0" smtClean="0"/>
              <a:t>Assemble Load/Store Instructions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01619" cy="480131"/>
          </a:xfrm>
        </p:spPr>
        <p:txBody>
          <a:bodyPr/>
          <a:lstStyle/>
          <a:p>
            <a:r>
              <a:rPr lang="en-US" altLang="ko-KR" dirty="0" smtClean="0"/>
              <a:t>Assembly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3158332" y="4208146"/>
            <a:ext cx="543475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16 bit number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2781299" y="5619750"/>
            <a:ext cx="6467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100011 </a:t>
            </a:r>
            <a:r>
              <a:rPr lang="en-US" sz="2800" dirty="0" smtClean="0">
                <a:solidFill>
                  <a:srgbClr val="000000"/>
                </a:solidFill>
              </a:rPr>
              <a:t>10010  01000  0000000000011000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0825" y="4312920"/>
            <a:ext cx="6457950" cy="367538"/>
            <a:chOff x="3124200" y="4312920"/>
            <a:chExt cx="5791200" cy="292100"/>
          </a:xfrm>
        </p:grpSpPr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3124200" y="4312920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58" name="Line 8"/>
            <p:cNvSpPr>
              <a:spLocks noChangeShapeType="1"/>
            </p:cNvSpPr>
            <p:nvPr/>
          </p:nvSpPr>
          <p:spPr bwMode="auto">
            <a:xfrm>
              <a:off x="4191000" y="4312921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7659" name="Line 9"/>
            <p:cNvSpPr>
              <a:spLocks noChangeShapeType="1"/>
            </p:cNvSpPr>
            <p:nvPr/>
          </p:nvSpPr>
          <p:spPr bwMode="auto">
            <a:xfrm>
              <a:off x="50990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60134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3141911" y="4920204"/>
            <a:ext cx="46522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35  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>
                <a:solidFill>
                  <a:srgbClr val="000000"/>
                </a:solidFill>
              </a:rPr>
              <a:t>18     </a:t>
            </a:r>
            <a:r>
              <a:rPr lang="en-US" sz="2800" dirty="0" smtClean="0">
                <a:solidFill>
                  <a:srgbClr val="000000"/>
                </a:solidFill>
              </a:rPr>
              <a:t>    </a:t>
            </a:r>
            <a:r>
              <a:rPr lang="en-US" sz="2800" dirty="0">
                <a:solidFill>
                  <a:srgbClr val="000000"/>
                </a:solidFill>
              </a:rPr>
              <a:t>8            </a:t>
            </a:r>
            <a:r>
              <a:rPr lang="en-US" sz="2800" dirty="0" smtClean="0">
                <a:solidFill>
                  <a:srgbClr val="000000"/>
                </a:solidFill>
              </a:rPr>
              <a:t>         </a:t>
            </a:r>
            <a:r>
              <a:rPr lang="en-US" sz="2800" dirty="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27667" name="AutoShape 21"/>
          <p:cNvSpPr>
            <a:spLocks noChangeArrowheads="1"/>
          </p:cNvSpPr>
          <p:nvPr/>
        </p:nvSpPr>
        <p:spPr bwMode="auto">
          <a:xfrm>
            <a:off x="5791200" y="477012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7668" name="AutoShape 22"/>
          <p:cNvSpPr>
            <a:spLocks noChangeArrowheads="1"/>
          </p:cNvSpPr>
          <p:nvPr/>
        </p:nvSpPr>
        <p:spPr bwMode="auto">
          <a:xfrm>
            <a:off x="5791200" y="544068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3019528" y="3884631"/>
            <a:ext cx="2445455" cy="103357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81276" name="Line 28"/>
          <p:cNvSpPr>
            <a:spLocks noChangeShapeType="1"/>
          </p:cNvSpPr>
          <p:nvPr/>
        </p:nvSpPr>
        <p:spPr bwMode="auto">
          <a:xfrm>
            <a:off x="3581776" y="3882635"/>
            <a:ext cx="3299084" cy="1074636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81278" name="Line 30"/>
          <p:cNvSpPr>
            <a:spLocks noChangeShapeType="1"/>
          </p:cNvSpPr>
          <p:nvPr/>
        </p:nvSpPr>
        <p:spPr bwMode="auto">
          <a:xfrm>
            <a:off x="4231177" y="3854943"/>
            <a:ext cx="297008" cy="113658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7677" name="Rectangle 31"/>
          <p:cNvSpPr>
            <a:spLocks noChangeArrowheads="1"/>
          </p:cNvSpPr>
          <p:nvPr/>
        </p:nvSpPr>
        <p:spPr bwMode="auto">
          <a:xfrm>
            <a:off x="9217026" y="4236721"/>
            <a:ext cx="14795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</a:rPr>
              <a:t>I Format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Assembly Generation: Load Instruction</a:t>
            </a:r>
          </a:p>
        </p:txBody>
      </p:sp>
      <p:sp>
        <p:nvSpPr>
          <p:cNvPr id="36" name="Rectangle 4"/>
          <p:cNvSpPr>
            <a:spLocks noGrp="1" noChangeArrowheads="1"/>
          </p:cNvSpPr>
          <p:nvPr>
            <p:ph idx="1"/>
          </p:nvPr>
        </p:nvSpPr>
        <p:spPr>
          <a:xfrm>
            <a:off x="246185" y="914400"/>
            <a:ext cx="11687907" cy="3308859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Introduce </a:t>
            </a:r>
            <a:r>
              <a:rPr lang="en-US" dirty="0"/>
              <a:t>a new type of instruction format</a:t>
            </a:r>
          </a:p>
          <a:p>
            <a:pPr lvl="1" eaLnBrk="1" hangingPunct="1">
              <a:lnSpc>
                <a:spcPct val="75000"/>
              </a:lnSpc>
            </a:pPr>
            <a:r>
              <a:rPr lang="en-US" dirty="0"/>
              <a:t>I-type for data transfer instructions</a:t>
            </a:r>
          </a:p>
          <a:p>
            <a:pPr lvl="1" eaLnBrk="1" hangingPunct="1">
              <a:lnSpc>
                <a:spcPct val="75000"/>
              </a:lnSpc>
            </a:pPr>
            <a:r>
              <a:rPr lang="en-US" dirty="0"/>
              <a:t>previous format was R-type for register</a:t>
            </a:r>
          </a:p>
          <a:p>
            <a:pPr eaLnBrk="1" hangingPunct="1">
              <a:lnSpc>
                <a:spcPct val="110000"/>
              </a:lnSpc>
            </a:pPr>
            <a:endParaRPr lang="en-US" dirty="0" smtClean="0"/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 err="1">
                <a:solidFill>
                  <a:srgbClr val="008000"/>
                </a:solidFill>
              </a:rPr>
              <a:t>lw</a:t>
            </a:r>
            <a:r>
              <a:rPr lang="en-US" b="1" dirty="0">
                <a:solidFill>
                  <a:srgbClr val="008000"/>
                </a:solidFill>
              </a:rPr>
              <a:t> $t0, 24($s2)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790825" y="4989529"/>
            <a:ext cx="6457950" cy="367538"/>
            <a:chOff x="3124200" y="4312920"/>
            <a:chExt cx="5791200" cy="292100"/>
          </a:xfrm>
        </p:grpSpPr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3124200" y="4312920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4191000" y="4312921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50990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60134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784475" y="5710125"/>
            <a:ext cx="6457950" cy="367538"/>
            <a:chOff x="3124200" y="4312920"/>
            <a:chExt cx="5791200" cy="29210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124200" y="4312920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4191000" y="4312921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50990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60134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81271" name="Oval 23"/>
          <p:cNvSpPr>
            <a:spLocks noChangeArrowheads="1"/>
          </p:cNvSpPr>
          <p:nvPr/>
        </p:nvSpPr>
        <p:spPr bwMode="auto">
          <a:xfrm>
            <a:off x="2130236" y="3399183"/>
            <a:ext cx="465848" cy="434084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2429147" y="3846729"/>
            <a:ext cx="1003202" cy="1073474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81273" name="Oval 25"/>
          <p:cNvSpPr>
            <a:spLocks noChangeArrowheads="1"/>
          </p:cNvSpPr>
          <p:nvPr/>
        </p:nvSpPr>
        <p:spPr bwMode="auto">
          <a:xfrm>
            <a:off x="2634233" y="3434115"/>
            <a:ext cx="562248" cy="448519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5" name="Oval 27"/>
          <p:cNvSpPr>
            <a:spLocks noChangeArrowheads="1"/>
          </p:cNvSpPr>
          <p:nvPr/>
        </p:nvSpPr>
        <p:spPr bwMode="auto">
          <a:xfrm>
            <a:off x="3350652" y="3380897"/>
            <a:ext cx="440660" cy="488276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7" name="Oval 29"/>
          <p:cNvSpPr>
            <a:spLocks noChangeArrowheads="1"/>
          </p:cNvSpPr>
          <p:nvPr/>
        </p:nvSpPr>
        <p:spPr bwMode="auto">
          <a:xfrm>
            <a:off x="3905727" y="3380689"/>
            <a:ext cx="534652" cy="474254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70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4" grpId="0" animBg="1"/>
      <p:bldP spid="181276" grpId="0" animBg="1"/>
      <p:bldP spid="181278" grpId="0" animBg="1"/>
      <p:bldP spid="181271" grpId="0" animBg="1"/>
      <p:bldP spid="181272" grpId="0" animBg="1"/>
      <p:bldP spid="181273" grpId="0" animBg="1"/>
      <p:bldP spid="181275" grpId="0" animBg="1"/>
      <p:bldP spid="1812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419600" y="1390650"/>
            <a:ext cx="3200400" cy="533400"/>
          </a:xfrm>
        </p:spPr>
        <p:txBody>
          <a:bodyPr vert="horz" lIns="90488" tIns="44450" rIns="90488" bIns="44450" rtlCol="0">
            <a:noAutofit/>
          </a:bodyPr>
          <a:lstStyle/>
          <a:p>
            <a:pPr eaLnBrk="1" hangingPunct="1">
              <a:buFontTx/>
              <a:buNone/>
            </a:pPr>
            <a:r>
              <a:rPr lang="en-US" sz="2800" b="1" dirty="0" err="1">
                <a:solidFill>
                  <a:srgbClr val="008000"/>
                </a:solidFill>
              </a:rPr>
              <a:t>sw</a:t>
            </a:r>
            <a:r>
              <a:rPr lang="en-US" sz="2800" b="1" dirty="0">
                <a:solidFill>
                  <a:srgbClr val="008000"/>
                </a:solidFill>
              </a:rPr>
              <a:t> $t0, 24($s2)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3200400" y="2472690"/>
            <a:ext cx="5791200" cy="4425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4267200" y="2473099"/>
            <a:ext cx="0" cy="4401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5175250" y="2474688"/>
            <a:ext cx="0" cy="4401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6089650" y="2474688"/>
            <a:ext cx="0" cy="4401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3473152" y="2426598"/>
            <a:ext cx="5791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smtClean="0">
                <a:solidFill>
                  <a:srgbClr val="000000"/>
                </a:solidFill>
              </a:rPr>
              <a:t>    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       </a:t>
            </a:r>
            <a:r>
              <a:rPr lang="en-US" sz="2800" dirty="0">
                <a:solidFill>
                  <a:srgbClr val="000000"/>
                </a:solidFill>
              </a:rPr>
              <a:t>16 bit number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00400" y="3310890"/>
            <a:ext cx="5791200" cy="442596"/>
            <a:chOff x="1008" y="3120"/>
            <a:chExt cx="3648" cy="184"/>
          </a:xfrm>
        </p:grpSpPr>
        <p:sp>
          <p:nvSpPr>
            <p:cNvPr id="28703" name="Rectangle 11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8704" name="Line 12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705" name="Line 13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706" name="Line 14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8685" name="Text Box 15"/>
          <p:cNvSpPr txBox="1">
            <a:spLocks noChangeArrowheads="1"/>
          </p:cNvSpPr>
          <p:nvPr/>
        </p:nvSpPr>
        <p:spPr bwMode="auto">
          <a:xfrm>
            <a:off x="3401144" y="3275454"/>
            <a:ext cx="5791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</a:rPr>
              <a:t> 43       18        </a:t>
            </a:r>
            <a:r>
              <a:rPr lang="en-US" sz="2800" dirty="0">
                <a:solidFill>
                  <a:srgbClr val="000000"/>
                </a:solidFill>
              </a:rPr>
              <a:t>8 </a:t>
            </a:r>
            <a:r>
              <a:rPr lang="en-US" sz="2800" dirty="0" smtClean="0">
                <a:solidFill>
                  <a:srgbClr val="000000"/>
                </a:solidFill>
              </a:rPr>
              <a:t>                  </a:t>
            </a:r>
            <a:r>
              <a:rPr lang="en-US" sz="2800" dirty="0">
                <a:solidFill>
                  <a:srgbClr val="000000"/>
                </a:solidFill>
              </a:rPr>
              <a:t>24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00400" y="4149090"/>
            <a:ext cx="5791200" cy="442596"/>
            <a:chOff x="1008" y="3120"/>
            <a:chExt cx="3648" cy="184"/>
          </a:xfrm>
        </p:grpSpPr>
        <p:sp>
          <p:nvSpPr>
            <p:cNvPr id="28699" name="Rectangle 17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8700" name="Line 18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701" name="Line 19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702" name="Line 20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3093720" y="4094798"/>
            <a:ext cx="600456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</a:rPr>
              <a:t>10101110010010000000000000011000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8688" name="AutoShape 22"/>
          <p:cNvSpPr>
            <a:spLocks noChangeArrowheads="1"/>
          </p:cNvSpPr>
          <p:nvPr/>
        </p:nvSpPr>
        <p:spPr bwMode="auto">
          <a:xfrm>
            <a:off x="5867400" y="302799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689" name="AutoShape 23"/>
          <p:cNvSpPr>
            <a:spLocks noChangeArrowheads="1"/>
          </p:cNvSpPr>
          <p:nvPr/>
        </p:nvSpPr>
        <p:spPr bwMode="auto">
          <a:xfrm>
            <a:off x="5867400" y="386619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690" name="Rectangle 24"/>
          <p:cNvSpPr>
            <a:spLocks noChangeArrowheads="1"/>
          </p:cNvSpPr>
          <p:nvPr/>
        </p:nvSpPr>
        <p:spPr bwMode="auto">
          <a:xfrm>
            <a:off x="280094" y="4895849"/>
            <a:ext cx="11653997" cy="14751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latinLnBrk="0">
              <a:spcBef>
                <a:spcPct val="20000"/>
              </a:spcBef>
              <a:buFont typeface="Wingdings" charset="2"/>
              <a:buChar char="l"/>
            </a:pPr>
            <a:r>
              <a:rPr lang="en-US" sz="3000" dirty="0">
                <a:latin typeface="Calibri" panose="020F0502020204030204" pitchFamily="34" charset="0"/>
              </a:rPr>
              <a:t>A 16-bit address </a:t>
            </a:r>
            <a:r>
              <a:rPr lang="en-US" sz="3000" dirty="0" smtClean="0">
                <a:latin typeface="Calibri" panose="020F0502020204030204" pitchFamily="34" charset="0"/>
              </a:rPr>
              <a:t>means that </a:t>
            </a:r>
            <a:r>
              <a:rPr lang="en-US" sz="3000" dirty="0">
                <a:latin typeface="Calibri" panose="020F0502020204030204" pitchFamily="34" charset="0"/>
              </a:rPr>
              <a:t>access is limited to memory locations within a region of </a:t>
            </a:r>
            <a:r>
              <a:rPr lang="en-US" sz="3000" dirty="0">
                <a:latin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3000" dirty="0">
                <a:latin typeface="Calibri" panose="020F0502020204030204" pitchFamily="34" charset="0"/>
              </a:rPr>
              <a:t>2</a:t>
            </a:r>
            <a:r>
              <a:rPr lang="en-US" sz="3000" baseline="30000" dirty="0">
                <a:latin typeface="Calibri" panose="020F0502020204030204" pitchFamily="34" charset="0"/>
              </a:rPr>
              <a:t>13</a:t>
            </a:r>
            <a:r>
              <a:rPr lang="en-US" sz="3000" dirty="0">
                <a:latin typeface="Calibri" panose="020F0502020204030204" pitchFamily="34" charset="0"/>
              </a:rPr>
              <a:t> or 8,192 words (</a:t>
            </a:r>
            <a:r>
              <a:rPr lang="en-US" sz="3000" dirty="0">
                <a:latin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3000" dirty="0">
                <a:latin typeface="Calibri" panose="020F0502020204030204" pitchFamily="34" charset="0"/>
              </a:rPr>
              <a:t>2</a:t>
            </a:r>
            <a:r>
              <a:rPr lang="en-US" sz="3000" baseline="30000" dirty="0">
                <a:latin typeface="Calibri" panose="020F0502020204030204" pitchFamily="34" charset="0"/>
              </a:rPr>
              <a:t>15</a:t>
            </a:r>
            <a:r>
              <a:rPr lang="en-US" sz="3000" dirty="0">
                <a:latin typeface="Calibri" panose="020F0502020204030204" pitchFamily="34" charset="0"/>
              </a:rPr>
              <a:t> or 32,768 bytes) of the address in the base register $s2</a:t>
            </a:r>
          </a:p>
        </p:txBody>
      </p:sp>
      <p:sp>
        <p:nvSpPr>
          <p:cNvPr id="185369" name="Oval 25"/>
          <p:cNvSpPr>
            <a:spLocks noChangeArrowheads="1"/>
          </p:cNvSpPr>
          <p:nvPr/>
        </p:nvSpPr>
        <p:spPr bwMode="auto">
          <a:xfrm>
            <a:off x="4469295" y="1418765"/>
            <a:ext cx="457200" cy="38270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 flipH="1">
            <a:off x="3733800" y="1771650"/>
            <a:ext cx="914400" cy="1600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1" name="Oval 27"/>
          <p:cNvSpPr>
            <a:spLocks noChangeArrowheads="1"/>
          </p:cNvSpPr>
          <p:nvPr/>
        </p:nvSpPr>
        <p:spPr bwMode="auto">
          <a:xfrm>
            <a:off x="4984012" y="1411447"/>
            <a:ext cx="507398" cy="36734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2" name="Line 28"/>
          <p:cNvSpPr>
            <a:spLocks noChangeShapeType="1"/>
          </p:cNvSpPr>
          <p:nvPr/>
        </p:nvSpPr>
        <p:spPr bwMode="auto">
          <a:xfrm>
            <a:off x="5251452" y="1793082"/>
            <a:ext cx="387349" cy="157876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3" name="Oval 29"/>
          <p:cNvSpPr>
            <a:spLocks noChangeArrowheads="1"/>
          </p:cNvSpPr>
          <p:nvPr/>
        </p:nvSpPr>
        <p:spPr bwMode="auto">
          <a:xfrm>
            <a:off x="5600739" y="1418765"/>
            <a:ext cx="440529" cy="346708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4" name="Line 30"/>
          <p:cNvSpPr>
            <a:spLocks noChangeShapeType="1"/>
          </p:cNvSpPr>
          <p:nvPr/>
        </p:nvSpPr>
        <p:spPr bwMode="auto">
          <a:xfrm>
            <a:off x="5839278" y="1765474"/>
            <a:ext cx="1323522" cy="1606376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5" name="Oval 31"/>
          <p:cNvSpPr>
            <a:spLocks noChangeArrowheads="1"/>
          </p:cNvSpPr>
          <p:nvPr/>
        </p:nvSpPr>
        <p:spPr bwMode="auto">
          <a:xfrm>
            <a:off x="6105543" y="1416076"/>
            <a:ext cx="512196" cy="38163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6" name="Line 32"/>
          <p:cNvSpPr>
            <a:spLocks noChangeShapeType="1"/>
          </p:cNvSpPr>
          <p:nvPr/>
        </p:nvSpPr>
        <p:spPr bwMode="auto">
          <a:xfrm flipH="1">
            <a:off x="4724399" y="1778794"/>
            <a:ext cx="1596887" cy="159305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3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Assembly Generation: Store Instruction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42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9" grpId="0" animBg="1"/>
      <p:bldP spid="185370" grpId="0" animBg="1"/>
      <p:bldP spid="185371" grpId="0" animBg="1"/>
      <p:bldP spid="185372" grpId="0" animBg="1"/>
      <p:bldP spid="185373" grpId="0" animBg="1"/>
      <p:bldP spid="185374" grpId="0" animBg="1"/>
      <p:bldP spid="185375" grpId="0" animBg="1"/>
      <p:bldP spid="1853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858780" y="2408846"/>
            <a:ext cx="6474465" cy="646331"/>
          </a:xfrm>
        </p:spPr>
        <p:txBody>
          <a:bodyPr/>
          <a:lstStyle/>
          <a:p>
            <a:r>
              <a:rPr kumimoji="1" lang="en-US" altLang="ko-KR" dirty="0" smtClean="0"/>
              <a:t>Assemble Branch Instructions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01619" cy="480131"/>
          </a:xfrm>
        </p:spPr>
        <p:txBody>
          <a:bodyPr/>
          <a:lstStyle/>
          <a:p>
            <a:r>
              <a:rPr lang="en-US" altLang="ko-KR" dirty="0" smtClean="0"/>
              <a:t>Assembly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676</Words>
  <Application>Microsoft Office PowerPoint</Application>
  <PresentationFormat>와이드스크린</PresentationFormat>
  <Paragraphs>200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연세</vt:lpstr>
      <vt:lpstr>조선일보명조</vt:lpstr>
      <vt:lpstr>Arial</vt:lpstr>
      <vt:lpstr>Calibri</vt:lpstr>
      <vt:lpstr>Candara</vt:lpstr>
      <vt:lpstr>Symbol</vt:lpstr>
      <vt:lpstr>Wingdings</vt:lpstr>
      <vt:lpstr>Office 테마</vt:lpstr>
      <vt:lpstr> Lecture 2-3 Assembly Code  Courtesy of A. Shrivastava (ASU) &amp; Tack-Don Han (Yonsei) </vt:lpstr>
      <vt:lpstr>PowerPoint 프레젠테이션</vt:lpstr>
      <vt:lpstr>Assemble Arithmetic Instructions</vt:lpstr>
      <vt:lpstr>MIPS Instruction Fields</vt:lpstr>
      <vt:lpstr>Assembly Generation: Arithmetic Instructions</vt:lpstr>
      <vt:lpstr>Assemble Load/Store Instructions</vt:lpstr>
      <vt:lpstr>Assembly Generation: Load Instruction</vt:lpstr>
      <vt:lpstr>Assembly Generation: Store Instruction</vt:lpstr>
      <vt:lpstr>Assemble Branch Instructions</vt:lpstr>
      <vt:lpstr>Assembling Branches</vt:lpstr>
      <vt:lpstr>What happens to the br. offset ?</vt:lpstr>
      <vt:lpstr>Assembling Branches Example</vt:lpstr>
      <vt:lpstr>Assembling Jumps</vt:lpstr>
      <vt:lpstr>Summary - MIPS R3000 ISA and Assembly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289</cp:revision>
  <dcterms:created xsi:type="dcterms:W3CDTF">2015-05-11T14:27:05Z</dcterms:created>
  <dcterms:modified xsi:type="dcterms:W3CDTF">2017-02-09T04:03:01Z</dcterms:modified>
</cp:coreProperties>
</file>