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11" r:id="rId2"/>
    <p:sldId id="363" r:id="rId3"/>
    <p:sldId id="364" r:id="rId4"/>
    <p:sldId id="365" r:id="rId5"/>
    <p:sldId id="408" r:id="rId6"/>
    <p:sldId id="370" r:id="rId7"/>
    <p:sldId id="371" r:id="rId8"/>
    <p:sldId id="375" r:id="rId9"/>
    <p:sldId id="377" r:id="rId10"/>
    <p:sldId id="379" r:id="rId11"/>
    <p:sldId id="381" r:id="rId12"/>
    <p:sldId id="41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DC5"/>
    <a:srgbClr val="5B9BD5"/>
    <a:srgbClr val="FF0000"/>
    <a:srgbClr val="184A6B"/>
    <a:srgbClr val="2CE1E5"/>
    <a:srgbClr val="2CDFE3"/>
    <a:srgbClr val="7FD4E8"/>
    <a:srgbClr val="A0DFEE"/>
    <a:srgbClr val="169FF4"/>
    <a:srgbClr val="34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171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3033-B2B0-4232-82E9-ECA9E66812C0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3DBF2-A26E-411F-86B1-2BF68002A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A4BE-FD52-49F8-BE73-84B9B8122874}" type="datetimeFigureOut">
              <a:rPr lang="ko-KR" altLang="en-US" smtClean="0"/>
              <a:t>2017-02-09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00A4-F4DB-4ACD-9BB6-187BFC181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0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EE13E-C63A-47EA-8C06-5D4748CBA22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2188" cy="3416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164381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436C8-CCA4-49B1-8A60-9422AAA454E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587375"/>
            <a:ext cx="6072188" cy="34163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r>
              <a:rPr lang="en-US" smtClean="0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2546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00A4-F4DB-4ACD-9BB6-187BFC181B9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0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979" y="4856621"/>
            <a:ext cx="12194979" cy="1544179"/>
          </a:xfrm>
          <a:prstGeom prst="rect">
            <a:avLst/>
          </a:prstGeom>
          <a:solidFill>
            <a:srgbClr val="FFFFF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연세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4299"/>
            <a:ext cx="2249586" cy="876677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ctrTitle" hasCustomPrompt="1"/>
          </p:nvPr>
        </p:nvSpPr>
        <p:spPr>
          <a:xfrm>
            <a:off x="5490705" y="239219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ctr">
              <a:defRPr lang="ko-KR" altLang="en-US" sz="400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n-cs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  <p:sp>
        <p:nvSpPr>
          <p:cNvPr id="3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766756" y="5388644"/>
            <a:ext cx="255069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/>
            <a:r>
              <a:rPr lang="en-US" altLang="ko-KR" dirty="0" err="1" smtClean="0"/>
              <a:t>Kyoungwoo</a:t>
            </a:r>
            <a:r>
              <a:rPr lang="en-US" altLang="ko-KR" dirty="0" smtClean="0"/>
              <a:t> Lee 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46844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Subject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7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89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65447"/>
            <a:ext cx="11687907" cy="726831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914400"/>
            <a:ext cx="11687907" cy="52625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charset="2"/>
              <a:buChar char="l"/>
              <a:defRPr sz="3000"/>
            </a:lvl1pPr>
            <a:lvl2pPr marL="685800" indent="-228600">
              <a:buFont typeface="Wingdings" charset="2"/>
              <a:buChar char="Ø"/>
              <a:defRPr sz="2800"/>
            </a:lvl2pPr>
            <a:lvl3pPr marL="1143000" indent="-228600">
              <a:buFont typeface="Wingdings" charset="2"/>
              <a:buChar char="u"/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67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3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979137" y="2390058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979137" y="3230995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979137" y="4071932"/>
            <a:ext cx="595066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979137" y="4912869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979137" y="5753807"/>
            <a:ext cx="60757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just">
              <a:buNone/>
              <a:defRPr lang="ko-KR" altLang="en-US" dirty="0"/>
            </a:lvl1pPr>
          </a:lstStyle>
          <a:p>
            <a:pPr marL="0" lvl="0" indent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6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r>
              <a:rPr lang="ko-KR" altLang="en-US" dirty="0" smtClean="0"/>
              <a:t>한글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5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스타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345843" y="1037179"/>
            <a:ext cx="114973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sz="2400" dirty="0" smtClean="0">
                <a:solidFill>
                  <a:srgbClr val="184A6B"/>
                </a:solidFill>
              </a:defRPr>
            </a:lvl1pPr>
            <a:lvl2pPr marL="228600" indent="0"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60839" y="203381"/>
            <a:ext cx="8766629" cy="596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ko-KR" altLang="en-US" dirty="0" smtClean="0"/>
              <a:t>제목을 입력하십시오</a:t>
            </a:r>
          </a:p>
        </p:txBody>
      </p:sp>
      <p:sp>
        <p:nvSpPr>
          <p:cNvPr id="28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0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7859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4" name="직사각형 4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57" name="내용 개체 틀 2"/>
          <p:cNvSpPr>
            <a:spLocks noGrp="1"/>
          </p:cNvSpPr>
          <p:nvPr>
            <p:ph idx="1"/>
          </p:nvPr>
        </p:nvSpPr>
        <p:spPr>
          <a:xfrm>
            <a:off x="606639" y="2407837"/>
            <a:ext cx="11002266" cy="87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  <a:lvl2pPr marL="228600" indent="0" algn="just">
              <a:buNone/>
              <a:defRPr lang="ko-KR" altLang="en-US" sz="2400" kern="1200" dirty="0" smtClean="0">
                <a:solidFill>
                  <a:srgbClr val="184A6B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  <a:p>
            <a:pPr marL="457200" lvl="1"/>
            <a:r>
              <a:rPr lang="ko-KR" altLang="en-US" dirty="0" smtClean="0"/>
              <a:t>둘째 수준</a:t>
            </a:r>
          </a:p>
        </p:txBody>
      </p:sp>
      <p:sp>
        <p:nvSpPr>
          <p:cNvPr id="59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110022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92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1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0" name="이등변 삼각형 9"/>
          <p:cNvSpPr/>
          <p:nvPr userDrawn="1"/>
        </p:nvSpPr>
        <p:spPr>
          <a:xfrm rot="5400000">
            <a:off x="611053" y="4281324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170602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7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선 스타일 (블릿 3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-2980" y="6580342"/>
            <a:ext cx="12194979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6639" y="1955389"/>
            <a:ext cx="11002266" cy="0"/>
          </a:xfrm>
          <a:prstGeom prst="line">
            <a:avLst/>
          </a:prstGeom>
          <a:ln w="38100">
            <a:solidFill>
              <a:srgbClr val="2CDF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 userDrawn="1"/>
        </p:nvSpPr>
        <p:spPr>
          <a:xfrm rot="5400000">
            <a:off x="611053" y="2500780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5400000">
            <a:off x="611053" y="3699069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611053" y="4897358"/>
            <a:ext cx="213614" cy="184150"/>
          </a:xfrm>
          <a:prstGeom prst="triangle">
            <a:avLst/>
          </a:prstGeom>
          <a:solidFill>
            <a:srgbClr val="7FD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6639" y="1436145"/>
            <a:ext cx="5489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ko-KR" altLang="en-US" sz="3000" spc="-150" dirty="0">
                <a:solidFill>
                  <a:srgbClr val="184A6B"/>
                </a:solidFill>
                <a:latin typeface="+mj-lt"/>
                <a:ea typeface="+mj-ea"/>
                <a:cs typeface="조선일보명조" panose="02030304000000000000" pitchFamily="18" charset="-127"/>
              </a:defRPr>
            </a:lvl1pPr>
          </a:lstStyle>
          <a:p>
            <a:pPr marL="0" lvl="0"/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/>
          </p:nvPr>
        </p:nvSpPr>
        <p:spPr>
          <a:xfrm>
            <a:off x="826737" y="3588347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826737" y="4786636"/>
            <a:ext cx="1078216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just">
              <a:buNone/>
              <a:defRPr lang="ko-KR" altLang="en-US" dirty="0" smtClean="0">
                <a:solidFill>
                  <a:srgbClr val="184A6B"/>
                </a:solidFill>
              </a:defRPr>
            </a:lvl1pPr>
          </a:lstStyle>
          <a:p>
            <a:pPr marL="0"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037109" y="6620817"/>
            <a:ext cx="41148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9104313" y="6570569"/>
            <a:ext cx="2735773" cy="308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5BC373C5-40C0-4198-9E06-0924FC79B4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90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979" cy="6856327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>
          <a:xfrm>
            <a:off x="2440795" y="3055177"/>
            <a:ext cx="7307427" cy="0"/>
          </a:xfrm>
          <a:prstGeom prst="line">
            <a:avLst/>
          </a:prstGeom>
        </p:spPr>
      </p:cxn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3167153" y="2408846"/>
            <a:ext cx="5857694" cy="6463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0" hasCustomPrompt="1"/>
          </p:nvPr>
        </p:nvSpPr>
        <p:spPr>
          <a:xfrm>
            <a:off x="63500" y="63500"/>
            <a:ext cx="13933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>
              <a:buFontTx/>
              <a:buNone/>
              <a:defRPr lang="ko-KR" altLang="en-US" baseline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pPr marL="0" lvl="0" indent="0"/>
            <a:r>
              <a:rPr lang="en-US" altLang="ko-KR" dirty="0" smtClean="0"/>
              <a:t>PPT title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455309" y="3055177"/>
            <a:ext cx="72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282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96"/>
          <a:stretch/>
        </p:blipFill>
        <p:spPr>
          <a:xfrm>
            <a:off x="-1" y="1673"/>
            <a:ext cx="12194979" cy="886634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580342"/>
            <a:ext cx="12192000" cy="285749"/>
          </a:xfrm>
          <a:prstGeom prst="rect">
            <a:avLst/>
          </a:prstGeom>
          <a:solidFill>
            <a:srgbClr val="115789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3755" y="911331"/>
            <a:ext cx="483527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2"/>
          <a:stretch/>
        </p:blipFill>
        <p:spPr>
          <a:xfrm>
            <a:off x="11229446" y="-16149"/>
            <a:ext cx="913195" cy="1035506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1694499" y="6562110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/12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53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3" r:id="rId4"/>
    <p:sldLayoutId id="2147483650" r:id="rId5"/>
    <p:sldLayoutId id="2147483662" r:id="rId6"/>
    <p:sldLayoutId id="2147483659" r:id="rId7"/>
    <p:sldLayoutId id="2147483660" r:id="rId8"/>
    <p:sldLayoutId id="2147483658" r:id="rId9"/>
    <p:sldLayoutId id="2147483663" r:id="rId10"/>
    <p:sldLayoutId id="214748366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5379" y="1353967"/>
            <a:ext cx="8501238" cy="3250121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Lecture 3-1</a:t>
            </a:r>
            <a:br>
              <a:rPr kumimoji="1" lang="en-US" altLang="ko-KR" dirty="0" smtClean="0"/>
            </a:br>
            <a:r>
              <a:rPr kumimoji="1" lang="en-US" altLang="ko-KR" dirty="0" smtClean="0"/>
              <a:t>Simple Processor Design</a:t>
            </a:r>
            <a:r>
              <a:rPr lang="ko-KR" altLang="en-US" dirty="0" smtClean="0">
                <a:latin typeface="+mn-lt"/>
              </a:rPr>
              <a:t/>
            </a:r>
            <a:br>
              <a:rPr lang="ko-KR" altLang="en-US" dirty="0" smtClean="0">
                <a:latin typeface="+mn-lt"/>
              </a:rPr>
            </a:br>
            <a:r>
              <a:rPr lang="en-US" altLang="ko-KR" dirty="0" smtClean="0">
                <a:latin typeface="+mn-lt"/>
              </a:rPr>
              <a:t/>
            </a:r>
            <a:br>
              <a:rPr lang="en-US" altLang="ko-KR" dirty="0" smtClean="0">
                <a:latin typeface="+mn-lt"/>
              </a:rPr>
            </a:br>
            <a:r>
              <a:rPr kumimoji="1" lang="en-US" altLang="ko-KR" sz="2800" dirty="0" smtClean="0">
                <a:solidFill>
                  <a:prstClr val="black"/>
                </a:solidFill>
                <a:latin typeface="Calibri"/>
                <a:ea typeface="맑은 고딕"/>
              </a:rPr>
              <a:t>Courtesy 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of A. 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Shrivastava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 (ASU) &amp; Tack-Don Han (</a:t>
            </a:r>
            <a:r>
              <a:rPr kumimoji="1" lang="en-US" altLang="ko-KR" sz="2800" dirty="0" err="1">
                <a:solidFill>
                  <a:prstClr val="black"/>
                </a:solidFill>
                <a:latin typeface="Calibri"/>
                <a:ea typeface="맑은 고딕"/>
              </a:rPr>
              <a:t>Yonsei</a:t>
            </a:r>
            <a:r>
              <a:rPr kumimoji="1" lang="en-US" altLang="ko-KR" sz="2800" dirty="0">
                <a:solidFill>
                  <a:prstClr val="black"/>
                </a:solidFill>
                <a:latin typeface="Calibri"/>
                <a:ea typeface="맑은 고딕"/>
              </a:rPr>
              <a:t>)</a:t>
            </a:r>
            <a: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  <a:t/>
            </a:r>
            <a:br>
              <a:rPr kumimoji="1" lang="ko-KR" altLang="en-US" sz="2400" dirty="0">
                <a:solidFill>
                  <a:prstClr val="black"/>
                </a:solidFill>
                <a:latin typeface="Calibri"/>
                <a:ea typeface="맑은 고딕"/>
              </a:rPr>
            </a:br>
            <a:endParaRPr lang="ko-KR" altLang="en-US" dirty="0">
              <a:latin typeface="+mn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78191" y="5104164"/>
            <a:ext cx="5674630" cy="996170"/>
          </a:xfrm>
        </p:spPr>
        <p:txBody>
          <a:bodyPr/>
          <a:lstStyle/>
          <a:p>
            <a:pPr algn="r"/>
            <a:r>
              <a:rPr lang="en-US" altLang="ko-KR" dirty="0" smtClean="0">
                <a:latin typeface="+mn-ea"/>
                <a:ea typeface="+mn-ea"/>
              </a:rPr>
              <a:t>Department of Computer Science</a:t>
            </a:r>
          </a:p>
          <a:p>
            <a:pPr algn="r"/>
            <a:r>
              <a:rPr lang="en-US" altLang="ko-KR" dirty="0" err="1" smtClean="0">
                <a:latin typeface="+mn-ea"/>
                <a:ea typeface="+mn-ea"/>
              </a:rPr>
              <a:t>Kyoungwoo</a:t>
            </a:r>
            <a:r>
              <a:rPr lang="en-US" altLang="ko-KR" dirty="0" smtClean="0">
                <a:latin typeface="+mn-ea"/>
                <a:ea typeface="+mn-ea"/>
              </a:rPr>
              <a:t> Lee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5479642" cy="480131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Computer Architecture-Module1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43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Branch Operations</a:t>
            </a:r>
          </a:p>
        </p:txBody>
      </p:sp>
      <p:sp>
        <p:nvSpPr>
          <p:cNvPr id="89" name="Rectangle 3"/>
          <p:cNvSpPr>
            <a:spLocks noChangeArrowheads="1"/>
          </p:cNvSpPr>
          <p:nvPr/>
        </p:nvSpPr>
        <p:spPr bwMode="auto">
          <a:xfrm>
            <a:off x="4092433" y="3262405"/>
            <a:ext cx="3273320" cy="21197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0" name="Line 4"/>
          <p:cNvSpPr>
            <a:spLocks noChangeShapeType="1"/>
          </p:cNvSpPr>
          <p:nvPr/>
        </p:nvSpPr>
        <p:spPr bwMode="auto">
          <a:xfrm>
            <a:off x="3213559" y="4415666"/>
            <a:ext cx="5578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91" name="Line 5"/>
          <p:cNvSpPr>
            <a:spLocks noChangeShapeType="1"/>
          </p:cNvSpPr>
          <p:nvPr/>
        </p:nvSpPr>
        <p:spPr bwMode="auto">
          <a:xfrm>
            <a:off x="3771381" y="3678050"/>
            <a:ext cx="0" cy="7376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92" name="Line 6"/>
          <p:cNvSpPr>
            <a:spLocks noChangeShapeType="1"/>
          </p:cNvSpPr>
          <p:nvPr/>
        </p:nvSpPr>
        <p:spPr bwMode="auto">
          <a:xfrm>
            <a:off x="3791299" y="4139060"/>
            <a:ext cx="33119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94" name="Line 7"/>
          <p:cNvSpPr>
            <a:spLocks noChangeShapeType="1"/>
          </p:cNvSpPr>
          <p:nvPr/>
        </p:nvSpPr>
        <p:spPr bwMode="auto">
          <a:xfrm>
            <a:off x="3791299" y="3678050"/>
            <a:ext cx="33119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95" name="Line 8"/>
          <p:cNvSpPr>
            <a:spLocks noChangeShapeType="1"/>
          </p:cNvSpPr>
          <p:nvPr/>
        </p:nvSpPr>
        <p:spPr bwMode="auto">
          <a:xfrm>
            <a:off x="7812011" y="3954656"/>
            <a:ext cx="33469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96" name="Text Box 9"/>
          <p:cNvSpPr txBox="1">
            <a:spLocks noChangeArrowheads="1"/>
          </p:cNvSpPr>
          <p:nvPr/>
        </p:nvSpPr>
        <p:spPr bwMode="auto">
          <a:xfrm>
            <a:off x="1677211" y="3843944"/>
            <a:ext cx="194436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Instruction</a:t>
            </a:r>
          </a:p>
        </p:txBody>
      </p:sp>
      <p:sp>
        <p:nvSpPr>
          <p:cNvPr id="97" name="Text Box 10"/>
          <p:cNvSpPr txBox="1">
            <a:spLocks noChangeArrowheads="1"/>
          </p:cNvSpPr>
          <p:nvPr/>
        </p:nvSpPr>
        <p:spPr bwMode="auto">
          <a:xfrm>
            <a:off x="4044329" y="4844850"/>
            <a:ext cx="192806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Write Data</a:t>
            </a:r>
          </a:p>
        </p:txBody>
      </p:sp>
      <p:sp>
        <p:nvSpPr>
          <p:cNvPr id="98" name="Text Box 11"/>
          <p:cNvSpPr txBox="1">
            <a:spLocks noChangeArrowheads="1"/>
          </p:cNvSpPr>
          <p:nvPr/>
        </p:nvSpPr>
        <p:spPr bwMode="auto">
          <a:xfrm>
            <a:off x="4048122" y="3383122"/>
            <a:ext cx="216759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Read Addr 1</a:t>
            </a:r>
          </a:p>
        </p:txBody>
      </p:sp>
      <p:sp>
        <p:nvSpPr>
          <p:cNvPr id="99" name="Text Box 12"/>
          <p:cNvSpPr txBox="1">
            <a:spLocks noChangeArrowheads="1"/>
          </p:cNvSpPr>
          <p:nvPr/>
        </p:nvSpPr>
        <p:spPr bwMode="auto">
          <a:xfrm>
            <a:off x="4046226" y="3891003"/>
            <a:ext cx="216759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Read Addr 2</a:t>
            </a:r>
          </a:p>
        </p:txBody>
      </p:sp>
      <p:sp>
        <p:nvSpPr>
          <p:cNvPr id="100" name="Text Box 13"/>
          <p:cNvSpPr txBox="1">
            <a:spLocks noChangeArrowheads="1"/>
          </p:cNvSpPr>
          <p:nvPr/>
        </p:nvSpPr>
        <p:spPr bwMode="auto">
          <a:xfrm>
            <a:off x="4044330" y="4399557"/>
            <a:ext cx="196650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Write Addr</a:t>
            </a:r>
          </a:p>
        </p:txBody>
      </p:sp>
      <p:sp>
        <p:nvSpPr>
          <p:cNvPr id="101" name="Text Box 14"/>
          <p:cNvSpPr txBox="1">
            <a:spLocks noChangeArrowheads="1"/>
          </p:cNvSpPr>
          <p:nvPr/>
        </p:nvSpPr>
        <p:spPr bwMode="auto">
          <a:xfrm>
            <a:off x="4732327" y="2753426"/>
            <a:ext cx="19936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 smtClean="0"/>
              <a:t>Register File</a:t>
            </a:r>
            <a:endParaRPr lang="en-US" sz="2800" b="1"/>
          </a:p>
        </p:txBody>
      </p:sp>
      <p:sp>
        <p:nvSpPr>
          <p:cNvPr id="102" name="Text Box 15"/>
          <p:cNvSpPr txBox="1">
            <a:spLocks noChangeArrowheads="1"/>
          </p:cNvSpPr>
          <p:nvPr/>
        </p:nvSpPr>
        <p:spPr bwMode="auto">
          <a:xfrm>
            <a:off x="5960062" y="3408718"/>
            <a:ext cx="1328473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800"/>
              <a:t>Read</a:t>
            </a:r>
          </a:p>
          <a:p>
            <a:pPr algn="r" eaLnBrk="0" hangingPunct="0"/>
            <a:r>
              <a:rPr lang="en-US" sz="2800"/>
              <a:t> Data 1</a:t>
            </a:r>
          </a:p>
        </p:txBody>
      </p:sp>
      <p:sp>
        <p:nvSpPr>
          <p:cNvPr id="103" name="Text Box 16"/>
          <p:cNvSpPr txBox="1">
            <a:spLocks noChangeArrowheads="1"/>
          </p:cNvSpPr>
          <p:nvPr/>
        </p:nvSpPr>
        <p:spPr bwMode="auto">
          <a:xfrm>
            <a:off x="5997250" y="4380430"/>
            <a:ext cx="1328473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800"/>
              <a:t>Read</a:t>
            </a:r>
          </a:p>
          <a:p>
            <a:pPr algn="r" eaLnBrk="0" hangingPunct="0"/>
            <a:r>
              <a:rPr lang="en-US" sz="2800"/>
              <a:t> Data 2</a:t>
            </a:r>
          </a:p>
        </p:txBody>
      </p:sp>
      <p:sp>
        <p:nvSpPr>
          <p:cNvPr id="104" name="Freeform 17"/>
          <p:cNvSpPr>
            <a:spLocks/>
          </p:cNvSpPr>
          <p:nvPr/>
        </p:nvSpPr>
        <p:spPr bwMode="auto">
          <a:xfrm>
            <a:off x="8175057" y="3585848"/>
            <a:ext cx="944951" cy="1567434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03308 h 1099"/>
              <a:gd name="T4" fmla="*/ 152596 w 388"/>
              <a:gd name="T5" fmla="*/ 651825 h 1099"/>
              <a:gd name="T6" fmla="*/ 0 w 388"/>
              <a:gd name="T7" fmla="*/ 790913 h 1099"/>
              <a:gd name="T8" fmla="*/ 0 w 388"/>
              <a:gd name="T9" fmla="*/ 1294221 h 1099"/>
              <a:gd name="T10" fmla="*/ 532025 w 388"/>
              <a:gd name="T11" fmla="*/ 931179 h 1099"/>
              <a:gd name="T12" fmla="*/ 532025 w 388"/>
              <a:gd name="T13" fmla="*/ 363042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05" name="Rectangle 18"/>
          <p:cNvSpPr>
            <a:spLocks noChangeArrowheads="1"/>
          </p:cNvSpPr>
          <p:nvPr/>
        </p:nvSpPr>
        <p:spPr bwMode="auto">
          <a:xfrm>
            <a:off x="8432890" y="4323465"/>
            <a:ext cx="739114" cy="4033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8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106" name="Rectangle 19"/>
          <p:cNvSpPr>
            <a:spLocks noChangeArrowheads="1"/>
          </p:cNvSpPr>
          <p:nvPr/>
        </p:nvSpPr>
        <p:spPr bwMode="auto">
          <a:xfrm>
            <a:off x="8767581" y="3401444"/>
            <a:ext cx="669387" cy="3688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107" name="Rectangle 20"/>
          <p:cNvSpPr>
            <a:spLocks noChangeArrowheads="1"/>
          </p:cNvSpPr>
          <p:nvPr/>
        </p:nvSpPr>
        <p:spPr bwMode="auto">
          <a:xfrm>
            <a:off x="7875068" y="2805723"/>
            <a:ext cx="1355044" cy="39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2800" dirty="0">
                <a:solidFill>
                  <a:srgbClr val="FF3300"/>
                </a:solidFill>
              </a:rPr>
              <a:t>ALU control</a:t>
            </a:r>
          </a:p>
        </p:txBody>
      </p:sp>
      <p:sp>
        <p:nvSpPr>
          <p:cNvPr id="108" name="Line 21"/>
          <p:cNvSpPr>
            <a:spLocks noChangeShapeType="1"/>
          </p:cNvSpPr>
          <p:nvPr/>
        </p:nvSpPr>
        <p:spPr bwMode="auto">
          <a:xfrm>
            <a:off x="8352845" y="3124838"/>
            <a:ext cx="0" cy="55321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09" name="Line 22"/>
          <p:cNvSpPr>
            <a:spLocks noChangeShapeType="1"/>
          </p:cNvSpPr>
          <p:nvPr/>
        </p:nvSpPr>
        <p:spPr bwMode="auto">
          <a:xfrm flipV="1">
            <a:off x="8879146" y="3638294"/>
            <a:ext cx="0" cy="2766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10" name="Line 23"/>
          <p:cNvSpPr>
            <a:spLocks noChangeShapeType="1"/>
          </p:cNvSpPr>
          <p:nvPr/>
        </p:nvSpPr>
        <p:spPr bwMode="auto">
          <a:xfrm>
            <a:off x="6784619" y="5983100"/>
            <a:ext cx="83038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11" name="Oval 24"/>
          <p:cNvSpPr>
            <a:spLocks noChangeArrowheads="1"/>
          </p:cNvSpPr>
          <p:nvPr/>
        </p:nvSpPr>
        <p:spPr bwMode="auto">
          <a:xfrm>
            <a:off x="5612448" y="5445654"/>
            <a:ext cx="1187938" cy="110642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12" name="Rectangle 25"/>
          <p:cNvSpPr>
            <a:spLocks noChangeArrowheads="1"/>
          </p:cNvSpPr>
          <p:nvPr/>
        </p:nvSpPr>
        <p:spPr bwMode="auto">
          <a:xfrm>
            <a:off x="5840192" y="5706494"/>
            <a:ext cx="780951" cy="55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800" b="1" smtClean="0">
                <a:solidFill>
                  <a:srgbClr val="000000"/>
                </a:solidFill>
              </a:rPr>
              <a:t>Sign</a:t>
            </a: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endParaRPr lang="en-US" sz="2800" b="1">
              <a:solidFill>
                <a:srgbClr val="000000"/>
              </a:solidFill>
            </a:endParaRPr>
          </a:p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800" b="1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113" name="Line 26"/>
          <p:cNvSpPr>
            <a:spLocks noChangeShapeType="1"/>
          </p:cNvSpPr>
          <p:nvPr/>
        </p:nvSpPr>
        <p:spPr bwMode="auto">
          <a:xfrm>
            <a:off x="4947677" y="5983100"/>
            <a:ext cx="66477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14" name="Line 27"/>
          <p:cNvSpPr>
            <a:spLocks noChangeShapeType="1"/>
          </p:cNvSpPr>
          <p:nvPr/>
        </p:nvSpPr>
        <p:spPr bwMode="auto">
          <a:xfrm>
            <a:off x="5218104" y="5890898"/>
            <a:ext cx="111564" cy="1844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15" name="Line 28"/>
          <p:cNvSpPr>
            <a:spLocks noChangeShapeType="1"/>
          </p:cNvSpPr>
          <p:nvPr/>
        </p:nvSpPr>
        <p:spPr bwMode="auto">
          <a:xfrm>
            <a:off x="7048027" y="5890898"/>
            <a:ext cx="111564" cy="1844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16" name="Text Box 29"/>
          <p:cNvSpPr txBox="1">
            <a:spLocks noChangeArrowheads="1"/>
          </p:cNvSpPr>
          <p:nvPr/>
        </p:nvSpPr>
        <p:spPr bwMode="auto">
          <a:xfrm>
            <a:off x="4997383" y="5983100"/>
            <a:ext cx="60516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16</a:t>
            </a:r>
          </a:p>
        </p:txBody>
      </p:sp>
      <p:sp>
        <p:nvSpPr>
          <p:cNvPr id="117" name="Text Box 30"/>
          <p:cNvSpPr txBox="1">
            <a:spLocks noChangeArrowheads="1"/>
          </p:cNvSpPr>
          <p:nvPr/>
        </p:nvSpPr>
        <p:spPr bwMode="auto">
          <a:xfrm>
            <a:off x="6906133" y="5983100"/>
            <a:ext cx="60516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32</a:t>
            </a:r>
          </a:p>
        </p:txBody>
      </p:sp>
      <p:grpSp>
        <p:nvGrpSpPr>
          <p:cNvPr id="118" name="그룹 117"/>
          <p:cNvGrpSpPr/>
          <p:nvPr/>
        </p:nvGrpSpPr>
        <p:grpSpPr>
          <a:xfrm>
            <a:off x="7939953" y="1588200"/>
            <a:ext cx="1078056" cy="981768"/>
            <a:chOff x="7419681" y="1761626"/>
            <a:chExt cx="1078056" cy="981768"/>
          </a:xfrm>
        </p:grpSpPr>
        <p:sp>
          <p:nvSpPr>
            <p:cNvPr id="119" name="Oval 31"/>
            <p:cNvSpPr>
              <a:spLocks noChangeArrowheads="1"/>
            </p:cNvSpPr>
            <p:nvPr/>
          </p:nvSpPr>
          <p:spPr bwMode="auto">
            <a:xfrm>
              <a:off x="7419681" y="1761626"/>
              <a:ext cx="1078056" cy="9817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7624016" y="1975904"/>
              <a:ext cx="669387" cy="553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2800" b="1" smtClean="0">
                  <a:solidFill>
                    <a:srgbClr val="000000"/>
                  </a:solidFill>
                </a:rPr>
                <a:t>Shift</a:t>
              </a:r>
            </a:p>
            <a:p>
              <a:pPr algn="ctr"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endParaRPr lang="en-US" sz="2800" b="1">
                <a:solidFill>
                  <a:srgbClr val="000000"/>
                </a:solidFill>
              </a:endParaRPr>
            </a:p>
            <a:p>
              <a:pPr algn="ctr"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2800" b="1">
                  <a:solidFill>
                    <a:srgbClr val="000000"/>
                  </a:solidFill>
                </a:rPr>
                <a:t>left 2</a:t>
              </a:r>
            </a:p>
          </p:txBody>
        </p:sp>
      </p:grpSp>
      <p:sp>
        <p:nvSpPr>
          <p:cNvPr id="121" name="Line 33"/>
          <p:cNvSpPr>
            <a:spLocks noChangeShapeType="1"/>
          </p:cNvSpPr>
          <p:nvPr/>
        </p:nvSpPr>
        <p:spPr bwMode="auto">
          <a:xfrm>
            <a:off x="7588891" y="2110616"/>
            <a:ext cx="33469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grpSp>
        <p:nvGrpSpPr>
          <p:cNvPr id="122" name="Group 34"/>
          <p:cNvGrpSpPr>
            <a:grpSpLocks/>
          </p:cNvGrpSpPr>
          <p:nvPr/>
        </p:nvGrpSpPr>
        <p:grpSpPr bwMode="auto">
          <a:xfrm>
            <a:off x="2947916" y="911990"/>
            <a:ext cx="742460" cy="1198626"/>
            <a:chOff x="1392" y="2880"/>
            <a:chExt cx="288" cy="480"/>
          </a:xfrm>
        </p:grpSpPr>
        <p:sp>
          <p:nvSpPr>
            <p:cNvPr id="123" name="Line 35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24" name="Line 36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25" name="Line 37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26" name="Line 38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27" name="Line 39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28" name="Line 40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29" name="Line 41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30" name="Line 42"/>
          <p:cNvSpPr>
            <a:spLocks noChangeShapeType="1"/>
          </p:cNvSpPr>
          <p:nvPr/>
        </p:nvSpPr>
        <p:spPr bwMode="auto">
          <a:xfrm>
            <a:off x="1785936" y="1096394"/>
            <a:ext cx="1207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31" name="Line 43"/>
          <p:cNvSpPr>
            <a:spLocks noChangeShapeType="1"/>
          </p:cNvSpPr>
          <p:nvPr/>
        </p:nvSpPr>
        <p:spPr bwMode="auto">
          <a:xfrm>
            <a:off x="2435114" y="1926212"/>
            <a:ext cx="557822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32" name="Line 44"/>
          <p:cNvSpPr>
            <a:spLocks noChangeShapeType="1"/>
          </p:cNvSpPr>
          <p:nvPr/>
        </p:nvSpPr>
        <p:spPr bwMode="auto">
          <a:xfrm>
            <a:off x="3997016" y="727586"/>
            <a:ext cx="0" cy="737616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33" name="Line 45"/>
          <p:cNvSpPr>
            <a:spLocks noChangeShapeType="1"/>
          </p:cNvSpPr>
          <p:nvPr/>
        </p:nvSpPr>
        <p:spPr bwMode="auto">
          <a:xfrm flipV="1">
            <a:off x="3689131" y="1447714"/>
            <a:ext cx="5664020" cy="1748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34" name="Text Box 46"/>
          <p:cNvSpPr txBox="1">
            <a:spLocks noChangeArrowheads="1"/>
          </p:cNvSpPr>
          <p:nvPr/>
        </p:nvSpPr>
        <p:spPr bwMode="auto">
          <a:xfrm>
            <a:off x="2992937" y="1262639"/>
            <a:ext cx="86613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2"/>
                </a:solidFill>
              </a:rPr>
              <a:t>Add</a:t>
            </a:r>
          </a:p>
        </p:txBody>
      </p:sp>
      <p:sp>
        <p:nvSpPr>
          <p:cNvPr id="135" name="Line 47"/>
          <p:cNvSpPr>
            <a:spLocks noChangeShapeType="1"/>
          </p:cNvSpPr>
          <p:nvPr/>
        </p:nvSpPr>
        <p:spPr bwMode="auto">
          <a:xfrm>
            <a:off x="761648" y="727586"/>
            <a:ext cx="323536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36" name="Text Box 48"/>
          <p:cNvSpPr txBox="1">
            <a:spLocks noChangeArrowheads="1"/>
          </p:cNvSpPr>
          <p:nvPr/>
        </p:nvSpPr>
        <p:spPr bwMode="auto">
          <a:xfrm>
            <a:off x="2100421" y="1741808"/>
            <a:ext cx="40414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2"/>
                </a:solidFill>
              </a:rPr>
              <a:t>4</a:t>
            </a:r>
          </a:p>
        </p:txBody>
      </p:sp>
      <p:grpSp>
        <p:nvGrpSpPr>
          <p:cNvPr id="137" name="Group 49"/>
          <p:cNvGrpSpPr>
            <a:grpSpLocks/>
          </p:cNvGrpSpPr>
          <p:nvPr/>
        </p:nvGrpSpPr>
        <p:grpSpPr bwMode="auto">
          <a:xfrm>
            <a:off x="9387131" y="1160197"/>
            <a:ext cx="742460" cy="1318489"/>
            <a:chOff x="1392" y="2880"/>
            <a:chExt cx="288" cy="480"/>
          </a:xfrm>
        </p:grpSpPr>
        <p:sp>
          <p:nvSpPr>
            <p:cNvPr id="138" name="Line 50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39" name="Line 51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" name="Line 5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1" name="Line 53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2" name="Line 54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3" name="Line 55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4" name="Line 56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45" name="Text Box 57"/>
          <p:cNvSpPr txBox="1">
            <a:spLocks noChangeArrowheads="1"/>
          </p:cNvSpPr>
          <p:nvPr/>
        </p:nvSpPr>
        <p:spPr bwMode="auto">
          <a:xfrm>
            <a:off x="9416386" y="1602309"/>
            <a:ext cx="86613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Add</a:t>
            </a:r>
          </a:p>
        </p:txBody>
      </p:sp>
      <p:sp>
        <p:nvSpPr>
          <p:cNvPr id="146" name="Line 58"/>
          <p:cNvSpPr>
            <a:spLocks noChangeShapeType="1"/>
          </p:cNvSpPr>
          <p:nvPr/>
        </p:nvSpPr>
        <p:spPr bwMode="auto">
          <a:xfrm>
            <a:off x="9034395" y="2110616"/>
            <a:ext cx="33469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47" name="Rectangle 59"/>
          <p:cNvSpPr>
            <a:spLocks noChangeArrowheads="1"/>
          </p:cNvSpPr>
          <p:nvPr/>
        </p:nvSpPr>
        <p:spPr bwMode="auto">
          <a:xfrm>
            <a:off x="1152514" y="2756030"/>
            <a:ext cx="445476" cy="101422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48" name="Text Box 60"/>
          <p:cNvSpPr txBox="1">
            <a:spLocks noChangeArrowheads="1"/>
          </p:cNvSpPr>
          <p:nvPr/>
        </p:nvSpPr>
        <p:spPr bwMode="auto">
          <a:xfrm>
            <a:off x="1080575" y="3032637"/>
            <a:ext cx="62279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2"/>
                </a:solidFill>
              </a:rPr>
              <a:t>PC</a:t>
            </a:r>
          </a:p>
        </p:txBody>
      </p:sp>
      <p:sp>
        <p:nvSpPr>
          <p:cNvPr id="149" name="Line 61"/>
          <p:cNvSpPr>
            <a:spLocks noChangeShapeType="1"/>
          </p:cNvSpPr>
          <p:nvPr/>
        </p:nvSpPr>
        <p:spPr bwMode="auto">
          <a:xfrm>
            <a:off x="761648" y="727586"/>
            <a:ext cx="0" cy="2489454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50" name="Line 62"/>
          <p:cNvSpPr>
            <a:spLocks noChangeShapeType="1"/>
          </p:cNvSpPr>
          <p:nvPr/>
        </p:nvSpPr>
        <p:spPr bwMode="auto">
          <a:xfrm>
            <a:off x="745882" y="3217040"/>
            <a:ext cx="44625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51" name="Line 63"/>
          <p:cNvSpPr>
            <a:spLocks noChangeShapeType="1"/>
          </p:cNvSpPr>
          <p:nvPr/>
        </p:nvSpPr>
        <p:spPr bwMode="auto">
          <a:xfrm>
            <a:off x="1780291" y="1096394"/>
            <a:ext cx="0" cy="2120646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52" name="Line 64"/>
          <p:cNvSpPr>
            <a:spLocks noChangeShapeType="1"/>
          </p:cNvSpPr>
          <p:nvPr/>
        </p:nvSpPr>
        <p:spPr bwMode="auto">
          <a:xfrm>
            <a:off x="1595541" y="3217040"/>
            <a:ext cx="16334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53" name="Line 65"/>
          <p:cNvSpPr>
            <a:spLocks noChangeShapeType="1"/>
          </p:cNvSpPr>
          <p:nvPr/>
        </p:nvSpPr>
        <p:spPr bwMode="auto">
          <a:xfrm>
            <a:off x="10135509" y="1804872"/>
            <a:ext cx="61360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54" name="Text Box 66"/>
          <p:cNvSpPr txBox="1">
            <a:spLocks noChangeArrowheads="1"/>
          </p:cNvSpPr>
          <p:nvPr/>
        </p:nvSpPr>
        <p:spPr bwMode="auto">
          <a:xfrm>
            <a:off x="10768519" y="1346108"/>
            <a:ext cx="1446332" cy="138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Branch</a:t>
            </a:r>
          </a:p>
          <a:p>
            <a:pPr eaLnBrk="0" hangingPunct="0"/>
            <a:r>
              <a:rPr lang="en-US" sz="2800"/>
              <a:t>target</a:t>
            </a:r>
          </a:p>
          <a:p>
            <a:pPr eaLnBrk="0" hangingPunct="0"/>
            <a:r>
              <a:rPr lang="en-US" sz="2800"/>
              <a:t>address</a:t>
            </a:r>
          </a:p>
        </p:txBody>
      </p:sp>
      <p:sp>
        <p:nvSpPr>
          <p:cNvPr id="155" name="Text Box 67"/>
          <p:cNvSpPr txBox="1">
            <a:spLocks noChangeArrowheads="1"/>
          </p:cNvSpPr>
          <p:nvPr/>
        </p:nvSpPr>
        <p:spPr bwMode="auto">
          <a:xfrm>
            <a:off x="9436968" y="3308964"/>
            <a:ext cx="2224876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3300"/>
                </a:solidFill>
              </a:rPr>
              <a:t>(to branch </a:t>
            </a:r>
            <a:endParaRPr lang="en-US" sz="2800" dirty="0" smtClean="0">
              <a:solidFill>
                <a:srgbClr val="FF3300"/>
              </a:solidFill>
            </a:endParaRPr>
          </a:p>
          <a:p>
            <a:pPr eaLnBrk="0" hangingPunct="0"/>
            <a:r>
              <a:rPr lang="en-US" sz="2800" dirty="0" smtClean="0">
                <a:solidFill>
                  <a:srgbClr val="FF3300"/>
                </a:solidFill>
              </a:rPr>
              <a:t>control logic)</a:t>
            </a:r>
            <a:endParaRPr lang="en-US" sz="2800" dirty="0">
              <a:solidFill>
                <a:srgbClr val="FF3300"/>
              </a:solidFill>
            </a:endParaRPr>
          </a:p>
        </p:txBody>
      </p:sp>
      <p:sp>
        <p:nvSpPr>
          <p:cNvPr id="156" name="Line 68"/>
          <p:cNvSpPr>
            <a:spLocks noChangeShapeType="1"/>
          </p:cNvSpPr>
          <p:nvPr/>
        </p:nvSpPr>
        <p:spPr bwMode="auto">
          <a:xfrm>
            <a:off x="7812011" y="4876676"/>
            <a:ext cx="33469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57" name="Line 69"/>
          <p:cNvSpPr>
            <a:spLocks noChangeShapeType="1"/>
          </p:cNvSpPr>
          <p:nvPr/>
        </p:nvSpPr>
        <p:spPr bwMode="auto">
          <a:xfrm>
            <a:off x="7365753" y="4876676"/>
            <a:ext cx="22312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58" name="Line 70"/>
          <p:cNvSpPr>
            <a:spLocks noChangeShapeType="1"/>
          </p:cNvSpPr>
          <p:nvPr/>
        </p:nvSpPr>
        <p:spPr bwMode="auto">
          <a:xfrm>
            <a:off x="7365753" y="3954656"/>
            <a:ext cx="22312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grpSp>
        <p:nvGrpSpPr>
          <p:cNvPr id="159" name="Group 71"/>
          <p:cNvGrpSpPr>
            <a:grpSpLocks/>
          </p:cNvGrpSpPr>
          <p:nvPr/>
        </p:nvGrpSpPr>
        <p:grpSpPr bwMode="auto">
          <a:xfrm>
            <a:off x="3770550" y="2110616"/>
            <a:ext cx="3820574" cy="3872484"/>
            <a:chOff x="2352" y="1488"/>
            <a:chExt cx="1564" cy="2016"/>
          </a:xfrm>
        </p:grpSpPr>
        <p:sp>
          <p:nvSpPr>
            <p:cNvPr id="160" name="Line 72"/>
            <p:cNvSpPr>
              <a:spLocks noChangeShapeType="1"/>
            </p:cNvSpPr>
            <p:nvPr/>
          </p:nvSpPr>
          <p:spPr bwMode="auto">
            <a:xfrm>
              <a:off x="2352" y="2688"/>
              <a:ext cx="0" cy="81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61" name="Line 73"/>
            <p:cNvSpPr>
              <a:spLocks noChangeShapeType="1"/>
            </p:cNvSpPr>
            <p:nvPr/>
          </p:nvSpPr>
          <p:spPr bwMode="auto">
            <a:xfrm>
              <a:off x="2352" y="3504"/>
              <a:ext cx="50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62" name="Line 74"/>
            <p:cNvSpPr>
              <a:spLocks noChangeShapeType="1"/>
            </p:cNvSpPr>
            <p:nvPr/>
          </p:nvSpPr>
          <p:spPr bwMode="auto">
            <a:xfrm>
              <a:off x="3916" y="1488"/>
              <a:ext cx="0" cy="201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63" name="Line 76"/>
          <p:cNvSpPr>
            <a:spLocks noChangeShapeType="1"/>
          </p:cNvSpPr>
          <p:nvPr/>
        </p:nvSpPr>
        <p:spPr bwMode="auto">
          <a:xfrm>
            <a:off x="7477318" y="3954656"/>
            <a:ext cx="33469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64" name="Line 77"/>
          <p:cNvSpPr>
            <a:spLocks noChangeShapeType="1"/>
          </p:cNvSpPr>
          <p:nvPr/>
        </p:nvSpPr>
        <p:spPr bwMode="auto">
          <a:xfrm>
            <a:off x="7477318" y="4876676"/>
            <a:ext cx="33469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65" name="Line Callout 1 78"/>
          <p:cNvSpPr/>
          <p:nvPr/>
        </p:nvSpPr>
        <p:spPr>
          <a:xfrm>
            <a:off x="1152514" y="5337686"/>
            <a:ext cx="2395739" cy="737616"/>
          </a:xfrm>
          <a:prstGeom prst="borderCallout1">
            <a:avLst>
              <a:gd name="adj1" fmla="val 12917"/>
              <a:gd name="adj2" fmla="val 100333"/>
              <a:gd name="adj3" fmla="val -27499"/>
              <a:gd name="adj4" fmla="val 1083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Bits 15-0 from Instruction</a:t>
            </a:r>
          </a:p>
        </p:txBody>
      </p:sp>
      <p:sp>
        <p:nvSpPr>
          <p:cNvPr id="166" name="Line Callout 1 79"/>
          <p:cNvSpPr/>
          <p:nvPr/>
        </p:nvSpPr>
        <p:spPr>
          <a:xfrm>
            <a:off x="8656017" y="5614292"/>
            <a:ext cx="2859735" cy="737616"/>
          </a:xfrm>
          <a:prstGeom prst="borderCallout1">
            <a:avLst>
              <a:gd name="adj1" fmla="val 23334"/>
              <a:gd name="adj2" fmla="val 333"/>
              <a:gd name="adj3" fmla="val -100415"/>
              <a:gd name="adj4" fmla="val -323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Data for compare operation</a:t>
            </a:r>
          </a:p>
        </p:txBody>
      </p:sp>
      <p:cxnSp>
        <p:nvCxnSpPr>
          <p:cNvPr id="167" name="Straight Connector 81"/>
          <p:cNvCxnSpPr/>
          <p:nvPr/>
        </p:nvCxnSpPr>
        <p:spPr>
          <a:xfrm flipH="1" flipV="1">
            <a:off x="7651937" y="3954656"/>
            <a:ext cx="1004080" cy="1751838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8" name="Rectangle 6"/>
          <p:cNvSpPr>
            <a:spLocks noChangeArrowheads="1"/>
          </p:cNvSpPr>
          <p:nvPr/>
        </p:nvSpPr>
        <p:spPr bwMode="auto">
          <a:xfrm>
            <a:off x="10147636" y="1325702"/>
            <a:ext cx="543098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80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169" name="Line 86"/>
          <p:cNvSpPr>
            <a:spLocks noChangeShapeType="1"/>
          </p:cNvSpPr>
          <p:nvPr/>
        </p:nvSpPr>
        <p:spPr bwMode="auto">
          <a:xfrm flipH="1">
            <a:off x="10262840" y="1696904"/>
            <a:ext cx="223129" cy="184404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70" name="TextBox 169"/>
          <p:cNvSpPr txBox="1"/>
          <p:nvPr/>
        </p:nvSpPr>
        <p:spPr>
          <a:xfrm>
            <a:off x="5746905" y="1034926"/>
            <a:ext cx="120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PC + 4</a:t>
            </a:r>
          </a:p>
        </p:txBody>
      </p:sp>
      <p:sp>
        <p:nvSpPr>
          <p:cNvPr id="171" name="Line Callout 1 92"/>
          <p:cNvSpPr/>
          <p:nvPr/>
        </p:nvSpPr>
        <p:spPr>
          <a:xfrm>
            <a:off x="8041266" y="153822"/>
            <a:ext cx="3610155" cy="737616"/>
          </a:xfrm>
          <a:prstGeom prst="borderCallout1">
            <a:avLst>
              <a:gd name="adj1" fmla="val 104584"/>
              <a:gd name="adj2" fmla="val 83666"/>
              <a:gd name="adj3" fmla="val 162679"/>
              <a:gd name="adj4" fmla="val 877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Update PC to Fetch the next Instruction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29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Jump Operations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30089" y="2644557"/>
            <a:ext cx="809538" cy="1143000"/>
            <a:chOff x="1392" y="2880"/>
            <a:chExt cx="288" cy="480"/>
          </a:xfrm>
        </p:grpSpPr>
        <p:sp>
          <p:nvSpPr>
            <p:cNvPr id="25676" name="Line 5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7" name="Line 6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8" name="Line 7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9" name="Line 8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0" name="Line 9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1" name="Line 10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2" name="Line 11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5" name="Rectangle 12"/>
          <p:cNvSpPr>
            <a:spLocks noChangeArrowheads="1"/>
          </p:cNvSpPr>
          <p:nvPr/>
        </p:nvSpPr>
        <p:spPr bwMode="auto">
          <a:xfrm>
            <a:off x="6464745" y="3932338"/>
            <a:ext cx="2468043" cy="174456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3"/>
          <p:cNvSpPr>
            <a:spLocks noChangeArrowheads="1"/>
          </p:cNvSpPr>
          <p:nvPr/>
        </p:nvSpPr>
        <p:spPr bwMode="auto">
          <a:xfrm>
            <a:off x="5685644" y="4618137"/>
            <a:ext cx="486797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14"/>
          <p:cNvSpPr>
            <a:spLocks noChangeShapeType="1"/>
          </p:cNvSpPr>
          <p:nvPr/>
        </p:nvSpPr>
        <p:spPr bwMode="auto">
          <a:xfrm>
            <a:off x="8923072" y="4999137"/>
            <a:ext cx="44952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15"/>
          <p:cNvSpPr>
            <a:spLocks noChangeShapeType="1"/>
          </p:cNvSpPr>
          <p:nvPr/>
        </p:nvSpPr>
        <p:spPr bwMode="auto">
          <a:xfrm>
            <a:off x="6181693" y="4999137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Line 16"/>
          <p:cNvSpPr>
            <a:spLocks noChangeShapeType="1"/>
          </p:cNvSpPr>
          <p:nvPr/>
        </p:nvSpPr>
        <p:spPr bwMode="auto">
          <a:xfrm>
            <a:off x="6257893" y="2873157"/>
            <a:ext cx="9144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17"/>
          <p:cNvSpPr>
            <a:spLocks noChangeShapeType="1"/>
          </p:cNvSpPr>
          <p:nvPr/>
        </p:nvSpPr>
        <p:spPr bwMode="auto">
          <a:xfrm>
            <a:off x="6725512" y="3558957"/>
            <a:ext cx="3810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Line 18"/>
          <p:cNvSpPr>
            <a:spLocks noChangeShapeType="1"/>
          </p:cNvSpPr>
          <p:nvPr/>
        </p:nvSpPr>
        <p:spPr bwMode="auto">
          <a:xfrm>
            <a:off x="9237588" y="2568357"/>
            <a:ext cx="0" cy="98298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Line 19"/>
          <p:cNvSpPr>
            <a:spLocks noChangeShapeType="1"/>
          </p:cNvSpPr>
          <p:nvPr/>
        </p:nvSpPr>
        <p:spPr bwMode="auto">
          <a:xfrm>
            <a:off x="7948111" y="3224094"/>
            <a:ext cx="128947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Text Box 20"/>
          <p:cNvSpPr txBox="1">
            <a:spLocks noChangeArrowheads="1"/>
          </p:cNvSpPr>
          <p:nvPr/>
        </p:nvSpPr>
        <p:spPr bwMode="auto">
          <a:xfrm>
            <a:off x="6462926" y="4728817"/>
            <a:ext cx="1351717" cy="781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2800" dirty="0">
                <a:solidFill>
                  <a:schemeClr val="bg2"/>
                </a:solidFill>
              </a:rPr>
              <a:t>Read</a:t>
            </a:r>
          </a:p>
          <a:p>
            <a:pPr eaLnBrk="0" hangingPunct="0">
              <a:lnSpc>
                <a:spcPct val="80000"/>
              </a:lnSpc>
            </a:pPr>
            <a:r>
              <a:rPr lang="en-US" sz="2800" dirty="0">
                <a:solidFill>
                  <a:schemeClr val="bg2"/>
                </a:solidFill>
              </a:rPr>
              <a:t>Address</a:t>
            </a:r>
          </a:p>
        </p:txBody>
      </p:sp>
      <p:sp>
        <p:nvSpPr>
          <p:cNvPr id="25614" name="Text Box 21"/>
          <p:cNvSpPr txBox="1">
            <a:spLocks noChangeArrowheads="1"/>
          </p:cNvSpPr>
          <p:nvPr/>
        </p:nvSpPr>
        <p:spPr bwMode="auto">
          <a:xfrm>
            <a:off x="8077199" y="4831497"/>
            <a:ext cx="845873" cy="4370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2800" dirty="0" err="1" smtClean="0">
                <a:solidFill>
                  <a:schemeClr val="bg2"/>
                </a:solidFill>
              </a:rPr>
              <a:t>Instr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25615" name="Text Box 22"/>
          <p:cNvSpPr txBox="1">
            <a:spLocks noChangeArrowheads="1"/>
          </p:cNvSpPr>
          <p:nvPr/>
        </p:nvSpPr>
        <p:spPr bwMode="auto">
          <a:xfrm>
            <a:off x="6783841" y="3934148"/>
            <a:ext cx="1806071" cy="781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2800" b="1" dirty="0">
                <a:solidFill>
                  <a:schemeClr val="bg2"/>
                </a:solidFill>
              </a:rPr>
              <a:t>Instruction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800" b="1" dirty="0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25616" name="Text Box 23"/>
          <p:cNvSpPr txBox="1">
            <a:spLocks noChangeArrowheads="1"/>
          </p:cNvSpPr>
          <p:nvPr/>
        </p:nvSpPr>
        <p:spPr bwMode="auto">
          <a:xfrm>
            <a:off x="7160716" y="2943407"/>
            <a:ext cx="78739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solidFill>
                  <a:schemeClr val="bg2"/>
                </a:solidFill>
              </a:rPr>
              <a:t>Add</a:t>
            </a:r>
          </a:p>
        </p:txBody>
      </p:sp>
      <p:sp>
        <p:nvSpPr>
          <p:cNvPr id="25617" name="Text Box 24"/>
          <p:cNvSpPr txBox="1">
            <a:spLocks noChangeArrowheads="1"/>
          </p:cNvSpPr>
          <p:nvPr/>
        </p:nvSpPr>
        <p:spPr bwMode="auto">
          <a:xfrm>
            <a:off x="5646651" y="4741484"/>
            <a:ext cx="56618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/>
              <a:t>PC</a:t>
            </a:r>
          </a:p>
        </p:txBody>
      </p:sp>
      <p:sp>
        <p:nvSpPr>
          <p:cNvPr id="25618" name="Line 25"/>
          <p:cNvSpPr>
            <a:spLocks noChangeShapeType="1"/>
          </p:cNvSpPr>
          <p:nvPr/>
        </p:nvSpPr>
        <p:spPr bwMode="auto">
          <a:xfrm>
            <a:off x="5339114" y="2568357"/>
            <a:ext cx="3898474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Line 26"/>
          <p:cNvSpPr>
            <a:spLocks noChangeShapeType="1"/>
          </p:cNvSpPr>
          <p:nvPr/>
        </p:nvSpPr>
        <p:spPr bwMode="auto">
          <a:xfrm>
            <a:off x="5339114" y="2568357"/>
            <a:ext cx="0" cy="243078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Line 27"/>
          <p:cNvSpPr>
            <a:spLocks noChangeShapeType="1"/>
          </p:cNvSpPr>
          <p:nvPr/>
        </p:nvSpPr>
        <p:spPr bwMode="auto">
          <a:xfrm>
            <a:off x="5352270" y="4999137"/>
            <a:ext cx="304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Line 28"/>
          <p:cNvSpPr>
            <a:spLocks noChangeShapeType="1"/>
          </p:cNvSpPr>
          <p:nvPr/>
        </p:nvSpPr>
        <p:spPr bwMode="auto">
          <a:xfrm>
            <a:off x="6257893" y="2873157"/>
            <a:ext cx="0" cy="212598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Text Box 29"/>
          <p:cNvSpPr txBox="1">
            <a:spLocks noChangeArrowheads="1"/>
          </p:cNvSpPr>
          <p:nvPr/>
        </p:nvSpPr>
        <p:spPr bwMode="auto">
          <a:xfrm>
            <a:off x="6398238" y="3268411"/>
            <a:ext cx="36740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25623" name="Oval 30"/>
          <p:cNvSpPr>
            <a:spLocks noChangeArrowheads="1"/>
          </p:cNvSpPr>
          <p:nvPr/>
        </p:nvSpPr>
        <p:spPr bwMode="auto">
          <a:xfrm>
            <a:off x="9591483" y="3997276"/>
            <a:ext cx="870538" cy="124172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Rectangle 31"/>
          <p:cNvSpPr>
            <a:spLocks noChangeArrowheads="1"/>
          </p:cNvSpPr>
          <p:nvPr/>
        </p:nvSpPr>
        <p:spPr bwMode="auto">
          <a:xfrm>
            <a:off x="9666129" y="4316464"/>
            <a:ext cx="727222" cy="603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ct val="800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800" b="1" dirty="0">
                <a:solidFill>
                  <a:srgbClr val="000000"/>
                </a:solidFill>
              </a:rPr>
              <a:t>Shift</a:t>
            </a:r>
          </a:p>
          <a:p>
            <a:pPr algn="ctr" defTabSz="904875" eaLnBrk="0" hangingPunct="0">
              <a:lnSpc>
                <a:spcPct val="800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800" b="1" dirty="0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25625" name="Line 32"/>
          <p:cNvSpPr>
            <a:spLocks noChangeShapeType="1"/>
          </p:cNvSpPr>
          <p:nvPr/>
        </p:nvSpPr>
        <p:spPr bwMode="auto">
          <a:xfrm>
            <a:off x="9375188" y="4618137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6" name="Line 33"/>
          <p:cNvSpPr>
            <a:spLocks noChangeShapeType="1"/>
          </p:cNvSpPr>
          <p:nvPr/>
        </p:nvSpPr>
        <p:spPr bwMode="auto">
          <a:xfrm flipV="1">
            <a:off x="9362032" y="4618137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Line 34"/>
          <p:cNvSpPr>
            <a:spLocks noChangeShapeType="1"/>
          </p:cNvSpPr>
          <p:nvPr/>
        </p:nvSpPr>
        <p:spPr bwMode="auto">
          <a:xfrm>
            <a:off x="10462266" y="4618137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8" name="Text Box 35"/>
          <p:cNvSpPr txBox="1">
            <a:spLocks noChangeArrowheads="1"/>
          </p:cNvSpPr>
          <p:nvPr/>
        </p:nvSpPr>
        <p:spPr bwMode="auto">
          <a:xfrm>
            <a:off x="11276896" y="3825437"/>
            <a:ext cx="963725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Jump</a:t>
            </a:r>
          </a:p>
          <a:p>
            <a:pPr eaLnBrk="0" hangingPunct="0"/>
            <a:r>
              <a:rPr lang="en-US" sz="2800" dirty="0" err="1" smtClean="0"/>
              <a:t>addr</a:t>
            </a:r>
            <a:endParaRPr lang="en-US" sz="2800" dirty="0"/>
          </a:p>
        </p:txBody>
      </p:sp>
      <p:sp>
        <p:nvSpPr>
          <p:cNvPr id="25629" name="Line 36"/>
          <p:cNvSpPr>
            <a:spLocks noChangeShapeType="1"/>
          </p:cNvSpPr>
          <p:nvPr/>
        </p:nvSpPr>
        <p:spPr bwMode="auto">
          <a:xfrm>
            <a:off x="9237588" y="3838597"/>
            <a:ext cx="17580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Line 37"/>
          <p:cNvSpPr>
            <a:spLocks noChangeShapeType="1"/>
          </p:cNvSpPr>
          <p:nvPr/>
        </p:nvSpPr>
        <p:spPr bwMode="auto">
          <a:xfrm>
            <a:off x="10304388" y="3768975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Line 38"/>
          <p:cNvSpPr>
            <a:spLocks noChangeShapeType="1"/>
          </p:cNvSpPr>
          <p:nvPr/>
        </p:nvSpPr>
        <p:spPr bwMode="auto">
          <a:xfrm>
            <a:off x="9189894" y="4922937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2" name="Text Box 39"/>
          <p:cNvSpPr txBox="1">
            <a:spLocks noChangeArrowheads="1"/>
          </p:cNvSpPr>
          <p:nvPr/>
        </p:nvSpPr>
        <p:spPr bwMode="auto">
          <a:xfrm>
            <a:off x="9189895" y="4999137"/>
            <a:ext cx="55015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/>
              <a:t>26</a:t>
            </a:r>
          </a:p>
        </p:txBody>
      </p:sp>
      <p:sp>
        <p:nvSpPr>
          <p:cNvPr id="25633" name="Text Box 40"/>
          <p:cNvSpPr txBox="1">
            <a:spLocks noChangeArrowheads="1"/>
          </p:cNvSpPr>
          <p:nvPr/>
        </p:nvSpPr>
        <p:spPr bwMode="auto">
          <a:xfrm>
            <a:off x="10304388" y="3445539"/>
            <a:ext cx="36740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4</a:t>
            </a:r>
          </a:p>
        </p:txBody>
      </p:sp>
      <p:sp>
        <p:nvSpPr>
          <p:cNvPr id="25634" name="Line 41"/>
          <p:cNvSpPr>
            <a:spLocks noChangeShapeType="1"/>
          </p:cNvSpPr>
          <p:nvPr/>
        </p:nvSpPr>
        <p:spPr bwMode="auto">
          <a:xfrm>
            <a:off x="10538466" y="4541937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5" name="Text Box 42"/>
          <p:cNvSpPr txBox="1">
            <a:spLocks noChangeArrowheads="1"/>
          </p:cNvSpPr>
          <p:nvPr/>
        </p:nvSpPr>
        <p:spPr bwMode="auto">
          <a:xfrm>
            <a:off x="10538467" y="4572091"/>
            <a:ext cx="55015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/>
              <a:t>28</a:t>
            </a:r>
          </a:p>
        </p:txBody>
      </p:sp>
      <p:sp>
        <p:nvSpPr>
          <p:cNvPr id="25636" name="AutoShape 43"/>
          <p:cNvSpPr>
            <a:spLocks/>
          </p:cNvSpPr>
          <p:nvPr/>
        </p:nvSpPr>
        <p:spPr bwMode="auto">
          <a:xfrm>
            <a:off x="11107501" y="378487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Line 44"/>
          <p:cNvSpPr>
            <a:spLocks noChangeShapeType="1"/>
          </p:cNvSpPr>
          <p:nvPr/>
        </p:nvSpPr>
        <p:spPr bwMode="auto">
          <a:xfrm>
            <a:off x="9237588" y="3551337"/>
            <a:ext cx="0" cy="2872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8" name="Line 45"/>
          <p:cNvSpPr>
            <a:spLocks noChangeShapeType="1"/>
          </p:cNvSpPr>
          <p:nvPr/>
        </p:nvSpPr>
        <p:spPr bwMode="auto">
          <a:xfrm>
            <a:off x="81533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39" name="Line 46"/>
          <p:cNvSpPr>
            <a:spLocks noChangeShapeType="1"/>
          </p:cNvSpPr>
          <p:nvPr/>
        </p:nvSpPr>
        <p:spPr bwMode="auto">
          <a:xfrm>
            <a:off x="78485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40" name="Line 47"/>
          <p:cNvSpPr>
            <a:spLocks noChangeShapeType="1"/>
          </p:cNvSpPr>
          <p:nvPr/>
        </p:nvSpPr>
        <p:spPr bwMode="auto">
          <a:xfrm>
            <a:off x="87629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41" name="Line 48"/>
          <p:cNvSpPr>
            <a:spLocks noChangeShapeType="1"/>
          </p:cNvSpPr>
          <p:nvPr/>
        </p:nvSpPr>
        <p:spPr bwMode="auto">
          <a:xfrm>
            <a:off x="89153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42" name="Line 49"/>
          <p:cNvSpPr>
            <a:spLocks noChangeShapeType="1"/>
          </p:cNvSpPr>
          <p:nvPr/>
        </p:nvSpPr>
        <p:spPr bwMode="auto">
          <a:xfrm>
            <a:off x="102869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43" name="Line 50"/>
          <p:cNvSpPr>
            <a:spLocks noChangeShapeType="1"/>
          </p:cNvSpPr>
          <p:nvPr/>
        </p:nvSpPr>
        <p:spPr bwMode="auto">
          <a:xfrm>
            <a:off x="80009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44" name="Line 51"/>
          <p:cNvSpPr>
            <a:spLocks noChangeShapeType="1"/>
          </p:cNvSpPr>
          <p:nvPr/>
        </p:nvSpPr>
        <p:spPr bwMode="auto">
          <a:xfrm>
            <a:off x="104393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45" name="Line 52"/>
          <p:cNvSpPr>
            <a:spLocks noChangeShapeType="1"/>
          </p:cNvSpPr>
          <p:nvPr/>
        </p:nvSpPr>
        <p:spPr bwMode="auto">
          <a:xfrm>
            <a:off x="105917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46" name="Line 53"/>
          <p:cNvSpPr>
            <a:spLocks noChangeShapeType="1"/>
          </p:cNvSpPr>
          <p:nvPr/>
        </p:nvSpPr>
        <p:spPr bwMode="auto">
          <a:xfrm>
            <a:off x="110489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47" name="Line 54"/>
          <p:cNvSpPr>
            <a:spLocks noChangeShapeType="1"/>
          </p:cNvSpPr>
          <p:nvPr/>
        </p:nvSpPr>
        <p:spPr bwMode="auto">
          <a:xfrm>
            <a:off x="108965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48" name="Line 55"/>
          <p:cNvSpPr>
            <a:spLocks noChangeShapeType="1"/>
          </p:cNvSpPr>
          <p:nvPr/>
        </p:nvSpPr>
        <p:spPr bwMode="auto">
          <a:xfrm>
            <a:off x="112013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49" name="Line 56"/>
          <p:cNvSpPr>
            <a:spLocks noChangeShapeType="1"/>
          </p:cNvSpPr>
          <p:nvPr/>
        </p:nvSpPr>
        <p:spPr bwMode="auto">
          <a:xfrm>
            <a:off x="113537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50" name="Rectangle 57"/>
          <p:cNvSpPr>
            <a:spLocks noChangeArrowheads="1"/>
          </p:cNvSpPr>
          <p:nvPr/>
        </p:nvSpPr>
        <p:spPr bwMode="auto">
          <a:xfrm>
            <a:off x="7543800" y="1608483"/>
            <a:ext cx="3970337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51" name="Line 58"/>
          <p:cNvSpPr>
            <a:spLocks noChangeShapeType="1"/>
          </p:cNvSpPr>
          <p:nvPr/>
        </p:nvSpPr>
        <p:spPr bwMode="auto">
          <a:xfrm>
            <a:off x="76961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52" name="Line 59"/>
          <p:cNvSpPr>
            <a:spLocks noChangeShapeType="1"/>
          </p:cNvSpPr>
          <p:nvPr/>
        </p:nvSpPr>
        <p:spPr bwMode="auto">
          <a:xfrm>
            <a:off x="90677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53" name="Line 60"/>
          <p:cNvSpPr>
            <a:spLocks noChangeShapeType="1"/>
          </p:cNvSpPr>
          <p:nvPr/>
        </p:nvSpPr>
        <p:spPr bwMode="auto">
          <a:xfrm>
            <a:off x="107441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54" name="Rectangle 61"/>
          <p:cNvSpPr>
            <a:spLocks noChangeArrowheads="1"/>
          </p:cNvSpPr>
          <p:nvPr/>
        </p:nvSpPr>
        <p:spPr bwMode="auto">
          <a:xfrm>
            <a:off x="6662736" y="1608483"/>
            <a:ext cx="889000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55" name="Line 62"/>
          <p:cNvSpPr>
            <a:spLocks noChangeShapeType="1"/>
          </p:cNvSpPr>
          <p:nvPr/>
        </p:nvSpPr>
        <p:spPr bwMode="auto">
          <a:xfrm>
            <a:off x="7259636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56" name="Line 63"/>
          <p:cNvSpPr>
            <a:spLocks noChangeShapeType="1"/>
          </p:cNvSpPr>
          <p:nvPr/>
        </p:nvSpPr>
        <p:spPr bwMode="auto">
          <a:xfrm>
            <a:off x="7107236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57" name="Line 64"/>
          <p:cNvSpPr>
            <a:spLocks noChangeShapeType="1"/>
          </p:cNvSpPr>
          <p:nvPr/>
        </p:nvSpPr>
        <p:spPr bwMode="auto">
          <a:xfrm>
            <a:off x="7412036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58" name="Line 65"/>
          <p:cNvSpPr>
            <a:spLocks noChangeShapeType="1"/>
          </p:cNvSpPr>
          <p:nvPr/>
        </p:nvSpPr>
        <p:spPr bwMode="auto">
          <a:xfrm>
            <a:off x="6954836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59" name="Line 66"/>
          <p:cNvSpPr>
            <a:spLocks noChangeShapeType="1"/>
          </p:cNvSpPr>
          <p:nvPr/>
        </p:nvSpPr>
        <p:spPr bwMode="auto">
          <a:xfrm>
            <a:off x="6802436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60" name="Rectangle 67"/>
          <p:cNvSpPr>
            <a:spLocks noChangeArrowheads="1"/>
          </p:cNvSpPr>
          <p:nvPr/>
        </p:nvSpPr>
        <p:spPr bwMode="auto">
          <a:xfrm>
            <a:off x="5467792" y="1529109"/>
            <a:ext cx="122148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just" eaLnBrk="0" hangingPunct="0"/>
            <a:r>
              <a:rPr lang="en-US" sz="2800" b="1" dirty="0">
                <a:solidFill>
                  <a:srgbClr val="FF3300"/>
                </a:solidFill>
              </a:rPr>
              <a:t>J-Type:</a:t>
            </a:r>
            <a:endParaRPr lang="en-US" sz="2800" dirty="0">
              <a:solidFill>
                <a:srgbClr val="FF3300"/>
              </a:solidFill>
            </a:endParaRPr>
          </a:p>
        </p:txBody>
      </p:sp>
      <p:sp>
        <p:nvSpPr>
          <p:cNvPr id="25661" name="Rectangle 68"/>
          <p:cNvSpPr>
            <a:spLocks noChangeArrowheads="1"/>
          </p:cNvSpPr>
          <p:nvPr/>
        </p:nvSpPr>
        <p:spPr bwMode="auto">
          <a:xfrm>
            <a:off x="6838949" y="1548159"/>
            <a:ext cx="56746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>
                <a:solidFill>
                  <a:srgbClr val="FF3300"/>
                </a:solidFill>
              </a:rPr>
              <a:t>op</a:t>
            </a:r>
            <a:endParaRPr lang="en-US" sz="2800">
              <a:solidFill>
                <a:srgbClr val="FF3300"/>
              </a:solidFill>
            </a:endParaRPr>
          </a:p>
        </p:txBody>
      </p:sp>
      <p:sp>
        <p:nvSpPr>
          <p:cNvPr id="25662" name="Rectangle 69"/>
          <p:cNvSpPr>
            <a:spLocks noChangeArrowheads="1"/>
          </p:cNvSpPr>
          <p:nvPr/>
        </p:nvSpPr>
        <p:spPr bwMode="auto">
          <a:xfrm>
            <a:off x="6510336" y="1170334"/>
            <a:ext cx="54822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dirty="0"/>
              <a:t>31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5663" name="Rectangle 70"/>
          <p:cNvSpPr>
            <a:spLocks noChangeArrowheads="1"/>
          </p:cNvSpPr>
          <p:nvPr/>
        </p:nvSpPr>
        <p:spPr bwMode="auto">
          <a:xfrm>
            <a:off x="7391399" y="1189384"/>
            <a:ext cx="54822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dirty="0"/>
              <a:t>25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5664" name="Rectangle 71"/>
          <p:cNvSpPr>
            <a:spLocks noChangeArrowheads="1"/>
          </p:cNvSpPr>
          <p:nvPr/>
        </p:nvSpPr>
        <p:spPr bwMode="auto">
          <a:xfrm>
            <a:off x="11310937" y="1160808"/>
            <a:ext cx="36548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dirty="0"/>
              <a:t>0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5665" name="Line 72"/>
          <p:cNvSpPr>
            <a:spLocks noChangeShapeType="1"/>
          </p:cNvSpPr>
          <p:nvPr/>
        </p:nvSpPr>
        <p:spPr bwMode="auto">
          <a:xfrm>
            <a:off x="101345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66" name="Line 73"/>
          <p:cNvSpPr>
            <a:spLocks noChangeShapeType="1"/>
          </p:cNvSpPr>
          <p:nvPr/>
        </p:nvSpPr>
        <p:spPr bwMode="auto">
          <a:xfrm>
            <a:off x="99821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67" name="Line 74"/>
          <p:cNvSpPr>
            <a:spLocks noChangeShapeType="1"/>
          </p:cNvSpPr>
          <p:nvPr/>
        </p:nvSpPr>
        <p:spPr bwMode="auto">
          <a:xfrm>
            <a:off x="98297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68" name="Line 75"/>
          <p:cNvSpPr>
            <a:spLocks noChangeShapeType="1"/>
          </p:cNvSpPr>
          <p:nvPr/>
        </p:nvSpPr>
        <p:spPr bwMode="auto">
          <a:xfrm>
            <a:off x="96773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69" name="Line 76"/>
          <p:cNvSpPr>
            <a:spLocks noChangeShapeType="1"/>
          </p:cNvSpPr>
          <p:nvPr/>
        </p:nvSpPr>
        <p:spPr bwMode="auto">
          <a:xfrm>
            <a:off x="93725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70" name="Line 77"/>
          <p:cNvSpPr>
            <a:spLocks noChangeShapeType="1"/>
          </p:cNvSpPr>
          <p:nvPr/>
        </p:nvSpPr>
        <p:spPr bwMode="auto">
          <a:xfrm>
            <a:off x="95249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71" name="Line 78"/>
          <p:cNvSpPr>
            <a:spLocks noChangeShapeType="1"/>
          </p:cNvSpPr>
          <p:nvPr/>
        </p:nvSpPr>
        <p:spPr bwMode="auto">
          <a:xfrm>
            <a:off x="92201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72" name="Line 79"/>
          <p:cNvSpPr>
            <a:spLocks noChangeShapeType="1"/>
          </p:cNvSpPr>
          <p:nvPr/>
        </p:nvSpPr>
        <p:spPr bwMode="auto">
          <a:xfrm>
            <a:off x="86105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73" name="Line 80"/>
          <p:cNvSpPr>
            <a:spLocks noChangeShapeType="1"/>
          </p:cNvSpPr>
          <p:nvPr/>
        </p:nvSpPr>
        <p:spPr bwMode="auto">
          <a:xfrm>
            <a:off x="84581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74" name="Line 81"/>
          <p:cNvSpPr>
            <a:spLocks noChangeShapeType="1"/>
          </p:cNvSpPr>
          <p:nvPr/>
        </p:nvSpPr>
        <p:spPr bwMode="auto">
          <a:xfrm>
            <a:off x="8305799" y="1608483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25675" name="Rectangle 82"/>
          <p:cNvSpPr>
            <a:spLocks noChangeArrowheads="1"/>
          </p:cNvSpPr>
          <p:nvPr/>
        </p:nvSpPr>
        <p:spPr bwMode="auto">
          <a:xfrm>
            <a:off x="8077199" y="1560859"/>
            <a:ext cx="316067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3300"/>
                </a:solidFill>
              </a:rPr>
              <a:t>jump target address</a:t>
            </a:r>
            <a:endParaRPr lang="en-US" sz="2800" dirty="0">
              <a:solidFill>
                <a:srgbClr val="FF33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20787" y="5458925"/>
            <a:ext cx="26609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33CC"/>
                </a:solidFill>
              </a:rPr>
              <a:t>[25-0]</a:t>
            </a:r>
          </a:p>
          <a:p>
            <a:r>
              <a:rPr lang="en-US" sz="2800" b="1" dirty="0">
                <a:solidFill>
                  <a:srgbClr val="3333CC"/>
                </a:solidFill>
              </a:rPr>
              <a:t>From Instruction</a:t>
            </a:r>
          </a:p>
        </p:txBody>
      </p:sp>
      <p:sp>
        <p:nvSpPr>
          <p:cNvPr id="84" name="Line Callout 1 83"/>
          <p:cNvSpPr/>
          <p:nvPr/>
        </p:nvSpPr>
        <p:spPr>
          <a:xfrm>
            <a:off x="10146505" y="2596002"/>
            <a:ext cx="1917764" cy="848436"/>
          </a:xfrm>
          <a:prstGeom prst="borderCallout1">
            <a:avLst>
              <a:gd name="adj1" fmla="val 29584"/>
              <a:gd name="adj2" fmla="val 333"/>
              <a:gd name="adj3" fmla="val 144539"/>
              <a:gd name="adj4" fmla="val -29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3333CC"/>
                </a:solidFill>
              </a:rPr>
              <a:t>Bits [31-28] </a:t>
            </a:r>
          </a:p>
          <a:p>
            <a:pPr algn="ctr"/>
            <a:r>
              <a:rPr lang="en-US" sz="2800" b="1" dirty="0" smtClean="0">
                <a:solidFill>
                  <a:srgbClr val="3333CC"/>
                </a:solidFill>
              </a:rPr>
              <a:t>from PC+4</a:t>
            </a:r>
            <a:endParaRPr lang="en-US" sz="2800" b="1" dirty="0">
              <a:solidFill>
                <a:srgbClr val="3333CC"/>
              </a:solidFill>
            </a:endParaRPr>
          </a:p>
        </p:txBody>
      </p:sp>
      <p:sp>
        <p:nvSpPr>
          <p:cNvPr id="90" name="Rectangle 3"/>
          <p:cNvSpPr>
            <a:spLocks noGrp="1" noChangeArrowheads="1"/>
          </p:cNvSpPr>
          <p:nvPr>
            <p:ph idx="1"/>
          </p:nvPr>
        </p:nvSpPr>
        <p:spPr>
          <a:xfrm>
            <a:off x="246185" y="914400"/>
            <a:ext cx="5063881" cy="5262563"/>
          </a:xfrm>
        </p:spPr>
        <p:txBody>
          <a:bodyPr>
            <a:normAutofit/>
          </a:bodyPr>
          <a:lstStyle/>
          <a:p>
            <a:pPr latinLnBrk="0"/>
            <a:r>
              <a:rPr lang="en-US" sz="3000" dirty="0"/>
              <a:t>Jump operations have to</a:t>
            </a:r>
          </a:p>
          <a:p>
            <a:pPr lvl="1" latinLnBrk="0"/>
            <a:endParaRPr lang="en-US" sz="2000" dirty="0"/>
          </a:p>
          <a:p>
            <a:pPr lvl="1" latinLnBrk="0"/>
            <a:endParaRPr lang="en-US" sz="2000" dirty="0"/>
          </a:p>
          <a:p>
            <a:pPr lvl="1" latinLnBrk="0"/>
            <a:endParaRPr lang="en-US" sz="2000" dirty="0"/>
          </a:p>
          <a:p>
            <a:pPr lvl="1" latinLnBrk="0"/>
            <a:r>
              <a:rPr lang="en-US" sz="2800" dirty="0"/>
              <a:t>replace the lower 28 bits of the PC with the lower 26 </a:t>
            </a:r>
            <a:r>
              <a:rPr lang="en-US" sz="2800" dirty="0" smtClean="0"/>
              <a:t>bits (</a:t>
            </a:r>
            <a:r>
              <a:rPr lang="en-US" sz="2800" dirty="0" smtClean="0">
                <a:solidFill>
                  <a:srgbClr val="FF0000"/>
                </a:solidFill>
              </a:rPr>
              <a:t>target address</a:t>
            </a:r>
            <a:r>
              <a:rPr lang="en-US" sz="2800" dirty="0" smtClean="0"/>
              <a:t>) </a:t>
            </a:r>
            <a:r>
              <a:rPr lang="en-US" sz="2800" dirty="0"/>
              <a:t>of the fetched instruction </a:t>
            </a:r>
            <a:r>
              <a:rPr lang="en-US" sz="2800" dirty="0">
                <a:solidFill>
                  <a:srgbClr val="FF0000"/>
                </a:solidFill>
              </a:rPr>
              <a:t>shifted left by 2 bits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165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826737" y="2390058"/>
            <a:ext cx="10782168" cy="480131"/>
          </a:xfrm>
        </p:spPr>
        <p:txBody>
          <a:bodyPr/>
          <a:lstStyle/>
          <a:p>
            <a:r>
              <a:rPr kumimoji="1" lang="en-US" altLang="ko-KR" dirty="0" smtClean="0"/>
              <a:t>Fetch, Decode, &amp; Execute Instructions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smtClean="0"/>
              <a:t>Instruction Formats</a:t>
            </a:r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smtClean="0"/>
              <a:t>Summary</a:t>
            </a:r>
            <a:endParaRPr kumimoji="1" lang="ko-KR" altLang="en-US" dirty="0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1146518" y="4447603"/>
            <a:ext cx="1136650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1476719" y="4438079"/>
            <a:ext cx="57708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2305394" y="4447603"/>
            <a:ext cx="860425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3197569" y="4447603"/>
            <a:ext cx="860425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1146518" y="5250656"/>
            <a:ext cx="1136650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1476719" y="5241132"/>
            <a:ext cx="57708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2305394" y="5250656"/>
            <a:ext cx="860425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3197569" y="5250656"/>
            <a:ext cx="860425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4080218" y="5250656"/>
            <a:ext cx="2698750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1140168" y="6002908"/>
            <a:ext cx="1136650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1457669" y="5993384"/>
            <a:ext cx="57708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46" name="Rectangle 23"/>
          <p:cNvSpPr>
            <a:spLocks noChangeArrowheads="1"/>
          </p:cNvSpPr>
          <p:nvPr/>
        </p:nvSpPr>
        <p:spPr bwMode="auto">
          <a:xfrm>
            <a:off x="2335556" y="6002908"/>
            <a:ext cx="4443412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4089744" y="4447603"/>
            <a:ext cx="860425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4966044" y="4447603"/>
            <a:ext cx="860425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5864568" y="4447603"/>
            <a:ext cx="952500" cy="34631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2554631" y="4412679"/>
            <a:ext cx="394788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>
                <a:solidFill>
                  <a:srgbClr val="000000"/>
                </a:solidFill>
              </a:rPr>
              <a:t>rs</a:t>
            </a:r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3451568" y="4403154"/>
            <a:ext cx="395942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</a:rPr>
              <a:t>rt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4300881" y="4419029"/>
            <a:ext cx="44448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>
                <a:solidFill>
                  <a:srgbClr val="000000"/>
                </a:solidFill>
              </a:rPr>
              <a:t>rd</a:t>
            </a:r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5189882" y="4399979"/>
            <a:ext cx="45525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>
                <a:solidFill>
                  <a:srgbClr val="000000"/>
                </a:solidFill>
              </a:rPr>
              <a:t>sa</a:t>
            </a: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5889968" y="4419029"/>
            <a:ext cx="902491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</a:rPr>
              <a:t>funct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2564156" y="5201444"/>
            <a:ext cx="394788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 err="1">
                <a:solidFill>
                  <a:srgbClr val="000000"/>
                </a:solidFill>
              </a:rPr>
              <a:t>rs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56" name="Rectangle 33"/>
          <p:cNvSpPr>
            <a:spLocks noChangeArrowheads="1"/>
          </p:cNvSpPr>
          <p:nvPr/>
        </p:nvSpPr>
        <p:spPr bwMode="auto">
          <a:xfrm>
            <a:off x="3451568" y="5228432"/>
            <a:ext cx="395942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>
                <a:solidFill>
                  <a:srgbClr val="000000"/>
                </a:solidFill>
              </a:rPr>
              <a:t>rt</a:t>
            </a: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4572343" y="5257007"/>
            <a:ext cx="1776127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immediate</a:t>
            </a: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6778969" y="4371404"/>
            <a:ext cx="167193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3300"/>
                </a:solidFill>
              </a:rPr>
              <a:t> R Format</a:t>
            </a: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6839294" y="5144294"/>
            <a:ext cx="147957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3300"/>
                </a:solidFill>
              </a:rPr>
              <a:t>I Format</a:t>
            </a:r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1181444" y="4068191"/>
            <a:ext cx="92493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61" name="Rectangle 40"/>
          <p:cNvSpPr>
            <a:spLocks noChangeArrowheads="1"/>
          </p:cNvSpPr>
          <p:nvPr/>
        </p:nvSpPr>
        <p:spPr bwMode="auto">
          <a:xfrm>
            <a:off x="2232369" y="4068191"/>
            <a:ext cx="939360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62" name="Rectangle 41"/>
          <p:cNvSpPr>
            <a:spLocks noChangeArrowheads="1"/>
          </p:cNvSpPr>
          <p:nvPr/>
        </p:nvSpPr>
        <p:spPr bwMode="auto">
          <a:xfrm>
            <a:off x="3146769" y="4068191"/>
            <a:ext cx="939360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63" name="Rectangle 42"/>
          <p:cNvSpPr>
            <a:spLocks noChangeArrowheads="1"/>
          </p:cNvSpPr>
          <p:nvPr/>
        </p:nvSpPr>
        <p:spPr bwMode="auto">
          <a:xfrm>
            <a:off x="4064344" y="4068191"/>
            <a:ext cx="939360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64" name="Rectangle 43"/>
          <p:cNvSpPr>
            <a:spLocks noChangeArrowheads="1"/>
          </p:cNvSpPr>
          <p:nvPr/>
        </p:nvSpPr>
        <p:spPr bwMode="auto">
          <a:xfrm>
            <a:off x="4902544" y="4068191"/>
            <a:ext cx="939360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65" name="Rectangle 44"/>
          <p:cNvSpPr>
            <a:spLocks noChangeArrowheads="1"/>
          </p:cNvSpPr>
          <p:nvPr/>
        </p:nvSpPr>
        <p:spPr bwMode="auto">
          <a:xfrm>
            <a:off x="5893144" y="4068191"/>
            <a:ext cx="92493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66" name="Rectangle 46"/>
          <p:cNvSpPr>
            <a:spLocks noChangeArrowheads="1"/>
          </p:cNvSpPr>
          <p:nvPr/>
        </p:nvSpPr>
        <p:spPr bwMode="auto">
          <a:xfrm>
            <a:off x="1159219" y="4904581"/>
            <a:ext cx="92493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67" name="Rectangle 47"/>
          <p:cNvSpPr>
            <a:spLocks noChangeArrowheads="1"/>
          </p:cNvSpPr>
          <p:nvPr/>
        </p:nvSpPr>
        <p:spPr bwMode="auto">
          <a:xfrm>
            <a:off x="2210144" y="4904581"/>
            <a:ext cx="939360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68" name="Rectangle 48"/>
          <p:cNvSpPr>
            <a:spLocks noChangeArrowheads="1"/>
          </p:cNvSpPr>
          <p:nvPr/>
        </p:nvSpPr>
        <p:spPr bwMode="auto">
          <a:xfrm>
            <a:off x="3124544" y="4904581"/>
            <a:ext cx="939360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69" name="Rectangle 51"/>
          <p:cNvSpPr>
            <a:spLocks noChangeArrowheads="1"/>
          </p:cNvSpPr>
          <p:nvPr/>
        </p:nvSpPr>
        <p:spPr bwMode="auto">
          <a:xfrm>
            <a:off x="4807294" y="4904581"/>
            <a:ext cx="1107676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>
                <a:solidFill>
                  <a:srgbClr val="000000"/>
                </a:solidFill>
              </a:rPr>
              <a:t>16 bits</a:t>
            </a:r>
          </a:p>
        </p:txBody>
      </p:sp>
      <p:sp>
        <p:nvSpPr>
          <p:cNvPr id="70" name="Rectangle 52"/>
          <p:cNvSpPr>
            <a:spLocks noChangeArrowheads="1"/>
          </p:cNvSpPr>
          <p:nvPr/>
        </p:nvSpPr>
        <p:spPr bwMode="auto">
          <a:xfrm>
            <a:off x="6855168" y="5920359"/>
            <a:ext cx="14558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>
                <a:solidFill>
                  <a:srgbClr val="FF3300"/>
                </a:solidFill>
              </a:rPr>
              <a:t>J Format</a:t>
            </a:r>
          </a:p>
        </p:txBody>
      </p:sp>
      <p:sp>
        <p:nvSpPr>
          <p:cNvPr id="71" name="Rectangle 53"/>
          <p:cNvSpPr>
            <a:spLocks noChangeArrowheads="1"/>
          </p:cNvSpPr>
          <p:nvPr/>
        </p:nvSpPr>
        <p:spPr bwMode="auto">
          <a:xfrm>
            <a:off x="1140169" y="5672709"/>
            <a:ext cx="92493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72" name="Rectangle 58"/>
          <p:cNvSpPr>
            <a:spLocks noChangeArrowheads="1"/>
          </p:cNvSpPr>
          <p:nvPr/>
        </p:nvSpPr>
        <p:spPr bwMode="auto">
          <a:xfrm>
            <a:off x="3959568" y="5672709"/>
            <a:ext cx="1126912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dirty="0">
                <a:solidFill>
                  <a:srgbClr val="000000"/>
                </a:solidFill>
              </a:rPr>
              <a:t>26 bits</a:t>
            </a:r>
          </a:p>
        </p:txBody>
      </p:sp>
      <p:sp>
        <p:nvSpPr>
          <p:cNvPr id="73" name="Rectangle 59"/>
          <p:cNvSpPr>
            <a:spLocks noChangeArrowheads="1"/>
          </p:cNvSpPr>
          <p:nvPr/>
        </p:nvSpPr>
        <p:spPr bwMode="auto">
          <a:xfrm>
            <a:off x="3578568" y="5974334"/>
            <a:ext cx="1944443" cy="41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2800" b="1" dirty="0">
                <a:solidFill>
                  <a:srgbClr val="000000"/>
                </a:solidFill>
              </a:rPr>
              <a:t>jump target</a:t>
            </a:r>
          </a:p>
        </p:txBody>
      </p:sp>
    </p:spTree>
    <p:extLst>
      <p:ext uri="{BB962C8B-B14F-4D97-AF65-F5344CB8AC3E}">
        <p14:creationId xmlns:p14="http://schemas.microsoft.com/office/powerpoint/2010/main" val="2361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6" name="내용 개체 틀 4"/>
          <p:cNvSpPr txBox="1">
            <a:spLocks/>
          </p:cNvSpPr>
          <p:nvPr/>
        </p:nvSpPr>
        <p:spPr>
          <a:xfrm>
            <a:off x="579560" y="2066925"/>
            <a:ext cx="11687907" cy="52625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1" lang="en-US" altLang="ko-KR" dirty="0" smtClean="0"/>
              <a:t>Simple Processor Design</a:t>
            </a:r>
          </a:p>
          <a:p>
            <a:pPr lvl="1">
              <a:buFont typeface="Wingdings" charset="2"/>
              <a:buChar char="l"/>
            </a:pPr>
            <a:r>
              <a:rPr lang="en-US" altLang="ko-KR" sz="2800" dirty="0" smtClean="0"/>
              <a:t>Fetching</a:t>
            </a:r>
          </a:p>
          <a:p>
            <a:pPr lvl="1">
              <a:buFont typeface="Wingdings" charset="2"/>
              <a:buChar char="l"/>
            </a:pPr>
            <a:r>
              <a:rPr lang="en-US" altLang="ko-KR" sz="2800" dirty="0" smtClean="0"/>
              <a:t>Decoding</a:t>
            </a:r>
          </a:p>
          <a:p>
            <a:pPr lvl="1">
              <a:buFont typeface="Wingdings" charset="2"/>
              <a:buChar char="l"/>
            </a:pPr>
            <a:r>
              <a:rPr lang="en-US" altLang="ko-KR" sz="2800" dirty="0" smtClean="0"/>
              <a:t>Executing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279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Processor Design</a:t>
            </a:r>
            <a:endParaRPr kumimoji="1"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3500" y="63500"/>
            <a:ext cx="5092613" cy="480131"/>
          </a:xfrm>
        </p:spPr>
        <p:txBody>
          <a:bodyPr/>
          <a:lstStyle/>
          <a:p>
            <a:r>
              <a:rPr lang="en-US" altLang="ko-KR" dirty="0" smtClean="0"/>
              <a:t>Simple Processor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9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Instructions</a:t>
            </a:r>
          </a:p>
        </p:txBody>
      </p:sp>
      <p:sp>
        <p:nvSpPr>
          <p:cNvPr id="38" name="Rectangle 3"/>
          <p:cNvSpPr>
            <a:spLocks noGrp="1" noChangeArrowheads="1"/>
          </p:cNvSpPr>
          <p:nvPr>
            <p:ph idx="1"/>
          </p:nvPr>
        </p:nvSpPr>
        <p:spPr>
          <a:xfrm>
            <a:off x="237476" y="914400"/>
            <a:ext cx="6010825" cy="5262563"/>
          </a:xfrm>
        </p:spPr>
        <p:txBody>
          <a:bodyPr>
            <a:normAutofit lnSpcReduction="10000"/>
          </a:bodyPr>
          <a:lstStyle/>
          <a:p>
            <a:pPr latinLnBrk="0"/>
            <a:r>
              <a:rPr lang="en-US" sz="3000" dirty="0"/>
              <a:t>Fetching instructions involves</a:t>
            </a:r>
          </a:p>
          <a:p>
            <a:pPr marL="971550" lvl="1" indent="-514350" latinLnBrk="0">
              <a:buFont typeface="+mj-lt"/>
              <a:buAutoNum type="arabicPeriod"/>
            </a:pPr>
            <a:r>
              <a:rPr lang="en-US" sz="2800" dirty="0"/>
              <a:t>reading the </a:t>
            </a:r>
            <a:r>
              <a:rPr lang="en-US" sz="2800" dirty="0">
                <a:solidFill>
                  <a:srgbClr val="FF0000"/>
                </a:solidFill>
              </a:rPr>
              <a:t>instruction </a:t>
            </a:r>
            <a:r>
              <a:rPr lang="en-US" sz="2800" dirty="0"/>
              <a:t>from the Instruction </a:t>
            </a:r>
            <a:r>
              <a:rPr lang="en-US" sz="2800" dirty="0" smtClean="0"/>
              <a:t>Memory (</a:t>
            </a:r>
            <a:r>
              <a:rPr lang="en-US" sz="2800" dirty="0" smtClean="0">
                <a:solidFill>
                  <a:srgbClr val="FF0000"/>
                </a:solidFill>
              </a:rPr>
              <a:t>IM</a:t>
            </a:r>
            <a:r>
              <a:rPr lang="en-US" sz="2800" dirty="0" smtClean="0"/>
              <a:t>)</a:t>
            </a:r>
            <a:endParaRPr lang="en-US" sz="2800" dirty="0"/>
          </a:p>
          <a:p>
            <a:pPr marL="971550" lvl="1" indent="-514350" latinLnBrk="0">
              <a:buFont typeface="+mj-lt"/>
              <a:buAutoNum type="arabicPeriod"/>
            </a:pPr>
            <a:r>
              <a:rPr lang="en-US" sz="2800" dirty="0"/>
              <a:t>updating the </a:t>
            </a:r>
            <a:r>
              <a:rPr lang="en-US" sz="2800" dirty="0">
                <a:solidFill>
                  <a:srgbClr val="FF0000"/>
                </a:solidFill>
              </a:rPr>
              <a:t>PC</a:t>
            </a:r>
            <a:r>
              <a:rPr lang="en-US" sz="2800" dirty="0"/>
              <a:t> to hold the address of the next </a:t>
            </a:r>
            <a:r>
              <a:rPr lang="en-US" sz="2800" dirty="0" smtClean="0"/>
              <a:t>instruction</a:t>
            </a:r>
          </a:p>
          <a:p>
            <a:pPr latinLnBrk="0"/>
            <a:endParaRPr lang="en-US" sz="3000" dirty="0" smtClean="0"/>
          </a:p>
          <a:p>
            <a:pPr latinLnBrk="0"/>
            <a:r>
              <a:rPr lang="en-US" sz="3000" dirty="0" smtClean="0"/>
              <a:t>Control Signals for Fetching</a:t>
            </a:r>
            <a:endParaRPr lang="en-US" sz="3000" dirty="0"/>
          </a:p>
          <a:p>
            <a:pPr lvl="1" latinLnBrk="0"/>
            <a:r>
              <a:rPr lang="en-US" sz="28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 </a:t>
            </a:r>
            <a:r>
              <a:rPr lang="en-US" sz="28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updated every cycle</a:t>
            </a:r>
            <a:r>
              <a:rPr lang="en-US" sz="2800" dirty="0"/>
              <a:t>, so it </a:t>
            </a:r>
            <a:r>
              <a:rPr lang="en-US" sz="2800" dirty="0" smtClean="0"/>
              <a:t>doesn’t </a:t>
            </a:r>
            <a:r>
              <a:rPr lang="en-US" sz="2800" dirty="0"/>
              <a:t>need an explicit write control signal</a:t>
            </a:r>
          </a:p>
          <a:p>
            <a:pPr lvl="1" latinLnBrk="0"/>
            <a:r>
              <a:rPr lang="en-US" sz="28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 </a:t>
            </a:r>
            <a:r>
              <a:rPr lang="en-US" sz="280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read every cycle</a:t>
            </a:r>
            <a:r>
              <a:rPr lang="en-US" sz="2800" dirty="0"/>
              <a:t>, so it doesn’t need an explicit read control signal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389451" y="1467693"/>
            <a:ext cx="4859409" cy="3755250"/>
            <a:chOff x="6389451" y="1467693"/>
            <a:chExt cx="4859409" cy="3755250"/>
          </a:xfrm>
        </p:grpSpPr>
        <p:grpSp>
          <p:nvGrpSpPr>
            <p:cNvPr id="39" name="Group 4"/>
            <p:cNvGrpSpPr>
              <a:grpSpLocks/>
            </p:cNvGrpSpPr>
            <p:nvPr/>
          </p:nvGrpSpPr>
          <p:grpSpPr bwMode="auto">
            <a:xfrm>
              <a:off x="9778786" y="1746407"/>
              <a:ext cx="816707" cy="1754908"/>
              <a:chOff x="1392" y="2880"/>
              <a:chExt cx="288" cy="480"/>
            </a:xfrm>
          </p:grpSpPr>
          <p:sp>
            <p:nvSpPr>
              <p:cNvPr id="40" name="Line 5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1" name="Line 6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46" name="Line 11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</p:grp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7818689" y="2016393"/>
              <a:ext cx="19600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>
              <a:off x="8962079" y="3231330"/>
              <a:ext cx="8167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11248860" y="1476421"/>
              <a:ext cx="0" cy="10799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>
              <a:off x="10595494" y="2556365"/>
              <a:ext cx="653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825281" y="2421372"/>
              <a:ext cx="952748" cy="5755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/>
                <a:t>Add</a:t>
              </a:r>
            </a:p>
          </p:txBody>
        </p:sp>
        <p:sp>
          <p:nvSpPr>
            <p:cNvPr id="60" name="Line 25"/>
            <p:cNvSpPr>
              <a:spLocks noChangeShapeType="1"/>
            </p:cNvSpPr>
            <p:nvPr/>
          </p:nvSpPr>
          <p:spPr bwMode="auto">
            <a:xfrm>
              <a:off x="6511957" y="1476421"/>
              <a:ext cx="47369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61" name="Line 26"/>
            <p:cNvSpPr>
              <a:spLocks noChangeShapeType="1"/>
            </p:cNvSpPr>
            <p:nvPr/>
          </p:nvSpPr>
          <p:spPr bwMode="auto">
            <a:xfrm>
              <a:off x="6511957" y="1467693"/>
              <a:ext cx="0" cy="3755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>
              <a:off x="6511957" y="5214216"/>
              <a:ext cx="653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>
              <a:off x="7818689" y="2000350"/>
              <a:ext cx="0" cy="31989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64" name="Text Box 29"/>
            <p:cNvSpPr txBox="1">
              <a:spLocks noChangeArrowheads="1"/>
            </p:cNvSpPr>
            <p:nvPr/>
          </p:nvSpPr>
          <p:spPr bwMode="auto">
            <a:xfrm>
              <a:off x="8472055" y="2961344"/>
              <a:ext cx="444563" cy="5755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/>
                <a:t>4</a:t>
              </a:r>
            </a:p>
          </p:txBody>
        </p:sp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6451444" y="3771301"/>
              <a:ext cx="597407" cy="530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</a:rPr>
                <a:t>32</a:t>
              </a:r>
            </a:p>
          </p:txBody>
        </p:sp>
        <p:sp>
          <p:nvSpPr>
            <p:cNvPr id="66" name="Line 86"/>
            <p:cNvSpPr>
              <a:spLocks noChangeShapeType="1"/>
            </p:cNvSpPr>
            <p:nvPr/>
          </p:nvSpPr>
          <p:spPr bwMode="auto">
            <a:xfrm flipH="1">
              <a:off x="6389451" y="3636308"/>
              <a:ext cx="326683" cy="26998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110469" y="3969695"/>
            <a:ext cx="5062481" cy="2207268"/>
            <a:chOff x="7110469" y="3969695"/>
            <a:chExt cx="5062481" cy="2207268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8308713" y="4510582"/>
              <a:ext cx="3103488" cy="1666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7165323" y="4508256"/>
              <a:ext cx="490024" cy="148492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11412201" y="5214485"/>
              <a:ext cx="653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>
              <a:off x="7655347" y="5198719"/>
              <a:ext cx="653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8269357" y="4762347"/>
              <a:ext cx="1635578" cy="9541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/>
                <a:t>Read</a:t>
              </a:r>
            </a:p>
            <a:p>
              <a:pPr eaLnBrk="0" hangingPunct="0"/>
              <a:r>
                <a:rPr lang="en-US" sz="2800"/>
                <a:t>Address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684983" y="4964349"/>
              <a:ext cx="2138796" cy="523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dirty="0"/>
                <a:t>Instruction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8305659" y="3969695"/>
              <a:ext cx="3167022" cy="475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smtClean="0"/>
                <a:t>Instruction Memory</a:t>
              </a:r>
              <a:endParaRPr lang="en-US" sz="2800" b="1"/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7110469" y="4897738"/>
              <a:ext cx="685078" cy="5755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1"/>
                <a:t>PC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1575543" y="5238594"/>
              <a:ext cx="597407" cy="4821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rgbClr val="000000"/>
                  </a:solidFill>
                </a:rPr>
                <a:t>32</a:t>
              </a:r>
            </a:p>
          </p:txBody>
        </p:sp>
        <p:sp>
          <p:nvSpPr>
            <p:cNvPr id="68" name="Line 86"/>
            <p:cNvSpPr>
              <a:spLocks noChangeShapeType="1"/>
            </p:cNvSpPr>
            <p:nvPr/>
          </p:nvSpPr>
          <p:spPr bwMode="auto">
            <a:xfrm flipH="1">
              <a:off x="11575543" y="5091764"/>
              <a:ext cx="326683" cy="24544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8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Instructions</a:t>
            </a: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6351696" y="4532683"/>
            <a:ext cx="1104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7453001" y="1832825"/>
            <a:ext cx="0" cy="26998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5630352" y="3992712"/>
            <a:ext cx="213879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Instruction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8433054" y="2912829"/>
            <a:ext cx="3425572" cy="2865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7453004" y="4065714"/>
            <a:ext cx="98004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7453004" y="3359753"/>
            <a:ext cx="98004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>
            <a:off x="11861273" y="3857720"/>
            <a:ext cx="33072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11861273" y="5072656"/>
            <a:ext cx="33072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405830" y="5207649"/>
            <a:ext cx="2120038" cy="52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Write Data</a:t>
            </a: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8405830" y="3089767"/>
            <a:ext cx="2385468" cy="52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Read Addr 1</a:t>
            </a: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8405830" y="3811226"/>
            <a:ext cx="2385468" cy="52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Read Addr 2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8405830" y="4532684"/>
            <a:ext cx="2164276" cy="52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Write Addr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10411584" y="3452741"/>
            <a:ext cx="1459865" cy="953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800"/>
              <a:t>Read</a:t>
            </a:r>
          </a:p>
          <a:p>
            <a:pPr algn="r" eaLnBrk="0" hangingPunct="0"/>
            <a:r>
              <a:rPr lang="en-US" sz="2800"/>
              <a:t> Data 1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10466031" y="4667677"/>
            <a:ext cx="1459865" cy="953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800"/>
              <a:t>Read</a:t>
            </a:r>
          </a:p>
          <a:p>
            <a:pPr algn="r" eaLnBrk="0" hangingPunct="0"/>
            <a:r>
              <a:rPr lang="en-US" sz="2800"/>
              <a:t> Data 2</a:t>
            </a:r>
          </a:p>
        </p:txBody>
      </p:sp>
      <p:sp>
        <p:nvSpPr>
          <p:cNvPr id="42" name="Oval 20"/>
          <p:cNvSpPr>
            <a:spLocks noChangeArrowheads="1"/>
          </p:cNvSpPr>
          <p:nvPr/>
        </p:nvSpPr>
        <p:spPr bwMode="auto">
          <a:xfrm>
            <a:off x="8165114" y="975794"/>
            <a:ext cx="1484923" cy="1785031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Control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Unit</a:t>
            </a: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7453001" y="1832825"/>
            <a:ext cx="65336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44" name="TextBox 43"/>
          <p:cNvSpPr txBox="1"/>
          <p:nvPr/>
        </p:nvSpPr>
        <p:spPr>
          <a:xfrm>
            <a:off x="7649035" y="2773286"/>
            <a:ext cx="545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rs</a:t>
            </a:r>
            <a:endParaRPr lang="en-US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649035" y="3525741"/>
            <a:ext cx="529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rt</a:t>
            </a:r>
            <a:endParaRPr lang="en-US" sz="2800" b="1" dirty="0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6283973" y="984821"/>
            <a:ext cx="1461939" cy="9130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r" eaLnBrk="0" hangingPunct="0"/>
            <a:r>
              <a:rPr lang="en-US" sz="2800" b="1" dirty="0" smtClean="0">
                <a:solidFill>
                  <a:srgbClr val="000000"/>
                </a:solidFill>
              </a:rPr>
              <a:t>op, </a:t>
            </a:r>
            <a:r>
              <a:rPr lang="en-US" sz="2800" b="1" dirty="0" err="1" smtClean="0">
                <a:solidFill>
                  <a:srgbClr val="000000"/>
                </a:solidFill>
              </a:rPr>
              <a:t>funct</a:t>
            </a:r>
            <a:endParaRPr lang="en-US" sz="2800" b="1" dirty="0" smtClean="0">
              <a:solidFill>
                <a:srgbClr val="000000"/>
              </a:solidFill>
            </a:endParaRPr>
          </a:p>
          <a:p>
            <a:pPr algn="r" eaLnBrk="0" hangingPunct="0"/>
            <a:r>
              <a:rPr lang="en-US" sz="2800" dirty="0" smtClean="0">
                <a:solidFill>
                  <a:srgbClr val="000000"/>
                </a:solidFill>
              </a:rPr>
              <a:t>6+6=12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7" name="Line 86"/>
          <p:cNvSpPr>
            <a:spLocks noChangeShapeType="1"/>
          </p:cNvSpPr>
          <p:nvPr/>
        </p:nvSpPr>
        <p:spPr bwMode="auto">
          <a:xfrm flipH="1">
            <a:off x="7575507" y="1697832"/>
            <a:ext cx="326683" cy="26998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9525196" y="2399877"/>
            <a:ext cx="19936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 dirty="0" smtClean="0"/>
              <a:t>Register File</a:t>
            </a:r>
            <a:endParaRPr lang="en-US" sz="2800" b="1" dirty="0"/>
          </a:p>
        </p:txBody>
      </p:sp>
      <p:sp>
        <p:nvSpPr>
          <p:cNvPr id="50" name="Rectangle 3"/>
          <p:cNvSpPr>
            <a:spLocks noGrp="1" noChangeArrowheads="1"/>
          </p:cNvSpPr>
          <p:nvPr>
            <p:ph idx="1"/>
          </p:nvPr>
        </p:nvSpPr>
        <p:spPr>
          <a:xfrm>
            <a:off x="246185" y="1630780"/>
            <a:ext cx="5644388" cy="1897608"/>
          </a:xfrm>
        </p:spPr>
        <p:txBody>
          <a:bodyPr>
            <a:normAutofit lnSpcReduction="10000"/>
          </a:bodyPr>
          <a:lstStyle/>
          <a:p>
            <a:pPr latinLnBrk="0"/>
            <a:r>
              <a:rPr lang="en-US" sz="3000" dirty="0"/>
              <a:t>Decoding instructions involves</a:t>
            </a:r>
          </a:p>
          <a:p>
            <a:pPr marL="971550" lvl="1" indent="-514350" latinLnBrk="0">
              <a:buFont typeface="+mj-lt"/>
              <a:buAutoNum type="arabicPeriod"/>
            </a:pPr>
            <a:r>
              <a:rPr lang="en-US" sz="2800" dirty="0"/>
              <a:t>sending the fetched instruction’s </a:t>
            </a:r>
            <a:r>
              <a:rPr lang="en-US" sz="2800" dirty="0" err="1"/>
              <a:t>opcode</a:t>
            </a:r>
            <a:r>
              <a:rPr lang="en-US" sz="2800" dirty="0"/>
              <a:t> </a:t>
            </a:r>
            <a:r>
              <a:rPr lang="en-US" sz="2800" dirty="0" smtClean="0"/>
              <a:t>(6) and </a:t>
            </a:r>
            <a:r>
              <a:rPr lang="en-US" sz="2800" dirty="0"/>
              <a:t>function </a:t>
            </a:r>
            <a:r>
              <a:rPr lang="en-US" sz="2800" dirty="0" smtClean="0"/>
              <a:t>field (6) </a:t>
            </a:r>
            <a:r>
              <a:rPr lang="en-US" sz="2800" dirty="0"/>
              <a:t>bits to the control </a:t>
            </a:r>
            <a:r>
              <a:rPr lang="en-US" sz="2800" dirty="0" smtClean="0"/>
              <a:t>unit</a:t>
            </a:r>
          </a:p>
          <a:p>
            <a:pPr lvl="1"/>
            <a:endParaRPr 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78915" y="4059506"/>
            <a:ext cx="5985566" cy="207297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971550" lvl="1" indent="-514350" latinLnBrk="0">
              <a:buFont typeface="+mj-lt"/>
              <a:buAutoNum type="arabicPeriod" startAt="2"/>
            </a:pPr>
            <a:r>
              <a:rPr lang="en-US" sz="3000" dirty="0" smtClean="0"/>
              <a:t>Reading two values from the Register File</a:t>
            </a:r>
          </a:p>
          <a:p>
            <a:pPr lvl="2" latinLnBrk="0"/>
            <a:r>
              <a:rPr lang="en-US" sz="3000" dirty="0" smtClean="0"/>
              <a:t>Register file addresses </a:t>
            </a:r>
            <a:r>
              <a:rPr lang="en-US" altLang="ko-KR" sz="3000" dirty="0"/>
              <a:t>(</a:t>
            </a:r>
            <a:r>
              <a:rPr lang="en-US" altLang="ko-KR" sz="3000" dirty="0" err="1"/>
              <a:t>rs</a:t>
            </a:r>
            <a:r>
              <a:rPr lang="en-US" altLang="ko-KR" sz="3000" dirty="0"/>
              <a:t> &amp; </a:t>
            </a:r>
            <a:r>
              <a:rPr lang="en-US" altLang="ko-KR" sz="3000" dirty="0" err="1"/>
              <a:t>rt</a:t>
            </a:r>
            <a:r>
              <a:rPr lang="en-US" altLang="ko-KR" sz="3000" dirty="0"/>
              <a:t>)</a:t>
            </a:r>
            <a:r>
              <a:rPr lang="en-US" sz="3000" dirty="0" smtClean="0"/>
              <a:t> are contained in the instruction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8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/>
      <p:bldP spid="45" grpId="0"/>
      <p:bldP spid="46" grpId="0"/>
      <p:bldP spid="47" grpId="0" animBg="1"/>
      <p:bldP spid="48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5417762" y="2087226"/>
            <a:ext cx="1164243" cy="5205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 smtClean="0">
                <a:solidFill>
                  <a:srgbClr val="FF0000"/>
                </a:solidFill>
              </a:rPr>
              <a:t>R-type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5538200" y="1531146"/>
            <a:ext cx="1183259" cy="536361"/>
            <a:chOff x="1016" y="728"/>
            <a:chExt cx="560" cy="272"/>
          </a:xfrm>
        </p:grpSpPr>
        <p:sp>
          <p:nvSpPr>
            <p:cNvPr id="50" name="Rectangle 38"/>
            <p:cNvSpPr>
              <a:spLocks noChangeArrowheads="1"/>
            </p:cNvSpPr>
            <p:nvPr/>
          </p:nvSpPr>
          <p:spPr bwMode="auto">
            <a:xfrm>
              <a:off x="1016" y="728"/>
              <a:ext cx="560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>
              <a:off x="1392" y="728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>
              <a:off x="1296" y="728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1488" y="728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>
              <a:off x="1200" y="728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>
              <a:off x="1104" y="728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6755267" y="1531146"/>
            <a:ext cx="980415" cy="536361"/>
            <a:chOff x="1592" y="728"/>
            <a:chExt cx="464" cy="272"/>
          </a:xfrm>
        </p:grpSpPr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1592" y="728"/>
              <a:ext cx="46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1776" y="728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1680" y="728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1872" y="728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1968" y="728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7769489" y="1531146"/>
            <a:ext cx="980415" cy="536361"/>
            <a:chOff x="2072" y="728"/>
            <a:chExt cx="464" cy="272"/>
          </a:xfrm>
        </p:grpSpPr>
        <p:sp>
          <p:nvSpPr>
            <p:cNvPr id="40" name="Rectangle 51"/>
            <p:cNvSpPr>
              <a:spLocks noChangeArrowheads="1"/>
            </p:cNvSpPr>
            <p:nvPr/>
          </p:nvSpPr>
          <p:spPr bwMode="auto">
            <a:xfrm>
              <a:off x="2072" y="728"/>
              <a:ext cx="46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1" name="Line 52"/>
            <p:cNvSpPr>
              <a:spLocks noChangeShapeType="1"/>
            </p:cNvSpPr>
            <p:nvPr/>
          </p:nvSpPr>
          <p:spPr bwMode="auto">
            <a:xfrm>
              <a:off x="2256" y="728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2" name="Line 53"/>
            <p:cNvSpPr>
              <a:spLocks noChangeShapeType="1"/>
            </p:cNvSpPr>
            <p:nvPr/>
          </p:nvSpPr>
          <p:spPr bwMode="auto">
            <a:xfrm>
              <a:off x="2160" y="728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3" name="Line 54"/>
            <p:cNvSpPr>
              <a:spLocks noChangeShapeType="1"/>
            </p:cNvSpPr>
            <p:nvPr/>
          </p:nvSpPr>
          <p:spPr bwMode="auto">
            <a:xfrm>
              <a:off x="2352" y="728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44" name="Line 55"/>
            <p:cNvSpPr>
              <a:spLocks noChangeShapeType="1"/>
            </p:cNvSpPr>
            <p:nvPr/>
          </p:nvSpPr>
          <p:spPr bwMode="auto">
            <a:xfrm>
              <a:off x="2448" y="728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8" name="Rectangle 69"/>
          <p:cNvSpPr>
            <a:spLocks noChangeArrowheads="1"/>
          </p:cNvSpPr>
          <p:nvPr/>
        </p:nvSpPr>
        <p:spPr bwMode="auto">
          <a:xfrm>
            <a:off x="5392406" y="1101269"/>
            <a:ext cx="728972" cy="646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31</a:t>
            </a:r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19" name="Rectangle 70"/>
          <p:cNvSpPr>
            <a:spLocks noChangeArrowheads="1"/>
          </p:cNvSpPr>
          <p:nvPr/>
        </p:nvSpPr>
        <p:spPr bwMode="auto">
          <a:xfrm>
            <a:off x="6609473" y="1101269"/>
            <a:ext cx="728972" cy="646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25</a:t>
            </a:r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20" name="Rectangle 71"/>
          <p:cNvSpPr>
            <a:spLocks noChangeArrowheads="1"/>
          </p:cNvSpPr>
          <p:nvPr/>
        </p:nvSpPr>
        <p:spPr bwMode="auto">
          <a:xfrm>
            <a:off x="7623695" y="1101269"/>
            <a:ext cx="728972" cy="646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20</a:t>
            </a:r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24" name="Rectangle 75"/>
          <p:cNvSpPr>
            <a:spLocks noChangeArrowheads="1"/>
          </p:cNvSpPr>
          <p:nvPr/>
        </p:nvSpPr>
        <p:spPr bwMode="auto">
          <a:xfrm>
            <a:off x="5595250" y="1560725"/>
            <a:ext cx="754328" cy="646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0000"/>
                </a:solidFill>
              </a:rPr>
              <a:t>op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Rectangle 76"/>
          <p:cNvSpPr>
            <a:spLocks noChangeArrowheads="1"/>
          </p:cNvSpPr>
          <p:nvPr/>
        </p:nvSpPr>
        <p:spPr bwMode="auto">
          <a:xfrm>
            <a:off x="6812317" y="1560725"/>
            <a:ext cx="597968" cy="646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 err="1">
                <a:solidFill>
                  <a:srgbClr val="FF0000"/>
                </a:solidFill>
              </a:rPr>
              <a:t>rs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" name="Rectangle 77"/>
          <p:cNvSpPr>
            <a:spLocks noChangeArrowheads="1"/>
          </p:cNvSpPr>
          <p:nvPr/>
        </p:nvSpPr>
        <p:spPr bwMode="auto">
          <a:xfrm>
            <a:off x="7826539" y="1560725"/>
            <a:ext cx="581065" cy="646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>
                <a:solidFill>
                  <a:srgbClr val="FF0000"/>
                </a:solidFill>
              </a:rPr>
              <a:t>rt</a:t>
            </a:r>
            <a:endParaRPr lang="en-US" sz="2800">
              <a:solidFill>
                <a:srgbClr val="FF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637917" y="1101269"/>
            <a:ext cx="3528648" cy="1106244"/>
            <a:chOff x="8637917" y="1101269"/>
            <a:chExt cx="3528648" cy="1106244"/>
          </a:xfrm>
        </p:grpSpPr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8783711" y="1531146"/>
              <a:ext cx="980415" cy="536361"/>
              <a:chOff x="2552" y="728"/>
              <a:chExt cx="464" cy="272"/>
            </a:xfrm>
          </p:grpSpPr>
          <p:sp>
            <p:nvSpPr>
              <p:cNvPr id="35" name="Rectangle 57"/>
              <p:cNvSpPr>
                <a:spLocks noChangeArrowheads="1"/>
              </p:cNvSpPr>
              <p:nvPr/>
            </p:nvSpPr>
            <p:spPr bwMode="auto">
              <a:xfrm>
                <a:off x="2552" y="728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36" name="Line 58"/>
              <p:cNvSpPr>
                <a:spLocks noChangeShapeType="1"/>
              </p:cNvSpPr>
              <p:nvPr/>
            </p:nvSpPr>
            <p:spPr bwMode="auto">
              <a:xfrm>
                <a:off x="2736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37" name="Line 59"/>
              <p:cNvSpPr>
                <a:spLocks noChangeShapeType="1"/>
              </p:cNvSpPr>
              <p:nvPr/>
            </p:nvSpPr>
            <p:spPr bwMode="auto">
              <a:xfrm>
                <a:off x="2640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38" name="Line 60"/>
              <p:cNvSpPr>
                <a:spLocks noChangeShapeType="1"/>
              </p:cNvSpPr>
              <p:nvPr/>
            </p:nvSpPr>
            <p:spPr bwMode="auto">
              <a:xfrm>
                <a:off x="2832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39" name="Line 61"/>
              <p:cNvSpPr>
                <a:spLocks noChangeShapeType="1"/>
              </p:cNvSpPr>
              <p:nvPr/>
            </p:nvSpPr>
            <p:spPr bwMode="auto">
              <a:xfrm>
                <a:off x="2928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1" name="Rectangle 62"/>
            <p:cNvSpPr>
              <a:spLocks noChangeArrowheads="1"/>
            </p:cNvSpPr>
            <p:nvPr/>
          </p:nvSpPr>
          <p:spPr bwMode="auto">
            <a:xfrm>
              <a:off x="9797934" y="1531146"/>
              <a:ext cx="980415" cy="5363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0812156" y="1531146"/>
              <a:ext cx="1183259" cy="5363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3" name="Line 64"/>
            <p:cNvSpPr>
              <a:spLocks noChangeShapeType="1"/>
            </p:cNvSpPr>
            <p:nvPr/>
          </p:nvSpPr>
          <p:spPr bwMode="auto">
            <a:xfrm>
              <a:off x="11606630" y="1531146"/>
              <a:ext cx="0" cy="63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" name="Line 65"/>
            <p:cNvSpPr>
              <a:spLocks noChangeShapeType="1"/>
            </p:cNvSpPr>
            <p:nvPr/>
          </p:nvSpPr>
          <p:spPr bwMode="auto">
            <a:xfrm>
              <a:off x="11403785" y="1531146"/>
              <a:ext cx="0" cy="63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5" name="Line 66"/>
            <p:cNvSpPr>
              <a:spLocks noChangeShapeType="1"/>
            </p:cNvSpPr>
            <p:nvPr/>
          </p:nvSpPr>
          <p:spPr bwMode="auto">
            <a:xfrm>
              <a:off x="9956406" y="1574528"/>
              <a:ext cx="0" cy="63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6" name="Line 67"/>
            <p:cNvSpPr>
              <a:spLocks noChangeShapeType="1"/>
            </p:cNvSpPr>
            <p:nvPr/>
          </p:nvSpPr>
          <p:spPr bwMode="auto">
            <a:xfrm>
              <a:off x="11200941" y="1531146"/>
              <a:ext cx="0" cy="63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10998097" y="1531146"/>
              <a:ext cx="0" cy="63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21" name="Rectangle 72"/>
            <p:cNvSpPr>
              <a:spLocks noChangeArrowheads="1"/>
            </p:cNvSpPr>
            <p:nvPr/>
          </p:nvSpPr>
          <p:spPr bwMode="auto">
            <a:xfrm>
              <a:off x="8637917" y="1101269"/>
              <a:ext cx="728972" cy="6467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15</a:t>
              </a:r>
              <a:endParaRPr lang="en-US" sz="2800">
                <a:solidFill>
                  <a:schemeClr val="accent1"/>
                </a:solidFill>
              </a:endParaRPr>
            </a:p>
          </p:txBody>
        </p:sp>
        <p:sp>
          <p:nvSpPr>
            <p:cNvPr id="22" name="Rectangle 73"/>
            <p:cNvSpPr>
              <a:spLocks noChangeArrowheads="1"/>
            </p:cNvSpPr>
            <p:nvPr/>
          </p:nvSpPr>
          <p:spPr bwMode="auto">
            <a:xfrm>
              <a:off x="10666361" y="1101269"/>
              <a:ext cx="485981" cy="6467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5</a:t>
              </a:r>
              <a:endParaRPr lang="en-US" sz="280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74"/>
            <p:cNvSpPr>
              <a:spLocks noChangeArrowheads="1"/>
            </p:cNvSpPr>
            <p:nvPr/>
          </p:nvSpPr>
          <p:spPr bwMode="auto">
            <a:xfrm>
              <a:off x="11680584" y="1101269"/>
              <a:ext cx="485981" cy="6467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0</a:t>
              </a:r>
              <a:endParaRPr lang="en-US" sz="280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78"/>
            <p:cNvSpPr>
              <a:spLocks noChangeArrowheads="1"/>
            </p:cNvSpPr>
            <p:nvPr/>
          </p:nvSpPr>
          <p:spPr bwMode="auto">
            <a:xfrm>
              <a:off x="8739339" y="1560725"/>
              <a:ext cx="663470" cy="6467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 dirty="0" err="1">
                  <a:solidFill>
                    <a:srgbClr val="FF0000"/>
                  </a:solidFill>
                </a:rPr>
                <a:t>rd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79"/>
            <p:cNvSpPr>
              <a:spLocks noChangeArrowheads="1"/>
            </p:cNvSpPr>
            <p:nvPr/>
          </p:nvSpPr>
          <p:spPr bwMode="auto">
            <a:xfrm>
              <a:off x="10869206" y="1560725"/>
              <a:ext cx="1274117" cy="6467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 dirty="0" err="1">
                  <a:solidFill>
                    <a:srgbClr val="FF0000"/>
                  </a:solidFill>
                </a:rPr>
                <a:t>funct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9" name="Rectangle 80"/>
            <p:cNvSpPr>
              <a:spLocks noChangeArrowheads="1"/>
            </p:cNvSpPr>
            <p:nvPr/>
          </p:nvSpPr>
          <p:spPr bwMode="auto">
            <a:xfrm>
              <a:off x="9753561" y="1560725"/>
              <a:ext cx="1476961" cy="6467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 dirty="0" err="1">
                  <a:solidFill>
                    <a:srgbClr val="FF0000"/>
                  </a:solidFill>
                </a:rPr>
                <a:t>shamt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0" name="Line 81"/>
            <p:cNvSpPr>
              <a:spLocks noChangeShapeType="1"/>
            </p:cNvSpPr>
            <p:nvPr/>
          </p:nvSpPr>
          <p:spPr bwMode="auto">
            <a:xfrm>
              <a:off x="10159250" y="1574528"/>
              <a:ext cx="0" cy="63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1" name="Line 82"/>
            <p:cNvSpPr>
              <a:spLocks noChangeShapeType="1"/>
            </p:cNvSpPr>
            <p:nvPr/>
          </p:nvSpPr>
          <p:spPr bwMode="auto">
            <a:xfrm>
              <a:off x="10362095" y="1574528"/>
              <a:ext cx="0" cy="63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2" name="Line 83"/>
            <p:cNvSpPr>
              <a:spLocks noChangeShapeType="1"/>
            </p:cNvSpPr>
            <p:nvPr/>
          </p:nvSpPr>
          <p:spPr bwMode="auto">
            <a:xfrm>
              <a:off x="10564939" y="1574528"/>
              <a:ext cx="0" cy="63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3" name="Line 84"/>
            <p:cNvSpPr>
              <a:spLocks noChangeShapeType="1"/>
            </p:cNvSpPr>
            <p:nvPr/>
          </p:nvSpPr>
          <p:spPr bwMode="auto">
            <a:xfrm>
              <a:off x="11782006" y="1574528"/>
              <a:ext cx="0" cy="63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34" name="Rectangle 85"/>
            <p:cNvSpPr>
              <a:spLocks noChangeArrowheads="1"/>
            </p:cNvSpPr>
            <p:nvPr/>
          </p:nvSpPr>
          <p:spPr bwMode="auto">
            <a:xfrm>
              <a:off x="9652139" y="1101269"/>
              <a:ext cx="728972" cy="6467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10</a:t>
              </a:r>
              <a:endParaRPr lang="en-US" sz="2800">
                <a:solidFill>
                  <a:schemeClr val="accent1"/>
                </a:solidFill>
              </a:endParaRPr>
            </a:p>
          </p:txBody>
        </p:sp>
      </p:grp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6812317" y="3514083"/>
            <a:ext cx="2867515" cy="25648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5417762" y="4864012"/>
            <a:ext cx="86319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58" name="Line 6"/>
          <p:cNvSpPr>
            <a:spLocks noChangeShapeType="1"/>
          </p:cNvSpPr>
          <p:nvPr/>
        </p:nvSpPr>
        <p:spPr bwMode="auto">
          <a:xfrm>
            <a:off x="6280958" y="3784069"/>
            <a:ext cx="0" cy="13499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>
            <a:off x="6280958" y="4459034"/>
            <a:ext cx="53997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280958" y="5133998"/>
            <a:ext cx="53997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61" name="Line 9"/>
          <p:cNvSpPr>
            <a:spLocks noChangeShapeType="1"/>
          </p:cNvSpPr>
          <p:nvPr/>
        </p:nvSpPr>
        <p:spPr bwMode="auto">
          <a:xfrm>
            <a:off x="6265457" y="5824461"/>
            <a:ext cx="53997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>
            <a:off x="6280958" y="3784069"/>
            <a:ext cx="53997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63" name="Line 11"/>
          <p:cNvSpPr>
            <a:spLocks noChangeShapeType="1"/>
          </p:cNvSpPr>
          <p:nvPr/>
        </p:nvSpPr>
        <p:spPr bwMode="auto">
          <a:xfrm>
            <a:off x="9679831" y="4189048"/>
            <a:ext cx="308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9675821" y="5403984"/>
            <a:ext cx="3339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10630471" y="5144562"/>
            <a:ext cx="855057" cy="2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6269437" y="5815917"/>
            <a:ext cx="0" cy="6085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 flipV="1">
            <a:off x="6265457" y="6432993"/>
            <a:ext cx="5227267" cy="12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11485529" y="5133999"/>
            <a:ext cx="1" cy="13002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5427158" y="4313478"/>
            <a:ext cx="845873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 err="1" smtClean="0"/>
              <a:t>Instr</a:t>
            </a:r>
            <a:endParaRPr lang="en-US" sz="2800" dirty="0"/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6908727" y="5538979"/>
            <a:ext cx="126220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 smtClean="0"/>
              <a:t>W </a:t>
            </a:r>
            <a:r>
              <a:rPr lang="en-US" sz="2800" dirty="0"/>
              <a:t>Data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6908725" y="3514085"/>
            <a:ext cx="143821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 smtClean="0"/>
              <a:t>R </a:t>
            </a:r>
            <a:r>
              <a:rPr lang="en-US" sz="2800" dirty="0" err="1" smtClean="0"/>
              <a:t>Addr</a:t>
            </a:r>
            <a:r>
              <a:rPr lang="en-US" sz="2800" dirty="0" smtClean="0"/>
              <a:t> </a:t>
            </a:r>
            <a:r>
              <a:rPr lang="en-US" sz="2800" dirty="0"/>
              <a:t>1</a:t>
            </a:r>
          </a:p>
        </p:txBody>
      </p:sp>
      <p:sp>
        <p:nvSpPr>
          <p:cNvPr id="72" name="Text Box 20"/>
          <p:cNvSpPr txBox="1">
            <a:spLocks noChangeArrowheads="1"/>
          </p:cNvSpPr>
          <p:nvPr/>
        </p:nvSpPr>
        <p:spPr bwMode="auto">
          <a:xfrm>
            <a:off x="6908725" y="4204547"/>
            <a:ext cx="143821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 smtClean="0"/>
              <a:t>R </a:t>
            </a:r>
            <a:r>
              <a:rPr lang="en-US" sz="2800" dirty="0" err="1"/>
              <a:t>Addr</a:t>
            </a:r>
            <a:r>
              <a:rPr lang="en-US" sz="2800" dirty="0"/>
              <a:t> 2</a:t>
            </a: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6908725" y="4879510"/>
            <a:ext cx="129715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 smtClean="0"/>
              <a:t>W </a:t>
            </a:r>
            <a:r>
              <a:rPr lang="en-US" sz="2800" dirty="0" err="1"/>
              <a:t>Addr</a:t>
            </a:r>
            <a:endParaRPr lang="en-US" sz="2800" dirty="0"/>
          </a:p>
        </p:txBody>
      </p:sp>
      <p:sp>
        <p:nvSpPr>
          <p:cNvPr id="75" name="Text Box 23"/>
          <p:cNvSpPr txBox="1">
            <a:spLocks noChangeArrowheads="1"/>
          </p:cNvSpPr>
          <p:nvPr/>
        </p:nvSpPr>
        <p:spPr bwMode="auto">
          <a:xfrm>
            <a:off x="8472912" y="3784070"/>
            <a:ext cx="1207703" cy="954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800" dirty="0"/>
              <a:t>Read</a:t>
            </a:r>
          </a:p>
          <a:p>
            <a:pPr algn="r" eaLnBrk="0" hangingPunct="0"/>
            <a:r>
              <a:rPr lang="en-US" sz="2800" dirty="0"/>
              <a:t> Data 1</a:t>
            </a: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8517910" y="4999007"/>
            <a:ext cx="1207703" cy="954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800"/>
              <a:t>Read</a:t>
            </a:r>
          </a:p>
          <a:p>
            <a:pPr algn="r" eaLnBrk="0" hangingPunct="0"/>
            <a:r>
              <a:rPr lang="en-US" sz="2800"/>
              <a:t> Data 2</a:t>
            </a:r>
          </a:p>
        </p:txBody>
      </p:sp>
      <p:sp>
        <p:nvSpPr>
          <p:cNvPr id="77" name="Freeform 25"/>
          <p:cNvSpPr>
            <a:spLocks/>
          </p:cNvSpPr>
          <p:nvPr/>
        </p:nvSpPr>
        <p:spPr bwMode="auto">
          <a:xfrm>
            <a:off x="10009798" y="3649076"/>
            <a:ext cx="599170" cy="229488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03308 h 1099"/>
              <a:gd name="T4" fmla="*/ 152596 w 388"/>
              <a:gd name="T5" fmla="*/ 651825 h 1099"/>
              <a:gd name="T6" fmla="*/ 0 w 388"/>
              <a:gd name="T7" fmla="*/ 790913 h 1099"/>
              <a:gd name="T8" fmla="*/ 0 w 388"/>
              <a:gd name="T9" fmla="*/ 1294221 h 1099"/>
              <a:gd name="T10" fmla="*/ 532025 w 388"/>
              <a:gd name="T11" fmla="*/ 931179 h 1099"/>
              <a:gd name="T12" fmla="*/ 532025 w 388"/>
              <a:gd name="T13" fmla="*/ 363042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78" name="Rectangle 26"/>
          <p:cNvSpPr>
            <a:spLocks noChangeArrowheads="1"/>
          </p:cNvSpPr>
          <p:nvPr/>
        </p:nvSpPr>
        <p:spPr bwMode="auto">
          <a:xfrm>
            <a:off x="10279785" y="4386121"/>
            <a:ext cx="350685" cy="9117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ct val="700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800" b="1" dirty="0" smtClean="0">
                <a:solidFill>
                  <a:srgbClr val="000000"/>
                </a:solidFill>
              </a:rPr>
              <a:t>A</a:t>
            </a:r>
            <a:br>
              <a:rPr lang="en-US" sz="2800" b="1" dirty="0" smtClean="0">
                <a:solidFill>
                  <a:srgbClr val="000000"/>
                </a:solidFill>
              </a:rPr>
            </a:br>
            <a:r>
              <a:rPr lang="en-US" sz="2800" b="1" dirty="0" smtClean="0">
                <a:solidFill>
                  <a:srgbClr val="000000"/>
                </a:solidFill>
              </a:rPr>
              <a:t>L</a:t>
            </a:r>
            <a:br>
              <a:rPr lang="en-US" sz="2800" b="1" dirty="0" smtClean="0">
                <a:solidFill>
                  <a:srgbClr val="000000"/>
                </a:solidFill>
              </a:rPr>
            </a:br>
            <a:r>
              <a:rPr lang="en-US" sz="2800" b="1" dirty="0" smtClean="0">
                <a:solidFill>
                  <a:srgbClr val="000000"/>
                </a:solidFill>
              </a:rPr>
              <a:t>U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>
            <a:off x="10605498" y="4864012"/>
            <a:ext cx="5399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80" name="Line 28"/>
          <p:cNvSpPr>
            <a:spLocks noChangeShapeType="1"/>
          </p:cNvSpPr>
          <p:nvPr/>
        </p:nvSpPr>
        <p:spPr bwMode="auto">
          <a:xfrm>
            <a:off x="10605498" y="4459034"/>
            <a:ext cx="2723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81" name="Rectangle 29"/>
          <p:cNvSpPr>
            <a:spLocks noChangeArrowheads="1"/>
          </p:cNvSpPr>
          <p:nvPr/>
        </p:nvSpPr>
        <p:spPr bwMode="auto">
          <a:xfrm>
            <a:off x="10846127" y="4313478"/>
            <a:ext cx="1445236" cy="5399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overflow</a:t>
            </a:r>
          </a:p>
        </p:txBody>
      </p:sp>
      <p:sp>
        <p:nvSpPr>
          <p:cNvPr id="82" name="Rectangle 30"/>
          <p:cNvSpPr>
            <a:spLocks noChangeArrowheads="1"/>
          </p:cNvSpPr>
          <p:nvPr/>
        </p:nvSpPr>
        <p:spPr bwMode="auto">
          <a:xfrm>
            <a:off x="11107622" y="4757927"/>
            <a:ext cx="944951" cy="5399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83" name="Rectangle 31"/>
          <p:cNvSpPr>
            <a:spLocks noChangeArrowheads="1"/>
          </p:cNvSpPr>
          <p:nvPr/>
        </p:nvSpPr>
        <p:spPr bwMode="auto">
          <a:xfrm>
            <a:off x="9652139" y="2435741"/>
            <a:ext cx="1639603" cy="5793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2800" dirty="0">
                <a:solidFill>
                  <a:srgbClr val="FF0000"/>
                </a:solidFill>
              </a:rPr>
              <a:t>ALU control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218321" y="4594027"/>
            <a:ext cx="500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rd</a:t>
            </a:r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7801109" y="2981436"/>
            <a:ext cx="19936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 smtClean="0"/>
              <a:t>Register File</a:t>
            </a:r>
            <a:endParaRPr lang="en-US" sz="2800" b="1"/>
          </a:p>
        </p:txBody>
      </p:sp>
      <p:sp>
        <p:nvSpPr>
          <p:cNvPr id="93" name="Line 24"/>
          <p:cNvSpPr>
            <a:spLocks noChangeShapeType="1"/>
          </p:cNvSpPr>
          <p:nvPr/>
        </p:nvSpPr>
        <p:spPr bwMode="auto">
          <a:xfrm flipH="1">
            <a:off x="7615133" y="2777065"/>
            <a:ext cx="8562" cy="723713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94" name="Rectangle 25"/>
          <p:cNvSpPr>
            <a:spLocks noChangeArrowheads="1"/>
          </p:cNvSpPr>
          <p:nvPr/>
        </p:nvSpPr>
        <p:spPr bwMode="auto">
          <a:xfrm>
            <a:off x="7099210" y="2496698"/>
            <a:ext cx="1566581" cy="47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2800" dirty="0" err="1">
                <a:solidFill>
                  <a:srgbClr val="FF0000"/>
                </a:solidFill>
              </a:rPr>
              <a:t>RegWrite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9" name="Rectangle 3"/>
          <p:cNvSpPr>
            <a:spLocks noGrp="1" noChangeArrowheads="1"/>
          </p:cNvSpPr>
          <p:nvPr>
            <p:ph idx="1"/>
          </p:nvPr>
        </p:nvSpPr>
        <p:spPr>
          <a:xfrm>
            <a:off x="74735" y="914400"/>
            <a:ext cx="5296168" cy="5164549"/>
          </a:xfrm>
        </p:spPr>
        <p:txBody>
          <a:bodyPr>
            <a:normAutofit lnSpcReduction="10000"/>
          </a:bodyPr>
          <a:lstStyle/>
          <a:p>
            <a:pPr latinLnBrk="0"/>
            <a:r>
              <a:rPr lang="en-US" sz="3000" dirty="0"/>
              <a:t>R format operations </a:t>
            </a:r>
          </a:p>
          <a:p>
            <a:pPr marL="468000" lvl="1" latinLnBrk="0"/>
            <a:r>
              <a:rPr lang="en-US" sz="2800" b="1" dirty="0" smtClean="0"/>
              <a:t>add</a:t>
            </a:r>
            <a:r>
              <a:rPr lang="en-US" sz="2800" b="1" dirty="0"/>
              <a:t>, sub, </a:t>
            </a:r>
            <a:r>
              <a:rPr lang="en-US" sz="2800" b="1" dirty="0" err="1"/>
              <a:t>slt</a:t>
            </a:r>
            <a:r>
              <a:rPr lang="en-US" sz="2800" b="1" dirty="0"/>
              <a:t>, </a:t>
            </a:r>
            <a:r>
              <a:rPr lang="en-US" sz="2800" b="1" dirty="0" smtClean="0"/>
              <a:t>and</a:t>
            </a:r>
            <a:r>
              <a:rPr lang="en-US" sz="2800" b="1" dirty="0"/>
              <a:t>, </a:t>
            </a:r>
            <a:r>
              <a:rPr lang="en-US" sz="2800" b="1" dirty="0" smtClean="0"/>
              <a:t>or</a:t>
            </a:r>
            <a:r>
              <a:rPr lang="en-US" dirty="0" smtClean="0"/>
              <a:t>, etc.</a:t>
            </a:r>
            <a:endParaRPr lang="en-US" sz="2800" dirty="0"/>
          </a:p>
          <a:p>
            <a:pPr marL="753750" lvl="1" indent="-514350" latinLnBrk="0">
              <a:buFont typeface="+mj-lt"/>
              <a:buAutoNum type="arabicPeriod"/>
            </a:pPr>
            <a:r>
              <a:rPr lang="en-US" sz="2800" dirty="0" smtClean="0"/>
              <a:t>perform </a:t>
            </a:r>
            <a:r>
              <a:rPr lang="en-US" sz="2800" dirty="0"/>
              <a:t>the indicated (by </a:t>
            </a:r>
            <a:r>
              <a:rPr lang="en-US" sz="2800" dirty="0">
                <a:solidFill>
                  <a:srgbClr val="FF0000"/>
                </a:solidFill>
              </a:rPr>
              <a:t>op</a:t>
            </a:r>
            <a:r>
              <a:rPr lang="en-US" sz="2800" dirty="0"/>
              <a:t> and </a:t>
            </a:r>
            <a:r>
              <a:rPr lang="en-US" sz="2800" dirty="0" err="1">
                <a:solidFill>
                  <a:srgbClr val="FF0000"/>
                </a:solidFill>
              </a:rPr>
              <a:t>funct</a:t>
            </a:r>
            <a:r>
              <a:rPr lang="en-US" sz="2800" dirty="0"/>
              <a:t>) operation on values </a:t>
            </a:r>
            <a:r>
              <a:rPr lang="en-US" sz="2800" dirty="0" smtClean="0"/>
              <a:t>in </a:t>
            </a:r>
            <a:r>
              <a:rPr lang="en-US" sz="2800" dirty="0" err="1" smtClean="0">
                <a:solidFill>
                  <a:srgbClr val="FF0000"/>
                </a:solidFill>
              </a:rPr>
              <a:t>rs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err="1">
                <a:solidFill>
                  <a:srgbClr val="FF0000"/>
                </a:solidFill>
              </a:rPr>
              <a:t>rt</a:t>
            </a:r>
            <a:endParaRPr lang="en-US" sz="2800" dirty="0">
              <a:solidFill>
                <a:srgbClr val="FF0000"/>
              </a:solidFill>
            </a:endParaRPr>
          </a:p>
          <a:p>
            <a:pPr marL="753750" lvl="1" indent="-514350" latinLnBrk="0">
              <a:buFont typeface="+mj-lt"/>
              <a:buAutoNum type="arabicPeriod"/>
            </a:pPr>
            <a:r>
              <a:rPr lang="en-US" sz="2800" dirty="0" smtClean="0"/>
              <a:t>store </a:t>
            </a:r>
            <a:r>
              <a:rPr lang="en-US" sz="2800" dirty="0"/>
              <a:t>the result back into the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Register </a:t>
            </a:r>
            <a:r>
              <a:rPr lang="en-US" sz="2800" dirty="0"/>
              <a:t>File (into location </a:t>
            </a:r>
            <a:r>
              <a:rPr lang="en-US" sz="2800" dirty="0" err="1">
                <a:solidFill>
                  <a:srgbClr val="FF0000"/>
                </a:solidFill>
              </a:rPr>
              <a:t>rd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endParaRPr lang="en-US" sz="2800" dirty="0"/>
          </a:p>
          <a:p>
            <a:pPr marL="468000" lvl="1" latinLnBrk="0"/>
            <a:r>
              <a:rPr lang="en-US" sz="2800" dirty="0"/>
              <a:t>Note that </a:t>
            </a:r>
            <a:r>
              <a:rPr lang="en-US" sz="28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File is not </a:t>
            </a:r>
            <a:r>
              <a:rPr lang="en-US" sz="28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written </a:t>
            </a:r>
            <a:r>
              <a:rPr lang="en-US" sz="28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cycle </a:t>
            </a:r>
            <a:r>
              <a:rPr lang="en-US" sz="2800" dirty="0"/>
              <a:t>(e.g. </a:t>
            </a:r>
            <a:r>
              <a:rPr lang="en-US" sz="2800" b="1" dirty="0" err="1">
                <a:solidFill>
                  <a:srgbClr val="FF0000"/>
                </a:solidFill>
              </a:rPr>
              <a:t>sw</a:t>
            </a:r>
            <a:r>
              <a:rPr lang="en-US" sz="2800" dirty="0"/>
              <a:t>), so we need an explicit write control signal for the Register File</a:t>
            </a:r>
          </a:p>
        </p:txBody>
      </p:sp>
      <p:sp>
        <p:nvSpPr>
          <p:cNvPr id="95" name="Rectangle 2"/>
          <p:cNvSpPr>
            <a:spLocks noGrp="1" noChangeArrowheads="1"/>
          </p:cNvSpPr>
          <p:nvPr>
            <p:ph type="title"/>
          </p:nvPr>
        </p:nvSpPr>
        <p:spPr>
          <a:xfrm>
            <a:off x="246185" y="65447"/>
            <a:ext cx="11687907" cy="726831"/>
          </a:xfrm>
        </p:spPr>
        <p:txBody>
          <a:bodyPr/>
          <a:lstStyle/>
          <a:p>
            <a:r>
              <a:rPr lang="en-US" smtClean="0"/>
              <a:t>Executing R Format Operations</a:t>
            </a:r>
          </a:p>
        </p:txBody>
      </p:sp>
      <p:sp>
        <p:nvSpPr>
          <p:cNvPr id="85" name="슬라이드 번호 개체 틀 8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8" name="Line 24"/>
          <p:cNvSpPr>
            <a:spLocks noChangeShapeType="1"/>
          </p:cNvSpPr>
          <p:nvPr/>
        </p:nvSpPr>
        <p:spPr bwMode="auto">
          <a:xfrm>
            <a:off x="10279785" y="2693504"/>
            <a:ext cx="0" cy="123938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393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Load and Store</a:t>
            </a:r>
          </a:p>
        </p:txBody>
      </p:sp>
      <p:sp>
        <p:nvSpPr>
          <p:cNvPr id="54" name="Rectangle 3"/>
          <p:cNvSpPr>
            <a:spLocks noGrp="1" noChangeArrowheads="1"/>
          </p:cNvSpPr>
          <p:nvPr>
            <p:ph idx="1"/>
          </p:nvPr>
        </p:nvSpPr>
        <p:spPr>
          <a:xfrm>
            <a:off x="246185" y="1202631"/>
            <a:ext cx="11945815" cy="5262563"/>
          </a:xfrm>
        </p:spPr>
        <p:txBody>
          <a:bodyPr/>
          <a:lstStyle/>
          <a:p>
            <a:r>
              <a:rPr lang="en-US" sz="3000" dirty="0"/>
              <a:t>Load and store operations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lvl="1"/>
            <a:r>
              <a:rPr lang="en-US" sz="2800" dirty="0" smtClean="0"/>
              <a:t>compute </a:t>
            </a:r>
            <a:r>
              <a:rPr lang="en-US" sz="2800" dirty="0"/>
              <a:t>a memory address by adding the base register (in </a:t>
            </a:r>
            <a:r>
              <a:rPr lang="en-US" sz="2800" dirty="0" err="1">
                <a:solidFill>
                  <a:srgbClr val="FF0000"/>
                </a:solidFill>
              </a:rPr>
              <a:t>rs</a:t>
            </a:r>
            <a:r>
              <a:rPr lang="en-US" sz="2800" dirty="0"/>
              <a:t>) to the 16-bit signed offset field in the instruction</a:t>
            </a:r>
          </a:p>
          <a:p>
            <a:pPr lvl="2"/>
            <a:r>
              <a:rPr lang="en-US" sz="2800" dirty="0"/>
              <a:t>base register was read from the Register File during decode</a:t>
            </a:r>
          </a:p>
          <a:p>
            <a:pPr lvl="2"/>
            <a:r>
              <a:rPr lang="en-US" sz="2800" dirty="0"/>
              <a:t>offset value in the low order 16 bits of the instruction must be </a:t>
            </a:r>
            <a:r>
              <a:rPr lang="en-US" sz="2800" dirty="0" smtClean="0"/>
              <a:t>sign-</a:t>
            </a:r>
            <a:br>
              <a:rPr lang="en-US" sz="2800" dirty="0" smtClean="0"/>
            </a:br>
            <a:r>
              <a:rPr lang="en-US" sz="2800" dirty="0" smtClean="0"/>
              <a:t>extended </a:t>
            </a:r>
            <a:r>
              <a:rPr lang="en-US" sz="2800" dirty="0"/>
              <a:t>to create a 32-bit signed value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store</a:t>
            </a:r>
            <a:r>
              <a:rPr lang="en-US" sz="2800" dirty="0" smtClean="0"/>
              <a:t> </a:t>
            </a:r>
            <a:r>
              <a:rPr lang="en-US" sz="2800" dirty="0"/>
              <a:t>value, read from the </a:t>
            </a:r>
            <a:r>
              <a:rPr lang="en-US" sz="2800" dirty="0">
                <a:solidFill>
                  <a:schemeClr val="accent5"/>
                </a:solidFill>
              </a:rPr>
              <a:t>Register File </a:t>
            </a:r>
            <a:r>
              <a:rPr lang="en-US" sz="2800" dirty="0"/>
              <a:t>during </a:t>
            </a:r>
            <a:r>
              <a:rPr lang="en-US" sz="2800" dirty="0" smtClean="0"/>
              <a:t>decode: </a:t>
            </a:r>
            <a:r>
              <a:rPr lang="en-US" sz="2800" dirty="0"/>
              <a:t>must be written to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5"/>
                </a:solidFill>
              </a:rPr>
              <a:t>Data Memory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load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/>
              <a:t>value, read from the </a:t>
            </a:r>
            <a:r>
              <a:rPr lang="en-US" sz="2800" dirty="0">
                <a:solidFill>
                  <a:schemeClr val="accent5"/>
                </a:solidFill>
              </a:rPr>
              <a:t>Data </a:t>
            </a:r>
            <a:r>
              <a:rPr lang="en-US" sz="2800" dirty="0" smtClean="0">
                <a:solidFill>
                  <a:schemeClr val="accent5"/>
                </a:solidFill>
              </a:rPr>
              <a:t>Memory</a:t>
            </a:r>
            <a:r>
              <a:rPr lang="en-US" sz="2800" dirty="0" smtClean="0"/>
              <a:t>: </a:t>
            </a:r>
            <a:r>
              <a:rPr lang="en-US" sz="2800" dirty="0"/>
              <a:t>must be stored in the </a:t>
            </a:r>
            <a:r>
              <a:rPr lang="en-US" sz="2800" dirty="0">
                <a:solidFill>
                  <a:schemeClr val="accent5"/>
                </a:solidFill>
              </a:rPr>
              <a:t>Register File</a:t>
            </a:r>
          </a:p>
        </p:txBody>
      </p:sp>
      <p:grpSp>
        <p:nvGrpSpPr>
          <p:cNvPr id="55" name="Group 4"/>
          <p:cNvGrpSpPr>
            <a:grpSpLocks/>
          </p:cNvGrpSpPr>
          <p:nvPr/>
        </p:nvGrpSpPr>
        <p:grpSpPr bwMode="auto">
          <a:xfrm>
            <a:off x="2147104" y="1741441"/>
            <a:ext cx="7813736" cy="1073384"/>
            <a:chOff x="699" y="1392"/>
            <a:chExt cx="3698" cy="508"/>
          </a:xfrm>
        </p:grpSpPr>
        <p:grpSp>
          <p:nvGrpSpPr>
            <p:cNvPr id="56" name="Group 5"/>
            <p:cNvGrpSpPr>
              <a:grpSpLocks/>
            </p:cNvGrpSpPr>
            <p:nvPr/>
          </p:nvGrpSpPr>
          <p:grpSpPr bwMode="auto">
            <a:xfrm>
              <a:off x="2832" y="1584"/>
              <a:ext cx="1520" cy="272"/>
              <a:chOff x="2552" y="1160"/>
              <a:chExt cx="1520" cy="272"/>
            </a:xfrm>
          </p:grpSpPr>
          <p:sp>
            <p:nvSpPr>
              <p:cNvPr id="85" name="Line 6"/>
              <p:cNvSpPr>
                <a:spLocks noChangeShapeType="1"/>
              </p:cNvSpPr>
              <p:nvPr/>
            </p:nvSpPr>
            <p:spPr bwMode="auto">
              <a:xfrm>
                <a:off x="283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86" name="Line 7"/>
              <p:cNvSpPr>
                <a:spLocks noChangeShapeType="1"/>
              </p:cNvSpPr>
              <p:nvPr/>
            </p:nvSpPr>
            <p:spPr bwMode="auto">
              <a:xfrm>
                <a:off x="273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87" name="Line 8"/>
              <p:cNvSpPr>
                <a:spLocks noChangeShapeType="1"/>
              </p:cNvSpPr>
              <p:nvPr/>
            </p:nvSpPr>
            <p:spPr bwMode="auto">
              <a:xfrm>
                <a:off x="292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88" name="Line 9"/>
              <p:cNvSpPr>
                <a:spLocks noChangeShapeType="1"/>
              </p:cNvSpPr>
              <p:nvPr/>
            </p:nvSpPr>
            <p:spPr bwMode="auto">
              <a:xfrm>
                <a:off x="302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89" name="Line 10"/>
              <p:cNvSpPr>
                <a:spLocks noChangeShapeType="1"/>
              </p:cNvSpPr>
              <p:nvPr/>
            </p:nvSpPr>
            <p:spPr bwMode="auto">
              <a:xfrm>
                <a:off x="331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0" name="Line 11"/>
              <p:cNvSpPr>
                <a:spLocks noChangeShapeType="1"/>
              </p:cNvSpPr>
              <p:nvPr/>
            </p:nvSpPr>
            <p:spPr bwMode="auto">
              <a:xfrm>
                <a:off x="321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1" name="Line 12"/>
              <p:cNvSpPr>
                <a:spLocks noChangeShapeType="1"/>
              </p:cNvSpPr>
              <p:nvPr/>
            </p:nvSpPr>
            <p:spPr bwMode="auto">
              <a:xfrm>
                <a:off x="340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2" name="Line 13"/>
              <p:cNvSpPr>
                <a:spLocks noChangeShapeType="1"/>
              </p:cNvSpPr>
              <p:nvPr/>
            </p:nvSpPr>
            <p:spPr bwMode="auto">
              <a:xfrm>
                <a:off x="350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3" name="Line 14"/>
              <p:cNvSpPr>
                <a:spLocks noChangeShapeType="1"/>
              </p:cNvSpPr>
              <p:nvPr/>
            </p:nvSpPr>
            <p:spPr bwMode="auto">
              <a:xfrm>
                <a:off x="379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4" name="Line 15"/>
              <p:cNvSpPr>
                <a:spLocks noChangeShapeType="1"/>
              </p:cNvSpPr>
              <p:nvPr/>
            </p:nvSpPr>
            <p:spPr bwMode="auto">
              <a:xfrm>
                <a:off x="369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5" name="Line 16"/>
              <p:cNvSpPr>
                <a:spLocks noChangeShapeType="1"/>
              </p:cNvSpPr>
              <p:nvPr/>
            </p:nvSpPr>
            <p:spPr bwMode="auto">
              <a:xfrm>
                <a:off x="388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6" name="Line 17"/>
              <p:cNvSpPr>
                <a:spLocks noChangeShapeType="1"/>
              </p:cNvSpPr>
              <p:nvPr/>
            </p:nvSpPr>
            <p:spPr bwMode="auto">
              <a:xfrm>
                <a:off x="398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7" name="Rectangle 18"/>
              <p:cNvSpPr>
                <a:spLocks noChangeArrowheads="1"/>
              </p:cNvSpPr>
              <p:nvPr/>
            </p:nvSpPr>
            <p:spPr bwMode="auto">
              <a:xfrm>
                <a:off x="2552" y="1160"/>
                <a:ext cx="1520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8" name="Line 19"/>
              <p:cNvSpPr>
                <a:spLocks noChangeShapeType="1"/>
              </p:cNvSpPr>
              <p:nvPr/>
            </p:nvSpPr>
            <p:spPr bwMode="auto">
              <a:xfrm>
                <a:off x="264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9" name="Line 20"/>
              <p:cNvSpPr>
                <a:spLocks noChangeShapeType="1"/>
              </p:cNvSpPr>
              <p:nvPr/>
            </p:nvSpPr>
            <p:spPr bwMode="auto">
              <a:xfrm>
                <a:off x="312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00" name="Line 21"/>
              <p:cNvSpPr>
                <a:spLocks noChangeShapeType="1"/>
              </p:cNvSpPr>
              <p:nvPr/>
            </p:nvSpPr>
            <p:spPr bwMode="auto">
              <a:xfrm>
                <a:off x="360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1296" y="1584"/>
              <a:ext cx="560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8" name="Line 23"/>
            <p:cNvSpPr>
              <a:spLocks noChangeShapeType="1"/>
            </p:cNvSpPr>
            <p:nvPr/>
          </p:nvSpPr>
          <p:spPr bwMode="auto">
            <a:xfrm>
              <a:off x="1672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9" name="Line 24"/>
            <p:cNvSpPr>
              <a:spLocks noChangeShapeType="1"/>
            </p:cNvSpPr>
            <p:nvPr/>
          </p:nvSpPr>
          <p:spPr bwMode="auto">
            <a:xfrm>
              <a:off x="1576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0" name="Line 25"/>
            <p:cNvSpPr>
              <a:spLocks noChangeShapeType="1"/>
            </p:cNvSpPr>
            <p:nvPr/>
          </p:nvSpPr>
          <p:spPr bwMode="auto">
            <a:xfrm>
              <a:off x="1768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1" name="Line 26"/>
            <p:cNvSpPr>
              <a:spLocks noChangeShapeType="1"/>
            </p:cNvSpPr>
            <p:nvPr/>
          </p:nvSpPr>
          <p:spPr bwMode="auto">
            <a:xfrm>
              <a:off x="1480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>
              <a:off x="1384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63" name="Group 28"/>
            <p:cNvGrpSpPr>
              <a:grpSpLocks/>
            </p:cNvGrpSpPr>
            <p:nvPr/>
          </p:nvGrpSpPr>
          <p:grpSpPr bwMode="auto">
            <a:xfrm>
              <a:off x="1872" y="1584"/>
              <a:ext cx="464" cy="272"/>
              <a:chOff x="1592" y="1160"/>
              <a:chExt cx="464" cy="272"/>
            </a:xfrm>
          </p:grpSpPr>
          <p:sp>
            <p:nvSpPr>
              <p:cNvPr id="80" name="Rectangle 29"/>
              <p:cNvSpPr>
                <a:spLocks noChangeArrowheads="1"/>
              </p:cNvSpPr>
              <p:nvPr/>
            </p:nvSpPr>
            <p:spPr bwMode="auto">
              <a:xfrm>
                <a:off x="1592" y="1160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81" name="Line 30"/>
              <p:cNvSpPr>
                <a:spLocks noChangeShapeType="1"/>
              </p:cNvSpPr>
              <p:nvPr/>
            </p:nvSpPr>
            <p:spPr bwMode="auto">
              <a:xfrm>
                <a:off x="177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82" name="Line 31"/>
              <p:cNvSpPr>
                <a:spLocks noChangeShapeType="1"/>
              </p:cNvSpPr>
              <p:nvPr/>
            </p:nvSpPr>
            <p:spPr bwMode="auto">
              <a:xfrm>
                <a:off x="168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83" name="Line 32"/>
              <p:cNvSpPr>
                <a:spLocks noChangeShapeType="1"/>
              </p:cNvSpPr>
              <p:nvPr/>
            </p:nvSpPr>
            <p:spPr bwMode="auto">
              <a:xfrm>
                <a:off x="187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84" name="Line 33"/>
              <p:cNvSpPr>
                <a:spLocks noChangeShapeType="1"/>
              </p:cNvSpPr>
              <p:nvPr/>
            </p:nvSpPr>
            <p:spPr bwMode="auto">
              <a:xfrm>
                <a:off x="196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grpSp>
          <p:nvGrpSpPr>
            <p:cNvPr id="64" name="Group 34"/>
            <p:cNvGrpSpPr>
              <a:grpSpLocks/>
            </p:cNvGrpSpPr>
            <p:nvPr/>
          </p:nvGrpSpPr>
          <p:grpSpPr bwMode="auto">
            <a:xfrm>
              <a:off x="2352" y="1584"/>
              <a:ext cx="464" cy="272"/>
              <a:chOff x="2072" y="1160"/>
              <a:chExt cx="464" cy="272"/>
            </a:xfrm>
          </p:grpSpPr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2072" y="1160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6" name="Line 36"/>
              <p:cNvSpPr>
                <a:spLocks noChangeShapeType="1"/>
              </p:cNvSpPr>
              <p:nvPr/>
            </p:nvSpPr>
            <p:spPr bwMode="auto">
              <a:xfrm>
                <a:off x="225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7" name="Line 37"/>
              <p:cNvSpPr>
                <a:spLocks noChangeShapeType="1"/>
              </p:cNvSpPr>
              <p:nvPr/>
            </p:nvSpPr>
            <p:spPr bwMode="auto">
              <a:xfrm>
                <a:off x="216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8" name="Line 38"/>
              <p:cNvSpPr>
                <a:spLocks noChangeShapeType="1"/>
              </p:cNvSpPr>
              <p:nvPr/>
            </p:nvSpPr>
            <p:spPr bwMode="auto">
              <a:xfrm>
                <a:off x="235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9" name="Line 39"/>
              <p:cNvSpPr>
                <a:spLocks noChangeShapeType="1"/>
              </p:cNvSpPr>
              <p:nvPr/>
            </p:nvSpPr>
            <p:spPr bwMode="auto">
              <a:xfrm>
                <a:off x="244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65" name="Rectangle 40"/>
            <p:cNvSpPr>
              <a:spLocks noChangeArrowheads="1"/>
            </p:cNvSpPr>
            <p:nvPr/>
          </p:nvSpPr>
          <p:spPr bwMode="auto">
            <a:xfrm>
              <a:off x="699" y="1606"/>
              <a:ext cx="567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rgbClr val="FF0000"/>
                  </a:solidFill>
                </a:rPr>
                <a:t>I-Type: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66" name="Rectangle 41"/>
            <p:cNvSpPr>
              <a:spLocks noChangeArrowheads="1"/>
            </p:cNvSpPr>
            <p:nvPr/>
          </p:nvSpPr>
          <p:spPr bwMode="auto">
            <a:xfrm>
              <a:off x="1323" y="1654"/>
              <a:ext cx="269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>
                  <a:solidFill>
                    <a:srgbClr val="FF0000"/>
                  </a:solidFill>
                </a:rPr>
                <a:t>op</a:t>
              </a:r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67" name="Rectangle 42"/>
            <p:cNvSpPr>
              <a:spLocks noChangeArrowheads="1"/>
            </p:cNvSpPr>
            <p:nvPr/>
          </p:nvSpPr>
          <p:spPr bwMode="auto">
            <a:xfrm>
              <a:off x="1899" y="1654"/>
              <a:ext cx="213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>
                  <a:solidFill>
                    <a:srgbClr val="FF0000"/>
                  </a:solidFill>
                </a:rPr>
                <a:t>rs</a:t>
              </a:r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379" y="1654"/>
              <a:ext cx="206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>
                  <a:solidFill>
                    <a:srgbClr val="FF0000"/>
                  </a:solidFill>
                </a:rPr>
                <a:t>rt</a:t>
              </a:r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69" name="Rectangle 44"/>
            <p:cNvSpPr>
              <a:spLocks noChangeArrowheads="1"/>
            </p:cNvSpPr>
            <p:nvPr/>
          </p:nvSpPr>
          <p:spPr bwMode="auto">
            <a:xfrm>
              <a:off x="3024" y="1632"/>
              <a:ext cx="1079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>
                  <a:solidFill>
                    <a:srgbClr val="FF0000"/>
                  </a:solidFill>
                </a:rPr>
                <a:t>address offset</a:t>
              </a:r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70" name="Rectangle 45"/>
            <p:cNvSpPr>
              <a:spLocks noChangeArrowheads="1"/>
            </p:cNvSpPr>
            <p:nvPr/>
          </p:nvSpPr>
          <p:spPr bwMode="auto">
            <a:xfrm>
              <a:off x="1200" y="1392"/>
              <a:ext cx="259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31</a:t>
              </a:r>
              <a:endParaRPr lang="en-US" sz="2800">
                <a:solidFill>
                  <a:schemeClr val="accent1"/>
                </a:solidFill>
              </a:endParaRPr>
            </a:p>
          </p:txBody>
        </p:sp>
        <p:sp>
          <p:nvSpPr>
            <p:cNvPr id="71" name="Rectangle 46"/>
            <p:cNvSpPr>
              <a:spLocks noChangeArrowheads="1"/>
            </p:cNvSpPr>
            <p:nvPr/>
          </p:nvSpPr>
          <p:spPr bwMode="auto">
            <a:xfrm>
              <a:off x="1776" y="1392"/>
              <a:ext cx="259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25</a:t>
              </a:r>
              <a:endParaRPr lang="en-US" sz="2800">
                <a:solidFill>
                  <a:schemeClr val="accent1"/>
                </a:solidFill>
              </a:endParaRPr>
            </a:p>
          </p:txBody>
        </p:sp>
        <p:sp>
          <p:nvSpPr>
            <p:cNvPr id="72" name="Rectangle 47"/>
            <p:cNvSpPr>
              <a:spLocks noChangeArrowheads="1"/>
            </p:cNvSpPr>
            <p:nvPr/>
          </p:nvSpPr>
          <p:spPr bwMode="auto">
            <a:xfrm>
              <a:off x="2256" y="1392"/>
              <a:ext cx="259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20</a:t>
              </a:r>
              <a:endParaRPr lang="en-US" sz="2800">
                <a:solidFill>
                  <a:schemeClr val="accent1"/>
                </a:solidFill>
              </a:endParaRPr>
            </a:p>
          </p:txBody>
        </p:sp>
        <p:sp>
          <p:nvSpPr>
            <p:cNvPr id="73" name="Rectangle 48"/>
            <p:cNvSpPr>
              <a:spLocks noChangeArrowheads="1"/>
            </p:cNvSpPr>
            <p:nvPr/>
          </p:nvSpPr>
          <p:spPr bwMode="auto">
            <a:xfrm>
              <a:off x="2736" y="1392"/>
              <a:ext cx="259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15</a:t>
              </a:r>
              <a:endParaRPr lang="en-US" sz="2800">
                <a:solidFill>
                  <a:schemeClr val="accent1"/>
                </a:solidFill>
              </a:endParaRPr>
            </a:p>
          </p:txBody>
        </p:sp>
        <p:sp>
          <p:nvSpPr>
            <p:cNvPr id="74" name="Rectangle 49"/>
            <p:cNvSpPr>
              <a:spLocks noChangeArrowheads="1"/>
            </p:cNvSpPr>
            <p:nvPr/>
          </p:nvSpPr>
          <p:spPr bwMode="auto">
            <a:xfrm>
              <a:off x="4224" y="1392"/>
              <a:ext cx="173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0</a:t>
              </a:r>
              <a:endParaRPr lang="en-US" sz="280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495580" y="748702"/>
            <a:ext cx="3408153" cy="980111"/>
            <a:chOff x="8637917" y="1101269"/>
            <a:chExt cx="3408153" cy="980111"/>
          </a:xfrm>
        </p:grpSpPr>
        <p:grpSp>
          <p:nvGrpSpPr>
            <p:cNvPr id="53" name="Group 56"/>
            <p:cNvGrpSpPr>
              <a:grpSpLocks/>
            </p:cNvGrpSpPr>
            <p:nvPr/>
          </p:nvGrpSpPr>
          <p:grpSpPr bwMode="auto">
            <a:xfrm>
              <a:off x="8783711" y="1531146"/>
              <a:ext cx="980415" cy="536361"/>
              <a:chOff x="2552" y="728"/>
              <a:chExt cx="464" cy="272"/>
            </a:xfrm>
          </p:grpSpPr>
          <p:sp>
            <p:nvSpPr>
              <p:cNvPr id="119" name="Rectangle 57"/>
              <p:cNvSpPr>
                <a:spLocks noChangeArrowheads="1"/>
              </p:cNvSpPr>
              <p:nvPr/>
            </p:nvSpPr>
            <p:spPr bwMode="auto">
              <a:xfrm>
                <a:off x="2552" y="728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20" name="Line 58"/>
              <p:cNvSpPr>
                <a:spLocks noChangeShapeType="1"/>
              </p:cNvSpPr>
              <p:nvPr/>
            </p:nvSpPr>
            <p:spPr bwMode="auto">
              <a:xfrm>
                <a:off x="2736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21" name="Line 59"/>
              <p:cNvSpPr>
                <a:spLocks noChangeShapeType="1"/>
              </p:cNvSpPr>
              <p:nvPr/>
            </p:nvSpPr>
            <p:spPr bwMode="auto">
              <a:xfrm>
                <a:off x="2640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22" name="Line 60"/>
              <p:cNvSpPr>
                <a:spLocks noChangeShapeType="1"/>
              </p:cNvSpPr>
              <p:nvPr/>
            </p:nvSpPr>
            <p:spPr bwMode="auto">
              <a:xfrm>
                <a:off x="2832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23" name="Line 61"/>
              <p:cNvSpPr>
                <a:spLocks noChangeShapeType="1"/>
              </p:cNvSpPr>
              <p:nvPr/>
            </p:nvSpPr>
            <p:spPr bwMode="auto">
              <a:xfrm>
                <a:off x="2928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01" name="Rectangle 62"/>
            <p:cNvSpPr>
              <a:spLocks noChangeArrowheads="1"/>
            </p:cNvSpPr>
            <p:nvPr/>
          </p:nvSpPr>
          <p:spPr bwMode="auto">
            <a:xfrm>
              <a:off x="9797934" y="1531146"/>
              <a:ext cx="980415" cy="5363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2" name="Rectangle 63"/>
            <p:cNvSpPr>
              <a:spLocks noChangeArrowheads="1"/>
            </p:cNvSpPr>
            <p:nvPr/>
          </p:nvSpPr>
          <p:spPr bwMode="auto">
            <a:xfrm>
              <a:off x="10812156" y="1531146"/>
              <a:ext cx="1183259" cy="5363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3" name="Line 64"/>
            <p:cNvSpPr>
              <a:spLocks noChangeShapeType="1"/>
            </p:cNvSpPr>
            <p:nvPr/>
          </p:nvSpPr>
          <p:spPr bwMode="auto">
            <a:xfrm>
              <a:off x="11606630" y="1531146"/>
              <a:ext cx="0" cy="63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4" name="Line 65"/>
            <p:cNvSpPr>
              <a:spLocks noChangeShapeType="1"/>
            </p:cNvSpPr>
            <p:nvPr/>
          </p:nvSpPr>
          <p:spPr bwMode="auto">
            <a:xfrm>
              <a:off x="11403785" y="1531146"/>
              <a:ext cx="0" cy="63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5" name="Line 66"/>
            <p:cNvSpPr>
              <a:spLocks noChangeShapeType="1"/>
            </p:cNvSpPr>
            <p:nvPr/>
          </p:nvSpPr>
          <p:spPr bwMode="auto">
            <a:xfrm>
              <a:off x="9956406" y="1574528"/>
              <a:ext cx="0" cy="63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6" name="Line 67"/>
            <p:cNvSpPr>
              <a:spLocks noChangeShapeType="1"/>
            </p:cNvSpPr>
            <p:nvPr/>
          </p:nvSpPr>
          <p:spPr bwMode="auto">
            <a:xfrm>
              <a:off x="11200941" y="1531146"/>
              <a:ext cx="0" cy="63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7" name="Line 68"/>
            <p:cNvSpPr>
              <a:spLocks noChangeShapeType="1"/>
            </p:cNvSpPr>
            <p:nvPr/>
          </p:nvSpPr>
          <p:spPr bwMode="auto">
            <a:xfrm>
              <a:off x="10998097" y="1531146"/>
              <a:ext cx="0" cy="63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08" name="Rectangle 72"/>
            <p:cNvSpPr>
              <a:spLocks noChangeArrowheads="1"/>
            </p:cNvSpPr>
            <p:nvPr/>
          </p:nvSpPr>
          <p:spPr bwMode="auto">
            <a:xfrm>
              <a:off x="8637917" y="1101269"/>
              <a:ext cx="548228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15</a:t>
              </a:r>
            </a:p>
          </p:txBody>
        </p:sp>
        <p:sp>
          <p:nvSpPr>
            <p:cNvPr id="109" name="Rectangle 73"/>
            <p:cNvSpPr>
              <a:spLocks noChangeArrowheads="1"/>
            </p:cNvSpPr>
            <p:nvPr/>
          </p:nvSpPr>
          <p:spPr bwMode="auto">
            <a:xfrm>
              <a:off x="10666361" y="1101269"/>
              <a:ext cx="365486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5</a:t>
              </a:r>
            </a:p>
          </p:txBody>
        </p:sp>
        <p:sp>
          <p:nvSpPr>
            <p:cNvPr id="110" name="Rectangle 74"/>
            <p:cNvSpPr>
              <a:spLocks noChangeArrowheads="1"/>
            </p:cNvSpPr>
            <p:nvPr/>
          </p:nvSpPr>
          <p:spPr bwMode="auto">
            <a:xfrm>
              <a:off x="11680584" y="1101269"/>
              <a:ext cx="365486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0</a:t>
              </a:r>
            </a:p>
          </p:txBody>
        </p:sp>
        <p:sp>
          <p:nvSpPr>
            <p:cNvPr id="111" name="Rectangle 78"/>
            <p:cNvSpPr>
              <a:spLocks noChangeArrowheads="1"/>
            </p:cNvSpPr>
            <p:nvPr/>
          </p:nvSpPr>
          <p:spPr bwMode="auto">
            <a:xfrm>
              <a:off x="8739339" y="1560725"/>
              <a:ext cx="498984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 dirty="0" err="1"/>
                <a:t>rd</a:t>
              </a:r>
              <a:endParaRPr lang="en-US" sz="2800" dirty="0"/>
            </a:p>
          </p:txBody>
        </p:sp>
        <p:sp>
          <p:nvSpPr>
            <p:cNvPr id="112" name="Rectangle 79"/>
            <p:cNvSpPr>
              <a:spLocks noChangeArrowheads="1"/>
            </p:cNvSpPr>
            <p:nvPr/>
          </p:nvSpPr>
          <p:spPr bwMode="auto">
            <a:xfrm>
              <a:off x="10869206" y="1560725"/>
              <a:ext cx="956994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 dirty="0" err="1"/>
                <a:t>funct</a:t>
              </a:r>
              <a:endParaRPr lang="en-US" sz="2800" dirty="0"/>
            </a:p>
          </p:txBody>
        </p:sp>
        <p:sp>
          <p:nvSpPr>
            <p:cNvPr id="113" name="Rectangle 80"/>
            <p:cNvSpPr>
              <a:spLocks noChangeArrowheads="1"/>
            </p:cNvSpPr>
            <p:nvPr/>
          </p:nvSpPr>
          <p:spPr bwMode="auto">
            <a:xfrm>
              <a:off x="9753561" y="1560725"/>
              <a:ext cx="1109151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 dirty="0" err="1"/>
                <a:t>shamt</a:t>
              </a:r>
              <a:endParaRPr lang="en-US" sz="2800" dirty="0"/>
            </a:p>
          </p:txBody>
        </p:sp>
        <p:sp>
          <p:nvSpPr>
            <p:cNvPr id="114" name="Line 81"/>
            <p:cNvSpPr>
              <a:spLocks noChangeShapeType="1"/>
            </p:cNvSpPr>
            <p:nvPr/>
          </p:nvSpPr>
          <p:spPr bwMode="auto">
            <a:xfrm>
              <a:off x="10159250" y="1574528"/>
              <a:ext cx="0" cy="63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15" name="Line 82"/>
            <p:cNvSpPr>
              <a:spLocks noChangeShapeType="1"/>
            </p:cNvSpPr>
            <p:nvPr/>
          </p:nvSpPr>
          <p:spPr bwMode="auto">
            <a:xfrm>
              <a:off x="10362095" y="1574528"/>
              <a:ext cx="0" cy="63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16" name="Line 83"/>
            <p:cNvSpPr>
              <a:spLocks noChangeShapeType="1"/>
            </p:cNvSpPr>
            <p:nvPr/>
          </p:nvSpPr>
          <p:spPr bwMode="auto">
            <a:xfrm>
              <a:off x="10564939" y="1574528"/>
              <a:ext cx="0" cy="63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17" name="Line 84"/>
            <p:cNvSpPr>
              <a:spLocks noChangeShapeType="1"/>
            </p:cNvSpPr>
            <p:nvPr/>
          </p:nvSpPr>
          <p:spPr bwMode="auto">
            <a:xfrm>
              <a:off x="11782006" y="1574528"/>
              <a:ext cx="0" cy="631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18" name="Rectangle 85"/>
            <p:cNvSpPr>
              <a:spLocks noChangeArrowheads="1"/>
            </p:cNvSpPr>
            <p:nvPr/>
          </p:nvSpPr>
          <p:spPr bwMode="auto">
            <a:xfrm>
              <a:off x="9652139" y="1101269"/>
              <a:ext cx="548228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10</a:t>
              </a:r>
            </a:p>
          </p:txBody>
        </p:sp>
      </p:grpSp>
      <p:sp>
        <p:nvSpPr>
          <p:cNvPr id="124" name="Rectangle 40"/>
          <p:cNvSpPr>
            <a:spLocks noChangeArrowheads="1"/>
          </p:cNvSpPr>
          <p:nvPr/>
        </p:nvSpPr>
        <p:spPr bwMode="auto">
          <a:xfrm>
            <a:off x="9964261" y="1184387"/>
            <a:ext cx="1304845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 smtClean="0"/>
              <a:t>R-Type</a:t>
            </a:r>
            <a:r>
              <a:rPr lang="en-US" sz="2800" b="1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186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Store and Load</a:t>
            </a:r>
          </a:p>
        </p:txBody>
      </p:sp>
      <p:grpSp>
        <p:nvGrpSpPr>
          <p:cNvPr id="80" name="Group 54"/>
          <p:cNvGrpSpPr>
            <a:grpSpLocks/>
          </p:cNvGrpSpPr>
          <p:nvPr/>
        </p:nvGrpSpPr>
        <p:grpSpPr bwMode="auto">
          <a:xfrm>
            <a:off x="6310951" y="3555823"/>
            <a:ext cx="2298205" cy="507111"/>
            <a:chOff x="2717" y="2256"/>
            <a:chExt cx="979" cy="240"/>
          </a:xfrm>
        </p:grpSpPr>
        <p:sp>
          <p:nvSpPr>
            <p:cNvPr id="81" name="Line 55"/>
            <p:cNvSpPr>
              <a:spLocks noChangeShapeType="1"/>
            </p:cNvSpPr>
            <p:nvPr/>
          </p:nvSpPr>
          <p:spPr bwMode="auto">
            <a:xfrm>
              <a:off x="2722" y="2256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2" name="Line 56"/>
            <p:cNvSpPr>
              <a:spLocks noChangeShapeType="1"/>
            </p:cNvSpPr>
            <p:nvPr/>
          </p:nvSpPr>
          <p:spPr bwMode="auto">
            <a:xfrm>
              <a:off x="2717" y="2496"/>
              <a:ext cx="89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3" name="Line 57"/>
            <p:cNvSpPr>
              <a:spLocks noChangeShapeType="1"/>
            </p:cNvSpPr>
            <p:nvPr/>
          </p:nvSpPr>
          <p:spPr bwMode="auto">
            <a:xfrm>
              <a:off x="3600" y="2256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4" name="Line 58"/>
            <p:cNvSpPr>
              <a:spLocks noChangeShapeType="1"/>
            </p:cNvSpPr>
            <p:nvPr/>
          </p:nvSpPr>
          <p:spPr bwMode="auto">
            <a:xfrm>
              <a:off x="3600" y="2256"/>
              <a:ext cx="9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85" name="Text Box 10"/>
          <p:cNvSpPr txBox="1">
            <a:spLocks noChangeArrowheads="1"/>
          </p:cNvSpPr>
          <p:nvPr/>
        </p:nvSpPr>
        <p:spPr bwMode="auto">
          <a:xfrm>
            <a:off x="655201" y="2581031"/>
            <a:ext cx="2139945" cy="5240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Instruction</a:t>
            </a:r>
          </a:p>
        </p:txBody>
      </p: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2948962" y="2034489"/>
            <a:ext cx="3238211" cy="2064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grpSp>
        <p:nvGrpSpPr>
          <p:cNvPr id="87" name="그룹 86"/>
          <p:cNvGrpSpPr/>
          <p:nvPr/>
        </p:nvGrpSpPr>
        <p:grpSpPr>
          <a:xfrm>
            <a:off x="2004719" y="2237334"/>
            <a:ext cx="924187" cy="1014222"/>
            <a:chOff x="1892530" y="2288134"/>
            <a:chExt cx="1488413" cy="1014222"/>
          </a:xfrm>
        </p:grpSpPr>
        <p:sp>
          <p:nvSpPr>
            <p:cNvPr id="88" name="Line 5"/>
            <p:cNvSpPr>
              <a:spLocks noChangeShapeType="1"/>
            </p:cNvSpPr>
            <p:nvPr/>
          </p:nvSpPr>
          <p:spPr bwMode="auto">
            <a:xfrm>
              <a:off x="1892530" y="3099512"/>
              <a:ext cx="6136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89" name="Line 6"/>
            <p:cNvSpPr>
              <a:spLocks noChangeShapeType="1"/>
            </p:cNvSpPr>
            <p:nvPr/>
          </p:nvSpPr>
          <p:spPr bwMode="auto">
            <a:xfrm>
              <a:off x="2521897" y="2288134"/>
              <a:ext cx="0" cy="1014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90" name="Line 7"/>
            <p:cNvSpPr>
              <a:spLocks noChangeShapeType="1"/>
            </p:cNvSpPr>
            <p:nvPr/>
          </p:nvSpPr>
          <p:spPr bwMode="auto">
            <a:xfrm>
              <a:off x="2521897" y="2795245"/>
              <a:ext cx="8590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91" name="Line 8"/>
            <p:cNvSpPr>
              <a:spLocks noChangeShapeType="1"/>
            </p:cNvSpPr>
            <p:nvPr/>
          </p:nvSpPr>
          <p:spPr bwMode="auto">
            <a:xfrm>
              <a:off x="2521897" y="3302356"/>
              <a:ext cx="8590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92" name="Line 9"/>
            <p:cNvSpPr>
              <a:spLocks noChangeShapeType="1"/>
            </p:cNvSpPr>
            <p:nvPr/>
          </p:nvSpPr>
          <p:spPr bwMode="auto">
            <a:xfrm>
              <a:off x="2521897" y="2288134"/>
              <a:ext cx="8590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93" name="Text Box 11"/>
          <p:cNvSpPr txBox="1">
            <a:spLocks noChangeArrowheads="1"/>
          </p:cNvSpPr>
          <p:nvPr/>
        </p:nvSpPr>
        <p:spPr bwMode="auto">
          <a:xfrm>
            <a:off x="2881732" y="3555823"/>
            <a:ext cx="2122049" cy="5240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Write Data</a:t>
            </a: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2881732" y="2034490"/>
            <a:ext cx="2385387" cy="5240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Read Addr 1</a:t>
            </a:r>
          </a:p>
        </p:txBody>
      </p:sp>
      <p:sp>
        <p:nvSpPr>
          <p:cNvPr id="95" name="Text Box 13"/>
          <p:cNvSpPr txBox="1">
            <a:spLocks noChangeArrowheads="1"/>
          </p:cNvSpPr>
          <p:nvPr/>
        </p:nvSpPr>
        <p:spPr bwMode="auto">
          <a:xfrm>
            <a:off x="2881732" y="2541601"/>
            <a:ext cx="2385387" cy="5240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Read Addr 2</a:t>
            </a:r>
          </a:p>
        </p:txBody>
      </p:sp>
      <p:sp>
        <p:nvSpPr>
          <p:cNvPr id="96" name="Text Box 14"/>
          <p:cNvSpPr txBox="1">
            <a:spLocks noChangeArrowheads="1"/>
          </p:cNvSpPr>
          <p:nvPr/>
        </p:nvSpPr>
        <p:spPr bwMode="auto">
          <a:xfrm>
            <a:off x="2881732" y="3048712"/>
            <a:ext cx="2162955" cy="5240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Write Addr</a:t>
            </a:r>
          </a:p>
        </p:txBody>
      </p:sp>
      <p:sp>
        <p:nvSpPr>
          <p:cNvPr id="97" name="Text Box 16"/>
          <p:cNvSpPr txBox="1">
            <a:spLocks noChangeArrowheads="1"/>
          </p:cNvSpPr>
          <p:nvPr/>
        </p:nvSpPr>
        <p:spPr bwMode="auto">
          <a:xfrm>
            <a:off x="4672254" y="2032376"/>
            <a:ext cx="1462424" cy="9550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800"/>
              <a:t>Read</a:t>
            </a:r>
          </a:p>
          <a:p>
            <a:pPr algn="r" eaLnBrk="0" hangingPunct="0"/>
            <a:r>
              <a:rPr lang="en-US" sz="2800"/>
              <a:t> Data 1</a:t>
            </a:r>
          </a:p>
        </p:txBody>
      </p:sp>
      <p:sp>
        <p:nvSpPr>
          <p:cNvPr id="98" name="Text Box 17"/>
          <p:cNvSpPr txBox="1">
            <a:spLocks noChangeArrowheads="1"/>
          </p:cNvSpPr>
          <p:nvPr/>
        </p:nvSpPr>
        <p:spPr bwMode="auto">
          <a:xfrm>
            <a:off x="4713161" y="3134368"/>
            <a:ext cx="1462424" cy="9550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800"/>
              <a:t>Read</a:t>
            </a:r>
          </a:p>
          <a:p>
            <a:pPr algn="r" eaLnBrk="0" hangingPunct="0"/>
            <a:r>
              <a:rPr lang="en-US" sz="2800"/>
              <a:t> Data 2</a:t>
            </a:r>
          </a:p>
        </p:txBody>
      </p:sp>
      <p:sp>
        <p:nvSpPr>
          <p:cNvPr id="99" name="Freeform 18"/>
          <p:cNvSpPr>
            <a:spLocks/>
          </p:cNvSpPr>
          <p:nvPr/>
        </p:nvSpPr>
        <p:spPr bwMode="auto">
          <a:xfrm>
            <a:off x="6857368" y="2135912"/>
            <a:ext cx="859046" cy="1724177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317 h 1099"/>
              <a:gd name="T4" fmla="*/ 96 w 388"/>
              <a:gd name="T5" fmla="*/ 411 h 1099"/>
              <a:gd name="T6" fmla="*/ 0 w 388"/>
              <a:gd name="T7" fmla="*/ 498 h 1099"/>
              <a:gd name="T8" fmla="*/ 0 w 388"/>
              <a:gd name="T9" fmla="*/ 815 h 1099"/>
              <a:gd name="T10" fmla="*/ 335 w 388"/>
              <a:gd name="T11" fmla="*/ 587 h 1099"/>
              <a:gd name="T12" fmla="*/ 335 w 388"/>
              <a:gd name="T13" fmla="*/ 229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00" name="Rectangle 19"/>
          <p:cNvSpPr>
            <a:spLocks noChangeArrowheads="1"/>
          </p:cNvSpPr>
          <p:nvPr/>
        </p:nvSpPr>
        <p:spPr bwMode="auto">
          <a:xfrm>
            <a:off x="7087044" y="2947289"/>
            <a:ext cx="813026" cy="4437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8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101" name="Rectangle 20"/>
          <p:cNvSpPr>
            <a:spLocks noChangeArrowheads="1"/>
          </p:cNvSpPr>
          <p:nvPr/>
        </p:nvSpPr>
        <p:spPr bwMode="auto">
          <a:xfrm>
            <a:off x="7023980" y="1628801"/>
            <a:ext cx="1718092" cy="4056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2800">
                <a:solidFill>
                  <a:srgbClr val="000000"/>
                </a:solidFill>
              </a:rPr>
              <a:t>overflow</a:t>
            </a:r>
          </a:p>
        </p:txBody>
      </p:sp>
      <p:sp>
        <p:nvSpPr>
          <p:cNvPr id="102" name="Rectangle 21"/>
          <p:cNvSpPr>
            <a:spLocks noChangeArrowheads="1"/>
          </p:cNvSpPr>
          <p:nvPr/>
        </p:nvSpPr>
        <p:spPr bwMode="auto">
          <a:xfrm>
            <a:off x="7470973" y="1933068"/>
            <a:ext cx="859046" cy="4056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280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103" name="Rectangle 22"/>
          <p:cNvSpPr>
            <a:spLocks noChangeArrowheads="1"/>
          </p:cNvSpPr>
          <p:nvPr/>
        </p:nvSpPr>
        <p:spPr bwMode="auto">
          <a:xfrm>
            <a:off x="6442085" y="1194716"/>
            <a:ext cx="1490547" cy="4352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2800">
                <a:solidFill>
                  <a:srgbClr val="FF0000"/>
                </a:solidFill>
              </a:rPr>
              <a:t>ALU control</a:t>
            </a:r>
          </a:p>
        </p:txBody>
      </p:sp>
      <p:sp>
        <p:nvSpPr>
          <p:cNvPr id="104" name="Line 23"/>
          <p:cNvSpPr>
            <a:spLocks noChangeShapeType="1"/>
          </p:cNvSpPr>
          <p:nvPr/>
        </p:nvSpPr>
        <p:spPr bwMode="auto">
          <a:xfrm>
            <a:off x="6980089" y="1628801"/>
            <a:ext cx="0" cy="60853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05" name="Line 24"/>
          <p:cNvSpPr>
            <a:spLocks noChangeShapeType="1"/>
          </p:cNvSpPr>
          <p:nvPr/>
        </p:nvSpPr>
        <p:spPr bwMode="auto">
          <a:xfrm>
            <a:off x="3982831" y="1628801"/>
            <a:ext cx="0" cy="405689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06" name="Rectangle 25"/>
          <p:cNvSpPr>
            <a:spLocks noChangeArrowheads="1"/>
          </p:cNvSpPr>
          <p:nvPr/>
        </p:nvSpPr>
        <p:spPr bwMode="auto">
          <a:xfrm>
            <a:off x="3555012" y="1121690"/>
            <a:ext cx="1490547" cy="4352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2800">
                <a:solidFill>
                  <a:srgbClr val="FF0000"/>
                </a:solidFill>
              </a:rPr>
              <a:t>RegWrite</a:t>
            </a:r>
          </a:p>
        </p:txBody>
      </p:sp>
      <p:sp>
        <p:nvSpPr>
          <p:cNvPr id="107" name="Rectangle 26"/>
          <p:cNvSpPr>
            <a:spLocks noChangeArrowheads="1"/>
          </p:cNvSpPr>
          <p:nvPr/>
        </p:nvSpPr>
        <p:spPr bwMode="auto">
          <a:xfrm>
            <a:off x="8873314" y="2034490"/>
            <a:ext cx="2643179" cy="19270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08" name="Line 27"/>
          <p:cNvSpPr>
            <a:spLocks noChangeShapeType="1"/>
          </p:cNvSpPr>
          <p:nvPr/>
        </p:nvSpPr>
        <p:spPr bwMode="auto">
          <a:xfrm>
            <a:off x="11511808" y="3032945"/>
            <a:ext cx="214396" cy="36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09" name="Text Box 29"/>
          <p:cNvSpPr txBox="1">
            <a:spLocks noChangeArrowheads="1"/>
          </p:cNvSpPr>
          <p:nvPr/>
        </p:nvSpPr>
        <p:spPr bwMode="auto">
          <a:xfrm>
            <a:off x="8820902" y="2205802"/>
            <a:ext cx="1636278" cy="5240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Address</a:t>
            </a:r>
          </a:p>
        </p:txBody>
      </p:sp>
      <p:sp>
        <p:nvSpPr>
          <p:cNvPr id="110" name="Text Box 30"/>
          <p:cNvSpPr txBox="1">
            <a:spLocks noChangeArrowheads="1"/>
          </p:cNvSpPr>
          <p:nvPr/>
        </p:nvSpPr>
        <p:spPr bwMode="auto">
          <a:xfrm>
            <a:off x="8820902" y="3352978"/>
            <a:ext cx="2122049" cy="5240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Write Data</a:t>
            </a:r>
          </a:p>
        </p:txBody>
      </p:sp>
      <p:sp>
        <p:nvSpPr>
          <p:cNvPr id="111" name="Line 32"/>
          <p:cNvSpPr>
            <a:spLocks noChangeShapeType="1"/>
          </p:cNvSpPr>
          <p:nvPr/>
        </p:nvSpPr>
        <p:spPr bwMode="auto">
          <a:xfrm flipV="1">
            <a:off x="7348252" y="1933068"/>
            <a:ext cx="0" cy="5071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12" name="Line 33"/>
          <p:cNvSpPr>
            <a:spLocks noChangeShapeType="1"/>
          </p:cNvSpPr>
          <p:nvPr/>
        </p:nvSpPr>
        <p:spPr bwMode="auto">
          <a:xfrm flipV="1">
            <a:off x="7593693" y="2237334"/>
            <a:ext cx="0" cy="3042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grpSp>
        <p:nvGrpSpPr>
          <p:cNvPr id="113" name="그룹 112"/>
          <p:cNvGrpSpPr/>
          <p:nvPr/>
        </p:nvGrpSpPr>
        <p:grpSpPr>
          <a:xfrm>
            <a:off x="4261523" y="4166567"/>
            <a:ext cx="1187938" cy="1338773"/>
            <a:chOff x="4415676" y="4154303"/>
            <a:chExt cx="1187938" cy="1338773"/>
          </a:xfrm>
        </p:grpSpPr>
        <p:sp>
          <p:nvSpPr>
            <p:cNvPr id="114" name="Oval 34"/>
            <p:cNvSpPr>
              <a:spLocks noChangeArrowheads="1"/>
            </p:cNvSpPr>
            <p:nvPr/>
          </p:nvSpPr>
          <p:spPr bwMode="auto">
            <a:xfrm>
              <a:off x="4415676" y="4154303"/>
              <a:ext cx="1187938" cy="13387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15" name="Rectangle 35"/>
            <p:cNvSpPr>
              <a:spLocks noChangeArrowheads="1"/>
            </p:cNvSpPr>
            <p:nvPr/>
          </p:nvSpPr>
          <p:spPr bwMode="auto">
            <a:xfrm>
              <a:off x="4594185" y="4519422"/>
              <a:ext cx="859046" cy="6085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algn="ctr"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2800" b="1" smtClean="0">
                  <a:solidFill>
                    <a:srgbClr val="000000"/>
                  </a:solidFill>
                </a:rPr>
                <a:t>Sign</a:t>
              </a:r>
            </a:p>
            <a:p>
              <a:pPr algn="ctr"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endParaRPr lang="en-US" sz="2800" b="1">
                <a:solidFill>
                  <a:srgbClr val="000000"/>
                </a:solidFill>
              </a:endParaRPr>
            </a:p>
            <a:p>
              <a:pPr algn="ctr" defTabSz="904875" eaLnBrk="0" hangingPunct="0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2800" b="1">
                  <a:solidFill>
                    <a:srgbClr val="000000"/>
                  </a:solidFill>
                </a:rPr>
                <a:t>Extend</a:t>
              </a:r>
            </a:p>
          </p:txBody>
        </p:sp>
      </p:grpSp>
      <p:sp>
        <p:nvSpPr>
          <p:cNvPr id="116" name="Line 36"/>
          <p:cNvSpPr>
            <a:spLocks noChangeShapeType="1"/>
          </p:cNvSpPr>
          <p:nvPr/>
        </p:nvSpPr>
        <p:spPr bwMode="auto">
          <a:xfrm>
            <a:off x="9275588" y="1628801"/>
            <a:ext cx="0" cy="405689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17" name="Rectangle 37"/>
          <p:cNvSpPr>
            <a:spLocks noChangeArrowheads="1"/>
          </p:cNvSpPr>
          <p:nvPr/>
        </p:nvSpPr>
        <p:spPr bwMode="auto">
          <a:xfrm>
            <a:off x="9012235" y="1121690"/>
            <a:ext cx="1490547" cy="4352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2800">
                <a:solidFill>
                  <a:srgbClr val="FF0000"/>
                </a:solidFill>
              </a:rPr>
              <a:t>MemWrite</a:t>
            </a:r>
          </a:p>
        </p:txBody>
      </p:sp>
      <p:sp>
        <p:nvSpPr>
          <p:cNvPr id="118" name="Rectangle 38"/>
          <p:cNvSpPr>
            <a:spLocks noChangeArrowheads="1"/>
          </p:cNvSpPr>
          <p:nvPr/>
        </p:nvSpPr>
        <p:spPr bwMode="auto">
          <a:xfrm>
            <a:off x="9087658" y="4477562"/>
            <a:ext cx="1490547" cy="4352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2800" dirty="0" err="1">
                <a:solidFill>
                  <a:srgbClr val="FF0000"/>
                </a:solidFill>
              </a:rPr>
              <a:t>MemRead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9" name="Line 39"/>
          <p:cNvSpPr>
            <a:spLocks noChangeShapeType="1"/>
          </p:cNvSpPr>
          <p:nvPr/>
        </p:nvSpPr>
        <p:spPr bwMode="auto">
          <a:xfrm>
            <a:off x="9275588" y="3961511"/>
            <a:ext cx="0" cy="405689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20" name="Line 40"/>
          <p:cNvSpPr>
            <a:spLocks noChangeShapeType="1"/>
          </p:cNvSpPr>
          <p:nvPr/>
        </p:nvSpPr>
        <p:spPr bwMode="auto">
          <a:xfrm>
            <a:off x="7716414" y="3048712"/>
            <a:ext cx="4908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21" name="Line 41"/>
          <p:cNvSpPr>
            <a:spLocks noChangeShapeType="1"/>
          </p:cNvSpPr>
          <p:nvPr/>
        </p:nvSpPr>
        <p:spPr bwMode="auto">
          <a:xfrm>
            <a:off x="6191153" y="3555823"/>
            <a:ext cx="14356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22" name="Line 42"/>
          <p:cNvSpPr>
            <a:spLocks noChangeShapeType="1"/>
          </p:cNvSpPr>
          <p:nvPr/>
        </p:nvSpPr>
        <p:spPr bwMode="auto">
          <a:xfrm>
            <a:off x="2562134" y="3758667"/>
            <a:ext cx="39375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23" name="Line 45"/>
          <p:cNvSpPr>
            <a:spLocks noChangeShapeType="1"/>
          </p:cNvSpPr>
          <p:nvPr/>
        </p:nvSpPr>
        <p:spPr bwMode="auto">
          <a:xfrm>
            <a:off x="6177281" y="2440178"/>
            <a:ext cx="20284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sp>
        <p:nvSpPr>
          <p:cNvPr id="124" name="Line 46"/>
          <p:cNvSpPr>
            <a:spLocks noChangeShapeType="1"/>
          </p:cNvSpPr>
          <p:nvPr/>
        </p:nvSpPr>
        <p:spPr bwMode="auto">
          <a:xfrm>
            <a:off x="6584218" y="2440178"/>
            <a:ext cx="3042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25" name="Line 47"/>
          <p:cNvSpPr>
            <a:spLocks noChangeShapeType="1"/>
          </p:cNvSpPr>
          <p:nvPr/>
        </p:nvSpPr>
        <p:spPr bwMode="auto">
          <a:xfrm>
            <a:off x="6584218" y="3555823"/>
            <a:ext cx="3042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26" name="Line 48"/>
          <p:cNvSpPr>
            <a:spLocks noChangeShapeType="1"/>
          </p:cNvSpPr>
          <p:nvPr/>
        </p:nvSpPr>
        <p:spPr bwMode="auto">
          <a:xfrm>
            <a:off x="8496631" y="2440178"/>
            <a:ext cx="368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27" name="Line 49"/>
          <p:cNvSpPr>
            <a:spLocks noChangeShapeType="1"/>
          </p:cNvSpPr>
          <p:nvPr/>
        </p:nvSpPr>
        <p:spPr bwMode="auto">
          <a:xfrm>
            <a:off x="8496631" y="3555823"/>
            <a:ext cx="368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800"/>
          </a:p>
        </p:txBody>
      </p:sp>
      <p:sp>
        <p:nvSpPr>
          <p:cNvPr id="128" name="Line 50"/>
          <p:cNvSpPr>
            <a:spLocks noChangeShapeType="1"/>
          </p:cNvSpPr>
          <p:nvPr/>
        </p:nvSpPr>
        <p:spPr bwMode="auto">
          <a:xfrm>
            <a:off x="6339319" y="2440179"/>
            <a:ext cx="24403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 sz="2800"/>
          </a:p>
        </p:txBody>
      </p:sp>
      <p:grpSp>
        <p:nvGrpSpPr>
          <p:cNvPr id="129" name="Group 51"/>
          <p:cNvGrpSpPr>
            <a:grpSpLocks/>
          </p:cNvGrpSpPr>
          <p:nvPr/>
        </p:nvGrpSpPr>
        <p:grpSpPr bwMode="auto">
          <a:xfrm>
            <a:off x="8203118" y="2440179"/>
            <a:ext cx="304267" cy="608533"/>
            <a:chOff x="3504" y="1728"/>
            <a:chExt cx="144" cy="288"/>
          </a:xfrm>
        </p:grpSpPr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3504" y="1728"/>
              <a:ext cx="0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3504" y="1728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grpSp>
        <p:nvGrpSpPr>
          <p:cNvPr id="132" name="Group 59"/>
          <p:cNvGrpSpPr>
            <a:grpSpLocks/>
          </p:cNvGrpSpPr>
          <p:nvPr/>
        </p:nvGrpSpPr>
        <p:grpSpPr bwMode="auto">
          <a:xfrm>
            <a:off x="2553242" y="3029696"/>
            <a:ext cx="9172962" cy="2554572"/>
            <a:chOff x="1751" y="2007"/>
            <a:chExt cx="3055" cy="1209"/>
          </a:xfrm>
        </p:grpSpPr>
        <p:sp>
          <p:nvSpPr>
            <p:cNvPr id="133" name="Line 60"/>
            <p:cNvSpPr>
              <a:spLocks noChangeShapeType="1"/>
            </p:cNvSpPr>
            <p:nvPr/>
          </p:nvSpPr>
          <p:spPr bwMode="auto">
            <a:xfrm>
              <a:off x="1758" y="2352"/>
              <a:ext cx="0" cy="86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34" name="Line 61"/>
            <p:cNvSpPr>
              <a:spLocks noChangeShapeType="1"/>
            </p:cNvSpPr>
            <p:nvPr/>
          </p:nvSpPr>
          <p:spPr bwMode="auto">
            <a:xfrm flipV="1">
              <a:off x="1751" y="3202"/>
              <a:ext cx="3055" cy="1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35" name="Line 62"/>
            <p:cNvSpPr>
              <a:spLocks noChangeShapeType="1"/>
            </p:cNvSpPr>
            <p:nvPr/>
          </p:nvSpPr>
          <p:spPr bwMode="auto">
            <a:xfrm>
              <a:off x="4806" y="2007"/>
              <a:ext cx="0" cy="12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grpSp>
        <p:nvGrpSpPr>
          <p:cNvPr id="136" name="Group 63"/>
          <p:cNvGrpSpPr>
            <a:grpSpLocks/>
          </p:cNvGrpSpPr>
          <p:nvPr/>
        </p:nvGrpSpPr>
        <p:grpSpPr bwMode="auto">
          <a:xfrm>
            <a:off x="2394431" y="3251564"/>
            <a:ext cx="4175395" cy="2193259"/>
            <a:chOff x="1392" y="2112"/>
            <a:chExt cx="1310" cy="1038"/>
          </a:xfrm>
        </p:grpSpPr>
        <p:sp>
          <p:nvSpPr>
            <p:cNvPr id="137" name="Line 69"/>
            <p:cNvSpPr>
              <a:spLocks noChangeShapeType="1"/>
            </p:cNvSpPr>
            <p:nvPr/>
          </p:nvSpPr>
          <p:spPr bwMode="auto">
            <a:xfrm>
              <a:off x="2352" y="2824"/>
              <a:ext cx="350" cy="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38" name="Line 67"/>
            <p:cNvSpPr>
              <a:spLocks noChangeShapeType="1"/>
            </p:cNvSpPr>
            <p:nvPr/>
          </p:nvSpPr>
          <p:spPr bwMode="auto">
            <a:xfrm flipV="1">
              <a:off x="1392" y="2826"/>
              <a:ext cx="586" cy="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39" name="Line 64"/>
            <p:cNvSpPr>
              <a:spLocks noChangeShapeType="1"/>
            </p:cNvSpPr>
            <p:nvPr/>
          </p:nvSpPr>
          <p:spPr bwMode="auto">
            <a:xfrm>
              <a:off x="1797" y="2784"/>
              <a:ext cx="48" cy="9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" name="Text Box 65"/>
            <p:cNvSpPr txBox="1">
              <a:spLocks noChangeArrowheads="1"/>
            </p:cNvSpPr>
            <p:nvPr/>
          </p:nvSpPr>
          <p:spPr bwMode="auto">
            <a:xfrm>
              <a:off x="1737" y="2902"/>
              <a:ext cx="26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/>
                <a:t>16</a:t>
              </a:r>
            </a:p>
          </p:txBody>
        </p:sp>
        <p:sp>
          <p:nvSpPr>
            <p:cNvPr id="141" name="Line 66"/>
            <p:cNvSpPr>
              <a:spLocks noChangeShapeType="1"/>
            </p:cNvSpPr>
            <p:nvPr/>
          </p:nvSpPr>
          <p:spPr bwMode="auto">
            <a:xfrm>
              <a:off x="1392" y="2112"/>
              <a:ext cx="0" cy="72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2" name="Line 70"/>
            <p:cNvSpPr>
              <a:spLocks noChangeShapeType="1"/>
            </p:cNvSpPr>
            <p:nvPr/>
          </p:nvSpPr>
          <p:spPr bwMode="auto">
            <a:xfrm>
              <a:off x="2480" y="2784"/>
              <a:ext cx="48" cy="9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3" name="Text Box 71"/>
            <p:cNvSpPr txBox="1">
              <a:spLocks noChangeArrowheads="1"/>
            </p:cNvSpPr>
            <p:nvPr/>
          </p:nvSpPr>
          <p:spPr bwMode="auto">
            <a:xfrm>
              <a:off x="2427" y="2898"/>
              <a:ext cx="260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/>
                <a:t>32</a:t>
              </a:r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2702" y="2251"/>
              <a:ext cx="0" cy="5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45" name="Line Callout 1 72"/>
          <p:cNvSpPr/>
          <p:nvPr/>
        </p:nvSpPr>
        <p:spPr>
          <a:xfrm>
            <a:off x="4437781" y="107468"/>
            <a:ext cx="3190743" cy="811378"/>
          </a:xfrm>
          <a:prstGeom prst="borderCallout1">
            <a:avLst>
              <a:gd name="adj1" fmla="val 102500"/>
              <a:gd name="adj2" fmla="val 61667"/>
              <a:gd name="adj3" fmla="val 285001"/>
              <a:gd name="adj4" fmla="val 623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Base Address in  [</a:t>
            </a:r>
            <a:r>
              <a:rPr lang="en-US" sz="2800" b="1" dirty="0" err="1">
                <a:solidFill>
                  <a:srgbClr val="002060"/>
                </a:solidFill>
              </a:rPr>
              <a:t>rs</a:t>
            </a:r>
            <a:r>
              <a:rPr lang="en-US" sz="2800" b="1" dirty="0">
                <a:solidFill>
                  <a:srgbClr val="002060"/>
                </a:solidFill>
              </a:rPr>
              <a:t>]</a:t>
            </a:r>
          </a:p>
        </p:txBody>
      </p:sp>
      <p:sp>
        <p:nvSpPr>
          <p:cNvPr id="146" name="Line Callout 1 73"/>
          <p:cNvSpPr/>
          <p:nvPr/>
        </p:nvSpPr>
        <p:spPr>
          <a:xfrm>
            <a:off x="202226" y="4105193"/>
            <a:ext cx="2007988" cy="1217066"/>
          </a:xfrm>
          <a:prstGeom prst="borderCallout1">
            <a:avLst>
              <a:gd name="adj1" fmla="val 12917"/>
              <a:gd name="adj2" fmla="val 100333"/>
              <a:gd name="adj3" fmla="val -27499"/>
              <a:gd name="adj4" fmla="val 1083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Bits </a:t>
            </a:r>
            <a:r>
              <a:rPr lang="en-US" sz="2800" b="1">
                <a:solidFill>
                  <a:srgbClr val="002060"/>
                </a:solidFill>
              </a:rPr>
              <a:t>15-0 </a:t>
            </a:r>
            <a:endParaRPr lang="en-US" sz="2800" b="1" smtClean="0">
              <a:solidFill>
                <a:srgbClr val="002060"/>
              </a:solidFill>
            </a:endParaRPr>
          </a:p>
          <a:p>
            <a:pPr algn="ctr"/>
            <a:r>
              <a:rPr lang="en-US" sz="2800" b="1" smtClean="0">
                <a:solidFill>
                  <a:srgbClr val="002060"/>
                </a:solidFill>
              </a:rPr>
              <a:t>from </a:t>
            </a:r>
          </a:p>
          <a:p>
            <a:pPr algn="ctr"/>
            <a:r>
              <a:rPr lang="en-US" sz="2800" b="1" smtClean="0">
                <a:solidFill>
                  <a:srgbClr val="002060"/>
                </a:solidFill>
              </a:rPr>
              <a:t>Instruction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47" name="Line Callout 1 74"/>
          <p:cNvSpPr/>
          <p:nvPr/>
        </p:nvSpPr>
        <p:spPr>
          <a:xfrm>
            <a:off x="7972195" y="108651"/>
            <a:ext cx="3186116" cy="811378"/>
          </a:xfrm>
          <a:prstGeom prst="borderCallout1">
            <a:avLst>
              <a:gd name="adj1" fmla="val 100667"/>
              <a:gd name="adj2" fmla="val 31044"/>
              <a:gd name="adj3" fmla="val 286667"/>
              <a:gd name="adj4" fmla="val 91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Computed Address</a:t>
            </a:r>
          </a:p>
        </p:txBody>
      </p:sp>
      <p:sp>
        <p:nvSpPr>
          <p:cNvPr id="148" name="Line Callout 1 75"/>
          <p:cNvSpPr/>
          <p:nvPr/>
        </p:nvSpPr>
        <p:spPr>
          <a:xfrm>
            <a:off x="6201985" y="5929957"/>
            <a:ext cx="2535555" cy="811378"/>
          </a:xfrm>
          <a:prstGeom prst="borderCallout1">
            <a:avLst>
              <a:gd name="adj1" fmla="val -1666"/>
              <a:gd name="adj2" fmla="val 25667"/>
              <a:gd name="adj3" fmla="val -228342"/>
              <a:gd name="adj4" fmla="val 263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Data for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Memory Write</a:t>
            </a:r>
          </a:p>
        </p:txBody>
      </p:sp>
      <p:sp>
        <p:nvSpPr>
          <p:cNvPr id="149" name="Line Callout 1 76"/>
          <p:cNvSpPr/>
          <p:nvPr/>
        </p:nvSpPr>
        <p:spPr>
          <a:xfrm>
            <a:off x="9244651" y="5942657"/>
            <a:ext cx="2535555" cy="811378"/>
          </a:xfrm>
          <a:prstGeom prst="borderCallout1">
            <a:avLst>
              <a:gd name="adj1" fmla="val -1666"/>
              <a:gd name="adj2" fmla="val 25667"/>
              <a:gd name="adj3" fmla="val -46671"/>
              <a:gd name="adj4" fmla="val 250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Data from 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Memory Read</a:t>
            </a:r>
          </a:p>
        </p:txBody>
      </p:sp>
      <p:sp>
        <p:nvSpPr>
          <p:cNvPr id="150" name="Text Box 15"/>
          <p:cNvSpPr txBox="1">
            <a:spLocks noChangeArrowheads="1"/>
          </p:cNvSpPr>
          <p:nvPr/>
        </p:nvSpPr>
        <p:spPr bwMode="auto">
          <a:xfrm>
            <a:off x="4174687" y="1517361"/>
            <a:ext cx="19936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 smtClean="0"/>
              <a:t>Register File</a:t>
            </a:r>
            <a:endParaRPr lang="en-US" sz="2800" b="1"/>
          </a:p>
        </p:txBody>
      </p:sp>
      <p:sp>
        <p:nvSpPr>
          <p:cNvPr id="151" name="Text Box 28"/>
          <p:cNvSpPr txBox="1">
            <a:spLocks noChangeArrowheads="1"/>
          </p:cNvSpPr>
          <p:nvPr/>
        </p:nvSpPr>
        <p:spPr bwMode="auto">
          <a:xfrm>
            <a:off x="9341101" y="1544068"/>
            <a:ext cx="224567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 smtClean="0"/>
              <a:t>Data Memory</a:t>
            </a:r>
            <a:endParaRPr lang="en-US" sz="2800" b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29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45" grpId="0" animBg="1"/>
      <p:bldP spid="146" grpId="0" animBg="1"/>
      <p:bldP spid="147" grpId="0" animBg="1"/>
      <p:bldP spid="148" grpId="0" animBg="1"/>
      <p:bldP spid="1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Branch Operations</a:t>
            </a:r>
            <a:endParaRPr lang="en-US" dirty="0" smtClean="0"/>
          </a:p>
        </p:txBody>
      </p:sp>
      <p:sp>
        <p:nvSpPr>
          <p:cNvPr id="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sz="3000" dirty="0" smtClean="0"/>
              <a:t>Conditional Branch operations have to</a:t>
            </a:r>
          </a:p>
          <a:p>
            <a:pPr lvl="1" latinLnBrk="0"/>
            <a:endParaRPr lang="en-US" sz="2800" dirty="0" smtClean="0"/>
          </a:p>
          <a:p>
            <a:pPr lvl="1" latinLnBrk="0"/>
            <a:endParaRPr lang="en-US" sz="2800" dirty="0" smtClean="0"/>
          </a:p>
          <a:p>
            <a:pPr lvl="1" latinLnBrk="0"/>
            <a:endParaRPr lang="en-US" sz="2800" dirty="0" smtClean="0"/>
          </a:p>
          <a:p>
            <a:pPr marL="971550" lvl="1" indent="-514350" latinLnBrk="0">
              <a:buFont typeface="+mj-lt"/>
              <a:buAutoNum type="arabicPeriod"/>
            </a:pPr>
            <a:r>
              <a:rPr lang="en-US" sz="2800" dirty="0" smtClean="0"/>
              <a:t>compare the operands read from the Register File during decode (</a:t>
            </a:r>
            <a:r>
              <a:rPr lang="en-US" sz="2800" dirty="0" err="1" smtClean="0">
                <a:solidFill>
                  <a:srgbClr val="FF0000"/>
                </a:solidFill>
              </a:rPr>
              <a:t>rs</a:t>
            </a:r>
            <a:r>
              <a:rPr lang="en-US" sz="2800" dirty="0" smtClean="0"/>
              <a:t> and </a:t>
            </a:r>
            <a:r>
              <a:rPr lang="en-US" sz="2800" dirty="0" err="1" smtClean="0">
                <a:solidFill>
                  <a:srgbClr val="FF0000"/>
                </a:solidFill>
              </a:rPr>
              <a:t>rt</a:t>
            </a:r>
            <a:r>
              <a:rPr lang="en-US" sz="2800" dirty="0" smtClean="0"/>
              <a:t> values) for equality (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  <a:r>
              <a:rPr lang="en-US" sz="2800" dirty="0" smtClean="0"/>
              <a:t> ALU output)</a:t>
            </a:r>
          </a:p>
          <a:p>
            <a:pPr marL="971550" lvl="1" indent="-514350" latinLnBrk="0">
              <a:buFont typeface="+mj-lt"/>
              <a:buAutoNum type="arabicPeriod"/>
            </a:pPr>
            <a:r>
              <a:rPr lang="en-US" sz="2800" dirty="0" smtClean="0"/>
              <a:t>compute the branch target address by adding the updated </a:t>
            </a:r>
            <a:r>
              <a:rPr lang="en-US" sz="2800" dirty="0" smtClean="0">
                <a:solidFill>
                  <a:srgbClr val="FF0000"/>
                </a:solidFill>
              </a:rPr>
              <a:t>PC</a:t>
            </a:r>
            <a:r>
              <a:rPr lang="en-US" sz="2800" dirty="0" smtClean="0"/>
              <a:t> to the sign-extended </a:t>
            </a:r>
            <a:r>
              <a:rPr lang="en-US" sz="2800" dirty="0" smtClean="0">
                <a:solidFill>
                  <a:srgbClr val="FF0000"/>
                </a:solidFill>
              </a:rPr>
              <a:t>16-bit offset </a:t>
            </a:r>
            <a:r>
              <a:rPr lang="en-US" sz="2800" dirty="0" smtClean="0"/>
              <a:t>field in the instruction</a:t>
            </a:r>
          </a:p>
          <a:p>
            <a:pPr lvl="2" latinLnBrk="0"/>
            <a:r>
              <a:rPr lang="en-US" sz="2800" dirty="0" smtClean="0"/>
              <a:t>“base register” is the updated PC</a:t>
            </a:r>
          </a:p>
          <a:p>
            <a:pPr lvl="2" latinLnBrk="0"/>
            <a:r>
              <a:rPr lang="en-US" sz="2800" dirty="0" smtClean="0"/>
              <a:t>offset value in the low order 16 bits of the instruction must be sign-extended to create a 32-bit signed value </a:t>
            </a:r>
          </a:p>
          <a:p>
            <a:pPr lvl="2" latinLnBrk="0"/>
            <a:r>
              <a:rPr lang="en-US" sz="2800" dirty="0" smtClean="0"/>
              <a:t>and then shifted left by 2 bits to turn it into a word address</a:t>
            </a:r>
            <a:endParaRPr lang="en-US" sz="2800" dirty="0"/>
          </a:p>
        </p:txBody>
      </p:sp>
      <p:grpSp>
        <p:nvGrpSpPr>
          <p:cNvPr id="56" name="Group 4"/>
          <p:cNvGrpSpPr>
            <a:grpSpLocks/>
          </p:cNvGrpSpPr>
          <p:nvPr/>
        </p:nvGrpSpPr>
        <p:grpSpPr bwMode="auto">
          <a:xfrm>
            <a:off x="2147104" y="1605611"/>
            <a:ext cx="7813735" cy="1073384"/>
            <a:chOff x="699" y="1392"/>
            <a:chExt cx="3698" cy="508"/>
          </a:xfrm>
        </p:grpSpPr>
        <p:grpSp>
          <p:nvGrpSpPr>
            <p:cNvPr id="57" name="Group 5"/>
            <p:cNvGrpSpPr>
              <a:grpSpLocks/>
            </p:cNvGrpSpPr>
            <p:nvPr/>
          </p:nvGrpSpPr>
          <p:grpSpPr bwMode="auto">
            <a:xfrm>
              <a:off x="2832" y="1584"/>
              <a:ext cx="1520" cy="272"/>
              <a:chOff x="2552" y="1160"/>
              <a:chExt cx="1520" cy="272"/>
            </a:xfrm>
          </p:grpSpPr>
          <p:sp>
            <p:nvSpPr>
              <p:cNvPr id="86" name="Line 6"/>
              <p:cNvSpPr>
                <a:spLocks noChangeShapeType="1"/>
              </p:cNvSpPr>
              <p:nvPr/>
            </p:nvSpPr>
            <p:spPr bwMode="auto">
              <a:xfrm>
                <a:off x="283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87" name="Line 7"/>
              <p:cNvSpPr>
                <a:spLocks noChangeShapeType="1"/>
              </p:cNvSpPr>
              <p:nvPr/>
            </p:nvSpPr>
            <p:spPr bwMode="auto">
              <a:xfrm>
                <a:off x="273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88" name="Line 8"/>
              <p:cNvSpPr>
                <a:spLocks noChangeShapeType="1"/>
              </p:cNvSpPr>
              <p:nvPr/>
            </p:nvSpPr>
            <p:spPr bwMode="auto">
              <a:xfrm>
                <a:off x="292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89" name="Line 9"/>
              <p:cNvSpPr>
                <a:spLocks noChangeShapeType="1"/>
              </p:cNvSpPr>
              <p:nvPr/>
            </p:nvSpPr>
            <p:spPr bwMode="auto">
              <a:xfrm>
                <a:off x="302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0" name="Line 10"/>
              <p:cNvSpPr>
                <a:spLocks noChangeShapeType="1"/>
              </p:cNvSpPr>
              <p:nvPr/>
            </p:nvSpPr>
            <p:spPr bwMode="auto">
              <a:xfrm>
                <a:off x="331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1" name="Line 11"/>
              <p:cNvSpPr>
                <a:spLocks noChangeShapeType="1"/>
              </p:cNvSpPr>
              <p:nvPr/>
            </p:nvSpPr>
            <p:spPr bwMode="auto">
              <a:xfrm>
                <a:off x="321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2" name="Line 12"/>
              <p:cNvSpPr>
                <a:spLocks noChangeShapeType="1"/>
              </p:cNvSpPr>
              <p:nvPr/>
            </p:nvSpPr>
            <p:spPr bwMode="auto">
              <a:xfrm>
                <a:off x="340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3" name="Line 13"/>
              <p:cNvSpPr>
                <a:spLocks noChangeShapeType="1"/>
              </p:cNvSpPr>
              <p:nvPr/>
            </p:nvSpPr>
            <p:spPr bwMode="auto">
              <a:xfrm>
                <a:off x="350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4" name="Line 14"/>
              <p:cNvSpPr>
                <a:spLocks noChangeShapeType="1"/>
              </p:cNvSpPr>
              <p:nvPr/>
            </p:nvSpPr>
            <p:spPr bwMode="auto">
              <a:xfrm>
                <a:off x="379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5" name="Line 15"/>
              <p:cNvSpPr>
                <a:spLocks noChangeShapeType="1"/>
              </p:cNvSpPr>
              <p:nvPr/>
            </p:nvSpPr>
            <p:spPr bwMode="auto">
              <a:xfrm>
                <a:off x="369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6" name="Line 16"/>
              <p:cNvSpPr>
                <a:spLocks noChangeShapeType="1"/>
              </p:cNvSpPr>
              <p:nvPr/>
            </p:nvSpPr>
            <p:spPr bwMode="auto">
              <a:xfrm>
                <a:off x="388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7" name="Line 17"/>
              <p:cNvSpPr>
                <a:spLocks noChangeShapeType="1"/>
              </p:cNvSpPr>
              <p:nvPr/>
            </p:nvSpPr>
            <p:spPr bwMode="auto">
              <a:xfrm>
                <a:off x="3984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8" name="Rectangle 18"/>
              <p:cNvSpPr>
                <a:spLocks noChangeArrowheads="1"/>
              </p:cNvSpPr>
              <p:nvPr/>
            </p:nvSpPr>
            <p:spPr bwMode="auto">
              <a:xfrm>
                <a:off x="2552" y="1160"/>
                <a:ext cx="1520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9" name="Line 19"/>
              <p:cNvSpPr>
                <a:spLocks noChangeShapeType="1"/>
              </p:cNvSpPr>
              <p:nvPr/>
            </p:nvSpPr>
            <p:spPr bwMode="auto">
              <a:xfrm>
                <a:off x="264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00" name="Line 20"/>
              <p:cNvSpPr>
                <a:spLocks noChangeShapeType="1"/>
              </p:cNvSpPr>
              <p:nvPr/>
            </p:nvSpPr>
            <p:spPr bwMode="auto">
              <a:xfrm>
                <a:off x="312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01" name="Line 21"/>
              <p:cNvSpPr>
                <a:spLocks noChangeShapeType="1"/>
              </p:cNvSpPr>
              <p:nvPr/>
            </p:nvSpPr>
            <p:spPr bwMode="auto">
              <a:xfrm>
                <a:off x="360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58" name="Rectangle 22"/>
            <p:cNvSpPr>
              <a:spLocks noChangeArrowheads="1"/>
            </p:cNvSpPr>
            <p:nvPr/>
          </p:nvSpPr>
          <p:spPr bwMode="auto">
            <a:xfrm>
              <a:off x="1296" y="1584"/>
              <a:ext cx="560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9" name="Line 23"/>
            <p:cNvSpPr>
              <a:spLocks noChangeShapeType="1"/>
            </p:cNvSpPr>
            <p:nvPr/>
          </p:nvSpPr>
          <p:spPr bwMode="auto">
            <a:xfrm>
              <a:off x="1672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0" name="Line 24"/>
            <p:cNvSpPr>
              <a:spLocks noChangeShapeType="1"/>
            </p:cNvSpPr>
            <p:nvPr/>
          </p:nvSpPr>
          <p:spPr bwMode="auto">
            <a:xfrm>
              <a:off x="1576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>
              <a:off x="1768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2" name="Line 26"/>
            <p:cNvSpPr>
              <a:spLocks noChangeShapeType="1"/>
            </p:cNvSpPr>
            <p:nvPr/>
          </p:nvSpPr>
          <p:spPr bwMode="auto">
            <a:xfrm>
              <a:off x="1480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63" name="Line 27"/>
            <p:cNvSpPr>
              <a:spLocks noChangeShapeType="1"/>
            </p:cNvSpPr>
            <p:nvPr/>
          </p:nvSpPr>
          <p:spPr bwMode="auto">
            <a:xfrm>
              <a:off x="1384" y="1584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/>
            </a:p>
          </p:txBody>
        </p:sp>
        <p:grpSp>
          <p:nvGrpSpPr>
            <p:cNvPr id="64" name="Group 28"/>
            <p:cNvGrpSpPr>
              <a:grpSpLocks/>
            </p:cNvGrpSpPr>
            <p:nvPr/>
          </p:nvGrpSpPr>
          <p:grpSpPr bwMode="auto">
            <a:xfrm>
              <a:off x="1872" y="1584"/>
              <a:ext cx="464" cy="272"/>
              <a:chOff x="1592" y="1160"/>
              <a:chExt cx="464" cy="272"/>
            </a:xfrm>
          </p:grpSpPr>
          <p:sp>
            <p:nvSpPr>
              <p:cNvPr id="81" name="Rectangle 29"/>
              <p:cNvSpPr>
                <a:spLocks noChangeArrowheads="1"/>
              </p:cNvSpPr>
              <p:nvPr/>
            </p:nvSpPr>
            <p:spPr bwMode="auto">
              <a:xfrm>
                <a:off x="1592" y="1160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82" name="Line 30"/>
              <p:cNvSpPr>
                <a:spLocks noChangeShapeType="1"/>
              </p:cNvSpPr>
              <p:nvPr/>
            </p:nvSpPr>
            <p:spPr bwMode="auto">
              <a:xfrm>
                <a:off x="177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83" name="Line 31"/>
              <p:cNvSpPr>
                <a:spLocks noChangeShapeType="1"/>
              </p:cNvSpPr>
              <p:nvPr/>
            </p:nvSpPr>
            <p:spPr bwMode="auto">
              <a:xfrm>
                <a:off x="168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84" name="Line 32"/>
              <p:cNvSpPr>
                <a:spLocks noChangeShapeType="1"/>
              </p:cNvSpPr>
              <p:nvPr/>
            </p:nvSpPr>
            <p:spPr bwMode="auto">
              <a:xfrm>
                <a:off x="187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85" name="Line 33"/>
              <p:cNvSpPr>
                <a:spLocks noChangeShapeType="1"/>
              </p:cNvSpPr>
              <p:nvPr/>
            </p:nvSpPr>
            <p:spPr bwMode="auto">
              <a:xfrm>
                <a:off x="196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grpSp>
          <p:nvGrpSpPr>
            <p:cNvPr id="65" name="Group 34"/>
            <p:cNvGrpSpPr>
              <a:grpSpLocks/>
            </p:cNvGrpSpPr>
            <p:nvPr/>
          </p:nvGrpSpPr>
          <p:grpSpPr bwMode="auto">
            <a:xfrm>
              <a:off x="2352" y="1584"/>
              <a:ext cx="464" cy="272"/>
              <a:chOff x="2072" y="1160"/>
              <a:chExt cx="464" cy="272"/>
            </a:xfrm>
          </p:grpSpPr>
          <p:sp>
            <p:nvSpPr>
              <p:cNvPr id="76" name="Rectangle 35"/>
              <p:cNvSpPr>
                <a:spLocks noChangeArrowheads="1"/>
              </p:cNvSpPr>
              <p:nvPr/>
            </p:nvSpPr>
            <p:spPr bwMode="auto">
              <a:xfrm>
                <a:off x="2072" y="1160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7" name="Line 36"/>
              <p:cNvSpPr>
                <a:spLocks noChangeShapeType="1"/>
              </p:cNvSpPr>
              <p:nvPr/>
            </p:nvSpPr>
            <p:spPr bwMode="auto">
              <a:xfrm>
                <a:off x="2256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8" name="Line 37"/>
              <p:cNvSpPr>
                <a:spLocks noChangeShapeType="1"/>
              </p:cNvSpPr>
              <p:nvPr/>
            </p:nvSpPr>
            <p:spPr bwMode="auto">
              <a:xfrm>
                <a:off x="2160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79" name="Line 38"/>
              <p:cNvSpPr>
                <a:spLocks noChangeShapeType="1"/>
              </p:cNvSpPr>
              <p:nvPr/>
            </p:nvSpPr>
            <p:spPr bwMode="auto">
              <a:xfrm>
                <a:off x="2352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80" name="Line 39"/>
              <p:cNvSpPr>
                <a:spLocks noChangeShapeType="1"/>
              </p:cNvSpPr>
              <p:nvPr/>
            </p:nvSpPr>
            <p:spPr bwMode="auto">
              <a:xfrm>
                <a:off x="2448" y="1160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66" name="Rectangle 40"/>
            <p:cNvSpPr>
              <a:spLocks noChangeArrowheads="1"/>
            </p:cNvSpPr>
            <p:nvPr/>
          </p:nvSpPr>
          <p:spPr bwMode="auto">
            <a:xfrm>
              <a:off x="699" y="1606"/>
              <a:ext cx="567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rgbClr val="FF0000"/>
                  </a:solidFill>
                </a:rPr>
                <a:t>I-Type: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67" name="Rectangle 41"/>
            <p:cNvSpPr>
              <a:spLocks noChangeArrowheads="1"/>
            </p:cNvSpPr>
            <p:nvPr/>
          </p:nvSpPr>
          <p:spPr bwMode="auto">
            <a:xfrm>
              <a:off x="1323" y="1654"/>
              <a:ext cx="269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>
                  <a:solidFill>
                    <a:srgbClr val="FF0000"/>
                  </a:solidFill>
                </a:rPr>
                <a:t>op</a:t>
              </a:r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68" name="Rectangle 42"/>
            <p:cNvSpPr>
              <a:spLocks noChangeArrowheads="1"/>
            </p:cNvSpPr>
            <p:nvPr/>
          </p:nvSpPr>
          <p:spPr bwMode="auto">
            <a:xfrm>
              <a:off x="1899" y="1654"/>
              <a:ext cx="213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>
                  <a:solidFill>
                    <a:srgbClr val="FF0000"/>
                  </a:solidFill>
                </a:rPr>
                <a:t>rs</a:t>
              </a:r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69" name="Rectangle 43"/>
            <p:cNvSpPr>
              <a:spLocks noChangeArrowheads="1"/>
            </p:cNvSpPr>
            <p:nvPr/>
          </p:nvSpPr>
          <p:spPr bwMode="auto">
            <a:xfrm>
              <a:off x="2379" y="1654"/>
              <a:ext cx="206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>
                  <a:solidFill>
                    <a:srgbClr val="FF0000"/>
                  </a:solidFill>
                </a:rPr>
                <a:t>rt</a:t>
              </a:r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70" name="Rectangle 44"/>
            <p:cNvSpPr>
              <a:spLocks noChangeArrowheads="1"/>
            </p:cNvSpPr>
            <p:nvPr/>
          </p:nvSpPr>
          <p:spPr bwMode="auto">
            <a:xfrm>
              <a:off x="3024" y="1632"/>
              <a:ext cx="1079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b="1">
                  <a:solidFill>
                    <a:srgbClr val="FF0000"/>
                  </a:solidFill>
                </a:rPr>
                <a:t>address offset</a:t>
              </a:r>
              <a:endParaRPr lang="en-US" sz="2800">
                <a:solidFill>
                  <a:srgbClr val="FF0000"/>
                </a:solidFill>
              </a:endParaRPr>
            </a:p>
          </p:txBody>
        </p:sp>
        <p:sp>
          <p:nvSpPr>
            <p:cNvPr id="71" name="Rectangle 45"/>
            <p:cNvSpPr>
              <a:spLocks noChangeArrowheads="1"/>
            </p:cNvSpPr>
            <p:nvPr/>
          </p:nvSpPr>
          <p:spPr bwMode="auto">
            <a:xfrm>
              <a:off x="1200" y="1392"/>
              <a:ext cx="259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31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2" name="Rectangle 46"/>
            <p:cNvSpPr>
              <a:spLocks noChangeArrowheads="1"/>
            </p:cNvSpPr>
            <p:nvPr/>
          </p:nvSpPr>
          <p:spPr bwMode="auto">
            <a:xfrm>
              <a:off x="1776" y="1392"/>
              <a:ext cx="259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25</a:t>
              </a:r>
              <a:endParaRPr lang="en-US" sz="2800">
                <a:solidFill>
                  <a:schemeClr val="accent1"/>
                </a:solidFill>
              </a:endParaRPr>
            </a:p>
          </p:txBody>
        </p:sp>
        <p:sp>
          <p:nvSpPr>
            <p:cNvPr id="73" name="Rectangle 47"/>
            <p:cNvSpPr>
              <a:spLocks noChangeArrowheads="1"/>
            </p:cNvSpPr>
            <p:nvPr/>
          </p:nvSpPr>
          <p:spPr bwMode="auto">
            <a:xfrm>
              <a:off x="2256" y="1392"/>
              <a:ext cx="259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20</a:t>
              </a:r>
              <a:endParaRPr lang="en-US" sz="2800">
                <a:solidFill>
                  <a:schemeClr val="accent1"/>
                </a:solidFill>
              </a:endParaRPr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>
              <a:off x="2736" y="1392"/>
              <a:ext cx="259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15</a:t>
              </a:r>
              <a:endParaRPr lang="en-US" sz="2800">
                <a:solidFill>
                  <a:schemeClr val="accent1"/>
                </a:solidFill>
              </a:endParaRPr>
            </a:p>
          </p:txBody>
        </p: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>
              <a:off x="4224" y="1392"/>
              <a:ext cx="173" cy="2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0</a:t>
              </a:r>
              <a:endParaRPr lang="en-US" sz="280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BC373C5-40C0-4198-9E06-0924FC79B413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6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_fonts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695</Words>
  <Application>Microsoft Office PowerPoint</Application>
  <PresentationFormat>와이드스크린</PresentationFormat>
  <Paragraphs>282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연세</vt:lpstr>
      <vt:lpstr>조선일보명조</vt:lpstr>
      <vt:lpstr>Arial</vt:lpstr>
      <vt:lpstr>Calibri</vt:lpstr>
      <vt:lpstr>Wingdings</vt:lpstr>
      <vt:lpstr>Office 테마</vt:lpstr>
      <vt:lpstr> Lecture 3-1 Simple Processor Design  Courtesy of A. Shrivastava (ASU) &amp; Tack-Don Han (Yonsei) </vt:lpstr>
      <vt:lpstr>PowerPoint 프레젠테이션</vt:lpstr>
      <vt:lpstr>Processor Design</vt:lpstr>
      <vt:lpstr>Fetching Instructions</vt:lpstr>
      <vt:lpstr>Decoding Instructions</vt:lpstr>
      <vt:lpstr>Executing R Format Operations</vt:lpstr>
      <vt:lpstr>Executing Load and Store</vt:lpstr>
      <vt:lpstr>Executing Store and Load</vt:lpstr>
      <vt:lpstr>Executing Branch Operations</vt:lpstr>
      <vt:lpstr>Executing Branch Operations</vt:lpstr>
      <vt:lpstr>Executing Jump Operations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Registered User</cp:lastModifiedBy>
  <cp:revision>380</cp:revision>
  <dcterms:created xsi:type="dcterms:W3CDTF">2015-05-11T14:27:05Z</dcterms:created>
  <dcterms:modified xsi:type="dcterms:W3CDTF">2017-02-09T03:45:28Z</dcterms:modified>
</cp:coreProperties>
</file>