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1" r:id="rId2"/>
    <p:sldId id="363" r:id="rId3"/>
    <p:sldId id="382" r:id="rId4"/>
    <p:sldId id="383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DC5"/>
    <a:srgbClr val="5B9BD5"/>
    <a:srgbClr val="FF0000"/>
    <a:srgbClr val="184A6B"/>
    <a:srgbClr val="2CE1E5"/>
    <a:srgbClr val="2CDFE3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7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50122-001D-409D-B086-57B1B88A4EE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588963"/>
            <a:ext cx="6070600" cy="34147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0225"/>
            <a:ext cx="5910262" cy="4116388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Good exam questions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jalr rs,rd   0  rs  0 rd  0  9</a:t>
            </a:r>
          </a:p>
          <a:p>
            <a:pPr eaLnBrk="1" hangingPunct="1"/>
            <a:r>
              <a:rPr lang="en-US" smtClean="0"/>
              <a:t>	jump to instr whose addr is in rs and save addr of next inst (PC+4) in rd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the PowerPC addressing modes of update addressing and indexed addressing (will have to expand the RegFile to be three read port and two write port)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andi, ori, addi - have to have both a signextend and a zeroextend and choose between the two, will have to augment the ALUop encoding (since can’t get the op information out of the funct bits as with R-type)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mult rs, rt with the result being left in hi|lo - so also include the mfhi and mflo instructions (will have to add a multiplier, the hi and lo registers and then a couple of muxes and their control).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barrel shifter</a:t>
            </a:r>
          </a:p>
        </p:txBody>
      </p:sp>
    </p:spTree>
    <p:extLst>
      <p:ext uri="{BB962C8B-B14F-4D97-AF65-F5344CB8AC3E}">
        <p14:creationId xmlns:p14="http://schemas.microsoft.com/office/powerpoint/2010/main" val="105585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65447"/>
            <a:ext cx="11687907" cy="72683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914400"/>
            <a:ext cx="11687907" cy="526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charset="2"/>
              <a:buChar char="l"/>
              <a:defRPr sz="3000"/>
            </a:lvl1pPr>
            <a:lvl2pPr marL="685800" indent="-228600">
              <a:buFont typeface="Wingdings" charset="2"/>
              <a:buChar char="Ø"/>
              <a:defRPr sz="2800"/>
            </a:lvl2pPr>
            <a:lvl3pPr marL="1143000" indent="-228600">
              <a:buFont typeface="Wingdings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67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/12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3-2</a:t>
            </a:r>
            <a:br>
              <a:rPr kumimoji="1" lang="en-US" altLang="ko-KR" dirty="0" smtClean="0"/>
            </a:br>
            <a:r>
              <a:rPr kumimoji="1" lang="en-US" altLang="ko-KR" dirty="0" smtClean="0"/>
              <a:t>Simple Processor Implementation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78191" y="5104164"/>
            <a:ext cx="5674630" cy="99617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+mn-ea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latin typeface="+mn-ea"/>
                <a:ea typeface="+mn-ea"/>
              </a:rPr>
              <a:t>Kyoungwoo</a:t>
            </a:r>
            <a:r>
              <a:rPr lang="en-US" altLang="ko-KR" dirty="0" smtClean="0">
                <a:latin typeface="+mn-ea"/>
                <a:ea typeface="+mn-ea"/>
              </a:rPr>
              <a:t> Lee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5479642" cy="480131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Computer Architecture-Module1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43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8534400" cy="762000"/>
          </a:xfrm>
        </p:spPr>
        <p:txBody>
          <a:bodyPr/>
          <a:lstStyle/>
          <a:p>
            <a:r>
              <a:rPr lang="en-US" dirty="0" smtClean="0"/>
              <a:t>Adding the Branch Portion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85097" y="2590800"/>
            <a:ext cx="6081713" cy="3429000"/>
            <a:chOff x="1744" y="1632"/>
            <a:chExt cx="3831" cy="2160"/>
          </a:xfrm>
        </p:grpSpPr>
        <p:sp>
          <p:nvSpPr>
            <p:cNvPr id="29755" name="Rectangle 4"/>
            <p:cNvSpPr>
              <a:spLocks noChangeArrowheads="1"/>
            </p:cNvSpPr>
            <p:nvPr/>
          </p:nvSpPr>
          <p:spPr bwMode="auto">
            <a:xfrm>
              <a:off x="2016" y="201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6" name="Line 5"/>
            <p:cNvSpPr>
              <a:spLocks noChangeShapeType="1"/>
            </p:cNvSpPr>
            <p:nvPr/>
          </p:nvSpPr>
          <p:spPr bwMode="auto">
            <a:xfrm>
              <a:off x="1824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Line 6"/>
            <p:cNvSpPr>
              <a:spLocks noChangeShapeType="1"/>
            </p:cNvSpPr>
            <p:nvPr/>
          </p:nvSpPr>
          <p:spPr bwMode="auto">
            <a:xfrm>
              <a:off x="1824" y="25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Line 7"/>
            <p:cNvSpPr>
              <a:spLocks noChangeShapeType="1"/>
            </p:cNvSpPr>
            <p:nvPr/>
          </p:nvSpPr>
          <p:spPr bwMode="auto">
            <a:xfrm>
              <a:off x="5104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Line 8"/>
            <p:cNvSpPr>
              <a:spLocks noChangeShapeType="1"/>
            </p:cNvSpPr>
            <p:nvPr/>
          </p:nvSpPr>
          <p:spPr bwMode="auto">
            <a:xfrm>
              <a:off x="1824" y="21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Line 9"/>
            <p:cNvSpPr>
              <a:spLocks noChangeShapeType="1"/>
            </p:cNvSpPr>
            <p:nvPr/>
          </p:nvSpPr>
          <p:spPr bwMode="auto">
            <a:xfrm>
              <a:off x="2928" y="2256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Line 10"/>
            <p:cNvSpPr>
              <a:spLocks noChangeShapeType="1"/>
            </p:cNvSpPr>
            <p:nvPr/>
          </p:nvSpPr>
          <p:spPr bwMode="auto">
            <a:xfrm>
              <a:off x="2944" y="2640"/>
              <a:ext cx="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Line 11"/>
            <p:cNvSpPr>
              <a:spLocks noChangeShapeType="1"/>
            </p:cNvSpPr>
            <p:nvPr/>
          </p:nvSpPr>
          <p:spPr bwMode="auto">
            <a:xfrm>
              <a:off x="3904" y="3360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Line 12"/>
            <p:cNvSpPr>
              <a:spLocks noChangeShapeType="1"/>
            </p:cNvSpPr>
            <p:nvPr/>
          </p:nvSpPr>
          <p:spPr bwMode="auto">
            <a:xfrm>
              <a:off x="3808" y="249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4" name="Line 13"/>
            <p:cNvSpPr>
              <a:spLocks noChangeShapeType="1"/>
            </p:cNvSpPr>
            <p:nvPr/>
          </p:nvSpPr>
          <p:spPr bwMode="auto">
            <a:xfrm flipH="1">
              <a:off x="3904" y="220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Text Box 14"/>
            <p:cNvSpPr txBox="1">
              <a:spLocks noChangeArrowheads="1"/>
            </p:cNvSpPr>
            <p:nvPr/>
          </p:nvSpPr>
          <p:spPr bwMode="auto">
            <a:xfrm>
              <a:off x="1968" y="2736"/>
              <a:ext cx="54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29766" name="Text Box 15"/>
            <p:cNvSpPr txBox="1">
              <a:spLocks noChangeArrowheads="1"/>
            </p:cNvSpPr>
            <p:nvPr/>
          </p:nvSpPr>
          <p:spPr bwMode="auto">
            <a:xfrm>
              <a:off x="1968" y="2016"/>
              <a:ext cx="59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1</a:t>
              </a:r>
            </a:p>
          </p:txBody>
        </p:sp>
        <p:sp>
          <p:nvSpPr>
            <p:cNvPr id="29767" name="Text Box 16"/>
            <p:cNvSpPr txBox="1">
              <a:spLocks noChangeArrowheads="1"/>
            </p:cNvSpPr>
            <p:nvPr/>
          </p:nvSpPr>
          <p:spPr bwMode="auto">
            <a:xfrm>
              <a:off x="1968" y="2256"/>
              <a:ext cx="59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2</a:t>
              </a:r>
            </a:p>
          </p:txBody>
        </p:sp>
        <p:sp>
          <p:nvSpPr>
            <p:cNvPr id="29768" name="Text Box 17"/>
            <p:cNvSpPr txBox="1">
              <a:spLocks noChangeArrowheads="1"/>
            </p:cNvSpPr>
            <p:nvPr/>
          </p:nvSpPr>
          <p:spPr bwMode="auto">
            <a:xfrm>
              <a:off x="1968" y="249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Addr</a:t>
              </a:r>
            </a:p>
          </p:txBody>
        </p:sp>
        <p:sp>
          <p:nvSpPr>
            <p:cNvPr id="29769" name="Text Box 18"/>
            <p:cNvSpPr txBox="1">
              <a:spLocks noChangeArrowheads="1"/>
            </p:cNvSpPr>
            <p:nvPr/>
          </p:nvSpPr>
          <p:spPr bwMode="auto">
            <a:xfrm>
              <a:off x="2201" y="2160"/>
              <a:ext cx="441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Register</a:t>
              </a:r>
            </a:p>
            <a:p>
              <a:pPr algn="ctr" eaLnBrk="0" hangingPunct="0"/>
              <a:endParaRPr lang="en-US" sz="1200" b="1"/>
            </a:p>
            <a:p>
              <a:pPr algn="ctr" eaLnBrk="0" hangingPunct="0"/>
              <a:r>
                <a:rPr lang="en-US" sz="1200" b="1"/>
                <a:t>File</a:t>
              </a:r>
            </a:p>
          </p:txBody>
        </p:sp>
        <p:sp>
          <p:nvSpPr>
            <p:cNvPr id="29770" name="Text Box 19"/>
            <p:cNvSpPr txBox="1">
              <a:spLocks noChangeArrowheads="1"/>
            </p:cNvSpPr>
            <p:nvPr/>
          </p:nvSpPr>
          <p:spPr bwMode="auto">
            <a:xfrm>
              <a:off x="2576" y="2112"/>
              <a:ext cx="393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1</a:t>
              </a:r>
            </a:p>
          </p:txBody>
        </p:sp>
        <p:sp>
          <p:nvSpPr>
            <p:cNvPr id="29771" name="Text Box 20"/>
            <p:cNvSpPr txBox="1">
              <a:spLocks noChangeArrowheads="1"/>
            </p:cNvSpPr>
            <p:nvPr/>
          </p:nvSpPr>
          <p:spPr bwMode="auto">
            <a:xfrm>
              <a:off x="2592" y="2544"/>
              <a:ext cx="393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2</a:t>
              </a:r>
            </a:p>
          </p:txBody>
        </p:sp>
        <p:sp>
          <p:nvSpPr>
            <p:cNvPr id="29772" name="Freeform 21"/>
            <p:cNvSpPr>
              <a:spLocks/>
            </p:cNvSpPr>
            <p:nvPr/>
          </p:nvSpPr>
          <p:spPr bwMode="auto">
            <a:xfrm>
              <a:off x="3456" y="2064"/>
              <a:ext cx="336" cy="816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317 h 1099"/>
                <a:gd name="T4" fmla="*/ 96 w 388"/>
                <a:gd name="T5" fmla="*/ 411 h 1099"/>
                <a:gd name="T6" fmla="*/ 0 w 388"/>
                <a:gd name="T7" fmla="*/ 498 h 1099"/>
                <a:gd name="T8" fmla="*/ 0 w 388"/>
                <a:gd name="T9" fmla="*/ 815 h 1099"/>
                <a:gd name="T10" fmla="*/ 335 w 388"/>
                <a:gd name="T11" fmla="*/ 587 h 1099"/>
                <a:gd name="T12" fmla="*/ 335 w 388"/>
                <a:gd name="T13" fmla="*/ 229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Rectangle 22"/>
            <p:cNvSpPr>
              <a:spLocks noChangeArrowheads="1"/>
            </p:cNvSpPr>
            <p:nvPr/>
          </p:nvSpPr>
          <p:spPr bwMode="auto">
            <a:xfrm>
              <a:off x="3520" y="2448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29774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4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ovf</a:t>
              </a:r>
            </a:p>
          </p:txBody>
        </p:sp>
        <p:sp>
          <p:nvSpPr>
            <p:cNvPr id="29775" name="Rectangle 24"/>
            <p:cNvSpPr>
              <a:spLocks noChangeArrowheads="1"/>
            </p:cNvSpPr>
            <p:nvPr/>
          </p:nvSpPr>
          <p:spPr bwMode="auto">
            <a:xfrm>
              <a:off x="3648" y="192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29776" name="Rectangle 25"/>
            <p:cNvSpPr>
              <a:spLocks noChangeArrowheads="1"/>
            </p:cNvSpPr>
            <p:nvPr/>
          </p:nvSpPr>
          <p:spPr bwMode="auto">
            <a:xfrm>
              <a:off x="3504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ALU control</a:t>
              </a:r>
            </a:p>
          </p:txBody>
        </p:sp>
        <p:sp>
          <p:nvSpPr>
            <p:cNvPr id="29777" name="Line 26"/>
            <p:cNvSpPr>
              <a:spLocks noChangeShapeType="1"/>
            </p:cNvSpPr>
            <p:nvPr/>
          </p:nvSpPr>
          <p:spPr bwMode="auto">
            <a:xfrm>
              <a:off x="3552" y="1824"/>
              <a:ext cx="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Line 27"/>
            <p:cNvSpPr>
              <a:spLocks noChangeShapeType="1"/>
            </p:cNvSpPr>
            <p:nvPr/>
          </p:nvSpPr>
          <p:spPr bwMode="auto">
            <a:xfrm>
              <a:off x="2448" y="1824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Rectangle 28"/>
            <p:cNvSpPr>
              <a:spLocks noChangeArrowheads="1"/>
            </p:cNvSpPr>
            <p:nvPr/>
          </p:nvSpPr>
          <p:spPr bwMode="auto">
            <a:xfrm>
              <a:off x="2240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RegWrite</a:t>
              </a:r>
            </a:p>
          </p:txBody>
        </p:sp>
        <p:sp>
          <p:nvSpPr>
            <p:cNvPr id="29780" name="Line 29"/>
            <p:cNvSpPr>
              <a:spLocks noChangeShapeType="1"/>
            </p:cNvSpPr>
            <p:nvPr/>
          </p:nvSpPr>
          <p:spPr bwMode="auto">
            <a:xfrm flipV="1">
              <a:off x="3648" y="192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30"/>
            <p:cNvSpPr>
              <a:spLocks noChangeShapeType="1"/>
            </p:cNvSpPr>
            <p:nvPr/>
          </p:nvSpPr>
          <p:spPr bwMode="auto">
            <a:xfrm flipV="1">
              <a:off x="3744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Line 31"/>
            <p:cNvSpPr>
              <a:spLocks noChangeShapeType="1"/>
            </p:cNvSpPr>
            <p:nvPr/>
          </p:nvSpPr>
          <p:spPr bwMode="auto">
            <a:xfrm>
              <a:off x="5488" y="25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Rectangle 32"/>
            <p:cNvSpPr>
              <a:spLocks noChangeArrowheads="1"/>
            </p:cNvSpPr>
            <p:nvPr/>
          </p:nvSpPr>
          <p:spPr bwMode="auto">
            <a:xfrm>
              <a:off x="4144" y="201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4" name="Line 33"/>
            <p:cNvSpPr>
              <a:spLocks noChangeShapeType="1"/>
            </p:cNvSpPr>
            <p:nvPr/>
          </p:nvSpPr>
          <p:spPr bwMode="auto">
            <a:xfrm>
              <a:off x="5056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5" name="Line 34"/>
            <p:cNvSpPr>
              <a:spLocks noChangeShapeType="1"/>
            </p:cNvSpPr>
            <p:nvPr/>
          </p:nvSpPr>
          <p:spPr bwMode="auto">
            <a:xfrm>
              <a:off x="3904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6" name="Line 35"/>
            <p:cNvSpPr>
              <a:spLocks noChangeShapeType="1"/>
            </p:cNvSpPr>
            <p:nvPr/>
          </p:nvSpPr>
          <p:spPr bwMode="auto">
            <a:xfrm>
              <a:off x="4000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7" name="Line 36"/>
            <p:cNvSpPr>
              <a:spLocks noChangeShapeType="1"/>
            </p:cNvSpPr>
            <p:nvPr/>
          </p:nvSpPr>
          <p:spPr bwMode="auto">
            <a:xfrm>
              <a:off x="4000" y="27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8" name="Text Box 37"/>
            <p:cNvSpPr txBox="1">
              <a:spLocks noChangeArrowheads="1"/>
            </p:cNvSpPr>
            <p:nvPr/>
          </p:nvSpPr>
          <p:spPr bwMode="auto">
            <a:xfrm>
              <a:off x="4107" y="2304"/>
              <a:ext cx="461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Data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29789" name="Text Box 38"/>
            <p:cNvSpPr txBox="1">
              <a:spLocks noChangeArrowheads="1"/>
            </p:cNvSpPr>
            <p:nvPr/>
          </p:nvSpPr>
          <p:spPr bwMode="auto">
            <a:xfrm>
              <a:off x="4096" y="2112"/>
              <a:ext cx="431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29790" name="Text Box 39"/>
            <p:cNvSpPr txBox="1">
              <a:spLocks noChangeArrowheads="1"/>
            </p:cNvSpPr>
            <p:nvPr/>
          </p:nvSpPr>
          <p:spPr bwMode="auto">
            <a:xfrm>
              <a:off x="4096" y="2640"/>
              <a:ext cx="54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29791" name="Text Box 40"/>
            <p:cNvSpPr txBox="1">
              <a:spLocks noChangeArrowheads="1"/>
            </p:cNvSpPr>
            <p:nvPr/>
          </p:nvSpPr>
          <p:spPr bwMode="auto">
            <a:xfrm>
              <a:off x="4528" y="2400"/>
              <a:ext cx="51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Data</a:t>
              </a:r>
            </a:p>
          </p:txBody>
        </p:sp>
        <p:sp>
          <p:nvSpPr>
            <p:cNvPr id="29792" name="Line 41"/>
            <p:cNvSpPr>
              <a:spLocks noChangeShapeType="1"/>
            </p:cNvSpPr>
            <p:nvPr/>
          </p:nvSpPr>
          <p:spPr bwMode="auto">
            <a:xfrm>
              <a:off x="4576" y="1824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3" name="Rectangle 42"/>
            <p:cNvSpPr>
              <a:spLocks noChangeArrowheads="1"/>
            </p:cNvSpPr>
            <p:nvPr/>
          </p:nvSpPr>
          <p:spPr bwMode="auto">
            <a:xfrm>
              <a:off x="4320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MemWrite</a:t>
              </a:r>
            </a:p>
          </p:txBody>
        </p:sp>
        <p:sp>
          <p:nvSpPr>
            <p:cNvPr id="29794" name="Rectangle 43"/>
            <p:cNvSpPr>
              <a:spLocks noChangeArrowheads="1"/>
            </p:cNvSpPr>
            <p:nvPr/>
          </p:nvSpPr>
          <p:spPr bwMode="auto">
            <a:xfrm>
              <a:off x="4336" y="312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MemRead</a:t>
              </a:r>
            </a:p>
          </p:txBody>
        </p:sp>
        <p:sp>
          <p:nvSpPr>
            <p:cNvPr id="29795" name="Line 44"/>
            <p:cNvSpPr>
              <a:spLocks noChangeShapeType="1"/>
            </p:cNvSpPr>
            <p:nvPr/>
          </p:nvSpPr>
          <p:spPr bwMode="auto">
            <a:xfrm>
              <a:off x="4576" y="2928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6" name="Line 45"/>
            <p:cNvSpPr>
              <a:spLocks noChangeShapeType="1"/>
            </p:cNvSpPr>
            <p:nvPr/>
          </p:nvSpPr>
          <p:spPr bwMode="auto">
            <a:xfrm>
              <a:off x="1744" y="3792"/>
              <a:ext cx="3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7" name="Line 46"/>
            <p:cNvSpPr>
              <a:spLocks noChangeShapeType="1"/>
            </p:cNvSpPr>
            <p:nvPr/>
          </p:nvSpPr>
          <p:spPr bwMode="auto">
            <a:xfrm>
              <a:off x="2992" y="302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8" name="Line 47"/>
            <p:cNvSpPr>
              <a:spLocks noChangeShapeType="1"/>
            </p:cNvSpPr>
            <p:nvPr/>
          </p:nvSpPr>
          <p:spPr bwMode="auto">
            <a:xfrm>
              <a:off x="2848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" name="Oval 48"/>
            <p:cNvSpPr>
              <a:spLocks noChangeArrowheads="1"/>
            </p:cNvSpPr>
            <p:nvPr/>
          </p:nvSpPr>
          <p:spPr bwMode="auto">
            <a:xfrm>
              <a:off x="2464" y="3120"/>
              <a:ext cx="384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00" name="Rectangle 49"/>
            <p:cNvSpPr>
              <a:spLocks noChangeArrowheads="1"/>
            </p:cNvSpPr>
            <p:nvPr/>
          </p:nvSpPr>
          <p:spPr bwMode="auto">
            <a:xfrm>
              <a:off x="2496" y="3216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Sign</a:t>
              </a:r>
            </a:p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</a:rPr>
                <a:t>Extend</a:t>
              </a:r>
            </a:p>
          </p:txBody>
        </p:sp>
        <p:sp>
          <p:nvSpPr>
            <p:cNvPr id="29801" name="Line 50"/>
            <p:cNvSpPr>
              <a:spLocks noChangeShapeType="1"/>
            </p:cNvSpPr>
            <p:nvPr/>
          </p:nvSpPr>
          <p:spPr bwMode="auto">
            <a:xfrm>
              <a:off x="1840" y="336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2" name="Line 51"/>
            <p:cNvSpPr>
              <a:spLocks noChangeShapeType="1"/>
            </p:cNvSpPr>
            <p:nvPr/>
          </p:nvSpPr>
          <p:spPr bwMode="auto">
            <a:xfrm>
              <a:off x="2256" y="3312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3" name="Line 52"/>
            <p:cNvSpPr>
              <a:spLocks noChangeShapeType="1"/>
            </p:cNvSpPr>
            <p:nvPr/>
          </p:nvSpPr>
          <p:spPr bwMode="auto">
            <a:xfrm>
              <a:off x="2896" y="3312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4" name="Text Box 53"/>
            <p:cNvSpPr txBox="1">
              <a:spLocks noChangeArrowheads="1"/>
            </p:cNvSpPr>
            <p:nvPr/>
          </p:nvSpPr>
          <p:spPr bwMode="auto">
            <a:xfrm>
              <a:off x="2256" y="3360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16</a:t>
              </a:r>
            </a:p>
          </p:txBody>
        </p:sp>
        <p:sp>
          <p:nvSpPr>
            <p:cNvPr id="29805" name="Text Box 54"/>
            <p:cNvSpPr txBox="1">
              <a:spLocks noChangeArrowheads="1"/>
            </p:cNvSpPr>
            <p:nvPr/>
          </p:nvSpPr>
          <p:spPr bwMode="auto">
            <a:xfrm>
              <a:off x="2896" y="3360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32</a:t>
              </a:r>
            </a:p>
          </p:txBody>
        </p:sp>
        <p:sp>
          <p:nvSpPr>
            <p:cNvPr id="29806" name="Line 55"/>
            <p:cNvSpPr>
              <a:spLocks noChangeShapeType="1"/>
            </p:cNvSpPr>
            <p:nvPr/>
          </p:nvSpPr>
          <p:spPr bwMode="auto">
            <a:xfrm>
              <a:off x="2992" y="26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7" name="Line 56"/>
            <p:cNvSpPr>
              <a:spLocks noChangeShapeType="1"/>
            </p:cNvSpPr>
            <p:nvPr/>
          </p:nvSpPr>
          <p:spPr bwMode="auto">
            <a:xfrm>
              <a:off x="5104" y="273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8" name="Line 57"/>
            <p:cNvSpPr>
              <a:spLocks noChangeShapeType="1"/>
            </p:cNvSpPr>
            <p:nvPr/>
          </p:nvSpPr>
          <p:spPr bwMode="auto">
            <a:xfrm>
              <a:off x="3072" y="288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9" name="Line 58"/>
            <p:cNvSpPr>
              <a:spLocks noChangeShapeType="1"/>
            </p:cNvSpPr>
            <p:nvPr/>
          </p:nvSpPr>
          <p:spPr bwMode="auto">
            <a:xfrm>
              <a:off x="1744" y="28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0" name="AutoShape 59"/>
            <p:cNvSpPr>
              <a:spLocks noChangeArrowheads="1"/>
            </p:cNvSpPr>
            <p:nvPr/>
          </p:nvSpPr>
          <p:spPr bwMode="auto">
            <a:xfrm rot="-5400000">
              <a:off x="5096" y="2552"/>
              <a:ext cx="432" cy="128"/>
            </a:xfrm>
            <a:custGeom>
              <a:avLst/>
              <a:gdLst>
                <a:gd name="T0" fmla="*/ 8 w 21600"/>
                <a:gd name="T1" fmla="*/ 0 h 21600"/>
                <a:gd name="T2" fmla="*/ 4 w 21600"/>
                <a:gd name="T3" fmla="*/ 1 h 21600"/>
                <a:gd name="T4" fmla="*/ 1 w 21600"/>
                <a:gd name="T5" fmla="*/ 0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56 h 21600"/>
                <a:gd name="T14" fmla="*/ 17100 w 21600"/>
                <a:gd name="T15" fmla="*/ 170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1" name="Line 60"/>
            <p:cNvSpPr>
              <a:spLocks noChangeShapeType="1"/>
            </p:cNvSpPr>
            <p:nvPr/>
          </p:nvSpPr>
          <p:spPr bwMode="auto">
            <a:xfrm>
              <a:off x="5392" y="25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2" name="AutoShape 61"/>
            <p:cNvSpPr>
              <a:spLocks noChangeArrowheads="1"/>
            </p:cNvSpPr>
            <p:nvPr/>
          </p:nvSpPr>
          <p:spPr bwMode="auto">
            <a:xfrm rot="-5400000">
              <a:off x="3032" y="2696"/>
              <a:ext cx="432" cy="128"/>
            </a:xfrm>
            <a:custGeom>
              <a:avLst/>
              <a:gdLst>
                <a:gd name="T0" fmla="*/ 8 w 21600"/>
                <a:gd name="T1" fmla="*/ 0 h 21600"/>
                <a:gd name="T2" fmla="*/ 4 w 21600"/>
                <a:gd name="T3" fmla="*/ 1 h 21600"/>
                <a:gd name="T4" fmla="*/ 1 w 21600"/>
                <a:gd name="T5" fmla="*/ 0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56 h 21600"/>
                <a:gd name="T14" fmla="*/ 17100 w 21600"/>
                <a:gd name="T15" fmla="*/ 170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13" name="Line 62"/>
            <p:cNvSpPr>
              <a:spLocks noChangeShapeType="1"/>
            </p:cNvSpPr>
            <p:nvPr/>
          </p:nvSpPr>
          <p:spPr bwMode="auto">
            <a:xfrm>
              <a:off x="3328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4" name="Line 63"/>
            <p:cNvSpPr>
              <a:spLocks noChangeShapeType="1"/>
            </p:cNvSpPr>
            <p:nvPr/>
          </p:nvSpPr>
          <p:spPr bwMode="auto">
            <a:xfrm>
              <a:off x="3232" y="1824"/>
              <a:ext cx="0" cy="72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5" name="Line 64"/>
            <p:cNvSpPr>
              <a:spLocks noChangeShapeType="1"/>
            </p:cNvSpPr>
            <p:nvPr/>
          </p:nvSpPr>
          <p:spPr bwMode="auto">
            <a:xfrm>
              <a:off x="5296" y="1824"/>
              <a:ext cx="0" cy="5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6" name="Rectangle 65"/>
            <p:cNvSpPr>
              <a:spLocks noChangeArrowheads="1"/>
            </p:cNvSpPr>
            <p:nvPr/>
          </p:nvSpPr>
          <p:spPr bwMode="auto">
            <a:xfrm>
              <a:off x="4992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MemtoReg</a:t>
              </a:r>
            </a:p>
          </p:txBody>
        </p:sp>
        <p:sp>
          <p:nvSpPr>
            <p:cNvPr id="29817" name="Rectangle 66"/>
            <p:cNvSpPr>
              <a:spLocks noChangeArrowheads="1"/>
            </p:cNvSpPr>
            <p:nvPr/>
          </p:nvSpPr>
          <p:spPr bwMode="auto">
            <a:xfrm>
              <a:off x="3024" y="1632"/>
              <a:ext cx="432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ALUSrc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772096" y="1143000"/>
            <a:ext cx="2565400" cy="4876800"/>
            <a:chOff x="224" y="720"/>
            <a:chExt cx="1616" cy="3072"/>
          </a:xfrm>
        </p:grpSpPr>
        <p:grpSp>
          <p:nvGrpSpPr>
            <p:cNvPr id="4" name="Group 68"/>
            <p:cNvGrpSpPr>
              <a:grpSpLocks/>
            </p:cNvGrpSpPr>
            <p:nvPr/>
          </p:nvGrpSpPr>
          <p:grpSpPr bwMode="auto">
            <a:xfrm>
              <a:off x="1200" y="816"/>
              <a:ext cx="240" cy="624"/>
              <a:chOff x="1392" y="2880"/>
              <a:chExt cx="288" cy="480"/>
            </a:xfrm>
          </p:grpSpPr>
          <p:sp>
            <p:nvSpPr>
              <p:cNvPr id="29748" name="Line 69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9" name="Line 70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0" name="Line 71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1" name="Line 72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2" name="Line 73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3" name="Line 74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4" name="Line 75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30" name="Rectangle 76"/>
            <p:cNvSpPr>
              <a:spLocks noChangeArrowheads="1"/>
            </p:cNvSpPr>
            <p:nvPr/>
          </p:nvSpPr>
          <p:spPr bwMode="auto">
            <a:xfrm>
              <a:off x="752" y="201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Rectangle 77"/>
            <p:cNvSpPr>
              <a:spLocks noChangeArrowheads="1"/>
            </p:cNvSpPr>
            <p:nvPr/>
          </p:nvSpPr>
          <p:spPr bwMode="auto">
            <a:xfrm>
              <a:off x="416" y="2256"/>
              <a:ext cx="144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Line 78"/>
            <p:cNvSpPr>
              <a:spLocks noChangeShapeType="1"/>
            </p:cNvSpPr>
            <p:nvPr/>
          </p:nvSpPr>
          <p:spPr bwMode="auto">
            <a:xfrm>
              <a:off x="560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79"/>
            <p:cNvSpPr>
              <a:spLocks noChangeShapeType="1"/>
            </p:cNvSpPr>
            <p:nvPr/>
          </p:nvSpPr>
          <p:spPr bwMode="auto">
            <a:xfrm>
              <a:off x="624" y="91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80"/>
            <p:cNvSpPr>
              <a:spLocks noChangeShapeType="1"/>
            </p:cNvSpPr>
            <p:nvPr/>
          </p:nvSpPr>
          <p:spPr bwMode="auto">
            <a:xfrm>
              <a:off x="960" y="134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81"/>
            <p:cNvSpPr>
              <a:spLocks noChangeShapeType="1"/>
            </p:cNvSpPr>
            <p:nvPr/>
          </p:nvSpPr>
          <p:spPr bwMode="auto">
            <a:xfrm>
              <a:off x="1440" y="11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Text Box 82"/>
            <p:cNvSpPr txBox="1">
              <a:spLocks noChangeArrowheads="1"/>
            </p:cNvSpPr>
            <p:nvPr/>
          </p:nvSpPr>
          <p:spPr bwMode="auto">
            <a:xfrm>
              <a:off x="704" y="2352"/>
              <a:ext cx="431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</a:t>
              </a:r>
            </a:p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29737" name="Text Box 83"/>
            <p:cNvSpPr txBox="1">
              <a:spLocks noChangeArrowheads="1"/>
            </p:cNvSpPr>
            <p:nvPr/>
          </p:nvSpPr>
          <p:spPr bwMode="auto">
            <a:xfrm>
              <a:off x="1184" y="2400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Instruction</a:t>
              </a:r>
            </a:p>
          </p:txBody>
        </p:sp>
        <p:sp>
          <p:nvSpPr>
            <p:cNvPr id="29738" name="Text Box 84"/>
            <p:cNvSpPr txBox="1">
              <a:spLocks noChangeArrowheads="1"/>
            </p:cNvSpPr>
            <p:nvPr/>
          </p:nvSpPr>
          <p:spPr bwMode="auto">
            <a:xfrm>
              <a:off x="925" y="2064"/>
              <a:ext cx="55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Instruction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29739" name="Text Box 85"/>
            <p:cNvSpPr txBox="1">
              <a:spLocks noChangeArrowheads="1"/>
            </p:cNvSpPr>
            <p:nvPr/>
          </p:nvSpPr>
          <p:spPr bwMode="auto">
            <a:xfrm>
              <a:off x="1200" y="1056"/>
              <a:ext cx="28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Add</a:t>
              </a:r>
            </a:p>
          </p:txBody>
        </p:sp>
        <p:sp>
          <p:nvSpPr>
            <p:cNvPr id="29740" name="Text Box 86"/>
            <p:cNvSpPr txBox="1">
              <a:spLocks noChangeArrowheads="1"/>
            </p:cNvSpPr>
            <p:nvPr/>
          </p:nvSpPr>
          <p:spPr bwMode="auto">
            <a:xfrm>
              <a:off x="368" y="2400"/>
              <a:ext cx="21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PC</a:t>
              </a:r>
            </a:p>
          </p:txBody>
        </p:sp>
        <p:sp>
          <p:nvSpPr>
            <p:cNvPr id="29741" name="Line 87"/>
            <p:cNvSpPr>
              <a:spLocks noChangeShapeType="1"/>
            </p:cNvSpPr>
            <p:nvPr/>
          </p:nvSpPr>
          <p:spPr bwMode="auto">
            <a:xfrm>
              <a:off x="224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Text Box 88"/>
            <p:cNvSpPr txBox="1">
              <a:spLocks noChangeArrowheads="1"/>
            </p:cNvSpPr>
            <p:nvPr/>
          </p:nvSpPr>
          <p:spPr bwMode="auto">
            <a:xfrm>
              <a:off x="816" y="1248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4</a:t>
              </a:r>
            </a:p>
          </p:txBody>
        </p:sp>
        <p:sp>
          <p:nvSpPr>
            <p:cNvPr id="29743" name="Line 89"/>
            <p:cNvSpPr>
              <a:spLocks noChangeShapeType="1"/>
            </p:cNvSpPr>
            <p:nvPr/>
          </p:nvSpPr>
          <p:spPr bwMode="auto">
            <a:xfrm>
              <a:off x="1664" y="2496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Line 90"/>
            <p:cNvSpPr>
              <a:spLocks noChangeShapeType="1"/>
            </p:cNvSpPr>
            <p:nvPr/>
          </p:nvSpPr>
          <p:spPr bwMode="auto">
            <a:xfrm>
              <a:off x="1840" y="2112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Line 91"/>
            <p:cNvSpPr>
              <a:spLocks noChangeShapeType="1"/>
            </p:cNvSpPr>
            <p:nvPr/>
          </p:nvSpPr>
          <p:spPr bwMode="auto">
            <a:xfrm>
              <a:off x="1744" y="2832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Line 92"/>
            <p:cNvSpPr>
              <a:spLocks noChangeShapeType="1"/>
            </p:cNvSpPr>
            <p:nvPr/>
          </p:nvSpPr>
          <p:spPr bwMode="auto">
            <a:xfrm>
              <a:off x="624" y="912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Line 93"/>
            <p:cNvSpPr>
              <a:spLocks noChangeShapeType="1"/>
            </p:cNvSpPr>
            <p:nvPr/>
          </p:nvSpPr>
          <p:spPr bwMode="auto">
            <a:xfrm>
              <a:off x="240" y="720"/>
              <a:ext cx="0" cy="1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1797496" y="1143000"/>
            <a:ext cx="6705600" cy="4191000"/>
            <a:chOff x="240" y="720"/>
            <a:chExt cx="4224" cy="2640"/>
          </a:xfrm>
        </p:grpSpPr>
        <p:sp>
          <p:nvSpPr>
            <p:cNvPr id="29705" name="Line 95"/>
            <p:cNvSpPr>
              <a:spLocks noChangeShapeType="1"/>
            </p:cNvSpPr>
            <p:nvPr/>
          </p:nvSpPr>
          <p:spPr bwMode="auto">
            <a:xfrm>
              <a:off x="240" y="720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96"/>
            <p:cNvSpPr>
              <a:spLocks noChangeShapeType="1"/>
            </p:cNvSpPr>
            <p:nvPr/>
          </p:nvSpPr>
          <p:spPr bwMode="auto">
            <a:xfrm>
              <a:off x="3072" y="1440"/>
              <a:ext cx="0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Oval 97"/>
            <p:cNvSpPr>
              <a:spLocks noChangeArrowheads="1"/>
            </p:cNvSpPr>
            <p:nvPr/>
          </p:nvSpPr>
          <p:spPr bwMode="auto">
            <a:xfrm>
              <a:off x="3216" y="1248"/>
              <a:ext cx="288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98"/>
            <p:cNvSpPr>
              <a:spLocks noChangeArrowheads="1"/>
            </p:cNvSpPr>
            <p:nvPr/>
          </p:nvSpPr>
          <p:spPr bwMode="auto">
            <a:xfrm>
              <a:off x="3216" y="129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Shift</a:t>
              </a:r>
            </a:p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left 2</a:t>
              </a:r>
            </a:p>
          </p:txBody>
        </p:sp>
        <p:sp>
          <p:nvSpPr>
            <p:cNvPr id="29709" name="Line 99"/>
            <p:cNvSpPr>
              <a:spLocks noChangeShapeType="1"/>
            </p:cNvSpPr>
            <p:nvPr/>
          </p:nvSpPr>
          <p:spPr bwMode="auto">
            <a:xfrm>
              <a:off x="3072" y="14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00"/>
            <p:cNvSpPr>
              <a:spLocks noChangeShapeType="1"/>
            </p:cNvSpPr>
            <p:nvPr/>
          </p:nvSpPr>
          <p:spPr bwMode="auto">
            <a:xfrm>
              <a:off x="1440" y="1104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01"/>
            <p:cNvGrpSpPr>
              <a:grpSpLocks/>
            </p:cNvGrpSpPr>
            <p:nvPr/>
          </p:nvGrpSpPr>
          <p:grpSpPr bwMode="auto">
            <a:xfrm>
              <a:off x="3648" y="1008"/>
              <a:ext cx="240" cy="576"/>
              <a:chOff x="1392" y="2880"/>
              <a:chExt cx="288" cy="480"/>
            </a:xfrm>
          </p:grpSpPr>
          <p:sp>
            <p:nvSpPr>
              <p:cNvPr id="29722" name="Line 102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Line 103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4" name="Line 104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105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6" name="Line 106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Line 107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8" name="Line 108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2" name="Text Box 109"/>
            <p:cNvSpPr txBox="1">
              <a:spLocks noChangeArrowheads="1"/>
            </p:cNvSpPr>
            <p:nvPr/>
          </p:nvSpPr>
          <p:spPr bwMode="auto">
            <a:xfrm>
              <a:off x="3648" y="1200"/>
              <a:ext cx="28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Add</a:t>
              </a:r>
            </a:p>
          </p:txBody>
        </p:sp>
        <p:sp>
          <p:nvSpPr>
            <p:cNvPr id="29713" name="Line 110"/>
            <p:cNvSpPr>
              <a:spLocks noChangeShapeType="1"/>
            </p:cNvSpPr>
            <p:nvPr/>
          </p:nvSpPr>
          <p:spPr bwMode="auto">
            <a:xfrm>
              <a:off x="3504" y="14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11"/>
            <p:cNvSpPr>
              <a:spLocks noChangeShapeType="1"/>
            </p:cNvSpPr>
            <p:nvPr/>
          </p:nvSpPr>
          <p:spPr bwMode="auto">
            <a:xfrm>
              <a:off x="3888" y="12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AutoShape 112"/>
            <p:cNvSpPr>
              <a:spLocks noChangeArrowheads="1"/>
            </p:cNvSpPr>
            <p:nvPr/>
          </p:nvSpPr>
          <p:spPr bwMode="auto">
            <a:xfrm rot="-5400000">
              <a:off x="3840" y="1056"/>
              <a:ext cx="528" cy="144"/>
            </a:xfrm>
            <a:custGeom>
              <a:avLst/>
              <a:gdLst>
                <a:gd name="T0" fmla="*/ 11 w 21600"/>
                <a:gd name="T1" fmla="*/ 0 h 21600"/>
                <a:gd name="T2" fmla="*/ 6 w 21600"/>
                <a:gd name="T3" fmla="*/ 1 h 21600"/>
                <a:gd name="T4" fmla="*/ 2 w 21600"/>
                <a:gd name="T5" fmla="*/ 0 h 21600"/>
                <a:gd name="T6" fmla="*/ 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113"/>
            <p:cNvSpPr>
              <a:spLocks noChangeShapeType="1"/>
            </p:cNvSpPr>
            <p:nvPr/>
          </p:nvSpPr>
          <p:spPr bwMode="auto">
            <a:xfrm>
              <a:off x="3072" y="96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114"/>
            <p:cNvSpPr>
              <a:spLocks noChangeShapeType="1"/>
            </p:cNvSpPr>
            <p:nvPr/>
          </p:nvSpPr>
          <p:spPr bwMode="auto">
            <a:xfrm>
              <a:off x="3072" y="9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15"/>
            <p:cNvSpPr>
              <a:spLocks noChangeShapeType="1"/>
            </p:cNvSpPr>
            <p:nvPr/>
          </p:nvSpPr>
          <p:spPr bwMode="auto">
            <a:xfrm>
              <a:off x="4176" y="1152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16"/>
            <p:cNvSpPr>
              <a:spLocks noChangeShapeType="1"/>
            </p:cNvSpPr>
            <p:nvPr/>
          </p:nvSpPr>
          <p:spPr bwMode="auto">
            <a:xfrm>
              <a:off x="4272" y="7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17"/>
            <p:cNvSpPr>
              <a:spLocks noChangeShapeType="1"/>
            </p:cNvSpPr>
            <p:nvPr/>
          </p:nvSpPr>
          <p:spPr bwMode="auto">
            <a:xfrm>
              <a:off x="4128" y="1296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Rectangle 118"/>
            <p:cNvSpPr>
              <a:spLocks noChangeArrowheads="1"/>
            </p:cNvSpPr>
            <p:nvPr/>
          </p:nvSpPr>
          <p:spPr bwMode="auto">
            <a:xfrm>
              <a:off x="4032" y="1440"/>
              <a:ext cx="432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 dirty="0" err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PCSrc</a:t>
              </a:r>
              <a:endParaRPr lang="en-US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702" name="Line 119"/>
          <p:cNvSpPr>
            <a:spLocks noChangeShapeType="1"/>
          </p:cNvSpPr>
          <p:nvPr/>
        </p:nvSpPr>
        <p:spPr bwMode="auto">
          <a:xfrm>
            <a:off x="6293296" y="45720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120"/>
          <p:cNvSpPr>
            <a:spLocks noChangeShapeType="1"/>
          </p:cNvSpPr>
          <p:nvPr/>
        </p:nvSpPr>
        <p:spPr bwMode="auto">
          <a:xfrm>
            <a:off x="1797496" y="11430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2" name="Straight Connector 121"/>
          <p:cNvCxnSpPr>
            <a:stCxn id="29703" idx="1"/>
          </p:cNvCxnSpPr>
          <p:nvPr/>
        </p:nvCxnSpPr>
        <p:spPr>
          <a:xfrm>
            <a:off x="4007296" y="1143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TextBox 122"/>
          <p:cNvSpPr txBox="1"/>
          <p:nvPr/>
        </p:nvSpPr>
        <p:spPr>
          <a:xfrm>
            <a:off x="4769296" y="144780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PC + 4</a:t>
            </a:r>
          </a:p>
        </p:txBody>
      </p:sp>
      <p:sp>
        <p:nvSpPr>
          <p:cNvPr id="124" name="Line Callout 1 123"/>
          <p:cNvSpPr/>
          <p:nvPr/>
        </p:nvSpPr>
        <p:spPr>
          <a:xfrm>
            <a:off x="8503097" y="914400"/>
            <a:ext cx="1904999" cy="838200"/>
          </a:xfrm>
          <a:prstGeom prst="borderCallout1">
            <a:avLst>
              <a:gd name="adj1" fmla="val 81099"/>
              <a:gd name="adj2" fmla="val -978"/>
              <a:gd name="adj3" fmla="val 90305"/>
              <a:gd name="adj4" fmla="val -27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33CC"/>
                </a:solidFill>
              </a:rPr>
              <a:t>Select PC+4 or branch offset  address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81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39"/>
          <p:cNvSpPr txBox="1">
            <a:spLocks noChangeArrowheads="1"/>
          </p:cNvSpPr>
          <p:nvPr/>
        </p:nvSpPr>
        <p:spPr bwMode="auto">
          <a:xfrm>
            <a:off x="4219576" y="1136104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26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8534400" cy="762000"/>
          </a:xfrm>
        </p:spPr>
        <p:txBody>
          <a:bodyPr/>
          <a:lstStyle/>
          <a:p>
            <a:r>
              <a:rPr lang="en-US" dirty="0" smtClean="0"/>
              <a:t>Adding the Jump Portion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30688" y="2736304"/>
            <a:ext cx="6081712" cy="3429000"/>
            <a:chOff x="1744" y="1632"/>
            <a:chExt cx="3831" cy="2160"/>
          </a:xfrm>
        </p:grpSpPr>
        <p:sp>
          <p:nvSpPr>
            <p:cNvPr id="30795" name="Rectangle 4"/>
            <p:cNvSpPr>
              <a:spLocks noChangeArrowheads="1"/>
            </p:cNvSpPr>
            <p:nvPr/>
          </p:nvSpPr>
          <p:spPr bwMode="auto">
            <a:xfrm>
              <a:off x="2016" y="201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6" name="Line 5"/>
            <p:cNvSpPr>
              <a:spLocks noChangeShapeType="1"/>
            </p:cNvSpPr>
            <p:nvPr/>
          </p:nvSpPr>
          <p:spPr bwMode="auto">
            <a:xfrm>
              <a:off x="1824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Line 6"/>
            <p:cNvSpPr>
              <a:spLocks noChangeShapeType="1"/>
            </p:cNvSpPr>
            <p:nvPr/>
          </p:nvSpPr>
          <p:spPr bwMode="auto">
            <a:xfrm>
              <a:off x="1824" y="25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7"/>
            <p:cNvSpPr>
              <a:spLocks noChangeShapeType="1"/>
            </p:cNvSpPr>
            <p:nvPr/>
          </p:nvSpPr>
          <p:spPr bwMode="auto">
            <a:xfrm>
              <a:off x="5104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8"/>
            <p:cNvSpPr>
              <a:spLocks noChangeShapeType="1"/>
            </p:cNvSpPr>
            <p:nvPr/>
          </p:nvSpPr>
          <p:spPr bwMode="auto">
            <a:xfrm>
              <a:off x="1824" y="21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9"/>
            <p:cNvSpPr>
              <a:spLocks noChangeShapeType="1"/>
            </p:cNvSpPr>
            <p:nvPr/>
          </p:nvSpPr>
          <p:spPr bwMode="auto">
            <a:xfrm>
              <a:off x="2928" y="2256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10"/>
            <p:cNvSpPr>
              <a:spLocks noChangeShapeType="1"/>
            </p:cNvSpPr>
            <p:nvPr/>
          </p:nvSpPr>
          <p:spPr bwMode="auto">
            <a:xfrm>
              <a:off x="2944" y="2640"/>
              <a:ext cx="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11"/>
            <p:cNvSpPr>
              <a:spLocks noChangeShapeType="1"/>
            </p:cNvSpPr>
            <p:nvPr/>
          </p:nvSpPr>
          <p:spPr bwMode="auto">
            <a:xfrm>
              <a:off x="3904" y="3360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12"/>
            <p:cNvSpPr>
              <a:spLocks noChangeShapeType="1"/>
            </p:cNvSpPr>
            <p:nvPr/>
          </p:nvSpPr>
          <p:spPr bwMode="auto">
            <a:xfrm>
              <a:off x="3808" y="2496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Line 13"/>
            <p:cNvSpPr>
              <a:spLocks noChangeShapeType="1"/>
            </p:cNvSpPr>
            <p:nvPr/>
          </p:nvSpPr>
          <p:spPr bwMode="auto">
            <a:xfrm flipH="1">
              <a:off x="3904" y="220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Text Box 14"/>
            <p:cNvSpPr txBox="1">
              <a:spLocks noChangeArrowheads="1"/>
            </p:cNvSpPr>
            <p:nvPr/>
          </p:nvSpPr>
          <p:spPr bwMode="auto">
            <a:xfrm>
              <a:off x="1968" y="2736"/>
              <a:ext cx="54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30806" name="Text Box 15"/>
            <p:cNvSpPr txBox="1">
              <a:spLocks noChangeArrowheads="1"/>
            </p:cNvSpPr>
            <p:nvPr/>
          </p:nvSpPr>
          <p:spPr bwMode="auto">
            <a:xfrm>
              <a:off x="1968" y="2016"/>
              <a:ext cx="59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1</a:t>
              </a:r>
            </a:p>
          </p:txBody>
        </p:sp>
        <p:sp>
          <p:nvSpPr>
            <p:cNvPr id="30807" name="Text Box 16"/>
            <p:cNvSpPr txBox="1">
              <a:spLocks noChangeArrowheads="1"/>
            </p:cNvSpPr>
            <p:nvPr/>
          </p:nvSpPr>
          <p:spPr bwMode="auto">
            <a:xfrm>
              <a:off x="1968" y="2256"/>
              <a:ext cx="59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2</a:t>
              </a:r>
            </a:p>
          </p:txBody>
        </p:sp>
        <p:sp>
          <p:nvSpPr>
            <p:cNvPr id="30808" name="Text Box 17"/>
            <p:cNvSpPr txBox="1">
              <a:spLocks noChangeArrowheads="1"/>
            </p:cNvSpPr>
            <p:nvPr/>
          </p:nvSpPr>
          <p:spPr bwMode="auto">
            <a:xfrm>
              <a:off x="1968" y="249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Addr</a:t>
              </a:r>
            </a:p>
          </p:txBody>
        </p:sp>
        <p:sp>
          <p:nvSpPr>
            <p:cNvPr id="30809" name="Text Box 18"/>
            <p:cNvSpPr txBox="1">
              <a:spLocks noChangeArrowheads="1"/>
            </p:cNvSpPr>
            <p:nvPr/>
          </p:nvSpPr>
          <p:spPr bwMode="auto">
            <a:xfrm>
              <a:off x="2201" y="2160"/>
              <a:ext cx="441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Register</a:t>
              </a:r>
            </a:p>
            <a:p>
              <a:pPr algn="ctr" eaLnBrk="0" hangingPunct="0"/>
              <a:endParaRPr lang="en-US" sz="1200" b="1"/>
            </a:p>
            <a:p>
              <a:pPr algn="ctr" eaLnBrk="0" hangingPunct="0"/>
              <a:r>
                <a:rPr lang="en-US" sz="1200" b="1"/>
                <a:t>File</a:t>
              </a:r>
            </a:p>
          </p:txBody>
        </p:sp>
        <p:sp>
          <p:nvSpPr>
            <p:cNvPr id="30810" name="Text Box 19"/>
            <p:cNvSpPr txBox="1">
              <a:spLocks noChangeArrowheads="1"/>
            </p:cNvSpPr>
            <p:nvPr/>
          </p:nvSpPr>
          <p:spPr bwMode="auto">
            <a:xfrm>
              <a:off x="2576" y="2112"/>
              <a:ext cx="393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1</a:t>
              </a:r>
            </a:p>
          </p:txBody>
        </p:sp>
        <p:sp>
          <p:nvSpPr>
            <p:cNvPr id="30811" name="Text Box 20"/>
            <p:cNvSpPr txBox="1">
              <a:spLocks noChangeArrowheads="1"/>
            </p:cNvSpPr>
            <p:nvPr/>
          </p:nvSpPr>
          <p:spPr bwMode="auto">
            <a:xfrm>
              <a:off x="2592" y="2544"/>
              <a:ext cx="393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2</a:t>
              </a:r>
            </a:p>
          </p:txBody>
        </p:sp>
        <p:sp>
          <p:nvSpPr>
            <p:cNvPr id="30812" name="Freeform 21"/>
            <p:cNvSpPr>
              <a:spLocks/>
            </p:cNvSpPr>
            <p:nvPr/>
          </p:nvSpPr>
          <p:spPr bwMode="auto">
            <a:xfrm>
              <a:off x="3456" y="2064"/>
              <a:ext cx="336" cy="816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317 h 1099"/>
                <a:gd name="T4" fmla="*/ 96 w 388"/>
                <a:gd name="T5" fmla="*/ 411 h 1099"/>
                <a:gd name="T6" fmla="*/ 0 w 388"/>
                <a:gd name="T7" fmla="*/ 498 h 1099"/>
                <a:gd name="T8" fmla="*/ 0 w 388"/>
                <a:gd name="T9" fmla="*/ 815 h 1099"/>
                <a:gd name="T10" fmla="*/ 335 w 388"/>
                <a:gd name="T11" fmla="*/ 587 h 1099"/>
                <a:gd name="T12" fmla="*/ 335 w 388"/>
                <a:gd name="T13" fmla="*/ 229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3" name="Rectangle 22"/>
            <p:cNvSpPr>
              <a:spLocks noChangeArrowheads="1"/>
            </p:cNvSpPr>
            <p:nvPr/>
          </p:nvSpPr>
          <p:spPr bwMode="auto">
            <a:xfrm>
              <a:off x="3520" y="2448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30814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4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ovf</a:t>
              </a:r>
            </a:p>
          </p:txBody>
        </p:sp>
        <p:sp>
          <p:nvSpPr>
            <p:cNvPr id="30815" name="Rectangle 24"/>
            <p:cNvSpPr>
              <a:spLocks noChangeArrowheads="1"/>
            </p:cNvSpPr>
            <p:nvPr/>
          </p:nvSpPr>
          <p:spPr bwMode="auto">
            <a:xfrm>
              <a:off x="3648" y="1920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30816" name="Rectangle 25"/>
            <p:cNvSpPr>
              <a:spLocks noChangeArrowheads="1"/>
            </p:cNvSpPr>
            <p:nvPr/>
          </p:nvSpPr>
          <p:spPr bwMode="auto">
            <a:xfrm>
              <a:off x="3504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ALU control</a:t>
              </a:r>
            </a:p>
          </p:txBody>
        </p:sp>
        <p:sp>
          <p:nvSpPr>
            <p:cNvPr id="30817" name="Line 26"/>
            <p:cNvSpPr>
              <a:spLocks noChangeShapeType="1"/>
            </p:cNvSpPr>
            <p:nvPr/>
          </p:nvSpPr>
          <p:spPr bwMode="auto">
            <a:xfrm>
              <a:off x="3552" y="1824"/>
              <a:ext cx="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8" name="Line 27"/>
            <p:cNvSpPr>
              <a:spLocks noChangeShapeType="1"/>
            </p:cNvSpPr>
            <p:nvPr/>
          </p:nvSpPr>
          <p:spPr bwMode="auto">
            <a:xfrm>
              <a:off x="2448" y="1824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9" name="Rectangle 28"/>
            <p:cNvSpPr>
              <a:spLocks noChangeArrowheads="1"/>
            </p:cNvSpPr>
            <p:nvPr/>
          </p:nvSpPr>
          <p:spPr bwMode="auto">
            <a:xfrm>
              <a:off x="2240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RegWrite</a:t>
              </a:r>
            </a:p>
          </p:txBody>
        </p:sp>
        <p:sp>
          <p:nvSpPr>
            <p:cNvPr id="30820" name="Line 29"/>
            <p:cNvSpPr>
              <a:spLocks noChangeShapeType="1"/>
            </p:cNvSpPr>
            <p:nvPr/>
          </p:nvSpPr>
          <p:spPr bwMode="auto">
            <a:xfrm flipV="1">
              <a:off x="3648" y="192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1" name="Line 30"/>
            <p:cNvSpPr>
              <a:spLocks noChangeShapeType="1"/>
            </p:cNvSpPr>
            <p:nvPr/>
          </p:nvSpPr>
          <p:spPr bwMode="auto">
            <a:xfrm flipV="1">
              <a:off x="3744" y="20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2" name="Line 31"/>
            <p:cNvSpPr>
              <a:spLocks noChangeShapeType="1"/>
            </p:cNvSpPr>
            <p:nvPr/>
          </p:nvSpPr>
          <p:spPr bwMode="auto">
            <a:xfrm>
              <a:off x="5488" y="25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3" name="Rectangle 32"/>
            <p:cNvSpPr>
              <a:spLocks noChangeArrowheads="1"/>
            </p:cNvSpPr>
            <p:nvPr/>
          </p:nvSpPr>
          <p:spPr bwMode="auto">
            <a:xfrm>
              <a:off x="4144" y="201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4" name="Line 33"/>
            <p:cNvSpPr>
              <a:spLocks noChangeShapeType="1"/>
            </p:cNvSpPr>
            <p:nvPr/>
          </p:nvSpPr>
          <p:spPr bwMode="auto">
            <a:xfrm>
              <a:off x="5056" y="24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5" name="Line 34"/>
            <p:cNvSpPr>
              <a:spLocks noChangeShapeType="1"/>
            </p:cNvSpPr>
            <p:nvPr/>
          </p:nvSpPr>
          <p:spPr bwMode="auto">
            <a:xfrm>
              <a:off x="3904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Line 35"/>
            <p:cNvSpPr>
              <a:spLocks noChangeShapeType="1"/>
            </p:cNvSpPr>
            <p:nvPr/>
          </p:nvSpPr>
          <p:spPr bwMode="auto">
            <a:xfrm>
              <a:off x="4000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" name="Line 36"/>
            <p:cNvSpPr>
              <a:spLocks noChangeShapeType="1"/>
            </p:cNvSpPr>
            <p:nvPr/>
          </p:nvSpPr>
          <p:spPr bwMode="auto">
            <a:xfrm>
              <a:off x="4000" y="27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8" name="Text Box 37"/>
            <p:cNvSpPr txBox="1">
              <a:spLocks noChangeArrowheads="1"/>
            </p:cNvSpPr>
            <p:nvPr/>
          </p:nvSpPr>
          <p:spPr bwMode="auto">
            <a:xfrm>
              <a:off x="4107" y="2304"/>
              <a:ext cx="461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Data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30829" name="Text Box 38"/>
            <p:cNvSpPr txBox="1">
              <a:spLocks noChangeArrowheads="1"/>
            </p:cNvSpPr>
            <p:nvPr/>
          </p:nvSpPr>
          <p:spPr bwMode="auto">
            <a:xfrm>
              <a:off x="4096" y="2112"/>
              <a:ext cx="431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30830" name="Text Box 39"/>
            <p:cNvSpPr txBox="1">
              <a:spLocks noChangeArrowheads="1"/>
            </p:cNvSpPr>
            <p:nvPr/>
          </p:nvSpPr>
          <p:spPr bwMode="auto">
            <a:xfrm>
              <a:off x="4096" y="2640"/>
              <a:ext cx="54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30831" name="Text Box 40"/>
            <p:cNvSpPr txBox="1">
              <a:spLocks noChangeArrowheads="1"/>
            </p:cNvSpPr>
            <p:nvPr/>
          </p:nvSpPr>
          <p:spPr bwMode="auto">
            <a:xfrm>
              <a:off x="4528" y="2400"/>
              <a:ext cx="51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Data</a:t>
              </a:r>
            </a:p>
          </p:txBody>
        </p:sp>
        <p:sp>
          <p:nvSpPr>
            <p:cNvPr id="30832" name="Line 41"/>
            <p:cNvSpPr>
              <a:spLocks noChangeShapeType="1"/>
            </p:cNvSpPr>
            <p:nvPr/>
          </p:nvSpPr>
          <p:spPr bwMode="auto">
            <a:xfrm>
              <a:off x="4576" y="1824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3" name="Rectangle 42"/>
            <p:cNvSpPr>
              <a:spLocks noChangeArrowheads="1"/>
            </p:cNvSpPr>
            <p:nvPr/>
          </p:nvSpPr>
          <p:spPr bwMode="auto">
            <a:xfrm>
              <a:off x="4320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MemWrite</a:t>
              </a:r>
            </a:p>
          </p:txBody>
        </p:sp>
        <p:sp>
          <p:nvSpPr>
            <p:cNvPr id="30834" name="Rectangle 43"/>
            <p:cNvSpPr>
              <a:spLocks noChangeArrowheads="1"/>
            </p:cNvSpPr>
            <p:nvPr/>
          </p:nvSpPr>
          <p:spPr bwMode="auto">
            <a:xfrm>
              <a:off x="4336" y="312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MemRead</a:t>
              </a:r>
            </a:p>
          </p:txBody>
        </p:sp>
        <p:sp>
          <p:nvSpPr>
            <p:cNvPr id="30835" name="Line 44"/>
            <p:cNvSpPr>
              <a:spLocks noChangeShapeType="1"/>
            </p:cNvSpPr>
            <p:nvPr/>
          </p:nvSpPr>
          <p:spPr bwMode="auto">
            <a:xfrm>
              <a:off x="4576" y="2928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6" name="Line 45"/>
            <p:cNvSpPr>
              <a:spLocks noChangeShapeType="1"/>
            </p:cNvSpPr>
            <p:nvPr/>
          </p:nvSpPr>
          <p:spPr bwMode="auto">
            <a:xfrm>
              <a:off x="1744" y="3792"/>
              <a:ext cx="3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7" name="Line 46"/>
            <p:cNvSpPr>
              <a:spLocks noChangeShapeType="1"/>
            </p:cNvSpPr>
            <p:nvPr/>
          </p:nvSpPr>
          <p:spPr bwMode="auto">
            <a:xfrm>
              <a:off x="2992" y="302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8" name="Line 47"/>
            <p:cNvSpPr>
              <a:spLocks noChangeShapeType="1"/>
            </p:cNvSpPr>
            <p:nvPr/>
          </p:nvSpPr>
          <p:spPr bwMode="auto">
            <a:xfrm>
              <a:off x="2848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9" name="Oval 48"/>
            <p:cNvSpPr>
              <a:spLocks noChangeArrowheads="1"/>
            </p:cNvSpPr>
            <p:nvPr/>
          </p:nvSpPr>
          <p:spPr bwMode="auto">
            <a:xfrm>
              <a:off x="2464" y="3120"/>
              <a:ext cx="384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0" name="Rectangle 49"/>
            <p:cNvSpPr>
              <a:spLocks noChangeArrowheads="1"/>
            </p:cNvSpPr>
            <p:nvPr/>
          </p:nvSpPr>
          <p:spPr bwMode="auto">
            <a:xfrm>
              <a:off x="2496" y="3216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Sign</a:t>
              </a: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Extend</a:t>
              </a:r>
            </a:p>
          </p:txBody>
        </p:sp>
        <p:sp>
          <p:nvSpPr>
            <p:cNvPr id="30841" name="Line 50"/>
            <p:cNvSpPr>
              <a:spLocks noChangeShapeType="1"/>
            </p:cNvSpPr>
            <p:nvPr/>
          </p:nvSpPr>
          <p:spPr bwMode="auto">
            <a:xfrm>
              <a:off x="1840" y="336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2" name="Line 51"/>
            <p:cNvSpPr>
              <a:spLocks noChangeShapeType="1"/>
            </p:cNvSpPr>
            <p:nvPr/>
          </p:nvSpPr>
          <p:spPr bwMode="auto">
            <a:xfrm>
              <a:off x="2256" y="3312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3" name="Line 52"/>
            <p:cNvSpPr>
              <a:spLocks noChangeShapeType="1"/>
            </p:cNvSpPr>
            <p:nvPr/>
          </p:nvSpPr>
          <p:spPr bwMode="auto">
            <a:xfrm>
              <a:off x="2896" y="3312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4" name="Text Box 53"/>
            <p:cNvSpPr txBox="1">
              <a:spLocks noChangeArrowheads="1"/>
            </p:cNvSpPr>
            <p:nvPr/>
          </p:nvSpPr>
          <p:spPr bwMode="auto">
            <a:xfrm>
              <a:off x="2256" y="3360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16</a:t>
              </a:r>
            </a:p>
          </p:txBody>
        </p:sp>
        <p:sp>
          <p:nvSpPr>
            <p:cNvPr id="30845" name="Text Box 54"/>
            <p:cNvSpPr txBox="1">
              <a:spLocks noChangeArrowheads="1"/>
            </p:cNvSpPr>
            <p:nvPr/>
          </p:nvSpPr>
          <p:spPr bwMode="auto">
            <a:xfrm>
              <a:off x="2896" y="3360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32</a:t>
              </a:r>
            </a:p>
          </p:txBody>
        </p:sp>
        <p:sp>
          <p:nvSpPr>
            <p:cNvPr id="30846" name="Line 55"/>
            <p:cNvSpPr>
              <a:spLocks noChangeShapeType="1"/>
            </p:cNvSpPr>
            <p:nvPr/>
          </p:nvSpPr>
          <p:spPr bwMode="auto">
            <a:xfrm>
              <a:off x="2992" y="26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7" name="Line 56"/>
            <p:cNvSpPr>
              <a:spLocks noChangeShapeType="1"/>
            </p:cNvSpPr>
            <p:nvPr/>
          </p:nvSpPr>
          <p:spPr bwMode="auto">
            <a:xfrm>
              <a:off x="5104" y="273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8" name="Line 57"/>
            <p:cNvSpPr>
              <a:spLocks noChangeShapeType="1"/>
            </p:cNvSpPr>
            <p:nvPr/>
          </p:nvSpPr>
          <p:spPr bwMode="auto">
            <a:xfrm>
              <a:off x="3072" y="288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9" name="Line 58"/>
            <p:cNvSpPr>
              <a:spLocks noChangeShapeType="1"/>
            </p:cNvSpPr>
            <p:nvPr/>
          </p:nvSpPr>
          <p:spPr bwMode="auto">
            <a:xfrm>
              <a:off x="1744" y="28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0" name="AutoShape 59"/>
            <p:cNvSpPr>
              <a:spLocks noChangeArrowheads="1"/>
            </p:cNvSpPr>
            <p:nvPr/>
          </p:nvSpPr>
          <p:spPr bwMode="auto">
            <a:xfrm rot="-5400000">
              <a:off x="5096" y="2552"/>
              <a:ext cx="432" cy="128"/>
            </a:xfrm>
            <a:custGeom>
              <a:avLst/>
              <a:gdLst>
                <a:gd name="T0" fmla="*/ 8 w 21600"/>
                <a:gd name="T1" fmla="*/ 0 h 21600"/>
                <a:gd name="T2" fmla="*/ 4 w 21600"/>
                <a:gd name="T3" fmla="*/ 1 h 21600"/>
                <a:gd name="T4" fmla="*/ 1 w 21600"/>
                <a:gd name="T5" fmla="*/ 0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56 h 21600"/>
                <a:gd name="T14" fmla="*/ 17100 w 21600"/>
                <a:gd name="T15" fmla="*/ 170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1" name="Line 60"/>
            <p:cNvSpPr>
              <a:spLocks noChangeShapeType="1"/>
            </p:cNvSpPr>
            <p:nvPr/>
          </p:nvSpPr>
          <p:spPr bwMode="auto">
            <a:xfrm>
              <a:off x="5392" y="259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2" name="AutoShape 61"/>
            <p:cNvSpPr>
              <a:spLocks noChangeArrowheads="1"/>
            </p:cNvSpPr>
            <p:nvPr/>
          </p:nvSpPr>
          <p:spPr bwMode="auto">
            <a:xfrm rot="-5400000">
              <a:off x="3032" y="2696"/>
              <a:ext cx="432" cy="128"/>
            </a:xfrm>
            <a:custGeom>
              <a:avLst/>
              <a:gdLst>
                <a:gd name="T0" fmla="*/ 8 w 21600"/>
                <a:gd name="T1" fmla="*/ 0 h 21600"/>
                <a:gd name="T2" fmla="*/ 4 w 21600"/>
                <a:gd name="T3" fmla="*/ 1 h 21600"/>
                <a:gd name="T4" fmla="*/ 1 w 21600"/>
                <a:gd name="T5" fmla="*/ 0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56 h 21600"/>
                <a:gd name="T14" fmla="*/ 17100 w 21600"/>
                <a:gd name="T15" fmla="*/ 170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3" name="Line 62"/>
            <p:cNvSpPr>
              <a:spLocks noChangeShapeType="1"/>
            </p:cNvSpPr>
            <p:nvPr/>
          </p:nvSpPr>
          <p:spPr bwMode="auto">
            <a:xfrm>
              <a:off x="3328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4" name="Line 63"/>
            <p:cNvSpPr>
              <a:spLocks noChangeShapeType="1"/>
            </p:cNvSpPr>
            <p:nvPr/>
          </p:nvSpPr>
          <p:spPr bwMode="auto">
            <a:xfrm>
              <a:off x="3232" y="1824"/>
              <a:ext cx="0" cy="72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5" name="Line 64"/>
            <p:cNvSpPr>
              <a:spLocks noChangeShapeType="1"/>
            </p:cNvSpPr>
            <p:nvPr/>
          </p:nvSpPr>
          <p:spPr bwMode="auto">
            <a:xfrm>
              <a:off x="5296" y="1824"/>
              <a:ext cx="0" cy="5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6" name="Rectangle 65"/>
            <p:cNvSpPr>
              <a:spLocks noChangeArrowheads="1"/>
            </p:cNvSpPr>
            <p:nvPr/>
          </p:nvSpPr>
          <p:spPr bwMode="auto">
            <a:xfrm>
              <a:off x="4992" y="1632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MemtoReg</a:t>
              </a:r>
            </a:p>
          </p:txBody>
        </p:sp>
        <p:sp>
          <p:nvSpPr>
            <p:cNvPr id="30857" name="Rectangle 66"/>
            <p:cNvSpPr>
              <a:spLocks noChangeArrowheads="1"/>
            </p:cNvSpPr>
            <p:nvPr/>
          </p:nvSpPr>
          <p:spPr bwMode="auto">
            <a:xfrm>
              <a:off x="3024" y="1632"/>
              <a:ext cx="432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ALUSrc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3367088" y="1440904"/>
            <a:ext cx="381000" cy="990600"/>
            <a:chOff x="1392" y="2880"/>
            <a:chExt cx="288" cy="480"/>
          </a:xfrm>
        </p:grpSpPr>
        <p:sp>
          <p:nvSpPr>
            <p:cNvPr id="30788" name="Line 69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9" name="Line 70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Line 71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1" name="Line 72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2" name="Line 73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3" name="Line 74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4" name="Line 75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6" name="Rectangle 76"/>
          <p:cNvSpPr>
            <a:spLocks noChangeArrowheads="1"/>
          </p:cNvSpPr>
          <p:nvPr/>
        </p:nvSpPr>
        <p:spPr bwMode="auto">
          <a:xfrm>
            <a:off x="2655888" y="3345904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7"/>
          <p:cNvSpPr>
            <a:spLocks noChangeArrowheads="1"/>
          </p:cNvSpPr>
          <p:nvPr/>
        </p:nvSpPr>
        <p:spPr bwMode="auto">
          <a:xfrm>
            <a:off x="2122488" y="3726904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78"/>
          <p:cNvSpPr>
            <a:spLocks noChangeShapeType="1"/>
          </p:cNvSpPr>
          <p:nvPr/>
        </p:nvSpPr>
        <p:spPr bwMode="auto">
          <a:xfrm>
            <a:off x="2351088" y="410790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Line 79"/>
          <p:cNvSpPr>
            <a:spLocks noChangeShapeType="1"/>
          </p:cNvSpPr>
          <p:nvPr/>
        </p:nvSpPr>
        <p:spPr bwMode="auto">
          <a:xfrm>
            <a:off x="2452688" y="159330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Line 80"/>
          <p:cNvSpPr>
            <a:spLocks noChangeShapeType="1"/>
          </p:cNvSpPr>
          <p:nvPr/>
        </p:nvSpPr>
        <p:spPr bwMode="auto">
          <a:xfrm>
            <a:off x="2986088" y="2279104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81"/>
          <p:cNvSpPr>
            <a:spLocks noChangeShapeType="1"/>
          </p:cNvSpPr>
          <p:nvPr/>
        </p:nvSpPr>
        <p:spPr bwMode="auto">
          <a:xfrm>
            <a:off x="3748088" y="189810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Text Box 82"/>
          <p:cNvSpPr txBox="1">
            <a:spLocks noChangeArrowheads="1"/>
          </p:cNvSpPr>
          <p:nvPr/>
        </p:nvSpPr>
        <p:spPr bwMode="auto">
          <a:xfrm>
            <a:off x="2579689" y="3879305"/>
            <a:ext cx="68435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30733" name="Text Box 83"/>
          <p:cNvSpPr txBox="1">
            <a:spLocks noChangeArrowheads="1"/>
          </p:cNvSpPr>
          <p:nvPr/>
        </p:nvSpPr>
        <p:spPr bwMode="auto">
          <a:xfrm>
            <a:off x="3341689" y="3955504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Instruction</a:t>
            </a:r>
          </a:p>
        </p:txBody>
      </p:sp>
      <p:sp>
        <p:nvSpPr>
          <p:cNvPr id="30734" name="Text Box 84"/>
          <p:cNvSpPr txBox="1">
            <a:spLocks noChangeArrowheads="1"/>
          </p:cNvSpPr>
          <p:nvPr/>
        </p:nvSpPr>
        <p:spPr bwMode="auto">
          <a:xfrm>
            <a:off x="2930134" y="3422105"/>
            <a:ext cx="88184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30735" name="Text Box 85"/>
          <p:cNvSpPr txBox="1">
            <a:spLocks noChangeArrowheads="1"/>
          </p:cNvSpPr>
          <p:nvPr/>
        </p:nvSpPr>
        <p:spPr bwMode="auto">
          <a:xfrm>
            <a:off x="3367088" y="1821905"/>
            <a:ext cx="44435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30736" name="Text Box 86"/>
          <p:cNvSpPr txBox="1">
            <a:spLocks noChangeArrowheads="1"/>
          </p:cNvSpPr>
          <p:nvPr/>
        </p:nvSpPr>
        <p:spPr bwMode="auto">
          <a:xfrm>
            <a:off x="2046288" y="3955505"/>
            <a:ext cx="34817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30737" name="Text Box 88"/>
          <p:cNvSpPr txBox="1">
            <a:spLocks noChangeArrowheads="1"/>
          </p:cNvSpPr>
          <p:nvPr/>
        </p:nvSpPr>
        <p:spPr bwMode="auto">
          <a:xfrm>
            <a:off x="2757489" y="2126704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30738" name="Line 89"/>
          <p:cNvSpPr>
            <a:spLocks noChangeShapeType="1"/>
          </p:cNvSpPr>
          <p:nvPr/>
        </p:nvSpPr>
        <p:spPr bwMode="auto">
          <a:xfrm>
            <a:off x="4103688" y="4107904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Line 90"/>
          <p:cNvSpPr>
            <a:spLocks noChangeShapeType="1"/>
          </p:cNvSpPr>
          <p:nvPr/>
        </p:nvSpPr>
        <p:spPr bwMode="auto">
          <a:xfrm>
            <a:off x="4383088" y="3498304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Line 91"/>
          <p:cNvSpPr>
            <a:spLocks noChangeShapeType="1"/>
          </p:cNvSpPr>
          <p:nvPr/>
        </p:nvSpPr>
        <p:spPr bwMode="auto">
          <a:xfrm>
            <a:off x="4230688" y="4641304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Line 92"/>
          <p:cNvSpPr>
            <a:spLocks noChangeShapeType="1"/>
          </p:cNvSpPr>
          <p:nvPr/>
        </p:nvSpPr>
        <p:spPr bwMode="auto">
          <a:xfrm>
            <a:off x="2452688" y="1593304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2" name="Line 96"/>
          <p:cNvSpPr>
            <a:spLocks noChangeShapeType="1"/>
          </p:cNvSpPr>
          <p:nvPr/>
        </p:nvSpPr>
        <p:spPr bwMode="auto">
          <a:xfrm>
            <a:off x="6338888" y="2431504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Oval 97"/>
          <p:cNvSpPr>
            <a:spLocks noChangeArrowheads="1"/>
          </p:cNvSpPr>
          <p:nvPr/>
        </p:nvSpPr>
        <p:spPr bwMode="auto">
          <a:xfrm>
            <a:off x="6567488" y="2126704"/>
            <a:ext cx="4572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98"/>
          <p:cNvSpPr>
            <a:spLocks noChangeArrowheads="1"/>
          </p:cNvSpPr>
          <p:nvPr/>
        </p:nvSpPr>
        <p:spPr bwMode="auto">
          <a:xfrm>
            <a:off x="6567488" y="2202904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30745" name="Line 99"/>
          <p:cNvSpPr>
            <a:spLocks noChangeShapeType="1"/>
          </p:cNvSpPr>
          <p:nvPr/>
        </p:nvSpPr>
        <p:spPr bwMode="auto">
          <a:xfrm>
            <a:off x="6338888" y="243150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100"/>
          <p:cNvSpPr>
            <a:spLocks noChangeShapeType="1"/>
          </p:cNvSpPr>
          <p:nvPr/>
        </p:nvSpPr>
        <p:spPr bwMode="auto">
          <a:xfrm>
            <a:off x="3748088" y="1898104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7253288" y="1745704"/>
            <a:ext cx="381000" cy="914400"/>
            <a:chOff x="1392" y="2880"/>
            <a:chExt cx="288" cy="480"/>
          </a:xfrm>
        </p:grpSpPr>
        <p:sp>
          <p:nvSpPr>
            <p:cNvPr id="30781" name="Line 102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103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Line 104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Line 105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Line 106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Line 107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7" name="Line 108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8" name="Text Box 109"/>
          <p:cNvSpPr txBox="1">
            <a:spLocks noChangeArrowheads="1"/>
          </p:cNvSpPr>
          <p:nvPr/>
        </p:nvSpPr>
        <p:spPr bwMode="auto">
          <a:xfrm>
            <a:off x="7253288" y="2050505"/>
            <a:ext cx="44435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30749" name="Line 110"/>
          <p:cNvSpPr>
            <a:spLocks noChangeShapeType="1"/>
          </p:cNvSpPr>
          <p:nvPr/>
        </p:nvSpPr>
        <p:spPr bwMode="auto">
          <a:xfrm>
            <a:off x="7024688" y="243150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50" name="Line 111"/>
          <p:cNvSpPr>
            <a:spLocks noChangeShapeType="1"/>
          </p:cNvSpPr>
          <p:nvPr/>
        </p:nvSpPr>
        <p:spPr bwMode="auto">
          <a:xfrm>
            <a:off x="7634288" y="220290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51" name="AutoShape 112"/>
          <p:cNvSpPr>
            <a:spLocks noChangeArrowheads="1"/>
          </p:cNvSpPr>
          <p:nvPr/>
        </p:nvSpPr>
        <p:spPr bwMode="auto">
          <a:xfrm rot="-5400000">
            <a:off x="7558088" y="1821904"/>
            <a:ext cx="838200" cy="228600"/>
          </a:xfrm>
          <a:custGeom>
            <a:avLst/>
            <a:gdLst>
              <a:gd name="T0" fmla="*/ 28460964 w 21600"/>
              <a:gd name="T1" fmla="*/ 1209675 h 21600"/>
              <a:gd name="T2" fmla="*/ 16263407 w 21600"/>
              <a:gd name="T3" fmla="*/ 2419350 h 21600"/>
              <a:gd name="T4" fmla="*/ 4065852 w 21600"/>
              <a:gd name="T5" fmla="*/ 1209675 h 21600"/>
              <a:gd name="T6" fmla="*/ 162634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Line 113"/>
          <p:cNvSpPr>
            <a:spLocks noChangeShapeType="1"/>
          </p:cNvSpPr>
          <p:nvPr/>
        </p:nvSpPr>
        <p:spPr bwMode="auto">
          <a:xfrm>
            <a:off x="6338888" y="1669504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53" name="Line 114"/>
          <p:cNvSpPr>
            <a:spLocks noChangeShapeType="1"/>
          </p:cNvSpPr>
          <p:nvPr/>
        </p:nvSpPr>
        <p:spPr bwMode="auto">
          <a:xfrm>
            <a:off x="6338888" y="1669504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4" name="Line 117"/>
          <p:cNvSpPr>
            <a:spLocks noChangeShapeType="1"/>
          </p:cNvSpPr>
          <p:nvPr/>
        </p:nvSpPr>
        <p:spPr bwMode="auto">
          <a:xfrm>
            <a:off x="8015288" y="2202904"/>
            <a:ext cx="0" cy="304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5" name="Rectangle 118"/>
          <p:cNvSpPr>
            <a:spLocks noChangeArrowheads="1"/>
          </p:cNvSpPr>
          <p:nvPr/>
        </p:nvSpPr>
        <p:spPr bwMode="auto">
          <a:xfrm>
            <a:off x="7862888" y="2431505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dirty="0" err="1">
                <a:solidFill>
                  <a:srgbClr val="FF3300"/>
                </a:solidFill>
              </a:rPr>
              <a:t>PCSrc</a:t>
            </a:r>
            <a:endParaRPr lang="en-US" sz="1400" dirty="0">
              <a:solidFill>
                <a:srgbClr val="FF3300"/>
              </a:solidFill>
            </a:endParaRPr>
          </a:p>
        </p:txBody>
      </p:sp>
      <p:sp>
        <p:nvSpPr>
          <p:cNvPr id="30756" name="Line 119"/>
          <p:cNvSpPr>
            <a:spLocks noChangeShapeType="1"/>
          </p:cNvSpPr>
          <p:nvPr/>
        </p:nvSpPr>
        <p:spPr bwMode="auto">
          <a:xfrm>
            <a:off x="6338888" y="4717504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122"/>
          <p:cNvSpPr>
            <a:spLocks noChangeShapeType="1"/>
          </p:cNvSpPr>
          <p:nvPr/>
        </p:nvSpPr>
        <p:spPr bwMode="auto">
          <a:xfrm>
            <a:off x="9248775" y="1059904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AutoShape 123"/>
          <p:cNvSpPr>
            <a:spLocks noChangeArrowheads="1"/>
          </p:cNvSpPr>
          <p:nvPr/>
        </p:nvSpPr>
        <p:spPr bwMode="auto">
          <a:xfrm rot="-5400000">
            <a:off x="8410575" y="1440904"/>
            <a:ext cx="838200" cy="228600"/>
          </a:xfrm>
          <a:custGeom>
            <a:avLst/>
            <a:gdLst>
              <a:gd name="T0" fmla="*/ 28460964 w 21600"/>
              <a:gd name="T1" fmla="*/ 1209675 h 21600"/>
              <a:gd name="T2" fmla="*/ 16263407 w 21600"/>
              <a:gd name="T3" fmla="*/ 2419350 h 21600"/>
              <a:gd name="T4" fmla="*/ 4065852 w 21600"/>
              <a:gd name="T5" fmla="*/ 1209675 h 21600"/>
              <a:gd name="T6" fmla="*/ 162634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124"/>
          <p:cNvSpPr>
            <a:spLocks noChangeShapeType="1"/>
          </p:cNvSpPr>
          <p:nvPr/>
        </p:nvSpPr>
        <p:spPr bwMode="auto">
          <a:xfrm>
            <a:off x="8943975" y="1593304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Rectangle 125"/>
          <p:cNvSpPr>
            <a:spLocks noChangeArrowheads="1"/>
          </p:cNvSpPr>
          <p:nvPr/>
        </p:nvSpPr>
        <p:spPr bwMode="auto">
          <a:xfrm>
            <a:off x="8715375" y="1669505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0761" name="Rectangle 126"/>
          <p:cNvSpPr>
            <a:spLocks noChangeArrowheads="1"/>
          </p:cNvSpPr>
          <p:nvPr/>
        </p:nvSpPr>
        <p:spPr bwMode="auto">
          <a:xfrm>
            <a:off x="8715375" y="1136105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0762" name="Line 127"/>
          <p:cNvSpPr>
            <a:spLocks noChangeShapeType="1"/>
          </p:cNvSpPr>
          <p:nvPr/>
        </p:nvSpPr>
        <p:spPr bwMode="auto">
          <a:xfrm>
            <a:off x="8791575" y="678904"/>
            <a:ext cx="0" cy="533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3" name="Line 128"/>
          <p:cNvSpPr>
            <a:spLocks noChangeShapeType="1"/>
          </p:cNvSpPr>
          <p:nvPr/>
        </p:nvSpPr>
        <p:spPr bwMode="auto">
          <a:xfrm>
            <a:off x="1843089" y="1059904"/>
            <a:ext cx="74056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Line 129"/>
          <p:cNvSpPr>
            <a:spLocks noChangeShapeType="1"/>
          </p:cNvSpPr>
          <p:nvPr/>
        </p:nvSpPr>
        <p:spPr bwMode="auto">
          <a:xfrm>
            <a:off x="1843088" y="4107904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5" name="Line 130"/>
          <p:cNvSpPr>
            <a:spLocks noChangeShapeType="1"/>
          </p:cNvSpPr>
          <p:nvPr/>
        </p:nvSpPr>
        <p:spPr bwMode="auto">
          <a:xfrm flipH="1">
            <a:off x="1828800" y="1059904"/>
            <a:ext cx="14288" cy="3048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6" name="Line 131"/>
          <p:cNvSpPr>
            <a:spLocks noChangeShapeType="1"/>
          </p:cNvSpPr>
          <p:nvPr/>
        </p:nvSpPr>
        <p:spPr bwMode="auto">
          <a:xfrm>
            <a:off x="4384675" y="1364704"/>
            <a:ext cx="0" cy="3429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7" name="Oval 132"/>
          <p:cNvSpPr>
            <a:spLocks noChangeArrowheads="1"/>
          </p:cNvSpPr>
          <p:nvPr/>
        </p:nvSpPr>
        <p:spPr bwMode="auto">
          <a:xfrm>
            <a:off x="4662488" y="1136104"/>
            <a:ext cx="457200" cy="5334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8" name="Line 133"/>
          <p:cNvSpPr>
            <a:spLocks noChangeShapeType="1"/>
          </p:cNvSpPr>
          <p:nvPr/>
        </p:nvSpPr>
        <p:spPr bwMode="auto">
          <a:xfrm>
            <a:off x="5043489" y="1288504"/>
            <a:ext cx="3660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9" name="Rectangle 134"/>
          <p:cNvSpPr>
            <a:spLocks noChangeArrowheads="1"/>
          </p:cNvSpPr>
          <p:nvPr/>
        </p:nvSpPr>
        <p:spPr bwMode="auto">
          <a:xfrm>
            <a:off x="4662488" y="1212304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30770" name="Line 135"/>
          <p:cNvSpPr>
            <a:spLocks noChangeShapeType="1"/>
          </p:cNvSpPr>
          <p:nvPr/>
        </p:nvSpPr>
        <p:spPr bwMode="auto">
          <a:xfrm>
            <a:off x="4371976" y="1364704"/>
            <a:ext cx="2905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71" name="Rectangle 136"/>
          <p:cNvSpPr>
            <a:spLocks noChangeArrowheads="1"/>
          </p:cNvSpPr>
          <p:nvPr/>
        </p:nvSpPr>
        <p:spPr bwMode="auto">
          <a:xfrm>
            <a:off x="8839200" y="504280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>
                <a:solidFill>
                  <a:srgbClr val="FF3300"/>
                </a:solidFill>
              </a:rPr>
              <a:t>Jump</a:t>
            </a:r>
          </a:p>
        </p:txBody>
      </p:sp>
      <p:sp>
        <p:nvSpPr>
          <p:cNvPr id="30772" name="Line 137"/>
          <p:cNvSpPr>
            <a:spLocks noChangeShapeType="1"/>
          </p:cNvSpPr>
          <p:nvPr/>
        </p:nvSpPr>
        <p:spPr bwMode="auto">
          <a:xfrm>
            <a:off x="8077200" y="1898105"/>
            <a:ext cx="6350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73" name="Line 138"/>
          <p:cNvSpPr>
            <a:spLocks noChangeShapeType="1"/>
          </p:cNvSpPr>
          <p:nvPr/>
        </p:nvSpPr>
        <p:spPr bwMode="auto">
          <a:xfrm flipV="1">
            <a:off x="5881688" y="1288504"/>
            <a:ext cx="0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4" name="Line 140"/>
          <p:cNvSpPr>
            <a:spLocks noChangeShapeType="1"/>
          </p:cNvSpPr>
          <p:nvPr/>
        </p:nvSpPr>
        <p:spPr bwMode="auto">
          <a:xfrm>
            <a:off x="4495800" y="1288504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5" name="Line 141"/>
          <p:cNvSpPr>
            <a:spLocks noChangeShapeType="1"/>
          </p:cNvSpPr>
          <p:nvPr/>
        </p:nvSpPr>
        <p:spPr bwMode="auto">
          <a:xfrm>
            <a:off x="5272088" y="1212304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6" name="Text Box 142"/>
          <p:cNvSpPr txBox="1">
            <a:spLocks noChangeArrowheads="1"/>
          </p:cNvSpPr>
          <p:nvPr/>
        </p:nvSpPr>
        <p:spPr bwMode="auto">
          <a:xfrm>
            <a:off x="5195889" y="1288504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28</a:t>
            </a:r>
          </a:p>
        </p:txBody>
      </p:sp>
      <p:sp>
        <p:nvSpPr>
          <p:cNvPr id="30777" name="Rectangle 143"/>
          <p:cNvSpPr>
            <a:spLocks noChangeArrowheads="1"/>
          </p:cNvSpPr>
          <p:nvPr/>
        </p:nvSpPr>
        <p:spPr bwMode="auto">
          <a:xfrm>
            <a:off x="5943600" y="1364705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PC+4[31-28]</a:t>
            </a:r>
          </a:p>
        </p:txBody>
      </p:sp>
      <p:sp>
        <p:nvSpPr>
          <p:cNvPr id="30778" name="Text Box 144"/>
          <p:cNvSpPr txBox="1">
            <a:spLocks noChangeArrowheads="1"/>
          </p:cNvSpPr>
          <p:nvPr/>
        </p:nvSpPr>
        <p:spPr bwMode="auto">
          <a:xfrm>
            <a:off x="6110289" y="1059904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30779" name="Line 145"/>
          <p:cNvSpPr>
            <a:spLocks noChangeShapeType="1"/>
          </p:cNvSpPr>
          <p:nvPr/>
        </p:nvSpPr>
        <p:spPr bwMode="auto">
          <a:xfrm>
            <a:off x="6110288" y="1212304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0" name="Line 146"/>
          <p:cNvSpPr>
            <a:spLocks noChangeShapeType="1"/>
          </p:cNvSpPr>
          <p:nvPr/>
        </p:nvSpPr>
        <p:spPr bwMode="auto">
          <a:xfrm>
            <a:off x="5803900" y="1475830"/>
            <a:ext cx="139700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6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85"/>
          <p:cNvSpPr txBox="1">
            <a:spLocks noChangeArrowheads="1"/>
          </p:cNvSpPr>
          <p:nvPr/>
        </p:nvSpPr>
        <p:spPr bwMode="auto">
          <a:xfrm>
            <a:off x="4281489" y="1249364"/>
            <a:ext cx="35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26</a:t>
            </a:r>
          </a:p>
        </p:txBody>
      </p:sp>
      <p:sp>
        <p:nvSpPr>
          <p:cNvPr id="31747" name="Rectangle 184"/>
          <p:cNvSpPr>
            <a:spLocks noChangeArrowheads="1"/>
          </p:cNvSpPr>
          <p:nvPr/>
        </p:nvSpPr>
        <p:spPr bwMode="auto">
          <a:xfrm>
            <a:off x="3824288" y="914401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Instr[25-0]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48343" y="76200"/>
            <a:ext cx="10685417" cy="474662"/>
          </a:xfrm>
        </p:spPr>
        <p:txBody>
          <a:bodyPr>
            <a:noAutofit/>
          </a:bodyPr>
          <a:lstStyle/>
          <a:p>
            <a:r>
              <a:rPr lang="en-US" dirty="0" smtClean="0"/>
              <a:t>Summary: MIPS </a:t>
            </a:r>
            <a:r>
              <a:rPr lang="en-US" dirty="0"/>
              <a:t>Machine (with Controls)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14688" y="1219200"/>
            <a:ext cx="381000" cy="990600"/>
            <a:chOff x="1392" y="2880"/>
            <a:chExt cx="288" cy="480"/>
          </a:xfrm>
        </p:grpSpPr>
        <p:sp>
          <p:nvSpPr>
            <p:cNvPr id="31926" name="Line 4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7" name="Line 5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8" name="Line 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9" name="Line 7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0" name="Line 8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1" name="Line 9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32" name="Line 10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0" name="Rectangle 11"/>
          <p:cNvSpPr>
            <a:spLocks noChangeArrowheads="1"/>
          </p:cNvSpPr>
          <p:nvPr/>
        </p:nvSpPr>
        <p:spPr bwMode="auto">
          <a:xfrm>
            <a:off x="2514600" y="3886200"/>
            <a:ext cx="1447800" cy="14478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12"/>
          <p:cNvSpPr>
            <a:spLocks noChangeArrowheads="1"/>
          </p:cNvSpPr>
          <p:nvPr/>
        </p:nvSpPr>
        <p:spPr bwMode="auto">
          <a:xfrm>
            <a:off x="1981200" y="4267200"/>
            <a:ext cx="228600" cy="838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>
            <a:off x="2209800" y="4648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14"/>
          <p:cNvSpPr>
            <a:spLocks noChangeShapeType="1"/>
          </p:cNvSpPr>
          <p:nvPr/>
        </p:nvSpPr>
        <p:spPr bwMode="auto">
          <a:xfrm>
            <a:off x="2300288" y="13716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Line 15"/>
          <p:cNvSpPr>
            <a:spLocks noChangeShapeType="1"/>
          </p:cNvSpPr>
          <p:nvPr/>
        </p:nvSpPr>
        <p:spPr bwMode="auto">
          <a:xfrm>
            <a:off x="2833688" y="2057400"/>
            <a:ext cx="381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Text Box 16"/>
          <p:cNvSpPr txBox="1">
            <a:spLocks noChangeArrowheads="1"/>
          </p:cNvSpPr>
          <p:nvPr/>
        </p:nvSpPr>
        <p:spPr bwMode="auto">
          <a:xfrm>
            <a:off x="2438401" y="4419601"/>
            <a:ext cx="68435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</a:t>
            </a:r>
          </a:p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31756" name="Text Box 17"/>
          <p:cNvSpPr txBox="1">
            <a:spLocks noChangeArrowheads="1"/>
          </p:cNvSpPr>
          <p:nvPr/>
        </p:nvSpPr>
        <p:spPr bwMode="auto">
          <a:xfrm>
            <a:off x="3200400" y="4495800"/>
            <a:ext cx="8699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Instr[31-0]</a:t>
            </a:r>
          </a:p>
        </p:txBody>
      </p:sp>
      <p:sp>
        <p:nvSpPr>
          <p:cNvPr id="31757" name="Text Box 18"/>
          <p:cNvSpPr txBox="1">
            <a:spLocks noChangeArrowheads="1"/>
          </p:cNvSpPr>
          <p:nvPr/>
        </p:nvSpPr>
        <p:spPr bwMode="auto">
          <a:xfrm>
            <a:off x="2788847" y="3962401"/>
            <a:ext cx="88184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Instruction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31758" name="Text Box 19"/>
          <p:cNvSpPr txBox="1">
            <a:spLocks noChangeArrowheads="1"/>
          </p:cNvSpPr>
          <p:nvPr/>
        </p:nvSpPr>
        <p:spPr bwMode="auto">
          <a:xfrm>
            <a:off x="3214688" y="1600201"/>
            <a:ext cx="44435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31759" name="Text Box 20"/>
          <p:cNvSpPr txBox="1">
            <a:spLocks noChangeArrowheads="1"/>
          </p:cNvSpPr>
          <p:nvPr/>
        </p:nvSpPr>
        <p:spPr bwMode="auto">
          <a:xfrm>
            <a:off x="1905000" y="4495801"/>
            <a:ext cx="34817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PC</a:t>
            </a:r>
          </a:p>
        </p:txBody>
      </p:sp>
      <p:sp>
        <p:nvSpPr>
          <p:cNvPr id="31760" name="Line 21"/>
          <p:cNvSpPr>
            <a:spLocks noChangeShapeType="1"/>
          </p:cNvSpPr>
          <p:nvPr/>
        </p:nvSpPr>
        <p:spPr bwMode="auto">
          <a:xfrm>
            <a:off x="1690688" y="914400"/>
            <a:ext cx="762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1676400" y="4648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Text Box 23"/>
          <p:cNvSpPr txBox="1">
            <a:spLocks noChangeArrowheads="1"/>
          </p:cNvSpPr>
          <p:nvPr/>
        </p:nvSpPr>
        <p:spPr bwMode="auto">
          <a:xfrm>
            <a:off x="2605089" y="19050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4</a:t>
            </a:r>
          </a:p>
        </p:txBody>
      </p:sp>
      <p:sp>
        <p:nvSpPr>
          <p:cNvPr id="31763" name="Rectangle 24"/>
          <p:cNvSpPr>
            <a:spLocks noChangeArrowheads="1"/>
          </p:cNvSpPr>
          <p:nvPr/>
        </p:nvSpPr>
        <p:spPr bwMode="auto">
          <a:xfrm>
            <a:off x="4967288" y="38862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25"/>
          <p:cNvSpPr>
            <a:spLocks noChangeShapeType="1"/>
          </p:cNvSpPr>
          <p:nvPr/>
        </p:nvSpPr>
        <p:spPr bwMode="auto">
          <a:xfrm>
            <a:off x="3962400" y="46482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Line 26"/>
          <p:cNvSpPr>
            <a:spLocks noChangeShapeType="1"/>
          </p:cNvSpPr>
          <p:nvPr/>
        </p:nvSpPr>
        <p:spPr bwMode="auto">
          <a:xfrm>
            <a:off x="4114800" y="4419600"/>
            <a:ext cx="852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Line 27"/>
          <p:cNvSpPr>
            <a:spLocks noChangeShapeType="1"/>
          </p:cNvSpPr>
          <p:nvPr/>
        </p:nvSpPr>
        <p:spPr bwMode="auto">
          <a:xfrm>
            <a:off x="4114800" y="4953000"/>
            <a:ext cx="471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Line 28"/>
          <p:cNvSpPr>
            <a:spLocks noChangeShapeType="1"/>
          </p:cNvSpPr>
          <p:nvPr/>
        </p:nvSpPr>
        <p:spPr bwMode="auto">
          <a:xfrm>
            <a:off x="9844088" y="5029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Line 29"/>
          <p:cNvSpPr>
            <a:spLocks noChangeShapeType="1"/>
          </p:cNvSpPr>
          <p:nvPr/>
        </p:nvSpPr>
        <p:spPr bwMode="auto">
          <a:xfrm>
            <a:off x="4114800" y="4038600"/>
            <a:ext cx="852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Line 30"/>
          <p:cNvSpPr>
            <a:spLocks noChangeShapeType="1"/>
          </p:cNvSpPr>
          <p:nvPr/>
        </p:nvSpPr>
        <p:spPr bwMode="auto">
          <a:xfrm>
            <a:off x="6415088" y="4267200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Line 31"/>
          <p:cNvSpPr>
            <a:spLocks noChangeShapeType="1"/>
          </p:cNvSpPr>
          <p:nvPr/>
        </p:nvSpPr>
        <p:spPr bwMode="auto">
          <a:xfrm>
            <a:off x="6567488" y="4876800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Line 32"/>
          <p:cNvSpPr>
            <a:spLocks noChangeShapeType="1"/>
          </p:cNvSpPr>
          <p:nvPr/>
        </p:nvSpPr>
        <p:spPr bwMode="auto">
          <a:xfrm>
            <a:off x="7939088" y="6019800"/>
            <a:ext cx="193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2" name="Line 33"/>
          <p:cNvSpPr>
            <a:spLocks noChangeShapeType="1"/>
          </p:cNvSpPr>
          <p:nvPr/>
        </p:nvSpPr>
        <p:spPr bwMode="auto">
          <a:xfrm>
            <a:off x="7786688" y="46482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Text Box 34"/>
          <p:cNvSpPr txBox="1">
            <a:spLocks noChangeArrowheads="1"/>
          </p:cNvSpPr>
          <p:nvPr/>
        </p:nvSpPr>
        <p:spPr bwMode="auto">
          <a:xfrm>
            <a:off x="4891089" y="5029201"/>
            <a:ext cx="85651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31774" name="Text Box 35"/>
          <p:cNvSpPr txBox="1">
            <a:spLocks noChangeArrowheads="1"/>
          </p:cNvSpPr>
          <p:nvPr/>
        </p:nvSpPr>
        <p:spPr bwMode="auto">
          <a:xfrm>
            <a:off x="4891088" y="3886201"/>
            <a:ext cx="94820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1</a:t>
            </a:r>
          </a:p>
        </p:txBody>
      </p:sp>
      <p:sp>
        <p:nvSpPr>
          <p:cNvPr id="31775" name="Text Box 36"/>
          <p:cNvSpPr txBox="1">
            <a:spLocks noChangeArrowheads="1"/>
          </p:cNvSpPr>
          <p:nvPr/>
        </p:nvSpPr>
        <p:spPr bwMode="auto">
          <a:xfrm>
            <a:off x="4891088" y="4267201"/>
            <a:ext cx="94820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Addr 2</a:t>
            </a:r>
          </a:p>
        </p:txBody>
      </p:sp>
      <p:sp>
        <p:nvSpPr>
          <p:cNvPr id="31776" name="Text Box 37"/>
          <p:cNvSpPr txBox="1">
            <a:spLocks noChangeArrowheads="1"/>
          </p:cNvSpPr>
          <p:nvPr/>
        </p:nvSpPr>
        <p:spPr bwMode="auto">
          <a:xfrm>
            <a:off x="4891089" y="4648200"/>
            <a:ext cx="903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Addr</a:t>
            </a:r>
          </a:p>
        </p:txBody>
      </p:sp>
      <p:sp>
        <p:nvSpPr>
          <p:cNvPr id="31777" name="Text Box 38"/>
          <p:cNvSpPr txBox="1">
            <a:spLocks noChangeArrowheads="1"/>
          </p:cNvSpPr>
          <p:nvPr/>
        </p:nvSpPr>
        <p:spPr bwMode="auto">
          <a:xfrm>
            <a:off x="5261116" y="4114801"/>
            <a:ext cx="69980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Register</a:t>
            </a:r>
          </a:p>
          <a:p>
            <a:pPr algn="ctr" eaLnBrk="0" hangingPunct="0"/>
            <a:endParaRPr lang="en-US" sz="1200" b="1"/>
          </a:p>
          <a:p>
            <a:pPr algn="ctr" eaLnBrk="0" hangingPunct="0"/>
            <a:r>
              <a:rPr lang="en-US" sz="1200" b="1"/>
              <a:t>File</a:t>
            </a:r>
          </a:p>
        </p:txBody>
      </p:sp>
      <p:sp>
        <p:nvSpPr>
          <p:cNvPr id="31778" name="Text Box 39"/>
          <p:cNvSpPr txBox="1">
            <a:spLocks noChangeArrowheads="1"/>
          </p:cNvSpPr>
          <p:nvPr/>
        </p:nvSpPr>
        <p:spPr bwMode="auto">
          <a:xfrm>
            <a:off x="5856351" y="4038601"/>
            <a:ext cx="62382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1</a:t>
            </a:r>
          </a:p>
        </p:txBody>
      </p:sp>
      <p:sp>
        <p:nvSpPr>
          <p:cNvPr id="31779" name="Text Box 40"/>
          <p:cNvSpPr txBox="1">
            <a:spLocks noChangeArrowheads="1"/>
          </p:cNvSpPr>
          <p:nvPr/>
        </p:nvSpPr>
        <p:spPr bwMode="auto">
          <a:xfrm>
            <a:off x="5881751" y="4724401"/>
            <a:ext cx="62382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200"/>
              <a:t>Read</a:t>
            </a:r>
          </a:p>
          <a:p>
            <a:pPr algn="r" eaLnBrk="0" hangingPunct="0"/>
            <a:r>
              <a:rPr lang="en-US" sz="1200"/>
              <a:t> Data 2</a:t>
            </a:r>
          </a:p>
        </p:txBody>
      </p:sp>
      <p:sp>
        <p:nvSpPr>
          <p:cNvPr id="31780" name="Freeform 41"/>
          <p:cNvSpPr>
            <a:spLocks/>
          </p:cNvSpPr>
          <p:nvPr/>
        </p:nvSpPr>
        <p:spPr bwMode="auto">
          <a:xfrm>
            <a:off x="7253288" y="39624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03308 h 1099"/>
              <a:gd name="T4" fmla="*/ 152596 w 388"/>
              <a:gd name="T5" fmla="*/ 651825 h 1099"/>
              <a:gd name="T6" fmla="*/ 0 w 388"/>
              <a:gd name="T7" fmla="*/ 790913 h 1099"/>
              <a:gd name="T8" fmla="*/ 0 w 388"/>
              <a:gd name="T9" fmla="*/ 1294221 h 1099"/>
              <a:gd name="T10" fmla="*/ 532025 w 388"/>
              <a:gd name="T11" fmla="*/ 931179 h 1099"/>
              <a:gd name="T12" fmla="*/ 532025 w 388"/>
              <a:gd name="T13" fmla="*/ 363042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Rectangle 42"/>
          <p:cNvSpPr>
            <a:spLocks noChangeArrowheads="1"/>
          </p:cNvSpPr>
          <p:nvPr/>
        </p:nvSpPr>
        <p:spPr bwMode="auto">
          <a:xfrm>
            <a:off x="7354889" y="4572001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31782" name="Rectangle 43"/>
          <p:cNvSpPr>
            <a:spLocks noChangeArrowheads="1"/>
          </p:cNvSpPr>
          <p:nvPr/>
        </p:nvSpPr>
        <p:spPr bwMode="auto">
          <a:xfrm>
            <a:off x="7253288" y="3581400"/>
            <a:ext cx="762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ovf</a:t>
            </a:r>
          </a:p>
        </p:txBody>
      </p:sp>
      <p:sp>
        <p:nvSpPr>
          <p:cNvPr id="31783" name="Rectangle 44"/>
          <p:cNvSpPr>
            <a:spLocks noChangeArrowheads="1"/>
          </p:cNvSpPr>
          <p:nvPr/>
        </p:nvSpPr>
        <p:spPr bwMode="auto">
          <a:xfrm>
            <a:off x="7405688" y="41910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31784" name="Line 45"/>
          <p:cNvSpPr>
            <a:spLocks noChangeShapeType="1"/>
          </p:cNvSpPr>
          <p:nvPr/>
        </p:nvSpPr>
        <p:spPr bwMode="auto">
          <a:xfrm>
            <a:off x="7558088" y="5029200"/>
            <a:ext cx="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Line 46"/>
          <p:cNvSpPr>
            <a:spLocks noChangeShapeType="1"/>
          </p:cNvSpPr>
          <p:nvPr/>
        </p:nvSpPr>
        <p:spPr bwMode="auto">
          <a:xfrm>
            <a:off x="5653088" y="3276600"/>
            <a:ext cx="0" cy="609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Rectangle 47"/>
          <p:cNvSpPr>
            <a:spLocks noChangeArrowheads="1"/>
          </p:cNvSpPr>
          <p:nvPr/>
        </p:nvSpPr>
        <p:spPr bwMode="auto">
          <a:xfrm>
            <a:off x="5653088" y="3276601"/>
            <a:ext cx="925512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3300"/>
                </a:solidFill>
              </a:rPr>
              <a:t>RegWrite</a:t>
            </a:r>
          </a:p>
        </p:txBody>
      </p:sp>
      <p:sp>
        <p:nvSpPr>
          <p:cNvPr id="31787" name="Line 48"/>
          <p:cNvSpPr>
            <a:spLocks noChangeShapeType="1"/>
          </p:cNvSpPr>
          <p:nvPr/>
        </p:nvSpPr>
        <p:spPr bwMode="auto">
          <a:xfrm flipV="1">
            <a:off x="7405688" y="3810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Line 49"/>
          <p:cNvSpPr>
            <a:spLocks noChangeShapeType="1"/>
          </p:cNvSpPr>
          <p:nvPr/>
        </p:nvSpPr>
        <p:spPr bwMode="auto">
          <a:xfrm flipV="1">
            <a:off x="7710488" y="2514600"/>
            <a:ext cx="0" cy="1752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Line 50"/>
          <p:cNvSpPr>
            <a:spLocks noChangeShapeType="1"/>
          </p:cNvSpPr>
          <p:nvPr/>
        </p:nvSpPr>
        <p:spPr bwMode="auto">
          <a:xfrm>
            <a:off x="10453688" y="48006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Rectangle 51"/>
          <p:cNvSpPr>
            <a:spLocks noChangeArrowheads="1"/>
          </p:cNvSpPr>
          <p:nvPr/>
        </p:nvSpPr>
        <p:spPr bwMode="auto">
          <a:xfrm>
            <a:off x="8320088" y="38862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52"/>
          <p:cNvSpPr>
            <a:spLocks noChangeShapeType="1"/>
          </p:cNvSpPr>
          <p:nvPr/>
        </p:nvSpPr>
        <p:spPr bwMode="auto">
          <a:xfrm>
            <a:off x="9767888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92" name="Line 53"/>
          <p:cNvSpPr>
            <a:spLocks noChangeShapeType="1"/>
          </p:cNvSpPr>
          <p:nvPr/>
        </p:nvSpPr>
        <p:spPr bwMode="auto">
          <a:xfrm>
            <a:off x="7939088" y="4191000"/>
            <a:ext cx="4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Line 54"/>
          <p:cNvSpPr>
            <a:spLocks noChangeShapeType="1"/>
          </p:cNvSpPr>
          <p:nvPr/>
        </p:nvSpPr>
        <p:spPr bwMode="auto">
          <a:xfrm>
            <a:off x="8091488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4" name="Text Box 55"/>
          <p:cNvSpPr txBox="1">
            <a:spLocks noChangeArrowheads="1"/>
          </p:cNvSpPr>
          <p:nvPr/>
        </p:nvSpPr>
        <p:spPr bwMode="auto">
          <a:xfrm>
            <a:off x="8261272" y="4343401"/>
            <a:ext cx="73199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200" b="1"/>
              <a:t>Data</a:t>
            </a:r>
          </a:p>
          <a:p>
            <a:pPr algn="ctr" eaLnBrk="0" hangingPunct="0"/>
            <a:r>
              <a:rPr lang="en-US" sz="1200" b="1"/>
              <a:t>Memory</a:t>
            </a:r>
          </a:p>
        </p:txBody>
      </p:sp>
      <p:sp>
        <p:nvSpPr>
          <p:cNvPr id="31795" name="Text Box 56"/>
          <p:cNvSpPr txBox="1">
            <a:spLocks noChangeArrowheads="1"/>
          </p:cNvSpPr>
          <p:nvPr/>
        </p:nvSpPr>
        <p:spPr bwMode="auto">
          <a:xfrm>
            <a:off x="8243889" y="4038601"/>
            <a:ext cx="68435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Address</a:t>
            </a:r>
          </a:p>
        </p:txBody>
      </p:sp>
      <p:sp>
        <p:nvSpPr>
          <p:cNvPr id="31796" name="Text Box 57"/>
          <p:cNvSpPr txBox="1">
            <a:spLocks noChangeArrowheads="1"/>
          </p:cNvSpPr>
          <p:nvPr/>
        </p:nvSpPr>
        <p:spPr bwMode="auto">
          <a:xfrm>
            <a:off x="8243889" y="4876801"/>
            <a:ext cx="85651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Write Data</a:t>
            </a:r>
          </a:p>
        </p:txBody>
      </p:sp>
      <p:sp>
        <p:nvSpPr>
          <p:cNvPr id="31797" name="Text Box 58"/>
          <p:cNvSpPr txBox="1">
            <a:spLocks noChangeArrowheads="1"/>
          </p:cNvSpPr>
          <p:nvPr/>
        </p:nvSpPr>
        <p:spPr bwMode="auto">
          <a:xfrm>
            <a:off x="8929689" y="4495801"/>
            <a:ext cx="82150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Read Data</a:t>
            </a:r>
          </a:p>
        </p:txBody>
      </p:sp>
      <p:sp>
        <p:nvSpPr>
          <p:cNvPr id="31798" name="Line 59"/>
          <p:cNvSpPr>
            <a:spLocks noChangeShapeType="1"/>
          </p:cNvSpPr>
          <p:nvPr/>
        </p:nvSpPr>
        <p:spPr bwMode="auto">
          <a:xfrm>
            <a:off x="9005888" y="2971800"/>
            <a:ext cx="0" cy="914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Rectangle 60"/>
          <p:cNvSpPr>
            <a:spLocks noChangeArrowheads="1"/>
          </p:cNvSpPr>
          <p:nvPr/>
        </p:nvSpPr>
        <p:spPr bwMode="auto">
          <a:xfrm>
            <a:off x="8015288" y="2743201"/>
            <a:ext cx="925512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F3300"/>
                </a:solidFill>
              </a:rPr>
              <a:t>MemWrite</a:t>
            </a:r>
          </a:p>
        </p:txBody>
      </p:sp>
      <p:sp>
        <p:nvSpPr>
          <p:cNvPr id="31800" name="Rectangle 61"/>
          <p:cNvSpPr>
            <a:spLocks noChangeArrowheads="1"/>
          </p:cNvSpPr>
          <p:nvPr/>
        </p:nvSpPr>
        <p:spPr bwMode="auto">
          <a:xfrm>
            <a:off x="9310688" y="2438401"/>
            <a:ext cx="925512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F3300"/>
                </a:solidFill>
              </a:rPr>
              <a:t>MemRead</a:t>
            </a:r>
          </a:p>
        </p:txBody>
      </p:sp>
      <p:sp>
        <p:nvSpPr>
          <p:cNvPr id="31801" name="Line 62"/>
          <p:cNvSpPr>
            <a:spLocks noChangeShapeType="1"/>
          </p:cNvSpPr>
          <p:nvPr/>
        </p:nvSpPr>
        <p:spPr bwMode="auto">
          <a:xfrm>
            <a:off x="9005888" y="5334000"/>
            <a:ext cx="0" cy="304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Line 63"/>
          <p:cNvSpPr>
            <a:spLocks noChangeShapeType="1"/>
          </p:cNvSpPr>
          <p:nvPr/>
        </p:nvSpPr>
        <p:spPr bwMode="auto">
          <a:xfrm>
            <a:off x="4738688" y="6781800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Line 64"/>
          <p:cNvSpPr>
            <a:spLocks noChangeShapeType="1"/>
          </p:cNvSpPr>
          <p:nvPr/>
        </p:nvSpPr>
        <p:spPr bwMode="auto">
          <a:xfrm>
            <a:off x="6516688" y="5486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Line 65"/>
          <p:cNvSpPr>
            <a:spLocks noChangeShapeType="1"/>
          </p:cNvSpPr>
          <p:nvPr/>
        </p:nvSpPr>
        <p:spPr bwMode="auto">
          <a:xfrm>
            <a:off x="6273800" y="5867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Oval 66"/>
          <p:cNvSpPr>
            <a:spLocks noChangeArrowheads="1"/>
          </p:cNvSpPr>
          <p:nvPr/>
        </p:nvSpPr>
        <p:spPr bwMode="auto">
          <a:xfrm>
            <a:off x="5664200" y="5486400"/>
            <a:ext cx="609600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06" name="Rectangle 67"/>
          <p:cNvSpPr>
            <a:spLocks noChangeArrowheads="1"/>
          </p:cNvSpPr>
          <p:nvPr/>
        </p:nvSpPr>
        <p:spPr bwMode="auto">
          <a:xfrm>
            <a:off x="5715000" y="5638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eaLnBrk="0" hangingPunct="0"/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31807" name="Line 68"/>
          <p:cNvSpPr>
            <a:spLocks noChangeShapeType="1"/>
          </p:cNvSpPr>
          <p:nvPr/>
        </p:nvSpPr>
        <p:spPr bwMode="auto">
          <a:xfrm>
            <a:off x="4100514" y="5867400"/>
            <a:ext cx="1563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Line 69"/>
          <p:cNvSpPr>
            <a:spLocks noChangeShapeType="1"/>
          </p:cNvSpPr>
          <p:nvPr/>
        </p:nvSpPr>
        <p:spPr bwMode="auto">
          <a:xfrm>
            <a:off x="5334000" y="5791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Line 70"/>
          <p:cNvSpPr>
            <a:spLocks noChangeShapeType="1"/>
          </p:cNvSpPr>
          <p:nvPr/>
        </p:nvSpPr>
        <p:spPr bwMode="auto">
          <a:xfrm>
            <a:off x="6350000" y="57912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Text Box 71"/>
          <p:cNvSpPr txBox="1">
            <a:spLocks noChangeArrowheads="1"/>
          </p:cNvSpPr>
          <p:nvPr/>
        </p:nvSpPr>
        <p:spPr bwMode="auto">
          <a:xfrm>
            <a:off x="5334001" y="58674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16</a:t>
            </a:r>
          </a:p>
        </p:txBody>
      </p:sp>
      <p:sp>
        <p:nvSpPr>
          <p:cNvPr id="31811" name="Text Box 72"/>
          <p:cNvSpPr txBox="1">
            <a:spLocks noChangeArrowheads="1"/>
          </p:cNvSpPr>
          <p:nvPr/>
        </p:nvSpPr>
        <p:spPr bwMode="auto">
          <a:xfrm>
            <a:off x="6338889" y="58674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31812" name="Line 73"/>
          <p:cNvSpPr>
            <a:spLocks noChangeShapeType="1"/>
          </p:cNvSpPr>
          <p:nvPr/>
        </p:nvSpPr>
        <p:spPr bwMode="auto">
          <a:xfrm>
            <a:off x="6516688" y="4876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Line 74"/>
          <p:cNvSpPr>
            <a:spLocks noChangeShapeType="1"/>
          </p:cNvSpPr>
          <p:nvPr/>
        </p:nvSpPr>
        <p:spPr bwMode="auto">
          <a:xfrm>
            <a:off x="9844088" y="50292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Line 75"/>
          <p:cNvSpPr>
            <a:spLocks noChangeShapeType="1"/>
          </p:cNvSpPr>
          <p:nvPr/>
        </p:nvSpPr>
        <p:spPr bwMode="auto">
          <a:xfrm>
            <a:off x="6643688" y="5257800"/>
            <a:ext cx="17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Line 76"/>
          <p:cNvSpPr>
            <a:spLocks noChangeShapeType="1"/>
          </p:cNvSpPr>
          <p:nvPr/>
        </p:nvSpPr>
        <p:spPr bwMode="auto">
          <a:xfrm>
            <a:off x="4738688" y="518160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AutoShape 77"/>
          <p:cNvSpPr>
            <a:spLocks noChangeArrowheads="1"/>
          </p:cNvSpPr>
          <p:nvPr/>
        </p:nvSpPr>
        <p:spPr bwMode="auto">
          <a:xfrm rot="-5400000">
            <a:off x="9844088" y="4724400"/>
            <a:ext cx="685800" cy="228600"/>
          </a:xfrm>
          <a:custGeom>
            <a:avLst/>
            <a:gdLst>
              <a:gd name="T0" fmla="*/ 19052382 w 21600"/>
              <a:gd name="T1" fmla="*/ 1209675 h 21600"/>
              <a:gd name="T2" fmla="*/ 10887075 w 21600"/>
              <a:gd name="T3" fmla="*/ 2419350 h 21600"/>
              <a:gd name="T4" fmla="*/ 2721769 w 21600"/>
              <a:gd name="T5" fmla="*/ 1209675 h 21600"/>
              <a:gd name="T6" fmla="*/ 108870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7" name="Line 78"/>
          <p:cNvSpPr>
            <a:spLocks noChangeShapeType="1"/>
          </p:cNvSpPr>
          <p:nvPr/>
        </p:nvSpPr>
        <p:spPr bwMode="auto">
          <a:xfrm>
            <a:off x="10301288" y="4800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AutoShape 79"/>
          <p:cNvSpPr>
            <a:spLocks noChangeArrowheads="1"/>
          </p:cNvSpPr>
          <p:nvPr/>
        </p:nvSpPr>
        <p:spPr bwMode="auto">
          <a:xfrm rot="-5400000">
            <a:off x="6554788" y="4914900"/>
            <a:ext cx="762000" cy="228600"/>
          </a:xfrm>
          <a:custGeom>
            <a:avLst/>
            <a:gdLst>
              <a:gd name="T0" fmla="*/ 23521459 w 21600"/>
              <a:gd name="T1" fmla="*/ 1209675 h 21600"/>
              <a:gd name="T2" fmla="*/ 13440833 w 21600"/>
              <a:gd name="T3" fmla="*/ 2419350 h 21600"/>
              <a:gd name="T4" fmla="*/ 3360208 w 21600"/>
              <a:gd name="T5" fmla="*/ 1209675 h 21600"/>
              <a:gd name="T6" fmla="*/ 134408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9" name="Line 80"/>
          <p:cNvSpPr>
            <a:spLocks noChangeShapeType="1"/>
          </p:cNvSpPr>
          <p:nvPr/>
        </p:nvSpPr>
        <p:spPr bwMode="auto">
          <a:xfrm>
            <a:off x="7050088" y="5029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Line 81"/>
          <p:cNvSpPr>
            <a:spLocks noChangeShapeType="1"/>
          </p:cNvSpPr>
          <p:nvPr/>
        </p:nvSpPr>
        <p:spPr bwMode="auto">
          <a:xfrm>
            <a:off x="4738688" y="5181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Line 82"/>
          <p:cNvSpPr>
            <a:spLocks noChangeShapeType="1"/>
          </p:cNvSpPr>
          <p:nvPr/>
        </p:nvSpPr>
        <p:spPr bwMode="auto">
          <a:xfrm>
            <a:off x="10148888" y="2819400"/>
            <a:ext cx="0" cy="1752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Rectangle 83"/>
          <p:cNvSpPr>
            <a:spLocks noChangeArrowheads="1"/>
          </p:cNvSpPr>
          <p:nvPr/>
        </p:nvSpPr>
        <p:spPr bwMode="auto">
          <a:xfrm>
            <a:off x="8624888" y="2590801"/>
            <a:ext cx="925512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200">
                <a:solidFill>
                  <a:srgbClr val="FF3300"/>
                </a:solidFill>
              </a:rPr>
              <a:t>MemtoReg</a:t>
            </a:r>
          </a:p>
        </p:txBody>
      </p:sp>
      <p:sp>
        <p:nvSpPr>
          <p:cNvPr id="31823" name="Rectangle 84"/>
          <p:cNvSpPr>
            <a:spLocks noChangeArrowheads="1"/>
          </p:cNvSpPr>
          <p:nvPr/>
        </p:nvSpPr>
        <p:spPr bwMode="auto">
          <a:xfrm>
            <a:off x="5805488" y="2895601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3300"/>
                </a:solidFill>
              </a:rPr>
              <a:t>ALUSrc</a:t>
            </a:r>
          </a:p>
        </p:txBody>
      </p:sp>
      <p:sp>
        <p:nvSpPr>
          <p:cNvPr id="31824" name="Oval 85"/>
          <p:cNvSpPr>
            <a:spLocks noChangeArrowheads="1"/>
          </p:cNvSpPr>
          <p:nvPr/>
        </p:nvSpPr>
        <p:spPr bwMode="auto">
          <a:xfrm>
            <a:off x="6872288" y="1905000"/>
            <a:ext cx="457200" cy="53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5" name="Rectangle 86"/>
          <p:cNvSpPr>
            <a:spLocks noChangeArrowheads="1"/>
          </p:cNvSpPr>
          <p:nvPr/>
        </p:nvSpPr>
        <p:spPr bwMode="auto">
          <a:xfrm>
            <a:off x="6872288" y="1905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31826" name="Line 87"/>
          <p:cNvSpPr>
            <a:spLocks noChangeShapeType="1"/>
          </p:cNvSpPr>
          <p:nvPr/>
        </p:nvSpPr>
        <p:spPr bwMode="auto">
          <a:xfrm>
            <a:off x="6643688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Line 88"/>
          <p:cNvSpPr>
            <a:spLocks noChangeShapeType="1"/>
          </p:cNvSpPr>
          <p:nvPr/>
        </p:nvSpPr>
        <p:spPr bwMode="auto">
          <a:xfrm>
            <a:off x="5881689" y="1752600"/>
            <a:ext cx="1690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7558088" y="1447800"/>
            <a:ext cx="381000" cy="914400"/>
            <a:chOff x="1392" y="2880"/>
            <a:chExt cx="288" cy="480"/>
          </a:xfrm>
        </p:grpSpPr>
        <p:sp>
          <p:nvSpPr>
            <p:cNvPr id="31919" name="Line 9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0" name="Line 9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1" name="Line 9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2" name="Line 9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3" name="Line 9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4" name="Line 9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25" name="Line 9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29" name="Text Box 97"/>
          <p:cNvSpPr txBox="1">
            <a:spLocks noChangeArrowheads="1"/>
          </p:cNvSpPr>
          <p:nvPr/>
        </p:nvSpPr>
        <p:spPr bwMode="auto">
          <a:xfrm>
            <a:off x="7558088" y="1752601"/>
            <a:ext cx="44435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Add</a:t>
            </a:r>
          </a:p>
        </p:txBody>
      </p:sp>
      <p:sp>
        <p:nvSpPr>
          <p:cNvPr id="31830" name="Line 98"/>
          <p:cNvSpPr>
            <a:spLocks noChangeShapeType="1"/>
          </p:cNvSpPr>
          <p:nvPr/>
        </p:nvSpPr>
        <p:spPr bwMode="auto">
          <a:xfrm>
            <a:off x="7315200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Line 99"/>
          <p:cNvSpPr>
            <a:spLocks noChangeShapeType="1"/>
          </p:cNvSpPr>
          <p:nvPr/>
        </p:nvSpPr>
        <p:spPr bwMode="auto">
          <a:xfrm>
            <a:off x="7939088" y="1905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Line 100"/>
          <p:cNvSpPr>
            <a:spLocks noChangeShapeType="1"/>
          </p:cNvSpPr>
          <p:nvPr/>
        </p:nvSpPr>
        <p:spPr bwMode="auto">
          <a:xfrm>
            <a:off x="2300288" y="1371600"/>
            <a:ext cx="0" cy="327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AutoShape 101"/>
          <p:cNvSpPr>
            <a:spLocks noChangeArrowheads="1"/>
          </p:cNvSpPr>
          <p:nvPr/>
        </p:nvSpPr>
        <p:spPr bwMode="auto">
          <a:xfrm rot="-5400000">
            <a:off x="7862888" y="1524000"/>
            <a:ext cx="838200" cy="228600"/>
          </a:xfrm>
          <a:custGeom>
            <a:avLst/>
            <a:gdLst>
              <a:gd name="T0" fmla="*/ 28460964 w 21600"/>
              <a:gd name="T1" fmla="*/ 1209675 h 21600"/>
              <a:gd name="T2" fmla="*/ 16263407 w 21600"/>
              <a:gd name="T3" fmla="*/ 2419350 h 21600"/>
              <a:gd name="T4" fmla="*/ 4065852 w 21600"/>
              <a:gd name="T5" fmla="*/ 1209675 h 21600"/>
              <a:gd name="T6" fmla="*/ 162634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4" name="Line 102"/>
          <p:cNvSpPr>
            <a:spLocks noChangeShapeType="1"/>
          </p:cNvSpPr>
          <p:nvPr/>
        </p:nvSpPr>
        <p:spPr bwMode="auto">
          <a:xfrm>
            <a:off x="6643688" y="13716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Line 103"/>
          <p:cNvSpPr>
            <a:spLocks noChangeShapeType="1"/>
          </p:cNvSpPr>
          <p:nvPr/>
        </p:nvSpPr>
        <p:spPr bwMode="auto">
          <a:xfrm>
            <a:off x="6643688" y="137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Line 104"/>
          <p:cNvSpPr>
            <a:spLocks noChangeShapeType="1"/>
          </p:cNvSpPr>
          <p:nvPr/>
        </p:nvSpPr>
        <p:spPr bwMode="auto">
          <a:xfrm>
            <a:off x="8396288" y="1676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Line 105"/>
          <p:cNvSpPr>
            <a:spLocks noChangeShapeType="1"/>
          </p:cNvSpPr>
          <p:nvPr/>
        </p:nvSpPr>
        <p:spPr bwMode="auto">
          <a:xfrm>
            <a:off x="8320088" y="1905000"/>
            <a:ext cx="0" cy="533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Rectangle 106"/>
          <p:cNvSpPr>
            <a:spLocks noChangeArrowheads="1"/>
          </p:cNvSpPr>
          <p:nvPr/>
        </p:nvSpPr>
        <p:spPr bwMode="auto">
          <a:xfrm>
            <a:off x="8382000" y="2057401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dirty="0" err="1">
                <a:solidFill>
                  <a:srgbClr val="FF3300"/>
                </a:solidFill>
              </a:rPr>
              <a:t>PCSrc</a:t>
            </a:r>
            <a:endParaRPr lang="en-US" sz="1200" dirty="0">
              <a:solidFill>
                <a:srgbClr val="FF3300"/>
              </a:solidFill>
            </a:endParaRPr>
          </a:p>
        </p:txBody>
      </p:sp>
      <p:sp>
        <p:nvSpPr>
          <p:cNvPr id="31839" name="Line 107"/>
          <p:cNvSpPr>
            <a:spLocks noChangeShapeType="1"/>
          </p:cNvSpPr>
          <p:nvPr/>
        </p:nvSpPr>
        <p:spPr bwMode="auto">
          <a:xfrm>
            <a:off x="8091488" y="5029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AutoShape 108"/>
          <p:cNvSpPr>
            <a:spLocks noChangeArrowheads="1"/>
          </p:cNvSpPr>
          <p:nvPr/>
        </p:nvSpPr>
        <p:spPr bwMode="auto">
          <a:xfrm rot="-5400000">
            <a:off x="4395788" y="4686300"/>
            <a:ext cx="609600" cy="228600"/>
          </a:xfrm>
          <a:custGeom>
            <a:avLst/>
            <a:gdLst>
              <a:gd name="T0" fmla="*/ 15053735 w 21600"/>
              <a:gd name="T1" fmla="*/ 1209675 h 21600"/>
              <a:gd name="T2" fmla="*/ 8602134 w 21600"/>
              <a:gd name="T3" fmla="*/ 2419350 h 21600"/>
              <a:gd name="T4" fmla="*/ 2150533 w 21600"/>
              <a:gd name="T5" fmla="*/ 1209675 h 21600"/>
              <a:gd name="T6" fmla="*/ 860213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1" name="Line 109"/>
          <p:cNvSpPr>
            <a:spLocks noChangeShapeType="1"/>
          </p:cNvSpPr>
          <p:nvPr/>
        </p:nvSpPr>
        <p:spPr bwMode="auto">
          <a:xfrm>
            <a:off x="4814888" y="48006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42" name="Line 110"/>
          <p:cNvSpPr>
            <a:spLocks noChangeShapeType="1"/>
          </p:cNvSpPr>
          <p:nvPr/>
        </p:nvSpPr>
        <p:spPr bwMode="auto">
          <a:xfrm>
            <a:off x="4419600" y="4419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Line 111"/>
          <p:cNvSpPr>
            <a:spLocks noChangeShapeType="1"/>
          </p:cNvSpPr>
          <p:nvPr/>
        </p:nvSpPr>
        <p:spPr bwMode="auto">
          <a:xfrm>
            <a:off x="4419600" y="4648200"/>
            <a:ext cx="166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44" name="Line 112"/>
          <p:cNvSpPr>
            <a:spLocks noChangeShapeType="1"/>
          </p:cNvSpPr>
          <p:nvPr/>
        </p:nvSpPr>
        <p:spPr bwMode="auto">
          <a:xfrm>
            <a:off x="4662488" y="3276600"/>
            <a:ext cx="0" cy="1295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45" name="Rectangle 113"/>
          <p:cNvSpPr>
            <a:spLocks noChangeArrowheads="1"/>
          </p:cNvSpPr>
          <p:nvPr/>
        </p:nvSpPr>
        <p:spPr bwMode="auto">
          <a:xfrm>
            <a:off x="4129088" y="3429001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3300"/>
                </a:solidFill>
              </a:rPr>
              <a:t>RegDst</a:t>
            </a:r>
          </a:p>
        </p:txBody>
      </p:sp>
      <p:sp>
        <p:nvSpPr>
          <p:cNvPr id="31846" name="Oval 114"/>
          <p:cNvSpPr>
            <a:spLocks noChangeArrowheads="1"/>
          </p:cNvSpPr>
          <p:nvPr/>
        </p:nvSpPr>
        <p:spPr bwMode="auto">
          <a:xfrm>
            <a:off x="7253288" y="5562600"/>
            <a:ext cx="609600" cy="7620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rgbClr val="FF3300"/>
                </a:solidFill>
              </a:rPr>
              <a:t>ALU </a:t>
            </a:r>
          </a:p>
          <a:p>
            <a:pPr algn="ctr"/>
            <a:r>
              <a:rPr lang="en-US" sz="1200" dirty="0">
                <a:solidFill>
                  <a:srgbClr val="FF3300"/>
                </a:solidFill>
              </a:rPr>
              <a:t>Control</a:t>
            </a:r>
          </a:p>
        </p:txBody>
      </p:sp>
      <p:sp>
        <p:nvSpPr>
          <p:cNvPr id="31848" name="Line 116"/>
          <p:cNvSpPr>
            <a:spLocks noChangeShapeType="1"/>
          </p:cNvSpPr>
          <p:nvPr/>
        </p:nvSpPr>
        <p:spPr bwMode="auto">
          <a:xfrm>
            <a:off x="5119688" y="64770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" name="Line 117"/>
          <p:cNvSpPr>
            <a:spLocks noChangeShapeType="1"/>
          </p:cNvSpPr>
          <p:nvPr/>
        </p:nvSpPr>
        <p:spPr bwMode="auto">
          <a:xfrm>
            <a:off x="7010400" y="579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50" name="Rectangle 118"/>
          <p:cNvSpPr>
            <a:spLocks noChangeArrowheads="1"/>
          </p:cNvSpPr>
          <p:nvPr/>
        </p:nvSpPr>
        <p:spPr bwMode="auto">
          <a:xfrm>
            <a:off x="10072688" y="4495801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1851" name="Rectangle 119"/>
          <p:cNvSpPr>
            <a:spLocks noChangeArrowheads="1"/>
          </p:cNvSpPr>
          <p:nvPr/>
        </p:nvSpPr>
        <p:spPr bwMode="auto">
          <a:xfrm>
            <a:off x="6872288" y="5105401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1852" name="Rectangle 120"/>
          <p:cNvSpPr>
            <a:spLocks noChangeArrowheads="1"/>
          </p:cNvSpPr>
          <p:nvPr/>
        </p:nvSpPr>
        <p:spPr bwMode="auto">
          <a:xfrm>
            <a:off x="4586288" y="4800601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1853" name="Rectangle 121"/>
          <p:cNvSpPr>
            <a:spLocks noChangeArrowheads="1"/>
          </p:cNvSpPr>
          <p:nvPr/>
        </p:nvSpPr>
        <p:spPr bwMode="auto">
          <a:xfrm>
            <a:off x="4586288" y="4495801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1854" name="Rectangle 122"/>
          <p:cNvSpPr>
            <a:spLocks noChangeArrowheads="1"/>
          </p:cNvSpPr>
          <p:nvPr/>
        </p:nvSpPr>
        <p:spPr bwMode="auto">
          <a:xfrm>
            <a:off x="6872288" y="4724401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1855" name="Rectangle 123"/>
          <p:cNvSpPr>
            <a:spLocks noChangeArrowheads="1"/>
          </p:cNvSpPr>
          <p:nvPr/>
        </p:nvSpPr>
        <p:spPr bwMode="auto">
          <a:xfrm>
            <a:off x="10072688" y="4876801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1856" name="Rectangle 124"/>
          <p:cNvSpPr>
            <a:spLocks noChangeArrowheads="1"/>
          </p:cNvSpPr>
          <p:nvPr/>
        </p:nvSpPr>
        <p:spPr bwMode="auto">
          <a:xfrm>
            <a:off x="8167688" y="1295401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1857" name="Rectangle 125"/>
          <p:cNvSpPr>
            <a:spLocks noChangeArrowheads="1"/>
          </p:cNvSpPr>
          <p:nvPr/>
        </p:nvSpPr>
        <p:spPr bwMode="auto">
          <a:xfrm>
            <a:off x="8167688" y="1752601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1858" name="Rectangle 126"/>
          <p:cNvSpPr>
            <a:spLocks noChangeArrowheads="1"/>
          </p:cNvSpPr>
          <p:nvPr/>
        </p:nvSpPr>
        <p:spPr bwMode="auto">
          <a:xfrm>
            <a:off x="3976688" y="2209801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3300"/>
                </a:solidFill>
              </a:rPr>
              <a:t>ALUOp</a:t>
            </a:r>
          </a:p>
        </p:txBody>
      </p:sp>
      <p:sp>
        <p:nvSpPr>
          <p:cNvPr id="31859" name="Line 127"/>
          <p:cNvSpPr>
            <a:spLocks noChangeShapeType="1"/>
          </p:cNvSpPr>
          <p:nvPr/>
        </p:nvSpPr>
        <p:spPr bwMode="auto">
          <a:xfrm>
            <a:off x="7558088" y="6324600"/>
            <a:ext cx="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0" name="Rectangle 128"/>
          <p:cNvSpPr>
            <a:spLocks noChangeArrowheads="1"/>
          </p:cNvSpPr>
          <p:nvPr/>
        </p:nvSpPr>
        <p:spPr bwMode="auto">
          <a:xfrm>
            <a:off x="6186488" y="6172201"/>
            <a:ext cx="7620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Instr[5-0]</a:t>
            </a:r>
          </a:p>
        </p:txBody>
      </p:sp>
      <p:sp>
        <p:nvSpPr>
          <p:cNvPr id="31861" name="Rectangle 129"/>
          <p:cNvSpPr>
            <a:spLocks noChangeArrowheads="1"/>
          </p:cNvSpPr>
          <p:nvPr/>
        </p:nvSpPr>
        <p:spPr bwMode="auto">
          <a:xfrm>
            <a:off x="4129088" y="5638801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Instr[15-0]</a:t>
            </a:r>
          </a:p>
        </p:txBody>
      </p:sp>
      <p:sp>
        <p:nvSpPr>
          <p:cNvPr id="31862" name="Rectangle 130"/>
          <p:cNvSpPr>
            <a:spLocks noChangeArrowheads="1"/>
          </p:cNvSpPr>
          <p:nvPr/>
        </p:nvSpPr>
        <p:spPr bwMode="auto">
          <a:xfrm>
            <a:off x="4114800" y="3810001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Instr[25-21]</a:t>
            </a:r>
          </a:p>
        </p:txBody>
      </p:sp>
      <p:sp>
        <p:nvSpPr>
          <p:cNvPr id="31863" name="Rectangle 131"/>
          <p:cNvSpPr>
            <a:spLocks noChangeArrowheads="1"/>
          </p:cNvSpPr>
          <p:nvPr/>
        </p:nvSpPr>
        <p:spPr bwMode="auto">
          <a:xfrm>
            <a:off x="4114800" y="4191001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Instr[20-16]</a:t>
            </a:r>
          </a:p>
        </p:txBody>
      </p:sp>
      <p:sp>
        <p:nvSpPr>
          <p:cNvPr id="31864" name="Text Box 132"/>
          <p:cNvSpPr txBox="1">
            <a:spLocks noChangeArrowheads="1"/>
          </p:cNvSpPr>
          <p:nvPr/>
        </p:nvSpPr>
        <p:spPr bwMode="auto">
          <a:xfrm>
            <a:off x="4038601" y="4953000"/>
            <a:ext cx="701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200"/>
              <a:t>Instr[15  -11]</a:t>
            </a:r>
          </a:p>
        </p:txBody>
      </p:sp>
      <p:sp>
        <p:nvSpPr>
          <p:cNvPr id="31865" name="Line 133"/>
          <p:cNvSpPr>
            <a:spLocks noChangeShapeType="1"/>
          </p:cNvSpPr>
          <p:nvPr/>
        </p:nvSpPr>
        <p:spPr bwMode="auto">
          <a:xfrm>
            <a:off x="1690688" y="914400"/>
            <a:ext cx="0" cy="3733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6" name="Line 134"/>
          <p:cNvSpPr>
            <a:spLocks noChangeShapeType="1"/>
          </p:cNvSpPr>
          <p:nvPr/>
        </p:nvSpPr>
        <p:spPr bwMode="auto">
          <a:xfrm>
            <a:off x="9310688" y="914400"/>
            <a:ext cx="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7" name="Line 135"/>
          <p:cNvSpPr>
            <a:spLocks noChangeShapeType="1"/>
          </p:cNvSpPr>
          <p:nvPr/>
        </p:nvSpPr>
        <p:spPr bwMode="auto">
          <a:xfrm>
            <a:off x="6643688" y="5257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8" name="Oval 136"/>
          <p:cNvSpPr>
            <a:spLocks noChangeArrowheads="1"/>
          </p:cNvSpPr>
          <p:nvPr/>
        </p:nvSpPr>
        <p:spPr bwMode="auto">
          <a:xfrm>
            <a:off x="4433888" y="2133600"/>
            <a:ext cx="762000" cy="1219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FF3300"/>
                </a:solidFill>
              </a:rPr>
              <a:t>Control </a:t>
            </a:r>
          </a:p>
          <a:p>
            <a:pPr algn="ctr"/>
            <a:r>
              <a:rPr lang="en-US" sz="1400" dirty="0">
                <a:solidFill>
                  <a:srgbClr val="FF3300"/>
                </a:solidFill>
              </a:rPr>
              <a:t>Unit</a:t>
            </a:r>
          </a:p>
        </p:txBody>
      </p:sp>
      <p:sp>
        <p:nvSpPr>
          <p:cNvPr id="31870" name="Line 138"/>
          <p:cNvSpPr>
            <a:spLocks noChangeShapeType="1"/>
          </p:cNvSpPr>
          <p:nvPr/>
        </p:nvSpPr>
        <p:spPr bwMode="auto">
          <a:xfrm>
            <a:off x="4129088" y="1219200"/>
            <a:ext cx="0" cy="3429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1" name="Line 139"/>
          <p:cNvSpPr>
            <a:spLocks noChangeShapeType="1"/>
          </p:cNvSpPr>
          <p:nvPr/>
        </p:nvSpPr>
        <p:spPr bwMode="auto">
          <a:xfrm>
            <a:off x="4129088" y="2819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72" name="Rectangle 140"/>
          <p:cNvSpPr>
            <a:spLocks noChangeArrowheads="1"/>
          </p:cNvSpPr>
          <p:nvPr/>
        </p:nvSpPr>
        <p:spPr bwMode="auto">
          <a:xfrm>
            <a:off x="3671888" y="2590801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Instr[31-26]</a:t>
            </a:r>
          </a:p>
        </p:txBody>
      </p:sp>
      <p:sp>
        <p:nvSpPr>
          <p:cNvPr id="31873" name="AutoShape 141"/>
          <p:cNvSpPr>
            <a:spLocks noChangeArrowheads="1"/>
          </p:cNvSpPr>
          <p:nvPr/>
        </p:nvSpPr>
        <p:spPr bwMode="auto">
          <a:xfrm>
            <a:off x="7862888" y="2286000"/>
            <a:ext cx="304800" cy="304800"/>
          </a:xfrm>
          <a:prstGeom prst="flowChartDelay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74" name="Line 142"/>
          <p:cNvSpPr>
            <a:spLocks noChangeShapeType="1"/>
          </p:cNvSpPr>
          <p:nvPr/>
        </p:nvSpPr>
        <p:spPr bwMode="auto">
          <a:xfrm>
            <a:off x="8167688" y="2438400"/>
            <a:ext cx="152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5" name="Line 143"/>
          <p:cNvSpPr>
            <a:spLocks noChangeShapeType="1"/>
          </p:cNvSpPr>
          <p:nvPr/>
        </p:nvSpPr>
        <p:spPr bwMode="auto">
          <a:xfrm>
            <a:off x="7710488" y="2514600"/>
            <a:ext cx="152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6" name="Line 144"/>
          <p:cNvSpPr>
            <a:spLocks noChangeShapeType="1"/>
          </p:cNvSpPr>
          <p:nvPr/>
        </p:nvSpPr>
        <p:spPr bwMode="auto">
          <a:xfrm>
            <a:off x="5195888" y="2514600"/>
            <a:ext cx="2438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7" name="Rectangle 145"/>
          <p:cNvSpPr>
            <a:spLocks noChangeArrowheads="1"/>
          </p:cNvSpPr>
          <p:nvPr/>
        </p:nvSpPr>
        <p:spPr bwMode="auto">
          <a:xfrm>
            <a:off x="5272088" y="2286001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FF3300"/>
                </a:solidFill>
              </a:rPr>
              <a:t>Branch</a:t>
            </a:r>
          </a:p>
        </p:txBody>
      </p:sp>
      <p:sp>
        <p:nvSpPr>
          <p:cNvPr id="31878" name="Line 146"/>
          <p:cNvSpPr>
            <a:spLocks noChangeShapeType="1"/>
          </p:cNvSpPr>
          <p:nvPr/>
        </p:nvSpPr>
        <p:spPr bwMode="auto">
          <a:xfrm>
            <a:off x="5195888" y="2667000"/>
            <a:ext cx="5181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9" name="Line 147"/>
          <p:cNvSpPr>
            <a:spLocks noChangeShapeType="1"/>
          </p:cNvSpPr>
          <p:nvPr/>
        </p:nvSpPr>
        <p:spPr bwMode="auto">
          <a:xfrm>
            <a:off x="9005888" y="5638800"/>
            <a:ext cx="1371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0" name="Line 148"/>
          <p:cNvSpPr>
            <a:spLocks noChangeShapeType="1"/>
          </p:cNvSpPr>
          <p:nvPr/>
        </p:nvSpPr>
        <p:spPr bwMode="auto">
          <a:xfrm>
            <a:off x="10377488" y="2667000"/>
            <a:ext cx="0" cy="297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1" name="Line 149"/>
          <p:cNvSpPr>
            <a:spLocks noChangeShapeType="1"/>
          </p:cNvSpPr>
          <p:nvPr/>
        </p:nvSpPr>
        <p:spPr bwMode="auto">
          <a:xfrm>
            <a:off x="5195888" y="2819400"/>
            <a:ext cx="4953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2" name="Line 150"/>
          <p:cNvSpPr>
            <a:spLocks noChangeShapeType="1"/>
          </p:cNvSpPr>
          <p:nvPr/>
        </p:nvSpPr>
        <p:spPr bwMode="auto">
          <a:xfrm>
            <a:off x="5195888" y="2971800"/>
            <a:ext cx="3810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3" name="Line 151"/>
          <p:cNvSpPr>
            <a:spLocks noChangeShapeType="1"/>
          </p:cNvSpPr>
          <p:nvPr/>
        </p:nvSpPr>
        <p:spPr bwMode="auto">
          <a:xfrm>
            <a:off x="5043488" y="3276600"/>
            <a:ext cx="609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4" name="Line 152"/>
          <p:cNvSpPr>
            <a:spLocks noChangeShapeType="1"/>
          </p:cNvSpPr>
          <p:nvPr/>
        </p:nvSpPr>
        <p:spPr bwMode="auto">
          <a:xfrm>
            <a:off x="5119688" y="3124200"/>
            <a:ext cx="1828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5" name="Line 153"/>
          <p:cNvSpPr>
            <a:spLocks noChangeShapeType="1"/>
          </p:cNvSpPr>
          <p:nvPr/>
        </p:nvSpPr>
        <p:spPr bwMode="auto">
          <a:xfrm>
            <a:off x="6948488" y="3124200"/>
            <a:ext cx="0" cy="1676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86" name="Line 154"/>
          <p:cNvSpPr>
            <a:spLocks noChangeShapeType="1"/>
          </p:cNvSpPr>
          <p:nvPr/>
        </p:nvSpPr>
        <p:spPr bwMode="auto">
          <a:xfrm>
            <a:off x="4052888" y="6629400"/>
            <a:ext cx="3505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7" name="Line 155"/>
          <p:cNvSpPr>
            <a:spLocks noChangeShapeType="1"/>
          </p:cNvSpPr>
          <p:nvPr/>
        </p:nvSpPr>
        <p:spPr bwMode="auto">
          <a:xfrm>
            <a:off x="4052888" y="2438400"/>
            <a:ext cx="0" cy="419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8" name="Line 156"/>
          <p:cNvSpPr>
            <a:spLocks noChangeShapeType="1"/>
          </p:cNvSpPr>
          <p:nvPr/>
        </p:nvSpPr>
        <p:spPr bwMode="auto">
          <a:xfrm>
            <a:off x="4052888" y="2438400"/>
            <a:ext cx="457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9" name="Line 157"/>
          <p:cNvSpPr>
            <a:spLocks noChangeShapeType="1"/>
          </p:cNvSpPr>
          <p:nvPr/>
        </p:nvSpPr>
        <p:spPr bwMode="auto">
          <a:xfrm>
            <a:off x="5119688" y="5867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0" name="Line 158"/>
          <p:cNvSpPr>
            <a:spLocks noChangeShapeType="1"/>
          </p:cNvSpPr>
          <p:nvPr/>
        </p:nvSpPr>
        <p:spPr bwMode="auto">
          <a:xfrm>
            <a:off x="7024688" y="579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1" name="Line 159"/>
          <p:cNvSpPr>
            <a:spLocks noChangeShapeType="1"/>
          </p:cNvSpPr>
          <p:nvPr/>
        </p:nvSpPr>
        <p:spPr bwMode="auto">
          <a:xfrm>
            <a:off x="7634288" y="2362200"/>
            <a:ext cx="2286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2" name="Line 160"/>
          <p:cNvSpPr>
            <a:spLocks noChangeShapeType="1"/>
          </p:cNvSpPr>
          <p:nvPr/>
        </p:nvSpPr>
        <p:spPr bwMode="auto">
          <a:xfrm flipV="1">
            <a:off x="7634288" y="2362200"/>
            <a:ext cx="0" cy="152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3" name="Line 161"/>
          <p:cNvSpPr>
            <a:spLocks noChangeShapeType="1"/>
          </p:cNvSpPr>
          <p:nvPr/>
        </p:nvSpPr>
        <p:spPr bwMode="auto">
          <a:xfrm>
            <a:off x="3595688" y="1752600"/>
            <a:ext cx="2286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4" name="Line 162"/>
          <p:cNvSpPr>
            <a:spLocks noChangeShapeType="1"/>
          </p:cNvSpPr>
          <p:nvPr/>
        </p:nvSpPr>
        <p:spPr bwMode="auto">
          <a:xfrm>
            <a:off x="6415088" y="4876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5" name="Line 163"/>
          <p:cNvSpPr>
            <a:spLocks noChangeShapeType="1"/>
          </p:cNvSpPr>
          <p:nvPr/>
        </p:nvSpPr>
        <p:spPr bwMode="auto">
          <a:xfrm>
            <a:off x="7939088" y="4191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6" name="Line 164"/>
          <p:cNvSpPr>
            <a:spLocks noChangeShapeType="1"/>
          </p:cNvSpPr>
          <p:nvPr/>
        </p:nvSpPr>
        <p:spPr bwMode="auto">
          <a:xfrm>
            <a:off x="7939088" y="46482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7" name="Line 165"/>
          <p:cNvSpPr>
            <a:spLocks noChangeShapeType="1"/>
          </p:cNvSpPr>
          <p:nvPr/>
        </p:nvSpPr>
        <p:spPr bwMode="auto">
          <a:xfrm>
            <a:off x="6643688" y="22098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8" name="Line 166"/>
          <p:cNvSpPr>
            <a:spLocks noChangeShapeType="1"/>
          </p:cNvSpPr>
          <p:nvPr/>
        </p:nvSpPr>
        <p:spPr bwMode="auto">
          <a:xfrm>
            <a:off x="4129088" y="4648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9" name="AutoShape 167"/>
          <p:cNvSpPr>
            <a:spLocks noChangeArrowheads="1"/>
          </p:cNvSpPr>
          <p:nvPr/>
        </p:nvSpPr>
        <p:spPr bwMode="auto">
          <a:xfrm rot="-5400000">
            <a:off x="8472488" y="1295400"/>
            <a:ext cx="838200" cy="228600"/>
          </a:xfrm>
          <a:custGeom>
            <a:avLst/>
            <a:gdLst>
              <a:gd name="T0" fmla="*/ 28460964 w 21600"/>
              <a:gd name="T1" fmla="*/ 1209675 h 21600"/>
              <a:gd name="T2" fmla="*/ 16263407 w 21600"/>
              <a:gd name="T3" fmla="*/ 2419350 h 21600"/>
              <a:gd name="T4" fmla="*/ 4065852 w 21600"/>
              <a:gd name="T5" fmla="*/ 1209675 h 21600"/>
              <a:gd name="T6" fmla="*/ 162634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0" name="Line 168"/>
          <p:cNvSpPr>
            <a:spLocks noChangeShapeType="1"/>
          </p:cNvSpPr>
          <p:nvPr/>
        </p:nvSpPr>
        <p:spPr bwMode="auto">
          <a:xfrm>
            <a:off x="9005888" y="14478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1" name="Oval 169"/>
          <p:cNvSpPr>
            <a:spLocks noChangeArrowheads="1"/>
          </p:cNvSpPr>
          <p:nvPr/>
        </p:nvSpPr>
        <p:spPr bwMode="auto">
          <a:xfrm>
            <a:off x="4662488" y="990600"/>
            <a:ext cx="457200" cy="5334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2" name="Rectangle 170"/>
          <p:cNvSpPr>
            <a:spLocks noChangeArrowheads="1"/>
          </p:cNvSpPr>
          <p:nvPr/>
        </p:nvSpPr>
        <p:spPr bwMode="auto">
          <a:xfrm>
            <a:off x="4662488" y="1066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31903" name="Line 171"/>
          <p:cNvSpPr>
            <a:spLocks noChangeShapeType="1"/>
          </p:cNvSpPr>
          <p:nvPr/>
        </p:nvSpPr>
        <p:spPr bwMode="auto">
          <a:xfrm>
            <a:off x="5043488" y="1143000"/>
            <a:ext cx="3733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04" name="Rectangle 172"/>
          <p:cNvSpPr>
            <a:spLocks noChangeArrowheads="1"/>
          </p:cNvSpPr>
          <p:nvPr/>
        </p:nvSpPr>
        <p:spPr bwMode="auto">
          <a:xfrm>
            <a:off x="8777288" y="1524001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1905" name="Rectangle 173"/>
          <p:cNvSpPr>
            <a:spLocks noChangeArrowheads="1"/>
          </p:cNvSpPr>
          <p:nvPr/>
        </p:nvSpPr>
        <p:spPr bwMode="auto">
          <a:xfrm>
            <a:off x="8777288" y="990601"/>
            <a:ext cx="1524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140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1906" name="Line 174"/>
          <p:cNvSpPr>
            <a:spLocks noChangeShapeType="1"/>
          </p:cNvSpPr>
          <p:nvPr/>
        </p:nvSpPr>
        <p:spPr bwMode="auto">
          <a:xfrm>
            <a:off x="6419806" y="698864"/>
            <a:ext cx="2438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7" name="Line 175"/>
          <p:cNvSpPr>
            <a:spLocks noChangeShapeType="1"/>
          </p:cNvSpPr>
          <p:nvPr/>
        </p:nvSpPr>
        <p:spPr bwMode="auto">
          <a:xfrm>
            <a:off x="8853488" y="703260"/>
            <a:ext cx="0" cy="363539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08" name="Line 176"/>
          <p:cNvSpPr>
            <a:spLocks noChangeShapeType="1"/>
          </p:cNvSpPr>
          <p:nvPr/>
        </p:nvSpPr>
        <p:spPr bwMode="auto">
          <a:xfrm>
            <a:off x="5119688" y="2362200"/>
            <a:ext cx="12954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9" name="Line 177"/>
          <p:cNvSpPr>
            <a:spLocks noChangeShapeType="1"/>
          </p:cNvSpPr>
          <p:nvPr/>
        </p:nvSpPr>
        <p:spPr bwMode="auto">
          <a:xfrm flipH="1">
            <a:off x="6415088" y="690154"/>
            <a:ext cx="11112" cy="1672046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0" name="Rectangle 178"/>
          <p:cNvSpPr>
            <a:spLocks noChangeArrowheads="1"/>
          </p:cNvSpPr>
          <p:nvPr/>
        </p:nvSpPr>
        <p:spPr bwMode="auto">
          <a:xfrm>
            <a:off x="5881688" y="2133601"/>
            <a:ext cx="6858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FF3300"/>
                </a:solidFill>
              </a:rPr>
              <a:t>Jump</a:t>
            </a:r>
          </a:p>
        </p:txBody>
      </p:sp>
      <p:sp>
        <p:nvSpPr>
          <p:cNvPr id="31911" name="Line 179"/>
          <p:cNvSpPr>
            <a:spLocks noChangeShapeType="1"/>
          </p:cNvSpPr>
          <p:nvPr/>
        </p:nvSpPr>
        <p:spPr bwMode="auto">
          <a:xfrm flipV="1">
            <a:off x="5881688" y="1143000"/>
            <a:ext cx="0" cy="609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2" name="Line 180"/>
          <p:cNvSpPr>
            <a:spLocks noChangeShapeType="1"/>
          </p:cNvSpPr>
          <p:nvPr/>
        </p:nvSpPr>
        <p:spPr bwMode="auto">
          <a:xfrm>
            <a:off x="4129088" y="1219200"/>
            <a:ext cx="533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913" name="Text Box 181"/>
          <p:cNvSpPr txBox="1">
            <a:spLocks noChangeArrowheads="1"/>
          </p:cNvSpPr>
          <p:nvPr/>
        </p:nvSpPr>
        <p:spPr bwMode="auto">
          <a:xfrm>
            <a:off x="6110289" y="1143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32</a:t>
            </a:r>
          </a:p>
        </p:txBody>
      </p:sp>
      <p:sp>
        <p:nvSpPr>
          <p:cNvPr id="31914" name="Line 182"/>
          <p:cNvSpPr>
            <a:spLocks noChangeShapeType="1"/>
          </p:cNvSpPr>
          <p:nvPr/>
        </p:nvSpPr>
        <p:spPr bwMode="auto">
          <a:xfrm>
            <a:off x="4357688" y="11430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5" name="Line 183"/>
          <p:cNvSpPr>
            <a:spLocks noChangeShapeType="1"/>
          </p:cNvSpPr>
          <p:nvPr/>
        </p:nvSpPr>
        <p:spPr bwMode="auto">
          <a:xfrm>
            <a:off x="6110288" y="1066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6" name="Rectangle 186"/>
          <p:cNvSpPr>
            <a:spLocks noChangeArrowheads="1"/>
          </p:cNvSpPr>
          <p:nvPr/>
        </p:nvSpPr>
        <p:spPr bwMode="auto">
          <a:xfrm>
            <a:off x="5500688" y="1371601"/>
            <a:ext cx="838200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200"/>
              <a:t>PC+4[31-28]</a:t>
            </a:r>
          </a:p>
        </p:txBody>
      </p:sp>
      <p:sp>
        <p:nvSpPr>
          <p:cNvPr id="31917" name="Line 188"/>
          <p:cNvSpPr>
            <a:spLocks noChangeShapeType="1"/>
          </p:cNvSpPr>
          <p:nvPr/>
        </p:nvSpPr>
        <p:spPr bwMode="auto">
          <a:xfrm>
            <a:off x="5272088" y="10668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8" name="Text Box 189"/>
          <p:cNvSpPr txBox="1">
            <a:spLocks noChangeArrowheads="1"/>
          </p:cNvSpPr>
          <p:nvPr/>
        </p:nvSpPr>
        <p:spPr bwMode="auto">
          <a:xfrm>
            <a:off x="5195889" y="11430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/>
              <a:t>28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4013200" y="6019801"/>
            <a:ext cx="295026" cy="276999"/>
            <a:chOff x="2489200" y="6019800"/>
            <a:chExt cx="295026" cy="276999"/>
          </a:xfrm>
        </p:grpSpPr>
        <p:sp>
          <p:nvSpPr>
            <p:cNvPr id="187" name="Line 188"/>
            <p:cNvSpPr>
              <a:spLocks noChangeShapeType="1"/>
            </p:cNvSpPr>
            <p:nvPr/>
          </p:nvSpPr>
          <p:spPr bwMode="auto">
            <a:xfrm>
              <a:off x="2489200" y="6070600"/>
              <a:ext cx="762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88" name="Text Box 189"/>
            <p:cNvSpPr txBox="1">
              <a:spLocks noChangeArrowheads="1"/>
            </p:cNvSpPr>
            <p:nvPr/>
          </p:nvSpPr>
          <p:spPr bwMode="auto">
            <a:xfrm>
              <a:off x="2514600" y="6019800"/>
              <a:ext cx="269626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334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6" name="내용 개체 틀 4"/>
          <p:cNvSpPr txBox="1">
            <a:spLocks/>
          </p:cNvSpPr>
          <p:nvPr/>
        </p:nvSpPr>
        <p:spPr>
          <a:xfrm>
            <a:off x="579560" y="2066925"/>
            <a:ext cx="11687907" cy="5262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Simple Processor Design</a:t>
            </a:r>
          </a:p>
          <a:p>
            <a:pPr lvl="1">
              <a:buFont typeface="Wingdings" charset="2"/>
              <a:buChar char="l"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Fetching</a:t>
            </a:r>
          </a:p>
          <a:p>
            <a:pPr lvl="1">
              <a:buFont typeface="Wingdings" charset="2"/>
              <a:buChar char="l"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Decoding</a:t>
            </a:r>
          </a:p>
          <a:p>
            <a:pPr lvl="1">
              <a:buFont typeface="Wingdings" charset="2"/>
              <a:buChar char="l"/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Executing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b="1" dirty="0" smtClean="0"/>
              <a:t>Processor Implementation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79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Processor Implementation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5092613" cy="480131"/>
          </a:xfrm>
        </p:spPr>
        <p:txBody>
          <a:bodyPr/>
          <a:lstStyle/>
          <a:p>
            <a:r>
              <a:rPr lang="en-US" altLang="ko-KR" dirty="0" smtClean="0"/>
              <a:t>Simple Processor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1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the pieces together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84400" y="1371600"/>
            <a:ext cx="5867400" cy="2971800"/>
            <a:chOff x="416" y="864"/>
            <a:chExt cx="3696" cy="18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76" y="960"/>
              <a:ext cx="240" cy="624"/>
              <a:chOff x="1392" y="2880"/>
              <a:chExt cx="288" cy="480"/>
            </a:xfrm>
          </p:grpSpPr>
          <p:sp>
            <p:nvSpPr>
              <p:cNvPr id="26707" name="Line 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Line 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Line 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Line 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Line 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Line 1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Line 1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29" name="Rectangle 12"/>
            <p:cNvSpPr>
              <a:spLocks noChangeArrowheads="1"/>
            </p:cNvSpPr>
            <p:nvPr/>
          </p:nvSpPr>
          <p:spPr bwMode="auto">
            <a:xfrm>
              <a:off x="944" y="1680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Rectangle 13"/>
            <p:cNvSpPr>
              <a:spLocks noChangeArrowheads="1"/>
            </p:cNvSpPr>
            <p:nvPr/>
          </p:nvSpPr>
          <p:spPr bwMode="auto">
            <a:xfrm>
              <a:off x="608" y="1920"/>
              <a:ext cx="144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14"/>
            <p:cNvSpPr>
              <a:spLocks noChangeShapeType="1"/>
            </p:cNvSpPr>
            <p:nvPr/>
          </p:nvSpPr>
          <p:spPr bwMode="auto">
            <a:xfrm>
              <a:off x="752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Line 15"/>
            <p:cNvSpPr>
              <a:spLocks noChangeShapeType="1"/>
            </p:cNvSpPr>
            <p:nvPr/>
          </p:nvSpPr>
          <p:spPr bwMode="auto">
            <a:xfrm>
              <a:off x="800" y="10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16"/>
            <p:cNvSpPr>
              <a:spLocks noChangeShapeType="1"/>
            </p:cNvSpPr>
            <p:nvPr/>
          </p:nvSpPr>
          <p:spPr bwMode="auto">
            <a:xfrm>
              <a:off x="1136" y="1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17"/>
            <p:cNvSpPr>
              <a:spLocks noChangeShapeType="1"/>
            </p:cNvSpPr>
            <p:nvPr/>
          </p:nvSpPr>
          <p:spPr bwMode="auto">
            <a:xfrm>
              <a:off x="1808" y="86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18"/>
            <p:cNvSpPr>
              <a:spLocks noChangeShapeType="1"/>
            </p:cNvSpPr>
            <p:nvPr/>
          </p:nvSpPr>
          <p:spPr bwMode="auto">
            <a:xfrm>
              <a:off x="1616" y="12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19"/>
            <p:cNvSpPr txBox="1">
              <a:spLocks noChangeArrowheads="1"/>
            </p:cNvSpPr>
            <p:nvPr/>
          </p:nvSpPr>
          <p:spPr bwMode="auto">
            <a:xfrm>
              <a:off x="896" y="2016"/>
              <a:ext cx="431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</a:t>
              </a:r>
            </a:p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1376" y="2064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Instruction</a:t>
              </a:r>
            </a:p>
          </p:txBody>
        </p:sp>
        <p:sp>
          <p:nvSpPr>
            <p:cNvPr id="26638" name="Text Box 21"/>
            <p:cNvSpPr txBox="1">
              <a:spLocks noChangeArrowheads="1"/>
            </p:cNvSpPr>
            <p:nvPr/>
          </p:nvSpPr>
          <p:spPr bwMode="auto">
            <a:xfrm>
              <a:off x="1117" y="1728"/>
              <a:ext cx="55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Instruction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1376" y="1200"/>
              <a:ext cx="28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/>
                <a:t>Add</a:t>
              </a:r>
            </a:p>
          </p:txBody>
        </p:sp>
        <p:sp>
          <p:nvSpPr>
            <p:cNvPr id="26640" name="Text Box 23"/>
            <p:cNvSpPr txBox="1">
              <a:spLocks noChangeArrowheads="1"/>
            </p:cNvSpPr>
            <p:nvPr/>
          </p:nvSpPr>
          <p:spPr bwMode="auto">
            <a:xfrm>
              <a:off x="560" y="2064"/>
              <a:ext cx="21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PC</a:t>
              </a:r>
            </a:p>
          </p:txBody>
        </p:sp>
        <p:sp>
          <p:nvSpPr>
            <p:cNvPr id="26641" name="Line 24"/>
            <p:cNvSpPr>
              <a:spLocks noChangeShapeType="1"/>
            </p:cNvSpPr>
            <p:nvPr/>
          </p:nvSpPr>
          <p:spPr bwMode="auto">
            <a:xfrm>
              <a:off x="416" y="86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25"/>
            <p:cNvSpPr>
              <a:spLocks noChangeShapeType="1"/>
            </p:cNvSpPr>
            <p:nvPr/>
          </p:nvSpPr>
          <p:spPr bwMode="auto">
            <a:xfrm>
              <a:off x="416" y="864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26"/>
            <p:cNvSpPr>
              <a:spLocks noChangeShapeType="1"/>
            </p:cNvSpPr>
            <p:nvPr/>
          </p:nvSpPr>
          <p:spPr bwMode="auto">
            <a:xfrm>
              <a:off x="416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7"/>
            <p:cNvSpPr>
              <a:spLocks noChangeShapeType="1"/>
            </p:cNvSpPr>
            <p:nvPr/>
          </p:nvSpPr>
          <p:spPr bwMode="auto">
            <a:xfrm>
              <a:off x="800" y="105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Text Box 28"/>
            <p:cNvSpPr txBox="1">
              <a:spLocks noChangeArrowheads="1"/>
            </p:cNvSpPr>
            <p:nvPr/>
          </p:nvSpPr>
          <p:spPr bwMode="auto">
            <a:xfrm>
              <a:off x="992" y="1392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4</a:t>
              </a:r>
            </a:p>
          </p:txBody>
        </p:sp>
        <p:sp>
          <p:nvSpPr>
            <p:cNvPr id="26646" name="Rectangle 29"/>
            <p:cNvSpPr>
              <a:spLocks noChangeArrowheads="1"/>
            </p:cNvSpPr>
            <p:nvPr/>
          </p:nvSpPr>
          <p:spPr bwMode="auto">
            <a:xfrm>
              <a:off x="2240" y="1680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Line 30"/>
            <p:cNvSpPr>
              <a:spLocks noChangeShapeType="1"/>
            </p:cNvSpPr>
            <p:nvPr/>
          </p:nvSpPr>
          <p:spPr bwMode="auto">
            <a:xfrm>
              <a:off x="1856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31"/>
            <p:cNvSpPr>
              <a:spLocks noChangeShapeType="1"/>
            </p:cNvSpPr>
            <p:nvPr/>
          </p:nvSpPr>
          <p:spPr bwMode="auto">
            <a:xfrm>
              <a:off x="2048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32"/>
            <p:cNvSpPr>
              <a:spLocks noChangeShapeType="1"/>
            </p:cNvSpPr>
            <p:nvPr/>
          </p:nvSpPr>
          <p:spPr bwMode="auto">
            <a:xfrm>
              <a:off x="2048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33"/>
            <p:cNvSpPr>
              <a:spLocks noChangeShapeType="1"/>
            </p:cNvSpPr>
            <p:nvPr/>
          </p:nvSpPr>
          <p:spPr bwMode="auto">
            <a:xfrm>
              <a:off x="2112" y="249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34"/>
            <p:cNvSpPr>
              <a:spLocks noChangeShapeType="1"/>
            </p:cNvSpPr>
            <p:nvPr/>
          </p:nvSpPr>
          <p:spPr bwMode="auto">
            <a:xfrm>
              <a:off x="2048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35"/>
            <p:cNvSpPr>
              <a:spLocks noChangeShapeType="1"/>
            </p:cNvSpPr>
            <p:nvPr/>
          </p:nvSpPr>
          <p:spPr bwMode="auto">
            <a:xfrm>
              <a:off x="3168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36"/>
            <p:cNvSpPr>
              <a:spLocks noChangeShapeType="1"/>
            </p:cNvSpPr>
            <p:nvPr/>
          </p:nvSpPr>
          <p:spPr bwMode="auto">
            <a:xfrm>
              <a:off x="3152" y="2352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37"/>
            <p:cNvSpPr>
              <a:spLocks noChangeShapeType="1"/>
            </p:cNvSpPr>
            <p:nvPr/>
          </p:nvSpPr>
          <p:spPr bwMode="auto">
            <a:xfrm>
              <a:off x="2112" y="2736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38"/>
            <p:cNvSpPr>
              <a:spLocks noChangeShapeType="1"/>
            </p:cNvSpPr>
            <p:nvPr/>
          </p:nvSpPr>
          <p:spPr bwMode="auto">
            <a:xfrm>
              <a:off x="3888" y="216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39"/>
            <p:cNvSpPr>
              <a:spLocks noChangeShapeType="1"/>
            </p:cNvSpPr>
            <p:nvPr/>
          </p:nvSpPr>
          <p:spPr bwMode="auto">
            <a:xfrm flipH="1">
              <a:off x="3984" y="21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Text Box 40"/>
            <p:cNvSpPr txBox="1">
              <a:spLocks noChangeArrowheads="1"/>
            </p:cNvSpPr>
            <p:nvPr/>
          </p:nvSpPr>
          <p:spPr bwMode="auto">
            <a:xfrm>
              <a:off x="2192" y="2400"/>
              <a:ext cx="54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26658" name="Text Box 41"/>
            <p:cNvSpPr txBox="1">
              <a:spLocks noChangeArrowheads="1"/>
            </p:cNvSpPr>
            <p:nvPr/>
          </p:nvSpPr>
          <p:spPr bwMode="auto">
            <a:xfrm>
              <a:off x="2192" y="1680"/>
              <a:ext cx="59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1</a:t>
              </a:r>
            </a:p>
          </p:txBody>
        </p:sp>
        <p:sp>
          <p:nvSpPr>
            <p:cNvPr id="26659" name="Text Box 42"/>
            <p:cNvSpPr txBox="1">
              <a:spLocks noChangeArrowheads="1"/>
            </p:cNvSpPr>
            <p:nvPr/>
          </p:nvSpPr>
          <p:spPr bwMode="auto">
            <a:xfrm>
              <a:off x="2192" y="1920"/>
              <a:ext cx="59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2</a:t>
              </a:r>
            </a:p>
          </p:txBody>
        </p:sp>
        <p:sp>
          <p:nvSpPr>
            <p:cNvPr id="26660" name="Text Box 43"/>
            <p:cNvSpPr txBox="1">
              <a:spLocks noChangeArrowheads="1"/>
            </p:cNvSpPr>
            <p:nvPr/>
          </p:nvSpPr>
          <p:spPr bwMode="auto">
            <a:xfrm>
              <a:off x="2192" y="2160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Addr</a:t>
              </a:r>
            </a:p>
          </p:txBody>
        </p:sp>
        <p:sp>
          <p:nvSpPr>
            <p:cNvPr id="26661" name="Text Box 44"/>
            <p:cNvSpPr txBox="1">
              <a:spLocks noChangeArrowheads="1"/>
            </p:cNvSpPr>
            <p:nvPr/>
          </p:nvSpPr>
          <p:spPr bwMode="auto">
            <a:xfrm>
              <a:off x="2425" y="1824"/>
              <a:ext cx="441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Register</a:t>
              </a:r>
            </a:p>
            <a:p>
              <a:pPr algn="ctr" eaLnBrk="0" hangingPunct="0"/>
              <a:endParaRPr lang="en-US" sz="1200" b="1"/>
            </a:p>
            <a:p>
              <a:pPr algn="ctr" eaLnBrk="0" hangingPunct="0"/>
              <a:r>
                <a:rPr lang="en-US" sz="1200" b="1"/>
                <a:t>File</a:t>
              </a:r>
            </a:p>
          </p:txBody>
        </p:sp>
        <p:sp>
          <p:nvSpPr>
            <p:cNvPr id="26662" name="Text Box 45"/>
            <p:cNvSpPr txBox="1">
              <a:spLocks noChangeArrowheads="1"/>
            </p:cNvSpPr>
            <p:nvPr/>
          </p:nvSpPr>
          <p:spPr bwMode="auto">
            <a:xfrm>
              <a:off x="2800" y="1776"/>
              <a:ext cx="393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1</a:t>
              </a:r>
            </a:p>
          </p:txBody>
        </p:sp>
        <p:sp>
          <p:nvSpPr>
            <p:cNvPr id="26663" name="Text Box 46"/>
            <p:cNvSpPr txBox="1">
              <a:spLocks noChangeArrowheads="1"/>
            </p:cNvSpPr>
            <p:nvPr/>
          </p:nvSpPr>
          <p:spPr bwMode="auto">
            <a:xfrm>
              <a:off x="2816" y="2208"/>
              <a:ext cx="393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2</a:t>
              </a:r>
            </a:p>
          </p:txBody>
        </p:sp>
        <p:sp>
          <p:nvSpPr>
            <p:cNvPr id="26664" name="Freeform 47"/>
            <p:cNvSpPr>
              <a:spLocks/>
            </p:cNvSpPr>
            <p:nvPr/>
          </p:nvSpPr>
          <p:spPr bwMode="auto">
            <a:xfrm>
              <a:off x="3536" y="1728"/>
              <a:ext cx="336" cy="816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317 h 1099"/>
                <a:gd name="T4" fmla="*/ 96 w 388"/>
                <a:gd name="T5" fmla="*/ 411 h 1099"/>
                <a:gd name="T6" fmla="*/ 0 w 388"/>
                <a:gd name="T7" fmla="*/ 498 h 1099"/>
                <a:gd name="T8" fmla="*/ 0 w 388"/>
                <a:gd name="T9" fmla="*/ 815 h 1099"/>
                <a:gd name="T10" fmla="*/ 335 w 388"/>
                <a:gd name="T11" fmla="*/ 587 h 1099"/>
                <a:gd name="T12" fmla="*/ 335 w 388"/>
                <a:gd name="T13" fmla="*/ 229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Rectangle 48"/>
            <p:cNvSpPr>
              <a:spLocks noChangeArrowheads="1"/>
            </p:cNvSpPr>
            <p:nvPr/>
          </p:nvSpPr>
          <p:spPr bwMode="auto">
            <a:xfrm>
              <a:off x="3600" y="2112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26666" name="Rectangle 49"/>
            <p:cNvSpPr>
              <a:spLocks noChangeArrowheads="1"/>
            </p:cNvSpPr>
            <p:nvPr/>
          </p:nvSpPr>
          <p:spPr bwMode="auto">
            <a:xfrm>
              <a:off x="3632" y="1440"/>
              <a:ext cx="4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ovf</a:t>
              </a:r>
            </a:p>
          </p:txBody>
        </p:sp>
        <p:sp>
          <p:nvSpPr>
            <p:cNvPr id="26667" name="Rectangle 50"/>
            <p:cNvSpPr>
              <a:spLocks noChangeArrowheads="1"/>
            </p:cNvSpPr>
            <p:nvPr/>
          </p:nvSpPr>
          <p:spPr bwMode="auto">
            <a:xfrm>
              <a:off x="3728" y="1584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26668" name="Rectangle 51"/>
            <p:cNvSpPr>
              <a:spLocks noChangeArrowheads="1"/>
            </p:cNvSpPr>
            <p:nvPr/>
          </p:nvSpPr>
          <p:spPr bwMode="auto">
            <a:xfrm>
              <a:off x="3344" y="1248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ALU control</a:t>
              </a:r>
            </a:p>
          </p:txBody>
        </p:sp>
        <p:sp>
          <p:nvSpPr>
            <p:cNvPr id="26669" name="Line 52"/>
            <p:cNvSpPr>
              <a:spLocks noChangeShapeType="1"/>
            </p:cNvSpPr>
            <p:nvPr/>
          </p:nvSpPr>
          <p:spPr bwMode="auto">
            <a:xfrm>
              <a:off x="3632" y="1488"/>
              <a:ext cx="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Line 53"/>
            <p:cNvSpPr>
              <a:spLocks noChangeShapeType="1"/>
            </p:cNvSpPr>
            <p:nvPr/>
          </p:nvSpPr>
          <p:spPr bwMode="auto">
            <a:xfrm>
              <a:off x="2672" y="1488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Rectangle 54"/>
            <p:cNvSpPr>
              <a:spLocks noChangeArrowheads="1"/>
            </p:cNvSpPr>
            <p:nvPr/>
          </p:nvSpPr>
          <p:spPr bwMode="auto">
            <a:xfrm>
              <a:off x="2480" y="1248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FF3300"/>
                  </a:solidFill>
                </a:rPr>
                <a:t>RegWrite</a:t>
              </a:r>
              <a:endParaRPr lang="en-US" sz="1400" dirty="0">
                <a:solidFill>
                  <a:srgbClr val="FF3300"/>
                </a:solidFill>
              </a:endParaRPr>
            </a:p>
          </p:txBody>
        </p:sp>
        <p:sp>
          <p:nvSpPr>
            <p:cNvPr id="26672" name="Line 55"/>
            <p:cNvSpPr>
              <a:spLocks noChangeShapeType="1"/>
            </p:cNvSpPr>
            <p:nvPr/>
          </p:nvSpPr>
          <p:spPr bwMode="auto">
            <a:xfrm flipV="1">
              <a:off x="3728" y="158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56"/>
            <p:cNvSpPr>
              <a:spLocks noChangeShapeType="1"/>
            </p:cNvSpPr>
            <p:nvPr/>
          </p:nvSpPr>
          <p:spPr bwMode="auto">
            <a:xfrm flipV="1">
              <a:off x="3824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82"/>
            <p:cNvSpPr>
              <a:spLocks noChangeShapeType="1"/>
            </p:cNvSpPr>
            <p:nvPr/>
          </p:nvSpPr>
          <p:spPr bwMode="auto">
            <a:xfrm>
              <a:off x="2112" y="24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85"/>
            <p:cNvSpPr>
              <a:spLocks noChangeShapeType="1"/>
            </p:cNvSpPr>
            <p:nvPr/>
          </p:nvSpPr>
          <p:spPr bwMode="auto">
            <a:xfrm>
              <a:off x="2064" y="1776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5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R-type instructions + store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84400" y="1371600"/>
            <a:ext cx="7493000" cy="3962400"/>
            <a:chOff x="416" y="864"/>
            <a:chExt cx="4720" cy="249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76" y="960"/>
              <a:ext cx="240" cy="624"/>
              <a:chOff x="1392" y="2880"/>
              <a:chExt cx="288" cy="480"/>
            </a:xfrm>
          </p:grpSpPr>
          <p:sp>
            <p:nvSpPr>
              <p:cNvPr id="26707" name="Line 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Line 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Line 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Line 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Line 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Line 1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Line 1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29" name="Rectangle 12"/>
            <p:cNvSpPr>
              <a:spLocks noChangeArrowheads="1"/>
            </p:cNvSpPr>
            <p:nvPr/>
          </p:nvSpPr>
          <p:spPr bwMode="auto">
            <a:xfrm>
              <a:off x="944" y="1680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Rectangle 13"/>
            <p:cNvSpPr>
              <a:spLocks noChangeArrowheads="1"/>
            </p:cNvSpPr>
            <p:nvPr/>
          </p:nvSpPr>
          <p:spPr bwMode="auto">
            <a:xfrm>
              <a:off x="608" y="1920"/>
              <a:ext cx="144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14"/>
            <p:cNvSpPr>
              <a:spLocks noChangeShapeType="1"/>
            </p:cNvSpPr>
            <p:nvPr/>
          </p:nvSpPr>
          <p:spPr bwMode="auto">
            <a:xfrm>
              <a:off x="752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Line 15"/>
            <p:cNvSpPr>
              <a:spLocks noChangeShapeType="1"/>
            </p:cNvSpPr>
            <p:nvPr/>
          </p:nvSpPr>
          <p:spPr bwMode="auto">
            <a:xfrm>
              <a:off x="800" y="10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16"/>
            <p:cNvSpPr>
              <a:spLocks noChangeShapeType="1"/>
            </p:cNvSpPr>
            <p:nvPr/>
          </p:nvSpPr>
          <p:spPr bwMode="auto">
            <a:xfrm>
              <a:off x="1136" y="1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17"/>
            <p:cNvSpPr>
              <a:spLocks noChangeShapeType="1"/>
            </p:cNvSpPr>
            <p:nvPr/>
          </p:nvSpPr>
          <p:spPr bwMode="auto">
            <a:xfrm>
              <a:off x="1808" y="86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18"/>
            <p:cNvSpPr>
              <a:spLocks noChangeShapeType="1"/>
            </p:cNvSpPr>
            <p:nvPr/>
          </p:nvSpPr>
          <p:spPr bwMode="auto">
            <a:xfrm>
              <a:off x="1616" y="12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Text Box 19"/>
            <p:cNvSpPr txBox="1">
              <a:spLocks noChangeArrowheads="1"/>
            </p:cNvSpPr>
            <p:nvPr/>
          </p:nvSpPr>
          <p:spPr bwMode="auto">
            <a:xfrm>
              <a:off x="896" y="2016"/>
              <a:ext cx="431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</a:t>
              </a:r>
            </a:p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1376" y="2064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Instruction</a:t>
              </a:r>
            </a:p>
          </p:txBody>
        </p:sp>
        <p:sp>
          <p:nvSpPr>
            <p:cNvPr id="26638" name="Text Box 21"/>
            <p:cNvSpPr txBox="1">
              <a:spLocks noChangeArrowheads="1"/>
            </p:cNvSpPr>
            <p:nvPr/>
          </p:nvSpPr>
          <p:spPr bwMode="auto">
            <a:xfrm>
              <a:off x="1117" y="1728"/>
              <a:ext cx="555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Instruction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1376" y="1200"/>
              <a:ext cx="28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Add</a:t>
              </a:r>
            </a:p>
          </p:txBody>
        </p:sp>
        <p:sp>
          <p:nvSpPr>
            <p:cNvPr id="26640" name="Text Box 23"/>
            <p:cNvSpPr txBox="1">
              <a:spLocks noChangeArrowheads="1"/>
            </p:cNvSpPr>
            <p:nvPr/>
          </p:nvSpPr>
          <p:spPr bwMode="auto">
            <a:xfrm>
              <a:off x="560" y="2064"/>
              <a:ext cx="219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PC</a:t>
              </a:r>
            </a:p>
          </p:txBody>
        </p:sp>
        <p:sp>
          <p:nvSpPr>
            <p:cNvPr id="26641" name="Line 24"/>
            <p:cNvSpPr>
              <a:spLocks noChangeShapeType="1"/>
            </p:cNvSpPr>
            <p:nvPr/>
          </p:nvSpPr>
          <p:spPr bwMode="auto">
            <a:xfrm>
              <a:off x="416" y="86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25"/>
            <p:cNvSpPr>
              <a:spLocks noChangeShapeType="1"/>
            </p:cNvSpPr>
            <p:nvPr/>
          </p:nvSpPr>
          <p:spPr bwMode="auto">
            <a:xfrm>
              <a:off x="416" y="864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26"/>
            <p:cNvSpPr>
              <a:spLocks noChangeShapeType="1"/>
            </p:cNvSpPr>
            <p:nvPr/>
          </p:nvSpPr>
          <p:spPr bwMode="auto">
            <a:xfrm>
              <a:off x="416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7"/>
            <p:cNvSpPr>
              <a:spLocks noChangeShapeType="1"/>
            </p:cNvSpPr>
            <p:nvPr/>
          </p:nvSpPr>
          <p:spPr bwMode="auto">
            <a:xfrm>
              <a:off x="800" y="105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Text Box 28"/>
            <p:cNvSpPr txBox="1">
              <a:spLocks noChangeArrowheads="1"/>
            </p:cNvSpPr>
            <p:nvPr/>
          </p:nvSpPr>
          <p:spPr bwMode="auto">
            <a:xfrm>
              <a:off x="992" y="1392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/>
                <a:t>4</a:t>
              </a:r>
            </a:p>
          </p:txBody>
        </p:sp>
        <p:sp>
          <p:nvSpPr>
            <p:cNvPr id="26646" name="Rectangle 29"/>
            <p:cNvSpPr>
              <a:spLocks noChangeArrowheads="1"/>
            </p:cNvSpPr>
            <p:nvPr/>
          </p:nvSpPr>
          <p:spPr bwMode="auto">
            <a:xfrm>
              <a:off x="2240" y="1680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Line 30"/>
            <p:cNvSpPr>
              <a:spLocks noChangeShapeType="1"/>
            </p:cNvSpPr>
            <p:nvPr/>
          </p:nvSpPr>
          <p:spPr bwMode="auto">
            <a:xfrm>
              <a:off x="1856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31"/>
            <p:cNvSpPr>
              <a:spLocks noChangeShapeType="1"/>
            </p:cNvSpPr>
            <p:nvPr/>
          </p:nvSpPr>
          <p:spPr bwMode="auto">
            <a:xfrm>
              <a:off x="2048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32"/>
            <p:cNvSpPr>
              <a:spLocks noChangeShapeType="1"/>
            </p:cNvSpPr>
            <p:nvPr/>
          </p:nvSpPr>
          <p:spPr bwMode="auto">
            <a:xfrm>
              <a:off x="2048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33"/>
            <p:cNvSpPr>
              <a:spLocks noChangeShapeType="1"/>
            </p:cNvSpPr>
            <p:nvPr/>
          </p:nvSpPr>
          <p:spPr bwMode="auto">
            <a:xfrm>
              <a:off x="2112" y="249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34"/>
            <p:cNvSpPr>
              <a:spLocks noChangeShapeType="1"/>
            </p:cNvSpPr>
            <p:nvPr/>
          </p:nvSpPr>
          <p:spPr bwMode="auto">
            <a:xfrm>
              <a:off x="2048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35"/>
            <p:cNvSpPr>
              <a:spLocks noChangeShapeType="1"/>
            </p:cNvSpPr>
            <p:nvPr/>
          </p:nvSpPr>
          <p:spPr bwMode="auto">
            <a:xfrm>
              <a:off x="3168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36"/>
            <p:cNvSpPr>
              <a:spLocks noChangeShapeType="1"/>
            </p:cNvSpPr>
            <p:nvPr/>
          </p:nvSpPr>
          <p:spPr bwMode="auto">
            <a:xfrm>
              <a:off x="3152" y="2352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37"/>
            <p:cNvSpPr>
              <a:spLocks noChangeShapeType="1"/>
            </p:cNvSpPr>
            <p:nvPr/>
          </p:nvSpPr>
          <p:spPr bwMode="auto">
            <a:xfrm>
              <a:off x="2112" y="2736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38"/>
            <p:cNvSpPr>
              <a:spLocks noChangeShapeType="1"/>
            </p:cNvSpPr>
            <p:nvPr/>
          </p:nvSpPr>
          <p:spPr bwMode="auto">
            <a:xfrm>
              <a:off x="3888" y="2160"/>
              <a:ext cx="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39"/>
            <p:cNvSpPr>
              <a:spLocks noChangeShapeType="1"/>
            </p:cNvSpPr>
            <p:nvPr/>
          </p:nvSpPr>
          <p:spPr bwMode="auto">
            <a:xfrm flipH="1">
              <a:off x="3984" y="187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Text Box 40"/>
            <p:cNvSpPr txBox="1">
              <a:spLocks noChangeArrowheads="1"/>
            </p:cNvSpPr>
            <p:nvPr/>
          </p:nvSpPr>
          <p:spPr bwMode="auto">
            <a:xfrm>
              <a:off x="2208" y="2400"/>
              <a:ext cx="54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dirty="0"/>
                <a:t>Write Data</a:t>
              </a:r>
            </a:p>
          </p:txBody>
        </p:sp>
        <p:sp>
          <p:nvSpPr>
            <p:cNvPr id="26658" name="Text Box 41"/>
            <p:cNvSpPr txBox="1">
              <a:spLocks noChangeArrowheads="1"/>
            </p:cNvSpPr>
            <p:nvPr/>
          </p:nvSpPr>
          <p:spPr bwMode="auto">
            <a:xfrm>
              <a:off x="2192" y="1680"/>
              <a:ext cx="59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1</a:t>
              </a:r>
            </a:p>
          </p:txBody>
        </p:sp>
        <p:sp>
          <p:nvSpPr>
            <p:cNvPr id="26659" name="Text Box 42"/>
            <p:cNvSpPr txBox="1">
              <a:spLocks noChangeArrowheads="1"/>
            </p:cNvSpPr>
            <p:nvPr/>
          </p:nvSpPr>
          <p:spPr bwMode="auto">
            <a:xfrm>
              <a:off x="2192" y="1920"/>
              <a:ext cx="59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Addr 2</a:t>
              </a:r>
            </a:p>
          </p:txBody>
        </p:sp>
        <p:sp>
          <p:nvSpPr>
            <p:cNvPr id="26660" name="Text Box 43"/>
            <p:cNvSpPr txBox="1">
              <a:spLocks noChangeArrowheads="1"/>
            </p:cNvSpPr>
            <p:nvPr/>
          </p:nvSpPr>
          <p:spPr bwMode="auto">
            <a:xfrm>
              <a:off x="2192" y="2160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Addr</a:t>
              </a:r>
            </a:p>
          </p:txBody>
        </p:sp>
        <p:sp>
          <p:nvSpPr>
            <p:cNvPr id="26661" name="Text Box 44"/>
            <p:cNvSpPr txBox="1">
              <a:spLocks noChangeArrowheads="1"/>
            </p:cNvSpPr>
            <p:nvPr/>
          </p:nvSpPr>
          <p:spPr bwMode="auto">
            <a:xfrm>
              <a:off x="2425" y="1824"/>
              <a:ext cx="441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Register</a:t>
              </a:r>
            </a:p>
            <a:p>
              <a:pPr algn="ctr" eaLnBrk="0" hangingPunct="0"/>
              <a:endParaRPr lang="en-US" sz="1200" b="1"/>
            </a:p>
            <a:p>
              <a:pPr algn="ctr" eaLnBrk="0" hangingPunct="0"/>
              <a:r>
                <a:rPr lang="en-US" sz="1200" b="1"/>
                <a:t>File</a:t>
              </a:r>
            </a:p>
          </p:txBody>
        </p:sp>
        <p:sp>
          <p:nvSpPr>
            <p:cNvPr id="26662" name="Text Box 45"/>
            <p:cNvSpPr txBox="1">
              <a:spLocks noChangeArrowheads="1"/>
            </p:cNvSpPr>
            <p:nvPr/>
          </p:nvSpPr>
          <p:spPr bwMode="auto">
            <a:xfrm>
              <a:off x="2800" y="1776"/>
              <a:ext cx="393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1</a:t>
              </a:r>
            </a:p>
          </p:txBody>
        </p:sp>
        <p:sp>
          <p:nvSpPr>
            <p:cNvPr id="26663" name="Text Box 46"/>
            <p:cNvSpPr txBox="1">
              <a:spLocks noChangeArrowheads="1"/>
            </p:cNvSpPr>
            <p:nvPr/>
          </p:nvSpPr>
          <p:spPr bwMode="auto">
            <a:xfrm>
              <a:off x="2816" y="2208"/>
              <a:ext cx="393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200"/>
                <a:t>Read</a:t>
              </a:r>
            </a:p>
            <a:p>
              <a:pPr algn="r" eaLnBrk="0" hangingPunct="0"/>
              <a:r>
                <a:rPr lang="en-US" sz="1200"/>
                <a:t> Data 2</a:t>
              </a:r>
            </a:p>
          </p:txBody>
        </p:sp>
        <p:sp>
          <p:nvSpPr>
            <p:cNvPr id="26664" name="Freeform 47"/>
            <p:cNvSpPr>
              <a:spLocks/>
            </p:cNvSpPr>
            <p:nvPr/>
          </p:nvSpPr>
          <p:spPr bwMode="auto">
            <a:xfrm>
              <a:off x="3536" y="1728"/>
              <a:ext cx="336" cy="816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317 h 1099"/>
                <a:gd name="T4" fmla="*/ 96 w 388"/>
                <a:gd name="T5" fmla="*/ 411 h 1099"/>
                <a:gd name="T6" fmla="*/ 0 w 388"/>
                <a:gd name="T7" fmla="*/ 498 h 1099"/>
                <a:gd name="T8" fmla="*/ 0 w 388"/>
                <a:gd name="T9" fmla="*/ 815 h 1099"/>
                <a:gd name="T10" fmla="*/ 335 w 388"/>
                <a:gd name="T11" fmla="*/ 587 h 1099"/>
                <a:gd name="T12" fmla="*/ 335 w 388"/>
                <a:gd name="T13" fmla="*/ 229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8"/>
                <a:gd name="T25" fmla="*/ 0 h 1099"/>
                <a:gd name="T26" fmla="*/ 388 w 388"/>
                <a:gd name="T27" fmla="*/ 1099 h 10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Rectangle 48"/>
            <p:cNvSpPr>
              <a:spLocks noChangeArrowheads="1"/>
            </p:cNvSpPr>
            <p:nvPr/>
          </p:nvSpPr>
          <p:spPr bwMode="auto">
            <a:xfrm>
              <a:off x="3600" y="2112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26666" name="Rectangle 49"/>
            <p:cNvSpPr>
              <a:spLocks noChangeArrowheads="1"/>
            </p:cNvSpPr>
            <p:nvPr/>
          </p:nvSpPr>
          <p:spPr bwMode="auto">
            <a:xfrm>
              <a:off x="3632" y="1440"/>
              <a:ext cx="48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ovf</a:t>
              </a:r>
            </a:p>
          </p:txBody>
        </p:sp>
        <p:sp>
          <p:nvSpPr>
            <p:cNvPr id="26667" name="Rectangle 50"/>
            <p:cNvSpPr>
              <a:spLocks noChangeArrowheads="1"/>
            </p:cNvSpPr>
            <p:nvPr/>
          </p:nvSpPr>
          <p:spPr bwMode="auto">
            <a:xfrm>
              <a:off x="3728" y="1584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26668" name="Rectangle 51"/>
            <p:cNvSpPr>
              <a:spLocks noChangeArrowheads="1"/>
            </p:cNvSpPr>
            <p:nvPr/>
          </p:nvSpPr>
          <p:spPr bwMode="auto">
            <a:xfrm>
              <a:off x="3344" y="1248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FF3300"/>
                  </a:solidFill>
                </a:rPr>
                <a:t>ALU control</a:t>
              </a:r>
            </a:p>
          </p:txBody>
        </p:sp>
        <p:sp>
          <p:nvSpPr>
            <p:cNvPr id="26669" name="Line 52"/>
            <p:cNvSpPr>
              <a:spLocks noChangeShapeType="1"/>
            </p:cNvSpPr>
            <p:nvPr/>
          </p:nvSpPr>
          <p:spPr bwMode="auto">
            <a:xfrm>
              <a:off x="3632" y="1488"/>
              <a:ext cx="0" cy="2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Line 53"/>
            <p:cNvSpPr>
              <a:spLocks noChangeShapeType="1"/>
            </p:cNvSpPr>
            <p:nvPr/>
          </p:nvSpPr>
          <p:spPr bwMode="auto">
            <a:xfrm>
              <a:off x="2672" y="1488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Rectangle 54"/>
            <p:cNvSpPr>
              <a:spLocks noChangeArrowheads="1"/>
            </p:cNvSpPr>
            <p:nvPr/>
          </p:nvSpPr>
          <p:spPr bwMode="auto">
            <a:xfrm>
              <a:off x="2480" y="1248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FF3300"/>
                  </a:solidFill>
                </a:rPr>
                <a:t>RegWrite</a:t>
              </a:r>
              <a:endParaRPr lang="en-US" sz="1400" dirty="0">
                <a:solidFill>
                  <a:srgbClr val="FF3300"/>
                </a:solidFill>
              </a:endParaRPr>
            </a:p>
          </p:txBody>
        </p:sp>
        <p:sp>
          <p:nvSpPr>
            <p:cNvPr id="26672" name="Line 55"/>
            <p:cNvSpPr>
              <a:spLocks noChangeShapeType="1"/>
            </p:cNvSpPr>
            <p:nvPr/>
          </p:nvSpPr>
          <p:spPr bwMode="auto">
            <a:xfrm flipV="1">
              <a:off x="3728" y="158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56"/>
            <p:cNvSpPr>
              <a:spLocks noChangeShapeType="1"/>
            </p:cNvSpPr>
            <p:nvPr/>
          </p:nvSpPr>
          <p:spPr bwMode="auto">
            <a:xfrm flipV="1">
              <a:off x="3824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Rectangle 58"/>
            <p:cNvSpPr>
              <a:spLocks noChangeArrowheads="1"/>
            </p:cNvSpPr>
            <p:nvPr/>
          </p:nvSpPr>
          <p:spPr bwMode="auto">
            <a:xfrm>
              <a:off x="4224" y="1680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7" name="Line 60"/>
            <p:cNvSpPr>
              <a:spLocks noChangeShapeType="1"/>
            </p:cNvSpPr>
            <p:nvPr/>
          </p:nvSpPr>
          <p:spPr bwMode="auto">
            <a:xfrm>
              <a:off x="3984" y="18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61"/>
            <p:cNvSpPr>
              <a:spLocks noChangeShapeType="1"/>
            </p:cNvSpPr>
            <p:nvPr/>
          </p:nvSpPr>
          <p:spPr bwMode="auto">
            <a:xfrm>
              <a:off x="4080" y="24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62"/>
            <p:cNvSpPr>
              <a:spLocks noChangeShapeType="1"/>
            </p:cNvSpPr>
            <p:nvPr/>
          </p:nvSpPr>
          <p:spPr bwMode="auto">
            <a:xfrm>
              <a:off x="4080" y="240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Text Box 63"/>
            <p:cNvSpPr txBox="1">
              <a:spLocks noChangeArrowheads="1"/>
            </p:cNvSpPr>
            <p:nvPr/>
          </p:nvSpPr>
          <p:spPr bwMode="auto">
            <a:xfrm>
              <a:off x="4187" y="1968"/>
              <a:ext cx="461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200" b="1"/>
                <a:t>Data</a:t>
              </a:r>
            </a:p>
            <a:p>
              <a:pPr algn="ctr" eaLnBrk="0" hangingPunct="0"/>
              <a:r>
                <a:rPr lang="en-US" sz="1200" b="1"/>
                <a:t>Memory</a:t>
              </a:r>
            </a:p>
          </p:txBody>
        </p:sp>
        <p:sp>
          <p:nvSpPr>
            <p:cNvPr id="26681" name="Text Box 64"/>
            <p:cNvSpPr txBox="1">
              <a:spLocks noChangeArrowheads="1"/>
            </p:cNvSpPr>
            <p:nvPr/>
          </p:nvSpPr>
          <p:spPr bwMode="auto">
            <a:xfrm>
              <a:off x="4176" y="1776"/>
              <a:ext cx="431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Address</a:t>
              </a:r>
            </a:p>
          </p:txBody>
        </p:sp>
        <p:sp>
          <p:nvSpPr>
            <p:cNvPr id="26682" name="Text Box 65"/>
            <p:cNvSpPr txBox="1">
              <a:spLocks noChangeArrowheads="1"/>
            </p:cNvSpPr>
            <p:nvPr/>
          </p:nvSpPr>
          <p:spPr bwMode="auto">
            <a:xfrm>
              <a:off x="4176" y="2304"/>
              <a:ext cx="540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Write Data</a:t>
              </a:r>
            </a:p>
          </p:txBody>
        </p:sp>
        <p:sp>
          <p:nvSpPr>
            <p:cNvPr id="26683" name="Text Box 66"/>
            <p:cNvSpPr txBox="1">
              <a:spLocks noChangeArrowheads="1"/>
            </p:cNvSpPr>
            <p:nvPr/>
          </p:nvSpPr>
          <p:spPr bwMode="auto">
            <a:xfrm>
              <a:off x="4608" y="2064"/>
              <a:ext cx="517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Read Data</a:t>
              </a:r>
            </a:p>
          </p:txBody>
        </p:sp>
        <p:sp>
          <p:nvSpPr>
            <p:cNvPr id="26684" name="Line 67"/>
            <p:cNvSpPr>
              <a:spLocks noChangeShapeType="1"/>
            </p:cNvSpPr>
            <p:nvPr/>
          </p:nvSpPr>
          <p:spPr bwMode="auto">
            <a:xfrm>
              <a:off x="4656" y="1488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85" name="Rectangle 68"/>
            <p:cNvSpPr>
              <a:spLocks noChangeArrowheads="1"/>
            </p:cNvSpPr>
            <p:nvPr/>
          </p:nvSpPr>
          <p:spPr bwMode="auto">
            <a:xfrm>
              <a:off x="4368" y="1248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1" dirty="0" err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MemWrite</a:t>
              </a:r>
              <a:endParaRPr lang="en-US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686" name="Rectangle 69"/>
            <p:cNvSpPr>
              <a:spLocks noChangeArrowheads="1"/>
            </p:cNvSpPr>
            <p:nvPr/>
          </p:nvSpPr>
          <p:spPr bwMode="auto">
            <a:xfrm>
              <a:off x="4416" y="278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>
                  <a:solidFill>
                    <a:srgbClr val="FF3300"/>
                  </a:solidFill>
                </a:rPr>
                <a:t>MemRead</a:t>
              </a:r>
            </a:p>
          </p:txBody>
        </p:sp>
        <p:sp>
          <p:nvSpPr>
            <p:cNvPr id="26687" name="Line 70"/>
            <p:cNvSpPr>
              <a:spLocks noChangeShapeType="1"/>
            </p:cNvSpPr>
            <p:nvPr/>
          </p:nvSpPr>
          <p:spPr bwMode="auto">
            <a:xfrm>
              <a:off x="4656" y="2592"/>
              <a:ext cx="0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Line 72"/>
            <p:cNvSpPr>
              <a:spLocks noChangeShapeType="1"/>
            </p:cNvSpPr>
            <p:nvPr/>
          </p:nvSpPr>
          <p:spPr bwMode="auto">
            <a:xfrm>
              <a:off x="3216" y="264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73"/>
            <p:cNvSpPr>
              <a:spLocks noChangeShapeType="1"/>
            </p:cNvSpPr>
            <p:nvPr/>
          </p:nvSpPr>
          <p:spPr bwMode="auto">
            <a:xfrm>
              <a:off x="3072" y="30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Oval 74"/>
            <p:cNvSpPr>
              <a:spLocks noChangeArrowheads="1"/>
            </p:cNvSpPr>
            <p:nvPr/>
          </p:nvSpPr>
          <p:spPr bwMode="auto">
            <a:xfrm>
              <a:off x="2688" y="2784"/>
              <a:ext cx="384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2" name="Rectangle 75"/>
            <p:cNvSpPr>
              <a:spLocks noChangeArrowheads="1"/>
            </p:cNvSpPr>
            <p:nvPr/>
          </p:nvSpPr>
          <p:spPr bwMode="auto">
            <a:xfrm>
              <a:off x="2720" y="2880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Sign</a:t>
              </a:r>
            </a:p>
            <a:p>
              <a:pPr algn="ctr" eaLnBrk="0" hangingPunct="0"/>
              <a:r>
                <a:rPr lang="en-US" sz="1200" b="1">
                  <a:solidFill>
                    <a:srgbClr val="000000"/>
                  </a:solidFill>
                </a:rPr>
                <a:t>Extend</a:t>
              </a:r>
            </a:p>
          </p:txBody>
        </p:sp>
        <p:sp>
          <p:nvSpPr>
            <p:cNvPr id="26693" name="Line 76"/>
            <p:cNvSpPr>
              <a:spLocks noChangeShapeType="1"/>
            </p:cNvSpPr>
            <p:nvPr/>
          </p:nvSpPr>
          <p:spPr bwMode="auto">
            <a:xfrm>
              <a:off x="2064" y="302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77"/>
            <p:cNvSpPr>
              <a:spLocks noChangeShapeType="1"/>
            </p:cNvSpPr>
            <p:nvPr/>
          </p:nvSpPr>
          <p:spPr bwMode="auto">
            <a:xfrm>
              <a:off x="2480" y="2976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Line 78"/>
            <p:cNvSpPr>
              <a:spLocks noChangeShapeType="1"/>
            </p:cNvSpPr>
            <p:nvPr/>
          </p:nvSpPr>
          <p:spPr bwMode="auto">
            <a:xfrm>
              <a:off x="3120" y="2976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Text Box 79"/>
            <p:cNvSpPr txBox="1">
              <a:spLocks noChangeArrowheads="1"/>
            </p:cNvSpPr>
            <p:nvPr/>
          </p:nvSpPr>
          <p:spPr bwMode="auto">
            <a:xfrm>
              <a:off x="2480" y="3024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16</a:t>
              </a:r>
            </a:p>
          </p:txBody>
        </p:sp>
        <p:sp>
          <p:nvSpPr>
            <p:cNvPr id="26697" name="Text Box 80"/>
            <p:cNvSpPr txBox="1">
              <a:spLocks noChangeArrowheads="1"/>
            </p:cNvSpPr>
            <p:nvPr/>
          </p:nvSpPr>
          <p:spPr bwMode="auto">
            <a:xfrm>
              <a:off x="3120" y="3024"/>
              <a:ext cx="22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32</a:t>
              </a:r>
            </a:p>
          </p:txBody>
        </p:sp>
        <p:sp>
          <p:nvSpPr>
            <p:cNvPr id="26698" name="Line 81"/>
            <p:cNvSpPr>
              <a:spLocks noChangeShapeType="1"/>
            </p:cNvSpPr>
            <p:nvPr/>
          </p:nvSpPr>
          <p:spPr bwMode="auto">
            <a:xfrm>
              <a:off x="3216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82"/>
            <p:cNvSpPr>
              <a:spLocks noChangeShapeType="1"/>
            </p:cNvSpPr>
            <p:nvPr/>
          </p:nvSpPr>
          <p:spPr bwMode="auto">
            <a:xfrm>
              <a:off x="2112" y="24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Line 83"/>
            <p:cNvSpPr>
              <a:spLocks noChangeShapeType="1"/>
            </p:cNvSpPr>
            <p:nvPr/>
          </p:nvSpPr>
          <p:spPr bwMode="auto">
            <a:xfrm>
              <a:off x="3312" y="249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84"/>
            <p:cNvSpPr>
              <a:spLocks noChangeShapeType="1"/>
            </p:cNvSpPr>
            <p:nvPr/>
          </p:nvSpPr>
          <p:spPr bwMode="auto">
            <a:xfrm>
              <a:off x="3312" y="249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85"/>
            <p:cNvSpPr>
              <a:spLocks noChangeShapeType="1"/>
            </p:cNvSpPr>
            <p:nvPr/>
          </p:nvSpPr>
          <p:spPr bwMode="auto">
            <a:xfrm>
              <a:off x="2064" y="1776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Line Callout 1 83"/>
          <p:cNvSpPr/>
          <p:nvPr/>
        </p:nvSpPr>
        <p:spPr>
          <a:xfrm>
            <a:off x="7086600" y="5181600"/>
            <a:ext cx="3048000" cy="838200"/>
          </a:xfrm>
          <a:prstGeom prst="borderCallout1">
            <a:avLst>
              <a:gd name="adj1" fmla="val 2311"/>
              <a:gd name="adj2" fmla="val 10750"/>
              <a:gd name="adj3" fmla="val -138483"/>
              <a:gd name="adj4" fmla="val -1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333CC"/>
                </a:solidFill>
              </a:rPr>
              <a:t>Only ONE of the inputs is active for any ONE instruction</a:t>
            </a:r>
          </a:p>
        </p:txBody>
      </p:sp>
      <p:sp>
        <p:nvSpPr>
          <p:cNvPr id="85" name="Oval 89"/>
          <p:cNvSpPr>
            <a:spLocks noChangeArrowheads="1"/>
          </p:cNvSpPr>
          <p:nvPr/>
        </p:nvSpPr>
        <p:spPr bwMode="auto">
          <a:xfrm>
            <a:off x="6781800" y="3581400"/>
            <a:ext cx="5334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19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Multiplexor Insertion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06600" y="1371600"/>
            <a:ext cx="7670800" cy="3962400"/>
            <a:chOff x="304" y="864"/>
            <a:chExt cx="4832" cy="2496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04" y="864"/>
              <a:ext cx="4832" cy="2496"/>
              <a:chOff x="304" y="864"/>
              <a:chExt cx="4832" cy="2496"/>
            </a:xfrm>
          </p:grpSpPr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264" y="960"/>
                <a:ext cx="240" cy="624"/>
                <a:chOff x="1392" y="2880"/>
                <a:chExt cx="288" cy="480"/>
              </a:xfrm>
            </p:grpSpPr>
            <p:sp>
              <p:nvSpPr>
                <p:cNvPr id="27733" name="Line 16"/>
                <p:cNvSpPr>
                  <a:spLocks noChangeShapeType="1"/>
                </p:cNvSpPr>
                <p:nvPr/>
              </p:nvSpPr>
              <p:spPr bwMode="auto">
                <a:xfrm>
                  <a:off x="1392" y="3072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392" y="3120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92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316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92" y="3216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Line 22"/>
                <p:cNvSpPr>
                  <a:spLocks noChangeShapeType="1"/>
                </p:cNvSpPr>
                <p:nvPr/>
              </p:nvSpPr>
              <p:spPr bwMode="auto">
                <a:xfrm>
                  <a:off x="1392" y="2880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1" name="Rectangle 23"/>
              <p:cNvSpPr>
                <a:spLocks noChangeArrowheads="1"/>
              </p:cNvSpPr>
              <p:nvPr/>
            </p:nvSpPr>
            <p:spPr bwMode="auto">
              <a:xfrm>
                <a:off x="832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Rectangle 24"/>
              <p:cNvSpPr>
                <a:spLocks noChangeArrowheads="1"/>
              </p:cNvSpPr>
              <p:nvPr/>
            </p:nvSpPr>
            <p:spPr bwMode="auto">
              <a:xfrm>
                <a:off x="496" y="1920"/>
                <a:ext cx="14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Line 25"/>
              <p:cNvSpPr>
                <a:spLocks noChangeShapeType="1"/>
              </p:cNvSpPr>
              <p:nvPr/>
            </p:nvSpPr>
            <p:spPr bwMode="auto">
              <a:xfrm>
                <a:off x="640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26"/>
              <p:cNvSpPr>
                <a:spLocks noChangeShapeType="1"/>
              </p:cNvSpPr>
              <p:nvPr/>
            </p:nvSpPr>
            <p:spPr bwMode="auto">
              <a:xfrm>
                <a:off x="688" y="105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27"/>
              <p:cNvSpPr>
                <a:spLocks noChangeShapeType="1"/>
              </p:cNvSpPr>
              <p:nvPr/>
            </p:nvSpPr>
            <p:spPr bwMode="auto">
              <a:xfrm>
                <a:off x="1024" y="148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8"/>
              <p:cNvSpPr>
                <a:spLocks noChangeShapeType="1"/>
              </p:cNvSpPr>
              <p:nvPr/>
            </p:nvSpPr>
            <p:spPr bwMode="auto">
              <a:xfrm>
                <a:off x="1696" y="86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29"/>
              <p:cNvSpPr>
                <a:spLocks noChangeShapeType="1"/>
              </p:cNvSpPr>
              <p:nvPr/>
            </p:nvSpPr>
            <p:spPr bwMode="auto">
              <a:xfrm>
                <a:off x="1504" y="124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Text Box 30"/>
              <p:cNvSpPr txBox="1">
                <a:spLocks noChangeArrowheads="1"/>
              </p:cNvSpPr>
              <p:nvPr/>
            </p:nvSpPr>
            <p:spPr bwMode="auto">
              <a:xfrm>
                <a:off x="784" y="2016"/>
                <a:ext cx="43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</a:t>
                </a:r>
              </a:p>
              <a:p>
                <a:pPr eaLnBrk="0" hangingPunct="0"/>
                <a:r>
                  <a:rPr lang="en-US" sz="1200"/>
                  <a:t>Address</a:t>
                </a:r>
              </a:p>
            </p:txBody>
          </p:sp>
          <p:sp>
            <p:nvSpPr>
              <p:cNvPr id="27669" name="Text Box 31"/>
              <p:cNvSpPr txBox="1">
                <a:spLocks noChangeArrowheads="1"/>
              </p:cNvSpPr>
              <p:nvPr/>
            </p:nvSpPr>
            <p:spPr bwMode="auto">
              <a:xfrm>
                <a:off x="1264" y="2064"/>
                <a:ext cx="55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Instruction</a:t>
                </a:r>
              </a:p>
            </p:txBody>
          </p:sp>
          <p:sp>
            <p:nvSpPr>
              <p:cNvPr id="27670" name="Text Box 32"/>
              <p:cNvSpPr txBox="1">
                <a:spLocks noChangeArrowheads="1"/>
              </p:cNvSpPr>
              <p:nvPr/>
            </p:nvSpPr>
            <p:spPr bwMode="auto">
              <a:xfrm>
                <a:off x="1005" y="1728"/>
                <a:ext cx="555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Instruction</a:t>
                </a:r>
              </a:p>
              <a:p>
                <a:pPr algn="ctr" eaLnBrk="0" hangingPunct="0"/>
                <a:r>
                  <a:rPr lang="en-US" sz="1200" b="1"/>
                  <a:t>Memory</a:t>
                </a:r>
              </a:p>
            </p:txBody>
          </p:sp>
          <p:sp>
            <p:nvSpPr>
              <p:cNvPr id="27671" name="Text Box 33"/>
              <p:cNvSpPr txBox="1">
                <a:spLocks noChangeArrowheads="1"/>
              </p:cNvSpPr>
              <p:nvPr/>
            </p:nvSpPr>
            <p:spPr bwMode="auto">
              <a:xfrm>
                <a:off x="1264" y="1200"/>
                <a:ext cx="280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Add</a:t>
                </a:r>
              </a:p>
            </p:txBody>
          </p:sp>
          <p:sp>
            <p:nvSpPr>
              <p:cNvPr id="27672" name="Text Box 34"/>
              <p:cNvSpPr txBox="1">
                <a:spLocks noChangeArrowheads="1"/>
              </p:cNvSpPr>
              <p:nvPr/>
            </p:nvSpPr>
            <p:spPr bwMode="auto">
              <a:xfrm>
                <a:off x="448" y="2064"/>
                <a:ext cx="219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PC</a:t>
                </a:r>
              </a:p>
            </p:txBody>
          </p:sp>
          <p:sp>
            <p:nvSpPr>
              <p:cNvPr id="27673" name="Line 35"/>
              <p:cNvSpPr>
                <a:spLocks noChangeShapeType="1"/>
              </p:cNvSpPr>
              <p:nvPr/>
            </p:nvSpPr>
            <p:spPr bwMode="auto">
              <a:xfrm>
                <a:off x="304" y="86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36"/>
              <p:cNvSpPr>
                <a:spLocks noChangeShapeType="1"/>
              </p:cNvSpPr>
              <p:nvPr/>
            </p:nvSpPr>
            <p:spPr bwMode="auto">
              <a:xfrm>
                <a:off x="304" y="864"/>
                <a:ext cx="0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Line 37"/>
              <p:cNvSpPr>
                <a:spLocks noChangeShapeType="1"/>
              </p:cNvSpPr>
              <p:nvPr/>
            </p:nvSpPr>
            <p:spPr bwMode="auto">
              <a:xfrm>
                <a:off x="304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Line 38"/>
              <p:cNvSpPr>
                <a:spLocks noChangeShapeType="1"/>
              </p:cNvSpPr>
              <p:nvPr/>
            </p:nvSpPr>
            <p:spPr bwMode="auto">
              <a:xfrm>
                <a:off x="688" y="1056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Text Box 39"/>
              <p:cNvSpPr txBox="1">
                <a:spLocks noChangeArrowheads="1"/>
              </p:cNvSpPr>
              <p:nvPr/>
            </p:nvSpPr>
            <p:spPr bwMode="auto">
              <a:xfrm>
                <a:off x="880" y="1392"/>
                <a:ext cx="1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4</a:t>
                </a:r>
              </a:p>
            </p:txBody>
          </p:sp>
          <p:sp>
            <p:nvSpPr>
              <p:cNvPr id="27678" name="Rectangle 40"/>
              <p:cNvSpPr>
                <a:spLocks noChangeArrowheads="1"/>
              </p:cNvSpPr>
              <p:nvPr/>
            </p:nvSpPr>
            <p:spPr bwMode="auto">
              <a:xfrm>
                <a:off x="2096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9" name="Line 41"/>
              <p:cNvSpPr>
                <a:spLocks noChangeShapeType="1"/>
              </p:cNvSpPr>
              <p:nvPr/>
            </p:nvSpPr>
            <p:spPr bwMode="auto">
              <a:xfrm>
                <a:off x="1744" y="2160"/>
                <a:ext cx="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42"/>
              <p:cNvSpPr>
                <a:spLocks noChangeShapeType="1"/>
              </p:cNvSpPr>
              <p:nvPr/>
            </p:nvSpPr>
            <p:spPr bwMode="auto">
              <a:xfrm>
                <a:off x="1904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43"/>
              <p:cNvSpPr>
                <a:spLocks noChangeShapeType="1"/>
              </p:cNvSpPr>
              <p:nvPr/>
            </p:nvSpPr>
            <p:spPr bwMode="auto">
              <a:xfrm>
                <a:off x="1904" y="225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44"/>
              <p:cNvSpPr>
                <a:spLocks noChangeShapeType="1"/>
              </p:cNvSpPr>
              <p:nvPr/>
            </p:nvSpPr>
            <p:spPr bwMode="auto">
              <a:xfrm>
                <a:off x="1904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45"/>
              <p:cNvSpPr>
                <a:spLocks noChangeShapeType="1"/>
              </p:cNvSpPr>
              <p:nvPr/>
            </p:nvSpPr>
            <p:spPr bwMode="auto">
              <a:xfrm>
                <a:off x="3008" y="1920"/>
                <a:ext cx="5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46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47"/>
              <p:cNvSpPr>
                <a:spLocks noChangeShapeType="1"/>
              </p:cNvSpPr>
              <p:nvPr/>
            </p:nvSpPr>
            <p:spPr bwMode="auto">
              <a:xfrm flipH="1">
                <a:off x="3984" y="1872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Text Box 48"/>
              <p:cNvSpPr txBox="1">
                <a:spLocks noChangeArrowheads="1"/>
              </p:cNvSpPr>
              <p:nvPr/>
            </p:nvSpPr>
            <p:spPr bwMode="auto">
              <a:xfrm>
                <a:off x="2048" y="2400"/>
                <a:ext cx="540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Data</a:t>
                </a:r>
              </a:p>
            </p:txBody>
          </p:sp>
          <p:sp>
            <p:nvSpPr>
              <p:cNvPr id="27687" name="Text Box 49"/>
              <p:cNvSpPr txBox="1">
                <a:spLocks noChangeArrowheads="1"/>
              </p:cNvSpPr>
              <p:nvPr/>
            </p:nvSpPr>
            <p:spPr bwMode="auto">
              <a:xfrm>
                <a:off x="2048" y="1680"/>
                <a:ext cx="597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Addr 1</a:t>
                </a:r>
              </a:p>
            </p:txBody>
          </p:sp>
          <p:sp>
            <p:nvSpPr>
              <p:cNvPr id="27688" name="Text Box 50"/>
              <p:cNvSpPr txBox="1">
                <a:spLocks noChangeArrowheads="1"/>
              </p:cNvSpPr>
              <p:nvPr/>
            </p:nvSpPr>
            <p:spPr bwMode="auto">
              <a:xfrm>
                <a:off x="2048" y="1920"/>
                <a:ext cx="597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Addr 2</a:t>
                </a:r>
              </a:p>
            </p:txBody>
          </p:sp>
          <p:sp>
            <p:nvSpPr>
              <p:cNvPr id="27689" name="Text Box 51"/>
              <p:cNvSpPr txBox="1">
                <a:spLocks noChangeArrowheads="1"/>
              </p:cNvSpPr>
              <p:nvPr/>
            </p:nvSpPr>
            <p:spPr bwMode="auto">
              <a:xfrm>
                <a:off x="2048" y="2160"/>
                <a:ext cx="5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Addr</a:t>
                </a:r>
              </a:p>
            </p:txBody>
          </p:sp>
          <p:sp>
            <p:nvSpPr>
              <p:cNvPr id="27690" name="Text Box 52"/>
              <p:cNvSpPr txBox="1">
                <a:spLocks noChangeArrowheads="1"/>
              </p:cNvSpPr>
              <p:nvPr/>
            </p:nvSpPr>
            <p:spPr bwMode="auto">
              <a:xfrm>
                <a:off x="2281" y="1824"/>
                <a:ext cx="441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Register</a:t>
                </a:r>
              </a:p>
              <a:p>
                <a:pPr algn="ctr" eaLnBrk="0" hangingPunct="0"/>
                <a:endParaRPr lang="en-US" sz="1200" b="1"/>
              </a:p>
              <a:p>
                <a:pPr algn="ctr" eaLnBrk="0" hangingPunct="0"/>
                <a:r>
                  <a:rPr lang="en-US" sz="1200" b="1"/>
                  <a:t>File</a:t>
                </a:r>
              </a:p>
            </p:txBody>
          </p:sp>
          <p:sp>
            <p:nvSpPr>
              <p:cNvPr id="27691" name="Text Box 53"/>
              <p:cNvSpPr txBox="1">
                <a:spLocks noChangeArrowheads="1"/>
              </p:cNvSpPr>
              <p:nvPr/>
            </p:nvSpPr>
            <p:spPr bwMode="auto">
              <a:xfrm>
                <a:off x="2656" y="1776"/>
                <a:ext cx="393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200"/>
                  <a:t>Read</a:t>
                </a:r>
              </a:p>
              <a:p>
                <a:pPr algn="r" eaLnBrk="0" hangingPunct="0"/>
                <a:r>
                  <a:rPr lang="en-US" sz="1200"/>
                  <a:t> Data 1</a:t>
                </a:r>
              </a:p>
            </p:txBody>
          </p:sp>
          <p:sp>
            <p:nvSpPr>
              <p:cNvPr id="27692" name="Text Box 54"/>
              <p:cNvSpPr txBox="1">
                <a:spLocks noChangeArrowheads="1"/>
              </p:cNvSpPr>
              <p:nvPr/>
            </p:nvSpPr>
            <p:spPr bwMode="auto">
              <a:xfrm>
                <a:off x="2672" y="2208"/>
                <a:ext cx="393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200"/>
                  <a:t>Read</a:t>
                </a:r>
              </a:p>
              <a:p>
                <a:pPr algn="r" eaLnBrk="0" hangingPunct="0"/>
                <a:r>
                  <a:rPr lang="en-US" sz="1200"/>
                  <a:t> Data 2</a:t>
                </a:r>
              </a:p>
            </p:txBody>
          </p:sp>
          <p:sp>
            <p:nvSpPr>
              <p:cNvPr id="27693" name="Freeform 55"/>
              <p:cNvSpPr>
                <a:spLocks/>
              </p:cNvSpPr>
              <p:nvPr/>
            </p:nvSpPr>
            <p:spPr bwMode="auto">
              <a:xfrm>
                <a:off x="3536" y="1728"/>
                <a:ext cx="336" cy="816"/>
              </a:xfrm>
              <a:custGeom>
                <a:avLst/>
                <a:gdLst>
                  <a:gd name="T0" fmla="*/ 0 w 388"/>
                  <a:gd name="T1" fmla="*/ 0 h 1099"/>
                  <a:gd name="T2" fmla="*/ 0 w 388"/>
                  <a:gd name="T3" fmla="*/ 317 h 1099"/>
                  <a:gd name="T4" fmla="*/ 96 w 388"/>
                  <a:gd name="T5" fmla="*/ 411 h 1099"/>
                  <a:gd name="T6" fmla="*/ 0 w 388"/>
                  <a:gd name="T7" fmla="*/ 498 h 1099"/>
                  <a:gd name="T8" fmla="*/ 0 w 388"/>
                  <a:gd name="T9" fmla="*/ 815 h 1099"/>
                  <a:gd name="T10" fmla="*/ 335 w 388"/>
                  <a:gd name="T11" fmla="*/ 587 h 1099"/>
                  <a:gd name="T12" fmla="*/ 335 w 388"/>
                  <a:gd name="T13" fmla="*/ 229 h 1099"/>
                  <a:gd name="T14" fmla="*/ 0 w 388"/>
                  <a:gd name="T15" fmla="*/ 0 h 10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8"/>
                  <a:gd name="T25" fmla="*/ 0 h 1099"/>
                  <a:gd name="T26" fmla="*/ 388 w 388"/>
                  <a:gd name="T27" fmla="*/ 1099 h 109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Rectangle 56"/>
              <p:cNvSpPr>
                <a:spLocks noChangeArrowheads="1"/>
              </p:cNvSpPr>
              <p:nvPr/>
            </p:nvSpPr>
            <p:spPr bwMode="auto">
              <a:xfrm>
                <a:off x="3600" y="2112"/>
                <a:ext cx="31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6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ALU</a:t>
                </a:r>
              </a:p>
            </p:txBody>
          </p:sp>
          <p:sp>
            <p:nvSpPr>
              <p:cNvPr id="27695" name="Rectangle 57"/>
              <p:cNvSpPr>
                <a:spLocks noChangeArrowheads="1"/>
              </p:cNvSpPr>
              <p:nvPr/>
            </p:nvSpPr>
            <p:spPr bwMode="auto">
              <a:xfrm>
                <a:off x="3632" y="1440"/>
                <a:ext cx="48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ovf</a:t>
                </a:r>
              </a:p>
            </p:txBody>
          </p:sp>
          <p:sp>
            <p:nvSpPr>
              <p:cNvPr id="27696" name="Rectangle 58"/>
              <p:cNvSpPr>
                <a:spLocks noChangeArrowheads="1"/>
              </p:cNvSpPr>
              <p:nvPr/>
            </p:nvSpPr>
            <p:spPr bwMode="auto">
              <a:xfrm>
                <a:off x="3728" y="1584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zero</a:t>
                </a:r>
              </a:p>
            </p:txBody>
          </p:sp>
          <p:sp>
            <p:nvSpPr>
              <p:cNvPr id="27697" name="Rectangle 59"/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FF3300"/>
                    </a:solidFill>
                  </a:rPr>
                  <a:t>ALU control</a:t>
                </a:r>
              </a:p>
            </p:txBody>
          </p:sp>
          <p:sp>
            <p:nvSpPr>
              <p:cNvPr id="27698" name="Line 60"/>
              <p:cNvSpPr>
                <a:spLocks noChangeShapeType="1"/>
              </p:cNvSpPr>
              <p:nvPr/>
            </p:nvSpPr>
            <p:spPr bwMode="auto">
              <a:xfrm>
                <a:off x="3632" y="148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Line 61"/>
              <p:cNvSpPr>
                <a:spLocks noChangeShapeType="1"/>
              </p:cNvSpPr>
              <p:nvPr/>
            </p:nvSpPr>
            <p:spPr bwMode="auto">
              <a:xfrm>
                <a:off x="2528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Rectangle 62"/>
              <p:cNvSpPr>
                <a:spLocks noChangeArrowheads="1"/>
              </p:cNvSpPr>
              <p:nvPr/>
            </p:nvSpPr>
            <p:spPr bwMode="auto">
              <a:xfrm>
                <a:off x="2336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 dirty="0" err="1">
                    <a:solidFill>
                      <a:srgbClr val="FF3300"/>
                    </a:solidFill>
                  </a:rPr>
                  <a:t>RegWrite</a:t>
                </a:r>
                <a:endParaRPr lang="en-US" sz="14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27701" name="Line 63"/>
              <p:cNvSpPr>
                <a:spLocks noChangeShapeType="1"/>
              </p:cNvSpPr>
              <p:nvPr/>
            </p:nvSpPr>
            <p:spPr bwMode="auto">
              <a:xfrm flipV="1">
                <a:off x="3728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Line 64"/>
              <p:cNvSpPr>
                <a:spLocks noChangeShapeType="1"/>
              </p:cNvSpPr>
              <p:nvPr/>
            </p:nvSpPr>
            <p:spPr bwMode="auto">
              <a:xfrm flipV="1">
                <a:off x="3824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Rectangle 66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Line 67"/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68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Line 69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Text Box 70"/>
              <p:cNvSpPr txBox="1">
                <a:spLocks noChangeArrowheads="1"/>
              </p:cNvSpPr>
              <p:nvPr/>
            </p:nvSpPr>
            <p:spPr bwMode="auto">
              <a:xfrm>
                <a:off x="4187" y="1968"/>
                <a:ext cx="46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Data</a:t>
                </a:r>
              </a:p>
              <a:p>
                <a:pPr algn="ctr" eaLnBrk="0" hangingPunct="0"/>
                <a:r>
                  <a:rPr lang="en-US" sz="1200" b="1"/>
                  <a:t>Memory</a:t>
                </a:r>
              </a:p>
            </p:txBody>
          </p:sp>
          <p:sp>
            <p:nvSpPr>
              <p:cNvPr id="27709" name="Text Box 71"/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431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Address</a:t>
                </a:r>
              </a:p>
            </p:txBody>
          </p:sp>
          <p:sp>
            <p:nvSpPr>
              <p:cNvPr id="27710" name="Text Box 72"/>
              <p:cNvSpPr txBox="1">
                <a:spLocks noChangeArrowheads="1"/>
              </p:cNvSpPr>
              <p:nvPr/>
            </p:nvSpPr>
            <p:spPr bwMode="auto">
              <a:xfrm>
                <a:off x="4176" y="2304"/>
                <a:ext cx="540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Data</a:t>
                </a:r>
              </a:p>
            </p:txBody>
          </p:sp>
          <p:sp>
            <p:nvSpPr>
              <p:cNvPr id="27711" name="Text Box 73"/>
              <p:cNvSpPr txBox="1">
                <a:spLocks noChangeArrowheads="1"/>
              </p:cNvSpPr>
              <p:nvPr/>
            </p:nvSpPr>
            <p:spPr bwMode="auto">
              <a:xfrm>
                <a:off x="4608" y="2064"/>
                <a:ext cx="517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Data</a:t>
                </a:r>
              </a:p>
            </p:txBody>
          </p:sp>
          <p:sp>
            <p:nvSpPr>
              <p:cNvPr id="27712" name="Line 74"/>
              <p:cNvSpPr>
                <a:spLocks noChangeShapeType="1"/>
              </p:cNvSpPr>
              <p:nvPr/>
            </p:nvSpPr>
            <p:spPr bwMode="auto">
              <a:xfrm>
                <a:off x="4656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Rectangle 75"/>
              <p:cNvSpPr>
                <a:spLocks noChangeArrowheads="1"/>
              </p:cNvSpPr>
              <p:nvPr/>
            </p:nvSpPr>
            <p:spPr bwMode="auto">
              <a:xfrm>
                <a:off x="4368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>
                    <a:solidFill>
                      <a:srgbClr val="FF3300"/>
                    </a:solidFill>
                  </a:rPr>
                  <a:t>MemWrite</a:t>
                </a:r>
              </a:p>
            </p:txBody>
          </p:sp>
          <p:sp>
            <p:nvSpPr>
              <p:cNvPr id="27714" name="Rectangle 76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>
                    <a:solidFill>
                      <a:srgbClr val="FF3300"/>
                    </a:solidFill>
                  </a:rPr>
                  <a:t>MemRead</a:t>
                </a:r>
              </a:p>
            </p:txBody>
          </p:sp>
          <p:sp>
            <p:nvSpPr>
              <p:cNvPr id="27715" name="Line 77"/>
              <p:cNvSpPr>
                <a:spLocks noChangeShapeType="1"/>
              </p:cNvSpPr>
              <p:nvPr/>
            </p:nvSpPr>
            <p:spPr bwMode="auto">
              <a:xfrm>
                <a:off x="4656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7" name="Line 79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80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Oval 81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384" cy="57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0" name="Rectangle 82"/>
              <p:cNvSpPr>
                <a:spLocks noChangeArrowheads="1"/>
              </p:cNvSpPr>
              <p:nvPr/>
            </p:nvSpPr>
            <p:spPr bwMode="auto">
              <a:xfrm>
                <a:off x="2576" y="2880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</a:rPr>
                  <a:t>Sign</a:t>
                </a:r>
              </a:p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</a:rPr>
                  <a:t>Extend</a:t>
                </a:r>
              </a:p>
            </p:txBody>
          </p:sp>
          <p:sp>
            <p:nvSpPr>
              <p:cNvPr id="27721" name="Line 83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84"/>
              <p:cNvSpPr>
                <a:spLocks noChangeShapeType="1"/>
              </p:cNvSpPr>
              <p:nvPr/>
            </p:nvSpPr>
            <p:spPr bwMode="auto">
              <a:xfrm>
                <a:off x="2336" y="297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85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Text Box 86"/>
              <p:cNvSpPr txBox="1">
                <a:spLocks noChangeArrowheads="1"/>
              </p:cNvSpPr>
              <p:nvPr/>
            </p:nvSpPr>
            <p:spPr bwMode="auto">
              <a:xfrm>
                <a:off x="2336" y="3024"/>
                <a:ext cx="22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16</a:t>
                </a:r>
              </a:p>
            </p:txBody>
          </p:sp>
          <p:sp>
            <p:nvSpPr>
              <p:cNvPr id="27725" name="Text Box 87"/>
              <p:cNvSpPr txBox="1">
                <a:spLocks noChangeArrowheads="1"/>
              </p:cNvSpPr>
              <p:nvPr/>
            </p:nvSpPr>
            <p:spPr bwMode="auto">
              <a:xfrm>
                <a:off x="2976" y="3024"/>
                <a:ext cx="22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32</a:t>
                </a:r>
              </a:p>
            </p:txBody>
          </p:sp>
          <p:sp>
            <p:nvSpPr>
              <p:cNvPr id="27726" name="Line 88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Line 89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9" name="Line 91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Line 93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2" name="Line 94"/>
              <p:cNvSpPr>
                <a:spLocks noChangeShapeType="1"/>
              </p:cNvSpPr>
              <p:nvPr/>
            </p:nvSpPr>
            <p:spPr bwMode="auto">
              <a:xfrm>
                <a:off x="2976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3024" y="1248"/>
              <a:ext cx="480" cy="1392"/>
              <a:chOff x="3024" y="1248"/>
              <a:chExt cx="480" cy="1392"/>
            </a:xfrm>
          </p:grpSpPr>
          <p:sp>
            <p:nvSpPr>
              <p:cNvPr id="27655" name="Line 96"/>
              <p:cNvSpPr>
                <a:spLocks noChangeShapeType="1"/>
              </p:cNvSpPr>
              <p:nvPr/>
            </p:nvSpPr>
            <p:spPr bwMode="auto">
              <a:xfrm>
                <a:off x="3024" y="2304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6" name="Line 97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7" name="AutoShape 98"/>
              <p:cNvSpPr>
                <a:spLocks noChangeArrowheads="1"/>
              </p:cNvSpPr>
              <p:nvPr/>
            </p:nvSpPr>
            <p:spPr bwMode="auto">
              <a:xfrm rot="-5400000">
                <a:off x="3120" y="2352"/>
                <a:ext cx="432" cy="144"/>
              </a:xfrm>
              <a:custGeom>
                <a:avLst/>
                <a:gdLst>
                  <a:gd name="T0" fmla="*/ 8 w 21600"/>
                  <a:gd name="T1" fmla="*/ 0 h 21600"/>
                  <a:gd name="T2" fmla="*/ 4 w 21600"/>
                  <a:gd name="T3" fmla="*/ 1 h 21600"/>
                  <a:gd name="T4" fmla="*/ 1 w 21600"/>
                  <a:gd name="T5" fmla="*/ 0 h 21600"/>
                  <a:gd name="T6" fmla="*/ 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8" name="Line 99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659" name="Rectangle 100"/>
              <p:cNvSpPr>
                <a:spLocks noChangeArrowheads="1"/>
              </p:cNvSpPr>
              <p:nvPr/>
            </p:nvSpPr>
            <p:spPr bwMode="auto">
              <a:xfrm>
                <a:off x="3072" y="1248"/>
                <a:ext cx="432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ALUSrc</a:t>
                </a:r>
              </a:p>
            </p:txBody>
          </p:sp>
        </p:grpSp>
      </p:grpSp>
      <p:sp>
        <p:nvSpPr>
          <p:cNvPr id="101" name="Line 33"/>
          <p:cNvSpPr>
            <a:spLocks noChangeShapeType="1"/>
          </p:cNvSpPr>
          <p:nvPr/>
        </p:nvSpPr>
        <p:spPr bwMode="auto">
          <a:xfrm>
            <a:off x="4648200" y="3962400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" name="Line 37"/>
          <p:cNvSpPr>
            <a:spLocks noChangeShapeType="1"/>
          </p:cNvSpPr>
          <p:nvPr/>
        </p:nvSpPr>
        <p:spPr bwMode="auto">
          <a:xfrm>
            <a:off x="4648200" y="43434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82"/>
          <p:cNvSpPr>
            <a:spLocks noChangeShapeType="1"/>
          </p:cNvSpPr>
          <p:nvPr/>
        </p:nvSpPr>
        <p:spPr bwMode="auto">
          <a:xfrm>
            <a:off x="4648200" y="3962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3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Memory</a:t>
            </a:r>
          </a:p>
        </p:txBody>
      </p:sp>
      <p:sp>
        <p:nvSpPr>
          <p:cNvPr id="101" name="Line 33"/>
          <p:cNvSpPr>
            <a:spLocks noChangeShapeType="1"/>
          </p:cNvSpPr>
          <p:nvPr/>
        </p:nvSpPr>
        <p:spPr bwMode="auto">
          <a:xfrm>
            <a:off x="4648200" y="3962400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" name="Line 37"/>
          <p:cNvSpPr>
            <a:spLocks noChangeShapeType="1"/>
          </p:cNvSpPr>
          <p:nvPr/>
        </p:nvSpPr>
        <p:spPr bwMode="auto">
          <a:xfrm>
            <a:off x="4648200" y="43434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82"/>
          <p:cNvSpPr>
            <a:spLocks noChangeShapeType="1"/>
          </p:cNvSpPr>
          <p:nvPr/>
        </p:nvSpPr>
        <p:spPr bwMode="auto">
          <a:xfrm>
            <a:off x="4648200" y="3962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2006601" y="1371600"/>
            <a:ext cx="8520113" cy="3962400"/>
            <a:chOff x="482600" y="1371600"/>
            <a:chExt cx="8520113" cy="39624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482600" y="1371600"/>
              <a:ext cx="8520113" cy="3962400"/>
              <a:chOff x="304" y="864"/>
              <a:chExt cx="5367" cy="249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088" y="1248"/>
                <a:ext cx="583" cy="816"/>
                <a:chOff x="5088" y="1248"/>
                <a:chExt cx="583" cy="816"/>
              </a:xfrm>
            </p:grpSpPr>
            <p:sp>
              <p:nvSpPr>
                <p:cNvPr id="27747" name="Line 12"/>
                <p:cNvSpPr>
                  <a:spLocks noChangeShapeType="1"/>
                </p:cNvSpPr>
                <p:nvPr/>
              </p:nvSpPr>
              <p:spPr bwMode="auto">
                <a:xfrm>
                  <a:off x="5376" y="1488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748" name="Rectangle 13"/>
                <p:cNvSpPr>
                  <a:spLocks noChangeArrowheads="1"/>
                </p:cNvSpPr>
                <p:nvPr/>
              </p:nvSpPr>
              <p:spPr bwMode="auto">
                <a:xfrm>
                  <a:off x="5088" y="1248"/>
                  <a:ext cx="583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eaLnBrk="0" hangingPunct="0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1400" b="1" dirty="0" err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MemtoReg</a:t>
                  </a:r>
                  <a:endParaRPr lang="en-US" sz="1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04" y="864"/>
                <a:ext cx="4832" cy="2496"/>
                <a:chOff x="304" y="864"/>
                <a:chExt cx="4832" cy="2496"/>
              </a:xfrm>
            </p:grpSpPr>
            <p:grpSp>
              <p:nvGrpSpPr>
                <p:cNvPr id="6" name="Group 15"/>
                <p:cNvGrpSpPr>
                  <a:grpSpLocks/>
                </p:cNvGrpSpPr>
                <p:nvPr/>
              </p:nvGrpSpPr>
              <p:grpSpPr bwMode="auto">
                <a:xfrm>
                  <a:off x="1264" y="960"/>
                  <a:ext cx="240" cy="624"/>
                  <a:chOff x="1392" y="2880"/>
                  <a:chExt cx="288" cy="480"/>
                </a:xfrm>
              </p:grpSpPr>
              <p:sp>
                <p:nvSpPr>
                  <p:cNvPr id="2773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3072"/>
                    <a:ext cx="48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4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92" y="3120"/>
                    <a:ext cx="48" cy="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5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2880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6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3168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7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3216"/>
                    <a:ext cx="288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8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3024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3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880"/>
                    <a:ext cx="288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661" name="Rectangle 23"/>
                <p:cNvSpPr>
                  <a:spLocks noChangeArrowheads="1"/>
                </p:cNvSpPr>
                <p:nvPr/>
              </p:nvSpPr>
              <p:spPr bwMode="auto">
                <a:xfrm>
                  <a:off x="832" y="1680"/>
                  <a:ext cx="912" cy="9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2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1920"/>
                  <a:ext cx="144" cy="5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3" name="Line 25"/>
                <p:cNvSpPr>
                  <a:spLocks noChangeShapeType="1"/>
                </p:cNvSpPr>
                <p:nvPr/>
              </p:nvSpPr>
              <p:spPr bwMode="auto">
                <a:xfrm>
                  <a:off x="640" y="21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4" name="Line 26"/>
                <p:cNvSpPr>
                  <a:spLocks noChangeShapeType="1"/>
                </p:cNvSpPr>
                <p:nvPr/>
              </p:nvSpPr>
              <p:spPr bwMode="auto">
                <a:xfrm>
                  <a:off x="688" y="1056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5" name="Line 27"/>
                <p:cNvSpPr>
                  <a:spLocks noChangeShapeType="1"/>
                </p:cNvSpPr>
                <p:nvPr/>
              </p:nvSpPr>
              <p:spPr bwMode="auto">
                <a:xfrm>
                  <a:off x="1024" y="148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6" name="Line 28"/>
                <p:cNvSpPr>
                  <a:spLocks noChangeShapeType="1"/>
                </p:cNvSpPr>
                <p:nvPr/>
              </p:nvSpPr>
              <p:spPr bwMode="auto">
                <a:xfrm>
                  <a:off x="1696" y="86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7" name="Line 29"/>
                <p:cNvSpPr>
                  <a:spLocks noChangeShapeType="1"/>
                </p:cNvSpPr>
                <p:nvPr/>
              </p:nvSpPr>
              <p:spPr bwMode="auto">
                <a:xfrm>
                  <a:off x="1504" y="124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84" y="2016"/>
                  <a:ext cx="431" cy="2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Read</a:t>
                  </a:r>
                </a:p>
                <a:p>
                  <a:pPr eaLnBrk="0" hangingPunct="0"/>
                  <a:r>
                    <a:rPr lang="en-US" sz="1200"/>
                    <a:t>Address</a:t>
                  </a:r>
                </a:p>
              </p:txBody>
            </p:sp>
            <p:sp>
              <p:nvSpPr>
                <p:cNvPr id="2766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264" y="2064"/>
                  <a:ext cx="558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Instruction</a:t>
                  </a:r>
                </a:p>
              </p:txBody>
            </p:sp>
            <p:sp>
              <p:nvSpPr>
                <p:cNvPr id="2767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005" y="1728"/>
                  <a:ext cx="555" cy="2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1200" b="1"/>
                    <a:t>Instruction</a:t>
                  </a:r>
                </a:p>
                <a:p>
                  <a:pPr algn="ctr" eaLnBrk="0" hangingPunct="0"/>
                  <a:r>
                    <a:rPr lang="en-US" sz="1200" b="1"/>
                    <a:t>Memory</a:t>
                  </a:r>
                </a:p>
              </p:txBody>
            </p:sp>
            <p:sp>
              <p:nvSpPr>
                <p:cNvPr id="2767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264" y="1200"/>
                  <a:ext cx="280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/>
                    <a:t>Add</a:t>
                  </a:r>
                </a:p>
              </p:txBody>
            </p:sp>
            <p:sp>
              <p:nvSpPr>
                <p:cNvPr id="2767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48" y="2064"/>
                  <a:ext cx="219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/>
                    <a:t>PC</a:t>
                  </a:r>
                </a:p>
              </p:txBody>
            </p:sp>
            <p:sp>
              <p:nvSpPr>
                <p:cNvPr id="27673" name="Line 35"/>
                <p:cNvSpPr>
                  <a:spLocks noChangeShapeType="1"/>
                </p:cNvSpPr>
                <p:nvPr/>
              </p:nvSpPr>
              <p:spPr bwMode="auto">
                <a:xfrm>
                  <a:off x="304" y="864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Line 36"/>
                <p:cNvSpPr>
                  <a:spLocks noChangeShapeType="1"/>
                </p:cNvSpPr>
                <p:nvPr/>
              </p:nvSpPr>
              <p:spPr bwMode="auto">
                <a:xfrm>
                  <a:off x="304" y="864"/>
                  <a:ext cx="0" cy="12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Line 37"/>
                <p:cNvSpPr>
                  <a:spLocks noChangeShapeType="1"/>
                </p:cNvSpPr>
                <p:nvPr/>
              </p:nvSpPr>
              <p:spPr bwMode="auto">
                <a:xfrm>
                  <a:off x="304" y="21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6" name="Line 38"/>
                <p:cNvSpPr>
                  <a:spLocks noChangeShapeType="1"/>
                </p:cNvSpPr>
                <p:nvPr/>
              </p:nvSpPr>
              <p:spPr bwMode="auto">
                <a:xfrm>
                  <a:off x="688" y="1056"/>
                  <a:ext cx="0" cy="110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80" y="1392"/>
                  <a:ext cx="16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/>
                    <a:t>4</a:t>
                  </a:r>
                </a:p>
              </p:txBody>
            </p:sp>
            <p:sp>
              <p:nvSpPr>
                <p:cNvPr id="27678" name="Rectangle 40"/>
                <p:cNvSpPr>
                  <a:spLocks noChangeArrowheads="1"/>
                </p:cNvSpPr>
                <p:nvPr/>
              </p:nvSpPr>
              <p:spPr bwMode="auto">
                <a:xfrm>
                  <a:off x="2096" y="1680"/>
                  <a:ext cx="912" cy="9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79" name="Line 41"/>
                <p:cNvSpPr>
                  <a:spLocks noChangeShapeType="1"/>
                </p:cNvSpPr>
                <p:nvPr/>
              </p:nvSpPr>
              <p:spPr bwMode="auto">
                <a:xfrm>
                  <a:off x="1744" y="2160"/>
                  <a:ext cx="1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0" name="Line 42"/>
                <p:cNvSpPr>
                  <a:spLocks noChangeShapeType="1"/>
                </p:cNvSpPr>
                <p:nvPr/>
              </p:nvSpPr>
              <p:spPr bwMode="auto">
                <a:xfrm>
                  <a:off x="1904" y="201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Line 43"/>
                <p:cNvSpPr>
                  <a:spLocks noChangeShapeType="1"/>
                </p:cNvSpPr>
                <p:nvPr/>
              </p:nvSpPr>
              <p:spPr bwMode="auto">
                <a:xfrm>
                  <a:off x="1904" y="225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2" name="Line 44"/>
                <p:cNvSpPr>
                  <a:spLocks noChangeShapeType="1"/>
                </p:cNvSpPr>
                <p:nvPr/>
              </p:nvSpPr>
              <p:spPr bwMode="auto">
                <a:xfrm>
                  <a:off x="1904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3" name="Line 45"/>
                <p:cNvSpPr>
                  <a:spLocks noChangeShapeType="1"/>
                </p:cNvSpPr>
                <p:nvPr/>
              </p:nvSpPr>
              <p:spPr bwMode="auto">
                <a:xfrm>
                  <a:off x="3008" y="1920"/>
                  <a:ext cx="5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4" name="Line 46"/>
                <p:cNvSpPr>
                  <a:spLocks noChangeShapeType="1"/>
                </p:cNvSpPr>
                <p:nvPr/>
              </p:nvSpPr>
              <p:spPr bwMode="auto">
                <a:xfrm>
                  <a:off x="3888" y="2160"/>
                  <a:ext cx="1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3984" y="1872"/>
                  <a:ext cx="0" cy="86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048" y="2400"/>
                  <a:ext cx="540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Write Data</a:t>
                  </a:r>
                </a:p>
              </p:txBody>
            </p:sp>
            <p:sp>
              <p:nvSpPr>
                <p:cNvPr id="2768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48" y="1680"/>
                  <a:ext cx="597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Read Addr 1</a:t>
                  </a:r>
                </a:p>
              </p:txBody>
            </p:sp>
            <p:sp>
              <p:nvSpPr>
                <p:cNvPr id="2768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048" y="1920"/>
                  <a:ext cx="597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Read Addr 2</a:t>
                  </a:r>
                </a:p>
              </p:txBody>
            </p:sp>
            <p:sp>
              <p:nvSpPr>
                <p:cNvPr id="2768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048" y="2160"/>
                  <a:ext cx="56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Write Addr</a:t>
                  </a:r>
                </a:p>
              </p:txBody>
            </p:sp>
            <p:sp>
              <p:nvSpPr>
                <p:cNvPr id="2769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281" y="1824"/>
                  <a:ext cx="441" cy="40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1200" b="1"/>
                    <a:t>Register</a:t>
                  </a:r>
                </a:p>
                <a:p>
                  <a:pPr algn="ctr" eaLnBrk="0" hangingPunct="0"/>
                  <a:endParaRPr lang="en-US" sz="1200" b="1"/>
                </a:p>
                <a:p>
                  <a:pPr algn="ctr" eaLnBrk="0" hangingPunct="0"/>
                  <a:r>
                    <a:rPr lang="en-US" sz="1200" b="1"/>
                    <a:t>File</a:t>
                  </a:r>
                </a:p>
              </p:txBody>
            </p:sp>
            <p:sp>
              <p:nvSpPr>
                <p:cNvPr id="2769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656" y="1776"/>
                  <a:ext cx="393" cy="2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sz="1200"/>
                    <a:t>Read</a:t>
                  </a:r>
                </a:p>
                <a:p>
                  <a:pPr algn="r" eaLnBrk="0" hangingPunct="0"/>
                  <a:r>
                    <a:rPr lang="en-US" sz="1200"/>
                    <a:t> Data 1</a:t>
                  </a:r>
                </a:p>
              </p:txBody>
            </p:sp>
            <p:sp>
              <p:nvSpPr>
                <p:cNvPr id="2769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672" y="2208"/>
                  <a:ext cx="393" cy="2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sz="1200"/>
                    <a:t>Read</a:t>
                  </a:r>
                </a:p>
                <a:p>
                  <a:pPr algn="r" eaLnBrk="0" hangingPunct="0"/>
                  <a:r>
                    <a:rPr lang="en-US" sz="1200"/>
                    <a:t> Data 2</a:t>
                  </a:r>
                </a:p>
              </p:txBody>
            </p:sp>
            <p:sp>
              <p:nvSpPr>
                <p:cNvPr id="27693" name="Freeform 55"/>
                <p:cNvSpPr>
                  <a:spLocks/>
                </p:cNvSpPr>
                <p:nvPr/>
              </p:nvSpPr>
              <p:spPr bwMode="auto">
                <a:xfrm>
                  <a:off x="3536" y="1728"/>
                  <a:ext cx="336" cy="816"/>
                </a:xfrm>
                <a:custGeom>
                  <a:avLst/>
                  <a:gdLst>
                    <a:gd name="T0" fmla="*/ 0 w 388"/>
                    <a:gd name="T1" fmla="*/ 0 h 1099"/>
                    <a:gd name="T2" fmla="*/ 0 w 388"/>
                    <a:gd name="T3" fmla="*/ 317 h 1099"/>
                    <a:gd name="T4" fmla="*/ 96 w 388"/>
                    <a:gd name="T5" fmla="*/ 411 h 1099"/>
                    <a:gd name="T6" fmla="*/ 0 w 388"/>
                    <a:gd name="T7" fmla="*/ 498 h 1099"/>
                    <a:gd name="T8" fmla="*/ 0 w 388"/>
                    <a:gd name="T9" fmla="*/ 815 h 1099"/>
                    <a:gd name="T10" fmla="*/ 335 w 388"/>
                    <a:gd name="T11" fmla="*/ 587 h 1099"/>
                    <a:gd name="T12" fmla="*/ 335 w 388"/>
                    <a:gd name="T13" fmla="*/ 229 h 1099"/>
                    <a:gd name="T14" fmla="*/ 0 w 388"/>
                    <a:gd name="T15" fmla="*/ 0 h 109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88"/>
                    <a:gd name="T25" fmla="*/ 0 h 1099"/>
                    <a:gd name="T26" fmla="*/ 388 w 388"/>
                    <a:gd name="T27" fmla="*/ 1099 h 109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88" h="1099">
                      <a:moveTo>
                        <a:pt x="0" y="0"/>
                      </a:moveTo>
                      <a:lnTo>
                        <a:pt x="0" y="427"/>
                      </a:lnTo>
                      <a:lnTo>
                        <a:pt x="111" y="553"/>
                      </a:lnTo>
                      <a:lnTo>
                        <a:pt x="0" y="671"/>
                      </a:lnTo>
                      <a:lnTo>
                        <a:pt x="0" y="1098"/>
                      </a:lnTo>
                      <a:lnTo>
                        <a:pt x="387" y="790"/>
                      </a:lnTo>
                      <a:lnTo>
                        <a:pt x="387" y="3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Rectangle 56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1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defTabSz="904875" eaLnBrk="0" hangingPunct="0">
                    <a:lnSpc>
                      <a:spcPts val="1600"/>
                    </a:lnSpc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200" b="1">
                      <a:solidFill>
                        <a:srgbClr val="000000"/>
                      </a:solidFill>
                    </a:rPr>
                    <a:t>ALU</a:t>
                  </a:r>
                </a:p>
              </p:txBody>
            </p:sp>
            <p:sp>
              <p:nvSpPr>
                <p:cNvPr id="27695" name="Rectangle 57"/>
                <p:cNvSpPr>
                  <a:spLocks noChangeArrowheads="1"/>
                </p:cNvSpPr>
                <p:nvPr/>
              </p:nvSpPr>
              <p:spPr bwMode="auto">
                <a:xfrm>
                  <a:off x="3632" y="1440"/>
                  <a:ext cx="48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defTabSz="904875" ea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ovf</a:t>
                  </a:r>
                </a:p>
              </p:txBody>
            </p:sp>
            <p:sp>
              <p:nvSpPr>
                <p:cNvPr id="27696" name="Rectangle 58"/>
                <p:cNvSpPr>
                  <a:spLocks noChangeArrowheads="1"/>
                </p:cNvSpPr>
                <p:nvPr/>
              </p:nvSpPr>
              <p:spPr bwMode="auto">
                <a:xfrm>
                  <a:off x="3728" y="1584"/>
                  <a:ext cx="336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defTabSz="904875" ea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zero</a:t>
                  </a:r>
                </a:p>
              </p:txBody>
            </p:sp>
            <p:sp>
              <p:nvSpPr>
                <p:cNvPr id="27697" name="Rectangle 59"/>
                <p:cNvSpPr>
                  <a:spLocks noChangeArrowheads="1"/>
                </p:cNvSpPr>
                <p:nvPr/>
              </p:nvSpPr>
              <p:spPr bwMode="auto">
                <a:xfrm>
                  <a:off x="3552" y="1248"/>
                  <a:ext cx="583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defTabSz="904875" ea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400">
                      <a:solidFill>
                        <a:srgbClr val="FF3300"/>
                      </a:solidFill>
                    </a:rPr>
                    <a:t>ALU control</a:t>
                  </a:r>
                </a:p>
              </p:txBody>
            </p:sp>
            <p:sp>
              <p:nvSpPr>
                <p:cNvPr id="27698" name="Line 60"/>
                <p:cNvSpPr>
                  <a:spLocks noChangeShapeType="1"/>
                </p:cNvSpPr>
                <p:nvPr/>
              </p:nvSpPr>
              <p:spPr bwMode="auto">
                <a:xfrm>
                  <a:off x="3632" y="1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Line 61"/>
                <p:cNvSpPr>
                  <a:spLocks noChangeShapeType="1"/>
                </p:cNvSpPr>
                <p:nvPr/>
              </p:nvSpPr>
              <p:spPr bwMode="auto">
                <a:xfrm>
                  <a:off x="2528" y="148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Rectangle 62"/>
                <p:cNvSpPr>
                  <a:spLocks noChangeArrowheads="1"/>
                </p:cNvSpPr>
                <p:nvPr/>
              </p:nvSpPr>
              <p:spPr bwMode="auto">
                <a:xfrm>
                  <a:off x="2336" y="1248"/>
                  <a:ext cx="583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defTabSz="904875" ea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400" dirty="0" err="1">
                      <a:solidFill>
                        <a:srgbClr val="FF3300"/>
                      </a:solidFill>
                    </a:rPr>
                    <a:t>RegWrite</a:t>
                  </a:r>
                  <a:endParaRPr lang="en-US" sz="1400" dirty="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2770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728" y="158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3824" y="172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Rectangle 66"/>
                <p:cNvSpPr>
                  <a:spLocks noChangeArrowheads="1"/>
                </p:cNvSpPr>
                <p:nvPr/>
              </p:nvSpPr>
              <p:spPr bwMode="auto">
                <a:xfrm>
                  <a:off x="4224" y="1680"/>
                  <a:ext cx="912" cy="9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05" name="Line 67"/>
                <p:cNvSpPr>
                  <a:spLocks noChangeShapeType="1"/>
                </p:cNvSpPr>
                <p:nvPr/>
              </p:nvSpPr>
              <p:spPr bwMode="auto">
                <a:xfrm>
                  <a:off x="3984" y="187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Line 68"/>
                <p:cNvSpPr>
                  <a:spLocks noChangeShapeType="1"/>
                </p:cNvSpPr>
                <p:nvPr/>
              </p:nvSpPr>
              <p:spPr bwMode="auto">
                <a:xfrm>
                  <a:off x="4080" y="240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Line 69"/>
                <p:cNvSpPr>
                  <a:spLocks noChangeShapeType="1"/>
                </p:cNvSpPr>
                <p:nvPr/>
              </p:nvSpPr>
              <p:spPr bwMode="auto">
                <a:xfrm>
                  <a:off x="4080" y="240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187" y="1968"/>
                  <a:ext cx="461" cy="2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1200" b="1"/>
                    <a:t>Data</a:t>
                  </a:r>
                </a:p>
                <a:p>
                  <a:pPr algn="ctr" eaLnBrk="0" hangingPunct="0"/>
                  <a:r>
                    <a:rPr lang="en-US" sz="1200" b="1"/>
                    <a:t>Memory</a:t>
                  </a:r>
                </a:p>
              </p:txBody>
            </p:sp>
            <p:sp>
              <p:nvSpPr>
                <p:cNvPr id="2770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176" y="1776"/>
                  <a:ext cx="431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Address</a:t>
                  </a:r>
                </a:p>
              </p:txBody>
            </p:sp>
            <p:sp>
              <p:nvSpPr>
                <p:cNvPr id="2771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176" y="2304"/>
                  <a:ext cx="540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Write Data</a:t>
                  </a:r>
                </a:p>
              </p:txBody>
            </p:sp>
            <p:sp>
              <p:nvSpPr>
                <p:cNvPr id="2771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608" y="2064"/>
                  <a:ext cx="517" cy="1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Read Data</a:t>
                  </a:r>
                </a:p>
              </p:txBody>
            </p:sp>
            <p:sp>
              <p:nvSpPr>
                <p:cNvPr id="27712" name="Line 74"/>
                <p:cNvSpPr>
                  <a:spLocks noChangeShapeType="1"/>
                </p:cNvSpPr>
                <p:nvPr/>
              </p:nvSpPr>
              <p:spPr bwMode="auto">
                <a:xfrm>
                  <a:off x="4656" y="148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Rectangle 75"/>
                <p:cNvSpPr>
                  <a:spLocks noChangeArrowheads="1"/>
                </p:cNvSpPr>
                <p:nvPr/>
              </p:nvSpPr>
              <p:spPr bwMode="auto">
                <a:xfrm>
                  <a:off x="4368" y="1248"/>
                  <a:ext cx="583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eaLnBrk="0" hangingPunct="0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1400">
                      <a:solidFill>
                        <a:srgbClr val="FF3300"/>
                      </a:solidFill>
                    </a:rPr>
                    <a:t>MemWrite</a:t>
                  </a:r>
                </a:p>
              </p:txBody>
            </p:sp>
            <p:sp>
              <p:nvSpPr>
                <p:cNvPr id="27714" name="Rectangle 76"/>
                <p:cNvSpPr>
                  <a:spLocks noChangeArrowheads="1"/>
                </p:cNvSpPr>
                <p:nvPr/>
              </p:nvSpPr>
              <p:spPr bwMode="auto">
                <a:xfrm>
                  <a:off x="4416" y="2784"/>
                  <a:ext cx="583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eaLnBrk="0" hangingPunct="0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1400" b="1" dirty="0" err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MemRead</a:t>
                  </a:r>
                  <a:endParaRPr lang="en-US" sz="1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715" name="Line 77"/>
                <p:cNvSpPr>
                  <a:spLocks noChangeShapeType="1"/>
                </p:cNvSpPr>
                <p:nvPr/>
              </p:nvSpPr>
              <p:spPr bwMode="auto">
                <a:xfrm>
                  <a:off x="4656" y="259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7" name="Line 79"/>
                <p:cNvSpPr>
                  <a:spLocks noChangeShapeType="1"/>
                </p:cNvSpPr>
                <p:nvPr/>
              </p:nvSpPr>
              <p:spPr bwMode="auto">
                <a:xfrm>
                  <a:off x="3072" y="2688"/>
                  <a:ext cx="10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8" name="Line 80"/>
                <p:cNvSpPr>
                  <a:spLocks noChangeShapeType="1"/>
                </p:cNvSpPr>
                <p:nvPr/>
              </p:nvSpPr>
              <p:spPr bwMode="auto">
                <a:xfrm>
                  <a:off x="2928" y="302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9" name="Oval 81"/>
                <p:cNvSpPr>
                  <a:spLocks noChangeArrowheads="1"/>
                </p:cNvSpPr>
                <p:nvPr/>
              </p:nvSpPr>
              <p:spPr bwMode="auto">
                <a:xfrm>
                  <a:off x="2544" y="2784"/>
                  <a:ext cx="384" cy="57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20" name="Rectangle 82"/>
                <p:cNvSpPr>
                  <a:spLocks noChangeArrowheads="1"/>
                </p:cNvSpPr>
                <p:nvPr/>
              </p:nvSpPr>
              <p:spPr bwMode="auto">
                <a:xfrm>
                  <a:off x="2576" y="2880"/>
                  <a:ext cx="336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algn="ctr" eaLnBrk="0" hangingPunct="0"/>
                  <a:r>
                    <a:rPr lang="en-US" sz="1200" b="1">
                      <a:solidFill>
                        <a:srgbClr val="000000"/>
                      </a:solidFill>
                    </a:rPr>
                    <a:t>Sign</a:t>
                  </a:r>
                </a:p>
                <a:p>
                  <a:pPr algn="ctr" eaLnBrk="0" hangingPunct="0"/>
                  <a:r>
                    <a:rPr lang="en-US" sz="1200" b="1">
                      <a:solidFill>
                        <a:srgbClr val="000000"/>
                      </a:solidFill>
                    </a:rPr>
                    <a:t>Extend</a:t>
                  </a:r>
                </a:p>
              </p:txBody>
            </p:sp>
            <p:sp>
              <p:nvSpPr>
                <p:cNvPr id="27721" name="Line 83"/>
                <p:cNvSpPr>
                  <a:spLocks noChangeShapeType="1"/>
                </p:cNvSpPr>
                <p:nvPr/>
              </p:nvSpPr>
              <p:spPr bwMode="auto">
                <a:xfrm>
                  <a:off x="1920" y="3024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2" name="Line 84"/>
                <p:cNvSpPr>
                  <a:spLocks noChangeShapeType="1"/>
                </p:cNvSpPr>
                <p:nvPr/>
              </p:nvSpPr>
              <p:spPr bwMode="auto">
                <a:xfrm>
                  <a:off x="2336" y="2976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3" name="Line 85"/>
                <p:cNvSpPr>
                  <a:spLocks noChangeShapeType="1"/>
                </p:cNvSpPr>
                <p:nvPr/>
              </p:nvSpPr>
              <p:spPr bwMode="auto">
                <a:xfrm>
                  <a:off x="2976" y="2976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336" y="3024"/>
                  <a:ext cx="222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16</a:t>
                  </a:r>
                </a:p>
              </p:txBody>
            </p:sp>
            <p:sp>
              <p:nvSpPr>
                <p:cNvPr id="27725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976" y="3024"/>
                  <a:ext cx="222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/>
                    <a:t>32</a:t>
                  </a:r>
                </a:p>
              </p:txBody>
            </p:sp>
            <p:sp>
              <p:nvSpPr>
                <p:cNvPr id="27726" name="Line 88"/>
                <p:cNvSpPr>
                  <a:spLocks noChangeShapeType="1"/>
                </p:cNvSpPr>
                <p:nvPr/>
              </p:nvSpPr>
              <p:spPr bwMode="auto">
                <a:xfrm>
                  <a:off x="3072" y="230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7" name="Line 89"/>
                <p:cNvSpPr>
                  <a:spLocks noChangeShapeType="1"/>
                </p:cNvSpPr>
                <p:nvPr/>
              </p:nvSpPr>
              <p:spPr bwMode="auto">
                <a:xfrm>
                  <a:off x="1920" y="1776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9" name="Line 91"/>
                <p:cNvSpPr>
                  <a:spLocks noChangeShapeType="1"/>
                </p:cNvSpPr>
                <p:nvPr/>
              </p:nvSpPr>
              <p:spPr bwMode="auto">
                <a:xfrm>
                  <a:off x="3408" y="240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1" name="Line 93"/>
                <p:cNvSpPr>
                  <a:spLocks noChangeShapeType="1"/>
                </p:cNvSpPr>
                <p:nvPr/>
              </p:nvSpPr>
              <p:spPr bwMode="auto">
                <a:xfrm>
                  <a:off x="3168" y="2544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Line 94"/>
                <p:cNvSpPr>
                  <a:spLocks noChangeShapeType="1"/>
                </p:cNvSpPr>
                <p:nvPr/>
              </p:nvSpPr>
              <p:spPr bwMode="auto">
                <a:xfrm>
                  <a:off x="2976" y="230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95"/>
              <p:cNvGrpSpPr>
                <a:grpSpLocks/>
              </p:cNvGrpSpPr>
              <p:nvPr/>
            </p:nvGrpSpPr>
            <p:grpSpPr bwMode="auto">
              <a:xfrm>
                <a:off x="3024" y="1248"/>
                <a:ext cx="480" cy="1392"/>
                <a:chOff x="3024" y="1248"/>
                <a:chExt cx="480" cy="1392"/>
              </a:xfrm>
            </p:grpSpPr>
            <p:sp>
              <p:nvSpPr>
                <p:cNvPr id="27655" name="Line 96"/>
                <p:cNvSpPr>
                  <a:spLocks noChangeShapeType="1"/>
                </p:cNvSpPr>
                <p:nvPr/>
              </p:nvSpPr>
              <p:spPr bwMode="auto">
                <a:xfrm>
                  <a:off x="3024" y="2304"/>
                  <a:ext cx="2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56" name="Line 97"/>
                <p:cNvSpPr>
                  <a:spLocks noChangeShapeType="1"/>
                </p:cNvSpPr>
                <p:nvPr/>
              </p:nvSpPr>
              <p:spPr bwMode="auto">
                <a:xfrm>
                  <a:off x="3168" y="2544"/>
                  <a:ext cx="1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57" name="AutoShape 98"/>
                <p:cNvSpPr>
                  <a:spLocks noChangeArrowheads="1"/>
                </p:cNvSpPr>
                <p:nvPr/>
              </p:nvSpPr>
              <p:spPr bwMode="auto">
                <a:xfrm rot="-5400000">
                  <a:off x="3120" y="2352"/>
                  <a:ext cx="432" cy="144"/>
                </a:xfrm>
                <a:custGeom>
                  <a:avLst/>
                  <a:gdLst>
                    <a:gd name="T0" fmla="*/ 8 w 21600"/>
                    <a:gd name="T1" fmla="*/ 0 h 21600"/>
                    <a:gd name="T2" fmla="*/ 4 w 21600"/>
                    <a:gd name="T3" fmla="*/ 1 h 21600"/>
                    <a:gd name="T4" fmla="*/ 1 w 21600"/>
                    <a:gd name="T5" fmla="*/ 0 h 21600"/>
                    <a:gd name="T6" fmla="*/ 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8" name="Line 99"/>
                <p:cNvSpPr>
                  <a:spLocks noChangeShapeType="1"/>
                </p:cNvSpPr>
                <p:nvPr/>
              </p:nvSpPr>
              <p:spPr bwMode="auto">
                <a:xfrm>
                  <a:off x="3312" y="1488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59" name="Rectangle 100"/>
                <p:cNvSpPr>
                  <a:spLocks noChangeArrowheads="1"/>
                </p:cNvSpPr>
                <p:nvPr/>
              </p:nvSpPr>
              <p:spPr bwMode="auto">
                <a:xfrm>
                  <a:off x="3072" y="1248"/>
                  <a:ext cx="432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defTabSz="904875" eaLnBrk="0" hangingPunct="0">
                    <a:lnSpc>
                      <a:spcPts val="1800"/>
                    </a:lnSpc>
                    <a:spcBef>
                      <a:spcPts val="600"/>
                    </a:spcBef>
                    <a:spcAft>
                      <a:spcPts val="600"/>
                    </a:spcAft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400">
                      <a:solidFill>
                        <a:srgbClr val="FF3300"/>
                      </a:solidFill>
                    </a:rPr>
                    <a:t>ALUSrc</a:t>
                  </a:r>
                </a:p>
              </p:txBody>
            </p:sp>
          </p:grpSp>
        </p:grpSp>
        <p:sp>
          <p:nvSpPr>
            <p:cNvPr id="93" name="Line 67"/>
            <p:cNvSpPr>
              <a:spLocks noChangeShapeType="1"/>
            </p:cNvSpPr>
            <p:nvPr/>
          </p:nvSpPr>
          <p:spPr bwMode="auto">
            <a:xfrm>
              <a:off x="8153400" y="32766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9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R-type + load + store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06601" y="1371600"/>
            <a:ext cx="8520113" cy="3962400"/>
            <a:chOff x="304" y="864"/>
            <a:chExt cx="5367" cy="24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088" y="1248"/>
              <a:ext cx="583" cy="816"/>
              <a:chOff x="5088" y="1248"/>
              <a:chExt cx="583" cy="816"/>
            </a:xfrm>
          </p:grpSpPr>
          <p:sp>
            <p:nvSpPr>
              <p:cNvPr id="27747" name="Line 12"/>
              <p:cNvSpPr>
                <a:spLocks noChangeShapeType="1"/>
              </p:cNvSpPr>
              <p:nvPr/>
            </p:nvSpPr>
            <p:spPr bwMode="auto">
              <a:xfrm>
                <a:off x="5376" y="1488"/>
                <a:ext cx="0" cy="576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8" name="Rectangle 13"/>
              <p:cNvSpPr>
                <a:spLocks noChangeArrowheads="1"/>
              </p:cNvSpPr>
              <p:nvPr/>
            </p:nvSpPr>
            <p:spPr bwMode="auto">
              <a:xfrm>
                <a:off x="5088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>
                    <a:solidFill>
                      <a:srgbClr val="FF3300"/>
                    </a:solidFill>
                  </a:rPr>
                  <a:t>MemtoReg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04" y="864"/>
              <a:ext cx="4832" cy="2496"/>
              <a:chOff x="304" y="864"/>
              <a:chExt cx="4832" cy="2496"/>
            </a:xfrm>
          </p:grpSpPr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1264" y="960"/>
                <a:ext cx="240" cy="624"/>
                <a:chOff x="1392" y="2880"/>
                <a:chExt cx="288" cy="480"/>
              </a:xfrm>
            </p:grpSpPr>
            <p:sp>
              <p:nvSpPr>
                <p:cNvPr id="27733" name="Line 16"/>
                <p:cNvSpPr>
                  <a:spLocks noChangeShapeType="1"/>
                </p:cNvSpPr>
                <p:nvPr/>
              </p:nvSpPr>
              <p:spPr bwMode="auto">
                <a:xfrm>
                  <a:off x="1392" y="3072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392" y="3120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92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316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92" y="3216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Line 22"/>
                <p:cNvSpPr>
                  <a:spLocks noChangeShapeType="1"/>
                </p:cNvSpPr>
                <p:nvPr/>
              </p:nvSpPr>
              <p:spPr bwMode="auto">
                <a:xfrm>
                  <a:off x="1392" y="2880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1" name="Rectangle 23"/>
              <p:cNvSpPr>
                <a:spLocks noChangeArrowheads="1"/>
              </p:cNvSpPr>
              <p:nvPr/>
            </p:nvSpPr>
            <p:spPr bwMode="auto">
              <a:xfrm>
                <a:off x="832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Rectangle 24"/>
              <p:cNvSpPr>
                <a:spLocks noChangeArrowheads="1"/>
              </p:cNvSpPr>
              <p:nvPr/>
            </p:nvSpPr>
            <p:spPr bwMode="auto">
              <a:xfrm>
                <a:off x="496" y="1920"/>
                <a:ext cx="14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Line 25"/>
              <p:cNvSpPr>
                <a:spLocks noChangeShapeType="1"/>
              </p:cNvSpPr>
              <p:nvPr/>
            </p:nvSpPr>
            <p:spPr bwMode="auto">
              <a:xfrm>
                <a:off x="640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26"/>
              <p:cNvSpPr>
                <a:spLocks noChangeShapeType="1"/>
              </p:cNvSpPr>
              <p:nvPr/>
            </p:nvSpPr>
            <p:spPr bwMode="auto">
              <a:xfrm>
                <a:off x="688" y="105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27"/>
              <p:cNvSpPr>
                <a:spLocks noChangeShapeType="1"/>
              </p:cNvSpPr>
              <p:nvPr/>
            </p:nvSpPr>
            <p:spPr bwMode="auto">
              <a:xfrm>
                <a:off x="1024" y="148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8"/>
              <p:cNvSpPr>
                <a:spLocks noChangeShapeType="1"/>
              </p:cNvSpPr>
              <p:nvPr/>
            </p:nvSpPr>
            <p:spPr bwMode="auto">
              <a:xfrm>
                <a:off x="1696" y="86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29"/>
              <p:cNvSpPr>
                <a:spLocks noChangeShapeType="1"/>
              </p:cNvSpPr>
              <p:nvPr/>
            </p:nvSpPr>
            <p:spPr bwMode="auto">
              <a:xfrm>
                <a:off x="1504" y="124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Text Box 30"/>
              <p:cNvSpPr txBox="1">
                <a:spLocks noChangeArrowheads="1"/>
              </p:cNvSpPr>
              <p:nvPr/>
            </p:nvSpPr>
            <p:spPr bwMode="auto">
              <a:xfrm>
                <a:off x="784" y="2016"/>
                <a:ext cx="43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</a:t>
                </a:r>
              </a:p>
              <a:p>
                <a:pPr eaLnBrk="0" hangingPunct="0"/>
                <a:r>
                  <a:rPr lang="en-US" sz="1200"/>
                  <a:t>Address</a:t>
                </a:r>
              </a:p>
            </p:txBody>
          </p:sp>
          <p:sp>
            <p:nvSpPr>
              <p:cNvPr id="27669" name="Text Box 31"/>
              <p:cNvSpPr txBox="1">
                <a:spLocks noChangeArrowheads="1"/>
              </p:cNvSpPr>
              <p:nvPr/>
            </p:nvSpPr>
            <p:spPr bwMode="auto">
              <a:xfrm>
                <a:off x="1264" y="2064"/>
                <a:ext cx="55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Instruction</a:t>
                </a:r>
              </a:p>
            </p:txBody>
          </p:sp>
          <p:sp>
            <p:nvSpPr>
              <p:cNvPr id="27670" name="Text Box 32"/>
              <p:cNvSpPr txBox="1">
                <a:spLocks noChangeArrowheads="1"/>
              </p:cNvSpPr>
              <p:nvPr/>
            </p:nvSpPr>
            <p:spPr bwMode="auto">
              <a:xfrm>
                <a:off x="1005" y="1728"/>
                <a:ext cx="555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Instruction</a:t>
                </a:r>
              </a:p>
              <a:p>
                <a:pPr algn="ctr" eaLnBrk="0" hangingPunct="0"/>
                <a:r>
                  <a:rPr lang="en-US" sz="1200" b="1"/>
                  <a:t>Memory</a:t>
                </a:r>
              </a:p>
            </p:txBody>
          </p:sp>
          <p:sp>
            <p:nvSpPr>
              <p:cNvPr id="27671" name="Text Box 33"/>
              <p:cNvSpPr txBox="1">
                <a:spLocks noChangeArrowheads="1"/>
              </p:cNvSpPr>
              <p:nvPr/>
            </p:nvSpPr>
            <p:spPr bwMode="auto">
              <a:xfrm>
                <a:off x="1264" y="1200"/>
                <a:ext cx="280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Add</a:t>
                </a:r>
              </a:p>
            </p:txBody>
          </p:sp>
          <p:sp>
            <p:nvSpPr>
              <p:cNvPr id="27672" name="Text Box 34"/>
              <p:cNvSpPr txBox="1">
                <a:spLocks noChangeArrowheads="1"/>
              </p:cNvSpPr>
              <p:nvPr/>
            </p:nvSpPr>
            <p:spPr bwMode="auto">
              <a:xfrm>
                <a:off x="448" y="2064"/>
                <a:ext cx="219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PC</a:t>
                </a:r>
              </a:p>
            </p:txBody>
          </p:sp>
          <p:sp>
            <p:nvSpPr>
              <p:cNvPr id="27673" name="Line 35"/>
              <p:cNvSpPr>
                <a:spLocks noChangeShapeType="1"/>
              </p:cNvSpPr>
              <p:nvPr/>
            </p:nvSpPr>
            <p:spPr bwMode="auto">
              <a:xfrm>
                <a:off x="304" y="86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36"/>
              <p:cNvSpPr>
                <a:spLocks noChangeShapeType="1"/>
              </p:cNvSpPr>
              <p:nvPr/>
            </p:nvSpPr>
            <p:spPr bwMode="auto">
              <a:xfrm>
                <a:off x="304" y="864"/>
                <a:ext cx="0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Line 37"/>
              <p:cNvSpPr>
                <a:spLocks noChangeShapeType="1"/>
              </p:cNvSpPr>
              <p:nvPr/>
            </p:nvSpPr>
            <p:spPr bwMode="auto">
              <a:xfrm>
                <a:off x="304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Line 38"/>
              <p:cNvSpPr>
                <a:spLocks noChangeShapeType="1"/>
              </p:cNvSpPr>
              <p:nvPr/>
            </p:nvSpPr>
            <p:spPr bwMode="auto">
              <a:xfrm>
                <a:off x="688" y="1056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Text Box 39"/>
              <p:cNvSpPr txBox="1">
                <a:spLocks noChangeArrowheads="1"/>
              </p:cNvSpPr>
              <p:nvPr/>
            </p:nvSpPr>
            <p:spPr bwMode="auto">
              <a:xfrm>
                <a:off x="880" y="1392"/>
                <a:ext cx="1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4</a:t>
                </a:r>
              </a:p>
            </p:txBody>
          </p:sp>
          <p:sp>
            <p:nvSpPr>
              <p:cNvPr id="27678" name="Rectangle 40"/>
              <p:cNvSpPr>
                <a:spLocks noChangeArrowheads="1"/>
              </p:cNvSpPr>
              <p:nvPr/>
            </p:nvSpPr>
            <p:spPr bwMode="auto">
              <a:xfrm>
                <a:off x="2096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9" name="Line 41"/>
              <p:cNvSpPr>
                <a:spLocks noChangeShapeType="1"/>
              </p:cNvSpPr>
              <p:nvPr/>
            </p:nvSpPr>
            <p:spPr bwMode="auto">
              <a:xfrm>
                <a:off x="1744" y="2160"/>
                <a:ext cx="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42"/>
              <p:cNvSpPr>
                <a:spLocks noChangeShapeType="1"/>
              </p:cNvSpPr>
              <p:nvPr/>
            </p:nvSpPr>
            <p:spPr bwMode="auto">
              <a:xfrm>
                <a:off x="1904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43"/>
              <p:cNvSpPr>
                <a:spLocks noChangeShapeType="1"/>
              </p:cNvSpPr>
              <p:nvPr/>
            </p:nvSpPr>
            <p:spPr bwMode="auto">
              <a:xfrm>
                <a:off x="1904" y="225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44"/>
              <p:cNvSpPr>
                <a:spLocks noChangeShapeType="1"/>
              </p:cNvSpPr>
              <p:nvPr/>
            </p:nvSpPr>
            <p:spPr bwMode="auto">
              <a:xfrm>
                <a:off x="1904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45"/>
              <p:cNvSpPr>
                <a:spLocks noChangeShapeType="1"/>
              </p:cNvSpPr>
              <p:nvPr/>
            </p:nvSpPr>
            <p:spPr bwMode="auto">
              <a:xfrm>
                <a:off x="3008" y="1920"/>
                <a:ext cx="5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46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47"/>
              <p:cNvSpPr>
                <a:spLocks noChangeShapeType="1"/>
              </p:cNvSpPr>
              <p:nvPr/>
            </p:nvSpPr>
            <p:spPr bwMode="auto">
              <a:xfrm flipH="1">
                <a:off x="3984" y="1872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Text Box 48"/>
              <p:cNvSpPr txBox="1">
                <a:spLocks noChangeArrowheads="1"/>
              </p:cNvSpPr>
              <p:nvPr/>
            </p:nvSpPr>
            <p:spPr bwMode="auto">
              <a:xfrm>
                <a:off x="2048" y="2400"/>
                <a:ext cx="540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dirty="0"/>
                  <a:t>Write Data</a:t>
                </a:r>
              </a:p>
            </p:txBody>
          </p:sp>
          <p:sp>
            <p:nvSpPr>
              <p:cNvPr id="27687" name="Text Box 49"/>
              <p:cNvSpPr txBox="1">
                <a:spLocks noChangeArrowheads="1"/>
              </p:cNvSpPr>
              <p:nvPr/>
            </p:nvSpPr>
            <p:spPr bwMode="auto">
              <a:xfrm>
                <a:off x="2048" y="1680"/>
                <a:ext cx="597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Addr 1</a:t>
                </a:r>
              </a:p>
            </p:txBody>
          </p:sp>
          <p:sp>
            <p:nvSpPr>
              <p:cNvPr id="27688" name="Text Box 50"/>
              <p:cNvSpPr txBox="1">
                <a:spLocks noChangeArrowheads="1"/>
              </p:cNvSpPr>
              <p:nvPr/>
            </p:nvSpPr>
            <p:spPr bwMode="auto">
              <a:xfrm>
                <a:off x="2048" y="1920"/>
                <a:ext cx="597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Addr 2</a:t>
                </a:r>
              </a:p>
            </p:txBody>
          </p:sp>
          <p:sp>
            <p:nvSpPr>
              <p:cNvPr id="27689" name="Text Box 51"/>
              <p:cNvSpPr txBox="1">
                <a:spLocks noChangeArrowheads="1"/>
              </p:cNvSpPr>
              <p:nvPr/>
            </p:nvSpPr>
            <p:spPr bwMode="auto">
              <a:xfrm>
                <a:off x="2048" y="2160"/>
                <a:ext cx="5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Addr</a:t>
                </a:r>
              </a:p>
            </p:txBody>
          </p:sp>
          <p:sp>
            <p:nvSpPr>
              <p:cNvPr id="27690" name="Text Box 52"/>
              <p:cNvSpPr txBox="1">
                <a:spLocks noChangeArrowheads="1"/>
              </p:cNvSpPr>
              <p:nvPr/>
            </p:nvSpPr>
            <p:spPr bwMode="auto">
              <a:xfrm>
                <a:off x="2281" y="1824"/>
                <a:ext cx="441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Register</a:t>
                </a:r>
              </a:p>
              <a:p>
                <a:pPr algn="ctr" eaLnBrk="0" hangingPunct="0"/>
                <a:endParaRPr lang="en-US" sz="1200" b="1"/>
              </a:p>
              <a:p>
                <a:pPr algn="ctr" eaLnBrk="0" hangingPunct="0"/>
                <a:r>
                  <a:rPr lang="en-US" sz="1200" b="1"/>
                  <a:t>File</a:t>
                </a:r>
              </a:p>
            </p:txBody>
          </p:sp>
          <p:sp>
            <p:nvSpPr>
              <p:cNvPr id="27691" name="Text Box 53"/>
              <p:cNvSpPr txBox="1">
                <a:spLocks noChangeArrowheads="1"/>
              </p:cNvSpPr>
              <p:nvPr/>
            </p:nvSpPr>
            <p:spPr bwMode="auto">
              <a:xfrm>
                <a:off x="2656" y="1776"/>
                <a:ext cx="393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200"/>
                  <a:t>Read</a:t>
                </a:r>
              </a:p>
              <a:p>
                <a:pPr algn="r" eaLnBrk="0" hangingPunct="0"/>
                <a:r>
                  <a:rPr lang="en-US" sz="1200"/>
                  <a:t> Data 1</a:t>
                </a:r>
              </a:p>
            </p:txBody>
          </p:sp>
          <p:sp>
            <p:nvSpPr>
              <p:cNvPr id="27692" name="Text Box 54"/>
              <p:cNvSpPr txBox="1">
                <a:spLocks noChangeArrowheads="1"/>
              </p:cNvSpPr>
              <p:nvPr/>
            </p:nvSpPr>
            <p:spPr bwMode="auto">
              <a:xfrm>
                <a:off x="2672" y="2208"/>
                <a:ext cx="393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200"/>
                  <a:t>Read</a:t>
                </a:r>
              </a:p>
              <a:p>
                <a:pPr algn="r" eaLnBrk="0" hangingPunct="0"/>
                <a:r>
                  <a:rPr lang="en-US" sz="1200"/>
                  <a:t> Data 2</a:t>
                </a:r>
              </a:p>
            </p:txBody>
          </p:sp>
          <p:sp>
            <p:nvSpPr>
              <p:cNvPr id="27693" name="Freeform 55"/>
              <p:cNvSpPr>
                <a:spLocks/>
              </p:cNvSpPr>
              <p:nvPr/>
            </p:nvSpPr>
            <p:spPr bwMode="auto">
              <a:xfrm>
                <a:off x="3536" y="1728"/>
                <a:ext cx="336" cy="816"/>
              </a:xfrm>
              <a:custGeom>
                <a:avLst/>
                <a:gdLst>
                  <a:gd name="T0" fmla="*/ 0 w 388"/>
                  <a:gd name="T1" fmla="*/ 0 h 1099"/>
                  <a:gd name="T2" fmla="*/ 0 w 388"/>
                  <a:gd name="T3" fmla="*/ 317 h 1099"/>
                  <a:gd name="T4" fmla="*/ 96 w 388"/>
                  <a:gd name="T5" fmla="*/ 411 h 1099"/>
                  <a:gd name="T6" fmla="*/ 0 w 388"/>
                  <a:gd name="T7" fmla="*/ 498 h 1099"/>
                  <a:gd name="T8" fmla="*/ 0 w 388"/>
                  <a:gd name="T9" fmla="*/ 815 h 1099"/>
                  <a:gd name="T10" fmla="*/ 335 w 388"/>
                  <a:gd name="T11" fmla="*/ 587 h 1099"/>
                  <a:gd name="T12" fmla="*/ 335 w 388"/>
                  <a:gd name="T13" fmla="*/ 229 h 1099"/>
                  <a:gd name="T14" fmla="*/ 0 w 388"/>
                  <a:gd name="T15" fmla="*/ 0 h 10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8"/>
                  <a:gd name="T25" fmla="*/ 0 h 1099"/>
                  <a:gd name="T26" fmla="*/ 388 w 388"/>
                  <a:gd name="T27" fmla="*/ 1099 h 109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Rectangle 56"/>
              <p:cNvSpPr>
                <a:spLocks noChangeArrowheads="1"/>
              </p:cNvSpPr>
              <p:nvPr/>
            </p:nvSpPr>
            <p:spPr bwMode="auto">
              <a:xfrm>
                <a:off x="3600" y="2112"/>
                <a:ext cx="31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6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ALU</a:t>
                </a:r>
              </a:p>
            </p:txBody>
          </p:sp>
          <p:sp>
            <p:nvSpPr>
              <p:cNvPr id="27695" name="Rectangle 57"/>
              <p:cNvSpPr>
                <a:spLocks noChangeArrowheads="1"/>
              </p:cNvSpPr>
              <p:nvPr/>
            </p:nvSpPr>
            <p:spPr bwMode="auto">
              <a:xfrm>
                <a:off x="3632" y="1440"/>
                <a:ext cx="48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ovf</a:t>
                </a:r>
              </a:p>
            </p:txBody>
          </p:sp>
          <p:sp>
            <p:nvSpPr>
              <p:cNvPr id="27696" name="Rectangle 58"/>
              <p:cNvSpPr>
                <a:spLocks noChangeArrowheads="1"/>
              </p:cNvSpPr>
              <p:nvPr/>
            </p:nvSpPr>
            <p:spPr bwMode="auto">
              <a:xfrm>
                <a:off x="3728" y="1584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zero</a:t>
                </a:r>
              </a:p>
            </p:txBody>
          </p:sp>
          <p:sp>
            <p:nvSpPr>
              <p:cNvPr id="27697" name="Rectangle 59"/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FF3300"/>
                    </a:solidFill>
                  </a:rPr>
                  <a:t>ALU control</a:t>
                </a:r>
              </a:p>
            </p:txBody>
          </p:sp>
          <p:sp>
            <p:nvSpPr>
              <p:cNvPr id="27698" name="Line 60"/>
              <p:cNvSpPr>
                <a:spLocks noChangeShapeType="1"/>
              </p:cNvSpPr>
              <p:nvPr/>
            </p:nvSpPr>
            <p:spPr bwMode="auto">
              <a:xfrm>
                <a:off x="3632" y="148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Line 61"/>
              <p:cNvSpPr>
                <a:spLocks noChangeShapeType="1"/>
              </p:cNvSpPr>
              <p:nvPr/>
            </p:nvSpPr>
            <p:spPr bwMode="auto">
              <a:xfrm>
                <a:off x="2528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Rectangle 62"/>
              <p:cNvSpPr>
                <a:spLocks noChangeArrowheads="1"/>
              </p:cNvSpPr>
              <p:nvPr/>
            </p:nvSpPr>
            <p:spPr bwMode="auto">
              <a:xfrm>
                <a:off x="2336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 dirty="0" err="1">
                    <a:solidFill>
                      <a:srgbClr val="FF3300"/>
                    </a:solidFill>
                  </a:rPr>
                  <a:t>RegWrite</a:t>
                </a:r>
                <a:endParaRPr lang="en-US" sz="14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27701" name="Line 63"/>
              <p:cNvSpPr>
                <a:spLocks noChangeShapeType="1"/>
              </p:cNvSpPr>
              <p:nvPr/>
            </p:nvSpPr>
            <p:spPr bwMode="auto">
              <a:xfrm flipV="1">
                <a:off x="3728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Line 64"/>
              <p:cNvSpPr>
                <a:spLocks noChangeShapeType="1"/>
              </p:cNvSpPr>
              <p:nvPr/>
            </p:nvSpPr>
            <p:spPr bwMode="auto">
              <a:xfrm flipV="1">
                <a:off x="3824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Rectangle 66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Line 67"/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68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Line 69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Text Box 70"/>
              <p:cNvSpPr txBox="1">
                <a:spLocks noChangeArrowheads="1"/>
              </p:cNvSpPr>
              <p:nvPr/>
            </p:nvSpPr>
            <p:spPr bwMode="auto">
              <a:xfrm>
                <a:off x="4187" y="1968"/>
                <a:ext cx="46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Data</a:t>
                </a:r>
              </a:p>
              <a:p>
                <a:pPr algn="ctr" eaLnBrk="0" hangingPunct="0"/>
                <a:r>
                  <a:rPr lang="en-US" sz="1200" b="1"/>
                  <a:t>Memory</a:t>
                </a:r>
              </a:p>
            </p:txBody>
          </p:sp>
          <p:sp>
            <p:nvSpPr>
              <p:cNvPr id="27709" name="Text Box 71"/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431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Address</a:t>
                </a:r>
              </a:p>
            </p:txBody>
          </p:sp>
          <p:sp>
            <p:nvSpPr>
              <p:cNvPr id="27710" name="Text Box 72"/>
              <p:cNvSpPr txBox="1">
                <a:spLocks noChangeArrowheads="1"/>
              </p:cNvSpPr>
              <p:nvPr/>
            </p:nvSpPr>
            <p:spPr bwMode="auto">
              <a:xfrm>
                <a:off x="4176" y="2304"/>
                <a:ext cx="540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Data</a:t>
                </a:r>
              </a:p>
            </p:txBody>
          </p:sp>
          <p:sp>
            <p:nvSpPr>
              <p:cNvPr id="27711" name="Text Box 73"/>
              <p:cNvSpPr txBox="1">
                <a:spLocks noChangeArrowheads="1"/>
              </p:cNvSpPr>
              <p:nvPr/>
            </p:nvSpPr>
            <p:spPr bwMode="auto">
              <a:xfrm>
                <a:off x="4608" y="2064"/>
                <a:ext cx="517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Data</a:t>
                </a:r>
              </a:p>
            </p:txBody>
          </p:sp>
          <p:sp>
            <p:nvSpPr>
              <p:cNvPr id="27712" name="Line 74"/>
              <p:cNvSpPr>
                <a:spLocks noChangeShapeType="1"/>
              </p:cNvSpPr>
              <p:nvPr/>
            </p:nvSpPr>
            <p:spPr bwMode="auto">
              <a:xfrm>
                <a:off x="4656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Rectangle 75"/>
              <p:cNvSpPr>
                <a:spLocks noChangeArrowheads="1"/>
              </p:cNvSpPr>
              <p:nvPr/>
            </p:nvSpPr>
            <p:spPr bwMode="auto">
              <a:xfrm>
                <a:off x="4368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>
                    <a:solidFill>
                      <a:srgbClr val="FF3300"/>
                    </a:solidFill>
                  </a:rPr>
                  <a:t>MemWrite</a:t>
                </a:r>
              </a:p>
            </p:txBody>
          </p:sp>
          <p:sp>
            <p:nvSpPr>
              <p:cNvPr id="27714" name="Rectangle 76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MemRead</a:t>
                </a:r>
              </a:p>
            </p:txBody>
          </p:sp>
          <p:sp>
            <p:nvSpPr>
              <p:cNvPr id="27715" name="Line 77"/>
              <p:cNvSpPr>
                <a:spLocks noChangeShapeType="1"/>
              </p:cNvSpPr>
              <p:nvPr/>
            </p:nvSpPr>
            <p:spPr bwMode="auto">
              <a:xfrm>
                <a:off x="4656" y="259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717" name="Line 79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80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Oval 81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384" cy="57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0" name="Rectangle 82"/>
              <p:cNvSpPr>
                <a:spLocks noChangeArrowheads="1"/>
              </p:cNvSpPr>
              <p:nvPr/>
            </p:nvSpPr>
            <p:spPr bwMode="auto">
              <a:xfrm>
                <a:off x="2576" y="2880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</a:rPr>
                  <a:t>Sign</a:t>
                </a:r>
              </a:p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</a:rPr>
                  <a:t>Extend</a:t>
                </a:r>
              </a:p>
            </p:txBody>
          </p:sp>
          <p:sp>
            <p:nvSpPr>
              <p:cNvPr id="27721" name="Line 83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84"/>
              <p:cNvSpPr>
                <a:spLocks noChangeShapeType="1"/>
              </p:cNvSpPr>
              <p:nvPr/>
            </p:nvSpPr>
            <p:spPr bwMode="auto">
              <a:xfrm>
                <a:off x="2336" y="297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85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Text Box 86"/>
              <p:cNvSpPr txBox="1">
                <a:spLocks noChangeArrowheads="1"/>
              </p:cNvSpPr>
              <p:nvPr/>
            </p:nvSpPr>
            <p:spPr bwMode="auto">
              <a:xfrm>
                <a:off x="2336" y="3024"/>
                <a:ext cx="22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16</a:t>
                </a:r>
              </a:p>
            </p:txBody>
          </p:sp>
          <p:sp>
            <p:nvSpPr>
              <p:cNvPr id="27725" name="Text Box 87"/>
              <p:cNvSpPr txBox="1">
                <a:spLocks noChangeArrowheads="1"/>
              </p:cNvSpPr>
              <p:nvPr/>
            </p:nvSpPr>
            <p:spPr bwMode="auto">
              <a:xfrm>
                <a:off x="2976" y="3024"/>
                <a:ext cx="22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32</a:t>
                </a:r>
              </a:p>
            </p:txBody>
          </p:sp>
          <p:sp>
            <p:nvSpPr>
              <p:cNvPr id="27726" name="Line 88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Line 89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9" name="Line 91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Line 93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2" name="Line 94"/>
              <p:cNvSpPr>
                <a:spLocks noChangeShapeType="1"/>
              </p:cNvSpPr>
              <p:nvPr/>
            </p:nvSpPr>
            <p:spPr bwMode="auto">
              <a:xfrm>
                <a:off x="2976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024" y="1248"/>
              <a:ext cx="480" cy="1392"/>
              <a:chOff x="3024" y="1248"/>
              <a:chExt cx="480" cy="1392"/>
            </a:xfrm>
          </p:grpSpPr>
          <p:sp>
            <p:nvSpPr>
              <p:cNvPr id="27655" name="Line 96"/>
              <p:cNvSpPr>
                <a:spLocks noChangeShapeType="1"/>
              </p:cNvSpPr>
              <p:nvPr/>
            </p:nvSpPr>
            <p:spPr bwMode="auto">
              <a:xfrm>
                <a:off x="3024" y="2304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6" name="Line 97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7" name="AutoShape 98"/>
              <p:cNvSpPr>
                <a:spLocks noChangeArrowheads="1"/>
              </p:cNvSpPr>
              <p:nvPr/>
            </p:nvSpPr>
            <p:spPr bwMode="auto">
              <a:xfrm rot="-5400000">
                <a:off x="3120" y="2352"/>
                <a:ext cx="432" cy="144"/>
              </a:xfrm>
              <a:custGeom>
                <a:avLst/>
                <a:gdLst>
                  <a:gd name="T0" fmla="*/ 8 w 21600"/>
                  <a:gd name="T1" fmla="*/ 0 h 21600"/>
                  <a:gd name="T2" fmla="*/ 4 w 21600"/>
                  <a:gd name="T3" fmla="*/ 1 h 21600"/>
                  <a:gd name="T4" fmla="*/ 1 w 21600"/>
                  <a:gd name="T5" fmla="*/ 0 h 21600"/>
                  <a:gd name="T6" fmla="*/ 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8" name="Line 99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72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9" name="Rectangle 100"/>
              <p:cNvSpPr>
                <a:spLocks noChangeArrowheads="1"/>
              </p:cNvSpPr>
              <p:nvPr/>
            </p:nvSpPr>
            <p:spPr bwMode="auto">
              <a:xfrm>
                <a:off x="3072" y="1248"/>
                <a:ext cx="432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FF3300"/>
                    </a:solidFill>
                  </a:rPr>
                  <a:t>ALUSrc</a:t>
                </a:r>
              </a:p>
            </p:txBody>
          </p:sp>
        </p:grpSp>
      </p:grpSp>
      <p:sp>
        <p:nvSpPr>
          <p:cNvPr id="101" name="Line 33"/>
          <p:cNvSpPr>
            <a:spLocks noChangeShapeType="1"/>
          </p:cNvSpPr>
          <p:nvPr/>
        </p:nvSpPr>
        <p:spPr bwMode="auto">
          <a:xfrm>
            <a:off x="4648200" y="3962400"/>
            <a:ext cx="2032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" name="Line 37"/>
          <p:cNvSpPr>
            <a:spLocks noChangeShapeType="1"/>
          </p:cNvSpPr>
          <p:nvPr/>
        </p:nvSpPr>
        <p:spPr bwMode="auto">
          <a:xfrm>
            <a:off x="4648200" y="4343400"/>
            <a:ext cx="3200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82"/>
          <p:cNvSpPr>
            <a:spLocks noChangeShapeType="1"/>
          </p:cNvSpPr>
          <p:nvPr/>
        </p:nvSpPr>
        <p:spPr bwMode="auto">
          <a:xfrm>
            <a:off x="4648200" y="3962400"/>
            <a:ext cx="0" cy="3810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Line 57"/>
          <p:cNvSpPr>
            <a:spLocks noChangeShapeType="1"/>
          </p:cNvSpPr>
          <p:nvPr/>
        </p:nvSpPr>
        <p:spPr bwMode="auto">
          <a:xfrm>
            <a:off x="9982200" y="3429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Line 59"/>
          <p:cNvSpPr>
            <a:spLocks noChangeShapeType="1"/>
          </p:cNvSpPr>
          <p:nvPr/>
        </p:nvSpPr>
        <p:spPr bwMode="auto">
          <a:xfrm>
            <a:off x="9677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71"/>
          <p:cNvSpPr>
            <a:spLocks noChangeShapeType="1"/>
          </p:cNvSpPr>
          <p:nvPr/>
        </p:nvSpPr>
        <p:spPr bwMode="auto">
          <a:xfrm>
            <a:off x="4419600" y="5486400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86"/>
          <p:cNvSpPr>
            <a:spLocks noChangeShapeType="1"/>
          </p:cNvSpPr>
          <p:nvPr/>
        </p:nvSpPr>
        <p:spPr bwMode="auto">
          <a:xfrm flipV="1">
            <a:off x="4419600" y="3886200"/>
            <a:ext cx="0" cy="16002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87"/>
          <p:cNvSpPr>
            <a:spLocks noChangeShapeType="1"/>
          </p:cNvSpPr>
          <p:nvPr/>
        </p:nvSpPr>
        <p:spPr bwMode="auto">
          <a:xfrm>
            <a:off x="4419600" y="3886200"/>
            <a:ext cx="4572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57"/>
          <p:cNvSpPr>
            <a:spLocks noChangeShapeType="1"/>
          </p:cNvSpPr>
          <p:nvPr/>
        </p:nvSpPr>
        <p:spPr bwMode="auto">
          <a:xfrm>
            <a:off x="9982200" y="3429000"/>
            <a:ext cx="0" cy="20574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59"/>
          <p:cNvSpPr>
            <a:spLocks noChangeShapeType="1"/>
          </p:cNvSpPr>
          <p:nvPr/>
        </p:nvSpPr>
        <p:spPr bwMode="auto">
          <a:xfrm>
            <a:off x="9677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Line 71"/>
          <p:cNvSpPr>
            <a:spLocks noChangeShapeType="1"/>
          </p:cNvSpPr>
          <p:nvPr/>
        </p:nvSpPr>
        <p:spPr bwMode="auto">
          <a:xfrm>
            <a:off x="4648200" y="5486400"/>
            <a:ext cx="53340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Oval 88"/>
          <p:cNvSpPr>
            <a:spLocks noChangeArrowheads="1"/>
          </p:cNvSpPr>
          <p:nvPr/>
        </p:nvSpPr>
        <p:spPr bwMode="auto">
          <a:xfrm>
            <a:off x="4572000" y="3733800"/>
            <a:ext cx="533400" cy="4572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5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Multiplexor Insertion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06601" y="1371600"/>
            <a:ext cx="8520113" cy="4114800"/>
            <a:chOff x="304" y="864"/>
            <a:chExt cx="5367" cy="259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984" y="1248"/>
              <a:ext cx="1687" cy="1776"/>
              <a:chOff x="3984" y="1248"/>
              <a:chExt cx="1687" cy="1776"/>
            </a:xfrm>
          </p:grpSpPr>
          <p:sp>
            <p:nvSpPr>
              <p:cNvPr id="27740" name="Line 5"/>
              <p:cNvSpPr>
                <a:spLocks noChangeShapeType="1"/>
              </p:cNvSpPr>
              <p:nvPr/>
            </p:nvSpPr>
            <p:spPr bwMode="auto">
              <a:xfrm>
                <a:off x="3984" y="302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088" y="1248"/>
                <a:ext cx="583" cy="1776"/>
                <a:chOff x="5088" y="1248"/>
                <a:chExt cx="583" cy="1776"/>
              </a:xfrm>
            </p:grpSpPr>
            <p:sp>
              <p:nvSpPr>
                <p:cNvPr id="27742" name="Line 7"/>
                <p:cNvSpPr>
                  <a:spLocks noChangeShapeType="1"/>
                </p:cNvSpPr>
                <p:nvPr/>
              </p:nvSpPr>
              <p:spPr bwMode="auto">
                <a:xfrm>
                  <a:off x="5184" y="240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3" name="Line 8"/>
                <p:cNvSpPr>
                  <a:spLocks noChangeShapeType="1"/>
                </p:cNvSpPr>
                <p:nvPr/>
              </p:nvSpPr>
              <p:spPr bwMode="auto">
                <a:xfrm>
                  <a:off x="5136" y="216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4" name="Line 9"/>
                <p:cNvSpPr>
                  <a:spLocks noChangeShapeType="1"/>
                </p:cNvSpPr>
                <p:nvPr/>
              </p:nvSpPr>
              <p:spPr bwMode="auto">
                <a:xfrm>
                  <a:off x="5184" y="2400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5" name="AutoShape 10"/>
                <p:cNvSpPr>
                  <a:spLocks noChangeArrowheads="1"/>
                </p:cNvSpPr>
                <p:nvPr/>
              </p:nvSpPr>
              <p:spPr bwMode="auto">
                <a:xfrm rot="-5400000">
                  <a:off x="5184" y="2208"/>
                  <a:ext cx="432" cy="144"/>
                </a:xfrm>
                <a:custGeom>
                  <a:avLst/>
                  <a:gdLst>
                    <a:gd name="T0" fmla="*/ 8 w 21600"/>
                    <a:gd name="T1" fmla="*/ 0 h 21600"/>
                    <a:gd name="T2" fmla="*/ 4 w 21600"/>
                    <a:gd name="T3" fmla="*/ 1 h 21600"/>
                    <a:gd name="T4" fmla="*/ 1 w 21600"/>
                    <a:gd name="T5" fmla="*/ 0 h 21600"/>
                    <a:gd name="T6" fmla="*/ 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00 h 21600"/>
                    <a:gd name="T14" fmla="*/ 17100 w 21600"/>
                    <a:gd name="T15" fmla="*/ 171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46" name="Line 11"/>
                <p:cNvSpPr>
                  <a:spLocks noChangeShapeType="1"/>
                </p:cNvSpPr>
                <p:nvPr/>
              </p:nvSpPr>
              <p:spPr bwMode="auto">
                <a:xfrm>
                  <a:off x="5472" y="225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7" name="Line 12"/>
                <p:cNvSpPr>
                  <a:spLocks noChangeShapeType="1"/>
                </p:cNvSpPr>
                <p:nvPr/>
              </p:nvSpPr>
              <p:spPr bwMode="auto">
                <a:xfrm>
                  <a:off x="5376" y="1488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8" name="Rectangle 13"/>
                <p:cNvSpPr>
                  <a:spLocks noChangeArrowheads="1"/>
                </p:cNvSpPr>
                <p:nvPr/>
              </p:nvSpPr>
              <p:spPr bwMode="auto">
                <a:xfrm>
                  <a:off x="5088" y="1248"/>
                  <a:ext cx="583" cy="2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19050" tIns="26988" rIns="19050" bIns="26988"/>
                <a:lstStyle/>
                <a:p>
                  <a:pPr eaLnBrk="0" hangingPunct="0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1400" b="1" dirty="0" err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MemtoReg</a:t>
                  </a:r>
                  <a:endParaRPr lang="en-US" sz="1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04" y="864"/>
              <a:ext cx="5264" cy="2592"/>
              <a:chOff x="304" y="864"/>
              <a:chExt cx="5264" cy="2592"/>
            </a:xfrm>
          </p:grpSpPr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264" y="960"/>
                <a:ext cx="240" cy="624"/>
                <a:chOff x="1392" y="2880"/>
                <a:chExt cx="288" cy="480"/>
              </a:xfrm>
            </p:grpSpPr>
            <p:sp>
              <p:nvSpPr>
                <p:cNvPr id="27733" name="Line 16"/>
                <p:cNvSpPr>
                  <a:spLocks noChangeShapeType="1"/>
                </p:cNvSpPr>
                <p:nvPr/>
              </p:nvSpPr>
              <p:spPr bwMode="auto">
                <a:xfrm>
                  <a:off x="1392" y="3072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392" y="3120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92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316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92" y="3216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Line 22"/>
                <p:cNvSpPr>
                  <a:spLocks noChangeShapeType="1"/>
                </p:cNvSpPr>
                <p:nvPr/>
              </p:nvSpPr>
              <p:spPr bwMode="auto">
                <a:xfrm>
                  <a:off x="1392" y="2880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1" name="Rectangle 23"/>
              <p:cNvSpPr>
                <a:spLocks noChangeArrowheads="1"/>
              </p:cNvSpPr>
              <p:nvPr/>
            </p:nvSpPr>
            <p:spPr bwMode="auto">
              <a:xfrm>
                <a:off x="832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Rectangle 24"/>
              <p:cNvSpPr>
                <a:spLocks noChangeArrowheads="1"/>
              </p:cNvSpPr>
              <p:nvPr/>
            </p:nvSpPr>
            <p:spPr bwMode="auto">
              <a:xfrm>
                <a:off x="496" y="1920"/>
                <a:ext cx="144" cy="5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Line 25"/>
              <p:cNvSpPr>
                <a:spLocks noChangeShapeType="1"/>
              </p:cNvSpPr>
              <p:nvPr/>
            </p:nvSpPr>
            <p:spPr bwMode="auto">
              <a:xfrm>
                <a:off x="640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26"/>
              <p:cNvSpPr>
                <a:spLocks noChangeShapeType="1"/>
              </p:cNvSpPr>
              <p:nvPr/>
            </p:nvSpPr>
            <p:spPr bwMode="auto">
              <a:xfrm>
                <a:off x="688" y="105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27"/>
              <p:cNvSpPr>
                <a:spLocks noChangeShapeType="1"/>
              </p:cNvSpPr>
              <p:nvPr/>
            </p:nvSpPr>
            <p:spPr bwMode="auto">
              <a:xfrm>
                <a:off x="1024" y="148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8"/>
              <p:cNvSpPr>
                <a:spLocks noChangeShapeType="1"/>
              </p:cNvSpPr>
              <p:nvPr/>
            </p:nvSpPr>
            <p:spPr bwMode="auto">
              <a:xfrm>
                <a:off x="1696" y="86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29"/>
              <p:cNvSpPr>
                <a:spLocks noChangeShapeType="1"/>
              </p:cNvSpPr>
              <p:nvPr/>
            </p:nvSpPr>
            <p:spPr bwMode="auto">
              <a:xfrm>
                <a:off x="1504" y="124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Text Box 30"/>
              <p:cNvSpPr txBox="1">
                <a:spLocks noChangeArrowheads="1"/>
              </p:cNvSpPr>
              <p:nvPr/>
            </p:nvSpPr>
            <p:spPr bwMode="auto">
              <a:xfrm>
                <a:off x="784" y="2016"/>
                <a:ext cx="43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</a:t>
                </a:r>
              </a:p>
              <a:p>
                <a:pPr eaLnBrk="0" hangingPunct="0"/>
                <a:r>
                  <a:rPr lang="en-US" sz="1200"/>
                  <a:t>Address</a:t>
                </a:r>
              </a:p>
            </p:txBody>
          </p:sp>
          <p:sp>
            <p:nvSpPr>
              <p:cNvPr id="27669" name="Text Box 31"/>
              <p:cNvSpPr txBox="1">
                <a:spLocks noChangeArrowheads="1"/>
              </p:cNvSpPr>
              <p:nvPr/>
            </p:nvSpPr>
            <p:spPr bwMode="auto">
              <a:xfrm>
                <a:off x="1264" y="2064"/>
                <a:ext cx="558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Instruction</a:t>
                </a:r>
              </a:p>
            </p:txBody>
          </p:sp>
          <p:sp>
            <p:nvSpPr>
              <p:cNvPr id="27670" name="Text Box 32"/>
              <p:cNvSpPr txBox="1">
                <a:spLocks noChangeArrowheads="1"/>
              </p:cNvSpPr>
              <p:nvPr/>
            </p:nvSpPr>
            <p:spPr bwMode="auto">
              <a:xfrm>
                <a:off x="1005" y="1728"/>
                <a:ext cx="555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Instruction</a:t>
                </a:r>
              </a:p>
              <a:p>
                <a:pPr algn="ctr" eaLnBrk="0" hangingPunct="0"/>
                <a:r>
                  <a:rPr lang="en-US" sz="1200" b="1"/>
                  <a:t>Memory</a:t>
                </a:r>
              </a:p>
            </p:txBody>
          </p:sp>
          <p:sp>
            <p:nvSpPr>
              <p:cNvPr id="27671" name="Text Box 33"/>
              <p:cNvSpPr txBox="1">
                <a:spLocks noChangeArrowheads="1"/>
              </p:cNvSpPr>
              <p:nvPr/>
            </p:nvSpPr>
            <p:spPr bwMode="auto">
              <a:xfrm>
                <a:off x="1264" y="1200"/>
                <a:ext cx="280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Add</a:t>
                </a:r>
              </a:p>
            </p:txBody>
          </p:sp>
          <p:sp>
            <p:nvSpPr>
              <p:cNvPr id="27672" name="Text Box 34"/>
              <p:cNvSpPr txBox="1">
                <a:spLocks noChangeArrowheads="1"/>
              </p:cNvSpPr>
              <p:nvPr/>
            </p:nvSpPr>
            <p:spPr bwMode="auto">
              <a:xfrm>
                <a:off x="448" y="2064"/>
                <a:ext cx="219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PC</a:t>
                </a:r>
              </a:p>
            </p:txBody>
          </p:sp>
          <p:sp>
            <p:nvSpPr>
              <p:cNvPr id="27673" name="Line 35"/>
              <p:cNvSpPr>
                <a:spLocks noChangeShapeType="1"/>
              </p:cNvSpPr>
              <p:nvPr/>
            </p:nvSpPr>
            <p:spPr bwMode="auto">
              <a:xfrm>
                <a:off x="304" y="86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36"/>
              <p:cNvSpPr>
                <a:spLocks noChangeShapeType="1"/>
              </p:cNvSpPr>
              <p:nvPr/>
            </p:nvSpPr>
            <p:spPr bwMode="auto">
              <a:xfrm>
                <a:off x="304" y="864"/>
                <a:ext cx="0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Line 37"/>
              <p:cNvSpPr>
                <a:spLocks noChangeShapeType="1"/>
              </p:cNvSpPr>
              <p:nvPr/>
            </p:nvSpPr>
            <p:spPr bwMode="auto">
              <a:xfrm>
                <a:off x="304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Line 38"/>
              <p:cNvSpPr>
                <a:spLocks noChangeShapeType="1"/>
              </p:cNvSpPr>
              <p:nvPr/>
            </p:nvSpPr>
            <p:spPr bwMode="auto">
              <a:xfrm>
                <a:off x="688" y="1056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Text Box 39"/>
              <p:cNvSpPr txBox="1">
                <a:spLocks noChangeArrowheads="1"/>
              </p:cNvSpPr>
              <p:nvPr/>
            </p:nvSpPr>
            <p:spPr bwMode="auto">
              <a:xfrm>
                <a:off x="880" y="1392"/>
                <a:ext cx="1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/>
                  <a:t>4</a:t>
                </a:r>
              </a:p>
            </p:txBody>
          </p:sp>
          <p:sp>
            <p:nvSpPr>
              <p:cNvPr id="27678" name="Rectangle 40"/>
              <p:cNvSpPr>
                <a:spLocks noChangeArrowheads="1"/>
              </p:cNvSpPr>
              <p:nvPr/>
            </p:nvSpPr>
            <p:spPr bwMode="auto">
              <a:xfrm>
                <a:off x="2096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9" name="Line 41"/>
              <p:cNvSpPr>
                <a:spLocks noChangeShapeType="1"/>
              </p:cNvSpPr>
              <p:nvPr/>
            </p:nvSpPr>
            <p:spPr bwMode="auto">
              <a:xfrm>
                <a:off x="1744" y="2160"/>
                <a:ext cx="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42"/>
              <p:cNvSpPr>
                <a:spLocks noChangeShapeType="1"/>
              </p:cNvSpPr>
              <p:nvPr/>
            </p:nvSpPr>
            <p:spPr bwMode="auto">
              <a:xfrm>
                <a:off x="1904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43"/>
              <p:cNvSpPr>
                <a:spLocks noChangeShapeType="1"/>
              </p:cNvSpPr>
              <p:nvPr/>
            </p:nvSpPr>
            <p:spPr bwMode="auto">
              <a:xfrm>
                <a:off x="1904" y="225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44"/>
              <p:cNvSpPr>
                <a:spLocks noChangeShapeType="1"/>
              </p:cNvSpPr>
              <p:nvPr/>
            </p:nvSpPr>
            <p:spPr bwMode="auto">
              <a:xfrm>
                <a:off x="1904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45"/>
              <p:cNvSpPr>
                <a:spLocks noChangeShapeType="1"/>
              </p:cNvSpPr>
              <p:nvPr/>
            </p:nvSpPr>
            <p:spPr bwMode="auto">
              <a:xfrm>
                <a:off x="3008" y="1920"/>
                <a:ext cx="5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46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47"/>
              <p:cNvSpPr>
                <a:spLocks noChangeShapeType="1"/>
              </p:cNvSpPr>
              <p:nvPr/>
            </p:nvSpPr>
            <p:spPr bwMode="auto">
              <a:xfrm flipH="1">
                <a:off x="3984" y="1872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Text Box 48"/>
              <p:cNvSpPr txBox="1">
                <a:spLocks noChangeArrowheads="1"/>
              </p:cNvSpPr>
              <p:nvPr/>
            </p:nvSpPr>
            <p:spPr bwMode="auto">
              <a:xfrm>
                <a:off x="2048" y="2400"/>
                <a:ext cx="540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Data</a:t>
                </a:r>
              </a:p>
            </p:txBody>
          </p:sp>
          <p:sp>
            <p:nvSpPr>
              <p:cNvPr id="27687" name="Text Box 49"/>
              <p:cNvSpPr txBox="1">
                <a:spLocks noChangeArrowheads="1"/>
              </p:cNvSpPr>
              <p:nvPr/>
            </p:nvSpPr>
            <p:spPr bwMode="auto">
              <a:xfrm>
                <a:off x="2048" y="1680"/>
                <a:ext cx="597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Addr 1</a:t>
                </a:r>
              </a:p>
            </p:txBody>
          </p:sp>
          <p:sp>
            <p:nvSpPr>
              <p:cNvPr id="27688" name="Text Box 50"/>
              <p:cNvSpPr txBox="1">
                <a:spLocks noChangeArrowheads="1"/>
              </p:cNvSpPr>
              <p:nvPr/>
            </p:nvSpPr>
            <p:spPr bwMode="auto">
              <a:xfrm>
                <a:off x="2048" y="1920"/>
                <a:ext cx="597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Addr 2</a:t>
                </a:r>
              </a:p>
            </p:txBody>
          </p:sp>
          <p:sp>
            <p:nvSpPr>
              <p:cNvPr id="27689" name="Text Box 51"/>
              <p:cNvSpPr txBox="1">
                <a:spLocks noChangeArrowheads="1"/>
              </p:cNvSpPr>
              <p:nvPr/>
            </p:nvSpPr>
            <p:spPr bwMode="auto">
              <a:xfrm>
                <a:off x="2048" y="2160"/>
                <a:ext cx="56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Addr</a:t>
                </a:r>
              </a:p>
            </p:txBody>
          </p:sp>
          <p:sp>
            <p:nvSpPr>
              <p:cNvPr id="27690" name="Text Box 52"/>
              <p:cNvSpPr txBox="1">
                <a:spLocks noChangeArrowheads="1"/>
              </p:cNvSpPr>
              <p:nvPr/>
            </p:nvSpPr>
            <p:spPr bwMode="auto">
              <a:xfrm>
                <a:off x="2281" y="1824"/>
                <a:ext cx="441" cy="4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Register</a:t>
                </a:r>
              </a:p>
              <a:p>
                <a:pPr algn="ctr" eaLnBrk="0" hangingPunct="0"/>
                <a:endParaRPr lang="en-US" sz="1200" b="1"/>
              </a:p>
              <a:p>
                <a:pPr algn="ctr" eaLnBrk="0" hangingPunct="0"/>
                <a:r>
                  <a:rPr lang="en-US" sz="1200" b="1"/>
                  <a:t>File</a:t>
                </a:r>
              </a:p>
            </p:txBody>
          </p:sp>
          <p:sp>
            <p:nvSpPr>
              <p:cNvPr id="27691" name="Text Box 53"/>
              <p:cNvSpPr txBox="1">
                <a:spLocks noChangeArrowheads="1"/>
              </p:cNvSpPr>
              <p:nvPr/>
            </p:nvSpPr>
            <p:spPr bwMode="auto">
              <a:xfrm>
                <a:off x="2656" y="1776"/>
                <a:ext cx="393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200"/>
                  <a:t>Read</a:t>
                </a:r>
              </a:p>
              <a:p>
                <a:pPr algn="r" eaLnBrk="0" hangingPunct="0"/>
                <a:r>
                  <a:rPr lang="en-US" sz="1200"/>
                  <a:t> Data 1</a:t>
                </a:r>
              </a:p>
            </p:txBody>
          </p:sp>
          <p:sp>
            <p:nvSpPr>
              <p:cNvPr id="27692" name="Text Box 54"/>
              <p:cNvSpPr txBox="1">
                <a:spLocks noChangeArrowheads="1"/>
              </p:cNvSpPr>
              <p:nvPr/>
            </p:nvSpPr>
            <p:spPr bwMode="auto">
              <a:xfrm>
                <a:off x="2672" y="2208"/>
                <a:ext cx="393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200"/>
                  <a:t>Read</a:t>
                </a:r>
              </a:p>
              <a:p>
                <a:pPr algn="r" eaLnBrk="0" hangingPunct="0"/>
                <a:r>
                  <a:rPr lang="en-US" sz="1200"/>
                  <a:t> Data 2</a:t>
                </a:r>
              </a:p>
            </p:txBody>
          </p:sp>
          <p:sp>
            <p:nvSpPr>
              <p:cNvPr id="27693" name="Freeform 55"/>
              <p:cNvSpPr>
                <a:spLocks/>
              </p:cNvSpPr>
              <p:nvPr/>
            </p:nvSpPr>
            <p:spPr bwMode="auto">
              <a:xfrm>
                <a:off x="3536" y="1728"/>
                <a:ext cx="336" cy="816"/>
              </a:xfrm>
              <a:custGeom>
                <a:avLst/>
                <a:gdLst>
                  <a:gd name="T0" fmla="*/ 0 w 388"/>
                  <a:gd name="T1" fmla="*/ 0 h 1099"/>
                  <a:gd name="T2" fmla="*/ 0 w 388"/>
                  <a:gd name="T3" fmla="*/ 317 h 1099"/>
                  <a:gd name="T4" fmla="*/ 96 w 388"/>
                  <a:gd name="T5" fmla="*/ 411 h 1099"/>
                  <a:gd name="T6" fmla="*/ 0 w 388"/>
                  <a:gd name="T7" fmla="*/ 498 h 1099"/>
                  <a:gd name="T8" fmla="*/ 0 w 388"/>
                  <a:gd name="T9" fmla="*/ 815 h 1099"/>
                  <a:gd name="T10" fmla="*/ 335 w 388"/>
                  <a:gd name="T11" fmla="*/ 587 h 1099"/>
                  <a:gd name="T12" fmla="*/ 335 w 388"/>
                  <a:gd name="T13" fmla="*/ 229 h 1099"/>
                  <a:gd name="T14" fmla="*/ 0 w 388"/>
                  <a:gd name="T15" fmla="*/ 0 h 10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8"/>
                  <a:gd name="T25" fmla="*/ 0 h 1099"/>
                  <a:gd name="T26" fmla="*/ 388 w 388"/>
                  <a:gd name="T27" fmla="*/ 1099 h 109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Rectangle 56"/>
              <p:cNvSpPr>
                <a:spLocks noChangeArrowheads="1"/>
              </p:cNvSpPr>
              <p:nvPr/>
            </p:nvSpPr>
            <p:spPr bwMode="auto">
              <a:xfrm>
                <a:off x="3600" y="2112"/>
                <a:ext cx="31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6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</a:rPr>
                  <a:t>ALU</a:t>
                </a:r>
              </a:p>
            </p:txBody>
          </p:sp>
          <p:sp>
            <p:nvSpPr>
              <p:cNvPr id="27695" name="Rectangle 57"/>
              <p:cNvSpPr>
                <a:spLocks noChangeArrowheads="1"/>
              </p:cNvSpPr>
              <p:nvPr/>
            </p:nvSpPr>
            <p:spPr bwMode="auto">
              <a:xfrm>
                <a:off x="3632" y="1440"/>
                <a:ext cx="48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ovf</a:t>
                </a:r>
              </a:p>
            </p:txBody>
          </p:sp>
          <p:sp>
            <p:nvSpPr>
              <p:cNvPr id="27696" name="Rectangle 58"/>
              <p:cNvSpPr>
                <a:spLocks noChangeArrowheads="1"/>
              </p:cNvSpPr>
              <p:nvPr/>
            </p:nvSpPr>
            <p:spPr bwMode="auto">
              <a:xfrm>
                <a:off x="3728" y="1584"/>
                <a:ext cx="33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000000"/>
                    </a:solidFill>
                  </a:rPr>
                  <a:t>zero</a:t>
                </a:r>
              </a:p>
            </p:txBody>
          </p:sp>
          <p:sp>
            <p:nvSpPr>
              <p:cNvPr id="27697" name="Rectangle 59"/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FF3300"/>
                    </a:solidFill>
                  </a:rPr>
                  <a:t>ALU control</a:t>
                </a:r>
              </a:p>
            </p:txBody>
          </p:sp>
          <p:sp>
            <p:nvSpPr>
              <p:cNvPr id="27698" name="Line 60"/>
              <p:cNvSpPr>
                <a:spLocks noChangeShapeType="1"/>
              </p:cNvSpPr>
              <p:nvPr/>
            </p:nvSpPr>
            <p:spPr bwMode="auto">
              <a:xfrm>
                <a:off x="3632" y="1488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Line 61"/>
              <p:cNvSpPr>
                <a:spLocks noChangeShapeType="1"/>
              </p:cNvSpPr>
              <p:nvPr/>
            </p:nvSpPr>
            <p:spPr bwMode="auto">
              <a:xfrm>
                <a:off x="2528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Rectangle 62"/>
              <p:cNvSpPr>
                <a:spLocks noChangeArrowheads="1"/>
              </p:cNvSpPr>
              <p:nvPr/>
            </p:nvSpPr>
            <p:spPr bwMode="auto">
              <a:xfrm>
                <a:off x="2336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 dirty="0" err="1">
                    <a:solidFill>
                      <a:srgbClr val="FF3300"/>
                    </a:solidFill>
                  </a:rPr>
                  <a:t>RegWrite</a:t>
                </a:r>
                <a:endParaRPr lang="en-US" sz="14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27701" name="Line 63"/>
              <p:cNvSpPr>
                <a:spLocks noChangeShapeType="1"/>
              </p:cNvSpPr>
              <p:nvPr/>
            </p:nvSpPr>
            <p:spPr bwMode="auto">
              <a:xfrm flipV="1">
                <a:off x="3728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Line 64"/>
              <p:cNvSpPr>
                <a:spLocks noChangeShapeType="1"/>
              </p:cNvSpPr>
              <p:nvPr/>
            </p:nvSpPr>
            <p:spPr bwMode="auto">
              <a:xfrm flipV="1">
                <a:off x="3824" y="172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3" name="Line 65"/>
              <p:cNvSpPr>
                <a:spLocks noChangeShapeType="1"/>
              </p:cNvSpPr>
              <p:nvPr/>
            </p:nvSpPr>
            <p:spPr bwMode="auto">
              <a:xfrm>
                <a:off x="5568" y="2256"/>
                <a:ext cx="0" cy="120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Rectangle 66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912" cy="9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Line 67"/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68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Line 69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Text Box 70"/>
              <p:cNvSpPr txBox="1">
                <a:spLocks noChangeArrowheads="1"/>
              </p:cNvSpPr>
              <p:nvPr/>
            </p:nvSpPr>
            <p:spPr bwMode="auto">
              <a:xfrm>
                <a:off x="4187" y="1968"/>
                <a:ext cx="46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200" b="1"/>
                  <a:t>Data</a:t>
                </a:r>
              </a:p>
              <a:p>
                <a:pPr algn="ctr" eaLnBrk="0" hangingPunct="0"/>
                <a:r>
                  <a:rPr lang="en-US" sz="1200" b="1"/>
                  <a:t>Memory</a:t>
                </a:r>
              </a:p>
            </p:txBody>
          </p:sp>
          <p:sp>
            <p:nvSpPr>
              <p:cNvPr id="27709" name="Text Box 71"/>
              <p:cNvSpPr txBox="1">
                <a:spLocks noChangeArrowheads="1"/>
              </p:cNvSpPr>
              <p:nvPr/>
            </p:nvSpPr>
            <p:spPr bwMode="auto">
              <a:xfrm>
                <a:off x="4176" y="1776"/>
                <a:ext cx="431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Address</a:t>
                </a:r>
              </a:p>
            </p:txBody>
          </p:sp>
          <p:sp>
            <p:nvSpPr>
              <p:cNvPr id="27710" name="Text Box 72"/>
              <p:cNvSpPr txBox="1">
                <a:spLocks noChangeArrowheads="1"/>
              </p:cNvSpPr>
              <p:nvPr/>
            </p:nvSpPr>
            <p:spPr bwMode="auto">
              <a:xfrm>
                <a:off x="4176" y="2304"/>
                <a:ext cx="540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Write Data</a:t>
                </a:r>
              </a:p>
            </p:txBody>
          </p:sp>
          <p:sp>
            <p:nvSpPr>
              <p:cNvPr id="27711" name="Text Box 73"/>
              <p:cNvSpPr txBox="1">
                <a:spLocks noChangeArrowheads="1"/>
              </p:cNvSpPr>
              <p:nvPr/>
            </p:nvSpPr>
            <p:spPr bwMode="auto">
              <a:xfrm>
                <a:off x="4608" y="2064"/>
                <a:ext cx="517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Read Data</a:t>
                </a:r>
              </a:p>
            </p:txBody>
          </p:sp>
          <p:sp>
            <p:nvSpPr>
              <p:cNvPr id="27712" name="Line 74"/>
              <p:cNvSpPr>
                <a:spLocks noChangeShapeType="1"/>
              </p:cNvSpPr>
              <p:nvPr/>
            </p:nvSpPr>
            <p:spPr bwMode="auto">
              <a:xfrm>
                <a:off x="4656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Rectangle 75"/>
              <p:cNvSpPr>
                <a:spLocks noChangeArrowheads="1"/>
              </p:cNvSpPr>
              <p:nvPr/>
            </p:nvSpPr>
            <p:spPr bwMode="auto">
              <a:xfrm>
                <a:off x="4368" y="1248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>
                    <a:solidFill>
                      <a:srgbClr val="FF3300"/>
                    </a:solidFill>
                  </a:rPr>
                  <a:t>MemWrite</a:t>
                </a:r>
              </a:p>
            </p:txBody>
          </p:sp>
          <p:sp>
            <p:nvSpPr>
              <p:cNvPr id="27714" name="Rectangle 76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583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eaLnBrk="0" hangingPunc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>
                    <a:solidFill>
                      <a:srgbClr val="FF3300"/>
                    </a:solidFill>
                  </a:rPr>
                  <a:t>MemRead</a:t>
                </a:r>
              </a:p>
            </p:txBody>
          </p:sp>
          <p:sp>
            <p:nvSpPr>
              <p:cNvPr id="27715" name="Line 77"/>
              <p:cNvSpPr>
                <a:spLocks noChangeShapeType="1"/>
              </p:cNvSpPr>
              <p:nvPr/>
            </p:nvSpPr>
            <p:spPr bwMode="auto">
              <a:xfrm>
                <a:off x="4656" y="2592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6" name="Line 78"/>
              <p:cNvSpPr>
                <a:spLocks noChangeShapeType="1"/>
              </p:cNvSpPr>
              <p:nvPr/>
            </p:nvSpPr>
            <p:spPr bwMode="auto">
              <a:xfrm>
                <a:off x="1824" y="3456"/>
                <a:ext cx="3744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7" name="Line 79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80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Oval 81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384" cy="57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0" name="Rectangle 82"/>
              <p:cNvSpPr>
                <a:spLocks noChangeArrowheads="1"/>
              </p:cNvSpPr>
              <p:nvPr/>
            </p:nvSpPr>
            <p:spPr bwMode="auto">
              <a:xfrm>
                <a:off x="2576" y="2880"/>
                <a:ext cx="33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</a:rPr>
                  <a:t>Sign</a:t>
                </a:r>
              </a:p>
              <a:p>
                <a:pPr algn="ctr" eaLnBrk="0" hangingPunct="0"/>
                <a:r>
                  <a:rPr lang="en-US" sz="1200" b="1">
                    <a:solidFill>
                      <a:srgbClr val="000000"/>
                    </a:solidFill>
                  </a:rPr>
                  <a:t>Extend</a:t>
                </a:r>
              </a:p>
            </p:txBody>
          </p:sp>
          <p:sp>
            <p:nvSpPr>
              <p:cNvPr id="27721" name="Line 83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84"/>
              <p:cNvSpPr>
                <a:spLocks noChangeShapeType="1"/>
              </p:cNvSpPr>
              <p:nvPr/>
            </p:nvSpPr>
            <p:spPr bwMode="auto">
              <a:xfrm>
                <a:off x="2336" y="297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85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Text Box 86"/>
              <p:cNvSpPr txBox="1">
                <a:spLocks noChangeArrowheads="1"/>
              </p:cNvSpPr>
              <p:nvPr/>
            </p:nvSpPr>
            <p:spPr bwMode="auto">
              <a:xfrm>
                <a:off x="2336" y="3024"/>
                <a:ext cx="22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16</a:t>
                </a:r>
              </a:p>
            </p:txBody>
          </p:sp>
          <p:sp>
            <p:nvSpPr>
              <p:cNvPr id="27725" name="Text Box 87"/>
              <p:cNvSpPr txBox="1">
                <a:spLocks noChangeArrowheads="1"/>
              </p:cNvSpPr>
              <p:nvPr/>
            </p:nvSpPr>
            <p:spPr bwMode="auto">
              <a:xfrm>
                <a:off x="2976" y="3024"/>
                <a:ext cx="222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32</a:t>
                </a:r>
              </a:p>
            </p:txBody>
          </p:sp>
          <p:sp>
            <p:nvSpPr>
              <p:cNvPr id="27726" name="Line 88"/>
              <p:cNvSpPr>
                <a:spLocks noChangeShapeType="1"/>
              </p:cNvSpPr>
              <p:nvPr/>
            </p:nvSpPr>
            <p:spPr bwMode="auto">
              <a:xfrm>
                <a:off x="3072" y="230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Line 89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8" name="Line 90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9" name="Line 91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0" name="Line 92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Line 93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2" name="Line 94"/>
              <p:cNvSpPr>
                <a:spLocks noChangeShapeType="1"/>
              </p:cNvSpPr>
              <p:nvPr/>
            </p:nvSpPr>
            <p:spPr bwMode="auto">
              <a:xfrm>
                <a:off x="2976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3024" y="1248"/>
              <a:ext cx="480" cy="1392"/>
              <a:chOff x="3024" y="1248"/>
              <a:chExt cx="480" cy="1392"/>
            </a:xfrm>
          </p:grpSpPr>
          <p:sp>
            <p:nvSpPr>
              <p:cNvPr id="27655" name="Line 96"/>
              <p:cNvSpPr>
                <a:spLocks noChangeShapeType="1"/>
              </p:cNvSpPr>
              <p:nvPr/>
            </p:nvSpPr>
            <p:spPr bwMode="auto">
              <a:xfrm>
                <a:off x="3024" y="2304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6" name="Line 97"/>
              <p:cNvSpPr>
                <a:spLocks noChangeShapeType="1"/>
              </p:cNvSpPr>
              <p:nvPr/>
            </p:nvSpPr>
            <p:spPr bwMode="auto">
              <a:xfrm>
                <a:off x="3168" y="25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7" name="AutoShape 98"/>
              <p:cNvSpPr>
                <a:spLocks noChangeArrowheads="1"/>
              </p:cNvSpPr>
              <p:nvPr/>
            </p:nvSpPr>
            <p:spPr bwMode="auto">
              <a:xfrm rot="-5400000">
                <a:off x="3120" y="2352"/>
                <a:ext cx="432" cy="144"/>
              </a:xfrm>
              <a:custGeom>
                <a:avLst/>
                <a:gdLst>
                  <a:gd name="T0" fmla="*/ 8 w 21600"/>
                  <a:gd name="T1" fmla="*/ 0 h 21600"/>
                  <a:gd name="T2" fmla="*/ 4 w 21600"/>
                  <a:gd name="T3" fmla="*/ 1 h 21600"/>
                  <a:gd name="T4" fmla="*/ 1 w 21600"/>
                  <a:gd name="T5" fmla="*/ 0 h 21600"/>
                  <a:gd name="T6" fmla="*/ 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8" name="Line 99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0" cy="72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9" name="Rectangle 100"/>
              <p:cNvSpPr>
                <a:spLocks noChangeArrowheads="1"/>
              </p:cNvSpPr>
              <p:nvPr/>
            </p:nvSpPr>
            <p:spPr bwMode="auto">
              <a:xfrm>
                <a:off x="3072" y="1248"/>
                <a:ext cx="432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400">
                    <a:solidFill>
                      <a:srgbClr val="FF3300"/>
                    </a:solidFill>
                  </a:rPr>
                  <a:t>ALUSrc</a:t>
                </a:r>
              </a:p>
            </p:txBody>
          </p:sp>
        </p:grpSp>
      </p:grp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3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595</Words>
  <Application>Microsoft Office PowerPoint</Application>
  <PresentationFormat>와이드스크린</PresentationFormat>
  <Paragraphs>420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연세</vt:lpstr>
      <vt:lpstr>조선일보명조</vt:lpstr>
      <vt:lpstr>Arial</vt:lpstr>
      <vt:lpstr>Calibri</vt:lpstr>
      <vt:lpstr>Wingdings</vt:lpstr>
      <vt:lpstr>Office 테마</vt:lpstr>
      <vt:lpstr> Lecture 3-2 Simple Processor Implementation  Courtesy of A. Shrivastava (ASU) &amp; Tack-Don Han (Yonsei) </vt:lpstr>
      <vt:lpstr>PowerPoint 프레젠테이션</vt:lpstr>
      <vt:lpstr>Processor Implementation</vt:lpstr>
      <vt:lpstr>Adding the pieces together</vt:lpstr>
      <vt:lpstr>R-type instructions + store</vt:lpstr>
      <vt:lpstr>Multiplexor Insertion</vt:lpstr>
      <vt:lpstr>Reading from Memory</vt:lpstr>
      <vt:lpstr>R-type + load + store</vt:lpstr>
      <vt:lpstr>Multiplexor Insertion</vt:lpstr>
      <vt:lpstr>Adding the Branch Portion</vt:lpstr>
      <vt:lpstr>Adding the Jump Portion</vt:lpstr>
      <vt:lpstr>Summary: MIPS Machine (with Controls) 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371</cp:revision>
  <dcterms:created xsi:type="dcterms:W3CDTF">2015-05-11T14:27:05Z</dcterms:created>
  <dcterms:modified xsi:type="dcterms:W3CDTF">2017-02-09T03:35:41Z</dcterms:modified>
</cp:coreProperties>
</file>