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392" r:id="rId2"/>
    <p:sldId id="363" r:id="rId3"/>
    <p:sldId id="393" r:id="rId4"/>
    <p:sldId id="408" r:id="rId5"/>
    <p:sldId id="409" r:id="rId6"/>
    <p:sldId id="404" r:id="rId7"/>
    <p:sldId id="399" r:id="rId8"/>
    <p:sldId id="400" r:id="rId9"/>
    <p:sldId id="406" r:id="rId10"/>
    <p:sldId id="407" r:id="rId11"/>
    <p:sldId id="39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77DC5"/>
    <a:srgbClr val="5B9BD5"/>
    <a:srgbClr val="184A6B"/>
    <a:srgbClr val="2CE1E5"/>
    <a:srgbClr val="2CDFE3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32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68" y="5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0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D8209-6C25-46DD-BFCC-CAC4961D1F0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  <a:ln/>
        </p:spPr>
        <p:txBody>
          <a:bodyPr wrap="square" lIns="90476" tIns="44444" rIns="90476" bIns="44444"/>
          <a:lstStyle/>
          <a:p>
            <a:endParaRPr lang="en-US"/>
          </a:p>
        </p:txBody>
      </p:sp>
      <p:sp>
        <p:nvSpPr>
          <p:cNvPr id="806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26984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6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92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1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72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9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6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6"/>
            <a:ext cx="5994400" cy="6149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708026"/>
            <a:ext cx="5994400" cy="6149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33990"/>
      </p:ext>
    </p:extLst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978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43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62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9771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5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9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2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80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40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2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39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3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6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4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9373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3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2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295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849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11</a:t>
            </a:r>
            <a:endParaRPr lang="ko-KR" altLang="en-US" sz="1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21944" y="65274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49" r:id="rId25"/>
    <p:sldLayoutId id="2147483661" r:id="rId26"/>
    <p:sldLayoutId id="2147483655" r:id="rId27"/>
    <p:sldLayoutId id="2147483653" r:id="rId28"/>
    <p:sldLayoutId id="2147483650" r:id="rId29"/>
    <p:sldLayoutId id="2147483662" r:id="rId30"/>
    <p:sldLayoutId id="2147483659" r:id="rId31"/>
    <p:sldLayoutId id="2147483660" r:id="rId32"/>
    <p:sldLayoutId id="2147483658" r:id="rId33"/>
    <p:sldLayoutId id="2147483664" r:id="rId34"/>
    <p:sldLayoutId id="2147483665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4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Pipelining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 smtClean="0"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ea typeface="+mn-ea"/>
              </a:rPr>
              <a:t>Kyoungwoo</a:t>
            </a:r>
            <a:r>
              <a:rPr lang="en-US" altLang="ko-KR" dirty="0" smtClean="0">
                <a:ea typeface="+mn-ea"/>
              </a:rPr>
              <a:t> Lee</a:t>
            </a:r>
            <a:endParaRPr lang="ko-KR" altLang="en-US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 smtClean="0">
                <a:ea typeface="+mn-ea"/>
              </a:rPr>
              <a:t>Computer Architecture-Module2</a:t>
            </a:r>
            <a:endParaRPr lang="ko-KR" alt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093056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How many cycles are needed to execute 100 instructions when a pipeline depth is 7? (Assume same pipeline length for each stage &amp; no dependency between the instructions)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Quiz/Assignments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Compare CPIs (Cycle Per Instruction) and cycle times of pipelined and un-pipelined processors. 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List 3 examples of pipelining around us and explain why?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Pipelining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5 stages of the basic pipeline &amp; Pipeline diagram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Summary</a:t>
            </a:r>
            <a:endParaRPr kumimoji="1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2</a:t>
            </a:fld>
            <a:endParaRPr 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/>
              <a:t>Pipelined Processor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Pipelined </a:t>
            </a:r>
            <a:r>
              <a:rPr kumimoji="1" lang="en-US" altLang="ko-KR" dirty="0" err="1" smtClean="0"/>
              <a:t>Datapath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52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914907" y="2408846"/>
            <a:ext cx="4362221" cy="646331"/>
          </a:xfrm>
        </p:spPr>
        <p:txBody>
          <a:bodyPr/>
          <a:lstStyle/>
          <a:p>
            <a:r>
              <a:rPr kumimoji="1" lang="en-US" altLang="ko-KR" dirty="0" smtClean="0"/>
              <a:t>Pipelined Processor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1611339" cy="480131"/>
          </a:xfrm>
        </p:spPr>
        <p:txBody>
          <a:bodyPr/>
          <a:lstStyle/>
          <a:p>
            <a:r>
              <a:rPr lang="en-US" altLang="ko-KR" dirty="0" smtClean="0"/>
              <a:t>Pipelining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2808874" y="1389640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107299" y="1389640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436019" y="1389640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087195" y="1395936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385620" y="1395936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714340" y="1395936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265678" y="1387773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30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564103" y="1387773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92823" y="1387773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438645" y="1401841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30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737070" y="1401841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0065790" y="1401841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91" y="131193"/>
            <a:ext cx="11247309" cy="76568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직선 화살표 연결선 4"/>
          <p:cNvCxnSpPr>
            <a:cxnSpLocks/>
          </p:cNvCxnSpPr>
          <p:nvPr/>
        </p:nvCxnSpPr>
        <p:spPr>
          <a:xfrm>
            <a:off x="956345" y="1920085"/>
            <a:ext cx="0" cy="460733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0096" y="2009171"/>
            <a:ext cx="4267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T</a:t>
            </a:r>
          </a:p>
          <a:p>
            <a:pPr algn="ctr"/>
            <a:r>
              <a:rPr lang="en-US" altLang="ko-KR" sz="2800" b="1" dirty="0"/>
              <a:t>a</a:t>
            </a:r>
            <a:br>
              <a:rPr lang="en-US" altLang="ko-KR" sz="2800" b="1" dirty="0"/>
            </a:br>
            <a:r>
              <a:rPr lang="en-US" altLang="ko-KR" sz="2800" b="1" dirty="0"/>
              <a:t>s</a:t>
            </a:r>
            <a:br>
              <a:rPr lang="en-US" altLang="ko-KR" sz="2800" b="1" dirty="0"/>
            </a:br>
            <a:r>
              <a:rPr lang="en-US" altLang="ko-KR" sz="2800" b="1" dirty="0"/>
              <a:t>k</a:t>
            </a:r>
            <a:br>
              <a:rPr lang="en-US" altLang="ko-KR" sz="2800" b="1" dirty="0"/>
            </a:br>
            <a:endParaRPr lang="en-US" altLang="ko-KR" sz="2800" b="1" dirty="0"/>
          </a:p>
          <a:p>
            <a:pPr algn="ctr"/>
            <a:r>
              <a:rPr lang="en-US" altLang="ko-KR" sz="2800" b="1" dirty="0"/>
              <a:t>O</a:t>
            </a:r>
            <a:br>
              <a:rPr lang="en-US" altLang="ko-KR" sz="2800" b="1" dirty="0"/>
            </a:br>
            <a:r>
              <a:rPr lang="en-US" altLang="ko-KR" sz="2800" b="1" dirty="0"/>
              <a:t>r</a:t>
            </a:r>
            <a:br>
              <a:rPr lang="en-US" altLang="ko-KR" sz="2800" b="1" dirty="0"/>
            </a:br>
            <a:r>
              <a:rPr lang="en-US" altLang="ko-KR" sz="2800" b="1" dirty="0"/>
              <a:t>d</a:t>
            </a:r>
            <a:br>
              <a:rPr lang="en-US" altLang="ko-KR" sz="2800" b="1" dirty="0"/>
            </a:br>
            <a:r>
              <a:rPr lang="en-US" altLang="ko-KR" sz="2800" b="1" dirty="0"/>
              <a:t>e</a:t>
            </a:r>
            <a:br>
              <a:rPr lang="en-US" altLang="ko-KR" sz="2800" b="1" dirty="0"/>
            </a:br>
            <a:r>
              <a:rPr lang="en-US" altLang="ko-KR" sz="2800" b="1" dirty="0"/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2577" y="2451909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 flipV="1">
            <a:off x="2046914" y="1474901"/>
            <a:ext cx="9185945" cy="1511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75156" y="957717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6PM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98153" y="964436"/>
            <a:ext cx="275686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378" y="957717"/>
            <a:ext cx="275686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7752" y="981214"/>
            <a:ext cx="275686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95374" y="984774"/>
            <a:ext cx="55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70691" y="1005651"/>
            <a:ext cx="80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01734" y="972646"/>
            <a:ext cx="154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12:00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3331" y="1363349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Time</a:t>
            </a:r>
          </a:p>
        </p:txBody>
      </p:sp>
      <p:grpSp>
        <p:nvGrpSpPr>
          <p:cNvPr id="2066" name="그룹 2065"/>
          <p:cNvGrpSpPr/>
          <p:nvPr/>
        </p:nvGrpSpPr>
        <p:grpSpPr>
          <a:xfrm>
            <a:off x="2043746" y="2157063"/>
            <a:ext cx="2330613" cy="1003683"/>
            <a:chOff x="1909803" y="2000485"/>
            <a:chExt cx="2330613" cy="1003683"/>
          </a:xfrm>
        </p:grpSpPr>
        <p:grpSp>
          <p:nvGrpSpPr>
            <p:cNvPr id="2058" name="그룹 2057"/>
            <p:cNvGrpSpPr/>
            <p:nvPr/>
          </p:nvGrpSpPr>
          <p:grpSpPr>
            <a:xfrm>
              <a:off x="1909803" y="2000485"/>
              <a:ext cx="884825" cy="995072"/>
              <a:chOff x="2201005" y="2041572"/>
              <a:chExt cx="884825" cy="1245891"/>
            </a:xfrm>
          </p:grpSpPr>
          <p:sp>
            <p:nvSpPr>
              <p:cNvPr id="31" name="정육면체 30"/>
              <p:cNvSpPr/>
              <p:nvPr/>
            </p:nvSpPr>
            <p:spPr>
              <a:xfrm>
                <a:off x="2201005" y="2297801"/>
                <a:ext cx="884825" cy="989662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정육면체 31"/>
              <p:cNvSpPr/>
              <p:nvPr/>
            </p:nvSpPr>
            <p:spPr>
              <a:xfrm>
                <a:off x="2389544" y="2041572"/>
                <a:ext cx="696286" cy="272794"/>
              </a:xfrm>
              <a:prstGeom prst="cube">
                <a:avLst>
                  <a:gd name="adj" fmla="val 1269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263709" y="2651371"/>
                <a:ext cx="485089" cy="48508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438406" y="2145898"/>
                <a:ext cx="134223" cy="9791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0" name="그룹 2059"/>
            <p:cNvGrpSpPr/>
            <p:nvPr/>
          </p:nvGrpSpPr>
          <p:grpSpPr>
            <a:xfrm>
              <a:off x="3474417" y="2104810"/>
              <a:ext cx="765999" cy="829849"/>
              <a:chOff x="4310252" y="2186395"/>
              <a:chExt cx="1203375" cy="1275907"/>
            </a:xfrm>
            <a:solidFill>
              <a:srgbClr val="FF0000"/>
            </a:solidFill>
          </p:grpSpPr>
          <p:sp>
            <p:nvSpPr>
              <p:cNvPr id="2048" name="타원 2047"/>
              <p:cNvSpPr/>
              <p:nvPr/>
            </p:nvSpPr>
            <p:spPr>
              <a:xfrm>
                <a:off x="4669904" y="2186395"/>
                <a:ext cx="352338" cy="352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: 도형 43"/>
              <p:cNvSpPr/>
              <p:nvPr/>
            </p:nvSpPr>
            <p:spPr>
              <a:xfrm rot="10800000">
                <a:off x="4310252" y="2424279"/>
                <a:ext cx="719304" cy="1038023"/>
              </a:xfrm>
              <a:custGeom>
                <a:avLst/>
                <a:gdLst>
                  <a:gd name="connsiteX0" fmla="*/ 413940 w 719304"/>
                  <a:gd name="connsiteY0" fmla="*/ 1038023 h 1038023"/>
                  <a:gd name="connsiteX1" fmla="*/ 244020 w 719304"/>
                  <a:gd name="connsiteY1" fmla="*/ 801511 h 1038023"/>
                  <a:gd name="connsiteX2" fmla="*/ 276681 w 719304"/>
                  <a:gd name="connsiteY2" fmla="*/ 734590 h 1038023"/>
                  <a:gd name="connsiteX3" fmla="*/ 14628 w 719304"/>
                  <a:gd name="connsiteY3" fmla="*/ 734590 h 1038023"/>
                  <a:gd name="connsiteX4" fmla="*/ 14628 w 719304"/>
                  <a:gd name="connsiteY4" fmla="*/ 608305 h 1038023"/>
                  <a:gd name="connsiteX5" fmla="*/ 338315 w 719304"/>
                  <a:gd name="connsiteY5" fmla="*/ 608305 h 1038023"/>
                  <a:gd name="connsiteX6" fmla="*/ 421985 w 719304"/>
                  <a:gd name="connsiteY6" fmla="*/ 436869 h 1038023"/>
                  <a:gd name="connsiteX7" fmla="*/ 0 w 719304"/>
                  <a:gd name="connsiteY7" fmla="*/ 436869 h 1038023"/>
                  <a:gd name="connsiteX8" fmla="*/ 0 w 719304"/>
                  <a:gd name="connsiteY8" fmla="*/ 0 h 1038023"/>
                  <a:gd name="connsiteX9" fmla="*/ 218435 w 719304"/>
                  <a:gd name="connsiteY9" fmla="*/ 0 h 1038023"/>
                  <a:gd name="connsiteX10" fmla="*/ 218435 w 719304"/>
                  <a:gd name="connsiteY10" fmla="*/ 218435 h 1038023"/>
                  <a:gd name="connsiteX11" fmla="*/ 719304 w 719304"/>
                  <a:gd name="connsiteY11" fmla="*/ 218435 h 1038023"/>
                  <a:gd name="connsiteX12" fmla="*/ 719304 w 719304"/>
                  <a:gd name="connsiteY12" fmla="*/ 436869 h 1038023"/>
                  <a:gd name="connsiteX13" fmla="*/ 707336 w 719304"/>
                  <a:gd name="connsiteY13" fmla="*/ 436869 h 1038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9304" h="1038023">
                    <a:moveTo>
                      <a:pt x="413940" y="1038023"/>
                    </a:moveTo>
                    <a:lnTo>
                      <a:pt x="244020" y="801511"/>
                    </a:lnTo>
                    <a:lnTo>
                      <a:pt x="276681" y="734590"/>
                    </a:lnTo>
                    <a:lnTo>
                      <a:pt x="14628" y="734590"/>
                    </a:lnTo>
                    <a:lnTo>
                      <a:pt x="14628" y="608305"/>
                    </a:lnTo>
                    <a:lnTo>
                      <a:pt x="338315" y="608305"/>
                    </a:lnTo>
                    <a:lnTo>
                      <a:pt x="421985" y="436869"/>
                    </a:lnTo>
                    <a:lnTo>
                      <a:pt x="0" y="436869"/>
                    </a:lnTo>
                    <a:lnTo>
                      <a:pt x="0" y="0"/>
                    </a:lnTo>
                    <a:lnTo>
                      <a:pt x="218435" y="0"/>
                    </a:lnTo>
                    <a:lnTo>
                      <a:pt x="218435" y="218435"/>
                    </a:lnTo>
                    <a:lnTo>
                      <a:pt x="719304" y="218435"/>
                    </a:lnTo>
                    <a:lnTo>
                      <a:pt x="719304" y="436869"/>
                    </a:lnTo>
                    <a:lnTo>
                      <a:pt x="707336" y="4368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: 도형 48"/>
              <p:cNvSpPr/>
              <p:nvPr/>
            </p:nvSpPr>
            <p:spPr>
              <a:xfrm>
                <a:off x="5029555" y="2888587"/>
                <a:ext cx="484072" cy="565204"/>
              </a:xfrm>
              <a:custGeom>
                <a:avLst/>
                <a:gdLst>
                  <a:gd name="connsiteX0" fmla="*/ 0 w 484072"/>
                  <a:gd name="connsiteY0" fmla="*/ 0 h 565204"/>
                  <a:gd name="connsiteX1" fmla="*/ 484072 w 484072"/>
                  <a:gd name="connsiteY1" fmla="*/ 0 h 565204"/>
                  <a:gd name="connsiteX2" fmla="*/ 484072 w 484072"/>
                  <a:gd name="connsiteY2" fmla="*/ 78036 h 565204"/>
                  <a:gd name="connsiteX3" fmla="*/ 382069 w 484072"/>
                  <a:gd name="connsiteY3" fmla="*/ 78036 h 565204"/>
                  <a:gd name="connsiteX4" fmla="*/ 328782 w 484072"/>
                  <a:gd name="connsiteY4" fmla="*/ 225018 h 565204"/>
                  <a:gd name="connsiteX5" fmla="*/ 433016 w 484072"/>
                  <a:gd name="connsiteY5" fmla="*/ 225018 h 565204"/>
                  <a:gd name="connsiteX6" fmla="*/ 433016 w 484072"/>
                  <a:gd name="connsiteY6" fmla="*/ 270737 h 565204"/>
                  <a:gd name="connsiteX7" fmla="*/ 312206 w 484072"/>
                  <a:gd name="connsiteY7" fmla="*/ 270737 h 565204"/>
                  <a:gd name="connsiteX8" fmla="*/ 222024 w 484072"/>
                  <a:gd name="connsiteY8" fmla="*/ 519485 h 565204"/>
                  <a:gd name="connsiteX9" fmla="*/ 327377 w 484072"/>
                  <a:gd name="connsiteY9" fmla="*/ 519485 h 565204"/>
                  <a:gd name="connsiteX10" fmla="*/ 327377 w 484072"/>
                  <a:gd name="connsiteY10" fmla="*/ 565204 h 565204"/>
                  <a:gd name="connsiteX11" fmla="*/ 69616 w 484072"/>
                  <a:gd name="connsiteY11" fmla="*/ 565204 h 565204"/>
                  <a:gd name="connsiteX12" fmla="*/ 69616 w 484072"/>
                  <a:gd name="connsiteY12" fmla="*/ 519485 h 565204"/>
                  <a:gd name="connsiteX13" fmla="*/ 163444 w 484072"/>
                  <a:gd name="connsiteY13" fmla="*/ 519485 h 565204"/>
                  <a:gd name="connsiteX14" fmla="*/ 253626 w 484072"/>
                  <a:gd name="connsiteY14" fmla="*/ 270737 h 565204"/>
                  <a:gd name="connsiteX15" fmla="*/ 175255 w 484072"/>
                  <a:gd name="connsiteY15" fmla="*/ 270737 h 565204"/>
                  <a:gd name="connsiteX16" fmla="*/ 175255 w 484072"/>
                  <a:gd name="connsiteY16" fmla="*/ 225018 h 565204"/>
                  <a:gd name="connsiteX17" fmla="*/ 270202 w 484072"/>
                  <a:gd name="connsiteY17" fmla="*/ 225018 h 565204"/>
                  <a:gd name="connsiteX18" fmla="*/ 323489 w 484072"/>
                  <a:gd name="connsiteY18" fmla="*/ 78036 h 565204"/>
                  <a:gd name="connsiteX19" fmla="*/ 0 w 484072"/>
                  <a:gd name="connsiteY19" fmla="*/ 78036 h 56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4072" h="565204">
                    <a:moveTo>
                      <a:pt x="0" y="0"/>
                    </a:moveTo>
                    <a:lnTo>
                      <a:pt x="484072" y="0"/>
                    </a:lnTo>
                    <a:lnTo>
                      <a:pt x="484072" y="78036"/>
                    </a:lnTo>
                    <a:lnTo>
                      <a:pt x="382069" y="78036"/>
                    </a:lnTo>
                    <a:lnTo>
                      <a:pt x="328782" y="225018"/>
                    </a:lnTo>
                    <a:lnTo>
                      <a:pt x="433016" y="225018"/>
                    </a:lnTo>
                    <a:lnTo>
                      <a:pt x="433016" y="270737"/>
                    </a:lnTo>
                    <a:lnTo>
                      <a:pt x="312206" y="270737"/>
                    </a:lnTo>
                    <a:lnTo>
                      <a:pt x="222024" y="519485"/>
                    </a:lnTo>
                    <a:lnTo>
                      <a:pt x="327377" y="519485"/>
                    </a:lnTo>
                    <a:lnTo>
                      <a:pt x="327377" y="565204"/>
                    </a:lnTo>
                    <a:lnTo>
                      <a:pt x="69616" y="565204"/>
                    </a:lnTo>
                    <a:lnTo>
                      <a:pt x="69616" y="519485"/>
                    </a:lnTo>
                    <a:lnTo>
                      <a:pt x="163444" y="519485"/>
                    </a:lnTo>
                    <a:lnTo>
                      <a:pt x="253626" y="270737"/>
                    </a:lnTo>
                    <a:lnTo>
                      <a:pt x="175255" y="270737"/>
                    </a:lnTo>
                    <a:lnTo>
                      <a:pt x="175255" y="225018"/>
                    </a:lnTo>
                    <a:lnTo>
                      <a:pt x="270202" y="225018"/>
                    </a:lnTo>
                    <a:lnTo>
                      <a:pt x="323489" y="78036"/>
                    </a:lnTo>
                    <a:lnTo>
                      <a:pt x="0" y="780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9" name="그룹 2058"/>
            <p:cNvGrpSpPr/>
            <p:nvPr/>
          </p:nvGrpSpPr>
          <p:grpSpPr>
            <a:xfrm>
              <a:off x="2723433" y="2009171"/>
              <a:ext cx="714357" cy="994997"/>
              <a:chOff x="3134692" y="2058231"/>
              <a:chExt cx="714357" cy="1245797"/>
            </a:xfrm>
          </p:grpSpPr>
          <p:sp>
            <p:nvSpPr>
              <p:cNvPr id="24" name="정육면체 23"/>
              <p:cNvSpPr/>
              <p:nvPr/>
            </p:nvSpPr>
            <p:spPr>
              <a:xfrm>
                <a:off x="3134692" y="2314366"/>
                <a:ext cx="714357" cy="989662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정육면체 27"/>
              <p:cNvSpPr/>
              <p:nvPr/>
            </p:nvSpPr>
            <p:spPr>
              <a:xfrm>
                <a:off x="3295482" y="2058231"/>
                <a:ext cx="552276" cy="272794"/>
              </a:xfrm>
              <a:prstGeom prst="cube">
                <a:avLst>
                  <a:gd name="adj" fmla="val 12699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순서도: 데이터 26"/>
              <p:cNvSpPr/>
              <p:nvPr/>
            </p:nvSpPr>
            <p:spPr>
              <a:xfrm>
                <a:off x="3277398" y="2373747"/>
                <a:ext cx="408203" cy="78036"/>
              </a:xfrm>
              <a:prstGeom prst="flowChartInputOutpu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1" name="직선 연결선 10"/>
          <p:cNvCxnSpPr>
            <a:cxnSpLocks/>
          </p:cNvCxnSpPr>
          <p:nvPr/>
        </p:nvCxnSpPr>
        <p:spPr>
          <a:xfrm>
            <a:off x="2043746" y="1474901"/>
            <a:ext cx="0" cy="300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순서도: 처리 2060"/>
          <p:cNvSpPr/>
          <p:nvPr/>
        </p:nvSpPr>
        <p:spPr>
          <a:xfrm>
            <a:off x="2061404" y="1801020"/>
            <a:ext cx="718935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순서도: 처리 131"/>
          <p:cNvSpPr/>
          <p:nvPr/>
        </p:nvSpPr>
        <p:spPr>
          <a:xfrm>
            <a:off x="2881678" y="1801020"/>
            <a:ext cx="540000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순서도: 처리 132"/>
          <p:cNvSpPr/>
          <p:nvPr/>
        </p:nvSpPr>
        <p:spPr>
          <a:xfrm>
            <a:off x="3554932" y="1801020"/>
            <a:ext cx="360000" cy="1152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3" name="직선 연결선 142"/>
          <p:cNvCxnSpPr>
            <a:cxnSpLocks/>
          </p:cNvCxnSpPr>
          <p:nvPr/>
        </p:nvCxnSpPr>
        <p:spPr>
          <a:xfrm>
            <a:off x="4254955" y="1481197"/>
            <a:ext cx="0" cy="300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순서도: 처리 143"/>
          <p:cNvSpPr/>
          <p:nvPr/>
        </p:nvSpPr>
        <p:spPr>
          <a:xfrm>
            <a:off x="4339725" y="1807316"/>
            <a:ext cx="718935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순서도: 처리 144"/>
          <p:cNvSpPr/>
          <p:nvPr/>
        </p:nvSpPr>
        <p:spPr>
          <a:xfrm>
            <a:off x="5159999" y="1807316"/>
            <a:ext cx="565427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순서도: 처리 145"/>
          <p:cNvSpPr/>
          <p:nvPr/>
        </p:nvSpPr>
        <p:spPr>
          <a:xfrm>
            <a:off x="5833253" y="1807316"/>
            <a:ext cx="360000" cy="1152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1" name="직선 연결선 150"/>
          <p:cNvCxnSpPr>
            <a:cxnSpLocks/>
          </p:cNvCxnSpPr>
          <p:nvPr/>
        </p:nvCxnSpPr>
        <p:spPr>
          <a:xfrm>
            <a:off x="6425049" y="1473034"/>
            <a:ext cx="0" cy="300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순서도: 처리 151"/>
          <p:cNvSpPr/>
          <p:nvPr/>
        </p:nvSpPr>
        <p:spPr>
          <a:xfrm>
            <a:off x="6534986" y="1799153"/>
            <a:ext cx="718935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순서도: 처리 152"/>
          <p:cNvSpPr/>
          <p:nvPr/>
        </p:nvSpPr>
        <p:spPr>
          <a:xfrm>
            <a:off x="7355260" y="1799153"/>
            <a:ext cx="565427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순서도: 처리 153"/>
          <p:cNvSpPr/>
          <p:nvPr/>
        </p:nvSpPr>
        <p:spPr>
          <a:xfrm>
            <a:off x="8028514" y="1799153"/>
            <a:ext cx="360000" cy="1152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9" name="직선 연결선 158"/>
          <p:cNvCxnSpPr>
            <a:cxnSpLocks/>
          </p:cNvCxnSpPr>
          <p:nvPr/>
        </p:nvCxnSpPr>
        <p:spPr>
          <a:xfrm>
            <a:off x="8631572" y="1487102"/>
            <a:ext cx="0" cy="300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순서도: 처리 159"/>
          <p:cNvSpPr/>
          <p:nvPr/>
        </p:nvSpPr>
        <p:spPr>
          <a:xfrm>
            <a:off x="8716342" y="1813221"/>
            <a:ext cx="718935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순서도: 처리 160"/>
          <p:cNvSpPr/>
          <p:nvPr/>
        </p:nvSpPr>
        <p:spPr>
          <a:xfrm>
            <a:off x="9536616" y="1813221"/>
            <a:ext cx="565427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순서도: 처리 161"/>
          <p:cNvSpPr/>
          <p:nvPr/>
        </p:nvSpPr>
        <p:spPr>
          <a:xfrm>
            <a:off x="10209870" y="1813221"/>
            <a:ext cx="360000" cy="1152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4" name="타원 2063"/>
          <p:cNvSpPr/>
          <p:nvPr/>
        </p:nvSpPr>
        <p:spPr>
          <a:xfrm>
            <a:off x="1052653" y="2268003"/>
            <a:ext cx="658184" cy="6581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김</a:t>
            </a:r>
            <a:endParaRPr lang="ko-KR" altLang="en-US" sz="2800" b="1" dirty="0"/>
          </a:p>
        </p:txBody>
      </p:sp>
      <p:sp>
        <p:nvSpPr>
          <p:cNvPr id="167" name="타원 166"/>
          <p:cNvSpPr/>
          <p:nvPr/>
        </p:nvSpPr>
        <p:spPr>
          <a:xfrm>
            <a:off x="1052653" y="3431240"/>
            <a:ext cx="658184" cy="6581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이</a:t>
            </a:r>
            <a:endParaRPr lang="ko-KR" altLang="en-US" sz="2800" b="1" dirty="0"/>
          </a:p>
        </p:txBody>
      </p:sp>
      <p:sp>
        <p:nvSpPr>
          <p:cNvPr id="169" name="타원 168"/>
          <p:cNvSpPr/>
          <p:nvPr/>
        </p:nvSpPr>
        <p:spPr>
          <a:xfrm>
            <a:off x="1052653" y="4594477"/>
            <a:ext cx="658184" cy="6581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최</a:t>
            </a:r>
            <a:endParaRPr lang="ko-KR" altLang="en-US" sz="2800" b="1" dirty="0"/>
          </a:p>
        </p:txBody>
      </p:sp>
      <p:sp>
        <p:nvSpPr>
          <p:cNvPr id="170" name="타원 169"/>
          <p:cNvSpPr/>
          <p:nvPr/>
        </p:nvSpPr>
        <p:spPr>
          <a:xfrm>
            <a:off x="1052653" y="5757714"/>
            <a:ext cx="658184" cy="6581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박</a:t>
            </a:r>
            <a:endParaRPr lang="ko-KR" altLang="en-US" sz="2800" b="1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4280122" y="3200892"/>
            <a:ext cx="2330613" cy="1003683"/>
            <a:chOff x="1909803" y="2000485"/>
            <a:chExt cx="2330613" cy="1003683"/>
          </a:xfrm>
        </p:grpSpPr>
        <p:grpSp>
          <p:nvGrpSpPr>
            <p:cNvPr id="173" name="그룹 172"/>
            <p:cNvGrpSpPr/>
            <p:nvPr/>
          </p:nvGrpSpPr>
          <p:grpSpPr>
            <a:xfrm>
              <a:off x="1909803" y="2000485"/>
              <a:ext cx="884825" cy="995072"/>
              <a:chOff x="2201005" y="2041572"/>
              <a:chExt cx="884825" cy="1245891"/>
            </a:xfrm>
          </p:grpSpPr>
          <p:sp>
            <p:nvSpPr>
              <p:cNvPr id="182" name="정육면체 181"/>
              <p:cNvSpPr/>
              <p:nvPr/>
            </p:nvSpPr>
            <p:spPr>
              <a:xfrm>
                <a:off x="2201005" y="2297801"/>
                <a:ext cx="884825" cy="989662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정육면체 182"/>
              <p:cNvSpPr/>
              <p:nvPr/>
            </p:nvSpPr>
            <p:spPr>
              <a:xfrm>
                <a:off x="2389544" y="2041572"/>
                <a:ext cx="696286" cy="272794"/>
              </a:xfrm>
              <a:prstGeom prst="cube">
                <a:avLst>
                  <a:gd name="adj" fmla="val 1269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2263709" y="2651371"/>
                <a:ext cx="485089" cy="48508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2438406" y="2145898"/>
                <a:ext cx="134223" cy="9791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3474417" y="2104810"/>
              <a:ext cx="765999" cy="829849"/>
              <a:chOff x="4310252" y="2186395"/>
              <a:chExt cx="1203375" cy="1275907"/>
            </a:xfrm>
            <a:solidFill>
              <a:srgbClr val="FF0000"/>
            </a:solidFill>
          </p:grpSpPr>
          <p:sp>
            <p:nvSpPr>
              <p:cNvPr id="179" name="타원 178"/>
              <p:cNvSpPr/>
              <p:nvPr/>
            </p:nvSpPr>
            <p:spPr>
              <a:xfrm>
                <a:off x="4669904" y="2186395"/>
                <a:ext cx="352338" cy="352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자유형: 도형 179"/>
              <p:cNvSpPr/>
              <p:nvPr/>
            </p:nvSpPr>
            <p:spPr>
              <a:xfrm rot="10800000">
                <a:off x="4310252" y="2424279"/>
                <a:ext cx="719304" cy="1038023"/>
              </a:xfrm>
              <a:custGeom>
                <a:avLst/>
                <a:gdLst>
                  <a:gd name="connsiteX0" fmla="*/ 413940 w 719304"/>
                  <a:gd name="connsiteY0" fmla="*/ 1038023 h 1038023"/>
                  <a:gd name="connsiteX1" fmla="*/ 244020 w 719304"/>
                  <a:gd name="connsiteY1" fmla="*/ 801511 h 1038023"/>
                  <a:gd name="connsiteX2" fmla="*/ 276681 w 719304"/>
                  <a:gd name="connsiteY2" fmla="*/ 734590 h 1038023"/>
                  <a:gd name="connsiteX3" fmla="*/ 14628 w 719304"/>
                  <a:gd name="connsiteY3" fmla="*/ 734590 h 1038023"/>
                  <a:gd name="connsiteX4" fmla="*/ 14628 w 719304"/>
                  <a:gd name="connsiteY4" fmla="*/ 608305 h 1038023"/>
                  <a:gd name="connsiteX5" fmla="*/ 338315 w 719304"/>
                  <a:gd name="connsiteY5" fmla="*/ 608305 h 1038023"/>
                  <a:gd name="connsiteX6" fmla="*/ 421985 w 719304"/>
                  <a:gd name="connsiteY6" fmla="*/ 436869 h 1038023"/>
                  <a:gd name="connsiteX7" fmla="*/ 0 w 719304"/>
                  <a:gd name="connsiteY7" fmla="*/ 436869 h 1038023"/>
                  <a:gd name="connsiteX8" fmla="*/ 0 w 719304"/>
                  <a:gd name="connsiteY8" fmla="*/ 0 h 1038023"/>
                  <a:gd name="connsiteX9" fmla="*/ 218435 w 719304"/>
                  <a:gd name="connsiteY9" fmla="*/ 0 h 1038023"/>
                  <a:gd name="connsiteX10" fmla="*/ 218435 w 719304"/>
                  <a:gd name="connsiteY10" fmla="*/ 218435 h 1038023"/>
                  <a:gd name="connsiteX11" fmla="*/ 719304 w 719304"/>
                  <a:gd name="connsiteY11" fmla="*/ 218435 h 1038023"/>
                  <a:gd name="connsiteX12" fmla="*/ 719304 w 719304"/>
                  <a:gd name="connsiteY12" fmla="*/ 436869 h 1038023"/>
                  <a:gd name="connsiteX13" fmla="*/ 707336 w 719304"/>
                  <a:gd name="connsiteY13" fmla="*/ 436869 h 1038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9304" h="1038023">
                    <a:moveTo>
                      <a:pt x="413940" y="1038023"/>
                    </a:moveTo>
                    <a:lnTo>
                      <a:pt x="244020" y="801511"/>
                    </a:lnTo>
                    <a:lnTo>
                      <a:pt x="276681" y="734590"/>
                    </a:lnTo>
                    <a:lnTo>
                      <a:pt x="14628" y="734590"/>
                    </a:lnTo>
                    <a:lnTo>
                      <a:pt x="14628" y="608305"/>
                    </a:lnTo>
                    <a:lnTo>
                      <a:pt x="338315" y="608305"/>
                    </a:lnTo>
                    <a:lnTo>
                      <a:pt x="421985" y="436869"/>
                    </a:lnTo>
                    <a:lnTo>
                      <a:pt x="0" y="436869"/>
                    </a:lnTo>
                    <a:lnTo>
                      <a:pt x="0" y="0"/>
                    </a:lnTo>
                    <a:lnTo>
                      <a:pt x="218435" y="0"/>
                    </a:lnTo>
                    <a:lnTo>
                      <a:pt x="218435" y="218435"/>
                    </a:lnTo>
                    <a:lnTo>
                      <a:pt x="719304" y="218435"/>
                    </a:lnTo>
                    <a:lnTo>
                      <a:pt x="719304" y="436869"/>
                    </a:lnTo>
                    <a:lnTo>
                      <a:pt x="707336" y="4368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자유형: 도형 180"/>
              <p:cNvSpPr/>
              <p:nvPr/>
            </p:nvSpPr>
            <p:spPr>
              <a:xfrm>
                <a:off x="5029555" y="2888587"/>
                <a:ext cx="484072" cy="565204"/>
              </a:xfrm>
              <a:custGeom>
                <a:avLst/>
                <a:gdLst>
                  <a:gd name="connsiteX0" fmla="*/ 0 w 484072"/>
                  <a:gd name="connsiteY0" fmla="*/ 0 h 565204"/>
                  <a:gd name="connsiteX1" fmla="*/ 484072 w 484072"/>
                  <a:gd name="connsiteY1" fmla="*/ 0 h 565204"/>
                  <a:gd name="connsiteX2" fmla="*/ 484072 w 484072"/>
                  <a:gd name="connsiteY2" fmla="*/ 78036 h 565204"/>
                  <a:gd name="connsiteX3" fmla="*/ 382069 w 484072"/>
                  <a:gd name="connsiteY3" fmla="*/ 78036 h 565204"/>
                  <a:gd name="connsiteX4" fmla="*/ 328782 w 484072"/>
                  <a:gd name="connsiteY4" fmla="*/ 225018 h 565204"/>
                  <a:gd name="connsiteX5" fmla="*/ 433016 w 484072"/>
                  <a:gd name="connsiteY5" fmla="*/ 225018 h 565204"/>
                  <a:gd name="connsiteX6" fmla="*/ 433016 w 484072"/>
                  <a:gd name="connsiteY6" fmla="*/ 270737 h 565204"/>
                  <a:gd name="connsiteX7" fmla="*/ 312206 w 484072"/>
                  <a:gd name="connsiteY7" fmla="*/ 270737 h 565204"/>
                  <a:gd name="connsiteX8" fmla="*/ 222024 w 484072"/>
                  <a:gd name="connsiteY8" fmla="*/ 519485 h 565204"/>
                  <a:gd name="connsiteX9" fmla="*/ 327377 w 484072"/>
                  <a:gd name="connsiteY9" fmla="*/ 519485 h 565204"/>
                  <a:gd name="connsiteX10" fmla="*/ 327377 w 484072"/>
                  <a:gd name="connsiteY10" fmla="*/ 565204 h 565204"/>
                  <a:gd name="connsiteX11" fmla="*/ 69616 w 484072"/>
                  <a:gd name="connsiteY11" fmla="*/ 565204 h 565204"/>
                  <a:gd name="connsiteX12" fmla="*/ 69616 w 484072"/>
                  <a:gd name="connsiteY12" fmla="*/ 519485 h 565204"/>
                  <a:gd name="connsiteX13" fmla="*/ 163444 w 484072"/>
                  <a:gd name="connsiteY13" fmla="*/ 519485 h 565204"/>
                  <a:gd name="connsiteX14" fmla="*/ 253626 w 484072"/>
                  <a:gd name="connsiteY14" fmla="*/ 270737 h 565204"/>
                  <a:gd name="connsiteX15" fmla="*/ 175255 w 484072"/>
                  <a:gd name="connsiteY15" fmla="*/ 270737 h 565204"/>
                  <a:gd name="connsiteX16" fmla="*/ 175255 w 484072"/>
                  <a:gd name="connsiteY16" fmla="*/ 225018 h 565204"/>
                  <a:gd name="connsiteX17" fmla="*/ 270202 w 484072"/>
                  <a:gd name="connsiteY17" fmla="*/ 225018 h 565204"/>
                  <a:gd name="connsiteX18" fmla="*/ 323489 w 484072"/>
                  <a:gd name="connsiteY18" fmla="*/ 78036 h 565204"/>
                  <a:gd name="connsiteX19" fmla="*/ 0 w 484072"/>
                  <a:gd name="connsiteY19" fmla="*/ 78036 h 56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4072" h="565204">
                    <a:moveTo>
                      <a:pt x="0" y="0"/>
                    </a:moveTo>
                    <a:lnTo>
                      <a:pt x="484072" y="0"/>
                    </a:lnTo>
                    <a:lnTo>
                      <a:pt x="484072" y="78036"/>
                    </a:lnTo>
                    <a:lnTo>
                      <a:pt x="382069" y="78036"/>
                    </a:lnTo>
                    <a:lnTo>
                      <a:pt x="328782" y="225018"/>
                    </a:lnTo>
                    <a:lnTo>
                      <a:pt x="433016" y="225018"/>
                    </a:lnTo>
                    <a:lnTo>
                      <a:pt x="433016" y="270737"/>
                    </a:lnTo>
                    <a:lnTo>
                      <a:pt x="312206" y="270737"/>
                    </a:lnTo>
                    <a:lnTo>
                      <a:pt x="222024" y="519485"/>
                    </a:lnTo>
                    <a:lnTo>
                      <a:pt x="327377" y="519485"/>
                    </a:lnTo>
                    <a:lnTo>
                      <a:pt x="327377" y="565204"/>
                    </a:lnTo>
                    <a:lnTo>
                      <a:pt x="69616" y="565204"/>
                    </a:lnTo>
                    <a:lnTo>
                      <a:pt x="69616" y="519485"/>
                    </a:lnTo>
                    <a:lnTo>
                      <a:pt x="163444" y="519485"/>
                    </a:lnTo>
                    <a:lnTo>
                      <a:pt x="253626" y="270737"/>
                    </a:lnTo>
                    <a:lnTo>
                      <a:pt x="175255" y="270737"/>
                    </a:lnTo>
                    <a:lnTo>
                      <a:pt x="175255" y="225018"/>
                    </a:lnTo>
                    <a:lnTo>
                      <a:pt x="270202" y="225018"/>
                    </a:lnTo>
                    <a:lnTo>
                      <a:pt x="323489" y="78036"/>
                    </a:lnTo>
                    <a:lnTo>
                      <a:pt x="0" y="780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2723433" y="2009171"/>
              <a:ext cx="714357" cy="994997"/>
              <a:chOff x="3134692" y="2058231"/>
              <a:chExt cx="714357" cy="1245797"/>
            </a:xfrm>
          </p:grpSpPr>
          <p:sp>
            <p:nvSpPr>
              <p:cNvPr id="176" name="정육면체 175"/>
              <p:cNvSpPr/>
              <p:nvPr/>
            </p:nvSpPr>
            <p:spPr>
              <a:xfrm>
                <a:off x="3134692" y="2314366"/>
                <a:ext cx="714357" cy="989662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정육면체 176"/>
              <p:cNvSpPr/>
              <p:nvPr/>
            </p:nvSpPr>
            <p:spPr>
              <a:xfrm>
                <a:off x="3295482" y="2058231"/>
                <a:ext cx="552276" cy="272794"/>
              </a:xfrm>
              <a:prstGeom prst="cube">
                <a:avLst>
                  <a:gd name="adj" fmla="val 12699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순서도: 데이터 177"/>
              <p:cNvSpPr/>
              <p:nvPr/>
            </p:nvSpPr>
            <p:spPr>
              <a:xfrm>
                <a:off x="3277398" y="2373747"/>
                <a:ext cx="408203" cy="78036"/>
              </a:xfrm>
              <a:prstGeom prst="flowChartInputOutpu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6" name="그룹 185"/>
          <p:cNvGrpSpPr/>
          <p:nvPr/>
        </p:nvGrpSpPr>
        <p:grpSpPr>
          <a:xfrm>
            <a:off x="6534106" y="4191299"/>
            <a:ext cx="2330613" cy="1003683"/>
            <a:chOff x="1909803" y="2000485"/>
            <a:chExt cx="2330613" cy="1003683"/>
          </a:xfrm>
        </p:grpSpPr>
        <p:grpSp>
          <p:nvGrpSpPr>
            <p:cNvPr id="187" name="그룹 186"/>
            <p:cNvGrpSpPr/>
            <p:nvPr/>
          </p:nvGrpSpPr>
          <p:grpSpPr>
            <a:xfrm>
              <a:off x="1909803" y="2000485"/>
              <a:ext cx="884825" cy="995072"/>
              <a:chOff x="2201005" y="2041572"/>
              <a:chExt cx="884825" cy="1245891"/>
            </a:xfrm>
          </p:grpSpPr>
          <p:sp>
            <p:nvSpPr>
              <p:cNvPr id="196" name="정육면체 195"/>
              <p:cNvSpPr/>
              <p:nvPr/>
            </p:nvSpPr>
            <p:spPr>
              <a:xfrm>
                <a:off x="2201005" y="2297801"/>
                <a:ext cx="884825" cy="989662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정육면체 196"/>
              <p:cNvSpPr/>
              <p:nvPr/>
            </p:nvSpPr>
            <p:spPr>
              <a:xfrm>
                <a:off x="2389544" y="2041572"/>
                <a:ext cx="696286" cy="272794"/>
              </a:xfrm>
              <a:prstGeom prst="cube">
                <a:avLst>
                  <a:gd name="adj" fmla="val 1269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>
                <a:off x="2263709" y="2651371"/>
                <a:ext cx="485089" cy="48508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2438406" y="2145898"/>
                <a:ext cx="134223" cy="9791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3474417" y="2104810"/>
              <a:ext cx="765999" cy="829849"/>
              <a:chOff x="4310252" y="2186395"/>
              <a:chExt cx="1203375" cy="1275907"/>
            </a:xfrm>
            <a:solidFill>
              <a:srgbClr val="FF0000"/>
            </a:solidFill>
          </p:grpSpPr>
          <p:sp>
            <p:nvSpPr>
              <p:cNvPr id="193" name="타원 192"/>
              <p:cNvSpPr/>
              <p:nvPr/>
            </p:nvSpPr>
            <p:spPr>
              <a:xfrm>
                <a:off x="4669904" y="2186395"/>
                <a:ext cx="352338" cy="352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자유형: 도형 193"/>
              <p:cNvSpPr/>
              <p:nvPr/>
            </p:nvSpPr>
            <p:spPr>
              <a:xfrm rot="10800000">
                <a:off x="4310252" y="2424279"/>
                <a:ext cx="719304" cy="1038023"/>
              </a:xfrm>
              <a:custGeom>
                <a:avLst/>
                <a:gdLst>
                  <a:gd name="connsiteX0" fmla="*/ 413940 w 719304"/>
                  <a:gd name="connsiteY0" fmla="*/ 1038023 h 1038023"/>
                  <a:gd name="connsiteX1" fmla="*/ 244020 w 719304"/>
                  <a:gd name="connsiteY1" fmla="*/ 801511 h 1038023"/>
                  <a:gd name="connsiteX2" fmla="*/ 276681 w 719304"/>
                  <a:gd name="connsiteY2" fmla="*/ 734590 h 1038023"/>
                  <a:gd name="connsiteX3" fmla="*/ 14628 w 719304"/>
                  <a:gd name="connsiteY3" fmla="*/ 734590 h 1038023"/>
                  <a:gd name="connsiteX4" fmla="*/ 14628 w 719304"/>
                  <a:gd name="connsiteY4" fmla="*/ 608305 h 1038023"/>
                  <a:gd name="connsiteX5" fmla="*/ 338315 w 719304"/>
                  <a:gd name="connsiteY5" fmla="*/ 608305 h 1038023"/>
                  <a:gd name="connsiteX6" fmla="*/ 421985 w 719304"/>
                  <a:gd name="connsiteY6" fmla="*/ 436869 h 1038023"/>
                  <a:gd name="connsiteX7" fmla="*/ 0 w 719304"/>
                  <a:gd name="connsiteY7" fmla="*/ 436869 h 1038023"/>
                  <a:gd name="connsiteX8" fmla="*/ 0 w 719304"/>
                  <a:gd name="connsiteY8" fmla="*/ 0 h 1038023"/>
                  <a:gd name="connsiteX9" fmla="*/ 218435 w 719304"/>
                  <a:gd name="connsiteY9" fmla="*/ 0 h 1038023"/>
                  <a:gd name="connsiteX10" fmla="*/ 218435 w 719304"/>
                  <a:gd name="connsiteY10" fmla="*/ 218435 h 1038023"/>
                  <a:gd name="connsiteX11" fmla="*/ 719304 w 719304"/>
                  <a:gd name="connsiteY11" fmla="*/ 218435 h 1038023"/>
                  <a:gd name="connsiteX12" fmla="*/ 719304 w 719304"/>
                  <a:gd name="connsiteY12" fmla="*/ 436869 h 1038023"/>
                  <a:gd name="connsiteX13" fmla="*/ 707336 w 719304"/>
                  <a:gd name="connsiteY13" fmla="*/ 436869 h 1038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9304" h="1038023">
                    <a:moveTo>
                      <a:pt x="413940" y="1038023"/>
                    </a:moveTo>
                    <a:lnTo>
                      <a:pt x="244020" y="801511"/>
                    </a:lnTo>
                    <a:lnTo>
                      <a:pt x="276681" y="734590"/>
                    </a:lnTo>
                    <a:lnTo>
                      <a:pt x="14628" y="734590"/>
                    </a:lnTo>
                    <a:lnTo>
                      <a:pt x="14628" y="608305"/>
                    </a:lnTo>
                    <a:lnTo>
                      <a:pt x="338315" y="608305"/>
                    </a:lnTo>
                    <a:lnTo>
                      <a:pt x="421985" y="436869"/>
                    </a:lnTo>
                    <a:lnTo>
                      <a:pt x="0" y="436869"/>
                    </a:lnTo>
                    <a:lnTo>
                      <a:pt x="0" y="0"/>
                    </a:lnTo>
                    <a:lnTo>
                      <a:pt x="218435" y="0"/>
                    </a:lnTo>
                    <a:lnTo>
                      <a:pt x="218435" y="218435"/>
                    </a:lnTo>
                    <a:lnTo>
                      <a:pt x="719304" y="218435"/>
                    </a:lnTo>
                    <a:lnTo>
                      <a:pt x="719304" y="436869"/>
                    </a:lnTo>
                    <a:lnTo>
                      <a:pt x="707336" y="4368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자유형: 도형 194"/>
              <p:cNvSpPr/>
              <p:nvPr/>
            </p:nvSpPr>
            <p:spPr>
              <a:xfrm>
                <a:off x="5029555" y="2888587"/>
                <a:ext cx="484072" cy="565204"/>
              </a:xfrm>
              <a:custGeom>
                <a:avLst/>
                <a:gdLst>
                  <a:gd name="connsiteX0" fmla="*/ 0 w 484072"/>
                  <a:gd name="connsiteY0" fmla="*/ 0 h 565204"/>
                  <a:gd name="connsiteX1" fmla="*/ 484072 w 484072"/>
                  <a:gd name="connsiteY1" fmla="*/ 0 h 565204"/>
                  <a:gd name="connsiteX2" fmla="*/ 484072 w 484072"/>
                  <a:gd name="connsiteY2" fmla="*/ 78036 h 565204"/>
                  <a:gd name="connsiteX3" fmla="*/ 382069 w 484072"/>
                  <a:gd name="connsiteY3" fmla="*/ 78036 h 565204"/>
                  <a:gd name="connsiteX4" fmla="*/ 328782 w 484072"/>
                  <a:gd name="connsiteY4" fmla="*/ 225018 h 565204"/>
                  <a:gd name="connsiteX5" fmla="*/ 433016 w 484072"/>
                  <a:gd name="connsiteY5" fmla="*/ 225018 h 565204"/>
                  <a:gd name="connsiteX6" fmla="*/ 433016 w 484072"/>
                  <a:gd name="connsiteY6" fmla="*/ 270737 h 565204"/>
                  <a:gd name="connsiteX7" fmla="*/ 312206 w 484072"/>
                  <a:gd name="connsiteY7" fmla="*/ 270737 h 565204"/>
                  <a:gd name="connsiteX8" fmla="*/ 222024 w 484072"/>
                  <a:gd name="connsiteY8" fmla="*/ 519485 h 565204"/>
                  <a:gd name="connsiteX9" fmla="*/ 327377 w 484072"/>
                  <a:gd name="connsiteY9" fmla="*/ 519485 h 565204"/>
                  <a:gd name="connsiteX10" fmla="*/ 327377 w 484072"/>
                  <a:gd name="connsiteY10" fmla="*/ 565204 h 565204"/>
                  <a:gd name="connsiteX11" fmla="*/ 69616 w 484072"/>
                  <a:gd name="connsiteY11" fmla="*/ 565204 h 565204"/>
                  <a:gd name="connsiteX12" fmla="*/ 69616 w 484072"/>
                  <a:gd name="connsiteY12" fmla="*/ 519485 h 565204"/>
                  <a:gd name="connsiteX13" fmla="*/ 163444 w 484072"/>
                  <a:gd name="connsiteY13" fmla="*/ 519485 h 565204"/>
                  <a:gd name="connsiteX14" fmla="*/ 253626 w 484072"/>
                  <a:gd name="connsiteY14" fmla="*/ 270737 h 565204"/>
                  <a:gd name="connsiteX15" fmla="*/ 175255 w 484072"/>
                  <a:gd name="connsiteY15" fmla="*/ 270737 h 565204"/>
                  <a:gd name="connsiteX16" fmla="*/ 175255 w 484072"/>
                  <a:gd name="connsiteY16" fmla="*/ 225018 h 565204"/>
                  <a:gd name="connsiteX17" fmla="*/ 270202 w 484072"/>
                  <a:gd name="connsiteY17" fmla="*/ 225018 h 565204"/>
                  <a:gd name="connsiteX18" fmla="*/ 323489 w 484072"/>
                  <a:gd name="connsiteY18" fmla="*/ 78036 h 565204"/>
                  <a:gd name="connsiteX19" fmla="*/ 0 w 484072"/>
                  <a:gd name="connsiteY19" fmla="*/ 78036 h 56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4072" h="565204">
                    <a:moveTo>
                      <a:pt x="0" y="0"/>
                    </a:moveTo>
                    <a:lnTo>
                      <a:pt x="484072" y="0"/>
                    </a:lnTo>
                    <a:lnTo>
                      <a:pt x="484072" y="78036"/>
                    </a:lnTo>
                    <a:lnTo>
                      <a:pt x="382069" y="78036"/>
                    </a:lnTo>
                    <a:lnTo>
                      <a:pt x="328782" y="225018"/>
                    </a:lnTo>
                    <a:lnTo>
                      <a:pt x="433016" y="225018"/>
                    </a:lnTo>
                    <a:lnTo>
                      <a:pt x="433016" y="270737"/>
                    </a:lnTo>
                    <a:lnTo>
                      <a:pt x="312206" y="270737"/>
                    </a:lnTo>
                    <a:lnTo>
                      <a:pt x="222024" y="519485"/>
                    </a:lnTo>
                    <a:lnTo>
                      <a:pt x="327377" y="519485"/>
                    </a:lnTo>
                    <a:lnTo>
                      <a:pt x="327377" y="565204"/>
                    </a:lnTo>
                    <a:lnTo>
                      <a:pt x="69616" y="565204"/>
                    </a:lnTo>
                    <a:lnTo>
                      <a:pt x="69616" y="519485"/>
                    </a:lnTo>
                    <a:lnTo>
                      <a:pt x="163444" y="519485"/>
                    </a:lnTo>
                    <a:lnTo>
                      <a:pt x="253626" y="270737"/>
                    </a:lnTo>
                    <a:lnTo>
                      <a:pt x="175255" y="270737"/>
                    </a:lnTo>
                    <a:lnTo>
                      <a:pt x="175255" y="225018"/>
                    </a:lnTo>
                    <a:lnTo>
                      <a:pt x="270202" y="225018"/>
                    </a:lnTo>
                    <a:lnTo>
                      <a:pt x="323489" y="78036"/>
                    </a:lnTo>
                    <a:lnTo>
                      <a:pt x="0" y="780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2723433" y="2009171"/>
              <a:ext cx="714357" cy="994997"/>
              <a:chOff x="3134692" y="2058231"/>
              <a:chExt cx="714357" cy="1245797"/>
            </a:xfrm>
          </p:grpSpPr>
          <p:sp>
            <p:nvSpPr>
              <p:cNvPr id="190" name="정육면체 189"/>
              <p:cNvSpPr/>
              <p:nvPr/>
            </p:nvSpPr>
            <p:spPr>
              <a:xfrm>
                <a:off x="3134692" y="2314366"/>
                <a:ext cx="714357" cy="989662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정육면체 190"/>
              <p:cNvSpPr/>
              <p:nvPr/>
            </p:nvSpPr>
            <p:spPr>
              <a:xfrm>
                <a:off x="3295482" y="2058231"/>
                <a:ext cx="552276" cy="272794"/>
              </a:xfrm>
              <a:prstGeom prst="cube">
                <a:avLst>
                  <a:gd name="adj" fmla="val 12699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순서도: 데이터 191"/>
              <p:cNvSpPr/>
              <p:nvPr/>
            </p:nvSpPr>
            <p:spPr>
              <a:xfrm>
                <a:off x="3277398" y="2373747"/>
                <a:ext cx="408203" cy="78036"/>
              </a:xfrm>
              <a:prstGeom prst="flowChartInputOutpu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8841297" y="5378836"/>
            <a:ext cx="2330613" cy="1003683"/>
            <a:chOff x="1909803" y="2000485"/>
            <a:chExt cx="2330613" cy="1003683"/>
          </a:xfrm>
        </p:grpSpPr>
        <p:grpSp>
          <p:nvGrpSpPr>
            <p:cNvPr id="201" name="그룹 200"/>
            <p:cNvGrpSpPr/>
            <p:nvPr/>
          </p:nvGrpSpPr>
          <p:grpSpPr>
            <a:xfrm>
              <a:off x="1909803" y="2000485"/>
              <a:ext cx="884825" cy="995072"/>
              <a:chOff x="2201005" y="2041572"/>
              <a:chExt cx="884825" cy="1245891"/>
            </a:xfrm>
          </p:grpSpPr>
          <p:sp>
            <p:nvSpPr>
              <p:cNvPr id="210" name="정육면체 209"/>
              <p:cNvSpPr/>
              <p:nvPr/>
            </p:nvSpPr>
            <p:spPr>
              <a:xfrm>
                <a:off x="2201005" y="2297801"/>
                <a:ext cx="884825" cy="989662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정육면체 210"/>
              <p:cNvSpPr/>
              <p:nvPr/>
            </p:nvSpPr>
            <p:spPr>
              <a:xfrm>
                <a:off x="2389544" y="2041572"/>
                <a:ext cx="696286" cy="272794"/>
              </a:xfrm>
              <a:prstGeom prst="cube">
                <a:avLst>
                  <a:gd name="adj" fmla="val 1269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2263709" y="2651371"/>
                <a:ext cx="485089" cy="48508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2438406" y="2145898"/>
                <a:ext cx="134223" cy="9791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3474417" y="2104810"/>
              <a:ext cx="765999" cy="829849"/>
              <a:chOff x="4310252" y="2186395"/>
              <a:chExt cx="1203375" cy="1275907"/>
            </a:xfrm>
            <a:solidFill>
              <a:srgbClr val="FF0000"/>
            </a:solidFill>
          </p:grpSpPr>
          <p:sp>
            <p:nvSpPr>
              <p:cNvPr id="207" name="타원 206"/>
              <p:cNvSpPr/>
              <p:nvPr/>
            </p:nvSpPr>
            <p:spPr>
              <a:xfrm>
                <a:off x="4669904" y="2186395"/>
                <a:ext cx="352338" cy="352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자유형: 도형 207"/>
              <p:cNvSpPr/>
              <p:nvPr/>
            </p:nvSpPr>
            <p:spPr>
              <a:xfrm rot="10800000">
                <a:off x="4310252" y="2424279"/>
                <a:ext cx="719304" cy="1038023"/>
              </a:xfrm>
              <a:custGeom>
                <a:avLst/>
                <a:gdLst>
                  <a:gd name="connsiteX0" fmla="*/ 413940 w 719304"/>
                  <a:gd name="connsiteY0" fmla="*/ 1038023 h 1038023"/>
                  <a:gd name="connsiteX1" fmla="*/ 244020 w 719304"/>
                  <a:gd name="connsiteY1" fmla="*/ 801511 h 1038023"/>
                  <a:gd name="connsiteX2" fmla="*/ 276681 w 719304"/>
                  <a:gd name="connsiteY2" fmla="*/ 734590 h 1038023"/>
                  <a:gd name="connsiteX3" fmla="*/ 14628 w 719304"/>
                  <a:gd name="connsiteY3" fmla="*/ 734590 h 1038023"/>
                  <a:gd name="connsiteX4" fmla="*/ 14628 w 719304"/>
                  <a:gd name="connsiteY4" fmla="*/ 608305 h 1038023"/>
                  <a:gd name="connsiteX5" fmla="*/ 338315 w 719304"/>
                  <a:gd name="connsiteY5" fmla="*/ 608305 h 1038023"/>
                  <a:gd name="connsiteX6" fmla="*/ 421985 w 719304"/>
                  <a:gd name="connsiteY6" fmla="*/ 436869 h 1038023"/>
                  <a:gd name="connsiteX7" fmla="*/ 0 w 719304"/>
                  <a:gd name="connsiteY7" fmla="*/ 436869 h 1038023"/>
                  <a:gd name="connsiteX8" fmla="*/ 0 w 719304"/>
                  <a:gd name="connsiteY8" fmla="*/ 0 h 1038023"/>
                  <a:gd name="connsiteX9" fmla="*/ 218435 w 719304"/>
                  <a:gd name="connsiteY9" fmla="*/ 0 h 1038023"/>
                  <a:gd name="connsiteX10" fmla="*/ 218435 w 719304"/>
                  <a:gd name="connsiteY10" fmla="*/ 218435 h 1038023"/>
                  <a:gd name="connsiteX11" fmla="*/ 719304 w 719304"/>
                  <a:gd name="connsiteY11" fmla="*/ 218435 h 1038023"/>
                  <a:gd name="connsiteX12" fmla="*/ 719304 w 719304"/>
                  <a:gd name="connsiteY12" fmla="*/ 436869 h 1038023"/>
                  <a:gd name="connsiteX13" fmla="*/ 707336 w 719304"/>
                  <a:gd name="connsiteY13" fmla="*/ 436869 h 1038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9304" h="1038023">
                    <a:moveTo>
                      <a:pt x="413940" y="1038023"/>
                    </a:moveTo>
                    <a:lnTo>
                      <a:pt x="244020" y="801511"/>
                    </a:lnTo>
                    <a:lnTo>
                      <a:pt x="276681" y="734590"/>
                    </a:lnTo>
                    <a:lnTo>
                      <a:pt x="14628" y="734590"/>
                    </a:lnTo>
                    <a:lnTo>
                      <a:pt x="14628" y="608305"/>
                    </a:lnTo>
                    <a:lnTo>
                      <a:pt x="338315" y="608305"/>
                    </a:lnTo>
                    <a:lnTo>
                      <a:pt x="421985" y="436869"/>
                    </a:lnTo>
                    <a:lnTo>
                      <a:pt x="0" y="436869"/>
                    </a:lnTo>
                    <a:lnTo>
                      <a:pt x="0" y="0"/>
                    </a:lnTo>
                    <a:lnTo>
                      <a:pt x="218435" y="0"/>
                    </a:lnTo>
                    <a:lnTo>
                      <a:pt x="218435" y="218435"/>
                    </a:lnTo>
                    <a:lnTo>
                      <a:pt x="719304" y="218435"/>
                    </a:lnTo>
                    <a:lnTo>
                      <a:pt x="719304" y="436869"/>
                    </a:lnTo>
                    <a:lnTo>
                      <a:pt x="707336" y="4368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자유형: 도형 208"/>
              <p:cNvSpPr/>
              <p:nvPr/>
            </p:nvSpPr>
            <p:spPr>
              <a:xfrm>
                <a:off x="5029555" y="2888587"/>
                <a:ext cx="484072" cy="565204"/>
              </a:xfrm>
              <a:custGeom>
                <a:avLst/>
                <a:gdLst>
                  <a:gd name="connsiteX0" fmla="*/ 0 w 484072"/>
                  <a:gd name="connsiteY0" fmla="*/ 0 h 565204"/>
                  <a:gd name="connsiteX1" fmla="*/ 484072 w 484072"/>
                  <a:gd name="connsiteY1" fmla="*/ 0 h 565204"/>
                  <a:gd name="connsiteX2" fmla="*/ 484072 w 484072"/>
                  <a:gd name="connsiteY2" fmla="*/ 78036 h 565204"/>
                  <a:gd name="connsiteX3" fmla="*/ 382069 w 484072"/>
                  <a:gd name="connsiteY3" fmla="*/ 78036 h 565204"/>
                  <a:gd name="connsiteX4" fmla="*/ 328782 w 484072"/>
                  <a:gd name="connsiteY4" fmla="*/ 225018 h 565204"/>
                  <a:gd name="connsiteX5" fmla="*/ 433016 w 484072"/>
                  <a:gd name="connsiteY5" fmla="*/ 225018 h 565204"/>
                  <a:gd name="connsiteX6" fmla="*/ 433016 w 484072"/>
                  <a:gd name="connsiteY6" fmla="*/ 270737 h 565204"/>
                  <a:gd name="connsiteX7" fmla="*/ 312206 w 484072"/>
                  <a:gd name="connsiteY7" fmla="*/ 270737 h 565204"/>
                  <a:gd name="connsiteX8" fmla="*/ 222024 w 484072"/>
                  <a:gd name="connsiteY8" fmla="*/ 519485 h 565204"/>
                  <a:gd name="connsiteX9" fmla="*/ 327377 w 484072"/>
                  <a:gd name="connsiteY9" fmla="*/ 519485 h 565204"/>
                  <a:gd name="connsiteX10" fmla="*/ 327377 w 484072"/>
                  <a:gd name="connsiteY10" fmla="*/ 565204 h 565204"/>
                  <a:gd name="connsiteX11" fmla="*/ 69616 w 484072"/>
                  <a:gd name="connsiteY11" fmla="*/ 565204 h 565204"/>
                  <a:gd name="connsiteX12" fmla="*/ 69616 w 484072"/>
                  <a:gd name="connsiteY12" fmla="*/ 519485 h 565204"/>
                  <a:gd name="connsiteX13" fmla="*/ 163444 w 484072"/>
                  <a:gd name="connsiteY13" fmla="*/ 519485 h 565204"/>
                  <a:gd name="connsiteX14" fmla="*/ 253626 w 484072"/>
                  <a:gd name="connsiteY14" fmla="*/ 270737 h 565204"/>
                  <a:gd name="connsiteX15" fmla="*/ 175255 w 484072"/>
                  <a:gd name="connsiteY15" fmla="*/ 270737 h 565204"/>
                  <a:gd name="connsiteX16" fmla="*/ 175255 w 484072"/>
                  <a:gd name="connsiteY16" fmla="*/ 225018 h 565204"/>
                  <a:gd name="connsiteX17" fmla="*/ 270202 w 484072"/>
                  <a:gd name="connsiteY17" fmla="*/ 225018 h 565204"/>
                  <a:gd name="connsiteX18" fmla="*/ 323489 w 484072"/>
                  <a:gd name="connsiteY18" fmla="*/ 78036 h 565204"/>
                  <a:gd name="connsiteX19" fmla="*/ 0 w 484072"/>
                  <a:gd name="connsiteY19" fmla="*/ 78036 h 56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4072" h="565204">
                    <a:moveTo>
                      <a:pt x="0" y="0"/>
                    </a:moveTo>
                    <a:lnTo>
                      <a:pt x="484072" y="0"/>
                    </a:lnTo>
                    <a:lnTo>
                      <a:pt x="484072" y="78036"/>
                    </a:lnTo>
                    <a:lnTo>
                      <a:pt x="382069" y="78036"/>
                    </a:lnTo>
                    <a:lnTo>
                      <a:pt x="328782" y="225018"/>
                    </a:lnTo>
                    <a:lnTo>
                      <a:pt x="433016" y="225018"/>
                    </a:lnTo>
                    <a:lnTo>
                      <a:pt x="433016" y="270737"/>
                    </a:lnTo>
                    <a:lnTo>
                      <a:pt x="312206" y="270737"/>
                    </a:lnTo>
                    <a:lnTo>
                      <a:pt x="222024" y="519485"/>
                    </a:lnTo>
                    <a:lnTo>
                      <a:pt x="327377" y="519485"/>
                    </a:lnTo>
                    <a:lnTo>
                      <a:pt x="327377" y="565204"/>
                    </a:lnTo>
                    <a:lnTo>
                      <a:pt x="69616" y="565204"/>
                    </a:lnTo>
                    <a:lnTo>
                      <a:pt x="69616" y="519485"/>
                    </a:lnTo>
                    <a:lnTo>
                      <a:pt x="163444" y="519485"/>
                    </a:lnTo>
                    <a:lnTo>
                      <a:pt x="253626" y="270737"/>
                    </a:lnTo>
                    <a:lnTo>
                      <a:pt x="175255" y="270737"/>
                    </a:lnTo>
                    <a:lnTo>
                      <a:pt x="175255" y="225018"/>
                    </a:lnTo>
                    <a:lnTo>
                      <a:pt x="270202" y="225018"/>
                    </a:lnTo>
                    <a:lnTo>
                      <a:pt x="323489" y="78036"/>
                    </a:lnTo>
                    <a:lnTo>
                      <a:pt x="0" y="780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2723433" y="2009171"/>
              <a:ext cx="714357" cy="994997"/>
              <a:chOff x="3134692" y="2058231"/>
              <a:chExt cx="714357" cy="1245797"/>
            </a:xfrm>
          </p:grpSpPr>
          <p:sp>
            <p:nvSpPr>
              <p:cNvPr id="204" name="정육면체 203"/>
              <p:cNvSpPr/>
              <p:nvPr/>
            </p:nvSpPr>
            <p:spPr>
              <a:xfrm>
                <a:off x="3134692" y="2314366"/>
                <a:ext cx="714357" cy="989662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정육면체 204"/>
              <p:cNvSpPr/>
              <p:nvPr/>
            </p:nvSpPr>
            <p:spPr>
              <a:xfrm>
                <a:off x="3295482" y="2058231"/>
                <a:ext cx="552276" cy="272794"/>
              </a:xfrm>
              <a:prstGeom prst="cube">
                <a:avLst>
                  <a:gd name="adj" fmla="val 12699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순서도: 데이터 205"/>
              <p:cNvSpPr/>
              <p:nvPr/>
            </p:nvSpPr>
            <p:spPr>
              <a:xfrm>
                <a:off x="3277398" y="2373747"/>
                <a:ext cx="408203" cy="78036"/>
              </a:xfrm>
              <a:prstGeom prst="flowChartInputOutpu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7" name="직선 연결선 106"/>
          <p:cNvCxnSpPr>
            <a:cxnSpLocks/>
          </p:cNvCxnSpPr>
          <p:nvPr/>
        </p:nvCxnSpPr>
        <p:spPr>
          <a:xfrm>
            <a:off x="10746984" y="1473033"/>
            <a:ext cx="0" cy="300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9215940" y="2257478"/>
            <a:ext cx="884825" cy="995072"/>
            <a:chOff x="2201005" y="2041572"/>
            <a:chExt cx="884825" cy="1245891"/>
          </a:xfrm>
        </p:grpSpPr>
        <p:sp>
          <p:nvSpPr>
            <p:cNvPr id="116" name="정육면체 115"/>
            <p:cNvSpPr/>
            <p:nvPr/>
          </p:nvSpPr>
          <p:spPr>
            <a:xfrm>
              <a:off x="2201005" y="2297801"/>
              <a:ext cx="884825" cy="989662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정육면체 116"/>
            <p:cNvSpPr/>
            <p:nvPr/>
          </p:nvSpPr>
          <p:spPr>
            <a:xfrm>
              <a:off x="2389544" y="2041572"/>
              <a:ext cx="696286" cy="272794"/>
            </a:xfrm>
            <a:prstGeom prst="cube">
              <a:avLst>
                <a:gd name="adj" fmla="val 1269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2263709" y="2651371"/>
              <a:ext cx="485089" cy="48508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2438406" y="2145898"/>
              <a:ext cx="134223" cy="979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0780554" y="2361803"/>
            <a:ext cx="765999" cy="829849"/>
            <a:chOff x="4310252" y="2186395"/>
            <a:chExt cx="1203375" cy="1275907"/>
          </a:xfrm>
          <a:solidFill>
            <a:srgbClr val="FF0000"/>
          </a:solidFill>
        </p:grpSpPr>
        <p:sp>
          <p:nvSpPr>
            <p:cNvPr id="113" name="타원 112"/>
            <p:cNvSpPr/>
            <p:nvPr/>
          </p:nvSpPr>
          <p:spPr>
            <a:xfrm>
              <a:off x="4669904" y="2186395"/>
              <a:ext cx="352338" cy="352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자유형: 도형 43"/>
            <p:cNvSpPr/>
            <p:nvPr/>
          </p:nvSpPr>
          <p:spPr>
            <a:xfrm rot="10800000">
              <a:off x="4310252" y="2424279"/>
              <a:ext cx="719304" cy="1038023"/>
            </a:xfrm>
            <a:custGeom>
              <a:avLst/>
              <a:gdLst>
                <a:gd name="connsiteX0" fmla="*/ 413940 w 719304"/>
                <a:gd name="connsiteY0" fmla="*/ 1038023 h 1038023"/>
                <a:gd name="connsiteX1" fmla="*/ 244020 w 719304"/>
                <a:gd name="connsiteY1" fmla="*/ 801511 h 1038023"/>
                <a:gd name="connsiteX2" fmla="*/ 276681 w 719304"/>
                <a:gd name="connsiteY2" fmla="*/ 734590 h 1038023"/>
                <a:gd name="connsiteX3" fmla="*/ 14628 w 719304"/>
                <a:gd name="connsiteY3" fmla="*/ 734590 h 1038023"/>
                <a:gd name="connsiteX4" fmla="*/ 14628 w 719304"/>
                <a:gd name="connsiteY4" fmla="*/ 608305 h 1038023"/>
                <a:gd name="connsiteX5" fmla="*/ 338315 w 719304"/>
                <a:gd name="connsiteY5" fmla="*/ 608305 h 1038023"/>
                <a:gd name="connsiteX6" fmla="*/ 421985 w 719304"/>
                <a:gd name="connsiteY6" fmla="*/ 436869 h 1038023"/>
                <a:gd name="connsiteX7" fmla="*/ 0 w 719304"/>
                <a:gd name="connsiteY7" fmla="*/ 436869 h 1038023"/>
                <a:gd name="connsiteX8" fmla="*/ 0 w 719304"/>
                <a:gd name="connsiteY8" fmla="*/ 0 h 1038023"/>
                <a:gd name="connsiteX9" fmla="*/ 218435 w 719304"/>
                <a:gd name="connsiteY9" fmla="*/ 0 h 1038023"/>
                <a:gd name="connsiteX10" fmla="*/ 218435 w 719304"/>
                <a:gd name="connsiteY10" fmla="*/ 218435 h 1038023"/>
                <a:gd name="connsiteX11" fmla="*/ 719304 w 719304"/>
                <a:gd name="connsiteY11" fmla="*/ 218435 h 1038023"/>
                <a:gd name="connsiteX12" fmla="*/ 719304 w 719304"/>
                <a:gd name="connsiteY12" fmla="*/ 436869 h 1038023"/>
                <a:gd name="connsiteX13" fmla="*/ 707336 w 719304"/>
                <a:gd name="connsiteY13" fmla="*/ 436869 h 103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9304" h="1038023">
                  <a:moveTo>
                    <a:pt x="413940" y="1038023"/>
                  </a:moveTo>
                  <a:lnTo>
                    <a:pt x="244020" y="801511"/>
                  </a:lnTo>
                  <a:lnTo>
                    <a:pt x="276681" y="734590"/>
                  </a:lnTo>
                  <a:lnTo>
                    <a:pt x="14628" y="734590"/>
                  </a:lnTo>
                  <a:lnTo>
                    <a:pt x="14628" y="608305"/>
                  </a:lnTo>
                  <a:lnTo>
                    <a:pt x="338315" y="608305"/>
                  </a:lnTo>
                  <a:lnTo>
                    <a:pt x="421985" y="436869"/>
                  </a:lnTo>
                  <a:lnTo>
                    <a:pt x="0" y="436869"/>
                  </a:lnTo>
                  <a:lnTo>
                    <a:pt x="0" y="0"/>
                  </a:lnTo>
                  <a:lnTo>
                    <a:pt x="218435" y="0"/>
                  </a:lnTo>
                  <a:lnTo>
                    <a:pt x="218435" y="218435"/>
                  </a:lnTo>
                  <a:lnTo>
                    <a:pt x="719304" y="218435"/>
                  </a:lnTo>
                  <a:lnTo>
                    <a:pt x="719304" y="436869"/>
                  </a:lnTo>
                  <a:lnTo>
                    <a:pt x="707336" y="4368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자유형: 도형 48"/>
            <p:cNvSpPr/>
            <p:nvPr/>
          </p:nvSpPr>
          <p:spPr>
            <a:xfrm>
              <a:off x="5029555" y="2888587"/>
              <a:ext cx="484072" cy="565204"/>
            </a:xfrm>
            <a:custGeom>
              <a:avLst/>
              <a:gdLst>
                <a:gd name="connsiteX0" fmla="*/ 0 w 484072"/>
                <a:gd name="connsiteY0" fmla="*/ 0 h 565204"/>
                <a:gd name="connsiteX1" fmla="*/ 484072 w 484072"/>
                <a:gd name="connsiteY1" fmla="*/ 0 h 565204"/>
                <a:gd name="connsiteX2" fmla="*/ 484072 w 484072"/>
                <a:gd name="connsiteY2" fmla="*/ 78036 h 565204"/>
                <a:gd name="connsiteX3" fmla="*/ 382069 w 484072"/>
                <a:gd name="connsiteY3" fmla="*/ 78036 h 565204"/>
                <a:gd name="connsiteX4" fmla="*/ 328782 w 484072"/>
                <a:gd name="connsiteY4" fmla="*/ 225018 h 565204"/>
                <a:gd name="connsiteX5" fmla="*/ 433016 w 484072"/>
                <a:gd name="connsiteY5" fmla="*/ 225018 h 565204"/>
                <a:gd name="connsiteX6" fmla="*/ 433016 w 484072"/>
                <a:gd name="connsiteY6" fmla="*/ 270737 h 565204"/>
                <a:gd name="connsiteX7" fmla="*/ 312206 w 484072"/>
                <a:gd name="connsiteY7" fmla="*/ 270737 h 565204"/>
                <a:gd name="connsiteX8" fmla="*/ 222024 w 484072"/>
                <a:gd name="connsiteY8" fmla="*/ 519485 h 565204"/>
                <a:gd name="connsiteX9" fmla="*/ 327377 w 484072"/>
                <a:gd name="connsiteY9" fmla="*/ 519485 h 565204"/>
                <a:gd name="connsiteX10" fmla="*/ 327377 w 484072"/>
                <a:gd name="connsiteY10" fmla="*/ 565204 h 565204"/>
                <a:gd name="connsiteX11" fmla="*/ 69616 w 484072"/>
                <a:gd name="connsiteY11" fmla="*/ 565204 h 565204"/>
                <a:gd name="connsiteX12" fmla="*/ 69616 w 484072"/>
                <a:gd name="connsiteY12" fmla="*/ 519485 h 565204"/>
                <a:gd name="connsiteX13" fmla="*/ 163444 w 484072"/>
                <a:gd name="connsiteY13" fmla="*/ 519485 h 565204"/>
                <a:gd name="connsiteX14" fmla="*/ 253626 w 484072"/>
                <a:gd name="connsiteY14" fmla="*/ 270737 h 565204"/>
                <a:gd name="connsiteX15" fmla="*/ 175255 w 484072"/>
                <a:gd name="connsiteY15" fmla="*/ 270737 h 565204"/>
                <a:gd name="connsiteX16" fmla="*/ 175255 w 484072"/>
                <a:gd name="connsiteY16" fmla="*/ 225018 h 565204"/>
                <a:gd name="connsiteX17" fmla="*/ 270202 w 484072"/>
                <a:gd name="connsiteY17" fmla="*/ 225018 h 565204"/>
                <a:gd name="connsiteX18" fmla="*/ 323489 w 484072"/>
                <a:gd name="connsiteY18" fmla="*/ 78036 h 565204"/>
                <a:gd name="connsiteX19" fmla="*/ 0 w 484072"/>
                <a:gd name="connsiteY19" fmla="*/ 78036 h 56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072" h="565204">
                  <a:moveTo>
                    <a:pt x="0" y="0"/>
                  </a:moveTo>
                  <a:lnTo>
                    <a:pt x="484072" y="0"/>
                  </a:lnTo>
                  <a:lnTo>
                    <a:pt x="484072" y="78036"/>
                  </a:lnTo>
                  <a:lnTo>
                    <a:pt x="382069" y="78036"/>
                  </a:lnTo>
                  <a:lnTo>
                    <a:pt x="328782" y="225018"/>
                  </a:lnTo>
                  <a:lnTo>
                    <a:pt x="433016" y="225018"/>
                  </a:lnTo>
                  <a:lnTo>
                    <a:pt x="433016" y="270737"/>
                  </a:lnTo>
                  <a:lnTo>
                    <a:pt x="312206" y="270737"/>
                  </a:lnTo>
                  <a:lnTo>
                    <a:pt x="222024" y="519485"/>
                  </a:lnTo>
                  <a:lnTo>
                    <a:pt x="327377" y="519485"/>
                  </a:lnTo>
                  <a:lnTo>
                    <a:pt x="327377" y="565204"/>
                  </a:lnTo>
                  <a:lnTo>
                    <a:pt x="69616" y="565204"/>
                  </a:lnTo>
                  <a:lnTo>
                    <a:pt x="69616" y="519485"/>
                  </a:lnTo>
                  <a:lnTo>
                    <a:pt x="163444" y="519485"/>
                  </a:lnTo>
                  <a:lnTo>
                    <a:pt x="253626" y="270737"/>
                  </a:lnTo>
                  <a:lnTo>
                    <a:pt x="175255" y="270737"/>
                  </a:lnTo>
                  <a:lnTo>
                    <a:pt x="175255" y="225018"/>
                  </a:lnTo>
                  <a:lnTo>
                    <a:pt x="270202" y="225018"/>
                  </a:lnTo>
                  <a:lnTo>
                    <a:pt x="323489" y="78036"/>
                  </a:lnTo>
                  <a:lnTo>
                    <a:pt x="0" y="78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0029570" y="2266164"/>
            <a:ext cx="714357" cy="994997"/>
            <a:chOff x="3134692" y="2058231"/>
            <a:chExt cx="714357" cy="1245797"/>
          </a:xfrm>
        </p:grpSpPr>
        <p:sp>
          <p:nvSpPr>
            <p:cNvPr id="110" name="정육면체 109"/>
            <p:cNvSpPr/>
            <p:nvPr/>
          </p:nvSpPr>
          <p:spPr>
            <a:xfrm>
              <a:off x="3134692" y="2314366"/>
              <a:ext cx="714357" cy="98966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정육면체 110"/>
            <p:cNvSpPr/>
            <p:nvPr/>
          </p:nvSpPr>
          <p:spPr>
            <a:xfrm>
              <a:off x="3295482" y="2058231"/>
              <a:ext cx="552276" cy="272794"/>
            </a:xfrm>
            <a:prstGeom prst="cube">
              <a:avLst>
                <a:gd name="adj" fmla="val 1269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순서도: 데이터 111"/>
            <p:cNvSpPr/>
            <p:nvPr/>
          </p:nvSpPr>
          <p:spPr>
            <a:xfrm>
              <a:off x="3277398" y="2373747"/>
              <a:ext cx="408203" cy="78036"/>
            </a:xfrm>
            <a:prstGeom prst="flowChartInputOutpu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타원 119"/>
          <p:cNvSpPr/>
          <p:nvPr/>
        </p:nvSpPr>
        <p:spPr>
          <a:xfrm>
            <a:off x="7902381" y="2302326"/>
            <a:ext cx="1063717" cy="103236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40868" y="2499902"/>
            <a:ext cx="77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task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974652" y="3235342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273077" y="3235342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601797" y="3235342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</a:t>
            </a:r>
          </a:p>
        </p:txBody>
      </p:sp>
      <p:sp>
        <p:nvSpPr>
          <p:cNvPr id="124" name="순서도: 처리 123"/>
          <p:cNvSpPr/>
          <p:nvPr/>
        </p:nvSpPr>
        <p:spPr>
          <a:xfrm>
            <a:off x="9252349" y="3646722"/>
            <a:ext cx="718935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순서도: 처리 124"/>
          <p:cNvSpPr/>
          <p:nvPr/>
        </p:nvSpPr>
        <p:spPr>
          <a:xfrm>
            <a:off x="10072623" y="3646722"/>
            <a:ext cx="565427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순서도: 처리 125"/>
          <p:cNvSpPr/>
          <p:nvPr/>
        </p:nvSpPr>
        <p:spPr>
          <a:xfrm>
            <a:off x="10745877" y="3646722"/>
            <a:ext cx="360000" cy="1152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974652" y="2593546"/>
            <a:ext cx="74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Dry</a:t>
            </a:r>
            <a:endParaRPr lang="en-US" altLang="ko-KR" sz="28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987732" y="2593929"/>
            <a:ext cx="102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Wash</a:t>
            </a:r>
            <a:endParaRPr lang="en-US" altLang="ko-KR" sz="28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0601797" y="2593546"/>
            <a:ext cx="896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Fold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91752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9" grpId="0"/>
      <p:bldP spid="140" grpId="0"/>
      <p:bldP spid="147" grpId="0"/>
      <p:bldP spid="148" grpId="0"/>
      <p:bldP spid="149" grpId="0"/>
      <p:bldP spid="155" grpId="0"/>
      <p:bldP spid="156" grpId="0"/>
      <p:bldP spid="157" grpId="0"/>
      <p:bldP spid="163" grpId="0"/>
      <p:bldP spid="164" grpId="0"/>
      <p:bldP spid="165" grpId="0"/>
      <p:bldP spid="22" grpId="0"/>
      <p:bldP spid="2061" grpId="0" animBg="1"/>
      <p:bldP spid="132" grpId="0" animBg="1"/>
      <p:bldP spid="133" grpId="0" animBg="1"/>
      <p:bldP spid="144" grpId="0" animBg="1"/>
      <p:bldP spid="145" grpId="0" animBg="1"/>
      <p:bldP spid="146" grpId="0" animBg="1"/>
      <p:bldP spid="152" grpId="0" animBg="1"/>
      <p:bldP spid="153" grpId="0" animBg="1"/>
      <p:bldP spid="154" grpId="0" animBg="1"/>
      <p:bldP spid="160" grpId="0" animBg="1"/>
      <p:bldP spid="161" grpId="0" animBg="1"/>
      <p:bldP spid="162" grpId="0" animBg="1"/>
      <p:bldP spid="2064" grpId="0" animBg="1"/>
      <p:bldP spid="167" grpId="0" animBg="1"/>
      <p:bldP spid="169" grpId="0" animBg="1"/>
      <p:bldP spid="1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2657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19029" y="3175640"/>
            <a:ext cx="560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2800" b="1" dirty="0"/>
              <a:t> Task completed sooner</a:t>
            </a:r>
          </a:p>
          <a:p>
            <a:pPr>
              <a:buFontTx/>
              <a:buChar char="-"/>
            </a:pPr>
            <a:r>
              <a:rPr lang="en-US" sz="2800" b="1" dirty="0"/>
              <a:t> Available resources were kept busy</a:t>
            </a:r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956345" y="1920085"/>
            <a:ext cx="0" cy="460733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0096" y="2009171"/>
            <a:ext cx="4267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T</a:t>
            </a:r>
          </a:p>
          <a:p>
            <a:pPr algn="ctr"/>
            <a:r>
              <a:rPr lang="en-US" altLang="ko-KR" sz="2800" b="1" dirty="0"/>
              <a:t>a</a:t>
            </a:r>
            <a:br>
              <a:rPr lang="en-US" altLang="ko-KR" sz="2800" b="1" dirty="0"/>
            </a:br>
            <a:r>
              <a:rPr lang="en-US" altLang="ko-KR" sz="2800" b="1" dirty="0"/>
              <a:t>s</a:t>
            </a:r>
            <a:br>
              <a:rPr lang="en-US" altLang="ko-KR" sz="2800" b="1" dirty="0"/>
            </a:br>
            <a:r>
              <a:rPr lang="en-US" altLang="ko-KR" sz="2800" b="1" dirty="0"/>
              <a:t>k</a:t>
            </a:r>
            <a:br>
              <a:rPr lang="en-US" altLang="ko-KR" sz="2800" b="1" dirty="0"/>
            </a:br>
            <a:endParaRPr lang="en-US" altLang="ko-KR" sz="2800" b="1" dirty="0"/>
          </a:p>
          <a:p>
            <a:pPr algn="ctr"/>
            <a:r>
              <a:rPr lang="en-US" altLang="ko-KR" sz="2800" b="1" dirty="0"/>
              <a:t>O</a:t>
            </a:r>
            <a:br>
              <a:rPr lang="en-US" altLang="ko-KR" sz="2800" b="1" dirty="0"/>
            </a:br>
            <a:r>
              <a:rPr lang="en-US" altLang="ko-KR" sz="2800" b="1" dirty="0"/>
              <a:t>r</a:t>
            </a:r>
            <a:br>
              <a:rPr lang="en-US" altLang="ko-KR" sz="2800" b="1" dirty="0"/>
            </a:br>
            <a:r>
              <a:rPr lang="en-US" altLang="ko-KR" sz="2800" b="1" dirty="0"/>
              <a:t>d</a:t>
            </a:r>
            <a:br>
              <a:rPr lang="en-US" altLang="ko-KR" sz="2800" b="1" dirty="0"/>
            </a:br>
            <a:r>
              <a:rPr lang="en-US" altLang="ko-KR" sz="2800" b="1" dirty="0"/>
              <a:t>e</a:t>
            </a:r>
            <a:br>
              <a:rPr lang="en-US" altLang="ko-KR" sz="2800" b="1" dirty="0"/>
            </a:br>
            <a:r>
              <a:rPr lang="en-US" altLang="ko-KR" sz="2800" b="1" dirty="0"/>
              <a:t>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2577" y="2451909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52653" y="2268003"/>
            <a:ext cx="658184" cy="6581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김</a:t>
            </a:r>
            <a:endParaRPr lang="ko-KR" altLang="en-US" sz="2800" b="1" dirty="0"/>
          </a:p>
        </p:txBody>
      </p:sp>
      <p:sp>
        <p:nvSpPr>
          <p:cNvPr id="11" name="타원 10"/>
          <p:cNvSpPr/>
          <p:nvPr/>
        </p:nvSpPr>
        <p:spPr>
          <a:xfrm>
            <a:off x="1052653" y="3431240"/>
            <a:ext cx="658184" cy="6581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이</a:t>
            </a:r>
            <a:endParaRPr lang="ko-KR" altLang="en-US" sz="2800" b="1" dirty="0"/>
          </a:p>
        </p:txBody>
      </p:sp>
      <p:sp>
        <p:nvSpPr>
          <p:cNvPr id="12" name="타원 11"/>
          <p:cNvSpPr/>
          <p:nvPr/>
        </p:nvSpPr>
        <p:spPr>
          <a:xfrm>
            <a:off x="1052653" y="4594477"/>
            <a:ext cx="658184" cy="6581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최</a:t>
            </a:r>
            <a:endParaRPr lang="ko-KR" altLang="en-US" sz="2800" b="1" dirty="0"/>
          </a:p>
        </p:txBody>
      </p:sp>
      <p:sp>
        <p:nvSpPr>
          <p:cNvPr id="13" name="타원 12"/>
          <p:cNvSpPr/>
          <p:nvPr/>
        </p:nvSpPr>
        <p:spPr>
          <a:xfrm>
            <a:off x="1052653" y="5757714"/>
            <a:ext cx="658184" cy="6581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박</a:t>
            </a:r>
            <a:endParaRPr lang="ko-KR" altLang="en-US" sz="2800" b="1" dirty="0"/>
          </a:p>
        </p:txBody>
      </p:sp>
      <p:cxnSp>
        <p:nvCxnSpPr>
          <p:cNvPr id="14" name="직선 화살표 연결선 13"/>
          <p:cNvCxnSpPr>
            <a:cxnSpLocks/>
          </p:cNvCxnSpPr>
          <p:nvPr/>
        </p:nvCxnSpPr>
        <p:spPr>
          <a:xfrm flipV="1">
            <a:off x="2046914" y="1474901"/>
            <a:ext cx="9185945" cy="1511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3331" y="1363349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Time</a:t>
            </a: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043746" y="1474901"/>
            <a:ext cx="0" cy="300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2061404" y="1801020"/>
            <a:ext cx="718935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3125824" y="1902471"/>
            <a:ext cx="540000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처리 26"/>
          <p:cNvSpPr/>
          <p:nvPr/>
        </p:nvSpPr>
        <p:spPr>
          <a:xfrm>
            <a:off x="4091324" y="2026485"/>
            <a:ext cx="360000" cy="1152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07728" y="1398664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40</a:t>
            </a:r>
          </a:p>
        </p:txBody>
      </p:sp>
      <p:cxnSp>
        <p:nvCxnSpPr>
          <p:cNvPr id="32" name="직선 연결선 31"/>
          <p:cNvCxnSpPr>
            <a:cxnSpLocks/>
          </p:cNvCxnSpPr>
          <p:nvPr/>
        </p:nvCxnSpPr>
        <p:spPr>
          <a:xfrm>
            <a:off x="2993701" y="1490020"/>
            <a:ext cx="0" cy="300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3126313" y="1801020"/>
            <a:ext cx="718935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처리 33"/>
          <p:cNvSpPr/>
          <p:nvPr/>
        </p:nvSpPr>
        <p:spPr>
          <a:xfrm>
            <a:off x="5817467" y="1924110"/>
            <a:ext cx="540000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처리 34"/>
          <p:cNvSpPr/>
          <p:nvPr/>
        </p:nvSpPr>
        <p:spPr>
          <a:xfrm>
            <a:off x="5817467" y="2040782"/>
            <a:ext cx="360000" cy="1152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36625" y="1390211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40</a:t>
            </a:r>
          </a:p>
        </p:txBody>
      </p:sp>
      <p:cxnSp>
        <p:nvCxnSpPr>
          <p:cNvPr id="40" name="직선 연결선 39"/>
          <p:cNvCxnSpPr>
            <a:cxnSpLocks/>
          </p:cNvCxnSpPr>
          <p:nvPr/>
        </p:nvCxnSpPr>
        <p:spPr>
          <a:xfrm>
            <a:off x="6500550" y="1473034"/>
            <a:ext cx="0" cy="300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4091324" y="1801020"/>
            <a:ext cx="718935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처리 42"/>
          <p:cNvSpPr/>
          <p:nvPr/>
        </p:nvSpPr>
        <p:spPr>
          <a:xfrm>
            <a:off x="6612623" y="2041863"/>
            <a:ext cx="360000" cy="1152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20683" y="1396215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30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2043746" y="2157063"/>
            <a:ext cx="884825" cy="995072"/>
            <a:chOff x="2201005" y="2041572"/>
            <a:chExt cx="884825" cy="1245891"/>
          </a:xfrm>
        </p:grpSpPr>
        <p:sp>
          <p:nvSpPr>
            <p:cNvPr id="65" name="정육면체 64"/>
            <p:cNvSpPr/>
            <p:nvPr/>
          </p:nvSpPr>
          <p:spPr>
            <a:xfrm>
              <a:off x="2201005" y="2297801"/>
              <a:ext cx="884825" cy="989662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정육면체 65"/>
            <p:cNvSpPr/>
            <p:nvPr/>
          </p:nvSpPr>
          <p:spPr>
            <a:xfrm>
              <a:off x="2389544" y="2041572"/>
              <a:ext cx="696286" cy="272794"/>
            </a:xfrm>
            <a:prstGeom prst="cube">
              <a:avLst>
                <a:gd name="adj" fmla="val 1269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263709" y="2651371"/>
              <a:ext cx="485089" cy="48508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2438406" y="2145898"/>
              <a:ext cx="134223" cy="979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608360" y="2261388"/>
            <a:ext cx="765999" cy="829849"/>
            <a:chOff x="4310252" y="2186395"/>
            <a:chExt cx="1203375" cy="1275907"/>
          </a:xfrm>
          <a:solidFill>
            <a:srgbClr val="FF0000"/>
          </a:solidFill>
        </p:grpSpPr>
        <p:sp>
          <p:nvSpPr>
            <p:cNvPr id="62" name="타원 61"/>
            <p:cNvSpPr/>
            <p:nvPr/>
          </p:nvSpPr>
          <p:spPr>
            <a:xfrm>
              <a:off x="4669904" y="2186395"/>
              <a:ext cx="352338" cy="352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 rot="10800000">
              <a:off x="4310252" y="2424279"/>
              <a:ext cx="719304" cy="1038023"/>
            </a:xfrm>
            <a:custGeom>
              <a:avLst/>
              <a:gdLst>
                <a:gd name="connsiteX0" fmla="*/ 413940 w 719304"/>
                <a:gd name="connsiteY0" fmla="*/ 1038023 h 1038023"/>
                <a:gd name="connsiteX1" fmla="*/ 244020 w 719304"/>
                <a:gd name="connsiteY1" fmla="*/ 801511 h 1038023"/>
                <a:gd name="connsiteX2" fmla="*/ 276681 w 719304"/>
                <a:gd name="connsiteY2" fmla="*/ 734590 h 1038023"/>
                <a:gd name="connsiteX3" fmla="*/ 14628 w 719304"/>
                <a:gd name="connsiteY3" fmla="*/ 734590 h 1038023"/>
                <a:gd name="connsiteX4" fmla="*/ 14628 w 719304"/>
                <a:gd name="connsiteY4" fmla="*/ 608305 h 1038023"/>
                <a:gd name="connsiteX5" fmla="*/ 338315 w 719304"/>
                <a:gd name="connsiteY5" fmla="*/ 608305 h 1038023"/>
                <a:gd name="connsiteX6" fmla="*/ 421985 w 719304"/>
                <a:gd name="connsiteY6" fmla="*/ 436869 h 1038023"/>
                <a:gd name="connsiteX7" fmla="*/ 0 w 719304"/>
                <a:gd name="connsiteY7" fmla="*/ 436869 h 1038023"/>
                <a:gd name="connsiteX8" fmla="*/ 0 w 719304"/>
                <a:gd name="connsiteY8" fmla="*/ 0 h 1038023"/>
                <a:gd name="connsiteX9" fmla="*/ 218435 w 719304"/>
                <a:gd name="connsiteY9" fmla="*/ 0 h 1038023"/>
                <a:gd name="connsiteX10" fmla="*/ 218435 w 719304"/>
                <a:gd name="connsiteY10" fmla="*/ 218435 h 1038023"/>
                <a:gd name="connsiteX11" fmla="*/ 719304 w 719304"/>
                <a:gd name="connsiteY11" fmla="*/ 218435 h 1038023"/>
                <a:gd name="connsiteX12" fmla="*/ 719304 w 719304"/>
                <a:gd name="connsiteY12" fmla="*/ 436869 h 1038023"/>
                <a:gd name="connsiteX13" fmla="*/ 707336 w 719304"/>
                <a:gd name="connsiteY13" fmla="*/ 436869 h 103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9304" h="1038023">
                  <a:moveTo>
                    <a:pt x="413940" y="1038023"/>
                  </a:moveTo>
                  <a:lnTo>
                    <a:pt x="244020" y="801511"/>
                  </a:lnTo>
                  <a:lnTo>
                    <a:pt x="276681" y="734590"/>
                  </a:lnTo>
                  <a:lnTo>
                    <a:pt x="14628" y="734590"/>
                  </a:lnTo>
                  <a:lnTo>
                    <a:pt x="14628" y="608305"/>
                  </a:lnTo>
                  <a:lnTo>
                    <a:pt x="338315" y="608305"/>
                  </a:lnTo>
                  <a:lnTo>
                    <a:pt x="421985" y="436869"/>
                  </a:lnTo>
                  <a:lnTo>
                    <a:pt x="0" y="436869"/>
                  </a:lnTo>
                  <a:lnTo>
                    <a:pt x="0" y="0"/>
                  </a:lnTo>
                  <a:lnTo>
                    <a:pt x="218435" y="0"/>
                  </a:lnTo>
                  <a:lnTo>
                    <a:pt x="218435" y="218435"/>
                  </a:lnTo>
                  <a:lnTo>
                    <a:pt x="719304" y="218435"/>
                  </a:lnTo>
                  <a:lnTo>
                    <a:pt x="719304" y="436869"/>
                  </a:lnTo>
                  <a:lnTo>
                    <a:pt x="707336" y="4368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5029555" y="2888587"/>
              <a:ext cx="484072" cy="565204"/>
            </a:xfrm>
            <a:custGeom>
              <a:avLst/>
              <a:gdLst>
                <a:gd name="connsiteX0" fmla="*/ 0 w 484072"/>
                <a:gd name="connsiteY0" fmla="*/ 0 h 565204"/>
                <a:gd name="connsiteX1" fmla="*/ 484072 w 484072"/>
                <a:gd name="connsiteY1" fmla="*/ 0 h 565204"/>
                <a:gd name="connsiteX2" fmla="*/ 484072 w 484072"/>
                <a:gd name="connsiteY2" fmla="*/ 78036 h 565204"/>
                <a:gd name="connsiteX3" fmla="*/ 382069 w 484072"/>
                <a:gd name="connsiteY3" fmla="*/ 78036 h 565204"/>
                <a:gd name="connsiteX4" fmla="*/ 328782 w 484072"/>
                <a:gd name="connsiteY4" fmla="*/ 225018 h 565204"/>
                <a:gd name="connsiteX5" fmla="*/ 433016 w 484072"/>
                <a:gd name="connsiteY5" fmla="*/ 225018 h 565204"/>
                <a:gd name="connsiteX6" fmla="*/ 433016 w 484072"/>
                <a:gd name="connsiteY6" fmla="*/ 270737 h 565204"/>
                <a:gd name="connsiteX7" fmla="*/ 312206 w 484072"/>
                <a:gd name="connsiteY7" fmla="*/ 270737 h 565204"/>
                <a:gd name="connsiteX8" fmla="*/ 222024 w 484072"/>
                <a:gd name="connsiteY8" fmla="*/ 519485 h 565204"/>
                <a:gd name="connsiteX9" fmla="*/ 327377 w 484072"/>
                <a:gd name="connsiteY9" fmla="*/ 519485 h 565204"/>
                <a:gd name="connsiteX10" fmla="*/ 327377 w 484072"/>
                <a:gd name="connsiteY10" fmla="*/ 565204 h 565204"/>
                <a:gd name="connsiteX11" fmla="*/ 69616 w 484072"/>
                <a:gd name="connsiteY11" fmla="*/ 565204 h 565204"/>
                <a:gd name="connsiteX12" fmla="*/ 69616 w 484072"/>
                <a:gd name="connsiteY12" fmla="*/ 519485 h 565204"/>
                <a:gd name="connsiteX13" fmla="*/ 163444 w 484072"/>
                <a:gd name="connsiteY13" fmla="*/ 519485 h 565204"/>
                <a:gd name="connsiteX14" fmla="*/ 253626 w 484072"/>
                <a:gd name="connsiteY14" fmla="*/ 270737 h 565204"/>
                <a:gd name="connsiteX15" fmla="*/ 175255 w 484072"/>
                <a:gd name="connsiteY15" fmla="*/ 270737 h 565204"/>
                <a:gd name="connsiteX16" fmla="*/ 175255 w 484072"/>
                <a:gd name="connsiteY16" fmla="*/ 225018 h 565204"/>
                <a:gd name="connsiteX17" fmla="*/ 270202 w 484072"/>
                <a:gd name="connsiteY17" fmla="*/ 225018 h 565204"/>
                <a:gd name="connsiteX18" fmla="*/ 323489 w 484072"/>
                <a:gd name="connsiteY18" fmla="*/ 78036 h 565204"/>
                <a:gd name="connsiteX19" fmla="*/ 0 w 484072"/>
                <a:gd name="connsiteY19" fmla="*/ 78036 h 56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072" h="565204">
                  <a:moveTo>
                    <a:pt x="0" y="0"/>
                  </a:moveTo>
                  <a:lnTo>
                    <a:pt x="484072" y="0"/>
                  </a:lnTo>
                  <a:lnTo>
                    <a:pt x="484072" y="78036"/>
                  </a:lnTo>
                  <a:lnTo>
                    <a:pt x="382069" y="78036"/>
                  </a:lnTo>
                  <a:lnTo>
                    <a:pt x="328782" y="225018"/>
                  </a:lnTo>
                  <a:lnTo>
                    <a:pt x="433016" y="225018"/>
                  </a:lnTo>
                  <a:lnTo>
                    <a:pt x="433016" y="270737"/>
                  </a:lnTo>
                  <a:lnTo>
                    <a:pt x="312206" y="270737"/>
                  </a:lnTo>
                  <a:lnTo>
                    <a:pt x="222024" y="519485"/>
                  </a:lnTo>
                  <a:lnTo>
                    <a:pt x="327377" y="519485"/>
                  </a:lnTo>
                  <a:lnTo>
                    <a:pt x="327377" y="565204"/>
                  </a:lnTo>
                  <a:lnTo>
                    <a:pt x="69616" y="565204"/>
                  </a:lnTo>
                  <a:lnTo>
                    <a:pt x="69616" y="519485"/>
                  </a:lnTo>
                  <a:lnTo>
                    <a:pt x="163444" y="519485"/>
                  </a:lnTo>
                  <a:lnTo>
                    <a:pt x="253626" y="270737"/>
                  </a:lnTo>
                  <a:lnTo>
                    <a:pt x="175255" y="270737"/>
                  </a:lnTo>
                  <a:lnTo>
                    <a:pt x="175255" y="225018"/>
                  </a:lnTo>
                  <a:lnTo>
                    <a:pt x="270202" y="225018"/>
                  </a:lnTo>
                  <a:lnTo>
                    <a:pt x="323489" y="78036"/>
                  </a:lnTo>
                  <a:lnTo>
                    <a:pt x="0" y="78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857376" y="2165749"/>
            <a:ext cx="714357" cy="994997"/>
            <a:chOff x="3134692" y="2058231"/>
            <a:chExt cx="714357" cy="1245797"/>
          </a:xfrm>
        </p:grpSpPr>
        <p:sp>
          <p:nvSpPr>
            <p:cNvPr id="59" name="정육면체 58"/>
            <p:cNvSpPr/>
            <p:nvPr/>
          </p:nvSpPr>
          <p:spPr>
            <a:xfrm>
              <a:off x="3134692" y="2314366"/>
              <a:ext cx="714357" cy="98966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정육면체 59"/>
            <p:cNvSpPr/>
            <p:nvPr/>
          </p:nvSpPr>
          <p:spPr>
            <a:xfrm>
              <a:off x="3295482" y="2058231"/>
              <a:ext cx="552276" cy="272794"/>
            </a:xfrm>
            <a:prstGeom prst="cube">
              <a:avLst>
                <a:gd name="adj" fmla="val 1269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데이터 60"/>
            <p:cNvSpPr/>
            <p:nvPr/>
          </p:nvSpPr>
          <p:spPr>
            <a:xfrm>
              <a:off x="3277398" y="2373747"/>
              <a:ext cx="408203" cy="78036"/>
            </a:xfrm>
            <a:prstGeom prst="flowChartInputOutpu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947254" y="3275068"/>
            <a:ext cx="884825" cy="995072"/>
            <a:chOff x="2201005" y="2041572"/>
            <a:chExt cx="884825" cy="1245891"/>
          </a:xfrm>
        </p:grpSpPr>
        <p:sp>
          <p:nvSpPr>
            <p:cNvPr id="79" name="정육면체 78"/>
            <p:cNvSpPr/>
            <p:nvPr/>
          </p:nvSpPr>
          <p:spPr>
            <a:xfrm>
              <a:off x="2201005" y="2297801"/>
              <a:ext cx="884825" cy="989662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정육면체 79"/>
            <p:cNvSpPr/>
            <p:nvPr/>
          </p:nvSpPr>
          <p:spPr>
            <a:xfrm>
              <a:off x="2389544" y="2041572"/>
              <a:ext cx="696286" cy="272794"/>
            </a:xfrm>
            <a:prstGeom prst="cube">
              <a:avLst>
                <a:gd name="adj" fmla="val 1269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2263709" y="2651371"/>
              <a:ext cx="485089" cy="48508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2438406" y="2145898"/>
              <a:ext cx="134223" cy="979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511868" y="3379393"/>
            <a:ext cx="765999" cy="829849"/>
            <a:chOff x="4310252" y="2186395"/>
            <a:chExt cx="1203375" cy="1275907"/>
          </a:xfrm>
          <a:solidFill>
            <a:srgbClr val="FF0000"/>
          </a:solidFill>
        </p:grpSpPr>
        <p:sp>
          <p:nvSpPr>
            <p:cNvPr id="76" name="타원 75"/>
            <p:cNvSpPr/>
            <p:nvPr/>
          </p:nvSpPr>
          <p:spPr>
            <a:xfrm>
              <a:off x="4669904" y="2186395"/>
              <a:ext cx="352338" cy="352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 rot="10800000">
              <a:off x="4310252" y="2424279"/>
              <a:ext cx="719304" cy="1038023"/>
            </a:xfrm>
            <a:custGeom>
              <a:avLst/>
              <a:gdLst>
                <a:gd name="connsiteX0" fmla="*/ 413940 w 719304"/>
                <a:gd name="connsiteY0" fmla="*/ 1038023 h 1038023"/>
                <a:gd name="connsiteX1" fmla="*/ 244020 w 719304"/>
                <a:gd name="connsiteY1" fmla="*/ 801511 h 1038023"/>
                <a:gd name="connsiteX2" fmla="*/ 276681 w 719304"/>
                <a:gd name="connsiteY2" fmla="*/ 734590 h 1038023"/>
                <a:gd name="connsiteX3" fmla="*/ 14628 w 719304"/>
                <a:gd name="connsiteY3" fmla="*/ 734590 h 1038023"/>
                <a:gd name="connsiteX4" fmla="*/ 14628 w 719304"/>
                <a:gd name="connsiteY4" fmla="*/ 608305 h 1038023"/>
                <a:gd name="connsiteX5" fmla="*/ 338315 w 719304"/>
                <a:gd name="connsiteY5" fmla="*/ 608305 h 1038023"/>
                <a:gd name="connsiteX6" fmla="*/ 421985 w 719304"/>
                <a:gd name="connsiteY6" fmla="*/ 436869 h 1038023"/>
                <a:gd name="connsiteX7" fmla="*/ 0 w 719304"/>
                <a:gd name="connsiteY7" fmla="*/ 436869 h 1038023"/>
                <a:gd name="connsiteX8" fmla="*/ 0 w 719304"/>
                <a:gd name="connsiteY8" fmla="*/ 0 h 1038023"/>
                <a:gd name="connsiteX9" fmla="*/ 218435 w 719304"/>
                <a:gd name="connsiteY9" fmla="*/ 0 h 1038023"/>
                <a:gd name="connsiteX10" fmla="*/ 218435 w 719304"/>
                <a:gd name="connsiteY10" fmla="*/ 218435 h 1038023"/>
                <a:gd name="connsiteX11" fmla="*/ 719304 w 719304"/>
                <a:gd name="connsiteY11" fmla="*/ 218435 h 1038023"/>
                <a:gd name="connsiteX12" fmla="*/ 719304 w 719304"/>
                <a:gd name="connsiteY12" fmla="*/ 436869 h 1038023"/>
                <a:gd name="connsiteX13" fmla="*/ 707336 w 719304"/>
                <a:gd name="connsiteY13" fmla="*/ 436869 h 103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9304" h="1038023">
                  <a:moveTo>
                    <a:pt x="413940" y="1038023"/>
                  </a:moveTo>
                  <a:lnTo>
                    <a:pt x="244020" y="801511"/>
                  </a:lnTo>
                  <a:lnTo>
                    <a:pt x="276681" y="734590"/>
                  </a:lnTo>
                  <a:lnTo>
                    <a:pt x="14628" y="734590"/>
                  </a:lnTo>
                  <a:lnTo>
                    <a:pt x="14628" y="608305"/>
                  </a:lnTo>
                  <a:lnTo>
                    <a:pt x="338315" y="608305"/>
                  </a:lnTo>
                  <a:lnTo>
                    <a:pt x="421985" y="436869"/>
                  </a:lnTo>
                  <a:lnTo>
                    <a:pt x="0" y="436869"/>
                  </a:lnTo>
                  <a:lnTo>
                    <a:pt x="0" y="0"/>
                  </a:lnTo>
                  <a:lnTo>
                    <a:pt x="218435" y="0"/>
                  </a:lnTo>
                  <a:lnTo>
                    <a:pt x="218435" y="218435"/>
                  </a:lnTo>
                  <a:lnTo>
                    <a:pt x="719304" y="218435"/>
                  </a:lnTo>
                  <a:lnTo>
                    <a:pt x="719304" y="436869"/>
                  </a:lnTo>
                  <a:lnTo>
                    <a:pt x="707336" y="4368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5029555" y="2888587"/>
              <a:ext cx="484072" cy="565204"/>
            </a:xfrm>
            <a:custGeom>
              <a:avLst/>
              <a:gdLst>
                <a:gd name="connsiteX0" fmla="*/ 0 w 484072"/>
                <a:gd name="connsiteY0" fmla="*/ 0 h 565204"/>
                <a:gd name="connsiteX1" fmla="*/ 484072 w 484072"/>
                <a:gd name="connsiteY1" fmla="*/ 0 h 565204"/>
                <a:gd name="connsiteX2" fmla="*/ 484072 w 484072"/>
                <a:gd name="connsiteY2" fmla="*/ 78036 h 565204"/>
                <a:gd name="connsiteX3" fmla="*/ 382069 w 484072"/>
                <a:gd name="connsiteY3" fmla="*/ 78036 h 565204"/>
                <a:gd name="connsiteX4" fmla="*/ 328782 w 484072"/>
                <a:gd name="connsiteY4" fmla="*/ 225018 h 565204"/>
                <a:gd name="connsiteX5" fmla="*/ 433016 w 484072"/>
                <a:gd name="connsiteY5" fmla="*/ 225018 h 565204"/>
                <a:gd name="connsiteX6" fmla="*/ 433016 w 484072"/>
                <a:gd name="connsiteY6" fmla="*/ 270737 h 565204"/>
                <a:gd name="connsiteX7" fmla="*/ 312206 w 484072"/>
                <a:gd name="connsiteY7" fmla="*/ 270737 h 565204"/>
                <a:gd name="connsiteX8" fmla="*/ 222024 w 484072"/>
                <a:gd name="connsiteY8" fmla="*/ 519485 h 565204"/>
                <a:gd name="connsiteX9" fmla="*/ 327377 w 484072"/>
                <a:gd name="connsiteY9" fmla="*/ 519485 h 565204"/>
                <a:gd name="connsiteX10" fmla="*/ 327377 w 484072"/>
                <a:gd name="connsiteY10" fmla="*/ 565204 h 565204"/>
                <a:gd name="connsiteX11" fmla="*/ 69616 w 484072"/>
                <a:gd name="connsiteY11" fmla="*/ 565204 h 565204"/>
                <a:gd name="connsiteX12" fmla="*/ 69616 w 484072"/>
                <a:gd name="connsiteY12" fmla="*/ 519485 h 565204"/>
                <a:gd name="connsiteX13" fmla="*/ 163444 w 484072"/>
                <a:gd name="connsiteY13" fmla="*/ 519485 h 565204"/>
                <a:gd name="connsiteX14" fmla="*/ 253626 w 484072"/>
                <a:gd name="connsiteY14" fmla="*/ 270737 h 565204"/>
                <a:gd name="connsiteX15" fmla="*/ 175255 w 484072"/>
                <a:gd name="connsiteY15" fmla="*/ 270737 h 565204"/>
                <a:gd name="connsiteX16" fmla="*/ 175255 w 484072"/>
                <a:gd name="connsiteY16" fmla="*/ 225018 h 565204"/>
                <a:gd name="connsiteX17" fmla="*/ 270202 w 484072"/>
                <a:gd name="connsiteY17" fmla="*/ 225018 h 565204"/>
                <a:gd name="connsiteX18" fmla="*/ 323489 w 484072"/>
                <a:gd name="connsiteY18" fmla="*/ 78036 h 565204"/>
                <a:gd name="connsiteX19" fmla="*/ 0 w 484072"/>
                <a:gd name="connsiteY19" fmla="*/ 78036 h 56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072" h="565204">
                  <a:moveTo>
                    <a:pt x="0" y="0"/>
                  </a:moveTo>
                  <a:lnTo>
                    <a:pt x="484072" y="0"/>
                  </a:lnTo>
                  <a:lnTo>
                    <a:pt x="484072" y="78036"/>
                  </a:lnTo>
                  <a:lnTo>
                    <a:pt x="382069" y="78036"/>
                  </a:lnTo>
                  <a:lnTo>
                    <a:pt x="328782" y="225018"/>
                  </a:lnTo>
                  <a:lnTo>
                    <a:pt x="433016" y="225018"/>
                  </a:lnTo>
                  <a:lnTo>
                    <a:pt x="433016" y="270737"/>
                  </a:lnTo>
                  <a:lnTo>
                    <a:pt x="312206" y="270737"/>
                  </a:lnTo>
                  <a:lnTo>
                    <a:pt x="222024" y="519485"/>
                  </a:lnTo>
                  <a:lnTo>
                    <a:pt x="327377" y="519485"/>
                  </a:lnTo>
                  <a:lnTo>
                    <a:pt x="327377" y="565204"/>
                  </a:lnTo>
                  <a:lnTo>
                    <a:pt x="69616" y="565204"/>
                  </a:lnTo>
                  <a:lnTo>
                    <a:pt x="69616" y="519485"/>
                  </a:lnTo>
                  <a:lnTo>
                    <a:pt x="163444" y="519485"/>
                  </a:lnTo>
                  <a:lnTo>
                    <a:pt x="253626" y="270737"/>
                  </a:lnTo>
                  <a:lnTo>
                    <a:pt x="175255" y="270737"/>
                  </a:lnTo>
                  <a:lnTo>
                    <a:pt x="175255" y="225018"/>
                  </a:lnTo>
                  <a:lnTo>
                    <a:pt x="270202" y="225018"/>
                  </a:lnTo>
                  <a:lnTo>
                    <a:pt x="323489" y="78036"/>
                  </a:lnTo>
                  <a:lnTo>
                    <a:pt x="0" y="78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760884" y="3283754"/>
            <a:ext cx="714357" cy="994997"/>
            <a:chOff x="3134692" y="2058231"/>
            <a:chExt cx="714357" cy="1245797"/>
          </a:xfrm>
        </p:grpSpPr>
        <p:sp>
          <p:nvSpPr>
            <p:cNvPr id="73" name="정육면체 72"/>
            <p:cNvSpPr/>
            <p:nvPr/>
          </p:nvSpPr>
          <p:spPr>
            <a:xfrm>
              <a:off x="3134692" y="2314366"/>
              <a:ext cx="714357" cy="98966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정육면체 73"/>
            <p:cNvSpPr/>
            <p:nvPr/>
          </p:nvSpPr>
          <p:spPr>
            <a:xfrm>
              <a:off x="3295482" y="2058231"/>
              <a:ext cx="552276" cy="272794"/>
            </a:xfrm>
            <a:prstGeom prst="cube">
              <a:avLst>
                <a:gd name="adj" fmla="val 1269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/>
            <p:cNvSpPr/>
            <p:nvPr/>
          </p:nvSpPr>
          <p:spPr>
            <a:xfrm>
              <a:off x="3277398" y="2373747"/>
              <a:ext cx="408203" cy="78036"/>
            </a:xfrm>
            <a:prstGeom prst="flowChartInputOutpu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793608" y="4326656"/>
            <a:ext cx="884825" cy="995072"/>
            <a:chOff x="2201005" y="2041572"/>
            <a:chExt cx="884825" cy="1245891"/>
          </a:xfrm>
        </p:grpSpPr>
        <p:sp>
          <p:nvSpPr>
            <p:cNvPr id="93" name="정육면체 92"/>
            <p:cNvSpPr/>
            <p:nvPr/>
          </p:nvSpPr>
          <p:spPr>
            <a:xfrm>
              <a:off x="2201005" y="2297801"/>
              <a:ext cx="884825" cy="989662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정육면체 93"/>
            <p:cNvSpPr/>
            <p:nvPr/>
          </p:nvSpPr>
          <p:spPr>
            <a:xfrm>
              <a:off x="2389544" y="2041572"/>
              <a:ext cx="696286" cy="272794"/>
            </a:xfrm>
            <a:prstGeom prst="cube">
              <a:avLst>
                <a:gd name="adj" fmla="val 1269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2263709" y="2651371"/>
              <a:ext cx="485089" cy="48508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2438406" y="2145898"/>
              <a:ext cx="134223" cy="979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358222" y="4430981"/>
            <a:ext cx="765999" cy="829849"/>
            <a:chOff x="4310252" y="2186395"/>
            <a:chExt cx="1203375" cy="1275907"/>
          </a:xfrm>
          <a:solidFill>
            <a:srgbClr val="FF0000"/>
          </a:solidFill>
        </p:grpSpPr>
        <p:sp>
          <p:nvSpPr>
            <p:cNvPr id="90" name="타원 89"/>
            <p:cNvSpPr/>
            <p:nvPr/>
          </p:nvSpPr>
          <p:spPr>
            <a:xfrm>
              <a:off x="4669904" y="2186395"/>
              <a:ext cx="352338" cy="352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 rot="10800000">
              <a:off x="4310252" y="2424279"/>
              <a:ext cx="719304" cy="1038023"/>
            </a:xfrm>
            <a:custGeom>
              <a:avLst/>
              <a:gdLst>
                <a:gd name="connsiteX0" fmla="*/ 413940 w 719304"/>
                <a:gd name="connsiteY0" fmla="*/ 1038023 h 1038023"/>
                <a:gd name="connsiteX1" fmla="*/ 244020 w 719304"/>
                <a:gd name="connsiteY1" fmla="*/ 801511 h 1038023"/>
                <a:gd name="connsiteX2" fmla="*/ 276681 w 719304"/>
                <a:gd name="connsiteY2" fmla="*/ 734590 h 1038023"/>
                <a:gd name="connsiteX3" fmla="*/ 14628 w 719304"/>
                <a:gd name="connsiteY3" fmla="*/ 734590 h 1038023"/>
                <a:gd name="connsiteX4" fmla="*/ 14628 w 719304"/>
                <a:gd name="connsiteY4" fmla="*/ 608305 h 1038023"/>
                <a:gd name="connsiteX5" fmla="*/ 338315 w 719304"/>
                <a:gd name="connsiteY5" fmla="*/ 608305 h 1038023"/>
                <a:gd name="connsiteX6" fmla="*/ 421985 w 719304"/>
                <a:gd name="connsiteY6" fmla="*/ 436869 h 1038023"/>
                <a:gd name="connsiteX7" fmla="*/ 0 w 719304"/>
                <a:gd name="connsiteY7" fmla="*/ 436869 h 1038023"/>
                <a:gd name="connsiteX8" fmla="*/ 0 w 719304"/>
                <a:gd name="connsiteY8" fmla="*/ 0 h 1038023"/>
                <a:gd name="connsiteX9" fmla="*/ 218435 w 719304"/>
                <a:gd name="connsiteY9" fmla="*/ 0 h 1038023"/>
                <a:gd name="connsiteX10" fmla="*/ 218435 w 719304"/>
                <a:gd name="connsiteY10" fmla="*/ 218435 h 1038023"/>
                <a:gd name="connsiteX11" fmla="*/ 719304 w 719304"/>
                <a:gd name="connsiteY11" fmla="*/ 218435 h 1038023"/>
                <a:gd name="connsiteX12" fmla="*/ 719304 w 719304"/>
                <a:gd name="connsiteY12" fmla="*/ 436869 h 1038023"/>
                <a:gd name="connsiteX13" fmla="*/ 707336 w 719304"/>
                <a:gd name="connsiteY13" fmla="*/ 436869 h 103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9304" h="1038023">
                  <a:moveTo>
                    <a:pt x="413940" y="1038023"/>
                  </a:moveTo>
                  <a:lnTo>
                    <a:pt x="244020" y="801511"/>
                  </a:lnTo>
                  <a:lnTo>
                    <a:pt x="276681" y="734590"/>
                  </a:lnTo>
                  <a:lnTo>
                    <a:pt x="14628" y="734590"/>
                  </a:lnTo>
                  <a:lnTo>
                    <a:pt x="14628" y="608305"/>
                  </a:lnTo>
                  <a:lnTo>
                    <a:pt x="338315" y="608305"/>
                  </a:lnTo>
                  <a:lnTo>
                    <a:pt x="421985" y="436869"/>
                  </a:lnTo>
                  <a:lnTo>
                    <a:pt x="0" y="436869"/>
                  </a:lnTo>
                  <a:lnTo>
                    <a:pt x="0" y="0"/>
                  </a:lnTo>
                  <a:lnTo>
                    <a:pt x="218435" y="0"/>
                  </a:lnTo>
                  <a:lnTo>
                    <a:pt x="218435" y="218435"/>
                  </a:lnTo>
                  <a:lnTo>
                    <a:pt x="719304" y="218435"/>
                  </a:lnTo>
                  <a:lnTo>
                    <a:pt x="719304" y="436869"/>
                  </a:lnTo>
                  <a:lnTo>
                    <a:pt x="707336" y="4368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5029555" y="2888587"/>
              <a:ext cx="484072" cy="565204"/>
            </a:xfrm>
            <a:custGeom>
              <a:avLst/>
              <a:gdLst>
                <a:gd name="connsiteX0" fmla="*/ 0 w 484072"/>
                <a:gd name="connsiteY0" fmla="*/ 0 h 565204"/>
                <a:gd name="connsiteX1" fmla="*/ 484072 w 484072"/>
                <a:gd name="connsiteY1" fmla="*/ 0 h 565204"/>
                <a:gd name="connsiteX2" fmla="*/ 484072 w 484072"/>
                <a:gd name="connsiteY2" fmla="*/ 78036 h 565204"/>
                <a:gd name="connsiteX3" fmla="*/ 382069 w 484072"/>
                <a:gd name="connsiteY3" fmla="*/ 78036 h 565204"/>
                <a:gd name="connsiteX4" fmla="*/ 328782 w 484072"/>
                <a:gd name="connsiteY4" fmla="*/ 225018 h 565204"/>
                <a:gd name="connsiteX5" fmla="*/ 433016 w 484072"/>
                <a:gd name="connsiteY5" fmla="*/ 225018 h 565204"/>
                <a:gd name="connsiteX6" fmla="*/ 433016 w 484072"/>
                <a:gd name="connsiteY6" fmla="*/ 270737 h 565204"/>
                <a:gd name="connsiteX7" fmla="*/ 312206 w 484072"/>
                <a:gd name="connsiteY7" fmla="*/ 270737 h 565204"/>
                <a:gd name="connsiteX8" fmla="*/ 222024 w 484072"/>
                <a:gd name="connsiteY8" fmla="*/ 519485 h 565204"/>
                <a:gd name="connsiteX9" fmla="*/ 327377 w 484072"/>
                <a:gd name="connsiteY9" fmla="*/ 519485 h 565204"/>
                <a:gd name="connsiteX10" fmla="*/ 327377 w 484072"/>
                <a:gd name="connsiteY10" fmla="*/ 565204 h 565204"/>
                <a:gd name="connsiteX11" fmla="*/ 69616 w 484072"/>
                <a:gd name="connsiteY11" fmla="*/ 565204 h 565204"/>
                <a:gd name="connsiteX12" fmla="*/ 69616 w 484072"/>
                <a:gd name="connsiteY12" fmla="*/ 519485 h 565204"/>
                <a:gd name="connsiteX13" fmla="*/ 163444 w 484072"/>
                <a:gd name="connsiteY13" fmla="*/ 519485 h 565204"/>
                <a:gd name="connsiteX14" fmla="*/ 253626 w 484072"/>
                <a:gd name="connsiteY14" fmla="*/ 270737 h 565204"/>
                <a:gd name="connsiteX15" fmla="*/ 175255 w 484072"/>
                <a:gd name="connsiteY15" fmla="*/ 270737 h 565204"/>
                <a:gd name="connsiteX16" fmla="*/ 175255 w 484072"/>
                <a:gd name="connsiteY16" fmla="*/ 225018 h 565204"/>
                <a:gd name="connsiteX17" fmla="*/ 270202 w 484072"/>
                <a:gd name="connsiteY17" fmla="*/ 225018 h 565204"/>
                <a:gd name="connsiteX18" fmla="*/ 323489 w 484072"/>
                <a:gd name="connsiteY18" fmla="*/ 78036 h 565204"/>
                <a:gd name="connsiteX19" fmla="*/ 0 w 484072"/>
                <a:gd name="connsiteY19" fmla="*/ 78036 h 56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072" h="565204">
                  <a:moveTo>
                    <a:pt x="0" y="0"/>
                  </a:moveTo>
                  <a:lnTo>
                    <a:pt x="484072" y="0"/>
                  </a:lnTo>
                  <a:lnTo>
                    <a:pt x="484072" y="78036"/>
                  </a:lnTo>
                  <a:lnTo>
                    <a:pt x="382069" y="78036"/>
                  </a:lnTo>
                  <a:lnTo>
                    <a:pt x="328782" y="225018"/>
                  </a:lnTo>
                  <a:lnTo>
                    <a:pt x="433016" y="225018"/>
                  </a:lnTo>
                  <a:lnTo>
                    <a:pt x="433016" y="270737"/>
                  </a:lnTo>
                  <a:lnTo>
                    <a:pt x="312206" y="270737"/>
                  </a:lnTo>
                  <a:lnTo>
                    <a:pt x="222024" y="519485"/>
                  </a:lnTo>
                  <a:lnTo>
                    <a:pt x="327377" y="519485"/>
                  </a:lnTo>
                  <a:lnTo>
                    <a:pt x="327377" y="565204"/>
                  </a:lnTo>
                  <a:lnTo>
                    <a:pt x="69616" y="565204"/>
                  </a:lnTo>
                  <a:lnTo>
                    <a:pt x="69616" y="519485"/>
                  </a:lnTo>
                  <a:lnTo>
                    <a:pt x="163444" y="519485"/>
                  </a:lnTo>
                  <a:lnTo>
                    <a:pt x="253626" y="270737"/>
                  </a:lnTo>
                  <a:lnTo>
                    <a:pt x="175255" y="270737"/>
                  </a:lnTo>
                  <a:lnTo>
                    <a:pt x="175255" y="225018"/>
                  </a:lnTo>
                  <a:lnTo>
                    <a:pt x="270202" y="225018"/>
                  </a:lnTo>
                  <a:lnTo>
                    <a:pt x="323489" y="78036"/>
                  </a:lnTo>
                  <a:lnTo>
                    <a:pt x="0" y="78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607238" y="4335342"/>
            <a:ext cx="714357" cy="994997"/>
            <a:chOff x="3134692" y="2058231"/>
            <a:chExt cx="714357" cy="1245797"/>
          </a:xfrm>
        </p:grpSpPr>
        <p:sp>
          <p:nvSpPr>
            <p:cNvPr id="87" name="정육면체 86"/>
            <p:cNvSpPr/>
            <p:nvPr/>
          </p:nvSpPr>
          <p:spPr>
            <a:xfrm>
              <a:off x="3134692" y="2314366"/>
              <a:ext cx="714357" cy="98966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정육면체 87"/>
            <p:cNvSpPr/>
            <p:nvPr/>
          </p:nvSpPr>
          <p:spPr>
            <a:xfrm>
              <a:off x="3295482" y="2058231"/>
              <a:ext cx="552276" cy="272794"/>
            </a:xfrm>
            <a:prstGeom prst="cube">
              <a:avLst>
                <a:gd name="adj" fmla="val 1269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데이터 88"/>
            <p:cNvSpPr/>
            <p:nvPr/>
          </p:nvSpPr>
          <p:spPr>
            <a:xfrm>
              <a:off x="3277398" y="2373747"/>
              <a:ext cx="408203" cy="78036"/>
            </a:xfrm>
            <a:prstGeom prst="flowChartInputOutpu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4584619" y="5476127"/>
            <a:ext cx="884825" cy="995072"/>
            <a:chOff x="2201005" y="2041572"/>
            <a:chExt cx="884825" cy="1245891"/>
          </a:xfrm>
        </p:grpSpPr>
        <p:sp>
          <p:nvSpPr>
            <p:cNvPr id="107" name="정육면체 106"/>
            <p:cNvSpPr/>
            <p:nvPr/>
          </p:nvSpPr>
          <p:spPr>
            <a:xfrm>
              <a:off x="2201005" y="2297801"/>
              <a:ext cx="884825" cy="989662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정육면체 107"/>
            <p:cNvSpPr/>
            <p:nvPr/>
          </p:nvSpPr>
          <p:spPr>
            <a:xfrm>
              <a:off x="2389544" y="2041572"/>
              <a:ext cx="696286" cy="272794"/>
            </a:xfrm>
            <a:prstGeom prst="cube">
              <a:avLst>
                <a:gd name="adj" fmla="val 1269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2263709" y="2651371"/>
              <a:ext cx="485089" cy="48508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2438406" y="2145898"/>
              <a:ext cx="134223" cy="979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149233" y="5580452"/>
            <a:ext cx="765999" cy="829849"/>
            <a:chOff x="4310252" y="2186395"/>
            <a:chExt cx="1203375" cy="1275907"/>
          </a:xfrm>
          <a:solidFill>
            <a:srgbClr val="FF0000"/>
          </a:solidFill>
        </p:grpSpPr>
        <p:sp>
          <p:nvSpPr>
            <p:cNvPr id="104" name="타원 103"/>
            <p:cNvSpPr/>
            <p:nvPr/>
          </p:nvSpPr>
          <p:spPr>
            <a:xfrm>
              <a:off x="4669904" y="2186395"/>
              <a:ext cx="352338" cy="3523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자유형: 도형 104"/>
            <p:cNvSpPr/>
            <p:nvPr/>
          </p:nvSpPr>
          <p:spPr>
            <a:xfrm rot="10800000">
              <a:off x="4310252" y="2424279"/>
              <a:ext cx="719304" cy="1038023"/>
            </a:xfrm>
            <a:custGeom>
              <a:avLst/>
              <a:gdLst>
                <a:gd name="connsiteX0" fmla="*/ 413940 w 719304"/>
                <a:gd name="connsiteY0" fmla="*/ 1038023 h 1038023"/>
                <a:gd name="connsiteX1" fmla="*/ 244020 w 719304"/>
                <a:gd name="connsiteY1" fmla="*/ 801511 h 1038023"/>
                <a:gd name="connsiteX2" fmla="*/ 276681 w 719304"/>
                <a:gd name="connsiteY2" fmla="*/ 734590 h 1038023"/>
                <a:gd name="connsiteX3" fmla="*/ 14628 w 719304"/>
                <a:gd name="connsiteY3" fmla="*/ 734590 h 1038023"/>
                <a:gd name="connsiteX4" fmla="*/ 14628 w 719304"/>
                <a:gd name="connsiteY4" fmla="*/ 608305 h 1038023"/>
                <a:gd name="connsiteX5" fmla="*/ 338315 w 719304"/>
                <a:gd name="connsiteY5" fmla="*/ 608305 h 1038023"/>
                <a:gd name="connsiteX6" fmla="*/ 421985 w 719304"/>
                <a:gd name="connsiteY6" fmla="*/ 436869 h 1038023"/>
                <a:gd name="connsiteX7" fmla="*/ 0 w 719304"/>
                <a:gd name="connsiteY7" fmla="*/ 436869 h 1038023"/>
                <a:gd name="connsiteX8" fmla="*/ 0 w 719304"/>
                <a:gd name="connsiteY8" fmla="*/ 0 h 1038023"/>
                <a:gd name="connsiteX9" fmla="*/ 218435 w 719304"/>
                <a:gd name="connsiteY9" fmla="*/ 0 h 1038023"/>
                <a:gd name="connsiteX10" fmla="*/ 218435 w 719304"/>
                <a:gd name="connsiteY10" fmla="*/ 218435 h 1038023"/>
                <a:gd name="connsiteX11" fmla="*/ 719304 w 719304"/>
                <a:gd name="connsiteY11" fmla="*/ 218435 h 1038023"/>
                <a:gd name="connsiteX12" fmla="*/ 719304 w 719304"/>
                <a:gd name="connsiteY12" fmla="*/ 436869 h 1038023"/>
                <a:gd name="connsiteX13" fmla="*/ 707336 w 719304"/>
                <a:gd name="connsiteY13" fmla="*/ 436869 h 103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9304" h="1038023">
                  <a:moveTo>
                    <a:pt x="413940" y="1038023"/>
                  </a:moveTo>
                  <a:lnTo>
                    <a:pt x="244020" y="801511"/>
                  </a:lnTo>
                  <a:lnTo>
                    <a:pt x="276681" y="734590"/>
                  </a:lnTo>
                  <a:lnTo>
                    <a:pt x="14628" y="734590"/>
                  </a:lnTo>
                  <a:lnTo>
                    <a:pt x="14628" y="608305"/>
                  </a:lnTo>
                  <a:lnTo>
                    <a:pt x="338315" y="608305"/>
                  </a:lnTo>
                  <a:lnTo>
                    <a:pt x="421985" y="436869"/>
                  </a:lnTo>
                  <a:lnTo>
                    <a:pt x="0" y="436869"/>
                  </a:lnTo>
                  <a:lnTo>
                    <a:pt x="0" y="0"/>
                  </a:lnTo>
                  <a:lnTo>
                    <a:pt x="218435" y="0"/>
                  </a:lnTo>
                  <a:lnTo>
                    <a:pt x="218435" y="218435"/>
                  </a:lnTo>
                  <a:lnTo>
                    <a:pt x="719304" y="218435"/>
                  </a:lnTo>
                  <a:lnTo>
                    <a:pt x="719304" y="436869"/>
                  </a:lnTo>
                  <a:lnTo>
                    <a:pt x="707336" y="4368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자유형: 도형 105"/>
            <p:cNvSpPr/>
            <p:nvPr/>
          </p:nvSpPr>
          <p:spPr>
            <a:xfrm>
              <a:off x="5029555" y="2888587"/>
              <a:ext cx="484072" cy="565204"/>
            </a:xfrm>
            <a:custGeom>
              <a:avLst/>
              <a:gdLst>
                <a:gd name="connsiteX0" fmla="*/ 0 w 484072"/>
                <a:gd name="connsiteY0" fmla="*/ 0 h 565204"/>
                <a:gd name="connsiteX1" fmla="*/ 484072 w 484072"/>
                <a:gd name="connsiteY1" fmla="*/ 0 h 565204"/>
                <a:gd name="connsiteX2" fmla="*/ 484072 w 484072"/>
                <a:gd name="connsiteY2" fmla="*/ 78036 h 565204"/>
                <a:gd name="connsiteX3" fmla="*/ 382069 w 484072"/>
                <a:gd name="connsiteY3" fmla="*/ 78036 h 565204"/>
                <a:gd name="connsiteX4" fmla="*/ 328782 w 484072"/>
                <a:gd name="connsiteY4" fmla="*/ 225018 h 565204"/>
                <a:gd name="connsiteX5" fmla="*/ 433016 w 484072"/>
                <a:gd name="connsiteY5" fmla="*/ 225018 h 565204"/>
                <a:gd name="connsiteX6" fmla="*/ 433016 w 484072"/>
                <a:gd name="connsiteY6" fmla="*/ 270737 h 565204"/>
                <a:gd name="connsiteX7" fmla="*/ 312206 w 484072"/>
                <a:gd name="connsiteY7" fmla="*/ 270737 h 565204"/>
                <a:gd name="connsiteX8" fmla="*/ 222024 w 484072"/>
                <a:gd name="connsiteY8" fmla="*/ 519485 h 565204"/>
                <a:gd name="connsiteX9" fmla="*/ 327377 w 484072"/>
                <a:gd name="connsiteY9" fmla="*/ 519485 h 565204"/>
                <a:gd name="connsiteX10" fmla="*/ 327377 w 484072"/>
                <a:gd name="connsiteY10" fmla="*/ 565204 h 565204"/>
                <a:gd name="connsiteX11" fmla="*/ 69616 w 484072"/>
                <a:gd name="connsiteY11" fmla="*/ 565204 h 565204"/>
                <a:gd name="connsiteX12" fmla="*/ 69616 w 484072"/>
                <a:gd name="connsiteY12" fmla="*/ 519485 h 565204"/>
                <a:gd name="connsiteX13" fmla="*/ 163444 w 484072"/>
                <a:gd name="connsiteY13" fmla="*/ 519485 h 565204"/>
                <a:gd name="connsiteX14" fmla="*/ 253626 w 484072"/>
                <a:gd name="connsiteY14" fmla="*/ 270737 h 565204"/>
                <a:gd name="connsiteX15" fmla="*/ 175255 w 484072"/>
                <a:gd name="connsiteY15" fmla="*/ 270737 h 565204"/>
                <a:gd name="connsiteX16" fmla="*/ 175255 w 484072"/>
                <a:gd name="connsiteY16" fmla="*/ 225018 h 565204"/>
                <a:gd name="connsiteX17" fmla="*/ 270202 w 484072"/>
                <a:gd name="connsiteY17" fmla="*/ 225018 h 565204"/>
                <a:gd name="connsiteX18" fmla="*/ 323489 w 484072"/>
                <a:gd name="connsiteY18" fmla="*/ 78036 h 565204"/>
                <a:gd name="connsiteX19" fmla="*/ 0 w 484072"/>
                <a:gd name="connsiteY19" fmla="*/ 78036 h 56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072" h="565204">
                  <a:moveTo>
                    <a:pt x="0" y="0"/>
                  </a:moveTo>
                  <a:lnTo>
                    <a:pt x="484072" y="0"/>
                  </a:lnTo>
                  <a:lnTo>
                    <a:pt x="484072" y="78036"/>
                  </a:lnTo>
                  <a:lnTo>
                    <a:pt x="382069" y="78036"/>
                  </a:lnTo>
                  <a:lnTo>
                    <a:pt x="328782" y="225018"/>
                  </a:lnTo>
                  <a:lnTo>
                    <a:pt x="433016" y="225018"/>
                  </a:lnTo>
                  <a:lnTo>
                    <a:pt x="433016" y="270737"/>
                  </a:lnTo>
                  <a:lnTo>
                    <a:pt x="312206" y="270737"/>
                  </a:lnTo>
                  <a:lnTo>
                    <a:pt x="222024" y="519485"/>
                  </a:lnTo>
                  <a:lnTo>
                    <a:pt x="327377" y="519485"/>
                  </a:lnTo>
                  <a:lnTo>
                    <a:pt x="327377" y="565204"/>
                  </a:lnTo>
                  <a:lnTo>
                    <a:pt x="69616" y="565204"/>
                  </a:lnTo>
                  <a:lnTo>
                    <a:pt x="69616" y="519485"/>
                  </a:lnTo>
                  <a:lnTo>
                    <a:pt x="163444" y="519485"/>
                  </a:lnTo>
                  <a:lnTo>
                    <a:pt x="253626" y="270737"/>
                  </a:lnTo>
                  <a:lnTo>
                    <a:pt x="175255" y="270737"/>
                  </a:lnTo>
                  <a:lnTo>
                    <a:pt x="175255" y="225018"/>
                  </a:lnTo>
                  <a:lnTo>
                    <a:pt x="270202" y="225018"/>
                  </a:lnTo>
                  <a:lnTo>
                    <a:pt x="323489" y="78036"/>
                  </a:lnTo>
                  <a:lnTo>
                    <a:pt x="0" y="78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398249" y="5484813"/>
            <a:ext cx="714357" cy="994997"/>
            <a:chOff x="3134692" y="2058231"/>
            <a:chExt cx="714357" cy="1245797"/>
          </a:xfrm>
        </p:grpSpPr>
        <p:sp>
          <p:nvSpPr>
            <p:cNvPr id="101" name="정육면체 100"/>
            <p:cNvSpPr/>
            <p:nvPr/>
          </p:nvSpPr>
          <p:spPr>
            <a:xfrm>
              <a:off x="3134692" y="2314366"/>
              <a:ext cx="714357" cy="98966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정육면체 101"/>
            <p:cNvSpPr/>
            <p:nvPr/>
          </p:nvSpPr>
          <p:spPr>
            <a:xfrm>
              <a:off x="3295482" y="2058231"/>
              <a:ext cx="552276" cy="272794"/>
            </a:xfrm>
            <a:prstGeom prst="cube">
              <a:avLst>
                <a:gd name="adj" fmla="val 1269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순서도: 데이터 102"/>
            <p:cNvSpPr/>
            <p:nvPr/>
          </p:nvSpPr>
          <p:spPr>
            <a:xfrm>
              <a:off x="3277398" y="2373747"/>
              <a:ext cx="408203" cy="78036"/>
            </a:xfrm>
            <a:prstGeom prst="flowChartInputOutpu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1" name="직선 연결선 110"/>
          <p:cNvCxnSpPr>
            <a:cxnSpLocks/>
          </p:cNvCxnSpPr>
          <p:nvPr/>
        </p:nvCxnSpPr>
        <p:spPr>
          <a:xfrm>
            <a:off x="3943656" y="1477820"/>
            <a:ext cx="0" cy="300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처리 111"/>
          <p:cNvSpPr/>
          <p:nvPr/>
        </p:nvSpPr>
        <p:spPr>
          <a:xfrm>
            <a:off x="4091324" y="1915795"/>
            <a:ext cx="540000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순서도: 처리 112"/>
          <p:cNvSpPr/>
          <p:nvPr/>
        </p:nvSpPr>
        <p:spPr>
          <a:xfrm>
            <a:off x="4940011" y="2036272"/>
            <a:ext cx="360000" cy="1152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989971" y="1408451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40</a:t>
            </a:r>
          </a:p>
        </p:txBody>
      </p:sp>
      <p:sp>
        <p:nvSpPr>
          <p:cNvPr id="115" name="순서도: 처리 114"/>
          <p:cNvSpPr/>
          <p:nvPr/>
        </p:nvSpPr>
        <p:spPr>
          <a:xfrm>
            <a:off x="4940011" y="1810807"/>
            <a:ext cx="718935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>
            <a:cxnSpLocks/>
          </p:cNvCxnSpPr>
          <p:nvPr/>
        </p:nvCxnSpPr>
        <p:spPr>
          <a:xfrm>
            <a:off x="4893611" y="1479218"/>
            <a:ext cx="0" cy="300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처리 116"/>
          <p:cNvSpPr/>
          <p:nvPr/>
        </p:nvSpPr>
        <p:spPr>
          <a:xfrm>
            <a:off x="4940011" y="1925582"/>
            <a:ext cx="540000" cy="115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/>
          <p:cNvCxnSpPr>
            <a:cxnSpLocks/>
          </p:cNvCxnSpPr>
          <p:nvPr/>
        </p:nvCxnSpPr>
        <p:spPr>
          <a:xfrm>
            <a:off x="5742898" y="1502944"/>
            <a:ext cx="0" cy="300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485322" y="1396584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107299" y="1389640"/>
            <a:ext cx="627145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575156" y="957717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6PM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198153" y="964436"/>
            <a:ext cx="275686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784378" y="957717"/>
            <a:ext cx="275686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277752" y="981214"/>
            <a:ext cx="275686" cy="52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9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51395" y="982396"/>
            <a:ext cx="109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9:30</a:t>
            </a:r>
          </a:p>
        </p:txBody>
      </p:sp>
      <p:cxnSp>
        <p:nvCxnSpPr>
          <p:cNvPr id="129" name="직선 연결선 128"/>
          <p:cNvCxnSpPr>
            <a:cxnSpLocks/>
          </p:cNvCxnSpPr>
          <p:nvPr/>
        </p:nvCxnSpPr>
        <p:spPr>
          <a:xfrm>
            <a:off x="7111479" y="1500903"/>
            <a:ext cx="0" cy="300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31726" y="2445112"/>
            <a:ext cx="93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/>
              <a:t>?</a:t>
            </a:r>
            <a:endParaRPr lang="en-US" altLang="ko-KR" sz="48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667835" y="2432928"/>
            <a:ext cx="93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/>
              <a:t>?</a:t>
            </a:r>
            <a:endParaRPr lang="en-US" altLang="ko-KR" sz="48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770665" y="2472356"/>
            <a:ext cx="93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/>
              <a:t>?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22626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13" grpId="0" animBg="1"/>
      <p:bldP spid="25" grpId="0" animBg="1"/>
      <p:bldP spid="26" grpId="0" animBg="1"/>
      <p:bldP spid="27" grpId="0" animBg="1"/>
      <p:bldP spid="30" grpId="0"/>
      <p:bldP spid="33" grpId="0" animBg="1"/>
      <p:bldP spid="34" grpId="0" animBg="1"/>
      <p:bldP spid="35" grpId="0" animBg="1"/>
      <p:bldP spid="37" grpId="0"/>
      <p:bldP spid="41" grpId="0" animBg="1"/>
      <p:bldP spid="43" grpId="0" animBg="1"/>
      <p:bldP spid="45" grpId="0"/>
      <p:bldP spid="112" grpId="0" animBg="1"/>
      <p:bldP spid="113" grpId="0" animBg="1"/>
      <p:bldP spid="114" grpId="0"/>
      <p:bldP spid="115" grpId="0" animBg="1"/>
      <p:bldP spid="117" grpId="0" animBg="1"/>
      <p:bldP spid="119" grpId="0"/>
      <p:bldP spid="120" grpId="0"/>
      <p:bldP spid="128" grpId="0"/>
      <p:bldP spid="97" grpId="0"/>
      <p:bldP spid="12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074" y="193038"/>
            <a:ext cx="11089430" cy="686340"/>
          </a:xfrm>
        </p:spPr>
        <p:txBody>
          <a:bodyPr/>
          <a:lstStyle/>
          <a:p>
            <a:r>
              <a:rPr lang="en-US" dirty="0" smtClean="0"/>
              <a:t>The “new look” dataflow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24579" name="Freeform 3"/>
          <p:cNvSpPr>
            <a:spLocks/>
          </p:cNvSpPr>
          <p:nvPr/>
        </p:nvSpPr>
        <p:spPr bwMode="auto">
          <a:xfrm>
            <a:off x="3788852" y="3657600"/>
            <a:ext cx="450889" cy="1905000"/>
          </a:xfrm>
          <a:custGeom>
            <a:avLst/>
            <a:gdLst>
              <a:gd name="T0" fmla="*/ 0 w 192"/>
              <a:gd name="T1" fmla="*/ 0 h 1248"/>
              <a:gd name="T2" fmla="*/ 0 w 192"/>
              <a:gd name="T3" fmla="*/ 2147483647 h 1248"/>
              <a:gd name="T4" fmla="*/ 646892631 w 192"/>
              <a:gd name="T5" fmla="*/ 2147483647 h 1248"/>
              <a:gd name="T6" fmla="*/ 0 60000 65536"/>
              <a:gd name="T7" fmla="*/ 0 60000 65536"/>
              <a:gd name="T8" fmla="*/ 0 60000 65536"/>
              <a:gd name="T9" fmla="*/ 0 w 192"/>
              <a:gd name="T10" fmla="*/ 0 h 1248"/>
              <a:gd name="T11" fmla="*/ 192 w 192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248">
                <a:moveTo>
                  <a:pt x="0" y="0"/>
                </a:moveTo>
                <a:lnTo>
                  <a:pt x="0" y="1248"/>
                </a:lnTo>
                <a:lnTo>
                  <a:pt x="192" y="124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7615313" y="3276600"/>
            <a:ext cx="682426" cy="1676400"/>
          </a:xfrm>
          <a:custGeom>
            <a:avLst/>
            <a:gdLst>
              <a:gd name="T0" fmla="*/ 0 w 384"/>
              <a:gd name="T1" fmla="*/ 0 h 672"/>
              <a:gd name="T2" fmla="*/ 0 w 384"/>
              <a:gd name="T3" fmla="*/ 1493577685 h 672"/>
              <a:gd name="T4" fmla="*/ 277847225 w 384"/>
              <a:gd name="T5" fmla="*/ 2091009507 h 672"/>
              <a:gd name="T6" fmla="*/ 0 w 384"/>
              <a:gd name="T7" fmla="*/ 2147483647 h 672"/>
              <a:gd name="T8" fmla="*/ 0 w 384"/>
              <a:gd name="T9" fmla="*/ 2147483647 h 672"/>
              <a:gd name="T10" fmla="*/ 740926049 w 384"/>
              <a:gd name="T11" fmla="*/ 2147483647 h 672"/>
              <a:gd name="T12" fmla="*/ 740926049 w 384"/>
              <a:gd name="T13" fmla="*/ 1194861462 h 672"/>
              <a:gd name="T14" fmla="*/ 0 w 384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672"/>
              <a:gd name="T26" fmla="*/ 384 w 384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672">
                <a:moveTo>
                  <a:pt x="0" y="0"/>
                </a:moveTo>
                <a:lnTo>
                  <a:pt x="0" y="240"/>
                </a:lnTo>
                <a:lnTo>
                  <a:pt x="144" y="336"/>
                </a:lnTo>
                <a:lnTo>
                  <a:pt x="0" y="432"/>
                </a:lnTo>
                <a:lnTo>
                  <a:pt x="0" y="672"/>
                </a:lnTo>
                <a:lnTo>
                  <a:pt x="384" y="432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69074" y="2208214"/>
            <a:ext cx="459014" cy="763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Freeform 7"/>
          <p:cNvSpPr>
            <a:spLocks noChangeAspect="1"/>
          </p:cNvSpPr>
          <p:nvPr/>
        </p:nvSpPr>
        <p:spPr bwMode="auto">
          <a:xfrm>
            <a:off x="1120076" y="1774300"/>
            <a:ext cx="645319" cy="1045102"/>
          </a:xfrm>
          <a:custGeom>
            <a:avLst/>
            <a:gdLst>
              <a:gd name="T0" fmla="*/ 0 w 384"/>
              <a:gd name="T1" fmla="*/ 0 h 672"/>
              <a:gd name="T2" fmla="*/ 0 w 384"/>
              <a:gd name="T3" fmla="*/ 523189649 h 672"/>
              <a:gd name="T4" fmla="*/ 204132666 w 384"/>
              <a:gd name="T5" fmla="*/ 732467207 h 672"/>
              <a:gd name="T6" fmla="*/ 0 w 384"/>
              <a:gd name="T7" fmla="*/ 941741996 h 672"/>
              <a:gd name="T8" fmla="*/ 0 w 384"/>
              <a:gd name="T9" fmla="*/ 1464932937 h 672"/>
              <a:gd name="T10" fmla="*/ 544353726 w 384"/>
              <a:gd name="T11" fmla="*/ 941741996 h 672"/>
              <a:gd name="T12" fmla="*/ 544353726 w 384"/>
              <a:gd name="T13" fmla="*/ 418552347 h 672"/>
              <a:gd name="T14" fmla="*/ 0 w 384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672"/>
              <a:gd name="T26" fmla="*/ 384 w 384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672">
                <a:moveTo>
                  <a:pt x="0" y="0"/>
                </a:moveTo>
                <a:lnTo>
                  <a:pt x="0" y="240"/>
                </a:lnTo>
                <a:lnTo>
                  <a:pt x="144" y="336"/>
                </a:lnTo>
                <a:lnTo>
                  <a:pt x="0" y="432"/>
                </a:lnTo>
                <a:lnTo>
                  <a:pt x="0" y="672"/>
                </a:lnTo>
                <a:lnTo>
                  <a:pt x="384" y="432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3561" y="2590800"/>
            <a:ext cx="4265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18922" y="2328403"/>
            <a:ext cx="561350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097734" y="3200400"/>
            <a:ext cx="1433910" cy="91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097734" y="3164793"/>
            <a:ext cx="1433910" cy="95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Inst.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Mem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2448370" y="2202102"/>
            <a:ext cx="427532" cy="61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Freeform 12"/>
          <p:cNvSpPr>
            <a:spLocks/>
          </p:cNvSpPr>
          <p:nvPr/>
        </p:nvSpPr>
        <p:spPr bwMode="auto">
          <a:xfrm>
            <a:off x="888539" y="2590800"/>
            <a:ext cx="175139" cy="1066800"/>
          </a:xfrm>
          <a:custGeom>
            <a:avLst/>
            <a:gdLst>
              <a:gd name="T0" fmla="*/ 0 w 192"/>
              <a:gd name="T1" fmla="*/ 0 h 672"/>
              <a:gd name="T2" fmla="*/ 0 w 192"/>
              <a:gd name="T3" fmla="*/ 1693545178 h 672"/>
              <a:gd name="T4" fmla="*/ 483870045 w 192"/>
              <a:gd name="T5" fmla="*/ 1693545178 h 672"/>
              <a:gd name="T6" fmla="*/ 0 60000 65536"/>
              <a:gd name="T7" fmla="*/ 0 60000 65536"/>
              <a:gd name="T8" fmla="*/ 0 60000 65536"/>
              <a:gd name="T9" fmla="*/ 0 w 192"/>
              <a:gd name="T10" fmla="*/ 0 h 672"/>
              <a:gd name="T11" fmla="*/ 192 w 192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672">
                <a:moveTo>
                  <a:pt x="0" y="0"/>
                </a:moveTo>
                <a:lnTo>
                  <a:pt x="0" y="672"/>
                </a:lnTo>
                <a:lnTo>
                  <a:pt x="192" y="67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2591809" y="3657600"/>
            <a:ext cx="2465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46428" y="1728201"/>
            <a:ext cx="367386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888540" y="1981200"/>
            <a:ext cx="231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097734" y="1918272"/>
            <a:ext cx="740886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3522786" y="1446214"/>
            <a:ext cx="0" cy="44973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4105692" y="2819400"/>
            <a:ext cx="1267363" cy="22860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4239740" y="5181600"/>
            <a:ext cx="1072384" cy="68738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4038290" y="3637752"/>
            <a:ext cx="1419053" cy="95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239740" y="5063784"/>
            <a:ext cx="1072384" cy="83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Sign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Extend</a:t>
            </a: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5312125" y="5562600"/>
            <a:ext cx="5158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3747355" y="5638800"/>
            <a:ext cx="550129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dirty="0"/>
              <a:t>16</a:t>
            </a: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3849782" y="5411788"/>
            <a:ext cx="99521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5306172" y="5638800"/>
            <a:ext cx="550129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/>
              <a:t>32</a:t>
            </a: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5507103" y="5411788"/>
            <a:ext cx="97489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6447471" y="1446214"/>
            <a:ext cx="0" cy="44973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5366964" y="3733800"/>
            <a:ext cx="47526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 flipV="1">
            <a:off x="5379150" y="4514851"/>
            <a:ext cx="45901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AutoShape 30"/>
          <p:cNvSpPr>
            <a:spLocks noChangeArrowheads="1"/>
          </p:cNvSpPr>
          <p:nvPr/>
        </p:nvSpPr>
        <p:spPr bwMode="auto">
          <a:xfrm>
            <a:off x="7030376" y="4165600"/>
            <a:ext cx="292468" cy="11176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lnSpc>
                <a:spcPts val="2400"/>
              </a:lnSpc>
            </a:pPr>
            <a:r>
              <a:rPr lang="en-US" sz="2800" dirty="0" smtClean="0"/>
              <a:t>M</a:t>
            </a:r>
          </a:p>
          <a:p>
            <a:pPr algn="ctr">
              <a:lnSpc>
                <a:spcPts val="2400"/>
              </a:lnSpc>
            </a:pPr>
            <a:r>
              <a:rPr lang="en-US" sz="2800" dirty="0" smtClean="0"/>
              <a:t>U</a:t>
            </a:r>
          </a:p>
          <a:p>
            <a:pPr algn="ctr">
              <a:lnSpc>
                <a:spcPts val="2400"/>
              </a:lnSpc>
            </a:pPr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24607" name="Freeform 31"/>
          <p:cNvSpPr>
            <a:spLocks/>
          </p:cNvSpPr>
          <p:nvPr/>
        </p:nvSpPr>
        <p:spPr bwMode="auto">
          <a:xfrm>
            <a:off x="6347950" y="4876800"/>
            <a:ext cx="682426" cy="762000"/>
          </a:xfrm>
          <a:custGeom>
            <a:avLst/>
            <a:gdLst>
              <a:gd name="T0" fmla="*/ 0 w 240"/>
              <a:gd name="T1" fmla="*/ 1099704398 h 528"/>
              <a:gd name="T2" fmla="*/ 711288997 w 240"/>
              <a:gd name="T3" fmla="*/ 1099704398 h 528"/>
              <a:gd name="T4" fmla="*/ 711288997 w 240"/>
              <a:gd name="T5" fmla="*/ 0 h 528"/>
              <a:gd name="T6" fmla="*/ 1185481754 w 24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528"/>
              <a:gd name="T14" fmla="*/ 240 w 2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528">
                <a:moveTo>
                  <a:pt x="0" y="528"/>
                </a:moveTo>
                <a:lnTo>
                  <a:pt x="144" y="528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7322845" y="3581400"/>
            <a:ext cx="2924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7322845" y="4724400"/>
            <a:ext cx="2924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AutoShape 34"/>
          <p:cNvSpPr>
            <a:spLocks noChangeArrowheads="1"/>
          </p:cNvSpPr>
          <p:nvPr/>
        </p:nvSpPr>
        <p:spPr bwMode="auto">
          <a:xfrm>
            <a:off x="7030376" y="3015867"/>
            <a:ext cx="292468" cy="1131066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lnSpc>
                <a:spcPts val="2400"/>
              </a:lnSpc>
            </a:pPr>
            <a:r>
              <a:rPr lang="en-US" sz="2800" dirty="0" smtClean="0"/>
              <a:t>M</a:t>
            </a:r>
          </a:p>
          <a:p>
            <a:pPr algn="ctr">
              <a:lnSpc>
                <a:spcPts val="2400"/>
              </a:lnSpc>
            </a:pPr>
            <a:r>
              <a:rPr lang="en-US" sz="2800" dirty="0" smtClean="0"/>
              <a:t>U</a:t>
            </a:r>
          </a:p>
          <a:p>
            <a:pPr algn="ctr">
              <a:lnSpc>
                <a:spcPts val="2400"/>
              </a:lnSpc>
            </a:pPr>
            <a:r>
              <a:rPr lang="en-US" sz="2800" dirty="0"/>
              <a:t>X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6835396" y="2466120"/>
            <a:ext cx="917953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6746706" y="2426433"/>
            <a:ext cx="1132019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dirty="0"/>
              <a:t>Comp.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7600456" y="3819708"/>
            <a:ext cx="766983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dirty="0" smtClean="0"/>
              <a:t>ALU</a:t>
            </a:r>
            <a:endParaRPr lang="en-US" sz="2800" dirty="0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8295709" y="4038600"/>
            <a:ext cx="4285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7753349" y="2819400"/>
            <a:ext cx="97090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7699596" y="2390837"/>
            <a:ext cx="1053728" cy="83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400"/>
              <a:t>Branch</a:t>
            </a:r>
          </a:p>
          <a:p>
            <a:pPr algn="ctr"/>
            <a:r>
              <a:rPr lang="en-US" sz="2400" dirty="0"/>
              <a:t>taken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9611464" y="3663950"/>
            <a:ext cx="832722" cy="1295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9219829" y="4035426"/>
            <a:ext cx="434641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>
            <a:off x="10418136" y="4038600"/>
            <a:ext cx="15842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AutoShape 44"/>
          <p:cNvSpPr>
            <a:spLocks noChangeArrowheads="1"/>
          </p:cNvSpPr>
          <p:nvPr/>
        </p:nvSpPr>
        <p:spPr bwMode="auto">
          <a:xfrm>
            <a:off x="11413341" y="3378200"/>
            <a:ext cx="294500" cy="158115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>
            <a:off x="9553663" y="1446214"/>
            <a:ext cx="0" cy="44973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9506287" y="3798221"/>
            <a:ext cx="1048663" cy="95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Mem.</a:t>
            </a:r>
          </a:p>
        </p:txBody>
      </p:sp>
      <p:sp>
        <p:nvSpPr>
          <p:cNvPr id="24623" name="Freeform 47"/>
          <p:cNvSpPr>
            <a:spLocks/>
          </p:cNvSpPr>
          <p:nvPr/>
        </p:nvSpPr>
        <p:spPr bwMode="auto">
          <a:xfrm>
            <a:off x="11470210" y="4187826"/>
            <a:ext cx="341213" cy="1985963"/>
          </a:xfrm>
          <a:custGeom>
            <a:avLst/>
            <a:gdLst>
              <a:gd name="T0" fmla="*/ 329300393 w 144"/>
              <a:gd name="T1" fmla="*/ 0 h 432"/>
              <a:gd name="T2" fmla="*/ 493950647 w 144"/>
              <a:gd name="T3" fmla="*/ 0 h 432"/>
              <a:gd name="T4" fmla="*/ 493950647 w 144"/>
              <a:gd name="T5" fmla="*/ 2147483647 h 432"/>
              <a:gd name="T6" fmla="*/ 0 w 14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432"/>
              <a:gd name="T14" fmla="*/ 144 w 14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432">
                <a:moveTo>
                  <a:pt x="96" y="0"/>
                </a:moveTo>
                <a:lnTo>
                  <a:pt x="144" y="0"/>
                </a:lnTo>
                <a:lnTo>
                  <a:pt x="144" y="432"/>
                </a:lnTo>
                <a:lnTo>
                  <a:pt x="0" y="4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 flipH="1">
            <a:off x="3654803" y="6173788"/>
            <a:ext cx="78966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5" name="Freeform 49"/>
          <p:cNvSpPr>
            <a:spLocks/>
          </p:cNvSpPr>
          <p:nvPr/>
        </p:nvSpPr>
        <p:spPr bwMode="auto">
          <a:xfrm>
            <a:off x="3654804" y="4800600"/>
            <a:ext cx="442765" cy="1373188"/>
          </a:xfrm>
          <a:custGeom>
            <a:avLst/>
            <a:gdLst>
              <a:gd name="T0" fmla="*/ 0 w 528"/>
              <a:gd name="T1" fmla="*/ 2147483647 h 864"/>
              <a:gd name="T2" fmla="*/ 0 w 528"/>
              <a:gd name="T3" fmla="*/ 0 h 864"/>
              <a:gd name="T4" fmla="*/ 226833132 w 528"/>
              <a:gd name="T5" fmla="*/ 0 h 864"/>
              <a:gd name="T6" fmla="*/ 0 60000 65536"/>
              <a:gd name="T7" fmla="*/ 0 60000 65536"/>
              <a:gd name="T8" fmla="*/ 0 60000 65536"/>
              <a:gd name="T9" fmla="*/ 0 w 528"/>
              <a:gd name="T10" fmla="*/ 0 h 864"/>
              <a:gd name="T11" fmla="*/ 528 w 52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864">
                <a:moveTo>
                  <a:pt x="0" y="864"/>
                </a:moveTo>
                <a:lnTo>
                  <a:pt x="0" y="0"/>
                </a:lnTo>
                <a:lnTo>
                  <a:pt x="52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6" name="Line 50"/>
          <p:cNvSpPr>
            <a:spLocks noChangeShapeType="1"/>
          </p:cNvSpPr>
          <p:nvPr/>
        </p:nvSpPr>
        <p:spPr bwMode="auto">
          <a:xfrm>
            <a:off x="11358504" y="1446214"/>
            <a:ext cx="0" cy="44973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5848316" y="1981200"/>
            <a:ext cx="487447" cy="40386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8" name="Line 52"/>
          <p:cNvSpPr>
            <a:spLocks noChangeShapeType="1"/>
          </p:cNvSpPr>
          <p:nvPr/>
        </p:nvSpPr>
        <p:spPr bwMode="auto">
          <a:xfrm>
            <a:off x="3362334" y="3657600"/>
            <a:ext cx="43870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9" name="Freeform 53"/>
          <p:cNvSpPr>
            <a:spLocks/>
          </p:cNvSpPr>
          <p:nvPr/>
        </p:nvSpPr>
        <p:spPr bwMode="auto">
          <a:xfrm>
            <a:off x="3788851" y="3041650"/>
            <a:ext cx="292468" cy="609600"/>
          </a:xfrm>
          <a:custGeom>
            <a:avLst/>
            <a:gdLst>
              <a:gd name="T0" fmla="*/ 0 w 144"/>
              <a:gd name="T1" fmla="*/ 967740089 h 384"/>
              <a:gd name="T2" fmla="*/ 0 w 144"/>
              <a:gd name="T3" fmla="*/ 0 h 384"/>
              <a:gd name="T4" fmla="*/ 362902445 w 144"/>
              <a:gd name="T5" fmla="*/ 0 h 384"/>
              <a:gd name="T6" fmla="*/ 0 60000 65536"/>
              <a:gd name="T7" fmla="*/ 0 60000 65536"/>
              <a:gd name="T8" fmla="*/ 0 60000 65536"/>
              <a:gd name="T9" fmla="*/ 0 w 144"/>
              <a:gd name="T10" fmla="*/ 0 h 384"/>
              <a:gd name="T11" fmla="*/ 144 w 1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384">
                <a:moveTo>
                  <a:pt x="0" y="384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0" name="Line 54"/>
          <p:cNvSpPr>
            <a:spLocks noChangeShapeType="1"/>
          </p:cNvSpPr>
          <p:nvPr/>
        </p:nvSpPr>
        <p:spPr bwMode="auto">
          <a:xfrm>
            <a:off x="3752294" y="3657600"/>
            <a:ext cx="3533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1" name="Text Box 55"/>
          <p:cNvSpPr txBox="1">
            <a:spLocks noChangeArrowheads="1"/>
          </p:cNvSpPr>
          <p:nvPr/>
        </p:nvSpPr>
        <p:spPr bwMode="auto">
          <a:xfrm>
            <a:off x="3277486" y="2565401"/>
            <a:ext cx="894775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400"/>
              <a:t>IR</a:t>
            </a:r>
            <a:r>
              <a:rPr lang="en-US" sz="2400" baseline="-25000"/>
              <a:t>6...10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2874887" y="1981200"/>
            <a:ext cx="487447" cy="403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Text Box 57"/>
          <p:cNvSpPr txBox="1">
            <a:spLocks noChangeArrowheads="1"/>
          </p:cNvSpPr>
          <p:nvPr/>
        </p:nvSpPr>
        <p:spPr bwMode="auto">
          <a:xfrm>
            <a:off x="3257387" y="3175001"/>
            <a:ext cx="947674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400"/>
              <a:t>IR</a:t>
            </a:r>
            <a:r>
              <a:rPr lang="en-US" sz="2400" baseline="-25000"/>
              <a:t>11..15</a:t>
            </a:r>
          </a:p>
        </p:txBody>
      </p:sp>
      <p:sp>
        <p:nvSpPr>
          <p:cNvPr id="24634" name="Line 58"/>
          <p:cNvSpPr>
            <a:spLocks noChangeShapeType="1"/>
          </p:cNvSpPr>
          <p:nvPr/>
        </p:nvSpPr>
        <p:spPr bwMode="auto">
          <a:xfrm>
            <a:off x="6343888" y="3733800"/>
            <a:ext cx="698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5" name="Freeform 59"/>
          <p:cNvSpPr>
            <a:spLocks/>
          </p:cNvSpPr>
          <p:nvPr/>
        </p:nvSpPr>
        <p:spPr bwMode="auto">
          <a:xfrm>
            <a:off x="6579487" y="2819400"/>
            <a:ext cx="243724" cy="914400"/>
          </a:xfrm>
          <a:custGeom>
            <a:avLst/>
            <a:gdLst>
              <a:gd name="T0" fmla="*/ 0 w 144"/>
              <a:gd name="T1" fmla="*/ 1451609782 h 576"/>
              <a:gd name="T2" fmla="*/ 0 w 144"/>
              <a:gd name="T3" fmla="*/ 0 h 576"/>
              <a:gd name="T4" fmla="*/ 252015601 w 144"/>
              <a:gd name="T5" fmla="*/ 0 h 576"/>
              <a:gd name="T6" fmla="*/ 0 60000 65536"/>
              <a:gd name="T7" fmla="*/ 0 60000 65536"/>
              <a:gd name="T8" fmla="*/ 0 60000 65536"/>
              <a:gd name="T9" fmla="*/ 0 w 144"/>
              <a:gd name="T10" fmla="*/ 0 h 576"/>
              <a:gd name="T11" fmla="*/ 144 w 144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576">
                <a:moveTo>
                  <a:pt x="0" y="57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6" name="Line 60"/>
          <p:cNvSpPr>
            <a:spLocks noChangeShapeType="1"/>
          </p:cNvSpPr>
          <p:nvPr/>
        </p:nvSpPr>
        <p:spPr bwMode="auto">
          <a:xfrm>
            <a:off x="3362336" y="2208213"/>
            <a:ext cx="24758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7" name="Freeform 61"/>
          <p:cNvSpPr>
            <a:spLocks/>
          </p:cNvSpPr>
          <p:nvPr/>
        </p:nvSpPr>
        <p:spPr bwMode="auto">
          <a:xfrm>
            <a:off x="6335765" y="2208214"/>
            <a:ext cx="688520" cy="1144587"/>
          </a:xfrm>
          <a:custGeom>
            <a:avLst/>
            <a:gdLst>
              <a:gd name="T0" fmla="*/ 0 w 384"/>
              <a:gd name="T1" fmla="*/ 0 h 720"/>
              <a:gd name="T2" fmla="*/ 94276641 w 384"/>
              <a:gd name="T3" fmla="*/ 0 h 720"/>
              <a:gd name="T4" fmla="*/ 94276641 w 384"/>
              <a:gd name="T5" fmla="*/ 1819554901 h 720"/>
              <a:gd name="T6" fmla="*/ 754217336 w 384"/>
              <a:gd name="T7" fmla="*/ 1819554901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720"/>
              <a:gd name="T14" fmla="*/ 384 w 384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720">
                <a:moveTo>
                  <a:pt x="0" y="0"/>
                </a:moveTo>
                <a:lnTo>
                  <a:pt x="48" y="0"/>
                </a:lnTo>
                <a:lnTo>
                  <a:pt x="48" y="720"/>
                </a:lnTo>
                <a:lnTo>
                  <a:pt x="384" y="72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8" name="Line 62"/>
          <p:cNvSpPr>
            <a:spLocks noChangeShapeType="1"/>
          </p:cNvSpPr>
          <p:nvPr/>
        </p:nvSpPr>
        <p:spPr bwMode="auto">
          <a:xfrm flipV="1">
            <a:off x="6329672" y="4500563"/>
            <a:ext cx="694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9" name="Rectangle 63"/>
          <p:cNvSpPr>
            <a:spLocks noChangeArrowheads="1"/>
          </p:cNvSpPr>
          <p:nvPr/>
        </p:nvSpPr>
        <p:spPr bwMode="auto">
          <a:xfrm>
            <a:off x="8724256" y="1981200"/>
            <a:ext cx="487447" cy="403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0" name="Freeform 64"/>
          <p:cNvSpPr>
            <a:spLocks/>
          </p:cNvSpPr>
          <p:nvPr/>
        </p:nvSpPr>
        <p:spPr bwMode="auto">
          <a:xfrm>
            <a:off x="6579487" y="4495800"/>
            <a:ext cx="2144769" cy="838200"/>
          </a:xfrm>
          <a:custGeom>
            <a:avLst/>
            <a:gdLst>
              <a:gd name="T0" fmla="*/ 0 w 1056"/>
              <a:gd name="T1" fmla="*/ 0 h 528"/>
              <a:gd name="T2" fmla="*/ 0 w 1056"/>
              <a:gd name="T3" fmla="*/ 1330642282 h 528"/>
              <a:gd name="T4" fmla="*/ 2056447343 w 1056"/>
              <a:gd name="T5" fmla="*/ 1330642282 h 528"/>
              <a:gd name="T6" fmla="*/ 2056447343 w 1056"/>
              <a:gd name="T7" fmla="*/ 483869975 h 528"/>
              <a:gd name="T8" fmla="*/ 2147483647 w 1056"/>
              <a:gd name="T9" fmla="*/ 483869975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528"/>
              <a:gd name="T17" fmla="*/ 1056 w 105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528">
                <a:moveTo>
                  <a:pt x="0" y="0"/>
                </a:moveTo>
                <a:lnTo>
                  <a:pt x="0" y="528"/>
                </a:lnTo>
                <a:lnTo>
                  <a:pt x="816" y="528"/>
                </a:lnTo>
                <a:lnTo>
                  <a:pt x="816" y="192"/>
                </a:lnTo>
                <a:lnTo>
                  <a:pt x="1056" y="19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41" name="Line 65"/>
          <p:cNvSpPr>
            <a:spLocks noChangeShapeType="1"/>
          </p:cNvSpPr>
          <p:nvPr/>
        </p:nvSpPr>
        <p:spPr bwMode="auto">
          <a:xfrm>
            <a:off x="9211703" y="4800601"/>
            <a:ext cx="43261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0576556" y="1981200"/>
            <a:ext cx="487447" cy="403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1064004" y="4038600"/>
            <a:ext cx="349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44" name="Freeform 68"/>
          <p:cNvSpPr>
            <a:spLocks/>
          </p:cNvSpPr>
          <p:nvPr/>
        </p:nvSpPr>
        <p:spPr bwMode="auto">
          <a:xfrm>
            <a:off x="9311225" y="4038600"/>
            <a:ext cx="1265332" cy="1219200"/>
          </a:xfrm>
          <a:custGeom>
            <a:avLst/>
            <a:gdLst>
              <a:gd name="T0" fmla="*/ 0 w 624"/>
              <a:gd name="T1" fmla="*/ 0 h 768"/>
              <a:gd name="T2" fmla="*/ 0 w 624"/>
              <a:gd name="T3" fmla="*/ 1935480178 h 768"/>
              <a:gd name="T4" fmla="*/ 1567539424 w 624"/>
              <a:gd name="T5" fmla="*/ 1935480178 h 768"/>
              <a:gd name="T6" fmla="*/ 0 60000 65536"/>
              <a:gd name="T7" fmla="*/ 0 60000 65536"/>
              <a:gd name="T8" fmla="*/ 0 60000 65536"/>
              <a:gd name="T9" fmla="*/ 0 w 624"/>
              <a:gd name="T10" fmla="*/ 0 h 768"/>
              <a:gd name="T11" fmla="*/ 624 w 62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768">
                <a:moveTo>
                  <a:pt x="0" y="0"/>
                </a:moveTo>
                <a:lnTo>
                  <a:pt x="0" y="768"/>
                </a:lnTo>
                <a:lnTo>
                  <a:pt x="624" y="7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9211703" y="5638800"/>
            <a:ext cx="136485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46" name="Freeform 70"/>
          <p:cNvSpPr>
            <a:spLocks/>
          </p:cNvSpPr>
          <p:nvPr/>
        </p:nvSpPr>
        <p:spPr bwMode="auto">
          <a:xfrm>
            <a:off x="3461856" y="4114800"/>
            <a:ext cx="7799159" cy="2133600"/>
          </a:xfrm>
          <a:custGeom>
            <a:avLst/>
            <a:gdLst>
              <a:gd name="T0" fmla="*/ 2147483647 w 3840"/>
              <a:gd name="T1" fmla="*/ 2147483647 h 1344"/>
              <a:gd name="T2" fmla="*/ 2147483647 w 3840"/>
              <a:gd name="T3" fmla="*/ 2147483647 h 1344"/>
              <a:gd name="T4" fmla="*/ 2147483647 w 3840"/>
              <a:gd name="T5" fmla="*/ 2147483647 h 1344"/>
              <a:gd name="T6" fmla="*/ 0 w 3840"/>
              <a:gd name="T7" fmla="*/ 2147483647 h 1344"/>
              <a:gd name="T8" fmla="*/ 0 w 3840"/>
              <a:gd name="T9" fmla="*/ 0 h 1344"/>
              <a:gd name="T10" fmla="*/ 846772682 w 3840"/>
              <a:gd name="T11" fmla="*/ 0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0"/>
              <a:gd name="T19" fmla="*/ 0 h 1344"/>
              <a:gd name="T20" fmla="*/ 3840 w 3840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0" h="1344">
                <a:moveTo>
                  <a:pt x="3744" y="960"/>
                </a:moveTo>
                <a:lnTo>
                  <a:pt x="3840" y="960"/>
                </a:lnTo>
                <a:lnTo>
                  <a:pt x="3840" y="1344"/>
                </a:lnTo>
                <a:lnTo>
                  <a:pt x="0" y="1344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47" name="Rectangle 71"/>
          <p:cNvSpPr>
            <a:spLocks noChangeArrowheads="1"/>
          </p:cNvSpPr>
          <p:nvPr/>
        </p:nvSpPr>
        <p:spPr bwMode="auto">
          <a:xfrm>
            <a:off x="3328908" y="3754492"/>
            <a:ext cx="848287" cy="70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000" dirty="0"/>
              <a:t>MEM/</a:t>
            </a:r>
          </a:p>
          <a:p>
            <a:pPr algn="ctr"/>
            <a:r>
              <a:rPr lang="en-US" sz="2000" dirty="0"/>
              <a:t>WB.IR</a:t>
            </a:r>
          </a:p>
        </p:txBody>
      </p:sp>
      <p:sp>
        <p:nvSpPr>
          <p:cNvPr id="24648" name="Freeform 72"/>
          <p:cNvSpPr>
            <a:spLocks/>
          </p:cNvSpPr>
          <p:nvPr/>
        </p:nvSpPr>
        <p:spPr bwMode="auto">
          <a:xfrm>
            <a:off x="11064005" y="4343400"/>
            <a:ext cx="339183" cy="914400"/>
          </a:xfrm>
          <a:custGeom>
            <a:avLst/>
            <a:gdLst>
              <a:gd name="T0" fmla="*/ 0 w 144"/>
              <a:gd name="T1" fmla="*/ 1451609782 h 576"/>
              <a:gd name="T2" fmla="*/ 162696523 w 144"/>
              <a:gd name="T3" fmla="*/ 1451609782 h 576"/>
              <a:gd name="T4" fmla="*/ 162696523 w 144"/>
              <a:gd name="T5" fmla="*/ 0 h 576"/>
              <a:gd name="T6" fmla="*/ 488089626 w 144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576"/>
              <a:gd name="T14" fmla="*/ 144 w 144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576">
                <a:moveTo>
                  <a:pt x="0" y="576"/>
                </a:moveTo>
                <a:lnTo>
                  <a:pt x="48" y="576"/>
                </a:lnTo>
                <a:lnTo>
                  <a:pt x="48" y="0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49" name="AutoShape 73"/>
          <p:cNvSpPr>
            <a:spLocks noChangeArrowheads="1"/>
          </p:cNvSpPr>
          <p:nvPr/>
        </p:nvSpPr>
        <p:spPr bwMode="auto">
          <a:xfrm>
            <a:off x="2192461" y="1750472"/>
            <a:ext cx="292468" cy="122132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lnSpc>
                <a:spcPts val="2400"/>
              </a:lnSpc>
            </a:pPr>
            <a:r>
              <a:rPr lang="en-US" sz="2800" dirty="0">
                <a:solidFill>
                  <a:schemeClr val="bg1"/>
                </a:solidFill>
              </a:rPr>
              <a:t>M</a:t>
            </a:r>
          </a:p>
          <a:p>
            <a:pPr algn="ctr">
              <a:lnSpc>
                <a:spcPts val="24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U</a:t>
            </a:r>
          </a:p>
          <a:p>
            <a:pPr algn="ctr">
              <a:lnSpc>
                <a:spcPts val="2400"/>
              </a:lnSpc>
            </a:pPr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650" name="Line 74"/>
          <p:cNvSpPr>
            <a:spLocks noChangeShapeType="1"/>
          </p:cNvSpPr>
          <p:nvPr/>
        </p:nvSpPr>
        <p:spPr bwMode="auto">
          <a:xfrm>
            <a:off x="1775548" y="2358485"/>
            <a:ext cx="416912" cy="37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51" name="Freeform 75"/>
          <p:cNvSpPr>
            <a:spLocks/>
          </p:cNvSpPr>
          <p:nvPr/>
        </p:nvSpPr>
        <p:spPr bwMode="auto">
          <a:xfrm>
            <a:off x="1802503" y="1371600"/>
            <a:ext cx="7508722" cy="2667000"/>
          </a:xfrm>
          <a:custGeom>
            <a:avLst/>
            <a:gdLst>
              <a:gd name="T0" fmla="*/ 2147483647 w 3696"/>
              <a:gd name="T1" fmla="*/ 2147483647 h 1680"/>
              <a:gd name="T2" fmla="*/ 2147483647 w 3696"/>
              <a:gd name="T3" fmla="*/ 0 h 1680"/>
              <a:gd name="T4" fmla="*/ 0 w 3696"/>
              <a:gd name="T5" fmla="*/ 0 h 1680"/>
              <a:gd name="T6" fmla="*/ 0 w 3696"/>
              <a:gd name="T7" fmla="*/ 1209675045 h 1680"/>
              <a:gd name="T8" fmla="*/ 484132827 w 3696"/>
              <a:gd name="T9" fmla="*/ 1209675045 h 1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6"/>
              <a:gd name="T16" fmla="*/ 0 h 1680"/>
              <a:gd name="T17" fmla="*/ 3696 w 3696"/>
              <a:gd name="T18" fmla="*/ 1680 h 1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6" h="1680">
                <a:moveTo>
                  <a:pt x="3696" y="1680"/>
                </a:moveTo>
                <a:lnTo>
                  <a:pt x="3696" y="0"/>
                </a:lnTo>
                <a:lnTo>
                  <a:pt x="0" y="0"/>
                </a:lnTo>
                <a:lnTo>
                  <a:pt x="0" y="480"/>
                </a:lnTo>
                <a:lnTo>
                  <a:pt x="192" y="48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52" name="Oval 76"/>
          <p:cNvSpPr>
            <a:spLocks noChangeArrowheads="1"/>
          </p:cNvSpPr>
          <p:nvPr/>
        </p:nvSpPr>
        <p:spPr bwMode="auto">
          <a:xfrm>
            <a:off x="9260448" y="3995738"/>
            <a:ext cx="97489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3" name="Freeform 77"/>
          <p:cNvSpPr>
            <a:spLocks/>
          </p:cNvSpPr>
          <p:nvPr/>
        </p:nvSpPr>
        <p:spPr bwMode="auto">
          <a:xfrm>
            <a:off x="2289950" y="1472049"/>
            <a:ext cx="7214222" cy="1295400"/>
          </a:xfrm>
          <a:custGeom>
            <a:avLst/>
            <a:gdLst>
              <a:gd name="T0" fmla="*/ 2147483647 w 3552"/>
              <a:gd name="T1" fmla="*/ 2056447678 h 816"/>
              <a:gd name="T2" fmla="*/ 2147483647 w 3552"/>
              <a:gd name="T3" fmla="*/ 2056447678 h 816"/>
              <a:gd name="T4" fmla="*/ 2147483647 w 3552"/>
              <a:gd name="T5" fmla="*/ 0 h 816"/>
              <a:gd name="T6" fmla="*/ 0 w 3552"/>
              <a:gd name="T7" fmla="*/ 0 h 816"/>
              <a:gd name="T8" fmla="*/ 0 w 3552"/>
              <a:gd name="T9" fmla="*/ 604837517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52"/>
              <a:gd name="T16" fmla="*/ 0 h 816"/>
              <a:gd name="T17" fmla="*/ 3552 w 3552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52" h="816">
                <a:moveTo>
                  <a:pt x="3408" y="816"/>
                </a:moveTo>
                <a:lnTo>
                  <a:pt x="3552" y="816"/>
                </a:lnTo>
                <a:lnTo>
                  <a:pt x="3552" y="0"/>
                </a:ln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54" name="Freeform 78"/>
          <p:cNvSpPr>
            <a:spLocks/>
          </p:cNvSpPr>
          <p:nvPr/>
        </p:nvSpPr>
        <p:spPr bwMode="auto">
          <a:xfrm>
            <a:off x="535139" y="1600201"/>
            <a:ext cx="2144769" cy="608013"/>
          </a:xfrm>
          <a:custGeom>
            <a:avLst/>
            <a:gdLst>
              <a:gd name="T0" fmla="*/ 2147483647 w 1056"/>
              <a:gd name="T1" fmla="*/ 962707924 h 384"/>
              <a:gd name="T2" fmla="*/ 2147483647 w 1056"/>
              <a:gd name="T3" fmla="*/ 0 h 384"/>
              <a:gd name="T4" fmla="*/ 0 w 1056"/>
              <a:gd name="T5" fmla="*/ 0 h 384"/>
              <a:gd name="T6" fmla="*/ 0 w 1056"/>
              <a:gd name="T7" fmla="*/ 962707924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1056" y="384"/>
                </a:moveTo>
                <a:lnTo>
                  <a:pt x="1056" y="0"/>
                </a:ln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2711026" y="1485900"/>
            <a:ext cx="912664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IF/ID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5581817" y="1485900"/>
            <a:ext cx="1032633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ID/EX</a:t>
            </a: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8263006" y="1485900"/>
            <a:ext cx="1513534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/>
              <a:t>EX/MEM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9886248" y="1485900"/>
            <a:ext cx="1669025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/>
              <a:t>MEM/WB</a:t>
            </a:r>
          </a:p>
        </p:txBody>
      </p:sp>
      <p:sp>
        <p:nvSpPr>
          <p:cNvPr id="24660" name="Oval 84"/>
          <p:cNvSpPr>
            <a:spLocks noChangeArrowheads="1"/>
          </p:cNvSpPr>
          <p:nvPr/>
        </p:nvSpPr>
        <p:spPr bwMode="auto">
          <a:xfrm>
            <a:off x="3740106" y="3611563"/>
            <a:ext cx="97489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61" name="Freeform 85"/>
          <p:cNvSpPr>
            <a:spLocks/>
          </p:cNvSpPr>
          <p:nvPr/>
        </p:nvSpPr>
        <p:spPr bwMode="auto">
          <a:xfrm>
            <a:off x="3786820" y="5568950"/>
            <a:ext cx="2047279" cy="381000"/>
          </a:xfrm>
          <a:custGeom>
            <a:avLst/>
            <a:gdLst>
              <a:gd name="T0" fmla="*/ 0 w 1008"/>
              <a:gd name="T1" fmla="*/ 0 h 240"/>
              <a:gd name="T2" fmla="*/ 0 w 1008"/>
              <a:gd name="T3" fmla="*/ 604837545 h 240"/>
              <a:gd name="T4" fmla="*/ 2147483647 w 1008"/>
              <a:gd name="T5" fmla="*/ 604837545 h 240"/>
              <a:gd name="T6" fmla="*/ 0 60000 65536"/>
              <a:gd name="T7" fmla="*/ 0 60000 65536"/>
              <a:gd name="T8" fmla="*/ 0 60000 65536"/>
              <a:gd name="T9" fmla="*/ 0 w 1008"/>
              <a:gd name="T10" fmla="*/ 0 h 240"/>
              <a:gd name="T11" fmla="*/ 1008 w 100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40">
                <a:moveTo>
                  <a:pt x="0" y="0"/>
                </a:moveTo>
                <a:lnTo>
                  <a:pt x="0" y="240"/>
                </a:lnTo>
                <a:lnTo>
                  <a:pt x="1008" y="2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62" name="Line 86"/>
          <p:cNvSpPr>
            <a:spLocks noChangeShapeType="1"/>
          </p:cNvSpPr>
          <p:nvPr/>
        </p:nvSpPr>
        <p:spPr bwMode="auto">
          <a:xfrm>
            <a:off x="6347951" y="5943600"/>
            <a:ext cx="237630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157285" y="838201"/>
            <a:ext cx="1246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cs typeface="Times New Roman" pitchFamily="18" charset="0"/>
              </a:rPr>
              <a:t>FETCH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30523" y="838201"/>
            <a:ext cx="1588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cs typeface="Times New Roman" pitchFamily="18" charset="0"/>
              </a:rPr>
              <a:t>DECODE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083525" y="838201"/>
            <a:ext cx="1695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cs typeface="Times New Roman" pitchFamily="18" charset="0"/>
              </a:rPr>
              <a:t>EXECUTE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910378" y="838201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Times New Roman" pitchFamily="18" charset="0"/>
              </a:rPr>
              <a:t>MEM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405432" y="838201"/>
            <a:ext cx="78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WB</a:t>
            </a:r>
          </a:p>
        </p:txBody>
      </p:sp>
      <p:sp>
        <p:nvSpPr>
          <p:cNvPr id="94" name="Rectangle 83"/>
          <p:cNvSpPr>
            <a:spLocks noChangeArrowheads="1"/>
          </p:cNvSpPr>
          <p:nvPr/>
        </p:nvSpPr>
        <p:spPr bwMode="auto">
          <a:xfrm>
            <a:off x="390615" y="5818216"/>
            <a:ext cx="11581777" cy="718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29" tIns="45714" rIns="91429" bIns="45714" anchor="ctr">
            <a:no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3333CC"/>
                </a:solidFill>
              </a:rPr>
              <a:t>Data must be </a:t>
            </a:r>
            <a:r>
              <a:rPr lang="en-US" sz="2800" b="1" dirty="0" smtClean="0">
                <a:solidFill>
                  <a:srgbClr val="3333CC"/>
                </a:solidFill>
              </a:rPr>
              <a:t>stored </a:t>
            </a:r>
            <a:r>
              <a:rPr lang="en-US" sz="2800" b="1" dirty="0">
                <a:solidFill>
                  <a:srgbClr val="3333CC"/>
                </a:solidFill>
              </a:rPr>
              <a:t>from one </a:t>
            </a:r>
            <a:r>
              <a:rPr lang="en-US" sz="2800" b="1" dirty="0" smtClean="0">
                <a:solidFill>
                  <a:srgbClr val="3333CC"/>
                </a:solidFill>
              </a:rPr>
              <a:t>stage </a:t>
            </a:r>
            <a:r>
              <a:rPr lang="en-US" sz="2800" b="1" dirty="0">
                <a:solidFill>
                  <a:srgbClr val="3333CC"/>
                </a:solidFill>
              </a:rPr>
              <a:t>to the </a:t>
            </a:r>
            <a:r>
              <a:rPr lang="en-US" sz="2800" b="1" dirty="0" smtClean="0">
                <a:solidFill>
                  <a:srgbClr val="3333CC"/>
                </a:solidFill>
              </a:rPr>
              <a:t>next in </a:t>
            </a:r>
            <a:r>
              <a:rPr lang="en-US" sz="2800" b="1" i="1" dirty="0">
                <a:solidFill>
                  <a:srgbClr val="3333CC"/>
                </a:solidFill>
              </a:rPr>
              <a:t>pipeline </a:t>
            </a:r>
            <a:r>
              <a:rPr lang="en-US" sz="2800" b="1" i="1" dirty="0" smtClean="0">
                <a:solidFill>
                  <a:srgbClr val="3333CC"/>
                </a:solidFill>
              </a:rPr>
              <a:t>registers/latches</a:t>
            </a:r>
            <a:r>
              <a:rPr lang="en-US" sz="2800" b="1" dirty="0" smtClean="0">
                <a:solidFill>
                  <a:srgbClr val="3333CC"/>
                </a:solidFill>
              </a:rPr>
              <a:t>. It </a:t>
            </a:r>
            <a:r>
              <a:rPr lang="en-US" sz="2800" b="1" dirty="0">
                <a:solidFill>
                  <a:srgbClr val="3333CC"/>
                </a:solidFill>
              </a:rPr>
              <a:t>holds </a:t>
            </a:r>
            <a:r>
              <a:rPr lang="en-US" sz="2800" b="1" dirty="0" smtClean="0">
                <a:solidFill>
                  <a:srgbClr val="3333CC"/>
                </a:solidFill>
              </a:rPr>
              <a:t>temporary values between clocks </a:t>
            </a:r>
            <a:r>
              <a:rPr lang="en-US" sz="2800" b="1" dirty="0">
                <a:solidFill>
                  <a:srgbClr val="3333CC"/>
                </a:solidFill>
              </a:rPr>
              <a:t>and </a:t>
            </a:r>
            <a:r>
              <a:rPr lang="en-US" sz="2800" b="1" dirty="0" smtClean="0">
                <a:solidFill>
                  <a:srgbClr val="3333CC"/>
                </a:solidFill>
              </a:rPr>
              <a:t>needed info</a:t>
            </a:r>
            <a:r>
              <a:rPr lang="en-US" sz="2800" b="1" dirty="0">
                <a:solidFill>
                  <a:srgbClr val="3333CC"/>
                </a:solidFill>
              </a:rPr>
              <a:t>. for </a:t>
            </a:r>
            <a:r>
              <a:rPr lang="en-US" sz="2800" b="1" dirty="0" smtClean="0">
                <a:solidFill>
                  <a:srgbClr val="3333CC"/>
                </a:solidFill>
              </a:rPr>
              <a:t>execution</a:t>
            </a:r>
            <a:r>
              <a:rPr lang="en-US" sz="2800" b="1" dirty="0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2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7" grpId="0" animBg="1"/>
      <p:bldP spid="24632" grpId="0" animBg="1"/>
      <p:bldP spid="24639" grpId="0" animBg="1"/>
      <p:bldP spid="24642" grpId="0" animBg="1"/>
      <p:bldP spid="24655" grpId="0"/>
      <p:bldP spid="24656" grpId="0"/>
      <p:bldP spid="24657" grpId="0"/>
      <p:bldP spid="24658" grpId="0"/>
      <p:bldP spid="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4" y="129180"/>
            <a:ext cx="11945936" cy="772676"/>
          </a:xfrm>
        </p:spPr>
        <p:txBody>
          <a:bodyPr/>
          <a:lstStyle/>
          <a:p>
            <a:r>
              <a:rPr lang="en-US" dirty="0" smtClean="0"/>
              <a:t>Another way to look at it…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7</a:t>
            </a:fld>
            <a:endParaRPr lang="en-US" dirty="0"/>
          </a:p>
        </p:txBody>
      </p:sp>
      <p:graphicFrame>
        <p:nvGraphicFramePr>
          <p:cNvPr id="396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55642"/>
              </p:ext>
            </p:extLst>
          </p:nvPr>
        </p:nvGraphicFramePr>
        <p:xfrm>
          <a:off x="246064" y="1122645"/>
          <a:ext cx="11520487" cy="2103060"/>
        </p:xfrm>
        <a:graphic>
          <a:graphicData uri="http://schemas.openxmlformats.org/drawingml/2006/table">
            <a:tbl>
              <a:tblPr/>
              <a:tblGrid>
                <a:gridCol w="1507246"/>
                <a:gridCol w="1251084"/>
                <a:gridCol w="1253370"/>
                <a:gridCol w="1251083"/>
                <a:gridCol w="1251084"/>
                <a:gridCol w="1251083"/>
                <a:gridCol w="1251084"/>
                <a:gridCol w="1253370"/>
                <a:gridCol w="1251083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Inst. #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Inst.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Inst.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+1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Inst.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+2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Inst.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+3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65" name="Text Box 65"/>
          <p:cNvSpPr txBox="1">
            <a:spLocks noChangeArrowheads="1"/>
          </p:cNvSpPr>
          <p:nvPr/>
        </p:nvSpPr>
        <p:spPr bwMode="auto">
          <a:xfrm>
            <a:off x="5225175" y="673776"/>
            <a:ext cx="2284579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/>
              <a:t>Clock Number</a:t>
            </a:r>
          </a:p>
        </p:txBody>
      </p:sp>
      <p:sp>
        <p:nvSpPr>
          <p:cNvPr id="25666" name="Line 66"/>
          <p:cNvSpPr>
            <a:spLocks noChangeShapeType="1"/>
          </p:cNvSpPr>
          <p:nvPr/>
        </p:nvSpPr>
        <p:spPr bwMode="auto">
          <a:xfrm>
            <a:off x="7491413" y="970245"/>
            <a:ext cx="427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7" name="Line 67"/>
          <p:cNvSpPr>
            <a:spLocks noChangeShapeType="1"/>
          </p:cNvSpPr>
          <p:nvPr/>
        </p:nvSpPr>
        <p:spPr bwMode="auto">
          <a:xfrm>
            <a:off x="246064" y="970245"/>
            <a:ext cx="50418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083091" y="3213355"/>
            <a:ext cx="5606349" cy="859069"/>
            <a:chOff x="1056" y="2140"/>
            <a:chExt cx="2544" cy="500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2254" y="2140"/>
              <a:ext cx="237" cy="500"/>
              <a:chOff x="1246" y="988"/>
              <a:chExt cx="237" cy="500"/>
            </a:xfrm>
          </p:grpSpPr>
          <p:sp>
            <p:nvSpPr>
              <p:cNvPr id="25741" name="Freeform 70"/>
              <p:cNvSpPr>
                <a:spLocks/>
              </p:cNvSpPr>
              <p:nvPr/>
            </p:nvSpPr>
            <p:spPr bwMode="auto">
              <a:xfrm>
                <a:off x="1248" y="1056"/>
                <a:ext cx="192" cy="432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99 h 672"/>
                  <a:gd name="T4" fmla="*/ 36 w 384"/>
                  <a:gd name="T5" fmla="*/ 139 h 672"/>
                  <a:gd name="T6" fmla="*/ 0 w 384"/>
                  <a:gd name="T7" fmla="*/ 179 h 672"/>
                  <a:gd name="T8" fmla="*/ 0 w 384"/>
                  <a:gd name="T9" fmla="*/ 278 h 672"/>
                  <a:gd name="T10" fmla="*/ 96 w 384"/>
                  <a:gd name="T11" fmla="*/ 179 h 672"/>
                  <a:gd name="T12" fmla="*/ 96 w 384"/>
                  <a:gd name="T13" fmla="*/ 79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400"/>
              </a:p>
            </p:txBody>
          </p:sp>
          <p:sp>
            <p:nvSpPr>
              <p:cNvPr id="25742" name="Text Box 71"/>
              <p:cNvSpPr txBox="1">
                <a:spLocks noChangeArrowheads="1"/>
              </p:cNvSpPr>
              <p:nvPr/>
            </p:nvSpPr>
            <p:spPr bwMode="auto">
              <a:xfrm rot="16200000">
                <a:off x="1133" y="1101"/>
                <a:ext cx="463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b="1" dirty="0"/>
                  <a:t>ALU</a:t>
                </a:r>
              </a:p>
            </p:txBody>
          </p:sp>
        </p:grpSp>
        <p:sp>
          <p:nvSpPr>
            <p:cNvPr id="25729" name="Rectangle 72"/>
            <p:cNvSpPr>
              <a:spLocks noChangeArrowheads="1"/>
            </p:cNvSpPr>
            <p:nvPr/>
          </p:nvSpPr>
          <p:spPr bwMode="auto">
            <a:xfrm>
              <a:off x="1632" y="2256"/>
              <a:ext cx="336" cy="3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Reg</a:t>
              </a:r>
            </a:p>
          </p:txBody>
        </p:sp>
        <p:sp>
          <p:nvSpPr>
            <p:cNvPr id="25730" name="Line 73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31" name="Line 74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32" name="Rectangle 75"/>
            <p:cNvSpPr>
              <a:spLocks noChangeArrowheads="1"/>
            </p:cNvSpPr>
            <p:nvPr/>
          </p:nvSpPr>
          <p:spPr bwMode="auto">
            <a:xfrm>
              <a:off x="1056" y="2256"/>
              <a:ext cx="336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IM</a:t>
              </a:r>
            </a:p>
          </p:txBody>
        </p:sp>
        <p:sp>
          <p:nvSpPr>
            <p:cNvPr id="25733" name="Line 76"/>
            <p:cNvSpPr>
              <a:spLocks noChangeShapeType="1"/>
            </p:cNvSpPr>
            <p:nvPr/>
          </p:nvSpPr>
          <p:spPr bwMode="auto">
            <a:xfrm>
              <a:off x="1392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34" name="Freeform 77"/>
            <p:cNvSpPr>
              <a:spLocks/>
            </p:cNvSpPr>
            <p:nvPr/>
          </p:nvSpPr>
          <p:spPr bwMode="auto">
            <a:xfrm>
              <a:off x="1536" y="2304"/>
              <a:ext cx="96" cy="96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64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35" name="Rectangle 78"/>
            <p:cNvSpPr>
              <a:spLocks noChangeArrowheads="1"/>
            </p:cNvSpPr>
            <p:nvPr/>
          </p:nvSpPr>
          <p:spPr bwMode="auto">
            <a:xfrm>
              <a:off x="2736" y="2256"/>
              <a:ext cx="336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25736" name="Line 79"/>
            <p:cNvSpPr>
              <a:spLocks noChangeShapeType="1"/>
            </p:cNvSpPr>
            <p:nvPr/>
          </p:nvSpPr>
          <p:spPr bwMode="auto">
            <a:xfrm>
              <a:off x="244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37" name="Rectangle 80"/>
            <p:cNvSpPr>
              <a:spLocks noChangeArrowheads="1"/>
            </p:cNvSpPr>
            <p:nvPr/>
          </p:nvSpPr>
          <p:spPr bwMode="auto">
            <a:xfrm>
              <a:off x="3264" y="2256"/>
              <a:ext cx="336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/>
                <a:t>Reg</a:t>
              </a:r>
            </a:p>
          </p:txBody>
        </p:sp>
        <p:sp>
          <p:nvSpPr>
            <p:cNvPr id="25738" name="Line 81"/>
            <p:cNvSpPr>
              <a:spLocks noChangeShapeType="1"/>
            </p:cNvSpPr>
            <p:nvPr/>
          </p:nvSpPr>
          <p:spPr bwMode="auto">
            <a:xfrm>
              <a:off x="3072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39" name="Freeform 82"/>
            <p:cNvSpPr>
              <a:spLocks/>
            </p:cNvSpPr>
            <p:nvPr/>
          </p:nvSpPr>
          <p:spPr bwMode="auto">
            <a:xfrm>
              <a:off x="2688" y="2400"/>
              <a:ext cx="528" cy="240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240 h 240"/>
                <a:gd name="T4" fmla="*/ 432 w 528"/>
                <a:gd name="T5" fmla="*/ 240 h 240"/>
                <a:gd name="T6" fmla="*/ 432 w 528"/>
                <a:gd name="T7" fmla="*/ 96 h 240"/>
                <a:gd name="T8" fmla="*/ 528 w 528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40"/>
                <a:gd name="T17" fmla="*/ 528 w 528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432" y="240"/>
                  </a:lnTo>
                  <a:lnTo>
                    <a:pt x="432" y="96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40" name="Freeform 83"/>
            <p:cNvSpPr>
              <a:spLocks/>
            </p:cNvSpPr>
            <p:nvPr/>
          </p:nvSpPr>
          <p:spPr bwMode="auto">
            <a:xfrm>
              <a:off x="2208" y="2400"/>
              <a:ext cx="384" cy="240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40">
                  <a:moveTo>
                    <a:pt x="0" y="144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288" y="96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</p:grpSp>
      <p:sp>
        <p:nvSpPr>
          <p:cNvPr id="25669" name="Line 84"/>
          <p:cNvSpPr>
            <a:spLocks noChangeShapeType="1"/>
          </p:cNvSpPr>
          <p:nvPr/>
        </p:nvSpPr>
        <p:spPr bwMode="auto">
          <a:xfrm>
            <a:off x="3035113" y="3330190"/>
            <a:ext cx="0" cy="32988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0" name="Line 85"/>
          <p:cNvSpPr>
            <a:spLocks noChangeShapeType="1"/>
          </p:cNvSpPr>
          <p:nvPr/>
        </p:nvSpPr>
        <p:spPr bwMode="auto">
          <a:xfrm>
            <a:off x="4304475" y="3330190"/>
            <a:ext cx="0" cy="32988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1" name="Line 86"/>
          <p:cNvSpPr>
            <a:spLocks noChangeShapeType="1"/>
          </p:cNvSpPr>
          <p:nvPr/>
        </p:nvSpPr>
        <p:spPr bwMode="auto">
          <a:xfrm>
            <a:off x="5468057" y="3330190"/>
            <a:ext cx="0" cy="32988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2" name="Line 87"/>
          <p:cNvSpPr>
            <a:spLocks noChangeShapeType="1"/>
          </p:cNvSpPr>
          <p:nvPr/>
        </p:nvSpPr>
        <p:spPr bwMode="auto">
          <a:xfrm>
            <a:off x="6737419" y="3330190"/>
            <a:ext cx="0" cy="32988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3" name="Line 88"/>
          <p:cNvSpPr>
            <a:spLocks noChangeShapeType="1"/>
          </p:cNvSpPr>
          <p:nvPr/>
        </p:nvSpPr>
        <p:spPr bwMode="auto">
          <a:xfrm>
            <a:off x="7901000" y="3330190"/>
            <a:ext cx="0" cy="32988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4" name="Line 89"/>
          <p:cNvSpPr>
            <a:spLocks noChangeShapeType="1"/>
          </p:cNvSpPr>
          <p:nvPr/>
        </p:nvSpPr>
        <p:spPr bwMode="auto">
          <a:xfrm>
            <a:off x="9064582" y="3330190"/>
            <a:ext cx="0" cy="32988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5" name="Line 90"/>
          <p:cNvSpPr>
            <a:spLocks noChangeShapeType="1"/>
          </p:cNvSpPr>
          <p:nvPr/>
        </p:nvSpPr>
        <p:spPr bwMode="auto">
          <a:xfrm>
            <a:off x="10228164" y="3330190"/>
            <a:ext cx="0" cy="32988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3299563" y="4008855"/>
            <a:ext cx="5606349" cy="888278"/>
            <a:chOff x="1056" y="2123"/>
            <a:chExt cx="2544" cy="517"/>
          </a:xfrm>
        </p:grpSpPr>
        <p:grpSp>
          <p:nvGrpSpPr>
            <p:cNvPr id="5" name="Group 92"/>
            <p:cNvGrpSpPr>
              <a:grpSpLocks/>
            </p:cNvGrpSpPr>
            <p:nvPr/>
          </p:nvGrpSpPr>
          <p:grpSpPr bwMode="auto">
            <a:xfrm>
              <a:off x="2253" y="2123"/>
              <a:ext cx="237" cy="517"/>
              <a:chOff x="1245" y="971"/>
              <a:chExt cx="237" cy="517"/>
            </a:xfrm>
          </p:grpSpPr>
          <p:sp>
            <p:nvSpPr>
              <p:cNvPr id="25726" name="Freeform 93"/>
              <p:cNvSpPr>
                <a:spLocks/>
              </p:cNvSpPr>
              <p:nvPr/>
            </p:nvSpPr>
            <p:spPr bwMode="auto">
              <a:xfrm>
                <a:off x="1248" y="1056"/>
                <a:ext cx="192" cy="432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99 h 672"/>
                  <a:gd name="T4" fmla="*/ 36 w 384"/>
                  <a:gd name="T5" fmla="*/ 139 h 672"/>
                  <a:gd name="T6" fmla="*/ 0 w 384"/>
                  <a:gd name="T7" fmla="*/ 179 h 672"/>
                  <a:gd name="T8" fmla="*/ 0 w 384"/>
                  <a:gd name="T9" fmla="*/ 278 h 672"/>
                  <a:gd name="T10" fmla="*/ 96 w 384"/>
                  <a:gd name="T11" fmla="*/ 179 h 672"/>
                  <a:gd name="T12" fmla="*/ 96 w 384"/>
                  <a:gd name="T13" fmla="*/ 79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400"/>
              </a:p>
            </p:txBody>
          </p:sp>
          <p:sp>
            <p:nvSpPr>
              <p:cNvPr id="25727" name="Text Box 94"/>
              <p:cNvSpPr txBox="1">
                <a:spLocks noChangeArrowheads="1"/>
              </p:cNvSpPr>
              <p:nvPr/>
            </p:nvSpPr>
            <p:spPr bwMode="auto">
              <a:xfrm rot="16200000">
                <a:off x="1124" y="1092"/>
                <a:ext cx="480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b="1"/>
                  <a:t>ALU</a:t>
                </a:r>
              </a:p>
            </p:txBody>
          </p:sp>
        </p:grpSp>
        <p:sp>
          <p:nvSpPr>
            <p:cNvPr id="25714" name="Rectangle 95"/>
            <p:cNvSpPr>
              <a:spLocks noChangeArrowheads="1"/>
            </p:cNvSpPr>
            <p:nvPr/>
          </p:nvSpPr>
          <p:spPr bwMode="auto">
            <a:xfrm>
              <a:off x="1632" y="2256"/>
              <a:ext cx="336" cy="3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Reg</a:t>
              </a:r>
            </a:p>
          </p:txBody>
        </p:sp>
        <p:sp>
          <p:nvSpPr>
            <p:cNvPr id="25715" name="Line 96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16" name="Line 97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17" name="Rectangle 98"/>
            <p:cNvSpPr>
              <a:spLocks noChangeArrowheads="1"/>
            </p:cNvSpPr>
            <p:nvPr/>
          </p:nvSpPr>
          <p:spPr bwMode="auto">
            <a:xfrm>
              <a:off x="1056" y="2256"/>
              <a:ext cx="336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IM</a:t>
              </a:r>
            </a:p>
          </p:txBody>
        </p:sp>
        <p:sp>
          <p:nvSpPr>
            <p:cNvPr id="25718" name="Line 99"/>
            <p:cNvSpPr>
              <a:spLocks noChangeShapeType="1"/>
            </p:cNvSpPr>
            <p:nvPr/>
          </p:nvSpPr>
          <p:spPr bwMode="auto">
            <a:xfrm>
              <a:off x="1392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19" name="Freeform 100"/>
            <p:cNvSpPr>
              <a:spLocks/>
            </p:cNvSpPr>
            <p:nvPr/>
          </p:nvSpPr>
          <p:spPr bwMode="auto">
            <a:xfrm>
              <a:off x="1536" y="2304"/>
              <a:ext cx="96" cy="96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64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20" name="Rectangle 101"/>
            <p:cNvSpPr>
              <a:spLocks noChangeArrowheads="1"/>
            </p:cNvSpPr>
            <p:nvPr/>
          </p:nvSpPr>
          <p:spPr bwMode="auto">
            <a:xfrm>
              <a:off x="2736" y="2256"/>
              <a:ext cx="336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25721" name="Line 102"/>
            <p:cNvSpPr>
              <a:spLocks noChangeShapeType="1"/>
            </p:cNvSpPr>
            <p:nvPr/>
          </p:nvSpPr>
          <p:spPr bwMode="auto">
            <a:xfrm>
              <a:off x="244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22" name="Rectangle 103"/>
            <p:cNvSpPr>
              <a:spLocks noChangeArrowheads="1"/>
            </p:cNvSpPr>
            <p:nvPr/>
          </p:nvSpPr>
          <p:spPr bwMode="auto">
            <a:xfrm>
              <a:off x="3264" y="2256"/>
              <a:ext cx="336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/>
                <a:t>Reg</a:t>
              </a:r>
            </a:p>
          </p:txBody>
        </p:sp>
        <p:sp>
          <p:nvSpPr>
            <p:cNvPr id="25723" name="Line 104"/>
            <p:cNvSpPr>
              <a:spLocks noChangeShapeType="1"/>
            </p:cNvSpPr>
            <p:nvPr/>
          </p:nvSpPr>
          <p:spPr bwMode="auto">
            <a:xfrm>
              <a:off x="3072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24" name="Freeform 105"/>
            <p:cNvSpPr>
              <a:spLocks/>
            </p:cNvSpPr>
            <p:nvPr/>
          </p:nvSpPr>
          <p:spPr bwMode="auto">
            <a:xfrm>
              <a:off x="2688" y="2400"/>
              <a:ext cx="528" cy="240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240 h 240"/>
                <a:gd name="T4" fmla="*/ 432 w 528"/>
                <a:gd name="T5" fmla="*/ 240 h 240"/>
                <a:gd name="T6" fmla="*/ 432 w 528"/>
                <a:gd name="T7" fmla="*/ 96 h 240"/>
                <a:gd name="T8" fmla="*/ 528 w 528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40"/>
                <a:gd name="T17" fmla="*/ 528 w 528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432" y="240"/>
                  </a:lnTo>
                  <a:lnTo>
                    <a:pt x="432" y="96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25" name="Freeform 106"/>
            <p:cNvSpPr>
              <a:spLocks/>
            </p:cNvSpPr>
            <p:nvPr/>
          </p:nvSpPr>
          <p:spPr bwMode="auto">
            <a:xfrm>
              <a:off x="2208" y="2400"/>
              <a:ext cx="384" cy="240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40">
                  <a:moveTo>
                    <a:pt x="0" y="144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288" y="96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</p:grp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4516035" y="4833562"/>
            <a:ext cx="5606349" cy="888278"/>
            <a:chOff x="1056" y="2123"/>
            <a:chExt cx="2544" cy="517"/>
          </a:xfrm>
        </p:grpSpPr>
        <p:grpSp>
          <p:nvGrpSpPr>
            <p:cNvPr id="7" name="Group 108"/>
            <p:cNvGrpSpPr>
              <a:grpSpLocks/>
            </p:cNvGrpSpPr>
            <p:nvPr/>
          </p:nvGrpSpPr>
          <p:grpSpPr bwMode="auto">
            <a:xfrm>
              <a:off x="2252" y="2123"/>
              <a:ext cx="237" cy="517"/>
              <a:chOff x="1244" y="971"/>
              <a:chExt cx="237" cy="517"/>
            </a:xfrm>
          </p:grpSpPr>
          <p:sp>
            <p:nvSpPr>
              <p:cNvPr id="25711" name="Freeform 109"/>
              <p:cNvSpPr>
                <a:spLocks/>
              </p:cNvSpPr>
              <p:nvPr/>
            </p:nvSpPr>
            <p:spPr bwMode="auto">
              <a:xfrm>
                <a:off x="1248" y="1056"/>
                <a:ext cx="192" cy="432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99 h 672"/>
                  <a:gd name="T4" fmla="*/ 36 w 384"/>
                  <a:gd name="T5" fmla="*/ 139 h 672"/>
                  <a:gd name="T6" fmla="*/ 0 w 384"/>
                  <a:gd name="T7" fmla="*/ 179 h 672"/>
                  <a:gd name="T8" fmla="*/ 0 w 384"/>
                  <a:gd name="T9" fmla="*/ 278 h 672"/>
                  <a:gd name="T10" fmla="*/ 96 w 384"/>
                  <a:gd name="T11" fmla="*/ 179 h 672"/>
                  <a:gd name="T12" fmla="*/ 96 w 384"/>
                  <a:gd name="T13" fmla="*/ 79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400"/>
              </a:p>
            </p:txBody>
          </p:sp>
          <p:sp>
            <p:nvSpPr>
              <p:cNvPr id="25712" name="Text Box 110"/>
              <p:cNvSpPr txBox="1">
                <a:spLocks noChangeArrowheads="1"/>
              </p:cNvSpPr>
              <p:nvPr/>
            </p:nvSpPr>
            <p:spPr bwMode="auto">
              <a:xfrm rot="16200000">
                <a:off x="1123" y="1092"/>
                <a:ext cx="480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b="1"/>
                  <a:t>ALU</a:t>
                </a:r>
              </a:p>
            </p:txBody>
          </p:sp>
        </p:grpSp>
        <p:sp>
          <p:nvSpPr>
            <p:cNvPr id="25699" name="Rectangle 111"/>
            <p:cNvSpPr>
              <a:spLocks noChangeArrowheads="1"/>
            </p:cNvSpPr>
            <p:nvPr/>
          </p:nvSpPr>
          <p:spPr bwMode="auto">
            <a:xfrm>
              <a:off x="1632" y="2256"/>
              <a:ext cx="336" cy="3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Reg</a:t>
              </a:r>
            </a:p>
          </p:txBody>
        </p:sp>
        <p:sp>
          <p:nvSpPr>
            <p:cNvPr id="25700" name="Line 112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01" name="Line 113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02" name="Rectangle 114"/>
            <p:cNvSpPr>
              <a:spLocks noChangeArrowheads="1"/>
            </p:cNvSpPr>
            <p:nvPr/>
          </p:nvSpPr>
          <p:spPr bwMode="auto">
            <a:xfrm>
              <a:off x="1056" y="2256"/>
              <a:ext cx="336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IM</a:t>
              </a:r>
            </a:p>
          </p:txBody>
        </p:sp>
        <p:sp>
          <p:nvSpPr>
            <p:cNvPr id="25703" name="Line 115"/>
            <p:cNvSpPr>
              <a:spLocks noChangeShapeType="1"/>
            </p:cNvSpPr>
            <p:nvPr/>
          </p:nvSpPr>
          <p:spPr bwMode="auto">
            <a:xfrm>
              <a:off x="1392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04" name="Freeform 116"/>
            <p:cNvSpPr>
              <a:spLocks/>
            </p:cNvSpPr>
            <p:nvPr/>
          </p:nvSpPr>
          <p:spPr bwMode="auto">
            <a:xfrm>
              <a:off x="1536" y="2304"/>
              <a:ext cx="96" cy="96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64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05" name="Rectangle 117"/>
            <p:cNvSpPr>
              <a:spLocks noChangeArrowheads="1"/>
            </p:cNvSpPr>
            <p:nvPr/>
          </p:nvSpPr>
          <p:spPr bwMode="auto">
            <a:xfrm>
              <a:off x="2736" y="2256"/>
              <a:ext cx="336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25706" name="Line 118"/>
            <p:cNvSpPr>
              <a:spLocks noChangeShapeType="1"/>
            </p:cNvSpPr>
            <p:nvPr/>
          </p:nvSpPr>
          <p:spPr bwMode="auto">
            <a:xfrm>
              <a:off x="244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07" name="Rectangle 119"/>
            <p:cNvSpPr>
              <a:spLocks noChangeArrowheads="1"/>
            </p:cNvSpPr>
            <p:nvPr/>
          </p:nvSpPr>
          <p:spPr bwMode="auto">
            <a:xfrm>
              <a:off x="3264" y="2256"/>
              <a:ext cx="336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/>
                <a:t>Reg</a:t>
              </a:r>
            </a:p>
          </p:txBody>
        </p:sp>
        <p:sp>
          <p:nvSpPr>
            <p:cNvPr id="25708" name="Line 120"/>
            <p:cNvSpPr>
              <a:spLocks noChangeShapeType="1"/>
            </p:cNvSpPr>
            <p:nvPr/>
          </p:nvSpPr>
          <p:spPr bwMode="auto">
            <a:xfrm>
              <a:off x="3072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09" name="Freeform 121"/>
            <p:cNvSpPr>
              <a:spLocks/>
            </p:cNvSpPr>
            <p:nvPr/>
          </p:nvSpPr>
          <p:spPr bwMode="auto">
            <a:xfrm>
              <a:off x="2688" y="2400"/>
              <a:ext cx="528" cy="240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240 h 240"/>
                <a:gd name="T4" fmla="*/ 432 w 528"/>
                <a:gd name="T5" fmla="*/ 240 h 240"/>
                <a:gd name="T6" fmla="*/ 432 w 528"/>
                <a:gd name="T7" fmla="*/ 96 h 240"/>
                <a:gd name="T8" fmla="*/ 528 w 528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40"/>
                <a:gd name="T17" fmla="*/ 528 w 528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432" y="240"/>
                  </a:lnTo>
                  <a:lnTo>
                    <a:pt x="432" y="96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710" name="Freeform 122"/>
            <p:cNvSpPr>
              <a:spLocks/>
            </p:cNvSpPr>
            <p:nvPr/>
          </p:nvSpPr>
          <p:spPr bwMode="auto">
            <a:xfrm>
              <a:off x="2208" y="2400"/>
              <a:ext cx="384" cy="240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40">
                  <a:moveTo>
                    <a:pt x="0" y="144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288" y="96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</p:grp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5679617" y="5658268"/>
            <a:ext cx="5606349" cy="888278"/>
            <a:chOff x="1056" y="2123"/>
            <a:chExt cx="2544" cy="517"/>
          </a:xfrm>
        </p:grpSpPr>
        <p:grpSp>
          <p:nvGrpSpPr>
            <p:cNvPr id="9" name="Group 124"/>
            <p:cNvGrpSpPr>
              <a:grpSpLocks/>
            </p:cNvGrpSpPr>
            <p:nvPr/>
          </p:nvGrpSpPr>
          <p:grpSpPr bwMode="auto">
            <a:xfrm>
              <a:off x="2252" y="2123"/>
              <a:ext cx="237" cy="517"/>
              <a:chOff x="1244" y="971"/>
              <a:chExt cx="237" cy="517"/>
            </a:xfrm>
          </p:grpSpPr>
          <p:sp>
            <p:nvSpPr>
              <p:cNvPr id="25696" name="Freeform 125"/>
              <p:cNvSpPr>
                <a:spLocks/>
              </p:cNvSpPr>
              <p:nvPr/>
            </p:nvSpPr>
            <p:spPr bwMode="auto">
              <a:xfrm>
                <a:off x="1248" y="1056"/>
                <a:ext cx="192" cy="432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99 h 672"/>
                  <a:gd name="T4" fmla="*/ 36 w 384"/>
                  <a:gd name="T5" fmla="*/ 139 h 672"/>
                  <a:gd name="T6" fmla="*/ 0 w 384"/>
                  <a:gd name="T7" fmla="*/ 179 h 672"/>
                  <a:gd name="T8" fmla="*/ 0 w 384"/>
                  <a:gd name="T9" fmla="*/ 278 h 672"/>
                  <a:gd name="T10" fmla="*/ 96 w 384"/>
                  <a:gd name="T11" fmla="*/ 179 h 672"/>
                  <a:gd name="T12" fmla="*/ 96 w 384"/>
                  <a:gd name="T13" fmla="*/ 79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4400"/>
              </a:p>
            </p:txBody>
          </p:sp>
          <p:sp>
            <p:nvSpPr>
              <p:cNvPr id="25697" name="Text Box 126"/>
              <p:cNvSpPr txBox="1">
                <a:spLocks noChangeArrowheads="1"/>
              </p:cNvSpPr>
              <p:nvPr/>
            </p:nvSpPr>
            <p:spPr bwMode="auto">
              <a:xfrm rot="16200000">
                <a:off x="1123" y="1092"/>
                <a:ext cx="480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b="1" dirty="0"/>
                  <a:t>ALU</a:t>
                </a:r>
              </a:p>
            </p:txBody>
          </p:sp>
        </p:grpSp>
        <p:sp>
          <p:nvSpPr>
            <p:cNvPr id="25684" name="Rectangle 127"/>
            <p:cNvSpPr>
              <a:spLocks noChangeArrowheads="1"/>
            </p:cNvSpPr>
            <p:nvPr/>
          </p:nvSpPr>
          <p:spPr bwMode="auto">
            <a:xfrm>
              <a:off x="1632" y="2256"/>
              <a:ext cx="336" cy="3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Reg</a:t>
              </a:r>
            </a:p>
          </p:txBody>
        </p:sp>
        <p:sp>
          <p:nvSpPr>
            <p:cNvPr id="25685" name="Line 128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686" name="Line 129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687" name="Rectangle 130"/>
            <p:cNvSpPr>
              <a:spLocks noChangeArrowheads="1"/>
            </p:cNvSpPr>
            <p:nvPr/>
          </p:nvSpPr>
          <p:spPr bwMode="auto">
            <a:xfrm>
              <a:off x="1056" y="2256"/>
              <a:ext cx="336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IM</a:t>
              </a:r>
            </a:p>
          </p:txBody>
        </p:sp>
        <p:sp>
          <p:nvSpPr>
            <p:cNvPr id="25688" name="Line 131"/>
            <p:cNvSpPr>
              <a:spLocks noChangeShapeType="1"/>
            </p:cNvSpPr>
            <p:nvPr/>
          </p:nvSpPr>
          <p:spPr bwMode="auto">
            <a:xfrm>
              <a:off x="1392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689" name="Freeform 132"/>
            <p:cNvSpPr>
              <a:spLocks/>
            </p:cNvSpPr>
            <p:nvPr/>
          </p:nvSpPr>
          <p:spPr bwMode="auto">
            <a:xfrm>
              <a:off x="1536" y="2304"/>
              <a:ext cx="96" cy="96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64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690" name="Rectangle 133"/>
            <p:cNvSpPr>
              <a:spLocks noChangeArrowheads="1"/>
            </p:cNvSpPr>
            <p:nvPr/>
          </p:nvSpPr>
          <p:spPr bwMode="auto">
            <a:xfrm>
              <a:off x="2736" y="2256"/>
              <a:ext cx="336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25691" name="Line 134"/>
            <p:cNvSpPr>
              <a:spLocks noChangeShapeType="1"/>
            </p:cNvSpPr>
            <p:nvPr/>
          </p:nvSpPr>
          <p:spPr bwMode="auto">
            <a:xfrm>
              <a:off x="244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692" name="Rectangle 135"/>
            <p:cNvSpPr>
              <a:spLocks noChangeArrowheads="1"/>
            </p:cNvSpPr>
            <p:nvPr/>
          </p:nvSpPr>
          <p:spPr bwMode="auto">
            <a:xfrm>
              <a:off x="3264" y="2256"/>
              <a:ext cx="336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3200" b="1" dirty="0" err="1"/>
                <a:t>Reg</a:t>
              </a:r>
              <a:endParaRPr lang="en-US" sz="3200" b="1" dirty="0"/>
            </a:p>
          </p:txBody>
        </p:sp>
        <p:sp>
          <p:nvSpPr>
            <p:cNvPr id="25693" name="Line 136"/>
            <p:cNvSpPr>
              <a:spLocks noChangeShapeType="1"/>
            </p:cNvSpPr>
            <p:nvPr/>
          </p:nvSpPr>
          <p:spPr bwMode="auto">
            <a:xfrm>
              <a:off x="3072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694" name="Freeform 137"/>
            <p:cNvSpPr>
              <a:spLocks/>
            </p:cNvSpPr>
            <p:nvPr/>
          </p:nvSpPr>
          <p:spPr bwMode="auto">
            <a:xfrm>
              <a:off x="2688" y="2400"/>
              <a:ext cx="528" cy="240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240 h 240"/>
                <a:gd name="T4" fmla="*/ 432 w 528"/>
                <a:gd name="T5" fmla="*/ 240 h 240"/>
                <a:gd name="T6" fmla="*/ 432 w 528"/>
                <a:gd name="T7" fmla="*/ 96 h 240"/>
                <a:gd name="T8" fmla="*/ 528 w 528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40"/>
                <a:gd name="T17" fmla="*/ 528 w 528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432" y="240"/>
                  </a:lnTo>
                  <a:lnTo>
                    <a:pt x="432" y="96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5695" name="Freeform 138"/>
            <p:cNvSpPr>
              <a:spLocks/>
            </p:cNvSpPr>
            <p:nvPr/>
          </p:nvSpPr>
          <p:spPr bwMode="auto">
            <a:xfrm>
              <a:off x="2208" y="2400"/>
              <a:ext cx="384" cy="240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40">
                  <a:moveTo>
                    <a:pt x="0" y="144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288" y="96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4400"/>
            </a:p>
          </p:txBody>
        </p:sp>
      </p:grpSp>
      <p:sp>
        <p:nvSpPr>
          <p:cNvPr id="25679" name="Line 139"/>
          <p:cNvSpPr>
            <a:spLocks noChangeShapeType="1"/>
          </p:cNvSpPr>
          <p:nvPr/>
        </p:nvSpPr>
        <p:spPr bwMode="auto">
          <a:xfrm>
            <a:off x="1730140" y="3412661"/>
            <a:ext cx="0" cy="31338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80" name="Text Box 140"/>
          <p:cNvSpPr txBox="1">
            <a:spLocks noChangeArrowheads="1"/>
          </p:cNvSpPr>
          <p:nvPr/>
        </p:nvSpPr>
        <p:spPr bwMode="auto">
          <a:xfrm rot="16200000">
            <a:off x="-263023" y="4464278"/>
            <a:ext cx="2609154" cy="138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Program 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execution order</a:t>
            </a:r>
          </a:p>
          <a:p>
            <a:pPr algn="ctr"/>
            <a:r>
              <a:rPr lang="en-US" sz="2800" b="1" dirty="0" smtClean="0"/>
              <a:t> </a:t>
            </a:r>
            <a:r>
              <a:rPr lang="en-US" sz="2800" b="1" dirty="0"/>
              <a:t>(in instructions)</a:t>
            </a:r>
          </a:p>
        </p:txBody>
      </p:sp>
      <p:sp>
        <p:nvSpPr>
          <p:cNvPr id="25681" name="Text Box 141"/>
          <p:cNvSpPr txBox="1">
            <a:spLocks noChangeArrowheads="1"/>
          </p:cNvSpPr>
          <p:nvPr/>
        </p:nvSpPr>
        <p:spPr bwMode="auto">
          <a:xfrm>
            <a:off x="10543173" y="3247389"/>
            <a:ext cx="923629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/>
              <a:t>Time</a:t>
            </a:r>
          </a:p>
        </p:txBody>
      </p:sp>
      <p:sp>
        <p:nvSpPr>
          <p:cNvPr id="25682" name="Line 142"/>
          <p:cNvSpPr>
            <a:spLocks noChangeShapeType="1"/>
          </p:cNvSpPr>
          <p:nvPr/>
        </p:nvSpPr>
        <p:spPr bwMode="auto">
          <a:xfrm>
            <a:off x="10651285" y="3773374"/>
            <a:ext cx="13069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017" name="Rectangle 129"/>
          <p:cNvSpPr>
            <a:spLocks noGrp="1" noChangeArrowheads="1"/>
          </p:cNvSpPr>
          <p:nvPr>
            <p:ph type="title"/>
          </p:nvPr>
        </p:nvSpPr>
        <p:spPr>
          <a:xfrm>
            <a:off x="207818" y="129886"/>
            <a:ext cx="11984182" cy="763732"/>
          </a:xfrm>
        </p:spPr>
        <p:txBody>
          <a:bodyPr/>
          <a:lstStyle/>
          <a:p>
            <a:r>
              <a:rPr lang="en-US" dirty="0"/>
              <a:t>Pipelining Lessons</a:t>
            </a:r>
          </a:p>
        </p:txBody>
      </p:sp>
      <p:sp>
        <p:nvSpPr>
          <p:cNvPr id="806018" name="Rectangle 130"/>
          <p:cNvSpPr>
            <a:spLocks noGrp="1" noChangeArrowheads="1"/>
          </p:cNvSpPr>
          <p:nvPr>
            <p:ph type="body" sz="half" idx="2"/>
          </p:nvPr>
        </p:nvSpPr>
        <p:spPr>
          <a:xfrm>
            <a:off x="589547" y="1269332"/>
            <a:ext cx="11047755" cy="44998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3000" dirty="0"/>
              <a:t>Pipelining doesn’t help </a:t>
            </a:r>
            <a:r>
              <a:rPr lang="en-US" sz="3000" dirty="0">
                <a:solidFill>
                  <a:srgbClr val="FF0000"/>
                </a:solidFill>
              </a:rPr>
              <a:t>latency</a:t>
            </a:r>
            <a:r>
              <a:rPr lang="en-US" sz="3000" dirty="0"/>
              <a:t> of single task, it helps </a:t>
            </a:r>
            <a:r>
              <a:rPr lang="en-US" sz="3000" dirty="0">
                <a:solidFill>
                  <a:srgbClr val="FF0000"/>
                </a:solidFill>
              </a:rPr>
              <a:t>throughput</a:t>
            </a:r>
            <a:r>
              <a:rPr lang="en-US" sz="3000" dirty="0"/>
              <a:t> of entire </a:t>
            </a:r>
            <a:r>
              <a:rPr lang="en-US" sz="3000" dirty="0" smtClean="0"/>
              <a:t>workload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3000" dirty="0" smtClean="0"/>
              <a:t>Pipeline </a:t>
            </a:r>
            <a:r>
              <a:rPr lang="en-US" sz="3000" dirty="0"/>
              <a:t>rate </a:t>
            </a:r>
            <a:r>
              <a:rPr lang="en-US" sz="3000" dirty="0" smtClean="0"/>
              <a:t>is limited </a:t>
            </a:r>
            <a:r>
              <a:rPr lang="en-US" sz="3000" dirty="0"/>
              <a:t>by </a:t>
            </a:r>
            <a:r>
              <a:rPr lang="en-US" sz="3000" dirty="0">
                <a:solidFill>
                  <a:srgbClr val="FF0000"/>
                </a:solidFill>
              </a:rPr>
              <a:t>slowest</a:t>
            </a:r>
            <a:r>
              <a:rPr lang="en-US" sz="3000" dirty="0"/>
              <a:t> pipeline </a:t>
            </a:r>
            <a:r>
              <a:rPr lang="en-US" sz="3000" dirty="0" smtClean="0"/>
              <a:t>stage</a:t>
            </a:r>
            <a:endParaRPr lang="en-US" sz="26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3000" dirty="0"/>
              <a:t>Multiple tasks </a:t>
            </a:r>
            <a:r>
              <a:rPr lang="en-US" sz="3000" dirty="0" smtClean="0"/>
              <a:t>are operating simultaneously</a:t>
            </a:r>
            <a:endParaRPr lang="en-US" sz="30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3000" dirty="0"/>
              <a:t>Potential speedup = </a:t>
            </a:r>
            <a:r>
              <a:rPr lang="en-US" sz="3000" dirty="0" smtClean="0"/>
              <a:t>the number of pipe stages</a:t>
            </a:r>
            <a:endParaRPr lang="en-US" sz="30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3000" dirty="0"/>
              <a:t>Unbalanced lengths of pipe stages </a:t>
            </a:r>
            <a:r>
              <a:rPr lang="en-US" sz="3000" dirty="0" smtClean="0"/>
              <a:t>can reduce speedup</a:t>
            </a:r>
            <a:endParaRPr lang="en-US" sz="30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3000" dirty="0"/>
              <a:t>Time to “fill</a:t>
            </a:r>
            <a:r>
              <a:rPr lang="en-US" sz="3000" dirty="0" smtClean="0"/>
              <a:t>” </a:t>
            </a:r>
            <a:r>
              <a:rPr lang="en-US" sz="3000" dirty="0"/>
              <a:t>and time to “drain” </a:t>
            </a:r>
            <a:r>
              <a:rPr lang="en-US" sz="3000" dirty="0" smtClean="0"/>
              <a:t>pipeline </a:t>
            </a:r>
            <a:r>
              <a:rPr lang="en-US" sz="3000" dirty="0"/>
              <a:t>reduces speedup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00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867930"/>
          </a:xfrm>
        </p:spPr>
        <p:txBody>
          <a:bodyPr/>
          <a:lstStyle/>
          <a:p>
            <a:r>
              <a:rPr kumimoji="1" lang="en-US" altLang="ko-KR" dirty="0" smtClean="0"/>
              <a:t>What are the advantages and disadvantages of increasing the pipeline depth (pipe stages)?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List 5 stages of basic pipeline and explain each of them briefly. 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Quiz/Assignments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</TotalTime>
  <Words>421</Words>
  <Application>Microsoft Office PowerPoint</Application>
  <PresentationFormat>와이드스크린</PresentationFormat>
  <Paragraphs>206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연세</vt:lpstr>
      <vt:lpstr>조선일보명조</vt:lpstr>
      <vt:lpstr>Arial</vt:lpstr>
      <vt:lpstr>Calibri</vt:lpstr>
      <vt:lpstr>Times New Roman</vt:lpstr>
      <vt:lpstr>Wingdings</vt:lpstr>
      <vt:lpstr>1_Office 테마</vt:lpstr>
      <vt:lpstr> Lecture 4 Pipelining  Courtesy of A. Shrivastava (ASU) &amp; Tack-Don Han (Yonsei) </vt:lpstr>
      <vt:lpstr>PowerPoint 프레젠테이션</vt:lpstr>
      <vt:lpstr>Pipelined Processor</vt:lpstr>
      <vt:lpstr>Pipelining</vt:lpstr>
      <vt:lpstr>Pipelining</vt:lpstr>
      <vt:lpstr>The “new look” dataflow</vt:lpstr>
      <vt:lpstr>Another way to look at it…</vt:lpstr>
      <vt:lpstr>Pipelining Lessons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192</cp:revision>
  <dcterms:created xsi:type="dcterms:W3CDTF">2015-05-11T14:27:05Z</dcterms:created>
  <dcterms:modified xsi:type="dcterms:W3CDTF">2017-02-23T04:13:53Z</dcterms:modified>
</cp:coreProperties>
</file>