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392" r:id="rId2"/>
    <p:sldId id="363" r:id="rId3"/>
    <p:sldId id="393" r:id="rId4"/>
    <p:sldId id="403" r:id="rId5"/>
    <p:sldId id="412" r:id="rId6"/>
    <p:sldId id="405" r:id="rId7"/>
    <p:sldId id="413" r:id="rId8"/>
    <p:sldId id="407" r:id="rId9"/>
    <p:sldId id="414" r:id="rId10"/>
    <p:sldId id="409" r:id="rId11"/>
    <p:sldId id="415" r:id="rId12"/>
    <p:sldId id="416" r:id="rId13"/>
    <p:sldId id="417" r:id="rId14"/>
    <p:sldId id="41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4"/>
    <a:srgbClr val="C8FDC8"/>
    <a:srgbClr val="FFCDD5"/>
    <a:srgbClr val="FF0000"/>
    <a:srgbClr val="077DC5"/>
    <a:srgbClr val="5B9BD5"/>
    <a:srgbClr val="184A6B"/>
    <a:srgbClr val="2CE1E5"/>
    <a:srgbClr val="2CDFE3"/>
    <a:srgbClr val="7FD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3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68" y="5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3A0F2-0E4F-45B8-BA76-3BDAF55ADF0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</p:spPr>
        <p:txBody>
          <a:bodyPr wrap="square" lIns="90476" tIns="44444" rIns="90476" bIns="44444"/>
          <a:lstStyle/>
          <a:p>
            <a:endParaRPr lang="en-US"/>
          </a:p>
        </p:txBody>
      </p:sp>
      <p:sp>
        <p:nvSpPr>
          <p:cNvPr id="82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849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9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3A0F2-0E4F-45B8-BA76-3BDAF55ADF0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</p:spPr>
        <p:txBody>
          <a:bodyPr wrap="square" lIns="90476" tIns="44444" rIns="90476" bIns="44444"/>
          <a:lstStyle/>
          <a:p>
            <a:endParaRPr lang="en-US"/>
          </a:p>
        </p:txBody>
      </p:sp>
      <p:sp>
        <p:nvSpPr>
          <p:cNvPr id="82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0960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3A0F2-0E4F-45B8-BA76-3BDAF55ADF0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</p:spPr>
        <p:txBody>
          <a:bodyPr wrap="square" lIns="90476" tIns="44444" rIns="90476" bIns="44444"/>
          <a:lstStyle/>
          <a:p>
            <a:endParaRPr lang="en-US"/>
          </a:p>
        </p:txBody>
      </p:sp>
      <p:sp>
        <p:nvSpPr>
          <p:cNvPr id="82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7372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BAEE0-0FAD-4F46-9079-418958D5A36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</p:spPr>
        <p:txBody>
          <a:bodyPr wrap="square" lIns="90476" tIns="44444" rIns="90476" bIns="44444"/>
          <a:lstStyle/>
          <a:p>
            <a:endParaRPr lang="en-US"/>
          </a:p>
        </p:txBody>
      </p:sp>
      <p:sp>
        <p:nvSpPr>
          <p:cNvPr id="831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8663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3A0F2-0E4F-45B8-BA76-3BDAF55ADF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</p:spPr>
        <p:txBody>
          <a:bodyPr wrap="square" lIns="90476" tIns="44444" rIns="90476" bIns="44444"/>
          <a:lstStyle/>
          <a:p>
            <a:endParaRPr lang="en-US"/>
          </a:p>
        </p:txBody>
      </p:sp>
      <p:sp>
        <p:nvSpPr>
          <p:cNvPr id="82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7263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3A0F2-0E4F-45B8-BA76-3BDAF55ADF0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</p:spPr>
        <p:txBody>
          <a:bodyPr wrap="square" lIns="90476" tIns="44444" rIns="90476" bIns="44444"/>
          <a:lstStyle/>
          <a:p>
            <a:endParaRPr lang="en-US"/>
          </a:p>
        </p:txBody>
      </p:sp>
      <p:sp>
        <p:nvSpPr>
          <p:cNvPr id="82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973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E8BF0-63F2-428E-8B00-1DA494B4624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</p:spPr>
        <p:txBody>
          <a:bodyPr wrap="square" lIns="90476" tIns="44444" rIns="90476" bIns="44444"/>
          <a:lstStyle/>
          <a:p>
            <a:endParaRPr lang="en-US"/>
          </a:p>
        </p:txBody>
      </p:sp>
      <p:sp>
        <p:nvSpPr>
          <p:cNvPr id="838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559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3A0F2-0E4F-45B8-BA76-3BDAF55ADF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</p:spPr>
        <p:txBody>
          <a:bodyPr wrap="square" lIns="90476" tIns="44444" rIns="90476" bIns="44444"/>
          <a:lstStyle/>
          <a:p>
            <a:endParaRPr lang="en-US"/>
          </a:p>
        </p:txBody>
      </p:sp>
      <p:sp>
        <p:nvSpPr>
          <p:cNvPr id="82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946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263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1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0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5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68604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77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76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146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3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3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8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99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928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14</a:t>
            </a:r>
            <a:endParaRPr lang="ko-KR" altLang="en-US" sz="1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21944" y="65274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49" r:id="rId15"/>
    <p:sldLayoutId id="2147483661" r:id="rId16"/>
    <p:sldLayoutId id="2147483655" r:id="rId17"/>
    <p:sldLayoutId id="2147483653" r:id="rId18"/>
    <p:sldLayoutId id="2147483650" r:id="rId19"/>
    <p:sldLayoutId id="2147483662" r:id="rId20"/>
    <p:sldLayoutId id="2147483659" r:id="rId21"/>
    <p:sldLayoutId id="2147483660" r:id="rId22"/>
    <p:sldLayoutId id="2147483658" r:id="rId23"/>
    <p:sldLayoutId id="2147483664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4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Pipelining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 smtClean="0"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ea typeface="+mn-ea"/>
              </a:rPr>
              <a:t>Kyoungwoo</a:t>
            </a:r>
            <a:r>
              <a:rPr lang="en-US" altLang="ko-KR" dirty="0" smtClean="0">
                <a:ea typeface="+mn-ea"/>
              </a:rPr>
              <a:t> Lee</a:t>
            </a:r>
            <a:endParaRPr lang="ko-KR" altLang="en-US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 smtClean="0">
                <a:ea typeface="+mn-ea"/>
              </a:rPr>
              <a:t>Computer Architecture-Module2</a:t>
            </a:r>
            <a:endParaRPr lang="ko-KR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747" name="Rectangle 11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/>
          <a:lstStyle/>
          <a:p>
            <a:r>
              <a:rPr lang="en-US" dirty="0"/>
              <a:t>Detailed View of the Execution Unit</a:t>
            </a:r>
          </a:p>
        </p:txBody>
      </p:sp>
      <p:sp>
        <p:nvSpPr>
          <p:cNvPr id="1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0CB476-B71B-48F3-9087-4D07B6ECF66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7635" name="Line 3"/>
          <p:cNvSpPr>
            <a:spLocks noChangeShapeType="1"/>
          </p:cNvSpPr>
          <p:nvPr/>
        </p:nvSpPr>
        <p:spPr bwMode="auto">
          <a:xfrm flipV="1">
            <a:off x="5817110" y="4684328"/>
            <a:ext cx="354594" cy="539868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36" name="Rectangle 4"/>
          <p:cNvSpPr>
            <a:spLocks noChangeArrowheads="1"/>
          </p:cNvSpPr>
          <p:nvPr/>
        </p:nvSpPr>
        <p:spPr bwMode="auto">
          <a:xfrm>
            <a:off x="1424574" y="2460586"/>
            <a:ext cx="403351" cy="3213501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37" name="Oval 5"/>
          <p:cNvSpPr>
            <a:spLocks noChangeArrowheads="1"/>
          </p:cNvSpPr>
          <p:nvPr/>
        </p:nvSpPr>
        <p:spPr bwMode="auto">
          <a:xfrm>
            <a:off x="1530952" y="2306338"/>
            <a:ext cx="190594" cy="12854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38" name="Rectangle 6"/>
          <p:cNvSpPr>
            <a:spLocks noChangeArrowheads="1"/>
          </p:cNvSpPr>
          <p:nvPr/>
        </p:nvSpPr>
        <p:spPr bwMode="auto">
          <a:xfrm rot="5400000">
            <a:off x="491999" y="3688111"/>
            <a:ext cx="228543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/>
              <a:t>ID/Ex Register</a:t>
            </a:r>
          </a:p>
        </p:txBody>
      </p:sp>
      <p:sp>
        <p:nvSpPr>
          <p:cNvPr id="837639" name="Line 7"/>
          <p:cNvSpPr>
            <a:spLocks noChangeShapeType="1"/>
          </p:cNvSpPr>
          <p:nvPr/>
        </p:nvSpPr>
        <p:spPr bwMode="auto">
          <a:xfrm>
            <a:off x="1632898" y="2152089"/>
            <a:ext cx="0" cy="1285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40" name="Rectangle 8"/>
          <p:cNvSpPr>
            <a:spLocks noChangeArrowheads="1"/>
          </p:cNvSpPr>
          <p:nvPr/>
        </p:nvSpPr>
        <p:spPr bwMode="auto">
          <a:xfrm>
            <a:off x="8977431" y="2460585"/>
            <a:ext cx="855459" cy="3841823"/>
          </a:xfrm>
          <a:prstGeom prst="rect">
            <a:avLst/>
          </a:prstGeom>
          <a:solidFill>
            <a:srgbClr val="FFC5C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41" name="Oval 9"/>
          <p:cNvSpPr>
            <a:spLocks noChangeArrowheads="1"/>
          </p:cNvSpPr>
          <p:nvPr/>
        </p:nvSpPr>
        <p:spPr bwMode="auto">
          <a:xfrm>
            <a:off x="9083810" y="2307944"/>
            <a:ext cx="190594" cy="12532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42" name="Rectangle 10"/>
          <p:cNvSpPr>
            <a:spLocks noChangeArrowheads="1"/>
          </p:cNvSpPr>
          <p:nvPr/>
        </p:nvSpPr>
        <p:spPr bwMode="auto">
          <a:xfrm rot="5400000">
            <a:off x="7525158" y="3887419"/>
            <a:ext cx="3830920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Ex/Mem</a:t>
            </a:r>
            <a:r>
              <a:rPr lang="en-US" sz="2800" b="1" dirty="0" smtClean="0">
                <a:solidFill>
                  <a:srgbClr val="C00000"/>
                </a:solidFill>
              </a:rPr>
              <a:t>: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Load’s Memory Address</a:t>
            </a:r>
          </a:p>
        </p:txBody>
      </p:sp>
      <p:sp>
        <p:nvSpPr>
          <p:cNvPr id="837643" name="Line 11"/>
          <p:cNvSpPr>
            <a:spLocks noChangeShapeType="1"/>
          </p:cNvSpPr>
          <p:nvPr/>
        </p:nvSpPr>
        <p:spPr bwMode="auto">
          <a:xfrm>
            <a:off x="9185756" y="2150483"/>
            <a:ext cx="0" cy="1301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12462" y="5254714"/>
            <a:ext cx="1285404" cy="735890"/>
            <a:chOff x="3540" y="3331"/>
            <a:chExt cx="580" cy="458"/>
          </a:xfrm>
        </p:grpSpPr>
        <p:sp>
          <p:nvSpPr>
            <p:cNvPr id="837645" name="Rectangle 13"/>
            <p:cNvSpPr>
              <a:spLocks noChangeArrowheads="1"/>
            </p:cNvSpPr>
            <p:nvPr/>
          </p:nvSpPr>
          <p:spPr bwMode="auto">
            <a:xfrm>
              <a:off x="3569" y="3353"/>
              <a:ext cx="547" cy="4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6" name="Rectangle 14"/>
            <p:cNvSpPr>
              <a:spLocks noChangeArrowheads="1"/>
            </p:cNvSpPr>
            <p:nvPr/>
          </p:nvSpPr>
          <p:spPr bwMode="auto">
            <a:xfrm>
              <a:off x="3654" y="3331"/>
              <a:ext cx="351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2800" b="1" dirty="0"/>
                <a:t>ALU</a:t>
              </a:r>
            </a:p>
          </p:txBody>
        </p:sp>
        <p:sp>
          <p:nvSpPr>
            <p:cNvPr id="837647" name="Rectangle 15"/>
            <p:cNvSpPr>
              <a:spLocks noChangeArrowheads="1"/>
            </p:cNvSpPr>
            <p:nvPr/>
          </p:nvSpPr>
          <p:spPr bwMode="auto">
            <a:xfrm>
              <a:off x="3540" y="3465"/>
              <a:ext cx="58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2800" b="1" dirty="0"/>
                <a:t>Control</a:t>
              </a:r>
            </a:p>
          </p:txBody>
        </p:sp>
      </p:grpSp>
      <p:sp>
        <p:nvSpPr>
          <p:cNvPr id="837648" name="Line 16"/>
          <p:cNvSpPr>
            <a:spLocks noChangeShapeType="1"/>
          </p:cNvSpPr>
          <p:nvPr/>
        </p:nvSpPr>
        <p:spPr bwMode="auto">
          <a:xfrm>
            <a:off x="4841976" y="2601980"/>
            <a:ext cx="8155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51812" y="3678503"/>
            <a:ext cx="638270" cy="1137579"/>
            <a:chOff x="3648" y="2350"/>
            <a:chExt cx="288" cy="708"/>
          </a:xfrm>
        </p:grpSpPr>
        <p:sp>
          <p:nvSpPr>
            <p:cNvPr id="837650" name="Line 18"/>
            <p:cNvSpPr>
              <a:spLocks noChangeShapeType="1"/>
            </p:cNvSpPr>
            <p:nvPr/>
          </p:nvSpPr>
          <p:spPr bwMode="auto">
            <a:xfrm>
              <a:off x="3648" y="2350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1" name="Line 19"/>
            <p:cNvSpPr>
              <a:spLocks noChangeShapeType="1"/>
            </p:cNvSpPr>
            <p:nvPr/>
          </p:nvSpPr>
          <p:spPr bwMode="auto">
            <a:xfrm>
              <a:off x="3656" y="2350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2" name="Line 20"/>
            <p:cNvSpPr>
              <a:spLocks noChangeShapeType="1"/>
            </p:cNvSpPr>
            <p:nvPr/>
          </p:nvSpPr>
          <p:spPr bwMode="auto">
            <a:xfrm>
              <a:off x="3656" y="2529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3" name="Line 21"/>
            <p:cNvSpPr>
              <a:spLocks noChangeShapeType="1"/>
            </p:cNvSpPr>
            <p:nvPr/>
          </p:nvSpPr>
          <p:spPr bwMode="auto">
            <a:xfrm>
              <a:off x="3792" y="261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4" name="Line 22"/>
            <p:cNvSpPr>
              <a:spLocks noChangeShapeType="1"/>
            </p:cNvSpPr>
            <p:nvPr/>
          </p:nvSpPr>
          <p:spPr bwMode="auto">
            <a:xfrm>
              <a:off x="3936" y="2529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5" name="Line 23"/>
            <p:cNvSpPr>
              <a:spLocks noChangeShapeType="1"/>
            </p:cNvSpPr>
            <p:nvPr/>
          </p:nvSpPr>
          <p:spPr bwMode="auto">
            <a:xfrm flipV="1">
              <a:off x="3656" y="2790"/>
              <a:ext cx="128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6" name="Line 24"/>
            <p:cNvSpPr>
              <a:spLocks noChangeShapeType="1"/>
            </p:cNvSpPr>
            <p:nvPr/>
          </p:nvSpPr>
          <p:spPr bwMode="auto">
            <a:xfrm>
              <a:off x="3648" y="2887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7" name="Line 25"/>
            <p:cNvSpPr>
              <a:spLocks noChangeShapeType="1"/>
            </p:cNvSpPr>
            <p:nvPr/>
          </p:nvSpPr>
          <p:spPr bwMode="auto">
            <a:xfrm flipV="1">
              <a:off x="3656" y="2879"/>
              <a:ext cx="272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7658" name="Line 26"/>
          <p:cNvSpPr>
            <a:spLocks noChangeShapeType="1"/>
          </p:cNvSpPr>
          <p:nvPr/>
        </p:nvSpPr>
        <p:spPr bwMode="auto">
          <a:xfrm flipV="1">
            <a:off x="7377325" y="4607204"/>
            <a:ext cx="0" cy="6684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59" name="Rectangle 27"/>
          <p:cNvSpPr>
            <a:spLocks noChangeArrowheads="1"/>
          </p:cNvSpPr>
          <p:nvPr/>
        </p:nvSpPr>
        <p:spPr bwMode="auto">
          <a:xfrm>
            <a:off x="7377027" y="4773701"/>
            <a:ext cx="118345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sz="2800" u="sng" dirty="0" err="1"/>
              <a:t>ALUctr</a:t>
            </a:r>
            <a:endParaRPr lang="en-US" sz="2800" u="sng" dirty="0"/>
          </a:p>
        </p:txBody>
      </p:sp>
      <p:sp>
        <p:nvSpPr>
          <p:cNvPr id="837660" name="Line 28"/>
          <p:cNvSpPr>
            <a:spLocks noChangeShapeType="1"/>
          </p:cNvSpPr>
          <p:nvPr/>
        </p:nvSpPr>
        <p:spPr bwMode="auto">
          <a:xfrm>
            <a:off x="1881114" y="3835964"/>
            <a:ext cx="5035239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61" name="Line 29"/>
          <p:cNvSpPr>
            <a:spLocks noChangeShapeType="1"/>
          </p:cNvSpPr>
          <p:nvPr/>
        </p:nvSpPr>
        <p:spPr bwMode="auto">
          <a:xfrm flipH="1">
            <a:off x="3228572" y="3744379"/>
            <a:ext cx="106378" cy="1317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62" name="Rectangle 30"/>
          <p:cNvSpPr>
            <a:spLocks noChangeArrowheads="1"/>
          </p:cNvSpPr>
          <p:nvPr/>
        </p:nvSpPr>
        <p:spPr bwMode="auto">
          <a:xfrm>
            <a:off x="2818698" y="3776745"/>
            <a:ext cx="5482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32</a:t>
            </a:r>
          </a:p>
        </p:txBody>
      </p:sp>
      <p:sp>
        <p:nvSpPr>
          <p:cNvPr id="837663" name="Rectangle 31"/>
          <p:cNvSpPr>
            <a:spLocks noChangeArrowheads="1"/>
          </p:cNvSpPr>
          <p:nvPr/>
        </p:nvSpPr>
        <p:spPr bwMode="auto">
          <a:xfrm>
            <a:off x="1815272" y="3409800"/>
            <a:ext cx="9105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busA</a:t>
            </a:r>
          </a:p>
        </p:txBody>
      </p:sp>
      <p:sp>
        <p:nvSpPr>
          <p:cNvPr id="837664" name="Line 32"/>
          <p:cNvSpPr>
            <a:spLocks noChangeShapeType="1"/>
          </p:cNvSpPr>
          <p:nvPr/>
        </p:nvSpPr>
        <p:spPr bwMode="auto">
          <a:xfrm>
            <a:off x="1863384" y="4452956"/>
            <a:ext cx="390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65" name="Line 33"/>
          <p:cNvSpPr>
            <a:spLocks noChangeShapeType="1"/>
          </p:cNvSpPr>
          <p:nvPr/>
        </p:nvSpPr>
        <p:spPr bwMode="auto">
          <a:xfrm flipV="1">
            <a:off x="3008974" y="4375832"/>
            <a:ext cx="88649" cy="1542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66" name="Rectangle 34"/>
          <p:cNvSpPr>
            <a:spLocks noChangeArrowheads="1"/>
          </p:cNvSpPr>
          <p:nvPr/>
        </p:nvSpPr>
        <p:spPr bwMode="auto">
          <a:xfrm>
            <a:off x="2590235" y="4413019"/>
            <a:ext cx="5482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32</a:t>
            </a:r>
          </a:p>
        </p:txBody>
      </p:sp>
      <p:sp>
        <p:nvSpPr>
          <p:cNvPr id="837667" name="Rectangle 35"/>
          <p:cNvSpPr>
            <a:spLocks noChangeArrowheads="1"/>
          </p:cNvSpPr>
          <p:nvPr/>
        </p:nvSpPr>
        <p:spPr bwMode="auto">
          <a:xfrm>
            <a:off x="1815272" y="4041253"/>
            <a:ext cx="89768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busB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781651" y="4234438"/>
            <a:ext cx="425513" cy="1229164"/>
            <a:chOff x="3120" y="2696"/>
            <a:chExt cx="192" cy="765"/>
          </a:xfrm>
        </p:grpSpPr>
        <p:sp>
          <p:nvSpPr>
            <p:cNvPr id="837669" name="Line 37"/>
            <p:cNvSpPr>
              <a:spLocks noChangeShapeType="1"/>
            </p:cNvSpPr>
            <p:nvPr/>
          </p:nvSpPr>
          <p:spPr bwMode="auto">
            <a:xfrm>
              <a:off x="3120" y="2696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70" name="Line 38"/>
            <p:cNvSpPr>
              <a:spLocks noChangeShapeType="1"/>
            </p:cNvSpPr>
            <p:nvPr/>
          </p:nvSpPr>
          <p:spPr bwMode="auto">
            <a:xfrm>
              <a:off x="3128" y="2696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71" name="Line 39"/>
            <p:cNvSpPr>
              <a:spLocks noChangeShapeType="1"/>
            </p:cNvSpPr>
            <p:nvPr/>
          </p:nvSpPr>
          <p:spPr bwMode="auto">
            <a:xfrm flipV="1">
              <a:off x="3128" y="3359"/>
              <a:ext cx="176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72" name="Line 40"/>
            <p:cNvSpPr>
              <a:spLocks noChangeShapeType="1"/>
            </p:cNvSpPr>
            <p:nvPr/>
          </p:nvSpPr>
          <p:spPr bwMode="auto">
            <a:xfrm>
              <a:off x="3312" y="2798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7673" name="Rectangle 41"/>
          <p:cNvSpPr>
            <a:spLocks noChangeArrowheads="1"/>
          </p:cNvSpPr>
          <p:nvPr/>
        </p:nvSpPr>
        <p:spPr bwMode="auto">
          <a:xfrm>
            <a:off x="3246302" y="4525027"/>
            <a:ext cx="496432" cy="132121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74" name="Rectangle 42"/>
          <p:cNvSpPr>
            <a:spLocks noChangeArrowheads="1"/>
          </p:cNvSpPr>
          <p:nvPr/>
        </p:nvSpPr>
        <p:spPr bwMode="auto">
          <a:xfrm rot="5400000">
            <a:off x="2768169" y="4936285"/>
            <a:ext cx="151855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Extender</a:t>
            </a:r>
          </a:p>
        </p:txBody>
      </p:sp>
      <p:sp>
        <p:nvSpPr>
          <p:cNvPr id="837675" name="Rectangle 43"/>
          <p:cNvSpPr>
            <a:spLocks noChangeArrowheads="1"/>
          </p:cNvSpPr>
          <p:nvPr/>
        </p:nvSpPr>
        <p:spPr bwMode="auto">
          <a:xfrm rot="5400000">
            <a:off x="5651801" y="4562183"/>
            <a:ext cx="8544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Mux</a:t>
            </a:r>
          </a:p>
        </p:txBody>
      </p:sp>
      <p:sp>
        <p:nvSpPr>
          <p:cNvPr id="837676" name="Line 44"/>
          <p:cNvSpPr>
            <a:spLocks noChangeShapeType="1"/>
          </p:cNvSpPr>
          <p:nvPr/>
        </p:nvSpPr>
        <p:spPr bwMode="auto">
          <a:xfrm>
            <a:off x="1881114" y="5232230"/>
            <a:ext cx="1311999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77" name="Line 45"/>
          <p:cNvSpPr>
            <a:spLocks noChangeShapeType="1"/>
          </p:cNvSpPr>
          <p:nvPr/>
        </p:nvSpPr>
        <p:spPr bwMode="auto">
          <a:xfrm flipH="1">
            <a:off x="2483924" y="5167960"/>
            <a:ext cx="106378" cy="1301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78" name="Rectangle 46"/>
          <p:cNvSpPr>
            <a:spLocks noChangeArrowheads="1"/>
          </p:cNvSpPr>
          <p:nvPr/>
        </p:nvSpPr>
        <p:spPr bwMode="auto">
          <a:xfrm>
            <a:off x="2251919" y="5196612"/>
            <a:ext cx="5482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16</a:t>
            </a:r>
          </a:p>
        </p:txBody>
      </p:sp>
      <p:sp>
        <p:nvSpPr>
          <p:cNvPr id="837679" name="Rectangle 47"/>
          <p:cNvSpPr>
            <a:spLocks noChangeArrowheads="1"/>
          </p:cNvSpPr>
          <p:nvPr/>
        </p:nvSpPr>
        <p:spPr bwMode="auto">
          <a:xfrm>
            <a:off x="1708894" y="4746617"/>
            <a:ext cx="120385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imm16</a:t>
            </a:r>
          </a:p>
        </p:txBody>
      </p:sp>
      <p:sp>
        <p:nvSpPr>
          <p:cNvPr id="837680" name="Line 48"/>
          <p:cNvSpPr>
            <a:spLocks noChangeShapeType="1"/>
          </p:cNvSpPr>
          <p:nvPr/>
        </p:nvSpPr>
        <p:spPr bwMode="auto">
          <a:xfrm>
            <a:off x="5994408" y="5405759"/>
            <a:ext cx="0" cy="65394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81" name="Rectangle 49"/>
          <p:cNvSpPr>
            <a:spLocks noChangeArrowheads="1"/>
          </p:cNvSpPr>
          <p:nvPr/>
        </p:nvSpPr>
        <p:spPr bwMode="auto">
          <a:xfrm>
            <a:off x="4961290" y="6042080"/>
            <a:ext cx="15846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5008"/>
                </a:solidFill>
              </a:rPr>
              <a:t>ALUSrc</a:t>
            </a:r>
            <a:r>
              <a:rPr lang="en-US" sz="2800" b="1" u="sng" dirty="0">
                <a:solidFill>
                  <a:srgbClr val="FF5008"/>
                </a:solidFill>
              </a:rPr>
              <a:t>=1</a:t>
            </a:r>
          </a:p>
        </p:txBody>
      </p:sp>
      <p:sp>
        <p:nvSpPr>
          <p:cNvPr id="837682" name="Line 50"/>
          <p:cNvSpPr>
            <a:spLocks noChangeShapeType="1"/>
          </p:cNvSpPr>
          <p:nvPr/>
        </p:nvSpPr>
        <p:spPr bwMode="auto">
          <a:xfrm>
            <a:off x="6242624" y="4673081"/>
            <a:ext cx="673729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83" name="Line 51"/>
          <p:cNvSpPr>
            <a:spLocks noChangeShapeType="1"/>
          </p:cNvSpPr>
          <p:nvPr/>
        </p:nvSpPr>
        <p:spPr bwMode="auto">
          <a:xfrm>
            <a:off x="3547707" y="5846240"/>
            <a:ext cx="0" cy="290589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84" name="Rectangle 52"/>
          <p:cNvSpPr>
            <a:spLocks noChangeArrowheads="1"/>
          </p:cNvSpPr>
          <p:nvPr/>
        </p:nvSpPr>
        <p:spPr bwMode="auto">
          <a:xfrm>
            <a:off x="2375470" y="6085415"/>
            <a:ext cx="14443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5008"/>
                </a:solidFill>
              </a:rPr>
              <a:t>ExtOp</a:t>
            </a:r>
            <a:r>
              <a:rPr lang="en-US" sz="2800" b="1" u="sng" dirty="0">
                <a:solidFill>
                  <a:srgbClr val="FF5008"/>
                </a:solidFill>
              </a:rPr>
              <a:t>=1</a:t>
            </a:r>
          </a:p>
        </p:txBody>
      </p:sp>
      <p:sp>
        <p:nvSpPr>
          <p:cNvPr id="837685" name="Line 53"/>
          <p:cNvSpPr>
            <a:spLocks noChangeShapeType="1"/>
          </p:cNvSpPr>
          <p:nvPr/>
        </p:nvSpPr>
        <p:spPr bwMode="auto">
          <a:xfrm flipH="1">
            <a:off x="8015591" y="4305134"/>
            <a:ext cx="225614" cy="1689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86" name="Rectangle 54"/>
          <p:cNvSpPr>
            <a:spLocks noChangeArrowheads="1"/>
          </p:cNvSpPr>
          <p:nvPr/>
        </p:nvSpPr>
        <p:spPr bwMode="auto">
          <a:xfrm>
            <a:off x="6948401" y="4806375"/>
            <a:ext cx="36548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3</a:t>
            </a:r>
          </a:p>
        </p:txBody>
      </p:sp>
      <p:sp>
        <p:nvSpPr>
          <p:cNvPr id="837687" name="Rectangle 55"/>
          <p:cNvSpPr>
            <a:spLocks noChangeArrowheads="1"/>
          </p:cNvSpPr>
          <p:nvPr/>
        </p:nvSpPr>
        <p:spPr bwMode="auto">
          <a:xfrm rot="5400000">
            <a:off x="7147434" y="4102962"/>
            <a:ext cx="524053" cy="3368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 b="1"/>
              <a:t>ALU</a:t>
            </a:r>
          </a:p>
        </p:txBody>
      </p:sp>
      <p:sp>
        <p:nvSpPr>
          <p:cNvPr id="837688" name="Line 56"/>
          <p:cNvSpPr>
            <a:spLocks noChangeShapeType="1"/>
          </p:cNvSpPr>
          <p:nvPr/>
        </p:nvSpPr>
        <p:spPr bwMode="auto">
          <a:xfrm flipH="1">
            <a:off x="7590082" y="3990212"/>
            <a:ext cx="13829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89" name="Rectangle 57"/>
          <p:cNvSpPr>
            <a:spLocks noChangeArrowheads="1"/>
          </p:cNvSpPr>
          <p:nvPr/>
        </p:nvSpPr>
        <p:spPr bwMode="auto">
          <a:xfrm>
            <a:off x="7667649" y="3567339"/>
            <a:ext cx="83202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Zero</a:t>
            </a:r>
          </a:p>
        </p:txBody>
      </p:sp>
      <p:sp>
        <p:nvSpPr>
          <p:cNvPr id="837690" name="Rectangle 58"/>
          <p:cNvSpPr>
            <a:spLocks noChangeArrowheads="1"/>
          </p:cNvSpPr>
          <p:nvPr/>
        </p:nvSpPr>
        <p:spPr bwMode="auto">
          <a:xfrm>
            <a:off x="5711031" y="4177981"/>
            <a:ext cx="36548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837691" name="Rectangle 59"/>
          <p:cNvSpPr>
            <a:spLocks noChangeArrowheads="1"/>
          </p:cNvSpPr>
          <p:nvPr/>
        </p:nvSpPr>
        <p:spPr bwMode="auto">
          <a:xfrm>
            <a:off x="5711031" y="4966896"/>
            <a:ext cx="36548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1</a:t>
            </a:r>
          </a:p>
        </p:txBody>
      </p:sp>
      <p:sp>
        <p:nvSpPr>
          <p:cNvPr id="837692" name="Line 60"/>
          <p:cNvSpPr>
            <a:spLocks noChangeShapeType="1"/>
          </p:cNvSpPr>
          <p:nvPr/>
        </p:nvSpPr>
        <p:spPr bwMode="auto">
          <a:xfrm flipH="1">
            <a:off x="7270947" y="4922127"/>
            <a:ext cx="212757" cy="1413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93" name="Rectangle 61"/>
          <p:cNvSpPr>
            <a:spLocks noChangeArrowheads="1"/>
          </p:cNvSpPr>
          <p:nvPr/>
        </p:nvSpPr>
        <p:spPr bwMode="auto">
          <a:xfrm>
            <a:off x="7896832" y="4355639"/>
            <a:ext cx="5482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32</a:t>
            </a:r>
          </a:p>
        </p:txBody>
      </p:sp>
      <p:sp>
        <p:nvSpPr>
          <p:cNvPr id="837694" name="Line 62"/>
          <p:cNvSpPr>
            <a:spLocks noChangeShapeType="1"/>
          </p:cNvSpPr>
          <p:nvPr/>
        </p:nvSpPr>
        <p:spPr bwMode="auto">
          <a:xfrm flipH="1">
            <a:off x="7590082" y="4375832"/>
            <a:ext cx="1382918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95" name="Rectangle 63"/>
          <p:cNvSpPr>
            <a:spLocks noChangeArrowheads="1"/>
          </p:cNvSpPr>
          <p:nvPr/>
        </p:nvSpPr>
        <p:spPr bwMode="auto">
          <a:xfrm>
            <a:off x="7563487" y="3952959"/>
            <a:ext cx="126361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ALUout</a:t>
            </a:r>
          </a:p>
        </p:txBody>
      </p:sp>
      <p:sp>
        <p:nvSpPr>
          <p:cNvPr id="837696" name="Line 64"/>
          <p:cNvSpPr>
            <a:spLocks noChangeShapeType="1"/>
          </p:cNvSpPr>
          <p:nvPr/>
        </p:nvSpPr>
        <p:spPr bwMode="auto">
          <a:xfrm flipH="1">
            <a:off x="4930625" y="5153500"/>
            <a:ext cx="106378" cy="1413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97" name="Rectangle 65"/>
          <p:cNvSpPr>
            <a:spLocks noChangeArrowheads="1"/>
          </p:cNvSpPr>
          <p:nvPr/>
        </p:nvSpPr>
        <p:spPr bwMode="auto">
          <a:xfrm>
            <a:off x="4481079" y="5211728"/>
            <a:ext cx="5482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32</a:t>
            </a:r>
          </a:p>
        </p:txBody>
      </p:sp>
      <p:sp>
        <p:nvSpPr>
          <p:cNvPr id="837698" name="Line 66"/>
          <p:cNvSpPr>
            <a:spLocks noChangeShapeType="1"/>
          </p:cNvSpPr>
          <p:nvPr/>
        </p:nvSpPr>
        <p:spPr bwMode="auto">
          <a:xfrm flipH="1">
            <a:off x="3760464" y="5224197"/>
            <a:ext cx="2021187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5675290" y="2306339"/>
            <a:ext cx="711407" cy="1507801"/>
            <a:chOff x="3072" y="1582"/>
            <a:chExt cx="321" cy="755"/>
          </a:xfrm>
        </p:grpSpPr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3072" y="1582"/>
              <a:ext cx="288" cy="708"/>
              <a:chOff x="3072" y="1582"/>
              <a:chExt cx="288" cy="708"/>
            </a:xfrm>
          </p:grpSpPr>
          <p:sp>
            <p:nvSpPr>
              <p:cNvPr id="837701" name="Line 69"/>
              <p:cNvSpPr>
                <a:spLocks noChangeShapeType="1"/>
              </p:cNvSpPr>
              <p:nvPr/>
            </p:nvSpPr>
            <p:spPr bwMode="auto">
              <a:xfrm>
                <a:off x="3072" y="1582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702" name="Line 70"/>
              <p:cNvSpPr>
                <a:spLocks noChangeShapeType="1"/>
              </p:cNvSpPr>
              <p:nvPr/>
            </p:nvSpPr>
            <p:spPr bwMode="auto">
              <a:xfrm>
                <a:off x="3080" y="1582"/>
                <a:ext cx="272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703" name="Line 71"/>
              <p:cNvSpPr>
                <a:spLocks noChangeShapeType="1"/>
              </p:cNvSpPr>
              <p:nvPr/>
            </p:nvSpPr>
            <p:spPr bwMode="auto">
              <a:xfrm>
                <a:off x="3080" y="1761"/>
                <a:ext cx="128" cy="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704" name="Line 72"/>
              <p:cNvSpPr>
                <a:spLocks noChangeShapeType="1"/>
              </p:cNvSpPr>
              <p:nvPr/>
            </p:nvSpPr>
            <p:spPr bwMode="auto">
              <a:xfrm>
                <a:off x="3216" y="1851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705" name="Line 73"/>
              <p:cNvSpPr>
                <a:spLocks noChangeShapeType="1"/>
              </p:cNvSpPr>
              <p:nvPr/>
            </p:nvSpPr>
            <p:spPr bwMode="auto">
              <a:xfrm>
                <a:off x="3360" y="1761"/>
                <a:ext cx="0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706" name="Line 74"/>
              <p:cNvSpPr>
                <a:spLocks noChangeShapeType="1"/>
              </p:cNvSpPr>
              <p:nvPr/>
            </p:nvSpPr>
            <p:spPr bwMode="auto">
              <a:xfrm flipV="1">
                <a:off x="3080" y="2022"/>
                <a:ext cx="128" cy="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707" name="Line 75"/>
              <p:cNvSpPr>
                <a:spLocks noChangeShapeType="1"/>
              </p:cNvSpPr>
              <p:nvPr/>
            </p:nvSpPr>
            <p:spPr bwMode="auto">
              <a:xfrm>
                <a:off x="3072" y="2119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708" name="Line 76"/>
              <p:cNvSpPr>
                <a:spLocks noChangeShapeType="1"/>
              </p:cNvSpPr>
              <p:nvPr/>
            </p:nvSpPr>
            <p:spPr bwMode="auto">
              <a:xfrm flipV="1">
                <a:off x="3080" y="2111"/>
                <a:ext cx="272" cy="1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7709" name="Rectangle 77"/>
            <p:cNvSpPr>
              <a:spLocks noChangeArrowheads="1"/>
            </p:cNvSpPr>
            <p:nvPr/>
          </p:nvSpPr>
          <p:spPr bwMode="auto">
            <a:xfrm rot="5400000">
              <a:off x="2935" y="1879"/>
              <a:ext cx="681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/>
                <a:t>Adder</a:t>
              </a:r>
            </a:p>
          </p:txBody>
        </p:sp>
      </p:grpSp>
      <p:sp>
        <p:nvSpPr>
          <p:cNvPr id="837710" name="Line 78"/>
          <p:cNvSpPr>
            <a:spLocks noChangeShapeType="1"/>
          </p:cNvSpPr>
          <p:nvPr/>
        </p:nvSpPr>
        <p:spPr bwMode="auto">
          <a:xfrm>
            <a:off x="4398733" y="2769082"/>
            <a:ext cx="0" cy="24422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11" name="Line 79"/>
          <p:cNvSpPr>
            <a:spLocks noChangeShapeType="1"/>
          </p:cNvSpPr>
          <p:nvPr/>
        </p:nvSpPr>
        <p:spPr bwMode="auto">
          <a:xfrm flipV="1">
            <a:off x="7377325" y="5892591"/>
            <a:ext cx="0" cy="411341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12" name="Rectangle 80"/>
          <p:cNvSpPr>
            <a:spLocks noChangeArrowheads="1"/>
          </p:cNvSpPr>
          <p:nvPr/>
        </p:nvSpPr>
        <p:spPr bwMode="auto">
          <a:xfrm>
            <a:off x="6973801" y="5970268"/>
            <a:ext cx="36548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3</a:t>
            </a:r>
          </a:p>
        </p:txBody>
      </p:sp>
      <p:sp>
        <p:nvSpPr>
          <p:cNvPr id="837713" name="Line 81"/>
          <p:cNvSpPr>
            <a:spLocks noChangeShapeType="1"/>
          </p:cNvSpPr>
          <p:nvPr/>
        </p:nvSpPr>
        <p:spPr bwMode="auto">
          <a:xfrm flipH="1">
            <a:off x="7270947" y="6001864"/>
            <a:ext cx="212757" cy="1413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14" name="Rectangle 82"/>
          <p:cNvSpPr>
            <a:spLocks noChangeArrowheads="1"/>
          </p:cNvSpPr>
          <p:nvPr/>
        </p:nvSpPr>
        <p:spPr bwMode="auto">
          <a:xfrm>
            <a:off x="6916353" y="6207528"/>
            <a:ext cx="203448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5008"/>
                </a:solidFill>
              </a:rPr>
              <a:t>ALUOp</a:t>
            </a:r>
            <a:r>
              <a:rPr lang="en-US" sz="2800" b="1" u="sng" dirty="0">
                <a:solidFill>
                  <a:srgbClr val="FF5008"/>
                </a:solidFill>
              </a:rPr>
              <a:t>=Add</a:t>
            </a:r>
          </a:p>
        </p:txBody>
      </p:sp>
      <p:sp>
        <p:nvSpPr>
          <p:cNvPr id="837715" name="Rectangle 83"/>
          <p:cNvSpPr>
            <a:spLocks noChangeArrowheads="1"/>
          </p:cNvSpPr>
          <p:nvPr/>
        </p:nvSpPr>
        <p:spPr bwMode="auto">
          <a:xfrm>
            <a:off x="3884572" y="2460586"/>
            <a:ext cx="921945" cy="2827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16" name="Rectangle 84"/>
          <p:cNvSpPr>
            <a:spLocks noChangeArrowheads="1"/>
          </p:cNvSpPr>
          <p:nvPr/>
        </p:nvSpPr>
        <p:spPr bwMode="auto">
          <a:xfrm>
            <a:off x="3944409" y="2333355"/>
            <a:ext cx="80631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&lt;&lt; 2</a:t>
            </a:r>
          </a:p>
        </p:txBody>
      </p:sp>
      <p:sp>
        <p:nvSpPr>
          <p:cNvPr id="837717" name="Line 85"/>
          <p:cNvSpPr>
            <a:spLocks noChangeShapeType="1"/>
          </p:cNvSpPr>
          <p:nvPr/>
        </p:nvSpPr>
        <p:spPr bwMode="auto">
          <a:xfrm>
            <a:off x="1863384" y="3450344"/>
            <a:ext cx="379415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18" name="Line 86"/>
          <p:cNvSpPr>
            <a:spLocks noChangeShapeType="1"/>
          </p:cNvSpPr>
          <p:nvPr/>
        </p:nvSpPr>
        <p:spPr bwMode="auto">
          <a:xfrm flipH="1">
            <a:off x="3228572" y="3358759"/>
            <a:ext cx="106378" cy="1317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19" name="Rectangle 87"/>
          <p:cNvSpPr>
            <a:spLocks noChangeArrowheads="1"/>
          </p:cNvSpPr>
          <p:nvPr/>
        </p:nvSpPr>
        <p:spPr bwMode="auto">
          <a:xfrm>
            <a:off x="2818698" y="3391125"/>
            <a:ext cx="5482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32</a:t>
            </a:r>
          </a:p>
        </p:txBody>
      </p:sp>
      <p:sp>
        <p:nvSpPr>
          <p:cNvPr id="837720" name="Rectangle 88"/>
          <p:cNvSpPr>
            <a:spLocks noChangeArrowheads="1"/>
          </p:cNvSpPr>
          <p:nvPr/>
        </p:nvSpPr>
        <p:spPr bwMode="auto">
          <a:xfrm>
            <a:off x="1815272" y="3025787"/>
            <a:ext cx="9217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PC+4</a:t>
            </a:r>
          </a:p>
        </p:txBody>
      </p:sp>
      <p:sp>
        <p:nvSpPr>
          <p:cNvPr id="837721" name="Line 89"/>
          <p:cNvSpPr>
            <a:spLocks noChangeShapeType="1"/>
          </p:cNvSpPr>
          <p:nvPr/>
        </p:nvSpPr>
        <p:spPr bwMode="auto">
          <a:xfrm flipH="1">
            <a:off x="7164569" y="2916903"/>
            <a:ext cx="106378" cy="1413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22" name="Line 90"/>
          <p:cNvSpPr>
            <a:spLocks noChangeShapeType="1"/>
          </p:cNvSpPr>
          <p:nvPr/>
        </p:nvSpPr>
        <p:spPr bwMode="auto">
          <a:xfrm flipH="1">
            <a:off x="6313542" y="2987600"/>
            <a:ext cx="2659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23" name="Rectangle 91"/>
          <p:cNvSpPr>
            <a:spLocks noChangeArrowheads="1"/>
          </p:cNvSpPr>
          <p:nvPr/>
        </p:nvSpPr>
        <p:spPr bwMode="auto">
          <a:xfrm>
            <a:off x="6432328" y="2448435"/>
            <a:ext cx="108311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Target</a:t>
            </a:r>
          </a:p>
        </p:txBody>
      </p:sp>
      <p:sp>
        <p:nvSpPr>
          <p:cNvPr id="837724" name="Rectangle 92"/>
          <p:cNvSpPr>
            <a:spLocks noChangeArrowheads="1"/>
          </p:cNvSpPr>
          <p:nvPr/>
        </p:nvSpPr>
        <p:spPr bwMode="auto">
          <a:xfrm>
            <a:off x="6980360" y="2982558"/>
            <a:ext cx="5482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32</a:t>
            </a:r>
          </a:p>
        </p:txBody>
      </p:sp>
      <p:sp>
        <p:nvSpPr>
          <p:cNvPr id="837725" name="Line 93"/>
          <p:cNvSpPr>
            <a:spLocks noChangeShapeType="1"/>
          </p:cNvSpPr>
          <p:nvPr/>
        </p:nvSpPr>
        <p:spPr bwMode="auto">
          <a:xfrm flipV="1">
            <a:off x="1632898" y="1522243"/>
            <a:ext cx="0" cy="616992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26" name="Rectangle 94"/>
          <p:cNvSpPr>
            <a:spLocks noChangeArrowheads="1"/>
          </p:cNvSpPr>
          <p:nvPr/>
        </p:nvSpPr>
        <p:spPr bwMode="auto">
          <a:xfrm>
            <a:off x="859439" y="882723"/>
            <a:ext cx="63478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Clk</a:t>
            </a:r>
            <a:endParaRPr lang="en-US" sz="2800" b="1" dirty="0"/>
          </a:p>
        </p:txBody>
      </p:sp>
      <p:sp>
        <p:nvSpPr>
          <p:cNvPr id="837727" name="Line 95"/>
          <p:cNvSpPr>
            <a:spLocks noChangeShapeType="1"/>
          </p:cNvSpPr>
          <p:nvPr/>
        </p:nvSpPr>
        <p:spPr bwMode="auto">
          <a:xfrm>
            <a:off x="1845654" y="1535097"/>
            <a:ext cx="0" cy="282788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28" name="Line 96"/>
          <p:cNvSpPr>
            <a:spLocks noChangeShapeType="1"/>
          </p:cNvSpPr>
          <p:nvPr/>
        </p:nvSpPr>
        <p:spPr bwMode="auto">
          <a:xfrm>
            <a:off x="1863384" y="1676491"/>
            <a:ext cx="315588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29" name="Line 97"/>
          <p:cNvSpPr>
            <a:spLocks noChangeShapeType="1"/>
          </p:cNvSpPr>
          <p:nvPr/>
        </p:nvSpPr>
        <p:spPr bwMode="auto">
          <a:xfrm>
            <a:off x="9398513" y="1535097"/>
            <a:ext cx="0" cy="282788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30" name="Rectangle 98"/>
          <p:cNvSpPr>
            <a:spLocks noChangeArrowheads="1"/>
          </p:cNvSpPr>
          <p:nvPr/>
        </p:nvSpPr>
        <p:spPr bwMode="auto">
          <a:xfrm>
            <a:off x="5114570" y="1380848"/>
            <a:ext cx="8461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Exec</a:t>
            </a:r>
          </a:p>
        </p:txBody>
      </p:sp>
      <p:sp>
        <p:nvSpPr>
          <p:cNvPr id="837731" name="Oval 99"/>
          <p:cNvSpPr>
            <a:spLocks noChangeArrowheads="1"/>
          </p:cNvSpPr>
          <p:nvPr/>
        </p:nvSpPr>
        <p:spPr bwMode="auto">
          <a:xfrm>
            <a:off x="9088243" y="834554"/>
            <a:ext cx="195027" cy="758386"/>
          </a:xfrm>
          <a:prstGeom prst="ellipse">
            <a:avLst/>
          </a:prstGeom>
          <a:solidFill>
            <a:srgbClr val="FDC0E5"/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32" name="Rectangle 100"/>
          <p:cNvSpPr>
            <a:spLocks noChangeArrowheads="1"/>
          </p:cNvSpPr>
          <p:nvPr/>
        </p:nvSpPr>
        <p:spPr bwMode="auto">
          <a:xfrm>
            <a:off x="6457601" y="882723"/>
            <a:ext cx="216745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You are here!</a:t>
            </a:r>
          </a:p>
        </p:txBody>
      </p:sp>
      <p:sp>
        <p:nvSpPr>
          <p:cNvPr id="837733" name="Line 101"/>
          <p:cNvSpPr>
            <a:spLocks noChangeShapeType="1"/>
          </p:cNvSpPr>
          <p:nvPr/>
        </p:nvSpPr>
        <p:spPr bwMode="auto">
          <a:xfrm>
            <a:off x="8554135" y="1151051"/>
            <a:ext cx="462082" cy="110866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994628" y="982375"/>
            <a:ext cx="9467667" cy="385620"/>
            <a:chOff x="960" y="672"/>
            <a:chExt cx="4272" cy="240"/>
          </a:xfrm>
        </p:grpSpPr>
        <p:sp>
          <p:nvSpPr>
            <p:cNvPr id="837735" name="Line 103"/>
            <p:cNvSpPr>
              <a:spLocks noChangeShapeType="1"/>
            </p:cNvSpPr>
            <p:nvPr/>
          </p:nvSpPr>
          <p:spPr bwMode="auto">
            <a:xfrm flipV="1">
              <a:off x="1248" y="6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36" name="Line 104"/>
            <p:cNvSpPr>
              <a:spLocks noChangeShapeType="1"/>
            </p:cNvSpPr>
            <p:nvPr/>
          </p:nvSpPr>
          <p:spPr bwMode="auto">
            <a:xfrm flipV="1">
              <a:off x="4656" y="6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37" name="Line 105"/>
            <p:cNvSpPr>
              <a:spLocks noChangeShapeType="1"/>
            </p:cNvSpPr>
            <p:nvPr/>
          </p:nvSpPr>
          <p:spPr bwMode="auto">
            <a:xfrm flipH="1">
              <a:off x="960" y="9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38" name="Line 106"/>
            <p:cNvSpPr>
              <a:spLocks noChangeShapeType="1"/>
            </p:cNvSpPr>
            <p:nvPr/>
          </p:nvSpPr>
          <p:spPr bwMode="auto">
            <a:xfrm flipH="1">
              <a:off x="2928" y="912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39" name="Line 107"/>
            <p:cNvSpPr>
              <a:spLocks noChangeShapeType="1"/>
            </p:cNvSpPr>
            <p:nvPr/>
          </p:nvSpPr>
          <p:spPr bwMode="auto">
            <a:xfrm flipV="1">
              <a:off x="2928" y="6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40" name="Line 108"/>
            <p:cNvSpPr>
              <a:spLocks noChangeShapeType="1"/>
            </p:cNvSpPr>
            <p:nvPr/>
          </p:nvSpPr>
          <p:spPr bwMode="auto">
            <a:xfrm flipH="1">
              <a:off x="1248" y="672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41" name="Line 109"/>
            <p:cNvSpPr>
              <a:spLocks noChangeShapeType="1"/>
            </p:cNvSpPr>
            <p:nvPr/>
          </p:nvSpPr>
          <p:spPr bwMode="auto">
            <a:xfrm flipH="1">
              <a:off x="4656" y="67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7742" name="Line 110"/>
          <p:cNvSpPr>
            <a:spLocks noChangeShapeType="1"/>
          </p:cNvSpPr>
          <p:nvPr/>
        </p:nvSpPr>
        <p:spPr bwMode="auto">
          <a:xfrm>
            <a:off x="6012137" y="1676491"/>
            <a:ext cx="315588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43" name="Line 111"/>
          <p:cNvSpPr>
            <a:spLocks noChangeShapeType="1"/>
          </p:cNvSpPr>
          <p:nvPr/>
        </p:nvSpPr>
        <p:spPr bwMode="auto">
          <a:xfrm>
            <a:off x="9416242" y="1676491"/>
            <a:ext cx="70918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44" name="Rectangle 112"/>
          <p:cNvSpPr>
            <a:spLocks noChangeArrowheads="1"/>
          </p:cNvSpPr>
          <p:nvPr/>
        </p:nvSpPr>
        <p:spPr bwMode="auto">
          <a:xfrm>
            <a:off x="10114350" y="1380848"/>
            <a:ext cx="96981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Mem</a:t>
            </a:r>
          </a:p>
        </p:txBody>
      </p:sp>
      <p:sp>
        <p:nvSpPr>
          <p:cNvPr id="837745" name="Line 113"/>
          <p:cNvSpPr>
            <a:spLocks noChangeShapeType="1"/>
          </p:cNvSpPr>
          <p:nvPr/>
        </p:nvSpPr>
        <p:spPr bwMode="auto">
          <a:xfrm flipV="1">
            <a:off x="9185756" y="1522243"/>
            <a:ext cx="0" cy="616992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0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570" name="Rectangle 2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Pipelined Datapath</a:t>
            </a:r>
          </a:p>
        </p:txBody>
      </p:sp>
      <p:sp>
        <p:nvSpPr>
          <p:cNvPr id="20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F0DB6-AFF9-47FE-91EC-C84C1A9AB72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7797969" y="1517739"/>
            <a:ext cx="2468721" cy="1015314"/>
          </a:xfrm>
          <a:prstGeom prst="rect">
            <a:avLst/>
          </a:prstGeom>
          <a:solidFill>
            <a:srgbClr val="C8FEC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867718" y="3837339"/>
            <a:ext cx="372782" cy="203414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 rot="5400000">
            <a:off x="2069244" y="4608245"/>
            <a:ext cx="200828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/>
              <a:t>IF/ID Register</a:t>
            </a:r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3060634" y="3560687"/>
            <a:ext cx="0" cy="1110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5236384" y="3837339"/>
            <a:ext cx="372782" cy="203414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 rot="5400000">
            <a:off x="4227441" y="4619808"/>
            <a:ext cx="241888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/>
            <a:r>
              <a:rPr lang="en-US" sz="2800" b="1" dirty="0"/>
              <a:t>ID/Ex </a:t>
            </a:r>
            <a:r>
              <a:rPr lang="en-US" sz="2800" b="1" dirty="0" smtClean="0"/>
              <a:t>Register</a:t>
            </a:r>
            <a:endParaRPr lang="en-US" sz="2800" b="1" dirty="0"/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7606560" y="3830150"/>
            <a:ext cx="374114" cy="204851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 rot="5400000">
            <a:off x="6704078" y="4632359"/>
            <a:ext cx="217968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Ex/Mem Register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10073106" y="3830150"/>
            <a:ext cx="374114" cy="2048518"/>
          </a:xfrm>
          <a:prstGeom prst="rect">
            <a:avLst/>
          </a:prstGeom>
          <a:solidFill>
            <a:srgbClr val="FFCDD5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 rot="5400000">
            <a:off x="9132659" y="4629377"/>
            <a:ext cx="225996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Mem/</a:t>
            </a:r>
            <a:r>
              <a:rPr lang="en-US" sz="2400" b="1" dirty="0" err="1"/>
              <a:t>Wr</a:t>
            </a:r>
            <a:r>
              <a:rPr lang="en-US" sz="2400" b="1" dirty="0"/>
              <a:t> Register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892076" y="3830150"/>
            <a:ext cx="374114" cy="992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 rot="5400000">
            <a:off x="818983" y="4066297"/>
            <a:ext cx="51566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>
                <a:solidFill>
                  <a:srgbClr val="0003D7"/>
                </a:solidFill>
              </a:rPr>
              <a:t>PC</a:t>
            </a:r>
            <a:endParaRPr lang="en-US" sz="2800" b="1" dirty="0"/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789807" y="4237169"/>
            <a:ext cx="769980" cy="1127132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333362" y="4067427"/>
            <a:ext cx="1694042" cy="7199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Mem</a:t>
            </a:r>
            <a:endParaRPr lang="en-US" sz="2800" b="1" dirty="0"/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716696" y="4832288"/>
            <a:ext cx="633442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WA</a:t>
            </a:r>
            <a:endParaRPr lang="en-US" sz="2400" dirty="0"/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8728854" y="5054227"/>
            <a:ext cx="452046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8719761" y="4606517"/>
            <a:ext cx="541814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9152536" y="4671359"/>
            <a:ext cx="541814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Do</a:t>
            </a:r>
            <a:endParaRPr lang="en-US" sz="2400" dirty="0"/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1781685" y="3830149"/>
            <a:ext cx="471994" cy="1805498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 rot="5400000">
            <a:off x="1263029" y="5091056"/>
            <a:ext cx="115438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IF_Unit</a:t>
            </a:r>
            <a:endParaRPr lang="en-US" sz="2800" b="1" dirty="0"/>
          </a:p>
        </p:txBody>
      </p:sp>
      <p:sp>
        <p:nvSpPr>
          <p:cNvPr id="826396" name="Rectangle 28"/>
          <p:cNvSpPr>
            <a:spLocks noChangeArrowheads="1"/>
          </p:cNvSpPr>
          <p:nvPr/>
        </p:nvSpPr>
        <p:spPr bwMode="auto">
          <a:xfrm>
            <a:off x="3952420" y="4304261"/>
            <a:ext cx="769980" cy="112862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Rectangle 29"/>
          <p:cNvSpPr>
            <a:spLocks noChangeArrowheads="1"/>
          </p:cNvSpPr>
          <p:nvPr/>
        </p:nvSpPr>
        <p:spPr bwMode="auto">
          <a:xfrm>
            <a:off x="4293908" y="4726973"/>
            <a:ext cx="907299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RFile</a:t>
            </a:r>
            <a:endParaRPr lang="en-US" sz="2800" b="1" dirty="0"/>
          </a:p>
        </p:txBody>
      </p:sp>
      <p:sp>
        <p:nvSpPr>
          <p:cNvPr id="826398" name="Rectangle 30"/>
          <p:cNvSpPr>
            <a:spLocks noChangeArrowheads="1"/>
          </p:cNvSpPr>
          <p:nvPr/>
        </p:nvSpPr>
        <p:spPr bwMode="auto">
          <a:xfrm>
            <a:off x="4342057" y="5099557"/>
            <a:ext cx="452046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9" name="Rectangle 31"/>
          <p:cNvSpPr>
            <a:spLocks noChangeArrowheads="1"/>
          </p:cNvSpPr>
          <p:nvPr/>
        </p:nvSpPr>
        <p:spPr bwMode="auto">
          <a:xfrm>
            <a:off x="3885634" y="4329579"/>
            <a:ext cx="508151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400" name="Rectangle 32"/>
          <p:cNvSpPr>
            <a:spLocks noChangeArrowheads="1"/>
          </p:cNvSpPr>
          <p:nvPr/>
        </p:nvSpPr>
        <p:spPr bwMode="auto">
          <a:xfrm>
            <a:off x="3885634" y="4616592"/>
            <a:ext cx="520975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Rb</a:t>
            </a:r>
            <a:endParaRPr lang="en-US" sz="2400" dirty="0"/>
          </a:p>
        </p:txBody>
      </p: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3887702" y="5094787"/>
            <a:ext cx="582018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Rw</a:t>
            </a:r>
            <a:endParaRPr lang="en-US" sz="2400" dirty="0"/>
          </a:p>
        </p:txBody>
      </p:sp>
      <p:sp>
        <p:nvSpPr>
          <p:cNvPr id="826402" name="Line 34"/>
          <p:cNvSpPr>
            <a:spLocks noChangeShapeType="1"/>
          </p:cNvSpPr>
          <p:nvPr/>
        </p:nvSpPr>
        <p:spPr bwMode="auto">
          <a:xfrm>
            <a:off x="9181321" y="5388157"/>
            <a:ext cx="0" cy="85727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3" name="Rectangle 35"/>
          <p:cNvSpPr>
            <a:spLocks noChangeArrowheads="1"/>
          </p:cNvSpPr>
          <p:nvPr/>
        </p:nvSpPr>
        <p:spPr bwMode="auto">
          <a:xfrm>
            <a:off x="8349756" y="6130633"/>
            <a:ext cx="19017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800" b="1" u="sng" dirty="0" err="1" smtClean="0">
                <a:solidFill>
                  <a:srgbClr val="FF6600"/>
                </a:solidFill>
              </a:rPr>
              <a:t>MemWr</a:t>
            </a:r>
            <a:r>
              <a:rPr lang="en-US" sz="2800" b="1" u="sng" dirty="0" smtClean="0">
                <a:solidFill>
                  <a:srgbClr val="FF6600"/>
                </a:solidFill>
              </a:rPr>
              <a:t>=0</a:t>
            </a:r>
            <a:endParaRPr lang="en-US" sz="2800" u="sng" dirty="0">
              <a:solidFill>
                <a:srgbClr val="FF6600"/>
              </a:solidFill>
            </a:endParaRPr>
          </a:p>
        </p:txBody>
      </p:sp>
      <p:sp>
        <p:nvSpPr>
          <p:cNvPr id="826404" name="Rectangle 36"/>
          <p:cNvSpPr>
            <a:spLocks noChangeArrowheads="1"/>
          </p:cNvSpPr>
          <p:nvPr/>
        </p:nvSpPr>
        <p:spPr bwMode="auto">
          <a:xfrm>
            <a:off x="3646349" y="2631451"/>
            <a:ext cx="118122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RegW</a:t>
            </a:r>
            <a:r>
              <a:rPr lang="en-US" sz="2800" u="sng" dirty="0" err="1"/>
              <a:t>r</a:t>
            </a:r>
            <a:endParaRPr lang="en-US" sz="2800" u="sng" dirty="0"/>
          </a:p>
        </p:txBody>
      </p:sp>
      <p:sp>
        <p:nvSpPr>
          <p:cNvPr id="826405" name="Line 37"/>
          <p:cNvSpPr>
            <a:spLocks noChangeShapeType="1"/>
          </p:cNvSpPr>
          <p:nvPr/>
        </p:nvSpPr>
        <p:spPr bwMode="auto">
          <a:xfrm>
            <a:off x="6712601" y="5183901"/>
            <a:ext cx="0" cy="106153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6" name="Rectangle 38"/>
          <p:cNvSpPr>
            <a:spLocks noChangeArrowheads="1"/>
          </p:cNvSpPr>
          <p:nvPr/>
        </p:nvSpPr>
        <p:spPr bwMode="auto">
          <a:xfrm>
            <a:off x="5601133" y="2616542"/>
            <a:ext cx="10820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ExtOp</a:t>
            </a:r>
            <a:endParaRPr lang="en-US" sz="2800" u="sng" dirty="0"/>
          </a:p>
        </p:txBody>
      </p:sp>
      <p:sp>
        <p:nvSpPr>
          <p:cNvPr id="826407" name="Line 39"/>
          <p:cNvSpPr>
            <a:spLocks noChangeShapeType="1"/>
          </p:cNvSpPr>
          <p:nvPr/>
        </p:nvSpPr>
        <p:spPr bwMode="auto">
          <a:xfrm>
            <a:off x="7123692" y="4835027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8" name="Rectangle 40"/>
          <p:cNvSpPr>
            <a:spLocks noChangeArrowheads="1"/>
          </p:cNvSpPr>
          <p:nvPr/>
        </p:nvSpPr>
        <p:spPr bwMode="auto">
          <a:xfrm>
            <a:off x="6320720" y="4659099"/>
            <a:ext cx="768537" cy="5467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600" b="1">
                <a:solidFill>
                  <a:srgbClr val="0003D7"/>
                </a:solidFill>
              </a:rPr>
              <a:t>Exec</a:t>
            </a:r>
          </a:p>
          <a:p>
            <a:pPr algn="ctr"/>
            <a:r>
              <a:rPr lang="en-US" sz="1600" b="1">
                <a:solidFill>
                  <a:srgbClr val="0003D7"/>
                </a:solidFill>
              </a:rPr>
              <a:t>Unit</a:t>
            </a:r>
            <a:endParaRPr lang="en-US" sz="1600" b="1"/>
          </a:p>
        </p:txBody>
      </p:sp>
      <p:sp>
        <p:nvSpPr>
          <p:cNvPr id="826409" name="Rectangle 41"/>
          <p:cNvSpPr>
            <a:spLocks noChangeArrowheads="1"/>
          </p:cNvSpPr>
          <p:nvPr/>
        </p:nvSpPr>
        <p:spPr bwMode="auto">
          <a:xfrm>
            <a:off x="6334137" y="3830150"/>
            <a:ext cx="756929" cy="1331387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26410" name="Rectangle 42"/>
          <p:cNvSpPr>
            <a:spLocks noChangeArrowheads="1"/>
          </p:cNvSpPr>
          <p:nvPr/>
        </p:nvSpPr>
        <p:spPr bwMode="auto">
          <a:xfrm>
            <a:off x="6290635" y="4222094"/>
            <a:ext cx="822340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busA</a:t>
            </a:r>
            <a:endParaRPr lang="en-US" sz="2400" dirty="0"/>
          </a:p>
        </p:txBody>
      </p:sp>
      <p:sp>
        <p:nvSpPr>
          <p:cNvPr id="826411" name="Rectangle 43"/>
          <p:cNvSpPr>
            <a:spLocks noChangeArrowheads="1"/>
          </p:cNvSpPr>
          <p:nvPr/>
        </p:nvSpPr>
        <p:spPr bwMode="auto">
          <a:xfrm>
            <a:off x="6290635" y="4470670"/>
            <a:ext cx="809516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busB</a:t>
            </a:r>
            <a:endParaRPr lang="en-US" sz="2400" dirty="0"/>
          </a:p>
        </p:txBody>
      </p:sp>
      <p:sp>
        <p:nvSpPr>
          <p:cNvPr id="826412" name="Line 44"/>
          <p:cNvSpPr>
            <a:spLocks noChangeShapeType="1"/>
          </p:cNvSpPr>
          <p:nvPr/>
        </p:nvSpPr>
        <p:spPr bwMode="auto">
          <a:xfrm>
            <a:off x="6416790" y="3086182"/>
            <a:ext cx="0" cy="72160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3" name="Rectangle 45"/>
          <p:cNvSpPr>
            <a:spLocks noChangeArrowheads="1"/>
          </p:cNvSpPr>
          <p:nvPr/>
        </p:nvSpPr>
        <p:spPr bwMode="auto">
          <a:xfrm>
            <a:off x="6290635" y="3997973"/>
            <a:ext cx="1075614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Imm16</a:t>
            </a:r>
            <a:endParaRPr lang="en-US" sz="2400"/>
          </a:p>
        </p:txBody>
      </p:sp>
      <p:sp>
        <p:nvSpPr>
          <p:cNvPr id="826414" name="Line 46"/>
          <p:cNvSpPr>
            <a:spLocks noChangeShapeType="1"/>
          </p:cNvSpPr>
          <p:nvPr/>
        </p:nvSpPr>
        <p:spPr bwMode="auto">
          <a:xfrm>
            <a:off x="6910533" y="3086182"/>
            <a:ext cx="0" cy="72160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Rectangle 47"/>
          <p:cNvSpPr>
            <a:spLocks noChangeArrowheads="1"/>
          </p:cNvSpPr>
          <p:nvPr/>
        </p:nvSpPr>
        <p:spPr bwMode="auto">
          <a:xfrm>
            <a:off x="6586448" y="2616542"/>
            <a:ext cx="121289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ALUOp</a:t>
            </a:r>
            <a:endParaRPr lang="en-US" sz="2800" u="sng" dirty="0"/>
          </a:p>
        </p:txBody>
      </p:sp>
      <p:sp>
        <p:nvSpPr>
          <p:cNvPr id="826416" name="Rectangle 48"/>
          <p:cNvSpPr>
            <a:spLocks noChangeArrowheads="1"/>
          </p:cNvSpPr>
          <p:nvPr/>
        </p:nvSpPr>
        <p:spPr bwMode="auto">
          <a:xfrm>
            <a:off x="6397736" y="6114233"/>
            <a:ext cx="122232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ALUSrc</a:t>
            </a:r>
            <a:endParaRPr lang="en-US" sz="2800" b="1" u="sng" dirty="0"/>
          </a:p>
        </p:txBody>
      </p:sp>
      <p:sp>
        <p:nvSpPr>
          <p:cNvPr id="826417" name="Line 49"/>
          <p:cNvSpPr>
            <a:spLocks noChangeShapeType="1"/>
          </p:cNvSpPr>
          <p:nvPr/>
        </p:nvSpPr>
        <p:spPr bwMode="auto">
          <a:xfrm>
            <a:off x="4755026" y="4428006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8" name="Line 50"/>
          <p:cNvSpPr>
            <a:spLocks noChangeShapeType="1"/>
          </p:cNvSpPr>
          <p:nvPr/>
        </p:nvSpPr>
        <p:spPr bwMode="auto">
          <a:xfrm>
            <a:off x="5642460" y="4225241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9" name="Line 51"/>
          <p:cNvSpPr>
            <a:spLocks noChangeShapeType="1"/>
          </p:cNvSpPr>
          <p:nvPr/>
        </p:nvSpPr>
        <p:spPr bwMode="auto">
          <a:xfrm>
            <a:off x="5642460" y="4699353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0" name="Line 52"/>
          <p:cNvSpPr>
            <a:spLocks noChangeShapeType="1"/>
          </p:cNvSpPr>
          <p:nvPr/>
        </p:nvSpPr>
        <p:spPr bwMode="auto">
          <a:xfrm>
            <a:off x="5642460" y="4428006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1" name="Line 53"/>
          <p:cNvSpPr>
            <a:spLocks noChangeShapeType="1"/>
          </p:cNvSpPr>
          <p:nvPr/>
        </p:nvSpPr>
        <p:spPr bwMode="auto">
          <a:xfrm>
            <a:off x="4755026" y="4699353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Line 54"/>
          <p:cNvSpPr>
            <a:spLocks noChangeShapeType="1"/>
          </p:cNvSpPr>
          <p:nvPr/>
        </p:nvSpPr>
        <p:spPr bwMode="auto">
          <a:xfrm>
            <a:off x="3471726" y="4563680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3" name="Line 55"/>
          <p:cNvSpPr>
            <a:spLocks noChangeShapeType="1"/>
          </p:cNvSpPr>
          <p:nvPr/>
        </p:nvSpPr>
        <p:spPr bwMode="auto">
          <a:xfrm>
            <a:off x="3471726" y="4835027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4" name="Line 56"/>
          <p:cNvSpPr>
            <a:spLocks noChangeShapeType="1"/>
          </p:cNvSpPr>
          <p:nvPr/>
        </p:nvSpPr>
        <p:spPr bwMode="auto">
          <a:xfrm>
            <a:off x="8013302" y="4835027"/>
            <a:ext cx="756929" cy="0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5" name="Line 57"/>
          <p:cNvSpPr>
            <a:spLocks noChangeShapeType="1"/>
          </p:cNvSpPr>
          <p:nvPr/>
        </p:nvSpPr>
        <p:spPr bwMode="auto">
          <a:xfrm>
            <a:off x="5825167" y="4709791"/>
            <a:ext cx="0" cy="58742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6" name="Line 58"/>
          <p:cNvSpPr>
            <a:spLocks noChangeShapeType="1"/>
          </p:cNvSpPr>
          <p:nvPr/>
        </p:nvSpPr>
        <p:spPr bwMode="auto">
          <a:xfrm>
            <a:off x="5840393" y="5309138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7" name="Line 59"/>
          <p:cNvSpPr>
            <a:spLocks noChangeShapeType="1"/>
          </p:cNvSpPr>
          <p:nvPr/>
        </p:nvSpPr>
        <p:spPr bwMode="auto">
          <a:xfrm>
            <a:off x="8013302" y="5309138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8" name="Line 60"/>
          <p:cNvSpPr>
            <a:spLocks noChangeShapeType="1"/>
          </p:cNvSpPr>
          <p:nvPr/>
        </p:nvSpPr>
        <p:spPr bwMode="auto">
          <a:xfrm>
            <a:off x="8309113" y="5037791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9" name="Line 61"/>
          <p:cNvSpPr>
            <a:spLocks noChangeShapeType="1"/>
          </p:cNvSpPr>
          <p:nvPr/>
        </p:nvSpPr>
        <p:spPr bwMode="auto">
          <a:xfrm>
            <a:off x="8291712" y="4845463"/>
            <a:ext cx="0" cy="58742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Line 62"/>
          <p:cNvSpPr>
            <a:spLocks noChangeShapeType="1"/>
          </p:cNvSpPr>
          <p:nvPr/>
        </p:nvSpPr>
        <p:spPr bwMode="auto">
          <a:xfrm>
            <a:off x="9592413" y="4902118"/>
            <a:ext cx="461118" cy="0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1" name="Line 63"/>
          <p:cNvSpPr>
            <a:spLocks noChangeShapeType="1"/>
          </p:cNvSpPr>
          <p:nvPr/>
        </p:nvSpPr>
        <p:spPr bwMode="auto">
          <a:xfrm>
            <a:off x="8309115" y="5443320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0782157" y="4720586"/>
            <a:ext cx="729119" cy="940017"/>
            <a:chOff x="5259" y="2847"/>
            <a:chExt cx="253" cy="667"/>
          </a:xfrm>
        </p:grpSpPr>
        <p:sp>
          <p:nvSpPr>
            <p:cNvPr id="826433" name="Line 65"/>
            <p:cNvSpPr>
              <a:spLocks noChangeShapeType="1"/>
            </p:cNvSpPr>
            <p:nvPr/>
          </p:nvSpPr>
          <p:spPr bwMode="auto">
            <a:xfrm>
              <a:off x="5328" y="2888"/>
              <a:ext cx="0" cy="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4" name="Line 66"/>
            <p:cNvSpPr>
              <a:spLocks noChangeShapeType="1"/>
            </p:cNvSpPr>
            <p:nvPr/>
          </p:nvSpPr>
          <p:spPr bwMode="auto">
            <a:xfrm>
              <a:off x="5336" y="2888"/>
              <a:ext cx="128" cy="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 flipV="1">
              <a:off x="5336" y="3387"/>
              <a:ext cx="128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6" name="Line 68"/>
            <p:cNvSpPr>
              <a:spLocks noChangeShapeType="1"/>
            </p:cNvSpPr>
            <p:nvPr/>
          </p:nvSpPr>
          <p:spPr bwMode="auto">
            <a:xfrm>
              <a:off x="5472" y="294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7" name="Rectangle 69"/>
            <p:cNvSpPr>
              <a:spLocks noChangeArrowheads="1"/>
            </p:cNvSpPr>
            <p:nvPr/>
          </p:nvSpPr>
          <p:spPr bwMode="auto">
            <a:xfrm rot="5400000">
              <a:off x="5109" y="3059"/>
              <a:ext cx="554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/>
                <a:t>Mux</a:t>
              </a:r>
            </a:p>
          </p:txBody>
        </p:sp>
        <p:sp>
          <p:nvSpPr>
            <p:cNvPr id="826438" name="Rectangle 70"/>
            <p:cNvSpPr>
              <a:spLocks noChangeArrowheads="1"/>
            </p:cNvSpPr>
            <p:nvPr/>
          </p:nvSpPr>
          <p:spPr bwMode="auto">
            <a:xfrm>
              <a:off x="5301" y="2847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>
              <a:off x="5301" y="3216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826440" name="Line 72"/>
          <p:cNvSpPr>
            <a:spLocks noChangeShapeType="1"/>
          </p:cNvSpPr>
          <p:nvPr/>
        </p:nvSpPr>
        <p:spPr bwMode="auto">
          <a:xfrm>
            <a:off x="10482023" y="4902118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1" name="Line 73"/>
          <p:cNvSpPr>
            <a:spLocks noChangeShapeType="1"/>
          </p:cNvSpPr>
          <p:nvPr/>
        </p:nvSpPr>
        <p:spPr bwMode="auto">
          <a:xfrm>
            <a:off x="10482023" y="5443320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2" name="Line 74"/>
          <p:cNvSpPr>
            <a:spLocks noChangeShapeType="1"/>
          </p:cNvSpPr>
          <p:nvPr/>
        </p:nvSpPr>
        <p:spPr bwMode="auto">
          <a:xfrm>
            <a:off x="4343934" y="3086183"/>
            <a:ext cx="0" cy="119571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3" name="Line 75"/>
          <p:cNvSpPr>
            <a:spLocks noChangeShapeType="1"/>
          </p:cNvSpPr>
          <p:nvPr/>
        </p:nvSpPr>
        <p:spPr bwMode="auto">
          <a:xfrm>
            <a:off x="3471727" y="4225241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4" name="Line 76"/>
          <p:cNvSpPr>
            <a:spLocks noChangeShapeType="1"/>
          </p:cNvSpPr>
          <p:nvPr/>
        </p:nvSpPr>
        <p:spPr bwMode="auto">
          <a:xfrm>
            <a:off x="3471727" y="5781758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5" name="Line 77"/>
          <p:cNvSpPr>
            <a:spLocks noChangeShapeType="1"/>
          </p:cNvSpPr>
          <p:nvPr/>
        </p:nvSpPr>
        <p:spPr bwMode="auto">
          <a:xfrm>
            <a:off x="3471727" y="5511902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6" name="Line 78"/>
          <p:cNvSpPr>
            <a:spLocks noChangeShapeType="1"/>
          </p:cNvSpPr>
          <p:nvPr/>
        </p:nvSpPr>
        <p:spPr bwMode="auto">
          <a:xfrm>
            <a:off x="7123692" y="3955386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7" name="Line 79"/>
          <p:cNvSpPr>
            <a:spLocks noChangeShapeType="1"/>
          </p:cNvSpPr>
          <p:nvPr/>
        </p:nvSpPr>
        <p:spPr bwMode="auto">
          <a:xfrm>
            <a:off x="6236257" y="5647576"/>
            <a:ext cx="13485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8" name="Line 80"/>
          <p:cNvSpPr>
            <a:spLocks noChangeShapeType="1"/>
          </p:cNvSpPr>
          <p:nvPr/>
        </p:nvSpPr>
        <p:spPr bwMode="auto">
          <a:xfrm>
            <a:off x="11056244" y="5590921"/>
            <a:ext cx="0" cy="65451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9" name="Rectangle 81"/>
          <p:cNvSpPr>
            <a:spLocks noChangeArrowheads="1"/>
          </p:cNvSpPr>
          <p:nvPr/>
        </p:nvSpPr>
        <p:spPr bwMode="auto">
          <a:xfrm>
            <a:off x="10251461" y="6130633"/>
            <a:ext cx="182883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/>
              <a:t>MemtoReg</a:t>
            </a:r>
            <a:endParaRPr lang="en-US" sz="2800" u="sng" dirty="0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5923045" y="5376230"/>
            <a:ext cx="295811" cy="474111"/>
            <a:chOff x="2880" y="3312"/>
            <a:chExt cx="144" cy="336"/>
          </a:xfrm>
        </p:grpSpPr>
        <p:sp>
          <p:nvSpPr>
            <p:cNvPr id="826451" name="Line 83"/>
            <p:cNvSpPr>
              <a:spLocks noChangeShapeType="1"/>
            </p:cNvSpPr>
            <p:nvPr/>
          </p:nvSpPr>
          <p:spPr bwMode="auto">
            <a:xfrm>
              <a:off x="2880" y="3312"/>
              <a:ext cx="0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2" name="Line 84"/>
            <p:cNvSpPr>
              <a:spLocks noChangeShapeType="1"/>
            </p:cNvSpPr>
            <p:nvPr/>
          </p:nvSpPr>
          <p:spPr bwMode="auto">
            <a:xfrm>
              <a:off x="2888" y="3312"/>
              <a:ext cx="1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3" name="Line 85"/>
            <p:cNvSpPr>
              <a:spLocks noChangeShapeType="1"/>
            </p:cNvSpPr>
            <p:nvPr/>
          </p:nvSpPr>
          <p:spPr bwMode="auto">
            <a:xfrm flipV="1">
              <a:off x="2888" y="3606"/>
              <a:ext cx="128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4" name="Line 86"/>
            <p:cNvSpPr>
              <a:spLocks noChangeShapeType="1"/>
            </p:cNvSpPr>
            <p:nvPr/>
          </p:nvSpPr>
          <p:spPr bwMode="auto">
            <a:xfrm>
              <a:off x="3024" y="3360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55" name="Rectangle 87"/>
          <p:cNvSpPr>
            <a:spLocks noChangeArrowheads="1"/>
          </p:cNvSpPr>
          <p:nvPr/>
        </p:nvSpPr>
        <p:spPr bwMode="auto">
          <a:xfrm>
            <a:off x="5864320" y="5534947"/>
            <a:ext cx="338233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26456" name="Rectangle 88"/>
          <p:cNvSpPr>
            <a:spLocks noChangeArrowheads="1"/>
          </p:cNvSpPr>
          <p:nvPr/>
        </p:nvSpPr>
        <p:spPr bwMode="auto">
          <a:xfrm>
            <a:off x="5864320" y="5298749"/>
            <a:ext cx="338233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457" name="Line 89"/>
          <p:cNvSpPr>
            <a:spLocks noChangeShapeType="1"/>
          </p:cNvSpPr>
          <p:nvPr/>
        </p:nvSpPr>
        <p:spPr bwMode="auto">
          <a:xfrm>
            <a:off x="6020925" y="5860777"/>
            <a:ext cx="0" cy="384656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58" name="Rectangle 90"/>
          <p:cNvSpPr>
            <a:spLocks noChangeArrowheads="1"/>
          </p:cNvSpPr>
          <p:nvPr/>
        </p:nvSpPr>
        <p:spPr bwMode="auto">
          <a:xfrm>
            <a:off x="5113611" y="6130633"/>
            <a:ext cx="12205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RegDst</a:t>
            </a:r>
            <a:endParaRPr lang="en-US" sz="2800" u="sng" dirty="0"/>
          </a:p>
        </p:txBody>
      </p:sp>
      <p:sp>
        <p:nvSpPr>
          <p:cNvPr id="826459" name="Rectangle 91"/>
          <p:cNvSpPr>
            <a:spLocks noChangeArrowheads="1"/>
          </p:cNvSpPr>
          <p:nvPr/>
        </p:nvSpPr>
        <p:spPr bwMode="auto">
          <a:xfrm>
            <a:off x="3427989" y="5126392"/>
            <a:ext cx="509754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0" name="Rectangle 92"/>
          <p:cNvSpPr>
            <a:spLocks noChangeArrowheads="1"/>
          </p:cNvSpPr>
          <p:nvPr/>
        </p:nvSpPr>
        <p:spPr bwMode="auto">
          <a:xfrm>
            <a:off x="3428226" y="5705331"/>
            <a:ext cx="577080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Rd</a:t>
            </a:r>
            <a:endParaRPr lang="en-US" sz="2800"/>
          </a:p>
        </p:txBody>
      </p:sp>
      <p:sp>
        <p:nvSpPr>
          <p:cNvPr id="826461" name="Rectangle 93"/>
          <p:cNvSpPr>
            <a:spLocks noChangeArrowheads="1"/>
          </p:cNvSpPr>
          <p:nvPr/>
        </p:nvSpPr>
        <p:spPr bwMode="auto">
          <a:xfrm>
            <a:off x="3165696" y="3838771"/>
            <a:ext cx="1227899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0003D7"/>
                </a:solidFill>
              </a:rPr>
              <a:t>Imm16</a:t>
            </a:r>
            <a:endParaRPr lang="en-US" sz="2800" dirty="0"/>
          </a:p>
        </p:txBody>
      </p:sp>
      <p:sp>
        <p:nvSpPr>
          <p:cNvPr id="826462" name="Line 94"/>
          <p:cNvSpPr>
            <a:spLocks noChangeShapeType="1"/>
          </p:cNvSpPr>
          <p:nvPr/>
        </p:nvSpPr>
        <p:spPr bwMode="auto">
          <a:xfrm>
            <a:off x="2286304" y="5511902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Line 95"/>
          <p:cNvSpPr>
            <a:spLocks noChangeShapeType="1"/>
          </p:cNvSpPr>
          <p:nvPr/>
        </p:nvSpPr>
        <p:spPr bwMode="auto">
          <a:xfrm>
            <a:off x="3273793" y="3955386"/>
            <a:ext cx="19423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4" name="Rectangle 96"/>
          <p:cNvSpPr>
            <a:spLocks noChangeArrowheads="1"/>
          </p:cNvSpPr>
          <p:nvPr/>
        </p:nvSpPr>
        <p:spPr bwMode="auto">
          <a:xfrm>
            <a:off x="3200209" y="3528131"/>
            <a:ext cx="921726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PC+4</a:t>
            </a:r>
          </a:p>
        </p:txBody>
      </p:sp>
      <p:sp>
        <p:nvSpPr>
          <p:cNvPr id="826465" name="Line 97"/>
          <p:cNvSpPr>
            <a:spLocks noChangeShapeType="1"/>
          </p:cNvSpPr>
          <p:nvPr/>
        </p:nvSpPr>
        <p:spPr bwMode="auto">
          <a:xfrm>
            <a:off x="5642460" y="3955386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Rectangle 98"/>
          <p:cNvSpPr>
            <a:spLocks noChangeArrowheads="1"/>
          </p:cNvSpPr>
          <p:nvPr/>
        </p:nvSpPr>
        <p:spPr bwMode="auto">
          <a:xfrm>
            <a:off x="6298298" y="3757098"/>
            <a:ext cx="814324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PC+4</a:t>
            </a:r>
          </a:p>
        </p:txBody>
      </p:sp>
      <p:sp>
        <p:nvSpPr>
          <p:cNvPr id="826467" name="Rectangle 99"/>
          <p:cNvSpPr>
            <a:spLocks noChangeArrowheads="1"/>
          </p:cNvSpPr>
          <p:nvPr/>
        </p:nvSpPr>
        <p:spPr bwMode="auto">
          <a:xfrm>
            <a:off x="3428226" y="4180763"/>
            <a:ext cx="527387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Rs</a:t>
            </a:r>
            <a:endParaRPr lang="en-US" sz="2800" dirty="0"/>
          </a:p>
        </p:txBody>
      </p:sp>
      <p:sp>
        <p:nvSpPr>
          <p:cNvPr id="826468" name="Rectangle 100"/>
          <p:cNvSpPr>
            <a:spLocks noChangeArrowheads="1"/>
          </p:cNvSpPr>
          <p:nvPr/>
        </p:nvSpPr>
        <p:spPr bwMode="auto">
          <a:xfrm>
            <a:off x="3425612" y="4776614"/>
            <a:ext cx="509754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9" name="Line 101"/>
          <p:cNvSpPr>
            <a:spLocks noChangeShapeType="1"/>
          </p:cNvSpPr>
          <p:nvPr/>
        </p:nvSpPr>
        <p:spPr bwMode="auto">
          <a:xfrm flipV="1">
            <a:off x="3454325" y="4225241"/>
            <a:ext cx="0" cy="15565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0" name="Line 102"/>
          <p:cNvSpPr>
            <a:spLocks noChangeShapeType="1"/>
          </p:cNvSpPr>
          <p:nvPr/>
        </p:nvSpPr>
        <p:spPr bwMode="auto">
          <a:xfrm>
            <a:off x="5642461" y="5781758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1" name="Line 103"/>
          <p:cNvSpPr>
            <a:spLocks noChangeShapeType="1"/>
          </p:cNvSpPr>
          <p:nvPr/>
        </p:nvSpPr>
        <p:spPr bwMode="auto">
          <a:xfrm>
            <a:off x="5642461" y="5511902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2" name="Line 104"/>
          <p:cNvSpPr>
            <a:spLocks noChangeShapeType="1"/>
          </p:cNvSpPr>
          <p:nvPr/>
        </p:nvSpPr>
        <p:spPr bwMode="auto">
          <a:xfrm>
            <a:off x="8013303" y="5647576"/>
            <a:ext cx="2040229" cy="0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3" name="Line 105"/>
          <p:cNvSpPr>
            <a:spLocks noChangeShapeType="1"/>
          </p:cNvSpPr>
          <p:nvPr/>
        </p:nvSpPr>
        <p:spPr bwMode="auto">
          <a:xfrm>
            <a:off x="10482022" y="5647576"/>
            <a:ext cx="26318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4" name="Line 106"/>
          <p:cNvSpPr>
            <a:spLocks noChangeShapeType="1"/>
          </p:cNvSpPr>
          <p:nvPr/>
        </p:nvSpPr>
        <p:spPr bwMode="auto">
          <a:xfrm>
            <a:off x="10760432" y="5658012"/>
            <a:ext cx="0" cy="31607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5" name="Line 107"/>
          <p:cNvSpPr>
            <a:spLocks noChangeShapeType="1"/>
          </p:cNvSpPr>
          <p:nvPr/>
        </p:nvSpPr>
        <p:spPr bwMode="auto">
          <a:xfrm flipH="1">
            <a:off x="4146003" y="5986013"/>
            <a:ext cx="66144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6" name="Line 108"/>
          <p:cNvSpPr>
            <a:spLocks noChangeShapeType="1"/>
          </p:cNvSpPr>
          <p:nvPr/>
        </p:nvSpPr>
        <p:spPr bwMode="auto">
          <a:xfrm flipV="1">
            <a:off x="4146002" y="5443320"/>
            <a:ext cx="0" cy="5426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7" name="Line 109"/>
          <p:cNvSpPr>
            <a:spLocks noChangeShapeType="1"/>
          </p:cNvSpPr>
          <p:nvPr/>
        </p:nvSpPr>
        <p:spPr bwMode="auto">
          <a:xfrm>
            <a:off x="11396000" y="5240556"/>
            <a:ext cx="5610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8" name="Line 110"/>
          <p:cNvSpPr>
            <a:spLocks noChangeShapeType="1"/>
          </p:cNvSpPr>
          <p:nvPr/>
        </p:nvSpPr>
        <p:spPr bwMode="auto">
          <a:xfrm>
            <a:off x="11452109" y="5252484"/>
            <a:ext cx="0" cy="8572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9" name="Line 111"/>
          <p:cNvSpPr>
            <a:spLocks noChangeShapeType="1"/>
          </p:cNvSpPr>
          <p:nvPr/>
        </p:nvSpPr>
        <p:spPr bwMode="auto">
          <a:xfrm flipH="1">
            <a:off x="4541869" y="6120196"/>
            <a:ext cx="691024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0" name="Line 112"/>
          <p:cNvSpPr>
            <a:spLocks noChangeShapeType="1"/>
          </p:cNvSpPr>
          <p:nvPr/>
        </p:nvSpPr>
        <p:spPr bwMode="auto">
          <a:xfrm flipV="1">
            <a:off x="4541867" y="5443322"/>
            <a:ext cx="0" cy="676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1" name="Line 113"/>
          <p:cNvSpPr>
            <a:spLocks noChangeShapeType="1"/>
          </p:cNvSpPr>
          <p:nvPr/>
        </p:nvSpPr>
        <p:spPr bwMode="auto">
          <a:xfrm>
            <a:off x="3273793" y="5511902"/>
            <a:ext cx="16530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2" name="Line 114"/>
          <p:cNvSpPr>
            <a:spLocks noChangeShapeType="1"/>
          </p:cNvSpPr>
          <p:nvPr/>
        </p:nvSpPr>
        <p:spPr bwMode="auto">
          <a:xfrm>
            <a:off x="2286304" y="3955386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3" name="Rectangle 115"/>
          <p:cNvSpPr>
            <a:spLocks noChangeArrowheads="1"/>
          </p:cNvSpPr>
          <p:nvPr/>
        </p:nvSpPr>
        <p:spPr bwMode="auto">
          <a:xfrm rot="5400000">
            <a:off x="1688437" y="3914209"/>
            <a:ext cx="84674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PC+4</a:t>
            </a:r>
            <a:endParaRPr lang="en-US" sz="2800" dirty="0"/>
          </a:p>
        </p:txBody>
      </p:sp>
      <p:sp>
        <p:nvSpPr>
          <p:cNvPr id="826484" name="Line 116"/>
          <p:cNvSpPr>
            <a:spLocks noChangeShapeType="1"/>
          </p:cNvSpPr>
          <p:nvPr/>
        </p:nvSpPr>
        <p:spPr bwMode="auto">
          <a:xfrm>
            <a:off x="1298816" y="449658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5" name="Line 117"/>
          <p:cNvSpPr>
            <a:spLocks noChangeShapeType="1"/>
          </p:cNvSpPr>
          <p:nvPr/>
        </p:nvSpPr>
        <p:spPr bwMode="auto">
          <a:xfrm>
            <a:off x="7123692" y="449658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6" name="Line 118"/>
          <p:cNvSpPr>
            <a:spLocks noChangeShapeType="1"/>
          </p:cNvSpPr>
          <p:nvPr/>
        </p:nvSpPr>
        <p:spPr bwMode="auto">
          <a:xfrm flipH="1">
            <a:off x="8589700" y="3955386"/>
            <a:ext cx="300162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7" name="Line 119"/>
          <p:cNvSpPr>
            <a:spLocks noChangeShapeType="1"/>
          </p:cNvSpPr>
          <p:nvPr/>
        </p:nvSpPr>
        <p:spPr bwMode="auto">
          <a:xfrm flipH="1">
            <a:off x="8589700" y="4089569"/>
            <a:ext cx="300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8889860" y="3886805"/>
            <a:ext cx="495919" cy="272837"/>
            <a:chOff x="4322" y="2256"/>
            <a:chExt cx="241" cy="193"/>
          </a:xfrm>
        </p:grpSpPr>
        <p:sp>
          <p:nvSpPr>
            <p:cNvPr id="826489" name="Arc 121"/>
            <p:cNvSpPr>
              <a:spLocks/>
            </p:cNvSpPr>
            <p:nvPr/>
          </p:nvSpPr>
          <p:spPr bwMode="auto">
            <a:xfrm>
              <a:off x="4466" y="2265"/>
              <a:ext cx="89" cy="88"/>
            </a:xfrm>
            <a:custGeom>
              <a:avLst/>
              <a:gdLst>
                <a:gd name="G0" fmla="+- 245 0 0"/>
                <a:gd name="G1" fmla="+- 21600 0 0"/>
                <a:gd name="G2" fmla="+- 21600 0 0"/>
                <a:gd name="T0" fmla="*/ 0 w 21845"/>
                <a:gd name="T1" fmla="*/ 2 h 21600"/>
                <a:gd name="T2" fmla="*/ 21845 w 21845"/>
                <a:gd name="T3" fmla="*/ 21600 h 21600"/>
                <a:gd name="T4" fmla="*/ 245 w 218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45" h="21600" fill="none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</a:path>
                <a:path w="21845" h="21600" stroke="0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  <a:lnTo>
                    <a:pt x="2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0" name="Arc 122"/>
            <p:cNvSpPr>
              <a:spLocks/>
            </p:cNvSpPr>
            <p:nvPr/>
          </p:nvSpPr>
          <p:spPr bwMode="auto">
            <a:xfrm rot="10800000">
              <a:off x="4475" y="2361"/>
              <a:ext cx="88" cy="88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55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1" name="Line 123"/>
            <p:cNvSpPr>
              <a:spLocks noChangeShapeType="1"/>
            </p:cNvSpPr>
            <p:nvPr/>
          </p:nvSpPr>
          <p:spPr bwMode="auto">
            <a:xfrm flipH="1">
              <a:off x="4322" y="22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2" name="Line 124"/>
            <p:cNvSpPr>
              <a:spLocks noChangeShapeType="1"/>
            </p:cNvSpPr>
            <p:nvPr/>
          </p:nvSpPr>
          <p:spPr bwMode="auto">
            <a:xfrm flipH="1">
              <a:off x="4322" y="24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3" name="Line 125"/>
            <p:cNvSpPr>
              <a:spLocks noChangeShapeType="1"/>
            </p:cNvSpPr>
            <p:nvPr/>
          </p:nvSpPr>
          <p:spPr bwMode="auto">
            <a:xfrm>
              <a:off x="4322" y="22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94" name="Rectangle 126"/>
          <p:cNvSpPr>
            <a:spLocks noChangeArrowheads="1"/>
          </p:cNvSpPr>
          <p:nvPr/>
        </p:nvSpPr>
        <p:spPr bwMode="auto">
          <a:xfrm flipH="1">
            <a:off x="7933636" y="4147561"/>
            <a:ext cx="740651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Zero</a:t>
            </a:r>
          </a:p>
        </p:txBody>
      </p:sp>
      <p:sp>
        <p:nvSpPr>
          <p:cNvPr id="826495" name="Rectangle 127"/>
          <p:cNvSpPr>
            <a:spLocks noChangeArrowheads="1"/>
          </p:cNvSpPr>
          <p:nvPr/>
        </p:nvSpPr>
        <p:spPr bwMode="auto">
          <a:xfrm flipH="1">
            <a:off x="8212129" y="2622506"/>
            <a:ext cx="158100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smtClean="0">
                <a:solidFill>
                  <a:srgbClr val="FF6600"/>
                </a:solidFill>
              </a:rPr>
              <a:t>Branch=0</a:t>
            </a:r>
            <a:endParaRPr lang="en-US" sz="2800" u="sng" dirty="0"/>
          </a:p>
        </p:txBody>
      </p:sp>
      <p:sp>
        <p:nvSpPr>
          <p:cNvPr id="826496" name="Line 128"/>
          <p:cNvSpPr>
            <a:spLocks noChangeShapeType="1"/>
          </p:cNvSpPr>
          <p:nvPr/>
        </p:nvSpPr>
        <p:spPr bwMode="auto">
          <a:xfrm flipV="1">
            <a:off x="8589698" y="4089570"/>
            <a:ext cx="0" cy="4070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7" name="Line 129"/>
          <p:cNvSpPr>
            <a:spLocks noChangeShapeType="1"/>
          </p:cNvSpPr>
          <p:nvPr/>
        </p:nvSpPr>
        <p:spPr bwMode="auto">
          <a:xfrm flipH="1" flipV="1">
            <a:off x="8589698" y="3074256"/>
            <a:ext cx="2176" cy="881131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8" name="Line 130"/>
          <p:cNvSpPr>
            <a:spLocks noChangeShapeType="1"/>
          </p:cNvSpPr>
          <p:nvPr/>
        </p:nvSpPr>
        <p:spPr bwMode="auto">
          <a:xfrm>
            <a:off x="8013303" y="4496588"/>
            <a:ext cx="5589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9" name="Line 131"/>
          <p:cNvSpPr>
            <a:spLocks noChangeShapeType="1"/>
          </p:cNvSpPr>
          <p:nvPr/>
        </p:nvSpPr>
        <p:spPr bwMode="auto">
          <a:xfrm>
            <a:off x="8013303" y="3955386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1431497" y="3356038"/>
            <a:ext cx="295811" cy="463675"/>
            <a:chOff x="696" y="1880"/>
            <a:chExt cx="144" cy="328"/>
          </a:xfrm>
        </p:grpSpPr>
        <p:sp>
          <p:nvSpPr>
            <p:cNvPr id="826501" name="Line 133"/>
            <p:cNvSpPr>
              <a:spLocks noChangeShapeType="1"/>
            </p:cNvSpPr>
            <p:nvPr/>
          </p:nvSpPr>
          <p:spPr bwMode="auto">
            <a:xfrm>
              <a:off x="840" y="188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2" name="Line 134"/>
            <p:cNvSpPr>
              <a:spLocks noChangeShapeType="1"/>
            </p:cNvSpPr>
            <p:nvPr/>
          </p:nvSpPr>
          <p:spPr bwMode="auto">
            <a:xfrm flipH="1">
              <a:off x="696" y="1880"/>
              <a:ext cx="144" cy="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3" name="Line 135"/>
            <p:cNvSpPr>
              <a:spLocks noChangeShapeType="1"/>
            </p:cNvSpPr>
            <p:nvPr/>
          </p:nvSpPr>
          <p:spPr bwMode="auto">
            <a:xfrm flipH="1" flipV="1">
              <a:off x="696" y="2167"/>
              <a:ext cx="144" cy="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4" name="Line 136"/>
            <p:cNvSpPr>
              <a:spLocks noChangeShapeType="1"/>
            </p:cNvSpPr>
            <p:nvPr/>
          </p:nvSpPr>
          <p:spPr bwMode="auto">
            <a:xfrm>
              <a:off x="696" y="191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05" name="Rectangle 137"/>
          <p:cNvSpPr>
            <a:spLocks noChangeArrowheads="1"/>
          </p:cNvSpPr>
          <p:nvPr/>
        </p:nvSpPr>
        <p:spPr bwMode="auto">
          <a:xfrm flipH="1">
            <a:off x="1395164" y="3228034"/>
            <a:ext cx="338233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26506" name="Rectangle 138"/>
          <p:cNvSpPr>
            <a:spLocks noChangeArrowheads="1"/>
          </p:cNvSpPr>
          <p:nvPr/>
        </p:nvSpPr>
        <p:spPr bwMode="auto">
          <a:xfrm flipH="1">
            <a:off x="1395164" y="3493044"/>
            <a:ext cx="338233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507" name="Line 139"/>
          <p:cNvSpPr>
            <a:spLocks noChangeShapeType="1"/>
          </p:cNvSpPr>
          <p:nvPr/>
        </p:nvSpPr>
        <p:spPr bwMode="auto">
          <a:xfrm>
            <a:off x="1694681" y="3684039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8" name="Line 140"/>
          <p:cNvSpPr>
            <a:spLocks noChangeShapeType="1"/>
          </p:cNvSpPr>
          <p:nvPr/>
        </p:nvSpPr>
        <p:spPr bwMode="auto">
          <a:xfrm>
            <a:off x="2466837" y="3694477"/>
            <a:ext cx="0" cy="2489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9" name="Oval 141"/>
          <p:cNvSpPr>
            <a:spLocks noChangeArrowheads="1"/>
          </p:cNvSpPr>
          <p:nvPr/>
        </p:nvSpPr>
        <p:spPr bwMode="auto">
          <a:xfrm>
            <a:off x="2978275" y="3694874"/>
            <a:ext cx="164718" cy="11251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0" name="Line 142"/>
          <p:cNvSpPr>
            <a:spLocks noChangeShapeType="1"/>
          </p:cNvSpPr>
          <p:nvPr/>
        </p:nvSpPr>
        <p:spPr bwMode="auto">
          <a:xfrm>
            <a:off x="1085658" y="3560294"/>
            <a:ext cx="0" cy="1118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1" name="Oval 143"/>
          <p:cNvSpPr>
            <a:spLocks noChangeArrowheads="1"/>
          </p:cNvSpPr>
          <p:nvPr/>
        </p:nvSpPr>
        <p:spPr bwMode="auto">
          <a:xfrm>
            <a:off x="1003005" y="3694476"/>
            <a:ext cx="165306" cy="11331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2" name="Line 144"/>
          <p:cNvSpPr>
            <a:spLocks noChangeShapeType="1"/>
          </p:cNvSpPr>
          <p:nvPr/>
        </p:nvSpPr>
        <p:spPr bwMode="auto">
          <a:xfrm flipH="1">
            <a:off x="393982" y="3481275"/>
            <a:ext cx="98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3" name="Line 145"/>
          <p:cNvSpPr>
            <a:spLocks noChangeShapeType="1"/>
          </p:cNvSpPr>
          <p:nvPr/>
        </p:nvSpPr>
        <p:spPr bwMode="auto">
          <a:xfrm>
            <a:off x="411382" y="449658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4" name="Line 146"/>
          <p:cNvSpPr>
            <a:spLocks noChangeShapeType="1"/>
          </p:cNvSpPr>
          <p:nvPr/>
        </p:nvSpPr>
        <p:spPr bwMode="auto">
          <a:xfrm>
            <a:off x="393981" y="3491713"/>
            <a:ext cx="0" cy="992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5" name="Line 147"/>
          <p:cNvSpPr>
            <a:spLocks noChangeShapeType="1"/>
          </p:cNvSpPr>
          <p:nvPr/>
        </p:nvSpPr>
        <p:spPr bwMode="auto">
          <a:xfrm flipH="1">
            <a:off x="1677281" y="3481275"/>
            <a:ext cx="66144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6" name="Line 148"/>
          <p:cNvSpPr>
            <a:spLocks noChangeShapeType="1"/>
          </p:cNvSpPr>
          <p:nvPr/>
        </p:nvSpPr>
        <p:spPr bwMode="auto">
          <a:xfrm flipV="1">
            <a:off x="8291712" y="3481276"/>
            <a:ext cx="0" cy="4741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7" name="Line 149"/>
          <p:cNvSpPr>
            <a:spLocks noChangeShapeType="1"/>
          </p:cNvSpPr>
          <p:nvPr/>
        </p:nvSpPr>
        <p:spPr bwMode="auto">
          <a:xfrm>
            <a:off x="9394481" y="4022477"/>
            <a:ext cx="3632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8" name="Line 150"/>
          <p:cNvSpPr>
            <a:spLocks noChangeShapeType="1"/>
          </p:cNvSpPr>
          <p:nvPr/>
        </p:nvSpPr>
        <p:spPr bwMode="auto">
          <a:xfrm>
            <a:off x="1596803" y="3209928"/>
            <a:ext cx="81609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9" name="Line 151"/>
          <p:cNvSpPr>
            <a:spLocks noChangeShapeType="1"/>
          </p:cNvSpPr>
          <p:nvPr/>
        </p:nvSpPr>
        <p:spPr bwMode="auto">
          <a:xfrm>
            <a:off x="9772944" y="3221857"/>
            <a:ext cx="0" cy="7886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0" name="Line 152"/>
          <p:cNvSpPr>
            <a:spLocks noChangeShapeType="1"/>
          </p:cNvSpPr>
          <p:nvPr/>
        </p:nvSpPr>
        <p:spPr bwMode="auto">
          <a:xfrm>
            <a:off x="1579403" y="3221856"/>
            <a:ext cx="0" cy="1118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1" name="Line 153"/>
          <p:cNvSpPr>
            <a:spLocks noChangeShapeType="1"/>
          </p:cNvSpPr>
          <p:nvPr/>
        </p:nvSpPr>
        <p:spPr bwMode="auto">
          <a:xfrm>
            <a:off x="5429302" y="3560687"/>
            <a:ext cx="0" cy="1110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2" name="Oval 154"/>
          <p:cNvSpPr>
            <a:spLocks noChangeArrowheads="1"/>
          </p:cNvSpPr>
          <p:nvPr/>
        </p:nvSpPr>
        <p:spPr bwMode="auto">
          <a:xfrm>
            <a:off x="5346942" y="3694874"/>
            <a:ext cx="164718" cy="11251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3" name="Line 155"/>
          <p:cNvSpPr>
            <a:spLocks noChangeShapeType="1"/>
          </p:cNvSpPr>
          <p:nvPr/>
        </p:nvSpPr>
        <p:spPr bwMode="auto">
          <a:xfrm>
            <a:off x="7797968" y="3560294"/>
            <a:ext cx="0" cy="1118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4" name="Oval 156"/>
          <p:cNvSpPr>
            <a:spLocks noChangeArrowheads="1"/>
          </p:cNvSpPr>
          <p:nvPr/>
        </p:nvSpPr>
        <p:spPr bwMode="auto">
          <a:xfrm>
            <a:off x="7717490" y="3694476"/>
            <a:ext cx="163131" cy="11331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5" name="Line 157"/>
          <p:cNvSpPr>
            <a:spLocks noChangeShapeType="1"/>
          </p:cNvSpPr>
          <p:nvPr/>
        </p:nvSpPr>
        <p:spPr bwMode="auto">
          <a:xfrm>
            <a:off x="10266689" y="3560294"/>
            <a:ext cx="0" cy="1118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6" name="Oval 158"/>
          <p:cNvSpPr>
            <a:spLocks noChangeArrowheads="1"/>
          </p:cNvSpPr>
          <p:nvPr/>
        </p:nvSpPr>
        <p:spPr bwMode="auto">
          <a:xfrm>
            <a:off x="10184036" y="3694476"/>
            <a:ext cx="165306" cy="11331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7" name="Line 159"/>
          <p:cNvSpPr>
            <a:spLocks noChangeShapeType="1"/>
          </p:cNvSpPr>
          <p:nvPr/>
        </p:nvSpPr>
        <p:spPr bwMode="auto">
          <a:xfrm flipV="1">
            <a:off x="1085658" y="1996835"/>
            <a:ext cx="0" cy="141087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8" name="Line 160"/>
          <p:cNvSpPr>
            <a:spLocks noChangeShapeType="1"/>
          </p:cNvSpPr>
          <p:nvPr/>
        </p:nvSpPr>
        <p:spPr bwMode="auto">
          <a:xfrm flipV="1">
            <a:off x="3060634" y="1996835"/>
            <a:ext cx="0" cy="141087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9" name="Line 161"/>
          <p:cNvSpPr>
            <a:spLocks noChangeShapeType="1"/>
          </p:cNvSpPr>
          <p:nvPr/>
        </p:nvSpPr>
        <p:spPr bwMode="auto">
          <a:xfrm flipV="1">
            <a:off x="5429302" y="1996835"/>
            <a:ext cx="0" cy="141087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0" name="Line 162"/>
          <p:cNvSpPr>
            <a:spLocks noChangeShapeType="1"/>
          </p:cNvSpPr>
          <p:nvPr/>
        </p:nvSpPr>
        <p:spPr bwMode="auto">
          <a:xfrm flipV="1">
            <a:off x="7797968" y="1991850"/>
            <a:ext cx="0" cy="142084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1" name="Line 163"/>
          <p:cNvSpPr>
            <a:spLocks noChangeShapeType="1"/>
          </p:cNvSpPr>
          <p:nvPr/>
        </p:nvSpPr>
        <p:spPr bwMode="auto">
          <a:xfrm flipV="1">
            <a:off x="10266689" y="1991850"/>
            <a:ext cx="0" cy="142084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494036" y="1589304"/>
            <a:ext cx="10464331" cy="338439"/>
            <a:chOff x="240" y="576"/>
            <a:chExt cx="5088" cy="240"/>
          </a:xfrm>
        </p:grpSpPr>
        <p:sp>
          <p:nvSpPr>
            <p:cNvPr id="826533" name="Line 165"/>
            <p:cNvSpPr>
              <a:spLocks noChangeShapeType="1"/>
            </p:cNvSpPr>
            <p:nvPr/>
          </p:nvSpPr>
          <p:spPr bwMode="auto">
            <a:xfrm flipV="1">
              <a:off x="528" y="576"/>
              <a:ext cx="0" cy="2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4" name="Line 166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5" name="Line 167"/>
            <p:cNvSpPr>
              <a:spLocks noChangeShapeType="1"/>
            </p:cNvSpPr>
            <p:nvPr/>
          </p:nvSpPr>
          <p:spPr bwMode="auto">
            <a:xfrm flipV="1">
              <a:off x="2640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6" name="Line 168"/>
            <p:cNvSpPr>
              <a:spLocks noChangeShapeType="1"/>
            </p:cNvSpPr>
            <p:nvPr/>
          </p:nvSpPr>
          <p:spPr bwMode="auto">
            <a:xfrm flipV="1">
              <a:off x="37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7" name="Line 169"/>
            <p:cNvSpPr>
              <a:spLocks noChangeShapeType="1"/>
            </p:cNvSpPr>
            <p:nvPr/>
          </p:nvSpPr>
          <p:spPr bwMode="auto">
            <a:xfrm flipV="1">
              <a:off x="49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8" name="Line 170"/>
            <p:cNvSpPr>
              <a:spLocks noChangeShapeType="1"/>
            </p:cNvSpPr>
            <p:nvPr/>
          </p:nvSpPr>
          <p:spPr bwMode="auto">
            <a:xfrm flipH="1">
              <a:off x="240" y="816"/>
              <a:ext cx="28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9" name="Line 171"/>
            <p:cNvSpPr>
              <a:spLocks noChangeShapeType="1"/>
            </p:cNvSpPr>
            <p:nvPr/>
          </p:nvSpPr>
          <p:spPr bwMode="auto">
            <a:xfrm flipH="1">
              <a:off x="1008" y="81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0" name="Line 172"/>
            <p:cNvSpPr>
              <a:spLocks noChangeShapeType="1"/>
            </p:cNvSpPr>
            <p:nvPr/>
          </p:nvSpPr>
          <p:spPr bwMode="auto">
            <a:xfrm flipV="1">
              <a:off x="100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1" name="Line 173"/>
            <p:cNvSpPr>
              <a:spLocks noChangeShapeType="1"/>
            </p:cNvSpPr>
            <p:nvPr/>
          </p:nvSpPr>
          <p:spPr bwMode="auto">
            <a:xfrm flipH="1">
              <a:off x="2064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2" name="Line 174"/>
            <p:cNvSpPr>
              <a:spLocks noChangeShapeType="1"/>
            </p:cNvSpPr>
            <p:nvPr/>
          </p:nvSpPr>
          <p:spPr bwMode="auto">
            <a:xfrm flipV="1">
              <a:off x="2064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3" name="Line 175"/>
            <p:cNvSpPr>
              <a:spLocks noChangeShapeType="1"/>
            </p:cNvSpPr>
            <p:nvPr/>
          </p:nvSpPr>
          <p:spPr bwMode="auto">
            <a:xfrm flipH="1">
              <a:off x="32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4" name="Line 176"/>
            <p:cNvSpPr>
              <a:spLocks noChangeShapeType="1"/>
            </p:cNvSpPr>
            <p:nvPr/>
          </p:nvSpPr>
          <p:spPr bwMode="auto">
            <a:xfrm flipV="1">
              <a:off x="32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5" name="Line 177"/>
            <p:cNvSpPr>
              <a:spLocks noChangeShapeType="1"/>
            </p:cNvSpPr>
            <p:nvPr/>
          </p:nvSpPr>
          <p:spPr bwMode="auto">
            <a:xfrm flipH="1">
              <a:off x="44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6" name="Line 178"/>
            <p:cNvSpPr>
              <a:spLocks noChangeShapeType="1"/>
            </p:cNvSpPr>
            <p:nvPr/>
          </p:nvSpPr>
          <p:spPr bwMode="auto">
            <a:xfrm flipV="1">
              <a:off x="44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7" name="Line 179"/>
            <p:cNvSpPr>
              <a:spLocks noChangeShapeType="1"/>
            </p:cNvSpPr>
            <p:nvPr/>
          </p:nvSpPr>
          <p:spPr bwMode="auto">
            <a:xfrm flipH="1">
              <a:off x="528" y="57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8" name="Line 180"/>
            <p:cNvSpPr>
              <a:spLocks noChangeShapeType="1"/>
            </p:cNvSpPr>
            <p:nvPr/>
          </p:nvSpPr>
          <p:spPr bwMode="auto">
            <a:xfrm flipH="1">
              <a:off x="1488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9" name="Line 181"/>
            <p:cNvSpPr>
              <a:spLocks noChangeShapeType="1"/>
            </p:cNvSpPr>
            <p:nvPr/>
          </p:nvSpPr>
          <p:spPr bwMode="auto">
            <a:xfrm flipH="1">
              <a:off x="2640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0" name="Line 182"/>
            <p:cNvSpPr>
              <a:spLocks noChangeShapeType="1"/>
            </p:cNvSpPr>
            <p:nvPr/>
          </p:nvSpPr>
          <p:spPr bwMode="auto">
            <a:xfrm flipH="1">
              <a:off x="3792" y="57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1" name="Line 183"/>
            <p:cNvSpPr>
              <a:spLocks noChangeShapeType="1"/>
            </p:cNvSpPr>
            <p:nvPr/>
          </p:nvSpPr>
          <p:spPr bwMode="auto">
            <a:xfrm flipH="1">
              <a:off x="4992" y="5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52" name="Rectangle 184"/>
          <p:cNvSpPr>
            <a:spLocks noChangeArrowheads="1"/>
          </p:cNvSpPr>
          <p:nvPr/>
        </p:nvSpPr>
        <p:spPr bwMode="auto">
          <a:xfrm>
            <a:off x="367880" y="1485900"/>
            <a:ext cx="634788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Clk</a:t>
            </a:r>
            <a:endParaRPr lang="en-US" sz="2800" b="1" dirty="0"/>
          </a:p>
        </p:txBody>
      </p:sp>
      <p:sp>
        <p:nvSpPr>
          <p:cNvPr id="826553" name="Line 185"/>
          <p:cNvSpPr>
            <a:spLocks noChangeShapeType="1"/>
          </p:cNvSpPr>
          <p:nvPr/>
        </p:nvSpPr>
        <p:spPr bwMode="auto">
          <a:xfrm>
            <a:off x="1283591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4" name="Line 186"/>
          <p:cNvSpPr>
            <a:spLocks noChangeShapeType="1"/>
          </p:cNvSpPr>
          <p:nvPr/>
        </p:nvSpPr>
        <p:spPr bwMode="auto">
          <a:xfrm>
            <a:off x="1298817" y="2127524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5" name="Line 187"/>
          <p:cNvSpPr>
            <a:spLocks noChangeShapeType="1"/>
          </p:cNvSpPr>
          <p:nvPr/>
        </p:nvSpPr>
        <p:spPr bwMode="auto">
          <a:xfrm>
            <a:off x="3258568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6" name="Line 188"/>
          <p:cNvSpPr>
            <a:spLocks noChangeShapeType="1"/>
          </p:cNvSpPr>
          <p:nvPr/>
        </p:nvSpPr>
        <p:spPr bwMode="auto">
          <a:xfrm>
            <a:off x="3273794" y="2127524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7" name="Line 189"/>
          <p:cNvSpPr>
            <a:spLocks noChangeShapeType="1"/>
          </p:cNvSpPr>
          <p:nvPr/>
        </p:nvSpPr>
        <p:spPr bwMode="auto">
          <a:xfrm>
            <a:off x="5627234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8" name="Line 190"/>
          <p:cNvSpPr>
            <a:spLocks noChangeShapeType="1"/>
          </p:cNvSpPr>
          <p:nvPr/>
        </p:nvSpPr>
        <p:spPr bwMode="auto">
          <a:xfrm>
            <a:off x="5642460" y="2127524"/>
            <a:ext cx="214028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9" name="Line 191"/>
          <p:cNvSpPr>
            <a:spLocks noChangeShapeType="1"/>
          </p:cNvSpPr>
          <p:nvPr/>
        </p:nvSpPr>
        <p:spPr bwMode="auto">
          <a:xfrm>
            <a:off x="7995901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0" name="Line 192"/>
          <p:cNvSpPr>
            <a:spLocks noChangeShapeType="1"/>
          </p:cNvSpPr>
          <p:nvPr/>
        </p:nvSpPr>
        <p:spPr bwMode="auto">
          <a:xfrm>
            <a:off x="8013303" y="2127524"/>
            <a:ext cx="223816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1" name="Line 193"/>
          <p:cNvSpPr>
            <a:spLocks noChangeShapeType="1"/>
          </p:cNvSpPr>
          <p:nvPr/>
        </p:nvSpPr>
        <p:spPr bwMode="auto">
          <a:xfrm>
            <a:off x="10464621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2" name="Line 194"/>
          <p:cNvSpPr>
            <a:spLocks noChangeShapeType="1"/>
          </p:cNvSpPr>
          <p:nvPr/>
        </p:nvSpPr>
        <p:spPr bwMode="auto">
          <a:xfrm>
            <a:off x="10482023" y="2127524"/>
            <a:ext cx="75475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3" name="Rectangle 195"/>
          <p:cNvSpPr>
            <a:spLocks noChangeArrowheads="1"/>
          </p:cNvSpPr>
          <p:nvPr/>
        </p:nvSpPr>
        <p:spPr bwMode="auto">
          <a:xfrm>
            <a:off x="1565113" y="2044763"/>
            <a:ext cx="1028999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Ifetch</a:t>
            </a:r>
            <a:endParaRPr lang="en-US" sz="2800" b="1" dirty="0"/>
          </a:p>
        </p:txBody>
      </p:sp>
      <p:sp>
        <p:nvSpPr>
          <p:cNvPr id="826564" name="Rectangle 196"/>
          <p:cNvSpPr>
            <a:spLocks noChangeArrowheads="1"/>
          </p:cNvSpPr>
          <p:nvPr/>
        </p:nvSpPr>
        <p:spPr bwMode="auto">
          <a:xfrm>
            <a:off x="3540091" y="2044763"/>
            <a:ext cx="1452897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Reg/Dec</a:t>
            </a:r>
          </a:p>
        </p:txBody>
      </p:sp>
      <p:sp>
        <p:nvSpPr>
          <p:cNvPr id="826565" name="Rectangle 197"/>
          <p:cNvSpPr>
            <a:spLocks noChangeArrowheads="1"/>
          </p:cNvSpPr>
          <p:nvPr/>
        </p:nvSpPr>
        <p:spPr bwMode="auto">
          <a:xfrm>
            <a:off x="6106691" y="2044763"/>
            <a:ext cx="846128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Exec</a:t>
            </a:r>
          </a:p>
        </p:txBody>
      </p:sp>
      <p:sp>
        <p:nvSpPr>
          <p:cNvPr id="826566" name="Rectangle 198"/>
          <p:cNvSpPr>
            <a:spLocks noChangeArrowheads="1"/>
          </p:cNvSpPr>
          <p:nvPr/>
        </p:nvSpPr>
        <p:spPr bwMode="auto">
          <a:xfrm>
            <a:off x="8575411" y="2044763"/>
            <a:ext cx="969816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Mem</a:t>
            </a:r>
          </a:p>
        </p:txBody>
      </p:sp>
      <p:sp>
        <p:nvSpPr>
          <p:cNvPr id="826567" name="Rectangle 199"/>
          <p:cNvSpPr>
            <a:spLocks noChangeArrowheads="1"/>
          </p:cNvSpPr>
          <p:nvPr/>
        </p:nvSpPr>
        <p:spPr bwMode="auto">
          <a:xfrm>
            <a:off x="10550386" y="2044763"/>
            <a:ext cx="828687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WrB</a:t>
            </a:r>
          </a:p>
        </p:txBody>
      </p:sp>
      <p:sp>
        <p:nvSpPr>
          <p:cNvPr id="826568" name="Line 200"/>
          <p:cNvSpPr>
            <a:spLocks noChangeShapeType="1"/>
          </p:cNvSpPr>
          <p:nvPr/>
        </p:nvSpPr>
        <p:spPr bwMode="auto">
          <a:xfrm flipH="1">
            <a:off x="4753669" y="2450530"/>
            <a:ext cx="5758903" cy="381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9" name="Text Box 201"/>
          <p:cNvSpPr txBox="1">
            <a:spLocks noChangeArrowheads="1"/>
          </p:cNvSpPr>
          <p:nvPr/>
        </p:nvSpPr>
        <p:spPr bwMode="auto">
          <a:xfrm>
            <a:off x="6288902" y="4815760"/>
            <a:ext cx="824265" cy="6533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EX</a:t>
            </a:r>
          </a:p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Unit</a:t>
            </a:r>
          </a:p>
        </p:txBody>
      </p:sp>
      <p:sp>
        <p:nvSpPr>
          <p:cNvPr id="207" name="Rectangle 25"/>
          <p:cNvSpPr>
            <a:spLocks noChangeArrowheads="1"/>
          </p:cNvSpPr>
          <p:nvPr/>
        </p:nvSpPr>
        <p:spPr bwMode="auto">
          <a:xfrm>
            <a:off x="1682906" y="4329579"/>
            <a:ext cx="368690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08" name="Rectangle 26"/>
          <p:cNvSpPr>
            <a:spLocks noChangeArrowheads="1"/>
          </p:cNvSpPr>
          <p:nvPr/>
        </p:nvSpPr>
        <p:spPr bwMode="auto">
          <a:xfrm>
            <a:off x="2059532" y="5298071"/>
            <a:ext cx="264495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</a:t>
            </a:r>
            <a:endParaRPr lang="en-US" sz="2400"/>
          </a:p>
        </p:txBody>
      </p:sp>
      <p:sp>
        <p:nvSpPr>
          <p:cNvPr id="205" name="Rectangle 200"/>
          <p:cNvSpPr txBox="1">
            <a:spLocks noChangeArrowheads="1"/>
          </p:cNvSpPr>
          <p:nvPr/>
        </p:nvSpPr>
        <p:spPr>
          <a:xfrm>
            <a:off x="182631" y="978364"/>
            <a:ext cx="8991600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dirty="0" smtClean="0"/>
              <a:t>Location 8: </a:t>
            </a:r>
            <a:r>
              <a:rPr lang="en-US" dirty="0" err="1" smtClean="0"/>
              <a:t>lw</a:t>
            </a:r>
            <a:r>
              <a:rPr lang="en-US" dirty="0" smtClean="0"/>
              <a:t>  $1, 0x100($2)   </a:t>
            </a:r>
            <a:r>
              <a:rPr lang="en-US" dirty="0" smtClean="0">
                <a:solidFill>
                  <a:srgbClr val="3333CC"/>
                </a:solidFill>
              </a:rPr>
              <a:t>$1 </a:t>
            </a:r>
            <a:r>
              <a:rPr lang="en-US" dirty="0" smtClean="0">
                <a:solidFill>
                  <a:srgbClr val="3333CC"/>
                </a:solidFill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3333CC"/>
                </a:solidFill>
              </a:rPr>
              <a:t> Mem{($2) +  0x100}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206" name="Oval 99"/>
          <p:cNvSpPr>
            <a:spLocks noChangeArrowheads="1"/>
          </p:cNvSpPr>
          <p:nvPr/>
        </p:nvSpPr>
        <p:spPr bwMode="auto">
          <a:xfrm>
            <a:off x="10179501" y="1328502"/>
            <a:ext cx="195027" cy="758386"/>
          </a:xfrm>
          <a:prstGeom prst="ellipse">
            <a:avLst/>
          </a:prstGeom>
          <a:solidFill>
            <a:srgbClr val="FDC0E5">
              <a:alpha val="70000"/>
            </a:srgbClr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100"/>
          <p:cNvSpPr>
            <a:spLocks noChangeArrowheads="1"/>
          </p:cNvSpPr>
          <p:nvPr/>
        </p:nvSpPr>
        <p:spPr bwMode="auto">
          <a:xfrm>
            <a:off x="8797277" y="842613"/>
            <a:ext cx="216745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You are here!</a:t>
            </a:r>
          </a:p>
        </p:txBody>
      </p:sp>
      <p:sp>
        <p:nvSpPr>
          <p:cNvPr id="210" name="Line 101"/>
          <p:cNvSpPr>
            <a:spLocks noChangeShapeType="1"/>
          </p:cNvSpPr>
          <p:nvPr/>
        </p:nvSpPr>
        <p:spPr bwMode="auto">
          <a:xfrm>
            <a:off x="9933619" y="1313484"/>
            <a:ext cx="173856" cy="442381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570" name="Rectangle 2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Pipelined Datapath</a:t>
            </a:r>
          </a:p>
        </p:txBody>
      </p:sp>
      <p:sp>
        <p:nvSpPr>
          <p:cNvPr id="20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F0DB6-AFF9-47FE-91EC-C84C1A9AB72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26370" name="Rectangle 2"/>
          <p:cNvSpPr>
            <a:spLocks noChangeArrowheads="1"/>
          </p:cNvSpPr>
          <p:nvPr/>
        </p:nvSpPr>
        <p:spPr bwMode="auto">
          <a:xfrm>
            <a:off x="10266690" y="1517739"/>
            <a:ext cx="1481232" cy="1015314"/>
          </a:xfrm>
          <a:prstGeom prst="rect">
            <a:avLst/>
          </a:prstGeom>
          <a:solidFill>
            <a:srgbClr val="C8FDC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867052" y="3830150"/>
            <a:ext cx="374114" cy="204851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 rot="5400000">
            <a:off x="2069244" y="4608245"/>
            <a:ext cx="200828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/>
              <a:t>IF/ID Register</a:t>
            </a:r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3060634" y="3560294"/>
            <a:ext cx="0" cy="1118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5235718" y="3830150"/>
            <a:ext cx="374114" cy="204851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 rot="5400000">
            <a:off x="4383116" y="4602327"/>
            <a:ext cx="208862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/>
              <a:t>ID/Ex Register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7606560" y="3830150"/>
            <a:ext cx="374114" cy="204851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 rot="5400000">
            <a:off x="6704078" y="4632359"/>
            <a:ext cx="217968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Ex/Mem Register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10073106" y="3830150"/>
            <a:ext cx="374114" cy="204851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 rot="5400000">
            <a:off x="9132659" y="4629377"/>
            <a:ext cx="225996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Mem/</a:t>
            </a:r>
            <a:r>
              <a:rPr lang="en-US" sz="2400" b="1" dirty="0" err="1"/>
              <a:t>Wr</a:t>
            </a:r>
            <a:r>
              <a:rPr lang="en-US" sz="2400" b="1" dirty="0"/>
              <a:t> Register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892076" y="3830150"/>
            <a:ext cx="374114" cy="992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 rot="5400000">
            <a:off x="818983" y="4066297"/>
            <a:ext cx="51566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>
                <a:solidFill>
                  <a:srgbClr val="0003D7"/>
                </a:solidFill>
              </a:rPr>
              <a:t>PC</a:t>
            </a:r>
            <a:endParaRPr lang="en-US" sz="2800" b="1" dirty="0"/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789807" y="4237169"/>
            <a:ext cx="769980" cy="1127132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333362" y="4067427"/>
            <a:ext cx="1694042" cy="7199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Mem</a:t>
            </a:r>
            <a:endParaRPr lang="en-US" sz="2800" b="1" dirty="0"/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716696" y="4832288"/>
            <a:ext cx="633442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WA</a:t>
            </a:r>
            <a:endParaRPr lang="en-US" sz="2400" dirty="0"/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8728854" y="5054227"/>
            <a:ext cx="452046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8719761" y="4606517"/>
            <a:ext cx="541814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9152536" y="4671359"/>
            <a:ext cx="541814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Do</a:t>
            </a:r>
            <a:endParaRPr lang="en-US" sz="2400" dirty="0"/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1781685" y="3830149"/>
            <a:ext cx="471994" cy="1805498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 rot="5400000">
            <a:off x="1263029" y="5091056"/>
            <a:ext cx="115438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IF_Unit</a:t>
            </a:r>
            <a:endParaRPr lang="en-US" sz="2800" b="1" dirty="0"/>
          </a:p>
        </p:txBody>
      </p:sp>
      <p:sp>
        <p:nvSpPr>
          <p:cNvPr id="826396" name="Rectangle 28"/>
          <p:cNvSpPr>
            <a:spLocks noChangeArrowheads="1"/>
          </p:cNvSpPr>
          <p:nvPr/>
        </p:nvSpPr>
        <p:spPr bwMode="auto">
          <a:xfrm>
            <a:off x="3952420" y="4304261"/>
            <a:ext cx="769980" cy="112862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Rectangle 29"/>
          <p:cNvSpPr>
            <a:spLocks noChangeArrowheads="1"/>
          </p:cNvSpPr>
          <p:nvPr/>
        </p:nvSpPr>
        <p:spPr bwMode="auto">
          <a:xfrm>
            <a:off x="4293908" y="4726973"/>
            <a:ext cx="907299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RFile</a:t>
            </a:r>
            <a:endParaRPr lang="en-US" sz="2800" b="1" dirty="0"/>
          </a:p>
        </p:txBody>
      </p:sp>
      <p:sp>
        <p:nvSpPr>
          <p:cNvPr id="826398" name="Rectangle 30"/>
          <p:cNvSpPr>
            <a:spLocks noChangeArrowheads="1"/>
          </p:cNvSpPr>
          <p:nvPr/>
        </p:nvSpPr>
        <p:spPr bwMode="auto">
          <a:xfrm>
            <a:off x="4342057" y="5099557"/>
            <a:ext cx="452046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9" name="Rectangle 31"/>
          <p:cNvSpPr>
            <a:spLocks noChangeArrowheads="1"/>
          </p:cNvSpPr>
          <p:nvPr/>
        </p:nvSpPr>
        <p:spPr bwMode="auto">
          <a:xfrm>
            <a:off x="3885634" y="4329579"/>
            <a:ext cx="508151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400" name="Rectangle 32"/>
          <p:cNvSpPr>
            <a:spLocks noChangeArrowheads="1"/>
          </p:cNvSpPr>
          <p:nvPr/>
        </p:nvSpPr>
        <p:spPr bwMode="auto">
          <a:xfrm>
            <a:off x="3885634" y="4616592"/>
            <a:ext cx="520975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Rb</a:t>
            </a:r>
            <a:endParaRPr lang="en-US" sz="2400" dirty="0"/>
          </a:p>
        </p:txBody>
      </p: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3887702" y="5094787"/>
            <a:ext cx="582018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Rw</a:t>
            </a:r>
            <a:endParaRPr lang="en-US" sz="2400" dirty="0"/>
          </a:p>
        </p:txBody>
      </p:sp>
      <p:sp>
        <p:nvSpPr>
          <p:cNvPr id="826402" name="Line 34"/>
          <p:cNvSpPr>
            <a:spLocks noChangeShapeType="1"/>
          </p:cNvSpPr>
          <p:nvPr/>
        </p:nvSpPr>
        <p:spPr bwMode="auto">
          <a:xfrm>
            <a:off x="9181321" y="5388157"/>
            <a:ext cx="0" cy="85727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3" name="Rectangle 35"/>
          <p:cNvSpPr>
            <a:spLocks noChangeArrowheads="1"/>
          </p:cNvSpPr>
          <p:nvPr/>
        </p:nvSpPr>
        <p:spPr bwMode="auto">
          <a:xfrm>
            <a:off x="8587524" y="6130633"/>
            <a:ext cx="14955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800" b="1" u="sng"/>
              <a:t>MemWr</a:t>
            </a:r>
            <a:endParaRPr lang="en-US" sz="2800" u="sng" dirty="0"/>
          </a:p>
        </p:txBody>
      </p:sp>
      <p:sp>
        <p:nvSpPr>
          <p:cNvPr id="826404" name="Rectangle 36"/>
          <p:cNvSpPr>
            <a:spLocks noChangeArrowheads="1"/>
          </p:cNvSpPr>
          <p:nvPr/>
        </p:nvSpPr>
        <p:spPr bwMode="auto">
          <a:xfrm>
            <a:off x="3320449" y="2631451"/>
            <a:ext cx="154349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 smtClean="0">
                <a:solidFill>
                  <a:srgbClr val="FF6600"/>
                </a:solidFill>
              </a:rPr>
              <a:t>RegWr</a:t>
            </a:r>
            <a:r>
              <a:rPr lang="en-US" sz="2800" b="1" u="sng" dirty="0" smtClean="0">
                <a:solidFill>
                  <a:srgbClr val="FF6600"/>
                </a:solidFill>
              </a:rPr>
              <a:t>=1</a:t>
            </a:r>
            <a:endParaRPr lang="en-US" sz="2800" b="1" u="sng" dirty="0"/>
          </a:p>
        </p:txBody>
      </p:sp>
      <p:sp>
        <p:nvSpPr>
          <p:cNvPr id="826405" name="Line 37"/>
          <p:cNvSpPr>
            <a:spLocks noChangeShapeType="1"/>
          </p:cNvSpPr>
          <p:nvPr/>
        </p:nvSpPr>
        <p:spPr bwMode="auto">
          <a:xfrm>
            <a:off x="6712601" y="5183901"/>
            <a:ext cx="0" cy="106153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6" name="Rectangle 38"/>
          <p:cNvSpPr>
            <a:spLocks noChangeArrowheads="1"/>
          </p:cNvSpPr>
          <p:nvPr/>
        </p:nvSpPr>
        <p:spPr bwMode="auto">
          <a:xfrm>
            <a:off x="5601133" y="2616542"/>
            <a:ext cx="10820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ExtOp</a:t>
            </a:r>
            <a:endParaRPr lang="en-US" sz="2800" u="sng" dirty="0"/>
          </a:p>
        </p:txBody>
      </p:sp>
      <p:sp>
        <p:nvSpPr>
          <p:cNvPr id="826407" name="Line 39"/>
          <p:cNvSpPr>
            <a:spLocks noChangeShapeType="1"/>
          </p:cNvSpPr>
          <p:nvPr/>
        </p:nvSpPr>
        <p:spPr bwMode="auto">
          <a:xfrm>
            <a:off x="7123692" y="4835027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8" name="Rectangle 40"/>
          <p:cNvSpPr>
            <a:spLocks noChangeArrowheads="1"/>
          </p:cNvSpPr>
          <p:nvPr/>
        </p:nvSpPr>
        <p:spPr bwMode="auto">
          <a:xfrm>
            <a:off x="6320720" y="4659099"/>
            <a:ext cx="768537" cy="5467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600" b="1">
                <a:solidFill>
                  <a:srgbClr val="0003D7"/>
                </a:solidFill>
              </a:rPr>
              <a:t>Exec</a:t>
            </a:r>
          </a:p>
          <a:p>
            <a:pPr algn="ctr"/>
            <a:r>
              <a:rPr lang="en-US" sz="1600" b="1">
                <a:solidFill>
                  <a:srgbClr val="0003D7"/>
                </a:solidFill>
              </a:rPr>
              <a:t>Unit</a:t>
            </a:r>
            <a:endParaRPr lang="en-US" sz="1600" b="1"/>
          </a:p>
        </p:txBody>
      </p:sp>
      <p:sp>
        <p:nvSpPr>
          <p:cNvPr id="826409" name="Rectangle 41"/>
          <p:cNvSpPr>
            <a:spLocks noChangeArrowheads="1"/>
          </p:cNvSpPr>
          <p:nvPr/>
        </p:nvSpPr>
        <p:spPr bwMode="auto">
          <a:xfrm>
            <a:off x="6334137" y="3830150"/>
            <a:ext cx="756929" cy="1331387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26410" name="Rectangle 42"/>
          <p:cNvSpPr>
            <a:spLocks noChangeArrowheads="1"/>
          </p:cNvSpPr>
          <p:nvPr/>
        </p:nvSpPr>
        <p:spPr bwMode="auto">
          <a:xfrm>
            <a:off x="6290635" y="4222094"/>
            <a:ext cx="822340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busA</a:t>
            </a:r>
            <a:endParaRPr lang="en-US" sz="2400" dirty="0"/>
          </a:p>
        </p:txBody>
      </p:sp>
      <p:sp>
        <p:nvSpPr>
          <p:cNvPr id="826411" name="Rectangle 43"/>
          <p:cNvSpPr>
            <a:spLocks noChangeArrowheads="1"/>
          </p:cNvSpPr>
          <p:nvPr/>
        </p:nvSpPr>
        <p:spPr bwMode="auto">
          <a:xfrm>
            <a:off x="6290635" y="4470670"/>
            <a:ext cx="809516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busB</a:t>
            </a:r>
            <a:endParaRPr lang="en-US" sz="2400" dirty="0"/>
          </a:p>
        </p:txBody>
      </p:sp>
      <p:sp>
        <p:nvSpPr>
          <p:cNvPr id="826412" name="Line 44"/>
          <p:cNvSpPr>
            <a:spLocks noChangeShapeType="1"/>
          </p:cNvSpPr>
          <p:nvPr/>
        </p:nvSpPr>
        <p:spPr bwMode="auto">
          <a:xfrm>
            <a:off x="6416790" y="3086182"/>
            <a:ext cx="0" cy="72160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3" name="Rectangle 45"/>
          <p:cNvSpPr>
            <a:spLocks noChangeArrowheads="1"/>
          </p:cNvSpPr>
          <p:nvPr/>
        </p:nvSpPr>
        <p:spPr bwMode="auto">
          <a:xfrm>
            <a:off x="6290635" y="3997973"/>
            <a:ext cx="1075614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Imm16</a:t>
            </a:r>
            <a:endParaRPr lang="en-US" sz="2400"/>
          </a:p>
        </p:txBody>
      </p:sp>
      <p:sp>
        <p:nvSpPr>
          <p:cNvPr id="826414" name="Line 46"/>
          <p:cNvSpPr>
            <a:spLocks noChangeShapeType="1"/>
          </p:cNvSpPr>
          <p:nvPr/>
        </p:nvSpPr>
        <p:spPr bwMode="auto">
          <a:xfrm>
            <a:off x="6910533" y="3086182"/>
            <a:ext cx="0" cy="72160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Rectangle 47"/>
          <p:cNvSpPr>
            <a:spLocks noChangeArrowheads="1"/>
          </p:cNvSpPr>
          <p:nvPr/>
        </p:nvSpPr>
        <p:spPr bwMode="auto">
          <a:xfrm>
            <a:off x="6586448" y="2616542"/>
            <a:ext cx="121289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ALUOp</a:t>
            </a:r>
            <a:endParaRPr lang="en-US" sz="2800" u="sng" dirty="0"/>
          </a:p>
        </p:txBody>
      </p:sp>
      <p:sp>
        <p:nvSpPr>
          <p:cNvPr id="826416" name="Rectangle 48"/>
          <p:cNvSpPr>
            <a:spLocks noChangeArrowheads="1"/>
          </p:cNvSpPr>
          <p:nvPr/>
        </p:nvSpPr>
        <p:spPr bwMode="auto">
          <a:xfrm>
            <a:off x="6397736" y="6114233"/>
            <a:ext cx="122232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ALUSrc</a:t>
            </a:r>
            <a:endParaRPr lang="en-US" sz="2800" b="1" u="sng" dirty="0"/>
          </a:p>
        </p:txBody>
      </p:sp>
      <p:sp>
        <p:nvSpPr>
          <p:cNvPr id="826417" name="Line 49"/>
          <p:cNvSpPr>
            <a:spLocks noChangeShapeType="1"/>
          </p:cNvSpPr>
          <p:nvPr/>
        </p:nvSpPr>
        <p:spPr bwMode="auto">
          <a:xfrm>
            <a:off x="4755026" y="4428006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8" name="Line 50"/>
          <p:cNvSpPr>
            <a:spLocks noChangeShapeType="1"/>
          </p:cNvSpPr>
          <p:nvPr/>
        </p:nvSpPr>
        <p:spPr bwMode="auto">
          <a:xfrm>
            <a:off x="5642460" y="4225241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9" name="Line 51"/>
          <p:cNvSpPr>
            <a:spLocks noChangeShapeType="1"/>
          </p:cNvSpPr>
          <p:nvPr/>
        </p:nvSpPr>
        <p:spPr bwMode="auto">
          <a:xfrm>
            <a:off x="5642460" y="4699353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0" name="Line 52"/>
          <p:cNvSpPr>
            <a:spLocks noChangeShapeType="1"/>
          </p:cNvSpPr>
          <p:nvPr/>
        </p:nvSpPr>
        <p:spPr bwMode="auto">
          <a:xfrm>
            <a:off x="5642460" y="4428006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1" name="Line 53"/>
          <p:cNvSpPr>
            <a:spLocks noChangeShapeType="1"/>
          </p:cNvSpPr>
          <p:nvPr/>
        </p:nvSpPr>
        <p:spPr bwMode="auto">
          <a:xfrm>
            <a:off x="4755026" y="4699353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Line 54"/>
          <p:cNvSpPr>
            <a:spLocks noChangeShapeType="1"/>
          </p:cNvSpPr>
          <p:nvPr/>
        </p:nvSpPr>
        <p:spPr bwMode="auto">
          <a:xfrm>
            <a:off x="3471726" y="4563680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3" name="Line 55"/>
          <p:cNvSpPr>
            <a:spLocks noChangeShapeType="1"/>
          </p:cNvSpPr>
          <p:nvPr/>
        </p:nvSpPr>
        <p:spPr bwMode="auto">
          <a:xfrm>
            <a:off x="3471726" y="4835027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4" name="Line 56"/>
          <p:cNvSpPr>
            <a:spLocks noChangeShapeType="1"/>
          </p:cNvSpPr>
          <p:nvPr/>
        </p:nvSpPr>
        <p:spPr bwMode="auto">
          <a:xfrm>
            <a:off x="8013302" y="4835027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5" name="Line 57"/>
          <p:cNvSpPr>
            <a:spLocks noChangeShapeType="1"/>
          </p:cNvSpPr>
          <p:nvPr/>
        </p:nvSpPr>
        <p:spPr bwMode="auto">
          <a:xfrm>
            <a:off x="5825167" y="4709791"/>
            <a:ext cx="0" cy="58742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6" name="Line 58"/>
          <p:cNvSpPr>
            <a:spLocks noChangeShapeType="1"/>
          </p:cNvSpPr>
          <p:nvPr/>
        </p:nvSpPr>
        <p:spPr bwMode="auto">
          <a:xfrm>
            <a:off x="5840393" y="5309138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7" name="Line 59"/>
          <p:cNvSpPr>
            <a:spLocks noChangeShapeType="1"/>
          </p:cNvSpPr>
          <p:nvPr/>
        </p:nvSpPr>
        <p:spPr bwMode="auto">
          <a:xfrm>
            <a:off x="8013302" y="5309138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8" name="Line 60"/>
          <p:cNvSpPr>
            <a:spLocks noChangeShapeType="1"/>
          </p:cNvSpPr>
          <p:nvPr/>
        </p:nvSpPr>
        <p:spPr bwMode="auto">
          <a:xfrm>
            <a:off x="8309113" y="5037791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9" name="Line 61"/>
          <p:cNvSpPr>
            <a:spLocks noChangeShapeType="1"/>
          </p:cNvSpPr>
          <p:nvPr/>
        </p:nvSpPr>
        <p:spPr bwMode="auto">
          <a:xfrm>
            <a:off x="8291712" y="4845463"/>
            <a:ext cx="0" cy="58742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Line 62"/>
          <p:cNvSpPr>
            <a:spLocks noChangeShapeType="1"/>
          </p:cNvSpPr>
          <p:nvPr/>
        </p:nvSpPr>
        <p:spPr bwMode="auto">
          <a:xfrm>
            <a:off x="9592413" y="490211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1" name="Line 63"/>
          <p:cNvSpPr>
            <a:spLocks noChangeShapeType="1"/>
          </p:cNvSpPr>
          <p:nvPr/>
        </p:nvSpPr>
        <p:spPr bwMode="auto">
          <a:xfrm>
            <a:off x="8309115" y="5443320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0782157" y="4720586"/>
            <a:ext cx="729119" cy="940017"/>
            <a:chOff x="5259" y="2847"/>
            <a:chExt cx="253" cy="667"/>
          </a:xfrm>
        </p:grpSpPr>
        <p:sp>
          <p:nvSpPr>
            <p:cNvPr id="826433" name="Line 65"/>
            <p:cNvSpPr>
              <a:spLocks noChangeShapeType="1"/>
            </p:cNvSpPr>
            <p:nvPr/>
          </p:nvSpPr>
          <p:spPr bwMode="auto">
            <a:xfrm>
              <a:off x="5328" y="2888"/>
              <a:ext cx="0" cy="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4" name="Line 66"/>
            <p:cNvSpPr>
              <a:spLocks noChangeShapeType="1"/>
            </p:cNvSpPr>
            <p:nvPr/>
          </p:nvSpPr>
          <p:spPr bwMode="auto">
            <a:xfrm>
              <a:off x="5336" y="2888"/>
              <a:ext cx="128" cy="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 flipV="1">
              <a:off x="5336" y="3387"/>
              <a:ext cx="128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6" name="Line 68"/>
            <p:cNvSpPr>
              <a:spLocks noChangeShapeType="1"/>
            </p:cNvSpPr>
            <p:nvPr/>
          </p:nvSpPr>
          <p:spPr bwMode="auto">
            <a:xfrm>
              <a:off x="5472" y="294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7" name="Rectangle 69"/>
            <p:cNvSpPr>
              <a:spLocks noChangeArrowheads="1"/>
            </p:cNvSpPr>
            <p:nvPr/>
          </p:nvSpPr>
          <p:spPr bwMode="auto">
            <a:xfrm rot="5400000">
              <a:off x="5109" y="3059"/>
              <a:ext cx="554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/>
                <a:t>Mux</a:t>
              </a:r>
            </a:p>
          </p:txBody>
        </p:sp>
        <p:sp>
          <p:nvSpPr>
            <p:cNvPr id="826438" name="Rectangle 70"/>
            <p:cNvSpPr>
              <a:spLocks noChangeArrowheads="1"/>
            </p:cNvSpPr>
            <p:nvPr/>
          </p:nvSpPr>
          <p:spPr bwMode="auto">
            <a:xfrm>
              <a:off x="5301" y="2847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>
              <a:off x="5301" y="3216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826440" name="Line 72"/>
          <p:cNvSpPr>
            <a:spLocks noChangeShapeType="1"/>
          </p:cNvSpPr>
          <p:nvPr/>
        </p:nvSpPr>
        <p:spPr bwMode="auto">
          <a:xfrm>
            <a:off x="10482023" y="4902118"/>
            <a:ext cx="458943" cy="0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1" name="Line 73"/>
          <p:cNvSpPr>
            <a:spLocks noChangeShapeType="1"/>
          </p:cNvSpPr>
          <p:nvPr/>
        </p:nvSpPr>
        <p:spPr bwMode="auto">
          <a:xfrm>
            <a:off x="10482023" y="5443320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2" name="Line 74"/>
          <p:cNvSpPr>
            <a:spLocks noChangeShapeType="1"/>
          </p:cNvSpPr>
          <p:nvPr/>
        </p:nvSpPr>
        <p:spPr bwMode="auto">
          <a:xfrm>
            <a:off x="4343934" y="3086183"/>
            <a:ext cx="0" cy="119571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3" name="Line 75"/>
          <p:cNvSpPr>
            <a:spLocks noChangeShapeType="1"/>
          </p:cNvSpPr>
          <p:nvPr/>
        </p:nvSpPr>
        <p:spPr bwMode="auto">
          <a:xfrm>
            <a:off x="3471727" y="4225241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4" name="Line 76"/>
          <p:cNvSpPr>
            <a:spLocks noChangeShapeType="1"/>
          </p:cNvSpPr>
          <p:nvPr/>
        </p:nvSpPr>
        <p:spPr bwMode="auto">
          <a:xfrm>
            <a:off x="3471727" y="5781758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5" name="Line 77"/>
          <p:cNvSpPr>
            <a:spLocks noChangeShapeType="1"/>
          </p:cNvSpPr>
          <p:nvPr/>
        </p:nvSpPr>
        <p:spPr bwMode="auto">
          <a:xfrm>
            <a:off x="3471727" y="5511902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6" name="Line 78"/>
          <p:cNvSpPr>
            <a:spLocks noChangeShapeType="1"/>
          </p:cNvSpPr>
          <p:nvPr/>
        </p:nvSpPr>
        <p:spPr bwMode="auto">
          <a:xfrm>
            <a:off x="7123692" y="3955386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7" name="Line 79"/>
          <p:cNvSpPr>
            <a:spLocks noChangeShapeType="1"/>
          </p:cNvSpPr>
          <p:nvPr/>
        </p:nvSpPr>
        <p:spPr bwMode="auto">
          <a:xfrm>
            <a:off x="6236257" y="5647576"/>
            <a:ext cx="13485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8" name="Line 80"/>
          <p:cNvSpPr>
            <a:spLocks noChangeShapeType="1"/>
          </p:cNvSpPr>
          <p:nvPr/>
        </p:nvSpPr>
        <p:spPr bwMode="auto">
          <a:xfrm>
            <a:off x="11056244" y="5590921"/>
            <a:ext cx="0" cy="65451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9" name="Rectangle 81"/>
          <p:cNvSpPr>
            <a:spLocks noChangeArrowheads="1"/>
          </p:cNvSpPr>
          <p:nvPr/>
        </p:nvSpPr>
        <p:spPr bwMode="auto">
          <a:xfrm>
            <a:off x="10000888" y="6130633"/>
            <a:ext cx="219111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 smtClean="0">
                <a:solidFill>
                  <a:srgbClr val="FF6600"/>
                </a:solidFill>
              </a:rPr>
              <a:t>MemtoReg</a:t>
            </a:r>
            <a:r>
              <a:rPr lang="en-US" sz="2800" b="1" u="sng" dirty="0" smtClean="0">
                <a:solidFill>
                  <a:srgbClr val="FF6600"/>
                </a:solidFill>
              </a:rPr>
              <a:t>=1</a:t>
            </a:r>
            <a:endParaRPr lang="en-US" sz="2800" u="sng" dirty="0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5923045" y="5376230"/>
            <a:ext cx="295811" cy="474111"/>
            <a:chOff x="2880" y="3312"/>
            <a:chExt cx="144" cy="336"/>
          </a:xfrm>
        </p:grpSpPr>
        <p:sp>
          <p:nvSpPr>
            <p:cNvPr id="826451" name="Line 83"/>
            <p:cNvSpPr>
              <a:spLocks noChangeShapeType="1"/>
            </p:cNvSpPr>
            <p:nvPr/>
          </p:nvSpPr>
          <p:spPr bwMode="auto">
            <a:xfrm>
              <a:off x="2880" y="3312"/>
              <a:ext cx="0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2" name="Line 84"/>
            <p:cNvSpPr>
              <a:spLocks noChangeShapeType="1"/>
            </p:cNvSpPr>
            <p:nvPr/>
          </p:nvSpPr>
          <p:spPr bwMode="auto">
            <a:xfrm>
              <a:off x="2888" y="3312"/>
              <a:ext cx="1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3" name="Line 85"/>
            <p:cNvSpPr>
              <a:spLocks noChangeShapeType="1"/>
            </p:cNvSpPr>
            <p:nvPr/>
          </p:nvSpPr>
          <p:spPr bwMode="auto">
            <a:xfrm flipV="1">
              <a:off x="2888" y="3606"/>
              <a:ext cx="128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4" name="Line 86"/>
            <p:cNvSpPr>
              <a:spLocks noChangeShapeType="1"/>
            </p:cNvSpPr>
            <p:nvPr/>
          </p:nvSpPr>
          <p:spPr bwMode="auto">
            <a:xfrm>
              <a:off x="3024" y="3360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55" name="Rectangle 87"/>
          <p:cNvSpPr>
            <a:spLocks noChangeArrowheads="1"/>
          </p:cNvSpPr>
          <p:nvPr/>
        </p:nvSpPr>
        <p:spPr bwMode="auto">
          <a:xfrm>
            <a:off x="5864320" y="5534947"/>
            <a:ext cx="338233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26456" name="Rectangle 88"/>
          <p:cNvSpPr>
            <a:spLocks noChangeArrowheads="1"/>
          </p:cNvSpPr>
          <p:nvPr/>
        </p:nvSpPr>
        <p:spPr bwMode="auto">
          <a:xfrm>
            <a:off x="5864320" y="5298749"/>
            <a:ext cx="338233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457" name="Line 89"/>
          <p:cNvSpPr>
            <a:spLocks noChangeShapeType="1"/>
          </p:cNvSpPr>
          <p:nvPr/>
        </p:nvSpPr>
        <p:spPr bwMode="auto">
          <a:xfrm>
            <a:off x="6020925" y="5860777"/>
            <a:ext cx="0" cy="384656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58" name="Rectangle 90"/>
          <p:cNvSpPr>
            <a:spLocks noChangeArrowheads="1"/>
          </p:cNvSpPr>
          <p:nvPr/>
        </p:nvSpPr>
        <p:spPr bwMode="auto">
          <a:xfrm>
            <a:off x="5113611" y="6130633"/>
            <a:ext cx="12205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RegDst</a:t>
            </a:r>
            <a:endParaRPr lang="en-US" sz="2800" u="sng" dirty="0"/>
          </a:p>
        </p:txBody>
      </p:sp>
      <p:sp>
        <p:nvSpPr>
          <p:cNvPr id="826459" name="Rectangle 91"/>
          <p:cNvSpPr>
            <a:spLocks noChangeArrowheads="1"/>
          </p:cNvSpPr>
          <p:nvPr/>
        </p:nvSpPr>
        <p:spPr bwMode="auto">
          <a:xfrm>
            <a:off x="3427989" y="5126392"/>
            <a:ext cx="509754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0" name="Rectangle 92"/>
          <p:cNvSpPr>
            <a:spLocks noChangeArrowheads="1"/>
          </p:cNvSpPr>
          <p:nvPr/>
        </p:nvSpPr>
        <p:spPr bwMode="auto">
          <a:xfrm>
            <a:off x="3428226" y="5705331"/>
            <a:ext cx="577080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Rd</a:t>
            </a:r>
            <a:endParaRPr lang="en-US" sz="2800"/>
          </a:p>
        </p:txBody>
      </p:sp>
      <p:sp>
        <p:nvSpPr>
          <p:cNvPr id="826461" name="Rectangle 93"/>
          <p:cNvSpPr>
            <a:spLocks noChangeArrowheads="1"/>
          </p:cNvSpPr>
          <p:nvPr/>
        </p:nvSpPr>
        <p:spPr bwMode="auto">
          <a:xfrm>
            <a:off x="3165696" y="3838771"/>
            <a:ext cx="1227899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0003D7"/>
                </a:solidFill>
              </a:rPr>
              <a:t>Imm16</a:t>
            </a:r>
            <a:endParaRPr lang="en-US" sz="2800" dirty="0"/>
          </a:p>
        </p:txBody>
      </p:sp>
      <p:sp>
        <p:nvSpPr>
          <p:cNvPr id="826462" name="Line 94"/>
          <p:cNvSpPr>
            <a:spLocks noChangeShapeType="1"/>
          </p:cNvSpPr>
          <p:nvPr/>
        </p:nvSpPr>
        <p:spPr bwMode="auto">
          <a:xfrm>
            <a:off x="2286304" y="5511902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Line 95"/>
          <p:cNvSpPr>
            <a:spLocks noChangeShapeType="1"/>
          </p:cNvSpPr>
          <p:nvPr/>
        </p:nvSpPr>
        <p:spPr bwMode="auto">
          <a:xfrm>
            <a:off x="3273793" y="3955386"/>
            <a:ext cx="19423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4" name="Rectangle 96"/>
          <p:cNvSpPr>
            <a:spLocks noChangeArrowheads="1"/>
          </p:cNvSpPr>
          <p:nvPr/>
        </p:nvSpPr>
        <p:spPr bwMode="auto">
          <a:xfrm>
            <a:off x="3200209" y="3528131"/>
            <a:ext cx="921726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PC+4</a:t>
            </a:r>
          </a:p>
        </p:txBody>
      </p:sp>
      <p:sp>
        <p:nvSpPr>
          <p:cNvPr id="826465" name="Line 97"/>
          <p:cNvSpPr>
            <a:spLocks noChangeShapeType="1"/>
          </p:cNvSpPr>
          <p:nvPr/>
        </p:nvSpPr>
        <p:spPr bwMode="auto">
          <a:xfrm>
            <a:off x="5642460" y="3955386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Rectangle 98"/>
          <p:cNvSpPr>
            <a:spLocks noChangeArrowheads="1"/>
          </p:cNvSpPr>
          <p:nvPr/>
        </p:nvSpPr>
        <p:spPr bwMode="auto">
          <a:xfrm>
            <a:off x="6298298" y="3757098"/>
            <a:ext cx="814324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PC+4</a:t>
            </a:r>
          </a:p>
        </p:txBody>
      </p:sp>
      <p:sp>
        <p:nvSpPr>
          <p:cNvPr id="826467" name="Rectangle 99"/>
          <p:cNvSpPr>
            <a:spLocks noChangeArrowheads="1"/>
          </p:cNvSpPr>
          <p:nvPr/>
        </p:nvSpPr>
        <p:spPr bwMode="auto">
          <a:xfrm>
            <a:off x="3428226" y="4180763"/>
            <a:ext cx="527387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Rs</a:t>
            </a:r>
            <a:endParaRPr lang="en-US" sz="2800" dirty="0"/>
          </a:p>
        </p:txBody>
      </p:sp>
      <p:sp>
        <p:nvSpPr>
          <p:cNvPr id="826468" name="Rectangle 100"/>
          <p:cNvSpPr>
            <a:spLocks noChangeArrowheads="1"/>
          </p:cNvSpPr>
          <p:nvPr/>
        </p:nvSpPr>
        <p:spPr bwMode="auto">
          <a:xfrm>
            <a:off x="3425612" y="4776614"/>
            <a:ext cx="509754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9" name="Line 101"/>
          <p:cNvSpPr>
            <a:spLocks noChangeShapeType="1"/>
          </p:cNvSpPr>
          <p:nvPr/>
        </p:nvSpPr>
        <p:spPr bwMode="auto">
          <a:xfrm flipV="1">
            <a:off x="3454325" y="4225241"/>
            <a:ext cx="0" cy="15565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0" name="Line 102"/>
          <p:cNvSpPr>
            <a:spLocks noChangeShapeType="1"/>
          </p:cNvSpPr>
          <p:nvPr/>
        </p:nvSpPr>
        <p:spPr bwMode="auto">
          <a:xfrm>
            <a:off x="5642461" y="5781758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1" name="Line 103"/>
          <p:cNvSpPr>
            <a:spLocks noChangeShapeType="1"/>
          </p:cNvSpPr>
          <p:nvPr/>
        </p:nvSpPr>
        <p:spPr bwMode="auto">
          <a:xfrm>
            <a:off x="5642461" y="5511902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2" name="Line 104"/>
          <p:cNvSpPr>
            <a:spLocks noChangeShapeType="1"/>
          </p:cNvSpPr>
          <p:nvPr/>
        </p:nvSpPr>
        <p:spPr bwMode="auto">
          <a:xfrm>
            <a:off x="8013303" y="5647576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3" name="Line 105"/>
          <p:cNvSpPr>
            <a:spLocks noChangeShapeType="1"/>
          </p:cNvSpPr>
          <p:nvPr/>
        </p:nvSpPr>
        <p:spPr bwMode="auto">
          <a:xfrm>
            <a:off x="10482022" y="5647576"/>
            <a:ext cx="263186" cy="0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4" name="Line 106"/>
          <p:cNvSpPr>
            <a:spLocks noChangeShapeType="1"/>
          </p:cNvSpPr>
          <p:nvPr/>
        </p:nvSpPr>
        <p:spPr bwMode="auto">
          <a:xfrm>
            <a:off x="10760432" y="5658012"/>
            <a:ext cx="0" cy="316074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5" name="Line 107"/>
          <p:cNvSpPr>
            <a:spLocks noChangeShapeType="1"/>
          </p:cNvSpPr>
          <p:nvPr/>
        </p:nvSpPr>
        <p:spPr bwMode="auto">
          <a:xfrm flipH="1">
            <a:off x="4146003" y="5986013"/>
            <a:ext cx="6614430" cy="0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6" name="Line 108"/>
          <p:cNvSpPr>
            <a:spLocks noChangeShapeType="1"/>
          </p:cNvSpPr>
          <p:nvPr/>
        </p:nvSpPr>
        <p:spPr bwMode="auto">
          <a:xfrm flipV="1">
            <a:off x="4146002" y="5443320"/>
            <a:ext cx="0" cy="542694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7" name="Line 109"/>
          <p:cNvSpPr>
            <a:spLocks noChangeShapeType="1"/>
          </p:cNvSpPr>
          <p:nvPr/>
        </p:nvSpPr>
        <p:spPr bwMode="auto">
          <a:xfrm>
            <a:off x="11396000" y="5240556"/>
            <a:ext cx="56109" cy="0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8" name="Line 110"/>
          <p:cNvSpPr>
            <a:spLocks noChangeShapeType="1"/>
          </p:cNvSpPr>
          <p:nvPr/>
        </p:nvSpPr>
        <p:spPr bwMode="auto">
          <a:xfrm>
            <a:off x="11452109" y="5252484"/>
            <a:ext cx="0" cy="857276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9" name="Line 111"/>
          <p:cNvSpPr>
            <a:spLocks noChangeShapeType="1"/>
          </p:cNvSpPr>
          <p:nvPr/>
        </p:nvSpPr>
        <p:spPr bwMode="auto">
          <a:xfrm flipH="1">
            <a:off x="4541869" y="6120196"/>
            <a:ext cx="6910242" cy="0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0" name="Line 112"/>
          <p:cNvSpPr>
            <a:spLocks noChangeShapeType="1"/>
          </p:cNvSpPr>
          <p:nvPr/>
        </p:nvSpPr>
        <p:spPr bwMode="auto">
          <a:xfrm flipV="1">
            <a:off x="4541867" y="5443322"/>
            <a:ext cx="0" cy="676875"/>
          </a:xfrm>
          <a:prstGeom prst="line">
            <a:avLst/>
          </a:prstGeom>
          <a:noFill/>
          <a:ln w="50800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1" name="Line 113"/>
          <p:cNvSpPr>
            <a:spLocks noChangeShapeType="1"/>
          </p:cNvSpPr>
          <p:nvPr/>
        </p:nvSpPr>
        <p:spPr bwMode="auto">
          <a:xfrm>
            <a:off x="3273793" y="5511902"/>
            <a:ext cx="16530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2" name="Line 114"/>
          <p:cNvSpPr>
            <a:spLocks noChangeShapeType="1"/>
          </p:cNvSpPr>
          <p:nvPr/>
        </p:nvSpPr>
        <p:spPr bwMode="auto">
          <a:xfrm>
            <a:off x="2286304" y="3955386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3" name="Rectangle 115"/>
          <p:cNvSpPr>
            <a:spLocks noChangeArrowheads="1"/>
          </p:cNvSpPr>
          <p:nvPr/>
        </p:nvSpPr>
        <p:spPr bwMode="auto">
          <a:xfrm rot="5400000">
            <a:off x="1688437" y="3914209"/>
            <a:ext cx="84674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PC+4</a:t>
            </a:r>
            <a:endParaRPr lang="en-US" sz="2800" dirty="0"/>
          </a:p>
        </p:txBody>
      </p:sp>
      <p:sp>
        <p:nvSpPr>
          <p:cNvPr id="826484" name="Line 116"/>
          <p:cNvSpPr>
            <a:spLocks noChangeShapeType="1"/>
          </p:cNvSpPr>
          <p:nvPr/>
        </p:nvSpPr>
        <p:spPr bwMode="auto">
          <a:xfrm>
            <a:off x="1298816" y="449658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5" name="Line 117"/>
          <p:cNvSpPr>
            <a:spLocks noChangeShapeType="1"/>
          </p:cNvSpPr>
          <p:nvPr/>
        </p:nvSpPr>
        <p:spPr bwMode="auto">
          <a:xfrm>
            <a:off x="7123692" y="449658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6" name="Line 118"/>
          <p:cNvSpPr>
            <a:spLocks noChangeShapeType="1"/>
          </p:cNvSpPr>
          <p:nvPr/>
        </p:nvSpPr>
        <p:spPr bwMode="auto">
          <a:xfrm flipH="1">
            <a:off x="8589700" y="3955386"/>
            <a:ext cx="300162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7" name="Line 119"/>
          <p:cNvSpPr>
            <a:spLocks noChangeShapeType="1"/>
          </p:cNvSpPr>
          <p:nvPr/>
        </p:nvSpPr>
        <p:spPr bwMode="auto">
          <a:xfrm flipH="1">
            <a:off x="8589700" y="4089569"/>
            <a:ext cx="300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8889860" y="3886805"/>
            <a:ext cx="495919" cy="272837"/>
            <a:chOff x="4322" y="2256"/>
            <a:chExt cx="241" cy="193"/>
          </a:xfrm>
        </p:grpSpPr>
        <p:sp>
          <p:nvSpPr>
            <p:cNvPr id="826489" name="Arc 121"/>
            <p:cNvSpPr>
              <a:spLocks/>
            </p:cNvSpPr>
            <p:nvPr/>
          </p:nvSpPr>
          <p:spPr bwMode="auto">
            <a:xfrm>
              <a:off x="4466" y="2265"/>
              <a:ext cx="89" cy="88"/>
            </a:xfrm>
            <a:custGeom>
              <a:avLst/>
              <a:gdLst>
                <a:gd name="G0" fmla="+- 245 0 0"/>
                <a:gd name="G1" fmla="+- 21600 0 0"/>
                <a:gd name="G2" fmla="+- 21600 0 0"/>
                <a:gd name="T0" fmla="*/ 0 w 21845"/>
                <a:gd name="T1" fmla="*/ 2 h 21600"/>
                <a:gd name="T2" fmla="*/ 21845 w 21845"/>
                <a:gd name="T3" fmla="*/ 21600 h 21600"/>
                <a:gd name="T4" fmla="*/ 245 w 218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45" h="21600" fill="none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</a:path>
                <a:path w="21845" h="21600" stroke="0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  <a:lnTo>
                    <a:pt x="2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0" name="Arc 122"/>
            <p:cNvSpPr>
              <a:spLocks/>
            </p:cNvSpPr>
            <p:nvPr/>
          </p:nvSpPr>
          <p:spPr bwMode="auto">
            <a:xfrm rot="10800000">
              <a:off x="4475" y="2361"/>
              <a:ext cx="88" cy="88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55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1" name="Line 123"/>
            <p:cNvSpPr>
              <a:spLocks noChangeShapeType="1"/>
            </p:cNvSpPr>
            <p:nvPr/>
          </p:nvSpPr>
          <p:spPr bwMode="auto">
            <a:xfrm flipH="1">
              <a:off x="4322" y="22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2" name="Line 124"/>
            <p:cNvSpPr>
              <a:spLocks noChangeShapeType="1"/>
            </p:cNvSpPr>
            <p:nvPr/>
          </p:nvSpPr>
          <p:spPr bwMode="auto">
            <a:xfrm flipH="1">
              <a:off x="4322" y="24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3" name="Line 125"/>
            <p:cNvSpPr>
              <a:spLocks noChangeShapeType="1"/>
            </p:cNvSpPr>
            <p:nvPr/>
          </p:nvSpPr>
          <p:spPr bwMode="auto">
            <a:xfrm>
              <a:off x="4322" y="22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94" name="Rectangle 126"/>
          <p:cNvSpPr>
            <a:spLocks noChangeArrowheads="1"/>
          </p:cNvSpPr>
          <p:nvPr/>
        </p:nvSpPr>
        <p:spPr bwMode="auto">
          <a:xfrm flipH="1">
            <a:off x="7933636" y="4147561"/>
            <a:ext cx="740651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Zero</a:t>
            </a:r>
          </a:p>
        </p:txBody>
      </p:sp>
      <p:sp>
        <p:nvSpPr>
          <p:cNvPr id="826495" name="Rectangle 127"/>
          <p:cNvSpPr>
            <a:spLocks noChangeArrowheads="1"/>
          </p:cNvSpPr>
          <p:nvPr/>
        </p:nvSpPr>
        <p:spPr bwMode="auto">
          <a:xfrm flipH="1">
            <a:off x="8212129" y="2622506"/>
            <a:ext cx="121873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/>
              <a:t>Branch</a:t>
            </a:r>
            <a:endParaRPr lang="en-US" sz="2800" u="sng"/>
          </a:p>
        </p:txBody>
      </p:sp>
      <p:sp>
        <p:nvSpPr>
          <p:cNvPr id="826496" name="Line 128"/>
          <p:cNvSpPr>
            <a:spLocks noChangeShapeType="1"/>
          </p:cNvSpPr>
          <p:nvPr/>
        </p:nvSpPr>
        <p:spPr bwMode="auto">
          <a:xfrm flipV="1">
            <a:off x="8589698" y="4089570"/>
            <a:ext cx="0" cy="4070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7" name="Line 129"/>
          <p:cNvSpPr>
            <a:spLocks noChangeShapeType="1"/>
          </p:cNvSpPr>
          <p:nvPr/>
        </p:nvSpPr>
        <p:spPr bwMode="auto">
          <a:xfrm flipH="1" flipV="1">
            <a:off x="8589698" y="3074256"/>
            <a:ext cx="2176" cy="881131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8" name="Line 130"/>
          <p:cNvSpPr>
            <a:spLocks noChangeShapeType="1"/>
          </p:cNvSpPr>
          <p:nvPr/>
        </p:nvSpPr>
        <p:spPr bwMode="auto">
          <a:xfrm>
            <a:off x="8013303" y="4496588"/>
            <a:ext cx="5589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9" name="Line 131"/>
          <p:cNvSpPr>
            <a:spLocks noChangeShapeType="1"/>
          </p:cNvSpPr>
          <p:nvPr/>
        </p:nvSpPr>
        <p:spPr bwMode="auto">
          <a:xfrm>
            <a:off x="8013303" y="3955386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1431497" y="3356038"/>
            <a:ext cx="295811" cy="463675"/>
            <a:chOff x="696" y="1880"/>
            <a:chExt cx="144" cy="328"/>
          </a:xfrm>
        </p:grpSpPr>
        <p:sp>
          <p:nvSpPr>
            <p:cNvPr id="826501" name="Line 133"/>
            <p:cNvSpPr>
              <a:spLocks noChangeShapeType="1"/>
            </p:cNvSpPr>
            <p:nvPr/>
          </p:nvSpPr>
          <p:spPr bwMode="auto">
            <a:xfrm>
              <a:off x="840" y="188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2" name="Line 134"/>
            <p:cNvSpPr>
              <a:spLocks noChangeShapeType="1"/>
            </p:cNvSpPr>
            <p:nvPr/>
          </p:nvSpPr>
          <p:spPr bwMode="auto">
            <a:xfrm flipH="1">
              <a:off x="696" y="1880"/>
              <a:ext cx="144" cy="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3" name="Line 135"/>
            <p:cNvSpPr>
              <a:spLocks noChangeShapeType="1"/>
            </p:cNvSpPr>
            <p:nvPr/>
          </p:nvSpPr>
          <p:spPr bwMode="auto">
            <a:xfrm flipH="1" flipV="1">
              <a:off x="696" y="2167"/>
              <a:ext cx="144" cy="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4" name="Line 136"/>
            <p:cNvSpPr>
              <a:spLocks noChangeShapeType="1"/>
            </p:cNvSpPr>
            <p:nvPr/>
          </p:nvSpPr>
          <p:spPr bwMode="auto">
            <a:xfrm>
              <a:off x="696" y="191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05" name="Rectangle 137"/>
          <p:cNvSpPr>
            <a:spLocks noChangeArrowheads="1"/>
          </p:cNvSpPr>
          <p:nvPr/>
        </p:nvSpPr>
        <p:spPr bwMode="auto">
          <a:xfrm flipH="1">
            <a:off x="1395164" y="3228034"/>
            <a:ext cx="338233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26506" name="Rectangle 138"/>
          <p:cNvSpPr>
            <a:spLocks noChangeArrowheads="1"/>
          </p:cNvSpPr>
          <p:nvPr/>
        </p:nvSpPr>
        <p:spPr bwMode="auto">
          <a:xfrm flipH="1">
            <a:off x="1395164" y="3493044"/>
            <a:ext cx="338233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507" name="Line 139"/>
          <p:cNvSpPr>
            <a:spLocks noChangeShapeType="1"/>
          </p:cNvSpPr>
          <p:nvPr/>
        </p:nvSpPr>
        <p:spPr bwMode="auto">
          <a:xfrm>
            <a:off x="1694681" y="3684039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8" name="Line 140"/>
          <p:cNvSpPr>
            <a:spLocks noChangeShapeType="1"/>
          </p:cNvSpPr>
          <p:nvPr/>
        </p:nvSpPr>
        <p:spPr bwMode="auto">
          <a:xfrm>
            <a:off x="2466837" y="3694477"/>
            <a:ext cx="0" cy="2489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9" name="Oval 141"/>
          <p:cNvSpPr>
            <a:spLocks noChangeArrowheads="1"/>
          </p:cNvSpPr>
          <p:nvPr/>
        </p:nvSpPr>
        <p:spPr bwMode="auto">
          <a:xfrm>
            <a:off x="2977981" y="3694476"/>
            <a:ext cx="165306" cy="11331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0" name="Line 142"/>
          <p:cNvSpPr>
            <a:spLocks noChangeShapeType="1"/>
          </p:cNvSpPr>
          <p:nvPr/>
        </p:nvSpPr>
        <p:spPr bwMode="auto">
          <a:xfrm>
            <a:off x="1085658" y="3560294"/>
            <a:ext cx="0" cy="1118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1" name="Oval 143"/>
          <p:cNvSpPr>
            <a:spLocks noChangeArrowheads="1"/>
          </p:cNvSpPr>
          <p:nvPr/>
        </p:nvSpPr>
        <p:spPr bwMode="auto">
          <a:xfrm>
            <a:off x="1003005" y="3694476"/>
            <a:ext cx="165306" cy="11331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2" name="Line 144"/>
          <p:cNvSpPr>
            <a:spLocks noChangeShapeType="1"/>
          </p:cNvSpPr>
          <p:nvPr/>
        </p:nvSpPr>
        <p:spPr bwMode="auto">
          <a:xfrm flipH="1">
            <a:off x="393982" y="3481275"/>
            <a:ext cx="98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3" name="Line 145"/>
          <p:cNvSpPr>
            <a:spLocks noChangeShapeType="1"/>
          </p:cNvSpPr>
          <p:nvPr/>
        </p:nvSpPr>
        <p:spPr bwMode="auto">
          <a:xfrm>
            <a:off x="411382" y="449658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4" name="Line 146"/>
          <p:cNvSpPr>
            <a:spLocks noChangeShapeType="1"/>
          </p:cNvSpPr>
          <p:nvPr/>
        </p:nvSpPr>
        <p:spPr bwMode="auto">
          <a:xfrm>
            <a:off x="393981" y="3491713"/>
            <a:ext cx="0" cy="992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5" name="Line 147"/>
          <p:cNvSpPr>
            <a:spLocks noChangeShapeType="1"/>
          </p:cNvSpPr>
          <p:nvPr/>
        </p:nvSpPr>
        <p:spPr bwMode="auto">
          <a:xfrm flipH="1">
            <a:off x="1677281" y="3481275"/>
            <a:ext cx="66144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6" name="Line 148"/>
          <p:cNvSpPr>
            <a:spLocks noChangeShapeType="1"/>
          </p:cNvSpPr>
          <p:nvPr/>
        </p:nvSpPr>
        <p:spPr bwMode="auto">
          <a:xfrm flipV="1">
            <a:off x="8291712" y="3481276"/>
            <a:ext cx="0" cy="4741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7" name="Line 149"/>
          <p:cNvSpPr>
            <a:spLocks noChangeShapeType="1"/>
          </p:cNvSpPr>
          <p:nvPr/>
        </p:nvSpPr>
        <p:spPr bwMode="auto">
          <a:xfrm>
            <a:off x="9394481" y="4022477"/>
            <a:ext cx="3632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8" name="Line 150"/>
          <p:cNvSpPr>
            <a:spLocks noChangeShapeType="1"/>
          </p:cNvSpPr>
          <p:nvPr/>
        </p:nvSpPr>
        <p:spPr bwMode="auto">
          <a:xfrm>
            <a:off x="1596803" y="3209928"/>
            <a:ext cx="81609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9" name="Line 151"/>
          <p:cNvSpPr>
            <a:spLocks noChangeShapeType="1"/>
          </p:cNvSpPr>
          <p:nvPr/>
        </p:nvSpPr>
        <p:spPr bwMode="auto">
          <a:xfrm>
            <a:off x="9772944" y="3221857"/>
            <a:ext cx="0" cy="7886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0" name="Line 152"/>
          <p:cNvSpPr>
            <a:spLocks noChangeShapeType="1"/>
          </p:cNvSpPr>
          <p:nvPr/>
        </p:nvSpPr>
        <p:spPr bwMode="auto">
          <a:xfrm>
            <a:off x="1579403" y="3221856"/>
            <a:ext cx="0" cy="1118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1" name="Line 153"/>
          <p:cNvSpPr>
            <a:spLocks noChangeShapeType="1"/>
          </p:cNvSpPr>
          <p:nvPr/>
        </p:nvSpPr>
        <p:spPr bwMode="auto">
          <a:xfrm>
            <a:off x="5429302" y="3560294"/>
            <a:ext cx="0" cy="1118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2" name="Oval 154"/>
          <p:cNvSpPr>
            <a:spLocks noChangeArrowheads="1"/>
          </p:cNvSpPr>
          <p:nvPr/>
        </p:nvSpPr>
        <p:spPr bwMode="auto">
          <a:xfrm>
            <a:off x="5346648" y="3694476"/>
            <a:ext cx="165306" cy="11331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3" name="Line 155"/>
          <p:cNvSpPr>
            <a:spLocks noChangeShapeType="1"/>
          </p:cNvSpPr>
          <p:nvPr/>
        </p:nvSpPr>
        <p:spPr bwMode="auto">
          <a:xfrm>
            <a:off x="7797968" y="3560294"/>
            <a:ext cx="0" cy="1118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4" name="Oval 156"/>
          <p:cNvSpPr>
            <a:spLocks noChangeArrowheads="1"/>
          </p:cNvSpPr>
          <p:nvPr/>
        </p:nvSpPr>
        <p:spPr bwMode="auto">
          <a:xfrm>
            <a:off x="7717490" y="3694476"/>
            <a:ext cx="163131" cy="11331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5" name="Line 157"/>
          <p:cNvSpPr>
            <a:spLocks noChangeShapeType="1"/>
          </p:cNvSpPr>
          <p:nvPr/>
        </p:nvSpPr>
        <p:spPr bwMode="auto">
          <a:xfrm>
            <a:off x="10266689" y="3560294"/>
            <a:ext cx="0" cy="1118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6" name="Oval 158"/>
          <p:cNvSpPr>
            <a:spLocks noChangeArrowheads="1"/>
          </p:cNvSpPr>
          <p:nvPr/>
        </p:nvSpPr>
        <p:spPr bwMode="auto">
          <a:xfrm>
            <a:off x="10184036" y="3694476"/>
            <a:ext cx="165306" cy="11331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7" name="Line 159"/>
          <p:cNvSpPr>
            <a:spLocks noChangeShapeType="1"/>
          </p:cNvSpPr>
          <p:nvPr/>
        </p:nvSpPr>
        <p:spPr bwMode="auto">
          <a:xfrm flipV="1">
            <a:off x="1085658" y="1991850"/>
            <a:ext cx="0" cy="142084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8" name="Line 160"/>
          <p:cNvSpPr>
            <a:spLocks noChangeShapeType="1"/>
          </p:cNvSpPr>
          <p:nvPr/>
        </p:nvSpPr>
        <p:spPr bwMode="auto">
          <a:xfrm flipV="1">
            <a:off x="3060634" y="1991850"/>
            <a:ext cx="0" cy="142084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9" name="Line 161"/>
          <p:cNvSpPr>
            <a:spLocks noChangeShapeType="1"/>
          </p:cNvSpPr>
          <p:nvPr/>
        </p:nvSpPr>
        <p:spPr bwMode="auto">
          <a:xfrm flipV="1">
            <a:off x="5429302" y="1991850"/>
            <a:ext cx="0" cy="142084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0" name="Line 162"/>
          <p:cNvSpPr>
            <a:spLocks noChangeShapeType="1"/>
          </p:cNvSpPr>
          <p:nvPr/>
        </p:nvSpPr>
        <p:spPr bwMode="auto">
          <a:xfrm flipV="1">
            <a:off x="7797968" y="1991850"/>
            <a:ext cx="0" cy="142084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1" name="Line 163"/>
          <p:cNvSpPr>
            <a:spLocks noChangeShapeType="1"/>
          </p:cNvSpPr>
          <p:nvPr/>
        </p:nvSpPr>
        <p:spPr bwMode="auto">
          <a:xfrm flipV="1">
            <a:off x="10266689" y="1991850"/>
            <a:ext cx="0" cy="142084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494036" y="1589304"/>
            <a:ext cx="10464331" cy="338439"/>
            <a:chOff x="240" y="576"/>
            <a:chExt cx="5088" cy="240"/>
          </a:xfrm>
        </p:grpSpPr>
        <p:sp>
          <p:nvSpPr>
            <p:cNvPr id="826533" name="Line 165"/>
            <p:cNvSpPr>
              <a:spLocks noChangeShapeType="1"/>
            </p:cNvSpPr>
            <p:nvPr/>
          </p:nvSpPr>
          <p:spPr bwMode="auto">
            <a:xfrm flipV="1">
              <a:off x="528" y="576"/>
              <a:ext cx="0" cy="2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4" name="Line 166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5" name="Line 167"/>
            <p:cNvSpPr>
              <a:spLocks noChangeShapeType="1"/>
            </p:cNvSpPr>
            <p:nvPr/>
          </p:nvSpPr>
          <p:spPr bwMode="auto">
            <a:xfrm flipV="1">
              <a:off x="2640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6" name="Line 168"/>
            <p:cNvSpPr>
              <a:spLocks noChangeShapeType="1"/>
            </p:cNvSpPr>
            <p:nvPr/>
          </p:nvSpPr>
          <p:spPr bwMode="auto">
            <a:xfrm flipV="1">
              <a:off x="37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7" name="Line 169"/>
            <p:cNvSpPr>
              <a:spLocks noChangeShapeType="1"/>
            </p:cNvSpPr>
            <p:nvPr/>
          </p:nvSpPr>
          <p:spPr bwMode="auto">
            <a:xfrm flipV="1">
              <a:off x="49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8" name="Line 170"/>
            <p:cNvSpPr>
              <a:spLocks noChangeShapeType="1"/>
            </p:cNvSpPr>
            <p:nvPr/>
          </p:nvSpPr>
          <p:spPr bwMode="auto">
            <a:xfrm flipH="1">
              <a:off x="240" y="816"/>
              <a:ext cx="28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9" name="Line 171"/>
            <p:cNvSpPr>
              <a:spLocks noChangeShapeType="1"/>
            </p:cNvSpPr>
            <p:nvPr/>
          </p:nvSpPr>
          <p:spPr bwMode="auto">
            <a:xfrm flipH="1">
              <a:off x="1008" y="81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0" name="Line 172"/>
            <p:cNvSpPr>
              <a:spLocks noChangeShapeType="1"/>
            </p:cNvSpPr>
            <p:nvPr/>
          </p:nvSpPr>
          <p:spPr bwMode="auto">
            <a:xfrm flipV="1">
              <a:off x="100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1" name="Line 173"/>
            <p:cNvSpPr>
              <a:spLocks noChangeShapeType="1"/>
            </p:cNvSpPr>
            <p:nvPr/>
          </p:nvSpPr>
          <p:spPr bwMode="auto">
            <a:xfrm flipH="1">
              <a:off x="2064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2" name="Line 174"/>
            <p:cNvSpPr>
              <a:spLocks noChangeShapeType="1"/>
            </p:cNvSpPr>
            <p:nvPr/>
          </p:nvSpPr>
          <p:spPr bwMode="auto">
            <a:xfrm flipV="1">
              <a:off x="2064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3" name="Line 175"/>
            <p:cNvSpPr>
              <a:spLocks noChangeShapeType="1"/>
            </p:cNvSpPr>
            <p:nvPr/>
          </p:nvSpPr>
          <p:spPr bwMode="auto">
            <a:xfrm flipH="1">
              <a:off x="32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4" name="Line 176"/>
            <p:cNvSpPr>
              <a:spLocks noChangeShapeType="1"/>
            </p:cNvSpPr>
            <p:nvPr/>
          </p:nvSpPr>
          <p:spPr bwMode="auto">
            <a:xfrm flipV="1">
              <a:off x="32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5" name="Line 177"/>
            <p:cNvSpPr>
              <a:spLocks noChangeShapeType="1"/>
            </p:cNvSpPr>
            <p:nvPr/>
          </p:nvSpPr>
          <p:spPr bwMode="auto">
            <a:xfrm flipH="1">
              <a:off x="44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6" name="Line 178"/>
            <p:cNvSpPr>
              <a:spLocks noChangeShapeType="1"/>
            </p:cNvSpPr>
            <p:nvPr/>
          </p:nvSpPr>
          <p:spPr bwMode="auto">
            <a:xfrm flipV="1">
              <a:off x="44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7" name="Line 179"/>
            <p:cNvSpPr>
              <a:spLocks noChangeShapeType="1"/>
            </p:cNvSpPr>
            <p:nvPr/>
          </p:nvSpPr>
          <p:spPr bwMode="auto">
            <a:xfrm flipH="1">
              <a:off x="528" y="57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8" name="Line 180"/>
            <p:cNvSpPr>
              <a:spLocks noChangeShapeType="1"/>
            </p:cNvSpPr>
            <p:nvPr/>
          </p:nvSpPr>
          <p:spPr bwMode="auto">
            <a:xfrm flipH="1">
              <a:off x="1488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9" name="Line 181"/>
            <p:cNvSpPr>
              <a:spLocks noChangeShapeType="1"/>
            </p:cNvSpPr>
            <p:nvPr/>
          </p:nvSpPr>
          <p:spPr bwMode="auto">
            <a:xfrm flipH="1">
              <a:off x="2640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0" name="Line 182"/>
            <p:cNvSpPr>
              <a:spLocks noChangeShapeType="1"/>
            </p:cNvSpPr>
            <p:nvPr/>
          </p:nvSpPr>
          <p:spPr bwMode="auto">
            <a:xfrm flipH="1">
              <a:off x="3792" y="57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1" name="Line 183"/>
            <p:cNvSpPr>
              <a:spLocks noChangeShapeType="1"/>
            </p:cNvSpPr>
            <p:nvPr/>
          </p:nvSpPr>
          <p:spPr bwMode="auto">
            <a:xfrm flipH="1">
              <a:off x="4992" y="5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52" name="Rectangle 184"/>
          <p:cNvSpPr>
            <a:spLocks noChangeArrowheads="1"/>
          </p:cNvSpPr>
          <p:nvPr/>
        </p:nvSpPr>
        <p:spPr bwMode="auto">
          <a:xfrm>
            <a:off x="367880" y="1485900"/>
            <a:ext cx="634788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Clk</a:t>
            </a:r>
            <a:endParaRPr lang="en-US" sz="2800" b="1" dirty="0"/>
          </a:p>
        </p:txBody>
      </p:sp>
      <p:sp>
        <p:nvSpPr>
          <p:cNvPr id="826553" name="Line 185"/>
          <p:cNvSpPr>
            <a:spLocks noChangeShapeType="1"/>
          </p:cNvSpPr>
          <p:nvPr/>
        </p:nvSpPr>
        <p:spPr bwMode="auto">
          <a:xfrm>
            <a:off x="1283591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4" name="Line 186"/>
          <p:cNvSpPr>
            <a:spLocks noChangeShapeType="1"/>
          </p:cNvSpPr>
          <p:nvPr/>
        </p:nvSpPr>
        <p:spPr bwMode="auto">
          <a:xfrm>
            <a:off x="1298817" y="2127524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5" name="Line 187"/>
          <p:cNvSpPr>
            <a:spLocks noChangeShapeType="1"/>
          </p:cNvSpPr>
          <p:nvPr/>
        </p:nvSpPr>
        <p:spPr bwMode="auto">
          <a:xfrm>
            <a:off x="3258568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6" name="Line 188"/>
          <p:cNvSpPr>
            <a:spLocks noChangeShapeType="1"/>
          </p:cNvSpPr>
          <p:nvPr/>
        </p:nvSpPr>
        <p:spPr bwMode="auto">
          <a:xfrm>
            <a:off x="3273794" y="2127524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7" name="Line 189"/>
          <p:cNvSpPr>
            <a:spLocks noChangeShapeType="1"/>
          </p:cNvSpPr>
          <p:nvPr/>
        </p:nvSpPr>
        <p:spPr bwMode="auto">
          <a:xfrm>
            <a:off x="5627234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8" name="Line 190"/>
          <p:cNvSpPr>
            <a:spLocks noChangeShapeType="1"/>
          </p:cNvSpPr>
          <p:nvPr/>
        </p:nvSpPr>
        <p:spPr bwMode="auto">
          <a:xfrm>
            <a:off x="5642460" y="2127524"/>
            <a:ext cx="214028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9" name="Line 191"/>
          <p:cNvSpPr>
            <a:spLocks noChangeShapeType="1"/>
          </p:cNvSpPr>
          <p:nvPr/>
        </p:nvSpPr>
        <p:spPr bwMode="auto">
          <a:xfrm>
            <a:off x="7995901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0" name="Line 192"/>
          <p:cNvSpPr>
            <a:spLocks noChangeShapeType="1"/>
          </p:cNvSpPr>
          <p:nvPr/>
        </p:nvSpPr>
        <p:spPr bwMode="auto">
          <a:xfrm>
            <a:off x="8013303" y="2127524"/>
            <a:ext cx="223816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1" name="Line 193"/>
          <p:cNvSpPr>
            <a:spLocks noChangeShapeType="1"/>
          </p:cNvSpPr>
          <p:nvPr/>
        </p:nvSpPr>
        <p:spPr bwMode="auto">
          <a:xfrm>
            <a:off x="10464621" y="2002286"/>
            <a:ext cx="0" cy="24898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2" name="Line 194"/>
          <p:cNvSpPr>
            <a:spLocks noChangeShapeType="1"/>
          </p:cNvSpPr>
          <p:nvPr/>
        </p:nvSpPr>
        <p:spPr bwMode="auto">
          <a:xfrm>
            <a:off x="10482023" y="2127524"/>
            <a:ext cx="75475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3" name="Rectangle 195"/>
          <p:cNvSpPr>
            <a:spLocks noChangeArrowheads="1"/>
          </p:cNvSpPr>
          <p:nvPr/>
        </p:nvSpPr>
        <p:spPr bwMode="auto">
          <a:xfrm>
            <a:off x="1565113" y="2044763"/>
            <a:ext cx="1028999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Ifetch</a:t>
            </a:r>
            <a:endParaRPr lang="en-US" sz="2800" b="1" dirty="0"/>
          </a:p>
        </p:txBody>
      </p:sp>
      <p:sp>
        <p:nvSpPr>
          <p:cNvPr id="826564" name="Rectangle 196"/>
          <p:cNvSpPr>
            <a:spLocks noChangeArrowheads="1"/>
          </p:cNvSpPr>
          <p:nvPr/>
        </p:nvSpPr>
        <p:spPr bwMode="auto">
          <a:xfrm>
            <a:off x="3540091" y="2044763"/>
            <a:ext cx="1452897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Reg/Dec</a:t>
            </a:r>
          </a:p>
        </p:txBody>
      </p:sp>
      <p:sp>
        <p:nvSpPr>
          <p:cNvPr id="826565" name="Rectangle 197"/>
          <p:cNvSpPr>
            <a:spLocks noChangeArrowheads="1"/>
          </p:cNvSpPr>
          <p:nvPr/>
        </p:nvSpPr>
        <p:spPr bwMode="auto">
          <a:xfrm>
            <a:off x="6106691" y="2044763"/>
            <a:ext cx="846128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Exec</a:t>
            </a:r>
          </a:p>
        </p:txBody>
      </p:sp>
      <p:sp>
        <p:nvSpPr>
          <p:cNvPr id="826566" name="Rectangle 198"/>
          <p:cNvSpPr>
            <a:spLocks noChangeArrowheads="1"/>
          </p:cNvSpPr>
          <p:nvPr/>
        </p:nvSpPr>
        <p:spPr bwMode="auto">
          <a:xfrm>
            <a:off x="8575411" y="2044763"/>
            <a:ext cx="969816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Mem</a:t>
            </a:r>
          </a:p>
        </p:txBody>
      </p:sp>
      <p:sp>
        <p:nvSpPr>
          <p:cNvPr id="826567" name="Rectangle 199"/>
          <p:cNvSpPr>
            <a:spLocks noChangeArrowheads="1"/>
          </p:cNvSpPr>
          <p:nvPr/>
        </p:nvSpPr>
        <p:spPr bwMode="auto">
          <a:xfrm>
            <a:off x="10550386" y="2044763"/>
            <a:ext cx="828687" cy="475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WrB</a:t>
            </a:r>
          </a:p>
        </p:txBody>
      </p:sp>
      <p:sp>
        <p:nvSpPr>
          <p:cNvPr id="826568" name="Line 200"/>
          <p:cNvSpPr>
            <a:spLocks noChangeShapeType="1"/>
          </p:cNvSpPr>
          <p:nvPr/>
        </p:nvSpPr>
        <p:spPr bwMode="auto">
          <a:xfrm flipH="1">
            <a:off x="4753669" y="2450530"/>
            <a:ext cx="5758903" cy="381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9" name="Text Box 201"/>
          <p:cNvSpPr txBox="1">
            <a:spLocks noChangeArrowheads="1"/>
          </p:cNvSpPr>
          <p:nvPr/>
        </p:nvSpPr>
        <p:spPr bwMode="auto">
          <a:xfrm>
            <a:off x="6288902" y="4815760"/>
            <a:ext cx="824265" cy="6533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EX</a:t>
            </a:r>
          </a:p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Unit</a:t>
            </a:r>
          </a:p>
        </p:txBody>
      </p:sp>
      <p:sp>
        <p:nvSpPr>
          <p:cNvPr id="207" name="Rectangle 25"/>
          <p:cNvSpPr>
            <a:spLocks noChangeArrowheads="1"/>
          </p:cNvSpPr>
          <p:nvPr/>
        </p:nvSpPr>
        <p:spPr bwMode="auto">
          <a:xfrm>
            <a:off x="1682906" y="4329579"/>
            <a:ext cx="368690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08" name="Rectangle 26"/>
          <p:cNvSpPr>
            <a:spLocks noChangeArrowheads="1"/>
          </p:cNvSpPr>
          <p:nvPr/>
        </p:nvSpPr>
        <p:spPr bwMode="auto">
          <a:xfrm>
            <a:off x="2059532" y="5298071"/>
            <a:ext cx="264495" cy="419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</a:t>
            </a:r>
            <a:endParaRPr lang="en-US" sz="2400"/>
          </a:p>
        </p:txBody>
      </p:sp>
      <p:sp>
        <p:nvSpPr>
          <p:cNvPr id="205" name="Rectangle 200"/>
          <p:cNvSpPr txBox="1">
            <a:spLocks noChangeArrowheads="1"/>
          </p:cNvSpPr>
          <p:nvPr/>
        </p:nvSpPr>
        <p:spPr>
          <a:xfrm>
            <a:off x="182631" y="978364"/>
            <a:ext cx="8991600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dirty="0" smtClean="0"/>
              <a:t>Location 8: </a:t>
            </a:r>
            <a:r>
              <a:rPr lang="en-US" dirty="0" err="1" smtClean="0"/>
              <a:t>lw</a:t>
            </a:r>
            <a:r>
              <a:rPr lang="en-US" dirty="0" smtClean="0"/>
              <a:t>  $1, 0x100($2)   </a:t>
            </a:r>
            <a:r>
              <a:rPr lang="en-US" dirty="0" smtClean="0">
                <a:solidFill>
                  <a:srgbClr val="3333CC"/>
                </a:solidFill>
              </a:rPr>
              <a:t>$1 </a:t>
            </a:r>
            <a:r>
              <a:rPr lang="en-US" dirty="0" smtClean="0">
                <a:solidFill>
                  <a:srgbClr val="3333CC"/>
                </a:solidFill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3333CC"/>
                </a:solidFill>
              </a:rPr>
              <a:t> Mem{($2) +  0x100}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211" name="Oval 99"/>
          <p:cNvSpPr>
            <a:spLocks noChangeArrowheads="1"/>
          </p:cNvSpPr>
          <p:nvPr/>
        </p:nvSpPr>
        <p:spPr bwMode="auto">
          <a:xfrm>
            <a:off x="11448692" y="1328502"/>
            <a:ext cx="195027" cy="758386"/>
          </a:xfrm>
          <a:prstGeom prst="ellipse">
            <a:avLst/>
          </a:prstGeom>
          <a:solidFill>
            <a:srgbClr val="FDC0E5">
              <a:alpha val="70000"/>
            </a:srgbClr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Rectangle 100"/>
          <p:cNvSpPr>
            <a:spLocks noChangeArrowheads="1"/>
          </p:cNvSpPr>
          <p:nvPr/>
        </p:nvSpPr>
        <p:spPr bwMode="auto">
          <a:xfrm>
            <a:off x="8396705" y="385073"/>
            <a:ext cx="3206390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You are </a:t>
            </a:r>
            <a:r>
              <a:rPr lang="en-US" sz="2800" b="1" smtClean="0">
                <a:solidFill>
                  <a:srgbClr val="7030A0"/>
                </a:solidFill>
              </a:rPr>
              <a:t>somewhere </a:t>
            </a:r>
            <a:br>
              <a:rPr lang="en-US" sz="2800" b="1" smtClean="0">
                <a:solidFill>
                  <a:srgbClr val="7030A0"/>
                </a:solidFill>
              </a:rPr>
            </a:br>
            <a:r>
              <a:rPr lang="en-US" sz="2800" b="1" smtClean="0">
                <a:solidFill>
                  <a:srgbClr val="7030A0"/>
                </a:solidFill>
              </a:rPr>
              <a:t>out there!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13" name="Line 101"/>
          <p:cNvSpPr>
            <a:spLocks noChangeShapeType="1"/>
          </p:cNvSpPr>
          <p:nvPr/>
        </p:nvSpPr>
        <p:spPr bwMode="auto">
          <a:xfrm>
            <a:off x="10261600" y="977900"/>
            <a:ext cx="1115066" cy="77796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2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1512209"/>
          </a:xfrm>
        </p:spPr>
        <p:txBody>
          <a:bodyPr/>
          <a:lstStyle/>
          <a:p>
            <a:r>
              <a:rPr kumimoji="1" lang="en-US" altLang="ko-KR" dirty="0" smtClean="0"/>
              <a:t>Explain each step in the pipelined </a:t>
            </a:r>
            <a:r>
              <a:rPr kumimoji="1" lang="en-US" altLang="ko-KR" dirty="0" err="1" smtClean="0"/>
              <a:t>datapath</a:t>
            </a:r>
            <a:r>
              <a:rPr kumimoji="1" lang="en-US" altLang="ko-KR" dirty="0" smtClean="0"/>
              <a:t> when the instruction is:  </a:t>
            </a:r>
          </a:p>
          <a:p>
            <a:r>
              <a:rPr kumimoji="1" lang="en-US" altLang="ko-KR" dirty="0" smtClean="0"/>
              <a:t>I1: add r3, r1, r5</a:t>
            </a:r>
          </a:p>
          <a:p>
            <a:r>
              <a:rPr kumimoji="1" lang="en-US" altLang="ko-KR" dirty="0" smtClean="0"/>
              <a:t>I2: </a:t>
            </a:r>
            <a:r>
              <a:rPr kumimoji="1" lang="en-US" altLang="ko-KR" dirty="0" err="1" smtClean="0"/>
              <a:t>beq</a:t>
            </a:r>
            <a:r>
              <a:rPr kumimoji="1" lang="en-US" altLang="ko-KR" dirty="0" smtClean="0"/>
              <a:t> r0, r2, 0x8000 (given r0 == r2)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867930"/>
          </a:xfrm>
        </p:spPr>
        <p:txBody>
          <a:bodyPr/>
          <a:lstStyle/>
          <a:p>
            <a:r>
              <a:rPr kumimoji="1" lang="en-US" altLang="ko-KR" dirty="0" smtClean="0"/>
              <a:t>Draw the state of the pipelined </a:t>
            </a:r>
            <a:r>
              <a:rPr kumimoji="1" lang="en-US" altLang="ko-KR" dirty="0" err="1" smtClean="0"/>
              <a:t>datapath</a:t>
            </a:r>
            <a:r>
              <a:rPr kumimoji="1" lang="en-US" altLang="ko-KR" dirty="0" smtClean="0"/>
              <a:t> for each cycle, given that the instruction sequence is: I1, I2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Quiz / Assignments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A pipelined </a:t>
            </a:r>
            <a:r>
              <a:rPr kumimoji="1" lang="en-US" altLang="ko-KR" dirty="0" err="1" smtClean="0"/>
              <a:t>datapath</a:t>
            </a:r>
            <a:endParaRPr kumimoji="1"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Detailed view of each unit in the pipelined </a:t>
            </a:r>
            <a:r>
              <a:rPr kumimoji="1" lang="en-US" altLang="ko-KR" dirty="0" err="1" smtClean="0"/>
              <a:t>datapath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Summary</a:t>
            </a:r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Pipelined Processor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/>
              <a:t>Pipelined </a:t>
            </a:r>
            <a:r>
              <a:rPr kumimoji="1" lang="en-US" altLang="ko-KR" b="1" dirty="0" err="1" smtClean="0"/>
              <a:t>Datapath</a:t>
            </a:r>
            <a:endParaRPr kumimoji="1" lang="en-US" altLang="ko-KR" b="1" dirty="0" smtClean="0"/>
          </a:p>
          <a:p>
            <a:pPr lvl="1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52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959888" y="2408846"/>
            <a:ext cx="4272260" cy="646331"/>
          </a:xfrm>
        </p:spPr>
        <p:txBody>
          <a:bodyPr/>
          <a:lstStyle/>
          <a:p>
            <a:r>
              <a:rPr kumimoji="1" lang="en-US" altLang="ko-KR" dirty="0" smtClean="0"/>
              <a:t>Pipelined </a:t>
            </a:r>
            <a:r>
              <a:rPr kumimoji="1" lang="en-US" altLang="ko-KR" dirty="0" err="1" smtClean="0"/>
              <a:t>Datapath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1611339" cy="480131"/>
          </a:xfrm>
        </p:spPr>
        <p:txBody>
          <a:bodyPr/>
          <a:lstStyle/>
          <a:p>
            <a:r>
              <a:rPr lang="en-US" altLang="ko-KR" dirty="0" smtClean="0"/>
              <a:t>Pipelining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570" name="Rectangle 202"/>
          <p:cNvSpPr>
            <a:spLocks noGrp="1" noChangeArrowheads="1"/>
          </p:cNvSpPr>
          <p:nvPr>
            <p:ph type="title"/>
          </p:nvPr>
        </p:nvSpPr>
        <p:spPr>
          <a:xfrm>
            <a:off x="316922" y="133300"/>
            <a:ext cx="11875077" cy="744522"/>
          </a:xfrm>
        </p:spPr>
        <p:txBody>
          <a:bodyPr/>
          <a:lstStyle/>
          <a:p>
            <a:r>
              <a:rPr lang="en-US" dirty="0"/>
              <a:t>A Pipelined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20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F0DB6-AFF9-47FE-91EC-C84C1A9AB72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26370" name="Rectangle 2"/>
          <p:cNvSpPr>
            <a:spLocks noChangeArrowheads="1"/>
          </p:cNvSpPr>
          <p:nvPr/>
        </p:nvSpPr>
        <p:spPr bwMode="auto">
          <a:xfrm>
            <a:off x="10266690" y="1038225"/>
            <a:ext cx="1481232" cy="1110988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7797969" y="1038225"/>
            <a:ext cx="2468721" cy="1110988"/>
          </a:xfrm>
          <a:prstGeom prst="rect">
            <a:avLst/>
          </a:prstGeom>
          <a:solidFill>
            <a:srgbClr val="C8FEC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5429303" y="1038225"/>
            <a:ext cx="2368666" cy="1110988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3060634" y="1038225"/>
            <a:ext cx="2368667" cy="1110988"/>
          </a:xfrm>
          <a:prstGeom prst="rect">
            <a:avLst/>
          </a:prstGeom>
          <a:solidFill>
            <a:srgbClr val="C8FEC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1085658" y="1038225"/>
            <a:ext cx="1974976" cy="1110988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867052" y="3568537"/>
            <a:ext cx="374114" cy="2241552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 rot="5400000">
            <a:off x="1974623" y="4444483"/>
            <a:ext cx="219752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/>
              <a:t>IF/ID Register</a:t>
            </a:r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3060634" y="3273252"/>
            <a:ext cx="0" cy="1223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5235718" y="3568537"/>
            <a:ext cx="374114" cy="2241552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 rot="5400000">
            <a:off x="4284710" y="4438008"/>
            <a:ext cx="228543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/>
              <a:t>ID/Ex Register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7606560" y="3568537"/>
            <a:ext cx="374114" cy="2241552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 rot="5400000">
            <a:off x="6601381" y="4467969"/>
            <a:ext cx="238507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Ex/Mem Register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10073106" y="3568537"/>
            <a:ext cx="374114" cy="2241552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 rot="5400000">
            <a:off x="9026180" y="4464706"/>
            <a:ext cx="247291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Mem/</a:t>
            </a:r>
            <a:r>
              <a:rPr lang="en-US" sz="2400" b="1" dirty="0" err="1"/>
              <a:t>Wr</a:t>
            </a:r>
            <a:r>
              <a:rPr lang="en-US" sz="2400" b="1" dirty="0"/>
              <a:t> Register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892076" y="3568537"/>
            <a:ext cx="374114" cy="10865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 rot="5400000">
            <a:off x="794687" y="3851467"/>
            <a:ext cx="56425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>
                <a:solidFill>
                  <a:srgbClr val="0003D7"/>
                </a:solidFill>
              </a:rPr>
              <a:t>PC</a:t>
            </a:r>
            <a:endParaRPr lang="en-US" sz="2800" b="1" dirty="0"/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789807" y="4013910"/>
            <a:ext cx="769980" cy="123334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333362" y="3828173"/>
            <a:ext cx="1694042" cy="7877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Mem</a:t>
            </a:r>
            <a:endParaRPr lang="en-US" sz="2800" b="1" dirty="0"/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716696" y="4665107"/>
            <a:ext cx="63344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WA</a:t>
            </a:r>
            <a:endParaRPr lang="en-US" sz="2400" dirty="0"/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8728854" y="4907960"/>
            <a:ext cx="4520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8719761" y="4418062"/>
            <a:ext cx="54181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9152536" y="4489014"/>
            <a:ext cx="54181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Do</a:t>
            </a:r>
            <a:endParaRPr lang="en-US" sz="2400" dirty="0"/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1781685" y="3568536"/>
            <a:ext cx="471994" cy="1975632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 rot="5400000">
            <a:off x="1208640" y="4972790"/>
            <a:ext cx="126316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IF_Unit</a:t>
            </a:r>
            <a:endParaRPr lang="en-US" sz="2800" b="1" dirty="0"/>
          </a:p>
        </p:txBody>
      </p:sp>
      <p:sp>
        <p:nvSpPr>
          <p:cNvPr id="826396" name="Rectangle 28"/>
          <p:cNvSpPr>
            <a:spLocks noChangeArrowheads="1"/>
          </p:cNvSpPr>
          <p:nvPr/>
        </p:nvSpPr>
        <p:spPr bwMode="auto">
          <a:xfrm>
            <a:off x="3952420" y="4087324"/>
            <a:ext cx="769980" cy="1234974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Rectangle 29"/>
          <p:cNvSpPr>
            <a:spLocks noChangeArrowheads="1"/>
          </p:cNvSpPr>
          <p:nvPr/>
        </p:nvSpPr>
        <p:spPr bwMode="auto">
          <a:xfrm>
            <a:off x="4293908" y="4549868"/>
            <a:ext cx="90729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RFile</a:t>
            </a:r>
            <a:endParaRPr lang="en-US" sz="2800" b="1" dirty="0"/>
          </a:p>
        </p:txBody>
      </p:sp>
      <p:sp>
        <p:nvSpPr>
          <p:cNvPr id="826398" name="Rectangle 30"/>
          <p:cNvSpPr>
            <a:spLocks noChangeArrowheads="1"/>
          </p:cNvSpPr>
          <p:nvPr/>
        </p:nvSpPr>
        <p:spPr bwMode="auto">
          <a:xfrm>
            <a:off x="4342057" y="4957561"/>
            <a:ext cx="4520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9" name="Rectangle 31"/>
          <p:cNvSpPr>
            <a:spLocks noChangeArrowheads="1"/>
          </p:cNvSpPr>
          <p:nvPr/>
        </p:nvSpPr>
        <p:spPr bwMode="auto">
          <a:xfrm>
            <a:off x="3885634" y="4115027"/>
            <a:ext cx="50815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400" name="Rectangle 32"/>
          <p:cNvSpPr>
            <a:spLocks noChangeArrowheads="1"/>
          </p:cNvSpPr>
          <p:nvPr/>
        </p:nvSpPr>
        <p:spPr bwMode="auto">
          <a:xfrm>
            <a:off x="3885634" y="4429086"/>
            <a:ext cx="5209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Rb</a:t>
            </a:r>
            <a:endParaRPr lang="en-US" sz="2400" dirty="0"/>
          </a:p>
        </p:txBody>
      </p: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3887702" y="4952342"/>
            <a:ext cx="58201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Rw</a:t>
            </a:r>
            <a:endParaRPr lang="en-US" sz="2400" dirty="0"/>
          </a:p>
        </p:txBody>
      </p:sp>
      <p:sp>
        <p:nvSpPr>
          <p:cNvPr id="826402" name="Line 34"/>
          <p:cNvSpPr>
            <a:spLocks noChangeShapeType="1"/>
          </p:cNvSpPr>
          <p:nvPr/>
        </p:nvSpPr>
        <p:spPr bwMode="auto">
          <a:xfrm>
            <a:off x="9181321" y="5273356"/>
            <a:ext cx="0" cy="938059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3" name="Rectangle 35"/>
          <p:cNvSpPr>
            <a:spLocks noChangeArrowheads="1"/>
          </p:cNvSpPr>
          <p:nvPr/>
        </p:nvSpPr>
        <p:spPr bwMode="auto">
          <a:xfrm>
            <a:off x="8755956" y="6085796"/>
            <a:ext cx="14955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6600"/>
                </a:solidFill>
              </a:rPr>
              <a:t>MemWr</a:t>
            </a:r>
            <a:endParaRPr lang="en-US" sz="2800" u="sng" dirty="0">
              <a:solidFill>
                <a:srgbClr val="FF6600"/>
              </a:solidFill>
            </a:endParaRPr>
          </a:p>
        </p:txBody>
      </p:sp>
      <p:sp>
        <p:nvSpPr>
          <p:cNvPr id="826404" name="Rectangle 36"/>
          <p:cNvSpPr>
            <a:spLocks noChangeArrowheads="1"/>
          </p:cNvSpPr>
          <p:nvPr/>
        </p:nvSpPr>
        <p:spPr bwMode="auto">
          <a:xfrm>
            <a:off x="3646349" y="2256883"/>
            <a:ext cx="118121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RegW</a:t>
            </a:r>
            <a:r>
              <a:rPr lang="en-US" sz="2800" u="sng" dirty="0" err="1">
                <a:solidFill>
                  <a:srgbClr val="FF6600"/>
                </a:solidFill>
              </a:rPr>
              <a:t>r</a:t>
            </a:r>
            <a:endParaRPr lang="en-US" sz="2800" u="sng" dirty="0"/>
          </a:p>
        </p:txBody>
      </p:sp>
      <p:sp>
        <p:nvSpPr>
          <p:cNvPr id="826405" name="Line 37"/>
          <p:cNvSpPr>
            <a:spLocks noChangeShapeType="1"/>
          </p:cNvSpPr>
          <p:nvPr/>
        </p:nvSpPr>
        <p:spPr bwMode="auto">
          <a:xfrm>
            <a:off x="6712601" y="5049853"/>
            <a:ext cx="0" cy="1161561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6" name="Rectangle 38"/>
          <p:cNvSpPr>
            <a:spLocks noChangeArrowheads="1"/>
          </p:cNvSpPr>
          <p:nvPr/>
        </p:nvSpPr>
        <p:spPr bwMode="auto">
          <a:xfrm>
            <a:off x="5601133" y="2240569"/>
            <a:ext cx="10820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ExtOp</a:t>
            </a:r>
            <a:endParaRPr lang="en-US" sz="2800" u="sng" dirty="0"/>
          </a:p>
        </p:txBody>
      </p:sp>
      <p:sp>
        <p:nvSpPr>
          <p:cNvPr id="826407" name="Line 39"/>
          <p:cNvSpPr>
            <a:spLocks noChangeShapeType="1"/>
          </p:cNvSpPr>
          <p:nvPr/>
        </p:nvSpPr>
        <p:spPr bwMode="auto">
          <a:xfrm>
            <a:off x="7123692" y="4668104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8" name="Rectangle 40"/>
          <p:cNvSpPr>
            <a:spLocks noChangeArrowheads="1"/>
          </p:cNvSpPr>
          <p:nvPr/>
        </p:nvSpPr>
        <p:spPr bwMode="auto">
          <a:xfrm>
            <a:off x="6320720" y="4475598"/>
            <a:ext cx="768537" cy="598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600" b="1">
                <a:solidFill>
                  <a:srgbClr val="0003D7"/>
                </a:solidFill>
              </a:rPr>
              <a:t>Exec</a:t>
            </a:r>
          </a:p>
          <a:p>
            <a:pPr algn="ctr"/>
            <a:r>
              <a:rPr lang="en-US" sz="1600" b="1">
                <a:solidFill>
                  <a:srgbClr val="0003D7"/>
                </a:solidFill>
              </a:rPr>
              <a:t>Unit</a:t>
            </a:r>
            <a:endParaRPr lang="en-US" sz="1600" b="1"/>
          </a:p>
        </p:txBody>
      </p:sp>
      <p:sp>
        <p:nvSpPr>
          <p:cNvPr id="826409" name="Rectangle 41"/>
          <p:cNvSpPr>
            <a:spLocks noChangeArrowheads="1"/>
          </p:cNvSpPr>
          <p:nvPr/>
        </p:nvSpPr>
        <p:spPr bwMode="auto">
          <a:xfrm>
            <a:off x="6334137" y="3568537"/>
            <a:ext cx="756929" cy="1456845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26410" name="Rectangle 42"/>
          <p:cNvSpPr>
            <a:spLocks noChangeArrowheads="1"/>
          </p:cNvSpPr>
          <p:nvPr/>
        </p:nvSpPr>
        <p:spPr bwMode="auto">
          <a:xfrm>
            <a:off x="6290635" y="3997414"/>
            <a:ext cx="82234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busA</a:t>
            </a:r>
            <a:endParaRPr lang="en-US" sz="2400" dirty="0"/>
          </a:p>
        </p:txBody>
      </p:sp>
      <p:sp>
        <p:nvSpPr>
          <p:cNvPr id="826411" name="Rectangle 43"/>
          <p:cNvSpPr>
            <a:spLocks noChangeArrowheads="1"/>
          </p:cNvSpPr>
          <p:nvPr/>
        </p:nvSpPr>
        <p:spPr bwMode="auto">
          <a:xfrm>
            <a:off x="6290635" y="4269414"/>
            <a:ext cx="80951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busB</a:t>
            </a:r>
            <a:endParaRPr lang="en-US" sz="2400" dirty="0"/>
          </a:p>
        </p:txBody>
      </p:sp>
      <p:sp>
        <p:nvSpPr>
          <p:cNvPr id="826412" name="Line 44"/>
          <p:cNvSpPr>
            <a:spLocks noChangeShapeType="1"/>
          </p:cNvSpPr>
          <p:nvPr/>
        </p:nvSpPr>
        <p:spPr bwMode="auto">
          <a:xfrm>
            <a:off x="6416790" y="2754464"/>
            <a:ext cx="0" cy="78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3" name="Rectangle 45"/>
          <p:cNvSpPr>
            <a:spLocks noChangeArrowheads="1"/>
          </p:cNvSpPr>
          <p:nvPr/>
        </p:nvSpPr>
        <p:spPr bwMode="auto">
          <a:xfrm>
            <a:off x="6290635" y="3752174"/>
            <a:ext cx="107561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Imm16</a:t>
            </a:r>
            <a:endParaRPr lang="en-US" sz="2400"/>
          </a:p>
        </p:txBody>
      </p:sp>
      <p:sp>
        <p:nvSpPr>
          <p:cNvPr id="826414" name="Line 46"/>
          <p:cNvSpPr>
            <a:spLocks noChangeShapeType="1"/>
          </p:cNvSpPr>
          <p:nvPr/>
        </p:nvSpPr>
        <p:spPr bwMode="auto">
          <a:xfrm>
            <a:off x="6910533" y="2754464"/>
            <a:ext cx="0" cy="78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Rectangle 47"/>
          <p:cNvSpPr>
            <a:spLocks noChangeArrowheads="1"/>
          </p:cNvSpPr>
          <p:nvPr/>
        </p:nvSpPr>
        <p:spPr bwMode="auto">
          <a:xfrm>
            <a:off x="6586448" y="2240569"/>
            <a:ext cx="121289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ALUOp</a:t>
            </a:r>
            <a:endParaRPr lang="en-US" sz="2800" u="sng" dirty="0"/>
          </a:p>
        </p:txBody>
      </p:sp>
      <p:sp>
        <p:nvSpPr>
          <p:cNvPr id="826416" name="Rectangle 48"/>
          <p:cNvSpPr>
            <a:spLocks noChangeArrowheads="1"/>
          </p:cNvSpPr>
          <p:nvPr/>
        </p:nvSpPr>
        <p:spPr bwMode="auto">
          <a:xfrm>
            <a:off x="6397736" y="6067851"/>
            <a:ext cx="122232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ALUSrc</a:t>
            </a:r>
            <a:endParaRPr lang="en-US" sz="2800" b="1" u="sng" dirty="0">
              <a:solidFill>
                <a:srgbClr val="FF6600"/>
              </a:solidFill>
            </a:endParaRPr>
          </a:p>
        </p:txBody>
      </p:sp>
      <p:sp>
        <p:nvSpPr>
          <p:cNvPr id="826417" name="Line 49"/>
          <p:cNvSpPr>
            <a:spLocks noChangeShapeType="1"/>
          </p:cNvSpPr>
          <p:nvPr/>
        </p:nvSpPr>
        <p:spPr bwMode="auto">
          <a:xfrm>
            <a:off x="4755026" y="4222729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8" name="Line 50"/>
          <p:cNvSpPr>
            <a:spLocks noChangeShapeType="1"/>
          </p:cNvSpPr>
          <p:nvPr/>
        </p:nvSpPr>
        <p:spPr bwMode="auto">
          <a:xfrm>
            <a:off x="5642460" y="4000858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9" name="Line 51"/>
          <p:cNvSpPr>
            <a:spLocks noChangeShapeType="1"/>
          </p:cNvSpPr>
          <p:nvPr/>
        </p:nvSpPr>
        <p:spPr bwMode="auto">
          <a:xfrm>
            <a:off x="5642460" y="4519645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0" name="Line 52"/>
          <p:cNvSpPr>
            <a:spLocks noChangeShapeType="1"/>
          </p:cNvSpPr>
          <p:nvPr/>
        </p:nvSpPr>
        <p:spPr bwMode="auto">
          <a:xfrm>
            <a:off x="5642460" y="4222729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1" name="Line 53"/>
          <p:cNvSpPr>
            <a:spLocks noChangeShapeType="1"/>
          </p:cNvSpPr>
          <p:nvPr/>
        </p:nvSpPr>
        <p:spPr bwMode="auto">
          <a:xfrm>
            <a:off x="4755026" y="4519645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Line 54"/>
          <p:cNvSpPr>
            <a:spLocks noChangeShapeType="1"/>
          </p:cNvSpPr>
          <p:nvPr/>
        </p:nvSpPr>
        <p:spPr bwMode="auto">
          <a:xfrm>
            <a:off x="3471726" y="437118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3" name="Line 55"/>
          <p:cNvSpPr>
            <a:spLocks noChangeShapeType="1"/>
          </p:cNvSpPr>
          <p:nvPr/>
        </p:nvSpPr>
        <p:spPr bwMode="auto">
          <a:xfrm>
            <a:off x="3471726" y="4668104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4" name="Line 56"/>
          <p:cNvSpPr>
            <a:spLocks noChangeShapeType="1"/>
          </p:cNvSpPr>
          <p:nvPr/>
        </p:nvSpPr>
        <p:spPr bwMode="auto">
          <a:xfrm>
            <a:off x="8013302" y="4668104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5" name="Line 57"/>
          <p:cNvSpPr>
            <a:spLocks noChangeShapeType="1"/>
          </p:cNvSpPr>
          <p:nvPr/>
        </p:nvSpPr>
        <p:spPr bwMode="auto">
          <a:xfrm>
            <a:off x="5825167" y="4531067"/>
            <a:ext cx="0" cy="64277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6" name="Line 58"/>
          <p:cNvSpPr>
            <a:spLocks noChangeShapeType="1"/>
          </p:cNvSpPr>
          <p:nvPr/>
        </p:nvSpPr>
        <p:spPr bwMode="auto">
          <a:xfrm>
            <a:off x="5840393" y="5186891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7" name="Line 59"/>
          <p:cNvSpPr>
            <a:spLocks noChangeShapeType="1"/>
          </p:cNvSpPr>
          <p:nvPr/>
        </p:nvSpPr>
        <p:spPr bwMode="auto">
          <a:xfrm>
            <a:off x="8013302" y="5186891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8" name="Line 60"/>
          <p:cNvSpPr>
            <a:spLocks noChangeShapeType="1"/>
          </p:cNvSpPr>
          <p:nvPr/>
        </p:nvSpPr>
        <p:spPr bwMode="auto">
          <a:xfrm>
            <a:off x="8309113" y="4889975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9" name="Line 61"/>
          <p:cNvSpPr>
            <a:spLocks noChangeShapeType="1"/>
          </p:cNvSpPr>
          <p:nvPr/>
        </p:nvSpPr>
        <p:spPr bwMode="auto">
          <a:xfrm>
            <a:off x="8291712" y="4679524"/>
            <a:ext cx="0" cy="64277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Line 62"/>
          <p:cNvSpPr>
            <a:spLocks noChangeShapeType="1"/>
          </p:cNvSpPr>
          <p:nvPr/>
        </p:nvSpPr>
        <p:spPr bwMode="auto">
          <a:xfrm>
            <a:off x="9592413" y="4741517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1" name="Line 63"/>
          <p:cNvSpPr>
            <a:spLocks noChangeShapeType="1"/>
          </p:cNvSpPr>
          <p:nvPr/>
        </p:nvSpPr>
        <p:spPr bwMode="auto">
          <a:xfrm>
            <a:off x="8309115" y="5333717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0782157" y="4542879"/>
            <a:ext cx="729119" cy="1028596"/>
            <a:chOff x="5259" y="2847"/>
            <a:chExt cx="253" cy="667"/>
          </a:xfrm>
        </p:grpSpPr>
        <p:sp>
          <p:nvSpPr>
            <p:cNvPr id="826433" name="Line 65"/>
            <p:cNvSpPr>
              <a:spLocks noChangeShapeType="1"/>
            </p:cNvSpPr>
            <p:nvPr/>
          </p:nvSpPr>
          <p:spPr bwMode="auto">
            <a:xfrm>
              <a:off x="5328" y="2888"/>
              <a:ext cx="0" cy="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4" name="Line 66"/>
            <p:cNvSpPr>
              <a:spLocks noChangeShapeType="1"/>
            </p:cNvSpPr>
            <p:nvPr/>
          </p:nvSpPr>
          <p:spPr bwMode="auto">
            <a:xfrm>
              <a:off x="5336" y="2888"/>
              <a:ext cx="128" cy="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 flipV="1">
              <a:off x="5336" y="3387"/>
              <a:ext cx="128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6" name="Line 68"/>
            <p:cNvSpPr>
              <a:spLocks noChangeShapeType="1"/>
            </p:cNvSpPr>
            <p:nvPr/>
          </p:nvSpPr>
          <p:spPr bwMode="auto">
            <a:xfrm>
              <a:off x="5472" y="294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7" name="Rectangle 69"/>
            <p:cNvSpPr>
              <a:spLocks noChangeArrowheads="1"/>
            </p:cNvSpPr>
            <p:nvPr/>
          </p:nvSpPr>
          <p:spPr bwMode="auto">
            <a:xfrm rot="5400000">
              <a:off x="5109" y="3059"/>
              <a:ext cx="554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/>
                <a:t>Mux</a:t>
              </a:r>
            </a:p>
          </p:txBody>
        </p:sp>
        <p:sp>
          <p:nvSpPr>
            <p:cNvPr id="826438" name="Rectangle 70"/>
            <p:cNvSpPr>
              <a:spLocks noChangeArrowheads="1"/>
            </p:cNvSpPr>
            <p:nvPr/>
          </p:nvSpPr>
          <p:spPr bwMode="auto">
            <a:xfrm>
              <a:off x="5301" y="2847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>
              <a:off x="5301" y="3216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826440" name="Line 72"/>
          <p:cNvSpPr>
            <a:spLocks noChangeShapeType="1"/>
          </p:cNvSpPr>
          <p:nvPr/>
        </p:nvSpPr>
        <p:spPr bwMode="auto">
          <a:xfrm>
            <a:off x="10482023" y="4741517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1" name="Line 73"/>
          <p:cNvSpPr>
            <a:spLocks noChangeShapeType="1"/>
          </p:cNvSpPr>
          <p:nvPr/>
        </p:nvSpPr>
        <p:spPr bwMode="auto">
          <a:xfrm>
            <a:off x="10482023" y="5333717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2" name="Line 74"/>
          <p:cNvSpPr>
            <a:spLocks noChangeShapeType="1"/>
          </p:cNvSpPr>
          <p:nvPr/>
        </p:nvSpPr>
        <p:spPr bwMode="auto">
          <a:xfrm>
            <a:off x="4343934" y="2754465"/>
            <a:ext cx="0" cy="13083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3" name="Line 75"/>
          <p:cNvSpPr>
            <a:spLocks noChangeShapeType="1"/>
          </p:cNvSpPr>
          <p:nvPr/>
        </p:nvSpPr>
        <p:spPr bwMode="auto">
          <a:xfrm>
            <a:off x="3471727" y="4000858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4" name="Line 76"/>
          <p:cNvSpPr>
            <a:spLocks noChangeShapeType="1"/>
          </p:cNvSpPr>
          <p:nvPr/>
        </p:nvSpPr>
        <p:spPr bwMode="auto">
          <a:xfrm>
            <a:off x="3471727" y="5704046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5" name="Line 77"/>
          <p:cNvSpPr>
            <a:spLocks noChangeShapeType="1"/>
          </p:cNvSpPr>
          <p:nvPr/>
        </p:nvSpPr>
        <p:spPr bwMode="auto">
          <a:xfrm>
            <a:off x="3471727" y="5408762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6" name="Line 78"/>
          <p:cNvSpPr>
            <a:spLocks noChangeShapeType="1"/>
          </p:cNvSpPr>
          <p:nvPr/>
        </p:nvSpPr>
        <p:spPr bwMode="auto">
          <a:xfrm>
            <a:off x="7123692" y="3705574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7" name="Line 79"/>
          <p:cNvSpPr>
            <a:spLocks noChangeShapeType="1"/>
          </p:cNvSpPr>
          <p:nvPr/>
        </p:nvSpPr>
        <p:spPr bwMode="auto">
          <a:xfrm>
            <a:off x="6236257" y="5557220"/>
            <a:ext cx="13485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8" name="Line 80"/>
          <p:cNvSpPr>
            <a:spLocks noChangeShapeType="1"/>
          </p:cNvSpPr>
          <p:nvPr/>
        </p:nvSpPr>
        <p:spPr bwMode="auto">
          <a:xfrm>
            <a:off x="11056244" y="5495227"/>
            <a:ext cx="0" cy="7161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9" name="Rectangle 81"/>
          <p:cNvSpPr>
            <a:spLocks noChangeArrowheads="1"/>
          </p:cNvSpPr>
          <p:nvPr/>
        </p:nvSpPr>
        <p:spPr bwMode="auto">
          <a:xfrm>
            <a:off x="10251461" y="6085796"/>
            <a:ext cx="182883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6600"/>
                </a:solidFill>
              </a:rPr>
              <a:t>MemtoReg</a:t>
            </a:r>
            <a:endParaRPr lang="en-US" sz="2800" u="sng" dirty="0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5923045" y="5260305"/>
            <a:ext cx="295811" cy="518787"/>
            <a:chOff x="2880" y="3312"/>
            <a:chExt cx="144" cy="336"/>
          </a:xfrm>
        </p:grpSpPr>
        <p:sp>
          <p:nvSpPr>
            <p:cNvPr id="826451" name="Line 83"/>
            <p:cNvSpPr>
              <a:spLocks noChangeShapeType="1"/>
            </p:cNvSpPr>
            <p:nvPr/>
          </p:nvSpPr>
          <p:spPr bwMode="auto">
            <a:xfrm>
              <a:off x="2880" y="3312"/>
              <a:ext cx="0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2" name="Line 84"/>
            <p:cNvSpPr>
              <a:spLocks noChangeShapeType="1"/>
            </p:cNvSpPr>
            <p:nvPr/>
          </p:nvSpPr>
          <p:spPr bwMode="auto">
            <a:xfrm>
              <a:off x="2888" y="3312"/>
              <a:ext cx="1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3" name="Line 85"/>
            <p:cNvSpPr>
              <a:spLocks noChangeShapeType="1"/>
            </p:cNvSpPr>
            <p:nvPr/>
          </p:nvSpPr>
          <p:spPr bwMode="auto">
            <a:xfrm flipV="1">
              <a:off x="2888" y="3606"/>
              <a:ext cx="128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4" name="Line 86"/>
            <p:cNvSpPr>
              <a:spLocks noChangeShapeType="1"/>
            </p:cNvSpPr>
            <p:nvPr/>
          </p:nvSpPr>
          <p:spPr bwMode="auto">
            <a:xfrm>
              <a:off x="3024" y="3360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55" name="Rectangle 87"/>
          <p:cNvSpPr>
            <a:spLocks noChangeArrowheads="1"/>
          </p:cNvSpPr>
          <p:nvPr/>
        </p:nvSpPr>
        <p:spPr bwMode="auto">
          <a:xfrm>
            <a:off x="5864320" y="5433978"/>
            <a:ext cx="3382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26456" name="Rectangle 88"/>
          <p:cNvSpPr>
            <a:spLocks noChangeArrowheads="1"/>
          </p:cNvSpPr>
          <p:nvPr/>
        </p:nvSpPr>
        <p:spPr bwMode="auto">
          <a:xfrm>
            <a:off x="5864320" y="5175523"/>
            <a:ext cx="3382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457" name="Line 89"/>
          <p:cNvSpPr>
            <a:spLocks noChangeShapeType="1"/>
          </p:cNvSpPr>
          <p:nvPr/>
        </p:nvSpPr>
        <p:spPr bwMode="auto">
          <a:xfrm>
            <a:off x="6020925" y="5790512"/>
            <a:ext cx="0" cy="42090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58" name="Rectangle 90"/>
          <p:cNvSpPr>
            <a:spLocks noChangeArrowheads="1"/>
          </p:cNvSpPr>
          <p:nvPr/>
        </p:nvSpPr>
        <p:spPr bwMode="auto">
          <a:xfrm>
            <a:off x="5113611" y="6085796"/>
            <a:ext cx="12205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RegDst</a:t>
            </a:r>
            <a:endParaRPr lang="en-US" sz="2800" u="sng" dirty="0"/>
          </a:p>
        </p:txBody>
      </p:sp>
      <p:sp>
        <p:nvSpPr>
          <p:cNvPr id="826459" name="Rectangle 91"/>
          <p:cNvSpPr>
            <a:spLocks noChangeArrowheads="1"/>
          </p:cNvSpPr>
          <p:nvPr/>
        </p:nvSpPr>
        <p:spPr bwMode="auto">
          <a:xfrm>
            <a:off x="3427989" y="4986925"/>
            <a:ext cx="50975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0" name="Rectangle 92"/>
          <p:cNvSpPr>
            <a:spLocks noChangeArrowheads="1"/>
          </p:cNvSpPr>
          <p:nvPr/>
        </p:nvSpPr>
        <p:spPr bwMode="auto">
          <a:xfrm>
            <a:off x="3428226" y="5620418"/>
            <a:ext cx="57708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Rd</a:t>
            </a:r>
            <a:endParaRPr lang="en-US" sz="2800"/>
          </a:p>
        </p:txBody>
      </p:sp>
      <p:sp>
        <p:nvSpPr>
          <p:cNvPr id="826461" name="Rectangle 93"/>
          <p:cNvSpPr>
            <a:spLocks noChangeArrowheads="1"/>
          </p:cNvSpPr>
          <p:nvPr/>
        </p:nvSpPr>
        <p:spPr bwMode="auto">
          <a:xfrm>
            <a:off x="3165696" y="3577970"/>
            <a:ext cx="122789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0003D7"/>
                </a:solidFill>
              </a:rPr>
              <a:t>Imm16</a:t>
            </a:r>
            <a:endParaRPr lang="en-US" sz="2800" dirty="0"/>
          </a:p>
        </p:txBody>
      </p:sp>
      <p:sp>
        <p:nvSpPr>
          <p:cNvPr id="826462" name="Line 94"/>
          <p:cNvSpPr>
            <a:spLocks noChangeShapeType="1"/>
          </p:cNvSpPr>
          <p:nvPr/>
        </p:nvSpPr>
        <p:spPr bwMode="auto">
          <a:xfrm>
            <a:off x="2286304" y="5408762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Line 95"/>
          <p:cNvSpPr>
            <a:spLocks noChangeShapeType="1"/>
          </p:cNvSpPr>
          <p:nvPr/>
        </p:nvSpPr>
        <p:spPr bwMode="auto">
          <a:xfrm>
            <a:off x="3273793" y="3705574"/>
            <a:ext cx="19423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4" name="Rectangle 96"/>
          <p:cNvSpPr>
            <a:spLocks noChangeArrowheads="1"/>
          </p:cNvSpPr>
          <p:nvPr/>
        </p:nvSpPr>
        <p:spPr bwMode="auto">
          <a:xfrm>
            <a:off x="3200209" y="3238058"/>
            <a:ext cx="9217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PC+4</a:t>
            </a:r>
          </a:p>
        </p:txBody>
      </p:sp>
      <p:sp>
        <p:nvSpPr>
          <p:cNvPr id="826465" name="Line 97"/>
          <p:cNvSpPr>
            <a:spLocks noChangeShapeType="1"/>
          </p:cNvSpPr>
          <p:nvPr/>
        </p:nvSpPr>
        <p:spPr bwMode="auto">
          <a:xfrm>
            <a:off x="5642460" y="3705574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Rectangle 98"/>
          <p:cNvSpPr>
            <a:spLocks noChangeArrowheads="1"/>
          </p:cNvSpPr>
          <p:nvPr/>
        </p:nvSpPr>
        <p:spPr bwMode="auto">
          <a:xfrm>
            <a:off x="6298298" y="3488601"/>
            <a:ext cx="81432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PC+4</a:t>
            </a:r>
          </a:p>
        </p:txBody>
      </p:sp>
      <p:sp>
        <p:nvSpPr>
          <p:cNvPr id="826467" name="Rectangle 99"/>
          <p:cNvSpPr>
            <a:spLocks noChangeArrowheads="1"/>
          </p:cNvSpPr>
          <p:nvPr/>
        </p:nvSpPr>
        <p:spPr bwMode="auto">
          <a:xfrm>
            <a:off x="3428226" y="3952188"/>
            <a:ext cx="52738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Rs</a:t>
            </a:r>
            <a:endParaRPr lang="en-US" sz="2800" dirty="0"/>
          </a:p>
        </p:txBody>
      </p:sp>
      <p:sp>
        <p:nvSpPr>
          <p:cNvPr id="826468" name="Rectangle 100"/>
          <p:cNvSpPr>
            <a:spLocks noChangeArrowheads="1"/>
          </p:cNvSpPr>
          <p:nvPr/>
        </p:nvSpPr>
        <p:spPr bwMode="auto">
          <a:xfrm>
            <a:off x="3425612" y="4604187"/>
            <a:ext cx="50975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9" name="Line 101"/>
          <p:cNvSpPr>
            <a:spLocks noChangeShapeType="1"/>
          </p:cNvSpPr>
          <p:nvPr/>
        </p:nvSpPr>
        <p:spPr bwMode="auto">
          <a:xfrm flipV="1">
            <a:off x="3454325" y="4000858"/>
            <a:ext cx="0" cy="1703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0" name="Line 102"/>
          <p:cNvSpPr>
            <a:spLocks noChangeShapeType="1"/>
          </p:cNvSpPr>
          <p:nvPr/>
        </p:nvSpPr>
        <p:spPr bwMode="auto">
          <a:xfrm>
            <a:off x="5642461" y="5704046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1" name="Line 103"/>
          <p:cNvSpPr>
            <a:spLocks noChangeShapeType="1"/>
          </p:cNvSpPr>
          <p:nvPr/>
        </p:nvSpPr>
        <p:spPr bwMode="auto">
          <a:xfrm>
            <a:off x="5642461" y="5408762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2" name="Line 104"/>
          <p:cNvSpPr>
            <a:spLocks noChangeShapeType="1"/>
          </p:cNvSpPr>
          <p:nvPr/>
        </p:nvSpPr>
        <p:spPr bwMode="auto">
          <a:xfrm>
            <a:off x="8013303" y="5557220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3" name="Line 105"/>
          <p:cNvSpPr>
            <a:spLocks noChangeShapeType="1"/>
          </p:cNvSpPr>
          <p:nvPr/>
        </p:nvSpPr>
        <p:spPr bwMode="auto">
          <a:xfrm>
            <a:off x="10482022" y="5557220"/>
            <a:ext cx="26318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4" name="Line 106"/>
          <p:cNvSpPr>
            <a:spLocks noChangeShapeType="1"/>
          </p:cNvSpPr>
          <p:nvPr/>
        </p:nvSpPr>
        <p:spPr bwMode="auto">
          <a:xfrm>
            <a:off x="10760432" y="5568640"/>
            <a:ext cx="0" cy="3458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5" name="Line 107"/>
          <p:cNvSpPr>
            <a:spLocks noChangeShapeType="1"/>
          </p:cNvSpPr>
          <p:nvPr/>
        </p:nvSpPr>
        <p:spPr bwMode="auto">
          <a:xfrm flipH="1">
            <a:off x="4146003" y="5927549"/>
            <a:ext cx="66144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6" name="Line 108"/>
          <p:cNvSpPr>
            <a:spLocks noChangeShapeType="1"/>
          </p:cNvSpPr>
          <p:nvPr/>
        </p:nvSpPr>
        <p:spPr bwMode="auto">
          <a:xfrm flipV="1">
            <a:off x="4146002" y="5333717"/>
            <a:ext cx="0" cy="5938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7" name="Line 109"/>
          <p:cNvSpPr>
            <a:spLocks noChangeShapeType="1"/>
          </p:cNvSpPr>
          <p:nvPr/>
        </p:nvSpPr>
        <p:spPr bwMode="auto">
          <a:xfrm>
            <a:off x="11396000" y="5111846"/>
            <a:ext cx="5610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8" name="Line 110"/>
          <p:cNvSpPr>
            <a:spLocks noChangeShapeType="1"/>
          </p:cNvSpPr>
          <p:nvPr/>
        </p:nvSpPr>
        <p:spPr bwMode="auto">
          <a:xfrm>
            <a:off x="11452109" y="5124898"/>
            <a:ext cx="0" cy="9380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9" name="Line 111"/>
          <p:cNvSpPr>
            <a:spLocks noChangeShapeType="1"/>
          </p:cNvSpPr>
          <p:nvPr/>
        </p:nvSpPr>
        <p:spPr bwMode="auto">
          <a:xfrm flipH="1">
            <a:off x="4541869" y="6074376"/>
            <a:ext cx="691024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0" name="Line 112"/>
          <p:cNvSpPr>
            <a:spLocks noChangeShapeType="1"/>
          </p:cNvSpPr>
          <p:nvPr/>
        </p:nvSpPr>
        <p:spPr bwMode="auto">
          <a:xfrm flipV="1">
            <a:off x="4541867" y="5333719"/>
            <a:ext cx="0" cy="7406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1" name="Line 113"/>
          <p:cNvSpPr>
            <a:spLocks noChangeShapeType="1"/>
          </p:cNvSpPr>
          <p:nvPr/>
        </p:nvSpPr>
        <p:spPr bwMode="auto">
          <a:xfrm>
            <a:off x="3273793" y="5408762"/>
            <a:ext cx="16530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2" name="Line 114"/>
          <p:cNvSpPr>
            <a:spLocks noChangeShapeType="1"/>
          </p:cNvSpPr>
          <p:nvPr/>
        </p:nvSpPr>
        <p:spPr bwMode="auto">
          <a:xfrm>
            <a:off x="2286304" y="3705574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3" name="Rectangle 115"/>
          <p:cNvSpPr>
            <a:spLocks noChangeArrowheads="1"/>
          </p:cNvSpPr>
          <p:nvPr/>
        </p:nvSpPr>
        <p:spPr bwMode="auto">
          <a:xfrm rot="5400000">
            <a:off x="1648542" y="3685048"/>
            <a:ext cx="92653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PC+4</a:t>
            </a:r>
            <a:endParaRPr lang="en-US" sz="2800" dirty="0"/>
          </a:p>
        </p:txBody>
      </p:sp>
      <p:sp>
        <p:nvSpPr>
          <p:cNvPr id="826484" name="Line 116"/>
          <p:cNvSpPr>
            <a:spLocks noChangeShapeType="1"/>
          </p:cNvSpPr>
          <p:nvPr/>
        </p:nvSpPr>
        <p:spPr bwMode="auto">
          <a:xfrm>
            <a:off x="1298816" y="4297774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5" name="Line 117"/>
          <p:cNvSpPr>
            <a:spLocks noChangeShapeType="1"/>
          </p:cNvSpPr>
          <p:nvPr/>
        </p:nvSpPr>
        <p:spPr bwMode="auto">
          <a:xfrm>
            <a:off x="7123692" y="4297774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6" name="Line 118"/>
          <p:cNvSpPr>
            <a:spLocks noChangeShapeType="1"/>
          </p:cNvSpPr>
          <p:nvPr/>
        </p:nvSpPr>
        <p:spPr bwMode="auto">
          <a:xfrm flipH="1">
            <a:off x="8589700" y="3705574"/>
            <a:ext cx="300162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7" name="Line 119"/>
          <p:cNvSpPr>
            <a:spLocks noChangeShapeType="1"/>
          </p:cNvSpPr>
          <p:nvPr/>
        </p:nvSpPr>
        <p:spPr bwMode="auto">
          <a:xfrm flipH="1">
            <a:off x="8589700" y="3852401"/>
            <a:ext cx="300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8889860" y="3630530"/>
            <a:ext cx="495919" cy="298547"/>
            <a:chOff x="4322" y="2256"/>
            <a:chExt cx="241" cy="193"/>
          </a:xfrm>
        </p:grpSpPr>
        <p:sp>
          <p:nvSpPr>
            <p:cNvPr id="826489" name="Arc 121"/>
            <p:cNvSpPr>
              <a:spLocks/>
            </p:cNvSpPr>
            <p:nvPr/>
          </p:nvSpPr>
          <p:spPr bwMode="auto">
            <a:xfrm>
              <a:off x="4466" y="2265"/>
              <a:ext cx="89" cy="88"/>
            </a:xfrm>
            <a:custGeom>
              <a:avLst/>
              <a:gdLst>
                <a:gd name="G0" fmla="+- 245 0 0"/>
                <a:gd name="G1" fmla="+- 21600 0 0"/>
                <a:gd name="G2" fmla="+- 21600 0 0"/>
                <a:gd name="T0" fmla="*/ 0 w 21845"/>
                <a:gd name="T1" fmla="*/ 2 h 21600"/>
                <a:gd name="T2" fmla="*/ 21845 w 21845"/>
                <a:gd name="T3" fmla="*/ 21600 h 21600"/>
                <a:gd name="T4" fmla="*/ 245 w 218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45" h="21600" fill="none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</a:path>
                <a:path w="21845" h="21600" stroke="0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  <a:lnTo>
                    <a:pt x="2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0" name="Arc 122"/>
            <p:cNvSpPr>
              <a:spLocks/>
            </p:cNvSpPr>
            <p:nvPr/>
          </p:nvSpPr>
          <p:spPr bwMode="auto">
            <a:xfrm rot="10800000">
              <a:off x="4475" y="2361"/>
              <a:ext cx="88" cy="88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55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1" name="Line 123"/>
            <p:cNvSpPr>
              <a:spLocks noChangeShapeType="1"/>
            </p:cNvSpPr>
            <p:nvPr/>
          </p:nvSpPr>
          <p:spPr bwMode="auto">
            <a:xfrm flipH="1">
              <a:off x="4322" y="22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2" name="Line 124"/>
            <p:cNvSpPr>
              <a:spLocks noChangeShapeType="1"/>
            </p:cNvSpPr>
            <p:nvPr/>
          </p:nvSpPr>
          <p:spPr bwMode="auto">
            <a:xfrm flipH="1">
              <a:off x="4322" y="24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3" name="Line 125"/>
            <p:cNvSpPr>
              <a:spLocks noChangeShapeType="1"/>
            </p:cNvSpPr>
            <p:nvPr/>
          </p:nvSpPr>
          <p:spPr bwMode="auto">
            <a:xfrm>
              <a:off x="4322" y="22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94" name="Rectangle 126"/>
          <p:cNvSpPr>
            <a:spLocks noChangeArrowheads="1"/>
          </p:cNvSpPr>
          <p:nvPr/>
        </p:nvSpPr>
        <p:spPr bwMode="auto">
          <a:xfrm flipH="1">
            <a:off x="7933636" y="3915858"/>
            <a:ext cx="74065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Zero</a:t>
            </a:r>
          </a:p>
        </p:txBody>
      </p:sp>
      <p:sp>
        <p:nvSpPr>
          <p:cNvPr id="826495" name="Rectangle 127"/>
          <p:cNvSpPr>
            <a:spLocks noChangeArrowheads="1"/>
          </p:cNvSpPr>
          <p:nvPr/>
        </p:nvSpPr>
        <p:spPr bwMode="auto">
          <a:xfrm flipH="1">
            <a:off x="8212129" y="2247095"/>
            <a:ext cx="121873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6600"/>
                </a:solidFill>
              </a:rPr>
              <a:t>Branch</a:t>
            </a:r>
            <a:endParaRPr lang="en-US" sz="2800" u="sng"/>
          </a:p>
        </p:txBody>
      </p:sp>
      <p:sp>
        <p:nvSpPr>
          <p:cNvPr id="826496" name="Line 128"/>
          <p:cNvSpPr>
            <a:spLocks noChangeShapeType="1"/>
          </p:cNvSpPr>
          <p:nvPr/>
        </p:nvSpPr>
        <p:spPr bwMode="auto">
          <a:xfrm flipV="1">
            <a:off x="8589698" y="3852402"/>
            <a:ext cx="0" cy="4453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7" name="Line 129"/>
          <p:cNvSpPr>
            <a:spLocks noChangeShapeType="1"/>
          </p:cNvSpPr>
          <p:nvPr/>
        </p:nvSpPr>
        <p:spPr bwMode="auto">
          <a:xfrm flipH="1" flipV="1">
            <a:off x="8589698" y="2741414"/>
            <a:ext cx="2176" cy="964161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8" name="Line 130"/>
          <p:cNvSpPr>
            <a:spLocks noChangeShapeType="1"/>
          </p:cNvSpPr>
          <p:nvPr/>
        </p:nvSpPr>
        <p:spPr bwMode="auto">
          <a:xfrm>
            <a:off x="8013303" y="4297774"/>
            <a:ext cx="5589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9" name="Line 131"/>
          <p:cNvSpPr>
            <a:spLocks noChangeShapeType="1"/>
          </p:cNvSpPr>
          <p:nvPr/>
        </p:nvSpPr>
        <p:spPr bwMode="auto">
          <a:xfrm>
            <a:off x="8013303" y="3705574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1431497" y="3049749"/>
            <a:ext cx="295811" cy="507367"/>
            <a:chOff x="696" y="1880"/>
            <a:chExt cx="144" cy="328"/>
          </a:xfrm>
        </p:grpSpPr>
        <p:sp>
          <p:nvSpPr>
            <p:cNvPr id="826501" name="Line 133"/>
            <p:cNvSpPr>
              <a:spLocks noChangeShapeType="1"/>
            </p:cNvSpPr>
            <p:nvPr/>
          </p:nvSpPr>
          <p:spPr bwMode="auto">
            <a:xfrm>
              <a:off x="840" y="188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2" name="Line 134"/>
            <p:cNvSpPr>
              <a:spLocks noChangeShapeType="1"/>
            </p:cNvSpPr>
            <p:nvPr/>
          </p:nvSpPr>
          <p:spPr bwMode="auto">
            <a:xfrm flipH="1">
              <a:off x="696" y="1880"/>
              <a:ext cx="144" cy="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3" name="Line 135"/>
            <p:cNvSpPr>
              <a:spLocks noChangeShapeType="1"/>
            </p:cNvSpPr>
            <p:nvPr/>
          </p:nvSpPr>
          <p:spPr bwMode="auto">
            <a:xfrm flipH="1" flipV="1">
              <a:off x="696" y="2167"/>
              <a:ext cx="144" cy="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4" name="Line 136"/>
            <p:cNvSpPr>
              <a:spLocks noChangeShapeType="1"/>
            </p:cNvSpPr>
            <p:nvPr/>
          </p:nvSpPr>
          <p:spPr bwMode="auto">
            <a:xfrm>
              <a:off x="696" y="191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05" name="Rectangle 137"/>
          <p:cNvSpPr>
            <a:spLocks noChangeArrowheads="1"/>
          </p:cNvSpPr>
          <p:nvPr/>
        </p:nvSpPr>
        <p:spPr bwMode="auto">
          <a:xfrm flipH="1">
            <a:off x="1395164" y="2909683"/>
            <a:ext cx="3382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26506" name="Rectangle 138"/>
          <p:cNvSpPr>
            <a:spLocks noChangeArrowheads="1"/>
          </p:cNvSpPr>
          <p:nvPr/>
        </p:nvSpPr>
        <p:spPr bwMode="auto">
          <a:xfrm flipH="1">
            <a:off x="1395164" y="3199665"/>
            <a:ext cx="3382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507" name="Line 139"/>
          <p:cNvSpPr>
            <a:spLocks noChangeShapeType="1"/>
          </p:cNvSpPr>
          <p:nvPr/>
        </p:nvSpPr>
        <p:spPr bwMode="auto">
          <a:xfrm>
            <a:off x="1694681" y="3408658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8" name="Line 140"/>
          <p:cNvSpPr>
            <a:spLocks noChangeShapeType="1"/>
          </p:cNvSpPr>
          <p:nvPr/>
        </p:nvSpPr>
        <p:spPr bwMode="auto">
          <a:xfrm>
            <a:off x="2466837" y="3420079"/>
            <a:ext cx="0" cy="27244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9" name="Oval 141"/>
          <p:cNvSpPr>
            <a:spLocks noChangeArrowheads="1"/>
          </p:cNvSpPr>
          <p:nvPr/>
        </p:nvSpPr>
        <p:spPr bwMode="auto">
          <a:xfrm>
            <a:off x="2977981" y="3420078"/>
            <a:ext cx="165306" cy="1239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0" name="Line 142"/>
          <p:cNvSpPr>
            <a:spLocks noChangeShapeType="1"/>
          </p:cNvSpPr>
          <p:nvPr/>
        </p:nvSpPr>
        <p:spPr bwMode="auto">
          <a:xfrm>
            <a:off x="1085658" y="3273252"/>
            <a:ext cx="0" cy="1223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1" name="Oval 143"/>
          <p:cNvSpPr>
            <a:spLocks noChangeArrowheads="1"/>
          </p:cNvSpPr>
          <p:nvPr/>
        </p:nvSpPr>
        <p:spPr bwMode="auto">
          <a:xfrm>
            <a:off x="1003005" y="3420078"/>
            <a:ext cx="165306" cy="1239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2" name="Line 144"/>
          <p:cNvSpPr>
            <a:spLocks noChangeShapeType="1"/>
          </p:cNvSpPr>
          <p:nvPr/>
        </p:nvSpPr>
        <p:spPr bwMode="auto">
          <a:xfrm flipH="1">
            <a:off x="393982" y="3186787"/>
            <a:ext cx="98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3" name="Line 145"/>
          <p:cNvSpPr>
            <a:spLocks noChangeShapeType="1"/>
          </p:cNvSpPr>
          <p:nvPr/>
        </p:nvSpPr>
        <p:spPr bwMode="auto">
          <a:xfrm>
            <a:off x="411382" y="4297774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4" name="Line 146"/>
          <p:cNvSpPr>
            <a:spLocks noChangeShapeType="1"/>
          </p:cNvSpPr>
          <p:nvPr/>
        </p:nvSpPr>
        <p:spPr bwMode="auto">
          <a:xfrm>
            <a:off x="393981" y="3198208"/>
            <a:ext cx="0" cy="10865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5" name="Line 147"/>
          <p:cNvSpPr>
            <a:spLocks noChangeShapeType="1"/>
          </p:cNvSpPr>
          <p:nvPr/>
        </p:nvSpPr>
        <p:spPr bwMode="auto">
          <a:xfrm flipH="1">
            <a:off x="1677281" y="3186787"/>
            <a:ext cx="66144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6" name="Line 148"/>
          <p:cNvSpPr>
            <a:spLocks noChangeShapeType="1"/>
          </p:cNvSpPr>
          <p:nvPr/>
        </p:nvSpPr>
        <p:spPr bwMode="auto">
          <a:xfrm flipV="1">
            <a:off x="8291712" y="3186788"/>
            <a:ext cx="0" cy="518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7" name="Line 149"/>
          <p:cNvSpPr>
            <a:spLocks noChangeShapeType="1"/>
          </p:cNvSpPr>
          <p:nvPr/>
        </p:nvSpPr>
        <p:spPr bwMode="auto">
          <a:xfrm>
            <a:off x="9394481" y="3778987"/>
            <a:ext cx="3632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8" name="Line 150"/>
          <p:cNvSpPr>
            <a:spLocks noChangeShapeType="1"/>
          </p:cNvSpPr>
          <p:nvPr/>
        </p:nvSpPr>
        <p:spPr bwMode="auto">
          <a:xfrm>
            <a:off x="1596803" y="2889871"/>
            <a:ext cx="81609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9" name="Line 151"/>
          <p:cNvSpPr>
            <a:spLocks noChangeShapeType="1"/>
          </p:cNvSpPr>
          <p:nvPr/>
        </p:nvSpPr>
        <p:spPr bwMode="auto">
          <a:xfrm>
            <a:off x="9772944" y="2902924"/>
            <a:ext cx="0" cy="863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0" name="Line 152"/>
          <p:cNvSpPr>
            <a:spLocks noChangeShapeType="1"/>
          </p:cNvSpPr>
          <p:nvPr/>
        </p:nvSpPr>
        <p:spPr bwMode="auto">
          <a:xfrm>
            <a:off x="1579403" y="2902923"/>
            <a:ext cx="0" cy="1223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1" name="Line 153"/>
          <p:cNvSpPr>
            <a:spLocks noChangeShapeType="1"/>
          </p:cNvSpPr>
          <p:nvPr/>
        </p:nvSpPr>
        <p:spPr bwMode="auto">
          <a:xfrm>
            <a:off x="5429302" y="3273252"/>
            <a:ext cx="0" cy="1223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2" name="Oval 154"/>
          <p:cNvSpPr>
            <a:spLocks noChangeArrowheads="1"/>
          </p:cNvSpPr>
          <p:nvPr/>
        </p:nvSpPr>
        <p:spPr bwMode="auto">
          <a:xfrm>
            <a:off x="5346648" y="3420078"/>
            <a:ext cx="165306" cy="1239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3" name="Line 155"/>
          <p:cNvSpPr>
            <a:spLocks noChangeShapeType="1"/>
          </p:cNvSpPr>
          <p:nvPr/>
        </p:nvSpPr>
        <p:spPr bwMode="auto">
          <a:xfrm>
            <a:off x="7797968" y="3273252"/>
            <a:ext cx="0" cy="1223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4" name="Oval 156"/>
          <p:cNvSpPr>
            <a:spLocks noChangeArrowheads="1"/>
          </p:cNvSpPr>
          <p:nvPr/>
        </p:nvSpPr>
        <p:spPr bwMode="auto">
          <a:xfrm>
            <a:off x="7717490" y="3420078"/>
            <a:ext cx="163131" cy="1239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5" name="Line 157"/>
          <p:cNvSpPr>
            <a:spLocks noChangeShapeType="1"/>
          </p:cNvSpPr>
          <p:nvPr/>
        </p:nvSpPr>
        <p:spPr bwMode="auto">
          <a:xfrm>
            <a:off x="10266689" y="3273252"/>
            <a:ext cx="0" cy="1223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6" name="Oval 158"/>
          <p:cNvSpPr>
            <a:spLocks noChangeArrowheads="1"/>
          </p:cNvSpPr>
          <p:nvPr/>
        </p:nvSpPr>
        <p:spPr bwMode="auto">
          <a:xfrm>
            <a:off x="10184036" y="3420078"/>
            <a:ext cx="165306" cy="1239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7" name="Line 159"/>
          <p:cNvSpPr>
            <a:spLocks noChangeShapeType="1"/>
          </p:cNvSpPr>
          <p:nvPr/>
        </p:nvSpPr>
        <p:spPr bwMode="auto">
          <a:xfrm flipV="1">
            <a:off x="1085658" y="1557012"/>
            <a:ext cx="0" cy="15547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8" name="Line 160"/>
          <p:cNvSpPr>
            <a:spLocks noChangeShapeType="1"/>
          </p:cNvSpPr>
          <p:nvPr/>
        </p:nvSpPr>
        <p:spPr bwMode="auto">
          <a:xfrm flipV="1">
            <a:off x="3060634" y="1557012"/>
            <a:ext cx="0" cy="15547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9" name="Line 161"/>
          <p:cNvSpPr>
            <a:spLocks noChangeShapeType="1"/>
          </p:cNvSpPr>
          <p:nvPr/>
        </p:nvSpPr>
        <p:spPr bwMode="auto">
          <a:xfrm flipV="1">
            <a:off x="5429302" y="1557012"/>
            <a:ext cx="0" cy="15547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0" name="Line 162"/>
          <p:cNvSpPr>
            <a:spLocks noChangeShapeType="1"/>
          </p:cNvSpPr>
          <p:nvPr/>
        </p:nvSpPr>
        <p:spPr bwMode="auto">
          <a:xfrm flipV="1">
            <a:off x="7797968" y="1557012"/>
            <a:ext cx="0" cy="15547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1" name="Line 163"/>
          <p:cNvSpPr>
            <a:spLocks noChangeShapeType="1"/>
          </p:cNvSpPr>
          <p:nvPr/>
        </p:nvSpPr>
        <p:spPr bwMode="auto">
          <a:xfrm flipV="1">
            <a:off x="10266689" y="1557012"/>
            <a:ext cx="0" cy="15547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494036" y="1116534"/>
            <a:ext cx="10464331" cy="370330"/>
            <a:chOff x="240" y="576"/>
            <a:chExt cx="5088" cy="240"/>
          </a:xfrm>
        </p:grpSpPr>
        <p:sp>
          <p:nvSpPr>
            <p:cNvPr id="826533" name="Line 165"/>
            <p:cNvSpPr>
              <a:spLocks noChangeShapeType="1"/>
            </p:cNvSpPr>
            <p:nvPr/>
          </p:nvSpPr>
          <p:spPr bwMode="auto">
            <a:xfrm flipV="1">
              <a:off x="528" y="576"/>
              <a:ext cx="0" cy="2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4" name="Line 166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5" name="Line 167"/>
            <p:cNvSpPr>
              <a:spLocks noChangeShapeType="1"/>
            </p:cNvSpPr>
            <p:nvPr/>
          </p:nvSpPr>
          <p:spPr bwMode="auto">
            <a:xfrm flipV="1">
              <a:off x="2640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6" name="Line 168"/>
            <p:cNvSpPr>
              <a:spLocks noChangeShapeType="1"/>
            </p:cNvSpPr>
            <p:nvPr/>
          </p:nvSpPr>
          <p:spPr bwMode="auto">
            <a:xfrm flipV="1">
              <a:off x="37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7" name="Line 169"/>
            <p:cNvSpPr>
              <a:spLocks noChangeShapeType="1"/>
            </p:cNvSpPr>
            <p:nvPr/>
          </p:nvSpPr>
          <p:spPr bwMode="auto">
            <a:xfrm flipV="1">
              <a:off x="49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8" name="Line 170"/>
            <p:cNvSpPr>
              <a:spLocks noChangeShapeType="1"/>
            </p:cNvSpPr>
            <p:nvPr/>
          </p:nvSpPr>
          <p:spPr bwMode="auto">
            <a:xfrm flipH="1">
              <a:off x="240" y="816"/>
              <a:ext cx="28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9" name="Line 171"/>
            <p:cNvSpPr>
              <a:spLocks noChangeShapeType="1"/>
            </p:cNvSpPr>
            <p:nvPr/>
          </p:nvSpPr>
          <p:spPr bwMode="auto">
            <a:xfrm flipH="1">
              <a:off x="1008" y="81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0" name="Line 172"/>
            <p:cNvSpPr>
              <a:spLocks noChangeShapeType="1"/>
            </p:cNvSpPr>
            <p:nvPr/>
          </p:nvSpPr>
          <p:spPr bwMode="auto">
            <a:xfrm flipV="1">
              <a:off x="100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1" name="Line 173"/>
            <p:cNvSpPr>
              <a:spLocks noChangeShapeType="1"/>
            </p:cNvSpPr>
            <p:nvPr/>
          </p:nvSpPr>
          <p:spPr bwMode="auto">
            <a:xfrm flipH="1">
              <a:off x="2064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2" name="Line 174"/>
            <p:cNvSpPr>
              <a:spLocks noChangeShapeType="1"/>
            </p:cNvSpPr>
            <p:nvPr/>
          </p:nvSpPr>
          <p:spPr bwMode="auto">
            <a:xfrm flipV="1">
              <a:off x="2064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3" name="Line 175"/>
            <p:cNvSpPr>
              <a:spLocks noChangeShapeType="1"/>
            </p:cNvSpPr>
            <p:nvPr/>
          </p:nvSpPr>
          <p:spPr bwMode="auto">
            <a:xfrm flipH="1">
              <a:off x="32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4" name="Line 176"/>
            <p:cNvSpPr>
              <a:spLocks noChangeShapeType="1"/>
            </p:cNvSpPr>
            <p:nvPr/>
          </p:nvSpPr>
          <p:spPr bwMode="auto">
            <a:xfrm flipV="1">
              <a:off x="32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5" name="Line 177"/>
            <p:cNvSpPr>
              <a:spLocks noChangeShapeType="1"/>
            </p:cNvSpPr>
            <p:nvPr/>
          </p:nvSpPr>
          <p:spPr bwMode="auto">
            <a:xfrm flipH="1">
              <a:off x="44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6" name="Line 178"/>
            <p:cNvSpPr>
              <a:spLocks noChangeShapeType="1"/>
            </p:cNvSpPr>
            <p:nvPr/>
          </p:nvSpPr>
          <p:spPr bwMode="auto">
            <a:xfrm flipV="1">
              <a:off x="44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7" name="Line 179"/>
            <p:cNvSpPr>
              <a:spLocks noChangeShapeType="1"/>
            </p:cNvSpPr>
            <p:nvPr/>
          </p:nvSpPr>
          <p:spPr bwMode="auto">
            <a:xfrm flipH="1">
              <a:off x="528" y="57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8" name="Line 180"/>
            <p:cNvSpPr>
              <a:spLocks noChangeShapeType="1"/>
            </p:cNvSpPr>
            <p:nvPr/>
          </p:nvSpPr>
          <p:spPr bwMode="auto">
            <a:xfrm flipH="1">
              <a:off x="1488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9" name="Line 181"/>
            <p:cNvSpPr>
              <a:spLocks noChangeShapeType="1"/>
            </p:cNvSpPr>
            <p:nvPr/>
          </p:nvSpPr>
          <p:spPr bwMode="auto">
            <a:xfrm flipH="1">
              <a:off x="2640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0" name="Line 182"/>
            <p:cNvSpPr>
              <a:spLocks noChangeShapeType="1"/>
            </p:cNvSpPr>
            <p:nvPr/>
          </p:nvSpPr>
          <p:spPr bwMode="auto">
            <a:xfrm flipH="1">
              <a:off x="3792" y="57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1" name="Line 183"/>
            <p:cNvSpPr>
              <a:spLocks noChangeShapeType="1"/>
            </p:cNvSpPr>
            <p:nvPr/>
          </p:nvSpPr>
          <p:spPr bwMode="auto">
            <a:xfrm flipH="1">
              <a:off x="4992" y="5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52" name="Rectangle 184"/>
          <p:cNvSpPr>
            <a:spLocks noChangeArrowheads="1"/>
          </p:cNvSpPr>
          <p:nvPr/>
        </p:nvSpPr>
        <p:spPr bwMode="auto">
          <a:xfrm>
            <a:off x="367880" y="1003386"/>
            <a:ext cx="63478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Clk</a:t>
            </a:r>
            <a:endParaRPr lang="en-US" sz="2800" b="1" dirty="0"/>
          </a:p>
        </p:txBody>
      </p:sp>
      <p:sp>
        <p:nvSpPr>
          <p:cNvPr id="826553" name="Line 185"/>
          <p:cNvSpPr>
            <a:spLocks noChangeShapeType="1"/>
          </p:cNvSpPr>
          <p:nvPr/>
        </p:nvSpPr>
        <p:spPr bwMode="auto">
          <a:xfrm>
            <a:off x="1283591" y="1568432"/>
            <a:ext cx="0" cy="27244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4" name="Line 186"/>
          <p:cNvSpPr>
            <a:spLocks noChangeShapeType="1"/>
          </p:cNvSpPr>
          <p:nvPr/>
        </p:nvSpPr>
        <p:spPr bwMode="auto">
          <a:xfrm>
            <a:off x="1298817" y="1705471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5" name="Line 187"/>
          <p:cNvSpPr>
            <a:spLocks noChangeShapeType="1"/>
          </p:cNvSpPr>
          <p:nvPr/>
        </p:nvSpPr>
        <p:spPr bwMode="auto">
          <a:xfrm>
            <a:off x="3258568" y="1568432"/>
            <a:ext cx="0" cy="27244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6" name="Line 188"/>
          <p:cNvSpPr>
            <a:spLocks noChangeShapeType="1"/>
          </p:cNvSpPr>
          <p:nvPr/>
        </p:nvSpPr>
        <p:spPr bwMode="auto">
          <a:xfrm>
            <a:off x="3273794" y="1705471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7" name="Line 189"/>
          <p:cNvSpPr>
            <a:spLocks noChangeShapeType="1"/>
          </p:cNvSpPr>
          <p:nvPr/>
        </p:nvSpPr>
        <p:spPr bwMode="auto">
          <a:xfrm>
            <a:off x="5627234" y="1568432"/>
            <a:ext cx="0" cy="27244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8" name="Line 190"/>
          <p:cNvSpPr>
            <a:spLocks noChangeShapeType="1"/>
          </p:cNvSpPr>
          <p:nvPr/>
        </p:nvSpPr>
        <p:spPr bwMode="auto">
          <a:xfrm>
            <a:off x="5642460" y="1705471"/>
            <a:ext cx="214028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9" name="Line 191"/>
          <p:cNvSpPr>
            <a:spLocks noChangeShapeType="1"/>
          </p:cNvSpPr>
          <p:nvPr/>
        </p:nvSpPr>
        <p:spPr bwMode="auto">
          <a:xfrm>
            <a:off x="7995901" y="1568432"/>
            <a:ext cx="0" cy="27244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0" name="Line 192"/>
          <p:cNvSpPr>
            <a:spLocks noChangeShapeType="1"/>
          </p:cNvSpPr>
          <p:nvPr/>
        </p:nvSpPr>
        <p:spPr bwMode="auto">
          <a:xfrm>
            <a:off x="8013303" y="1705471"/>
            <a:ext cx="223816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1" name="Line 193"/>
          <p:cNvSpPr>
            <a:spLocks noChangeShapeType="1"/>
          </p:cNvSpPr>
          <p:nvPr/>
        </p:nvSpPr>
        <p:spPr bwMode="auto">
          <a:xfrm>
            <a:off x="10464621" y="1568432"/>
            <a:ext cx="0" cy="27244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2" name="Line 194"/>
          <p:cNvSpPr>
            <a:spLocks noChangeShapeType="1"/>
          </p:cNvSpPr>
          <p:nvPr/>
        </p:nvSpPr>
        <p:spPr bwMode="auto">
          <a:xfrm>
            <a:off x="10482023" y="1705471"/>
            <a:ext cx="75475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3" name="Rectangle 195"/>
          <p:cNvSpPr>
            <a:spLocks noChangeArrowheads="1"/>
          </p:cNvSpPr>
          <p:nvPr/>
        </p:nvSpPr>
        <p:spPr bwMode="auto">
          <a:xfrm>
            <a:off x="1565113" y="1614911"/>
            <a:ext cx="102899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Ifetch</a:t>
            </a:r>
            <a:endParaRPr lang="en-US" sz="2800" b="1" dirty="0"/>
          </a:p>
        </p:txBody>
      </p:sp>
      <p:sp>
        <p:nvSpPr>
          <p:cNvPr id="826564" name="Rectangle 196"/>
          <p:cNvSpPr>
            <a:spLocks noChangeArrowheads="1"/>
          </p:cNvSpPr>
          <p:nvPr/>
        </p:nvSpPr>
        <p:spPr bwMode="auto">
          <a:xfrm>
            <a:off x="3540091" y="1614911"/>
            <a:ext cx="145289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Reg/Dec</a:t>
            </a:r>
          </a:p>
        </p:txBody>
      </p:sp>
      <p:sp>
        <p:nvSpPr>
          <p:cNvPr id="826565" name="Rectangle 197"/>
          <p:cNvSpPr>
            <a:spLocks noChangeArrowheads="1"/>
          </p:cNvSpPr>
          <p:nvPr/>
        </p:nvSpPr>
        <p:spPr bwMode="auto">
          <a:xfrm>
            <a:off x="6106691" y="1614911"/>
            <a:ext cx="8461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Exec</a:t>
            </a:r>
          </a:p>
        </p:txBody>
      </p:sp>
      <p:sp>
        <p:nvSpPr>
          <p:cNvPr id="826566" name="Rectangle 198"/>
          <p:cNvSpPr>
            <a:spLocks noChangeArrowheads="1"/>
          </p:cNvSpPr>
          <p:nvPr/>
        </p:nvSpPr>
        <p:spPr bwMode="auto">
          <a:xfrm>
            <a:off x="8575411" y="1614911"/>
            <a:ext cx="96981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Mem</a:t>
            </a:r>
          </a:p>
        </p:txBody>
      </p:sp>
      <p:sp>
        <p:nvSpPr>
          <p:cNvPr id="826567" name="Rectangle 199"/>
          <p:cNvSpPr>
            <a:spLocks noChangeArrowheads="1"/>
          </p:cNvSpPr>
          <p:nvPr/>
        </p:nvSpPr>
        <p:spPr bwMode="auto">
          <a:xfrm>
            <a:off x="10550386" y="1614911"/>
            <a:ext cx="82868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WrB</a:t>
            </a:r>
          </a:p>
        </p:txBody>
      </p:sp>
      <p:sp>
        <p:nvSpPr>
          <p:cNvPr id="826568" name="Line 200"/>
          <p:cNvSpPr>
            <a:spLocks noChangeShapeType="1"/>
          </p:cNvSpPr>
          <p:nvPr/>
        </p:nvSpPr>
        <p:spPr bwMode="auto">
          <a:xfrm flipH="1">
            <a:off x="4753669" y="2058914"/>
            <a:ext cx="5758903" cy="417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9" name="Text Box 201"/>
          <p:cNvSpPr txBox="1">
            <a:spLocks noChangeArrowheads="1"/>
          </p:cNvSpPr>
          <p:nvPr/>
        </p:nvSpPr>
        <p:spPr bwMode="auto">
          <a:xfrm>
            <a:off x="6288902" y="4647022"/>
            <a:ext cx="824265" cy="7149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EX</a:t>
            </a:r>
          </a:p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Unit</a:t>
            </a:r>
          </a:p>
        </p:txBody>
      </p:sp>
      <p:sp>
        <p:nvSpPr>
          <p:cNvPr id="207" name="Rectangle 25"/>
          <p:cNvSpPr>
            <a:spLocks noChangeArrowheads="1"/>
          </p:cNvSpPr>
          <p:nvPr/>
        </p:nvSpPr>
        <p:spPr bwMode="auto">
          <a:xfrm>
            <a:off x="1682906" y="4115027"/>
            <a:ext cx="36869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08" name="Rectangle 26"/>
          <p:cNvSpPr>
            <a:spLocks noChangeArrowheads="1"/>
          </p:cNvSpPr>
          <p:nvPr/>
        </p:nvSpPr>
        <p:spPr bwMode="auto">
          <a:xfrm>
            <a:off x="2059532" y="5174781"/>
            <a:ext cx="2644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61531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570" name="Rectangle 2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Pipelined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20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F0DB6-AFF9-47FE-91EC-C84C1A9AB72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1085658" y="1563625"/>
            <a:ext cx="1974976" cy="1006159"/>
          </a:xfrm>
          <a:prstGeom prst="rect">
            <a:avLst/>
          </a:prstGeom>
          <a:solidFill>
            <a:srgbClr val="C8FDC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867052" y="3855184"/>
            <a:ext cx="374114" cy="2030046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 rot="5400000">
            <a:off x="1657132" y="5011257"/>
            <a:ext cx="28325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00000"/>
                </a:solidFill>
              </a:rPr>
              <a:t>IF/ID: </a:t>
            </a:r>
            <a:r>
              <a:rPr lang="en-US" altLang="ko-KR" sz="2400" b="1" dirty="0" err="1">
                <a:solidFill>
                  <a:srgbClr val="C00000"/>
                </a:solidFill>
              </a:rPr>
              <a:t>lw</a:t>
            </a:r>
            <a:r>
              <a:rPr lang="en-US" altLang="ko-KR" sz="2400" b="1" dirty="0">
                <a:solidFill>
                  <a:srgbClr val="C00000"/>
                </a:solidFill>
              </a:rPr>
              <a:t> $1, 100 ($2)</a:t>
            </a:r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3060634" y="3587761"/>
            <a:ext cx="0" cy="110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5235718" y="3855184"/>
            <a:ext cx="374114" cy="2030046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 rot="5400000">
            <a:off x="4392533" y="4618051"/>
            <a:ext cx="206978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/>
              <a:t>ID/Ex Register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7606560" y="3855184"/>
            <a:ext cx="374114" cy="2030046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 rot="5400000">
            <a:off x="6713905" y="4648089"/>
            <a:ext cx="21600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Ex/Mem Register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10073106" y="3855184"/>
            <a:ext cx="374114" cy="2030046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 rot="5400000">
            <a:off x="9142849" y="4645134"/>
            <a:ext cx="223958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Mem/</a:t>
            </a:r>
            <a:r>
              <a:rPr lang="en-US" sz="2400" b="1" dirty="0" err="1"/>
              <a:t>Wr</a:t>
            </a:r>
            <a:r>
              <a:rPr lang="en-US" sz="2400" b="1" dirty="0"/>
              <a:t> Register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892076" y="3855184"/>
            <a:ext cx="374114" cy="983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 rot="5400000">
            <a:off x="613548" y="4086854"/>
            <a:ext cx="92653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smtClean="0"/>
              <a:t>PC=8</a:t>
            </a:r>
            <a:endParaRPr lang="en-US" sz="2800" b="1" dirty="0"/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789807" y="4258533"/>
            <a:ext cx="769980" cy="1116969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333362" y="4090322"/>
            <a:ext cx="1694042" cy="7134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Mem</a:t>
            </a:r>
            <a:endParaRPr lang="en-US" sz="2800" b="1" dirty="0"/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716696" y="4848285"/>
            <a:ext cx="633442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WA</a:t>
            </a:r>
            <a:endParaRPr lang="en-US" sz="2400" dirty="0"/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8728854" y="5068223"/>
            <a:ext cx="452046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8719761" y="4624551"/>
            <a:ext cx="541814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9152536" y="4688808"/>
            <a:ext cx="541814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Do</a:t>
            </a:r>
            <a:endParaRPr lang="en-US" sz="2400" dirty="0"/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1781685" y="3855183"/>
            <a:ext cx="471994" cy="1789217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6" name="Rectangle 28"/>
          <p:cNvSpPr>
            <a:spLocks noChangeArrowheads="1"/>
          </p:cNvSpPr>
          <p:nvPr/>
        </p:nvSpPr>
        <p:spPr bwMode="auto">
          <a:xfrm>
            <a:off x="3952420" y="4325020"/>
            <a:ext cx="769980" cy="1118446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Rectangle 29"/>
          <p:cNvSpPr>
            <a:spLocks noChangeArrowheads="1"/>
          </p:cNvSpPr>
          <p:nvPr/>
        </p:nvSpPr>
        <p:spPr bwMode="auto">
          <a:xfrm>
            <a:off x="4293908" y="4743920"/>
            <a:ext cx="907299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RFile</a:t>
            </a:r>
            <a:endParaRPr lang="en-US" sz="2800" b="1" dirty="0"/>
          </a:p>
        </p:txBody>
      </p:sp>
      <p:sp>
        <p:nvSpPr>
          <p:cNvPr id="826398" name="Rectangle 30"/>
          <p:cNvSpPr>
            <a:spLocks noChangeArrowheads="1"/>
          </p:cNvSpPr>
          <p:nvPr/>
        </p:nvSpPr>
        <p:spPr bwMode="auto">
          <a:xfrm>
            <a:off x="4342057" y="5113144"/>
            <a:ext cx="452046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9" name="Rectangle 31"/>
          <p:cNvSpPr>
            <a:spLocks noChangeArrowheads="1"/>
          </p:cNvSpPr>
          <p:nvPr/>
        </p:nvSpPr>
        <p:spPr bwMode="auto">
          <a:xfrm>
            <a:off x="3885634" y="4350109"/>
            <a:ext cx="508151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400" name="Rectangle 32"/>
          <p:cNvSpPr>
            <a:spLocks noChangeArrowheads="1"/>
          </p:cNvSpPr>
          <p:nvPr/>
        </p:nvSpPr>
        <p:spPr bwMode="auto">
          <a:xfrm>
            <a:off x="3885634" y="4634534"/>
            <a:ext cx="520975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Rb</a:t>
            </a:r>
            <a:endParaRPr lang="en-US" sz="2400" dirty="0"/>
          </a:p>
        </p:txBody>
      </p: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3887702" y="5108418"/>
            <a:ext cx="582018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Rw</a:t>
            </a:r>
            <a:endParaRPr lang="en-US" sz="2400" dirty="0"/>
          </a:p>
        </p:txBody>
      </p:sp>
      <p:sp>
        <p:nvSpPr>
          <p:cNvPr id="826402" name="Line 34"/>
          <p:cNvSpPr>
            <a:spLocks noChangeShapeType="1"/>
          </p:cNvSpPr>
          <p:nvPr/>
        </p:nvSpPr>
        <p:spPr bwMode="auto">
          <a:xfrm>
            <a:off x="9181321" y="5399142"/>
            <a:ext cx="0" cy="84954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3" name="Rectangle 35"/>
          <p:cNvSpPr>
            <a:spLocks noChangeArrowheads="1"/>
          </p:cNvSpPr>
          <p:nvPr/>
        </p:nvSpPr>
        <p:spPr bwMode="auto">
          <a:xfrm>
            <a:off x="8755956" y="6134922"/>
            <a:ext cx="1495505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6600"/>
                </a:solidFill>
              </a:rPr>
              <a:t>MemWr</a:t>
            </a:r>
            <a:endParaRPr lang="en-US" sz="2800" u="sng" dirty="0">
              <a:solidFill>
                <a:srgbClr val="FF6600"/>
              </a:solidFill>
            </a:endParaRPr>
          </a:p>
        </p:txBody>
      </p:sp>
      <p:sp>
        <p:nvSpPr>
          <p:cNvPr id="826404" name="Rectangle 36"/>
          <p:cNvSpPr>
            <a:spLocks noChangeArrowheads="1"/>
          </p:cNvSpPr>
          <p:nvPr/>
        </p:nvSpPr>
        <p:spPr bwMode="auto">
          <a:xfrm>
            <a:off x="3646349" y="2667294"/>
            <a:ext cx="1181219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RegW</a:t>
            </a:r>
            <a:r>
              <a:rPr lang="en-US" sz="2800" u="sng" dirty="0" err="1">
                <a:solidFill>
                  <a:srgbClr val="FF6600"/>
                </a:solidFill>
              </a:rPr>
              <a:t>r</a:t>
            </a:r>
            <a:endParaRPr lang="en-US" sz="2800" u="sng" dirty="0"/>
          </a:p>
        </p:txBody>
      </p:sp>
      <p:sp>
        <p:nvSpPr>
          <p:cNvPr id="826405" name="Line 37"/>
          <p:cNvSpPr>
            <a:spLocks noChangeShapeType="1"/>
          </p:cNvSpPr>
          <p:nvPr/>
        </p:nvSpPr>
        <p:spPr bwMode="auto">
          <a:xfrm>
            <a:off x="6712601" y="5196728"/>
            <a:ext cx="0" cy="105196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6" name="Rectangle 38"/>
          <p:cNvSpPr>
            <a:spLocks noChangeArrowheads="1"/>
          </p:cNvSpPr>
          <p:nvPr/>
        </p:nvSpPr>
        <p:spPr bwMode="auto">
          <a:xfrm>
            <a:off x="5601133" y="2652519"/>
            <a:ext cx="1082026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ExtOp</a:t>
            </a:r>
            <a:endParaRPr lang="en-US" sz="2800" u="sng" dirty="0"/>
          </a:p>
        </p:txBody>
      </p:sp>
      <p:sp>
        <p:nvSpPr>
          <p:cNvPr id="826407" name="Line 39"/>
          <p:cNvSpPr>
            <a:spLocks noChangeShapeType="1"/>
          </p:cNvSpPr>
          <p:nvPr/>
        </p:nvSpPr>
        <p:spPr bwMode="auto">
          <a:xfrm>
            <a:off x="7123692" y="4850999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8" name="Rectangle 40"/>
          <p:cNvSpPr>
            <a:spLocks noChangeArrowheads="1"/>
          </p:cNvSpPr>
          <p:nvPr/>
        </p:nvSpPr>
        <p:spPr bwMode="auto">
          <a:xfrm>
            <a:off x="6320720" y="4676658"/>
            <a:ext cx="768537" cy="541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600" b="1">
                <a:solidFill>
                  <a:srgbClr val="0003D7"/>
                </a:solidFill>
              </a:rPr>
              <a:t>Exec</a:t>
            </a:r>
          </a:p>
          <a:p>
            <a:pPr algn="ctr"/>
            <a:r>
              <a:rPr lang="en-US" sz="1600" b="1">
                <a:solidFill>
                  <a:srgbClr val="0003D7"/>
                </a:solidFill>
              </a:rPr>
              <a:t>Unit</a:t>
            </a:r>
            <a:endParaRPr lang="en-US" sz="1600" b="1"/>
          </a:p>
        </p:txBody>
      </p:sp>
      <p:sp>
        <p:nvSpPr>
          <p:cNvPr id="826409" name="Rectangle 41"/>
          <p:cNvSpPr>
            <a:spLocks noChangeArrowheads="1"/>
          </p:cNvSpPr>
          <p:nvPr/>
        </p:nvSpPr>
        <p:spPr bwMode="auto">
          <a:xfrm>
            <a:off x="6334137" y="3855184"/>
            <a:ext cx="756929" cy="13193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26410" name="Rectangle 42"/>
          <p:cNvSpPr>
            <a:spLocks noChangeArrowheads="1"/>
          </p:cNvSpPr>
          <p:nvPr/>
        </p:nvSpPr>
        <p:spPr bwMode="auto">
          <a:xfrm>
            <a:off x="6290635" y="4243594"/>
            <a:ext cx="822340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busA</a:t>
            </a:r>
            <a:endParaRPr lang="en-US" sz="2400" dirty="0"/>
          </a:p>
        </p:txBody>
      </p:sp>
      <p:sp>
        <p:nvSpPr>
          <p:cNvPr id="826411" name="Rectangle 43"/>
          <p:cNvSpPr>
            <a:spLocks noChangeArrowheads="1"/>
          </p:cNvSpPr>
          <p:nvPr/>
        </p:nvSpPr>
        <p:spPr bwMode="auto">
          <a:xfrm>
            <a:off x="6290635" y="4489929"/>
            <a:ext cx="809516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busB</a:t>
            </a:r>
            <a:endParaRPr lang="en-US" sz="2400" dirty="0"/>
          </a:p>
        </p:txBody>
      </p:sp>
      <p:sp>
        <p:nvSpPr>
          <p:cNvPr id="826412" name="Line 44"/>
          <p:cNvSpPr>
            <a:spLocks noChangeShapeType="1"/>
          </p:cNvSpPr>
          <p:nvPr/>
        </p:nvSpPr>
        <p:spPr bwMode="auto">
          <a:xfrm>
            <a:off x="6416790" y="3117925"/>
            <a:ext cx="0" cy="715096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3" name="Rectangle 45"/>
          <p:cNvSpPr>
            <a:spLocks noChangeArrowheads="1"/>
          </p:cNvSpPr>
          <p:nvPr/>
        </p:nvSpPr>
        <p:spPr bwMode="auto">
          <a:xfrm>
            <a:off x="6290635" y="4021494"/>
            <a:ext cx="1075614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Imm16</a:t>
            </a:r>
            <a:endParaRPr lang="en-US" sz="2400"/>
          </a:p>
        </p:txBody>
      </p:sp>
      <p:sp>
        <p:nvSpPr>
          <p:cNvPr id="826414" name="Line 46"/>
          <p:cNvSpPr>
            <a:spLocks noChangeShapeType="1"/>
          </p:cNvSpPr>
          <p:nvPr/>
        </p:nvSpPr>
        <p:spPr bwMode="auto">
          <a:xfrm>
            <a:off x="6910533" y="3117925"/>
            <a:ext cx="0" cy="715096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Rectangle 47"/>
          <p:cNvSpPr>
            <a:spLocks noChangeArrowheads="1"/>
          </p:cNvSpPr>
          <p:nvPr/>
        </p:nvSpPr>
        <p:spPr bwMode="auto">
          <a:xfrm>
            <a:off x="6586448" y="2652519"/>
            <a:ext cx="1212895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ALUOp</a:t>
            </a:r>
            <a:endParaRPr lang="en-US" sz="2800" u="sng" dirty="0"/>
          </a:p>
        </p:txBody>
      </p:sp>
      <p:sp>
        <p:nvSpPr>
          <p:cNvPr id="826416" name="Rectangle 48"/>
          <p:cNvSpPr>
            <a:spLocks noChangeArrowheads="1"/>
          </p:cNvSpPr>
          <p:nvPr/>
        </p:nvSpPr>
        <p:spPr bwMode="auto">
          <a:xfrm>
            <a:off x="6397736" y="6118671"/>
            <a:ext cx="1222321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ALUSrc</a:t>
            </a:r>
            <a:endParaRPr lang="en-US" sz="2800" b="1" u="sng" dirty="0">
              <a:solidFill>
                <a:srgbClr val="FF6600"/>
              </a:solidFill>
            </a:endParaRPr>
          </a:p>
        </p:txBody>
      </p:sp>
      <p:sp>
        <p:nvSpPr>
          <p:cNvPr id="826417" name="Line 49"/>
          <p:cNvSpPr>
            <a:spLocks noChangeShapeType="1"/>
          </p:cNvSpPr>
          <p:nvPr/>
        </p:nvSpPr>
        <p:spPr bwMode="auto">
          <a:xfrm>
            <a:off x="4755026" y="4447649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8" name="Line 50"/>
          <p:cNvSpPr>
            <a:spLocks noChangeShapeType="1"/>
          </p:cNvSpPr>
          <p:nvPr/>
        </p:nvSpPr>
        <p:spPr bwMode="auto">
          <a:xfrm>
            <a:off x="5642460" y="4246713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9" name="Line 51"/>
          <p:cNvSpPr>
            <a:spLocks noChangeShapeType="1"/>
          </p:cNvSpPr>
          <p:nvPr/>
        </p:nvSpPr>
        <p:spPr bwMode="auto">
          <a:xfrm>
            <a:off x="5642460" y="4716549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0" name="Line 52"/>
          <p:cNvSpPr>
            <a:spLocks noChangeShapeType="1"/>
          </p:cNvSpPr>
          <p:nvPr/>
        </p:nvSpPr>
        <p:spPr bwMode="auto">
          <a:xfrm>
            <a:off x="5642460" y="4447649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1" name="Line 53"/>
          <p:cNvSpPr>
            <a:spLocks noChangeShapeType="1"/>
          </p:cNvSpPr>
          <p:nvPr/>
        </p:nvSpPr>
        <p:spPr bwMode="auto">
          <a:xfrm>
            <a:off x="4755026" y="4716549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Line 54"/>
          <p:cNvSpPr>
            <a:spLocks noChangeShapeType="1"/>
          </p:cNvSpPr>
          <p:nvPr/>
        </p:nvSpPr>
        <p:spPr bwMode="auto">
          <a:xfrm>
            <a:off x="3471726" y="4582100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3" name="Line 55"/>
          <p:cNvSpPr>
            <a:spLocks noChangeShapeType="1"/>
          </p:cNvSpPr>
          <p:nvPr/>
        </p:nvSpPr>
        <p:spPr bwMode="auto">
          <a:xfrm>
            <a:off x="3471726" y="4850999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4" name="Line 56"/>
          <p:cNvSpPr>
            <a:spLocks noChangeShapeType="1"/>
          </p:cNvSpPr>
          <p:nvPr/>
        </p:nvSpPr>
        <p:spPr bwMode="auto">
          <a:xfrm>
            <a:off x="8013302" y="4850999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5" name="Line 57"/>
          <p:cNvSpPr>
            <a:spLocks noChangeShapeType="1"/>
          </p:cNvSpPr>
          <p:nvPr/>
        </p:nvSpPr>
        <p:spPr bwMode="auto">
          <a:xfrm>
            <a:off x="5825167" y="4726893"/>
            <a:ext cx="0" cy="5821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6" name="Line 58"/>
          <p:cNvSpPr>
            <a:spLocks noChangeShapeType="1"/>
          </p:cNvSpPr>
          <p:nvPr/>
        </p:nvSpPr>
        <p:spPr bwMode="auto">
          <a:xfrm>
            <a:off x="5840393" y="5320835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7" name="Line 59"/>
          <p:cNvSpPr>
            <a:spLocks noChangeShapeType="1"/>
          </p:cNvSpPr>
          <p:nvPr/>
        </p:nvSpPr>
        <p:spPr bwMode="auto">
          <a:xfrm>
            <a:off x="8013302" y="5320835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8" name="Line 60"/>
          <p:cNvSpPr>
            <a:spLocks noChangeShapeType="1"/>
          </p:cNvSpPr>
          <p:nvPr/>
        </p:nvSpPr>
        <p:spPr bwMode="auto">
          <a:xfrm>
            <a:off x="8309113" y="5051935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9" name="Line 61"/>
          <p:cNvSpPr>
            <a:spLocks noChangeShapeType="1"/>
          </p:cNvSpPr>
          <p:nvPr/>
        </p:nvSpPr>
        <p:spPr bwMode="auto">
          <a:xfrm>
            <a:off x="8291712" y="4861342"/>
            <a:ext cx="0" cy="5821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Line 62"/>
          <p:cNvSpPr>
            <a:spLocks noChangeShapeType="1"/>
          </p:cNvSpPr>
          <p:nvPr/>
        </p:nvSpPr>
        <p:spPr bwMode="auto">
          <a:xfrm>
            <a:off x="9592413" y="4917485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1" name="Line 63"/>
          <p:cNvSpPr>
            <a:spLocks noChangeShapeType="1"/>
          </p:cNvSpPr>
          <p:nvPr/>
        </p:nvSpPr>
        <p:spPr bwMode="auto">
          <a:xfrm>
            <a:off x="8309115" y="5453807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0782157" y="4737590"/>
            <a:ext cx="729119" cy="931541"/>
            <a:chOff x="5259" y="2847"/>
            <a:chExt cx="253" cy="667"/>
          </a:xfrm>
        </p:grpSpPr>
        <p:sp>
          <p:nvSpPr>
            <p:cNvPr id="826433" name="Line 65"/>
            <p:cNvSpPr>
              <a:spLocks noChangeShapeType="1"/>
            </p:cNvSpPr>
            <p:nvPr/>
          </p:nvSpPr>
          <p:spPr bwMode="auto">
            <a:xfrm>
              <a:off x="5328" y="2888"/>
              <a:ext cx="0" cy="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4" name="Line 66"/>
            <p:cNvSpPr>
              <a:spLocks noChangeShapeType="1"/>
            </p:cNvSpPr>
            <p:nvPr/>
          </p:nvSpPr>
          <p:spPr bwMode="auto">
            <a:xfrm>
              <a:off x="5336" y="2888"/>
              <a:ext cx="128" cy="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 flipV="1">
              <a:off x="5336" y="3387"/>
              <a:ext cx="128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6" name="Line 68"/>
            <p:cNvSpPr>
              <a:spLocks noChangeShapeType="1"/>
            </p:cNvSpPr>
            <p:nvPr/>
          </p:nvSpPr>
          <p:spPr bwMode="auto">
            <a:xfrm>
              <a:off x="5472" y="294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7" name="Rectangle 69"/>
            <p:cNvSpPr>
              <a:spLocks noChangeArrowheads="1"/>
            </p:cNvSpPr>
            <p:nvPr/>
          </p:nvSpPr>
          <p:spPr bwMode="auto">
            <a:xfrm rot="5400000">
              <a:off x="5109" y="3059"/>
              <a:ext cx="554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/>
                <a:t>Mux</a:t>
              </a:r>
            </a:p>
          </p:txBody>
        </p:sp>
        <p:sp>
          <p:nvSpPr>
            <p:cNvPr id="826438" name="Rectangle 70"/>
            <p:cNvSpPr>
              <a:spLocks noChangeArrowheads="1"/>
            </p:cNvSpPr>
            <p:nvPr/>
          </p:nvSpPr>
          <p:spPr bwMode="auto">
            <a:xfrm>
              <a:off x="5301" y="2847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>
              <a:off x="5301" y="3216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826440" name="Line 72"/>
          <p:cNvSpPr>
            <a:spLocks noChangeShapeType="1"/>
          </p:cNvSpPr>
          <p:nvPr/>
        </p:nvSpPr>
        <p:spPr bwMode="auto">
          <a:xfrm>
            <a:off x="10482023" y="4917485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1" name="Line 73"/>
          <p:cNvSpPr>
            <a:spLocks noChangeShapeType="1"/>
          </p:cNvSpPr>
          <p:nvPr/>
        </p:nvSpPr>
        <p:spPr bwMode="auto">
          <a:xfrm>
            <a:off x="10482023" y="5453807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2" name="Line 74"/>
          <p:cNvSpPr>
            <a:spLocks noChangeShapeType="1"/>
          </p:cNvSpPr>
          <p:nvPr/>
        </p:nvSpPr>
        <p:spPr bwMode="auto">
          <a:xfrm>
            <a:off x="4343934" y="3117926"/>
            <a:ext cx="0" cy="118493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3" name="Line 75"/>
          <p:cNvSpPr>
            <a:spLocks noChangeShapeType="1"/>
          </p:cNvSpPr>
          <p:nvPr/>
        </p:nvSpPr>
        <p:spPr bwMode="auto">
          <a:xfrm>
            <a:off x="3471727" y="4246713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4" name="Line 76"/>
          <p:cNvSpPr>
            <a:spLocks noChangeShapeType="1"/>
          </p:cNvSpPr>
          <p:nvPr/>
        </p:nvSpPr>
        <p:spPr bwMode="auto">
          <a:xfrm>
            <a:off x="3471727" y="5789193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5" name="Line 77"/>
          <p:cNvSpPr>
            <a:spLocks noChangeShapeType="1"/>
          </p:cNvSpPr>
          <p:nvPr/>
        </p:nvSpPr>
        <p:spPr bwMode="auto">
          <a:xfrm>
            <a:off x="3471727" y="5521771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6" name="Line 78"/>
          <p:cNvSpPr>
            <a:spLocks noChangeShapeType="1"/>
          </p:cNvSpPr>
          <p:nvPr/>
        </p:nvSpPr>
        <p:spPr bwMode="auto">
          <a:xfrm>
            <a:off x="7123692" y="3979291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7" name="Line 79"/>
          <p:cNvSpPr>
            <a:spLocks noChangeShapeType="1"/>
          </p:cNvSpPr>
          <p:nvPr/>
        </p:nvSpPr>
        <p:spPr bwMode="auto">
          <a:xfrm>
            <a:off x="6236257" y="5656221"/>
            <a:ext cx="13485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8" name="Line 80"/>
          <p:cNvSpPr>
            <a:spLocks noChangeShapeType="1"/>
          </p:cNvSpPr>
          <p:nvPr/>
        </p:nvSpPr>
        <p:spPr bwMode="auto">
          <a:xfrm>
            <a:off x="11056244" y="5600078"/>
            <a:ext cx="0" cy="648611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9" name="Rectangle 81"/>
          <p:cNvSpPr>
            <a:spLocks noChangeArrowheads="1"/>
          </p:cNvSpPr>
          <p:nvPr/>
        </p:nvSpPr>
        <p:spPr bwMode="auto">
          <a:xfrm>
            <a:off x="10251461" y="6134922"/>
            <a:ext cx="1828833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6600"/>
                </a:solidFill>
              </a:rPr>
              <a:t>MemtoReg</a:t>
            </a:r>
            <a:endParaRPr lang="en-US" sz="2800" u="sng" dirty="0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5923045" y="5387322"/>
            <a:ext cx="295811" cy="469836"/>
            <a:chOff x="2880" y="3312"/>
            <a:chExt cx="144" cy="336"/>
          </a:xfrm>
        </p:grpSpPr>
        <p:sp>
          <p:nvSpPr>
            <p:cNvPr id="826451" name="Line 83"/>
            <p:cNvSpPr>
              <a:spLocks noChangeShapeType="1"/>
            </p:cNvSpPr>
            <p:nvPr/>
          </p:nvSpPr>
          <p:spPr bwMode="auto">
            <a:xfrm>
              <a:off x="2880" y="3312"/>
              <a:ext cx="0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2" name="Line 84"/>
            <p:cNvSpPr>
              <a:spLocks noChangeShapeType="1"/>
            </p:cNvSpPr>
            <p:nvPr/>
          </p:nvSpPr>
          <p:spPr bwMode="auto">
            <a:xfrm>
              <a:off x="2888" y="3312"/>
              <a:ext cx="1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3" name="Line 85"/>
            <p:cNvSpPr>
              <a:spLocks noChangeShapeType="1"/>
            </p:cNvSpPr>
            <p:nvPr/>
          </p:nvSpPr>
          <p:spPr bwMode="auto">
            <a:xfrm flipV="1">
              <a:off x="2888" y="3606"/>
              <a:ext cx="128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4" name="Line 86"/>
            <p:cNvSpPr>
              <a:spLocks noChangeShapeType="1"/>
            </p:cNvSpPr>
            <p:nvPr/>
          </p:nvSpPr>
          <p:spPr bwMode="auto">
            <a:xfrm>
              <a:off x="3024" y="3360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55" name="Rectangle 87"/>
          <p:cNvSpPr>
            <a:spLocks noChangeArrowheads="1"/>
          </p:cNvSpPr>
          <p:nvPr/>
        </p:nvSpPr>
        <p:spPr bwMode="auto">
          <a:xfrm>
            <a:off x="5864320" y="5544608"/>
            <a:ext cx="338233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26456" name="Rectangle 88"/>
          <p:cNvSpPr>
            <a:spLocks noChangeArrowheads="1"/>
          </p:cNvSpPr>
          <p:nvPr/>
        </p:nvSpPr>
        <p:spPr bwMode="auto">
          <a:xfrm>
            <a:off x="5864320" y="5310540"/>
            <a:ext cx="338233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457" name="Line 89"/>
          <p:cNvSpPr>
            <a:spLocks noChangeShapeType="1"/>
          </p:cNvSpPr>
          <p:nvPr/>
        </p:nvSpPr>
        <p:spPr bwMode="auto">
          <a:xfrm>
            <a:off x="6020925" y="5867500"/>
            <a:ext cx="0" cy="3811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58" name="Rectangle 90"/>
          <p:cNvSpPr>
            <a:spLocks noChangeArrowheads="1"/>
          </p:cNvSpPr>
          <p:nvPr/>
        </p:nvSpPr>
        <p:spPr bwMode="auto">
          <a:xfrm>
            <a:off x="5113611" y="6134922"/>
            <a:ext cx="1220526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RegDst</a:t>
            </a:r>
            <a:endParaRPr lang="en-US" sz="2800" u="sng" dirty="0"/>
          </a:p>
        </p:txBody>
      </p:sp>
      <p:sp>
        <p:nvSpPr>
          <p:cNvPr id="826459" name="Rectangle 91"/>
          <p:cNvSpPr>
            <a:spLocks noChangeArrowheads="1"/>
          </p:cNvSpPr>
          <p:nvPr/>
        </p:nvSpPr>
        <p:spPr bwMode="auto">
          <a:xfrm>
            <a:off x="3427989" y="5139737"/>
            <a:ext cx="509754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0" name="Rectangle 92"/>
          <p:cNvSpPr>
            <a:spLocks noChangeArrowheads="1"/>
          </p:cNvSpPr>
          <p:nvPr/>
        </p:nvSpPr>
        <p:spPr bwMode="auto">
          <a:xfrm>
            <a:off x="3428226" y="5713456"/>
            <a:ext cx="577080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Rd</a:t>
            </a:r>
            <a:endParaRPr lang="en-US" sz="2800"/>
          </a:p>
        </p:txBody>
      </p:sp>
      <p:sp>
        <p:nvSpPr>
          <p:cNvPr id="826461" name="Rectangle 93"/>
          <p:cNvSpPr>
            <a:spLocks noChangeArrowheads="1"/>
          </p:cNvSpPr>
          <p:nvPr/>
        </p:nvSpPr>
        <p:spPr bwMode="auto">
          <a:xfrm>
            <a:off x="3165696" y="3863727"/>
            <a:ext cx="1227899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0003D7"/>
                </a:solidFill>
              </a:rPr>
              <a:t>Imm16</a:t>
            </a:r>
            <a:endParaRPr lang="en-US" sz="2800" dirty="0"/>
          </a:p>
        </p:txBody>
      </p:sp>
      <p:sp>
        <p:nvSpPr>
          <p:cNvPr id="826462" name="Line 94"/>
          <p:cNvSpPr>
            <a:spLocks noChangeShapeType="1"/>
          </p:cNvSpPr>
          <p:nvPr/>
        </p:nvSpPr>
        <p:spPr bwMode="auto">
          <a:xfrm>
            <a:off x="2286304" y="5521771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Line 95"/>
          <p:cNvSpPr>
            <a:spLocks noChangeShapeType="1"/>
          </p:cNvSpPr>
          <p:nvPr/>
        </p:nvSpPr>
        <p:spPr bwMode="auto">
          <a:xfrm>
            <a:off x="3273793" y="3979291"/>
            <a:ext cx="19423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4" name="Rectangle 96"/>
          <p:cNvSpPr>
            <a:spLocks noChangeArrowheads="1"/>
          </p:cNvSpPr>
          <p:nvPr/>
        </p:nvSpPr>
        <p:spPr bwMode="auto">
          <a:xfrm>
            <a:off x="3200209" y="3555888"/>
            <a:ext cx="921726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PC+4</a:t>
            </a:r>
          </a:p>
        </p:txBody>
      </p:sp>
      <p:sp>
        <p:nvSpPr>
          <p:cNvPr id="826465" name="Line 97"/>
          <p:cNvSpPr>
            <a:spLocks noChangeShapeType="1"/>
          </p:cNvSpPr>
          <p:nvPr/>
        </p:nvSpPr>
        <p:spPr bwMode="auto">
          <a:xfrm>
            <a:off x="5642460" y="3979291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Rectangle 98"/>
          <p:cNvSpPr>
            <a:spLocks noChangeArrowheads="1"/>
          </p:cNvSpPr>
          <p:nvPr/>
        </p:nvSpPr>
        <p:spPr bwMode="auto">
          <a:xfrm>
            <a:off x="6298298" y="3782791"/>
            <a:ext cx="814324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PC+4</a:t>
            </a:r>
          </a:p>
        </p:txBody>
      </p:sp>
      <p:sp>
        <p:nvSpPr>
          <p:cNvPr id="826467" name="Rectangle 99"/>
          <p:cNvSpPr>
            <a:spLocks noChangeArrowheads="1"/>
          </p:cNvSpPr>
          <p:nvPr/>
        </p:nvSpPr>
        <p:spPr bwMode="auto">
          <a:xfrm>
            <a:off x="3428226" y="4202635"/>
            <a:ext cx="527387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Rs</a:t>
            </a:r>
            <a:endParaRPr lang="en-US" sz="2800" dirty="0"/>
          </a:p>
        </p:txBody>
      </p:sp>
      <p:sp>
        <p:nvSpPr>
          <p:cNvPr id="826468" name="Rectangle 100"/>
          <p:cNvSpPr>
            <a:spLocks noChangeArrowheads="1"/>
          </p:cNvSpPr>
          <p:nvPr/>
        </p:nvSpPr>
        <p:spPr bwMode="auto">
          <a:xfrm>
            <a:off x="3425612" y="4793113"/>
            <a:ext cx="509754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9" name="Line 101"/>
          <p:cNvSpPr>
            <a:spLocks noChangeShapeType="1"/>
          </p:cNvSpPr>
          <p:nvPr/>
        </p:nvSpPr>
        <p:spPr bwMode="auto">
          <a:xfrm flipV="1">
            <a:off x="3454325" y="4246713"/>
            <a:ext cx="0" cy="15424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0" name="Line 102"/>
          <p:cNvSpPr>
            <a:spLocks noChangeShapeType="1"/>
          </p:cNvSpPr>
          <p:nvPr/>
        </p:nvSpPr>
        <p:spPr bwMode="auto">
          <a:xfrm>
            <a:off x="5642461" y="5789193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1" name="Line 103"/>
          <p:cNvSpPr>
            <a:spLocks noChangeShapeType="1"/>
          </p:cNvSpPr>
          <p:nvPr/>
        </p:nvSpPr>
        <p:spPr bwMode="auto">
          <a:xfrm>
            <a:off x="5642461" y="5521771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2" name="Line 104"/>
          <p:cNvSpPr>
            <a:spLocks noChangeShapeType="1"/>
          </p:cNvSpPr>
          <p:nvPr/>
        </p:nvSpPr>
        <p:spPr bwMode="auto">
          <a:xfrm>
            <a:off x="8013303" y="5656221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3" name="Line 105"/>
          <p:cNvSpPr>
            <a:spLocks noChangeShapeType="1"/>
          </p:cNvSpPr>
          <p:nvPr/>
        </p:nvSpPr>
        <p:spPr bwMode="auto">
          <a:xfrm>
            <a:off x="10482022" y="5656221"/>
            <a:ext cx="26318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4" name="Line 106"/>
          <p:cNvSpPr>
            <a:spLocks noChangeShapeType="1"/>
          </p:cNvSpPr>
          <p:nvPr/>
        </p:nvSpPr>
        <p:spPr bwMode="auto">
          <a:xfrm>
            <a:off x="10760432" y="5666564"/>
            <a:ext cx="0" cy="3132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5" name="Line 107"/>
          <p:cNvSpPr>
            <a:spLocks noChangeShapeType="1"/>
          </p:cNvSpPr>
          <p:nvPr/>
        </p:nvSpPr>
        <p:spPr bwMode="auto">
          <a:xfrm flipH="1">
            <a:off x="4146003" y="5991607"/>
            <a:ext cx="66144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6" name="Line 108"/>
          <p:cNvSpPr>
            <a:spLocks noChangeShapeType="1"/>
          </p:cNvSpPr>
          <p:nvPr/>
        </p:nvSpPr>
        <p:spPr bwMode="auto">
          <a:xfrm flipV="1">
            <a:off x="4146002" y="5453807"/>
            <a:ext cx="0" cy="53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7" name="Line 109"/>
          <p:cNvSpPr>
            <a:spLocks noChangeShapeType="1"/>
          </p:cNvSpPr>
          <p:nvPr/>
        </p:nvSpPr>
        <p:spPr bwMode="auto">
          <a:xfrm>
            <a:off x="11396000" y="5252871"/>
            <a:ext cx="5610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8" name="Line 110"/>
          <p:cNvSpPr>
            <a:spLocks noChangeShapeType="1"/>
          </p:cNvSpPr>
          <p:nvPr/>
        </p:nvSpPr>
        <p:spPr bwMode="auto">
          <a:xfrm>
            <a:off x="11452109" y="5264692"/>
            <a:ext cx="0" cy="8495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9" name="Line 111"/>
          <p:cNvSpPr>
            <a:spLocks noChangeShapeType="1"/>
          </p:cNvSpPr>
          <p:nvPr/>
        </p:nvSpPr>
        <p:spPr bwMode="auto">
          <a:xfrm flipH="1">
            <a:off x="4541869" y="6124580"/>
            <a:ext cx="691024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0" name="Line 112"/>
          <p:cNvSpPr>
            <a:spLocks noChangeShapeType="1"/>
          </p:cNvSpPr>
          <p:nvPr/>
        </p:nvSpPr>
        <p:spPr bwMode="auto">
          <a:xfrm flipV="1">
            <a:off x="4541867" y="5453809"/>
            <a:ext cx="0" cy="6707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1" name="Line 113"/>
          <p:cNvSpPr>
            <a:spLocks noChangeShapeType="1"/>
          </p:cNvSpPr>
          <p:nvPr/>
        </p:nvSpPr>
        <p:spPr bwMode="auto">
          <a:xfrm>
            <a:off x="3273793" y="5521771"/>
            <a:ext cx="16530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2" name="Line 114"/>
          <p:cNvSpPr>
            <a:spLocks noChangeShapeType="1"/>
          </p:cNvSpPr>
          <p:nvPr/>
        </p:nvSpPr>
        <p:spPr bwMode="auto">
          <a:xfrm>
            <a:off x="2286304" y="3979291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3" name="Rectangle 115"/>
          <p:cNvSpPr>
            <a:spLocks noChangeArrowheads="1"/>
          </p:cNvSpPr>
          <p:nvPr/>
        </p:nvSpPr>
        <p:spPr bwMode="auto">
          <a:xfrm rot="5400000">
            <a:off x="1692254" y="3936138"/>
            <a:ext cx="83911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PC+4</a:t>
            </a:r>
            <a:endParaRPr lang="en-US" sz="2800" dirty="0"/>
          </a:p>
        </p:txBody>
      </p:sp>
      <p:sp>
        <p:nvSpPr>
          <p:cNvPr id="826484" name="Line 116"/>
          <p:cNvSpPr>
            <a:spLocks noChangeShapeType="1"/>
          </p:cNvSpPr>
          <p:nvPr/>
        </p:nvSpPr>
        <p:spPr bwMode="auto">
          <a:xfrm>
            <a:off x="1298816" y="4515613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5" name="Line 117"/>
          <p:cNvSpPr>
            <a:spLocks noChangeShapeType="1"/>
          </p:cNvSpPr>
          <p:nvPr/>
        </p:nvSpPr>
        <p:spPr bwMode="auto">
          <a:xfrm>
            <a:off x="7123692" y="4515613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6" name="Line 118"/>
          <p:cNvSpPr>
            <a:spLocks noChangeShapeType="1"/>
          </p:cNvSpPr>
          <p:nvPr/>
        </p:nvSpPr>
        <p:spPr bwMode="auto">
          <a:xfrm flipH="1">
            <a:off x="8589700" y="3979291"/>
            <a:ext cx="300162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7" name="Line 119"/>
          <p:cNvSpPr>
            <a:spLocks noChangeShapeType="1"/>
          </p:cNvSpPr>
          <p:nvPr/>
        </p:nvSpPr>
        <p:spPr bwMode="auto">
          <a:xfrm flipH="1">
            <a:off x="8589700" y="4112264"/>
            <a:ext cx="300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8889860" y="3911328"/>
            <a:ext cx="495919" cy="270377"/>
            <a:chOff x="4322" y="2256"/>
            <a:chExt cx="241" cy="193"/>
          </a:xfrm>
        </p:grpSpPr>
        <p:sp>
          <p:nvSpPr>
            <p:cNvPr id="826489" name="Arc 121"/>
            <p:cNvSpPr>
              <a:spLocks/>
            </p:cNvSpPr>
            <p:nvPr/>
          </p:nvSpPr>
          <p:spPr bwMode="auto">
            <a:xfrm>
              <a:off x="4466" y="2265"/>
              <a:ext cx="89" cy="88"/>
            </a:xfrm>
            <a:custGeom>
              <a:avLst/>
              <a:gdLst>
                <a:gd name="G0" fmla="+- 245 0 0"/>
                <a:gd name="G1" fmla="+- 21600 0 0"/>
                <a:gd name="G2" fmla="+- 21600 0 0"/>
                <a:gd name="T0" fmla="*/ 0 w 21845"/>
                <a:gd name="T1" fmla="*/ 2 h 21600"/>
                <a:gd name="T2" fmla="*/ 21845 w 21845"/>
                <a:gd name="T3" fmla="*/ 21600 h 21600"/>
                <a:gd name="T4" fmla="*/ 245 w 218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45" h="21600" fill="none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</a:path>
                <a:path w="21845" h="21600" stroke="0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  <a:lnTo>
                    <a:pt x="2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0" name="Arc 122"/>
            <p:cNvSpPr>
              <a:spLocks/>
            </p:cNvSpPr>
            <p:nvPr/>
          </p:nvSpPr>
          <p:spPr bwMode="auto">
            <a:xfrm rot="10800000">
              <a:off x="4475" y="2361"/>
              <a:ext cx="88" cy="88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55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1" name="Line 123"/>
            <p:cNvSpPr>
              <a:spLocks noChangeShapeType="1"/>
            </p:cNvSpPr>
            <p:nvPr/>
          </p:nvSpPr>
          <p:spPr bwMode="auto">
            <a:xfrm flipH="1">
              <a:off x="4322" y="22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2" name="Line 124"/>
            <p:cNvSpPr>
              <a:spLocks noChangeShapeType="1"/>
            </p:cNvSpPr>
            <p:nvPr/>
          </p:nvSpPr>
          <p:spPr bwMode="auto">
            <a:xfrm flipH="1">
              <a:off x="4322" y="24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3" name="Line 125"/>
            <p:cNvSpPr>
              <a:spLocks noChangeShapeType="1"/>
            </p:cNvSpPr>
            <p:nvPr/>
          </p:nvSpPr>
          <p:spPr bwMode="auto">
            <a:xfrm>
              <a:off x="4322" y="22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94" name="Rectangle 126"/>
          <p:cNvSpPr>
            <a:spLocks noChangeArrowheads="1"/>
          </p:cNvSpPr>
          <p:nvPr/>
        </p:nvSpPr>
        <p:spPr bwMode="auto">
          <a:xfrm flipH="1">
            <a:off x="7933636" y="4169733"/>
            <a:ext cx="740651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Zero</a:t>
            </a:r>
          </a:p>
        </p:txBody>
      </p:sp>
      <p:sp>
        <p:nvSpPr>
          <p:cNvPr id="826495" name="Rectangle 127"/>
          <p:cNvSpPr>
            <a:spLocks noChangeArrowheads="1"/>
          </p:cNvSpPr>
          <p:nvPr/>
        </p:nvSpPr>
        <p:spPr bwMode="auto">
          <a:xfrm flipH="1">
            <a:off x="8212129" y="2658429"/>
            <a:ext cx="1218731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6600"/>
                </a:solidFill>
              </a:rPr>
              <a:t>Branch</a:t>
            </a:r>
            <a:endParaRPr lang="en-US" sz="2800" u="sng"/>
          </a:p>
        </p:txBody>
      </p:sp>
      <p:sp>
        <p:nvSpPr>
          <p:cNvPr id="826496" name="Line 128"/>
          <p:cNvSpPr>
            <a:spLocks noChangeShapeType="1"/>
          </p:cNvSpPr>
          <p:nvPr/>
        </p:nvSpPr>
        <p:spPr bwMode="auto">
          <a:xfrm flipV="1">
            <a:off x="8589698" y="4112265"/>
            <a:ext cx="0" cy="4033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7" name="Line 129"/>
          <p:cNvSpPr>
            <a:spLocks noChangeShapeType="1"/>
          </p:cNvSpPr>
          <p:nvPr/>
        </p:nvSpPr>
        <p:spPr bwMode="auto">
          <a:xfrm flipH="1" flipV="1">
            <a:off x="8589698" y="3106106"/>
            <a:ext cx="2176" cy="873186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8" name="Line 130"/>
          <p:cNvSpPr>
            <a:spLocks noChangeShapeType="1"/>
          </p:cNvSpPr>
          <p:nvPr/>
        </p:nvSpPr>
        <p:spPr bwMode="auto">
          <a:xfrm>
            <a:off x="8013303" y="4515613"/>
            <a:ext cx="5589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9" name="Line 131"/>
          <p:cNvSpPr>
            <a:spLocks noChangeShapeType="1"/>
          </p:cNvSpPr>
          <p:nvPr/>
        </p:nvSpPr>
        <p:spPr bwMode="auto">
          <a:xfrm>
            <a:off x="8013303" y="3979291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1431497" y="3385347"/>
            <a:ext cx="295811" cy="459493"/>
            <a:chOff x="696" y="1880"/>
            <a:chExt cx="144" cy="328"/>
          </a:xfrm>
        </p:grpSpPr>
        <p:sp>
          <p:nvSpPr>
            <p:cNvPr id="826501" name="Line 133"/>
            <p:cNvSpPr>
              <a:spLocks noChangeShapeType="1"/>
            </p:cNvSpPr>
            <p:nvPr/>
          </p:nvSpPr>
          <p:spPr bwMode="auto">
            <a:xfrm>
              <a:off x="840" y="188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2" name="Line 134"/>
            <p:cNvSpPr>
              <a:spLocks noChangeShapeType="1"/>
            </p:cNvSpPr>
            <p:nvPr/>
          </p:nvSpPr>
          <p:spPr bwMode="auto">
            <a:xfrm flipH="1">
              <a:off x="696" y="1880"/>
              <a:ext cx="144" cy="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3" name="Line 135"/>
            <p:cNvSpPr>
              <a:spLocks noChangeShapeType="1"/>
            </p:cNvSpPr>
            <p:nvPr/>
          </p:nvSpPr>
          <p:spPr bwMode="auto">
            <a:xfrm flipH="1" flipV="1">
              <a:off x="696" y="2167"/>
              <a:ext cx="144" cy="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4" name="Line 136"/>
            <p:cNvSpPr>
              <a:spLocks noChangeShapeType="1"/>
            </p:cNvSpPr>
            <p:nvPr/>
          </p:nvSpPr>
          <p:spPr bwMode="auto">
            <a:xfrm>
              <a:off x="696" y="191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05" name="Rectangle 137"/>
          <p:cNvSpPr>
            <a:spLocks noChangeArrowheads="1"/>
          </p:cNvSpPr>
          <p:nvPr/>
        </p:nvSpPr>
        <p:spPr bwMode="auto">
          <a:xfrm flipH="1">
            <a:off x="1395164" y="3258498"/>
            <a:ext cx="338233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26506" name="Rectangle 138"/>
          <p:cNvSpPr>
            <a:spLocks noChangeArrowheads="1"/>
          </p:cNvSpPr>
          <p:nvPr/>
        </p:nvSpPr>
        <p:spPr bwMode="auto">
          <a:xfrm flipH="1">
            <a:off x="1395164" y="3521118"/>
            <a:ext cx="338233" cy="415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507" name="Line 139"/>
          <p:cNvSpPr>
            <a:spLocks noChangeShapeType="1"/>
          </p:cNvSpPr>
          <p:nvPr/>
        </p:nvSpPr>
        <p:spPr bwMode="auto">
          <a:xfrm>
            <a:off x="1694681" y="3710391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8" name="Line 140"/>
          <p:cNvSpPr>
            <a:spLocks noChangeShapeType="1"/>
          </p:cNvSpPr>
          <p:nvPr/>
        </p:nvSpPr>
        <p:spPr bwMode="auto">
          <a:xfrm>
            <a:off x="2466837" y="3720734"/>
            <a:ext cx="0" cy="246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9" name="Oval 141"/>
          <p:cNvSpPr>
            <a:spLocks noChangeArrowheads="1"/>
          </p:cNvSpPr>
          <p:nvPr/>
        </p:nvSpPr>
        <p:spPr bwMode="auto">
          <a:xfrm>
            <a:off x="2977981" y="3720733"/>
            <a:ext cx="165306" cy="11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0" name="Line 142"/>
          <p:cNvSpPr>
            <a:spLocks noChangeShapeType="1"/>
          </p:cNvSpPr>
          <p:nvPr/>
        </p:nvSpPr>
        <p:spPr bwMode="auto">
          <a:xfrm>
            <a:off x="1085658" y="3587761"/>
            <a:ext cx="0" cy="110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1" name="Oval 143"/>
          <p:cNvSpPr>
            <a:spLocks noChangeArrowheads="1"/>
          </p:cNvSpPr>
          <p:nvPr/>
        </p:nvSpPr>
        <p:spPr bwMode="auto">
          <a:xfrm>
            <a:off x="1003005" y="3720733"/>
            <a:ext cx="165306" cy="11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2" name="Line 144"/>
          <p:cNvSpPr>
            <a:spLocks noChangeShapeType="1"/>
          </p:cNvSpPr>
          <p:nvPr/>
        </p:nvSpPr>
        <p:spPr bwMode="auto">
          <a:xfrm flipH="1">
            <a:off x="393982" y="3509455"/>
            <a:ext cx="98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3" name="Line 145"/>
          <p:cNvSpPr>
            <a:spLocks noChangeShapeType="1"/>
          </p:cNvSpPr>
          <p:nvPr/>
        </p:nvSpPr>
        <p:spPr bwMode="auto">
          <a:xfrm>
            <a:off x="411382" y="4515613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4" name="Line 146"/>
          <p:cNvSpPr>
            <a:spLocks noChangeShapeType="1"/>
          </p:cNvSpPr>
          <p:nvPr/>
        </p:nvSpPr>
        <p:spPr bwMode="auto">
          <a:xfrm>
            <a:off x="393981" y="3519798"/>
            <a:ext cx="0" cy="983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5" name="Line 147"/>
          <p:cNvSpPr>
            <a:spLocks noChangeShapeType="1"/>
          </p:cNvSpPr>
          <p:nvPr/>
        </p:nvSpPr>
        <p:spPr bwMode="auto">
          <a:xfrm flipH="1">
            <a:off x="1677281" y="3509455"/>
            <a:ext cx="66144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6" name="Line 148"/>
          <p:cNvSpPr>
            <a:spLocks noChangeShapeType="1"/>
          </p:cNvSpPr>
          <p:nvPr/>
        </p:nvSpPr>
        <p:spPr bwMode="auto">
          <a:xfrm flipV="1">
            <a:off x="8291712" y="3509456"/>
            <a:ext cx="0" cy="4698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7" name="Line 149"/>
          <p:cNvSpPr>
            <a:spLocks noChangeShapeType="1"/>
          </p:cNvSpPr>
          <p:nvPr/>
        </p:nvSpPr>
        <p:spPr bwMode="auto">
          <a:xfrm>
            <a:off x="9394481" y="4045777"/>
            <a:ext cx="3632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8" name="Line 150"/>
          <p:cNvSpPr>
            <a:spLocks noChangeShapeType="1"/>
          </p:cNvSpPr>
          <p:nvPr/>
        </p:nvSpPr>
        <p:spPr bwMode="auto">
          <a:xfrm>
            <a:off x="1596803" y="3240555"/>
            <a:ext cx="81609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9" name="Line 151"/>
          <p:cNvSpPr>
            <a:spLocks noChangeShapeType="1"/>
          </p:cNvSpPr>
          <p:nvPr/>
        </p:nvSpPr>
        <p:spPr bwMode="auto">
          <a:xfrm>
            <a:off x="9772944" y="3252376"/>
            <a:ext cx="0" cy="7815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0" name="Line 152"/>
          <p:cNvSpPr>
            <a:spLocks noChangeShapeType="1"/>
          </p:cNvSpPr>
          <p:nvPr/>
        </p:nvSpPr>
        <p:spPr bwMode="auto">
          <a:xfrm>
            <a:off x="1579403" y="3252376"/>
            <a:ext cx="0" cy="1108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1" name="Line 153"/>
          <p:cNvSpPr>
            <a:spLocks noChangeShapeType="1"/>
          </p:cNvSpPr>
          <p:nvPr/>
        </p:nvSpPr>
        <p:spPr bwMode="auto">
          <a:xfrm>
            <a:off x="5429302" y="3587761"/>
            <a:ext cx="0" cy="110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2" name="Oval 154"/>
          <p:cNvSpPr>
            <a:spLocks noChangeArrowheads="1"/>
          </p:cNvSpPr>
          <p:nvPr/>
        </p:nvSpPr>
        <p:spPr bwMode="auto">
          <a:xfrm>
            <a:off x="5346648" y="3720733"/>
            <a:ext cx="165306" cy="11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3" name="Line 155"/>
          <p:cNvSpPr>
            <a:spLocks noChangeShapeType="1"/>
          </p:cNvSpPr>
          <p:nvPr/>
        </p:nvSpPr>
        <p:spPr bwMode="auto">
          <a:xfrm>
            <a:off x="7797968" y="3587761"/>
            <a:ext cx="0" cy="110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4" name="Oval 156"/>
          <p:cNvSpPr>
            <a:spLocks noChangeArrowheads="1"/>
          </p:cNvSpPr>
          <p:nvPr/>
        </p:nvSpPr>
        <p:spPr bwMode="auto">
          <a:xfrm>
            <a:off x="7717490" y="3720733"/>
            <a:ext cx="163131" cy="11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5" name="Line 157"/>
          <p:cNvSpPr>
            <a:spLocks noChangeShapeType="1"/>
          </p:cNvSpPr>
          <p:nvPr/>
        </p:nvSpPr>
        <p:spPr bwMode="auto">
          <a:xfrm>
            <a:off x="10266689" y="3587761"/>
            <a:ext cx="0" cy="110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6" name="Oval 158"/>
          <p:cNvSpPr>
            <a:spLocks noChangeArrowheads="1"/>
          </p:cNvSpPr>
          <p:nvPr/>
        </p:nvSpPr>
        <p:spPr bwMode="auto">
          <a:xfrm>
            <a:off x="10184036" y="3720733"/>
            <a:ext cx="165306" cy="11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7" name="Line 159"/>
          <p:cNvSpPr>
            <a:spLocks noChangeShapeType="1"/>
          </p:cNvSpPr>
          <p:nvPr/>
        </p:nvSpPr>
        <p:spPr bwMode="auto">
          <a:xfrm flipV="1">
            <a:off x="1085658" y="2033461"/>
            <a:ext cx="0" cy="14080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8" name="Line 160"/>
          <p:cNvSpPr>
            <a:spLocks noChangeShapeType="1"/>
          </p:cNvSpPr>
          <p:nvPr/>
        </p:nvSpPr>
        <p:spPr bwMode="auto">
          <a:xfrm flipV="1">
            <a:off x="3060634" y="2033461"/>
            <a:ext cx="0" cy="14080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9" name="Line 161"/>
          <p:cNvSpPr>
            <a:spLocks noChangeShapeType="1"/>
          </p:cNvSpPr>
          <p:nvPr/>
        </p:nvSpPr>
        <p:spPr bwMode="auto">
          <a:xfrm flipV="1">
            <a:off x="5429302" y="2033461"/>
            <a:ext cx="0" cy="14080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0" name="Line 162"/>
          <p:cNvSpPr>
            <a:spLocks noChangeShapeType="1"/>
          </p:cNvSpPr>
          <p:nvPr/>
        </p:nvSpPr>
        <p:spPr bwMode="auto">
          <a:xfrm flipV="1">
            <a:off x="7797968" y="2033461"/>
            <a:ext cx="0" cy="14080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1" name="Line 163"/>
          <p:cNvSpPr>
            <a:spLocks noChangeShapeType="1"/>
          </p:cNvSpPr>
          <p:nvPr/>
        </p:nvSpPr>
        <p:spPr bwMode="auto">
          <a:xfrm flipV="1">
            <a:off x="10266689" y="2033461"/>
            <a:ext cx="0" cy="140803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494036" y="1634545"/>
            <a:ext cx="10464331" cy="335387"/>
            <a:chOff x="240" y="576"/>
            <a:chExt cx="5088" cy="240"/>
          </a:xfrm>
        </p:grpSpPr>
        <p:sp>
          <p:nvSpPr>
            <p:cNvPr id="826533" name="Line 165"/>
            <p:cNvSpPr>
              <a:spLocks noChangeShapeType="1"/>
            </p:cNvSpPr>
            <p:nvPr/>
          </p:nvSpPr>
          <p:spPr bwMode="auto">
            <a:xfrm flipV="1">
              <a:off x="52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4" name="Line 166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5" name="Line 167"/>
            <p:cNvSpPr>
              <a:spLocks noChangeShapeType="1"/>
            </p:cNvSpPr>
            <p:nvPr/>
          </p:nvSpPr>
          <p:spPr bwMode="auto">
            <a:xfrm flipV="1">
              <a:off x="2640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6" name="Line 168"/>
            <p:cNvSpPr>
              <a:spLocks noChangeShapeType="1"/>
            </p:cNvSpPr>
            <p:nvPr/>
          </p:nvSpPr>
          <p:spPr bwMode="auto">
            <a:xfrm flipV="1">
              <a:off x="37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7" name="Line 169"/>
            <p:cNvSpPr>
              <a:spLocks noChangeShapeType="1"/>
            </p:cNvSpPr>
            <p:nvPr/>
          </p:nvSpPr>
          <p:spPr bwMode="auto">
            <a:xfrm flipV="1">
              <a:off x="49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8" name="Line 170"/>
            <p:cNvSpPr>
              <a:spLocks noChangeShapeType="1"/>
            </p:cNvSpPr>
            <p:nvPr/>
          </p:nvSpPr>
          <p:spPr bwMode="auto">
            <a:xfrm flipH="1">
              <a:off x="240" y="8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9" name="Line 171"/>
            <p:cNvSpPr>
              <a:spLocks noChangeShapeType="1"/>
            </p:cNvSpPr>
            <p:nvPr/>
          </p:nvSpPr>
          <p:spPr bwMode="auto">
            <a:xfrm flipH="1">
              <a:off x="1008" y="81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0" name="Line 172"/>
            <p:cNvSpPr>
              <a:spLocks noChangeShapeType="1"/>
            </p:cNvSpPr>
            <p:nvPr/>
          </p:nvSpPr>
          <p:spPr bwMode="auto">
            <a:xfrm flipV="1">
              <a:off x="100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1" name="Line 173"/>
            <p:cNvSpPr>
              <a:spLocks noChangeShapeType="1"/>
            </p:cNvSpPr>
            <p:nvPr/>
          </p:nvSpPr>
          <p:spPr bwMode="auto">
            <a:xfrm flipH="1">
              <a:off x="2064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2" name="Line 174"/>
            <p:cNvSpPr>
              <a:spLocks noChangeShapeType="1"/>
            </p:cNvSpPr>
            <p:nvPr/>
          </p:nvSpPr>
          <p:spPr bwMode="auto">
            <a:xfrm flipV="1">
              <a:off x="2064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3" name="Line 175"/>
            <p:cNvSpPr>
              <a:spLocks noChangeShapeType="1"/>
            </p:cNvSpPr>
            <p:nvPr/>
          </p:nvSpPr>
          <p:spPr bwMode="auto">
            <a:xfrm flipH="1">
              <a:off x="32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4" name="Line 176"/>
            <p:cNvSpPr>
              <a:spLocks noChangeShapeType="1"/>
            </p:cNvSpPr>
            <p:nvPr/>
          </p:nvSpPr>
          <p:spPr bwMode="auto">
            <a:xfrm flipV="1">
              <a:off x="32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5" name="Line 177"/>
            <p:cNvSpPr>
              <a:spLocks noChangeShapeType="1"/>
            </p:cNvSpPr>
            <p:nvPr/>
          </p:nvSpPr>
          <p:spPr bwMode="auto">
            <a:xfrm flipH="1">
              <a:off x="44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6" name="Line 178"/>
            <p:cNvSpPr>
              <a:spLocks noChangeShapeType="1"/>
            </p:cNvSpPr>
            <p:nvPr/>
          </p:nvSpPr>
          <p:spPr bwMode="auto">
            <a:xfrm flipV="1">
              <a:off x="44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7" name="Line 179"/>
            <p:cNvSpPr>
              <a:spLocks noChangeShapeType="1"/>
            </p:cNvSpPr>
            <p:nvPr/>
          </p:nvSpPr>
          <p:spPr bwMode="auto">
            <a:xfrm flipH="1">
              <a:off x="528" y="57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8" name="Line 180"/>
            <p:cNvSpPr>
              <a:spLocks noChangeShapeType="1"/>
            </p:cNvSpPr>
            <p:nvPr/>
          </p:nvSpPr>
          <p:spPr bwMode="auto">
            <a:xfrm flipH="1">
              <a:off x="1488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9" name="Line 181"/>
            <p:cNvSpPr>
              <a:spLocks noChangeShapeType="1"/>
            </p:cNvSpPr>
            <p:nvPr/>
          </p:nvSpPr>
          <p:spPr bwMode="auto">
            <a:xfrm flipH="1">
              <a:off x="2640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0" name="Line 182"/>
            <p:cNvSpPr>
              <a:spLocks noChangeShapeType="1"/>
            </p:cNvSpPr>
            <p:nvPr/>
          </p:nvSpPr>
          <p:spPr bwMode="auto">
            <a:xfrm flipH="1">
              <a:off x="3792" y="57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1" name="Line 183"/>
            <p:cNvSpPr>
              <a:spLocks noChangeShapeType="1"/>
            </p:cNvSpPr>
            <p:nvPr/>
          </p:nvSpPr>
          <p:spPr bwMode="auto">
            <a:xfrm flipH="1">
              <a:off x="4992" y="5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52" name="Rectangle 184"/>
          <p:cNvSpPr>
            <a:spLocks noChangeArrowheads="1"/>
          </p:cNvSpPr>
          <p:nvPr/>
        </p:nvSpPr>
        <p:spPr bwMode="auto">
          <a:xfrm>
            <a:off x="367880" y="1532073"/>
            <a:ext cx="634788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Clk</a:t>
            </a:r>
            <a:endParaRPr lang="en-US" sz="2800" b="1" dirty="0"/>
          </a:p>
        </p:txBody>
      </p:sp>
      <p:sp>
        <p:nvSpPr>
          <p:cNvPr id="826553" name="Line 185"/>
          <p:cNvSpPr>
            <a:spLocks noChangeShapeType="1"/>
          </p:cNvSpPr>
          <p:nvPr/>
        </p:nvSpPr>
        <p:spPr bwMode="auto">
          <a:xfrm>
            <a:off x="1283591" y="2043803"/>
            <a:ext cx="0" cy="246737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4" name="Line 186"/>
          <p:cNvSpPr>
            <a:spLocks noChangeShapeType="1"/>
          </p:cNvSpPr>
          <p:nvPr/>
        </p:nvSpPr>
        <p:spPr bwMode="auto">
          <a:xfrm>
            <a:off x="1298817" y="2167911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5" name="Line 187"/>
          <p:cNvSpPr>
            <a:spLocks noChangeShapeType="1"/>
          </p:cNvSpPr>
          <p:nvPr/>
        </p:nvSpPr>
        <p:spPr bwMode="auto">
          <a:xfrm>
            <a:off x="3258568" y="2043803"/>
            <a:ext cx="0" cy="246737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6" name="Line 188"/>
          <p:cNvSpPr>
            <a:spLocks noChangeShapeType="1"/>
          </p:cNvSpPr>
          <p:nvPr/>
        </p:nvSpPr>
        <p:spPr bwMode="auto">
          <a:xfrm>
            <a:off x="3273794" y="2167911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7" name="Line 189"/>
          <p:cNvSpPr>
            <a:spLocks noChangeShapeType="1"/>
          </p:cNvSpPr>
          <p:nvPr/>
        </p:nvSpPr>
        <p:spPr bwMode="auto">
          <a:xfrm>
            <a:off x="5627234" y="2043803"/>
            <a:ext cx="0" cy="246737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8" name="Line 190"/>
          <p:cNvSpPr>
            <a:spLocks noChangeShapeType="1"/>
          </p:cNvSpPr>
          <p:nvPr/>
        </p:nvSpPr>
        <p:spPr bwMode="auto">
          <a:xfrm>
            <a:off x="5642460" y="2167911"/>
            <a:ext cx="214028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9" name="Line 191"/>
          <p:cNvSpPr>
            <a:spLocks noChangeShapeType="1"/>
          </p:cNvSpPr>
          <p:nvPr/>
        </p:nvSpPr>
        <p:spPr bwMode="auto">
          <a:xfrm>
            <a:off x="7995901" y="2043803"/>
            <a:ext cx="0" cy="246737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0" name="Line 192"/>
          <p:cNvSpPr>
            <a:spLocks noChangeShapeType="1"/>
          </p:cNvSpPr>
          <p:nvPr/>
        </p:nvSpPr>
        <p:spPr bwMode="auto">
          <a:xfrm>
            <a:off x="8013303" y="2167911"/>
            <a:ext cx="223816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1" name="Line 193"/>
          <p:cNvSpPr>
            <a:spLocks noChangeShapeType="1"/>
          </p:cNvSpPr>
          <p:nvPr/>
        </p:nvSpPr>
        <p:spPr bwMode="auto">
          <a:xfrm>
            <a:off x="10464621" y="2043803"/>
            <a:ext cx="0" cy="246737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2" name="Line 194"/>
          <p:cNvSpPr>
            <a:spLocks noChangeShapeType="1"/>
          </p:cNvSpPr>
          <p:nvPr/>
        </p:nvSpPr>
        <p:spPr bwMode="auto">
          <a:xfrm>
            <a:off x="10482023" y="2167911"/>
            <a:ext cx="75475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3" name="Rectangle 195"/>
          <p:cNvSpPr>
            <a:spLocks noChangeArrowheads="1"/>
          </p:cNvSpPr>
          <p:nvPr/>
        </p:nvSpPr>
        <p:spPr bwMode="auto">
          <a:xfrm>
            <a:off x="1565113" y="2085896"/>
            <a:ext cx="1028999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Ifetch</a:t>
            </a:r>
            <a:endParaRPr lang="en-US" sz="2800" b="1" dirty="0"/>
          </a:p>
        </p:txBody>
      </p:sp>
      <p:sp>
        <p:nvSpPr>
          <p:cNvPr id="826564" name="Rectangle 196"/>
          <p:cNvSpPr>
            <a:spLocks noChangeArrowheads="1"/>
          </p:cNvSpPr>
          <p:nvPr/>
        </p:nvSpPr>
        <p:spPr bwMode="auto">
          <a:xfrm>
            <a:off x="3540091" y="2085896"/>
            <a:ext cx="1452897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Reg/Dec</a:t>
            </a:r>
          </a:p>
        </p:txBody>
      </p:sp>
      <p:sp>
        <p:nvSpPr>
          <p:cNvPr id="826565" name="Rectangle 197"/>
          <p:cNvSpPr>
            <a:spLocks noChangeArrowheads="1"/>
          </p:cNvSpPr>
          <p:nvPr/>
        </p:nvSpPr>
        <p:spPr bwMode="auto">
          <a:xfrm>
            <a:off x="6106691" y="2085896"/>
            <a:ext cx="846128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Exec</a:t>
            </a:r>
          </a:p>
        </p:txBody>
      </p:sp>
      <p:sp>
        <p:nvSpPr>
          <p:cNvPr id="826566" name="Rectangle 198"/>
          <p:cNvSpPr>
            <a:spLocks noChangeArrowheads="1"/>
          </p:cNvSpPr>
          <p:nvPr/>
        </p:nvSpPr>
        <p:spPr bwMode="auto">
          <a:xfrm>
            <a:off x="8575411" y="2085896"/>
            <a:ext cx="969816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Mem</a:t>
            </a:r>
          </a:p>
        </p:txBody>
      </p:sp>
      <p:sp>
        <p:nvSpPr>
          <p:cNvPr id="826567" name="Rectangle 199"/>
          <p:cNvSpPr>
            <a:spLocks noChangeArrowheads="1"/>
          </p:cNvSpPr>
          <p:nvPr/>
        </p:nvSpPr>
        <p:spPr bwMode="auto">
          <a:xfrm>
            <a:off x="10550386" y="2085896"/>
            <a:ext cx="828687" cy="471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WrB</a:t>
            </a:r>
          </a:p>
        </p:txBody>
      </p:sp>
      <p:sp>
        <p:nvSpPr>
          <p:cNvPr id="826568" name="Line 200"/>
          <p:cNvSpPr>
            <a:spLocks noChangeShapeType="1"/>
          </p:cNvSpPr>
          <p:nvPr/>
        </p:nvSpPr>
        <p:spPr bwMode="auto">
          <a:xfrm flipH="1">
            <a:off x="4753669" y="2488005"/>
            <a:ext cx="5758903" cy="378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9" name="Text Box 201"/>
          <p:cNvSpPr txBox="1">
            <a:spLocks noChangeArrowheads="1"/>
          </p:cNvSpPr>
          <p:nvPr/>
        </p:nvSpPr>
        <p:spPr bwMode="auto">
          <a:xfrm>
            <a:off x="6288902" y="4831907"/>
            <a:ext cx="824265" cy="6474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EX</a:t>
            </a:r>
          </a:p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Unit</a:t>
            </a:r>
          </a:p>
        </p:txBody>
      </p:sp>
      <p:sp>
        <p:nvSpPr>
          <p:cNvPr id="204" name="Rectangle 199"/>
          <p:cNvSpPr txBox="1">
            <a:spLocks noChangeArrowheads="1"/>
          </p:cNvSpPr>
          <p:nvPr/>
        </p:nvSpPr>
        <p:spPr>
          <a:xfrm>
            <a:off x="4048366" y="966597"/>
            <a:ext cx="86868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dirty="0" smtClean="0"/>
              <a:t>Location 8: </a:t>
            </a:r>
            <a:r>
              <a:rPr lang="en-US" dirty="0" err="1" smtClean="0"/>
              <a:t>lw</a:t>
            </a:r>
            <a:r>
              <a:rPr lang="en-US" dirty="0" smtClean="0"/>
              <a:t> $1, 0x100($2)  </a:t>
            </a:r>
            <a:r>
              <a:rPr lang="en-US" dirty="0" smtClean="0">
                <a:solidFill>
                  <a:srgbClr val="3333CC"/>
                </a:solidFill>
              </a:rPr>
              <a:t>$1 </a:t>
            </a:r>
            <a:r>
              <a:rPr lang="en-US" dirty="0" smtClean="0">
                <a:solidFill>
                  <a:srgbClr val="3333CC"/>
                </a:solidFill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3333CC"/>
                </a:solidFill>
              </a:rPr>
              <a:t> Mem{($2) +  0x100}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205" name="Oval 5"/>
          <p:cNvSpPr>
            <a:spLocks noChangeArrowheads="1"/>
          </p:cNvSpPr>
          <p:nvPr/>
        </p:nvSpPr>
        <p:spPr bwMode="auto">
          <a:xfrm>
            <a:off x="2930254" y="1432498"/>
            <a:ext cx="284986" cy="1275798"/>
          </a:xfrm>
          <a:prstGeom prst="ellipse">
            <a:avLst/>
          </a:prstGeom>
          <a:solidFill>
            <a:srgbClr val="FDC0E5">
              <a:alpha val="55000"/>
            </a:srgbClr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Rectangle 196"/>
          <p:cNvSpPr>
            <a:spLocks noChangeArrowheads="1"/>
          </p:cNvSpPr>
          <p:nvPr/>
        </p:nvSpPr>
        <p:spPr bwMode="auto">
          <a:xfrm>
            <a:off x="2043867" y="805913"/>
            <a:ext cx="216745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You are here!</a:t>
            </a:r>
          </a:p>
        </p:txBody>
      </p:sp>
      <p:sp>
        <p:nvSpPr>
          <p:cNvPr id="207" name="Oval 5"/>
          <p:cNvSpPr>
            <a:spLocks noChangeArrowheads="1"/>
          </p:cNvSpPr>
          <p:nvPr/>
        </p:nvSpPr>
        <p:spPr bwMode="auto">
          <a:xfrm>
            <a:off x="943364" y="1457643"/>
            <a:ext cx="311158" cy="1209651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Line 197"/>
          <p:cNvSpPr>
            <a:spLocks noChangeShapeType="1"/>
          </p:cNvSpPr>
          <p:nvPr/>
        </p:nvSpPr>
        <p:spPr bwMode="auto">
          <a:xfrm>
            <a:off x="2889059" y="1224418"/>
            <a:ext cx="65183" cy="273643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196"/>
          <p:cNvSpPr>
            <a:spLocks noChangeArrowheads="1"/>
          </p:cNvSpPr>
          <p:nvPr/>
        </p:nvSpPr>
        <p:spPr bwMode="auto">
          <a:xfrm>
            <a:off x="34936" y="759706"/>
            <a:ext cx="216745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You are here</a:t>
            </a:r>
            <a:r>
              <a:rPr lang="en-US" sz="2800" b="1" dirty="0" smtClean="0">
                <a:solidFill>
                  <a:srgbClr val="7030A0"/>
                </a:solidFill>
              </a:rPr>
              <a:t>!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10" name="Line 197"/>
          <p:cNvSpPr>
            <a:spLocks noChangeShapeType="1"/>
          </p:cNvSpPr>
          <p:nvPr/>
        </p:nvSpPr>
        <p:spPr bwMode="auto">
          <a:xfrm flipH="1">
            <a:off x="1118682" y="1186180"/>
            <a:ext cx="369887" cy="271462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Rectangle 25"/>
          <p:cNvSpPr>
            <a:spLocks noChangeArrowheads="1"/>
          </p:cNvSpPr>
          <p:nvPr/>
        </p:nvSpPr>
        <p:spPr bwMode="auto">
          <a:xfrm rot="5400000">
            <a:off x="1208640" y="5150590"/>
            <a:ext cx="126316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IF_Unit</a:t>
            </a:r>
            <a:endParaRPr lang="en-US" sz="2800" b="1" dirty="0"/>
          </a:p>
        </p:txBody>
      </p:sp>
      <p:sp>
        <p:nvSpPr>
          <p:cNvPr id="214" name="Rectangle 25"/>
          <p:cNvSpPr>
            <a:spLocks noChangeArrowheads="1"/>
          </p:cNvSpPr>
          <p:nvPr/>
        </p:nvSpPr>
        <p:spPr bwMode="auto">
          <a:xfrm>
            <a:off x="1682906" y="4292827"/>
            <a:ext cx="36869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15" name="Rectangle 26"/>
          <p:cNvSpPr>
            <a:spLocks noChangeArrowheads="1"/>
          </p:cNvSpPr>
          <p:nvPr/>
        </p:nvSpPr>
        <p:spPr bwMode="auto">
          <a:xfrm>
            <a:off x="2059532" y="5352581"/>
            <a:ext cx="2644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</a:t>
            </a:r>
            <a:endParaRPr lang="en-US" sz="2400"/>
          </a:p>
        </p:txBody>
      </p:sp>
      <p:grpSp>
        <p:nvGrpSpPr>
          <p:cNvPr id="8" name="그룹 7"/>
          <p:cNvGrpSpPr/>
          <p:nvPr/>
        </p:nvGrpSpPr>
        <p:grpSpPr>
          <a:xfrm>
            <a:off x="393981" y="3504277"/>
            <a:ext cx="2453588" cy="1011385"/>
            <a:chOff x="1023531" y="3602595"/>
            <a:chExt cx="1824037" cy="1002645"/>
          </a:xfrm>
        </p:grpSpPr>
        <p:sp>
          <p:nvSpPr>
            <p:cNvPr id="224" name="Line 3"/>
            <p:cNvSpPr>
              <a:spLocks noChangeShapeType="1"/>
            </p:cNvSpPr>
            <p:nvPr/>
          </p:nvSpPr>
          <p:spPr bwMode="auto">
            <a:xfrm flipH="1" flipV="1">
              <a:off x="1763306" y="3602595"/>
              <a:ext cx="220662" cy="222250"/>
            </a:xfrm>
            <a:prstGeom prst="line">
              <a:avLst/>
            </a:prstGeom>
            <a:noFill/>
            <a:ln w="50800">
              <a:solidFill>
                <a:srgbClr val="33CC33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12"/>
            <p:cNvSpPr>
              <a:spLocks noChangeShapeType="1"/>
            </p:cNvSpPr>
            <p:nvPr/>
          </p:nvSpPr>
          <p:spPr bwMode="auto">
            <a:xfrm>
              <a:off x="2453868" y="4073505"/>
              <a:ext cx="393700" cy="0"/>
            </a:xfrm>
            <a:prstGeom prst="line">
              <a:avLst/>
            </a:prstGeom>
            <a:noFill/>
            <a:ln w="50800">
              <a:solidFill>
                <a:srgbClr val="33CC33">
                  <a:alpha val="7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114"/>
            <p:cNvSpPr>
              <a:spLocks noChangeShapeType="1"/>
            </p:cNvSpPr>
            <p:nvPr/>
          </p:nvSpPr>
          <p:spPr bwMode="auto">
            <a:xfrm>
              <a:off x="1714094" y="4605240"/>
              <a:ext cx="320675" cy="0"/>
            </a:xfrm>
            <a:prstGeom prst="line">
              <a:avLst/>
            </a:prstGeom>
            <a:noFill/>
            <a:ln w="50800">
              <a:solidFill>
                <a:srgbClr val="33CC33">
                  <a:alpha val="7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137"/>
            <p:cNvSpPr>
              <a:spLocks noChangeShapeType="1"/>
            </p:cNvSpPr>
            <p:nvPr/>
          </p:nvSpPr>
          <p:spPr bwMode="auto">
            <a:xfrm>
              <a:off x="2009369" y="3824845"/>
              <a:ext cx="542925" cy="0"/>
            </a:xfrm>
            <a:prstGeom prst="line">
              <a:avLst/>
            </a:prstGeom>
            <a:noFill/>
            <a:ln w="50800">
              <a:solidFill>
                <a:srgbClr val="33CC33">
                  <a:alpha val="70000"/>
                </a:srgbClr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138"/>
            <p:cNvSpPr>
              <a:spLocks noChangeShapeType="1"/>
            </p:cNvSpPr>
            <p:nvPr/>
          </p:nvSpPr>
          <p:spPr bwMode="auto">
            <a:xfrm>
              <a:off x="2576106" y="3824845"/>
              <a:ext cx="0" cy="296862"/>
            </a:xfrm>
            <a:prstGeom prst="line">
              <a:avLst/>
            </a:prstGeom>
            <a:noFill/>
            <a:ln w="50800">
              <a:solidFill>
                <a:srgbClr val="33CC33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142"/>
            <p:cNvSpPr>
              <a:spLocks noChangeShapeType="1"/>
            </p:cNvSpPr>
            <p:nvPr/>
          </p:nvSpPr>
          <p:spPr bwMode="auto">
            <a:xfrm flipH="1">
              <a:off x="1023532" y="3602595"/>
              <a:ext cx="739775" cy="0"/>
            </a:xfrm>
            <a:prstGeom prst="line">
              <a:avLst/>
            </a:prstGeom>
            <a:noFill/>
            <a:ln w="50800">
              <a:solidFill>
                <a:srgbClr val="33CC33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143"/>
            <p:cNvSpPr>
              <a:spLocks noChangeShapeType="1"/>
            </p:cNvSpPr>
            <p:nvPr/>
          </p:nvSpPr>
          <p:spPr bwMode="auto">
            <a:xfrm>
              <a:off x="1047344" y="4605240"/>
              <a:ext cx="320675" cy="0"/>
            </a:xfrm>
            <a:prstGeom prst="line">
              <a:avLst/>
            </a:prstGeom>
            <a:noFill/>
            <a:ln w="50800">
              <a:solidFill>
                <a:srgbClr val="33CC33">
                  <a:alpha val="7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144"/>
            <p:cNvSpPr>
              <a:spLocks noChangeShapeType="1"/>
            </p:cNvSpPr>
            <p:nvPr/>
          </p:nvSpPr>
          <p:spPr bwMode="auto">
            <a:xfrm>
              <a:off x="1023531" y="3627995"/>
              <a:ext cx="0" cy="977198"/>
            </a:xfrm>
            <a:prstGeom prst="line">
              <a:avLst/>
            </a:prstGeom>
            <a:noFill/>
            <a:ln w="50800">
              <a:solidFill>
                <a:srgbClr val="33CC33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2" name="Rectangle 17"/>
          <p:cNvSpPr>
            <a:spLocks noChangeArrowheads="1"/>
          </p:cNvSpPr>
          <p:nvPr/>
        </p:nvSpPr>
        <p:spPr bwMode="auto">
          <a:xfrm rot="5400000">
            <a:off x="522732" y="4074927"/>
            <a:ext cx="110927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smtClean="0"/>
              <a:t>PC=12</a:t>
            </a:r>
            <a:endParaRPr lang="en-US" sz="2800" b="1" dirty="0"/>
          </a:p>
        </p:txBody>
      </p:sp>
      <p:sp>
        <p:nvSpPr>
          <p:cNvPr id="217" name="Rectangle 8"/>
          <p:cNvSpPr>
            <a:spLocks noChangeArrowheads="1"/>
          </p:cNvSpPr>
          <p:nvPr/>
        </p:nvSpPr>
        <p:spPr bwMode="auto">
          <a:xfrm rot="5400000">
            <a:off x="1974623" y="4605534"/>
            <a:ext cx="219752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/>
              <a:t>IF/ID Register</a:t>
            </a:r>
          </a:p>
        </p:txBody>
      </p:sp>
    </p:spTree>
    <p:extLst>
      <p:ext uri="{BB962C8B-B14F-4D97-AF65-F5344CB8AC3E}">
        <p14:creationId xmlns:p14="http://schemas.microsoft.com/office/powerpoint/2010/main" val="775299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6" grpId="0"/>
      <p:bldP spid="826385" grpId="0"/>
      <p:bldP spid="205" grpId="0" animBg="1"/>
      <p:bldP spid="206" grpId="0"/>
      <p:bldP spid="207" grpId="0" animBg="1"/>
      <p:bldP spid="208" grpId="0" animBg="1"/>
      <p:bldP spid="209" grpId="0"/>
      <p:bldP spid="210" grpId="0" animBg="1"/>
      <p:bldP spid="232" grpId="0"/>
      <p:bldP spid="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534" name="Rectangle 70"/>
          <p:cNvSpPr>
            <a:spLocks noGrp="1" noChangeArrowheads="1"/>
          </p:cNvSpPr>
          <p:nvPr>
            <p:ph idx="1"/>
          </p:nvPr>
        </p:nvSpPr>
        <p:spPr>
          <a:xfrm>
            <a:off x="2133600" y="914400"/>
            <a:ext cx="7772400" cy="533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/>
              <a:t>Location 8: </a:t>
            </a:r>
            <a:r>
              <a:rPr lang="en-US" dirty="0" err="1"/>
              <a:t>lw</a:t>
            </a:r>
            <a:r>
              <a:rPr lang="en-US" dirty="0"/>
              <a:t>  $1, 0x100($2)</a:t>
            </a:r>
          </a:p>
        </p:txBody>
      </p:sp>
      <p:sp>
        <p:nvSpPr>
          <p:cNvPr id="830533" name="Rectangle 69"/>
          <p:cNvSpPr>
            <a:spLocks noGrp="1" noChangeArrowheads="1"/>
          </p:cNvSpPr>
          <p:nvPr>
            <p:ph type="title"/>
          </p:nvPr>
        </p:nvSpPr>
        <p:spPr>
          <a:xfrm>
            <a:off x="1524000" y="165100"/>
            <a:ext cx="9144000" cy="723899"/>
          </a:xfrm>
        </p:spPr>
        <p:txBody>
          <a:bodyPr/>
          <a:lstStyle/>
          <a:p>
            <a:r>
              <a:rPr lang="en-US" sz="3600" dirty="0"/>
              <a:t>Detailed View of the Instruction Fetch Unit</a:t>
            </a:r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E7C40-9A18-454F-879E-70D7C4707182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28472" y="1301750"/>
            <a:ext cx="8510936" cy="5483226"/>
            <a:chOff x="1152" y="820"/>
            <a:chExt cx="3911" cy="3454"/>
          </a:xfrm>
        </p:grpSpPr>
        <p:sp>
          <p:nvSpPr>
            <p:cNvPr id="830467" name="Rectangle 3"/>
            <p:cNvSpPr>
              <a:spLocks noChangeArrowheads="1"/>
            </p:cNvSpPr>
            <p:nvPr/>
          </p:nvSpPr>
          <p:spPr bwMode="auto">
            <a:xfrm>
              <a:off x="3746" y="2020"/>
              <a:ext cx="182" cy="2184"/>
            </a:xfrm>
            <a:prstGeom prst="rect">
              <a:avLst/>
            </a:prstGeom>
            <a:solidFill>
              <a:srgbClr val="FFC5C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830468" name="Rectangle 4"/>
            <p:cNvSpPr>
              <a:spLocks noChangeArrowheads="1"/>
            </p:cNvSpPr>
            <p:nvPr/>
          </p:nvSpPr>
          <p:spPr bwMode="auto">
            <a:xfrm rot="5400000">
              <a:off x="2980" y="3295"/>
              <a:ext cx="1719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03D7"/>
                  </a:solidFill>
                </a:rPr>
                <a:t>lw</a:t>
              </a:r>
              <a:r>
                <a:rPr lang="en-US" sz="2800" b="1" dirty="0">
                  <a:solidFill>
                    <a:srgbClr val="0003D7"/>
                  </a:solidFill>
                </a:rPr>
                <a:t> $1, 0x100 ($2)</a:t>
              </a:r>
              <a:endParaRPr lang="en-US" sz="2800" b="1" dirty="0"/>
            </a:p>
          </p:txBody>
        </p:sp>
        <p:sp>
          <p:nvSpPr>
            <p:cNvPr id="830469" name="Line 5"/>
            <p:cNvSpPr>
              <a:spLocks noChangeShapeType="1"/>
            </p:cNvSpPr>
            <p:nvPr/>
          </p:nvSpPr>
          <p:spPr bwMode="auto">
            <a:xfrm>
              <a:off x="3840" y="1828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0" name="Rectangle 6"/>
            <p:cNvSpPr>
              <a:spLocks noChangeArrowheads="1"/>
            </p:cNvSpPr>
            <p:nvPr/>
          </p:nvSpPr>
          <p:spPr bwMode="auto">
            <a:xfrm>
              <a:off x="1490" y="2364"/>
              <a:ext cx="182" cy="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1" name="Rectangle 7"/>
            <p:cNvSpPr>
              <a:spLocks noChangeArrowheads="1"/>
            </p:cNvSpPr>
            <p:nvPr/>
          </p:nvSpPr>
          <p:spPr bwMode="auto">
            <a:xfrm rot="5400000">
              <a:off x="1179" y="2620"/>
              <a:ext cx="802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2800" b="1" dirty="0"/>
                <a:t>PC = 12</a:t>
              </a:r>
            </a:p>
          </p:txBody>
        </p:sp>
        <p:sp>
          <p:nvSpPr>
            <p:cNvPr id="830472" name="Line 8"/>
            <p:cNvSpPr>
              <a:spLocks noChangeShapeType="1"/>
            </p:cNvSpPr>
            <p:nvPr/>
          </p:nvSpPr>
          <p:spPr bwMode="auto">
            <a:xfrm>
              <a:off x="2592" y="3364"/>
              <a:ext cx="113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3" name="Line 9"/>
            <p:cNvSpPr>
              <a:spLocks noChangeShapeType="1"/>
            </p:cNvSpPr>
            <p:nvPr/>
          </p:nvSpPr>
          <p:spPr bwMode="auto">
            <a:xfrm>
              <a:off x="3944" y="3364"/>
              <a:ext cx="272" cy="0"/>
            </a:xfrm>
            <a:prstGeom prst="line">
              <a:avLst/>
            </a:prstGeom>
            <a:noFill/>
            <a:ln w="57150">
              <a:solidFill>
                <a:srgbClr val="0003D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4" name="Line 10"/>
            <p:cNvSpPr>
              <a:spLocks noChangeShapeType="1"/>
            </p:cNvSpPr>
            <p:nvPr/>
          </p:nvSpPr>
          <p:spPr bwMode="auto">
            <a:xfrm>
              <a:off x="1680" y="2788"/>
              <a:ext cx="912" cy="0"/>
            </a:xfrm>
            <a:prstGeom prst="line">
              <a:avLst/>
            </a:prstGeom>
            <a:noFill/>
            <a:ln w="50800">
              <a:solidFill>
                <a:srgbClr val="33CC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5" name="Line 11"/>
            <p:cNvSpPr>
              <a:spLocks noChangeShapeType="1"/>
            </p:cNvSpPr>
            <p:nvPr/>
          </p:nvSpPr>
          <p:spPr bwMode="auto">
            <a:xfrm>
              <a:off x="1584" y="2172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6" name="Oval 12"/>
            <p:cNvSpPr>
              <a:spLocks noChangeArrowheads="1"/>
            </p:cNvSpPr>
            <p:nvPr/>
          </p:nvSpPr>
          <p:spPr bwMode="auto">
            <a:xfrm>
              <a:off x="1544" y="2268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7" name="Line 13"/>
            <p:cNvSpPr>
              <a:spLocks noChangeShapeType="1"/>
            </p:cNvSpPr>
            <p:nvPr/>
          </p:nvSpPr>
          <p:spPr bwMode="auto">
            <a:xfrm>
              <a:off x="1168" y="2836"/>
              <a:ext cx="304" cy="0"/>
            </a:xfrm>
            <a:prstGeom prst="line">
              <a:avLst/>
            </a:prstGeom>
            <a:noFill/>
            <a:ln w="50800">
              <a:solidFill>
                <a:srgbClr val="33CC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8" name="Line 14"/>
            <p:cNvSpPr>
              <a:spLocks noChangeShapeType="1"/>
            </p:cNvSpPr>
            <p:nvPr/>
          </p:nvSpPr>
          <p:spPr bwMode="auto">
            <a:xfrm>
              <a:off x="1152" y="1968"/>
              <a:ext cx="0" cy="880"/>
            </a:xfrm>
            <a:prstGeom prst="line">
              <a:avLst/>
            </a:prstGeom>
            <a:noFill/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9" name="Rectangle 15"/>
            <p:cNvSpPr>
              <a:spLocks noChangeArrowheads="1"/>
            </p:cNvSpPr>
            <p:nvPr/>
          </p:nvSpPr>
          <p:spPr bwMode="auto">
            <a:xfrm>
              <a:off x="2335" y="2489"/>
              <a:ext cx="311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/>
                <a:t>“8”</a:t>
              </a:r>
              <a:endParaRPr lang="en-US" sz="2000" b="1" dirty="0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592" y="2164"/>
              <a:ext cx="345" cy="708"/>
              <a:chOff x="3024" y="2254"/>
              <a:chExt cx="345" cy="708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3024" y="2254"/>
                <a:ext cx="288" cy="708"/>
                <a:chOff x="3024" y="2254"/>
                <a:chExt cx="288" cy="708"/>
              </a:xfrm>
            </p:grpSpPr>
            <p:sp>
              <p:nvSpPr>
                <p:cNvPr id="830482" name="Line 18"/>
                <p:cNvSpPr>
                  <a:spLocks noChangeShapeType="1"/>
                </p:cNvSpPr>
                <p:nvPr/>
              </p:nvSpPr>
              <p:spPr bwMode="auto">
                <a:xfrm>
                  <a:off x="3024" y="2254"/>
                  <a:ext cx="0" cy="16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483" name="Line 19"/>
                <p:cNvSpPr>
                  <a:spLocks noChangeShapeType="1"/>
                </p:cNvSpPr>
                <p:nvPr/>
              </p:nvSpPr>
              <p:spPr bwMode="auto">
                <a:xfrm>
                  <a:off x="3032" y="2254"/>
                  <a:ext cx="272" cy="16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484" name="Line 20"/>
                <p:cNvSpPr>
                  <a:spLocks noChangeShapeType="1"/>
                </p:cNvSpPr>
                <p:nvPr/>
              </p:nvSpPr>
              <p:spPr bwMode="auto">
                <a:xfrm>
                  <a:off x="3032" y="2433"/>
                  <a:ext cx="128" cy="7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485" name="Line 21"/>
                <p:cNvSpPr>
                  <a:spLocks noChangeShapeType="1"/>
                </p:cNvSpPr>
                <p:nvPr/>
              </p:nvSpPr>
              <p:spPr bwMode="auto">
                <a:xfrm>
                  <a:off x="3168" y="2523"/>
                  <a:ext cx="0" cy="16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486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2433"/>
                  <a:ext cx="0" cy="3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48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32" y="2694"/>
                  <a:ext cx="128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488" name="Line 24"/>
                <p:cNvSpPr>
                  <a:spLocks noChangeShapeType="1"/>
                </p:cNvSpPr>
                <p:nvPr/>
              </p:nvSpPr>
              <p:spPr bwMode="auto">
                <a:xfrm>
                  <a:off x="3024" y="2791"/>
                  <a:ext cx="0" cy="16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48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032" y="2783"/>
                  <a:ext cx="272" cy="1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30490" name="Rectangle 26"/>
              <p:cNvSpPr>
                <a:spLocks noChangeArrowheads="1"/>
              </p:cNvSpPr>
              <p:nvPr/>
            </p:nvSpPr>
            <p:spPr bwMode="auto">
              <a:xfrm rot="5400000">
                <a:off x="2905" y="2494"/>
                <a:ext cx="690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800" b="1"/>
                  <a:t>Adder</a:t>
                </a:r>
              </a:p>
            </p:txBody>
          </p:sp>
        </p:grpSp>
        <p:sp>
          <p:nvSpPr>
            <p:cNvPr id="830491" name="Rectangle 27"/>
            <p:cNvSpPr>
              <a:spLocks noChangeArrowheads="1"/>
            </p:cNvSpPr>
            <p:nvPr/>
          </p:nvSpPr>
          <p:spPr bwMode="auto">
            <a:xfrm>
              <a:off x="1776" y="3076"/>
              <a:ext cx="800" cy="75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92" name="Rectangle 28"/>
            <p:cNvSpPr>
              <a:spLocks noChangeArrowheads="1"/>
            </p:cNvSpPr>
            <p:nvPr/>
          </p:nvSpPr>
          <p:spPr bwMode="auto">
            <a:xfrm>
              <a:off x="1773" y="3241"/>
              <a:ext cx="829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2"/>
                  </a:solidFill>
                </a:rPr>
                <a:t>Instruction</a:t>
              </a:r>
            </a:p>
            <a:p>
              <a:pPr algn="ctr"/>
              <a:r>
                <a:rPr lang="en-US" sz="2800" b="1" dirty="0">
                  <a:solidFill>
                    <a:schemeClr val="accent2"/>
                  </a:solidFill>
                </a:rPr>
                <a:t>Memory</a:t>
              </a:r>
            </a:p>
          </p:txBody>
        </p:sp>
        <p:sp>
          <p:nvSpPr>
            <p:cNvPr id="830493" name="Line 29"/>
            <p:cNvSpPr>
              <a:spLocks noChangeShapeType="1"/>
            </p:cNvSpPr>
            <p:nvPr/>
          </p:nvSpPr>
          <p:spPr bwMode="auto">
            <a:xfrm flipH="1">
              <a:off x="2160" y="2260"/>
              <a:ext cx="384" cy="0"/>
            </a:xfrm>
            <a:prstGeom prst="line">
              <a:avLst/>
            </a:prstGeom>
            <a:noFill/>
            <a:ln w="50800">
              <a:solidFill>
                <a:srgbClr val="33CC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94" name="Rectangle 30"/>
            <p:cNvSpPr>
              <a:spLocks noChangeArrowheads="1"/>
            </p:cNvSpPr>
            <p:nvPr/>
          </p:nvSpPr>
          <p:spPr bwMode="auto">
            <a:xfrm>
              <a:off x="1892" y="2081"/>
              <a:ext cx="311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/>
                <a:t>“4”</a:t>
              </a:r>
              <a:endParaRPr lang="en-US" sz="2400" dirty="0"/>
            </a:p>
          </p:txBody>
        </p:sp>
        <p:sp>
          <p:nvSpPr>
            <p:cNvPr id="830495" name="Rectangle 31"/>
            <p:cNvSpPr>
              <a:spLocks noChangeArrowheads="1"/>
            </p:cNvSpPr>
            <p:nvPr/>
          </p:nvSpPr>
          <p:spPr bwMode="auto">
            <a:xfrm>
              <a:off x="2784" y="3377"/>
              <a:ext cx="811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/>
                <a:t>Instruction</a:t>
              </a:r>
            </a:p>
          </p:txBody>
        </p:sp>
        <p:sp>
          <p:nvSpPr>
            <p:cNvPr id="830496" name="Rectangle 32"/>
            <p:cNvSpPr>
              <a:spLocks noChangeArrowheads="1"/>
            </p:cNvSpPr>
            <p:nvPr/>
          </p:nvSpPr>
          <p:spPr bwMode="auto">
            <a:xfrm>
              <a:off x="1889" y="3017"/>
              <a:ext cx="62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/>
                <a:t>Address</a:t>
              </a:r>
            </a:p>
          </p:txBody>
        </p:sp>
        <p:sp>
          <p:nvSpPr>
            <p:cNvPr id="830497" name="Line 33"/>
            <p:cNvSpPr>
              <a:spLocks noChangeShapeType="1"/>
            </p:cNvSpPr>
            <p:nvPr/>
          </p:nvSpPr>
          <p:spPr bwMode="auto">
            <a:xfrm flipV="1">
              <a:off x="1584" y="149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98" name="Line 34"/>
            <p:cNvSpPr>
              <a:spLocks noChangeShapeType="1"/>
            </p:cNvSpPr>
            <p:nvPr/>
          </p:nvSpPr>
          <p:spPr bwMode="auto">
            <a:xfrm flipV="1">
              <a:off x="3840" y="1492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99" name="Rectangle 35"/>
            <p:cNvSpPr>
              <a:spLocks noChangeArrowheads="1"/>
            </p:cNvSpPr>
            <p:nvPr/>
          </p:nvSpPr>
          <p:spPr bwMode="auto">
            <a:xfrm>
              <a:off x="1235" y="1088"/>
              <a:ext cx="29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 err="1"/>
                <a:t>Clk</a:t>
              </a:r>
              <a:endParaRPr lang="en-US" sz="2800" b="1" dirty="0"/>
            </a:p>
          </p:txBody>
        </p:sp>
        <p:sp>
          <p:nvSpPr>
            <p:cNvPr id="830500" name="Line 36"/>
            <p:cNvSpPr>
              <a:spLocks noChangeShapeType="1"/>
            </p:cNvSpPr>
            <p:nvPr/>
          </p:nvSpPr>
          <p:spPr bwMode="auto">
            <a:xfrm>
              <a:off x="1680" y="1500"/>
              <a:ext cx="0" cy="1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01" name="Line 37"/>
            <p:cNvSpPr>
              <a:spLocks noChangeShapeType="1"/>
            </p:cNvSpPr>
            <p:nvPr/>
          </p:nvSpPr>
          <p:spPr bwMode="auto">
            <a:xfrm>
              <a:off x="1688" y="1588"/>
              <a:ext cx="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02" name="Line 38"/>
            <p:cNvSpPr>
              <a:spLocks noChangeShapeType="1"/>
            </p:cNvSpPr>
            <p:nvPr/>
          </p:nvSpPr>
          <p:spPr bwMode="auto">
            <a:xfrm>
              <a:off x="3936" y="1500"/>
              <a:ext cx="0" cy="1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03" name="Rectangle 39"/>
            <p:cNvSpPr>
              <a:spLocks noChangeArrowheads="1"/>
            </p:cNvSpPr>
            <p:nvPr/>
          </p:nvSpPr>
          <p:spPr bwMode="auto">
            <a:xfrm>
              <a:off x="2531" y="1408"/>
              <a:ext cx="4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 err="1"/>
                <a:t>Ifetch</a:t>
              </a:r>
              <a:endParaRPr lang="en-US" sz="2800" b="1" dirty="0"/>
            </a:p>
          </p:txBody>
        </p:sp>
        <p:sp>
          <p:nvSpPr>
            <p:cNvPr id="830504" name="Oval 40"/>
            <p:cNvSpPr>
              <a:spLocks noChangeArrowheads="1"/>
            </p:cNvSpPr>
            <p:nvPr/>
          </p:nvSpPr>
          <p:spPr bwMode="auto">
            <a:xfrm>
              <a:off x="3796" y="1064"/>
              <a:ext cx="88" cy="472"/>
            </a:xfrm>
            <a:prstGeom prst="ellipse">
              <a:avLst/>
            </a:prstGeom>
            <a:solidFill>
              <a:srgbClr val="FDC0E5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05" name="Rectangle 41"/>
            <p:cNvSpPr>
              <a:spLocks noChangeArrowheads="1"/>
            </p:cNvSpPr>
            <p:nvPr/>
          </p:nvSpPr>
          <p:spPr bwMode="auto">
            <a:xfrm>
              <a:off x="4067" y="820"/>
              <a:ext cx="996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You are here!</a:t>
              </a:r>
            </a:p>
          </p:txBody>
        </p:sp>
        <p:sp>
          <p:nvSpPr>
            <p:cNvPr id="830506" name="Line 42"/>
            <p:cNvSpPr>
              <a:spLocks noChangeShapeType="1"/>
            </p:cNvSpPr>
            <p:nvPr/>
          </p:nvSpPr>
          <p:spPr bwMode="auto">
            <a:xfrm flipH="1">
              <a:off x="3888" y="1116"/>
              <a:ext cx="240" cy="176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1296" y="1156"/>
              <a:ext cx="3120" cy="240"/>
              <a:chOff x="1296" y="1248"/>
              <a:chExt cx="3120" cy="240"/>
            </a:xfrm>
          </p:grpSpPr>
          <p:sp>
            <p:nvSpPr>
              <p:cNvPr id="830508" name="Line 44"/>
              <p:cNvSpPr>
                <a:spLocks noChangeShapeType="1"/>
              </p:cNvSpPr>
              <p:nvPr/>
            </p:nvSpPr>
            <p:spPr bwMode="auto">
              <a:xfrm flipV="1">
                <a:off x="1584" y="124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09" name="Line 45"/>
              <p:cNvSpPr>
                <a:spLocks noChangeShapeType="1"/>
              </p:cNvSpPr>
              <p:nvPr/>
            </p:nvSpPr>
            <p:spPr bwMode="auto">
              <a:xfrm flipV="1">
                <a:off x="3840" y="124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10" name="Line 46"/>
              <p:cNvSpPr>
                <a:spLocks noChangeShapeType="1"/>
              </p:cNvSpPr>
              <p:nvPr/>
            </p:nvSpPr>
            <p:spPr bwMode="auto">
              <a:xfrm flipH="1">
                <a:off x="1296" y="14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11" name="Line 47"/>
              <p:cNvSpPr>
                <a:spLocks noChangeShapeType="1"/>
              </p:cNvSpPr>
              <p:nvPr/>
            </p:nvSpPr>
            <p:spPr bwMode="auto">
              <a:xfrm flipH="1">
                <a:off x="2640" y="1488"/>
                <a:ext cx="1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12" name="Line 48"/>
              <p:cNvSpPr>
                <a:spLocks noChangeShapeType="1"/>
              </p:cNvSpPr>
              <p:nvPr/>
            </p:nvSpPr>
            <p:spPr bwMode="auto">
              <a:xfrm flipV="1">
                <a:off x="2640" y="124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13" name="Line 49"/>
              <p:cNvSpPr>
                <a:spLocks noChangeShapeType="1"/>
              </p:cNvSpPr>
              <p:nvPr/>
            </p:nvSpPr>
            <p:spPr bwMode="auto">
              <a:xfrm flipH="1">
                <a:off x="1584" y="1248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14" name="Line 50"/>
              <p:cNvSpPr>
                <a:spLocks noChangeShapeType="1"/>
              </p:cNvSpPr>
              <p:nvPr/>
            </p:nvSpPr>
            <p:spPr bwMode="auto">
              <a:xfrm flipH="1">
                <a:off x="3840" y="124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0515" name="Line 51"/>
            <p:cNvSpPr>
              <a:spLocks noChangeShapeType="1"/>
            </p:cNvSpPr>
            <p:nvPr/>
          </p:nvSpPr>
          <p:spPr bwMode="auto">
            <a:xfrm>
              <a:off x="2984" y="1588"/>
              <a:ext cx="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16" name="Line 52"/>
            <p:cNvSpPr>
              <a:spLocks noChangeShapeType="1"/>
            </p:cNvSpPr>
            <p:nvPr/>
          </p:nvSpPr>
          <p:spPr bwMode="auto">
            <a:xfrm>
              <a:off x="3944" y="1588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17" name="Rectangle 53"/>
            <p:cNvSpPr>
              <a:spLocks noChangeArrowheads="1"/>
            </p:cNvSpPr>
            <p:nvPr/>
          </p:nvSpPr>
          <p:spPr bwMode="auto">
            <a:xfrm>
              <a:off x="4346" y="1408"/>
              <a:ext cx="668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/>
                <a:t>Reg</a:t>
              </a:r>
              <a:r>
                <a:rPr lang="en-US" sz="2800" b="1" dirty="0"/>
                <a:t>/Dec</a:t>
              </a:r>
            </a:p>
          </p:txBody>
        </p:sp>
        <p:sp>
          <p:nvSpPr>
            <p:cNvPr id="830518" name="Text Box 54"/>
            <p:cNvSpPr txBox="1">
              <a:spLocks noChangeArrowheads="1"/>
            </p:cNvSpPr>
            <p:nvPr/>
          </p:nvSpPr>
          <p:spPr bwMode="auto">
            <a:xfrm rot="5373017">
              <a:off x="3544" y="2155"/>
              <a:ext cx="585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03D7"/>
                  </a:solidFill>
                </a:rPr>
                <a:t>PC+4</a:t>
              </a:r>
            </a:p>
          </p:txBody>
        </p:sp>
        <p:sp>
          <p:nvSpPr>
            <p:cNvPr id="830519" name="Line 55"/>
            <p:cNvSpPr>
              <a:spLocks noChangeShapeType="1"/>
            </p:cNvSpPr>
            <p:nvPr/>
          </p:nvSpPr>
          <p:spPr bwMode="auto">
            <a:xfrm>
              <a:off x="3744" y="2572"/>
              <a:ext cx="192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0" name="Line 56"/>
            <p:cNvSpPr>
              <a:spLocks noChangeShapeType="1"/>
            </p:cNvSpPr>
            <p:nvPr/>
          </p:nvSpPr>
          <p:spPr bwMode="auto">
            <a:xfrm>
              <a:off x="3936" y="2404"/>
              <a:ext cx="336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1" name="Line 57"/>
            <p:cNvSpPr>
              <a:spLocks noChangeShapeType="1"/>
            </p:cNvSpPr>
            <p:nvPr/>
          </p:nvSpPr>
          <p:spPr bwMode="auto">
            <a:xfrm flipH="1">
              <a:off x="2016" y="2740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2" name="Text Box 58"/>
            <p:cNvSpPr txBox="1">
              <a:spLocks noChangeArrowheads="1"/>
            </p:cNvSpPr>
            <p:nvPr/>
          </p:nvSpPr>
          <p:spPr bwMode="auto">
            <a:xfrm>
              <a:off x="1945" y="2479"/>
              <a:ext cx="253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32</a:t>
              </a:r>
              <a:endParaRPr lang="en-US" sz="2800" b="1"/>
            </a:p>
          </p:txBody>
        </p:sp>
        <p:sp>
          <p:nvSpPr>
            <p:cNvPr id="830523" name="AutoShape 59"/>
            <p:cNvSpPr>
              <a:spLocks noChangeArrowheads="1"/>
            </p:cNvSpPr>
            <p:nvPr/>
          </p:nvSpPr>
          <p:spPr bwMode="auto">
            <a:xfrm rot="-5400000">
              <a:off x="3000" y="2376"/>
              <a:ext cx="480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4" name="Line 60"/>
            <p:cNvSpPr>
              <a:spLocks noChangeShapeType="1"/>
            </p:cNvSpPr>
            <p:nvPr/>
          </p:nvSpPr>
          <p:spPr bwMode="auto">
            <a:xfrm>
              <a:off x="2880" y="2544"/>
              <a:ext cx="288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5" name="Line 61"/>
            <p:cNvSpPr>
              <a:spLocks noChangeShapeType="1"/>
            </p:cNvSpPr>
            <p:nvPr/>
          </p:nvSpPr>
          <p:spPr bwMode="auto">
            <a:xfrm>
              <a:off x="3312" y="2448"/>
              <a:ext cx="432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6" name="Line 62"/>
            <p:cNvSpPr>
              <a:spLocks noChangeShapeType="1"/>
            </p:cNvSpPr>
            <p:nvPr/>
          </p:nvSpPr>
          <p:spPr bwMode="auto">
            <a:xfrm flipH="1">
              <a:off x="3168" y="2448"/>
              <a:ext cx="144" cy="9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7" name="Line 63"/>
            <p:cNvSpPr>
              <a:spLocks noChangeShapeType="1"/>
            </p:cNvSpPr>
            <p:nvPr/>
          </p:nvSpPr>
          <p:spPr bwMode="auto">
            <a:xfrm flipV="1"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8" name="Line 64"/>
            <p:cNvSpPr>
              <a:spLocks noChangeShapeType="1"/>
            </p:cNvSpPr>
            <p:nvPr/>
          </p:nvSpPr>
          <p:spPr bwMode="auto">
            <a:xfrm flipH="1">
              <a:off x="1152" y="1968"/>
              <a:ext cx="2304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9" name="Line 65"/>
            <p:cNvSpPr>
              <a:spLocks noChangeShapeType="1"/>
            </p:cNvSpPr>
            <p:nvPr/>
          </p:nvSpPr>
          <p:spPr bwMode="auto">
            <a:xfrm>
              <a:off x="2160" y="2784"/>
              <a:ext cx="0" cy="27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30" name="Line 66"/>
            <p:cNvSpPr>
              <a:spLocks noChangeShapeType="1"/>
            </p:cNvSpPr>
            <p:nvPr/>
          </p:nvSpPr>
          <p:spPr bwMode="auto">
            <a:xfrm flipH="1">
              <a:off x="2928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31" name="Line 67"/>
            <p:cNvSpPr>
              <a:spLocks noChangeShapeType="1"/>
            </p:cNvSpPr>
            <p:nvPr/>
          </p:nvSpPr>
          <p:spPr bwMode="auto">
            <a:xfrm flipV="1">
              <a:off x="2928" y="18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32" name="Line 68"/>
            <p:cNvSpPr>
              <a:spLocks noChangeShapeType="1"/>
            </p:cNvSpPr>
            <p:nvPr/>
          </p:nvSpPr>
          <p:spPr bwMode="auto">
            <a:xfrm>
              <a:off x="2928" y="1872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54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570" name="Rectangle 2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Pipelined Datapath</a:t>
            </a:r>
          </a:p>
        </p:txBody>
      </p:sp>
      <p:sp>
        <p:nvSpPr>
          <p:cNvPr id="20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F0DB6-AFF9-47FE-91EC-C84C1A9AB72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3060634" y="1473356"/>
            <a:ext cx="2368667" cy="1024169"/>
          </a:xfrm>
          <a:prstGeom prst="rect">
            <a:avLst/>
          </a:prstGeom>
          <a:solidFill>
            <a:srgbClr val="C8FEC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867052" y="3805936"/>
            <a:ext cx="374114" cy="206638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 rot="5400000">
            <a:off x="2060486" y="4593088"/>
            <a:ext cx="202579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smtClean="0"/>
              <a:t>IF/ID Register</a:t>
            </a:r>
            <a:endParaRPr lang="en-US" sz="2800" b="1" dirty="0"/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3060634" y="3533726"/>
            <a:ext cx="0" cy="112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5235718" y="3805936"/>
            <a:ext cx="374114" cy="2066385"/>
          </a:xfrm>
          <a:prstGeom prst="rect">
            <a:avLst/>
          </a:prstGeom>
          <a:solidFill>
            <a:srgbClr val="FFCDD5"/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 rot="5400000">
            <a:off x="4223571" y="4752962"/>
            <a:ext cx="240770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Times New Roman" pitchFamily="18" charset="0"/>
              </a:rPr>
              <a:t>ID/Ex: Reg. 2 &amp; 0x100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7606560" y="3805936"/>
            <a:ext cx="374114" cy="206638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 rot="5400000">
            <a:off x="6694572" y="4617143"/>
            <a:ext cx="219869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Ex/Mem Register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10073106" y="3805936"/>
            <a:ext cx="374114" cy="206638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 rot="5400000">
            <a:off x="9122804" y="4614135"/>
            <a:ext cx="227967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Mem/</a:t>
            </a:r>
            <a:r>
              <a:rPr lang="en-US" sz="2400" b="1" dirty="0" err="1"/>
              <a:t>Wr</a:t>
            </a:r>
            <a:r>
              <a:rPr lang="en-US" sz="2400" b="1" dirty="0"/>
              <a:t> Register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892076" y="3805936"/>
            <a:ext cx="374114" cy="10016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 rot="5400000">
            <a:off x="816734" y="4046413"/>
            <a:ext cx="52016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>
                <a:solidFill>
                  <a:srgbClr val="0003D7"/>
                </a:solidFill>
              </a:rPr>
              <a:t>PC</a:t>
            </a:r>
            <a:endParaRPr lang="en-US" sz="2800" b="1" dirty="0"/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789807" y="4216505"/>
            <a:ext cx="769980" cy="113696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333362" y="4045283"/>
            <a:ext cx="1694042" cy="726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Mem</a:t>
            </a:r>
            <a:endParaRPr lang="en-US" sz="2800" b="1" dirty="0"/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716696" y="4816814"/>
            <a:ext cx="633442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WA</a:t>
            </a:r>
            <a:endParaRPr lang="en-US" sz="2400" dirty="0"/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8728854" y="5040689"/>
            <a:ext cx="452046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8719761" y="4589075"/>
            <a:ext cx="541814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9152536" y="4654482"/>
            <a:ext cx="541814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Do</a:t>
            </a:r>
            <a:endParaRPr lang="en-US" sz="2400" dirty="0"/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1781685" y="3805935"/>
            <a:ext cx="471994" cy="1821245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 rot="5400000">
            <a:off x="1257995" y="5080110"/>
            <a:ext cx="116445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IF_Unit</a:t>
            </a:r>
            <a:endParaRPr lang="en-US" sz="2800" b="1" dirty="0"/>
          </a:p>
        </p:txBody>
      </p:sp>
      <p:sp>
        <p:nvSpPr>
          <p:cNvPr id="826396" name="Rectangle 28"/>
          <p:cNvSpPr>
            <a:spLocks noChangeArrowheads="1"/>
          </p:cNvSpPr>
          <p:nvPr/>
        </p:nvSpPr>
        <p:spPr bwMode="auto">
          <a:xfrm>
            <a:off x="3952420" y="4284182"/>
            <a:ext cx="769980" cy="1138466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Rectangle 29"/>
          <p:cNvSpPr>
            <a:spLocks noChangeArrowheads="1"/>
          </p:cNvSpPr>
          <p:nvPr/>
        </p:nvSpPr>
        <p:spPr bwMode="auto">
          <a:xfrm>
            <a:off x="4293908" y="4710581"/>
            <a:ext cx="907299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RFile</a:t>
            </a:r>
            <a:endParaRPr lang="en-US" sz="2800" b="1" dirty="0"/>
          </a:p>
        </p:txBody>
      </p:sp>
      <p:sp>
        <p:nvSpPr>
          <p:cNvPr id="826398" name="Rectangle 30"/>
          <p:cNvSpPr>
            <a:spLocks noChangeArrowheads="1"/>
          </p:cNvSpPr>
          <p:nvPr/>
        </p:nvSpPr>
        <p:spPr bwMode="auto">
          <a:xfrm>
            <a:off x="4342057" y="5086414"/>
            <a:ext cx="452046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9" name="Rectangle 31"/>
          <p:cNvSpPr>
            <a:spLocks noChangeArrowheads="1"/>
          </p:cNvSpPr>
          <p:nvPr/>
        </p:nvSpPr>
        <p:spPr bwMode="auto">
          <a:xfrm>
            <a:off x="3885634" y="4309720"/>
            <a:ext cx="508151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400" name="Rectangle 32"/>
          <p:cNvSpPr>
            <a:spLocks noChangeArrowheads="1"/>
          </p:cNvSpPr>
          <p:nvPr/>
        </p:nvSpPr>
        <p:spPr bwMode="auto">
          <a:xfrm>
            <a:off x="3885634" y="4599237"/>
            <a:ext cx="520975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Rb</a:t>
            </a:r>
            <a:endParaRPr lang="en-US" sz="2400" dirty="0"/>
          </a:p>
        </p:txBody>
      </p: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3887702" y="5081603"/>
            <a:ext cx="582018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Rw</a:t>
            </a:r>
            <a:endParaRPr lang="en-US" sz="2400" dirty="0"/>
          </a:p>
        </p:txBody>
      </p:sp>
      <p:sp>
        <p:nvSpPr>
          <p:cNvPr id="826402" name="Line 34"/>
          <p:cNvSpPr>
            <a:spLocks noChangeShapeType="1"/>
          </p:cNvSpPr>
          <p:nvPr/>
        </p:nvSpPr>
        <p:spPr bwMode="auto">
          <a:xfrm>
            <a:off x="9181321" y="5377531"/>
            <a:ext cx="0" cy="864754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3" name="Rectangle 35"/>
          <p:cNvSpPr>
            <a:spLocks noChangeArrowheads="1"/>
          </p:cNvSpPr>
          <p:nvPr/>
        </p:nvSpPr>
        <p:spPr bwMode="auto">
          <a:xfrm>
            <a:off x="8755956" y="6126483"/>
            <a:ext cx="1495505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6600"/>
                </a:solidFill>
              </a:rPr>
              <a:t>MemWr</a:t>
            </a:r>
            <a:endParaRPr lang="en-US" sz="2800" u="sng" dirty="0">
              <a:solidFill>
                <a:srgbClr val="FF6600"/>
              </a:solidFill>
            </a:endParaRPr>
          </a:p>
        </p:txBody>
      </p:sp>
      <p:sp>
        <p:nvSpPr>
          <p:cNvPr id="826404" name="Rectangle 36"/>
          <p:cNvSpPr>
            <a:spLocks noChangeArrowheads="1"/>
          </p:cNvSpPr>
          <p:nvPr/>
        </p:nvSpPr>
        <p:spPr bwMode="auto">
          <a:xfrm>
            <a:off x="3646349" y="2596782"/>
            <a:ext cx="1181219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RegW</a:t>
            </a:r>
            <a:r>
              <a:rPr lang="en-US" sz="2800" u="sng" dirty="0" err="1">
                <a:solidFill>
                  <a:srgbClr val="FF6600"/>
                </a:solidFill>
              </a:rPr>
              <a:t>r</a:t>
            </a:r>
            <a:endParaRPr lang="en-US" sz="2800" u="sng" dirty="0"/>
          </a:p>
        </p:txBody>
      </p:sp>
      <p:sp>
        <p:nvSpPr>
          <p:cNvPr id="826405" name="Line 37"/>
          <p:cNvSpPr>
            <a:spLocks noChangeShapeType="1"/>
          </p:cNvSpPr>
          <p:nvPr/>
        </p:nvSpPr>
        <p:spPr bwMode="auto">
          <a:xfrm>
            <a:off x="6712601" y="5171494"/>
            <a:ext cx="0" cy="107079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6" name="Rectangle 38"/>
          <p:cNvSpPr>
            <a:spLocks noChangeArrowheads="1"/>
          </p:cNvSpPr>
          <p:nvPr/>
        </p:nvSpPr>
        <p:spPr bwMode="auto">
          <a:xfrm>
            <a:off x="5601133" y="2581743"/>
            <a:ext cx="1082026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ExtOp</a:t>
            </a:r>
            <a:endParaRPr lang="en-US" sz="2800" u="sng" dirty="0"/>
          </a:p>
        </p:txBody>
      </p:sp>
      <p:sp>
        <p:nvSpPr>
          <p:cNvPr id="826407" name="Line 39"/>
          <p:cNvSpPr>
            <a:spLocks noChangeShapeType="1"/>
          </p:cNvSpPr>
          <p:nvPr/>
        </p:nvSpPr>
        <p:spPr bwMode="auto">
          <a:xfrm>
            <a:off x="7123692" y="4819577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8" name="Rectangle 40"/>
          <p:cNvSpPr>
            <a:spLocks noChangeArrowheads="1"/>
          </p:cNvSpPr>
          <p:nvPr/>
        </p:nvSpPr>
        <p:spPr bwMode="auto">
          <a:xfrm>
            <a:off x="6320720" y="4642114"/>
            <a:ext cx="768537" cy="551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600" b="1">
                <a:solidFill>
                  <a:srgbClr val="0003D7"/>
                </a:solidFill>
              </a:rPr>
              <a:t>Exec</a:t>
            </a:r>
          </a:p>
          <a:p>
            <a:pPr algn="ctr"/>
            <a:r>
              <a:rPr lang="en-US" sz="1600" b="1">
                <a:solidFill>
                  <a:srgbClr val="0003D7"/>
                </a:solidFill>
              </a:rPr>
              <a:t>Unit</a:t>
            </a:r>
            <a:endParaRPr lang="en-US" sz="1600" b="1"/>
          </a:p>
        </p:txBody>
      </p:sp>
      <p:sp>
        <p:nvSpPr>
          <p:cNvPr id="826409" name="Rectangle 41"/>
          <p:cNvSpPr>
            <a:spLocks noChangeArrowheads="1"/>
          </p:cNvSpPr>
          <p:nvPr/>
        </p:nvSpPr>
        <p:spPr bwMode="auto">
          <a:xfrm>
            <a:off x="6334137" y="3805936"/>
            <a:ext cx="756929" cy="1342999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26410" name="Rectangle 42"/>
          <p:cNvSpPr>
            <a:spLocks noChangeArrowheads="1"/>
          </p:cNvSpPr>
          <p:nvPr/>
        </p:nvSpPr>
        <p:spPr bwMode="auto">
          <a:xfrm>
            <a:off x="6290635" y="4201298"/>
            <a:ext cx="822340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busA</a:t>
            </a:r>
            <a:endParaRPr lang="en-US" sz="2400" dirty="0"/>
          </a:p>
        </p:txBody>
      </p:sp>
      <p:sp>
        <p:nvSpPr>
          <p:cNvPr id="826411" name="Rectangle 43"/>
          <p:cNvSpPr>
            <a:spLocks noChangeArrowheads="1"/>
          </p:cNvSpPr>
          <p:nvPr/>
        </p:nvSpPr>
        <p:spPr bwMode="auto">
          <a:xfrm>
            <a:off x="6290635" y="4452043"/>
            <a:ext cx="809516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busB</a:t>
            </a:r>
            <a:endParaRPr lang="en-US" sz="2400" dirty="0"/>
          </a:p>
        </p:txBody>
      </p:sp>
      <p:sp>
        <p:nvSpPr>
          <p:cNvPr id="826412" name="Line 44"/>
          <p:cNvSpPr>
            <a:spLocks noChangeShapeType="1"/>
          </p:cNvSpPr>
          <p:nvPr/>
        </p:nvSpPr>
        <p:spPr bwMode="auto">
          <a:xfrm>
            <a:off x="6416790" y="3055479"/>
            <a:ext cx="0" cy="727896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3" name="Rectangle 45"/>
          <p:cNvSpPr>
            <a:spLocks noChangeArrowheads="1"/>
          </p:cNvSpPr>
          <p:nvPr/>
        </p:nvSpPr>
        <p:spPr bwMode="auto">
          <a:xfrm>
            <a:off x="6290635" y="3975223"/>
            <a:ext cx="1075614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Imm16</a:t>
            </a:r>
            <a:endParaRPr lang="en-US" sz="2400"/>
          </a:p>
        </p:txBody>
      </p:sp>
      <p:sp>
        <p:nvSpPr>
          <p:cNvPr id="826414" name="Line 46"/>
          <p:cNvSpPr>
            <a:spLocks noChangeShapeType="1"/>
          </p:cNvSpPr>
          <p:nvPr/>
        </p:nvSpPr>
        <p:spPr bwMode="auto">
          <a:xfrm>
            <a:off x="6910533" y="3055479"/>
            <a:ext cx="0" cy="727896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Rectangle 47"/>
          <p:cNvSpPr>
            <a:spLocks noChangeArrowheads="1"/>
          </p:cNvSpPr>
          <p:nvPr/>
        </p:nvSpPr>
        <p:spPr bwMode="auto">
          <a:xfrm>
            <a:off x="6586448" y="2581743"/>
            <a:ext cx="1212895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ALUOp</a:t>
            </a:r>
            <a:endParaRPr lang="en-US" sz="2800" u="sng" dirty="0"/>
          </a:p>
        </p:txBody>
      </p:sp>
      <p:sp>
        <p:nvSpPr>
          <p:cNvPr id="826416" name="Rectangle 48"/>
          <p:cNvSpPr>
            <a:spLocks noChangeArrowheads="1"/>
          </p:cNvSpPr>
          <p:nvPr/>
        </p:nvSpPr>
        <p:spPr bwMode="auto">
          <a:xfrm>
            <a:off x="6397736" y="6109940"/>
            <a:ext cx="1222321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ALUSrc</a:t>
            </a:r>
            <a:endParaRPr lang="en-US" sz="2800" b="1" u="sng" dirty="0">
              <a:solidFill>
                <a:srgbClr val="FF6600"/>
              </a:solidFill>
            </a:endParaRPr>
          </a:p>
        </p:txBody>
      </p:sp>
      <p:sp>
        <p:nvSpPr>
          <p:cNvPr id="826417" name="Line 49"/>
          <p:cNvSpPr>
            <a:spLocks noChangeShapeType="1"/>
          </p:cNvSpPr>
          <p:nvPr/>
        </p:nvSpPr>
        <p:spPr bwMode="auto">
          <a:xfrm>
            <a:off x="4755026" y="4409006"/>
            <a:ext cx="461118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8" name="Line 50"/>
          <p:cNvSpPr>
            <a:spLocks noChangeShapeType="1"/>
          </p:cNvSpPr>
          <p:nvPr/>
        </p:nvSpPr>
        <p:spPr bwMode="auto">
          <a:xfrm>
            <a:off x="5642460" y="4204473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9" name="Line 51"/>
          <p:cNvSpPr>
            <a:spLocks noChangeShapeType="1"/>
          </p:cNvSpPr>
          <p:nvPr/>
        </p:nvSpPr>
        <p:spPr bwMode="auto">
          <a:xfrm>
            <a:off x="5642460" y="4682719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0" name="Line 52"/>
          <p:cNvSpPr>
            <a:spLocks noChangeShapeType="1"/>
          </p:cNvSpPr>
          <p:nvPr/>
        </p:nvSpPr>
        <p:spPr bwMode="auto">
          <a:xfrm>
            <a:off x="5642460" y="4409006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1" name="Line 53"/>
          <p:cNvSpPr>
            <a:spLocks noChangeShapeType="1"/>
          </p:cNvSpPr>
          <p:nvPr/>
        </p:nvSpPr>
        <p:spPr bwMode="auto">
          <a:xfrm>
            <a:off x="4755026" y="4682719"/>
            <a:ext cx="461118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Line 54"/>
          <p:cNvSpPr>
            <a:spLocks noChangeShapeType="1"/>
          </p:cNvSpPr>
          <p:nvPr/>
        </p:nvSpPr>
        <p:spPr bwMode="auto">
          <a:xfrm>
            <a:off x="3471726" y="4545864"/>
            <a:ext cx="461118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3" name="Line 55"/>
          <p:cNvSpPr>
            <a:spLocks noChangeShapeType="1"/>
          </p:cNvSpPr>
          <p:nvPr/>
        </p:nvSpPr>
        <p:spPr bwMode="auto">
          <a:xfrm>
            <a:off x="3471726" y="4819577"/>
            <a:ext cx="461118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4" name="Line 56"/>
          <p:cNvSpPr>
            <a:spLocks noChangeShapeType="1"/>
          </p:cNvSpPr>
          <p:nvPr/>
        </p:nvSpPr>
        <p:spPr bwMode="auto">
          <a:xfrm>
            <a:off x="8013302" y="4819577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5" name="Line 57"/>
          <p:cNvSpPr>
            <a:spLocks noChangeShapeType="1"/>
          </p:cNvSpPr>
          <p:nvPr/>
        </p:nvSpPr>
        <p:spPr bwMode="auto">
          <a:xfrm>
            <a:off x="5825167" y="4693249"/>
            <a:ext cx="0" cy="5925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6" name="Line 58"/>
          <p:cNvSpPr>
            <a:spLocks noChangeShapeType="1"/>
          </p:cNvSpPr>
          <p:nvPr/>
        </p:nvSpPr>
        <p:spPr bwMode="auto">
          <a:xfrm>
            <a:off x="5840393" y="5297823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7" name="Line 59"/>
          <p:cNvSpPr>
            <a:spLocks noChangeShapeType="1"/>
          </p:cNvSpPr>
          <p:nvPr/>
        </p:nvSpPr>
        <p:spPr bwMode="auto">
          <a:xfrm>
            <a:off x="8013302" y="5297823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8" name="Line 60"/>
          <p:cNvSpPr>
            <a:spLocks noChangeShapeType="1"/>
          </p:cNvSpPr>
          <p:nvPr/>
        </p:nvSpPr>
        <p:spPr bwMode="auto">
          <a:xfrm>
            <a:off x="8309113" y="5024110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9" name="Line 61"/>
          <p:cNvSpPr>
            <a:spLocks noChangeShapeType="1"/>
          </p:cNvSpPr>
          <p:nvPr/>
        </p:nvSpPr>
        <p:spPr bwMode="auto">
          <a:xfrm>
            <a:off x="8291712" y="4830105"/>
            <a:ext cx="0" cy="5925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Line 62"/>
          <p:cNvSpPr>
            <a:spLocks noChangeShapeType="1"/>
          </p:cNvSpPr>
          <p:nvPr/>
        </p:nvSpPr>
        <p:spPr bwMode="auto">
          <a:xfrm>
            <a:off x="9592413" y="4887253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1" name="Line 63"/>
          <p:cNvSpPr>
            <a:spLocks noChangeShapeType="1"/>
          </p:cNvSpPr>
          <p:nvPr/>
        </p:nvSpPr>
        <p:spPr bwMode="auto">
          <a:xfrm>
            <a:off x="8309115" y="5433175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0782157" y="4704138"/>
            <a:ext cx="729119" cy="948216"/>
            <a:chOff x="5259" y="2847"/>
            <a:chExt cx="253" cy="667"/>
          </a:xfrm>
        </p:grpSpPr>
        <p:sp>
          <p:nvSpPr>
            <p:cNvPr id="826433" name="Line 65"/>
            <p:cNvSpPr>
              <a:spLocks noChangeShapeType="1"/>
            </p:cNvSpPr>
            <p:nvPr/>
          </p:nvSpPr>
          <p:spPr bwMode="auto">
            <a:xfrm>
              <a:off x="5328" y="2888"/>
              <a:ext cx="0" cy="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4" name="Line 66"/>
            <p:cNvSpPr>
              <a:spLocks noChangeShapeType="1"/>
            </p:cNvSpPr>
            <p:nvPr/>
          </p:nvSpPr>
          <p:spPr bwMode="auto">
            <a:xfrm>
              <a:off x="5336" y="2888"/>
              <a:ext cx="128" cy="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 flipV="1">
              <a:off x="5336" y="3387"/>
              <a:ext cx="128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6" name="Line 68"/>
            <p:cNvSpPr>
              <a:spLocks noChangeShapeType="1"/>
            </p:cNvSpPr>
            <p:nvPr/>
          </p:nvSpPr>
          <p:spPr bwMode="auto">
            <a:xfrm>
              <a:off x="5472" y="294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7" name="Rectangle 69"/>
            <p:cNvSpPr>
              <a:spLocks noChangeArrowheads="1"/>
            </p:cNvSpPr>
            <p:nvPr/>
          </p:nvSpPr>
          <p:spPr bwMode="auto">
            <a:xfrm rot="5400000">
              <a:off x="5109" y="3059"/>
              <a:ext cx="554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/>
                <a:t>Mux</a:t>
              </a:r>
            </a:p>
          </p:txBody>
        </p:sp>
        <p:sp>
          <p:nvSpPr>
            <p:cNvPr id="826438" name="Rectangle 70"/>
            <p:cNvSpPr>
              <a:spLocks noChangeArrowheads="1"/>
            </p:cNvSpPr>
            <p:nvPr/>
          </p:nvSpPr>
          <p:spPr bwMode="auto">
            <a:xfrm>
              <a:off x="5301" y="2847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>
              <a:off x="5301" y="3216"/>
              <a:ext cx="164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826440" name="Line 72"/>
          <p:cNvSpPr>
            <a:spLocks noChangeShapeType="1"/>
          </p:cNvSpPr>
          <p:nvPr/>
        </p:nvSpPr>
        <p:spPr bwMode="auto">
          <a:xfrm>
            <a:off x="10482023" y="4887253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1" name="Line 73"/>
          <p:cNvSpPr>
            <a:spLocks noChangeShapeType="1"/>
          </p:cNvSpPr>
          <p:nvPr/>
        </p:nvSpPr>
        <p:spPr bwMode="auto">
          <a:xfrm>
            <a:off x="10482023" y="5433175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2" name="Line 74"/>
          <p:cNvSpPr>
            <a:spLocks noChangeShapeType="1"/>
          </p:cNvSpPr>
          <p:nvPr/>
        </p:nvSpPr>
        <p:spPr bwMode="auto">
          <a:xfrm>
            <a:off x="4343934" y="3055480"/>
            <a:ext cx="0" cy="120614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3" name="Line 75"/>
          <p:cNvSpPr>
            <a:spLocks noChangeShapeType="1"/>
          </p:cNvSpPr>
          <p:nvPr/>
        </p:nvSpPr>
        <p:spPr bwMode="auto">
          <a:xfrm>
            <a:off x="3471727" y="4204473"/>
            <a:ext cx="1744418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4" name="Line 76"/>
          <p:cNvSpPr>
            <a:spLocks noChangeShapeType="1"/>
          </p:cNvSpPr>
          <p:nvPr/>
        </p:nvSpPr>
        <p:spPr bwMode="auto">
          <a:xfrm>
            <a:off x="3471727" y="5774565"/>
            <a:ext cx="1744418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5" name="Line 77"/>
          <p:cNvSpPr>
            <a:spLocks noChangeShapeType="1"/>
          </p:cNvSpPr>
          <p:nvPr/>
        </p:nvSpPr>
        <p:spPr bwMode="auto">
          <a:xfrm>
            <a:off x="3471727" y="5502356"/>
            <a:ext cx="1744418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6" name="Line 78"/>
          <p:cNvSpPr>
            <a:spLocks noChangeShapeType="1"/>
          </p:cNvSpPr>
          <p:nvPr/>
        </p:nvSpPr>
        <p:spPr bwMode="auto">
          <a:xfrm>
            <a:off x="7123692" y="3932264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7" name="Line 79"/>
          <p:cNvSpPr>
            <a:spLocks noChangeShapeType="1"/>
          </p:cNvSpPr>
          <p:nvPr/>
        </p:nvSpPr>
        <p:spPr bwMode="auto">
          <a:xfrm>
            <a:off x="6236257" y="5639213"/>
            <a:ext cx="13485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8" name="Line 80"/>
          <p:cNvSpPr>
            <a:spLocks noChangeShapeType="1"/>
          </p:cNvSpPr>
          <p:nvPr/>
        </p:nvSpPr>
        <p:spPr bwMode="auto">
          <a:xfrm>
            <a:off x="11056244" y="5582064"/>
            <a:ext cx="0" cy="660221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9" name="Rectangle 81"/>
          <p:cNvSpPr>
            <a:spLocks noChangeArrowheads="1"/>
          </p:cNvSpPr>
          <p:nvPr/>
        </p:nvSpPr>
        <p:spPr bwMode="auto">
          <a:xfrm>
            <a:off x="10251461" y="6126483"/>
            <a:ext cx="1828833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6600"/>
                </a:solidFill>
              </a:rPr>
              <a:t>MemtoReg</a:t>
            </a:r>
            <a:endParaRPr lang="en-US" sz="2800" u="sng" dirty="0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5923045" y="5365500"/>
            <a:ext cx="295811" cy="478246"/>
            <a:chOff x="2880" y="3312"/>
            <a:chExt cx="144" cy="336"/>
          </a:xfrm>
        </p:grpSpPr>
        <p:sp>
          <p:nvSpPr>
            <p:cNvPr id="826451" name="Line 83"/>
            <p:cNvSpPr>
              <a:spLocks noChangeShapeType="1"/>
            </p:cNvSpPr>
            <p:nvPr/>
          </p:nvSpPr>
          <p:spPr bwMode="auto">
            <a:xfrm>
              <a:off x="2880" y="3312"/>
              <a:ext cx="0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2" name="Line 84"/>
            <p:cNvSpPr>
              <a:spLocks noChangeShapeType="1"/>
            </p:cNvSpPr>
            <p:nvPr/>
          </p:nvSpPr>
          <p:spPr bwMode="auto">
            <a:xfrm>
              <a:off x="2888" y="3312"/>
              <a:ext cx="1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3" name="Line 85"/>
            <p:cNvSpPr>
              <a:spLocks noChangeShapeType="1"/>
            </p:cNvSpPr>
            <p:nvPr/>
          </p:nvSpPr>
          <p:spPr bwMode="auto">
            <a:xfrm flipV="1">
              <a:off x="2888" y="3606"/>
              <a:ext cx="128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4" name="Line 86"/>
            <p:cNvSpPr>
              <a:spLocks noChangeShapeType="1"/>
            </p:cNvSpPr>
            <p:nvPr/>
          </p:nvSpPr>
          <p:spPr bwMode="auto">
            <a:xfrm>
              <a:off x="3024" y="3360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55" name="Rectangle 87"/>
          <p:cNvSpPr>
            <a:spLocks noChangeArrowheads="1"/>
          </p:cNvSpPr>
          <p:nvPr/>
        </p:nvSpPr>
        <p:spPr bwMode="auto">
          <a:xfrm>
            <a:off x="5864320" y="5525601"/>
            <a:ext cx="338233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26456" name="Rectangle 88"/>
          <p:cNvSpPr>
            <a:spLocks noChangeArrowheads="1"/>
          </p:cNvSpPr>
          <p:nvPr/>
        </p:nvSpPr>
        <p:spPr bwMode="auto">
          <a:xfrm>
            <a:off x="5864320" y="5287344"/>
            <a:ext cx="338233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457" name="Line 89"/>
          <p:cNvSpPr>
            <a:spLocks noChangeShapeType="1"/>
          </p:cNvSpPr>
          <p:nvPr/>
        </p:nvSpPr>
        <p:spPr bwMode="auto">
          <a:xfrm>
            <a:off x="6020925" y="5854274"/>
            <a:ext cx="0" cy="388011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58" name="Rectangle 90"/>
          <p:cNvSpPr>
            <a:spLocks noChangeArrowheads="1"/>
          </p:cNvSpPr>
          <p:nvPr/>
        </p:nvSpPr>
        <p:spPr bwMode="auto">
          <a:xfrm>
            <a:off x="5113611" y="6126483"/>
            <a:ext cx="1220526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>
                <a:solidFill>
                  <a:srgbClr val="FF6600"/>
                </a:solidFill>
              </a:rPr>
              <a:t>RegDst</a:t>
            </a:r>
            <a:endParaRPr lang="en-US" sz="2800" u="sng" dirty="0"/>
          </a:p>
        </p:txBody>
      </p:sp>
      <p:sp>
        <p:nvSpPr>
          <p:cNvPr id="826459" name="Rectangle 91"/>
          <p:cNvSpPr>
            <a:spLocks noChangeArrowheads="1"/>
          </p:cNvSpPr>
          <p:nvPr/>
        </p:nvSpPr>
        <p:spPr bwMode="auto">
          <a:xfrm>
            <a:off x="3427989" y="5113484"/>
            <a:ext cx="509754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0" name="Rectangle 92"/>
          <p:cNvSpPr>
            <a:spLocks noChangeArrowheads="1"/>
          </p:cNvSpPr>
          <p:nvPr/>
        </p:nvSpPr>
        <p:spPr bwMode="auto">
          <a:xfrm>
            <a:off x="3428226" y="5697472"/>
            <a:ext cx="577080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Rd</a:t>
            </a:r>
            <a:endParaRPr lang="en-US" sz="2800"/>
          </a:p>
        </p:txBody>
      </p:sp>
      <p:sp>
        <p:nvSpPr>
          <p:cNvPr id="826461" name="Rectangle 93"/>
          <p:cNvSpPr>
            <a:spLocks noChangeArrowheads="1"/>
          </p:cNvSpPr>
          <p:nvPr/>
        </p:nvSpPr>
        <p:spPr bwMode="auto">
          <a:xfrm>
            <a:off x="3165696" y="3814632"/>
            <a:ext cx="1227899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0003D7"/>
                </a:solidFill>
              </a:rPr>
              <a:t>Imm16</a:t>
            </a:r>
            <a:endParaRPr lang="en-US" sz="2800" dirty="0"/>
          </a:p>
        </p:txBody>
      </p:sp>
      <p:sp>
        <p:nvSpPr>
          <p:cNvPr id="826462" name="Line 94"/>
          <p:cNvSpPr>
            <a:spLocks noChangeShapeType="1"/>
          </p:cNvSpPr>
          <p:nvPr/>
        </p:nvSpPr>
        <p:spPr bwMode="auto">
          <a:xfrm>
            <a:off x="2286304" y="5502356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Line 95"/>
          <p:cNvSpPr>
            <a:spLocks noChangeShapeType="1"/>
          </p:cNvSpPr>
          <p:nvPr/>
        </p:nvSpPr>
        <p:spPr bwMode="auto">
          <a:xfrm>
            <a:off x="3273793" y="3932264"/>
            <a:ext cx="19423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4" name="Rectangle 96"/>
          <p:cNvSpPr>
            <a:spLocks noChangeArrowheads="1"/>
          </p:cNvSpPr>
          <p:nvPr/>
        </p:nvSpPr>
        <p:spPr bwMode="auto">
          <a:xfrm>
            <a:off x="3200209" y="3501283"/>
            <a:ext cx="921726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PC+4</a:t>
            </a:r>
          </a:p>
        </p:txBody>
      </p:sp>
      <p:sp>
        <p:nvSpPr>
          <p:cNvPr id="826465" name="Line 97"/>
          <p:cNvSpPr>
            <a:spLocks noChangeShapeType="1"/>
          </p:cNvSpPr>
          <p:nvPr/>
        </p:nvSpPr>
        <p:spPr bwMode="auto">
          <a:xfrm>
            <a:off x="5642460" y="3932264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Rectangle 98"/>
          <p:cNvSpPr>
            <a:spLocks noChangeArrowheads="1"/>
          </p:cNvSpPr>
          <p:nvPr/>
        </p:nvSpPr>
        <p:spPr bwMode="auto">
          <a:xfrm>
            <a:off x="6298298" y="3732247"/>
            <a:ext cx="814324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PC+4</a:t>
            </a:r>
          </a:p>
        </p:txBody>
      </p:sp>
      <p:sp>
        <p:nvSpPr>
          <p:cNvPr id="826467" name="Rectangle 99"/>
          <p:cNvSpPr>
            <a:spLocks noChangeArrowheads="1"/>
          </p:cNvSpPr>
          <p:nvPr/>
        </p:nvSpPr>
        <p:spPr bwMode="auto">
          <a:xfrm>
            <a:off x="3428226" y="4159607"/>
            <a:ext cx="527387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Rs</a:t>
            </a:r>
            <a:endParaRPr lang="en-US" sz="2800" dirty="0"/>
          </a:p>
        </p:txBody>
      </p:sp>
      <p:sp>
        <p:nvSpPr>
          <p:cNvPr id="826468" name="Rectangle 100"/>
          <p:cNvSpPr>
            <a:spLocks noChangeArrowheads="1"/>
          </p:cNvSpPr>
          <p:nvPr/>
        </p:nvSpPr>
        <p:spPr bwMode="auto">
          <a:xfrm>
            <a:off x="3425612" y="4760655"/>
            <a:ext cx="509754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9" name="Line 101"/>
          <p:cNvSpPr>
            <a:spLocks noChangeShapeType="1"/>
          </p:cNvSpPr>
          <p:nvPr/>
        </p:nvSpPr>
        <p:spPr bwMode="auto">
          <a:xfrm flipV="1">
            <a:off x="3454325" y="4204473"/>
            <a:ext cx="0" cy="1570092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0" name="Line 102"/>
          <p:cNvSpPr>
            <a:spLocks noChangeShapeType="1"/>
          </p:cNvSpPr>
          <p:nvPr/>
        </p:nvSpPr>
        <p:spPr bwMode="auto">
          <a:xfrm>
            <a:off x="5642461" y="5774565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1" name="Line 103"/>
          <p:cNvSpPr>
            <a:spLocks noChangeShapeType="1"/>
          </p:cNvSpPr>
          <p:nvPr/>
        </p:nvSpPr>
        <p:spPr bwMode="auto">
          <a:xfrm>
            <a:off x="5642461" y="5502356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2" name="Line 104"/>
          <p:cNvSpPr>
            <a:spLocks noChangeShapeType="1"/>
          </p:cNvSpPr>
          <p:nvPr/>
        </p:nvSpPr>
        <p:spPr bwMode="auto">
          <a:xfrm>
            <a:off x="8013303" y="5639213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3" name="Line 105"/>
          <p:cNvSpPr>
            <a:spLocks noChangeShapeType="1"/>
          </p:cNvSpPr>
          <p:nvPr/>
        </p:nvSpPr>
        <p:spPr bwMode="auto">
          <a:xfrm>
            <a:off x="10482022" y="5639213"/>
            <a:ext cx="26318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4" name="Line 106"/>
          <p:cNvSpPr>
            <a:spLocks noChangeShapeType="1"/>
          </p:cNvSpPr>
          <p:nvPr/>
        </p:nvSpPr>
        <p:spPr bwMode="auto">
          <a:xfrm>
            <a:off x="10760432" y="5649740"/>
            <a:ext cx="0" cy="3188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5" name="Line 107"/>
          <p:cNvSpPr>
            <a:spLocks noChangeShapeType="1"/>
          </p:cNvSpPr>
          <p:nvPr/>
        </p:nvSpPr>
        <p:spPr bwMode="auto">
          <a:xfrm flipH="1">
            <a:off x="4146003" y="5980602"/>
            <a:ext cx="66144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6" name="Line 108"/>
          <p:cNvSpPr>
            <a:spLocks noChangeShapeType="1"/>
          </p:cNvSpPr>
          <p:nvPr/>
        </p:nvSpPr>
        <p:spPr bwMode="auto">
          <a:xfrm flipV="1">
            <a:off x="4146002" y="5433175"/>
            <a:ext cx="0" cy="5474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7" name="Line 109"/>
          <p:cNvSpPr>
            <a:spLocks noChangeShapeType="1"/>
          </p:cNvSpPr>
          <p:nvPr/>
        </p:nvSpPr>
        <p:spPr bwMode="auto">
          <a:xfrm>
            <a:off x="11396000" y="5228643"/>
            <a:ext cx="5610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8" name="Line 110"/>
          <p:cNvSpPr>
            <a:spLocks noChangeShapeType="1"/>
          </p:cNvSpPr>
          <p:nvPr/>
        </p:nvSpPr>
        <p:spPr bwMode="auto">
          <a:xfrm>
            <a:off x="11452109" y="5240675"/>
            <a:ext cx="0" cy="8647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9" name="Line 111"/>
          <p:cNvSpPr>
            <a:spLocks noChangeShapeType="1"/>
          </p:cNvSpPr>
          <p:nvPr/>
        </p:nvSpPr>
        <p:spPr bwMode="auto">
          <a:xfrm flipH="1">
            <a:off x="4541869" y="6115955"/>
            <a:ext cx="691024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0" name="Line 112"/>
          <p:cNvSpPr>
            <a:spLocks noChangeShapeType="1"/>
          </p:cNvSpPr>
          <p:nvPr/>
        </p:nvSpPr>
        <p:spPr bwMode="auto">
          <a:xfrm flipV="1">
            <a:off x="4541867" y="5433177"/>
            <a:ext cx="0" cy="6827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1" name="Line 113"/>
          <p:cNvSpPr>
            <a:spLocks noChangeShapeType="1"/>
          </p:cNvSpPr>
          <p:nvPr/>
        </p:nvSpPr>
        <p:spPr bwMode="auto">
          <a:xfrm>
            <a:off x="3273793" y="5502356"/>
            <a:ext cx="16530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2" name="Line 114"/>
          <p:cNvSpPr>
            <a:spLocks noChangeShapeType="1"/>
          </p:cNvSpPr>
          <p:nvPr/>
        </p:nvSpPr>
        <p:spPr bwMode="auto">
          <a:xfrm>
            <a:off x="2286304" y="3932264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3" name="Rectangle 115"/>
          <p:cNvSpPr>
            <a:spLocks noChangeArrowheads="1"/>
          </p:cNvSpPr>
          <p:nvPr/>
        </p:nvSpPr>
        <p:spPr bwMode="auto">
          <a:xfrm rot="5400000">
            <a:off x="1684744" y="3892999"/>
            <a:ext cx="85413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PC+4</a:t>
            </a:r>
            <a:endParaRPr lang="en-US" sz="2800" dirty="0"/>
          </a:p>
        </p:txBody>
      </p:sp>
      <p:sp>
        <p:nvSpPr>
          <p:cNvPr id="826484" name="Line 116"/>
          <p:cNvSpPr>
            <a:spLocks noChangeShapeType="1"/>
          </p:cNvSpPr>
          <p:nvPr/>
        </p:nvSpPr>
        <p:spPr bwMode="auto">
          <a:xfrm>
            <a:off x="1298816" y="4478187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5" name="Line 117"/>
          <p:cNvSpPr>
            <a:spLocks noChangeShapeType="1"/>
          </p:cNvSpPr>
          <p:nvPr/>
        </p:nvSpPr>
        <p:spPr bwMode="auto">
          <a:xfrm>
            <a:off x="7123692" y="4478187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6" name="Line 118"/>
          <p:cNvSpPr>
            <a:spLocks noChangeShapeType="1"/>
          </p:cNvSpPr>
          <p:nvPr/>
        </p:nvSpPr>
        <p:spPr bwMode="auto">
          <a:xfrm flipH="1">
            <a:off x="8589700" y="3932264"/>
            <a:ext cx="300162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7" name="Line 119"/>
          <p:cNvSpPr>
            <a:spLocks noChangeShapeType="1"/>
          </p:cNvSpPr>
          <p:nvPr/>
        </p:nvSpPr>
        <p:spPr bwMode="auto">
          <a:xfrm flipH="1">
            <a:off x="8589700" y="4067617"/>
            <a:ext cx="300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8889860" y="3863085"/>
            <a:ext cx="495919" cy="275217"/>
            <a:chOff x="4322" y="2256"/>
            <a:chExt cx="241" cy="193"/>
          </a:xfrm>
        </p:grpSpPr>
        <p:sp>
          <p:nvSpPr>
            <p:cNvPr id="826489" name="Arc 121"/>
            <p:cNvSpPr>
              <a:spLocks/>
            </p:cNvSpPr>
            <p:nvPr/>
          </p:nvSpPr>
          <p:spPr bwMode="auto">
            <a:xfrm>
              <a:off x="4466" y="2265"/>
              <a:ext cx="89" cy="88"/>
            </a:xfrm>
            <a:custGeom>
              <a:avLst/>
              <a:gdLst>
                <a:gd name="G0" fmla="+- 245 0 0"/>
                <a:gd name="G1" fmla="+- 21600 0 0"/>
                <a:gd name="G2" fmla="+- 21600 0 0"/>
                <a:gd name="T0" fmla="*/ 0 w 21845"/>
                <a:gd name="T1" fmla="*/ 2 h 21600"/>
                <a:gd name="T2" fmla="*/ 21845 w 21845"/>
                <a:gd name="T3" fmla="*/ 21600 h 21600"/>
                <a:gd name="T4" fmla="*/ 245 w 218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45" h="21600" fill="none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</a:path>
                <a:path w="21845" h="21600" stroke="0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  <a:lnTo>
                    <a:pt x="2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0" name="Arc 122"/>
            <p:cNvSpPr>
              <a:spLocks/>
            </p:cNvSpPr>
            <p:nvPr/>
          </p:nvSpPr>
          <p:spPr bwMode="auto">
            <a:xfrm rot="10800000">
              <a:off x="4475" y="2361"/>
              <a:ext cx="88" cy="88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55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1" name="Line 123"/>
            <p:cNvSpPr>
              <a:spLocks noChangeShapeType="1"/>
            </p:cNvSpPr>
            <p:nvPr/>
          </p:nvSpPr>
          <p:spPr bwMode="auto">
            <a:xfrm flipH="1">
              <a:off x="4322" y="22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2" name="Line 124"/>
            <p:cNvSpPr>
              <a:spLocks noChangeShapeType="1"/>
            </p:cNvSpPr>
            <p:nvPr/>
          </p:nvSpPr>
          <p:spPr bwMode="auto">
            <a:xfrm flipH="1">
              <a:off x="4322" y="24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3" name="Line 125"/>
            <p:cNvSpPr>
              <a:spLocks noChangeShapeType="1"/>
            </p:cNvSpPr>
            <p:nvPr/>
          </p:nvSpPr>
          <p:spPr bwMode="auto">
            <a:xfrm>
              <a:off x="4322" y="22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94" name="Rectangle 126"/>
          <p:cNvSpPr>
            <a:spLocks noChangeArrowheads="1"/>
          </p:cNvSpPr>
          <p:nvPr/>
        </p:nvSpPr>
        <p:spPr bwMode="auto">
          <a:xfrm flipH="1">
            <a:off x="7933636" y="4126116"/>
            <a:ext cx="740651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Zero</a:t>
            </a:r>
          </a:p>
        </p:txBody>
      </p:sp>
      <p:sp>
        <p:nvSpPr>
          <p:cNvPr id="826495" name="Rectangle 127"/>
          <p:cNvSpPr>
            <a:spLocks noChangeArrowheads="1"/>
          </p:cNvSpPr>
          <p:nvPr/>
        </p:nvSpPr>
        <p:spPr bwMode="auto">
          <a:xfrm flipH="1">
            <a:off x="8212129" y="2587759"/>
            <a:ext cx="1218731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>
                <a:solidFill>
                  <a:srgbClr val="FF6600"/>
                </a:solidFill>
              </a:rPr>
              <a:t>Branch</a:t>
            </a:r>
            <a:endParaRPr lang="en-US" sz="2800" u="sng"/>
          </a:p>
        </p:txBody>
      </p:sp>
      <p:sp>
        <p:nvSpPr>
          <p:cNvPr id="826496" name="Line 128"/>
          <p:cNvSpPr>
            <a:spLocks noChangeShapeType="1"/>
          </p:cNvSpPr>
          <p:nvPr/>
        </p:nvSpPr>
        <p:spPr bwMode="auto">
          <a:xfrm flipV="1">
            <a:off x="8589698" y="4067618"/>
            <a:ext cx="0" cy="4105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7" name="Line 129"/>
          <p:cNvSpPr>
            <a:spLocks noChangeShapeType="1"/>
          </p:cNvSpPr>
          <p:nvPr/>
        </p:nvSpPr>
        <p:spPr bwMode="auto">
          <a:xfrm flipH="1" flipV="1">
            <a:off x="8589698" y="3043449"/>
            <a:ext cx="2176" cy="888816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8" name="Line 130"/>
          <p:cNvSpPr>
            <a:spLocks noChangeShapeType="1"/>
          </p:cNvSpPr>
          <p:nvPr/>
        </p:nvSpPr>
        <p:spPr bwMode="auto">
          <a:xfrm>
            <a:off x="8013303" y="4478187"/>
            <a:ext cx="5589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9" name="Line 131"/>
          <p:cNvSpPr>
            <a:spLocks noChangeShapeType="1"/>
          </p:cNvSpPr>
          <p:nvPr/>
        </p:nvSpPr>
        <p:spPr bwMode="auto">
          <a:xfrm>
            <a:off x="8013303" y="3932264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1431497" y="3327689"/>
            <a:ext cx="295811" cy="467719"/>
            <a:chOff x="696" y="1880"/>
            <a:chExt cx="144" cy="328"/>
          </a:xfrm>
        </p:grpSpPr>
        <p:sp>
          <p:nvSpPr>
            <p:cNvPr id="826501" name="Line 133"/>
            <p:cNvSpPr>
              <a:spLocks noChangeShapeType="1"/>
            </p:cNvSpPr>
            <p:nvPr/>
          </p:nvSpPr>
          <p:spPr bwMode="auto">
            <a:xfrm>
              <a:off x="840" y="188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2" name="Line 134"/>
            <p:cNvSpPr>
              <a:spLocks noChangeShapeType="1"/>
            </p:cNvSpPr>
            <p:nvPr/>
          </p:nvSpPr>
          <p:spPr bwMode="auto">
            <a:xfrm flipH="1">
              <a:off x="696" y="1880"/>
              <a:ext cx="144" cy="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3" name="Line 135"/>
            <p:cNvSpPr>
              <a:spLocks noChangeShapeType="1"/>
            </p:cNvSpPr>
            <p:nvPr/>
          </p:nvSpPr>
          <p:spPr bwMode="auto">
            <a:xfrm flipH="1" flipV="1">
              <a:off x="696" y="2167"/>
              <a:ext cx="144" cy="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4" name="Line 136"/>
            <p:cNvSpPr>
              <a:spLocks noChangeShapeType="1"/>
            </p:cNvSpPr>
            <p:nvPr/>
          </p:nvSpPr>
          <p:spPr bwMode="auto">
            <a:xfrm>
              <a:off x="696" y="191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05" name="Rectangle 137"/>
          <p:cNvSpPr>
            <a:spLocks noChangeArrowheads="1"/>
          </p:cNvSpPr>
          <p:nvPr/>
        </p:nvSpPr>
        <p:spPr bwMode="auto">
          <a:xfrm flipH="1">
            <a:off x="1395164" y="3198569"/>
            <a:ext cx="338233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26506" name="Rectangle 138"/>
          <p:cNvSpPr>
            <a:spLocks noChangeArrowheads="1"/>
          </p:cNvSpPr>
          <p:nvPr/>
        </p:nvSpPr>
        <p:spPr bwMode="auto">
          <a:xfrm flipH="1">
            <a:off x="1395164" y="3465890"/>
            <a:ext cx="338233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507" name="Line 139"/>
          <p:cNvSpPr>
            <a:spLocks noChangeShapeType="1"/>
          </p:cNvSpPr>
          <p:nvPr/>
        </p:nvSpPr>
        <p:spPr bwMode="auto">
          <a:xfrm>
            <a:off x="1694681" y="3658551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8" name="Line 140"/>
          <p:cNvSpPr>
            <a:spLocks noChangeShapeType="1"/>
          </p:cNvSpPr>
          <p:nvPr/>
        </p:nvSpPr>
        <p:spPr bwMode="auto">
          <a:xfrm>
            <a:off x="2466837" y="3669079"/>
            <a:ext cx="0" cy="2511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9" name="Oval 141"/>
          <p:cNvSpPr>
            <a:spLocks noChangeArrowheads="1"/>
          </p:cNvSpPr>
          <p:nvPr/>
        </p:nvSpPr>
        <p:spPr bwMode="auto">
          <a:xfrm>
            <a:off x="2977981" y="3669079"/>
            <a:ext cx="165306" cy="11429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0" name="Line 142"/>
          <p:cNvSpPr>
            <a:spLocks noChangeShapeType="1"/>
          </p:cNvSpPr>
          <p:nvPr/>
        </p:nvSpPr>
        <p:spPr bwMode="auto">
          <a:xfrm>
            <a:off x="1085658" y="3533726"/>
            <a:ext cx="0" cy="112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1" name="Oval 143"/>
          <p:cNvSpPr>
            <a:spLocks noChangeArrowheads="1"/>
          </p:cNvSpPr>
          <p:nvPr/>
        </p:nvSpPr>
        <p:spPr bwMode="auto">
          <a:xfrm>
            <a:off x="1003005" y="3669079"/>
            <a:ext cx="165306" cy="11429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2" name="Line 144"/>
          <p:cNvSpPr>
            <a:spLocks noChangeShapeType="1"/>
          </p:cNvSpPr>
          <p:nvPr/>
        </p:nvSpPr>
        <p:spPr bwMode="auto">
          <a:xfrm flipH="1">
            <a:off x="393982" y="3454018"/>
            <a:ext cx="98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3" name="Line 145"/>
          <p:cNvSpPr>
            <a:spLocks noChangeShapeType="1"/>
          </p:cNvSpPr>
          <p:nvPr/>
        </p:nvSpPr>
        <p:spPr bwMode="auto">
          <a:xfrm>
            <a:off x="411382" y="4478187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4" name="Line 146"/>
          <p:cNvSpPr>
            <a:spLocks noChangeShapeType="1"/>
          </p:cNvSpPr>
          <p:nvPr/>
        </p:nvSpPr>
        <p:spPr bwMode="auto">
          <a:xfrm>
            <a:off x="393981" y="3464547"/>
            <a:ext cx="0" cy="10016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5" name="Line 147"/>
          <p:cNvSpPr>
            <a:spLocks noChangeShapeType="1"/>
          </p:cNvSpPr>
          <p:nvPr/>
        </p:nvSpPr>
        <p:spPr bwMode="auto">
          <a:xfrm flipH="1">
            <a:off x="1677281" y="3454018"/>
            <a:ext cx="66144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6" name="Line 148"/>
          <p:cNvSpPr>
            <a:spLocks noChangeShapeType="1"/>
          </p:cNvSpPr>
          <p:nvPr/>
        </p:nvSpPr>
        <p:spPr bwMode="auto">
          <a:xfrm flipV="1">
            <a:off x="8291712" y="3454019"/>
            <a:ext cx="0" cy="4782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7" name="Line 149"/>
          <p:cNvSpPr>
            <a:spLocks noChangeShapeType="1"/>
          </p:cNvSpPr>
          <p:nvPr/>
        </p:nvSpPr>
        <p:spPr bwMode="auto">
          <a:xfrm>
            <a:off x="9394481" y="3999940"/>
            <a:ext cx="3632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8" name="Line 150"/>
          <p:cNvSpPr>
            <a:spLocks noChangeShapeType="1"/>
          </p:cNvSpPr>
          <p:nvPr/>
        </p:nvSpPr>
        <p:spPr bwMode="auto">
          <a:xfrm>
            <a:off x="1596803" y="3180305"/>
            <a:ext cx="81609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9" name="Line 151"/>
          <p:cNvSpPr>
            <a:spLocks noChangeShapeType="1"/>
          </p:cNvSpPr>
          <p:nvPr/>
        </p:nvSpPr>
        <p:spPr bwMode="auto">
          <a:xfrm>
            <a:off x="9772944" y="3192338"/>
            <a:ext cx="0" cy="7955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0" name="Line 152"/>
          <p:cNvSpPr>
            <a:spLocks noChangeShapeType="1"/>
          </p:cNvSpPr>
          <p:nvPr/>
        </p:nvSpPr>
        <p:spPr bwMode="auto">
          <a:xfrm>
            <a:off x="1579403" y="3192337"/>
            <a:ext cx="0" cy="112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1" name="Line 153"/>
          <p:cNvSpPr>
            <a:spLocks noChangeShapeType="1"/>
          </p:cNvSpPr>
          <p:nvPr/>
        </p:nvSpPr>
        <p:spPr bwMode="auto">
          <a:xfrm>
            <a:off x="5429302" y="3533726"/>
            <a:ext cx="0" cy="112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2" name="Oval 154"/>
          <p:cNvSpPr>
            <a:spLocks noChangeArrowheads="1"/>
          </p:cNvSpPr>
          <p:nvPr/>
        </p:nvSpPr>
        <p:spPr bwMode="auto">
          <a:xfrm>
            <a:off x="5346648" y="3669079"/>
            <a:ext cx="165306" cy="11429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3" name="Line 155"/>
          <p:cNvSpPr>
            <a:spLocks noChangeShapeType="1"/>
          </p:cNvSpPr>
          <p:nvPr/>
        </p:nvSpPr>
        <p:spPr bwMode="auto">
          <a:xfrm>
            <a:off x="7797968" y="3533726"/>
            <a:ext cx="0" cy="112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4" name="Oval 156"/>
          <p:cNvSpPr>
            <a:spLocks noChangeArrowheads="1"/>
          </p:cNvSpPr>
          <p:nvPr/>
        </p:nvSpPr>
        <p:spPr bwMode="auto">
          <a:xfrm>
            <a:off x="7717490" y="3669079"/>
            <a:ext cx="163131" cy="11429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5" name="Line 157"/>
          <p:cNvSpPr>
            <a:spLocks noChangeShapeType="1"/>
          </p:cNvSpPr>
          <p:nvPr/>
        </p:nvSpPr>
        <p:spPr bwMode="auto">
          <a:xfrm>
            <a:off x="10266689" y="3533726"/>
            <a:ext cx="0" cy="112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6" name="Oval 158"/>
          <p:cNvSpPr>
            <a:spLocks noChangeArrowheads="1"/>
          </p:cNvSpPr>
          <p:nvPr/>
        </p:nvSpPr>
        <p:spPr bwMode="auto">
          <a:xfrm>
            <a:off x="10184036" y="3669079"/>
            <a:ext cx="165306" cy="11429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7" name="Line 159"/>
          <p:cNvSpPr>
            <a:spLocks noChangeShapeType="1"/>
          </p:cNvSpPr>
          <p:nvPr/>
        </p:nvSpPr>
        <p:spPr bwMode="auto">
          <a:xfrm flipV="1">
            <a:off x="1085658" y="1951603"/>
            <a:ext cx="0" cy="143323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8" name="Line 160"/>
          <p:cNvSpPr>
            <a:spLocks noChangeShapeType="1"/>
          </p:cNvSpPr>
          <p:nvPr/>
        </p:nvSpPr>
        <p:spPr bwMode="auto">
          <a:xfrm flipV="1">
            <a:off x="3060634" y="1951603"/>
            <a:ext cx="0" cy="143323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9" name="Line 161"/>
          <p:cNvSpPr>
            <a:spLocks noChangeShapeType="1"/>
          </p:cNvSpPr>
          <p:nvPr/>
        </p:nvSpPr>
        <p:spPr bwMode="auto">
          <a:xfrm flipV="1">
            <a:off x="5429302" y="1951603"/>
            <a:ext cx="0" cy="143323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0" name="Line 162"/>
          <p:cNvSpPr>
            <a:spLocks noChangeShapeType="1"/>
          </p:cNvSpPr>
          <p:nvPr/>
        </p:nvSpPr>
        <p:spPr bwMode="auto">
          <a:xfrm flipV="1">
            <a:off x="7797968" y="1951603"/>
            <a:ext cx="0" cy="143323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1" name="Line 163"/>
          <p:cNvSpPr>
            <a:spLocks noChangeShapeType="1"/>
          </p:cNvSpPr>
          <p:nvPr/>
        </p:nvSpPr>
        <p:spPr bwMode="auto">
          <a:xfrm flipV="1">
            <a:off x="10266689" y="1951603"/>
            <a:ext cx="0" cy="143323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494036" y="1545546"/>
            <a:ext cx="10464331" cy="341390"/>
            <a:chOff x="240" y="576"/>
            <a:chExt cx="5088" cy="240"/>
          </a:xfrm>
        </p:grpSpPr>
        <p:sp>
          <p:nvSpPr>
            <p:cNvPr id="826533" name="Line 165"/>
            <p:cNvSpPr>
              <a:spLocks noChangeShapeType="1"/>
            </p:cNvSpPr>
            <p:nvPr/>
          </p:nvSpPr>
          <p:spPr bwMode="auto">
            <a:xfrm flipV="1">
              <a:off x="528" y="576"/>
              <a:ext cx="0" cy="2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4" name="Line 166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5" name="Line 167"/>
            <p:cNvSpPr>
              <a:spLocks noChangeShapeType="1"/>
            </p:cNvSpPr>
            <p:nvPr/>
          </p:nvSpPr>
          <p:spPr bwMode="auto">
            <a:xfrm flipV="1">
              <a:off x="2640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6" name="Line 168"/>
            <p:cNvSpPr>
              <a:spLocks noChangeShapeType="1"/>
            </p:cNvSpPr>
            <p:nvPr/>
          </p:nvSpPr>
          <p:spPr bwMode="auto">
            <a:xfrm flipV="1">
              <a:off x="37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7" name="Line 169"/>
            <p:cNvSpPr>
              <a:spLocks noChangeShapeType="1"/>
            </p:cNvSpPr>
            <p:nvPr/>
          </p:nvSpPr>
          <p:spPr bwMode="auto">
            <a:xfrm flipV="1">
              <a:off x="49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8" name="Line 170"/>
            <p:cNvSpPr>
              <a:spLocks noChangeShapeType="1"/>
            </p:cNvSpPr>
            <p:nvPr/>
          </p:nvSpPr>
          <p:spPr bwMode="auto">
            <a:xfrm flipH="1">
              <a:off x="240" y="816"/>
              <a:ext cx="28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9" name="Line 171"/>
            <p:cNvSpPr>
              <a:spLocks noChangeShapeType="1"/>
            </p:cNvSpPr>
            <p:nvPr/>
          </p:nvSpPr>
          <p:spPr bwMode="auto">
            <a:xfrm flipH="1">
              <a:off x="1008" y="81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0" name="Line 172"/>
            <p:cNvSpPr>
              <a:spLocks noChangeShapeType="1"/>
            </p:cNvSpPr>
            <p:nvPr/>
          </p:nvSpPr>
          <p:spPr bwMode="auto">
            <a:xfrm flipV="1">
              <a:off x="100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1" name="Line 173"/>
            <p:cNvSpPr>
              <a:spLocks noChangeShapeType="1"/>
            </p:cNvSpPr>
            <p:nvPr/>
          </p:nvSpPr>
          <p:spPr bwMode="auto">
            <a:xfrm flipH="1">
              <a:off x="2064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2" name="Line 174"/>
            <p:cNvSpPr>
              <a:spLocks noChangeShapeType="1"/>
            </p:cNvSpPr>
            <p:nvPr/>
          </p:nvSpPr>
          <p:spPr bwMode="auto">
            <a:xfrm flipV="1">
              <a:off x="2064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3" name="Line 175"/>
            <p:cNvSpPr>
              <a:spLocks noChangeShapeType="1"/>
            </p:cNvSpPr>
            <p:nvPr/>
          </p:nvSpPr>
          <p:spPr bwMode="auto">
            <a:xfrm flipH="1">
              <a:off x="32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4" name="Line 176"/>
            <p:cNvSpPr>
              <a:spLocks noChangeShapeType="1"/>
            </p:cNvSpPr>
            <p:nvPr/>
          </p:nvSpPr>
          <p:spPr bwMode="auto">
            <a:xfrm flipV="1">
              <a:off x="32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5" name="Line 177"/>
            <p:cNvSpPr>
              <a:spLocks noChangeShapeType="1"/>
            </p:cNvSpPr>
            <p:nvPr/>
          </p:nvSpPr>
          <p:spPr bwMode="auto">
            <a:xfrm flipH="1">
              <a:off x="44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6" name="Line 178"/>
            <p:cNvSpPr>
              <a:spLocks noChangeShapeType="1"/>
            </p:cNvSpPr>
            <p:nvPr/>
          </p:nvSpPr>
          <p:spPr bwMode="auto">
            <a:xfrm flipV="1">
              <a:off x="44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7" name="Line 179"/>
            <p:cNvSpPr>
              <a:spLocks noChangeShapeType="1"/>
            </p:cNvSpPr>
            <p:nvPr/>
          </p:nvSpPr>
          <p:spPr bwMode="auto">
            <a:xfrm flipH="1">
              <a:off x="528" y="57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8" name="Line 180"/>
            <p:cNvSpPr>
              <a:spLocks noChangeShapeType="1"/>
            </p:cNvSpPr>
            <p:nvPr/>
          </p:nvSpPr>
          <p:spPr bwMode="auto">
            <a:xfrm flipH="1">
              <a:off x="1488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9" name="Line 181"/>
            <p:cNvSpPr>
              <a:spLocks noChangeShapeType="1"/>
            </p:cNvSpPr>
            <p:nvPr/>
          </p:nvSpPr>
          <p:spPr bwMode="auto">
            <a:xfrm flipH="1">
              <a:off x="2640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0" name="Line 182"/>
            <p:cNvSpPr>
              <a:spLocks noChangeShapeType="1"/>
            </p:cNvSpPr>
            <p:nvPr/>
          </p:nvSpPr>
          <p:spPr bwMode="auto">
            <a:xfrm flipH="1">
              <a:off x="3792" y="57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1" name="Line 183"/>
            <p:cNvSpPr>
              <a:spLocks noChangeShapeType="1"/>
            </p:cNvSpPr>
            <p:nvPr/>
          </p:nvSpPr>
          <p:spPr bwMode="auto">
            <a:xfrm flipH="1">
              <a:off x="4992" y="5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52" name="Rectangle 184"/>
          <p:cNvSpPr>
            <a:spLocks noChangeArrowheads="1"/>
          </p:cNvSpPr>
          <p:nvPr/>
        </p:nvSpPr>
        <p:spPr bwMode="auto">
          <a:xfrm>
            <a:off x="367880" y="1441240"/>
            <a:ext cx="634788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Clk</a:t>
            </a:r>
            <a:endParaRPr lang="en-US" sz="2800" b="1" dirty="0"/>
          </a:p>
        </p:txBody>
      </p:sp>
      <p:sp>
        <p:nvSpPr>
          <p:cNvPr id="826553" name="Line 185"/>
          <p:cNvSpPr>
            <a:spLocks noChangeShapeType="1"/>
          </p:cNvSpPr>
          <p:nvPr/>
        </p:nvSpPr>
        <p:spPr bwMode="auto">
          <a:xfrm>
            <a:off x="1283591" y="1962130"/>
            <a:ext cx="0" cy="25115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4" name="Line 186"/>
          <p:cNvSpPr>
            <a:spLocks noChangeShapeType="1"/>
          </p:cNvSpPr>
          <p:nvPr/>
        </p:nvSpPr>
        <p:spPr bwMode="auto">
          <a:xfrm>
            <a:off x="1298817" y="2088460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5" name="Line 187"/>
          <p:cNvSpPr>
            <a:spLocks noChangeShapeType="1"/>
          </p:cNvSpPr>
          <p:nvPr/>
        </p:nvSpPr>
        <p:spPr bwMode="auto">
          <a:xfrm>
            <a:off x="3258568" y="1962130"/>
            <a:ext cx="0" cy="25115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6" name="Line 188"/>
          <p:cNvSpPr>
            <a:spLocks noChangeShapeType="1"/>
          </p:cNvSpPr>
          <p:nvPr/>
        </p:nvSpPr>
        <p:spPr bwMode="auto">
          <a:xfrm>
            <a:off x="3273794" y="2088460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7" name="Line 189"/>
          <p:cNvSpPr>
            <a:spLocks noChangeShapeType="1"/>
          </p:cNvSpPr>
          <p:nvPr/>
        </p:nvSpPr>
        <p:spPr bwMode="auto">
          <a:xfrm>
            <a:off x="5627234" y="1962130"/>
            <a:ext cx="0" cy="25115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8" name="Line 190"/>
          <p:cNvSpPr>
            <a:spLocks noChangeShapeType="1"/>
          </p:cNvSpPr>
          <p:nvPr/>
        </p:nvSpPr>
        <p:spPr bwMode="auto">
          <a:xfrm>
            <a:off x="5642460" y="2088460"/>
            <a:ext cx="214028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9" name="Line 191"/>
          <p:cNvSpPr>
            <a:spLocks noChangeShapeType="1"/>
          </p:cNvSpPr>
          <p:nvPr/>
        </p:nvSpPr>
        <p:spPr bwMode="auto">
          <a:xfrm>
            <a:off x="7995901" y="1962130"/>
            <a:ext cx="0" cy="25115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0" name="Line 192"/>
          <p:cNvSpPr>
            <a:spLocks noChangeShapeType="1"/>
          </p:cNvSpPr>
          <p:nvPr/>
        </p:nvSpPr>
        <p:spPr bwMode="auto">
          <a:xfrm>
            <a:off x="8013303" y="2088460"/>
            <a:ext cx="223816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1" name="Line 193"/>
          <p:cNvSpPr>
            <a:spLocks noChangeShapeType="1"/>
          </p:cNvSpPr>
          <p:nvPr/>
        </p:nvSpPr>
        <p:spPr bwMode="auto">
          <a:xfrm>
            <a:off x="10464621" y="1962130"/>
            <a:ext cx="0" cy="251154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2" name="Line 194"/>
          <p:cNvSpPr>
            <a:spLocks noChangeShapeType="1"/>
          </p:cNvSpPr>
          <p:nvPr/>
        </p:nvSpPr>
        <p:spPr bwMode="auto">
          <a:xfrm>
            <a:off x="10482023" y="2088460"/>
            <a:ext cx="75475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3" name="Rectangle 195"/>
          <p:cNvSpPr>
            <a:spLocks noChangeArrowheads="1"/>
          </p:cNvSpPr>
          <p:nvPr/>
        </p:nvSpPr>
        <p:spPr bwMode="auto">
          <a:xfrm>
            <a:off x="1565113" y="2004977"/>
            <a:ext cx="1028999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Ifetch</a:t>
            </a:r>
            <a:endParaRPr lang="en-US" sz="2800" b="1" dirty="0"/>
          </a:p>
        </p:txBody>
      </p:sp>
      <p:sp>
        <p:nvSpPr>
          <p:cNvPr id="826564" name="Rectangle 196"/>
          <p:cNvSpPr>
            <a:spLocks noChangeArrowheads="1"/>
          </p:cNvSpPr>
          <p:nvPr/>
        </p:nvSpPr>
        <p:spPr bwMode="auto">
          <a:xfrm>
            <a:off x="3540091" y="2004977"/>
            <a:ext cx="1452897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Reg/Dec</a:t>
            </a:r>
          </a:p>
        </p:txBody>
      </p:sp>
      <p:sp>
        <p:nvSpPr>
          <p:cNvPr id="826565" name="Rectangle 197"/>
          <p:cNvSpPr>
            <a:spLocks noChangeArrowheads="1"/>
          </p:cNvSpPr>
          <p:nvPr/>
        </p:nvSpPr>
        <p:spPr bwMode="auto">
          <a:xfrm>
            <a:off x="6106691" y="2004977"/>
            <a:ext cx="846128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Exec</a:t>
            </a:r>
          </a:p>
        </p:txBody>
      </p:sp>
      <p:sp>
        <p:nvSpPr>
          <p:cNvPr id="826566" name="Rectangle 198"/>
          <p:cNvSpPr>
            <a:spLocks noChangeArrowheads="1"/>
          </p:cNvSpPr>
          <p:nvPr/>
        </p:nvSpPr>
        <p:spPr bwMode="auto">
          <a:xfrm>
            <a:off x="8575411" y="2004977"/>
            <a:ext cx="969816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Mem</a:t>
            </a:r>
          </a:p>
        </p:txBody>
      </p:sp>
      <p:sp>
        <p:nvSpPr>
          <p:cNvPr id="826567" name="Rectangle 199"/>
          <p:cNvSpPr>
            <a:spLocks noChangeArrowheads="1"/>
          </p:cNvSpPr>
          <p:nvPr/>
        </p:nvSpPr>
        <p:spPr bwMode="auto">
          <a:xfrm>
            <a:off x="10550386" y="2004977"/>
            <a:ext cx="828687" cy="47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WrB</a:t>
            </a:r>
          </a:p>
        </p:txBody>
      </p:sp>
      <p:sp>
        <p:nvSpPr>
          <p:cNvPr id="826568" name="Line 200"/>
          <p:cNvSpPr>
            <a:spLocks noChangeShapeType="1"/>
          </p:cNvSpPr>
          <p:nvPr/>
        </p:nvSpPr>
        <p:spPr bwMode="auto">
          <a:xfrm flipH="1">
            <a:off x="4753669" y="2414283"/>
            <a:ext cx="5758903" cy="3851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9" name="Text Box 201"/>
          <p:cNvSpPr txBox="1">
            <a:spLocks noChangeArrowheads="1"/>
          </p:cNvSpPr>
          <p:nvPr/>
        </p:nvSpPr>
        <p:spPr bwMode="auto">
          <a:xfrm>
            <a:off x="6288902" y="4800142"/>
            <a:ext cx="824265" cy="659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EX</a:t>
            </a:r>
          </a:p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Unit</a:t>
            </a:r>
          </a:p>
        </p:txBody>
      </p:sp>
      <p:sp>
        <p:nvSpPr>
          <p:cNvPr id="207" name="Rectangle 25"/>
          <p:cNvSpPr>
            <a:spLocks noChangeArrowheads="1"/>
          </p:cNvSpPr>
          <p:nvPr/>
        </p:nvSpPr>
        <p:spPr bwMode="auto">
          <a:xfrm>
            <a:off x="1682906" y="4309720"/>
            <a:ext cx="368690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08" name="Rectangle 26"/>
          <p:cNvSpPr>
            <a:spLocks noChangeArrowheads="1"/>
          </p:cNvSpPr>
          <p:nvPr/>
        </p:nvSpPr>
        <p:spPr bwMode="auto">
          <a:xfrm>
            <a:off x="2059532" y="5286659"/>
            <a:ext cx="264495" cy="423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</a:t>
            </a:r>
            <a:endParaRPr lang="en-US" sz="2400"/>
          </a:p>
        </p:txBody>
      </p:sp>
      <p:sp>
        <p:nvSpPr>
          <p:cNvPr id="205" name="Rectangle 195"/>
          <p:cNvSpPr txBox="1">
            <a:spLocks noChangeArrowheads="1"/>
          </p:cNvSpPr>
          <p:nvPr/>
        </p:nvSpPr>
        <p:spPr>
          <a:xfrm>
            <a:off x="3831212" y="923761"/>
            <a:ext cx="9004300" cy="503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dirty="0" smtClean="0"/>
              <a:t>Location 8: </a:t>
            </a:r>
            <a:r>
              <a:rPr lang="en-US" dirty="0" err="1" smtClean="0"/>
              <a:t>lw</a:t>
            </a:r>
            <a:r>
              <a:rPr lang="en-US" dirty="0" smtClean="0"/>
              <a:t>  $1, 0x100($2)  </a:t>
            </a:r>
            <a:r>
              <a:rPr lang="en-US" dirty="0" smtClean="0">
                <a:solidFill>
                  <a:srgbClr val="3333CC"/>
                </a:solidFill>
              </a:rPr>
              <a:t>$1 </a:t>
            </a:r>
            <a:r>
              <a:rPr lang="en-US" dirty="0" smtClean="0">
                <a:solidFill>
                  <a:srgbClr val="3333CC"/>
                </a:solidFill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3333CC"/>
                </a:solidFill>
              </a:rPr>
              <a:t>  Mem{($2) +  0x100}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206" name="Oval 4"/>
          <p:cNvSpPr>
            <a:spLocks noChangeArrowheads="1"/>
          </p:cNvSpPr>
          <p:nvPr/>
        </p:nvSpPr>
        <p:spPr bwMode="auto">
          <a:xfrm>
            <a:off x="5308601" y="1439790"/>
            <a:ext cx="246496" cy="563508"/>
          </a:xfrm>
          <a:prstGeom prst="ellipse">
            <a:avLst/>
          </a:prstGeom>
          <a:solidFill>
            <a:srgbClr val="FDC0E5">
              <a:alpha val="70000"/>
            </a:srgbClr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191"/>
          <p:cNvSpPr>
            <a:spLocks noChangeArrowheads="1"/>
          </p:cNvSpPr>
          <p:nvPr/>
        </p:nvSpPr>
        <p:spPr bwMode="auto">
          <a:xfrm>
            <a:off x="6060912" y="281314"/>
            <a:ext cx="22430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You are here!</a:t>
            </a:r>
          </a:p>
        </p:txBody>
      </p:sp>
      <p:sp>
        <p:nvSpPr>
          <p:cNvPr id="210" name="Line 192"/>
          <p:cNvSpPr>
            <a:spLocks noChangeShapeType="1"/>
          </p:cNvSpPr>
          <p:nvPr/>
        </p:nvSpPr>
        <p:spPr bwMode="auto">
          <a:xfrm flipH="1">
            <a:off x="5501243" y="776278"/>
            <a:ext cx="915132" cy="72346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1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614" name="Rectangle 54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/>
          <a:lstStyle/>
          <a:p>
            <a:r>
              <a:rPr lang="en-US" sz="3600" dirty="0"/>
              <a:t>Detailed View of the Fetch/Decode Stage</a:t>
            </a:r>
          </a:p>
        </p:txBody>
      </p:sp>
      <p:sp>
        <p:nvSpPr>
          <p:cNvPr id="5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4FCE9-7A8F-4AC4-BD20-38A600256B9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34563" name="Line 3"/>
          <p:cNvSpPr>
            <a:spLocks noChangeShapeType="1"/>
          </p:cNvSpPr>
          <p:nvPr/>
        </p:nvSpPr>
        <p:spPr bwMode="auto">
          <a:xfrm>
            <a:off x="6211888" y="5692775"/>
            <a:ext cx="22193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7391401" y="1531938"/>
            <a:ext cx="277813" cy="3814763"/>
          </a:xfrm>
          <a:prstGeom prst="rect">
            <a:avLst/>
          </a:prstGeom>
          <a:solidFill>
            <a:srgbClr val="FFCDD5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5310188" y="2779713"/>
            <a:ext cx="1179513" cy="1709738"/>
          </a:xfrm>
          <a:prstGeom prst="rect">
            <a:avLst/>
          </a:prstGeom>
          <a:solidFill>
            <a:srgbClr val="FFFF99"/>
          </a:solidFill>
          <a:ln w="127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64" name="Rectangle 4" descr="Large checker board"/>
          <p:cNvSpPr>
            <a:spLocks noChangeArrowheads="1"/>
          </p:cNvSpPr>
          <p:nvPr/>
        </p:nvSpPr>
        <p:spPr bwMode="auto">
          <a:xfrm>
            <a:off x="3875408" y="1450975"/>
            <a:ext cx="501691" cy="4031796"/>
          </a:xfrm>
          <a:prstGeom prst="rect">
            <a:avLst/>
          </a:prstGeom>
          <a:pattFill prst="lgCheck">
            <a:fgClr>
              <a:srgbClr val="FFCDD5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+mj-lt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 rot="5400000">
            <a:off x="2639386" y="4013689"/>
            <a:ext cx="2956936" cy="551304"/>
            <a:chOff x="789" y="2798"/>
            <a:chExt cx="1537" cy="210"/>
          </a:xfrm>
        </p:grpSpPr>
        <p:sp>
          <p:nvSpPr>
            <p:cNvPr id="834568" name="Rectangle 8"/>
            <p:cNvSpPr>
              <a:spLocks noChangeArrowheads="1"/>
            </p:cNvSpPr>
            <p:nvPr/>
          </p:nvSpPr>
          <p:spPr bwMode="auto">
            <a:xfrm rot="5400000">
              <a:off x="1411" y="2251"/>
              <a:ext cx="144" cy="1296"/>
            </a:xfrm>
            <a:prstGeom prst="rect">
              <a:avLst/>
            </a:prstGeom>
            <a:noFill/>
            <a:ln w="12700">
              <a:solidFill>
                <a:srgbClr val="0003D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834569" name="Text Box 9"/>
            <p:cNvSpPr txBox="1">
              <a:spLocks noChangeArrowheads="1"/>
            </p:cNvSpPr>
            <p:nvPr/>
          </p:nvSpPr>
          <p:spPr bwMode="auto">
            <a:xfrm>
              <a:off x="789" y="2823"/>
              <a:ext cx="385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3D7"/>
                  </a:solidFill>
                  <a:latin typeface="+mj-lt"/>
                </a:rPr>
                <a:t>OP</a:t>
              </a:r>
              <a:endParaRPr lang="en-US" sz="4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34570" name="Line 10"/>
            <p:cNvSpPr>
              <a:spLocks noChangeShapeType="1"/>
            </p:cNvSpPr>
            <p:nvPr/>
          </p:nvSpPr>
          <p:spPr bwMode="auto">
            <a:xfrm>
              <a:off x="1027" y="2827"/>
              <a:ext cx="0" cy="144"/>
            </a:xfrm>
            <a:prstGeom prst="line">
              <a:avLst/>
            </a:prstGeom>
            <a:noFill/>
            <a:ln w="12700">
              <a:solidFill>
                <a:srgbClr val="0003D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834571" name="Line 11"/>
            <p:cNvSpPr>
              <a:spLocks noChangeShapeType="1"/>
            </p:cNvSpPr>
            <p:nvPr/>
          </p:nvSpPr>
          <p:spPr bwMode="auto">
            <a:xfrm>
              <a:off x="1219" y="2827"/>
              <a:ext cx="0" cy="144"/>
            </a:xfrm>
            <a:prstGeom prst="line">
              <a:avLst/>
            </a:prstGeom>
            <a:noFill/>
            <a:ln w="12700">
              <a:solidFill>
                <a:srgbClr val="0003D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834572" name="Line 12"/>
            <p:cNvSpPr>
              <a:spLocks noChangeShapeType="1"/>
            </p:cNvSpPr>
            <p:nvPr/>
          </p:nvSpPr>
          <p:spPr bwMode="auto">
            <a:xfrm>
              <a:off x="1411" y="2827"/>
              <a:ext cx="0" cy="144"/>
            </a:xfrm>
            <a:prstGeom prst="line">
              <a:avLst/>
            </a:prstGeom>
            <a:noFill/>
            <a:ln w="12700">
              <a:solidFill>
                <a:srgbClr val="0003D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834573" name="Line 13"/>
            <p:cNvSpPr>
              <a:spLocks noChangeShapeType="1"/>
            </p:cNvSpPr>
            <p:nvPr/>
          </p:nvSpPr>
          <p:spPr bwMode="auto">
            <a:xfrm>
              <a:off x="1603" y="2827"/>
              <a:ext cx="0" cy="144"/>
            </a:xfrm>
            <a:prstGeom prst="line">
              <a:avLst/>
            </a:prstGeom>
            <a:noFill/>
            <a:ln w="12700">
              <a:solidFill>
                <a:srgbClr val="0003D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834574" name="Line 14"/>
            <p:cNvSpPr>
              <a:spLocks noChangeShapeType="1"/>
            </p:cNvSpPr>
            <p:nvPr/>
          </p:nvSpPr>
          <p:spPr bwMode="auto">
            <a:xfrm>
              <a:off x="1795" y="2827"/>
              <a:ext cx="0" cy="144"/>
            </a:xfrm>
            <a:prstGeom prst="line">
              <a:avLst/>
            </a:prstGeom>
            <a:noFill/>
            <a:ln w="12700">
              <a:solidFill>
                <a:srgbClr val="0003D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834575" name="Text Box 15"/>
            <p:cNvSpPr txBox="1">
              <a:spLocks noChangeArrowheads="1"/>
            </p:cNvSpPr>
            <p:nvPr/>
          </p:nvSpPr>
          <p:spPr bwMode="auto">
            <a:xfrm>
              <a:off x="1023" y="2798"/>
              <a:ext cx="312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rgbClr val="0003D7"/>
                  </a:solidFill>
                  <a:latin typeface="+mj-lt"/>
                </a:rPr>
                <a:t>rs</a:t>
              </a:r>
              <a:endParaRPr lang="en-US" sz="2800" b="1" dirty="0">
                <a:solidFill>
                  <a:srgbClr val="0003D7"/>
                </a:solidFill>
                <a:latin typeface="+mj-lt"/>
              </a:endParaRPr>
            </a:p>
          </p:txBody>
        </p:sp>
        <p:sp>
          <p:nvSpPr>
            <p:cNvPr id="834576" name="Text Box 16"/>
            <p:cNvSpPr txBox="1">
              <a:spLocks noChangeArrowheads="1"/>
            </p:cNvSpPr>
            <p:nvPr/>
          </p:nvSpPr>
          <p:spPr bwMode="auto">
            <a:xfrm>
              <a:off x="1204" y="2809"/>
              <a:ext cx="303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rgbClr val="0003D7"/>
                  </a:solidFill>
                  <a:latin typeface="+mj-lt"/>
                </a:rPr>
                <a:t>rt</a:t>
              </a:r>
              <a:endParaRPr lang="en-US" sz="2800" b="1" dirty="0">
                <a:solidFill>
                  <a:srgbClr val="0003D7"/>
                </a:solidFill>
                <a:latin typeface="+mj-lt"/>
              </a:endParaRPr>
            </a:p>
          </p:txBody>
        </p:sp>
        <p:sp>
          <p:nvSpPr>
            <p:cNvPr id="834577" name="Text Box 17"/>
            <p:cNvSpPr txBox="1">
              <a:spLocks noChangeArrowheads="1"/>
            </p:cNvSpPr>
            <p:nvPr/>
          </p:nvSpPr>
          <p:spPr bwMode="auto">
            <a:xfrm>
              <a:off x="1372" y="2808"/>
              <a:ext cx="347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rgbClr val="0003D7"/>
                  </a:solidFill>
                  <a:latin typeface="+mj-lt"/>
                </a:rPr>
                <a:t>rd</a:t>
              </a:r>
              <a:endParaRPr lang="en-US" sz="2800" b="1" dirty="0">
                <a:solidFill>
                  <a:srgbClr val="0003D7"/>
                </a:solidFill>
                <a:latin typeface="+mj-lt"/>
              </a:endParaRPr>
            </a:p>
          </p:txBody>
        </p:sp>
        <p:sp>
          <p:nvSpPr>
            <p:cNvPr id="834578" name="Text Box 18"/>
            <p:cNvSpPr txBox="1">
              <a:spLocks noChangeArrowheads="1"/>
            </p:cNvSpPr>
            <p:nvPr/>
          </p:nvSpPr>
          <p:spPr bwMode="auto">
            <a:xfrm>
              <a:off x="1749" y="2809"/>
              <a:ext cx="577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rgbClr val="0003D7"/>
                  </a:solidFill>
                  <a:latin typeface="+mj-lt"/>
                </a:rPr>
                <a:t>func</a:t>
              </a:r>
              <a:endParaRPr lang="en-US" sz="2800" b="1" dirty="0">
                <a:solidFill>
                  <a:srgbClr val="0003D7"/>
                </a:solidFill>
                <a:latin typeface="+mj-lt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 rot="5400000">
            <a:off x="3465798" y="1891763"/>
            <a:ext cx="1254142" cy="522587"/>
            <a:chOff x="1993" y="1115"/>
            <a:chExt cx="836" cy="199"/>
          </a:xfrm>
        </p:grpSpPr>
        <p:sp>
          <p:nvSpPr>
            <p:cNvPr id="834580" name="Rectangle 20"/>
            <p:cNvSpPr>
              <a:spLocks noChangeArrowheads="1"/>
            </p:cNvSpPr>
            <p:nvPr/>
          </p:nvSpPr>
          <p:spPr bwMode="auto">
            <a:xfrm>
              <a:off x="1993" y="1133"/>
              <a:ext cx="836" cy="144"/>
            </a:xfrm>
            <a:prstGeom prst="rect">
              <a:avLst/>
            </a:prstGeom>
            <a:noFill/>
            <a:ln w="12700">
              <a:solidFill>
                <a:srgbClr val="0003D7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800" b="1">
                <a:solidFill>
                  <a:srgbClr val="0003D7"/>
                </a:solidFill>
                <a:latin typeface="+mj-lt"/>
              </a:endParaRPr>
            </a:p>
          </p:txBody>
        </p:sp>
        <p:sp>
          <p:nvSpPr>
            <p:cNvPr id="834581" name="Text Box 21"/>
            <p:cNvSpPr txBox="1">
              <a:spLocks noChangeArrowheads="1"/>
            </p:cNvSpPr>
            <p:nvPr/>
          </p:nvSpPr>
          <p:spPr bwMode="auto">
            <a:xfrm>
              <a:off x="2058" y="1115"/>
              <a:ext cx="756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03D7"/>
                  </a:solidFill>
                  <a:latin typeface="+mj-lt"/>
                </a:rPr>
                <a:t>PC + 4</a:t>
              </a:r>
            </a:p>
          </p:txBody>
        </p:sp>
      </p:grp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5260976" y="4089400"/>
            <a:ext cx="65075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+mj-lt"/>
              </a:rPr>
              <a:t>Rw</a:t>
            </a:r>
            <a:endParaRPr lang="en-US" sz="2800" b="1" dirty="0">
              <a:latin typeface="+mj-lt"/>
            </a:endParaRPr>
          </a:p>
        </p:txBody>
      </p:sp>
      <p:sp>
        <p:nvSpPr>
          <p:cNvPr id="834583" name="Line 23"/>
          <p:cNvSpPr>
            <a:spLocks noChangeShapeType="1"/>
          </p:cNvSpPr>
          <p:nvPr/>
        </p:nvSpPr>
        <p:spPr bwMode="auto">
          <a:xfrm>
            <a:off x="4414838" y="1997075"/>
            <a:ext cx="2986088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84" name="Line 24"/>
          <p:cNvSpPr>
            <a:spLocks noChangeShapeType="1"/>
          </p:cNvSpPr>
          <p:nvPr/>
        </p:nvSpPr>
        <p:spPr bwMode="auto">
          <a:xfrm>
            <a:off x="4406901" y="4306888"/>
            <a:ext cx="41751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85" name="Line 25"/>
          <p:cNvSpPr>
            <a:spLocks noChangeShapeType="1"/>
          </p:cNvSpPr>
          <p:nvPr/>
        </p:nvSpPr>
        <p:spPr bwMode="auto">
          <a:xfrm>
            <a:off x="4824413" y="2363788"/>
            <a:ext cx="0" cy="319087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86" name="Line 26"/>
          <p:cNvSpPr>
            <a:spLocks noChangeShapeType="1"/>
          </p:cNvSpPr>
          <p:nvPr/>
        </p:nvSpPr>
        <p:spPr bwMode="auto">
          <a:xfrm>
            <a:off x="4824413" y="2363788"/>
            <a:ext cx="25669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4824413" y="3681413"/>
            <a:ext cx="485775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4824413" y="3197225"/>
            <a:ext cx="485775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4824413" y="4722813"/>
            <a:ext cx="25669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90" name="Line 30"/>
          <p:cNvSpPr>
            <a:spLocks noChangeShapeType="1"/>
          </p:cNvSpPr>
          <p:nvPr/>
        </p:nvSpPr>
        <p:spPr bwMode="auto">
          <a:xfrm>
            <a:off x="4824413" y="5138738"/>
            <a:ext cx="25669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91" name="Rectangle 31"/>
          <p:cNvSpPr>
            <a:spLocks noChangeArrowheads="1"/>
          </p:cNvSpPr>
          <p:nvPr/>
        </p:nvSpPr>
        <p:spPr bwMode="auto">
          <a:xfrm>
            <a:off x="4130676" y="5554663"/>
            <a:ext cx="1595438" cy="693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92" name="Text Box 32"/>
          <p:cNvSpPr txBox="1">
            <a:spLocks noChangeArrowheads="1"/>
          </p:cNvSpPr>
          <p:nvPr/>
        </p:nvSpPr>
        <p:spPr bwMode="auto">
          <a:xfrm>
            <a:off x="4170307" y="5603976"/>
            <a:ext cx="12864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  <a:latin typeface="+mj-lt"/>
              </a:rPr>
              <a:t>Control</a:t>
            </a:r>
          </a:p>
        </p:txBody>
      </p:sp>
      <p:sp>
        <p:nvSpPr>
          <p:cNvPr id="834593" name="Line 33"/>
          <p:cNvSpPr>
            <a:spLocks noChangeShapeType="1"/>
          </p:cNvSpPr>
          <p:nvPr/>
        </p:nvSpPr>
        <p:spPr bwMode="auto">
          <a:xfrm>
            <a:off x="6489701" y="3127375"/>
            <a:ext cx="9017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94" name="Line 34"/>
          <p:cNvSpPr>
            <a:spLocks noChangeShapeType="1"/>
          </p:cNvSpPr>
          <p:nvPr/>
        </p:nvSpPr>
        <p:spPr bwMode="auto">
          <a:xfrm>
            <a:off x="6489701" y="4029075"/>
            <a:ext cx="9017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595" name="Text Box 35"/>
          <p:cNvSpPr txBox="1">
            <a:spLocks noChangeArrowheads="1"/>
          </p:cNvSpPr>
          <p:nvPr/>
        </p:nvSpPr>
        <p:spPr bwMode="auto">
          <a:xfrm>
            <a:off x="5227638" y="3394075"/>
            <a:ext cx="57900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+mj-lt"/>
              </a:rPr>
              <a:t>Rb</a:t>
            </a:r>
          </a:p>
        </p:txBody>
      </p: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5230813" y="2936875"/>
            <a:ext cx="56457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</a:rPr>
              <a:t>Ra</a:t>
            </a: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823178" y="3221038"/>
            <a:ext cx="4379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03D7"/>
                </a:solidFill>
                <a:latin typeface="+mj-lt"/>
              </a:rPr>
              <a:t>rt</a:t>
            </a:r>
            <a:endParaRPr lang="en-US" sz="2800" b="1" dirty="0">
              <a:solidFill>
                <a:srgbClr val="0003D7"/>
              </a:solidFill>
              <a:latin typeface="+mj-lt"/>
            </a:endParaRPr>
          </a:p>
        </p:txBody>
      </p:sp>
      <p:sp>
        <p:nvSpPr>
          <p:cNvPr id="834598" name="Text Box 38"/>
          <p:cNvSpPr txBox="1">
            <a:spLocks noChangeArrowheads="1"/>
          </p:cNvSpPr>
          <p:nvPr/>
        </p:nvSpPr>
        <p:spPr bwMode="auto">
          <a:xfrm>
            <a:off x="4839053" y="2741613"/>
            <a:ext cx="45127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  <a:latin typeface="+mj-lt"/>
              </a:rPr>
              <a:t>rs</a:t>
            </a:r>
          </a:p>
        </p:txBody>
      </p:sp>
      <p:sp>
        <p:nvSpPr>
          <p:cNvPr id="834599" name="Text Box 39"/>
          <p:cNvSpPr txBox="1">
            <a:spLocks noChangeArrowheads="1"/>
          </p:cNvSpPr>
          <p:nvPr/>
        </p:nvSpPr>
        <p:spPr bwMode="auto">
          <a:xfrm>
            <a:off x="5722903" y="3127375"/>
            <a:ext cx="138967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+mj-lt"/>
              </a:rPr>
              <a:t>Register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File</a:t>
            </a:r>
          </a:p>
        </p:txBody>
      </p:sp>
      <p:sp>
        <p:nvSpPr>
          <p:cNvPr id="834600" name="Text Box 40"/>
          <p:cNvSpPr txBox="1">
            <a:spLocks noChangeArrowheads="1"/>
          </p:cNvSpPr>
          <p:nvPr/>
        </p:nvSpPr>
        <p:spPr bwMode="auto">
          <a:xfrm>
            <a:off x="4833938" y="4306888"/>
            <a:ext cx="4379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  <a:latin typeface="+mj-lt"/>
              </a:rPr>
              <a:t>rt</a:t>
            </a:r>
          </a:p>
        </p:txBody>
      </p:sp>
      <p:sp>
        <p:nvSpPr>
          <p:cNvPr id="834601" name="Text Box 41"/>
          <p:cNvSpPr txBox="1">
            <a:spLocks noChangeArrowheads="1"/>
          </p:cNvSpPr>
          <p:nvPr/>
        </p:nvSpPr>
        <p:spPr bwMode="auto">
          <a:xfrm>
            <a:off x="4849813" y="4683125"/>
            <a:ext cx="50097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  <a:latin typeface="+mj-lt"/>
              </a:rPr>
              <a:t>rd</a:t>
            </a:r>
          </a:p>
        </p:txBody>
      </p:sp>
      <p:sp>
        <p:nvSpPr>
          <p:cNvPr id="834602" name="Text Box 42"/>
          <p:cNvSpPr txBox="1">
            <a:spLocks noChangeArrowheads="1"/>
          </p:cNvSpPr>
          <p:nvPr/>
        </p:nvSpPr>
        <p:spPr bwMode="auto">
          <a:xfrm>
            <a:off x="5041901" y="1908175"/>
            <a:ext cx="12298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  <a:latin typeface="+mj-lt"/>
              </a:rPr>
              <a:t>Imm16</a:t>
            </a:r>
          </a:p>
        </p:txBody>
      </p:sp>
      <p:sp>
        <p:nvSpPr>
          <p:cNvPr id="834603" name="Text Box 43"/>
          <p:cNvSpPr txBox="1">
            <a:spLocks noChangeArrowheads="1"/>
          </p:cNvSpPr>
          <p:nvPr/>
        </p:nvSpPr>
        <p:spPr bwMode="auto">
          <a:xfrm>
            <a:off x="6429376" y="2671763"/>
            <a:ext cx="10502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+mj-lt"/>
              </a:rPr>
              <a:t>Bus-A</a:t>
            </a:r>
          </a:p>
        </p:txBody>
      </p:sp>
      <p:sp>
        <p:nvSpPr>
          <p:cNvPr id="834604" name="Text Box 44"/>
          <p:cNvSpPr txBox="1">
            <a:spLocks noChangeArrowheads="1"/>
          </p:cNvSpPr>
          <p:nvPr/>
        </p:nvSpPr>
        <p:spPr bwMode="auto">
          <a:xfrm>
            <a:off x="6443664" y="3544888"/>
            <a:ext cx="103425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+mj-lt"/>
              </a:rPr>
              <a:t>Bus-B</a:t>
            </a:r>
          </a:p>
        </p:txBody>
      </p:sp>
      <p:sp>
        <p:nvSpPr>
          <p:cNvPr id="834605" name="Text Box 45"/>
          <p:cNvSpPr txBox="1">
            <a:spLocks noChangeArrowheads="1"/>
          </p:cNvSpPr>
          <p:nvPr/>
        </p:nvSpPr>
        <p:spPr bwMode="auto">
          <a:xfrm>
            <a:off x="5110163" y="1487488"/>
            <a:ext cx="92845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</a:rPr>
              <a:t>PC+4</a:t>
            </a:r>
          </a:p>
        </p:txBody>
      </p:sp>
      <p:sp>
        <p:nvSpPr>
          <p:cNvPr id="834606" name="Line 46"/>
          <p:cNvSpPr>
            <a:spLocks noChangeShapeType="1"/>
          </p:cNvSpPr>
          <p:nvPr/>
        </p:nvSpPr>
        <p:spPr bwMode="auto">
          <a:xfrm>
            <a:off x="5518151" y="4514850"/>
            <a:ext cx="0" cy="969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607" name="Line 47"/>
          <p:cNvSpPr>
            <a:spLocks noChangeShapeType="1"/>
          </p:cNvSpPr>
          <p:nvPr/>
        </p:nvSpPr>
        <p:spPr bwMode="auto">
          <a:xfrm flipV="1">
            <a:off x="6211888" y="4514850"/>
            <a:ext cx="0" cy="1177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608" name="Line 48"/>
          <p:cNvSpPr>
            <a:spLocks noChangeShapeType="1"/>
          </p:cNvSpPr>
          <p:nvPr/>
        </p:nvSpPr>
        <p:spPr bwMode="auto">
          <a:xfrm>
            <a:off x="5518151" y="5484813"/>
            <a:ext cx="2982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609" name="Text Box 49"/>
          <p:cNvSpPr txBox="1">
            <a:spLocks noChangeArrowheads="1"/>
          </p:cNvSpPr>
          <p:nvPr/>
        </p:nvSpPr>
        <p:spPr bwMode="auto">
          <a:xfrm>
            <a:off x="5937251" y="4089400"/>
            <a:ext cx="69121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+mj-lt"/>
              </a:rPr>
              <a:t>Din</a:t>
            </a:r>
          </a:p>
        </p:txBody>
      </p:sp>
      <p:sp>
        <p:nvSpPr>
          <p:cNvPr id="834610" name="Line 50"/>
          <p:cNvSpPr>
            <a:spLocks noChangeShapeType="1"/>
          </p:cNvSpPr>
          <p:nvPr/>
        </p:nvSpPr>
        <p:spPr bwMode="auto">
          <a:xfrm flipV="1">
            <a:off x="4268788" y="976313"/>
            <a:ext cx="0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611" name="Line 51"/>
          <p:cNvSpPr>
            <a:spLocks noChangeShapeType="1"/>
          </p:cNvSpPr>
          <p:nvPr/>
        </p:nvSpPr>
        <p:spPr bwMode="auto">
          <a:xfrm flipV="1">
            <a:off x="7529514" y="908050"/>
            <a:ext cx="0" cy="62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34612" name="Text Box 52"/>
          <p:cNvSpPr txBox="1">
            <a:spLocks noChangeArrowheads="1"/>
          </p:cNvSpPr>
          <p:nvPr/>
        </p:nvSpPr>
        <p:spPr bwMode="auto">
          <a:xfrm>
            <a:off x="4268788" y="966788"/>
            <a:ext cx="636588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+mj-lt"/>
              </a:rPr>
              <a:t>Clk</a:t>
            </a:r>
            <a:endParaRPr lang="en-US" sz="2800" b="1" dirty="0">
              <a:latin typeface="+mj-lt"/>
            </a:endParaRPr>
          </a:p>
        </p:txBody>
      </p:sp>
      <p:sp>
        <p:nvSpPr>
          <p:cNvPr id="834613" name="Text Box 53"/>
          <p:cNvSpPr txBox="1">
            <a:spLocks noChangeArrowheads="1"/>
          </p:cNvSpPr>
          <p:nvPr/>
        </p:nvSpPr>
        <p:spPr bwMode="auto">
          <a:xfrm>
            <a:off x="7529514" y="927100"/>
            <a:ext cx="636588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+mj-lt"/>
              </a:rPr>
              <a:t>Clk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4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570" name="Rectangle 2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A Pipelined Datapath</a:t>
            </a:r>
          </a:p>
        </p:txBody>
      </p:sp>
      <p:sp>
        <p:nvSpPr>
          <p:cNvPr id="20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F0DB6-AFF9-47FE-91EC-C84C1A9AB72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5429303" y="1467716"/>
            <a:ext cx="2368666" cy="1025295"/>
          </a:xfrm>
          <a:prstGeom prst="rect">
            <a:avLst/>
          </a:prstGeom>
          <a:solidFill>
            <a:srgbClr val="C8FDC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867052" y="3802859"/>
            <a:ext cx="374114" cy="2068656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 rot="5400000">
            <a:off x="1974623" y="4591161"/>
            <a:ext cx="219752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/>
              <a:t>IF/ID Register</a:t>
            </a:r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3060634" y="3530350"/>
            <a:ext cx="0" cy="1129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5235718" y="3802859"/>
            <a:ext cx="374114" cy="2068656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 rot="5400000">
            <a:off x="4284710" y="4585186"/>
            <a:ext cx="228543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/>
              <a:t>ID/Ex Register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7606560" y="3802859"/>
            <a:ext cx="374114" cy="2068656"/>
          </a:xfrm>
          <a:prstGeom prst="rect">
            <a:avLst/>
          </a:prstGeom>
          <a:solidFill>
            <a:srgbClr val="FFCDD5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10073106" y="3802859"/>
            <a:ext cx="374114" cy="2068656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 rot="5400000">
            <a:off x="9026180" y="4612198"/>
            <a:ext cx="24729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b="1" dirty="0"/>
              <a:t>Mem/</a:t>
            </a:r>
            <a:r>
              <a:rPr lang="en-US" sz="2400" b="1" dirty="0" err="1"/>
              <a:t>Wr</a:t>
            </a:r>
            <a:r>
              <a:rPr lang="en-US" sz="2400" b="1" dirty="0"/>
              <a:t> Register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892076" y="3802859"/>
            <a:ext cx="374114" cy="10027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 rot="5400000">
            <a:off x="794687" y="4043886"/>
            <a:ext cx="56425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>
                <a:solidFill>
                  <a:srgbClr val="0003D7"/>
                </a:solidFill>
              </a:rPr>
              <a:t>PC</a:t>
            </a:r>
            <a:endParaRPr lang="en-US" sz="2800" b="1" dirty="0"/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789807" y="4213879"/>
            <a:ext cx="769980" cy="1138212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333362" y="4042468"/>
            <a:ext cx="1694042" cy="7877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Mem</a:t>
            </a:r>
            <a:endParaRPr lang="en-US" sz="2800" b="1" dirty="0"/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716696" y="4814848"/>
            <a:ext cx="63344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WA</a:t>
            </a:r>
            <a:endParaRPr lang="en-US" sz="2400" dirty="0"/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8728854" y="5038969"/>
            <a:ext cx="4520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8719761" y="4586858"/>
            <a:ext cx="54181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9152536" y="4652337"/>
            <a:ext cx="54181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Do</a:t>
            </a:r>
            <a:endParaRPr lang="en-US" sz="2400" dirty="0"/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1781685" y="3802858"/>
            <a:ext cx="471994" cy="1823247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 rot="5400000">
            <a:off x="1208641" y="5078719"/>
            <a:ext cx="126316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IF_Unit</a:t>
            </a:r>
            <a:endParaRPr lang="en-US" sz="2800" b="1" dirty="0"/>
          </a:p>
        </p:txBody>
      </p:sp>
      <p:sp>
        <p:nvSpPr>
          <p:cNvPr id="826396" name="Rectangle 28"/>
          <p:cNvSpPr>
            <a:spLocks noChangeArrowheads="1"/>
          </p:cNvSpPr>
          <p:nvPr/>
        </p:nvSpPr>
        <p:spPr bwMode="auto">
          <a:xfrm>
            <a:off x="3952420" y="4281630"/>
            <a:ext cx="769980" cy="1139717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Rectangle 29"/>
          <p:cNvSpPr>
            <a:spLocks noChangeArrowheads="1"/>
          </p:cNvSpPr>
          <p:nvPr/>
        </p:nvSpPr>
        <p:spPr bwMode="auto">
          <a:xfrm>
            <a:off x="4293908" y="4708497"/>
            <a:ext cx="90729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800" b="1" dirty="0" err="1">
                <a:solidFill>
                  <a:srgbClr val="0003D7"/>
                </a:solidFill>
              </a:rPr>
              <a:t>RFile</a:t>
            </a:r>
            <a:endParaRPr lang="en-US" sz="2800" b="1" dirty="0"/>
          </a:p>
        </p:txBody>
      </p:sp>
      <p:sp>
        <p:nvSpPr>
          <p:cNvPr id="826398" name="Rectangle 30"/>
          <p:cNvSpPr>
            <a:spLocks noChangeArrowheads="1"/>
          </p:cNvSpPr>
          <p:nvPr/>
        </p:nvSpPr>
        <p:spPr bwMode="auto">
          <a:xfrm>
            <a:off x="4342057" y="5084744"/>
            <a:ext cx="4520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Di</a:t>
            </a:r>
            <a:endParaRPr lang="en-US" sz="2400" dirty="0"/>
          </a:p>
        </p:txBody>
      </p:sp>
      <p:sp>
        <p:nvSpPr>
          <p:cNvPr id="826399" name="Rectangle 31"/>
          <p:cNvSpPr>
            <a:spLocks noChangeArrowheads="1"/>
          </p:cNvSpPr>
          <p:nvPr/>
        </p:nvSpPr>
        <p:spPr bwMode="auto">
          <a:xfrm>
            <a:off x="3885634" y="4307197"/>
            <a:ext cx="50815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Ra</a:t>
            </a:r>
            <a:endParaRPr lang="en-US" sz="2400" dirty="0"/>
          </a:p>
        </p:txBody>
      </p:sp>
      <p:sp>
        <p:nvSpPr>
          <p:cNvPr id="826400" name="Rectangle 32"/>
          <p:cNvSpPr>
            <a:spLocks noChangeArrowheads="1"/>
          </p:cNvSpPr>
          <p:nvPr/>
        </p:nvSpPr>
        <p:spPr bwMode="auto">
          <a:xfrm>
            <a:off x="3885634" y="4597031"/>
            <a:ext cx="5209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Rb</a:t>
            </a:r>
            <a:endParaRPr lang="en-US" sz="2400" dirty="0"/>
          </a:p>
        </p:txBody>
      </p: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3887702" y="5079927"/>
            <a:ext cx="58201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Rw</a:t>
            </a:r>
            <a:endParaRPr lang="en-US" sz="2400" dirty="0"/>
          </a:p>
        </p:txBody>
      </p:sp>
      <p:sp>
        <p:nvSpPr>
          <p:cNvPr id="826402" name="Line 34"/>
          <p:cNvSpPr>
            <a:spLocks noChangeShapeType="1"/>
          </p:cNvSpPr>
          <p:nvPr/>
        </p:nvSpPr>
        <p:spPr bwMode="auto">
          <a:xfrm>
            <a:off x="9181321" y="5376181"/>
            <a:ext cx="0" cy="865704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3" name="Rectangle 35"/>
          <p:cNvSpPr>
            <a:spLocks noChangeArrowheads="1"/>
          </p:cNvSpPr>
          <p:nvPr/>
        </p:nvSpPr>
        <p:spPr bwMode="auto">
          <a:xfrm>
            <a:off x="8755956" y="6125955"/>
            <a:ext cx="14955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800" b="1" u="sng"/>
              <a:t>MemWr</a:t>
            </a:r>
            <a:endParaRPr lang="en-US" sz="2800" u="sng" dirty="0"/>
          </a:p>
        </p:txBody>
      </p:sp>
      <p:sp>
        <p:nvSpPr>
          <p:cNvPr id="826404" name="Rectangle 36"/>
          <p:cNvSpPr>
            <a:spLocks noChangeArrowheads="1"/>
          </p:cNvSpPr>
          <p:nvPr/>
        </p:nvSpPr>
        <p:spPr bwMode="auto">
          <a:xfrm>
            <a:off x="3646349" y="2592376"/>
            <a:ext cx="118122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/>
              <a:t>RegW</a:t>
            </a:r>
            <a:r>
              <a:rPr lang="en-US" sz="2800" u="sng" dirty="0" err="1"/>
              <a:t>r</a:t>
            </a:r>
            <a:endParaRPr lang="en-US" sz="2800" u="sng" dirty="0"/>
          </a:p>
        </p:txBody>
      </p:sp>
      <p:sp>
        <p:nvSpPr>
          <p:cNvPr id="826405" name="Line 37"/>
          <p:cNvSpPr>
            <a:spLocks noChangeShapeType="1"/>
          </p:cNvSpPr>
          <p:nvPr/>
        </p:nvSpPr>
        <p:spPr bwMode="auto">
          <a:xfrm>
            <a:off x="6712601" y="5169917"/>
            <a:ext cx="0" cy="107196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6" name="Rectangle 38"/>
          <p:cNvSpPr>
            <a:spLocks noChangeArrowheads="1"/>
          </p:cNvSpPr>
          <p:nvPr/>
        </p:nvSpPr>
        <p:spPr bwMode="auto">
          <a:xfrm>
            <a:off x="5368350" y="2577320"/>
            <a:ext cx="14443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 smtClean="0">
                <a:solidFill>
                  <a:srgbClr val="FF6600"/>
                </a:solidFill>
              </a:rPr>
              <a:t>ExtOp</a:t>
            </a:r>
            <a:r>
              <a:rPr lang="en-US" sz="2800" b="1" u="sng" dirty="0" smtClean="0">
                <a:solidFill>
                  <a:srgbClr val="FF6600"/>
                </a:solidFill>
              </a:rPr>
              <a:t>=1</a:t>
            </a:r>
            <a:endParaRPr lang="en-US" sz="2800" u="sng" dirty="0"/>
          </a:p>
        </p:txBody>
      </p:sp>
      <p:sp>
        <p:nvSpPr>
          <p:cNvPr id="826407" name="Line 39"/>
          <p:cNvSpPr>
            <a:spLocks noChangeShapeType="1"/>
          </p:cNvSpPr>
          <p:nvPr/>
        </p:nvSpPr>
        <p:spPr bwMode="auto">
          <a:xfrm>
            <a:off x="7123692" y="4817613"/>
            <a:ext cx="461118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08" name="Rectangle 40"/>
          <p:cNvSpPr>
            <a:spLocks noChangeArrowheads="1"/>
          </p:cNvSpPr>
          <p:nvPr/>
        </p:nvSpPr>
        <p:spPr bwMode="auto">
          <a:xfrm>
            <a:off x="6424431" y="4639956"/>
            <a:ext cx="56111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600" b="1">
                <a:solidFill>
                  <a:srgbClr val="0003D7"/>
                </a:solidFill>
              </a:rPr>
              <a:t>Exec</a:t>
            </a:r>
          </a:p>
          <a:p>
            <a:pPr algn="ctr"/>
            <a:r>
              <a:rPr lang="en-US" sz="1600" b="1">
                <a:solidFill>
                  <a:srgbClr val="0003D7"/>
                </a:solidFill>
              </a:rPr>
              <a:t>Unit</a:t>
            </a:r>
            <a:endParaRPr lang="en-US" sz="1600" b="1"/>
          </a:p>
        </p:txBody>
      </p:sp>
      <p:sp>
        <p:nvSpPr>
          <p:cNvPr id="826409" name="Rectangle 41"/>
          <p:cNvSpPr>
            <a:spLocks noChangeArrowheads="1"/>
          </p:cNvSpPr>
          <p:nvPr/>
        </p:nvSpPr>
        <p:spPr bwMode="auto">
          <a:xfrm>
            <a:off x="6334137" y="3802859"/>
            <a:ext cx="756929" cy="1344475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26410" name="Rectangle 42"/>
          <p:cNvSpPr>
            <a:spLocks noChangeArrowheads="1"/>
          </p:cNvSpPr>
          <p:nvPr/>
        </p:nvSpPr>
        <p:spPr bwMode="auto">
          <a:xfrm>
            <a:off x="6290635" y="4198655"/>
            <a:ext cx="82234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busA</a:t>
            </a:r>
            <a:endParaRPr lang="en-US" sz="2400" dirty="0"/>
          </a:p>
        </p:txBody>
      </p:sp>
      <p:sp>
        <p:nvSpPr>
          <p:cNvPr id="826411" name="Rectangle 43"/>
          <p:cNvSpPr>
            <a:spLocks noChangeArrowheads="1"/>
          </p:cNvSpPr>
          <p:nvPr/>
        </p:nvSpPr>
        <p:spPr bwMode="auto">
          <a:xfrm>
            <a:off x="6290635" y="4449675"/>
            <a:ext cx="80951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busB</a:t>
            </a:r>
            <a:endParaRPr lang="en-US" sz="2400" dirty="0"/>
          </a:p>
        </p:txBody>
      </p:sp>
      <p:sp>
        <p:nvSpPr>
          <p:cNvPr id="826412" name="Line 44"/>
          <p:cNvSpPr>
            <a:spLocks noChangeShapeType="1"/>
          </p:cNvSpPr>
          <p:nvPr/>
        </p:nvSpPr>
        <p:spPr bwMode="auto">
          <a:xfrm>
            <a:off x="6416790" y="3051577"/>
            <a:ext cx="0" cy="728696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3" name="Rectangle 45"/>
          <p:cNvSpPr>
            <a:spLocks noChangeArrowheads="1"/>
          </p:cNvSpPr>
          <p:nvPr/>
        </p:nvSpPr>
        <p:spPr bwMode="auto">
          <a:xfrm>
            <a:off x="6290635" y="3972331"/>
            <a:ext cx="107561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Imm16</a:t>
            </a:r>
            <a:endParaRPr lang="en-US" sz="2400"/>
          </a:p>
        </p:txBody>
      </p:sp>
      <p:sp>
        <p:nvSpPr>
          <p:cNvPr id="826414" name="Line 46"/>
          <p:cNvSpPr>
            <a:spLocks noChangeShapeType="1"/>
          </p:cNvSpPr>
          <p:nvPr/>
        </p:nvSpPr>
        <p:spPr bwMode="auto">
          <a:xfrm>
            <a:off x="6910533" y="2736850"/>
            <a:ext cx="0" cy="104342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Rectangle 47"/>
          <p:cNvSpPr>
            <a:spLocks noChangeArrowheads="1"/>
          </p:cNvSpPr>
          <p:nvPr/>
        </p:nvSpPr>
        <p:spPr bwMode="auto">
          <a:xfrm>
            <a:off x="6416379" y="2283804"/>
            <a:ext cx="199516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 smtClean="0">
                <a:solidFill>
                  <a:srgbClr val="FF6600"/>
                </a:solidFill>
              </a:rPr>
              <a:t>ALUOp</a:t>
            </a:r>
            <a:r>
              <a:rPr lang="en-US" sz="2800" b="1" u="sng" dirty="0" smtClean="0">
                <a:solidFill>
                  <a:srgbClr val="FF6600"/>
                </a:solidFill>
              </a:rPr>
              <a:t>=Add</a:t>
            </a:r>
            <a:endParaRPr lang="en-US" sz="2800" u="sng" dirty="0"/>
          </a:p>
        </p:txBody>
      </p:sp>
      <p:sp>
        <p:nvSpPr>
          <p:cNvPr id="826416" name="Rectangle 48"/>
          <p:cNvSpPr>
            <a:spLocks noChangeArrowheads="1"/>
          </p:cNvSpPr>
          <p:nvPr/>
        </p:nvSpPr>
        <p:spPr bwMode="auto">
          <a:xfrm>
            <a:off x="6397736" y="6109395"/>
            <a:ext cx="15846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 smtClean="0">
                <a:solidFill>
                  <a:srgbClr val="FF6600"/>
                </a:solidFill>
              </a:rPr>
              <a:t>ALUSrc</a:t>
            </a:r>
            <a:r>
              <a:rPr lang="en-US" sz="2800" b="1" u="sng" dirty="0" smtClean="0">
                <a:solidFill>
                  <a:srgbClr val="FF6600"/>
                </a:solidFill>
              </a:rPr>
              <a:t>=1</a:t>
            </a:r>
            <a:endParaRPr lang="en-US" sz="2800" b="1" u="sng" dirty="0">
              <a:solidFill>
                <a:srgbClr val="FF6600"/>
              </a:solidFill>
            </a:endParaRPr>
          </a:p>
        </p:txBody>
      </p:sp>
      <p:sp>
        <p:nvSpPr>
          <p:cNvPr id="826417" name="Line 49"/>
          <p:cNvSpPr>
            <a:spLocks noChangeShapeType="1"/>
          </p:cNvSpPr>
          <p:nvPr/>
        </p:nvSpPr>
        <p:spPr bwMode="auto">
          <a:xfrm>
            <a:off x="4755026" y="4406591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8" name="Line 50"/>
          <p:cNvSpPr>
            <a:spLocks noChangeShapeType="1"/>
          </p:cNvSpPr>
          <p:nvPr/>
        </p:nvSpPr>
        <p:spPr bwMode="auto">
          <a:xfrm>
            <a:off x="5642460" y="4201834"/>
            <a:ext cx="659050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9" name="Line 51"/>
          <p:cNvSpPr>
            <a:spLocks noChangeShapeType="1"/>
          </p:cNvSpPr>
          <p:nvPr/>
        </p:nvSpPr>
        <p:spPr bwMode="auto">
          <a:xfrm>
            <a:off x="5642460" y="4680605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0" name="Line 52"/>
          <p:cNvSpPr>
            <a:spLocks noChangeShapeType="1"/>
          </p:cNvSpPr>
          <p:nvPr/>
        </p:nvSpPr>
        <p:spPr bwMode="auto">
          <a:xfrm>
            <a:off x="5642460" y="4406591"/>
            <a:ext cx="659050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1" name="Line 53"/>
          <p:cNvSpPr>
            <a:spLocks noChangeShapeType="1"/>
          </p:cNvSpPr>
          <p:nvPr/>
        </p:nvSpPr>
        <p:spPr bwMode="auto">
          <a:xfrm>
            <a:off x="4755026" y="4680605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Line 54"/>
          <p:cNvSpPr>
            <a:spLocks noChangeShapeType="1"/>
          </p:cNvSpPr>
          <p:nvPr/>
        </p:nvSpPr>
        <p:spPr bwMode="auto">
          <a:xfrm>
            <a:off x="3471726" y="4543599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3" name="Line 55"/>
          <p:cNvSpPr>
            <a:spLocks noChangeShapeType="1"/>
          </p:cNvSpPr>
          <p:nvPr/>
        </p:nvSpPr>
        <p:spPr bwMode="auto">
          <a:xfrm>
            <a:off x="3471726" y="4817613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4" name="Line 56"/>
          <p:cNvSpPr>
            <a:spLocks noChangeShapeType="1"/>
          </p:cNvSpPr>
          <p:nvPr/>
        </p:nvSpPr>
        <p:spPr bwMode="auto">
          <a:xfrm>
            <a:off x="8013302" y="4817613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5" name="Line 57"/>
          <p:cNvSpPr>
            <a:spLocks noChangeShapeType="1"/>
          </p:cNvSpPr>
          <p:nvPr/>
        </p:nvSpPr>
        <p:spPr bwMode="auto">
          <a:xfrm>
            <a:off x="5825167" y="4691146"/>
            <a:ext cx="0" cy="5931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6" name="Line 58"/>
          <p:cNvSpPr>
            <a:spLocks noChangeShapeType="1"/>
          </p:cNvSpPr>
          <p:nvPr/>
        </p:nvSpPr>
        <p:spPr bwMode="auto">
          <a:xfrm>
            <a:off x="5840393" y="5296385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7" name="Line 59"/>
          <p:cNvSpPr>
            <a:spLocks noChangeShapeType="1"/>
          </p:cNvSpPr>
          <p:nvPr/>
        </p:nvSpPr>
        <p:spPr bwMode="auto">
          <a:xfrm>
            <a:off x="8013302" y="5296385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8" name="Line 60"/>
          <p:cNvSpPr>
            <a:spLocks noChangeShapeType="1"/>
          </p:cNvSpPr>
          <p:nvPr/>
        </p:nvSpPr>
        <p:spPr bwMode="auto">
          <a:xfrm>
            <a:off x="8309113" y="5022371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29" name="Line 61"/>
          <p:cNvSpPr>
            <a:spLocks noChangeShapeType="1"/>
          </p:cNvSpPr>
          <p:nvPr/>
        </p:nvSpPr>
        <p:spPr bwMode="auto">
          <a:xfrm>
            <a:off x="8291712" y="4828153"/>
            <a:ext cx="0" cy="5931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Line 62"/>
          <p:cNvSpPr>
            <a:spLocks noChangeShapeType="1"/>
          </p:cNvSpPr>
          <p:nvPr/>
        </p:nvSpPr>
        <p:spPr bwMode="auto">
          <a:xfrm>
            <a:off x="9592413" y="4885364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31" name="Line 63"/>
          <p:cNvSpPr>
            <a:spLocks noChangeShapeType="1"/>
          </p:cNvSpPr>
          <p:nvPr/>
        </p:nvSpPr>
        <p:spPr bwMode="auto">
          <a:xfrm>
            <a:off x="8309115" y="5431886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0903210" y="4702045"/>
            <a:ext cx="636899" cy="984837"/>
            <a:chOff x="5301" y="2847"/>
            <a:chExt cx="221" cy="692"/>
          </a:xfrm>
        </p:grpSpPr>
        <p:sp>
          <p:nvSpPr>
            <p:cNvPr id="826433" name="Line 65"/>
            <p:cNvSpPr>
              <a:spLocks noChangeShapeType="1"/>
            </p:cNvSpPr>
            <p:nvPr/>
          </p:nvSpPr>
          <p:spPr bwMode="auto">
            <a:xfrm>
              <a:off x="5328" y="2888"/>
              <a:ext cx="0" cy="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4" name="Line 66"/>
            <p:cNvSpPr>
              <a:spLocks noChangeShapeType="1"/>
            </p:cNvSpPr>
            <p:nvPr/>
          </p:nvSpPr>
          <p:spPr bwMode="auto">
            <a:xfrm>
              <a:off x="5336" y="2888"/>
              <a:ext cx="128" cy="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 flipV="1">
              <a:off x="5336" y="3387"/>
              <a:ext cx="128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6" name="Line 68"/>
            <p:cNvSpPr>
              <a:spLocks noChangeShapeType="1"/>
            </p:cNvSpPr>
            <p:nvPr/>
          </p:nvSpPr>
          <p:spPr bwMode="auto">
            <a:xfrm>
              <a:off x="5472" y="294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6437" name="Rectangle 69"/>
            <p:cNvSpPr>
              <a:spLocks noChangeArrowheads="1"/>
            </p:cNvSpPr>
            <p:nvPr/>
          </p:nvSpPr>
          <p:spPr bwMode="auto">
            <a:xfrm rot="5400000">
              <a:off x="5132" y="3095"/>
              <a:ext cx="600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/>
                <a:t>Mux</a:t>
              </a:r>
            </a:p>
          </p:txBody>
        </p:sp>
        <p:sp>
          <p:nvSpPr>
            <p:cNvPr id="826438" name="Rectangle 70"/>
            <p:cNvSpPr>
              <a:spLocks noChangeArrowheads="1"/>
            </p:cNvSpPr>
            <p:nvPr/>
          </p:nvSpPr>
          <p:spPr bwMode="auto">
            <a:xfrm>
              <a:off x="5301" y="2847"/>
              <a:ext cx="117" cy="3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>
              <a:off x="5301" y="3216"/>
              <a:ext cx="117" cy="3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826440" name="Line 72"/>
          <p:cNvSpPr>
            <a:spLocks noChangeShapeType="1"/>
          </p:cNvSpPr>
          <p:nvPr/>
        </p:nvSpPr>
        <p:spPr bwMode="auto">
          <a:xfrm>
            <a:off x="10482023" y="4885364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1" name="Line 73"/>
          <p:cNvSpPr>
            <a:spLocks noChangeShapeType="1"/>
          </p:cNvSpPr>
          <p:nvPr/>
        </p:nvSpPr>
        <p:spPr bwMode="auto">
          <a:xfrm>
            <a:off x="10482023" y="5431886"/>
            <a:ext cx="4589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2" name="Line 74"/>
          <p:cNvSpPr>
            <a:spLocks noChangeShapeType="1"/>
          </p:cNvSpPr>
          <p:nvPr/>
        </p:nvSpPr>
        <p:spPr bwMode="auto">
          <a:xfrm>
            <a:off x="4343934" y="3051578"/>
            <a:ext cx="0" cy="1207469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3" name="Line 75"/>
          <p:cNvSpPr>
            <a:spLocks noChangeShapeType="1"/>
          </p:cNvSpPr>
          <p:nvPr/>
        </p:nvSpPr>
        <p:spPr bwMode="auto">
          <a:xfrm>
            <a:off x="3471727" y="4201834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4" name="Line 76"/>
          <p:cNvSpPr>
            <a:spLocks noChangeShapeType="1"/>
          </p:cNvSpPr>
          <p:nvPr/>
        </p:nvSpPr>
        <p:spPr bwMode="auto">
          <a:xfrm>
            <a:off x="3471727" y="5773651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5" name="Line 77"/>
          <p:cNvSpPr>
            <a:spLocks noChangeShapeType="1"/>
          </p:cNvSpPr>
          <p:nvPr/>
        </p:nvSpPr>
        <p:spPr bwMode="auto">
          <a:xfrm>
            <a:off x="3471727" y="5501143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6" name="Line 78"/>
          <p:cNvSpPr>
            <a:spLocks noChangeShapeType="1"/>
          </p:cNvSpPr>
          <p:nvPr/>
        </p:nvSpPr>
        <p:spPr bwMode="auto">
          <a:xfrm>
            <a:off x="7123692" y="3929326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7" name="Line 79"/>
          <p:cNvSpPr>
            <a:spLocks noChangeShapeType="1"/>
          </p:cNvSpPr>
          <p:nvPr/>
        </p:nvSpPr>
        <p:spPr bwMode="auto">
          <a:xfrm>
            <a:off x="6236257" y="5638150"/>
            <a:ext cx="1348552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8" name="Line 80"/>
          <p:cNvSpPr>
            <a:spLocks noChangeShapeType="1"/>
          </p:cNvSpPr>
          <p:nvPr/>
        </p:nvSpPr>
        <p:spPr bwMode="auto">
          <a:xfrm>
            <a:off x="11056244" y="5580938"/>
            <a:ext cx="0" cy="66094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49" name="Rectangle 81"/>
          <p:cNvSpPr>
            <a:spLocks noChangeArrowheads="1"/>
          </p:cNvSpPr>
          <p:nvPr/>
        </p:nvSpPr>
        <p:spPr bwMode="auto">
          <a:xfrm>
            <a:off x="10251461" y="6125955"/>
            <a:ext cx="182883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/>
              <a:t>MemtoReg</a:t>
            </a:r>
            <a:endParaRPr lang="en-US" sz="2800" u="sng" dirty="0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5923045" y="5364137"/>
            <a:ext cx="295811" cy="478772"/>
            <a:chOff x="2880" y="3312"/>
            <a:chExt cx="144" cy="336"/>
          </a:xfrm>
        </p:grpSpPr>
        <p:sp>
          <p:nvSpPr>
            <p:cNvPr id="826451" name="Line 83"/>
            <p:cNvSpPr>
              <a:spLocks noChangeShapeType="1"/>
            </p:cNvSpPr>
            <p:nvPr/>
          </p:nvSpPr>
          <p:spPr bwMode="auto">
            <a:xfrm>
              <a:off x="2880" y="3312"/>
              <a:ext cx="0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2" name="Line 84"/>
            <p:cNvSpPr>
              <a:spLocks noChangeShapeType="1"/>
            </p:cNvSpPr>
            <p:nvPr/>
          </p:nvSpPr>
          <p:spPr bwMode="auto">
            <a:xfrm>
              <a:off x="2888" y="3312"/>
              <a:ext cx="1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3" name="Line 85"/>
            <p:cNvSpPr>
              <a:spLocks noChangeShapeType="1"/>
            </p:cNvSpPr>
            <p:nvPr/>
          </p:nvSpPr>
          <p:spPr bwMode="auto">
            <a:xfrm flipV="1">
              <a:off x="2888" y="3606"/>
              <a:ext cx="128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54" name="Line 86"/>
            <p:cNvSpPr>
              <a:spLocks noChangeShapeType="1"/>
            </p:cNvSpPr>
            <p:nvPr/>
          </p:nvSpPr>
          <p:spPr bwMode="auto">
            <a:xfrm>
              <a:off x="3024" y="3360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55" name="Rectangle 87"/>
          <p:cNvSpPr>
            <a:spLocks noChangeArrowheads="1"/>
          </p:cNvSpPr>
          <p:nvPr/>
        </p:nvSpPr>
        <p:spPr bwMode="auto">
          <a:xfrm>
            <a:off x="5864320" y="5524414"/>
            <a:ext cx="3382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26456" name="Rectangle 88"/>
          <p:cNvSpPr>
            <a:spLocks noChangeArrowheads="1"/>
          </p:cNvSpPr>
          <p:nvPr/>
        </p:nvSpPr>
        <p:spPr bwMode="auto">
          <a:xfrm>
            <a:off x="5864320" y="5285894"/>
            <a:ext cx="3382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457" name="Line 89"/>
          <p:cNvSpPr>
            <a:spLocks noChangeShapeType="1"/>
          </p:cNvSpPr>
          <p:nvPr/>
        </p:nvSpPr>
        <p:spPr bwMode="auto">
          <a:xfrm>
            <a:off x="6020925" y="5853447"/>
            <a:ext cx="0" cy="38843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58" name="Rectangle 90"/>
          <p:cNvSpPr>
            <a:spLocks noChangeArrowheads="1"/>
          </p:cNvSpPr>
          <p:nvPr/>
        </p:nvSpPr>
        <p:spPr bwMode="auto">
          <a:xfrm>
            <a:off x="4715493" y="6125955"/>
            <a:ext cx="15828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 err="1" smtClean="0">
                <a:solidFill>
                  <a:srgbClr val="FF6600"/>
                </a:solidFill>
              </a:rPr>
              <a:t>RegDst</a:t>
            </a:r>
            <a:r>
              <a:rPr lang="en-US" sz="2800" b="1" u="sng" dirty="0" smtClean="0">
                <a:solidFill>
                  <a:srgbClr val="FF6600"/>
                </a:solidFill>
              </a:rPr>
              <a:t>=0</a:t>
            </a:r>
            <a:endParaRPr lang="en-US" sz="2800" u="sng" dirty="0"/>
          </a:p>
        </p:txBody>
      </p:sp>
      <p:sp>
        <p:nvSpPr>
          <p:cNvPr id="826459" name="Rectangle 91"/>
          <p:cNvSpPr>
            <a:spLocks noChangeArrowheads="1"/>
          </p:cNvSpPr>
          <p:nvPr/>
        </p:nvSpPr>
        <p:spPr bwMode="auto">
          <a:xfrm>
            <a:off x="3427989" y="5111843"/>
            <a:ext cx="50975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0" name="Rectangle 92"/>
          <p:cNvSpPr>
            <a:spLocks noChangeArrowheads="1"/>
          </p:cNvSpPr>
          <p:nvPr/>
        </p:nvSpPr>
        <p:spPr bwMode="auto">
          <a:xfrm>
            <a:off x="3428226" y="5696473"/>
            <a:ext cx="57708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Rd</a:t>
            </a:r>
            <a:endParaRPr lang="en-US" sz="2800"/>
          </a:p>
        </p:txBody>
      </p:sp>
      <p:sp>
        <p:nvSpPr>
          <p:cNvPr id="826461" name="Rectangle 93"/>
          <p:cNvSpPr>
            <a:spLocks noChangeArrowheads="1"/>
          </p:cNvSpPr>
          <p:nvPr/>
        </p:nvSpPr>
        <p:spPr bwMode="auto">
          <a:xfrm>
            <a:off x="3165696" y="3811564"/>
            <a:ext cx="122789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0003D7"/>
                </a:solidFill>
              </a:rPr>
              <a:t>Imm16</a:t>
            </a:r>
            <a:endParaRPr lang="en-US" sz="2800" dirty="0"/>
          </a:p>
        </p:txBody>
      </p:sp>
      <p:sp>
        <p:nvSpPr>
          <p:cNvPr id="826462" name="Line 94"/>
          <p:cNvSpPr>
            <a:spLocks noChangeShapeType="1"/>
          </p:cNvSpPr>
          <p:nvPr/>
        </p:nvSpPr>
        <p:spPr bwMode="auto">
          <a:xfrm>
            <a:off x="2286304" y="5501143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Line 95"/>
          <p:cNvSpPr>
            <a:spLocks noChangeShapeType="1"/>
          </p:cNvSpPr>
          <p:nvPr/>
        </p:nvSpPr>
        <p:spPr bwMode="auto">
          <a:xfrm>
            <a:off x="3273793" y="3929326"/>
            <a:ext cx="19423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4" name="Rectangle 96"/>
          <p:cNvSpPr>
            <a:spLocks noChangeArrowheads="1"/>
          </p:cNvSpPr>
          <p:nvPr/>
        </p:nvSpPr>
        <p:spPr bwMode="auto">
          <a:xfrm>
            <a:off x="3200209" y="3497870"/>
            <a:ext cx="92172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PC+4</a:t>
            </a:r>
          </a:p>
        </p:txBody>
      </p:sp>
      <p:sp>
        <p:nvSpPr>
          <p:cNvPr id="826465" name="Line 97"/>
          <p:cNvSpPr>
            <a:spLocks noChangeShapeType="1"/>
          </p:cNvSpPr>
          <p:nvPr/>
        </p:nvSpPr>
        <p:spPr bwMode="auto">
          <a:xfrm>
            <a:off x="5642460" y="3929326"/>
            <a:ext cx="65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Rectangle 98"/>
          <p:cNvSpPr>
            <a:spLocks noChangeArrowheads="1"/>
          </p:cNvSpPr>
          <p:nvPr/>
        </p:nvSpPr>
        <p:spPr bwMode="auto">
          <a:xfrm>
            <a:off x="6298298" y="3729088"/>
            <a:ext cx="81432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PC+4</a:t>
            </a:r>
          </a:p>
        </p:txBody>
      </p:sp>
      <p:sp>
        <p:nvSpPr>
          <p:cNvPr id="826467" name="Rectangle 99"/>
          <p:cNvSpPr>
            <a:spLocks noChangeArrowheads="1"/>
          </p:cNvSpPr>
          <p:nvPr/>
        </p:nvSpPr>
        <p:spPr bwMode="auto">
          <a:xfrm>
            <a:off x="3428226" y="4156918"/>
            <a:ext cx="52738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Rs</a:t>
            </a:r>
            <a:endParaRPr lang="en-US" sz="2800" dirty="0"/>
          </a:p>
        </p:txBody>
      </p:sp>
      <p:sp>
        <p:nvSpPr>
          <p:cNvPr id="826468" name="Rectangle 100"/>
          <p:cNvSpPr>
            <a:spLocks noChangeArrowheads="1"/>
          </p:cNvSpPr>
          <p:nvPr/>
        </p:nvSpPr>
        <p:spPr bwMode="auto">
          <a:xfrm>
            <a:off x="3425612" y="4758626"/>
            <a:ext cx="50975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>
                <a:solidFill>
                  <a:srgbClr val="0003D7"/>
                </a:solidFill>
              </a:rPr>
              <a:t>Rt</a:t>
            </a:r>
            <a:endParaRPr lang="en-US" sz="2800" dirty="0"/>
          </a:p>
        </p:txBody>
      </p:sp>
      <p:sp>
        <p:nvSpPr>
          <p:cNvPr id="826469" name="Line 101"/>
          <p:cNvSpPr>
            <a:spLocks noChangeShapeType="1"/>
          </p:cNvSpPr>
          <p:nvPr/>
        </p:nvSpPr>
        <p:spPr bwMode="auto">
          <a:xfrm flipV="1">
            <a:off x="3454325" y="4201834"/>
            <a:ext cx="0" cy="15718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0" name="Line 102"/>
          <p:cNvSpPr>
            <a:spLocks noChangeShapeType="1"/>
          </p:cNvSpPr>
          <p:nvPr/>
        </p:nvSpPr>
        <p:spPr bwMode="auto">
          <a:xfrm>
            <a:off x="5642461" y="5773651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1" name="Line 103"/>
          <p:cNvSpPr>
            <a:spLocks noChangeShapeType="1"/>
          </p:cNvSpPr>
          <p:nvPr/>
        </p:nvSpPr>
        <p:spPr bwMode="auto">
          <a:xfrm>
            <a:off x="5642461" y="5501143"/>
            <a:ext cx="263185" cy="0"/>
          </a:xfrm>
          <a:prstGeom prst="line">
            <a:avLst/>
          </a:prstGeom>
          <a:noFill/>
          <a:ln w="47625">
            <a:solidFill>
              <a:srgbClr val="33CC3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2" name="Line 104"/>
          <p:cNvSpPr>
            <a:spLocks noChangeShapeType="1"/>
          </p:cNvSpPr>
          <p:nvPr/>
        </p:nvSpPr>
        <p:spPr bwMode="auto">
          <a:xfrm>
            <a:off x="8013303" y="5638150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3" name="Line 105"/>
          <p:cNvSpPr>
            <a:spLocks noChangeShapeType="1"/>
          </p:cNvSpPr>
          <p:nvPr/>
        </p:nvSpPr>
        <p:spPr bwMode="auto">
          <a:xfrm>
            <a:off x="10482022" y="5638150"/>
            <a:ext cx="26318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4" name="Line 106"/>
          <p:cNvSpPr>
            <a:spLocks noChangeShapeType="1"/>
          </p:cNvSpPr>
          <p:nvPr/>
        </p:nvSpPr>
        <p:spPr bwMode="auto">
          <a:xfrm>
            <a:off x="10760432" y="5648689"/>
            <a:ext cx="0" cy="3191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5" name="Line 107"/>
          <p:cNvSpPr>
            <a:spLocks noChangeShapeType="1"/>
          </p:cNvSpPr>
          <p:nvPr/>
        </p:nvSpPr>
        <p:spPr bwMode="auto">
          <a:xfrm flipH="1">
            <a:off x="4146003" y="5979914"/>
            <a:ext cx="66144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6" name="Line 108"/>
          <p:cNvSpPr>
            <a:spLocks noChangeShapeType="1"/>
          </p:cNvSpPr>
          <p:nvPr/>
        </p:nvSpPr>
        <p:spPr bwMode="auto">
          <a:xfrm flipV="1">
            <a:off x="4146002" y="5431886"/>
            <a:ext cx="0" cy="54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7" name="Line 109"/>
          <p:cNvSpPr>
            <a:spLocks noChangeShapeType="1"/>
          </p:cNvSpPr>
          <p:nvPr/>
        </p:nvSpPr>
        <p:spPr bwMode="auto">
          <a:xfrm>
            <a:off x="11396000" y="5227129"/>
            <a:ext cx="5610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8" name="Line 110"/>
          <p:cNvSpPr>
            <a:spLocks noChangeShapeType="1"/>
          </p:cNvSpPr>
          <p:nvPr/>
        </p:nvSpPr>
        <p:spPr bwMode="auto">
          <a:xfrm>
            <a:off x="11452109" y="5239174"/>
            <a:ext cx="0" cy="86570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79" name="Line 111"/>
          <p:cNvSpPr>
            <a:spLocks noChangeShapeType="1"/>
          </p:cNvSpPr>
          <p:nvPr/>
        </p:nvSpPr>
        <p:spPr bwMode="auto">
          <a:xfrm flipH="1">
            <a:off x="4541869" y="6115416"/>
            <a:ext cx="691024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0" name="Line 112"/>
          <p:cNvSpPr>
            <a:spLocks noChangeShapeType="1"/>
          </p:cNvSpPr>
          <p:nvPr/>
        </p:nvSpPr>
        <p:spPr bwMode="auto">
          <a:xfrm flipV="1">
            <a:off x="4541867" y="5431888"/>
            <a:ext cx="0" cy="6835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1" name="Line 113"/>
          <p:cNvSpPr>
            <a:spLocks noChangeShapeType="1"/>
          </p:cNvSpPr>
          <p:nvPr/>
        </p:nvSpPr>
        <p:spPr bwMode="auto">
          <a:xfrm>
            <a:off x="3273793" y="5501143"/>
            <a:ext cx="16530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2" name="Line 114"/>
          <p:cNvSpPr>
            <a:spLocks noChangeShapeType="1"/>
          </p:cNvSpPr>
          <p:nvPr/>
        </p:nvSpPr>
        <p:spPr bwMode="auto">
          <a:xfrm>
            <a:off x="2286304" y="3929326"/>
            <a:ext cx="5589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3" name="Rectangle 115"/>
          <p:cNvSpPr>
            <a:spLocks noChangeArrowheads="1"/>
          </p:cNvSpPr>
          <p:nvPr/>
        </p:nvSpPr>
        <p:spPr bwMode="auto">
          <a:xfrm rot="5400000">
            <a:off x="1648542" y="3890303"/>
            <a:ext cx="92653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PC+4</a:t>
            </a:r>
            <a:endParaRPr lang="en-US" sz="2800" dirty="0"/>
          </a:p>
        </p:txBody>
      </p:sp>
      <p:sp>
        <p:nvSpPr>
          <p:cNvPr id="826484" name="Line 116"/>
          <p:cNvSpPr>
            <a:spLocks noChangeShapeType="1"/>
          </p:cNvSpPr>
          <p:nvPr/>
        </p:nvSpPr>
        <p:spPr bwMode="auto">
          <a:xfrm>
            <a:off x="1298816" y="447584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5" name="Line 117"/>
          <p:cNvSpPr>
            <a:spLocks noChangeShapeType="1"/>
          </p:cNvSpPr>
          <p:nvPr/>
        </p:nvSpPr>
        <p:spPr bwMode="auto">
          <a:xfrm>
            <a:off x="7123692" y="447584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6" name="Line 118"/>
          <p:cNvSpPr>
            <a:spLocks noChangeShapeType="1"/>
          </p:cNvSpPr>
          <p:nvPr/>
        </p:nvSpPr>
        <p:spPr bwMode="auto">
          <a:xfrm flipH="1">
            <a:off x="8589700" y="3929326"/>
            <a:ext cx="300162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87" name="Line 119"/>
          <p:cNvSpPr>
            <a:spLocks noChangeShapeType="1"/>
          </p:cNvSpPr>
          <p:nvPr/>
        </p:nvSpPr>
        <p:spPr bwMode="auto">
          <a:xfrm flipH="1">
            <a:off x="8589700" y="4064828"/>
            <a:ext cx="300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8889860" y="3860070"/>
            <a:ext cx="495919" cy="275519"/>
            <a:chOff x="4322" y="2256"/>
            <a:chExt cx="241" cy="193"/>
          </a:xfrm>
        </p:grpSpPr>
        <p:sp>
          <p:nvSpPr>
            <p:cNvPr id="826489" name="Arc 121"/>
            <p:cNvSpPr>
              <a:spLocks/>
            </p:cNvSpPr>
            <p:nvPr/>
          </p:nvSpPr>
          <p:spPr bwMode="auto">
            <a:xfrm>
              <a:off x="4466" y="2265"/>
              <a:ext cx="89" cy="88"/>
            </a:xfrm>
            <a:custGeom>
              <a:avLst/>
              <a:gdLst>
                <a:gd name="G0" fmla="+- 245 0 0"/>
                <a:gd name="G1" fmla="+- 21600 0 0"/>
                <a:gd name="G2" fmla="+- 21600 0 0"/>
                <a:gd name="T0" fmla="*/ 0 w 21845"/>
                <a:gd name="T1" fmla="*/ 2 h 21600"/>
                <a:gd name="T2" fmla="*/ 21845 w 21845"/>
                <a:gd name="T3" fmla="*/ 21600 h 21600"/>
                <a:gd name="T4" fmla="*/ 245 w 218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45" h="21600" fill="none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</a:path>
                <a:path w="21845" h="21600" stroke="0" extrusionOk="0">
                  <a:moveTo>
                    <a:pt x="-1" y="1"/>
                  </a:moveTo>
                  <a:cubicBezTo>
                    <a:pt x="81" y="0"/>
                    <a:pt x="163" y="-1"/>
                    <a:pt x="245" y="0"/>
                  </a:cubicBezTo>
                  <a:cubicBezTo>
                    <a:pt x="12174" y="0"/>
                    <a:pt x="21845" y="9670"/>
                    <a:pt x="21845" y="21600"/>
                  </a:cubicBezTo>
                  <a:lnTo>
                    <a:pt x="2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0" name="Arc 122"/>
            <p:cNvSpPr>
              <a:spLocks/>
            </p:cNvSpPr>
            <p:nvPr/>
          </p:nvSpPr>
          <p:spPr bwMode="auto">
            <a:xfrm rot="10800000">
              <a:off x="4475" y="2361"/>
              <a:ext cx="88" cy="88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55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4"/>
                    <a:pt x="9521" y="133"/>
                    <a:pt x="21354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1" name="Line 123"/>
            <p:cNvSpPr>
              <a:spLocks noChangeShapeType="1"/>
            </p:cNvSpPr>
            <p:nvPr/>
          </p:nvSpPr>
          <p:spPr bwMode="auto">
            <a:xfrm flipH="1">
              <a:off x="4322" y="22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2" name="Line 124"/>
            <p:cNvSpPr>
              <a:spLocks noChangeShapeType="1"/>
            </p:cNvSpPr>
            <p:nvPr/>
          </p:nvSpPr>
          <p:spPr bwMode="auto">
            <a:xfrm flipH="1">
              <a:off x="4322" y="24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93" name="Line 125"/>
            <p:cNvSpPr>
              <a:spLocks noChangeShapeType="1"/>
            </p:cNvSpPr>
            <p:nvPr/>
          </p:nvSpPr>
          <p:spPr bwMode="auto">
            <a:xfrm>
              <a:off x="4322" y="22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94" name="Rectangle 126"/>
          <p:cNvSpPr>
            <a:spLocks noChangeArrowheads="1"/>
          </p:cNvSpPr>
          <p:nvPr/>
        </p:nvSpPr>
        <p:spPr bwMode="auto">
          <a:xfrm flipH="1">
            <a:off x="7933636" y="4123390"/>
            <a:ext cx="74065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/>
              <a:t>Zero</a:t>
            </a:r>
          </a:p>
        </p:txBody>
      </p:sp>
      <p:sp>
        <p:nvSpPr>
          <p:cNvPr id="826495" name="Rectangle 127"/>
          <p:cNvSpPr>
            <a:spLocks noChangeArrowheads="1"/>
          </p:cNvSpPr>
          <p:nvPr/>
        </p:nvSpPr>
        <p:spPr bwMode="auto">
          <a:xfrm flipH="1">
            <a:off x="8212129" y="2583343"/>
            <a:ext cx="121873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u="sng" dirty="0"/>
              <a:t>Branch</a:t>
            </a:r>
            <a:endParaRPr lang="en-US" sz="2800" u="sng" dirty="0"/>
          </a:p>
        </p:txBody>
      </p:sp>
      <p:sp>
        <p:nvSpPr>
          <p:cNvPr id="826496" name="Line 128"/>
          <p:cNvSpPr>
            <a:spLocks noChangeShapeType="1"/>
          </p:cNvSpPr>
          <p:nvPr/>
        </p:nvSpPr>
        <p:spPr bwMode="auto">
          <a:xfrm flipV="1">
            <a:off x="8589698" y="4064828"/>
            <a:ext cx="0" cy="4110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7" name="Line 129"/>
          <p:cNvSpPr>
            <a:spLocks noChangeShapeType="1"/>
          </p:cNvSpPr>
          <p:nvPr/>
        </p:nvSpPr>
        <p:spPr bwMode="auto">
          <a:xfrm flipH="1" flipV="1">
            <a:off x="8589698" y="3039534"/>
            <a:ext cx="2176" cy="88979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8" name="Line 130"/>
          <p:cNvSpPr>
            <a:spLocks noChangeShapeType="1"/>
          </p:cNvSpPr>
          <p:nvPr/>
        </p:nvSpPr>
        <p:spPr bwMode="auto">
          <a:xfrm>
            <a:off x="8013303" y="4475848"/>
            <a:ext cx="5589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99" name="Line 131"/>
          <p:cNvSpPr>
            <a:spLocks noChangeShapeType="1"/>
          </p:cNvSpPr>
          <p:nvPr/>
        </p:nvSpPr>
        <p:spPr bwMode="auto">
          <a:xfrm>
            <a:off x="8013303" y="3929326"/>
            <a:ext cx="263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1431497" y="3324086"/>
            <a:ext cx="295811" cy="468233"/>
            <a:chOff x="696" y="1880"/>
            <a:chExt cx="144" cy="328"/>
          </a:xfrm>
        </p:grpSpPr>
        <p:sp>
          <p:nvSpPr>
            <p:cNvPr id="826501" name="Line 133"/>
            <p:cNvSpPr>
              <a:spLocks noChangeShapeType="1"/>
            </p:cNvSpPr>
            <p:nvPr/>
          </p:nvSpPr>
          <p:spPr bwMode="auto">
            <a:xfrm>
              <a:off x="840" y="188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2" name="Line 134"/>
            <p:cNvSpPr>
              <a:spLocks noChangeShapeType="1"/>
            </p:cNvSpPr>
            <p:nvPr/>
          </p:nvSpPr>
          <p:spPr bwMode="auto">
            <a:xfrm flipH="1">
              <a:off x="696" y="1880"/>
              <a:ext cx="144" cy="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3" name="Line 135"/>
            <p:cNvSpPr>
              <a:spLocks noChangeShapeType="1"/>
            </p:cNvSpPr>
            <p:nvPr/>
          </p:nvSpPr>
          <p:spPr bwMode="auto">
            <a:xfrm flipH="1" flipV="1">
              <a:off x="696" y="2167"/>
              <a:ext cx="144" cy="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04" name="Line 136"/>
            <p:cNvSpPr>
              <a:spLocks noChangeShapeType="1"/>
            </p:cNvSpPr>
            <p:nvPr/>
          </p:nvSpPr>
          <p:spPr bwMode="auto">
            <a:xfrm>
              <a:off x="696" y="191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05" name="Rectangle 137"/>
          <p:cNvSpPr>
            <a:spLocks noChangeArrowheads="1"/>
          </p:cNvSpPr>
          <p:nvPr/>
        </p:nvSpPr>
        <p:spPr bwMode="auto">
          <a:xfrm flipH="1">
            <a:off x="1395164" y="3194824"/>
            <a:ext cx="3382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26506" name="Rectangle 138"/>
          <p:cNvSpPr>
            <a:spLocks noChangeArrowheads="1"/>
          </p:cNvSpPr>
          <p:nvPr/>
        </p:nvSpPr>
        <p:spPr bwMode="auto">
          <a:xfrm flipH="1">
            <a:off x="1395164" y="3462439"/>
            <a:ext cx="3382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6507" name="Line 139"/>
          <p:cNvSpPr>
            <a:spLocks noChangeShapeType="1"/>
          </p:cNvSpPr>
          <p:nvPr/>
        </p:nvSpPr>
        <p:spPr bwMode="auto">
          <a:xfrm>
            <a:off x="1694681" y="3655312"/>
            <a:ext cx="7569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8" name="Line 140"/>
          <p:cNvSpPr>
            <a:spLocks noChangeShapeType="1"/>
          </p:cNvSpPr>
          <p:nvPr/>
        </p:nvSpPr>
        <p:spPr bwMode="auto">
          <a:xfrm>
            <a:off x="2466837" y="3665852"/>
            <a:ext cx="0" cy="2514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09" name="Oval 141"/>
          <p:cNvSpPr>
            <a:spLocks noChangeArrowheads="1"/>
          </p:cNvSpPr>
          <p:nvPr/>
        </p:nvSpPr>
        <p:spPr bwMode="auto">
          <a:xfrm>
            <a:off x="2977981" y="3665851"/>
            <a:ext cx="165306" cy="11442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0" name="Line 142"/>
          <p:cNvSpPr>
            <a:spLocks noChangeShapeType="1"/>
          </p:cNvSpPr>
          <p:nvPr/>
        </p:nvSpPr>
        <p:spPr bwMode="auto">
          <a:xfrm>
            <a:off x="1085658" y="3530350"/>
            <a:ext cx="0" cy="1129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1" name="Oval 143"/>
          <p:cNvSpPr>
            <a:spLocks noChangeArrowheads="1"/>
          </p:cNvSpPr>
          <p:nvPr/>
        </p:nvSpPr>
        <p:spPr bwMode="auto">
          <a:xfrm>
            <a:off x="1003005" y="3665851"/>
            <a:ext cx="165306" cy="11442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2" name="Line 144"/>
          <p:cNvSpPr>
            <a:spLocks noChangeShapeType="1"/>
          </p:cNvSpPr>
          <p:nvPr/>
        </p:nvSpPr>
        <p:spPr bwMode="auto">
          <a:xfrm flipH="1">
            <a:off x="393982" y="3450554"/>
            <a:ext cx="98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3" name="Line 145"/>
          <p:cNvSpPr>
            <a:spLocks noChangeShapeType="1"/>
          </p:cNvSpPr>
          <p:nvPr/>
        </p:nvSpPr>
        <p:spPr bwMode="auto">
          <a:xfrm>
            <a:off x="411382" y="4475848"/>
            <a:ext cx="4611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4" name="Line 146"/>
          <p:cNvSpPr>
            <a:spLocks noChangeShapeType="1"/>
          </p:cNvSpPr>
          <p:nvPr/>
        </p:nvSpPr>
        <p:spPr bwMode="auto">
          <a:xfrm>
            <a:off x="393981" y="3461094"/>
            <a:ext cx="0" cy="10027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5" name="Line 147"/>
          <p:cNvSpPr>
            <a:spLocks noChangeShapeType="1"/>
          </p:cNvSpPr>
          <p:nvPr/>
        </p:nvSpPr>
        <p:spPr bwMode="auto">
          <a:xfrm flipH="1">
            <a:off x="1677281" y="3450554"/>
            <a:ext cx="66144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6" name="Line 148"/>
          <p:cNvSpPr>
            <a:spLocks noChangeShapeType="1"/>
          </p:cNvSpPr>
          <p:nvPr/>
        </p:nvSpPr>
        <p:spPr bwMode="auto">
          <a:xfrm flipV="1">
            <a:off x="8291712" y="3450555"/>
            <a:ext cx="0" cy="4787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7" name="Line 149"/>
          <p:cNvSpPr>
            <a:spLocks noChangeShapeType="1"/>
          </p:cNvSpPr>
          <p:nvPr/>
        </p:nvSpPr>
        <p:spPr bwMode="auto">
          <a:xfrm>
            <a:off x="9394481" y="3997076"/>
            <a:ext cx="3632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8" name="Line 150"/>
          <p:cNvSpPr>
            <a:spLocks noChangeShapeType="1"/>
          </p:cNvSpPr>
          <p:nvPr/>
        </p:nvSpPr>
        <p:spPr bwMode="auto">
          <a:xfrm>
            <a:off x="1596803" y="3176540"/>
            <a:ext cx="81609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19" name="Line 151"/>
          <p:cNvSpPr>
            <a:spLocks noChangeShapeType="1"/>
          </p:cNvSpPr>
          <p:nvPr/>
        </p:nvSpPr>
        <p:spPr bwMode="auto">
          <a:xfrm>
            <a:off x="9772944" y="3188586"/>
            <a:ext cx="0" cy="7964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0" name="Line 152"/>
          <p:cNvSpPr>
            <a:spLocks noChangeShapeType="1"/>
          </p:cNvSpPr>
          <p:nvPr/>
        </p:nvSpPr>
        <p:spPr bwMode="auto">
          <a:xfrm>
            <a:off x="1579403" y="3188585"/>
            <a:ext cx="0" cy="1129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1" name="Line 153"/>
          <p:cNvSpPr>
            <a:spLocks noChangeShapeType="1"/>
          </p:cNvSpPr>
          <p:nvPr/>
        </p:nvSpPr>
        <p:spPr bwMode="auto">
          <a:xfrm>
            <a:off x="5429302" y="3530350"/>
            <a:ext cx="0" cy="1129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2" name="Oval 154"/>
          <p:cNvSpPr>
            <a:spLocks noChangeArrowheads="1"/>
          </p:cNvSpPr>
          <p:nvPr/>
        </p:nvSpPr>
        <p:spPr bwMode="auto">
          <a:xfrm>
            <a:off x="5346648" y="3665851"/>
            <a:ext cx="165306" cy="11442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3" name="Line 155"/>
          <p:cNvSpPr>
            <a:spLocks noChangeShapeType="1"/>
          </p:cNvSpPr>
          <p:nvPr/>
        </p:nvSpPr>
        <p:spPr bwMode="auto">
          <a:xfrm>
            <a:off x="7797968" y="3530350"/>
            <a:ext cx="0" cy="1129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4" name="Oval 156"/>
          <p:cNvSpPr>
            <a:spLocks noChangeArrowheads="1"/>
          </p:cNvSpPr>
          <p:nvPr/>
        </p:nvSpPr>
        <p:spPr bwMode="auto">
          <a:xfrm>
            <a:off x="7717490" y="3665851"/>
            <a:ext cx="163131" cy="11442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5" name="Line 157"/>
          <p:cNvSpPr>
            <a:spLocks noChangeShapeType="1"/>
          </p:cNvSpPr>
          <p:nvPr/>
        </p:nvSpPr>
        <p:spPr bwMode="auto">
          <a:xfrm>
            <a:off x="10266689" y="3530350"/>
            <a:ext cx="0" cy="1129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6" name="Oval 158"/>
          <p:cNvSpPr>
            <a:spLocks noChangeArrowheads="1"/>
          </p:cNvSpPr>
          <p:nvPr/>
        </p:nvSpPr>
        <p:spPr bwMode="auto">
          <a:xfrm>
            <a:off x="10184036" y="3665851"/>
            <a:ext cx="165306" cy="11442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7" name="Line 159"/>
          <p:cNvSpPr>
            <a:spLocks noChangeShapeType="1"/>
          </p:cNvSpPr>
          <p:nvPr/>
        </p:nvSpPr>
        <p:spPr bwMode="auto">
          <a:xfrm flipV="1">
            <a:off x="1085658" y="1946487"/>
            <a:ext cx="0" cy="143481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8" name="Line 160"/>
          <p:cNvSpPr>
            <a:spLocks noChangeShapeType="1"/>
          </p:cNvSpPr>
          <p:nvPr/>
        </p:nvSpPr>
        <p:spPr bwMode="auto">
          <a:xfrm flipV="1">
            <a:off x="3060634" y="1946487"/>
            <a:ext cx="0" cy="143481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29" name="Line 161"/>
          <p:cNvSpPr>
            <a:spLocks noChangeShapeType="1"/>
          </p:cNvSpPr>
          <p:nvPr/>
        </p:nvSpPr>
        <p:spPr bwMode="auto">
          <a:xfrm flipV="1">
            <a:off x="5429302" y="1946487"/>
            <a:ext cx="0" cy="143481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0" name="Line 162"/>
          <p:cNvSpPr>
            <a:spLocks noChangeShapeType="1"/>
          </p:cNvSpPr>
          <p:nvPr/>
        </p:nvSpPr>
        <p:spPr bwMode="auto">
          <a:xfrm flipV="1">
            <a:off x="7797968" y="1946487"/>
            <a:ext cx="0" cy="143481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31" name="Line 163"/>
          <p:cNvSpPr>
            <a:spLocks noChangeShapeType="1"/>
          </p:cNvSpPr>
          <p:nvPr/>
        </p:nvSpPr>
        <p:spPr bwMode="auto">
          <a:xfrm flipV="1">
            <a:off x="10266689" y="1946487"/>
            <a:ext cx="0" cy="143481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494036" y="1539985"/>
            <a:ext cx="10464331" cy="341766"/>
            <a:chOff x="240" y="576"/>
            <a:chExt cx="5088" cy="240"/>
          </a:xfrm>
        </p:grpSpPr>
        <p:sp>
          <p:nvSpPr>
            <p:cNvPr id="826533" name="Line 165"/>
            <p:cNvSpPr>
              <a:spLocks noChangeShapeType="1"/>
            </p:cNvSpPr>
            <p:nvPr/>
          </p:nvSpPr>
          <p:spPr bwMode="auto">
            <a:xfrm flipV="1">
              <a:off x="528" y="576"/>
              <a:ext cx="0" cy="2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4" name="Line 166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5" name="Line 167"/>
            <p:cNvSpPr>
              <a:spLocks noChangeShapeType="1"/>
            </p:cNvSpPr>
            <p:nvPr/>
          </p:nvSpPr>
          <p:spPr bwMode="auto">
            <a:xfrm flipV="1">
              <a:off x="2640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6" name="Line 168"/>
            <p:cNvSpPr>
              <a:spLocks noChangeShapeType="1"/>
            </p:cNvSpPr>
            <p:nvPr/>
          </p:nvSpPr>
          <p:spPr bwMode="auto">
            <a:xfrm flipV="1">
              <a:off x="37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7" name="Line 169"/>
            <p:cNvSpPr>
              <a:spLocks noChangeShapeType="1"/>
            </p:cNvSpPr>
            <p:nvPr/>
          </p:nvSpPr>
          <p:spPr bwMode="auto">
            <a:xfrm flipV="1">
              <a:off x="4992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8" name="Line 170"/>
            <p:cNvSpPr>
              <a:spLocks noChangeShapeType="1"/>
            </p:cNvSpPr>
            <p:nvPr/>
          </p:nvSpPr>
          <p:spPr bwMode="auto">
            <a:xfrm flipH="1">
              <a:off x="240" y="816"/>
              <a:ext cx="28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39" name="Line 171"/>
            <p:cNvSpPr>
              <a:spLocks noChangeShapeType="1"/>
            </p:cNvSpPr>
            <p:nvPr/>
          </p:nvSpPr>
          <p:spPr bwMode="auto">
            <a:xfrm flipH="1">
              <a:off x="1008" y="81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0" name="Line 172"/>
            <p:cNvSpPr>
              <a:spLocks noChangeShapeType="1"/>
            </p:cNvSpPr>
            <p:nvPr/>
          </p:nvSpPr>
          <p:spPr bwMode="auto">
            <a:xfrm flipV="1">
              <a:off x="1008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1" name="Line 173"/>
            <p:cNvSpPr>
              <a:spLocks noChangeShapeType="1"/>
            </p:cNvSpPr>
            <p:nvPr/>
          </p:nvSpPr>
          <p:spPr bwMode="auto">
            <a:xfrm flipH="1">
              <a:off x="2064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2" name="Line 174"/>
            <p:cNvSpPr>
              <a:spLocks noChangeShapeType="1"/>
            </p:cNvSpPr>
            <p:nvPr/>
          </p:nvSpPr>
          <p:spPr bwMode="auto">
            <a:xfrm flipV="1">
              <a:off x="2064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3" name="Line 175"/>
            <p:cNvSpPr>
              <a:spLocks noChangeShapeType="1"/>
            </p:cNvSpPr>
            <p:nvPr/>
          </p:nvSpPr>
          <p:spPr bwMode="auto">
            <a:xfrm flipH="1">
              <a:off x="32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4" name="Line 176"/>
            <p:cNvSpPr>
              <a:spLocks noChangeShapeType="1"/>
            </p:cNvSpPr>
            <p:nvPr/>
          </p:nvSpPr>
          <p:spPr bwMode="auto">
            <a:xfrm flipV="1">
              <a:off x="32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5" name="Line 177"/>
            <p:cNvSpPr>
              <a:spLocks noChangeShapeType="1"/>
            </p:cNvSpPr>
            <p:nvPr/>
          </p:nvSpPr>
          <p:spPr bwMode="auto">
            <a:xfrm flipH="1">
              <a:off x="4416" y="8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6" name="Line 178"/>
            <p:cNvSpPr>
              <a:spLocks noChangeShapeType="1"/>
            </p:cNvSpPr>
            <p:nvPr/>
          </p:nvSpPr>
          <p:spPr bwMode="auto">
            <a:xfrm flipV="1">
              <a:off x="4416" y="5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7" name="Line 179"/>
            <p:cNvSpPr>
              <a:spLocks noChangeShapeType="1"/>
            </p:cNvSpPr>
            <p:nvPr/>
          </p:nvSpPr>
          <p:spPr bwMode="auto">
            <a:xfrm flipH="1">
              <a:off x="528" y="57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8" name="Line 180"/>
            <p:cNvSpPr>
              <a:spLocks noChangeShapeType="1"/>
            </p:cNvSpPr>
            <p:nvPr/>
          </p:nvSpPr>
          <p:spPr bwMode="auto">
            <a:xfrm flipH="1">
              <a:off x="1488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49" name="Line 181"/>
            <p:cNvSpPr>
              <a:spLocks noChangeShapeType="1"/>
            </p:cNvSpPr>
            <p:nvPr/>
          </p:nvSpPr>
          <p:spPr bwMode="auto">
            <a:xfrm flipH="1">
              <a:off x="2640" y="5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0" name="Line 182"/>
            <p:cNvSpPr>
              <a:spLocks noChangeShapeType="1"/>
            </p:cNvSpPr>
            <p:nvPr/>
          </p:nvSpPr>
          <p:spPr bwMode="auto">
            <a:xfrm flipH="1">
              <a:off x="3792" y="57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51" name="Line 183"/>
            <p:cNvSpPr>
              <a:spLocks noChangeShapeType="1"/>
            </p:cNvSpPr>
            <p:nvPr/>
          </p:nvSpPr>
          <p:spPr bwMode="auto">
            <a:xfrm flipH="1">
              <a:off x="4992" y="5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552" name="Rectangle 184"/>
          <p:cNvSpPr>
            <a:spLocks noChangeArrowheads="1"/>
          </p:cNvSpPr>
          <p:nvPr/>
        </p:nvSpPr>
        <p:spPr bwMode="auto">
          <a:xfrm>
            <a:off x="367880" y="1435564"/>
            <a:ext cx="63478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Clk</a:t>
            </a:r>
            <a:endParaRPr lang="en-US" sz="2800" b="1" dirty="0"/>
          </a:p>
        </p:txBody>
      </p:sp>
      <p:sp>
        <p:nvSpPr>
          <p:cNvPr id="826553" name="Line 185"/>
          <p:cNvSpPr>
            <a:spLocks noChangeShapeType="1"/>
          </p:cNvSpPr>
          <p:nvPr/>
        </p:nvSpPr>
        <p:spPr bwMode="auto">
          <a:xfrm>
            <a:off x="1283591" y="1957027"/>
            <a:ext cx="0" cy="25143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4" name="Line 186"/>
          <p:cNvSpPr>
            <a:spLocks noChangeShapeType="1"/>
          </p:cNvSpPr>
          <p:nvPr/>
        </p:nvSpPr>
        <p:spPr bwMode="auto">
          <a:xfrm>
            <a:off x="1298817" y="2083495"/>
            <a:ext cx="1744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5" name="Line 187"/>
          <p:cNvSpPr>
            <a:spLocks noChangeShapeType="1"/>
          </p:cNvSpPr>
          <p:nvPr/>
        </p:nvSpPr>
        <p:spPr bwMode="auto">
          <a:xfrm>
            <a:off x="3258568" y="1957027"/>
            <a:ext cx="0" cy="25143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6" name="Line 188"/>
          <p:cNvSpPr>
            <a:spLocks noChangeShapeType="1"/>
          </p:cNvSpPr>
          <p:nvPr/>
        </p:nvSpPr>
        <p:spPr bwMode="auto">
          <a:xfrm>
            <a:off x="3273794" y="2083495"/>
            <a:ext cx="20402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7" name="Line 189"/>
          <p:cNvSpPr>
            <a:spLocks noChangeShapeType="1"/>
          </p:cNvSpPr>
          <p:nvPr/>
        </p:nvSpPr>
        <p:spPr bwMode="auto">
          <a:xfrm>
            <a:off x="5627234" y="1957027"/>
            <a:ext cx="0" cy="25143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8" name="Line 190"/>
          <p:cNvSpPr>
            <a:spLocks noChangeShapeType="1"/>
          </p:cNvSpPr>
          <p:nvPr/>
        </p:nvSpPr>
        <p:spPr bwMode="auto">
          <a:xfrm>
            <a:off x="5642460" y="2083495"/>
            <a:ext cx="214028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59" name="Line 191"/>
          <p:cNvSpPr>
            <a:spLocks noChangeShapeType="1"/>
          </p:cNvSpPr>
          <p:nvPr/>
        </p:nvSpPr>
        <p:spPr bwMode="auto">
          <a:xfrm>
            <a:off x="7995901" y="1957027"/>
            <a:ext cx="0" cy="25143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0" name="Line 192"/>
          <p:cNvSpPr>
            <a:spLocks noChangeShapeType="1"/>
          </p:cNvSpPr>
          <p:nvPr/>
        </p:nvSpPr>
        <p:spPr bwMode="auto">
          <a:xfrm>
            <a:off x="8013303" y="2083495"/>
            <a:ext cx="223816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1" name="Line 193"/>
          <p:cNvSpPr>
            <a:spLocks noChangeShapeType="1"/>
          </p:cNvSpPr>
          <p:nvPr/>
        </p:nvSpPr>
        <p:spPr bwMode="auto">
          <a:xfrm>
            <a:off x="10464621" y="1957027"/>
            <a:ext cx="0" cy="25143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2" name="Line 194"/>
          <p:cNvSpPr>
            <a:spLocks noChangeShapeType="1"/>
          </p:cNvSpPr>
          <p:nvPr/>
        </p:nvSpPr>
        <p:spPr bwMode="auto">
          <a:xfrm>
            <a:off x="10482023" y="2083495"/>
            <a:ext cx="75475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3" name="Rectangle 195"/>
          <p:cNvSpPr>
            <a:spLocks noChangeArrowheads="1"/>
          </p:cNvSpPr>
          <p:nvPr/>
        </p:nvSpPr>
        <p:spPr bwMode="auto">
          <a:xfrm>
            <a:off x="1565113" y="1999921"/>
            <a:ext cx="102899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 err="1"/>
              <a:t>Ifetch</a:t>
            </a:r>
            <a:endParaRPr lang="en-US" sz="2800" b="1" dirty="0"/>
          </a:p>
        </p:txBody>
      </p:sp>
      <p:sp>
        <p:nvSpPr>
          <p:cNvPr id="826564" name="Rectangle 196"/>
          <p:cNvSpPr>
            <a:spLocks noChangeArrowheads="1"/>
          </p:cNvSpPr>
          <p:nvPr/>
        </p:nvSpPr>
        <p:spPr bwMode="auto">
          <a:xfrm>
            <a:off x="3540091" y="1999921"/>
            <a:ext cx="145289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Reg/Dec</a:t>
            </a:r>
          </a:p>
        </p:txBody>
      </p:sp>
      <p:sp>
        <p:nvSpPr>
          <p:cNvPr id="826565" name="Rectangle 197"/>
          <p:cNvSpPr>
            <a:spLocks noChangeArrowheads="1"/>
          </p:cNvSpPr>
          <p:nvPr/>
        </p:nvSpPr>
        <p:spPr bwMode="auto">
          <a:xfrm>
            <a:off x="6106691" y="1999921"/>
            <a:ext cx="8461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Exec</a:t>
            </a:r>
          </a:p>
        </p:txBody>
      </p:sp>
      <p:sp>
        <p:nvSpPr>
          <p:cNvPr id="826566" name="Rectangle 198"/>
          <p:cNvSpPr>
            <a:spLocks noChangeArrowheads="1"/>
          </p:cNvSpPr>
          <p:nvPr/>
        </p:nvSpPr>
        <p:spPr bwMode="auto">
          <a:xfrm>
            <a:off x="8575411" y="1999921"/>
            <a:ext cx="96981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Mem</a:t>
            </a:r>
          </a:p>
        </p:txBody>
      </p:sp>
      <p:sp>
        <p:nvSpPr>
          <p:cNvPr id="826567" name="Rectangle 199"/>
          <p:cNvSpPr>
            <a:spLocks noChangeArrowheads="1"/>
          </p:cNvSpPr>
          <p:nvPr/>
        </p:nvSpPr>
        <p:spPr bwMode="auto">
          <a:xfrm>
            <a:off x="10550386" y="1999921"/>
            <a:ext cx="82868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/>
              <a:t>WrB</a:t>
            </a:r>
          </a:p>
        </p:txBody>
      </p:sp>
      <p:sp>
        <p:nvSpPr>
          <p:cNvPr id="826568" name="Line 200"/>
          <p:cNvSpPr>
            <a:spLocks noChangeShapeType="1"/>
          </p:cNvSpPr>
          <p:nvPr/>
        </p:nvSpPr>
        <p:spPr bwMode="auto">
          <a:xfrm flipH="1">
            <a:off x="4753669" y="2409677"/>
            <a:ext cx="5758903" cy="385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69" name="Text Box 201"/>
          <p:cNvSpPr txBox="1">
            <a:spLocks noChangeArrowheads="1"/>
          </p:cNvSpPr>
          <p:nvPr/>
        </p:nvSpPr>
        <p:spPr bwMode="auto">
          <a:xfrm>
            <a:off x="6288902" y="4798158"/>
            <a:ext cx="824265" cy="7149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EX</a:t>
            </a:r>
          </a:p>
          <a:p>
            <a:pPr algn="ctr">
              <a:lnSpc>
                <a:spcPct val="70000"/>
              </a:lnSpc>
            </a:pPr>
            <a:r>
              <a:rPr lang="en-US" sz="2800" b="1" dirty="0">
                <a:solidFill>
                  <a:srgbClr val="0003D7"/>
                </a:solidFill>
              </a:rPr>
              <a:t>Unit</a:t>
            </a:r>
          </a:p>
        </p:txBody>
      </p:sp>
      <p:sp>
        <p:nvSpPr>
          <p:cNvPr id="207" name="Rectangle 25"/>
          <p:cNvSpPr>
            <a:spLocks noChangeArrowheads="1"/>
          </p:cNvSpPr>
          <p:nvPr/>
        </p:nvSpPr>
        <p:spPr bwMode="auto">
          <a:xfrm>
            <a:off x="1682906" y="4307197"/>
            <a:ext cx="36869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08" name="Rectangle 26"/>
          <p:cNvSpPr>
            <a:spLocks noChangeArrowheads="1"/>
          </p:cNvSpPr>
          <p:nvPr/>
        </p:nvSpPr>
        <p:spPr bwMode="auto">
          <a:xfrm>
            <a:off x="2059532" y="5285209"/>
            <a:ext cx="2644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I</a:t>
            </a:r>
            <a:endParaRPr lang="en-US" sz="2400"/>
          </a:p>
        </p:txBody>
      </p:sp>
      <p:sp>
        <p:nvSpPr>
          <p:cNvPr id="205" name="Rectangle 200"/>
          <p:cNvSpPr txBox="1">
            <a:spLocks noChangeArrowheads="1"/>
          </p:cNvSpPr>
          <p:nvPr/>
        </p:nvSpPr>
        <p:spPr>
          <a:xfrm>
            <a:off x="182631" y="978364"/>
            <a:ext cx="8991600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dirty="0" smtClean="0"/>
              <a:t>Location 8: </a:t>
            </a:r>
            <a:r>
              <a:rPr lang="en-US" dirty="0" err="1" smtClean="0"/>
              <a:t>lw</a:t>
            </a:r>
            <a:r>
              <a:rPr lang="en-US" dirty="0" smtClean="0"/>
              <a:t>  $1, 0x100($2)   </a:t>
            </a:r>
            <a:r>
              <a:rPr lang="en-US" dirty="0" smtClean="0">
                <a:solidFill>
                  <a:srgbClr val="3333CC"/>
                </a:solidFill>
              </a:rPr>
              <a:t>$1 </a:t>
            </a:r>
            <a:r>
              <a:rPr lang="en-US" dirty="0" smtClean="0">
                <a:solidFill>
                  <a:srgbClr val="3333CC"/>
                </a:solidFill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3333CC"/>
                </a:solidFill>
              </a:rPr>
              <a:t> Mem{($2) +  0x100}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 rot="5400000">
            <a:off x="6526488" y="4702559"/>
            <a:ext cx="253485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ko-KR" b="1">
                <a:solidFill>
                  <a:srgbClr val="C00000"/>
                </a:solidFill>
              </a:rPr>
              <a:t>Ex/Mem: Load’s Address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206" name="Oval 4"/>
          <p:cNvSpPr>
            <a:spLocks noChangeArrowheads="1"/>
          </p:cNvSpPr>
          <p:nvPr/>
        </p:nvSpPr>
        <p:spPr bwMode="auto">
          <a:xfrm>
            <a:off x="7659495" y="1439790"/>
            <a:ext cx="246496" cy="563508"/>
          </a:xfrm>
          <a:prstGeom prst="ellipse">
            <a:avLst/>
          </a:prstGeom>
          <a:solidFill>
            <a:srgbClr val="FDC0E5">
              <a:alpha val="70000"/>
            </a:srgbClr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191"/>
          <p:cNvSpPr>
            <a:spLocks noChangeArrowheads="1"/>
          </p:cNvSpPr>
          <p:nvPr/>
        </p:nvSpPr>
        <p:spPr bwMode="auto">
          <a:xfrm>
            <a:off x="8821494" y="921907"/>
            <a:ext cx="22430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You are here!</a:t>
            </a:r>
          </a:p>
        </p:txBody>
      </p:sp>
      <p:sp>
        <p:nvSpPr>
          <p:cNvPr id="210" name="Line 192"/>
          <p:cNvSpPr>
            <a:spLocks noChangeShapeType="1"/>
          </p:cNvSpPr>
          <p:nvPr/>
        </p:nvSpPr>
        <p:spPr bwMode="auto">
          <a:xfrm flipH="1">
            <a:off x="7852136" y="1233444"/>
            <a:ext cx="1037723" cy="266294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</TotalTime>
  <Words>762</Words>
  <Application>Microsoft Office PowerPoint</Application>
  <PresentationFormat>와이드스크린</PresentationFormat>
  <Paragraphs>474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연세</vt:lpstr>
      <vt:lpstr>조선일보명조</vt:lpstr>
      <vt:lpstr>Arial</vt:lpstr>
      <vt:lpstr>Calibri</vt:lpstr>
      <vt:lpstr>Symbol</vt:lpstr>
      <vt:lpstr>Times New Roman</vt:lpstr>
      <vt:lpstr>Wingdings 2</vt:lpstr>
      <vt:lpstr>1_Office 테마</vt:lpstr>
      <vt:lpstr> Lecture 4 Pipelining  Courtesy of A. Shrivastava (ASU) &amp; Tack-Don Han (Yonsei) </vt:lpstr>
      <vt:lpstr>PowerPoint 프레젠테이션</vt:lpstr>
      <vt:lpstr>Pipelined Datapath</vt:lpstr>
      <vt:lpstr>A Pipelined Datapath</vt:lpstr>
      <vt:lpstr>A Pipelined Datapath</vt:lpstr>
      <vt:lpstr>Detailed View of the Instruction Fetch Unit</vt:lpstr>
      <vt:lpstr>A Pipelined Datapath</vt:lpstr>
      <vt:lpstr>Detailed View of the Fetch/Decode Stage</vt:lpstr>
      <vt:lpstr>A Pipelined Datapath</vt:lpstr>
      <vt:lpstr>Detailed View of the Execution Unit</vt:lpstr>
      <vt:lpstr>A Pipelined Datapath</vt:lpstr>
      <vt:lpstr>A Pipelined Datapath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192</cp:revision>
  <dcterms:created xsi:type="dcterms:W3CDTF">2015-05-11T14:27:05Z</dcterms:created>
  <dcterms:modified xsi:type="dcterms:W3CDTF">2017-02-23T04:40:03Z</dcterms:modified>
</cp:coreProperties>
</file>