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2" r:id="rId2"/>
    <p:sldId id="363" r:id="rId3"/>
    <p:sldId id="393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77DC5"/>
    <a:srgbClr val="5B9BD5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2" y="6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B45435-00F5-45F8-BD9D-C49212B273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4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87074" y="6525864"/>
            <a:ext cx="80571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EAC7E9F-0A6F-4D09-8C4D-979C938E7B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6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657"/>
            <a:ext cx="10972800" cy="5642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7732" y="63392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392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9456" y="6339250"/>
            <a:ext cx="589856" cy="365125"/>
          </a:xfrm>
          <a:prstGeom prst="rect">
            <a:avLst/>
          </a:prstGeo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en-US" altLang="ko-KR" sz="1400" b="1" dirty="0" smtClean="0"/>
              <a:t>12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5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Hazards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4964757" cy="480131"/>
          </a:xfrm>
        </p:spPr>
        <p:txBody>
          <a:bodyPr/>
          <a:lstStyle/>
          <a:p>
            <a:r>
              <a:rPr lang="en-US" altLang="ko-KR" dirty="0" smtClean="0">
                <a:latin typeface="+mn-lt"/>
                <a:ea typeface="+mn-ea"/>
              </a:rPr>
              <a:t>Computer Architecture-Module2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1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2038015-1136-4474-AD35-B5A7BE0C0865}" type="slidenum">
              <a:rPr lang="en-US"/>
              <a:pPr/>
              <a:t>10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8382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r>
              <a:rPr lang="en-US" dirty="0"/>
              <a:t>Dual-port vs. Single-port Memory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1125538"/>
            <a:ext cx="11840086" cy="5000625"/>
          </a:xfrm>
          <a:prstGeom prst="rect">
            <a:avLst/>
          </a:prstGeom>
          <a:noFill/>
          <a:ln/>
        </p:spPr>
        <p:txBody>
          <a:bodyPr lIns="90488" tIns="44450" rIns="90488" bIns="4445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Machine A: Dual ported memory (“Harvard Architecture”)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Machine B: Single ported memory, but its pipelined implementation has a 1.05 times faster clock rate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Ideal CPI = 1 for both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Loads are 40% of instructions executed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3333CC"/>
                </a:solidFill>
              </a:rPr>
              <a:t>		</a:t>
            </a:r>
            <a:r>
              <a:rPr lang="en-US" dirty="0" err="1" smtClean="0">
                <a:solidFill>
                  <a:srgbClr val="3333CC"/>
                </a:solidFill>
              </a:rPr>
              <a:t>SpeedUp</a:t>
            </a:r>
            <a:r>
              <a:rPr lang="en-US" baseline="-25000" dirty="0" err="1" smtClean="0">
                <a:solidFill>
                  <a:srgbClr val="3333CC"/>
                </a:solidFill>
              </a:rPr>
              <a:t>B</a:t>
            </a:r>
            <a:r>
              <a:rPr lang="en-US" dirty="0" smtClean="0">
                <a:solidFill>
                  <a:srgbClr val="3333CC"/>
                </a:solidFill>
              </a:rPr>
              <a:t> = </a:t>
            </a:r>
            <a:r>
              <a:rPr lang="en-US" dirty="0" err="1" smtClean="0">
                <a:solidFill>
                  <a:srgbClr val="3333CC"/>
                </a:solidFill>
              </a:rPr>
              <a:t>SpeedUp</a:t>
            </a:r>
            <a:r>
              <a:rPr lang="en-US" baseline="-25000" dirty="0" err="1" smtClean="0">
                <a:solidFill>
                  <a:srgbClr val="3333CC"/>
                </a:solidFill>
              </a:rPr>
              <a:t>A</a:t>
            </a:r>
            <a:r>
              <a:rPr lang="en-US" dirty="0" smtClean="0">
                <a:solidFill>
                  <a:srgbClr val="3333CC"/>
                </a:solidFill>
              </a:rPr>
              <a:t> * 1.05 / 1.4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3333CC"/>
                </a:solidFill>
              </a:rPr>
              <a:t>			       = </a:t>
            </a:r>
            <a:r>
              <a:rPr lang="en-US" dirty="0" err="1" smtClean="0">
                <a:solidFill>
                  <a:srgbClr val="3333CC"/>
                </a:solidFill>
              </a:rPr>
              <a:t>SpeedUp</a:t>
            </a:r>
            <a:r>
              <a:rPr lang="en-US" baseline="-25000" dirty="0" err="1" smtClean="0">
                <a:solidFill>
                  <a:srgbClr val="3333CC"/>
                </a:solidFill>
              </a:rPr>
              <a:t>A</a:t>
            </a:r>
            <a:r>
              <a:rPr lang="en-US" dirty="0" smtClean="0">
                <a:solidFill>
                  <a:srgbClr val="3333CC"/>
                </a:solidFill>
              </a:rPr>
              <a:t> * 0.75</a:t>
            </a:r>
          </a:p>
          <a:p>
            <a:pPr>
              <a:buFontTx/>
              <a:buNone/>
            </a:pPr>
            <a:endParaRPr lang="en-US" dirty="0" smtClean="0">
              <a:solidFill>
                <a:srgbClr val="3333CC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3333CC"/>
                </a:solidFill>
              </a:rPr>
              <a:t>		</a:t>
            </a:r>
            <a:r>
              <a:rPr lang="en-US" dirty="0" err="1" smtClean="0">
                <a:solidFill>
                  <a:srgbClr val="3333CC"/>
                </a:solidFill>
              </a:rPr>
              <a:t>SpeedUp</a:t>
            </a:r>
            <a:r>
              <a:rPr lang="en-US" baseline="-25000" dirty="0" err="1" smtClean="0">
                <a:solidFill>
                  <a:srgbClr val="3333CC"/>
                </a:solidFill>
              </a:rPr>
              <a:t>A</a:t>
            </a:r>
            <a:r>
              <a:rPr lang="en-US" dirty="0" smtClean="0">
                <a:solidFill>
                  <a:srgbClr val="3333CC"/>
                </a:solidFill>
              </a:rPr>
              <a:t> / </a:t>
            </a:r>
            <a:r>
              <a:rPr lang="en-US" dirty="0" err="1" smtClean="0">
                <a:solidFill>
                  <a:srgbClr val="3333CC"/>
                </a:solidFill>
              </a:rPr>
              <a:t>SpeedUp</a:t>
            </a:r>
            <a:r>
              <a:rPr lang="en-US" baseline="-25000" dirty="0" err="1" smtClean="0">
                <a:solidFill>
                  <a:srgbClr val="3333CC"/>
                </a:solidFill>
              </a:rPr>
              <a:t>B</a:t>
            </a:r>
            <a:r>
              <a:rPr lang="en-US" dirty="0" smtClean="0">
                <a:solidFill>
                  <a:srgbClr val="3333CC"/>
                </a:solidFill>
              </a:rPr>
              <a:t> = 1.33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6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867930"/>
          </a:xfrm>
        </p:spPr>
        <p:txBody>
          <a:bodyPr/>
          <a:lstStyle/>
          <a:p>
            <a:r>
              <a:rPr lang="en-US" altLang="ko-KR" dirty="0"/>
              <a:t>An instruction in the pipeline needs a resource being used by another instruction in the pipeline – (                ) hazard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</p:spPr>
        <p:txBody>
          <a:bodyPr/>
          <a:lstStyle/>
          <a:p>
            <a:pPr lvl="0"/>
            <a:r>
              <a:rPr lang="en-US" altLang="ko-KR" dirty="0"/>
              <a:t>List Approaches to resolving structural hazards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Quiz / Assignments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1436016" y="6527419"/>
            <a:ext cx="429128" cy="365125"/>
          </a:xfrm>
          <a:prstGeom prst="rect">
            <a:avLst/>
          </a:prstGeom>
        </p:spPr>
        <p:txBody>
          <a:bodyPr/>
          <a:lstStyle/>
          <a:p>
            <a:fld id="{B2416890-E562-4CD1-831C-F7FC291606ED}" type="slidenum">
              <a:rPr lang="en-US" altLang="ko-KR" sz="1400" smtClean="0"/>
              <a:pPr/>
              <a:t>11</a:t>
            </a:fld>
            <a:endParaRPr lang="en-US" sz="1400" dirty="0"/>
          </a:p>
        </p:txBody>
      </p:sp>
      <p:sp>
        <p:nvSpPr>
          <p:cNvPr id="6" name="텍스트 개체 틀 7"/>
          <p:cNvSpPr txBox="1">
            <a:spLocks/>
          </p:cNvSpPr>
          <p:nvPr/>
        </p:nvSpPr>
        <p:spPr>
          <a:xfrm>
            <a:off x="826737" y="3350891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3000" kern="12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</a:rPr>
              <a:t>① Structural 		② Data 		③ Control</a:t>
            </a:r>
            <a:endParaRPr lang="en-US" altLang="ko-KR" dirty="0">
              <a:solidFill>
                <a:srgbClr val="44546A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 smtClean="0"/>
              <a:t>Structural Hazards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Dual-port vs. Single-port Memory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294967295"/>
          </p:nvPr>
        </p:nvSpPr>
        <p:spPr>
          <a:xfrm>
            <a:off x="11436016" y="6527419"/>
            <a:ext cx="429127" cy="365125"/>
          </a:xfrm>
          <a:prstGeom prst="rect">
            <a:avLst/>
          </a:prstGeom>
        </p:spPr>
        <p:txBody>
          <a:bodyPr/>
          <a:lstStyle/>
          <a:p>
            <a:fld id="{B2416890-E562-4CD1-831C-F7FC291606ED}" type="slidenum">
              <a:rPr lang="ko-KR" altLang="en-US" sz="1400" smtClean="0"/>
              <a:t>12</a:t>
            </a:fld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26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5" name="내용 개체 틀 4"/>
          <p:cNvSpPr txBox="1">
            <a:spLocks/>
          </p:cNvSpPr>
          <p:nvPr/>
        </p:nvSpPr>
        <p:spPr>
          <a:xfrm>
            <a:off x="608135" y="2025651"/>
            <a:ext cx="11687907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Structural Hazard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Data Hazard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Control Hazard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054469" y="2408846"/>
            <a:ext cx="4083105" cy="646331"/>
          </a:xfrm>
        </p:spPr>
        <p:txBody>
          <a:bodyPr/>
          <a:lstStyle/>
          <a:p>
            <a:r>
              <a:rPr kumimoji="1" lang="en-US" altLang="ko-KR" dirty="0" smtClean="0"/>
              <a:t>Structural Hazards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1196481" cy="480131"/>
          </a:xfrm>
        </p:spPr>
        <p:txBody>
          <a:bodyPr/>
          <a:lstStyle/>
          <a:p>
            <a:r>
              <a:rPr lang="en-US" altLang="ko-KR" dirty="0" smtClean="0"/>
              <a:t>Hazard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639" y="2407836"/>
            <a:ext cx="10035293" cy="370768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3333CC"/>
                </a:solidFill>
              </a:rPr>
              <a:t>Structural Hazard</a:t>
            </a:r>
            <a:r>
              <a:rPr lang="en-US" dirty="0" smtClean="0"/>
              <a:t> – An instruction in the pipeline needs a </a:t>
            </a:r>
            <a:r>
              <a:rPr lang="en-US" dirty="0" smtClean="0">
                <a:solidFill>
                  <a:srgbClr val="FF0000"/>
                </a:solidFill>
              </a:rPr>
              <a:t>resource</a:t>
            </a:r>
            <a:r>
              <a:rPr lang="en-US" dirty="0" smtClean="0"/>
              <a:t> being used by another instruction in the pipeline</a:t>
            </a:r>
          </a:p>
          <a:p>
            <a:endParaRPr lang="en-US" b="1" dirty="0" smtClean="0">
              <a:solidFill>
                <a:srgbClr val="3333CC"/>
              </a:solidFill>
            </a:endParaRPr>
          </a:p>
          <a:p>
            <a:r>
              <a:rPr lang="en-US" b="1" dirty="0" smtClean="0">
                <a:solidFill>
                  <a:srgbClr val="3333CC"/>
                </a:solidFill>
              </a:rPr>
              <a:t>Data Hazard</a:t>
            </a:r>
            <a:r>
              <a:rPr lang="en-US" dirty="0" smtClean="0"/>
              <a:t> – An instruction depends </a:t>
            </a:r>
            <a:r>
              <a:rPr lang="en-US" dirty="0" smtClean="0"/>
              <a:t>o</a:t>
            </a:r>
            <a:r>
              <a:rPr lang="en-US" dirty="0" smtClean="0"/>
              <a:t>n 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data value </a:t>
            </a:r>
            <a:r>
              <a:rPr lang="en-US" dirty="0" smtClean="0"/>
              <a:t>produced by an earlier instruction</a:t>
            </a:r>
          </a:p>
          <a:p>
            <a:endParaRPr lang="en-US" b="1" dirty="0" smtClean="0">
              <a:solidFill>
                <a:srgbClr val="3333CC"/>
              </a:solidFill>
            </a:endParaRPr>
          </a:p>
          <a:p>
            <a:r>
              <a:rPr lang="en-US" b="1" dirty="0" smtClean="0">
                <a:solidFill>
                  <a:srgbClr val="3333CC"/>
                </a:solidFill>
              </a:rPr>
              <a:t>Control Hazard</a:t>
            </a:r>
            <a:r>
              <a:rPr lang="en-US" dirty="0" smtClean="0"/>
              <a:t> – Whether or not an instruction should be executed, depends on a </a:t>
            </a:r>
            <a:r>
              <a:rPr lang="en-US" dirty="0" smtClean="0">
                <a:solidFill>
                  <a:srgbClr val="FF0000"/>
                </a:solidFill>
              </a:rPr>
              <a:t>control decision </a:t>
            </a:r>
            <a:r>
              <a:rPr lang="en-US" dirty="0" smtClean="0"/>
              <a:t>made by an earlier 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606639" y="1436145"/>
            <a:ext cx="11002266" cy="590931"/>
          </a:xfrm>
        </p:spPr>
        <p:txBody>
          <a:bodyPr/>
          <a:lstStyle/>
          <a:p>
            <a:r>
              <a:rPr lang="en-US" altLang="ko-KR" sz="3600" dirty="0" smtClean="0"/>
              <a:t>Hazards</a:t>
            </a:r>
            <a:endParaRPr lang="ko-KR" alt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953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Instructions interact within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36AEEF3-902E-4072-B881-9649E0D37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5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Memory Structures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2241" y="4312920"/>
            <a:ext cx="30607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cs typeface="Times New Roman" pitchFamily="18" charset="0"/>
              </a:rPr>
              <a:t>Unified Memory</a:t>
            </a:r>
          </a:p>
          <a:p>
            <a:pPr algn="ctr"/>
            <a:r>
              <a:rPr lang="en-US" sz="2800" dirty="0">
                <a:solidFill>
                  <a:srgbClr val="3333CC"/>
                </a:solidFill>
                <a:cs typeface="Times New Roman" pitchFamily="18" charset="0"/>
              </a:rPr>
              <a:t>Instructions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132" y="1219200"/>
            <a:ext cx="2985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Unified Memory</a:t>
            </a:r>
          </a:p>
        </p:txBody>
      </p:sp>
      <p:cxnSp>
        <p:nvCxnSpPr>
          <p:cNvPr id="25" name="Shape 24"/>
          <p:cNvCxnSpPr>
            <a:stCxn id="12" idx="2"/>
            <a:endCxn id="6" idx="1"/>
          </p:cNvCxnSpPr>
          <p:nvPr/>
        </p:nvCxnSpPr>
        <p:spPr>
          <a:xfrm rot="16200000" flipH="1">
            <a:off x="392246" y="3270125"/>
            <a:ext cx="2026920" cy="973070"/>
          </a:xfrm>
          <a:prstGeom prst="bentConnector2">
            <a:avLst/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56729" y="332680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  <a:cs typeface="Times New Roman" pitchFamily="18" charset="0"/>
              </a:rPr>
              <a:t>Inst </a:t>
            </a:r>
            <a:r>
              <a:rPr lang="en-US" sz="2800" b="1" dirty="0" err="1">
                <a:solidFill>
                  <a:srgbClr val="3333CC"/>
                </a:solidFill>
                <a:cs typeface="Times New Roman" pitchFamily="18" charset="0"/>
              </a:rPr>
              <a:t>Addr</a:t>
            </a:r>
            <a:endParaRPr lang="en-US" sz="2800" b="1" dirty="0">
              <a:solidFill>
                <a:srgbClr val="3333CC"/>
              </a:solidFill>
              <a:cs typeface="Times New Roman" pitchFamily="18" charset="0"/>
            </a:endParaRPr>
          </a:p>
        </p:txBody>
      </p:sp>
      <p:cxnSp>
        <p:nvCxnSpPr>
          <p:cNvPr id="28" name="Shape 27"/>
          <p:cNvCxnSpPr>
            <a:stCxn id="15" idx="2"/>
            <a:endCxn id="6" idx="3"/>
          </p:cNvCxnSpPr>
          <p:nvPr/>
        </p:nvCxnSpPr>
        <p:spPr>
          <a:xfrm rot="16200000" flipH="1">
            <a:off x="3579689" y="3396808"/>
            <a:ext cx="2039620" cy="707003"/>
          </a:xfrm>
          <a:prstGeom prst="bentConnector4">
            <a:avLst>
              <a:gd name="adj1" fmla="val 38792"/>
              <a:gd name="adj2" fmla="val 13233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4601122" y="3720846"/>
            <a:ext cx="1697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  <a:cs typeface="Times New Roman" pitchFamily="18" charset="0"/>
              </a:rPr>
              <a:t>Addr</a:t>
            </a:r>
            <a:endParaRPr 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1033270" y="2792772"/>
            <a:ext cx="1539240" cy="1440096"/>
          </a:xfrm>
          <a:prstGeom prst="bentConnector3">
            <a:avLst>
              <a:gd name="adj1" fmla="val 50000"/>
            </a:avLst>
          </a:prstGeom>
          <a:ln w="28575">
            <a:solidFill>
              <a:srgbClr val="3333C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225085" y="3525922"/>
            <a:ext cx="1610649" cy="1193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2677" y="3225800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79830" y="3031290"/>
            <a:ext cx="73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  <a:cs typeface="Times New Roman" pitchFamily="18" charset="0"/>
              </a:rPr>
              <a:t>Inst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6096000" y="896878"/>
            <a:ext cx="0" cy="51964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24600" y="4312920"/>
            <a:ext cx="203647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Times New Roman" pitchFamily="18" charset="0"/>
              </a:rPr>
              <a:t>Instruction Memory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53200" y="124402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Harvard Memory</a:t>
            </a:r>
          </a:p>
        </p:txBody>
      </p:sp>
      <p:cxnSp>
        <p:nvCxnSpPr>
          <p:cNvPr id="56" name="Shape 55"/>
          <p:cNvCxnSpPr/>
          <p:nvPr/>
        </p:nvCxnSpPr>
        <p:spPr>
          <a:xfrm rot="16200000" flipH="1">
            <a:off x="5966519" y="3315843"/>
            <a:ext cx="1615442" cy="317755"/>
          </a:xfrm>
          <a:prstGeom prst="bentConnector3">
            <a:avLst>
              <a:gd name="adj1" fmla="val 50000"/>
            </a:avLst>
          </a:prstGeom>
          <a:ln w="28575"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6200000">
            <a:off x="5669939" y="3204285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33CC"/>
                </a:solidFill>
                <a:cs typeface="Times New Roman" pitchFamily="18" charset="0"/>
              </a:rPr>
              <a:t>Inst </a:t>
            </a:r>
            <a:r>
              <a:rPr lang="en-US" sz="2800" b="1" dirty="0" err="1">
                <a:solidFill>
                  <a:srgbClr val="3333CC"/>
                </a:solidFill>
                <a:cs typeface="Times New Roman" pitchFamily="18" charset="0"/>
              </a:rPr>
              <a:t>Addr</a:t>
            </a:r>
            <a:endParaRPr lang="en-US" sz="2800" b="1" dirty="0">
              <a:solidFill>
                <a:srgbClr val="3333CC"/>
              </a:solidFill>
              <a:cs typeface="Times New Roman" pitchFamily="18" charset="0"/>
            </a:endParaRPr>
          </a:p>
        </p:txBody>
      </p:sp>
      <p:cxnSp>
        <p:nvCxnSpPr>
          <p:cNvPr id="58" name="Shape 57"/>
          <p:cNvCxnSpPr/>
          <p:nvPr/>
        </p:nvCxnSpPr>
        <p:spPr>
          <a:xfrm rot="16200000" flipH="1">
            <a:off x="9552957" y="3136349"/>
            <a:ext cx="1599094" cy="66039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5400000">
            <a:off x="10054075" y="3226879"/>
            <a:ext cx="1697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Data </a:t>
            </a:r>
            <a:r>
              <a:rPr lang="en-US" sz="2800" b="1" dirty="0" err="1">
                <a:solidFill>
                  <a:srgbClr val="FF0000"/>
                </a:solidFill>
                <a:cs typeface="Times New Roman" pitchFamily="18" charset="0"/>
              </a:rPr>
              <a:t>Addr</a:t>
            </a:r>
            <a:endParaRPr lang="en-US" sz="28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60" name="Elbow Connector 59"/>
          <p:cNvCxnSpPr/>
          <p:nvPr/>
        </p:nvCxnSpPr>
        <p:spPr>
          <a:xfrm rot="16200000" flipH="1">
            <a:off x="6512994" y="3037405"/>
            <a:ext cx="1573692" cy="883683"/>
          </a:xfrm>
          <a:prstGeom prst="bentConnector3">
            <a:avLst>
              <a:gd name="adj1" fmla="val 37895"/>
            </a:avLst>
          </a:prstGeom>
          <a:ln w="28575">
            <a:solidFill>
              <a:srgbClr val="3333C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8947594" y="3369180"/>
            <a:ext cx="1586396" cy="2074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001290" y="3010782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22152" y="2834441"/>
            <a:ext cx="73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  <a:cs typeface="Times New Roman" pitchFamily="18" charset="0"/>
              </a:rPr>
              <a:t>Inst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58300" y="4312920"/>
            <a:ext cx="20193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cs typeface="Times New Roman" pitchFamily="18" charset="0"/>
              </a:rPr>
              <a:t>Data</a:t>
            </a:r>
            <a:br>
              <a:rPr lang="en-US" sz="2800" b="1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cs typeface="Times New Roman" pitchFamily="18" charset="0"/>
              </a:rPr>
              <a:t>Memory</a:t>
            </a:r>
            <a:endParaRPr lang="en-US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76271" y="1789658"/>
            <a:ext cx="5277078" cy="1329586"/>
            <a:chOff x="576271" y="1789658"/>
            <a:chExt cx="5277078" cy="1329586"/>
          </a:xfrm>
        </p:grpSpPr>
        <p:grpSp>
          <p:nvGrpSpPr>
            <p:cNvPr id="8" name="Group 69"/>
            <p:cNvGrpSpPr>
              <a:grpSpLocks/>
            </p:cNvGrpSpPr>
            <p:nvPr/>
          </p:nvGrpSpPr>
          <p:grpSpPr bwMode="auto">
            <a:xfrm>
              <a:off x="2787893" y="1789658"/>
              <a:ext cx="671318" cy="1221284"/>
              <a:chOff x="1248" y="1056"/>
              <a:chExt cx="226" cy="432"/>
            </a:xfrm>
          </p:grpSpPr>
          <p:sp>
            <p:nvSpPr>
              <p:cNvPr id="21" name="Freeform 70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22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1192" y="1168"/>
                <a:ext cx="38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2800" dirty="0"/>
                  <a:t>ALU</a:t>
                </a:r>
              </a:p>
            </p:txBody>
          </p:sp>
        </p:grp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1645883" y="2057400"/>
              <a:ext cx="685800" cy="685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Reg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Line 73"/>
            <p:cNvSpPr>
              <a:spLocks noChangeShapeType="1"/>
            </p:cNvSpPr>
            <p:nvPr/>
          </p:nvSpPr>
          <p:spPr bwMode="auto">
            <a:xfrm>
              <a:off x="2334938" y="215264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2333738" y="262175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" name="Rectangle 75"/>
            <p:cNvSpPr>
              <a:spLocks noChangeArrowheads="1"/>
            </p:cNvSpPr>
            <p:nvPr/>
          </p:nvSpPr>
          <p:spPr bwMode="auto">
            <a:xfrm>
              <a:off x="576271" y="2057400"/>
              <a:ext cx="685800" cy="685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>
              <a:off x="1264481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1493081" y="2209800"/>
              <a:ext cx="152400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3903098" y="2044700"/>
              <a:ext cx="685800" cy="685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3358215" y="2362200"/>
              <a:ext cx="5496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Rectangle 80"/>
            <p:cNvSpPr>
              <a:spLocks noChangeArrowheads="1"/>
            </p:cNvSpPr>
            <p:nvPr/>
          </p:nvSpPr>
          <p:spPr bwMode="auto">
            <a:xfrm>
              <a:off x="5167549" y="2050256"/>
              <a:ext cx="685800" cy="685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/>
                <a:t>Reg</a:t>
              </a:r>
              <a:endParaRPr lang="en-US" sz="2800" dirty="0"/>
            </a:p>
          </p:txBody>
        </p: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>
              <a:off x="4598428" y="2362200"/>
              <a:ext cx="564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2622448" y="2366962"/>
              <a:ext cx="1072650" cy="752282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20"/>
                <a:gd name="connsiteY0" fmla="*/ 3331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0" h="10000">
                  <a:moveTo>
                    <a:pt x="0" y="3331"/>
                  </a:moveTo>
                  <a:cubicBezTo>
                    <a:pt x="7" y="5554"/>
                    <a:pt x="13" y="7777"/>
                    <a:pt x="20" y="10000"/>
                  </a:cubicBezTo>
                  <a:lnTo>
                    <a:pt x="7520" y="10000"/>
                  </a:lnTo>
                  <a:lnTo>
                    <a:pt x="7520" y="4000"/>
                  </a:lnTo>
                  <a:lnTo>
                    <a:pt x="100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3815760" y="2357222"/>
              <a:ext cx="1187764" cy="614003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20"/>
                <a:gd name="connsiteY0" fmla="*/ 3331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  <a:gd name="connsiteX0" fmla="*/ 0 w 10020"/>
                <a:gd name="connsiteY0" fmla="*/ 830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  <a:gd name="connsiteX0" fmla="*/ 0 w 10040"/>
                <a:gd name="connsiteY0" fmla="*/ 260 h 10000"/>
                <a:gd name="connsiteX1" fmla="*/ 40 w 10040"/>
                <a:gd name="connsiteY1" fmla="*/ 10000 h 10000"/>
                <a:gd name="connsiteX2" fmla="*/ 7540 w 10040"/>
                <a:gd name="connsiteY2" fmla="*/ 10000 h 10000"/>
                <a:gd name="connsiteX3" fmla="*/ 7540 w 10040"/>
                <a:gd name="connsiteY3" fmla="*/ 4000 h 10000"/>
                <a:gd name="connsiteX4" fmla="*/ 10040 w 10040"/>
                <a:gd name="connsiteY4" fmla="*/ 0 h 10000"/>
                <a:gd name="connsiteX0" fmla="*/ 0 w 10040"/>
                <a:gd name="connsiteY0" fmla="*/ 0 h 10088"/>
                <a:gd name="connsiteX1" fmla="*/ 40 w 10040"/>
                <a:gd name="connsiteY1" fmla="*/ 10088 h 10088"/>
                <a:gd name="connsiteX2" fmla="*/ 7540 w 10040"/>
                <a:gd name="connsiteY2" fmla="*/ 10088 h 10088"/>
                <a:gd name="connsiteX3" fmla="*/ 7540 w 10040"/>
                <a:gd name="connsiteY3" fmla="*/ 4088 h 10088"/>
                <a:gd name="connsiteX4" fmla="*/ 10040 w 10040"/>
                <a:gd name="connsiteY4" fmla="*/ 88 h 1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" h="10088">
                  <a:moveTo>
                    <a:pt x="0" y="0"/>
                  </a:moveTo>
                  <a:cubicBezTo>
                    <a:pt x="7" y="2223"/>
                    <a:pt x="33" y="7865"/>
                    <a:pt x="40" y="10088"/>
                  </a:cubicBezTo>
                  <a:lnTo>
                    <a:pt x="7540" y="10088"/>
                  </a:lnTo>
                  <a:lnTo>
                    <a:pt x="7540" y="4088"/>
                  </a:lnTo>
                  <a:lnTo>
                    <a:pt x="10040" y="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314901" y="1748640"/>
            <a:ext cx="5277078" cy="1329586"/>
            <a:chOff x="576271" y="1789658"/>
            <a:chExt cx="5277078" cy="1329586"/>
          </a:xfrm>
        </p:grpSpPr>
        <p:grpSp>
          <p:nvGrpSpPr>
            <p:cNvPr id="74" name="Group 69"/>
            <p:cNvGrpSpPr>
              <a:grpSpLocks/>
            </p:cNvGrpSpPr>
            <p:nvPr/>
          </p:nvGrpSpPr>
          <p:grpSpPr bwMode="auto">
            <a:xfrm>
              <a:off x="2787893" y="1789658"/>
              <a:ext cx="671318" cy="1221284"/>
              <a:chOff x="1248" y="1056"/>
              <a:chExt cx="226" cy="432"/>
            </a:xfrm>
          </p:grpSpPr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1248" y="1056"/>
                <a:ext cx="192" cy="432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99 h 672"/>
                  <a:gd name="T4" fmla="*/ 36 w 384"/>
                  <a:gd name="T5" fmla="*/ 139 h 672"/>
                  <a:gd name="T6" fmla="*/ 0 w 384"/>
                  <a:gd name="T7" fmla="*/ 179 h 672"/>
                  <a:gd name="T8" fmla="*/ 0 w 384"/>
                  <a:gd name="T9" fmla="*/ 278 h 672"/>
                  <a:gd name="T10" fmla="*/ 96 w 384"/>
                  <a:gd name="T11" fmla="*/ 179 h 672"/>
                  <a:gd name="T12" fmla="*/ 96 w 384"/>
                  <a:gd name="T13" fmla="*/ 79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8" name="Text Box 71"/>
              <p:cNvSpPr txBox="1">
                <a:spLocks noChangeArrowheads="1"/>
              </p:cNvSpPr>
              <p:nvPr/>
            </p:nvSpPr>
            <p:spPr bwMode="auto">
              <a:xfrm rot="16200000">
                <a:off x="1192" y="1168"/>
                <a:ext cx="38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9" tIns="45714" rIns="91429" bIns="45714">
                <a:spAutoFit/>
              </a:bodyPr>
              <a:lstStyle/>
              <a:p>
                <a:pPr algn="ctr"/>
                <a:r>
                  <a:rPr lang="en-US" sz="2800" dirty="0"/>
                  <a:t>ALU</a:t>
                </a:r>
              </a:p>
            </p:txBody>
          </p:sp>
        </p:grp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1645883" y="2057400"/>
              <a:ext cx="685800" cy="68580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Reg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2334938" y="215264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2333738" y="2621757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576271" y="2057400"/>
              <a:ext cx="685800" cy="685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IM</a:t>
              </a: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1264481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1493081" y="2209800"/>
              <a:ext cx="152400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64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3903098" y="2044700"/>
              <a:ext cx="685800" cy="685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3358215" y="2362200"/>
              <a:ext cx="5496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167549" y="2050256"/>
              <a:ext cx="685800" cy="685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/>
                <a:t>Reg</a:t>
              </a:r>
              <a:endParaRPr lang="en-US" sz="2800" dirty="0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4598428" y="2362200"/>
              <a:ext cx="564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622448" y="2366962"/>
              <a:ext cx="1072650" cy="752282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20"/>
                <a:gd name="connsiteY0" fmla="*/ 3331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0" h="10000">
                  <a:moveTo>
                    <a:pt x="0" y="3331"/>
                  </a:moveTo>
                  <a:cubicBezTo>
                    <a:pt x="7" y="5554"/>
                    <a:pt x="13" y="7777"/>
                    <a:pt x="20" y="10000"/>
                  </a:cubicBezTo>
                  <a:lnTo>
                    <a:pt x="7520" y="10000"/>
                  </a:lnTo>
                  <a:lnTo>
                    <a:pt x="7520" y="4000"/>
                  </a:lnTo>
                  <a:lnTo>
                    <a:pt x="100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815760" y="2357222"/>
              <a:ext cx="1187764" cy="614003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20"/>
                <a:gd name="connsiteY0" fmla="*/ 3331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  <a:gd name="connsiteX0" fmla="*/ 0 w 10020"/>
                <a:gd name="connsiteY0" fmla="*/ 830 h 10000"/>
                <a:gd name="connsiteX1" fmla="*/ 20 w 10020"/>
                <a:gd name="connsiteY1" fmla="*/ 10000 h 10000"/>
                <a:gd name="connsiteX2" fmla="*/ 7520 w 10020"/>
                <a:gd name="connsiteY2" fmla="*/ 10000 h 10000"/>
                <a:gd name="connsiteX3" fmla="*/ 7520 w 10020"/>
                <a:gd name="connsiteY3" fmla="*/ 4000 h 10000"/>
                <a:gd name="connsiteX4" fmla="*/ 10020 w 10020"/>
                <a:gd name="connsiteY4" fmla="*/ 0 h 10000"/>
                <a:gd name="connsiteX0" fmla="*/ 0 w 10040"/>
                <a:gd name="connsiteY0" fmla="*/ 260 h 10000"/>
                <a:gd name="connsiteX1" fmla="*/ 40 w 10040"/>
                <a:gd name="connsiteY1" fmla="*/ 10000 h 10000"/>
                <a:gd name="connsiteX2" fmla="*/ 7540 w 10040"/>
                <a:gd name="connsiteY2" fmla="*/ 10000 h 10000"/>
                <a:gd name="connsiteX3" fmla="*/ 7540 w 10040"/>
                <a:gd name="connsiteY3" fmla="*/ 4000 h 10000"/>
                <a:gd name="connsiteX4" fmla="*/ 10040 w 10040"/>
                <a:gd name="connsiteY4" fmla="*/ 0 h 10000"/>
                <a:gd name="connsiteX0" fmla="*/ 0 w 10040"/>
                <a:gd name="connsiteY0" fmla="*/ 0 h 10088"/>
                <a:gd name="connsiteX1" fmla="*/ 40 w 10040"/>
                <a:gd name="connsiteY1" fmla="*/ 10088 h 10088"/>
                <a:gd name="connsiteX2" fmla="*/ 7540 w 10040"/>
                <a:gd name="connsiteY2" fmla="*/ 10088 h 10088"/>
                <a:gd name="connsiteX3" fmla="*/ 7540 w 10040"/>
                <a:gd name="connsiteY3" fmla="*/ 4088 h 10088"/>
                <a:gd name="connsiteX4" fmla="*/ 10040 w 10040"/>
                <a:gd name="connsiteY4" fmla="*/ 88 h 1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" h="10088">
                  <a:moveTo>
                    <a:pt x="0" y="0"/>
                  </a:moveTo>
                  <a:cubicBezTo>
                    <a:pt x="7" y="2223"/>
                    <a:pt x="33" y="7865"/>
                    <a:pt x="40" y="10088"/>
                  </a:cubicBezTo>
                  <a:lnTo>
                    <a:pt x="7540" y="10088"/>
                  </a:lnTo>
                  <a:lnTo>
                    <a:pt x="7540" y="4088"/>
                  </a:lnTo>
                  <a:lnTo>
                    <a:pt x="10040" y="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228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81275" y="1406429"/>
            <a:ext cx="4171950" cy="851967"/>
            <a:chOff x="2581275" y="1406429"/>
            <a:chExt cx="4171950" cy="85196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4435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6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4423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4424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4427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4430" name="Line 14"/>
            <p:cNvSpPr>
              <a:spLocks noChangeShapeType="1"/>
            </p:cNvSpPr>
            <p:nvPr/>
          </p:nvSpPr>
          <p:spPr bwMode="auto">
            <a:xfrm>
              <a:off x="4897438" y="1793776"/>
              <a:ext cx="305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/>
                <a:t>Reg</a:t>
              </a:r>
              <a:endParaRPr lang="en-US" sz="2800" dirty="0"/>
            </a:p>
          </p:txBody>
        </p:sp>
        <p:sp>
          <p:nvSpPr>
            <p:cNvPr id="14432" name="Line 16"/>
            <p:cNvSpPr>
              <a:spLocks noChangeShapeType="1"/>
            </p:cNvSpPr>
            <p:nvPr/>
          </p:nvSpPr>
          <p:spPr bwMode="auto">
            <a:xfrm>
              <a:off x="5864225" y="1793776"/>
              <a:ext cx="222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450432" y="2263428"/>
            <a:ext cx="4171950" cy="851967"/>
            <a:chOff x="2581275" y="1406429"/>
            <a:chExt cx="4171950" cy="851967"/>
          </a:xfrm>
        </p:grpSpPr>
        <p:grpSp>
          <p:nvGrpSpPr>
            <p:cNvPr id="122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35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23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27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30" name="Line 14"/>
            <p:cNvSpPr>
              <a:spLocks noChangeShapeType="1"/>
            </p:cNvSpPr>
            <p:nvPr/>
          </p:nvSpPr>
          <p:spPr bwMode="auto">
            <a:xfrm>
              <a:off x="4897438" y="1793776"/>
              <a:ext cx="303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>
              <a:off x="5870575" y="17937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321174" y="3076941"/>
            <a:ext cx="4171950" cy="851967"/>
            <a:chOff x="2581275" y="1406429"/>
            <a:chExt cx="4171950" cy="851967"/>
          </a:xfrm>
        </p:grpSpPr>
        <p:grpSp>
          <p:nvGrpSpPr>
            <p:cNvPr id="170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83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71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72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78" name="Line 14"/>
            <p:cNvSpPr>
              <a:spLocks noChangeShapeType="1"/>
            </p:cNvSpPr>
            <p:nvPr/>
          </p:nvSpPr>
          <p:spPr bwMode="auto">
            <a:xfrm>
              <a:off x="4903788" y="1793776"/>
              <a:ext cx="296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5870575" y="17937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5205414" y="3912596"/>
            <a:ext cx="4130675" cy="851967"/>
            <a:chOff x="2581275" y="1406429"/>
            <a:chExt cx="4130675" cy="851967"/>
          </a:xfrm>
        </p:grpSpPr>
        <p:grpSp>
          <p:nvGrpSpPr>
            <p:cNvPr id="186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99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87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88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Rectangle 13"/>
            <p:cNvSpPr>
              <a:spLocks noChangeArrowheads="1"/>
            </p:cNvSpPr>
            <p:nvPr/>
          </p:nvSpPr>
          <p:spPr bwMode="auto">
            <a:xfrm>
              <a:off x="5180807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94" name="Line 14"/>
            <p:cNvSpPr>
              <a:spLocks noChangeShapeType="1"/>
            </p:cNvSpPr>
            <p:nvPr/>
          </p:nvSpPr>
          <p:spPr bwMode="auto">
            <a:xfrm>
              <a:off x="4903788" y="1793776"/>
              <a:ext cx="277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Rectangle 15"/>
            <p:cNvSpPr>
              <a:spLocks noChangeArrowheads="1"/>
            </p:cNvSpPr>
            <p:nvPr/>
          </p:nvSpPr>
          <p:spPr bwMode="auto">
            <a:xfrm>
              <a:off x="6045200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96" name="Line 16"/>
            <p:cNvSpPr>
              <a:spLocks noChangeShapeType="1"/>
            </p:cNvSpPr>
            <p:nvPr/>
          </p:nvSpPr>
          <p:spPr bwMode="auto">
            <a:xfrm>
              <a:off x="5845175" y="1793776"/>
              <a:ext cx="200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8"/>
            <p:cNvSpPr>
              <a:spLocks/>
            </p:cNvSpPr>
            <p:nvPr/>
          </p:nvSpPr>
          <p:spPr bwMode="auto">
            <a:xfrm>
              <a:off x="5129250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095999" y="4724302"/>
            <a:ext cx="4171950" cy="851967"/>
            <a:chOff x="2581275" y="1406429"/>
            <a:chExt cx="4171950" cy="851967"/>
          </a:xfrm>
        </p:grpSpPr>
        <p:grpSp>
          <p:nvGrpSpPr>
            <p:cNvPr id="202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215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203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Reg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4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207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210" name="Line 14"/>
            <p:cNvSpPr>
              <a:spLocks noChangeShapeType="1"/>
            </p:cNvSpPr>
            <p:nvPr/>
          </p:nvSpPr>
          <p:spPr bwMode="auto">
            <a:xfrm>
              <a:off x="4900612" y="1793776"/>
              <a:ext cx="302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212" name="Line 16"/>
            <p:cNvSpPr>
              <a:spLocks noChangeShapeType="1"/>
            </p:cNvSpPr>
            <p:nvPr/>
          </p:nvSpPr>
          <p:spPr bwMode="auto">
            <a:xfrm>
              <a:off x="5862636" y="1793776"/>
              <a:ext cx="223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75" y="0"/>
            <a:ext cx="11795125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Structural Hazard</a:t>
            </a:r>
          </a:p>
        </p:txBody>
      </p:sp>
      <p:sp>
        <p:nvSpPr>
          <p:cNvPr id="14340" name="Line 19"/>
          <p:cNvSpPr>
            <a:spLocks noChangeShapeType="1"/>
          </p:cNvSpPr>
          <p:nvPr/>
        </p:nvSpPr>
        <p:spPr bwMode="auto">
          <a:xfrm>
            <a:off x="33528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20"/>
          <p:cNvSpPr>
            <a:spLocks noChangeShapeType="1"/>
          </p:cNvSpPr>
          <p:nvPr/>
        </p:nvSpPr>
        <p:spPr bwMode="auto">
          <a:xfrm>
            <a:off x="42672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21"/>
          <p:cNvSpPr>
            <a:spLocks noChangeShapeType="1"/>
          </p:cNvSpPr>
          <p:nvPr/>
        </p:nvSpPr>
        <p:spPr bwMode="auto">
          <a:xfrm>
            <a:off x="51054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22"/>
          <p:cNvSpPr>
            <a:spLocks noChangeShapeType="1"/>
          </p:cNvSpPr>
          <p:nvPr/>
        </p:nvSpPr>
        <p:spPr bwMode="auto">
          <a:xfrm>
            <a:off x="60198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23"/>
          <p:cNvSpPr>
            <a:spLocks noChangeShapeType="1"/>
          </p:cNvSpPr>
          <p:nvPr/>
        </p:nvSpPr>
        <p:spPr bwMode="auto">
          <a:xfrm>
            <a:off x="68580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24"/>
          <p:cNvSpPr>
            <a:spLocks noChangeShapeType="1"/>
          </p:cNvSpPr>
          <p:nvPr/>
        </p:nvSpPr>
        <p:spPr bwMode="auto">
          <a:xfrm>
            <a:off x="76962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25"/>
          <p:cNvSpPr>
            <a:spLocks noChangeShapeType="1"/>
          </p:cNvSpPr>
          <p:nvPr/>
        </p:nvSpPr>
        <p:spPr bwMode="auto">
          <a:xfrm>
            <a:off x="85344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Text Box 74"/>
          <p:cNvSpPr txBox="1">
            <a:spLocks noChangeArrowheads="1"/>
          </p:cNvSpPr>
          <p:nvPr/>
        </p:nvSpPr>
        <p:spPr bwMode="auto">
          <a:xfrm>
            <a:off x="1553518" y="5781576"/>
            <a:ext cx="923628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/>
              <a:t>Time</a:t>
            </a:r>
          </a:p>
        </p:txBody>
      </p:sp>
      <p:sp>
        <p:nvSpPr>
          <p:cNvPr id="14352" name="Line 76"/>
          <p:cNvSpPr>
            <a:spLocks noChangeShapeType="1"/>
          </p:cNvSpPr>
          <p:nvPr/>
        </p:nvSpPr>
        <p:spPr bwMode="auto">
          <a:xfrm>
            <a:off x="9372600" y="1488976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Text Box 93"/>
          <p:cNvSpPr txBox="1">
            <a:spLocks noChangeArrowheads="1"/>
          </p:cNvSpPr>
          <p:nvPr/>
        </p:nvSpPr>
        <p:spPr bwMode="auto">
          <a:xfrm>
            <a:off x="1226821" y="1591211"/>
            <a:ext cx="89958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/>
              <a:t>Load</a:t>
            </a:r>
          </a:p>
        </p:txBody>
      </p:sp>
      <p:sp>
        <p:nvSpPr>
          <p:cNvPr id="14355" name="Text Box 94"/>
          <p:cNvSpPr txBox="1">
            <a:spLocks noChangeArrowheads="1"/>
          </p:cNvSpPr>
          <p:nvPr/>
        </p:nvSpPr>
        <p:spPr bwMode="auto">
          <a:xfrm>
            <a:off x="1226820" y="241671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/>
              <a:t>Instruction 1</a:t>
            </a:r>
          </a:p>
        </p:txBody>
      </p:sp>
      <p:sp>
        <p:nvSpPr>
          <p:cNvPr id="14356" name="Text Box 95"/>
          <p:cNvSpPr txBox="1">
            <a:spLocks noChangeArrowheads="1"/>
          </p:cNvSpPr>
          <p:nvPr/>
        </p:nvSpPr>
        <p:spPr bwMode="auto">
          <a:xfrm>
            <a:off x="1226820" y="325491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Instruction 2</a:t>
            </a:r>
          </a:p>
        </p:txBody>
      </p:sp>
      <p:sp>
        <p:nvSpPr>
          <p:cNvPr id="14357" name="Text Box 96"/>
          <p:cNvSpPr txBox="1">
            <a:spLocks noChangeArrowheads="1"/>
          </p:cNvSpPr>
          <p:nvPr/>
        </p:nvSpPr>
        <p:spPr bwMode="auto">
          <a:xfrm>
            <a:off x="1226820" y="409311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Instruction 3</a:t>
            </a:r>
          </a:p>
        </p:txBody>
      </p:sp>
      <p:sp>
        <p:nvSpPr>
          <p:cNvPr id="14358" name="Text Box 97"/>
          <p:cNvSpPr txBox="1">
            <a:spLocks noChangeArrowheads="1"/>
          </p:cNvSpPr>
          <p:nvPr/>
        </p:nvSpPr>
        <p:spPr bwMode="auto">
          <a:xfrm>
            <a:off x="1226820" y="491226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Instruction 4</a:t>
            </a:r>
          </a:p>
        </p:txBody>
      </p:sp>
      <p:sp>
        <p:nvSpPr>
          <p:cNvPr id="14359" name="Oval 98"/>
          <p:cNvSpPr>
            <a:spLocks noChangeArrowheads="1"/>
          </p:cNvSpPr>
          <p:nvPr/>
        </p:nvSpPr>
        <p:spPr bwMode="auto">
          <a:xfrm>
            <a:off x="5105400" y="1412776"/>
            <a:ext cx="990600" cy="35052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lIns="91429" tIns="45714" rIns="91429" bIns="45714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4360" name="Text Box 99"/>
          <p:cNvSpPr txBox="1">
            <a:spLocks noChangeArrowheads="1"/>
          </p:cNvSpPr>
          <p:nvPr/>
        </p:nvSpPr>
        <p:spPr bwMode="auto">
          <a:xfrm>
            <a:off x="2946403" y="5683152"/>
            <a:ext cx="4000497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>
                <a:solidFill>
                  <a:srgbClr val="000099"/>
                </a:solidFill>
              </a:rPr>
              <a:t>What’s the problem here?</a:t>
            </a:r>
          </a:p>
        </p:txBody>
      </p:sp>
      <p:sp>
        <p:nvSpPr>
          <p:cNvPr id="14361" name="Line 100"/>
          <p:cNvSpPr>
            <a:spLocks noChangeShapeType="1"/>
          </p:cNvSpPr>
          <p:nvPr/>
        </p:nvSpPr>
        <p:spPr bwMode="auto">
          <a:xfrm flipV="1">
            <a:off x="3810000" y="4460776"/>
            <a:ext cx="1447800" cy="11430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495801" y="836713"/>
            <a:ext cx="4684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663300"/>
                </a:solidFill>
              </a:rPr>
              <a:t>In the case of “Unified Memory”</a:t>
            </a:r>
          </a:p>
        </p:txBody>
      </p:sp>
    </p:spTree>
    <p:extLst>
      <p:ext uri="{BB962C8B-B14F-4D97-AF65-F5344CB8AC3E}">
        <p14:creationId xmlns:p14="http://schemas.microsoft.com/office/powerpoint/2010/main" val="26078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Hazards -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24745"/>
            <a:ext cx="11385884" cy="50014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Structural hazards occur when two instructions need the </a:t>
            </a:r>
            <a:r>
              <a:rPr lang="en-US" dirty="0" smtClean="0">
                <a:solidFill>
                  <a:srgbClr val="FF0000"/>
                </a:solidFill>
              </a:rPr>
              <a:t>same hardware </a:t>
            </a:r>
            <a:r>
              <a:rPr lang="en-US" dirty="0" smtClean="0">
                <a:solidFill>
                  <a:srgbClr val="FF0000"/>
                </a:solidFill>
              </a:rPr>
              <a:t>    resource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33CC"/>
                </a:solidFill>
              </a:rPr>
              <a:t>at the same time.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/>
              <a:t>Approaches to resolving structural hazards: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Schedule</a:t>
            </a:r>
            <a:r>
              <a:rPr lang="en-US" sz="2800" dirty="0" smtClean="0"/>
              <a:t> </a:t>
            </a:r>
            <a:r>
              <a:rPr lang="en-US" sz="2800" b="1" dirty="0" smtClean="0"/>
              <a:t>– </a:t>
            </a:r>
            <a:r>
              <a:rPr lang="en-US" sz="2800" dirty="0" smtClean="0"/>
              <a:t>Programmer explicitly </a:t>
            </a:r>
            <a:r>
              <a:rPr lang="en-US" sz="2800" dirty="0" smtClean="0">
                <a:solidFill>
                  <a:srgbClr val="FF0000"/>
                </a:solidFill>
              </a:rPr>
              <a:t>avoids </a:t>
            </a:r>
            <a:r>
              <a:rPr lang="en-US" sz="2800" dirty="0" smtClean="0"/>
              <a:t>scheduling instructions that </a:t>
            </a:r>
            <a:r>
              <a:rPr lang="en-US" sz="2800" dirty="0" smtClean="0"/>
              <a:t>   would </a:t>
            </a:r>
            <a:r>
              <a:rPr lang="en-US" sz="2800" dirty="0" smtClean="0"/>
              <a:t>create structural hazards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Stall</a:t>
            </a:r>
            <a:r>
              <a:rPr lang="en-US" sz="2800" dirty="0" smtClean="0"/>
              <a:t> </a:t>
            </a:r>
            <a:r>
              <a:rPr lang="en-US" sz="2800" b="1" dirty="0" smtClean="0"/>
              <a:t>– </a:t>
            </a:r>
            <a:r>
              <a:rPr lang="en-US" sz="2800" dirty="0" smtClean="0"/>
              <a:t>Hardware includes control logic that </a:t>
            </a:r>
            <a:r>
              <a:rPr lang="en-US" sz="2800" dirty="0" smtClean="0">
                <a:solidFill>
                  <a:srgbClr val="FF0000"/>
                </a:solidFill>
              </a:rPr>
              <a:t>stalls until </a:t>
            </a:r>
            <a:r>
              <a:rPr lang="en-US" sz="2800" dirty="0" smtClean="0"/>
              <a:t>either instruction is no longer using contended resource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Duplicate –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Add more hardware </a:t>
            </a:r>
            <a:r>
              <a:rPr lang="en-US" sz="2800" dirty="0" smtClean="0"/>
              <a:t>to design so that each instruction can </a:t>
            </a:r>
            <a:r>
              <a:rPr lang="en-US" sz="2800" dirty="0" smtClean="0"/>
              <a:t>  access </a:t>
            </a:r>
            <a:r>
              <a:rPr lang="en-US" sz="2800" dirty="0" smtClean="0"/>
              <a:t>independent resources at the same time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Simple 5-stage MIPS pipeline has no structural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hazard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specifically because </a:t>
            </a:r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the ISA was designed that way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40598" y="6545181"/>
            <a:ext cx="589856" cy="342900"/>
          </a:xfrm>
        </p:spPr>
        <p:txBody>
          <a:bodyPr/>
          <a:lstStyle/>
          <a:p>
            <a:pPr>
              <a:defRPr/>
            </a:pPr>
            <a:fld id="{F9E35EC6-F145-4FFC-92A9-7AB97ABAE7EB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81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10972800" cy="563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is it resolved?</a:t>
            </a:r>
          </a:p>
        </p:txBody>
      </p:sp>
      <p:sp>
        <p:nvSpPr>
          <p:cNvPr id="15364" name="Line 19"/>
          <p:cNvSpPr>
            <a:spLocks noChangeShapeType="1"/>
          </p:cNvSpPr>
          <p:nvPr/>
        </p:nvSpPr>
        <p:spPr bwMode="auto">
          <a:xfrm>
            <a:off x="33528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Line 20"/>
          <p:cNvSpPr>
            <a:spLocks noChangeShapeType="1"/>
          </p:cNvSpPr>
          <p:nvPr/>
        </p:nvSpPr>
        <p:spPr bwMode="auto">
          <a:xfrm>
            <a:off x="42672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21"/>
          <p:cNvSpPr>
            <a:spLocks noChangeShapeType="1"/>
          </p:cNvSpPr>
          <p:nvPr/>
        </p:nvSpPr>
        <p:spPr bwMode="auto">
          <a:xfrm>
            <a:off x="51054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22"/>
          <p:cNvSpPr>
            <a:spLocks noChangeShapeType="1"/>
          </p:cNvSpPr>
          <p:nvPr/>
        </p:nvSpPr>
        <p:spPr bwMode="auto">
          <a:xfrm>
            <a:off x="60198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23"/>
          <p:cNvSpPr>
            <a:spLocks noChangeShapeType="1"/>
          </p:cNvSpPr>
          <p:nvPr/>
        </p:nvSpPr>
        <p:spPr bwMode="auto">
          <a:xfrm>
            <a:off x="68580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24"/>
          <p:cNvSpPr>
            <a:spLocks noChangeShapeType="1"/>
          </p:cNvSpPr>
          <p:nvPr/>
        </p:nvSpPr>
        <p:spPr bwMode="auto">
          <a:xfrm>
            <a:off x="76962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25"/>
          <p:cNvSpPr>
            <a:spLocks noChangeShapeType="1"/>
          </p:cNvSpPr>
          <p:nvPr/>
        </p:nvSpPr>
        <p:spPr bwMode="auto">
          <a:xfrm>
            <a:off x="85344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58"/>
          <p:cNvSpPr txBox="1">
            <a:spLocks noChangeArrowheads="1"/>
          </p:cNvSpPr>
          <p:nvPr/>
        </p:nvSpPr>
        <p:spPr bwMode="auto">
          <a:xfrm>
            <a:off x="1553518" y="5480209"/>
            <a:ext cx="923629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  <p:sp>
        <p:nvSpPr>
          <p:cNvPr id="15374" name="Line 59"/>
          <p:cNvSpPr>
            <a:spLocks noChangeShapeType="1"/>
          </p:cNvSpPr>
          <p:nvPr/>
        </p:nvSpPr>
        <p:spPr bwMode="auto">
          <a:xfrm>
            <a:off x="1760538" y="597296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5375" name="Line 60"/>
          <p:cNvSpPr>
            <a:spLocks noChangeShapeType="1"/>
          </p:cNvSpPr>
          <p:nvPr/>
        </p:nvSpPr>
        <p:spPr bwMode="auto">
          <a:xfrm>
            <a:off x="9372600" y="1124744"/>
            <a:ext cx="0" cy="426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Text Box 80"/>
          <p:cNvSpPr txBox="1">
            <a:spLocks noChangeArrowheads="1"/>
          </p:cNvSpPr>
          <p:nvPr/>
        </p:nvSpPr>
        <p:spPr bwMode="auto">
          <a:xfrm>
            <a:off x="1787500" y="3685080"/>
            <a:ext cx="83033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Stall</a:t>
            </a:r>
          </a:p>
        </p:txBody>
      </p:sp>
      <p:sp>
        <p:nvSpPr>
          <p:cNvPr id="15381" name="Text Box 81"/>
          <p:cNvSpPr txBox="1">
            <a:spLocks noChangeArrowheads="1"/>
          </p:cNvSpPr>
          <p:nvPr/>
        </p:nvSpPr>
        <p:spPr bwMode="auto">
          <a:xfrm>
            <a:off x="1205560" y="4483399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Instruction 3</a:t>
            </a:r>
          </a:p>
        </p:txBody>
      </p: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5273042" y="3654266"/>
            <a:ext cx="712788" cy="523875"/>
            <a:chOff x="1056" y="3691"/>
            <a:chExt cx="449" cy="330"/>
          </a:xfrm>
        </p:grpSpPr>
        <p:sp>
          <p:nvSpPr>
            <p:cNvPr id="15396" name="Freeform 83"/>
            <p:cNvSpPr>
              <a:spLocks noChangeAspect="1"/>
            </p:cNvSpPr>
            <p:nvPr/>
          </p:nvSpPr>
          <p:spPr bwMode="auto">
            <a:xfrm>
              <a:off x="1056" y="3744"/>
              <a:ext cx="449" cy="272"/>
            </a:xfrm>
            <a:custGeom>
              <a:avLst/>
              <a:gdLst>
                <a:gd name="T0" fmla="*/ 55 w 648"/>
                <a:gd name="T1" fmla="*/ 8 h 392"/>
                <a:gd name="T2" fmla="*/ 24 w 648"/>
                <a:gd name="T3" fmla="*/ 0 h 392"/>
                <a:gd name="T4" fmla="*/ 9 w 648"/>
                <a:gd name="T5" fmla="*/ 8 h 392"/>
                <a:gd name="T6" fmla="*/ 1 w 648"/>
                <a:gd name="T7" fmla="*/ 31 h 392"/>
                <a:gd name="T8" fmla="*/ 17 w 648"/>
                <a:gd name="T9" fmla="*/ 54 h 392"/>
                <a:gd name="T10" fmla="*/ 32 w 648"/>
                <a:gd name="T11" fmla="*/ 62 h 392"/>
                <a:gd name="T12" fmla="*/ 47 w 648"/>
                <a:gd name="T13" fmla="*/ 46 h 392"/>
                <a:gd name="T14" fmla="*/ 62 w 648"/>
                <a:gd name="T15" fmla="*/ 46 h 392"/>
                <a:gd name="T16" fmla="*/ 78 w 648"/>
                <a:gd name="T17" fmla="*/ 62 h 392"/>
                <a:gd name="T18" fmla="*/ 101 w 648"/>
                <a:gd name="T19" fmla="*/ 46 h 392"/>
                <a:gd name="T20" fmla="*/ 94 w 648"/>
                <a:gd name="T21" fmla="*/ 31 h 392"/>
                <a:gd name="T22" fmla="*/ 85 w 648"/>
                <a:gd name="T23" fmla="*/ 8 h 392"/>
                <a:gd name="T24" fmla="*/ 62 w 648"/>
                <a:gd name="T25" fmla="*/ 0 h 392"/>
                <a:gd name="T26" fmla="*/ 55 w 648"/>
                <a:gd name="T27" fmla="*/ 8 h 3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392"/>
                <a:gd name="T44" fmla="*/ 648 w 648"/>
                <a:gd name="T45" fmla="*/ 392 h 3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392">
                  <a:moveTo>
                    <a:pt x="344" y="48"/>
                  </a:moveTo>
                  <a:cubicBezTo>
                    <a:pt x="304" y="48"/>
                    <a:pt x="200" y="0"/>
                    <a:pt x="152" y="0"/>
                  </a:cubicBezTo>
                  <a:cubicBezTo>
                    <a:pt x="104" y="0"/>
                    <a:pt x="80" y="16"/>
                    <a:pt x="56" y="48"/>
                  </a:cubicBezTo>
                  <a:cubicBezTo>
                    <a:pt x="32" y="80"/>
                    <a:pt x="0" y="144"/>
                    <a:pt x="8" y="192"/>
                  </a:cubicBezTo>
                  <a:cubicBezTo>
                    <a:pt x="16" y="240"/>
                    <a:pt x="72" y="304"/>
                    <a:pt x="104" y="336"/>
                  </a:cubicBezTo>
                  <a:cubicBezTo>
                    <a:pt x="136" y="368"/>
                    <a:pt x="168" y="392"/>
                    <a:pt x="200" y="384"/>
                  </a:cubicBezTo>
                  <a:cubicBezTo>
                    <a:pt x="232" y="376"/>
                    <a:pt x="264" y="304"/>
                    <a:pt x="296" y="288"/>
                  </a:cubicBezTo>
                  <a:cubicBezTo>
                    <a:pt x="328" y="272"/>
                    <a:pt x="360" y="272"/>
                    <a:pt x="392" y="288"/>
                  </a:cubicBezTo>
                  <a:cubicBezTo>
                    <a:pt x="424" y="304"/>
                    <a:pt x="448" y="384"/>
                    <a:pt x="488" y="384"/>
                  </a:cubicBezTo>
                  <a:cubicBezTo>
                    <a:pt x="528" y="384"/>
                    <a:pt x="616" y="320"/>
                    <a:pt x="632" y="288"/>
                  </a:cubicBezTo>
                  <a:cubicBezTo>
                    <a:pt x="648" y="256"/>
                    <a:pt x="600" y="232"/>
                    <a:pt x="584" y="192"/>
                  </a:cubicBezTo>
                  <a:cubicBezTo>
                    <a:pt x="568" y="152"/>
                    <a:pt x="568" y="80"/>
                    <a:pt x="536" y="48"/>
                  </a:cubicBezTo>
                  <a:cubicBezTo>
                    <a:pt x="504" y="16"/>
                    <a:pt x="424" y="0"/>
                    <a:pt x="392" y="0"/>
                  </a:cubicBezTo>
                  <a:cubicBezTo>
                    <a:pt x="360" y="0"/>
                    <a:pt x="384" y="48"/>
                    <a:pt x="344" y="4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397" name="Text Box 84"/>
            <p:cNvSpPr txBox="1">
              <a:spLocks noChangeArrowheads="1"/>
            </p:cNvSpPr>
            <p:nvPr/>
          </p:nvSpPr>
          <p:spPr bwMode="auto">
            <a:xfrm>
              <a:off x="1133" y="3691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6111242" y="3655855"/>
            <a:ext cx="712788" cy="523875"/>
            <a:chOff x="1056" y="3692"/>
            <a:chExt cx="449" cy="330"/>
          </a:xfrm>
        </p:grpSpPr>
        <p:sp>
          <p:nvSpPr>
            <p:cNvPr id="15394" name="Freeform 86"/>
            <p:cNvSpPr>
              <a:spLocks noChangeAspect="1"/>
            </p:cNvSpPr>
            <p:nvPr/>
          </p:nvSpPr>
          <p:spPr bwMode="auto">
            <a:xfrm>
              <a:off x="1056" y="3744"/>
              <a:ext cx="449" cy="272"/>
            </a:xfrm>
            <a:custGeom>
              <a:avLst/>
              <a:gdLst>
                <a:gd name="T0" fmla="*/ 55 w 648"/>
                <a:gd name="T1" fmla="*/ 8 h 392"/>
                <a:gd name="T2" fmla="*/ 24 w 648"/>
                <a:gd name="T3" fmla="*/ 0 h 392"/>
                <a:gd name="T4" fmla="*/ 9 w 648"/>
                <a:gd name="T5" fmla="*/ 8 h 392"/>
                <a:gd name="T6" fmla="*/ 1 w 648"/>
                <a:gd name="T7" fmla="*/ 31 h 392"/>
                <a:gd name="T8" fmla="*/ 17 w 648"/>
                <a:gd name="T9" fmla="*/ 54 h 392"/>
                <a:gd name="T10" fmla="*/ 32 w 648"/>
                <a:gd name="T11" fmla="*/ 62 h 392"/>
                <a:gd name="T12" fmla="*/ 47 w 648"/>
                <a:gd name="T13" fmla="*/ 46 h 392"/>
                <a:gd name="T14" fmla="*/ 62 w 648"/>
                <a:gd name="T15" fmla="*/ 46 h 392"/>
                <a:gd name="T16" fmla="*/ 78 w 648"/>
                <a:gd name="T17" fmla="*/ 62 h 392"/>
                <a:gd name="T18" fmla="*/ 101 w 648"/>
                <a:gd name="T19" fmla="*/ 46 h 392"/>
                <a:gd name="T20" fmla="*/ 94 w 648"/>
                <a:gd name="T21" fmla="*/ 31 h 392"/>
                <a:gd name="T22" fmla="*/ 85 w 648"/>
                <a:gd name="T23" fmla="*/ 8 h 392"/>
                <a:gd name="T24" fmla="*/ 62 w 648"/>
                <a:gd name="T25" fmla="*/ 0 h 392"/>
                <a:gd name="T26" fmla="*/ 55 w 648"/>
                <a:gd name="T27" fmla="*/ 8 h 3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392"/>
                <a:gd name="T44" fmla="*/ 648 w 648"/>
                <a:gd name="T45" fmla="*/ 392 h 3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392">
                  <a:moveTo>
                    <a:pt x="344" y="48"/>
                  </a:moveTo>
                  <a:cubicBezTo>
                    <a:pt x="304" y="48"/>
                    <a:pt x="200" y="0"/>
                    <a:pt x="152" y="0"/>
                  </a:cubicBezTo>
                  <a:cubicBezTo>
                    <a:pt x="104" y="0"/>
                    <a:pt x="80" y="16"/>
                    <a:pt x="56" y="48"/>
                  </a:cubicBezTo>
                  <a:cubicBezTo>
                    <a:pt x="32" y="80"/>
                    <a:pt x="0" y="144"/>
                    <a:pt x="8" y="192"/>
                  </a:cubicBezTo>
                  <a:cubicBezTo>
                    <a:pt x="16" y="240"/>
                    <a:pt x="72" y="304"/>
                    <a:pt x="104" y="336"/>
                  </a:cubicBezTo>
                  <a:cubicBezTo>
                    <a:pt x="136" y="368"/>
                    <a:pt x="168" y="392"/>
                    <a:pt x="200" y="384"/>
                  </a:cubicBezTo>
                  <a:cubicBezTo>
                    <a:pt x="232" y="376"/>
                    <a:pt x="264" y="304"/>
                    <a:pt x="296" y="288"/>
                  </a:cubicBezTo>
                  <a:cubicBezTo>
                    <a:pt x="328" y="272"/>
                    <a:pt x="360" y="272"/>
                    <a:pt x="392" y="288"/>
                  </a:cubicBezTo>
                  <a:cubicBezTo>
                    <a:pt x="424" y="304"/>
                    <a:pt x="448" y="384"/>
                    <a:pt x="488" y="384"/>
                  </a:cubicBezTo>
                  <a:cubicBezTo>
                    <a:pt x="528" y="384"/>
                    <a:pt x="616" y="320"/>
                    <a:pt x="632" y="288"/>
                  </a:cubicBezTo>
                  <a:cubicBezTo>
                    <a:pt x="648" y="256"/>
                    <a:pt x="600" y="232"/>
                    <a:pt x="584" y="192"/>
                  </a:cubicBezTo>
                  <a:cubicBezTo>
                    <a:pt x="568" y="152"/>
                    <a:pt x="568" y="80"/>
                    <a:pt x="536" y="48"/>
                  </a:cubicBezTo>
                  <a:cubicBezTo>
                    <a:pt x="504" y="16"/>
                    <a:pt x="424" y="0"/>
                    <a:pt x="392" y="0"/>
                  </a:cubicBezTo>
                  <a:cubicBezTo>
                    <a:pt x="360" y="0"/>
                    <a:pt x="384" y="48"/>
                    <a:pt x="344" y="4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395" name="Text Box 87"/>
            <p:cNvSpPr txBox="1">
              <a:spLocks noChangeArrowheads="1"/>
            </p:cNvSpPr>
            <p:nvPr/>
          </p:nvSpPr>
          <p:spPr bwMode="auto">
            <a:xfrm>
              <a:off x="1133" y="3692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949442" y="3665381"/>
            <a:ext cx="712788" cy="523875"/>
            <a:chOff x="1056" y="3698"/>
            <a:chExt cx="449" cy="330"/>
          </a:xfrm>
        </p:grpSpPr>
        <p:sp>
          <p:nvSpPr>
            <p:cNvPr id="15392" name="Freeform 89"/>
            <p:cNvSpPr>
              <a:spLocks noChangeAspect="1"/>
            </p:cNvSpPr>
            <p:nvPr/>
          </p:nvSpPr>
          <p:spPr bwMode="auto">
            <a:xfrm>
              <a:off x="1056" y="3744"/>
              <a:ext cx="449" cy="272"/>
            </a:xfrm>
            <a:custGeom>
              <a:avLst/>
              <a:gdLst>
                <a:gd name="T0" fmla="*/ 55 w 648"/>
                <a:gd name="T1" fmla="*/ 8 h 392"/>
                <a:gd name="T2" fmla="*/ 24 w 648"/>
                <a:gd name="T3" fmla="*/ 0 h 392"/>
                <a:gd name="T4" fmla="*/ 9 w 648"/>
                <a:gd name="T5" fmla="*/ 8 h 392"/>
                <a:gd name="T6" fmla="*/ 1 w 648"/>
                <a:gd name="T7" fmla="*/ 31 h 392"/>
                <a:gd name="T8" fmla="*/ 17 w 648"/>
                <a:gd name="T9" fmla="*/ 54 h 392"/>
                <a:gd name="T10" fmla="*/ 32 w 648"/>
                <a:gd name="T11" fmla="*/ 62 h 392"/>
                <a:gd name="T12" fmla="*/ 47 w 648"/>
                <a:gd name="T13" fmla="*/ 46 h 392"/>
                <a:gd name="T14" fmla="*/ 62 w 648"/>
                <a:gd name="T15" fmla="*/ 46 h 392"/>
                <a:gd name="T16" fmla="*/ 78 w 648"/>
                <a:gd name="T17" fmla="*/ 62 h 392"/>
                <a:gd name="T18" fmla="*/ 101 w 648"/>
                <a:gd name="T19" fmla="*/ 46 h 392"/>
                <a:gd name="T20" fmla="*/ 94 w 648"/>
                <a:gd name="T21" fmla="*/ 31 h 392"/>
                <a:gd name="T22" fmla="*/ 85 w 648"/>
                <a:gd name="T23" fmla="*/ 8 h 392"/>
                <a:gd name="T24" fmla="*/ 62 w 648"/>
                <a:gd name="T25" fmla="*/ 0 h 392"/>
                <a:gd name="T26" fmla="*/ 55 w 648"/>
                <a:gd name="T27" fmla="*/ 8 h 3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392"/>
                <a:gd name="T44" fmla="*/ 648 w 648"/>
                <a:gd name="T45" fmla="*/ 392 h 3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392">
                  <a:moveTo>
                    <a:pt x="344" y="48"/>
                  </a:moveTo>
                  <a:cubicBezTo>
                    <a:pt x="304" y="48"/>
                    <a:pt x="200" y="0"/>
                    <a:pt x="152" y="0"/>
                  </a:cubicBezTo>
                  <a:cubicBezTo>
                    <a:pt x="104" y="0"/>
                    <a:pt x="80" y="16"/>
                    <a:pt x="56" y="48"/>
                  </a:cubicBezTo>
                  <a:cubicBezTo>
                    <a:pt x="32" y="80"/>
                    <a:pt x="0" y="144"/>
                    <a:pt x="8" y="192"/>
                  </a:cubicBezTo>
                  <a:cubicBezTo>
                    <a:pt x="16" y="240"/>
                    <a:pt x="72" y="304"/>
                    <a:pt x="104" y="336"/>
                  </a:cubicBezTo>
                  <a:cubicBezTo>
                    <a:pt x="136" y="368"/>
                    <a:pt x="168" y="392"/>
                    <a:pt x="200" y="384"/>
                  </a:cubicBezTo>
                  <a:cubicBezTo>
                    <a:pt x="232" y="376"/>
                    <a:pt x="264" y="304"/>
                    <a:pt x="296" y="288"/>
                  </a:cubicBezTo>
                  <a:cubicBezTo>
                    <a:pt x="328" y="272"/>
                    <a:pt x="360" y="272"/>
                    <a:pt x="392" y="288"/>
                  </a:cubicBezTo>
                  <a:cubicBezTo>
                    <a:pt x="424" y="304"/>
                    <a:pt x="448" y="384"/>
                    <a:pt x="488" y="384"/>
                  </a:cubicBezTo>
                  <a:cubicBezTo>
                    <a:pt x="528" y="384"/>
                    <a:pt x="616" y="320"/>
                    <a:pt x="632" y="288"/>
                  </a:cubicBezTo>
                  <a:cubicBezTo>
                    <a:pt x="648" y="256"/>
                    <a:pt x="600" y="232"/>
                    <a:pt x="584" y="192"/>
                  </a:cubicBezTo>
                  <a:cubicBezTo>
                    <a:pt x="568" y="152"/>
                    <a:pt x="568" y="80"/>
                    <a:pt x="536" y="48"/>
                  </a:cubicBezTo>
                  <a:cubicBezTo>
                    <a:pt x="504" y="16"/>
                    <a:pt x="424" y="0"/>
                    <a:pt x="392" y="0"/>
                  </a:cubicBezTo>
                  <a:cubicBezTo>
                    <a:pt x="360" y="0"/>
                    <a:pt x="384" y="48"/>
                    <a:pt x="344" y="4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393" name="Text Box 90"/>
            <p:cNvSpPr txBox="1">
              <a:spLocks noChangeArrowheads="1"/>
            </p:cNvSpPr>
            <p:nvPr/>
          </p:nvSpPr>
          <p:spPr bwMode="auto">
            <a:xfrm>
              <a:off x="1133" y="3698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grpSp>
        <p:nvGrpSpPr>
          <p:cNvPr id="13" name="Group 91"/>
          <p:cNvGrpSpPr>
            <a:grpSpLocks/>
          </p:cNvGrpSpPr>
          <p:nvPr/>
        </p:nvGrpSpPr>
        <p:grpSpPr bwMode="auto">
          <a:xfrm>
            <a:off x="7787642" y="3646330"/>
            <a:ext cx="712788" cy="523875"/>
            <a:chOff x="1056" y="3686"/>
            <a:chExt cx="449" cy="330"/>
          </a:xfrm>
        </p:grpSpPr>
        <p:sp>
          <p:nvSpPr>
            <p:cNvPr id="15390" name="Freeform 92"/>
            <p:cNvSpPr>
              <a:spLocks noChangeAspect="1"/>
            </p:cNvSpPr>
            <p:nvPr/>
          </p:nvSpPr>
          <p:spPr bwMode="auto">
            <a:xfrm>
              <a:off x="1056" y="3744"/>
              <a:ext cx="449" cy="272"/>
            </a:xfrm>
            <a:custGeom>
              <a:avLst/>
              <a:gdLst>
                <a:gd name="T0" fmla="*/ 55 w 648"/>
                <a:gd name="T1" fmla="*/ 8 h 392"/>
                <a:gd name="T2" fmla="*/ 24 w 648"/>
                <a:gd name="T3" fmla="*/ 0 h 392"/>
                <a:gd name="T4" fmla="*/ 9 w 648"/>
                <a:gd name="T5" fmla="*/ 8 h 392"/>
                <a:gd name="T6" fmla="*/ 1 w 648"/>
                <a:gd name="T7" fmla="*/ 31 h 392"/>
                <a:gd name="T8" fmla="*/ 17 w 648"/>
                <a:gd name="T9" fmla="*/ 54 h 392"/>
                <a:gd name="T10" fmla="*/ 32 w 648"/>
                <a:gd name="T11" fmla="*/ 62 h 392"/>
                <a:gd name="T12" fmla="*/ 47 w 648"/>
                <a:gd name="T13" fmla="*/ 46 h 392"/>
                <a:gd name="T14" fmla="*/ 62 w 648"/>
                <a:gd name="T15" fmla="*/ 46 h 392"/>
                <a:gd name="T16" fmla="*/ 78 w 648"/>
                <a:gd name="T17" fmla="*/ 62 h 392"/>
                <a:gd name="T18" fmla="*/ 101 w 648"/>
                <a:gd name="T19" fmla="*/ 46 h 392"/>
                <a:gd name="T20" fmla="*/ 94 w 648"/>
                <a:gd name="T21" fmla="*/ 31 h 392"/>
                <a:gd name="T22" fmla="*/ 85 w 648"/>
                <a:gd name="T23" fmla="*/ 8 h 392"/>
                <a:gd name="T24" fmla="*/ 62 w 648"/>
                <a:gd name="T25" fmla="*/ 0 h 392"/>
                <a:gd name="T26" fmla="*/ 55 w 648"/>
                <a:gd name="T27" fmla="*/ 8 h 3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392"/>
                <a:gd name="T44" fmla="*/ 648 w 648"/>
                <a:gd name="T45" fmla="*/ 392 h 3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392">
                  <a:moveTo>
                    <a:pt x="344" y="48"/>
                  </a:moveTo>
                  <a:cubicBezTo>
                    <a:pt x="304" y="48"/>
                    <a:pt x="200" y="0"/>
                    <a:pt x="152" y="0"/>
                  </a:cubicBezTo>
                  <a:cubicBezTo>
                    <a:pt x="104" y="0"/>
                    <a:pt x="80" y="16"/>
                    <a:pt x="56" y="48"/>
                  </a:cubicBezTo>
                  <a:cubicBezTo>
                    <a:pt x="32" y="80"/>
                    <a:pt x="0" y="144"/>
                    <a:pt x="8" y="192"/>
                  </a:cubicBezTo>
                  <a:cubicBezTo>
                    <a:pt x="16" y="240"/>
                    <a:pt x="72" y="304"/>
                    <a:pt x="104" y="336"/>
                  </a:cubicBezTo>
                  <a:cubicBezTo>
                    <a:pt x="136" y="368"/>
                    <a:pt x="168" y="392"/>
                    <a:pt x="200" y="384"/>
                  </a:cubicBezTo>
                  <a:cubicBezTo>
                    <a:pt x="232" y="376"/>
                    <a:pt x="264" y="304"/>
                    <a:pt x="296" y="288"/>
                  </a:cubicBezTo>
                  <a:cubicBezTo>
                    <a:pt x="328" y="272"/>
                    <a:pt x="360" y="272"/>
                    <a:pt x="392" y="288"/>
                  </a:cubicBezTo>
                  <a:cubicBezTo>
                    <a:pt x="424" y="304"/>
                    <a:pt x="448" y="384"/>
                    <a:pt x="488" y="384"/>
                  </a:cubicBezTo>
                  <a:cubicBezTo>
                    <a:pt x="528" y="384"/>
                    <a:pt x="616" y="320"/>
                    <a:pt x="632" y="288"/>
                  </a:cubicBezTo>
                  <a:cubicBezTo>
                    <a:pt x="648" y="256"/>
                    <a:pt x="600" y="232"/>
                    <a:pt x="584" y="192"/>
                  </a:cubicBezTo>
                  <a:cubicBezTo>
                    <a:pt x="568" y="152"/>
                    <a:pt x="568" y="80"/>
                    <a:pt x="536" y="48"/>
                  </a:cubicBezTo>
                  <a:cubicBezTo>
                    <a:pt x="504" y="16"/>
                    <a:pt x="424" y="0"/>
                    <a:pt x="392" y="0"/>
                  </a:cubicBezTo>
                  <a:cubicBezTo>
                    <a:pt x="360" y="0"/>
                    <a:pt x="384" y="48"/>
                    <a:pt x="344" y="4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391" name="Text Box 93"/>
            <p:cNvSpPr txBox="1">
              <a:spLocks noChangeArrowheads="1"/>
            </p:cNvSpPr>
            <p:nvPr/>
          </p:nvSpPr>
          <p:spPr bwMode="auto">
            <a:xfrm>
              <a:off x="1133" y="3686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8625842" y="3654267"/>
            <a:ext cx="712788" cy="523875"/>
            <a:chOff x="1056" y="3691"/>
            <a:chExt cx="449" cy="330"/>
          </a:xfrm>
        </p:grpSpPr>
        <p:sp>
          <p:nvSpPr>
            <p:cNvPr id="15388" name="Freeform 95"/>
            <p:cNvSpPr>
              <a:spLocks noChangeAspect="1"/>
            </p:cNvSpPr>
            <p:nvPr/>
          </p:nvSpPr>
          <p:spPr bwMode="auto">
            <a:xfrm>
              <a:off x="1056" y="3744"/>
              <a:ext cx="449" cy="272"/>
            </a:xfrm>
            <a:custGeom>
              <a:avLst/>
              <a:gdLst>
                <a:gd name="T0" fmla="*/ 55 w 648"/>
                <a:gd name="T1" fmla="*/ 8 h 392"/>
                <a:gd name="T2" fmla="*/ 24 w 648"/>
                <a:gd name="T3" fmla="*/ 0 h 392"/>
                <a:gd name="T4" fmla="*/ 9 w 648"/>
                <a:gd name="T5" fmla="*/ 8 h 392"/>
                <a:gd name="T6" fmla="*/ 1 w 648"/>
                <a:gd name="T7" fmla="*/ 31 h 392"/>
                <a:gd name="T8" fmla="*/ 17 w 648"/>
                <a:gd name="T9" fmla="*/ 54 h 392"/>
                <a:gd name="T10" fmla="*/ 32 w 648"/>
                <a:gd name="T11" fmla="*/ 62 h 392"/>
                <a:gd name="T12" fmla="*/ 47 w 648"/>
                <a:gd name="T13" fmla="*/ 46 h 392"/>
                <a:gd name="T14" fmla="*/ 62 w 648"/>
                <a:gd name="T15" fmla="*/ 46 h 392"/>
                <a:gd name="T16" fmla="*/ 78 w 648"/>
                <a:gd name="T17" fmla="*/ 62 h 392"/>
                <a:gd name="T18" fmla="*/ 101 w 648"/>
                <a:gd name="T19" fmla="*/ 46 h 392"/>
                <a:gd name="T20" fmla="*/ 94 w 648"/>
                <a:gd name="T21" fmla="*/ 31 h 392"/>
                <a:gd name="T22" fmla="*/ 85 w 648"/>
                <a:gd name="T23" fmla="*/ 8 h 392"/>
                <a:gd name="T24" fmla="*/ 62 w 648"/>
                <a:gd name="T25" fmla="*/ 0 h 392"/>
                <a:gd name="T26" fmla="*/ 55 w 648"/>
                <a:gd name="T27" fmla="*/ 8 h 3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392"/>
                <a:gd name="T44" fmla="*/ 648 w 648"/>
                <a:gd name="T45" fmla="*/ 392 h 3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392">
                  <a:moveTo>
                    <a:pt x="344" y="48"/>
                  </a:moveTo>
                  <a:cubicBezTo>
                    <a:pt x="304" y="48"/>
                    <a:pt x="200" y="0"/>
                    <a:pt x="152" y="0"/>
                  </a:cubicBezTo>
                  <a:cubicBezTo>
                    <a:pt x="104" y="0"/>
                    <a:pt x="80" y="16"/>
                    <a:pt x="56" y="48"/>
                  </a:cubicBezTo>
                  <a:cubicBezTo>
                    <a:pt x="32" y="80"/>
                    <a:pt x="0" y="144"/>
                    <a:pt x="8" y="192"/>
                  </a:cubicBezTo>
                  <a:cubicBezTo>
                    <a:pt x="16" y="240"/>
                    <a:pt x="72" y="304"/>
                    <a:pt x="104" y="336"/>
                  </a:cubicBezTo>
                  <a:cubicBezTo>
                    <a:pt x="136" y="368"/>
                    <a:pt x="168" y="392"/>
                    <a:pt x="200" y="384"/>
                  </a:cubicBezTo>
                  <a:cubicBezTo>
                    <a:pt x="232" y="376"/>
                    <a:pt x="264" y="304"/>
                    <a:pt x="296" y="288"/>
                  </a:cubicBezTo>
                  <a:cubicBezTo>
                    <a:pt x="328" y="272"/>
                    <a:pt x="360" y="272"/>
                    <a:pt x="392" y="288"/>
                  </a:cubicBezTo>
                  <a:cubicBezTo>
                    <a:pt x="424" y="304"/>
                    <a:pt x="448" y="384"/>
                    <a:pt x="488" y="384"/>
                  </a:cubicBezTo>
                  <a:cubicBezTo>
                    <a:pt x="528" y="384"/>
                    <a:pt x="616" y="320"/>
                    <a:pt x="632" y="288"/>
                  </a:cubicBezTo>
                  <a:cubicBezTo>
                    <a:pt x="648" y="256"/>
                    <a:pt x="600" y="232"/>
                    <a:pt x="584" y="192"/>
                  </a:cubicBezTo>
                  <a:cubicBezTo>
                    <a:pt x="568" y="152"/>
                    <a:pt x="568" y="80"/>
                    <a:pt x="536" y="48"/>
                  </a:cubicBezTo>
                  <a:cubicBezTo>
                    <a:pt x="504" y="16"/>
                    <a:pt x="424" y="0"/>
                    <a:pt x="392" y="0"/>
                  </a:cubicBezTo>
                  <a:cubicBezTo>
                    <a:pt x="360" y="0"/>
                    <a:pt x="384" y="48"/>
                    <a:pt x="344" y="4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5389" name="Text Box 96"/>
            <p:cNvSpPr txBox="1">
              <a:spLocks noChangeArrowheads="1"/>
            </p:cNvSpPr>
            <p:nvPr/>
          </p:nvSpPr>
          <p:spPr bwMode="auto">
            <a:xfrm>
              <a:off x="1133" y="3691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</p:grpSp>
      <p:sp>
        <p:nvSpPr>
          <p:cNvPr id="15387" name="Text Box 97"/>
          <p:cNvSpPr txBox="1">
            <a:spLocks noChangeArrowheads="1"/>
          </p:cNvSpPr>
          <p:nvPr/>
        </p:nvSpPr>
        <p:spPr bwMode="auto">
          <a:xfrm>
            <a:off x="2978151" y="5434807"/>
            <a:ext cx="4306349" cy="95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/>
              <a:t>Pipeline generally stalled by </a:t>
            </a:r>
          </a:p>
          <a:p>
            <a:r>
              <a:rPr lang="en-US" sz="2800"/>
              <a:t>inserting a “bubble” or NOP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2566035" y="1071149"/>
            <a:ext cx="4171950" cy="851967"/>
            <a:chOff x="2581275" y="1406429"/>
            <a:chExt cx="4171950" cy="851967"/>
          </a:xfrm>
        </p:grpSpPr>
        <p:grpSp>
          <p:nvGrpSpPr>
            <p:cNvPr id="103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16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04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05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08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4897438" y="1793776"/>
              <a:ext cx="305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 err="1"/>
                <a:t>Reg</a:t>
              </a:r>
              <a:endParaRPr lang="en-US" sz="2800" dirty="0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5864225" y="1793776"/>
              <a:ext cx="222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435192" y="1928148"/>
            <a:ext cx="4171950" cy="851967"/>
            <a:chOff x="2581275" y="1406429"/>
            <a:chExt cx="4171950" cy="851967"/>
          </a:xfrm>
        </p:grpSpPr>
        <p:grpSp>
          <p:nvGrpSpPr>
            <p:cNvPr id="119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32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20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21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24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27" name="Line 14"/>
            <p:cNvSpPr>
              <a:spLocks noChangeShapeType="1"/>
            </p:cNvSpPr>
            <p:nvPr/>
          </p:nvSpPr>
          <p:spPr bwMode="auto">
            <a:xfrm>
              <a:off x="4897438" y="1793776"/>
              <a:ext cx="303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5870575" y="17937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4305934" y="2741661"/>
            <a:ext cx="4171950" cy="851967"/>
            <a:chOff x="2581275" y="1406429"/>
            <a:chExt cx="4171950" cy="851967"/>
          </a:xfrm>
        </p:grpSpPr>
        <p:grpSp>
          <p:nvGrpSpPr>
            <p:cNvPr id="135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48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36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40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43" name="Line 14"/>
            <p:cNvSpPr>
              <a:spLocks noChangeShapeType="1"/>
            </p:cNvSpPr>
            <p:nvPr/>
          </p:nvSpPr>
          <p:spPr bwMode="auto">
            <a:xfrm>
              <a:off x="4903788" y="1793776"/>
              <a:ext cx="296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45" name="Line 16"/>
            <p:cNvSpPr>
              <a:spLocks noChangeShapeType="1"/>
            </p:cNvSpPr>
            <p:nvPr/>
          </p:nvSpPr>
          <p:spPr bwMode="auto">
            <a:xfrm>
              <a:off x="5870575" y="17937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Text Box 93"/>
          <p:cNvSpPr txBox="1">
            <a:spLocks noChangeArrowheads="1"/>
          </p:cNvSpPr>
          <p:nvPr/>
        </p:nvSpPr>
        <p:spPr bwMode="auto">
          <a:xfrm>
            <a:off x="1211581" y="1255931"/>
            <a:ext cx="899583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/>
              <a:t>Load</a:t>
            </a:r>
          </a:p>
        </p:txBody>
      </p:sp>
      <p:sp>
        <p:nvSpPr>
          <p:cNvPr id="151" name="Text Box 94"/>
          <p:cNvSpPr txBox="1">
            <a:spLocks noChangeArrowheads="1"/>
          </p:cNvSpPr>
          <p:nvPr/>
        </p:nvSpPr>
        <p:spPr bwMode="auto">
          <a:xfrm>
            <a:off x="1211580" y="208143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/>
              <a:t>Instruction 1</a:t>
            </a:r>
          </a:p>
        </p:txBody>
      </p: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211580" y="2919631"/>
            <a:ext cx="2070545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r>
              <a:rPr lang="en-US" sz="2800" b="1" dirty="0"/>
              <a:t>Instruction 2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6111241" y="4263025"/>
            <a:ext cx="4171950" cy="851967"/>
            <a:chOff x="2581275" y="1406429"/>
            <a:chExt cx="4171950" cy="851967"/>
          </a:xfrm>
        </p:grpSpPr>
        <p:grpSp>
          <p:nvGrpSpPr>
            <p:cNvPr id="154" name="Group 4"/>
            <p:cNvGrpSpPr>
              <a:grpSpLocks/>
            </p:cNvGrpSpPr>
            <p:nvPr/>
          </p:nvGrpSpPr>
          <p:grpSpPr bwMode="auto">
            <a:xfrm>
              <a:off x="4419597" y="1406429"/>
              <a:ext cx="522287" cy="822327"/>
              <a:chOff x="1248" y="1004"/>
              <a:chExt cx="231" cy="518"/>
            </a:xfrm>
          </p:grpSpPr>
          <p:sp>
            <p:nvSpPr>
              <p:cNvPr id="167" name="Freeform 5"/>
              <p:cNvSpPr>
                <a:spLocks/>
              </p:cNvSpPr>
              <p:nvPr/>
            </p:nvSpPr>
            <p:spPr bwMode="auto">
              <a:xfrm>
                <a:off x="1248" y="1021"/>
                <a:ext cx="213" cy="501"/>
              </a:xfrm>
              <a:custGeom>
                <a:avLst/>
                <a:gdLst>
                  <a:gd name="T0" fmla="*/ 0 w 384"/>
                  <a:gd name="T1" fmla="*/ 0 h 672"/>
                  <a:gd name="T2" fmla="*/ 0 w 384"/>
                  <a:gd name="T3" fmla="*/ 26 h 672"/>
                  <a:gd name="T4" fmla="*/ 5 w 384"/>
                  <a:gd name="T5" fmla="*/ 37 h 672"/>
                  <a:gd name="T6" fmla="*/ 0 w 384"/>
                  <a:gd name="T7" fmla="*/ 48 h 672"/>
                  <a:gd name="T8" fmla="*/ 0 w 384"/>
                  <a:gd name="T9" fmla="*/ 74 h 672"/>
                  <a:gd name="T10" fmla="*/ 12 w 384"/>
                  <a:gd name="T11" fmla="*/ 48 h 672"/>
                  <a:gd name="T12" fmla="*/ 12 w 384"/>
                  <a:gd name="T13" fmla="*/ 21 h 672"/>
                  <a:gd name="T14" fmla="*/ 0 w 384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4"/>
                  <a:gd name="T25" fmla="*/ 0 h 672"/>
                  <a:gd name="T26" fmla="*/ 384 w 384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4" h="672">
                    <a:moveTo>
                      <a:pt x="0" y="0"/>
                    </a:moveTo>
                    <a:lnTo>
                      <a:pt x="0" y="240"/>
                    </a:lnTo>
                    <a:lnTo>
                      <a:pt x="144" y="336"/>
                    </a:lnTo>
                    <a:lnTo>
                      <a:pt x="0" y="432"/>
                    </a:lnTo>
                    <a:lnTo>
                      <a:pt x="0" y="672"/>
                    </a:lnTo>
                    <a:lnTo>
                      <a:pt x="384" y="432"/>
                    </a:lnTo>
                    <a:lnTo>
                      <a:pt x="384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1111" y="1141"/>
                <a:ext cx="5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29" tIns="45714" rIns="91429" bIns="45714">
                <a:spAutoFit/>
              </a:bodyPr>
              <a:lstStyle/>
              <a:p>
                <a:pPr algn="ctr"/>
                <a:r>
                  <a:rPr lang="en-US" sz="2800" spc="-300" dirty="0" smtClean="0"/>
                  <a:t>ALU</a:t>
                </a:r>
                <a:endParaRPr lang="en-US" sz="2800" spc="-300" dirty="0"/>
              </a:p>
            </p:txBody>
          </p:sp>
        </p:grp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3495675" y="1498501"/>
              <a:ext cx="666750" cy="66675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>
                  <a:solidFill>
                    <a:schemeClr val="bg1"/>
                  </a:solidFill>
                </a:rPr>
                <a:t>Reg</a:t>
              </a:r>
            </a:p>
          </p:txBody>
        </p:sp>
        <p:sp>
          <p:nvSpPr>
            <p:cNvPr id="156" name="Line 8"/>
            <p:cNvSpPr>
              <a:spLocks noChangeShapeType="1"/>
            </p:cNvSpPr>
            <p:nvPr/>
          </p:nvSpPr>
          <p:spPr bwMode="auto">
            <a:xfrm>
              <a:off x="4155282" y="1641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9"/>
            <p:cNvSpPr>
              <a:spLocks noChangeShapeType="1"/>
            </p:cNvSpPr>
            <p:nvPr/>
          </p:nvSpPr>
          <p:spPr bwMode="auto">
            <a:xfrm>
              <a:off x="4155282" y="2022376"/>
              <a:ext cx="264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0"/>
            <p:cNvSpPr>
              <a:spLocks noChangeArrowheads="1"/>
            </p:cNvSpPr>
            <p:nvPr/>
          </p:nvSpPr>
          <p:spPr bwMode="auto">
            <a:xfrm>
              <a:off x="2581275" y="1498501"/>
              <a:ext cx="666750" cy="6667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spc="-300" dirty="0">
                  <a:solidFill>
                    <a:schemeClr val="bg1"/>
                  </a:solidFill>
                </a:rPr>
                <a:t>Mem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>
              <a:off x="3248025" y="179377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2"/>
            <p:cNvSpPr>
              <a:spLocks/>
            </p:cNvSpPr>
            <p:nvPr/>
          </p:nvSpPr>
          <p:spPr bwMode="auto">
            <a:xfrm>
              <a:off x="3395661" y="1641376"/>
              <a:ext cx="100013" cy="152400"/>
            </a:xfrm>
            <a:custGeom>
              <a:avLst/>
              <a:gdLst>
                <a:gd name="T0" fmla="*/ 0 w 144"/>
                <a:gd name="T1" fmla="*/ 96 h 96"/>
                <a:gd name="T2" fmla="*/ 0 w 144"/>
                <a:gd name="T3" fmla="*/ 0 h 96"/>
                <a:gd name="T4" fmla="*/ 19 w 144"/>
                <a:gd name="T5" fmla="*/ 0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0" y="96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3"/>
            <p:cNvSpPr>
              <a:spLocks noChangeArrowheads="1"/>
            </p:cNvSpPr>
            <p:nvPr/>
          </p:nvSpPr>
          <p:spPr bwMode="auto">
            <a:xfrm>
              <a:off x="5203032" y="1498501"/>
              <a:ext cx="666750" cy="6667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DM</a:t>
              </a:r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4903788" y="1793776"/>
              <a:ext cx="296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15"/>
            <p:cNvSpPr>
              <a:spLocks noChangeArrowheads="1"/>
            </p:cNvSpPr>
            <p:nvPr/>
          </p:nvSpPr>
          <p:spPr bwMode="auto">
            <a:xfrm>
              <a:off x="6086475" y="1498501"/>
              <a:ext cx="666750" cy="66675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800"/>
                <a:t>Reg</a:t>
              </a:r>
            </a:p>
          </p:txBody>
        </p:sp>
        <p:sp>
          <p:nvSpPr>
            <p:cNvPr id="164" name="Line 16"/>
            <p:cNvSpPr>
              <a:spLocks noChangeShapeType="1"/>
            </p:cNvSpPr>
            <p:nvPr/>
          </p:nvSpPr>
          <p:spPr bwMode="auto">
            <a:xfrm>
              <a:off x="5870575" y="17937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auto">
            <a:xfrm>
              <a:off x="4305299" y="1793775"/>
              <a:ext cx="800098" cy="464621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67"/>
                  </a:moveTo>
                  <a:lnTo>
                    <a:pt x="0" y="10000"/>
                  </a:lnTo>
                  <a:lnTo>
                    <a:pt x="7500" y="10000"/>
                  </a:lnTo>
                  <a:lnTo>
                    <a:pt x="7500" y="4000"/>
                  </a:lnTo>
                  <a:lnTo>
                    <a:pt x="100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8"/>
            <p:cNvSpPr>
              <a:spLocks/>
            </p:cNvSpPr>
            <p:nvPr/>
          </p:nvSpPr>
          <p:spPr bwMode="auto">
            <a:xfrm>
              <a:off x="5157825" y="1788549"/>
              <a:ext cx="900041" cy="440207"/>
            </a:xfrm>
            <a:custGeom>
              <a:avLst/>
              <a:gdLst>
                <a:gd name="T0" fmla="*/ 0 w 384"/>
                <a:gd name="T1" fmla="*/ 144 h 240"/>
                <a:gd name="T2" fmla="*/ 0 w 384"/>
                <a:gd name="T3" fmla="*/ 240 h 240"/>
                <a:gd name="T4" fmla="*/ 288 w 384"/>
                <a:gd name="T5" fmla="*/ 240 h 240"/>
                <a:gd name="T6" fmla="*/ 288 w 384"/>
                <a:gd name="T7" fmla="*/ 96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  <a:gd name="connsiteX0" fmla="*/ 0 w 10000"/>
                <a:gd name="connsiteY0" fmla="*/ 4667 h 10000"/>
                <a:gd name="connsiteX1" fmla="*/ 0 w 10000"/>
                <a:gd name="connsiteY1" fmla="*/ 10000 h 10000"/>
                <a:gd name="connsiteX2" fmla="*/ 7500 w 10000"/>
                <a:gd name="connsiteY2" fmla="*/ 10000 h 10000"/>
                <a:gd name="connsiteX3" fmla="*/ 7500 w 10000"/>
                <a:gd name="connsiteY3" fmla="*/ 4000 h 10000"/>
                <a:gd name="connsiteX4" fmla="*/ 10000 w 10000"/>
                <a:gd name="connsiteY4" fmla="*/ 0 h 10000"/>
                <a:gd name="connsiteX0" fmla="*/ 0 w 10028"/>
                <a:gd name="connsiteY0" fmla="*/ 0 h 10253"/>
                <a:gd name="connsiteX1" fmla="*/ 28 w 10028"/>
                <a:gd name="connsiteY1" fmla="*/ 10253 h 10253"/>
                <a:gd name="connsiteX2" fmla="*/ 7528 w 10028"/>
                <a:gd name="connsiteY2" fmla="*/ 10253 h 10253"/>
                <a:gd name="connsiteX3" fmla="*/ 7528 w 10028"/>
                <a:gd name="connsiteY3" fmla="*/ 4253 h 10253"/>
                <a:gd name="connsiteX4" fmla="*/ 10028 w 10028"/>
                <a:gd name="connsiteY4" fmla="*/ 253 h 10253"/>
                <a:gd name="connsiteX0" fmla="*/ 0 w 9068"/>
                <a:gd name="connsiteY0" fmla="*/ 0 h 10253"/>
                <a:gd name="connsiteX1" fmla="*/ 28 w 9068"/>
                <a:gd name="connsiteY1" fmla="*/ 10253 h 10253"/>
                <a:gd name="connsiteX2" fmla="*/ 7528 w 9068"/>
                <a:gd name="connsiteY2" fmla="*/ 10253 h 10253"/>
                <a:gd name="connsiteX3" fmla="*/ 7528 w 9068"/>
                <a:gd name="connsiteY3" fmla="*/ 4253 h 10253"/>
                <a:gd name="connsiteX4" fmla="*/ 9068 w 9068"/>
                <a:gd name="connsiteY4" fmla="*/ 142 h 1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" h="10253">
                  <a:moveTo>
                    <a:pt x="0" y="0"/>
                  </a:moveTo>
                  <a:cubicBezTo>
                    <a:pt x="9" y="3418"/>
                    <a:pt x="19" y="6835"/>
                    <a:pt x="28" y="10253"/>
                  </a:cubicBezTo>
                  <a:lnTo>
                    <a:pt x="7528" y="10253"/>
                  </a:lnTo>
                  <a:lnTo>
                    <a:pt x="7528" y="4253"/>
                  </a:lnTo>
                  <a:lnTo>
                    <a:pt x="9068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0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E35EC6-F145-4FFC-92A9-7AB97ABAE7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192000" cy="838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Or alternatively…</a:t>
            </a:r>
          </a:p>
        </p:txBody>
      </p:sp>
      <p:graphicFrame>
        <p:nvGraphicFramePr>
          <p:cNvPr id="41176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19463"/>
              </p:ext>
            </p:extLst>
          </p:nvPr>
        </p:nvGraphicFramePr>
        <p:xfrm>
          <a:off x="494031" y="1303020"/>
          <a:ext cx="11210289" cy="3121056"/>
        </p:xfrm>
        <a:graphic>
          <a:graphicData uri="http://schemas.openxmlformats.org/drawingml/2006/table">
            <a:tbl>
              <a:tblPr/>
              <a:tblGrid>
                <a:gridCol w="1336084"/>
                <a:gridCol w="951731"/>
                <a:gridCol w="992911"/>
                <a:gridCol w="990624"/>
                <a:gridCol w="990623"/>
                <a:gridCol w="990624"/>
                <a:gridCol w="992911"/>
                <a:gridCol w="990623"/>
                <a:gridCol w="990624"/>
                <a:gridCol w="992911"/>
                <a:gridCol w="990623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#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LOAD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+1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+2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+3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stall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+4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+5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MEM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Inst.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+6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E3712"/>
                        </a:solidFill>
                        <a:effectLst/>
                        <a:latin typeface="+mn-lt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IF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rgbClr val="4E371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E3712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4496707" y="805180"/>
            <a:ext cx="2244502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/>
          <a:p>
            <a:pPr algn="ctr"/>
            <a:r>
              <a:rPr lang="en-US" sz="2800" dirty="0"/>
              <a:t>Clock Number</a:t>
            </a:r>
          </a:p>
        </p:txBody>
      </p:sp>
      <p:sp>
        <p:nvSpPr>
          <p:cNvPr id="16498" name="Line 114"/>
          <p:cNvSpPr>
            <a:spLocks noChangeShapeType="1"/>
          </p:cNvSpPr>
          <p:nvPr/>
        </p:nvSpPr>
        <p:spPr bwMode="auto">
          <a:xfrm>
            <a:off x="494032" y="1112520"/>
            <a:ext cx="40026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99" name="Rectangle 115"/>
          <p:cNvSpPr>
            <a:spLocks noChangeArrowheads="1"/>
          </p:cNvSpPr>
          <p:nvPr/>
        </p:nvSpPr>
        <p:spPr bwMode="auto">
          <a:xfrm>
            <a:off x="304800" y="4896852"/>
            <a:ext cx="11269579" cy="142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marL="457200" indent="-457200" eaLnBrk="0" hangingPunct="0">
              <a:lnSpc>
                <a:spcPct val="90000"/>
              </a:lnSpc>
              <a:buClr>
                <a:srgbClr val="4E3712"/>
              </a:buClr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rgbClr val="CC3300"/>
                </a:solidFill>
              </a:rPr>
              <a:t>LOAD instruction “steals” an instruction fetch cycle which will cause the pipeline to stall</a:t>
            </a:r>
            <a:r>
              <a:rPr lang="en-US" sz="2800" b="1" dirty="0" smtClean="0">
                <a:solidFill>
                  <a:srgbClr val="CC3300"/>
                </a:solidFill>
              </a:rPr>
              <a:t>.</a:t>
            </a:r>
            <a:endParaRPr lang="en-US" sz="2800" b="1" dirty="0">
              <a:solidFill>
                <a:srgbClr val="CC3300"/>
              </a:solidFill>
            </a:endParaRPr>
          </a:p>
          <a:p>
            <a:pPr marL="457200" indent="-457200" eaLnBrk="0" hangingPunct="0">
              <a:lnSpc>
                <a:spcPct val="90000"/>
              </a:lnSpc>
              <a:buClr>
                <a:srgbClr val="4E3712"/>
              </a:buClr>
              <a:buFont typeface="Wingdings" panose="05000000000000000000" pitchFamily="2" charset="2"/>
              <a:buChar char="l"/>
            </a:pPr>
            <a:r>
              <a:rPr lang="en-US" sz="2800" b="1" dirty="0">
                <a:solidFill>
                  <a:srgbClr val="CC3300"/>
                </a:solidFill>
              </a:rPr>
              <a:t>Thus, no instruction completes on clock cycle 8</a:t>
            </a:r>
          </a:p>
          <a:p>
            <a:pPr marL="457200" indent="-457200" eaLnBrk="0" hangingPunct="0">
              <a:lnSpc>
                <a:spcPct val="90000"/>
              </a:lnSpc>
              <a:buClr>
                <a:srgbClr val="4E3712"/>
              </a:buClr>
              <a:buFont typeface="Wingdings" panose="05000000000000000000" pitchFamily="2" charset="2"/>
              <a:buChar char="l"/>
            </a:pPr>
            <a:endParaRPr lang="en-US" sz="2800" b="1" dirty="0">
              <a:solidFill>
                <a:srgbClr val="CC3300"/>
              </a:solidFill>
            </a:endParaRPr>
          </a:p>
        </p:txBody>
      </p:sp>
      <p:sp>
        <p:nvSpPr>
          <p:cNvPr id="16500" name="Line 116"/>
          <p:cNvSpPr>
            <a:spLocks noChangeShapeType="1"/>
          </p:cNvSpPr>
          <p:nvPr/>
        </p:nvSpPr>
        <p:spPr bwMode="auto">
          <a:xfrm flipH="1" flipV="1">
            <a:off x="6741209" y="1104584"/>
            <a:ext cx="49631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502</Words>
  <Application>Microsoft Office PowerPoint</Application>
  <PresentationFormat>와이드스크린</PresentationFormat>
  <Paragraphs>204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연세</vt:lpstr>
      <vt:lpstr>조선일보명조</vt:lpstr>
      <vt:lpstr>Arial</vt:lpstr>
      <vt:lpstr>Calibri</vt:lpstr>
      <vt:lpstr>Times New Roman</vt:lpstr>
      <vt:lpstr>Wingdings</vt:lpstr>
      <vt:lpstr>Office 테마</vt:lpstr>
      <vt:lpstr> Lecture 5 Hazards  Courtesy of A. Shrivastava (ASU) &amp; Tack-Don Han (Yonsei) </vt:lpstr>
      <vt:lpstr>PowerPoint 프레젠테이션</vt:lpstr>
      <vt:lpstr>Structural Hazards</vt:lpstr>
      <vt:lpstr>Instructions interact within the Pipeline</vt:lpstr>
      <vt:lpstr>Memory Structures</vt:lpstr>
      <vt:lpstr>Structural Hazard</vt:lpstr>
      <vt:lpstr>Structural Hazards - Overview</vt:lpstr>
      <vt:lpstr>How is it resolved?</vt:lpstr>
      <vt:lpstr>Or alternatively…</vt:lpstr>
      <vt:lpstr>Dual-port vs. Single-port Memory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237</cp:revision>
  <dcterms:created xsi:type="dcterms:W3CDTF">2015-05-11T14:27:05Z</dcterms:created>
  <dcterms:modified xsi:type="dcterms:W3CDTF">2017-02-23T04:48:24Z</dcterms:modified>
</cp:coreProperties>
</file>