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392" r:id="rId2"/>
    <p:sldId id="363" r:id="rId3"/>
    <p:sldId id="393" r:id="rId4"/>
    <p:sldId id="403" r:id="rId5"/>
    <p:sldId id="404" r:id="rId6"/>
    <p:sldId id="405" r:id="rId7"/>
    <p:sldId id="406" r:id="rId8"/>
    <p:sldId id="407" r:id="rId9"/>
    <p:sldId id="408" r:id="rId10"/>
    <p:sldId id="409" r:id="rId11"/>
    <p:sldId id="419" r:id="rId12"/>
    <p:sldId id="416" r:id="rId13"/>
    <p:sldId id="412" r:id="rId14"/>
    <p:sldId id="413" r:id="rId15"/>
    <p:sldId id="414" r:id="rId16"/>
    <p:sldId id="417" r:id="rId17"/>
    <p:sldId id="420" r:id="rId18"/>
    <p:sldId id="421"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CC0066"/>
    <a:srgbClr val="FF0000"/>
    <a:srgbClr val="077DC5"/>
    <a:srgbClr val="5B9BD5"/>
    <a:srgbClr val="184A6B"/>
    <a:srgbClr val="2CE1E5"/>
    <a:srgbClr val="2CDFE3"/>
    <a:srgbClr val="7FD4E8"/>
    <a:srgbClr val="A0D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41" autoAdjust="0"/>
    <p:restoredTop sz="94660"/>
  </p:normalViewPr>
  <p:slideViewPr>
    <p:cSldViewPr snapToGrid="0">
      <p:cViewPr varScale="1">
        <p:scale>
          <a:sx n="160" d="100"/>
          <a:sy n="160" d="100"/>
        </p:scale>
        <p:origin x="150" y="672"/>
      </p:cViewPr>
      <p:guideLst>
        <p:guide orient="horz" pos="2183"/>
        <p:guide pos="3840"/>
      </p:guideLst>
    </p:cSldViewPr>
  </p:slideViewPr>
  <p:notesTextViewPr>
    <p:cViewPr>
      <p:scale>
        <a:sx n="1" d="1"/>
        <a:sy n="1" d="1"/>
      </p:scale>
      <p:origin x="0" y="0"/>
    </p:cViewPr>
  </p:notesTextViewPr>
  <p:notesViewPr>
    <p:cSldViewPr snapToGrid="0">
      <p:cViewPr varScale="1">
        <p:scale>
          <a:sx n="125" d="100"/>
          <a:sy n="125" d="100"/>
        </p:scale>
        <p:origin x="49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7F3033-B2B0-4232-82E9-ECA9E66812C0}" type="datetimeFigureOut">
              <a:rPr lang="ko-KR" altLang="en-US" smtClean="0"/>
              <a:t>2017-02-23</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E3DBF2-A26E-411F-86B1-2BF68002AAB4}" type="slidenum">
              <a:rPr lang="ko-KR" altLang="en-US" smtClean="0"/>
              <a:t>‹#›</a:t>
            </a:fld>
            <a:endParaRPr lang="ko-KR" altLang="en-US"/>
          </a:p>
        </p:txBody>
      </p:sp>
    </p:spTree>
    <p:extLst>
      <p:ext uri="{BB962C8B-B14F-4D97-AF65-F5344CB8AC3E}">
        <p14:creationId xmlns:p14="http://schemas.microsoft.com/office/powerpoint/2010/main" val="229049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A8A4BE-FD52-49F8-BE73-84B9B8122874}" type="datetimeFigureOut">
              <a:rPr lang="ko-KR" altLang="en-US" smtClean="0"/>
              <a:t>2017-02-23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100A4-F4DB-4ACD-9BB6-187BFC181B90}" type="slidenum">
              <a:rPr lang="ko-KR" altLang="en-US" smtClean="0"/>
              <a:t>‹#›</a:t>
            </a:fld>
            <a:endParaRPr lang="ko-KR" altLang="en-US"/>
          </a:p>
        </p:txBody>
      </p:sp>
    </p:spTree>
    <p:extLst>
      <p:ext uri="{BB962C8B-B14F-4D97-AF65-F5344CB8AC3E}">
        <p14:creationId xmlns:p14="http://schemas.microsoft.com/office/powerpoint/2010/main" val="228798620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F5A100A4-F4DB-4ACD-9BB6-187BFC181B90}" type="slidenum">
              <a:rPr lang="ko-KR" altLang="en-US" smtClean="0"/>
              <a:t>1</a:t>
            </a:fld>
            <a:endParaRPr lang="ko-KR" altLang="en-US"/>
          </a:p>
        </p:txBody>
      </p:sp>
    </p:spTree>
    <p:extLst>
      <p:ext uri="{BB962C8B-B14F-4D97-AF65-F5344CB8AC3E}">
        <p14:creationId xmlns:p14="http://schemas.microsoft.com/office/powerpoint/2010/main" val="1611826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8434" name="Rectangle 2"/>
          <p:cNvSpPr>
            <a:spLocks noGrp="1" noChangeArrowheads="1"/>
          </p:cNvSpPr>
          <p:nvPr>
            <p:ph type="body" idx="1"/>
          </p:nvPr>
        </p:nvSpPr>
        <p:spPr>
          <a:xfrm>
            <a:off x="516434" y="4345214"/>
            <a:ext cx="5909964" cy="4113893"/>
          </a:xfrm>
          <a:noFill/>
          <a:ln>
            <a:noFill/>
          </a:ln>
        </p:spPr>
        <p:txBody>
          <a:bodyPr lIns="92902" tIns="45636" rIns="92902" bIns="45636"/>
          <a:lstStyle/>
          <a:p>
            <a:r>
              <a:rPr lang="en-US"/>
              <a:t>Notice that for now we are showing the forwarded data coming out of the ALU.  After looking at the problem more closely we will see that it really is supplied by the pipeline register EX/MEM and will depict it as such.</a:t>
            </a:r>
          </a:p>
        </p:txBody>
      </p:sp>
      <p:sp>
        <p:nvSpPr>
          <p:cNvPr id="1298435" name="Rectangle 3"/>
          <p:cNvSpPr>
            <a:spLocks noGrp="1" noRot="1" noChangeAspect="1" noChangeArrowheads="1" noTextEdit="1"/>
          </p:cNvSpPr>
          <p:nvPr>
            <p:ph type="sldImg"/>
          </p:nvPr>
        </p:nvSpPr>
        <p:spPr>
          <a:xfrm>
            <a:off x="400050" y="585788"/>
            <a:ext cx="6073775" cy="3417887"/>
          </a:xfrm>
          <a:ln/>
        </p:spPr>
      </p:sp>
    </p:spTree>
    <p:extLst>
      <p:ext uri="{BB962C8B-B14F-4D97-AF65-F5344CB8AC3E}">
        <p14:creationId xmlns:p14="http://schemas.microsoft.com/office/powerpoint/2010/main" val="2411739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Rectangle 2"/>
          <p:cNvSpPr>
            <a:spLocks noGrp="1" noChangeArrowheads="1"/>
          </p:cNvSpPr>
          <p:nvPr>
            <p:ph type="body" idx="1"/>
          </p:nvPr>
        </p:nvSpPr>
        <p:spPr>
          <a:xfrm>
            <a:off x="516434" y="4345214"/>
            <a:ext cx="5909964" cy="4113893"/>
          </a:xfrm>
          <a:noFill/>
          <a:ln>
            <a:noFill/>
          </a:ln>
        </p:spPr>
        <p:txBody>
          <a:bodyPr lIns="92902" tIns="45636" rIns="92902" bIns="45636"/>
          <a:lstStyle/>
          <a:p>
            <a:r>
              <a:rPr lang="en-US" dirty="0"/>
              <a:t>For lecture</a:t>
            </a:r>
          </a:p>
        </p:txBody>
      </p:sp>
      <p:sp>
        <p:nvSpPr>
          <p:cNvPr id="1293315" name="Rectangle 3"/>
          <p:cNvSpPr>
            <a:spLocks noGrp="1" noRot="1" noChangeAspect="1" noChangeArrowheads="1" noTextEdit="1"/>
          </p:cNvSpPr>
          <p:nvPr>
            <p:ph type="sldImg"/>
          </p:nvPr>
        </p:nvSpPr>
        <p:spPr>
          <a:xfrm>
            <a:off x="400050" y="585788"/>
            <a:ext cx="6073775" cy="3417887"/>
          </a:xfrm>
          <a:ln/>
        </p:spPr>
      </p:sp>
    </p:spTree>
    <p:extLst>
      <p:ext uri="{BB962C8B-B14F-4D97-AF65-F5344CB8AC3E}">
        <p14:creationId xmlns:p14="http://schemas.microsoft.com/office/powerpoint/2010/main" val="1867076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F5A100A4-F4DB-4ACD-9BB6-187BFC181B90}" type="slidenum">
              <a:rPr lang="ko-KR" altLang="en-US" smtClean="0"/>
              <a:t>18</a:t>
            </a:fld>
            <a:endParaRPr lang="ko-KR" altLang="en-US"/>
          </a:p>
        </p:txBody>
      </p:sp>
    </p:spTree>
    <p:extLst>
      <p:ext uri="{BB962C8B-B14F-4D97-AF65-F5344CB8AC3E}">
        <p14:creationId xmlns:p14="http://schemas.microsoft.com/office/powerpoint/2010/main" val="468769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F5A100A4-F4DB-4ACD-9BB6-187BFC181B90}" type="slidenum">
              <a:rPr lang="ko-KR" altLang="en-US" smtClean="0"/>
              <a:t>2</a:t>
            </a:fld>
            <a:endParaRPr lang="ko-KR" altLang="en-US"/>
          </a:p>
        </p:txBody>
      </p:sp>
    </p:spTree>
    <p:extLst>
      <p:ext uri="{BB962C8B-B14F-4D97-AF65-F5344CB8AC3E}">
        <p14:creationId xmlns:p14="http://schemas.microsoft.com/office/powerpoint/2010/main" val="4071542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Rectangle 2"/>
          <p:cNvSpPr>
            <a:spLocks noGrp="1" noChangeArrowheads="1"/>
          </p:cNvSpPr>
          <p:nvPr>
            <p:ph type="body" idx="1"/>
          </p:nvPr>
        </p:nvSpPr>
        <p:spPr>
          <a:xfrm>
            <a:off x="516434" y="4345214"/>
            <a:ext cx="5909964" cy="4113893"/>
          </a:xfrm>
          <a:ln>
            <a:noFill/>
          </a:ln>
        </p:spPr>
        <p:txBody>
          <a:bodyPr lIns="92902" tIns="45636" rIns="92902" bIns="45636"/>
          <a:lstStyle/>
          <a:p>
            <a:endParaRPr lang="en-US"/>
          </a:p>
        </p:txBody>
      </p:sp>
      <p:sp>
        <p:nvSpPr>
          <p:cNvPr id="1232899" name="Rectangle 3"/>
          <p:cNvSpPr>
            <a:spLocks noGrp="1" noRot="1" noChangeAspect="1" noChangeArrowheads="1" noTextEdit="1"/>
          </p:cNvSpPr>
          <p:nvPr>
            <p:ph type="sldImg"/>
          </p:nvPr>
        </p:nvSpPr>
        <p:spPr>
          <a:xfrm>
            <a:off x="400050" y="585788"/>
            <a:ext cx="6073775" cy="3417887"/>
          </a:xfrm>
          <a:ln/>
        </p:spPr>
      </p:sp>
    </p:spTree>
    <p:extLst>
      <p:ext uri="{BB962C8B-B14F-4D97-AF65-F5344CB8AC3E}">
        <p14:creationId xmlns:p14="http://schemas.microsoft.com/office/powerpoint/2010/main" val="2169864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Rectangle 2"/>
          <p:cNvSpPr>
            <a:spLocks noGrp="1" noChangeArrowheads="1"/>
          </p:cNvSpPr>
          <p:nvPr>
            <p:ph type="body" idx="1"/>
          </p:nvPr>
        </p:nvSpPr>
        <p:spPr>
          <a:xfrm>
            <a:off x="516434" y="4345214"/>
            <a:ext cx="5909964" cy="4113893"/>
          </a:xfrm>
          <a:ln>
            <a:noFill/>
          </a:ln>
        </p:spPr>
        <p:txBody>
          <a:bodyPr lIns="92902" tIns="45636" rIns="92902" bIns="45636"/>
          <a:lstStyle/>
          <a:p>
            <a:endParaRPr lang="en-US"/>
          </a:p>
        </p:txBody>
      </p:sp>
      <p:sp>
        <p:nvSpPr>
          <p:cNvPr id="1232899" name="Rectangle 3"/>
          <p:cNvSpPr>
            <a:spLocks noGrp="1" noRot="1" noChangeAspect="1" noChangeArrowheads="1" noTextEdit="1"/>
          </p:cNvSpPr>
          <p:nvPr>
            <p:ph type="sldImg"/>
          </p:nvPr>
        </p:nvSpPr>
        <p:spPr>
          <a:xfrm>
            <a:off x="400050" y="585788"/>
            <a:ext cx="6073775" cy="3417887"/>
          </a:xfrm>
          <a:ln/>
        </p:spPr>
      </p:sp>
    </p:spTree>
    <p:extLst>
      <p:ext uri="{BB962C8B-B14F-4D97-AF65-F5344CB8AC3E}">
        <p14:creationId xmlns:p14="http://schemas.microsoft.com/office/powerpoint/2010/main" val="222294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Rectangle 2"/>
          <p:cNvSpPr>
            <a:spLocks noGrp="1" noChangeArrowheads="1"/>
          </p:cNvSpPr>
          <p:nvPr>
            <p:ph type="body" idx="1"/>
          </p:nvPr>
        </p:nvSpPr>
        <p:spPr>
          <a:xfrm>
            <a:off x="516434" y="4345214"/>
            <a:ext cx="5909964" cy="4113893"/>
          </a:xfrm>
          <a:ln>
            <a:noFill/>
          </a:ln>
        </p:spPr>
        <p:txBody>
          <a:bodyPr lIns="92902" tIns="45636" rIns="92902" bIns="45636"/>
          <a:lstStyle/>
          <a:p>
            <a:endParaRPr lang="en-US"/>
          </a:p>
        </p:txBody>
      </p:sp>
      <p:sp>
        <p:nvSpPr>
          <p:cNvPr id="1232899" name="Rectangle 3"/>
          <p:cNvSpPr>
            <a:spLocks noGrp="1" noRot="1" noChangeAspect="1" noChangeArrowheads="1" noTextEdit="1"/>
          </p:cNvSpPr>
          <p:nvPr>
            <p:ph type="sldImg"/>
          </p:nvPr>
        </p:nvSpPr>
        <p:spPr>
          <a:xfrm>
            <a:off x="400050" y="585788"/>
            <a:ext cx="6073775" cy="3417887"/>
          </a:xfrm>
          <a:ln/>
        </p:spPr>
      </p:sp>
    </p:spTree>
    <p:extLst>
      <p:ext uri="{BB962C8B-B14F-4D97-AF65-F5344CB8AC3E}">
        <p14:creationId xmlns:p14="http://schemas.microsoft.com/office/powerpoint/2010/main" val="2321782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body" idx="1"/>
          </p:nvPr>
        </p:nvSpPr>
        <p:spPr>
          <a:xfrm>
            <a:off x="516434" y="4345214"/>
            <a:ext cx="5909964" cy="4113893"/>
          </a:xfrm>
          <a:noFill/>
          <a:ln>
            <a:noFill/>
          </a:ln>
        </p:spPr>
        <p:txBody>
          <a:bodyPr lIns="92902" tIns="45636" rIns="92902" bIns="45636"/>
          <a:lstStyle/>
          <a:p>
            <a:r>
              <a:rPr lang="en-US"/>
              <a:t>Notice that for now we are showing the forwarded data coming out of the ALU.  After looking at the problem more closely we will see that it really is supplied by the pipeline register EX/MEM and will depict it as such.</a:t>
            </a:r>
          </a:p>
        </p:txBody>
      </p:sp>
      <p:sp>
        <p:nvSpPr>
          <p:cNvPr id="1247235" name="Rectangle 3"/>
          <p:cNvSpPr>
            <a:spLocks noGrp="1" noRot="1" noChangeAspect="1" noChangeArrowheads="1" noTextEdit="1"/>
          </p:cNvSpPr>
          <p:nvPr>
            <p:ph type="sldImg"/>
          </p:nvPr>
        </p:nvSpPr>
        <p:spPr>
          <a:xfrm>
            <a:off x="400050" y="585788"/>
            <a:ext cx="6073775" cy="3417887"/>
          </a:xfrm>
          <a:ln/>
        </p:spPr>
      </p:sp>
    </p:spTree>
    <p:extLst>
      <p:ext uri="{BB962C8B-B14F-4D97-AF65-F5344CB8AC3E}">
        <p14:creationId xmlns:p14="http://schemas.microsoft.com/office/powerpoint/2010/main" val="4267401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p:cNvSpPr>
            <a:spLocks noGrp="1" noRot="1" noChangeAspect="1" noChangeArrowheads="1" noTextEdit="1"/>
          </p:cNvSpPr>
          <p:nvPr>
            <p:ph type="sldImg"/>
          </p:nvPr>
        </p:nvSpPr>
        <p:spPr/>
      </p:sp>
      <p:sp>
        <p:nvSpPr>
          <p:cNvPr id="1301507" name="Rectangle 3"/>
          <p:cNvSpPr>
            <a:spLocks noGrp="1" noChangeArrowheads="1"/>
          </p:cNvSpPr>
          <p:nvPr>
            <p:ph type="body" idx="1"/>
          </p:nvPr>
        </p:nvSpPr>
        <p:spPr>
          <a:ln/>
        </p:spPr>
        <p:txBody>
          <a:bodyPr/>
          <a:lstStyle/>
          <a:p>
            <a:pPr marL="198213" indent="-198213"/>
            <a:r>
              <a:rPr lang="en-US" dirty="0"/>
              <a:t>For lecture.</a:t>
            </a:r>
          </a:p>
          <a:p>
            <a:pPr marL="198213" indent="-198213"/>
            <a:endParaRPr lang="en-US" dirty="0"/>
          </a:p>
          <a:p>
            <a:pPr marL="198213" indent="-198213"/>
            <a:r>
              <a:rPr lang="en-US" dirty="0"/>
              <a:t>How many bits wide is each pipeline register now?</a:t>
            </a:r>
          </a:p>
          <a:p>
            <a:pPr marL="198213" indent="-198213"/>
            <a:r>
              <a:rPr lang="en-US" dirty="0"/>
              <a:t>ID/EX – 9 + 32x4 + 10 = 147 + 10 = 157</a:t>
            </a:r>
          </a:p>
          <a:p>
            <a:pPr marL="198213" indent="-198213"/>
            <a:endParaRPr lang="en-US" dirty="0"/>
          </a:p>
          <a:p>
            <a:pPr marL="198213" indent="-198213"/>
            <a:r>
              <a:rPr lang="en-US" dirty="0"/>
              <a:t>Control line inputs to Forward Unit EX/</a:t>
            </a:r>
            <a:r>
              <a:rPr lang="en-US" dirty="0" err="1"/>
              <a:t>MEM.RegWrite</a:t>
            </a:r>
            <a:r>
              <a:rPr lang="en-US" dirty="0"/>
              <a:t> and MEM/</a:t>
            </a:r>
            <a:r>
              <a:rPr lang="en-US" dirty="0" err="1"/>
              <a:t>WB.RegWrite</a:t>
            </a:r>
            <a:r>
              <a:rPr lang="en-US" dirty="0"/>
              <a:t> not shown on diagram</a:t>
            </a:r>
          </a:p>
        </p:txBody>
      </p:sp>
    </p:spTree>
    <p:extLst>
      <p:ext uri="{BB962C8B-B14F-4D97-AF65-F5344CB8AC3E}">
        <p14:creationId xmlns:p14="http://schemas.microsoft.com/office/powerpoint/2010/main" val="1303819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p:cNvSpPr>
            <a:spLocks noGrp="1" noRot="1" noChangeAspect="1" noChangeArrowheads="1" noTextEdit="1"/>
          </p:cNvSpPr>
          <p:nvPr>
            <p:ph type="sldImg"/>
          </p:nvPr>
        </p:nvSpPr>
        <p:spPr/>
      </p:sp>
      <p:sp>
        <p:nvSpPr>
          <p:cNvPr id="1301507" name="Rectangle 3"/>
          <p:cNvSpPr>
            <a:spLocks noGrp="1" noChangeArrowheads="1"/>
          </p:cNvSpPr>
          <p:nvPr>
            <p:ph type="body" idx="1"/>
          </p:nvPr>
        </p:nvSpPr>
        <p:spPr>
          <a:ln/>
        </p:spPr>
        <p:txBody>
          <a:bodyPr/>
          <a:lstStyle/>
          <a:p>
            <a:pPr marL="198213" indent="-198213"/>
            <a:r>
              <a:rPr lang="en-US" dirty="0"/>
              <a:t>For lecture.</a:t>
            </a:r>
          </a:p>
          <a:p>
            <a:pPr marL="198213" indent="-198213"/>
            <a:endParaRPr lang="en-US" dirty="0"/>
          </a:p>
          <a:p>
            <a:pPr marL="198213" indent="-198213"/>
            <a:r>
              <a:rPr lang="en-US" dirty="0"/>
              <a:t>How many bits wide is each pipeline register now?</a:t>
            </a:r>
          </a:p>
          <a:p>
            <a:pPr marL="198213" indent="-198213"/>
            <a:r>
              <a:rPr lang="en-US" dirty="0"/>
              <a:t>ID/EX – 9 + 32x4 + 10 = 147 + 10 = 157</a:t>
            </a:r>
          </a:p>
          <a:p>
            <a:pPr marL="198213" indent="-198213"/>
            <a:endParaRPr lang="en-US" dirty="0"/>
          </a:p>
          <a:p>
            <a:pPr marL="198213" indent="-198213"/>
            <a:r>
              <a:rPr lang="en-US" dirty="0"/>
              <a:t>Control line inputs to Forward Unit EX/</a:t>
            </a:r>
            <a:r>
              <a:rPr lang="en-US" dirty="0" err="1"/>
              <a:t>MEM.RegWrite</a:t>
            </a:r>
            <a:r>
              <a:rPr lang="en-US" dirty="0"/>
              <a:t> and MEM/</a:t>
            </a:r>
            <a:r>
              <a:rPr lang="en-US" dirty="0" err="1"/>
              <a:t>WB.RegWrite</a:t>
            </a:r>
            <a:r>
              <a:rPr lang="en-US" dirty="0"/>
              <a:t> not shown on diagram</a:t>
            </a:r>
          </a:p>
        </p:txBody>
      </p:sp>
    </p:spTree>
    <p:extLst>
      <p:ext uri="{BB962C8B-B14F-4D97-AF65-F5344CB8AC3E}">
        <p14:creationId xmlns:p14="http://schemas.microsoft.com/office/powerpoint/2010/main" val="3286710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8434" name="Rectangle 2"/>
          <p:cNvSpPr>
            <a:spLocks noGrp="1" noChangeArrowheads="1"/>
          </p:cNvSpPr>
          <p:nvPr>
            <p:ph type="body" idx="1"/>
          </p:nvPr>
        </p:nvSpPr>
        <p:spPr>
          <a:xfrm>
            <a:off x="516434" y="4345214"/>
            <a:ext cx="5909964" cy="4113893"/>
          </a:xfrm>
          <a:noFill/>
          <a:ln>
            <a:noFill/>
          </a:ln>
        </p:spPr>
        <p:txBody>
          <a:bodyPr lIns="92902" tIns="45636" rIns="92902" bIns="45636"/>
          <a:lstStyle/>
          <a:p>
            <a:r>
              <a:rPr lang="en-US"/>
              <a:t>Notice that for now we are showing the forwarded data coming out of the ALU.  After looking at the problem more closely we will see that it really is supplied by the pipeline register EX/MEM and will depict it as such.</a:t>
            </a:r>
          </a:p>
        </p:txBody>
      </p:sp>
      <p:sp>
        <p:nvSpPr>
          <p:cNvPr id="1298435" name="Rectangle 3"/>
          <p:cNvSpPr>
            <a:spLocks noGrp="1" noRot="1" noChangeAspect="1" noChangeArrowheads="1" noTextEdit="1"/>
          </p:cNvSpPr>
          <p:nvPr>
            <p:ph type="sldImg"/>
          </p:nvPr>
        </p:nvSpPr>
        <p:spPr>
          <a:xfrm>
            <a:off x="400050" y="585788"/>
            <a:ext cx="6073775" cy="3417887"/>
          </a:xfrm>
          <a:ln/>
        </p:spPr>
      </p:sp>
    </p:spTree>
    <p:extLst>
      <p:ext uri="{BB962C8B-B14F-4D97-AF65-F5344CB8AC3E}">
        <p14:creationId xmlns:p14="http://schemas.microsoft.com/office/powerpoint/2010/main" val="29033753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pic>
        <p:nvPicPr>
          <p:cNvPr id="19" name="그림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4979" cy="6856327"/>
          </a:xfrm>
          <a:prstGeom prst="rect">
            <a:avLst/>
          </a:prstGeom>
        </p:spPr>
      </p:pic>
      <p:sp>
        <p:nvSpPr>
          <p:cNvPr id="20" name="직사각형 19"/>
          <p:cNvSpPr/>
          <p:nvPr userDrawn="1"/>
        </p:nvSpPr>
        <p:spPr>
          <a:xfrm>
            <a:off x="-2979" y="4856621"/>
            <a:ext cx="12194979" cy="1544179"/>
          </a:xfrm>
          <a:prstGeom prst="rect">
            <a:avLst/>
          </a:prstGeom>
          <a:solidFill>
            <a:srgbClr val="FFFFFF">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연세"/>
            </a:endParaRPr>
          </a:p>
        </p:txBody>
      </p:sp>
      <p:cxnSp>
        <p:nvCxnSpPr>
          <p:cNvPr id="22" name="직선 연결선 21"/>
          <p:cNvCxnSpPr/>
          <p:nvPr userDrawn="1"/>
        </p:nvCxnSpPr>
        <p:spPr>
          <a:xfrm>
            <a:off x="2440795" y="3055177"/>
            <a:ext cx="7307427"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23" name="그림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224299"/>
            <a:ext cx="2249586" cy="876677"/>
          </a:xfrm>
          <a:prstGeom prst="rect">
            <a:avLst/>
          </a:prstGeom>
        </p:spPr>
      </p:pic>
      <p:sp>
        <p:nvSpPr>
          <p:cNvPr id="30" name="제목 1"/>
          <p:cNvSpPr>
            <a:spLocks noGrp="1"/>
          </p:cNvSpPr>
          <p:nvPr>
            <p:ph type="ctrTitle" hasCustomPrompt="1"/>
          </p:nvPr>
        </p:nvSpPr>
        <p:spPr>
          <a:xfrm>
            <a:off x="5490705" y="2392192"/>
            <a:ext cx="1210588" cy="646331"/>
          </a:xfrm>
          <a:prstGeom prst="rect">
            <a:avLst/>
          </a:prstGeom>
          <a:noFill/>
        </p:spPr>
        <p:txBody>
          <a:bodyPr wrap="none" rtlCol="0">
            <a:spAutoFit/>
          </a:bodyPr>
          <a:lstStyle>
            <a:lvl1pPr algn="ctr">
              <a:defRPr lang="ko-KR" altLang="en-US" sz="4000" dirty="0">
                <a:solidFill>
                  <a:schemeClr val="tx2">
                    <a:lumMod val="50000"/>
                  </a:schemeClr>
                </a:solidFill>
                <a:latin typeface="+mj-lt"/>
                <a:ea typeface="+mj-ea"/>
                <a:cs typeface="+mn-cs"/>
              </a:defRPr>
            </a:lvl1pPr>
          </a:lstStyle>
          <a:p>
            <a:pPr marL="0" lvl="0"/>
            <a:r>
              <a:rPr lang="en-US" altLang="ko-KR" dirty="0" smtClean="0"/>
              <a:t>Title </a:t>
            </a:r>
            <a:endParaRPr lang="ko-KR" altLang="en-US" dirty="0"/>
          </a:p>
        </p:txBody>
      </p:sp>
      <p:sp>
        <p:nvSpPr>
          <p:cNvPr id="31" name="부제목 2"/>
          <p:cNvSpPr>
            <a:spLocks noGrp="1"/>
          </p:cNvSpPr>
          <p:nvPr>
            <p:ph type="subTitle" idx="1" hasCustomPrompt="1"/>
          </p:nvPr>
        </p:nvSpPr>
        <p:spPr>
          <a:xfrm>
            <a:off x="8766756" y="5388644"/>
            <a:ext cx="2550698" cy="480131"/>
          </a:xfrm>
          <a:prstGeom prst="rect">
            <a:avLst/>
          </a:prstGeom>
          <a:noFill/>
        </p:spPr>
        <p:txBody>
          <a:bodyPr wrap="none" rtlCol="0">
            <a:spAutoFit/>
          </a:bodyPr>
          <a:lstStyle>
            <a:lvl1pPr marL="0" indent="0">
              <a:buNone/>
              <a:defRPr lang="ko-KR" altLang="en-US" baseline="0" dirty="0">
                <a:solidFill>
                  <a:schemeClr val="tx2">
                    <a:lumMod val="50000"/>
                  </a:schemeClr>
                </a:solidFill>
                <a:latin typeface="+mj-lt"/>
                <a:ea typeface="+mj-ea"/>
              </a:defRPr>
            </a:lvl1pPr>
          </a:lstStyle>
          <a:p>
            <a:pPr marL="0" lvl="0"/>
            <a:r>
              <a:rPr lang="en-US" altLang="ko-KR" dirty="0" err="1" smtClean="0"/>
              <a:t>Kyoungwoo</a:t>
            </a:r>
            <a:r>
              <a:rPr lang="en-US" altLang="ko-KR" dirty="0" smtClean="0"/>
              <a:t> Lee </a:t>
            </a:r>
            <a:endParaRPr lang="ko-KR" altLang="en-US" dirty="0"/>
          </a:p>
        </p:txBody>
      </p:sp>
      <p:sp>
        <p:nvSpPr>
          <p:cNvPr id="42" name="텍스트 개체 틀 41"/>
          <p:cNvSpPr>
            <a:spLocks noGrp="1"/>
          </p:cNvSpPr>
          <p:nvPr>
            <p:ph type="body" sz="quarter" idx="10" hasCustomPrompt="1"/>
          </p:nvPr>
        </p:nvSpPr>
        <p:spPr>
          <a:xfrm>
            <a:off x="63500" y="63500"/>
            <a:ext cx="1346844" cy="480131"/>
          </a:xfrm>
          <a:prstGeom prst="rect">
            <a:avLst/>
          </a:prstGeom>
          <a:noFill/>
        </p:spPr>
        <p:txBody>
          <a:bodyPr wrap="none" rtlCol="0">
            <a:spAutoFit/>
          </a:bodyPr>
          <a:lstStyle>
            <a:lvl1pPr marL="228600" indent="-228600">
              <a:buFontTx/>
              <a:buNone/>
              <a:defRPr lang="ko-KR" altLang="en-US" baseline="0" dirty="0">
                <a:solidFill>
                  <a:schemeClr val="tx2">
                    <a:lumMod val="50000"/>
                  </a:schemeClr>
                </a:solidFill>
                <a:latin typeface="+mj-lt"/>
                <a:ea typeface="+mj-ea"/>
              </a:defRPr>
            </a:lvl1pPr>
          </a:lstStyle>
          <a:p>
            <a:pPr marL="0" lvl="0" indent="0"/>
            <a:r>
              <a:rPr lang="en-US" altLang="ko-KR" dirty="0" smtClean="0"/>
              <a:t>Subject </a:t>
            </a:r>
            <a:endParaRPr lang="ko-KR" altLang="en-US" dirty="0"/>
          </a:p>
        </p:txBody>
      </p:sp>
    </p:spTree>
    <p:extLst>
      <p:ext uri="{BB962C8B-B14F-4D97-AF65-F5344CB8AC3E}">
        <p14:creationId xmlns:p14="http://schemas.microsoft.com/office/powerpoint/2010/main" val="1748379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ko-KR" altLang="en-US" dirty="0" smtClean="0"/>
              <a:t>마스터 제목 스타일 편집</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dirty="0" smtClean="0"/>
              <a:t>마스터 텍스트 스타일을 편집합니다</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B631F74-FB9B-4033-B754-5D496BB13472}" type="datetime1">
              <a:rPr lang="en-US" altLang="ko-KR" smtClean="0"/>
              <a:t>2/23/2017</a:t>
            </a:fld>
            <a:endParaRPr lang="ko-KR" alt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ko-KR" altLang="en-US" dirty="0"/>
          </a:p>
        </p:txBody>
      </p:sp>
      <p:sp>
        <p:nvSpPr>
          <p:cNvPr id="7" name="Slide Number Placeholder 5"/>
          <p:cNvSpPr>
            <a:spLocks noGrp="1"/>
          </p:cNvSpPr>
          <p:nvPr>
            <p:ph type="sldNum" sz="quarter" idx="12"/>
          </p:nvPr>
        </p:nvSpPr>
        <p:spPr>
          <a:xfrm>
            <a:off x="10887074" y="6525864"/>
            <a:ext cx="805719" cy="365125"/>
          </a:xfrm>
          <a:prstGeom prst="rect">
            <a:avLst/>
          </a:prstGeom>
        </p:spPr>
        <p:txBody>
          <a:bodyPr/>
          <a:lstStyle>
            <a:lvl1pPr algn="r">
              <a:defRPr/>
            </a:lvl1pPr>
          </a:lstStyle>
          <a:p>
            <a:fld id="{9EAC7E9F-0A6F-4D09-8C4D-979C938E7B57}" type="slidenum">
              <a:rPr lang="ko-KR" altLang="en-US" smtClean="0"/>
              <a:pPr/>
              <a:t>‹#›</a:t>
            </a:fld>
            <a:endParaRPr lang="ko-KR" altLang="en-US"/>
          </a:p>
        </p:txBody>
      </p:sp>
    </p:spTree>
    <p:extLst>
      <p:ext uri="{BB962C8B-B14F-4D97-AF65-F5344CB8AC3E}">
        <p14:creationId xmlns:p14="http://schemas.microsoft.com/office/powerpoint/2010/main" val="3113892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학습 목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7"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defRPr>
            </a:lvl1pPr>
          </a:lstStyle>
          <a:p>
            <a:fld id="{5BC373C5-40C0-4198-9E06-0924FC79B413}" type="slidenum">
              <a:rPr lang="ko-KR" altLang="en-US" smtClean="0"/>
              <a:pPr/>
              <a:t>‹#›</a:t>
            </a:fld>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Tree>
    <p:extLst>
      <p:ext uri="{BB962C8B-B14F-4D97-AF65-F5344CB8AC3E}">
        <p14:creationId xmlns:p14="http://schemas.microsoft.com/office/powerpoint/2010/main" val="41037631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32657"/>
            <a:ext cx="10972800" cy="564221"/>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124745"/>
            <a:ext cx="10972800" cy="5001419"/>
          </a:xfrm>
          <a:prstGeom prst="rect">
            <a:avLst/>
          </a:prstGeom>
        </p:spPr>
        <p:txBody>
          <a:bodyPr/>
          <a:lstStyle>
            <a:lvl1pPr marL="228600" indent="-228600">
              <a:buFont typeface="Wingdings" panose="05000000000000000000" pitchFamily="2" charset="2"/>
              <a:buChar char="l"/>
              <a:defRPr/>
            </a:lvl1pPr>
            <a:lvl2pPr marL="685800" indent="-228600">
              <a:buFont typeface="Wingdings" panose="05000000000000000000" pitchFamily="2" charset="2"/>
              <a:buChar char="Ø"/>
              <a:defRPr/>
            </a:lvl2pPr>
            <a:lvl3pPr marL="1143000" indent="-228600">
              <a:buFont typeface="Wingdings" panose="05000000000000000000" pitchFamily="2" charset="2"/>
              <a:buChar char="u"/>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11409081" y="6526306"/>
            <a:ext cx="528277" cy="331694"/>
          </a:xfrm>
          <a:prstGeom prst="rect">
            <a:avLst/>
          </a:prstGeom>
        </p:spPr>
        <p:txBody>
          <a:bodyPr/>
          <a:lstStyle>
            <a:lvl1pPr>
              <a:defRPr sz="1400"/>
            </a:lvl1pPr>
          </a:lstStyle>
          <a:p>
            <a:fld id="{3CC63E4C-4642-794D-A2FD-70F6B81535F5}" type="slidenum">
              <a:rPr lang="en-US" smtClean="0"/>
              <a:pPr/>
              <a:t>‹#›</a:t>
            </a:fld>
            <a:endParaRPr lang="en-US"/>
          </a:p>
        </p:txBody>
      </p:sp>
    </p:spTree>
    <p:extLst>
      <p:ext uri="{BB962C8B-B14F-4D97-AF65-F5344CB8AC3E}">
        <p14:creationId xmlns:p14="http://schemas.microsoft.com/office/powerpoint/2010/main" val="3691893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a:prstGeom prst="rect">
            <a:avLst/>
          </a:prstGeom>
        </p:spPr>
        <p:txBody>
          <a:bodyPr/>
          <a:lstStyle/>
          <a:p>
            <a:r>
              <a:rPr kumimoji="0" lang="en-US" smtClean="0"/>
              <a:t>Click to edit Master title style</a:t>
            </a:r>
            <a:endParaRPr kumimoji="0" lang="en-US" dirty="0"/>
          </a:p>
        </p:txBody>
      </p:sp>
      <p:sp>
        <p:nvSpPr>
          <p:cNvPr id="7" name="Slide Number Placeholder 5"/>
          <p:cNvSpPr>
            <a:spLocks noGrp="1"/>
          </p:cNvSpPr>
          <p:nvPr>
            <p:ph type="sldNum" sz="quarter" idx="12"/>
          </p:nvPr>
        </p:nvSpPr>
        <p:spPr>
          <a:xfrm>
            <a:off x="11401193" y="6537960"/>
            <a:ext cx="1723136" cy="365760"/>
          </a:xfrm>
          <a:prstGeom prst="rect">
            <a:avLst/>
          </a:prstGeom>
        </p:spPr>
        <p:txBody>
          <a:bodyPr/>
          <a:lstStyle>
            <a:lvl1pPr>
              <a:defRPr sz="1400"/>
            </a:lvl1pPr>
          </a:lstStyle>
          <a:p>
            <a:pPr>
              <a:defRPr/>
            </a:pPr>
            <a:fld id="{F9E35EC6-F145-4FFC-92A9-7AB97ABAE7EB}" type="slidenum">
              <a:rPr lang="en-US" smtClean="0"/>
              <a:pPr>
                <a:defRPr/>
              </a:pPr>
              <a:t>‹#›</a:t>
            </a:fld>
            <a:endParaRPr lang="en-US"/>
          </a:p>
        </p:txBody>
      </p:sp>
    </p:spTree>
    <p:extLst>
      <p:ext uri="{BB962C8B-B14F-4D97-AF65-F5344CB8AC3E}">
        <p14:creationId xmlns:p14="http://schemas.microsoft.com/office/powerpoint/2010/main" val="357484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학습 목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p:cNvSpPr/>
          <p:nvPr userDrawn="1"/>
        </p:nvSpPr>
        <p:spPr>
          <a:xfrm rot="5400000">
            <a:off x="611053" y="4897358"/>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826737" y="4786636"/>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7"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j-lt"/>
              </a:defRPr>
            </a:lvl1pPr>
          </a:lstStyle>
          <a:p>
            <a:fld id="{5BC373C5-40C0-4198-9E06-0924FC79B413}" type="slidenum">
              <a:rPr lang="ko-KR" altLang="en-US" smtClean="0"/>
              <a:pPr/>
              <a:t>‹#›</a:t>
            </a:fld>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Tree>
    <p:extLst>
      <p:ext uri="{BB962C8B-B14F-4D97-AF65-F5344CB8AC3E}">
        <p14:creationId xmlns:p14="http://schemas.microsoft.com/office/powerpoint/2010/main" val="4057303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979137" y="2390058"/>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0" name="텍스트 개체 틀 19"/>
          <p:cNvSpPr>
            <a:spLocks noGrp="1"/>
          </p:cNvSpPr>
          <p:nvPr>
            <p:ph type="body" sz="quarter" idx="12"/>
          </p:nvPr>
        </p:nvSpPr>
        <p:spPr>
          <a:xfrm>
            <a:off x="979137" y="3230995"/>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979137" y="4071932"/>
            <a:ext cx="5950668" cy="480131"/>
          </a:xfrm>
          <a:prstGeom prst="rect">
            <a:avLst/>
          </a:prstGeom>
          <a:noFill/>
        </p:spPr>
        <p:txBody>
          <a:bodyPr wrap="none" rtlCol="0">
            <a:spAutoFit/>
          </a:bodyPr>
          <a:lstStyle>
            <a:lvl1pPr marL="0" indent="0" algn="just">
              <a:buNone/>
              <a:defRPr lang="ko-KR" altLang="en-US" dirty="0" smtClean="0">
                <a:solidFill>
                  <a:schemeClr val="tx1"/>
                </a:solidFill>
              </a:defRPr>
            </a:lvl1pPr>
          </a:lstStyle>
          <a:p>
            <a:pPr marL="0" lvl="0"/>
            <a:r>
              <a:rPr lang="ko-KR" altLang="en-US" dirty="0" smtClean="0"/>
              <a:t>마스터 텍스트 스타일을 편집합니다</a:t>
            </a:r>
          </a:p>
        </p:txBody>
      </p:sp>
      <p:sp>
        <p:nvSpPr>
          <p:cNvPr id="12" name="텍스트 개체 틀 11"/>
          <p:cNvSpPr>
            <a:spLocks noGrp="1"/>
          </p:cNvSpPr>
          <p:nvPr>
            <p:ph type="body" sz="quarter" idx="14"/>
          </p:nvPr>
        </p:nvSpPr>
        <p:spPr>
          <a:xfrm>
            <a:off x="979137" y="4912869"/>
            <a:ext cx="6075702" cy="480131"/>
          </a:xfrm>
          <a:prstGeom prst="rect">
            <a:avLst/>
          </a:prstGeom>
          <a:noFill/>
        </p:spPr>
        <p:txBody>
          <a:bodyPr wrap="none" rtlCol="0">
            <a:spAutoFit/>
          </a:bodyPr>
          <a:lstStyle>
            <a:lvl1pPr marL="228600" indent="-228600" algn="just">
              <a:buNone/>
              <a:defRPr lang="ko-KR" altLang="en-US" dirty="0"/>
            </a:lvl1pPr>
          </a:lstStyle>
          <a:p>
            <a:pPr marL="0" lvl="0" indent="0"/>
            <a:r>
              <a:rPr lang="ko-KR" altLang="en-US" dirty="0" smtClean="0"/>
              <a:t>마스터 텍스트 스타일을 편집합니다</a:t>
            </a:r>
            <a:endParaRPr lang="ko-KR" altLang="en-US" dirty="0"/>
          </a:p>
        </p:txBody>
      </p:sp>
      <p:sp>
        <p:nvSpPr>
          <p:cNvPr id="19" name="텍스트 개체 틀 11"/>
          <p:cNvSpPr>
            <a:spLocks noGrp="1"/>
          </p:cNvSpPr>
          <p:nvPr>
            <p:ph type="body" sz="quarter" idx="15"/>
          </p:nvPr>
        </p:nvSpPr>
        <p:spPr>
          <a:xfrm>
            <a:off x="979137" y="5753807"/>
            <a:ext cx="6075702" cy="480131"/>
          </a:xfrm>
          <a:prstGeom prst="rect">
            <a:avLst/>
          </a:prstGeom>
          <a:noFill/>
        </p:spPr>
        <p:txBody>
          <a:bodyPr wrap="none" rtlCol="0">
            <a:spAutoFit/>
          </a:bodyPr>
          <a:lstStyle>
            <a:lvl1pPr marL="228600" indent="-228600" algn="just">
              <a:buNone/>
              <a:defRPr lang="ko-KR" altLang="en-US" dirty="0"/>
            </a:lvl1pPr>
          </a:lstStyle>
          <a:p>
            <a:pPr marL="0" lvl="0" indent="0"/>
            <a:r>
              <a:rPr lang="ko-KR" altLang="en-US" dirty="0" smtClean="0"/>
              <a:t>마스터 텍스트 스타일을 편집합니다</a:t>
            </a:r>
            <a:endParaRPr lang="ko-KR" altLang="en-US" dirty="0"/>
          </a:p>
        </p:txBody>
      </p:sp>
      <p:sp>
        <p:nvSpPr>
          <p:cNvPr id="26"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a:solidFill>
                  <a:schemeClr val="tx1"/>
                </a:solidFill>
              </a:defRPr>
            </a:lvl1pPr>
          </a:lstStyle>
          <a:p>
            <a:endParaRPr lang="ko-KR" altLang="en-US" dirty="0"/>
          </a:p>
        </p:txBody>
      </p:sp>
      <p:sp>
        <p:nvSpPr>
          <p:cNvPr id="15"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
        <p:nvSpPr>
          <p:cNvPr id="17"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r>
              <a:rPr lang="ko-KR" altLang="en-US" dirty="0" smtClean="0"/>
              <a:t>한글</a:t>
            </a:r>
            <a:endParaRPr lang="ko-KR" altLang="en-US" dirty="0"/>
          </a:p>
        </p:txBody>
      </p:sp>
    </p:spTree>
    <p:extLst>
      <p:ext uri="{BB962C8B-B14F-4D97-AF65-F5344CB8AC3E}">
        <p14:creationId xmlns:p14="http://schemas.microsoft.com/office/powerpoint/2010/main" val="39480518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본문 기본 스타일">
    <p:spTree>
      <p:nvGrpSpPr>
        <p:cNvPr id="1" name=""/>
        <p:cNvGrpSpPr/>
        <p:nvPr/>
      </p:nvGrpSpPr>
      <p:grpSpPr>
        <a:xfrm>
          <a:off x="0" y="0"/>
          <a:ext cx="0" cy="0"/>
          <a:chOff x="0" y="0"/>
          <a:chExt cx="0" cy="0"/>
        </a:xfrm>
      </p:grpSpPr>
      <p:pic>
        <p:nvPicPr>
          <p:cNvPr id="15" name="그림 14"/>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16" name="직사각형 15"/>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16"/>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그림 1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0" name="내용 개체 틀 2"/>
          <p:cNvSpPr>
            <a:spLocks noGrp="1"/>
          </p:cNvSpPr>
          <p:nvPr>
            <p:ph idx="1"/>
          </p:nvPr>
        </p:nvSpPr>
        <p:spPr>
          <a:xfrm>
            <a:off x="345843" y="1037179"/>
            <a:ext cx="11497332" cy="424732"/>
          </a:xfrm>
          <a:prstGeom prst="rect">
            <a:avLst/>
          </a:prstGeom>
          <a:noFill/>
        </p:spPr>
        <p:txBody>
          <a:bodyPr wrap="square" rtlCol="0">
            <a:spAutoFit/>
          </a:bodyPr>
          <a:lstStyle>
            <a:lvl1pPr marL="0" indent="0" algn="just">
              <a:buNone/>
              <a:defRPr lang="ko-KR" altLang="en-US" sz="2400" dirty="0" smtClean="0">
                <a:solidFill>
                  <a:srgbClr val="184A6B"/>
                </a:solidFill>
              </a:defRPr>
            </a:lvl1pPr>
            <a:lvl2pPr marL="228600" indent="0">
              <a:buNone/>
              <a:defRPr lang="ko-KR" altLang="en-US" sz="2400" kern="1200" dirty="0" smtClean="0">
                <a:solidFill>
                  <a:schemeClr val="tx1"/>
                </a:solidFill>
                <a:latin typeface="+mn-lt"/>
                <a:ea typeface="+mn-ea"/>
                <a:cs typeface="+mn-cs"/>
              </a:defRPr>
            </a:lvl2pPr>
          </a:lstStyle>
          <a:p>
            <a:pPr marL="0" lvl="0"/>
            <a:r>
              <a:rPr lang="ko-KR" altLang="en-US" dirty="0" smtClean="0"/>
              <a:t>마스터 텍스트 스타일을 편집합니다</a:t>
            </a:r>
          </a:p>
        </p:txBody>
      </p:sp>
      <p:sp>
        <p:nvSpPr>
          <p:cNvPr id="5" name="텍스트 개체 틀 4"/>
          <p:cNvSpPr>
            <a:spLocks noGrp="1"/>
          </p:cNvSpPr>
          <p:nvPr>
            <p:ph type="body" sz="quarter" idx="11" hasCustomPrompt="1"/>
          </p:nvPr>
        </p:nvSpPr>
        <p:spPr>
          <a:xfrm>
            <a:off x="360839" y="203381"/>
            <a:ext cx="8766629" cy="596446"/>
          </a:xfrm>
          <a:prstGeom prst="rect">
            <a:avLst/>
          </a:prstGeom>
        </p:spPr>
        <p:txBody>
          <a:bodyPr/>
          <a:lstStyle>
            <a:lvl1pPr marL="0" indent="0">
              <a:buNone/>
              <a:defRPr sz="3200" b="1"/>
            </a:lvl1pPr>
          </a:lstStyle>
          <a:p>
            <a:pPr lvl="0"/>
            <a:r>
              <a:rPr lang="ko-KR" altLang="en-US" dirty="0" smtClean="0"/>
              <a:t>제목을 입력하십시오</a:t>
            </a:r>
          </a:p>
        </p:txBody>
      </p:sp>
      <p:sp>
        <p:nvSpPr>
          <p:cNvPr id="28"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0"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Tree>
    <p:extLst>
      <p:ext uri="{BB962C8B-B14F-4D97-AF65-F5344CB8AC3E}">
        <p14:creationId xmlns:p14="http://schemas.microsoft.com/office/powerpoint/2010/main" val="387778597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본문 선 스타일 (블릿 없음)">
    <p:spTree>
      <p:nvGrpSpPr>
        <p:cNvPr id="1" name=""/>
        <p:cNvGrpSpPr/>
        <p:nvPr/>
      </p:nvGrpSpPr>
      <p:grpSpPr>
        <a:xfrm>
          <a:off x="0" y="0"/>
          <a:ext cx="0" cy="0"/>
          <a:chOff x="0" y="0"/>
          <a:chExt cx="0" cy="0"/>
        </a:xfrm>
      </p:grpSpPr>
      <p:pic>
        <p:nvPicPr>
          <p:cNvPr id="43" name="그림 4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4" name="직사각형 4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5" name="직선 연결선 4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pic>
        <p:nvPicPr>
          <p:cNvPr id="49" name="그림 48"/>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57" name="내용 개체 틀 2"/>
          <p:cNvSpPr>
            <a:spLocks noGrp="1"/>
          </p:cNvSpPr>
          <p:nvPr>
            <p:ph idx="1"/>
          </p:nvPr>
        </p:nvSpPr>
        <p:spPr>
          <a:xfrm>
            <a:off x="606639" y="2407837"/>
            <a:ext cx="11002266" cy="876650"/>
          </a:xfrm>
          <a:prstGeom prst="rect">
            <a:avLst/>
          </a:prstGeom>
          <a:noFill/>
        </p:spPr>
        <p:txBody>
          <a:bodyPr wrap="square" rtlCol="0">
            <a:spAutoFit/>
          </a:bodyPr>
          <a:lstStyle>
            <a:lvl1pPr marL="0" indent="0" algn="just">
              <a:buNone/>
              <a:defRPr lang="ko-KR" altLang="en-US" dirty="0" smtClean="0">
                <a:solidFill>
                  <a:srgbClr val="184A6B"/>
                </a:solidFill>
              </a:defRPr>
            </a:lvl1pPr>
            <a:lvl2pPr marL="228600" indent="0" algn="just">
              <a:buNone/>
              <a:defRPr lang="ko-KR" altLang="en-US" sz="2400" kern="1200" dirty="0" smtClean="0">
                <a:solidFill>
                  <a:srgbClr val="184A6B"/>
                </a:solidFill>
                <a:latin typeface="+mn-lt"/>
                <a:ea typeface="+mn-ea"/>
                <a:cs typeface="+mn-cs"/>
              </a:defRPr>
            </a:lvl2pPr>
          </a:lstStyle>
          <a:p>
            <a:pPr marL="0" lvl="0"/>
            <a:r>
              <a:rPr lang="ko-KR" altLang="en-US" dirty="0" smtClean="0"/>
              <a:t>마스터 텍스트 스타일을 편집합니다</a:t>
            </a:r>
          </a:p>
          <a:p>
            <a:pPr marL="457200" lvl="1"/>
            <a:r>
              <a:rPr lang="ko-KR" altLang="en-US" dirty="0" smtClean="0"/>
              <a:t>둘째 수준</a:t>
            </a:r>
          </a:p>
        </p:txBody>
      </p:sp>
      <p:sp>
        <p:nvSpPr>
          <p:cNvPr id="59"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1"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
        <p:nvSpPr>
          <p:cNvPr id="12" name="텍스트 개체 틀 15"/>
          <p:cNvSpPr>
            <a:spLocks noGrp="1"/>
          </p:cNvSpPr>
          <p:nvPr>
            <p:ph type="body" sz="quarter" idx="10" hasCustomPrompt="1"/>
          </p:nvPr>
        </p:nvSpPr>
        <p:spPr>
          <a:xfrm>
            <a:off x="606639" y="1436145"/>
            <a:ext cx="11002266"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Tree>
    <p:extLst>
      <p:ext uri="{BB962C8B-B14F-4D97-AF65-F5344CB8AC3E}">
        <p14:creationId xmlns:p14="http://schemas.microsoft.com/office/powerpoint/2010/main" val="33579262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본문 선 스타일 (블릿 1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2"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defRPr>
            </a:lvl1pPr>
          </a:lstStyle>
          <a:p>
            <a:fld id="{5BC373C5-40C0-4198-9E06-0924FC79B413}" type="slidenum">
              <a:rPr lang="ko-KR" altLang="en-US" smtClean="0"/>
              <a:pPr/>
              <a:t>‹#›</a:t>
            </a:fld>
            <a:endParaRPr lang="ko-KR" altLang="en-US" dirty="0"/>
          </a:p>
        </p:txBody>
      </p:sp>
      <p:sp>
        <p:nvSpPr>
          <p:cNvPr id="13"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Tree>
    <p:extLst>
      <p:ext uri="{BB962C8B-B14F-4D97-AF65-F5344CB8AC3E}">
        <p14:creationId xmlns:p14="http://schemas.microsoft.com/office/powerpoint/2010/main" val="2512961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본문 선 스타일 (블릿 2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10" name="이등변 삼각형 9"/>
          <p:cNvSpPr/>
          <p:nvPr userDrawn="1"/>
        </p:nvSpPr>
        <p:spPr>
          <a:xfrm rot="5400000">
            <a:off x="611053" y="4281324"/>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텍스트 개체 틀 21"/>
          <p:cNvSpPr>
            <a:spLocks noGrp="1"/>
          </p:cNvSpPr>
          <p:nvPr>
            <p:ph type="body" sz="quarter" idx="13"/>
          </p:nvPr>
        </p:nvSpPr>
        <p:spPr>
          <a:xfrm>
            <a:off x="826737" y="4170602"/>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4"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latin typeface="+mn-lt"/>
              </a:defRPr>
            </a:lvl1pPr>
          </a:lstStyle>
          <a:p>
            <a:fld id="{5BC373C5-40C0-4198-9E06-0924FC79B413}" type="slidenum">
              <a:rPr lang="ko-KR" altLang="en-US" smtClean="0"/>
              <a:pPr/>
              <a:t>‹#›</a:t>
            </a:fld>
            <a:endParaRPr lang="ko-KR" altLang="en-US" dirty="0"/>
          </a:p>
        </p:txBody>
      </p:sp>
      <p:sp>
        <p:nvSpPr>
          <p:cNvPr id="19"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 </a:t>
            </a:r>
            <a:endParaRPr lang="ko-KR" altLang="en-US" dirty="0"/>
          </a:p>
        </p:txBody>
      </p:sp>
    </p:spTree>
    <p:extLst>
      <p:ext uri="{BB962C8B-B14F-4D97-AF65-F5344CB8AC3E}">
        <p14:creationId xmlns:p14="http://schemas.microsoft.com/office/powerpoint/2010/main" val="2545791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본문 선 스타일 (블릿 3개)">
    <p:spTree>
      <p:nvGrpSpPr>
        <p:cNvPr id="1" name=""/>
        <p:cNvGrpSpPr/>
        <p:nvPr/>
      </p:nvGrpSpPr>
      <p:grpSpPr>
        <a:xfrm>
          <a:off x="0" y="0"/>
          <a:ext cx="0" cy="0"/>
          <a:chOff x="0" y="0"/>
          <a:chExt cx="0" cy="0"/>
        </a:xfrm>
      </p:grpSpPr>
      <p:sp>
        <p:nvSpPr>
          <p:cNvPr id="18" name="텍스트 개체 틀 17"/>
          <p:cNvSpPr>
            <a:spLocks noGrp="1"/>
          </p:cNvSpPr>
          <p:nvPr>
            <p:ph type="body" sz="quarter" idx="11"/>
          </p:nvPr>
        </p:nvSpPr>
        <p:spPr>
          <a:xfrm>
            <a:off x="826737" y="2390058"/>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4" name="직사각형 3"/>
          <p:cNvSpPr/>
          <p:nvPr userDrawn="1"/>
        </p:nvSpPr>
        <p:spPr>
          <a:xfrm>
            <a:off x="-2980" y="6580342"/>
            <a:ext cx="12194979"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606639" y="1955389"/>
            <a:ext cx="11002266" cy="0"/>
          </a:xfrm>
          <a:prstGeom prst="line">
            <a:avLst/>
          </a:prstGeom>
          <a:ln w="38100">
            <a:solidFill>
              <a:srgbClr val="2CDFE3"/>
            </a:solidFill>
          </a:ln>
        </p:spPr>
        <p:style>
          <a:lnRef idx="1">
            <a:schemeClr val="accent1"/>
          </a:lnRef>
          <a:fillRef idx="0">
            <a:schemeClr val="accent1"/>
          </a:fillRef>
          <a:effectRef idx="0">
            <a:schemeClr val="accent1"/>
          </a:effectRef>
          <a:fontRef idx="minor">
            <a:schemeClr val="tx1"/>
          </a:fontRef>
        </p:style>
      </p:cxnSp>
      <p:sp>
        <p:nvSpPr>
          <p:cNvPr id="7" name="이등변 삼각형 6"/>
          <p:cNvSpPr/>
          <p:nvPr userDrawn="1"/>
        </p:nvSpPr>
        <p:spPr>
          <a:xfrm rot="5400000">
            <a:off x="611053" y="2500780"/>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userDrawn="1"/>
        </p:nvPicPr>
        <p:blipFill rotWithShape="1">
          <a:blip r:embed="rId3"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9" name="이등변 삼각형 8"/>
          <p:cNvSpPr/>
          <p:nvPr userDrawn="1"/>
        </p:nvSpPr>
        <p:spPr>
          <a:xfrm rot="5400000">
            <a:off x="611053" y="3699069"/>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p:cNvSpPr/>
          <p:nvPr userDrawn="1"/>
        </p:nvSpPr>
        <p:spPr>
          <a:xfrm rot="5400000">
            <a:off x="611053" y="4897358"/>
            <a:ext cx="213614" cy="184150"/>
          </a:xfrm>
          <a:prstGeom prst="triangle">
            <a:avLst/>
          </a:prstGeom>
          <a:solidFill>
            <a:srgbClr val="7F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텍스트 개체 틀 15"/>
          <p:cNvSpPr>
            <a:spLocks noGrp="1"/>
          </p:cNvSpPr>
          <p:nvPr>
            <p:ph type="body" sz="quarter" idx="10" hasCustomPrompt="1"/>
          </p:nvPr>
        </p:nvSpPr>
        <p:spPr>
          <a:xfrm>
            <a:off x="606639" y="1436145"/>
            <a:ext cx="5489361" cy="507831"/>
          </a:xfrm>
          <a:prstGeom prst="rect">
            <a:avLst/>
          </a:prstGeom>
          <a:noFill/>
        </p:spPr>
        <p:txBody>
          <a:bodyPr wrap="square" rtlCol="0">
            <a:spAutoFit/>
          </a:bodyPr>
          <a:lstStyle>
            <a:lvl1pPr marL="0" indent="0">
              <a:buFontTx/>
              <a:buNone/>
              <a:defRPr lang="ko-KR" altLang="en-US" sz="3000" spc="-150" dirty="0">
                <a:solidFill>
                  <a:srgbClr val="184A6B"/>
                </a:solidFill>
                <a:latin typeface="+mj-lt"/>
                <a:ea typeface="+mj-ea"/>
                <a:cs typeface="조선일보명조" panose="02030304000000000000" pitchFamily="18" charset="-127"/>
              </a:defRPr>
            </a:lvl1pPr>
          </a:lstStyle>
          <a:p>
            <a:pPr marL="0" lvl="0"/>
            <a:r>
              <a:rPr lang="en-US" altLang="ko-KR" dirty="0" smtClean="0"/>
              <a:t>Title</a:t>
            </a:r>
            <a:endParaRPr lang="ko-KR" altLang="en-US" dirty="0"/>
          </a:p>
        </p:txBody>
      </p:sp>
      <p:sp>
        <p:nvSpPr>
          <p:cNvPr id="20" name="텍스트 개체 틀 19"/>
          <p:cNvSpPr>
            <a:spLocks noGrp="1"/>
          </p:cNvSpPr>
          <p:nvPr>
            <p:ph type="body" sz="quarter" idx="12"/>
          </p:nvPr>
        </p:nvSpPr>
        <p:spPr>
          <a:xfrm>
            <a:off x="826737" y="3588347"/>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2" name="텍스트 개체 틀 21"/>
          <p:cNvSpPr>
            <a:spLocks noGrp="1"/>
          </p:cNvSpPr>
          <p:nvPr>
            <p:ph type="body" sz="quarter" idx="13"/>
          </p:nvPr>
        </p:nvSpPr>
        <p:spPr>
          <a:xfrm>
            <a:off x="826737" y="4786636"/>
            <a:ext cx="10782168" cy="480131"/>
          </a:xfrm>
          <a:prstGeom prst="rect">
            <a:avLst/>
          </a:prstGeom>
          <a:noFill/>
        </p:spPr>
        <p:txBody>
          <a:bodyPr wrap="square" rtlCol="0">
            <a:spAutoFit/>
          </a:bodyPr>
          <a:lstStyle>
            <a:lvl1pPr marL="0" indent="0" algn="just">
              <a:buNone/>
              <a:defRPr lang="ko-KR" altLang="en-US" dirty="0" smtClean="0">
                <a:solidFill>
                  <a:srgbClr val="184A6B"/>
                </a:solidFill>
              </a:defRPr>
            </a:lvl1pPr>
          </a:lstStyle>
          <a:p>
            <a:pPr marL="0" lvl="0"/>
            <a:r>
              <a:rPr lang="ko-KR" altLang="en-US" dirty="0" smtClean="0"/>
              <a:t>마스터 텍스트 스타일을 편집합니다</a:t>
            </a:r>
          </a:p>
        </p:txBody>
      </p:sp>
      <p:sp>
        <p:nvSpPr>
          <p:cNvPr id="25" name="바닥글 개체 틀 14"/>
          <p:cNvSpPr>
            <a:spLocks noGrp="1"/>
          </p:cNvSpPr>
          <p:nvPr>
            <p:ph type="ftr" sz="quarter" idx="3"/>
          </p:nvPr>
        </p:nvSpPr>
        <p:spPr>
          <a:xfrm>
            <a:off x="4037109" y="6620817"/>
            <a:ext cx="4114800" cy="216000"/>
          </a:xfrm>
          <a:prstGeom prst="rect">
            <a:avLst/>
          </a:prstGeom>
        </p:spPr>
        <p:txBody>
          <a:bodyPr vert="horz" lIns="91440" tIns="45720" rIns="91440" bIns="45720" rtlCol="0" anchor="ctr"/>
          <a:lstStyle>
            <a:lvl1pPr algn="ctr">
              <a:defRPr sz="1600" b="1">
                <a:solidFill>
                  <a:schemeClr val="tx1"/>
                </a:solidFill>
              </a:defRPr>
            </a:lvl1pPr>
          </a:lstStyle>
          <a:p>
            <a:endParaRPr lang="ko-KR" altLang="en-US" dirty="0"/>
          </a:p>
        </p:txBody>
      </p:sp>
      <p:sp>
        <p:nvSpPr>
          <p:cNvPr id="17" name="슬라이드 번호 개체 틀 16"/>
          <p:cNvSpPr>
            <a:spLocks noGrp="1"/>
          </p:cNvSpPr>
          <p:nvPr>
            <p:ph type="sldNum" sz="quarter" idx="4"/>
          </p:nvPr>
        </p:nvSpPr>
        <p:spPr>
          <a:xfrm>
            <a:off x="9104313" y="6570569"/>
            <a:ext cx="2735773" cy="308774"/>
          </a:xfrm>
          <a:prstGeom prst="rect">
            <a:avLst/>
          </a:prstGeom>
        </p:spPr>
        <p:txBody>
          <a:bodyPr vert="horz" lIns="91440" tIns="45720" rIns="91440" bIns="45720" rtlCol="0" anchor="ctr"/>
          <a:lstStyle>
            <a:lvl1pPr algn="r">
              <a:defRPr sz="1400" b="1">
                <a:solidFill>
                  <a:schemeClr val="tx1"/>
                </a:solidFill>
              </a:defRPr>
            </a:lvl1pPr>
          </a:lstStyle>
          <a:p>
            <a:fld id="{5BC373C5-40C0-4198-9E06-0924FC79B413}" type="slidenum">
              <a:rPr lang="ko-KR" altLang="en-US" smtClean="0"/>
              <a:pPr/>
              <a:t>‹#›</a:t>
            </a:fld>
            <a:endParaRPr lang="ko-KR" altLang="en-US" dirty="0"/>
          </a:p>
        </p:txBody>
      </p:sp>
    </p:spTree>
    <p:extLst>
      <p:ext uri="{BB962C8B-B14F-4D97-AF65-F5344CB8AC3E}">
        <p14:creationId xmlns:p14="http://schemas.microsoft.com/office/powerpoint/2010/main" val="16709043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간지">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4979" cy="6856327"/>
          </a:xfrm>
          <a:prstGeom prst="rect">
            <a:avLst/>
          </a:prstGeom>
        </p:spPr>
      </p:pic>
      <p:cxnSp>
        <p:nvCxnSpPr>
          <p:cNvPr id="10" name="직선 연결선 9"/>
          <p:cNvCxnSpPr/>
          <p:nvPr userDrawn="1"/>
        </p:nvCxnSpPr>
        <p:spPr>
          <a:xfrm>
            <a:off x="2440795" y="3055177"/>
            <a:ext cx="7307427" cy="0"/>
          </a:xfrm>
          <a:prstGeom prst="line">
            <a:avLst/>
          </a:prstGeom>
        </p:spPr>
      </p:cxnSp>
      <p:sp>
        <p:nvSpPr>
          <p:cNvPr id="11" name="제목 1"/>
          <p:cNvSpPr>
            <a:spLocks noGrp="1"/>
          </p:cNvSpPr>
          <p:nvPr>
            <p:ph type="ctrTitle"/>
          </p:nvPr>
        </p:nvSpPr>
        <p:spPr>
          <a:xfrm>
            <a:off x="3167153" y="2408846"/>
            <a:ext cx="5857694" cy="646331"/>
          </a:xfrm>
          <a:prstGeom prst="rect">
            <a:avLst/>
          </a:prstGeom>
        </p:spPr>
        <p:txBody>
          <a:bodyPr wrap="none">
            <a:spAutoFit/>
          </a:bodyPr>
          <a:lstStyle>
            <a:lvl1pPr algn="ctr">
              <a:defRPr lang="ko-KR" altLang="en-US" sz="4000" b="1" dirty="0">
                <a:ln w="6600">
                  <a:solidFill>
                    <a:schemeClr val="accent2"/>
                  </a:solidFill>
                  <a:prstDash val="solid"/>
                </a:ln>
                <a:solidFill>
                  <a:srgbClr val="FFFFFF"/>
                </a:solidFill>
                <a:effectLst>
                  <a:outerShdw dist="38100" dir="2700000" algn="tl" rotWithShape="0">
                    <a:schemeClr val="accent2"/>
                  </a:outerShdw>
                </a:effectLst>
                <a:latin typeface="+mn-lt"/>
                <a:ea typeface="+mn-ea"/>
                <a:cs typeface="+mn-cs"/>
              </a:defRPr>
            </a:lvl1pPr>
          </a:lstStyle>
          <a:p>
            <a:pPr marL="0" lvl="0"/>
            <a:r>
              <a:rPr lang="ko-KR" altLang="en-US" dirty="0" smtClean="0"/>
              <a:t>마스터 제목 스타일 편집</a:t>
            </a:r>
            <a:endParaRPr lang="ko-KR" altLang="en-US" dirty="0"/>
          </a:p>
        </p:txBody>
      </p:sp>
      <p:sp>
        <p:nvSpPr>
          <p:cNvPr id="12" name="텍스트 개체 틀 41"/>
          <p:cNvSpPr>
            <a:spLocks noGrp="1"/>
          </p:cNvSpPr>
          <p:nvPr>
            <p:ph type="body" sz="quarter" idx="10" hasCustomPrompt="1"/>
          </p:nvPr>
        </p:nvSpPr>
        <p:spPr>
          <a:xfrm>
            <a:off x="63500" y="63500"/>
            <a:ext cx="1393330" cy="480131"/>
          </a:xfrm>
          <a:prstGeom prst="rect">
            <a:avLst/>
          </a:prstGeom>
          <a:noFill/>
        </p:spPr>
        <p:txBody>
          <a:bodyPr wrap="none" rtlCol="0">
            <a:spAutoFit/>
          </a:bodyPr>
          <a:lstStyle>
            <a:lvl1pPr marL="228600" indent="-228600">
              <a:buFontTx/>
              <a:buNone/>
              <a:defRPr lang="ko-KR" altLang="en-US" baseline="0" dirty="0">
                <a:solidFill>
                  <a:schemeClr val="tx2">
                    <a:lumMod val="50000"/>
                  </a:schemeClr>
                </a:solidFill>
                <a:latin typeface="+mj-lt"/>
                <a:ea typeface="+mj-ea"/>
              </a:defRPr>
            </a:lvl1pPr>
          </a:lstStyle>
          <a:p>
            <a:pPr marL="0" lvl="0" indent="0"/>
            <a:r>
              <a:rPr lang="en-US" altLang="ko-KR" dirty="0" smtClean="0"/>
              <a:t>PPT title</a:t>
            </a:r>
            <a:endParaRPr lang="ko-KR" altLang="en-US" dirty="0"/>
          </a:p>
        </p:txBody>
      </p:sp>
      <p:cxnSp>
        <p:nvCxnSpPr>
          <p:cNvPr id="13" name="직선 연결선 12"/>
          <p:cNvCxnSpPr/>
          <p:nvPr userDrawn="1"/>
        </p:nvCxnSpPr>
        <p:spPr>
          <a:xfrm>
            <a:off x="2455309" y="3055177"/>
            <a:ext cx="72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9282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그림 6"/>
          <p:cNvPicPr>
            <a:picLocks noChangeAspect="1"/>
          </p:cNvPicPr>
          <p:nvPr userDrawn="1"/>
        </p:nvPicPr>
        <p:blipFill rotWithShape="1">
          <a:blip r:embed="rId15" cstate="print">
            <a:extLst>
              <a:ext uri="{28A0092B-C50C-407E-A947-70E740481C1C}">
                <a14:useLocalDpi xmlns:a14="http://schemas.microsoft.com/office/drawing/2010/main" val="0"/>
              </a:ext>
            </a:extLst>
          </a:blip>
          <a:srcRect b="80696"/>
          <a:stretch/>
        </p:blipFill>
        <p:spPr>
          <a:xfrm>
            <a:off x="-1" y="1673"/>
            <a:ext cx="12194979" cy="886634"/>
          </a:xfrm>
          <a:prstGeom prst="rect">
            <a:avLst/>
          </a:prstGeom>
        </p:spPr>
      </p:pic>
      <p:sp>
        <p:nvSpPr>
          <p:cNvPr id="8" name="직사각형 7"/>
          <p:cNvSpPr/>
          <p:nvPr userDrawn="1"/>
        </p:nvSpPr>
        <p:spPr>
          <a:xfrm>
            <a:off x="0" y="6580342"/>
            <a:ext cx="12192000" cy="285749"/>
          </a:xfrm>
          <a:prstGeom prst="rect">
            <a:avLst/>
          </a:prstGeom>
          <a:solidFill>
            <a:srgbClr val="115789">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연결선 8"/>
          <p:cNvCxnSpPr/>
          <p:nvPr userDrawn="1"/>
        </p:nvCxnSpPr>
        <p:spPr>
          <a:xfrm>
            <a:off x="273755" y="911331"/>
            <a:ext cx="483527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그림 9"/>
          <p:cNvPicPr>
            <a:picLocks noChangeAspect="1"/>
          </p:cNvPicPr>
          <p:nvPr userDrawn="1"/>
        </p:nvPicPr>
        <p:blipFill rotWithShape="1">
          <a:blip r:embed="rId16" cstate="print">
            <a:extLst>
              <a:ext uri="{28A0092B-C50C-407E-A947-70E740481C1C}">
                <a14:useLocalDpi xmlns:a14="http://schemas.microsoft.com/office/drawing/2010/main" val="0"/>
              </a:ext>
            </a:extLst>
          </a:blip>
          <a:srcRect r="65632"/>
          <a:stretch/>
        </p:blipFill>
        <p:spPr>
          <a:xfrm>
            <a:off x="11229446" y="-16149"/>
            <a:ext cx="913195" cy="1035506"/>
          </a:xfrm>
          <a:prstGeom prst="rect">
            <a:avLst/>
          </a:prstGeom>
        </p:spPr>
      </p:pic>
      <p:sp>
        <p:nvSpPr>
          <p:cNvPr id="12" name="직사각형 11"/>
          <p:cNvSpPr/>
          <p:nvPr userDrawn="1"/>
        </p:nvSpPr>
        <p:spPr>
          <a:xfrm>
            <a:off x="11694499" y="6562110"/>
            <a:ext cx="436338" cy="307777"/>
          </a:xfrm>
          <a:prstGeom prst="rect">
            <a:avLst/>
          </a:prstGeom>
        </p:spPr>
        <p:txBody>
          <a:bodyPr wrap="none">
            <a:spAutoFit/>
          </a:bodyPr>
          <a:lstStyle/>
          <a:p>
            <a:r>
              <a:rPr lang="en-US" altLang="ko-KR" sz="1400" dirty="0" smtClean="0"/>
              <a:t>/</a:t>
            </a:r>
            <a:r>
              <a:rPr lang="en-US" altLang="ko-KR" sz="1400" b="1" dirty="0" smtClean="0"/>
              <a:t>18</a:t>
            </a:r>
            <a:endParaRPr lang="ko-KR" altLang="en-US" sz="1400" b="1" dirty="0"/>
          </a:p>
        </p:txBody>
      </p:sp>
    </p:spTree>
    <p:extLst>
      <p:ext uri="{BB962C8B-B14F-4D97-AF65-F5344CB8AC3E}">
        <p14:creationId xmlns:p14="http://schemas.microsoft.com/office/powerpoint/2010/main" val="18538605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5" r:id="rId3"/>
    <p:sldLayoutId id="2147483653" r:id="rId4"/>
    <p:sldLayoutId id="2147483650" r:id="rId5"/>
    <p:sldLayoutId id="2147483662" r:id="rId6"/>
    <p:sldLayoutId id="2147483659" r:id="rId7"/>
    <p:sldLayoutId id="2147483660" r:id="rId8"/>
    <p:sldLayoutId id="2147483658" r:id="rId9"/>
    <p:sldLayoutId id="2147483663" r:id="rId10"/>
    <p:sldLayoutId id="2147483664" r:id="rId11"/>
    <p:sldLayoutId id="2147483665" r:id="rId12"/>
    <p:sldLayoutId id="2147483666" r:id="rId13"/>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845379" y="1353967"/>
            <a:ext cx="8501238" cy="3250121"/>
          </a:xfrm>
        </p:spPr>
        <p:txBody>
          <a:bodyPr/>
          <a:lstStyle/>
          <a:p>
            <a:pPr lvl="0">
              <a:spcBef>
                <a:spcPts val="1000"/>
              </a:spcBef>
            </a:pPr>
            <a:r>
              <a:rPr kumimoji="1" lang="en-US" altLang="ko-KR" dirty="0" smtClean="0"/>
              <a:t/>
            </a:r>
            <a:br>
              <a:rPr kumimoji="1" lang="en-US" altLang="ko-KR" dirty="0" smtClean="0"/>
            </a:br>
            <a:r>
              <a:rPr kumimoji="1" lang="en-US" altLang="ko-KR" dirty="0" smtClean="0"/>
              <a:t>Lecture 5</a:t>
            </a:r>
            <a:r>
              <a:rPr kumimoji="1" lang="en-US" altLang="ko-KR" dirty="0"/>
              <a:t/>
            </a:r>
            <a:br>
              <a:rPr kumimoji="1" lang="en-US" altLang="ko-KR" dirty="0"/>
            </a:br>
            <a:r>
              <a:rPr kumimoji="1" lang="en-US" altLang="ko-KR" dirty="0" smtClean="0"/>
              <a:t>Hazards</a:t>
            </a:r>
            <a:r>
              <a:rPr lang="ko-KR" altLang="en-US" dirty="0" smtClean="0">
                <a:latin typeface="+mn-lt"/>
              </a:rPr>
              <a:t/>
            </a:r>
            <a:br>
              <a:rPr lang="ko-KR" altLang="en-US" dirty="0" smtClean="0">
                <a:latin typeface="+mn-lt"/>
              </a:rPr>
            </a:br>
            <a:r>
              <a:rPr lang="en-US" altLang="ko-KR" dirty="0" smtClean="0">
                <a:latin typeface="+mn-lt"/>
              </a:rPr>
              <a:t/>
            </a:r>
            <a:br>
              <a:rPr lang="en-US" altLang="ko-KR" dirty="0" smtClean="0">
                <a:latin typeface="+mn-lt"/>
              </a:rPr>
            </a:br>
            <a:r>
              <a:rPr kumimoji="1" lang="en-US" altLang="ko-KR" sz="2800" dirty="0" smtClean="0">
                <a:solidFill>
                  <a:prstClr val="black"/>
                </a:solidFill>
                <a:latin typeface="Calibri"/>
                <a:ea typeface="맑은 고딕"/>
              </a:rPr>
              <a:t>Courtesy </a:t>
            </a:r>
            <a:r>
              <a:rPr kumimoji="1" lang="en-US" altLang="ko-KR" sz="2800" dirty="0">
                <a:solidFill>
                  <a:prstClr val="black"/>
                </a:solidFill>
                <a:latin typeface="Calibri"/>
                <a:ea typeface="맑은 고딕"/>
              </a:rPr>
              <a:t>of A. </a:t>
            </a:r>
            <a:r>
              <a:rPr kumimoji="1" lang="en-US" altLang="ko-KR" sz="2800" dirty="0" err="1">
                <a:solidFill>
                  <a:prstClr val="black"/>
                </a:solidFill>
                <a:latin typeface="Calibri"/>
                <a:ea typeface="맑은 고딕"/>
              </a:rPr>
              <a:t>Shrivastava</a:t>
            </a:r>
            <a:r>
              <a:rPr kumimoji="1" lang="en-US" altLang="ko-KR" sz="2800" dirty="0">
                <a:solidFill>
                  <a:prstClr val="black"/>
                </a:solidFill>
                <a:latin typeface="Calibri"/>
                <a:ea typeface="맑은 고딕"/>
              </a:rPr>
              <a:t> (ASU) &amp; Tack-Don Han (</a:t>
            </a:r>
            <a:r>
              <a:rPr kumimoji="1" lang="en-US" altLang="ko-KR" sz="2800" dirty="0" err="1">
                <a:solidFill>
                  <a:prstClr val="black"/>
                </a:solidFill>
                <a:latin typeface="Calibri"/>
                <a:ea typeface="맑은 고딕"/>
              </a:rPr>
              <a:t>Yonsei</a:t>
            </a:r>
            <a:r>
              <a:rPr kumimoji="1" lang="en-US" altLang="ko-KR" sz="2800" dirty="0">
                <a:solidFill>
                  <a:prstClr val="black"/>
                </a:solidFill>
                <a:latin typeface="Calibri"/>
                <a:ea typeface="맑은 고딕"/>
              </a:rPr>
              <a:t>)</a:t>
            </a:r>
            <a:r>
              <a:rPr kumimoji="1" lang="ko-KR" altLang="en-US" sz="2400" dirty="0">
                <a:solidFill>
                  <a:prstClr val="black"/>
                </a:solidFill>
                <a:latin typeface="Calibri"/>
                <a:ea typeface="맑은 고딕"/>
              </a:rPr>
              <a:t/>
            </a:r>
            <a:br>
              <a:rPr kumimoji="1" lang="ko-KR" altLang="en-US" sz="2400" dirty="0">
                <a:solidFill>
                  <a:prstClr val="black"/>
                </a:solidFill>
                <a:latin typeface="Calibri"/>
                <a:ea typeface="맑은 고딕"/>
              </a:rPr>
            </a:br>
            <a:endParaRPr lang="ko-KR" altLang="en-US" dirty="0">
              <a:latin typeface="+mn-lt"/>
            </a:endParaRPr>
          </a:p>
        </p:txBody>
      </p:sp>
      <p:sp>
        <p:nvSpPr>
          <p:cNvPr id="3" name="부제목 2"/>
          <p:cNvSpPr>
            <a:spLocks noGrp="1"/>
          </p:cNvSpPr>
          <p:nvPr>
            <p:ph type="subTitle" idx="1"/>
          </p:nvPr>
        </p:nvSpPr>
        <p:spPr>
          <a:xfrm>
            <a:off x="6278191" y="5104164"/>
            <a:ext cx="5674630" cy="996170"/>
          </a:xfrm>
        </p:spPr>
        <p:txBody>
          <a:bodyPr/>
          <a:lstStyle/>
          <a:p>
            <a:pPr algn="r"/>
            <a:r>
              <a:rPr lang="en-US" altLang="ko-KR" dirty="0" smtClean="0">
                <a:latin typeface="+mn-ea"/>
                <a:ea typeface="+mn-ea"/>
              </a:rPr>
              <a:t>Department of Computer Science</a:t>
            </a:r>
          </a:p>
          <a:p>
            <a:pPr algn="r"/>
            <a:r>
              <a:rPr lang="en-US" altLang="ko-KR" dirty="0" err="1" smtClean="0">
                <a:latin typeface="+mn-ea"/>
                <a:ea typeface="+mn-ea"/>
              </a:rPr>
              <a:t>Kyoungwoo</a:t>
            </a:r>
            <a:r>
              <a:rPr lang="en-US" altLang="ko-KR" dirty="0" smtClean="0">
                <a:latin typeface="+mn-ea"/>
                <a:ea typeface="+mn-ea"/>
              </a:rPr>
              <a:t> Lee</a:t>
            </a:r>
            <a:endParaRPr lang="ko-KR" altLang="en-US" dirty="0">
              <a:latin typeface="+mn-ea"/>
              <a:ea typeface="+mn-ea"/>
            </a:endParaRPr>
          </a:p>
        </p:txBody>
      </p:sp>
      <p:sp>
        <p:nvSpPr>
          <p:cNvPr id="4" name="텍스트 개체 틀 3"/>
          <p:cNvSpPr>
            <a:spLocks noGrp="1"/>
          </p:cNvSpPr>
          <p:nvPr>
            <p:ph type="body" sz="quarter" idx="10"/>
          </p:nvPr>
        </p:nvSpPr>
        <p:spPr>
          <a:xfrm>
            <a:off x="63500" y="63500"/>
            <a:ext cx="4964757" cy="480131"/>
          </a:xfrm>
        </p:spPr>
        <p:txBody>
          <a:bodyPr/>
          <a:lstStyle/>
          <a:p>
            <a:r>
              <a:rPr lang="en-US" altLang="ko-KR" dirty="0" smtClean="0">
                <a:latin typeface="+mn-lt"/>
                <a:ea typeface="+mn-ea"/>
              </a:rPr>
              <a:t>Computer Architecture-Module2</a:t>
            </a:r>
            <a:endParaRPr lang="ko-KR" altLang="en-US" dirty="0">
              <a:latin typeface="+mn-lt"/>
              <a:ea typeface="+mn-ea"/>
            </a:endParaRPr>
          </a:p>
        </p:txBody>
      </p:sp>
    </p:spTree>
    <p:extLst>
      <p:ext uri="{BB962C8B-B14F-4D97-AF65-F5344CB8AC3E}">
        <p14:creationId xmlns:p14="http://schemas.microsoft.com/office/powerpoint/2010/main" val="2008179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Grp="1" noChangeArrowheads="1"/>
          </p:cNvSpPr>
          <p:nvPr>
            <p:ph type="title"/>
          </p:nvPr>
        </p:nvSpPr>
        <p:spPr/>
        <p:txBody>
          <a:bodyPr/>
          <a:lstStyle/>
          <a:p>
            <a:r>
              <a:rPr lang="en-US" dirty="0" smtClean="0">
                <a:latin typeface="+mn-lt"/>
              </a:rPr>
              <a:t>Pipelined </a:t>
            </a:r>
            <a:r>
              <a:rPr lang="en-US" dirty="0" err="1" smtClean="0">
                <a:latin typeface="+mn-lt"/>
              </a:rPr>
              <a:t>Datapath</a:t>
            </a:r>
            <a:endParaRPr lang="en-US" dirty="0">
              <a:latin typeface="+mn-lt"/>
            </a:endParaRPr>
          </a:p>
        </p:txBody>
      </p:sp>
      <p:sp>
        <p:nvSpPr>
          <p:cNvPr id="1300483" name="Rectangle 3"/>
          <p:cNvSpPr>
            <a:spLocks noChangeArrowheads="1"/>
          </p:cNvSpPr>
          <p:nvPr/>
        </p:nvSpPr>
        <p:spPr bwMode="auto">
          <a:xfrm>
            <a:off x="10477564" y="838200"/>
            <a:ext cx="698636" cy="304800"/>
          </a:xfrm>
          <a:prstGeom prst="rect">
            <a:avLst/>
          </a:prstGeom>
          <a:noFill/>
          <a:ln w="12700">
            <a:noFill/>
            <a:miter lim="800000"/>
            <a:headEnd/>
            <a:tailEnd/>
          </a:ln>
          <a:effectLst/>
        </p:spPr>
        <p:txBody>
          <a:bodyPr wrap="none" lIns="19050" tIns="26988" rIns="19050" bIns="26988"/>
          <a:lstStyle/>
          <a:p>
            <a:pPr algn="ctr"/>
            <a:r>
              <a:rPr lang="en-US" sz="2800" b="1" dirty="0" err="1"/>
              <a:t>PCSrc</a:t>
            </a:r>
            <a:endParaRPr lang="en-US" sz="2800" b="1" dirty="0"/>
          </a:p>
        </p:txBody>
      </p:sp>
      <p:sp>
        <p:nvSpPr>
          <p:cNvPr id="1300484" name="Line 4"/>
          <p:cNvSpPr>
            <a:spLocks noChangeShapeType="1"/>
          </p:cNvSpPr>
          <p:nvPr/>
        </p:nvSpPr>
        <p:spPr bwMode="auto">
          <a:xfrm>
            <a:off x="3401259" y="5257800"/>
            <a:ext cx="2295520" cy="0"/>
          </a:xfrm>
          <a:prstGeom prst="line">
            <a:avLst/>
          </a:prstGeom>
          <a:noFill/>
          <a:ln w="19050">
            <a:solidFill>
              <a:schemeClr val="tx1"/>
            </a:solidFill>
            <a:round/>
            <a:headEnd/>
            <a:tailEnd/>
          </a:ln>
          <a:effectLst/>
        </p:spPr>
        <p:txBody>
          <a:bodyPr/>
          <a:lstStyle/>
          <a:p>
            <a:endParaRPr lang="en-US"/>
          </a:p>
        </p:txBody>
      </p:sp>
      <p:sp>
        <p:nvSpPr>
          <p:cNvPr id="1300485" name="Line 5"/>
          <p:cNvSpPr>
            <a:spLocks noChangeShapeType="1"/>
          </p:cNvSpPr>
          <p:nvPr/>
        </p:nvSpPr>
        <p:spPr bwMode="auto">
          <a:xfrm>
            <a:off x="5896390" y="5257800"/>
            <a:ext cx="598831" cy="0"/>
          </a:xfrm>
          <a:prstGeom prst="line">
            <a:avLst/>
          </a:prstGeom>
          <a:noFill/>
          <a:ln w="19050">
            <a:solidFill>
              <a:schemeClr val="tx1"/>
            </a:solidFill>
            <a:round/>
            <a:headEnd/>
            <a:tailEnd/>
          </a:ln>
          <a:effectLst/>
        </p:spPr>
        <p:txBody>
          <a:bodyPr/>
          <a:lstStyle/>
          <a:p>
            <a:endParaRPr lang="en-US"/>
          </a:p>
        </p:txBody>
      </p:sp>
      <p:sp>
        <p:nvSpPr>
          <p:cNvPr id="1300486" name="Line 6"/>
          <p:cNvSpPr>
            <a:spLocks noChangeShapeType="1"/>
          </p:cNvSpPr>
          <p:nvPr/>
        </p:nvSpPr>
        <p:spPr bwMode="auto">
          <a:xfrm>
            <a:off x="8890546" y="5334000"/>
            <a:ext cx="1996104" cy="0"/>
          </a:xfrm>
          <a:prstGeom prst="line">
            <a:avLst/>
          </a:prstGeom>
          <a:noFill/>
          <a:ln w="19050">
            <a:solidFill>
              <a:schemeClr val="tx1"/>
            </a:solidFill>
            <a:round/>
            <a:headEnd/>
            <a:tailEnd/>
          </a:ln>
          <a:effectLst/>
        </p:spPr>
        <p:txBody>
          <a:bodyPr/>
          <a:lstStyle/>
          <a:p>
            <a:endParaRPr lang="en-US"/>
          </a:p>
        </p:txBody>
      </p:sp>
      <p:sp>
        <p:nvSpPr>
          <p:cNvPr id="1300487" name="Line 7"/>
          <p:cNvSpPr>
            <a:spLocks noChangeShapeType="1"/>
          </p:cNvSpPr>
          <p:nvPr/>
        </p:nvSpPr>
        <p:spPr bwMode="auto">
          <a:xfrm>
            <a:off x="3401259" y="4800600"/>
            <a:ext cx="0" cy="685800"/>
          </a:xfrm>
          <a:prstGeom prst="line">
            <a:avLst/>
          </a:prstGeom>
          <a:noFill/>
          <a:ln w="12700">
            <a:solidFill>
              <a:schemeClr val="tx1"/>
            </a:solidFill>
            <a:round/>
            <a:headEnd/>
            <a:tailEnd/>
          </a:ln>
          <a:effectLst/>
        </p:spPr>
        <p:txBody>
          <a:bodyPr/>
          <a:lstStyle/>
          <a:p>
            <a:endParaRPr lang="en-US"/>
          </a:p>
        </p:txBody>
      </p:sp>
      <p:sp>
        <p:nvSpPr>
          <p:cNvPr id="1300488" name="Line 8"/>
          <p:cNvSpPr>
            <a:spLocks noChangeShapeType="1"/>
          </p:cNvSpPr>
          <p:nvPr/>
        </p:nvSpPr>
        <p:spPr bwMode="auto">
          <a:xfrm>
            <a:off x="3301454" y="6172200"/>
            <a:ext cx="7984417" cy="0"/>
          </a:xfrm>
          <a:prstGeom prst="line">
            <a:avLst/>
          </a:prstGeom>
          <a:noFill/>
          <a:ln w="19050">
            <a:solidFill>
              <a:schemeClr val="tx1"/>
            </a:solidFill>
            <a:round/>
            <a:headEnd/>
            <a:tailEnd/>
          </a:ln>
          <a:effectLst/>
        </p:spPr>
        <p:txBody>
          <a:bodyPr/>
          <a:lstStyle/>
          <a:p>
            <a:endParaRPr lang="en-US"/>
          </a:p>
        </p:txBody>
      </p:sp>
      <p:sp>
        <p:nvSpPr>
          <p:cNvPr id="1300489" name="Line 9"/>
          <p:cNvSpPr>
            <a:spLocks noChangeShapeType="1"/>
          </p:cNvSpPr>
          <p:nvPr/>
        </p:nvSpPr>
        <p:spPr bwMode="auto">
          <a:xfrm>
            <a:off x="11086260" y="5334000"/>
            <a:ext cx="199610" cy="0"/>
          </a:xfrm>
          <a:prstGeom prst="line">
            <a:avLst/>
          </a:prstGeom>
          <a:noFill/>
          <a:ln w="19050">
            <a:solidFill>
              <a:schemeClr val="tx1"/>
            </a:solidFill>
            <a:round/>
            <a:headEnd/>
            <a:tailEnd/>
          </a:ln>
          <a:effectLst/>
        </p:spPr>
        <p:txBody>
          <a:bodyPr/>
          <a:lstStyle/>
          <a:p>
            <a:endParaRPr lang="en-US"/>
          </a:p>
        </p:txBody>
      </p:sp>
      <p:sp>
        <p:nvSpPr>
          <p:cNvPr id="1300490" name="Line 10"/>
          <p:cNvSpPr>
            <a:spLocks noChangeShapeType="1"/>
          </p:cNvSpPr>
          <p:nvPr/>
        </p:nvSpPr>
        <p:spPr bwMode="auto">
          <a:xfrm>
            <a:off x="11285871" y="5334000"/>
            <a:ext cx="0" cy="838200"/>
          </a:xfrm>
          <a:prstGeom prst="line">
            <a:avLst/>
          </a:prstGeom>
          <a:noFill/>
          <a:ln w="12700">
            <a:solidFill>
              <a:schemeClr val="tx1"/>
            </a:solidFill>
            <a:round/>
            <a:headEnd/>
            <a:tailEnd/>
          </a:ln>
          <a:effectLst/>
        </p:spPr>
        <p:txBody>
          <a:bodyPr/>
          <a:lstStyle/>
          <a:p>
            <a:endParaRPr lang="en-US"/>
          </a:p>
        </p:txBody>
      </p:sp>
      <p:sp>
        <p:nvSpPr>
          <p:cNvPr id="1300491" name="Line 11"/>
          <p:cNvSpPr>
            <a:spLocks noChangeShapeType="1"/>
          </p:cNvSpPr>
          <p:nvPr/>
        </p:nvSpPr>
        <p:spPr bwMode="auto">
          <a:xfrm flipV="1">
            <a:off x="3301454" y="3886200"/>
            <a:ext cx="0" cy="2286000"/>
          </a:xfrm>
          <a:prstGeom prst="line">
            <a:avLst/>
          </a:prstGeom>
          <a:noFill/>
          <a:ln w="12700">
            <a:solidFill>
              <a:schemeClr val="tx1"/>
            </a:solidFill>
            <a:round/>
            <a:headEnd/>
            <a:tailEnd/>
          </a:ln>
          <a:effectLst/>
        </p:spPr>
        <p:txBody>
          <a:bodyPr/>
          <a:lstStyle/>
          <a:p>
            <a:endParaRPr lang="en-US"/>
          </a:p>
        </p:txBody>
      </p:sp>
      <p:sp>
        <p:nvSpPr>
          <p:cNvPr id="1300492" name="Line 12"/>
          <p:cNvSpPr>
            <a:spLocks noChangeShapeType="1"/>
          </p:cNvSpPr>
          <p:nvPr/>
        </p:nvSpPr>
        <p:spPr bwMode="auto">
          <a:xfrm>
            <a:off x="3301454" y="3886200"/>
            <a:ext cx="416582" cy="0"/>
          </a:xfrm>
          <a:prstGeom prst="line">
            <a:avLst/>
          </a:prstGeom>
          <a:noFill/>
          <a:ln w="12700">
            <a:solidFill>
              <a:schemeClr val="tx1"/>
            </a:solidFill>
            <a:round/>
            <a:headEnd/>
            <a:tailEnd type="triangle" w="med" len="med"/>
          </a:ln>
          <a:effectLst/>
        </p:spPr>
        <p:txBody>
          <a:bodyPr/>
          <a:lstStyle/>
          <a:p>
            <a:endParaRPr lang="en-US" sz="2800"/>
          </a:p>
        </p:txBody>
      </p:sp>
      <p:grpSp>
        <p:nvGrpSpPr>
          <p:cNvPr id="4" name="그룹 3"/>
          <p:cNvGrpSpPr/>
          <p:nvPr/>
        </p:nvGrpSpPr>
        <p:grpSpPr>
          <a:xfrm>
            <a:off x="1872367" y="1981200"/>
            <a:ext cx="630646" cy="914400"/>
            <a:chOff x="2003987" y="1981200"/>
            <a:chExt cx="499026" cy="914400"/>
          </a:xfrm>
        </p:grpSpPr>
        <p:sp>
          <p:nvSpPr>
            <p:cNvPr id="1300494" name="Line 14"/>
            <p:cNvSpPr>
              <a:spLocks noChangeShapeType="1"/>
            </p:cNvSpPr>
            <p:nvPr/>
          </p:nvSpPr>
          <p:spPr bwMode="auto">
            <a:xfrm>
              <a:off x="2003987" y="2346960"/>
              <a:ext cx="83171" cy="91440"/>
            </a:xfrm>
            <a:prstGeom prst="line">
              <a:avLst/>
            </a:prstGeom>
            <a:noFill/>
            <a:ln w="12700">
              <a:solidFill>
                <a:schemeClr val="tx1"/>
              </a:solidFill>
              <a:round/>
              <a:headEnd/>
              <a:tailEnd/>
            </a:ln>
            <a:effectLst/>
          </p:spPr>
          <p:txBody>
            <a:bodyPr/>
            <a:lstStyle/>
            <a:p>
              <a:endParaRPr lang="en-US"/>
            </a:p>
          </p:txBody>
        </p:sp>
        <p:sp>
          <p:nvSpPr>
            <p:cNvPr id="1300495" name="Line 15"/>
            <p:cNvSpPr>
              <a:spLocks noChangeShapeType="1"/>
            </p:cNvSpPr>
            <p:nvPr/>
          </p:nvSpPr>
          <p:spPr bwMode="auto">
            <a:xfrm flipH="1">
              <a:off x="2003987" y="2438400"/>
              <a:ext cx="83171" cy="91440"/>
            </a:xfrm>
            <a:prstGeom prst="line">
              <a:avLst/>
            </a:prstGeom>
            <a:noFill/>
            <a:ln w="12700">
              <a:solidFill>
                <a:schemeClr val="tx1"/>
              </a:solidFill>
              <a:round/>
              <a:headEnd/>
              <a:tailEnd/>
            </a:ln>
            <a:effectLst/>
          </p:spPr>
          <p:txBody>
            <a:bodyPr/>
            <a:lstStyle/>
            <a:p>
              <a:endParaRPr lang="en-US"/>
            </a:p>
          </p:txBody>
        </p:sp>
        <p:sp>
          <p:nvSpPr>
            <p:cNvPr id="1300496" name="Line 16"/>
            <p:cNvSpPr>
              <a:spLocks noChangeShapeType="1"/>
            </p:cNvSpPr>
            <p:nvPr/>
          </p:nvSpPr>
          <p:spPr bwMode="auto">
            <a:xfrm flipV="1">
              <a:off x="2003987" y="1981200"/>
              <a:ext cx="0" cy="365760"/>
            </a:xfrm>
            <a:prstGeom prst="line">
              <a:avLst/>
            </a:prstGeom>
            <a:noFill/>
            <a:ln w="12700">
              <a:solidFill>
                <a:schemeClr val="tx1"/>
              </a:solidFill>
              <a:round/>
              <a:headEnd/>
              <a:tailEnd/>
            </a:ln>
            <a:effectLst/>
          </p:spPr>
          <p:txBody>
            <a:bodyPr/>
            <a:lstStyle/>
            <a:p>
              <a:endParaRPr lang="en-US"/>
            </a:p>
          </p:txBody>
        </p:sp>
        <p:sp>
          <p:nvSpPr>
            <p:cNvPr id="1300497" name="Line 17"/>
            <p:cNvSpPr>
              <a:spLocks noChangeShapeType="1"/>
            </p:cNvSpPr>
            <p:nvPr/>
          </p:nvSpPr>
          <p:spPr bwMode="auto">
            <a:xfrm flipV="1">
              <a:off x="2003987" y="2529840"/>
              <a:ext cx="0" cy="365760"/>
            </a:xfrm>
            <a:prstGeom prst="line">
              <a:avLst/>
            </a:prstGeom>
            <a:noFill/>
            <a:ln w="12700">
              <a:solidFill>
                <a:schemeClr val="tx1"/>
              </a:solidFill>
              <a:round/>
              <a:headEnd/>
              <a:tailEnd/>
            </a:ln>
            <a:effectLst/>
          </p:spPr>
          <p:txBody>
            <a:bodyPr/>
            <a:lstStyle/>
            <a:p>
              <a:endParaRPr lang="en-US"/>
            </a:p>
          </p:txBody>
        </p:sp>
        <p:sp>
          <p:nvSpPr>
            <p:cNvPr id="1300498" name="Line 18"/>
            <p:cNvSpPr>
              <a:spLocks noChangeShapeType="1"/>
            </p:cNvSpPr>
            <p:nvPr/>
          </p:nvSpPr>
          <p:spPr bwMode="auto">
            <a:xfrm flipV="1">
              <a:off x="2003987" y="2621280"/>
              <a:ext cx="499026" cy="274320"/>
            </a:xfrm>
            <a:prstGeom prst="line">
              <a:avLst/>
            </a:prstGeom>
            <a:noFill/>
            <a:ln w="12700">
              <a:solidFill>
                <a:schemeClr val="tx1"/>
              </a:solidFill>
              <a:round/>
              <a:headEnd/>
              <a:tailEnd/>
            </a:ln>
            <a:effectLst/>
          </p:spPr>
          <p:txBody>
            <a:bodyPr/>
            <a:lstStyle/>
            <a:p>
              <a:endParaRPr lang="en-US"/>
            </a:p>
          </p:txBody>
        </p:sp>
        <p:sp>
          <p:nvSpPr>
            <p:cNvPr id="1300499" name="Line 19"/>
            <p:cNvSpPr>
              <a:spLocks noChangeShapeType="1"/>
            </p:cNvSpPr>
            <p:nvPr/>
          </p:nvSpPr>
          <p:spPr bwMode="auto">
            <a:xfrm flipV="1">
              <a:off x="2503013" y="2255520"/>
              <a:ext cx="0" cy="365760"/>
            </a:xfrm>
            <a:prstGeom prst="line">
              <a:avLst/>
            </a:prstGeom>
            <a:noFill/>
            <a:ln w="12700">
              <a:solidFill>
                <a:schemeClr val="tx1"/>
              </a:solidFill>
              <a:round/>
              <a:headEnd/>
              <a:tailEnd/>
            </a:ln>
            <a:effectLst/>
          </p:spPr>
          <p:txBody>
            <a:bodyPr/>
            <a:lstStyle/>
            <a:p>
              <a:endParaRPr lang="en-US"/>
            </a:p>
          </p:txBody>
        </p:sp>
        <p:sp>
          <p:nvSpPr>
            <p:cNvPr id="1300500" name="Line 20"/>
            <p:cNvSpPr>
              <a:spLocks noChangeShapeType="1"/>
            </p:cNvSpPr>
            <p:nvPr/>
          </p:nvSpPr>
          <p:spPr bwMode="auto">
            <a:xfrm>
              <a:off x="2003987" y="1981200"/>
              <a:ext cx="499026" cy="274320"/>
            </a:xfrm>
            <a:prstGeom prst="line">
              <a:avLst/>
            </a:prstGeom>
            <a:noFill/>
            <a:ln w="12700">
              <a:solidFill>
                <a:schemeClr val="tx1"/>
              </a:solidFill>
              <a:round/>
              <a:headEnd/>
              <a:tailEnd/>
            </a:ln>
            <a:effectLst/>
          </p:spPr>
          <p:txBody>
            <a:bodyPr/>
            <a:lstStyle/>
            <a:p>
              <a:endParaRPr lang="en-US"/>
            </a:p>
          </p:txBody>
        </p:sp>
      </p:grpSp>
      <p:sp>
        <p:nvSpPr>
          <p:cNvPr id="1300501" name="Rectangle 21"/>
          <p:cNvSpPr>
            <a:spLocks noChangeArrowheads="1"/>
          </p:cNvSpPr>
          <p:nvPr/>
        </p:nvSpPr>
        <p:spPr bwMode="auto">
          <a:xfrm>
            <a:off x="1105740" y="2971800"/>
            <a:ext cx="1696689" cy="1447800"/>
          </a:xfrm>
          <a:prstGeom prst="rect">
            <a:avLst/>
          </a:prstGeom>
          <a:noFill/>
          <a:ln w="12700">
            <a:solidFill>
              <a:schemeClr val="tx1"/>
            </a:solidFill>
            <a:miter lim="800000"/>
            <a:headEnd/>
            <a:tailEnd/>
          </a:ln>
          <a:effectLst/>
        </p:spPr>
        <p:txBody>
          <a:bodyPr wrap="none" anchor="ctr"/>
          <a:lstStyle/>
          <a:p>
            <a:endParaRPr lang="en-US"/>
          </a:p>
        </p:txBody>
      </p:sp>
      <p:sp>
        <p:nvSpPr>
          <p:cNvPr id="1300502" name="Rectangle 22"/>
          <p:cNvSpPr>
            <a:spLocks noChangeArrowheads="1"/>
          </p:cNvSpPr>
          <p:nvPr/>
        </p:nvSpPr>
        <p:spPr bwMode="auto">
          <a:xfrm>
            <a:off x="506907" y="3352800"/>
            <a:ext cx="299417" cy="838200"/>
          </a:xfrm>
          <a:prstGeom prst="rect">
            <a:avLst/>
          </a:prstGeom>
          <a:noFill/>
          <a:ln w="12700">
            <a:solidFill>
              <a:schemeClr val="accent2"/>
            </a:solidFill>
            <a:miter lim="800000"/>
            <a:headEnd/>
            <a:tailEnd/>
          </a:ln>
          <a:effectLst/>
        </p:spPr>
        <p:txBody>
          <a:bodyPr wrap="none" anchor="ctr"/>
          <a:lstStyle/>
          <a:p>
            <a:endParaRPr lang="en-US"/>
          </a:p>
        </p:txBody>
      </p:sp>
      <p:sp>
        <p:nvSpPr>
          <p:cNvPr id="1300503" name="Line 23"/>
          <p:cNvSpPr>
            <a:spLocks noChangeShapeType="1"/>
          </p:cNvSpPr>
          <p:nvPr/>
        </p:nvSpPr>
        <p:spPr bwMode="auto">
          <a:xfrm>
            <a:off x="806324" y="3733800"/>
            <a:ext cx="299416" cy="0"/>
          </a:xfrm>
          <a:prstGeom prst="line">
            <a:avLst/>
          </a:prstGeom>
          <a:noFill/>
          <a:ln w="28575">
            <a:solidFill>
              <a:schemeClr val="tx1"/>
            </a:solidFill>
            <a:round/>
            <a:headEnd/>
            <a:tailEnd type="triangle" w="med" len="med"/>
          </a:ln>
          <a:effectLst/>
        </p:spPr>
        <p:txBody>
          <a:bodyPr/>
          <a:lstStyle/>
          <a:p>
            <a:endParaRPr lang="en-US"/>
          </a:p>
        </p:txBody>
      </p:sp>
      <p:sp>
        <p:nvSpPr>
          <p:cNvPr id="1300504" name="Line 24"/>
          <p:cNvSpPr>
            <a:spLocks noChangeShapeType="1"/>
          </p:cNvSpPr>
          <p:nvPr/>
        </p:nvSpPr>
        <p:spPr bwMode="auto">
          <a:xfrm>
            <a:off x="906130" y="2133600"/>
            <a:ext cx="966238" cy="0"/>
          </a:xfrm>
          <a:prstGeom prst="line">
            <a:avLst/>
          </a:prstGeom>
          <a:noFill/>
          <a:ln w="28575">
            <a:solidFill>
              <a:schemeClr val="tx1"/>
            </a:solidFill>
            <a:round/>
            <a:headEnd/>
            <a:tailEnd type="triangle" w="med" len="med"/>
          </a:ln>
          <a:effectLst/>
        </p:spPr>
        <p:txBody>
          <a:bodyPr/>
          <a:lstStyle/>
          <a:p>
            <a:endParaRPr lang="en-US"/>
          </a:p>
        </p:txBody>
      </p:sp>
      <p:sp>
        <p:nvSpPr>
          <p:cNvPr id="1300505" name="Line 25"/>
          <p:cNvSpPr>
            <a:spLocks noChangeShapeType="1"/>
          </p:cNvSpPr>
          <p:nvPr/>
        </p:nvSpPr>
        <p:spPr bwMode="auto">
          <a:xfrm>
            <a:off x="1504960" y="2743200"/>
            <a:ext cx="367407" cy="0"/>
          </a:xfrm>
          <a:prstGeom prst="line">
            <a:avLst/>
          </a:prstGeom>
          <a:noFill/>
          <a:ln w="28575">
            <a:solidFill>
              <a:schemeClr val="tx1"/>
            </a:solidFill>
            <a:round/>
            <a:headEnd/>
            <a:tailEnd type="triangle" w="med" len="med"/>
          </a:ln>
          <a:effectLst/>
        </p:spPr>
        <p:txBody>
          <a:bodyPr/>
          <a:lstStyle/>
          <a:p>
            <a:endParaRPr lang="en-US"/>
          </a:p>
        </p:txBody>
      </p:sp>
      <p:sp>
        <p:nvSpPr>
          <p:cNvPr id="1300506" name="Text Box 26"/>
          <p:cNvSpPr txBox="1">
            <a:spLocks noChangeArrowheads="1"/>
          </p:cNvSpPr>
          <p:nvPr/>
        </p:nvSpPr>
        <p:spPr bwMode="auto">
          <a:xfrm>
            <a:off x="1063086" y="3209919"/>
            <a:ext cx="1351717" cy="954107"/>
          </a:xfrm>
          <a:prstGeom prst="rect">
            <a:avLst/>
          </a:prstGeom>
          <a:noFill/>
          <a:ln w="12700">
            <a:noFill/>
            <a:miter lim="800000"/>
            <a:headEnd/>
            <a:tailEnd/>
          </a:ln>
          <a:effectLst/>
        </p:spPr>
        <p:txBody>
          <a:bodyPr wrap="none">
            <a:spAutoFit/>
          </a:bodyPr>
          <a:lstStyle/>
          <a:p>
            <a:r>
              <a:rPr lang="en-US" sz="2800"/>
              <a:t>Read</a:t>
            </a:r>
          </a:p>
          <a:p>
            <a:r>
              <a:rPr lang="en-US" sz="2800"/>
              <a:t>Address</a:t>
            </a:r>
          </a:p>
        </p:txBody>
      </p:sp>
      <p:sp>
        <p:nvSpPr>
          <p:cNvPr id="1300507" name="Text Box 27"/>
          <p:cNvSpPr txBox="1">
            <a:spLocks noChangeArrowheads="1"/>
          </p:cNvSpPr>
          <p:nvPr/>
        </p:nvSpPr>
        <p:spPr bwMode="auto">
          <a:xfrm>
            <a:off x="1058010" y="4309466"/>
            <a:ext cx="1806072" cy="954107"/>
          </a:xfrm>
          <a:prstGeom prst="rect">
            <a:avLst/>
          </a:prstGeom>
          <a:noFill/>
          <a:ln w="12700">
            <a:noFill/>
            <a:miter lim="800000"/>
            <a:headEnd/>
            <a:tailEnd/>
          </a:ln>
          <a:effectLst/>
        </p:spPr>
        <p:txBody>
          <a:bodyPr wrap="none">
            <a:spAutoFit/>
          </a:bodyPr>
          <a:lstStyle/>
          <a:p>
            <a:pPr algn="ctr"/>
            <a:r>
              <a:rPr lang="en-US" sz="2800" b="1"/>
              <a:t>Instruction</a:t>
            </a:r>
          </a:p>
          <a:p>
            <a:pPr algn="ctr"/>
            <a:r>
              <a:rPr lang="en-US" sz="2800" b="1"/>
              <a:t>Memory</a:t>
            </a:r>
          </a:p>
        </p:txBody>
      </p:sp>
      <p:sp>
        <p:nvSpPr>
          <p:cNvPr id="1300508" name="Text Box 28"/>
          <p:cNvSpPr txBox="1">
            <a:spLocks noChangeArrowheads="1"/>
          </p:cNvSpPr>
          <p:nvPr/>
        </p:nvSpPr>
        <p:spPr bwMode="auto">
          <a:xfrm>
            <a:off x="1801622" y="2166080"/>
            <a:ext cx="787395" cy="523220"/>
          </a:xfrm>
          <a:prstGeom prst="rect">
            <a:avLst/>
          </a:prstGeom>
          <a:noFill/>
          <a:ln w="12700">
            <a:noFill/>
            <a:miter lim="800000"/>
            <a:headEnd/>
            <a:tailEnd/>
          </a:ln>
          <a:effectLst/>
        </p:spPr>
        <p:txBody>
          <a:bodyPr wrap="none">
            <a:spAutoFit/>
          </a:bodyPr>
          <a:lstStyle/>
          <a:p>
            <a:r>
              <a:rPr lang="en-US" sz="2800" b="1" dirty="0"/>
              <a:t>Add</a:t>
            </a:r>
          </a:p>
        </p:txBody>
      </p:sp>
      <p:sp>
        <p:nvSpPr>
          <p:cNvPr id="1300509" name="Text Box 29"/>
          <p:cNvSpPr txBox="1">
            <a:spLocks noChangeArrowheads="1"/>
          </p:cNvSpPr>
          <p:nvPr/>
        </p:nvSpPr>
        <p:spPr bwMode="auto">
          <a:xfrm rot="16200000">
            <a:off x="366203" y="3441235"/>
            <a:ext cx="566181" cy="523220"/>
          </a:xfrm>
          <a:prstGeom prst="rect">
            <a:avLst/>
          </a:prstGeom>
          <a:noFill/>
          <a:ln w="12700">
            <a:noFill/>
            <a:miter lim="800000"/>
            <a:headEnd/>
            <a:tailEnd/>
          </a:ln>
          <a:effectLst/>
        </p:spPr>
        <p:txBody>
          <a:bodyPr wrap="none">
            <a:spAutoFit/>
          </a:bodyPr>
          <a:lstStyle/>
          <a:p>
            <a:r>
              <a:rPr lang="en-US" sz="2800" b="1" dirty="0">
                <a:solidFill>
                  <a:schemeClr val="accent2"/>
                </a:solidFill>
              </a:rPr>
              <a:t>PC</a:t>
            </a:r>
          </a:p>
        </p:txBody>
      </p:sp>
      <p:sp>
        <p:nvSpPr>
          <p:cNvPr id="1300510" name="Line 30"/>
          <p:cNvSpPr>
            <a:spLocks noChangeShapeType="1"/>
          </p:cNvSpPr>
          <p:nvPr/>
        </p:nvSpPr>
        <p:spPr bwMode="auto">
          <a:xfrm>
            <a:off x="307298" y="3733800"/>
            <a:ext cx="199610" cy="0"/>
          </a:xfrm>
          <a:prstGeom prst="line">
            <a:avLst/>
          </a:prstGeom>
          <a:noFill/>
          <a:ln w="28575">
            <a:solidFill>
              <a:schemeClr val="tx1"/>
            </a:solidFill>
            <a:round/>
            <a:headEnd/>
            <a:tailEnd type="triangle" w="med" len="med"/>
          </a:ln>
          <a:effectLst/>
        </p:spPr>
        <p:txBody>
          <a:bodyPr/>
          <a:lstStyle/>
          <a:p>
            <a:endParaRPr lang="en-US"/>
          </a:p>
        </p:txBody>
      </p:sp>
      <p:sp>
        <p:nvSpPr>
          <p:cNvPr id="1300511" name="Text Box 31"/>
          <p:cNvSpPr txBox="1">
            <a:spLocks noChangeArrowheads="1"/>
          </p:cNvSpPr>
          <p:nvPr/>
        </p:nvSpPr>
        <p:spPr bwMode="auto">
          <a:xfrm>
            <a:off x="1205545" y="2515850"/>
            <a:ext cx="367408" cy="523220"/>
          </a:xfrm>
          <a:prstGeom prst="rect">
            <a:avLst/>
          </a:prstGeom>
          <a:noFill/>
          <a:ln w="12700">
            <a:noFill/>
            <a:miter lim="800000"/>
            <a:headEnd/>
            <a:tailEnd/>
          </a:ln>
          <a:effectLst/>
        </p:spPr>
        <p:txBody>
          <a:bodyPr wrap="none">
            <a:spAutoFit/>
          </a:bodyPr>
          <a:lstStyle/>
          <a:p>
            <a:r>
              <a:rPr lang="en-US" sz="2800" b="1" dirty="0"/>
              <a:t>4</a:t>
            </a:r>
          </a:p>
        </p:txBody>
      </p:sp>
      <p:sp>
        <p:nvSpPr>
          <p:cNvPr id="1300512" name="Line 32"/>
          <p:cNvSpPr>
            <a:spLocks noChangeShapeType="1"/>
          </p:cNvSpPr>
          <p:nvPr/>
        </p:nvSpPr>
        <p:spPr bwMode="auto">
          <a:xfrm>
            <a:off x="307298" y="1143000"/>
            <a:ext cx="0" cy="2590800"/>
          </a:xfrm>
          <a:prstGeom prst="line">
            <a:avLst/>
          </a:prstGeom>
          <a:noFill/>
          <a:ln w="28575">
            <a:solidFill>
              <a:schemeClr val="tx1"/>
            </a:solidFill>
            <a:round/>
            <a:headEnd/>
            <a:tailEnd/>
          </a:ln>
          <a:effectLst/>
        </p:spPr>
        <p:txBody>
          <a:bodyPr/>
          <a:lstStyle/>
          <a:p>
            <a:endParaRPr lang="en-US"/>
          </a:p>
        </p:txBody>
      </p:sp>
      <p:sp>
        <p:nvSpPr>
          <p:cNvPr id="1300513" name="AutoShape 33"/>
          <p:cNvSpPr>
            <a:spLocks noChangeArrowheads="1"/>
          </p:cNvSpPr>
          <p:nvPr/>
        </p:nvSpPr>
        <p:spPr bwMode="auto">
          <a:xfrm rot="5400000" flipH="1">
            <a:off x="1012353" y="1183792"/>
            <a:ext cx="685800" cy="29941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0515" name="Line 35"/>
          <p:cNvSpPr>
            <a:spLocks noChangeShapeType="1"/>
          </p:cNvSpPr>
          <p:nvPr/>
        </p:nvSpPr>
        <p:spPr bwMode="auto">
          <a:xfrm flipH="1">
            <a:off x="1504960" y="1143000"/>
            <a:ext cx="7685001" cy="0"/>
          </a:xfrm>
          <a:prstGeom prst="line">
            <a:avLst/>
          </a:prstGeom>
          <a:noFill/>
          <a:ln w="28575">
            <a:solidFill>
              <a:schemeClr val="tx1"/>
            </a:solidFill>
            <a:round/>
            <a:headEnd/>
            <a:tailEnd type="triangle" w="med" len="med"/>
          </a:ln>
          <a:effectLst/>
        </p:spPr>
        <p:txBody>
          <a:bodyPr/>
          <a:lstStyle/>
          <a:p>
            <a:endParaRPr lang="en-US"/>
          </a:p>
        </p:txBody>
      </p:sp>
      <p:sp>
        <p:nvSpPr>
          <p:cNvPr id="1300516" name="Rectangle 36"/>
          <p:cNvSpPr>
            <a:spLocks noChangeArrowheads="1"/>
          </p:cNvSpPr>
          <p:nvPr/>
        </p:nvSpPr>
        <p:spPr bwMode="auto">
          <a:xfrm>
            <a:off x="3718036" y="2971800"/>
            <a:ext cx="1860226" cy="1447800"/>
          </a:xfrm>
          <a:prstGeom prst="rect">
            <a:avLst/>
          </a:prstGeom>
          <a:noFill/>
          <a:ln w="12700">
            <a:solidFill>
              <a:schemeClr val="tx1"/>
            </a:solidFill>
            <a:miter lim="800000"/>
            <a:headEnd/>
            <a:tailEnd/>
          </a:ln>
          <a:effectLst/>
        </p:spPr>
        <p:txBody>
          <a:bodyPr wrap="none" anchor="ctr"/>
          <a:lstStyle/>
          <a:p>
            <a:endParaRPr lang="en-US"/>
          </a:p>
        </p:txBody>
      </p:sp>
      <p:sp>
        <p:nvSpPr>
          <p:cNvPr id="1300517" name="Line 37"/>
          <p:cNvSpPr>
            <a:spLocks noChangeShapeType="1"/>
          </p:cNvSpPr>
          <p:nvPr/>
        </p:nvSpPr>
        <p:spPr bwMode="auto">
          <a:xfrm>
            <a:off x="2802428" y="3733800"/>
            <a:ext cx="199610" cy="0"/>
          </a:xfrm>
          <a:prstGeom prst="line">
            <a:avLst/>
          </a:prstGeom>
          <a:noFill/>
          <a:ln w="28575">
            <a:solidFill>
              <a:schemeClr val="tx1"/>
            </a:solidFill>
            <a:round/>
            <a:headEnd/>
            <a:tailEnd/>
          </a:ln>
          <a:effectLst/>
        </p:spPr>
        <p:txBody>
          <a:bodyPr/>
          <a:lstStyle/>
          <a:p>
            <a:endParaRPr lang="en-US" sz="2800"/>
          </a:p>
        </p:txBody>
      </p:sp>
      <p:sp>
        <p:nvSpPr>
          <p:cNvPr id="1300518" name="Line 38"/>
          <p:cNvSpPr>
            <a:spLocks noChangeShapeType="1"/>
          </p:cNvSpPr>
          <p:nvPr/>
        </p:nvSpPr>
        <p:spPr bwMode="auto">
          <a:xfrm>
            <a:off x="3401259" y="3505200"/>
            <a:ext cx="316777" cy="0"/>
          </a:xfrm>
          <a:prstGeom prst="line">
            <a:avLst/>
          </a:prstGeom>
          <a:noFill/>
          <a:ln w="19050">
            <a:solidFill>
              <a:schemeClr val="tx1"/>
            </a:solidFill>
            <a:round/>
            <a:headEnd/>
            <a:tailEnd type="triangle" w="med" len="med"/>
          </a:ln>
          <a:effectLst/>
        </p:spPr>
        <p:txBody>
          <a:bodyPr/>
          <a:lstStyle/>
          <a:p>
            <a:endParaRPr lang="en-US" sz="2800"/>
          </a:p>
        </p:txBody>
      </p:sp>
      <p:sp>
        <p:nvSpPr>
          <p:cNvPr id="1300519" name="Text Box 39"/>
          <p:cNvSpPr txBox="1">
            <a:spLocks noChangeArrowheads="1"/>
          </p:cNvSpPr>
          <p:nvPr/>
        </p:nvSpPr>
        <p:spPr bwMode="auto">
          <a:xfrm>
            <a:off x="3637175" y="4013200"/>
            <a:ext cx="1031373" cy="523220"/>
          </a:xfrm>
          <a:prstGeom prst="rect">
            <a:avLst/>
          </a:prstGeom>
          <a:noFill/>
          <a:ln w="12700">
            <a:noFill/>
            <a:miter lim="800000"/>
            <a:headEnd/>
            <a:tailEnd/>
          </a:ln>
          <a:effectLst/>
        </p:spPr>
        <p:txBody>
          <a:bodyPr wrap="none">
            <a:spAutoFit/>
          </a:bodyPr>
          <a:lstStyle/>
          <a:p>
            <a:r>
              <a:rPr lang="en-US" sz="2800" spc="-300" dirty="0" smtClean="0"/>
              <a:t>W </a:t>
            </a:r>
            <a:r>
              <a:rPr lang="en-US" sz="2800" spc="-300" dirty="0"/>
              <a:t>Data</a:t>
            </a:r>
          </a:p>
        </p:txBody>
      </p:sp>
      <p:sp>
        <p:nvSpPr>
          <p:cNvPr id="1300520" name="Text Box 40"/>
          <p:cNvSpPr txBox="1">
            <a:spLocks noChangeArrowheads="1"/>
          </p:cNvSpPr>
          <p:nvPr/>
        </p:nvSpPr>
        <p:spPr bwMode="auto">
          <a:xfrm>
            <a:off x="3624475" y="2876550"/>
            <a:ext cx="1087157" cy="523220"/>
          </a:xfrm>
          <a:prstGeom prst="rect">
            <a:avLst/>
          </a:prstGeom>
          <a:noFill/>
          <a:ln w="12700">
            <a:noFill/>
            <a:miter lim="800000"/>
            <a:headEnd/>
            <a:tailEnd/>
          </a:ln>
          <a:effectLst/>
        </p:spPr>
        <p:txBody>
          <a:bodyPr wrap="none">
            <a:spAutoFit/>
          </a:bodyPr>
          <a:lstStyle/>
          <a:p>
            <a:r>
              <a:rPr lang="en-US" sz="2800" spc="-300" dirty="0" smtClean="0"/>
              <a:t>R Addr1</a:t>
            </a:r>
            <a:endParaRPr lang="en-US" sz="2800" spc="-300" dirty="0"/>
          </a:p>
        </p:txBody>
      </p:sp>
      <p:sp>
        <p:nvSpPr>
          <p:cNvPr id="1300521" name="Text Box 41"/>
          <p:cNvSpPr txBox="1">
            <a:spLocks noChangeArrowheads="1"/>
          </p:cNvSpPr>
          <p:nvPr/>
        </p:nvSpPr>
        <p:spPr bwMode="auto">
          <a:xfrm>
            <a:off x="3624475" y="3257550"/>
            <a:ext cx="1130438" cy="523220"/>
          </a:xfrm>
          <a:prstGeom prst="rect">
            <a:avLst/>
          </a:prstGeom>
          <a:noFill/>
          <a:ln w="12700">
            <a:noFill/>
            <a:miter lim="800000"/>
            <a:headEnd/>
            <a:tailEnd/>
          </a:ln>
          <a:effectLst/>
        </p:spPr>
        <p:txBody>
          <a:bodyPr wrap="none">
            <a:spAutoFit/>
          </a:bodyPr>
          <a:lstStyle/>
          <a:p>
            <a:r>
              <a:rPr lang="en-US" sz="2800" spc="-300" dirty="0" smtClean="0"/>
              <a:t>R Addr2</a:t>
            </a:r>
            <a:endParaRPr lang="en-US" sz="2800" spc="-300" dirty="0"/>
          </a:p>
        </p:txBody>
      </p:sp>
      <p:sp>
        <p:nvSpPr>
          <p:cNvPr id="1300522" name="Text Box 42"/>
          <p:cNvSpPr txBox="1">
            <a:spLocks noChangeArrowheads="1"/>
          </p:cNvSpPr>
          <p:nvPr/>
        </p:nvSpPr>
        <p:spPr bwMode="auto">
          <a:xfrm>
            <a:off x="3624475" y="3625850"/>
            <a:ext cx="1066318" cy="523220"/>
          </a:xfrm>
          <a:prstGeom prst="rect">
            <a:avLst/>
          </a:prstGeom>
          <a:noFill/>
          <a:ln w="12700">
            <a:noFill/>
            <a:miter lim="800000"/>
            <a:headEnd/>
            <a:tailEnd/>
          </a:ln>
          <a:effectLst/>
        </p:spPr>
        <p:txBody>
          <a:bodyPr wrap="none">
            <a:spAutoFit/>
          </a:bodyPr>
          <a:lstStyle/>
          <a:p>
            <a:r>
              <a:rPr lang="en-US" sz="2800" spc="-300" dirty="0" smtClean="0"/>
              <a:t>W </a:t>
            </a:r>
            <a:r>
              <a:rPr lang="en-US" sz="2800" spc="-300" dirty="0" err="1"/>
              <a:t>Addr</a:t>
            </a:r>
            <a:endParaRPr lang="en-US" sz="2800" spc="-300" dirty="0"/>
          </a:p>
        </p:txBody>
      </p:sp>
      <p:sp>
        <p:nvSpPr>
          <p:cNvPr id="1300523" name="Text Box 43"/>
          <p:cNvSpPr txBox="1">
            <a:spLocks noChangeArrowheads="1"/>
          </p:cNvSpPr>
          <p:nvPr/>
        </p:nvSpPr>
        <p:spPr bwMode="auto">
          <a:xfrm>
            <a:off x="3070029" y="2539585"/>
            <a:ext cx="3207450" cy="523220"/>
          </a:xfrm>
          <a:prstGeom prst="rect">
            <a:avLst/>
          </a:prstGeom>
          <a:noFill/>
          <a:ln w="12700">
            <a:noFill/>
            <a:miter lim="800000"/>
            <a:headEnd/>
            <a:tailEnd/>
          </a:ln>
          <a:effectLst/>
        </p:spPr>
        <p:txBody>
          <a:bodyPr wrap="square">
            <a:spAutoFit/>
          </a:bodyPr>
          <a:lstStyle/>
          <a:p>
            <a:pPr algn="ctr"/>
            <a:r>
              <a:rPr lang="en-US" sz="2800" b="1" dirty="0" smtClean="0"/>
              <a:t>Register File</a:t>
            </a:r>
            <a:endParaRPr lang="en-US" sz="2800" b="1" dirty="0"/>
          </a:p>
        </p:txBody>
      </p:sp>
      <p:sp>
        <p:nvSpPr>
          <p:cNvPr id="1300524" name="Text Box 44"/>
          <p:cNvSpPr txBox="1">
            <a:spLocks noChangeArrowheads="1"/>
          </p:cNvSpPr>
          <p:nvPr/>
        </p:nvSpPr>
        <p:spPr bwMode="auto">
          <a:xfrm>
            <a:off x="4650859" y="3086100"/>
            <a:ext cx="1052211" cy="523220"/>
          </a:xfrm>
          <a:prstGeom prst="rect">
            <a:avLst/>
          </a:prstGeom>
          <a:noFill/>
          <a:ln w="12700">
            <a:noFill/>
            <a:miter lim="800000"/>
            <a:headEnd/>
            <a:tailEnd/>
          </a:ln>
          <a:effectLst/>
        </p:spPr>
        <p:txBody>
          <a:bodyPr wrap="none">
            <a:spAutoFit/>
          </a:bodyPr>
          <a:lstStyle/>
          <a:p>
            <a:pPr algn="r"/>
            <a:r>
              <a:rPr lang="en-US" sz="2800" spc="-300" dirty="0" smtClean="0"/>
              <a:t>R Data1</a:t>
            </a:r>
            <a:endParaRPr lang="en-US" sz="2800" spc="-300" dirty="0"/>
          </a:p>
        </p:txBody>
      </p:sp>
      <p:sp>
        <p:nvSpPr>
          <p:cNvPr id="1300525" name="Text Box 45"/>
          <p:cNvSpPr txBox="1">
            <a:spLocks noChangeArrowheads="1"/>
          </p:cNvSpPr>
          <p:nvPr/>
        </p:nvSpPr>
        <p:spPr bwMode="auto">
          <a:xfrm>
            <a:off x="4600059" y="3810000"/>
            <a:ext cx="1052211" cy="523220"/>
          </a:xfrm>
          <a:prstGeom prst="rect">
            <a:avLst/>
          </a:prstGeom>
          <a:noFill/>
          <a:ln w="12700">
            <a:noFill/>
            <a:miter lim="800000"/>
            <a:headEnd/>
            <a:tailEnd/>
          </a:ln>
          <a:effectLst/>
        </p:spPr>
        <p:txBody>
          <a:bodyPr wrap="none">
            <a:spAutoFit/>
          </a:bodyPr>
          <a:lstStyle/>
          <a:p>
            <a:pPr algn="r"/>
            <a:r>
              <a:rPr lang="en-US" sz="2800" spc="-300" dirty="0" smtClean="0"/>
              <a:t>R</a:t>
            </a:r>
            <a:r>
              <a:rPr lang="en-US" sz="2800" spc="-300" dirty="0"/>
              <a:t> </a:t>
            </a:r>
            <a:r>
              <a:rPr lang="en-US" sz="2800" spc="-300" dirty="0" smtClean="0"/>
              <a:t>Data2</a:t>
            </a:r>
            <a:endParaRPr lang="en-US" sz="2800" spc="-300" dirty="0"/>
          </a:p>
        </p:txBody>
      </p:sp>
      <p:sp>
        <p:nvSpPr>
          <p:cNvPr id="1300526" name="Line 46"/>
          <p:cNvSpPr>
            <a:spLocks noChangeShapeType="1"/>
          </p:cNvSpPr>
          <p:nvPr/>
        </p:nvSpPr>
        <p:spPr bwMode="auto">
          <a:xfrm>
            <a:off x="3401259" y="4800600"/>
            <a:ext cx="499026" cy="0"/>
          </a:xfrm>
          <a:prstGeom prst="line">
            <a:avLst/>
          </a:prstGeom>
          <a:noFill/>
          <a:ln w="28575">
            <a:solidFill>
              <a:schemeClr val="tx1"/>
            </a:solidFill>
            <a:round/>
            <a:headEnd/>
            <a:tailEnd/>
          </a:ln>
          <a:effectLst/>
        </p:spPr>
        <p:txBody>
          <a:bodyPr/>
          <a:lstStyle/>
          <a:p>
            <a:endParaRPr lang="en-US"/>
          </a:p>
        </p:txBody>
      </p:sp>
      <p:sp>
        <p:nvSpPr>
          <p:cNvPr id="1300527" name="Line 47"/>
          <p:cNvSpPr>
            <a:spLocks noChangeShapeType="1"/>
          </p:cNvSpPr>
          <p:nvPr/>
        </p:nvSpPr>
        <p:spPr bwMode="auto">
          <a:xfrm>
            <a:off x="3501065" y="4724400"/>
            <a:ext cx="99805" cy="152400"/>
          </a:xfrm>
          <a:prstGeom prst="line">
            <a:avLst/>
          </a:prstGeom>
          <a:noFill/>
          <a:ln w="12700">
            <a:solidFill>
              <a:schemeClr val="tx1"/>
            </a:solidFill>
            <a:round/>
            <a:headEnd/>
            <a:tailEnd/>
          </a:ln>
          <a:effectLst/>
        </p:spPr>
        <p:txBody>
          <a:bodyPr/>
          <a:lstStyle/>
          <a:p>
            <a:endParaRPr lang="en-US"/>
          </a:p>
        </p:txBody>
      </p:sp>
      <p:sp>
        <p:nvSpPr>
          <p:cNvPr id="1300528" name="Line 48"/>
          <p:cNvSpPr>
            <a:spLocks noChangeShapeType="1"/>
          </p:cNvSpPr>
          <p:nvPr/>
        </p:nvSpPr>
        <p:spPr bwMode="auto">
          <a:xfrm>
            <a:off x="5097948" y="4724400"/>
            <a:ext cx="99805" cy="152400"/>
          </a:xfrm>
          <a:prstGeom prst="line">
            <a:avLst/>
          </a:prstGeom>
          <a:noFill/>
          <a:ln w="12700">
            <a:solidFill>
              <a:schemeClr val="tx1"/>
            </a:solidFill>
            <a:round/>
            <a:headEnd/>
            <a:tailEnd/>
          </a:ln>
          <a:effectLst/>
        </p:spPr>
        <p:txBody>
          <a:bodyPr/>
          <a:lstStyle/>
          <a:p>
            <a:endParaRPr lang="en-US"/>
          </a:p>
        </p:txBody>
      </p:sp>
      <p:sp>
        <p:nvSpPr>
          <p:cNvPr id="1300529" name="Text Box 49"/>
          <p:cNvSpPr txBox="1">
            <a:spLocks noChangeArrowheads="1"/>
          </p:cNvSpPr>
          <p:nvPr/>
        </p:nvSpPr>
        <p:spPr bwMode="auto">
          <a:xfrm>
            <a:off x="3429625" y="4367210"/>
            <a:ext cx="550151" cy="523220"/>
          </a:xfrm>
          <a:prstGeom prst="rect">
            <a:avLst/>
          </a:prstGeom>
          <a:noFill/>
          <a:ln w="12700">
            <a:noFill/>
            <a:miter lim="800000"/>
            <a:headEnd/>
            <a:tailEnd/>
          </a:ln>
          <a:effectLst/>
        </p:spPr>
        <p:txBody>
          <a:bodyPr wrap="none">
            <a:spAutoFit/>
          </a:bodyPr>
          <a:lstStyle/>
          <a:p>
            <a:r>
              <a:rPr lang="en-US" sz="2800" dirty="0"/>
              <a:t>16</a:t>
            </a:r>
          </a:p>
        </p:txBody>
      </p:sp>
      <p:sp>
        <p:nvSpPr>
          <p:cNvPr id="1300530" name="Text Box 50"/>
          <p:cNvSpPr txBox="1">
            <a:spLocks noChangeArrowheads="1"/>
          </p:cNvSpPr>
          <p:nvPr/>
        </p:nvSpPr>
        <p:spPr bwMode="auto">
          <a:xfrm>
            <a:off x="4998143" y="4381496"/>
            <a:ext cx="550151" cy="523220"/>
          </a:xfrm>
          <a:prstGeom prst="rect">
            <a:avLst/>
          </a:prstGeom>
          <a:noFill/>
          <a:ln w="12700">
            <a:noFill/>
            <a:miter lim="800000"/>
            <a:headEnd/>
            <a:tailEnd/>
          </a:ln>
          <a:effectLst/>
        </p:spPr>
        <p:txBody>
          <a:bodyPr wrap="none">
            <a:spAutoFit/>
          </a:bodyPr>
          <a:lstStyle/>
          <a:p>
            <a:r>
              <a:rPr lang="en-US" sz="2800" dirty="0"/>
              <a:t>32</a:t>
            </a:r>
          </a:p>
        </p:txBody>
      </p:sp>
      <p:sp>
        <p:nvSpPr>
          <p:cNvPr id="1300531" name="Line 51"/>
          <p:cNvSpPr>
            <a:spLocks noChangeShapeType="1"/>
          </p:cNvSpPr>
          <p:nvPr/>
        </p:nvSpPr>
        <p:spPr bwMode="auto">
          <a:xfrm>
            <a:off x="3501065" y="4267200"/>
            <a:ext cx="216971" cy="0"/>
          </a:xfrm>
          <a:prstGeom prst="line">
            <a:avLst/>
          </a:prstGeom>
          <a:noFill/>
          <a:ln w="28575">
            <a:solidFill>
              <a:schemeClr val="tx1"/>
            </a:solidFill>
            <a:round/>
            <a:headEnd/>
            <a:tailEnd type="triangle" w="med" len="med"/>
          </a:ln>
          <a:effectLst/>
        </p:spPr>
        <p:txBody>
          <a:bodyPr/>
          <a:lstStyle/>
          <a:p>
            <a:endParaRPr lang="en-US" sz="2800"/>
          </a:p>
        </p:txBody>
      </p:sp>
      <p:sp>
        <p:nvSpPr>
          <p:cNvPr id="1300532" name="Line 52"/>
          <p:cNvSpPr>
            <a:spLocks noChangeShapeType="1"/>
          </p:cNvSpPr>
          <p:nvPr/>
        </p:nvSpPr>
        <p:spPr bwMode="auto">
          <a:xfrm>
            <a:off x="6894442" y="4419600"/>
            <a:ext cx="0" cy="533400"/>
          </a:xfrm>
          <a:prstGeom prst="line">
            <a:avLst/>
          </a:prstGeom>
          <a:noFill/>
          <a:ln w="28575">
            <a:solidFill>
              <a:schemeClr val="tx1"/>
            </a:solidFill>
            <a:round/>
            <a:headEnd/>
            <a:tailEnd/>
          </a:ln>
          <a:effectLst/>
        </p:spPr>
        <p:txBody>
          <a:bodyPr/>
          <a:lstStyle/>
          <a:p>
            <a:endParaRPr lang="en-US"/>
          </a:p>
        </p:txBody>
      </p:sp>
      <p:sp>
        <p:nvSpPr>
          <p:cNvPr id="1300533" name="Line 53"/>
          <p:cNvSpPr>
            <a:spLocks noChangeShapeType="1"/>
          </p:cNvSpPr>
          <p:nvPr/>
        </p:nvSpPr>
        <p:spPr bwMode="auto">
          <a:xfrm>
            <a:off x="5578261" y="4114800"/>
            <a:ext cx="118518" cy="0"/>
          </a:xfrm>
          <a:prstGeom prst="line">
            <a:avLst/>
          </a:prstGeom>
          <a:noFill/>
          <a:ln w="28575">
            <a:solidFill>
              <a:schemeClr val="tx1"/>
            </a:solidFill>
            <a:round/>
            <a:headEnd/>
            <a:tailEnd/>
          </a:ln>
          <a:effectLst/>
        </p:spPr>
        <p:txBody>
          <a:bodyPr/>
          <a:lstStyle/>
          <a:p>
            <a:endParaRPr lang="en-US"/>
          </a:p>
        </p:txBody>
      </p:sp>
      <p:sp>
        <p:nvSpPr>
          <p:cNvPr id="1300534" name="Line 54"/>
          <p:cNvSpPr>
            <a:spLocks noChangeShapeType="1"/>
          </p:cNvSpPr>
          <p:nvPr/>
        </p:nvSpPr>
        <p:spPr bwMode="auto">
          <a:xfrm>
            <a:off x="3401259" y="1752600"/>
            <a:ext cx="0" cy="3048000"/>
          </a:xfrm>
          <a:prstGeom prst="line">
            <a:avLst/>
          </a:prstGeom>
          <a:noFill/>
          <a:ln w="28575">
            <a:solidFill>
              <a:schemeClr val="tx1"/>
            </a:solidFill>
            <a:round/>
            <a:headEnd/>
            <a:tailEnd/>
          </a:ln>
          <a:effectLst/>
        </p:spPr>
        <p:txBody>
          <a:bodyPr/>
          <a:lstStyle/>
          <a:p>
            <a:endParaRPr lang="en-US"/>
          </a:p>
        </p:txBody>
      </p:sp>
      <p:sp>
        <p:nvSpPr>
          <p:cNvPr id="1300535" name="Line 55"/>
          <p:cNvSpPr>
            <a:spLocks noChangeShapeType="1"/>
          </p:cNvSpPr>
          <p:nvPr/>
        </p:nvSpPr>
        <p:spPr bwMode="auto">
          <a:xfrm>
            <a:off x="3401259" y="3124200"/>
            <a:ext cx="316777" cy="0"/>
          </a:xfrm>
          <a:prstGeom prst="line">
            <a:avLst/>
          </a:prstGeom>
          <a:noFill/>
          <a:ln w="19050">
            <a:solidFill>
              <a:schemeClr val="tx1"/>
            </a:solidFill>
            <a:round/>
            <a:headEnd/>
            <a:tailEnd type="triangle" w="med" len="med"/>
          </a:ln>
          <a:effectLst/>
        </p:spPr>
        <p:txBody>
          <a:bodyPr/>
          <a:lstStyle/>
          <a:p>
            <a:endParaRPr lang="en-US" sz="2800"/>
          </a:p>
        </p:txBody>
      </p:sp>
      <p:sp>
        <p:nvSpPr>
          <p:cNvPr id="1300537" name="Line 57"/>
          <p:cNvSpPr>
            <a:spLocks noChangeShapeType="1"/>
          </p:cNvSpPr>
          <p:nvPr/>
        </p:nvSpPr>
        <p:spPr bwMode="auto">
          <a:xfrm>
            <a:off x="8491325" y="3810000"/>
            <a:ext cx="232879" cy="0"/>
          </a:xfrm>
          <a:prstGeom prst="line">
            <a:avLst/>
          </a:prstGeom>
          <a:noFill/>
          <a:ln w="28575">
            <a:solidFill>
              <a:schemeClr val="tx1"/>
            </a:solidFill>
            <a:round/>
            <a:headEnd/>
            <a:tailEnd/>
          </a:ln>
          <a:effectLst/>
        </p:spPr>
        <p:txBody>
          <a:bodyPr/>
          <a:lstStyle/>
          <a:p>
            <a:endParaRPr lang="en-US"/>
          </a:p>
        </p:txBody>
      </p:sp>
      <p:sp>
        <p:nvSpPr>
          <p:cNvPr id="1300538" name="Freeform 58"/>
          <p:cNvSpPr>
            <a:spLocks/>
          </p:cNvSpPr>
          <p:nvPr/>
        </p:nvSpPr>
        <p:spPr bwMode="auto">
          <a:xfrm>
            <a:off x="7792689" y="3124200"/>
            <a:ext cx="698636"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300539" name="Rectangle 59"/>
          <p:cNvSpPr>
            <a:spLocks noChangeArrowheads="1"/>
          </p:cNvSpPr>
          <p:nvPr/>
        </p:nvSpPr>
        <p:spPr bwMode="auto">
          <a:xfrm>
            <a:off x="7925762" y="3703820"/>
            <a:ext cx="661209"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2800" b="1" dirty="0">
                <a:solidFill>
                  <a:srgbClr val="000000"/>
                </a:solidFill>
              </a:rPr>
              <a:t>ALU</a:t>
            </a:r>
          </a:p>
        </p:txBody>
      </p:sp>
      <p:sp>
        <p:nvSpPr>
          <p:cNvPr id="1300540" name="AutoShape 60"/>
          <p:cNvSpPr>
            <a:spLocks noChangeArrowheads="1"/>
          </p:cNvSpPr>
          <p:nvPr/>
        </p:nvSpPr>
        <p:spPr bwMode="auto">
          <a:xfrm rot="16200000">
            <a:off x="6995833" y="4041292"/>
            <a:ext cx="762000" cy="29941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0541" name="Line 61"/>
          <p:cNvSpPr>
            <a:spLocks noChangeShapeType="1"/>
          </p:cNvSpPr>
          <p:nvPr/>
        </p:nvSpPr>
        <p:spPr bwMode="auto">
          <a:xfrm>
            <a:off x="7526541" y="4191000"/>
            <a:ext cx="299416" cy="0"/>
          </a:xfrm>
          <a:prstGeom prst="line">
            <a:avLst/>
          </a:prstGeom>
          <a:noFill/>
          <a:ln w="28575">
            <a:solidFill>
              <a:schemeClr val="tx1"/>
            </a:solidFill>
            <a:round/>
            <a:headEnd/>
            <a:tailEnd type="triangle" w="med" len="med"/>
          </a:ln>
          <a:effectLst/>
        </p:spPr>
        <p:txBody>
          <a:bodyPr/>
          <a:lstStyle/>
          <a:p>
            <a:endParaRPr lang="en-US"/>
          </a:p>
        </p:txBody>
      </p:sp>
      <p:sp>
        <p:nvSpPr>
          <p:cNvPr id="1300542" name="Line 62"/>
          <p:cNvSpPr>
            <a:spLocks noChangeShapeType="1"/>
          </p:cNvSpPr>
          <p:nvPr/>
        </p:nvSpPr>
        <p:spPr bwMode="auto">
          <a:xfrm>
            <a:off x="6894442" y="4038600"/>
            <a:ext cx="365952" cy="0"/>
          </a:xfrm>
          <a:prstGeom prst="line">
            <a:avLst/>
          </a:prstGeom>
          <a:noFill/>
          <a:ln w="28575">
            <a:solidFill>
              <a:schemeClr val="tx1"/>
            </a:solidFill>
            <a:round/>
            <a:headEnd/>
            <a:tailEnd type="triangle" w="med" len="med"/>
          </a:ln>
          <a:effectLst/>
        </p:spPr>
        <p:txBody>
          <a:bodyPr/>
          <a:lstStyle/>
          <a:p>
            <a:endParaRPr lang="en-US"/>
          </a:p>
        </p:txBody>
      </p:sp>
      <p:sp>
        <p:nvSpPr>
          <p:cNvPr id="1300543" name="Line 63"/>
          <p:cNvSpPr>
            <a:spLocks noChangeShapeType="1"/>
          </p:cNvSpPr>
          <p:nvPr/>
        </p:nvSpPr>
        <p:spPr bwMode="auto">
          <a:xfrm>
            <a:off x="5896390" y="3352800"/>
            <a:ext cx="1896299" cy="0"/>
          </a:xfrm>
          <a:prstGeom prst="line">
            <a:avLst/>
          </a:prstGeom>
          <a:noFill/>
          <a:ln w="28575">
            <a:solidFill>
              <a:schemeClr val="tx1"/>
            </a:solidFill>
            <a:round/>
            <a:headEnd/>
            <a:tailEnd type="triangle" w="med" len="med"/>
          </a:ln>
          <a:effectLst/>
        </p:spPr>
        <p:txBody>
          <a:bodyPr/>
          <a:lstStyle/>
          <a:p>
            <a:endParaRPr lang="en-US"/>
          </a:p>
        </p:txBody>
      </p:sp>
      <p:sp>
        <p:nvSpPr>
          <p:cNvPr id="1300544" name="Oval 64"/>
          <p:cNvSpPr>
            <a:spLocks noChangeArrowheads="1"/>
          </p:cNvSpPr>
          <p:nvPr/>
        </p:nvSpPr>
        <p:spPr bwMode="auto">
          <a:xfrm>
            <a:off x="6763333" y="2529840"/>
            <a:ext cx="1029355" cy="655320"/>
          </a:xfrm>
          <a:prstGeom prst="ellipse">
            <a:avLst/>
          </a:prstGeom>
          <a:noFill/>
          <a:ln w="12700">
            <a:solidFill>
              <a:schemeClr val="tx1"/>
            </a:solidFill>
            <a:round/>
            <a:headEnd/>
            <a:tailEnd/>
          </a:ln>
          <a:effectLst/>
        </p:spPr>
        <p:txBody>
          <a:bodyPr wrap="none" anchor="ctr"/>
          <a:lstStyle/>
          <a:p>
            <a:endParaRPr lang="en-US" sz="2800" dirty="0"/>
          </a:p>
        </p:txBody>
      </p:sp>
      <p:sp>
        <p:nvSpPr>
          <p:cNvPr id="1300545" name="Rectangle 65"/>
          <p:cNvSpPr>
            <a:spLocks noChangeArrowheads="1"/>
          </p:cNvSpPr>
          <p:nvPr/>
        </p:nvSpPr>
        <p:spPr bwMode="auto">
          <a:xfrm>
            <a:off x="6984687" y="2562226"/>
            <a:ext cx="598831" cy="457200"/>
          </a:xfrm>
          <a:prstGeom prst="rect">
            <a:avLst/>
          </a:prstGeom>
          <a:noFill/>
          <a:ln w="12700">
            <a:noFill/>
            <a:miter lim="800000"/>
            <a:headEnd/>
            <a:tailEnd/>
          </a:ln>
          <a:effectLst/>
        </p:spPr>
        <p:txBody>
          <a:bodyPr wrap="none" lIns="19050" tIns="26988" rIns="19050" bIns="26988"/>
          <a:lstStyle/>
          <a:p>
            <a:pPr algn="ctr" defTabSz="904875">
              <a:lnSpc>
                <a:spcPct val="70000"/>
              </a:lnSpc>
              <a:tabLst>
                <a:tab pos="452438" algn="l"/>
                <a:tab pos="904875" algn="l"/>
                <a:tab pos="1357313" algn="l"/>
              </a:tabLst>
            </a:pPr>
            <a:r>
              <a:rPr lang="en-US" sz="2800" dirty="0">
                <a:solidFill>
                  <a:srgbClr val="000000"/>
                </a:solidFill>
              </a:rPr>
              <a:t>Shift</a:t>
            </a:r>
          </a:p>
          <a:p>
            <a:pPr algn="ctr" defTabSz="904875">
              <a:lnSpc>
                <a:spcPct val="70000"/>
              </a:lnSpc>
              <a:tabLst>
                <a:tab pos="452438" algn="l"/>
                <a:tab pos="904875" algn="l"/>
                <a:tab pos="1357313" algn="l"/>
              </a:tabLst>
            </a:pPr>
            <a:r>
              <a:rPr lang="en-US" sz="2800" dirty="0">
                <a:solidFill>
                  <a:srgbClr val="000000"/>
                </a:solidFill>
              </a:rPr>
              <a:t>left 2</a:t>
            </a:r>
          </a:p>
        </p:txBody>
      </p:sp>
      <p:sp>
        <p:nvSpPr>
          <p:cNvPr id="1300546" name="Line 66"/>
          <p:cNvSpPr>
            <a:spLocks noChangeShapeType="1"/>
          </p:cNvSpPr>
          <p:nvPr/>
        </p:nvSpPr>
        <p:spPr bwMode="auto">
          <a:xfrm>
            <a:off x="6495222" y="2895600"/>
            <a:ext cx="296046" cy="0"/>
          </a:xfrm>
          <a:prstGeom prst="line">
            <a:avLst/>
          </a:prstGeom>
          <a:noFill/>
          <a:ln w="28575">
            <a:solidFill>
              <a:schemeClr val="tx1"/>
            </a:solidFill>
            <a:round/>
            <a:headEnd/>
            <a:tailEnd type="triangle" w="med" len="med"/>
          </a:ln>
          <a:effectLst/>
        </p:spPr>
        <p:txBody>
          <a:bodyPr/>
          <a:lstStyle/>
          <a:p>
            <a:endParaRPr lang="en-US"/>
          </a:p>
        </p:txBody>
      </p:sp>
      <p:grpSp>
        <p:nvGrpSpPr>
          <p:cNvPr id="5" name="그룹 4"/>
          <p:cNvGrpSpPr/>
          <p:nvPr/>
        </p:nvGrpSpPr>
        <p:grpSpPr>
          <a:xfrm>
            <a:off x="7902360" y="2209800"/>
            <a:ext cx="588965" cy="914400"/>
            <a:chOff x="8092104" y="2209800"/>
            <a:chExt cx="399221" cy="914400"/>
          </a:xfrm>
        </p:grpSpPr>
        <p:sp>
          <p:nvSpPr>
            <p:cNvPr id="1300548" name="Line 68"/>
            <p:cNvSpPr>
              <a:spLocks noChangeShapeType="1"/>
            </p:cNvSpPr>
            <p:nvPr/>
          </p:nvSpPr>
          <p:spPr bwMode="auto">
            <a:xfrm>
              <a:off x="8092104" y="2575560"/>
              <a:ext cx="66537" cy="91440"/>
            </a:xfrm>
            <a:prstGeom prst="line">
              <a:avLst/>
            </a:prstGeom>
            <a:noFill/>
            <a:ln w="12700">
              <a:solidFill>
                <a:schemeClr val="tx1"/>
              </a:solidFill>
              <a:round/>
              <a:headEnd/>
              <a:tailEnd/>
            </a:ln>
            <a:effectLst/>
          </p:spPr>
          <p:txBody>
            <a:bodyPr/>
            <a:lstStyle/>
            <a:p>
              <a:endParaRPr lang="en-US"/>
            </a:p>
          </p:txBody>
        </p:sp>
        <p:sp>
          <p:nvSpPr>
            <p:cNvPr id="1300549" name="Line 69"/>
            <p:cNvSpPr>
              <a:spLocks noChangeShapeType="1"/>
            </p:cNvSpPr>
            <p:nvPr/>
          </p:nvSpPr>
          <p:spPr bwMode="auto">
            <a:xfrm flipH="1">
              <a:off x="8092104" y="2667000"/>
              <a:ext cx="66537" cy="91440"/>
            </a:xfrm>
            <a:prstGeom prst="line">
              <a:avLst/>
            </a:prstGeom>
            <a:noFill/>
            <a:ln w="12700">
              <a:solidFill>
                <a:schemeClr val="tx1"/>
              </a:solidFill>
              <a:round/>
              <a:headEnd/>
              <a:tailEnd/>
            </a:ln>
            <a:effectLst/>
          </p:spPr>
          <p:txBody>
            <a:bodyPr/>
            <a:lstStyle/>
            <a:p>
              <a:endParaRPr lang="en-US"/>
            </a:p>
          </p:txBody>
        </p:sp>
        <p:sp>
          <p:nvSpPr>
            <p:cNvPr id="1300550" name="Line 70"/>
            <p:cNvSpPr>
              <a:spLocks noChangeShapeType="1"/>
            </p:cNvSpPr>
            <p:nvPr/>
          </p:nvSpPr>
          <p:spPr bwMode="auto">
            <a:xfrm flipV="1">
              <a:off x="8092104" y="2209800"/>
              <a:ext cx="0" cy="365760"/>
            </a:xfrm>
            <a:prstGeom prst="line">
              <a:avLst/>
            </a:prstGeom>
            <a:noFill/>
            <a:ln w="12700">
              <a:solidFill>
                <a:schemeClr val="tx1"/>
              </a:solidFill>
              <a:round/>
              <a:headEnd/>
              <a:tailEnd/>
            </a:ln>
            <a:effectLst/>
          </p:spPr>
          <p:txBody>
            <a:bodyPr/>
            <a:lstStyle/>
            <a:p>
              <a:endParaRPr lang="en-US"/>
            </a:p>
          </p:txBody>
        </p:sp>
        <p:sp>
          <p:nvSpPr>
            <p:cNvPr id="1300551" name="Line 71"/>
            <p:cNvSpPr>
              <a:spLocks noChangeShapeType="1"/>
            </p:cNvSpPr>
            <p:nvPr/>
          </p:nvSpPr>
          <p:spPr bwMode="auto">
            <a:xfrm flipV="1">
              <a:off x="8092104" y="2758440"/>
              <a:ext cx="0" cy="365760"/>
            </a:xfrm>
            <a:prstGeom prst="line">
              <a:avLst/>
            </a:prstGeom>
            <a:noFill/>
            <a:ln w="12700">
              <a:solidFill>
                <a:schemeClr val="tx1"/>
              </a:solidFill>
              <a:round/>
              <a:headEnd/>
              <a:tailEnd/>
            </a:ln>
            <a:effectLst/>
          </p:spPr>
          <p:txBody>
            <a:bodyPr/>
            <a:lstStyle/>
            <a:p>
              <a:endParaRPr lang="en-US"/>
            </a:p>
          </p:txBody>
        </p:sp>
        <p:sp>
          <p:nvSpPr>
            <p:cNvPr id="1300552" name="Line 72"/>
            <p:cNvSpPr>
              <a:spLocks noChangeShapeType="1"/>
            </p:cNvSpPr>
            <p:nvPr/>
          </p:nvSpPr>
          <p:spPr bwMode="auto">
            <a:xfrm flipV="1">
              <a:off x="8092104" y="2849880"/>
              <a:ext cx="399221" cy="274320"/>
            </a:xfrm>
            <a:prstGeom prst="line">
              <a:avLst/>
            </a:prstGeom>
            <a:noFill/>
            <a:ln w="12700">
              <a:solidFill>
                <a:schemeClr val="tx1"/>
              </a:solidFill>
              <a:round/>
              <a:headEnd/>
              <a:tailEnd/>
            </a:ln>
            <a:effectLst/>
          </p:spPr>
          <p:txBody>
            <a:bodyPr/>
            <a:lstStyle/>
            <a:p>
              <a:endParaRPr lang="en-US"/>
            </a:p>
          </p:txBody>
        </p:sp>
        <p:sp>
          <p:nvSpPr>
            <p:cNvPr id="1300553" name="Line 73"/>
            <p:cNvSpPr>
              <a:spLocks noChangeShapeType="1"/>
            </p:cNvSpPr>
            <p:nvPr/>
          </p:nvSpPr>
          <p:spPr bwMode="auto">
            <a:xfrm flipV="1">
              <a:off x="8491325" y="2484120"/>
              <a:ext cx="0" cy="365760"/>
            </a:xfrm>
            <a:prstGeom prst="line">
              <a:avLst/>
            </a:prstGeom>
            <a:noFill/>
            <a:ln w="12700">
              <a:solidFill>
                <a:schemeClr val="tx1"/>
              </a:solidFill>
              <a:round/>
              <a:headEnd/>
              <a:tailEnd/>
            </a:ln>
            <a:effectLst/>
          </p:spPr>
          <p:txBody>
            <a:bodyPr/>
            <a:lstStyle/>
            <a:p>
              <a:endParaRPr lang="en-US"/>
            </a:p>
          </p:txBody>
        </p:sp>
        <p:sp>
          <p:nvSpPr>
            <p:cNvPr id="1300554" name="Line 74"/>
            <p:cNvSpPr>
              <a:spLocks noChangeShapeType="1"/>
            </p:cNvSpPr>
            <p:nvPr/>
          </p:nvSpPr>
          <p:spPr bwMode="auto">
            <a:xfrm>
              <a:off x="8092104" y="2209800"/>
              <a:ext cx="399221" cy="274320"/>
            </a:xfrm>
            <a:prstGeom prst="line">
              <a:avLst/>
            </a:prstGeom>
            <a:noFill/>
            <a:ln w="12700">
              <a:solidFill>
                <a:schemeClr val="tx1"/>
              </a:solidFill>
              <a:round/>
              <a:headEnd/>
              <a:tailEnd/>
            </a:ln>
            <a:effectLst/>
          </p:spPr>
          <p:txBody>
            <a:bodyPr/>
            <a:lstStyle/>
            <a:p>
              <a:endParaRPr lang="en-US"/>
            </a:p>
          </p:txBody>
        </p:sp>
      </p:grpSp>
      <p:sp>
        <p:nvSpPr>
          <p:cNvPr id="1300555" name="Text Box 75"/>
          <p:cNvSpPr txBox="1">
            <a:spLocks noChangeArrowheads="1"/>
          </p:cNvSpPr>
          <p:nvPr/>
        </p:nvSpPr>
        <p:spPr bwMode="auto">
          <a:xfrm>
            <a:off x="7833549" y="2400300"/>
            <a:ext cx="787395" cy="523220"/>
          </a:xfrm>
          <a:prstGeom prst="rect">
            <a:avLst/>
          </a:prstGeom>
          <a:noFill/>
          <a:ln w="12700">
            <a:noFill/>
            <a:miter lim="800000"/>
            <a:headEnd/>
            <a:tailEnd/>
          </a:ln>
          <a:effectLst/>
        </p:spPr>
        <p:txBody>
          <a:bodyPr wrap="none">
            <a:spAutoFit/>
          </a:bodyPr>
          <a:lstStyle/>
          <a:p>
            <a:r>
              <a:rPr lang="en-US" sz="2800" b="1"/>
              <a:t>Add</a:t>
            </a:r>
          </a:p>
        </p:txBody>
      </p:sp>
      <p:sp>
        <p:nvSpPr>
          <p:cNvPr id="1300556" name="Line 76"/>
          <p:cNvSpPr>
            <a:spLocks noChangeShapeType="1"/>
          </p:cNvSpPr>
          <p:nvPr/>
        </p:nvSpPr>
        <p:spPr bwMode="auto">
          <a:xfrm>
            <a:off x="7773976" y="2895600"/>
            <a:ext cx="151786" cy="0"/>
          </a:xfrm>
          <a:prstGeom prst="line">
            <a:avLst/>
          </a:prstGeom>
          <a:noFill/>
          <a:ln w="28575">
            <a:solidFill>
              <a:schemeClr val="tx1"/>
            </a:solidFill>
            <a:round/>
            <a:headEnd/>
            <a:tailEnd type="triangle" w="med" len="med"/>
          </a:ln>
          <a:effectLst/>
        </p:spPr>
        <p:txBody>
          <a:bodyPr/>
          <a:lstStyle/>
          <a:p>
            <a:endParaRPr lang="en-US"/>
          </a:p>
        </p:txBody>
      </p:sp>
      <p:sp>
        <p:nvSpPr>
          <p:cNvPr id="1300557" name="Rectangle 77"/>
          <p:cNvSpPr>
            <a:spLocks noChangeArrowheads="1"/>
          </p:cNvSpPr>
          <p:nvPr/>
        </p:nvSpPr>
        <p:spPr bwMode="auto">
          <a:xfrm>
            <a:off x="9189961" y="3048000"/>
            <a:ext cx="1497078" cy="1447800"/>
          </a:xfrm>
          <a:prstGeom prst="rect">
            <a:avLst/>
          </a:prstGeom>
          <a:noFill/>
          <a:ln w="12700">
            <a:solidFill>
              <a:schemeClr val="tx1"/>
            </a:solidFill>
            <a:miter lim="800000"/>
            <a:headEnd/>
            <a:tailEnd/>
          </a:ln>
          <a:effectLst/>
        </p:spPr>
        <p:txBody>
          <a:bodyPr wrap="none" anchor="ctr"/>
          <a:lstStyle/>
          <a:p>
            <a:endParaRPr lang="en-US"/>
          </a:p>
        </p:txBody>
      </p:sp>
      <p:sp>
        <p:nvSpPr>
          <p:cNvPr id="1300558" name="Line 78"/>
          <p:cNvSpPr>
            <a:spLocks noChangeShapeType="1"/>
          </p:cNvSpPr>
          <p:nvPr/>
        </p:nvSpPr>
        <p:spPr bwMode="auto">
          <a:xfrm>
            <a:off x="8890546" y="3810000"/>
            <a:ext cx="332684" cy="0"/>
          </a:xfrm>
          <a:prstGeom prst="line">
            <a:avLst/>
          </a:prstGeom>
          <a:noFill/>
          <a:ln w="28575">
            <a:solidFill>
              <a:schemeClr val="tx1"/>
            </a:solidFill>
            <a:round/>
            <a:headEnd/>
            <a:tailEnd type="triangle" w="med" len="med"/>
          </a:ln>
          <a:effectLst/>
        </p:spPr>
        <p:txBody>
          <a:bodyPr/>
          <a:lstStyle/>
          <a:p>
            <a:endParaRPr lang="en-US"/>
          </a:p>
        </p:txBody>
      </p:sp>
      <p:sp>
        <p:nvSpPr>
          <p:cNvPr id="1300559" name="Text Box 79"/>
          <p:cNvSpPr txBox="1">
            <a:spLocks noChangeArrowheads="1"/>
          </p:cNvSpPr>
          <p:nvPr/>
        </p:nvSpPr>
        <p:spPr bwMode="auto">
          <a:xfrm>
            <a:off x="8782897" y="4417607"/>
            <a:ext cx="2385808" cy="523220"/>
          </a:xfrm>
          <a:prstGeom prst="rect">
            <a:avLst/>
          </a:prstGeom>
          <a:noFill/>
          <a:ln w="12700">
            <a:noFill/>
            <a:miter lim="800000"/>
            <a:headEnd/>
            <a:tailEnd/>
          </a:ln>
          <a:effectLst/>
        </p:spPr>
        <p:txBody>
          <a:bodyPr wrap="square">
            <a:spAutoFit/>
          </a:bodyPr>
          <a:lstStyle/>
          <a:p>
            <a:pPr algn="ctr"/>
            <a:r>
              <a:rPr lang="en-US" sz="2800" b="1" spc="-150" dirty="0" smtClean="0"/>
              <a:t>Data Memory</a:t>
            </a:r>
            <a:endParaRPr lang="en-US" sz="2800" b="1" spc="-150" dirty="0"/>
          </a:p>
        </p:txBody>
      </p:sp>
      <p:sp>
        <p:nvSpPr>
          <p:cNvPr id="1300560" name="Text Box 80"/>
          <p:cNvSpPr txBox="1">
            <a:spLocks noChangeArrowheads="1"/>
          </p:cNvSpPr>
          <p:nvPr/>
        </p:nvSpPr>
        <p:spPr bwMode="auto">
          <a:xfrm>
            <a:off x="9117187" y="3533772"/>
            <a:ext cx="896399" cy="523220"/>
          </a:xfrm>
          <a:prstGeom prst="rect">
            <a:avLst/>
          </a:prstGeom>
          <a:noFill/>
          <a:ln w="12700">
            <a:noFill/>
            <a:miter lim="800000"/>
            <a:headEnd/>
            <a:tailEnd/>
          </a:ln>
          <a:effectLst/>
        </p:spPr>
        <p:txBody>
          <a:bodyPr wrap="none">
            <a:spAutoFit/>
          </a:bodyPr>
          <a:lstStyle/>
          <a:p>
            <a:r>
              <a:rPr lang="en-US" sz="2800" dirty="0" err="1" smtClean="0"/>
              <a:t>Addr</a:t>
            </a:r>
            <a:endParaRPr lang="en-US" sz="2800" dirty="0"/>
          </a:p>
        </p:txBody>
      </p:sp>
      <p:sp>
        <p:nvSpPr>
          <p:cNvPr id="1300561" name="Text Box 81"/>
          <p:cNvSpPr txBox="1">
            <a:spLocks noChangeArrowheads="1"/>
          </p:cNvSpPr>
          <p:nvPr/>
        </p:nvSpPr>
        <p:spPr bwMode="auto">
          <a:xfrm>
            <a:off x="9172844" y="4050774"/>
            <a:ext cx="1639184" cy="437043"/>
          </a:xfrm>
          <a:prstGeom prst="rect">
            <a:avLst/>
          </a:prstGeom>
          <a:noFill/>
          <a:ln w="12700">
            <a:noFill/>
            <a:miter lim="800000"/>
            <a:headEnd/>
            <a:tailEnd/>
          </a:ln>
          <a:effectLst/>
        </p:spPr>
        <p:txBody>
          <a:bodyPr wrap="square">
            <a:spAutoFit/>
          </a:bodyPr>
          <a:lstStyle/>
          <a:p>
            <a:pPr>
              <a:lnSpc>
                <a:spcPct val="80000"/>
              </a:lnSpc>
            </a:pPr>
            <a:r>
              <a:rPr lang="en-US" sz="2800" dirty="0" smtClean="0"/>
              <a:t>W Data</a:t>
            </a:r>
            <a:endParaRPr lang="en-US" sz="2800" dirty="0"/>
          </a:p>
        </p:txBody>
      </p:sp>
      <p:sp>
        <p:nvSpPr>
          <p:cNvPr id="1300562" name="Text Box 82"/>
          <p:cNvSpPr txBox="1">
            <a:spLocks noChangeArrowheads="1"/>
          </p:cNvSpPr>
          <p:nvPr/>
        </p:nvSpPr>
        <p:spPr bwMode="auto">
          <a:xfrm>
            <a:off x="9659783" y="3295648"/>
            <a:ext cx="1138773" cy="393954"/>
          </a:xfrm>
          <a:prstGeom prst="rect">
            <a:avLst/>
          </a:prstGeom>
          <a:noFill/>
          <a:ln w="12700">
            <a:noFill/>
            <a:miter lim="800000"/>
            <a:headEnd/>
            <a:tailEnd/>
          </a:ln>
          <a:effectLst/>
        </p:spPr>
        <p:txBody>
          <a:bodyPr wrap="none">
            <a:spAutoFit/>
          </a:bodyPr>
          <a:lstStyle/>
          <a:p>
            <a:pPr>
              <a:lnSpc>
                <a:spcPct val="70000"/>
              </a:lnSpc>
            </a:pPr>
            <a:r>
              <a:rPr lang="en-US" sz="2800" dirty="0" smtClean="0"/>
              <a:t>R Data</a:t>
            </a:r>
            <a:endParaRPr lang="en-US" sz="2800" dirty="0"/>
          </a:p>
        </p:txBody>
      </p:sp>
      <p:sp>
        <p:nvSpPr>
          <p:cNvPr id="1300563" name="Line 83"/>
          <p:cNvSpPr>
            <a:spLocks noChangeShapeType="1"/>
          </p:cNvSpPr>
          <p:nvPr/>
        </p:nvSpPr>
        <p:spPr bwMode="auto">
          <a:xfrm>
            <a:off x="8890546" y="4191000"/>
            <a:ext cx="299416" cy="0"/>
          </a:xfrm>
          <a:prstGeom prst="line">
            <a:avLst/>
          </a:prstGeom>
          <a:noFill/>
          <a:ln w="28575">
            <a:solidFill>
              <a:schemeClr val="tx1"/>
            </a:solidFill>
            <a:round/>
            <a:headEnd/>
            <a:tailEnd type="triangle" w="med" len="med"/>
          </a:ln>
          <a:effectLst/>
        </p:spPr>
        <p:txBody>
          <a:bodyPr/>
          <a:lstStyle/>
          <a:p>
            <a:endParaRPr lang="en-US"/>
          </a:p>
        </p:txBody>
      </p:sp>
      <p:sp>
        <p:nvSpPr>
          <p:cNvPr id="1300564" name="Line 84"/>
          <p:cNvSpPr>
            <a:spLocks noChangeShapeType="1"/>
          </p:cNvSpPr>
          <p:nvPr/>
        </p:nvSpPr>
        <p:spPr bwMode="auto">
          <a:xfrm>
            <a:off x="11086260" y="4191000"/>
            <a:ext cx="299416" cy="1588"/>
          </a:xfrm>
          <a:prstGeom prst="line">
            <a:avLst/>
          </a:prstGeom>
          <a:noFill/>
          <a:ln w="28575">
            <a:solidFill>
              <a:schemeClr val="tx1"/>
            </a:solidFill>
            <a:round/>
            <a:headEnd/>
            <a:tailEnd type="triangle" w="med" len="med"/>
          </a:ln>
          <a:effectLst/>
        </p:spPr>
        <p:txBody>
          <a:bodyPr/>
          <a:lstStyle/>
          <a:p>
            <a:endParaRPr lang="en-US"/>
          </a:p>
        </p:txBody>
      </p:sp>
      <p:sp>
        <p:nvSpPr>
          <p:cNvPr id="1300565" name="AutoShape 85"/>
          <p:cNvSpPr>
            <a:spLocks noChangeArrowheads="1"/>
          </p:cNvSpPr>
          <p:nvPr/>
        </p:nvSpPr>
        <p:spPr bwMode="auto">
          <a:xfrm rot="16200000">
            <a:off x="11192484" y="3850792"/>
            <a:ext cx="685800" cy="29941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0566" name="Line 86"/>
          <p:cNvSpPr>
            <a:spLocks noChangeShapeType="1"/>
          </p:cNvSpPr>
          <p:nvPr/>
        </p:nvSpPr>
        <p:spPr bwMode="auto">
          <a:xfrm>
            <a:off x="11685092" y="3962400"/>
            <a:ext cx="199610" cy="1588"/>
          </a:xfrm>
          <a:prstGeom prst="line">
            <a:avLst/>
          </a:prstGeom>
          <a:noFill/>
          <a:ln w="28575">
            <a:solidFill>
              <a:schemeClr val="tx1"/>
            </a:solidFill>
            <a:round/>
            <a:headEnd/>
            <a:tailEnd/>
          </a:ln>
          <a:effectLst/>
        </p:spPr>
        <p:txBody>
          <a:bodyPr/>
          <a:lstStyle/>
          <a:p>
            <a:endParaRPr lang="en-US"/>
          </a:p>
        </p:txBody>
      </p:sp>
      <p:sp>
        <p:nvSpPr>
          <p:cNvPr id="1300567" name="Line 87"/>
          <p:cNvSpPr>
            <a:spLocks noChangeShapeType="1"/>
          </p:cNvSpPr>
          <p:nvPr/>
        </p:nvSpPr>
        <p:spPr bwMode="auto">
          <a:xfrm>
            <a:off x="5578261" y="3352800"/>
            <a:ext cx="118517" cy="0"/>
          </a:xfrm>
          <a:prstGeom prst="line">
            <a:avLst/>
          </a:prstGeom>
          <a:noFill/>
          <a:ln w="28575">
            <a:solidFill>
              <a:schemeClr val="tx1"/>
            </a:solidFill>
            <a:round/>
            <a:headEnd/>
            <a:tailEnd/>
          </a:ln>
          <a:effectLst/>
        </p:spPr>
        <p:txBody>
          <a:bodyPr/>
          <a:lstStyle/>
          <a:p>
            <a:endParaRPr lang="en-US"/>
          </a:p>
        </p:txBody>
      </p:sp>
      <p:sp>
        <p:nvSpPr>
          <p:cNvPr id="1300568" name="Line 88"/>
          <p:cNvSpPr>
            <a:spLocks noChangeShapeType="1"/>
          </p:cNvSpPr>
          <p:nvPr/>
        </p:nvSpPr>
        <p:spPr bwMode="auto">
          <a:xfrm>
            <a:off x="2503013" y="2438400"/>
            <a:ext cx="299416" cy="0"/>
          </a:xfrm>
          <a:prstGeom prst="line">
            <a:avLst/>
          </a:prstGeom>
          <a:noFill/>
          <a:ln w="28575">
            <a:solidFill>
              <a:schemeClr val="tx1"/>
            </a:solidFill>
            <a:round/>
            <a:headEnd/>
            <a:tailEnd/>
          </a:ln>
          <a:effectLst/>
        </p:spPr>
        <p:txBody>
          <a:bodyPr/>
          <a:lstStyle/>
          <a:p>
            <a:endParaRPr lang="en-US"/>
          </a:p>
        </p:txBody>
      </p:sp>
      <p:sp>
        <p:nvSpPr>
          <p:cNvPr id="1300569" name="Line 89"/>
          <p:cNvSpPr>
            <a:spLocks noChangeShapeType="1"/>
          </p:cNvSpPr>
          <p:nvPr/>
        </p:nvSpPr>
        <p:spPr bwMode="auto">
          <a:xfrm>
            <a:off x="1504960" y="1447800"/>
            <a:ext cx="1197662" cy="0"/>
          </a:xfrm>
          <a:prstGeom prst="line">
            <a:avLst/>
          </a:prstGeom>
          <a:noFill/>
          <a:ln w="28575">
            <a:solidFill>
              <a:schemeClr val="tx1"/>
            </a:solidFill>
            <a:round/>
            <a:headEnd type="triangle" w="med" len="med"/>
            <a:tailEnd/>
          </a:ln>
          <a:effectLst/>
        </p:spPr>
        <p:txBody>
          <a:bodyPr/>
          <a:lstStyle/>
          <a:p>
            <a:endParaRPr lang="en-US"/>
          </a:p>
        </p:txBody>
      </p:sp>
      <p:sp>
        <p:nvSpPr>
          <p:cNvPr id="1300570" name="Line 90"/>
          <p:cNvSpPr>
            <a:spLocks noChangeShapeType="1"/>
          </p:cNvSpPr>
          <p:nvPr/>
        </p:nvSpPr>
        <p:spPr bwMode="auto">
          <a:xfrm>
            <a:off x="3201649" y="3733800"/>
            <a:ext cx="199610" cy="0"/>
          </a:xfrm>
          <a:prstGeom prst="line">
            <a:avLst/>
          </a:prstGeom>
          <a:noFill/>
          <a:ln w="28575">
            <a:solidFill>
              <a:schemeClr val="tx1"/>
            </a:solidFill>
            <a:round/>
            <a:headEnd/>
            <a:tailEnd/>
          </a:ln>
          <a:effectLst/>
        </p:spPr>
        <p:txBody>
          <a:bodyPr/>
          <a:lstStyle/>
          <a:p>
            <a:endParaRPr lang="en-US" sz="2800"/>
          </a:p>
        </p:txBody>
      </p:sp>
      <p:sp>
        <p:nvSpPr>
          <p:cNvPr id="1300571" name="Line 91"/>
          <p:cNvSpPr>
            <a:spLocks noChangeShapeType="1"/>
          </p:cNvSpPr>
          <p:nvPr/>
        </p:nvSpPr>
        <p:spPr bwMode="auto">
          <a:xfrm>
            <a:off x="10687040" y="3810000"/>
            <a:ext cx="232879" cy="0"/>
          </a:xfrm>
          <a:prstGeom prst="line">
            <a:avLst/>
          </a:prstGeom>
          <a:noFill/>
          <a:ln w="28575">
            <a:solidFill>
              <a:schemeClr val="tx1"/>
            </a:solidFill>
            <a:round/>
            <a:headEnd/>
            <a:tailEnd/>
          </a:ln>
          <a:effectLst/>
        </p:spPr>
        <p:txBody>
          <a:bodyPr/>
          <a:lstStyle/>
          <a:p>
            <a:endParaRPr lang="en-US"/>
          </a:p>
        </p:txBody>
      </p:sp>
      <p:sp>
        <p:nvSpPr>
          <p:cNvPr id="1300572" name="Rectangle 92"/>
          <p:cNvSpPr>
            <a:spLocks noChangeArrowheads="1"/>
          </p:cNvSpPr>
          <p:nvPr/>
        </p:nvSpPr>
        <p:spPr bwMode="auto">
          <a:xfrm>
            <a:off x="3002039" y="2209800"/>
            <a:ext cx="199610" cy="2209800"/>
          </a:xfrm>
          <a:prstGeom prst="rect">
            <a:avLst/>
          </a:prstGeom>
          <a:noFill/>
          <a:ln w="12700">
            <a:solidFill>
              <a:schemeClr val="accent2"/>
            </a:solidFill>
            <a:miter lim="800000"/>
            <a:headEnd/>
            <a:tailEnd/>
          </a:ln>
          <a:effectLst/>
        </p:spPr>
        <p:txBody>
          <a:bodyPr wrap="none" anchor="ctr"/>
          <a:lstStyle/>
          <a:p>
            <a:endParaRPr lang="en-US"/>
          </a:p>
        </p:txBody>
      </p:sp>
      <p:sp>
        <p:nvSpPr>
          <p:cNvPr id="1300573" name="Rectangle 93"/>
          <p:cNvSpPr>
            <a:spLocks noChangeArrowheads="1"/>
          </p:cNvSpPr>
          <p:nvPr/>
        </p:nvSpPr>
        <p:spPr bwMode="auto">
          <a:xfrm>
            <a:off x="5696779" y="2209800"/>
            <a:ext cx="199610" cy="3886200"/>
          </a:xfrm>
          <a:prstGeom prst="rect">
            <a:avLst/>
          </a:prstGeom>
          <a:noFill/>
          <a:ln w="12700">
            <a:solidFill>
              <a:schemeClr val="accent2"/>
            </a:solidFill>
            <a:miter lim="800000"/>
            <a:headEnd/>
            <a:tailEnd/>
          </a:ln>
          <a:effectLst/>
        </p:spPr>
        <p:txBody>
          <a:bodyPr wrap="none" anchor="ctr"/>
          <a:lstStyle/>
          <a:p>
            <a:endParaRPr lang="en-US"/>
          </a:p>
        </p:txBody>
      </p:sp>
      <p:sp>
        <p:nvSpPr>
          <p:cNvPr id="1300574" name="Line 94"/>
          <p:cNvSpPr>
            <a:spLocks noChangeShapeType="1"/>
          </p:cNvSpPr>
          <p:nvPr/>
        </p:nvSpPr>
        <p:spPr bwMode="auto">
          <a:xfrm>
            <a:off x="2702623" y="2438400"/>
            <a:ext cx="299416" cy="0"/>
          </a:xfrm>
          <a:prstGeom prst="line">
            <a:avLst/>
          </a:prstGeom>
          <a:noFill/>
          <a:ln w="28575">
            <a:solidFill>
              <a:schemeClr val="tx1"/>
            </a:solidFill>
            <a:round/>
            <a:headEnd/>
            <a:tailEnd/>
          </a:ln>
          <a:effectLst/>
        </p:spPr>
        <p:txBody>
          <a:bodyPr/>
          <a:lstStyle/>
          <a:p>
            <a:endParaRPr lang="en-US"/>
          </a:p>
        </p:txBody>
      </p:sp>
      <p:sp>
        <p:nvSpPr>
          <p:cNvPr id="1300575" name="Line 95"/>
          <p:cNvSpPr>
            <a:spLocks noChangeShapeType="1"/>
          </p:cNvSpPr>
          <p:nvPr/>
        </p:nvSpPr>
        <p:spPr bwMode="auto">
          <a:xfrm>
            <a:off x="3201649" y="2438400"/>
            <a:ext cx="2495130" cy="0"/>
          </a:xfrm>
          <a:prstGeom prst="line">
            <a:avLst/>
          </a:prstGeom>
          <a:noFill/>
          <a:ln w="28575">
            <a:solidFill>
              <a:schemeClr val="tx1"/>
            </a:solidFill>
            <a:round/>
            <a:headEnd/>
            <a:tailEnd/>
          </a:ln>
          <a:effectLst/>
        </p:spPr>
        <p:txBody>
          <a:bodyPr/>
          <a:lstStyle/>
          <a:p>
            <a:endParaRPr lang="en-US"/>
          </a:p>
        </p:txBody>
      </p:sp>
      <p:sp>
        <p:nvSpPr>
          <p:cNvPr id="1300576" name="Line 96"/>
          <p:cNvSpPr>
            <a:spLocks noChangeShapeType="1"/>
          </p:cNvSpPr>
          <p:nvPr/>
        </p:nvSpPr>
        <p:spPr bwMode="auto">
          <a:xfrm>
            <a:off x="8491325" y="2667000"/>
            <a:ext cx="199610" cy="0"/>
          </a:xfrm>
          <a:prstGeom prst="line">
            <a:avLst/>
          </a:prstGeom>
          <a:noFill/>
          <a:ln w="28575">
            <a:solidFill>
              <a:schemeClr val="tx1"/>
            </a:solidFill>
            <a:round/>
            <a:headEnd/>
            <a:tailEnd/>
          </a:ln>
          <a:effectLst/>
        </p:spPr>
        <p:txBody>
          <a:bodyPr/>
          <a:lstStyle/>
          <a:p>
            <a:endParaRPr lang="en-US"/>
          </a:p>
        </p:txBody>
      </p:sp>
      <p:sp>
        <p:nvSpPr>
          <p:cNvPr id="1300577" name="Line 97"/>
          <p:cNvSpPr>
            <a:spLocks noChangeShapeType="1"/>
          </p:cNvSpPr>
          <p:nvPr/>
        </p:nvSpPr>
        <p:spPr bwMode="auto">
          <a:xfrm>
            <a:off x="5896390" y="4953000"/>
            <a:ext cx="998052" cy="0"/>
          </a:xfrm>
          <a:prstGeom prst="line">
            <a:avLst/>
          </a:prstGeom>
          <a:noFill/>
          <a:ln w="28575">
            <a:solidFill>
              <a:schemeClr val="tx1"/>
            </a:solidFill>
            <a:round/>
            <a:headEnd/>
            <a:tailEnd/>
          </a:ln>
          <a:effectLst/>
        </p:spPr>
        <p:txBody>
          <a:bodyPr/>
          <a:lstStyle/>
          <a:p>
            <a:endParaRPr lang="en-US"/>
          </a:p>
        </p:txBody>
      </p:sp>
      <p:sp>
        <p:nvSpPr>
          <p:cNvPr id="1300578" name="Line 98"/>
          <p:cNvSpPr>
            <a:spLocks noChangeShapeType="1"/>
          </p:cNvSpPr>
          <p:nvPr/>
        </p:nvSpPr>
        <p:spPr bwMode="auto">
          <a:xfrm>
            <a:off x="6994247" y="4419600"/>
            <a:ext cx="0" cy="533400"/>
          </a:xfrm>
          <a:prstGeom prst="line">
            <a:avLst/>
          </a:prstGeom>
          <a:noFill/>
          <a:ln w="28575">
            <a:solidFill>
              <a:schemeClr val="tx1"/>
            </a:solidFill>
            <a:round/>
            <a:headEnd/>
            <a:tailEnd/>
          </a:ln>
          <a:effectLst/>
        </p:spPr>
        <p:txBody>
          <a:bodyPr/>
          <a:lstStyle/>
          <a:p>
            <a:endParaRPr lang="en-US"/>
          </a:p>
        </p:txBody>
      </p:sp>
      <p:sp>
        <p:nvSpPr>
          <p:cNvPr id="1300579" name="Line 99"/>
          <p:cNvSpPr>
            <a:spLocks noChangeShapeType="1"/>
          </p:cNvSpPr>
          <p:nvPr/>
        </p:nvSpPr>
        <p:spPr bwMode="auto">
          <a:xfrm>
            <a:off x="6994247" y="4953000"/>
            <a:ext cx="1696689" cy="0"/>
          </a:xfrm>
          <a:prstGeom prst="line">
            <a:avLst/>
          </a:prstGeom>
          <a:noFill/>
          <a:ln w="28575">
            <a:solidFill>
              <a:schemeClr val="tx1"/>
            </a:solidFill>
            <a:round/>
            <a:headEnd/>
            <a:tailEnd/>
          </a:ln>
          <a:effectLst/>
        </p:spPr>
        <p:txBody>
          <a:bodyPr/>
          <a:lstStyle/>
          <a:p>
            <a:endParaRPr lang="en-US"/>
          </a:p>
        </p:txBody>
      </p:sp>
      <p:sp>
        <p:nvSpPr>
          <p:cNvPr id="1300580" name="Rectangle 100"/>
          <p:cNvSpPr>
            <a:spLocks noChangeArrowheads="1"/>
          </p:cNvSpPr>
          <p:nvPr/>
        </p:nvSpPr>
        <p:spPr bwMode="auto">
          <a:xfrm>
            <a:off x="10886650" y="2819400"/>
            <a:ext cx="199610" cy="2819400"/>
          </a:xfrm>
          <a:prstGeom prst="rect">
            <a:avLst/>
          </a:prstGeom>
          <a:noFill/>
          <a:ln w="12700">
            <a:solidFill>
              <a:schemeClr val="accent2"/>
            </a:solidFill>
            <a:miter lim="800000"/>
            <a:headEnd/>
            <a:tailEnd/>
          </a:ln>
          <a:effectLst/>
        </p:spPr>
        <p:txBody>
          <a:bodyPr wrap="none" anchor="ctr"/>
          <a:lstStyle/>
          <a:p>
            <a:endParaRPr lang="en-US"/>
          </a:p>
        </p:txBody>
      </p:sp>
      <p:sp>
        <p:nvSpPr>
          <p:cNvPr id="1300581" name="Line 101"/>
          <p:cNvSpPr>
            <a:spLocks noChangeShapeType="1"/>
          </p:cNvSpPr>
          <p:nvPr/>
        </p:nvSpPr>
        <p:spPr bwMode="auto">
          <a:xfrm>
            <a:off x="8990351" y="4953000"/>
            <a:ext cx="1896299" cy="0"/>
          </a:xfrm>
          <a:prstGeom prst="line">
            <a:avLst/>
          </a:prstGeom>
          <a:noFill/>
          <a:ln w="28575">
            <a:solidFill>
              <a:schemeClr val="tx1"/>
            </a:solidFill>
            <a:round/>
            <a:headEnd/>
            <a:tailEnd/>
          </a:ln>
          <a:effectLst/>
        </p:spPr>
        <p:txBody>
          <a:bodyPr/>
          <a:lstStyle/>
          <a:p>
            <a:endParaRPr lang="en-US" dirty="0"/>
          </a:p>
        </p:txBody>
      </p:sp>
      <p:sp>
        <p:nvSpPr>
          <p:cNvPr id="1300582" name="Line 102"/>
          <p:cNvSpPr>
            <a:spLocks noChangeShapeType="1"/>
          </p:cNvSpPr>
          <p:nvPr/>
        </p:nvSpPr>
        <p:spPr bwMode="auto">
          <a:xfrm>
            <a:off x="11086260" y="3810000"/>
            <a:ext cx="299416" cy="1588"/>
          </a:xfrm>
          <a:prstGeom prst="line">
            <a:avLst/>
          </a:prstGeom>
          <a:noFill/>
          <a:ln w="28575">
            <a:solidFill>
              <a:schemeClr val="tx1"/>
            </a:solidFill>
            <a:round/>
            <a:headEnd/>
            <a:tailEnd type="triangle" w="med" len="med"/>
          </a:ln>
          <a:effectLst/>
        </p:spPr>
        <p:txBody>
          <a:bodyPr/>
          <a:lstStyle/>
          <a:p>
            <a:endParaRPr lang="en-US"/>
          </a:p>
        </p:txBody>
      </p:sp>
      <p:sp>
        <p:nvSpPr>
          <p:cNvPr id="1300583" name="Line 103"/>
          <p:cNvSpPr>
            <a:spLocks noChangeShapeType="1"/>
          </p:cNvSpPr>
          <p:nvPr/>
        </p:nvSpPr>
        <p:spPr bwMode="auto">
          <a:xfrm>
            <a:off x="9189961" y="1143000"/>
            <a:ext cx="0" cy="1524000"/>
          </a:xfrm>
          <a:prstGeom prst="line">
            <a:avLst/>
          </a:prstGeom>
          <a:noFill/>
          <a:ln w="28575">
            <a:solidFill>
              <a:schemeClr val="tx1"/>
            </a:solidFill>
            <a:round/>
            <a:headEnd/>
            <a:tailEnd/>
          </a:ln>
          <a:effectLst/>
        </p:spPr>
        <p:txBody>
          <a:bodyPr/>
          <a:lstStyle/>
          <a:p>
            <a:endParaRPr lang="en-US"/>
          </a:p>
        </p:txBody>
      </p:sp>
      <p:sp>
        <p:nvSpPr>
          <p:cNvPr id="1300584" name="Line 104"/>
          <p:cNvSpPr>
            <a:spLocks noChangeShapeType="1"/>
          </p:cNvSpPr>
          <p:nvPr/>
        </p:nvSpPr>
        <p:spPr bwMode="auto">
          <a:xfrm flipH="1" flipV="1">
            <a:off x="5696779" y="4800600"/>
            <a:ext cx="199610" cy="152400"/>
          </a:xfrm>
          <a:prstGeom prst="line">
            <a:avLst/>
          </a:prstGeom>
          <a:noFill/>
          <a:ln w="28575" cap="rnd">
            <a:solidFill>
              <a:schemeClr val="accent2"/>
            </a:solidFill>
            <a:prstDash val="sysDot"/>
            <a:round/>
            <a:headEnd/>
            <a:tailEnd/>
          </a:ln>
          <a:effectLst/>
        </p:spPr>
        <p:txBody>
          <a:bodyPr/>
          <a:lstStyle/>
          <a:p>
            <a:endParaRPr lang="en-US"/>
          </a:p>
        </p:txBody>
      </p:sp>
      <p:sp>
        <p:nvSpPr>
          <p:cNvPr id="1300585" name="Line 105"/>
          <p:cNvSpPr>
            <a:spLocks noChangeShapeType="1"/>
          </p:cNvSpPr>
          <p:nvPr/>
        </p:nvSpPr>
        <p:spPr bwMode="auto">
          <a:xfrm flipH="1">
            <a:off x="10886650" y="4191000"/>
            <a:ext cx="199610" cy="762000"/>
          </a:xfrm>
          <a:prstGeom prst="line">
            <a:avLst/>
          </a:prstGeom>
          <a:noFill/>
          <a:ln w="28575" cap="rnd">
            <a:solidFill>
              <a:schemeClr val="accent2"/>
            </a:solidFill>
            <a:prstDash val="sysDot"/>
            <a:round/>
            <a:headEnd/>
            <a:tailEnd/>
          </a:ln>
          <a:effectLst/>
        </p:spPr>
        <p:txBody>
          <a:bodyPr/>
          <a:lstStyle/>
          <a:p>
            <a:endParaRPr lang="en-US"/>
          </a:p>
        </p:txBody>
      </p:sp>
      <p:sp>
        <p:nvSpPr>
          <p:cNvPr id="1300586" name="Text Box 106"/>
          <p:cNvSpPr txBox="1">
            <a:spLocks noChangeArrowheads="1"/>
          </p:cNvSpPr>
          <p:nvPr/>
        </p:nvSpPr>
        <p:spPr bwMode="auto">
          <a:xfrm>
            <a:off x="2634788" y="1752600"/>
            <a:ext cx="912429" cy="523220"/>
          </a:xfrm>
          <a:prstGeom prst="rect">
            <a:avLst/>
          </a:prstGeom>
          <a:noFill/>
          <a:ln w="12700">
            <a:noFill/>
            <a:miter lim="800000"/>
            <a:headEnd/>
            <a:tailEnd/>
          </a:ln>
          <a:effectLst/>
        </p:spPr>
        <p:txBody>
          <a:bodyPr wrap="none">
            <a:spAutoFit/>
          </a:bodyPr>
          <a:lstStyle/>
          <a:p>
            <a:r>
              <a:rPr lang="en-US" sz="2800" b="1">
                <a:solidFill>
                  <a:schemeClr val="accent2"/>
                </a:solidFill>
              </a:rPr>
              <a:t>IF/ID</a:t>
            </a:r>
          </a:p>
        </p:txBody>
      </p:sp>
      <p:sp>
        <p:nvSpPr>
          <p:cNvPr id="1300587" name="Line 107"/>
          <p:cNvSpPr>
            <a:spLocks noChangeShapeType="1"/>
          </p:cNvSpPr>
          <p:nvPr/>
        </p:nvSpPr>
        <p:spPr bwMode="auto">
          <a:xfrm flipV="1">
            <a:off x="6894442" y="3185160"/>
            <a:ext cx="0" cy="1234440"/>
          </a:xfrm>
          <a:prstGeom prst="line">
            <a:avLst/>
          </a:prstGeom>
          <a:noFill/>
          <a:ln w="28575">
            <a:solidFill>
              <a:schemeClr val="tx1"/>
            </a:solidFill>
            <a:round/>
            <a:headEnd/>
            <a:tailEnd/>
          </a:ln>
          <a:effectLst/>
        </p:spPr>
        <p:txBody>
          <a:bodyPr/>
          <a:lstStyle/>
          <a:p>
            <a:endParaRPr lang="en-US"/>
          </a:p>
        </p:txBody>
      </p:sp>
      <p:sp>
        <p:nvSpPr>
          <p:cNvPr id="1300588" name="Line 108"/>
          <p:cNvSpPr>
            <a:spLocks noChangeShapeType="1"/>
          </p:cNvSpPr>
          <p:nvPr/>
        </p:nvSpPr>
        <p:spPr bwMode="auto">
          <a:xfrm>
            <a:off x="4998143" y="4800600"/>
            <a:ext cx="698636" cy="0"/>
          </a:xfrm>
          <a:prstGeom prst="line">
            <a:avLst/>
          </a:prstGeom>
          <a:noFill/>
          <a:ln w="28575">
            <a:solidFill>
              <a:schemeClr val="tx1"/>
            </a:solidFill>
            <a:round/>
            <a:headEnd/>
            <a:tailEnd/>
          </a:ln>
          <a:effectLst/>
        </p:spPr>
        <p:txBody>
          <a:bodyPr/>
          <a:lstStyle/>
          <a:p>
            <a:endParaRPr lang="en-US"/>
          </a:p>
        </p:txBody>
      </p:sp>
      <p:sp>
        <p:nvSpPr>
          <p:cNvPr id="1300589" name="Line 109"/>
          <p:cNvSpPr>
            <a:spLocks noChangeShapeType="1"/>
          </p:cNvSpPr>
          <p:nvPr/>
        </p:nvSpPr>
        <p:spPr bwMode="auto">
          <a:xfrm>
            <a:off x="5896391" y="2438400"/>
            <a:ext cx="2029372" cy="0"/>
          </a:xfrm>
          <a:prstGeom prst="line">
            <a:avLst/>
          </a:prstGeom>
          <a:noFill/>
          <a:ln w="28575">
            <a:solidFill>
              <a:schemeClr val="tx1"/>
            </a:solidFill>
            <a:round/>
            <a:headEnd/>
            <a:tailEnd type="triangle" w="med" len="med"/>
          </a:ln>
          <a:effectLst/>
        </p:spPr>
        <p:txBody>
          <a:bodyPr/>
          <a:lstStyle/>
          <a:p>
            <a:endParaRPr lang="en-US"/>
          </a:p>
        </p:txBody>
      </p:sp>
      <p:sp>
        <p:nvSpPr>
          <p:cNvPr id="1300590" name="Line 110"/>
          <p:cNvSpPr>
            <a:spLocks noChangeShapeType="1"/>
          </p:cNvSpPr>
          <p:nvPr/>
        </p:nvSpPr>
        <p:spPr bwMode="auto">
          <a:xfrm>
            <a:off x="2702623" y="1447800"/>
            <a:ext cx="0" cy="990600"/>
          </a:xfrm>
          <a:prstGeom prst="line">
            <a:avLst/>
          </a:prstGeom>
          <a:noFill/>
          <a:ln w="28575">
            <a:solidFill>
              <a:schemeClr val="tx1"/>
            </a:solidFill>
            <a:round/>
            <a:headEnd/>
            <a:tailEnd/>
          </a:ln>
          <a:effectLst/>
        </p:spPr>
        <p:txBody>
          <a:bodyPr/>
          <a:lstStyle/>
          <a:p>
            <a:endParaRPr lang="en-US"/>
          </a:p>
        </p:txBody>
      </p:sp>
      <p:sp>
        <p:nvSpPr>
          <p:cNvPr id="1300591" name="Line 111"/>
          <p:cNvSpPr>
            <a:spLocks noChangeShapeType="1"/>
          </p:cNvSpPr>
          <p:nvPr/>
        </p:nvSpPr>
        <p:spPr bwMode="auto">
          <a:xfrm flipV="1">
            <a:off x="8391520" y="2971800"/>
            <a:ext cx="0" cy="457200"/>
          </a:xfrm>
          <a:prstGeom prst="line">
            <a:avLst/>
          </a:prstGeom>
          <a:noFill/>
          <a:ln w="12700">
            <a:solidFill>
              <a:schemeClr val="accent1"/>
            </a:solidFill>
            <a:round/>
            <a:headEnd/>
            <a:tailEnd/>
          </a:ln>
          <a:effectLst/>
        </p:spPr>
        <p:txBody>
          <a:bodyPr/>
          <a:lstStyle/>
          <a:p>
            <a:endParaRPr lang="en-US"/>
          </a:p>
        </p:txBody>
      </p:sp>
      <p:sp>
        <p:nvSpPr>
          <p:cNvPr id="1300592" name="Line 112"/>
          <p:cNvSpPr>
            <a:spLocks noChangeShapeType="1"/>
          </p:cNvSpPr>
          <p:nvPr/>
        </p:nvSpPr>
        <p:spPr bwMode="auto">
          <a:xfrm>
            <a:off x="906129" y="2133600"/>
            <a:ext cx="0" cy="1600200"/>
          </a:xfrm>
          <a:prstGeom prst="line">
            <a:avLst/>
          </a:prstGeom>
          <a:noFill/>
          <a:ln w="28575">
            <a:solidFill>
              <a:schemeClr val="tx1"/>
            </a:solidFill>
            <a:round/>
            <a:headEnd/>
            <a:tailEnd/>
          </a:ln>
          <a:effectLst/>
        </p:spPr>
        <p:txBody>
          <a:bodyPr/>
          <a:lstStyle/>
          <a:p>
            <a:endParaRPr lang="en-US"/>
          </a:p>
        </p:txBody>
      </p:sp>
      <p:sp>
        <p:nvSpPr>
          <p:cNvPr id="1300593" name="Rectangle 113"/>
          <p:cNvSpPr>
            <a:spLocks noChangeArrowheads="1"/>
          </p:cNvSpPr>
          <p:nvPr/>
        </p:nvSpPr>
        <p:spPr bwMode="auto">
          <a:xfrm>
            <a:off x="8690935" y="2209800"/>
            <a:ext cx="199610" cy="3429000"/>
          </a:xfrm>
          <a:prstGeom prst="rect">
            <a:avLst/>
          </a:prstGeom>
          <a:noFill/>
          <a:ln w="12700">
            <a:solidFill>
              <a:schemeClr val="accent2"/>
            </a:solidFill>
            <a:miter lim="800000"/>
            <a:headEnd/>
            <a:tailEnd/>
          </a:ln>
          <a:effectLst/>
        </p:spPr>
        <p:txBody>
          <a:bodyPr wrap="none" anchor="ctr"/>
          <a:lstStyle/>
          <a:p>
            <a:endParaRPr lang="en-US"/>
          </a:p>
        </p:txBody>
      </p:sp>
      <p:sp>
        <p:nvSpPr>
          <p:cNvPr id="1300594" name="Oval 114"/>
          <p:cNvSpPr>
            <a:spLocks noChangeArrowheads="1"/>
          </p:cNvSpPr>
          <p:nvPr/>
        </p:nvSpPr>
        <p:spPr bwMode="auto">
          <a:xfrm>
            <a:off x="3909811" y="4491031"/>
            <a:ext cx="1064589" cy="609599"/>
          </a:xfrm>
          <a:prstGeom prst="ellipse">
            <a:avLst/>
          </a:prstGeom>
          <a:noFill/>
          <a:ln w="12700">
            <a:solidFill>
              <a:schemeClr val="tx1"/>
            </a:solidFill>
            <a:round/>
            <a:headEnd/>
            <a:tailEnd/>
          </a:ln>
          <a:effectLst/>
        </p:spPr>
        <p:txBody>
          <a:bodyPr wrap="none" anchor="ctr"/>
          <a:lstStyle/>
          <a:p>
            <a:endParaRPr lang="en-US"/>
          </a:p>
        </p:txBody>
      </p:sp>
      <p:sp>
        <p:nvSpPr>
          <p:cNvPr id="1300595" name="Rectangle 115"/>
          <p:cNvSpPr>
            <a:spLocks noChangeArrowheads="1"/>
          </p:cNvSpPr>
          <p:nvPr/>
        </p:nvSpPr>
        <p:spPr bwMode="auto">
          <a:xfrm>
            <a:off x="4099896" y="4486269"/>
            <a:ext cx="698636" cy="457200"/>
          </a:xfrm>
          <a:prstGeom prst="rect">
            <a:avLst/>
          </a:prstGeom>
          <a:noFill/>
          <a:ln w="12700">
            <a:noFill/>
            <a:miter lim="800000"/>
            <a:headEnd/>
            <a:tailEnd/>
          </a:ln>
          <a:effectLst/>
        </p:spPr>
        <p:txBody>
          <a:bodyPr wrap="none" lIns="19050" tIns="26988" rIns="19050" bIns="26988"/>
          <a:lstStyle/>
          <a:p>
            <a:pPr algn="ctr">
              <a:lnSpc>
                <a:spcPct val="70000"/>
              </a:lnSpc>
            </a:pPr>
            <a:r>
              <a:rPr lang="en-US" sz="2800" spc="-150" dirty="0">
                <a:solidFill>
                  <a:srgbClr val="000000"/>
                </a:solidFill>
              </a:rPr>
              <a:t>Sign</a:t>
            </a:r>
          </a:p>
          <a:p>
            <a:pPr algn="ctr">
              <a:lnSpc>
                <a:spcPct val="70000"/>
              </a:lnSpc>
            </a:pPr>
            <a:r>
              <a:rPr lang="en-US" sz="2800" spc="-150" dirty="0">
                <a:solidFill>
                  <a:srgbClr val="000000"/>
                </a:solidFill>
              </a:rPr>
              <a:t>Extend</a:t>
            </a:r>
          </a:p>
        </p:txBody>
      </p:sp>
      <p:sp>
        <p:nvSpPr>
          <p:cNvPr id="1300596" name="Line 116"/>
          <p:cNvSpPr>
            <a:spLocks noChangeShapeType="1"/>
          </p:cNvSpPr>
          <p:nvPr/>
        </p:nvSpPr>
        <p:spPr bwMode="auto">
          <a:xfrm>
            <a:off x="8890546" y="2667000"/>
            <a:ext cx="299416" cy="0"/>
          </a:xfrm>
          <a:prstGeom prst="line">
            <a:avLst/>
          </a:prstGeom>
          <a:noFill/>
          <a:ln w="28575">
            <a:solidFill>
              <a:schemeClr val="tx1"/>
            </a:solidFill>
            <a:round/>
            <a:headEnd/>
            <a:tailEnd/>
          </a:ln>
          <a:effectLst/>
        </p:spPr>
        <p:txBody>
          <a:bodyPr/>
          <a:lstStyle/>
          <a:p>
            <a:endParaRPr lang="en-US"/>
          </a:p>
        </p:txBody>
      </p:sp>
      <p:sp>
        <p:nvSpPr>
          <p:cNvPr id="1300597" name="Line 117"/>
          <p:cNvSpPr>
            <a:spLocks noChangeShapeType="1"/>
          </p:cNvSpPr>
          <p:nvPr/>
        </p:nvSpPr>
        <p:spPr bwMode="auto">
          <a:xfrm>
            <a:off x="8391520" y="2971800"/>
            <a:ext cx="299416" cy="0"/>
          </a:xfrm>
          <a:prstGeom prst="line">
            <a:avLst/>
          </a:prstGeom>
          <a:noFill/>
          <a:ln w="12700">
            <a:solidFill>
              <a:schemeClr val="accent1"/>
            </a:solidFill>
            <a:round/>
            <a:headEnd/>
            <a:tailEnd type="triangle" w="med" len="med"/>
          </a:ln>
          <a:effectLst/>
        </p:spPr>
        <p:txBody>
          <a:bodyPr/>
          <a:lstStyle/>
          <a:p>
            <a:endParaRPr lang="en-US"/>
          </a:p>
        </p:txBody>
      </p:sp>
      <p:sp>
        <p:nvSpPr>
          <p:cNvPr id="1300598" name="Line 118"/>
          <p:cNvSpPr>
            <a:spLocks noChangeShapeType="1"/>
          </p:cNvSpPr>
          <p:nvPr/>
        </p:nvSpPr>
        <p:spPr bwMode="auto">
          <a:xfrm>
            <a:off x="8890546" y="2971800"/>
            <a:ext cx="299416" cy="0"/>
          </a:xfrm>
          <a:prstGeom prst="line">
            <a:avLst/>
          </a:prstGeom>
          <a:noFill/>
          <a:ln w="12700">
            <a:solidFill>
              <a:schemeClr val="accent1"/>
            </a:solidFill>
            <a:round/>
            <a:headEnd/>
            <a:tailEnd/>
          </a:ln>
          <a:effectLst/>
        </p:spPr>
        <p:txBody>
          <a:bodyPr/>
          <a:lstStyle/>
          <a:p>
            <a:endParaRPr lang="en-US"/>
          </a:p>
        </p:txBody>
      </p:sp>
      <p:sp>
        <p:nvSpPr>
          <p:cNvPr id="1300599" name="Text Box 119"/>
          <p:cNvSpPr txBox="1">
            <a:spLocks noChangeArrowheads="1"/>
          </p:cNvSpPr>
          <p:nvPr/>
        </p:nvSpPr>
        <p:spPr bwMode="auto">
          <a:xfrm>
            <a:off x="5302299" y="1040570"/>
            <a:ext cx="1032655" cy="523220"/>
          </a:xfrm>
          <a:prstGeom prst="rect">
            <a:avLst/>
          </a:prstGeom>
          <a:noFill/>
          <a:ln w="12700">
            <a:noFill/>
            <a:miter lim="800000"/>
            <a:headEnd/>
            <a:tailEnd/>
          </a:ln>
          <a:effectLst/>
        </p:spPr>
        <p:txBody>
          <a:bodyPr wrap="none">
            <a:spAutoFit/>
          </a:bodyPr>
          <a:lstStyle/>
          <a:p>
            <a:r>
              <a:rPr lang="en-US" sz="2800" b="1" dirty="0">
                <a:solidFill>
                  <a:schemeClr val="accent2"/>
                </a:solidFill>
              </a:rPr>
              <a:t>ID/EX</a:t>
            </a:r>
          </a:p>
        </p:txBody>
      </p:sp>
      <p:sp>
        <p:nvSpPr>
          <p:cNvPr id="1300600" name="Text Box 120"/>
          <p:cNvSpPr txBox="1">
            <a:spLocks noChangeArrowheads="1"/>
          </p:cNvSpPr>
          <p:nvPr/>
        </p:nvSpPr>
        <p:spPr bwMode="auto">
          <a:xfrm>
            <a:off x="8020459" y="1249363"/>
            <a:ext cx="1513556" cy="523220"/>
          </a:xfrm>
          <a:prstGeom prst="rect">
            <a:avLst/>
          </a:prstGeom>
          <a:noFill/>
          <a:ln w="12700">
            <a:noFill/>
            <a:miter lim="800000"/>
            <a:headEnd/>
            <a:tailEnd/>
          </a:ln>
          <a:effectLst/>
        </p:spPr>
        <p:txBody>
          <a:bodyPr wrap="none">
            <a:spAutoFit/>
          </a:bodyPr>
          <a:lstStyle/>
          <a:p>
            <a:r>
              <a:rPr lang="en-US" sz="2800" b="1" dirty="0">
                <a:solidFill>
                  <a:schemeClr val="accent2"/>
                </a:solidFill>
              </a:rPr>
              <a:t>EX/MEM</a:t>
            </a:r>
          </a:p>
        </p:txBody>
      </p:sp>
      <p:sp>
        <p:nvSpPr>
          <p:cNvPr id="1300601" name="Text Box 121"/>
          <p:cNvSpPr txBox="1">
            <a:spLocks noChangeArrowheads="1"/>
          </p:cNvSpPr>
          <p:nvPr/>
        </p:nvSpPr>
        <p:spPr bwMode="auto">
          <a:xfrm>
            <a:off x="10487429" y="2129855"/>
            <a:ext cx="1669047" cy="523220"/>
          </a:xfrm>
          <a:prstGeom prst="rect">
            <a:avLst/>
          </a:prstGeom>
          <a:noFill/>
          <a:ln w="12700">
            <a:noFill/>
            <a:miter lim="800000"/>
            <a:headEnd/>
            <a:tailEnd/>
          </a:ln>
          <a:effectLst/>
        </p:spPr>
        <p:txBody>
          <a:bodyPr wrap="none">
            <a:spAutoFit/>
          </a:bodyPr>
          <a:lstStyle/>
          <a:p>
            <a:r>
              <a:rPr lang="en-US" sz="2800" b="1">
                <a:solidFill>
                  <a:schemeClr val="accent2"/>
                </a:solidFill>
              </a:rPr>
              <a:t>MEM/WB</a:t>
            </a:r>
          </a:p>
        </p:txBody>
      </p:sp>
      <p:sp>
        <p:nvSpPr>
          <p:cNvPr id="1300602" name="Rectangle 122"/>
          <p:cNvSpPr>
            <a:spLocks noChangeArrowheads="1"/>
          </p:cNvSpPr>
          <p:nvPr/>
        </p:nvSpPr>
        <p:spPr bwMode="auto">
          <a:xfrm>
            <a:off x="5696779" y="1981200"/>
            <a:ext cx="19961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0603" name="Rectangle 123"/>
          <p:cNvSpPr>
            <a:spLocks noChangeArrowheads="1"/>
          </p:cNvSpPr>
          <p:nvPr/>
        </p:nvSpPr>
        <p:spPr bwMode="auto">
          <a:xfrm>
            <a:off x="5696779" y="1752600"/>
            <a:ext cx="19961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0604" name="Rectangle 124"/>
          <p:cNvSpPr>
            <a:spLocks noChangeArrowheads="1"/>
          </p:cNvSpPr>
          <p:nvPr/>
        </p:nvSpPr>
        <p:spPr bwMode="auto">
          <a:xfrm>
            <a:off x="5696779" y="1524000"/>
            <a:ext cx="19961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0605" name="Rectangle 125"/>
          <p:cNvSpPr>
            <a:spLocks noChangeArrowheads="1"/>
          </p:cNvSpPr>
          <p:nvPr/>
        </p:nvSpPr>
        <p:spPr bwMode="auto">
          <a:xfrm>
            <a:off x="8690935" y="1981200"/>
            <a:ext cx="19961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0606" name="Rectangle 126"/>
          <p:cNvSpPr>
            <a:spLocks noChangeArrowheads="1"/>
          </p:cNvSpPr>
          <p:nvPr/>
        </p:nvSpPr>
        <p:spPr bwMode="auto">
          <a:xfrm>
            <a:off x="8690935" y="1752600"/>
            <a:ext cx="19961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0607" name="Rectangle 127"/>
          <p:cNvSpPr>
            <a:spLocks noChangeArrowheads="1"/>
          </p:cNvSpPr>
          <p:nvPr/>
        </p:nvSpPr>
        <p:spPr bwMode="auto">
          <a:xfrm>
            <a:off x="10886650" y="2590800"/>
            <a:ext cx="19961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0608" name="Rectangle 128"/>
          <p:cNvSpPr>
            <a:spLocks noChangeArrowheads="1"/>
          </p:cNvSpPr>
          <p:nvPr/>
        </p:nvSpPr>
        <p:spPr bwMode="auto">
          <a:xfrm>
            <a:off x="4443761" y="1612900"/>
            <a:ext cx="698636" cy="304800"/>
          </a:xfrm>
          <a:prstGeom prst="rect">
            <a:avLst/>
          </a:prstGeom>
          <a:noFill/>
          <a:ln w="12700">
            <a:noFill/>
            <a:miter lim="800000"/>
            <a:headEnd/>
            <a:tailEnd/>
          </a:ln>
          <a:effectLst/>
        </p:spPr>
        <p:txBody>
          <a:bodyPr wrap="none" lIns="19050" tIns="26988" rIns="19050" bIns="26988"/>
          <a:lstStyle/>
          <a:p>
            <a:pPr algn="ctr"/>
            <a:r>
              <a:rPr lang="en-US" sz="2800" spc="-150" dirty="0" smtClean="0"/>
              <a:t>Control</a:t>
            </a:r>
            <a:endParaRPr lang="en-US" sz="2800" spc="-150" dirty="0"/>
          </a:p>
        </p:txBody>
      </p:sp>
      <p:sp>
        <p:nvSpPr>
          <p:cNvPr id="1300609" name="Oval 129"/>
          <p:cNvSpPr>
            <a:spLocks noChangeArrowheads="1"/>
          </p:cNvSpPr>
          <p:nvPr/>
        </p:nvSpPr>
        <p:spPr bwMode="auto">
          <a:xfrm>
            <a:off x="4361210" y="1371600"/>
            <a:ext cx="882693" cy="990600"/>
          </a:xfrm>
          <a:prstGeom prst="ellipse">
            <a:avLst/>
          </a:prstGeom>
          <a:noFill/>
          <a:ln w="12700">
            <a:solidFill>
              <a:schemeClr val="accent1"/>
            </a:solidFill>
            <a:round/>
            <a:headEnd/>
            <a:tailEnd/>
          </a:ln>
          <a:effectLst/>
        </p:spPr>
        <p:txBody>
          <a:bodyPr wrap="none" anchor="ctr"/>
          <a:lstStyle/>
          <a:p>
            <a:endParaRPr lang="en-US"/>
          </a:p>
        </p:txBody>
      </p:sp>
      <p:sp>
        <p:nvSpPr>
          <p:cNvPr id="1300610" name="Line 130"/>
          <p:cNvSpPr>
            <a:spLocks noChangeShapeType="1"/>
          </p:cNvSpPr>
          <p:nvPr/>
        </p:nvSpPr>
        <p:spPr bwMode="auto">
          <a:xfrm>
            <a:off x="3401259" y="1905000"/>
            <a:ext cx="0" cy="1219200"/>
          </a:xfrm>
          <a:prstGeom prst="line">
            <a:avLst/>
          </a:prstGeom>
          <a:noFill/>
          <a:ln w="12700">
            <a:solidFill>
              <a:schemeClr val="accent1"/>
            </a:solidFill>
            <a:round/>
            <a:headEnd/>
            <a:tailEnd/>
          </a:ln>
          <a:effectLst/>
        </p:spPr>
        <p:txBody>
          <a:bodyPr/>
          <a:lstStyle/>
          <a:p>
            <a:endParaRPr lang="en-US"/>
          </a:p>
        </p:txBody>
      </p:sp>
      <p:sp>
        <p:nvSpPr>
          <p:cNvPr id="1300611" name="Line 131"/>
          <p:cNvSpPr>
            <a:spLocks noChangeShapeType="1"/>
          </p:cNvSpPr>
          <p:nvPr/>
        </p:nvSpPr>
        <p:spPr bwMode="auto">
          <a:xfrm>
            <a:off x="3401259" y="1905000"/>
            <a:ext cx="698636" cy="0"/>
          </a:xfrm>
          <a:prstGeom prst="line">
            <a:avLst/>
          </a:prstGeom>
          <a:noFill/>
          <a:ln w="12700">
            <a:solidFill>
              <a:schemeClr val="accent1"/>
            </a:solidFill>
            <a:round/>
            <a:headEnd/>
            <a:tailEnd type="triangle" w="med" len="med"/>
          </a:ln>
          <a:effectLst/>
        </p:spPr>
        <p:txBody>
          <a:bodyPr/>
          <a:lstStyle/>
          <a:p>
            <a:endParaRPr lang="en-US"/>
          </a:p>
        </p:txBody>
      </p:sp>
      <p:sp>
        <p:nvSpPr>
          <p:cNvPr id="1300612" name="Line 132"/>
          <p:cNvSpPr>
            <a:spLocks noChangeShapeType="1"/>
          </p:cNvSpPr>
          <p:nvPr/>
        </p:nvSpPr>
        <p:spPr bwMode="auto">
          <a:xfrm>
            <a:off x="5197753" y="1676400"/>
            <a:ext cx="499026" cy="0"/>
          </a:xfrm>
          <a:prstGeom prst="line">
            <a:avLst/>
          </a:prstGeom>
          <a:noFill/>
          <a:ln w="12700">
            <a:solidFill>
              <a:schemeClr val="accent1"/>
            </a:solidFill>
            <a:round/>
            <a:headEnd/>
            <a:tailEnd type="triangle" w="med" len="med"/>
          </a:ln>
          <a:effectLst/>
        </p:spPr>
        <p:txBody>
          <a:bodyPr/>
          <a:lstStyle/>
          <a:p>
            <a:endParaRPr lang="en-US"/>
          </a:p>
        </p:txBody>
      </p:sp>
      <p:sp>
        <p:nvSpPr>
          <p:cNvPr id="1300613" name="Line 133"/>
          <p:cNvSpPr>
            <a:spLocks noChangeShapeType="1"/>
          </p:cNvSpPr>
          <p:nvPr/>
        </p:nvSpPr>
        <p:spPr bwMode="auto">
          <a:xfrm>
            <a:off x="5243903" y="1905000"/>
            <a:ext cx="452876" cy="0"/>
          </a:xfrm>
          <a:prstGeom prst="line">
            <a:avLst/>
          </a:prstGeom>
          <a:noFill/>
          <a:ln w="12700">
            <a:solidFill>
              <a:schemeClr val="accent1"/>
            </a:solidFill>
            <a:round/>
            <a:headEnd/>
            <a:tailEnd type="triangle" w="med" len="med"/>
          </a:ln>
          <a:effectLst/>
        </p:spPr>
        <p:txBody>
          <a:bodyPr/>
          <a:lstStyle/>
          <a:p>
            <a:endParaRPr lang="en-US"/>
          </a:p>
        </p:txBody>
      </p:sp>
      <p:sp>
        <p:nvSpPr>
          <p:cNvPr id="1300614" name="Line 134"/>
          <p:cNvSpPr>
            <a:spLocks noChangeShapeType="1"/>
          </p:cNvSpPr>
          <p:nvPr/>
        </p:nvSpPr>
        <p:spPr bwMode="auto">
          <a:xfrm>
            <a:off x="5197753" y="2133600"/>
            <a:ext cx="499026" cy="0"/>
          </a:xfrm>
          <a:prstGeom prst="line">
            <a:avLst/>
          </a:prstGeom>
          <a:noFill/>
          <a:ln w="12700">
            <a:solidFill>
              <a:schemeClr val="accent1"/>
            </a:solidFill>
            <a:round/>
            <a:headEnd/>
            <a:tailEnd type="triangle" w="med" len="med"/>
          </a:ln>
          <a:effectLst/>
        </p:spPr>
        <p:txBody>
          <a:bodyPr/>
          <a:lstStyle/>
          <a:p>
            <a:endParaRPr lang="en-US"/>
          </a:p>
        </p:txBody>
      </p:sp>
      <p:sp>
        <p:nvSpPr>
          <p:cNvPr id="1300615" name="Line 135"/>
          <p:cNvSpPr>
            <a:spLocks noChangeShapeType="1"/>
          </p:cNvSpPr>
          <p:nvPr/>
        </p:nvSpPr>
        <p:spPr bwMode="auto">
          <a:xfrm>
            <a:off x="8890546" y="2133600"/>
            <a:ext cx="1996104" cy="533400"/>
          </a:xfrm>
          <a:prstGeom prst="line">
            <a:avLst/>
          </a:prstGeom>
          <a:noFill/>
          <a:ln w="12700">
            <a:solidFill>
              <a:schemeClr val="accent1"/>
            </a:solidFill>
            <a:round/>
            <a:headEnd/>
            <a:tailEnd type="triangle" w="med" len="med"/>
          </a:ln>
          <a:effectLst/>
        </p:spPr>
        <p:txBody>
          <a:bodyPr/>
          <a:lstStyle/>
          <a:p>
            <a:endParaRPr lang="en-US"/>
          </a:p>
        </p:txBody>
      </p:sp>
      <p:sp>
        <p:nvSpPr>
          <p:cNvPr id="1300616" name="Line 136"/>
          <p:cNvSpPr>
            <a:spLocks noChangeShapeType="1"/>
          </p:cNvSpPr>
          <p:nvPr/>
        </p:nvSpPr>
        <p:spPr bwMode="auto">
          <a:xfrm>
            <a:off x="5896390" y="2133600"/>
            <a:ext cx="2794546" cy="0"/>
          </a:xfrm>
          <a:prstGeom prst="line">
            <a:avLst/>
          </a:prstGeom>
          <a:noFill/>
          <a:ln w="12700">
            <a:solidFill>
              <a:schemeClr val="accent1"/>
            </a:solidFill>
            <a:round/>
            <a:headEnd/>
            <a:tailEnd type="triangle" w="med" len="med"/>
          </a:ln>
          <a:effectLst/>
        </p:spPr>
        <p:txBody>
          <a:bodyPr/>
          <a:lstStyle/>
          <a:p>
            <a:endParaRPr lang="en-US"/>
          </a:p>
        </p:txBody>
      </p:sp>
      <p:sp>
        <p:nvSpPr>
          <p:cNvPr id="1300617" name="Line 137"/>
          <p:cNvSpPr>
            <a:spLocks noChangeShapeType="1"/>
          </p:cNvSpPr>
          <p:nvPr/>
        </p:nvSpPr>
        <p:spPr bwMode="auto">
          <a:xfrm>
            <a:off x="5896390" y="1905000"/>
            <a:ext cx="2794546" cy="0"/>
          </a:xfrm>
          <a:prstGeom prst="line">
            <a:avLst/>
          </a:prstGeom>
          <a:noFill/>
          <a:ln w="12700">
            <a:solidFill>
              <a:schemeClr val="accent1"/>
            </a:solidFill>
            <a:round/>
            <a:headEnd/>
            <a:tailEnd type="triangle" w="med" len="med"/>
          </a:ln>
          <a:effectLst/>
        </p:spPr>
        <p:txBody>
          <a:bodyPr/>
          <a:lstStyle/>
          <a:p>
            <a:endParaRPr lang="en-US"/>
          </a:p>
        </p:txBody>
      </p:sp>
      <p:sp>
        <p:nvSpPr>
          <p:cNvPr id="1300618" name="Line 138"/>
          <p:cNvSpPr>
            <a:spLocks noChangeShapeType="1"/>
          </p:cNvSpPr>
          <p:nvPr/>
        </p:nvSpPr>
        <p:spPr bwMode="auto">
          <a:xfrm>
            <a:off x="5896390" y="1600200"/>
            <a:ext cx="798442" cy="0"/>
          </a:xfrm>
          <a:prstGeom prst="line">
            <a:avLst/>
          </a:prstGeom>
          <a:noFill/>
          <a:ln w="12700">
            <a:solidFill>
              <a:schemeClr val="accent1"/>
            </a:solidFill>
            <a:round/>
            <a:headEnd/>
            <a:tailEnd/>
          </a:ln>
          <a:effectLst/>
        </p:spPr>
        <p:txBody>
          <a:bodyPr/>
          <a:lstStyle/>
          <a:p>
            <a:endParaRPr lang="en-US"/>
          </a:p>
        </p:txBody>
      </p:sp>
      <p:sp>
        <p:nvSpPr>
          <p:cNvPr id="1300619" name="Line 139"/>
          <p:cNvSpPr>
            <a:spLocks noChangeShapeType="1"/>
          </p:cNvSpPr>
          <p:nvPr/>
        </p:nvSpPr>
        <p:spPr bwMode="auto">
          <a:xfrm>
            <a:off x="11585286"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300620" name="Line 140"/>
          <p:cNvSpPr>
            <a:spLocks noChangeShapeType="1"/>
          </p:cNvSpPr>
          <p:nvPr/>
        </p:nvSpPr>
        <p:spPr bwMode="auto">
          <a:xfrm>
            <a:off x="8890546" y="1905000"/>
            <a:ext cx="898247" cy="0"/>
          </a:xfrm>
          <a:prstGeom prst="line">
            <a:avLst/>
          </a:prstGeom>
          <a:noFill/>
          <a:ln w="12700">
            <a:solidFill>
              <a:schemeClr val="accent1"/>
            </a:solidFill>
            <a:round/>
            <a:headEnd/>
            <a:tailEnd/>
          </a:ln>
          <a:effectLst/>
        </p:spPr>
        <p:txBody>
          <a:bodyPr/>
          <a:lstStyle/>
          <a:p>
            <a:endParaRPr lang="en-US"/>
          </a:p>
        </p:txBody>
      </p:sp>
      <p:sp>
        <p:nvSpPr>
          <p:cNvPr id="1300621" name="Line 141"/>
          <p:cNvSpPr>
            <a:spLocks noChangeShapeType="1"/>
          </p:cNvSpPr>
          <p:nvPr/>
        </p:nvSpPr>
        <p:spPr bwMode="auto">
          <a:xfrm>
            <a:off x="11086260" y="2743200"/>
            <a:ext cx="499026" cy="0"/>
          </a:xfrm>
          <a:prstGeom prst="line">
            <a:avLst/>
          </a:prstGeom>
          <a:noFill/>
          <a:ln w="12700">
            <a:solidFill>
              <a:schemeClr val="accent1"/>
            </a:solidFill>
            <a:round/>
            <a:headEnd/>
            <a:tailEnd/>
          </a:ln>
          <a:effectLst/>
        </p:spPr>
        <p:txBody>
          <a:bodyPr/>
          <a:lstStyle/>
          <a:p>
            <a:endParaRPr lang="en-US"/>
          </a:p>
        </p:txBody>
      </p:sp>
      <p:sp>
        <p:nvSpPr>
          <p:cNvPr id="1300622" name="Line 142"/>
          <p:cNvSpPr>
            <a:spLocks noChangeShapeType="1"/>
          </p:cNvSpPr>
          <p:nvPr/>
        </p:nvSpPr>
        <p:spPr bwMode="auto">
          <a:xfrm>
            <a:off x="9788793"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300623" name="Line 143"/>
          <p:cNvSpPr>
            <a:spLocks noChangeShapeType="1"/>
          </p:cNvSpPr>
          <p:nvPr/>
        </p:nvSpPr>
        <p:spPr bwMode="auto">
          <a:xfrm>
            <a:off x="6694831"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300624" name="AutoShape 144"/>
          <p:cNvSpPr>
            <a:spLocks noChangeArrowheads="1"/>
          </p:cNvSpPr>
          <p:nvPr/>
        </p:nvSpPr>
        <p:spPr bwMode="auto">
          <a:xfrm rot="16200000">
            <a:off x="6302029" y="5222392"/>
            <a:ext cx="685800" cy="29941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0625" name="Line 145"/>
          <p:cNvSpPr>
            <a:spLocks noChangeShapeType="1"/>
          </p:cNvSpPr>
          <p:nvPr/>
        </p:nvSpPr>
        <p:spPr bwMode="auto">
          <a:xfrm>
            <a:off x="6794636" y="5334000"/>
            <a:ext cx="1896299" cy="0"/>
          </a:xfrm>
          <a:prstGeom prst="line">
            <a:avLst/>
          </a:prstGeom>
          <a:noFill/>
          <a:ln w="19050">
            <a:solidFill>
              <a:schemeClr val="tx1"/>
            </a:solidFill>
            <a:round/>
            <a:headEnd/>
            <a:tailEnd/>
          </a:ln>
          <a:effectLst/>
        </p:spPr>
        <p:txBody>
          <a:bodyPr/>
          <a:lstStyle/>
          <a:p>
            <a:endParaRPr lang="en-US"/>
          </a:p>
        </p:txBody>
      </p:sp>
      <p:sp>
        <p:nvSpPr>
          <p:cNvPr id="1300626" name="Oval 146"/>
          <p:cNvSpPr>
            <a:spLocks noChangeArrowheads="1"/>
          </p:cNvSpPr>
          <p:nvPr/>
        </p:nvSpPr>
        <p:spPr bwMode="auto">
          <a:xfrm>
            <a:off x="7773977" y="4343400"/>
            <a:ext cx="835866" cy="533400"/>
          </a:xfrm>
          <a:prstGeom prst="ellipse">
            <a:avLst/>
          </a:prstGeom>
          <a:noFill/>
          <a:ln w="12700">
            <a:solidFill>
              <a:schemeClr val="accent1"/>
            </a:solidFill>
            <a:round/>
            <a:headEnd/>
            <a:tailEnd/>
          </a:ln>
          <a:effectLst/>
        </p:spPr>
        <p:txBody>
          <a:bodyPr wrap="none" anchor="ctr"/>
          <a:lstStyle/>
          <a:p>
            <a:endParaRPr lang="en-US" sz="2800" dirty="0"/>
          </a:p>
        </p:txBody>
      </p:sp>
      <p:sp>
        <p:nvSpPr>
          <p:cNvPr id="1300627" name="Rectangle 147"/>
          <p:cNvSpPr>
            <a:spLocks noChangeArrowheads="1"/>
          </p:cNvSpPr>
          <p:nvPr/>
        </p:nvSpPr>
        <p:spPr bwMode="auto">
          <a:xfrm>
            <a:off x="7892494" y="4329109"/>
            <a:ext cx="598831" cy="457200"/>
          </a:xfrm>
          <a:prstGeom prst="rect">
            <a:avLst/>
          </a:prstGeom>
          <a:noFill/>
          <a:ln w="12700">
            <a:noFill/>
            <a:miter lim="800000"/>
            <a:headEnd/>
            <a:tailEnd/>
          </a:ln>
          <a:effectLst/>
        </p:spPr>
        <p:txBody>
          <a:bodyPr wrap="none" lIns="19050" tIns="26988" rIns="19050" bIns="26988"/>
          <a:lstStyle/>
          <a:p>
            <a:pPr algn="ctr" defTabSz="904875">
              <a:lnSpc>
                <a:spcPct val="60000"/>
              </a:lnSpc>
              <a:tabLst>
                <a:tab pos="452438" algn="l"/>
                <a:tab pos="904875" algn="l"/>
                <a:tab pos="1357313" algn="l"/>
              </a:tabLst>
            </a:pPr>
            <a:r>
              <a:rPr lang="en-US" sz="2800" dirty="0"/>
              <a:t>ALU</a:t>
            </a:r>
          </a:p>
          <a:p>
            <a:pPr algn="ctr" defTabSz="904875">
              <a:lnSpc>
                <a:spcPct val="60000"/>
              </a:lnSpc>
              <a:tabLst>
                <a:tab pos="452438" algn="l"/>
                <a:tab pos="904875" algn="l"/>
                <a:tab pos="1357313" algn="l"/>
              </a:tabLst>
            </a:pPr>
            <a:r>
              <a:rPr lang="en-US" sz="2800" dirty="0" err="1"/>
              <a:t>cntrl</a:t>
            </a:r>
            <a:endParaRPr lang="en-US" sz="2800" dirty="0"/>
          </a:p>
        </p:txBody>
      </p:sp>
      <p:sp>
        <p:nvSpPr>
          <p:cNvPr id="1300628" name="Line 148"/>
          <p:cNvSpPr>
            <a:spLocks noChangeShapeType="1"/>
          </p:cNvSpPr>
          <p:nvPr/>
        </p:nvSpPr>
        <p:spPr bwMode="auto">
          <a:xfrm>
            <a:off x="6894442" y="4648200"/>
            <a:ext cx="998052" cy="0"/>
          </a:xfrm>
          <a:prstGeom prst="line">
            <a:avLst/>
          </a:prstGeom>
          <a:noFill/>
          <a:ln w="12700">
            <a:solidFill>
              <a:schemeClr val="accent1"/>
            </a:solidFill>
            <a:round/>
            <a:headEnd/>
            <a:tailEnd type="triangle" w="med" len="med"/>
          </a:ln>
          <a:effectLst/>
        </p:spPr>
        <p:txBody>
          <a:bodyPr/>
          <a:lstStyle/>
          <a:p>
            <a:endParaRPr lang="en-US"/>
          </a:p>
        </p:txBody>
      </p:sp>
      <p:sp>
        <p:nvSpPr>
          <p:cNvPr id="1300629" name="Line 149"/>
          <p:cNvSpPr>
            <a:spLocks noChangeShapeType="1"/>
          </p:cNvSpPr>
          <p:nvPr/>
        </p:nvSpPr>
        <p:spPr bwMode="auto">
          <a:xfrm flipV="1">
            <a:off x="8191909"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300630" name="AutoShape 150"/>
          <p:cNvSpPr>
            <a:spLocks noChangeArrowheads="1"/>
          </p:cNvSpPr>
          <p:nvPr/>
        </p:nvSpPr>
        <p:spPr bwMode="auto">
          <a:xfrm>
            <a:off x="9688987" y="2590800"/>
            <a:ext cx="499026"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300631" name="Line 151"/>
          <p:cNvSpPr>
            <a:spLocks noChangeShapeType="1"/>
          </p:cNvSpPr>
          <p:nvPr/>
        </p:nvSpPr>
        <p:spPr bwMode="auto">
          <a:xfrm flipV="1">
            <a:off x="9189961" y="2819400"/>
            <a:ext cx="499026" cy="0"/>
          </a:xfrm>
          <a:prstGeom prst="line">
            <a:avLst/>
          </a:prstGeom>
          <a:noFill/>
          <a:ln w="12700">
            <a:solidFill>
              <a:schemeClr val="accent1"/>
            </a:solidFill>
            <a:round/>
            <a:headEnd/>
            <a:tailEnd/>
          </a:ln>
          <a:effectLst/>
        </p:spPr>
        <p:txBody>
          <a:bodyPr/>
          <a:lstStyle/>
          <a:p>
            <a:endParaRPr lang="en-US"/>
          </a:p>
        </p:txBody>
      </p:sp>
      <p:sp>
        <p:nvSpPr>
          <p:cNvPr id="1300632" name="Line 152"/>
          <p:cNvSpPr>
            <a:spLocks noChangeShapeType="1"/>
          </p:cNvSpPr>
          <p:nvPr/>
        </p:nvSpPr>
        <p:spPr bwMode="auto">
          <a:xfrm>
            <a:off x="9189961" y="2819400"/>
            <a:ext cx="0" cy="152400"/>
          </a:xfrm>
          <a:prstGeom prst="line">
            <a:avLst/>
          </a:prstGeom>
          <a:noFill/>
          <a:ln w="12700">
            <a:solidFill>
              <a:schemeClr val="accent1"/>
            </a:solidFill>
            <a:round/>
            <a:headEnd/>
            <a:tailEnd/>
          </a:ln>
          <a:effectLst/>
        </p:spPr>
        <p:txBody>
          <a:bodyPr/>
          <a:lstStyle/>
          <a:p>
            <a:endParaRPr lang="en-US"/>
          </a:p>
        </p:txBody>
      </p:sp>
      <p:sp>
        <p:nvSpPr>
          <p:cNvPr id="1300633" name="Rectangle 153"/>
          <p:cNvSpPr>
            <a:spLocks noChangeArrowheads="1"/>
          </p:cNvSpPr>
          <p:nvPr/>
        </p:nvSpPr>
        <p:spPr bwMode="auto">
          <a:xfrm>
            <a:off x="9379707" y="2212300"/>
            <a:ext cx="698636" cy="304800"/>
          </a:xfrm>
          <a:prstGeom prst="rect">
            <a:avLst/>
          </a:prstGeom>
          <a:noFill/>
          <a:ln w="12700">
            <a:noFill/>
            <a:miter lim="800000"/>
            <a:headEnd/>
            <a:tailEnd/>
          </a:ln>
          <a:effectLst/>
        </p:spPr>
        <p:txBody>
          <a:bodyPr wrap="none" lIns="19050" tIns="26988" rIns="19050" bIns="26988"/>
          <a:lstStyle/>
          <a:p>
            <a:pPr algn="ctr"/>
            <a:r>
              <a:rPr lang="en-US" sz="2800" b="1" dirty="0"/>
              <a:t>Branch</a:t>
            </a:r>
          </a:p>
        </p:txBody>
      </p:sp>
      <p:sp>
        <p:nvSpPr>
          <p:cNvPr id="1300634" name="Line 154"/>
          <p:cNvSpPr>
            <a:spLocks noChangeShapeType="1"/>
          </p:cNvSpPr>
          <p:nvPr/>
        </p:nvSpPr>
        <p:spPr bwMode="auto">
          <a:xfrm>
            <a:off x="9489377" y="2667000"/>
            <a:ext cx="199610" cy="0"/>
          </a:xfrm>
          <a:prstGeom prst="line">
            <a:avLst/>
          </a:prstGeom>
          <a:noFill/>
          <a:ln w="12700">
            <a:solidFill>
              <a:schemeClr val="accent1"/>
            </a:solidFill>
            <a:round/>
            <a:headEnd/>
            <a:tailEnd/>
          </a:ln>
          <a:effectLst/>
        </p:spPr>
        <p:txBody>
          <a:bodyPr/>
          <a:lstStyle/>
          <a:p>
            <a:endParaRPr lang="en-US"/>
          </a:p>
        </p:txBody>
      </p:sp>
      <p:sp>
        <p:nvSpPr>
          <p:cNvPr id="1300635" name="Line 155"/>
          <p:cNvSpPr>
            <a:spLocks noChangeShapeType="1"/>
          </p:cNvSpPr>
          <p:nvPr/>
        </p:nvSpPr>
        <p:spPr bwMode="auto">
          <a:xfrm>
            <a:off x="10387624" y="838200"/>
            <a:ext cx="0" cy="1905000"/>
          </a:xfrm>
          <a:prstGeom prst="line">
            <a:avLst/>
          </a:prstGeom>
          <a:noFill/>
          <a:ln w="12700">
            <a:solidFill>
              <a:schemeClr val="accent1"/>
            </a:solidFill>
            <a:round/>
            <a:headEnd/>
            <a:tailEnd/>
          </a:ln>
          <a:effectLst/>
        </p:spPr>
        <p:txBody>
          <a:bodyPr/>
          <a:lstStyle/>
          <a:p>
            <a:endParaRPr lang="en-US"/>
          </a:p>
        </p:txBody>
      </p:sp>
      <p:sp>
        <p:nvSpPr>
          <p:cNvPr id="1300636" name="Line 156"/>
          <p:cNvSpPr>
            <a:spLocks noChangeShapeType="1"/>
          </p:cNvSpPr>
          <p:nvPr/>
        </p:nvSpPr>
        <p:spPr bwMode="auto">
          <a:xfrm>
            <a:off x="10188013" y="2743200"/>
            <a:ext cx="199610" cy="0"/>
          </a:xfrm>
          <a:prstGeom prst="line">
            <a:avLst/>
          </a:prstGeom>
          <a:noFill/>
          <a:ln w="12700">
            <a:solidFill>
              <a:schemeClr val="accent1"/>
            </a:solidFill>
            <a:round/>
            <a:headEnd/>
            <a:tailEnd/>
          </a:ln>
          <a:effectLst/>
        </p:spPr>
        <p:txBody>
          <a:bodyPr/>
          <a:lstStyle/>
          <a:p>
            <a:endParaRPr lang="en-US"/>
          </a:p>
        </p:txBody>
      </p:sp>
      <p:sp>
        <p:nvSpPr>
          <p:cNvPr id="1300637" name="Line 157"/>
          <p:cNvSpPr>
            <a:spLocks noChangeShapeType="1"/>
          </p:cNvSpPr>
          <p:nvPr/>
        </p:nvSpPr>
        <p:spPr bwMode="auto">
          <a:xfrm>
            <a:off x="1305350" y="838200"/>
            <a:ext cx="9082274" cy="0"/>
          </a:xfrm>
          <a:prstGeom prst="line">
            <a:avLst/>
          </a:prstGeom>
          <a:noFill/>
          <a:ln w="12700">
            <a:solidFill>
              <a:schemeClr val="accent1"/>
            </a:solidFill>
            <a:round/>
            <a:headEnd/>
            <a:tailEnd/>
          </a:ln>
          <a:effectLst/>
        </p:spPr>
        <p:txBody>
          <a:bodyPr/>
          <a:lstStyle/>
          <a:p>
            <a:endParaRPr lang="en-US"/>
          </a:p>
        </p:txBody>
      </p:sp>
      <p:sp>
        <p:nvSpPr>
          <p:cNvPr id="1300638" name="Line 158"/>
          <p:cNvSpPr>
            <a:spLocks noChangeShapeType="1"/>
          </p:cNvSpPr>
          <p:nvPr/>
        </p:nvSpPr>
        <p:spPr bwMode="auto">
          <a:xfrm>
            <a:off x="1305350" y="838200"/>
            <a:ext cx="0" cy="228600"/>
          </a:xfrm>
          <a:prstGeom prst="line">
            <a:avLst/>
          </a:prstGeom>
          <a:noFill/>
          <a:ln w="12700">
            <a:solidFill>
              <a:schemeClr val="accent1"/>
            </a:solidFill>
            <a:round/>
            <a:headEnd/>
            <a:tailEnd/>
          </a:ln>
          <a:effectLst/>
        </p:spPr>
        <p:txBody>
          <a:bodyPr/>
          <a:lstStyle/>
          <a:p>
            <a:endParaRPr lang="en-US"/>
          </a:p>
        </p:txBody>
      </p:sp>
      <p:sp>
        <p:nvSpPr>
          <p:cNvPr id="1300642" name="Line 162"/>
          <p:cNvSpPr>
            <a:spLocks noChangeShapeType="1"/>
          </p:cNvSpPr>
          <p:nvPr/>
        </p:nvSpPr>
        <p:spPr bwMode="auto">
          <a:xfrm>
            <a:off x="5896390" y="4419600"/>
            <a:ext cx="1297468" cy="0"/>
          </a:xfrm>
          <a:prstGeom prst="line">
            <a:avLst/>
          </a:prstGeom>
          <a:noFill/>
          <a:ln w="28575">
            <a:solidFill>
              <a:schemeClr val="tx1"/>
            </a:solidFill>
            <a:round/>
            <a:headEnd/>
            <a:tailEnd type="triangle" w="med" len="med"/>
          </a:ln>
          <a:effectLst/>
        </p:spPr>
        <p:txBody>
          <a:bodyPr/>
          <a:lstStyle/>
          <a:p>
            <a:endParaRPr lang="en-US"/>
          </a:p>
        </p:txBody>
      </p:sp>
      <p:sp>
        <p:nvSpPr>
          <p:cNvPr id="1300649" name="Line 169"/>
          <p:cNvSpPr>
            <a:spLocks noChangeShapeType="1"/>
          </p:cNvSpPr>
          <p:nvPr/>
        </p:nvSpPr>
        <p:spPr bwMode="auto">
          <a:xfrm flipH="1">
            <a:off x="5696779" y="3352800"/>
            <a:ext cx="199610" cy="0"/>
          </a:xfrm>
          <a:prstGeom prst="line">
            <a:avLst/>
          </a:prstGeom>
          <a:noFill/>
          <a:ln w="28575" cap="rnd">
            <a:solidFill>
              <a:schemeClr val="accent2"/>
            </a:solidFill>
            <a:prstDash val="sysDot"/>
            <a:round/>
            <a:headEnd/>
            <a:tailEnd/>
          </a:ln>
          <a:effectLst/>
        </p:spPr>
        <p:txBody>
          <a:bodyPr/>
          <a:lstStyle/>
          <a:p>
            <a:endParaRPr lang="en-US"/>
          </a:p>
        </p:txBody>
      </p:sp>
      <p:sp>
        <p:nvSpPr>
          <p:cNvPr id="1300650" name="Line 170"/>
          <p:cNvSpPr>
            <a:spLocks noChangeShapeType="1"/>
          </p:cNvSpPr>
          <p:nvPr/>
        </p:nvSpPr>
        <p:spPr bwMode="auto">
          <a:xfrm flipH="1">
            <a:off x="8690935" y="4191000"/>
            <a:ext cx="199610" cy="762000"/>
          </a:xfrm>
          <a:prstGeom prst="line">
            <a:avLst/>
          </a:prstGeom>
          <a:noFill/>
          <a:ln w="28575" cap="rnd">
            <a:solidFill>
              <a:schemeClr val="accent2"/>
            </a:solidFill>
            <a:prstDash val="sysDot"/>
            <a:round/>
            <a:headEnd/>
            <a:tailEnd/>
          </a:ln>
          <a:effectLst/>
        </p:spPr>
        <p:txBody>
          <a:bodyPr/>
          <a:lstStyle/>
          <a:p>
            <a:endParaRPr lang="en-US"/>
          </a:p>
        </p:txBody>
      </p:sp>
      <p:sp>
        <p:nvSpPr>
          <p:cNvPr id="1300653" name="Line 173"/>
          <p:cNvSpPr>
            <a:spLocks noChangeShapeType="1"/>
          </p:cNvSpPr>
          <p:nvPr/>
        </p:nvSpPr>
        <p:spPr bwMode="auto">
          <a:xfrm>
            <a:off x="11884702" y="3962400"/>
            <a:ext cx="0" cy="2514600"/>
          </a:xfrm>
          <a:prstGeom prst="line">
            <a:avLst/>
          </a:prstGeom>
          <a:noFill/>
          <a:ln w="28575">
            <a:solidFill>
              <a:schemeClr val="tx1"/>
            </a:solidFill>
            <a:round/>
            <a:headEnd/>
            <a:tailEnd/>
          </a:ln>
          <a:effectLst/>
        </p:spPr>
        <p:txBody>
          <a:bodyPr/>
          <a:lstStyle/>
          <a:p>
            <a:endParaRPr lang="en-US"/>
          </a:p>
        </p:txBody>
      </p:sp>
      <p:sp>
        <p:nvSpPr>
          <p:cNvPr id="1300654" name="Line 174"/>
          <p:cNvSpPr>
            <a:spLocks noChangeShapeType="1"/>
          </p:cNvSpPr>
          <p:nvPr/>
        </p:nvSpPr>
        <p:spPr bwMode="auto">
          <a:xfrm flipH="1">
            <a:off x="3501065" y="6477000"/>
            <a:ext cx="8383637" cy="0"/>
          </a:xfrm>
          <a:prstGeom prst="line">
            <a:avLst/>
          </a:prstGeom>
          <a:noFill/>
          <a:ln w="28575">
            <a:solidFill>
              <a:schemeClr val="tx1"/>
            </a:solidFill>
            <a:round/>
            <a:headEnd/>
            <a:tailEnd/>
          </a:ln>
          <a:effectLst/>
        </p:spPr>
        <p:txBody>
          <a:bodyPr/>
          <a:lstStyle/>
          <a:p>
            <a:endParaRPr lang="en-US"/>
          </a:p>
        </p:txBody>
      </p:sp>
      <p:sp>
        <p:nvSpPr>
          <p:cNvPr id="1300655" name="Line 175"/>
          <p:cNvSpPr>
            <a:spLocks noChangeShapeType="1"/>
          </p:cNvSpPr>
          <p:nvPr/>
        </p:nvSpPr>
        <p:spPr bwMode="auto">
          <a:xfrm>
            <a:off x="3501065" y="4267200"/>
            <a:ext cx="0" cy="2209800"/>
          </a:xfrm>
          <a:prstGeom prst="line">
            <a:avLst/>
          </a:prstGeom>
          <a:noFill/>
          <a:ln w="28575">
            <a:solidFill>
              <a:schemeClr val="tx1"/>
            </a:solidFill>
            <a:round/>
            <a:headEnd/>
            <a:tailEnd/>
          </a:ln>
          <a:effectLst/>
        </p:spPr>
        <p:txBody>
          <a:bodyPr/>
          <a:lstStyle/>
          <a:p>
            <a:endParaRPr lang="en-US"/>
          </a:p>
        </p:txBody>
      </p:sp>
      <p:sp>
        <p:nvSpPr>
          <p:cNvPr id="1300667" name="Line 187"/>
          <p:cNvSpPr>
            <a:spLocks noChangeShapeType="1"/>
          </p:cNvSpPr>
          <p:nvPr/>
        </p:nvSpPr>
        <p:spPr bwMode="auto">
          <a:xfrm>
            <a:off x="8990351" y="3810000"/>
            <a:ext cx="0" cy="1143000"/>
          </a:xfrm>
          <a:prstGeom prst="line">
            <a:avLst/>
          </a:prstGeom>
          <a:noFill/>
          <a:ln w="28575">
            <a:solidFill>
              <a:schemeClr val="tx1"/>
            </a:solidFill>
            <a:round/>
            <a:headEnd/>
            <a:tailEnd/>
          </a:ln>
          <a:effectLst/>
        </p:spPr>
        <p:txBody>
          <a:bodyPr/>
          <a:lstStyle/>
          <a:p>
            <a:endParaRPr lang="en-US"/>
          </a:p>
        </p:txBody>
      </p:sp>
      <p:sp>
        <p:nvSpPr>
          <p:cNvPr id="1300668" name="Line 188"/>
          <p:cNvSpPr>
            <a:spLocks noChangeShapeType="1"/>
          </p:cNvSpPr>
          <p:nvPr/>
        </p:nvSpPr>
        <p:spPr bwMode="auto">
          <a:xfrm>
            <a:off x="3401259" y="5486400"/>
            <a:ext cx="2295520" cy="0"/>
          </a:xfrm>
          <a:prstGeom prst="line">
            <a:avLst/>
          </a:prstGeom>
          <a:noFill/>
          <a:ln w="19050">
            <a:solidFill>
              <a:schemeClr val="tx1"/>
            </a:solidFill>
            <a:round/>
            <a:headEnd/>
            <a:tailEnd/>
          </a:ln>
          <a:effectLst/>
        </p:spPr>
        <p:txBody>
          <a:bodyPr/>
          <a:lstStyle/>
          <a:p>
            <a:endParaRPr lang="en-US"/>
          </a:p>
        </p:txBody>
      </p:sp>
      <p:sp>
        <p:nvSpPr>
          <p:cNvPr id="1300669" name="Line 189"/>
          <p:cNvSpPr>
            <a:spLocks noChangeShapeType="1"/>
          </p:cNvSpPr>
          <p:nvPr/>
        </p:nvSpPr>
        <p:spPr bwMode="auto">
          <a:xfrm>
            <a:off x="5896390" y="5486400"/>
            <a:ext cx="598831" cy="0"/>
          </a:xfrm>
          <a:prstGeom prst="line">
            <a:avLst/>
          </a:prstGeom>
          <a:noFill/>
          <a:ln w="19050">
            <a:solidFill>
              <a:schemeClr val="tx1"/>
            </a:solidFill>
            <a:round/>
            <a:headEnd/>
            <a:tailEnd/>
          </a:ln>
          <a:effectLst/>
        </p:spPr>
        <p:txBody>
          <a:bodyPr/>
          <a:lstStyle/>
          <a:p>
            <a:endParaRPr lang="en-US"/>
          </a:p>
        </p:txBody>
      </p:sp>
      <p:sp>
        <p:nvSpPr>
          <p:cNvPr id="207" name="Line 169"/>
          <p:cNvSpPr>
            <a:spLocks noChangeShapeType="1"/>
          </p:cNvSpPr>
          <p:nvPr/>
        </p:nvSpPr>
        <p:spPr bwMode="auto">
          <a:xfrm flipH="1" flipV="1">
            <a:off x="5696779" y="4114800"/>
            <a:ext cx="199610" cy="304800"/>
          </a:xfrm>
          <a:prstGeom prst="line">
            <a:avLst/>
          </a:prstGeom>
          <a:noFill/>
          <a:ln w="28575" cap="rnd">
            <a:solidFill>
              <a:schemeClr val="accent2"/>
            </a:solidFill>
            <a:prstDash val="sysDot"/>
            <a:round/>
            <a:headEnd/>
            <a:tailEnd/>
          </a:ln>
          <a:effectLst/>
        </p:spPr>
        <p:txBody>
          <a:bodyPr/>
          <a:lstStyle/>
          <a:p>
            <a:endParaRPr lang="en-US"/>
          </a:p>
        </p:txBody>
      </p:sp>
      <p:sp>
        <p:nvSpPr>
          <p:cNvPr id="213" name="Line 310"/>
          <p:cNvSpPr>
            <a:spLocks noChangeShapeType="1"/>
          </p:cNvSpPr>
          <p:nvPr/>
        </p:nvSpPr>
        <p:spPr bwMode="auto">
          <a:xfrm>
            <a:off x="4698727" y="685800"/>
            <a:ext cx="0" cy="685800"/>
          </a:xfrm>
          <a:prstGeom prst="line">
            <a:avLst/>
          </a:prstGeom>
          <a:noFill/>
          <a:ln w="12700">
            <a:solidFill>
              <a:schemeClr val="accent1"/>
            </a:solidFill>
            <a:round/>
            <a:headEnd/>
            <a:tailEnd/>
          </a:ln>
          <a:effectLst/>
        </p:spPr>
        <p:txBody>
          <a:bodyPr/>
          <a:lstStyle/>
          <a:p>
            <a:endParaRPr lang="en-US"/>
          </a:p>
        </p:txBody>
      </p:sp>
      <p:sp>
        <p:nvSpPr>
          <p:cNvPr id="228" name="AutoShape 312"/>
          <p:cNvSpPr>
            <a:spLocks noChangeArrowheads="1"/>
          </p:cNvSpPr>
          <p:nvPr/>
        </p:nvSpPr>
        <p:spPr bwMode="auto">
          <a:xfrm rot="5400000" flipH="1">
            <a:off x="213911" y="1031392"/>
            <a:ext cx="685800" cy="29941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229" name="Rectangle 313"/>
          <p:cNvSpPr>
            <a:spLocks noChangeArrowheads="1"/>
          </p:cNvSpPr>
          <p:nvPr/>
        </p:nvSpPr>
        <p:spPr bwMode="auto">
          <a:xfrm flipH="1">
            <a:off x="506908" y="1219200"/>
            <a:ext cx="19961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230" name="Rectangle 314"/>
          <p:cNvSpPr>
            <a:spLocks noChangeArrowheads="1"/>
          </p:cNvSpPr>
          <p:nvPr/>
        </p:nvSpPr>
        <p:spPr bwMode="auto">
          <a:xfrm flipH="1">
            <a:off x="506908" y="838200"/>
            <a:ext cx="19961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231" name="Line 315"/>
          <p:cNvSpPr>
            <a:spLocks noChangeShapeType="1"/>
          </p:cNvSpPr>
          <p:nvPr/>
        </p:nvSpPr>
        <p:spPr bwMode="auto">
          <a:xfrm>
            <a:off x="506908" y="685800"/>
            <a:ext cx="0" cy="228600"/>
          </a:xfrm>
          <a:prstGeom prst="line">
            <a:avLst/>
          </a:prstGeom>
          <a:noFill/>
          <a:ln w="12700">
            <a:solidFill>
              <a:schemeClr val="accent1"/>
            </a:solidFill>
            <a:round/>
            <a:headEnd/>
            <a:tailEnd/>
          </a:ln>
          <a:effectLst/>
        </p:spPr>
        <p:txBody>
          <a:bodyPr/>
          <a:lstStyle/>
          <a:p>
            <a:endParaRPr lang="en-US"/>
          </a:p>
        </p:txBody>
      </p:sp>
      <p:sp>
        <p:nvSpPr>
          <p:cNvPr id="215" name="Line 316"/>
          <p:cNvSpPr>
            <a:spLocks noChangeShapeType="1"/>
          </p:cNvSpPr>
          <p:nvPr/>
        </p:nvSpPr>
        <p:spPr bwMode="auto">
          <a:xfrm>
            <a:off x="706519" y="1295400"/>
            <a:ext cx="499026" cy="0"/>
          </a:xfrm>
          <a:prstGeom prst="line">
            <a:avLst/>
          </a:prstGeom>
          <a:noFill/>
          <a:ln w="28575">
            <a:solidFill>
              <a:schemeClr val="tx1"/>
            </a:solidFill>
            <a:round/>
            <a:headEnd type="triangle" w="med" len="med"/>
            <a:tailEnd/>
          </a:ln>
          <a:effectLst/>
        </p:spPr>
        <p:txBody>
          <a:bodyPr/>
          <a:lstStyle/>
          <a:p>
            <a:endParaRPr lang="en-US"/>
          </a:p>
        </p:txBody>
      </p:sp>
      <p:sp>
        <p:nvSpPr>
          <p:cNvPr id="226" name="Oval 318"/>
          <p:cNvSpPr>
            <a:spLocks noChangeArrowheads="1"/>
          </p:cNvSpPr>
          <p:nvPr/>
        </p:nvSpPr>
        <p:spPr bwMode="auto">
          <a:xfrm>
            <a:off x="2830588" y="1173163"/>
            <a:ext cx="1069698" cy="579437"/>
          </a:xfrm>
          <a:prstGeom prst="ellipse">
            <a:avLst/>
          </a:prstGeom>
          <a:noFill/>
          <a:ln w="12700">
            <a:solidFill>
              <a:schemeClr val="tx1"/>
            </a:solidFill>
            <a:round/>
            <a:headEnd/>
            <a:tailEnd/>
          </a:ln>
          <a:effectLst/>
        </p:spPr>
        <p:txBody>
          <a:bodyPr wrap="none" anchor="ctr"/>
          <a:lstStyle/>
          <a:p>
            <a:endParaRPr lang="en-US"/>
          </a:p>
        </p:txBody>
      </p:sp>
      <p:sp>
        <p:nvSpPr>
          <p:cNvPr id="227" name="Rectangle 319"/>
          <p:cNvSpPr>
            <a:spLocks noChangeArrowheads="1"/>
          </p:cNvSpPr>
          <p:nvPr/>
        </p:nvSpPr>
        <p:spPr bwMode="auto">
          <a:xfrm>
            <a:off x="2770457" y="1174750"/>
            <a:ext cx="1129829" cy="457200"/>
          </a:xfrm>
          <a:prstGeom prst="rect">
            <a:avLst/>
          </a:prstGeom>
          <a:noFill/>
          <a:ln w="12700">
            <a:noFill/>
            <a:miter lim="800000"/>
            <a:headEnd/>
            <a:tailEnd/>
          </a:ln>
          <a:effectLst/>
        </p:spPr>
        <p:txBody>
          <a:bodyPr wrap="none" lIns="19050" tIns="26988" rIns="19050" bIns="26988"/>
          <a:lstStyle/>
          <a:p>
            <a:pPr algn="ctr" defTabSz="904875">
              <a:lnSpc>
                <a:spcPct val="70000"/>
              </a:lnSpc>
              <a:tabLst>
                <a:tab pos="452438" algn="l"/>
                <a:tab pos="904875" algn="l"/>
                <a:tab pos="1357313" algn="l"/>
              </a:tabLst>
            </a:pPr>
            <a:r>
              <a:rPr lang="en-US" sz="2800" dirty="0">
                <a:solidFill>
                  <a:srgbClr val="000000"/>
                </a:solidFill>
              </a:rPr>
              <a:t>Shift</a:t>
            </a:r>
          </a:p>
          <a:p>
            <a:pPr algn="ctr" defTabSz="904875">
              <a:lnSpc>
                <a:spcPct val="70000"/>
              </a:lnSpc>
              <a:tabLst>
                <a:tab pos="452438" algn="l"/>
                <a:tab pos="904875" algn="l"/>
                <a:tab pos="1357313" algn="l"/>
              </a:tabLst>
            </a:pPr>
            <a:r>
              <a:rPr lang="en-US" sz="2800" dirty="0">
                <a:solidFill>
                  <a:srgbClr val="000000"/>
                </a:solidFill>
              </a:rPr>
              <a:t>left 2</a:t>
            </a:r>
          </a:p>
        </p:txBody>
      </p:sp>
      <p:sp>
        <p:nvSpPr>
          <p:cNvPr id="217" name="Line 320"/>
          <p:cNvSpPr>
            <a:spLocks noChangeShapeType="1"/>
          </p:cNvSpPr>
          <p:nvPr/>
        </p:nvSpPr>
        <p:spPr bwMode="auto">
          <a:xfrm>
            <a:off x="506908" y="685800"/>
            <a:ext cx="4191819" cy="0"/>
          </a:xfrm>
          <a:prstGeom prst="line">
            <a:avLst/>
          </a:prstGeom>
          <a:noFill/>
          <a:ln w="12700">
            <a:solidFill>
              <a:schemeClr val="accent1"/>
            </a:solidFill>
            <a:round/>
            <a:headEnd/>
            <a:tailEnd/>
          </a:ln>
          <a:effectLst/>
        </p:spPr>
        <p:txBody>
          <a:bodyPr/>
          <a:lstStyle/>
          <a:p>
            <a:endParaRPr lang="en-US"/>
          </a:p>
        </p:txBody>
      </p:sp>
      <p:sp>
        <p:nvSpPr>
          <p:cNvPr id="218" name="Line 321"/>
          <p:cNvSpPr>
            <a:spLocks noChangeShapeType="1"/>
          </p:cNvSpPr>
          <p:nvPr/>
        </p:nvSpPr>
        <p:spPr bwMode="auto">
          <a:xfrm flipH="1">
            <a:off x="706519" y="914400"/>
            <a:ext cx="3592987" cy="0"/>
          </a:xfrm>
          <a:prstGeom prst="line">
            <a:avLst/>
          </a:prstGeom>
          <a:noFill/>
          <a:ln w="28575">
            <a:solidFill>
              <a:schemeClr val="tx1"/>
            </a:solidFill>
            <a:round/>
            <a:headEnd/>
            <a:tailEnd type="triangle" w="med" len="med"/>
          </a:ln>
          <a:effectLst/>
        </p:spPr>
        <p:txBody>
          <a:bodyPr/>
          <a:lstStyle/>
          <a:p>
            <a:endParaRPr lang="en-US"/>
          </a:p>
        </p:txBody>
      </p:sp>
      <p:sp>
        <p:nvSpPr>
          <p:cNvPr id="219" name="Rectangle 322"/>
          <p:cNvSpPr>
            <a:spLocks noChangeArrowheads="1"/>
          </p:cNvSpPr>
          <p:nvPr/>
        </p:nvSpPr>
        <p:spPr bwMode="auto">
          <a:xfrm>
            <a:off x="4758687" y="429720"/>
            <a:ext cx="698636" cy="304800"/>
          </a:xfrm>
          <a:prstGeom prst="rect">
            <a:avLst/>
          </a:prstGeom>
          <a:noFill/>
          <a:ln w="12700">
            <a:noFill/>
            <a:miter lim="800000"/>
            <a:headEnd/>
            <a:tailEnd/>
          </a:ln>
          <a:effectLst/>
        </p:spPr>
        <p:txBody>
          <a:bodyPr wrap="none" lIns="19050" tIns="26988" rIns="19050" bIns="26988"/>
          <a:lstStyle/>
          <a:p>
            <a:pPr algn="ctr"/>
            <a:r>
              <a:rPr lang="en-US" sz="2800" b="1" dirty="0"/>
              <a:t>Jump</a:t>
            </a:r>
          </a:p>
        </p:txBody>
      </p:sp>
      <p:sp>
        <p:nvSpPr>
          <p:cNvPr id="221" name="Line 324"/>
          <p:cNvSpPr>
            <a:spLocks noChangeShapeType="1"/>
          </p:cNvSpPr>
          <p:nvPr/>
        </p:nvSpPr>
        <p:spPr bwMode="auto">
          <a:xfrm>
            <a:off x="3900285" y="1524000"/>
            <a:ext cx="399221" cy="0"/>
          </a:xfrm>
          <a:prstGeom prst="line">
            <a:avLst/>
          </a:prstGeom>
          <a:noFill/>
          <a:ln w="28575">
            <a:solidFill>
              <a:schemeClr val="tx1"/>
            </a:solidFill>
            <a:round/>
            <a:headEnd/>
            <a:tailEnd/>
          </a:ln>
          <a:effectLst/>
        </p:spPr>
        <p:txBody>
          <a:bodyPr/>
          <a:lstStyle/>
          <a:p>
            <a:endParaRPr lang="en-US"/>
          </a:p>
        </p:txBody>
      </p:sp>
      <p:sp>
        <p:nvSpPr>
          <p:cNvPr id="222" name="Line 325"/>
          <p:cNvSpPr>
            <a:spLocks noChangeShapeType="1"/>
          </p:cNvSpPr>
          <p:nvPr/>
        </p:nvSpPr>
        <p:spPr bwMode="auto">
          <a:xfrm flipV="1">
            <a:off x="4299506" y="1524000"/>
            <a:ext cx="0" cy="914400"/>
          </a:xfrm>
          <a:prstGeom prst="line">
            <a:avLst/>
          </a:prstGeom>
          <a:noFill/>
          <a:ln w="12700">
            <a:solidFill>
              <a:schemeClr val="tx1"/>
            </a:solidFill>
            <a:round/>
            <a:headEnd/>
            <a:tailEnd/>
          </a:ln>
          <a:effectLst/>
        </p:spPr>
        <p:txBody>
          <a:bodyPr/>
          <a:lstStyle/>
          <a:p>
            <a:endParaRPr lang="en-US"/>
          </a:p>
        </p:txBody>
      </p:sp>
      <p:sp>
        <p:nvSpPr>
          <p:cNvPr id="223" name="Line 326"/>
          <p:cNvSpPr>
            <a:spLocks noChangeShapeType="1"/>
          </p:cNvSpPr>
          <p:nvPr/>
        </p:nvSpPr>
        <p:spPr bwMode="auto">
          <a:xfrm flipV="1">
            <a:off x="4299506" y="914400"/>
            <a:ext cx="0" cy="609600"/>
          </a:xfrm>
          <a:prstGeom prst="line">
            <a:avLst/>
          </a:prstGeom>
          <a:noFill/>
          <a:ln w="28575">
            <a:solidFill>
              <a:schemeClr val="tx1"/>
            </a:solidFill>
            <a:round/>
            <a:headEnd/>
            <a:tailEnd/>
          </a:ln>
          <a:effectLst/>
        </p:spPr>
        <p:txBody>
          <a:bodyPr/>
          <a:lstStyle/>
          <a:p>
            <a:endParaRPr lang="en-US"/>
          </a:p>
        </p:txBody>
      </p:sp>
      <p:sp>
        <p:nvSpPr>
          <p:cNvPr id="224" name="Rectangle 327"/>
          <p:cNvSpPr>
            <a:spLocks noChangeArrowheads="1"/>
          </p:cNvSpPr>
          <p:nvPr/>
        </p:nvSpPr>
        <p:spPr bwMode="auto">
          <a:xfrm rot="16200000">
            <a:off x="3405425" y="1829111"/>
            <a:ext cx="1618298" cy="246074"/>
          </a:xfrm>
          <a:prstGeom prst="rect">
            <a:avLst/>
          </a:prstGeom>
          <a:solidFill>
            <a:schemeClr val="bg1">
              <a:lumMod val="75000"/>
              <a:alpha val="50000"/>
            </a:schemeClr>
          </a:solid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2800" spc="-150" dirty="0" smtClean="0"/>
              <a:t>PC+4[31-28</a:t>
            </a:r>
            <a:r>
              <a:rPr lang="en-US" sz="2800" spc="-150" dirty="0"/>
              <a:t>]</a:t>
            </a:r>
          </a:p>
        </p:txBody>
      </p:sp>
      <p:sp>
        <p:nvSpPr>
          <p:cNvPr id="225" name="Line 328"/>
          <p:cNvSpPr>
            <a:spLocks noChangeShapeType="1"/>
          </p:cNvSpPr>
          <p:nvPr/>
        </p:nvSpPr>
        <p:spPr bwMode="auto">
          <a:xfrm>
            <a:off x="2702623" y="1524000"/>
            <a:ext cx="0" cy="914400"/>
          </a:xfrm>
          <a:prstGeom prst="line">
            <a:avLst/>
          </a:prstGeom>
          <a:noFill/>
          <a:ln w="28575">
            <a:solidFill>
              <a:schemeClr val="tx1"/>
            </a:solidFill>
            <a:round/>
            <a:headEnd/>
            <a:tailEnd/>
          </a:ln>
          <a:effectLst/>
        </p:spPr>
        <p:txBody>
          <a:bodyPr/>
          <a:lstStyle/>
          <a:p>
            <a:endParaRPr lang="en-US"/>
          </a:p>
        </p:txBody>
      </p:sp>
      <p:sp>
        <p:nvSpPr>
          <p:cNvPr id="232" name="Line 324"/>
          <p:cNvSpPr>
            <a:spLocks noChangeShapeType="1"/>
          </p:cNvSpPr>
          <p:nvPr/>
        </p:nvSpPr>
        <p:spPr bwMode="auto">
          <a:xfrm>
            <a:off x="307298" y="1143000"/>
            <a:ext cx="99805" cy="0"/>
          </a:xfrm>
          <a:prstGeom prst="line">
            <a:avLst/>
          </a:prstGeom>
          <a:noFill/>
          <a:ln w="28575">
            <a:solidFill>
              <a:schemeClr val="tx1"/>
            </a:solidFill>
            <a:round/>
            <a:headEnd/>
            <a:tailEnd/>
          </a:ln>
          <a:effectLst/>
        </p:spPr>
        <p:txBody>
          <a:bodyPr/>
          <a:lstStyle/>
          <a:p>
            <a:endParaRPr lang="en-US"/>
          </a:p>
        </p:txBody>
      </p:sp>
      <p:cxnSp>
        <p:nvCxnSpPr>
          <p:cNvPr id="7" name="직선 연결선 6"/>
          <p:cNvCxnSpPr/>
          <p:nvPr/>
        </p:nvCxnSpPr>
        <p:spPr>
          <a:xfrm flipH="1">
            <a:off x="6495221" y="3185160"/>
            <a:ext cx="399221" cy="0"/>
          </a:xfrm>
          <a:prstGeom prst="line">
            <a:avLst/>
          </a:prstGeom>
          <a:noFill/>
          <a:ln w="28575">
            <a:solidFill>
              <a:schemeClr val="tx1"/>
            </a:solidFill>
            <a:round/>
            <a:headEnd/>
            <a:tailEnd/>
          </a:ln>
          <a:effectLst/>
        </p:spPr>
      </p:cxnSp>
      <p:cxnSp>
        <p:nvCxnSpPr>
          <p:cNvPr id="189" name="직선 연결선 188"/>
          <p:cNvCxnSpPr>
            <a:endCxn id="1300546" idx="0"/>
          </p:cNvCxnSpPr>
          <p:nvPr/>
        </p:nvCxnSpPr>
        <p:spPr>
          <a:xfrm flipH="1" flipV="1">
            <a:off x="6495222" y="2895600"/>
            <a:ext cx="12902" cy="289560"/>
          </a:xfrm>
          <a:prstGeom prst="line">
            <a:avLst/>
          </a:prstGeom>
          <a:noFill/>
          <a:ln w="28575">
            <a:solidFill>
              <a:schemeClr val="tx1"/>
            </a:solidFill>
            <a:round/>
            <a:headEnd/>
            <a:tailEnd/>
          </a:ln>
          <a:effectLst/>
        </p:spPr>
      </p:cxnSp>
      <p:sp>
        <p:nvSpPr>
          <p:cNvPr id="2" name="슬라이드 번호 개체 틀 1"/>
          <p:cNvSpPr>
            <a:spLocks noGrp="1"/>
          </p:cNvSpPr>
          <p:nvPr>
            <p:ph type="sldNum" sz="quarter" idx="12"/>
          </p:nvPr>
        </p:nvSpPr>
        <p:spPr/>
        <p:txBody>
          <a:bodyPr/>
          <a:lstStyle/>
          <a:p>
            <a:pPr>
              <a:defRPr/>
            </a:pPr>
            <a:fld id="{F9E35EC6-F145-4FFC-92A9-7AB97ABAE7EB}" type="slidenum">
              <a:rPr lang="en-US" smtClean="0"/>
              <a:pPr>
                <a:defRPr/>
              </a:pPr>
              <a:t>10</a:t>
            </a:fld>
            <a:endParaRPr lang="en-US"/>
          </a:p>
        </p:txBody>
      </p:sp>
    </p:spTree>
    <p:extLst>
      <p:ext uri="{BB962C8B-B14F-4D97-AF65-F5344CB8AC3E}">
        <p14:creationId xmlns:p14="http://schemas.microsoft.com/office/powerpoint/2010/main" val="39638221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Grp="1" noChangeArrowheads="1"/>
          </p:cNvSpPr>
          <p:nvPr>
            <p:ph type="title"/>
          </p:nvPr>
        </p:nvSpPr>
        <p:spPr/>
        <p:txBody>
          <a:bodyPr/>
          <a:lstStyle/>
          <a:p>
            <a:r>
              <a:rPr lang="en-US" dirty="0" smtClean="0">
                <a:latin typeface="+mn-lt"/>
              </a:rPr>
              <a:t>Pipelined </a:t>
            </a:r>
            <a:r>
              <a:rPr lang="en-US" dirty="0" err="1" smtClean="0">
                <a:latin typeface="+mn-lt"/>
              </a:rPr>
              <a:t>Datapath</a:t>
            </a:r>
            <a:endParaRPr lang="en-US" dirty="0">
              <a:latin typeface="+mn-lt"/>
            </a:endParaRPr>
          </a:p>
        </p:txBody>
      </p:sp>
      <p:sp>
        <p:nvSpPr>
          <p:cNvPr id="1300483" name="Rectangle 3"/>
          <p:cNvSpPr>
            <a:spLocks noChangeArrowheads="1"/>
          </p:cNvSpPr>
          <p:nvPr/>
        </p:nvSpPr>
        <p:spPr bwMode="auto">
          <a:xfrm>
            <a:off x="10477564" y="838200"/>
            <a:ext cx="698636" cy="304800"/>
          </a:xfrm>
          <a:prstGeom prst="rect">
            <a:avLst/>
          </a:prstGeom>
          <a:noFill/>
          <a:ln w="12700">
            <a:noFill/>
            <a:miter lim="800000"/>
            <a:headEnd/>
            <a:tailEnd/>
          </a:ln>
          <a:effectLst/>
        </p:spPr>
        <p:txBody>
          <a:bodyPr wrap="none" lIns="19050" tIns="26988" rIns="19050" bIns="26988"/>
          <a:lstStyle/>
          <a:p>
            <a:pPr algn="ctr"/>
            <a:r>
              <a:rPr lang="en-US" sz="2800" b="1" dirty="0" err="1"/>
              <a:t>PCSrc</a:t>
            </a:r>
            <a:endParaRPr lang="en-US" sz="2800" b="1" dirty="0"/>
          </a:p>
        </p:txBody>
      </p:sp>
      <p:sp>
        <p:nvSpPr>
          <p:cNvPr id="1300484" name="Line 4"/>
          <p:cNvSpPr>
            <a:spLocks noChangeShapeType="1"/>
          </p:cNvSpPr>
          <p:nvPr/>
        </p:nvSpPr>
        <p:spPr bwMode="auto">
          <a:xfrm>
            <a:off x="3401259" y="5257800"/>
            <a:ext cx="2295520" cy="0"/>
          </a:xfrm>
          <a:prstGeom prst="line">
            <a:avLst/>
          </a:prstGeom>
          <a:noFill/>
          <a:ln w="19050">
            <a:solidFill>
              <a:schemeClr val="tx1"/>
            </a:solidFill>
            <a:round/>
            <a:headEnd/>
            <a:tailEnd/>
          </a:ln>
          <a:effectLst/>
        </p:spPr>
        <p:txBody>
          <a:bodyPr/>
          <a:lstStyle/>
          <a:p>
            <a:endParaRPr lang="en-US"/>
          </a:p>
        </p:txBody>
      </p:sp>
      <p:sp>
        <p:nvSpPr>
          <p:cNvPr id="1300485" name="Line 5"/>
          <p:cNvSpPr>
            <a:spLocks noChangeShapeType="1"/>
          </p:cNvSpPr>
          <p:nvPr/>
        </p:nvSpPr>
        <p:spPr bwMode="auto">
          <a:xfrm>
            <a:off x="5896390" y="5257800"/>
            <a:ext cx="598831" cy="0"/>
          </a:xfrm>
          <a:prstGeom prst="line">
            <a:avLst/>
          </a:prstGeom>
          <a:noFill/>
          <a:ln w="19050">
            <a:solidFill>
              <a:schemeClr val="tx1"/>
            </a:solidFill>
            <a:round/>
            <a:headEnd/>
            <a:tailEnd/>
          </a:ln>
          <a:effectLst/>
        </p:spPr>
        <p:txBody>
          <a:bodyPr/>
          <a:lstStyle/>
          <a:p>
            <a:endParaRPr lang="en-US"/>
          </a:p>
        </p:txBody>
      </p:sp>
      <p:sp>
        <p:nvSpPr>
          <p:cNvPr id="1300486" name="Line 6"/>
          <p:cNvSpPr>
            <a:spLocks noChangeShapeType="1"/>
          </p:cNvSpPr>
          <p:nvPr/>
        </p:nvSpPr>
        <p:spPr bwMode="auto">
          <a:xfrm>
            <a:off x="8890546" y="5334000"/>
            <a:ext cx="1996104" cy="0"/>
          </a:xfrm>
          <a:prstGeom prst="line">
            <a:avLst/>
          </a:prstGeom>
          <a:noFill/>
          <a:ln w="19050">
            <a:solidFill>
              <a:schemeClr val="tx1"/>
            </a:solidFill>
            <a:round/>
            <a:headEnd/>
            <a:tailEnd/>
          </a:ln>
          <a:effectLst/>
        </p:spPr>
        <p:txBody>
          <a:bodyPr/>
          <a:lstStyle/>
          <a:p>
            <a:endParaRPr lang="en-US"/>
          </a:p>
        </p:txBody>
      </p:sp>
      <p:sp>
        <p:nvSpPr>
          <p:cNvPr id="1300487" name="Line 7"/>
          <p:cNvSpPr>
            <a:spLocks noChangeShapeType="1"/>
          </p:cNvSpPr>
          <p:nvPr/>
        </p:nvSpPr>
        <p:spPr bwMode="auto">
          <a:xfrm>
            <a:off x="3401259" y="4800600"/>
            <a:ext cx="0" cy="685800"/>
          </a:xfrm>
          <a:prstGeom prst="line">
            <a:avLst/>
          </a:prstGeom>
          <a:noFill/>
          <a:ln w="12700">
            <a:solidFill>
              <a:schemeClr val="tx1"/>
            </a:solidFill>
            <a:round/>
            <a:headEnd/>
            <a:tailEnd/>
          </a:ln>
          <a:effectLst/>
        </p:spPr>
        <p:txBody>
          <a:bodyPr/>
          <a:lstStyle/>
          <a:p>
            <a:endParaRPr lang="en-US"/>
          </a:p>
        </p:txBody>
      </p:sp>
      <p:sp>
        <p:nvSpPr>
          <p:cNvPr id="1300488" name="Line 8"/>
          <p:cNvSpPr>
            <a:spLocks noChangeShapeType="1"/>
          </p:cNvSpPr>
          <p:nvPr/>
        </p:nvSpPr>
        <p:spPr bwMode="auto">
          <a:xfrm>
            <a:off x="3301454" y="6172200"/>
            <a:ext cx="7984417" cy="0"/>
          </a:xfrm>
          <a:prstGeom prst="line">
            <a:avLst/>
          </a:prstGeom>
          <a:noFill/>
          <a:ln w="19050">
            <a:solidFill>
              <a:schemeClr val="tx1"/>
            </a:solidFill>
            <a:round/>
            <a:headEnd/>
            <a:tailEnd/>
          </a:ln>
          <a:effectLst/>
        </p:spPr>
        <p:txBody>
          <a:bodyPr/>
          <a:lstStyle/>
          <a:p>
            <a:endParaRPr lang="en-US"/>
          </a:p>
        </p:txBody>
      </p:sp>
      <p:sp>
        <p:nvSpPr>
          <p:cNvPr id="1300489" name="Line 9"/>
          <p:cNvSpPr>
            <a:spLocks noChangeShapeType="1"/>
          </p:cNvSpPr>
          <p:nvPr/>
        </p:nvSpPr>
        <p:spPr bwMode="auto">
          <a:xfrm>
            <a:off x="11086260" y="5334000"/>
            <a:ext cx="199610" cy="0"/>
          </a:xfrm>
          <a:prstGeom prst="line">
            <a:avLst/>
          </a:prstGeom>
          <a:noFill/>
          <a:ln w="19050">
            <a:solidFill>
              <a:schemeClr val="tx1"/>
            </a:solidFill>
            <a:round/>
            <a:headEnd/>
            <a:tailEnd/>
          </a:ln>
          <a:effectLst/>
        </p:spPr>
        <p:txBody>
          <a:bodyPr/>
          <a:lstStyle/>
          <a:p>
            <a:endParaRPr lang="en-US"/>
          </a:p>
        </p:txBody>
      </p:sp>
      <p:sp>
        <p:nvSpPr>
          <p:cNvPr id="1300490" name="Line 10"/>
          <p:cNvSpPr>
            <a:spLocks noChangeShapeType="1"/>
          </p:cNvSpPr>
          <p:nvPr/>
        </p:nvSpPr>
        <p:spPr bwMode="auto">
          <a:xfrm>
            <a:off x="11285871" y="5334000"/>
            <a:ext cx="0" cy="838200"/>
          </a:xfrm>
          <a:prstGeom prst="line">
            <a:avLst/>
          </a:prstGeom>
          <a:noFill/>
          <a:ln w="12700">
            <a:solidFill>
              <a:schemeClr val="tx1"/>
            </a:solidFill>
            <a:round/>
            <a:headEnd/>
            <a:tailEnd/>
          </a:ln>
          <a:effectLst/>
        </p:spPr>
        <p:txBody>
          <a:bodyPr/>
          <a:lstStyle/>
          <a:p>
            <a:endParaRPr lang="en-US"/>
          </a:p>
        </p:txBody>
      </p:sp>
      <p:sp>
        <p:nvSpPr>
          <p:cNvPr id="1300491" name="Line 11"/>
          <p:cNvSpPr>
            <a:spLocks noChangeShapeType="1"/>
          </p:cNvSpPr>
          <p:nvPr/>
        </p:nvSpPr>
        <p:spPr bwMode="auto">
          <a:xfrm flipV="1">
            <a:off x="3301454" y="3886200"/>
            <a:ext cx="0" cy="2286000"/>
          </a:xfrm>
          <a:prstGeom prst="line">
            <a:avLst/>
          </a:prstGeom>
          <a:noFill/>
          <a:ln w="12700">
            <a:solidFill>
              <a:schemeClr val="tx1"/>
            </a:solidFill>
            <a:round/>
            <a:headEnd/>
            <a:tailEnd/>
          </a:ln>
          <a:effectLst/>
        </p:spPr>
        <p:txBody>
          <a:bodyPr/>
          <a:lstStyle/>
          <a:p>
            <a:endParaRPr lang="en-US"/>
          </a:p>
        </p:txBody>
      </p:sp>
      <p:sp>
        <p:nvSpPr>
          <p:cNvPr id="1300492" name="Line 12"/>
          <p:cNvSpPr>
            <a:spLocks noChangeShapeType="1"/>
          </p:cNvSpPr>
          <p:nvPr/>
        </p:nvSpPr>
        <p:spPr bwMode="auto">
          <a:xfrm>
            <a:off x="3301454" y="3886200"/>
            <a:ext cx="416582" cy="0"/>
          </a:xfrm>
          <a:prstGeom prst="line">
            <a:avLst/>
          </a:prstGeom>
          <a:noFill/>
          <a:ln w="12700">
            <a:solidFill>
              <a:schemeClr val="tx1"/>
            </a:solidFill>
            <a:round/>
            <a:headEnd/>
            <a:tailEnd type="triangle" w="med" len="med"/>
          </a:ln>
          <a:effectLst/>
        </p:spPr>
        <p:txBody>
          <a:bodyPr/>
          <a:lstStyle/>
          <a:p>
            <a:endParaRPr lang="en-US" sz="2800"/>
          </a:p>
        </p:txBody>
      </p:sp>
      <p:grpSp>
        <p:nvGrpSpPr>
          <p:cNvPr id="4" name="그룹 3"/>
          <p:cNvGrpSpPr/>
          <p:nvPr/>
        </p:nvGrpSpPr>
        <p:grpSpPr>
          <a:xfrm>
            <a:off x="1872367" y="1981200"/>
            <a:ext cx="630646" cy="914400"/>
            <a:chOff x="2003987" y="1981200"/>
            <a:chExt cx="499026" cy="914400"/>
          </a:xfrm>
        </p:grpSpPr>
        <p:sp>
          <p:nvSpPr>
            <p:cNvPr id="1300494" name="Line 14"/>
            <p:cNvSpPr>
              <a:spLocks noChangeShapeType="1"/>
            </p:cNvSpPr>
            <p:nvPr/>
          </p:nvSpPr>
          <p:spPr bwMode="auto">
            <a:xfrm>
              <a:off x="2003987" y="2346960"/>
              <a:ext cx="83171" cy="91440"/>
            </a:xfrm>
            <a:prstGeom prst="line">
              <a:avLst/>
            </a:prstGeom>
            <a:noFill/>
            <a:ln w="12700">
              <a:solidFill>
                <a:schemeClr val="tx1"/>
              </a:solidFill>
              <a:round/>
              <a:headEnd/>
              <a:tailEnd/>
            </a:ln>
            <a:effectLst/>
          </p:spPr>
          <p:txBody>
            <a:bodyPr/>
            <a:lstStyle/>
            <a:p>
              <a:endParaRPr lang="en-US"/>
            </a:p>
          </p:txBody>
        </p:sp>
        <p:sp>
          <p:nvSpPr>
            <p:cNvPr id="1300495" name="Line 15"/>
            <p:cNvSpPr>
              <a:spLocks noChangeShapeType="1"/>
            </p:cNvSpPr>
            <p:nvPr/>
          </p:nvSpPr>
          <p:spPr bwMode="auto">
            <a:xfrm flipH="1">
              <a:off x="2003987" y="2438400"/>
              <a:ext cx="83171" cy="91440"/>
            </a:xfrm>
            <a:prstGeom prst="line">
              <a:avLst/>
            </a:prstGeom>
            <a:noFill/>
            <a:ln w="12700">
              <a:solidFill>
                <a:schemeClr val="tx1"/>
              </a:solidFill>
              <a:round/>
              <a:headEnd/>
              <a:tailEnd/>
            </a:ln>
            <a:effectLst/>
          </p:spPr>
          <p:txBody>
            <a:bodyPr/>
            <a:lstStyle/>
            <a:p>
              <a:endParaRPr lang="en-US"/>
            </a:p>
          </p:txBody>
        </p:sp>
        <p:sp>
          <p:nvSpPr>
            <p:cNvPr id="1300496" name="Line 16"/>
            <p:cNvSpPr>
              <a:spLocks noChangeShapeType="1"/>
            </p:cNvSpPr>
            <p:nvPr/>
          </p:nvSpPr>
          <p:spPr bwMode="auto">
            <a:xfrm flipV="1">
              <a:off x="2003987" y="1981200"/>
              <a:ext cx="0" cy="365760"/>
            </a:xfrm>
            <a:prstGeom prst="line">
              <a:avLst/>
            </a:prstGeom>
            <a:noFill/>
            <a:ln w="12700">
              <a:solidFill>
                <a:schemeClr val="tx1"/>
              </a:solidFill>
              <a:round/>
              <a:headEnd/>
              <a:tailEnd/>
            </a:ln>
            <a:effectLst/>
          </p:spPr>
          <p:txBody>
            <a:bodyPr/>
            <a:lstStyle/>
            <a:p>
              <a:endParaRPr lang="en-US"/>
            </a:p>
          </p:txBody>
        </p:sp>
        <p:sp>
          <p:nvSpPr>
            <p:cNvPr id="1300497" name="Line 17"/>
            <p:cNvSpPr>
              <a:spLocks noChangeShapeType="1"/>
            </p:cNvSpPr>
            <p:nvPr/>
          </p:nvSpPr>
          <p:spPr bwMode="auto">
            <a:xfrm flipV="1">
              <a:off x="2003987" y="2529840"/>
              <a:ext cx="0" cy="365760"/>
            </a:xfrm>
            <a:prstGeom prst="line">
              <a:avLst/>
            </a:prstGeom>
            <a:noFill/>
            <a:ln w="12700">
              <a:solidFill>
                <a:schemeClr val="tx1"/>
              </a:solidFill>
              <a:round/>
              <a:headEnd/>
              <a:tailEnd/>
            </a:ln>
            <a:effectLst/>
          </p:spPr>
          <p:txBody>
            <a:bodyPr/>
            <a:lstStyle/>
            <a:p>
              <a:endParaRPr lang="en-US"/>
            </a:p>
          </p:txBody>
        </p:sp>
        <p:sp>
          <p:nvSpPr>
            <p:cNvPr id="1300498" name="Line 18"/>
            <p:cNvSpPr>
              <a:spLocks noChangeShapeType="1"/>
            </p:cNvSpPr>
            <p:nvPr/>
          </p:nvSpPr>
          <p:spPr bwMode="auto">
            <a:xfrm flipV="1">
              <a:off x="2003987" y="2621280"/>
              <a:ext cx="499026" cy="274320"/>
            </a:xfrm>
            <a:prstGeom prst="line">
              <a:avLst/>
            </a:prstGeom>
            <a:noFill/>
            <a:ln w="12700">
              <a:solidFill>
                <a:schemeClr val="tx1"/>
              </a:solidFill>
              <a:round/>
              <a:headEnd/>
              <a:tailEnd/>
            </a:ln>
            <a:effectLst/>
          </p:spPr>
          <p:txBody>
            <a:bodyPr/>
            <a:lstStyle/>
            <a:p>
              <a:endParaRPr lang="en-US"/>
            </a:p>
          </p:txBody>
        </p:sp>
        <p:sp>
          <p:nvSpPr>
            <p:cNvPr id="1300499" name="Line 19"/>
            <p:cNvSpPr>
              <a:spLocks noChangeShapeType="1"/>
            </p:cNvSpPr>
            <p:nvPr/>
          </p:nvSpPr>
          <p:spPr bwMode="auto">
            <a:xfrm flipV="1">
              <a:off x="2503013" y="2255520"/>
              <a:ext cx="0" cy="365760"/>
            </a:xfrm>
            <a:prstGeom prst="line">
              <a:avLst/>
            </a:prstGeom>
            <a:noFill/>
            <a:ln w="12700">
              <a:solidFill>
                <a:schemeClr val="tx1"/>
              </a:solidFill>
              <a:round/>
              <a:headEnd/>
              <a:tailEnd/>
            </a:ln>
            <a:effectLst/>
          </p:spPr>
          <p:txBody>
            <a:bodyPr/>
            <a:lstStyle/>
            <a:p>
              <a:endParaRPr lang="en-US"/>
            </a:p>
          </p:txBody>
        </p:sp>
        <p:sp>
          <p:nvSpPr>
            <p:cNvPr id="1300500" name="Line 20"/>
            <p:cNvSpPr>
              <a:spLocks noChangeShapeType="1"/>
            </p:cNvSpPr>
            <p:nvPr/>
          </p:nvSpPr>
          <p:spPr bwMode="auto">
            <a:xfrm>
              <a:off x="2003987" y="1981200"/>
              <a:ext cx="499026" cy="274320"/>
            </a:xfrm>
            <a:prstGeom prst="line">
              <a:avLst/>
            </a:prstGeom>
            <a:noFill/>
            <a:ln w="12700">
              <a:solidFill>
                <a:schemeClr val="tx1"/>
              </a:solidFill>
              <a:round/>
              <a:headEnd/>
              <a:tailEnd/>
            </a:ln>
            <a:effectLst/>
          </p:spPr>
          <p:txBody>
            <a:bodyPr/>
            <a:lstStyle/>
            <a:p>
              <a:endParaRPr lang="en-US"/>
            </a:p>
          </p:txBody>
        </p:sp>
      </p:grpSp>
      <p:sp>
        <p:nvSpPr>
          <p:cNvPr id="1300501" name="Rectangle 21"/>
          <p:cNvSpPr>
            <a:spLocks noChangeArrowheads="1"/>
          </p:cNvSpPr>
          <p:nvPr/>
        </p:nvSpPr>
        <p:spPr bwMode="auto">
          <a:xfrm>
            <a:off x="1105740" y="2971800"/>
            <a:ext cx="1696689" cy="1447800"/>
          </a:xfrm>
          <a:prstGeom prst="rect">
            <a:avLst/>
          </a:prstGeom>
          <a:noFill/>
          <a:ln w="12700">
            <a:solidFill>
              <a:schemeClr val="tx1"/>
            </a:solidFill>
            <a:miter lim="800000"/>
            <a:headEnd/>
            <a:tailEnd/>
          </a:ln>
          <a:effectLst/>
        </p:spPr>
        <p:txBody>
          <a:bodyPr wrap="none" anchor="ctr"/>
          <a:lstStyle/>
          <a:p>
            <a:endParaRPr lang="en-US"/>
          </a:p>
        </p:txBody>
      </p:sp>
      <p:sp>
        <p:nvSpPr>
          <p:cNvPr id="1300502" name="Rectangle 22"/>
          <p:cNvSpPr>
            <a:spLocks noChangeArrowheads="1"/>
          </p:cNvSpPr>
          <p:nvPr/>
        </p:nvSpPr>
        <p:spPr bwMode="auto">
          <a:xfrm>
            <a:off x="506907" y="3352800"/>
            <a:ext cx="299417" cy="838200"/>
          </a:xfrm>
          <a:prstGeom prst="rect">
            <a:avLst/>
          </a:prstGeom>
          <a:noFill/>
          <a:ln w="12700">
            <a:solidFill>
              <a:schemeClr val="accent2"/>
            </a:solidFill>
            <a:miter lim="800000"/>
            <a:headEnd/>
            <a:tailEnd/>
          </a:ln>
          <a:effectLst/>
        </p:spPr>
        <p:txBody>
          <a:bodyPr wrap="none" anchor="ctr"/>
          <a:lstStyle/>
          <a:p>
            <a:endParaRPr lang="en-US"/>
          </a:p>
        </p:txBody>
      </p:sp>
      <p:sp>
        <p:nvSpPr>
          <p:cNvPr id="1300503" name="Line 23"/>
          <p:cNvSpPr>
            <a:spLocks noChangeShapeType="1"/>
          </p:cNvSpPr>
          <p:nvPr/>
        </p:nvSpPr>
        <p:spPr bwMode="auto">
          <a:xfrm>
            <a:off x="806324" y="3733800"/>
            <a:ext cx="299416" cy="0"/>
          </a:xfrm>
          <a:prstGeom prst="line">
            <a:avLst/>
          </a:prstGeom>
          <a:noFill/>
          <a:ln w="28575">
            <a:solidFill>
              <a:schemeClr val="tx1"/>
            </a:solidFill>
            <a:round/>
            <a:headEnd/>
            <a:tailEnd type="triangle" w="med" len="med"/>
          </a:ln>
          <a:effectLst/>
        </p:spPr>
        <p:txBody>
          <a:bodyPr/>
          <a:lstStyle/>
          <a:p>
            <a:endParaRPr lang="en-US"/>
          </a:p>
        </p:txBody>
      </p:sp>
      <p:sp>
        <p:nvSpPr>
          <p:cNvPr id="1300504" name="Line 24"/>
          <p:cNvSpPr>
            <a:spLocks noChangeShapeType="1"/>
          </p:cNvSpPr>
          <p:nvPr/>
        </p:nvSpPr>
        <p:spPr bwMode="auto">
          <a:xfrm>
            <a:off x="906130" y="2133600"/>
            <a:ext cx="966238" cy="0"/>
          </a:xfrm>
          <a:prstGeom prst="line">
            <a:avLst/>
          </a:prstGeom>
          <a:noFill/>
          <a:ln w="28575">
            <a:solidFill>
              <a:schemeClr val="tx1"/>
            </a:solidFill>
            <a:round/>
            <a:headEnd/>
            <a:tailEnd type="triangle" w="med" len="med"/>
          </a:ln>
          <a:effectLst/>
        </p:spPr>
        <p:txBody>
          <a:bodyPr/>
          <a:lstStyle/>
          <a:p>
            <a:endParaRPr lang="en-US"/>
          </a:p>
        </p:txBody>
      </p:sp>
      <p:sp>
        <p:nvSpPr>
          <p:cNvPr id="1300505" name="Line 25"/>
          <p:cNvSpPr>
            <a:spLocks noChangeShapeType="1"/>
          </p:cNvSpPr>
          <p:nvPr/>
        </p:nvSpPr>
        <p:spPr bwMode="auto">
          <a:xfrm>
            <a:off x="1504960" y="2743200"/>
            <a:ext cx="367407" cy="0"/>
          </a:xfrm>
          <a:prstGeom prst="line">
            <a:avLst/>
          </a:prstGeom>
          <a:noFill/>
          <a:ln w="28575">
            <a:solidFill>
              <a:schemeClr val="tx1"/>
            </a:solidFill>
            <a:round/>
            <a:headEnd/>
            <a:tailEnd type="triangle" w="med" len="med"/>
          </a:ln>
          <a:effectLst/>
        </p:spPr>
        <p:txBody>
          <a:bodyPr/>
          <a:lstStyle/>
          <a:p>
            <a:endParaRPr lang="en-US"/>
          </a:p>
        </p:txBody>
      </p:sp>
      <p:sp>
        <p:nvSpPr>
          <p:cNvPr id="1300506" name="Text Box 26"/>
          <p:cNvSpPr txBox="1">
            <a:spLocks noChangeArrowheads="1"/>
          </p:cNvSpPr>
          <p:nvPr/>
        </p:nvSpPr>
        <p:spPr bwMode="auto">
          <a:xfrm>
            <a:off x="1063086" y="3209919"/>
            <a:ext cx="1351717" cy="954107"/>
          </a:xfrm>
          <a:prstGeom prst="rect">
            <a:avLst/>
          </a:prstGeom>
          <a:noFill/>
          <a:ln w="12700">
            <a:noFill/>
            <a:miter lim="800000"/>
            <a:headEnd/>
            <a:tailEnd/>
          </a:ln>
          <a:effectLst/>
        </p:spPr>
        <p:txBody>
          <a:bodyPr wrap="none">
            <a:spAutoFit/>
          </a:bodyPr>
          <a:lstStyle/>
          <a:p>
            <a:r>
              <a:rPr lang="en-US" sz="2800"/>
              <a:t>Read</a:t>
            </a:r>
          </a:p>
          <a:p>
            <a:r>
              <a:rPr lang="en-US" sz="2800"/>
              <a:t>Address</a:t>
            </a:r>
          </a:p>
        </p:txBody>
      </p:sp>
      <p:sp>
        <p:nvSpPr>
          <p:cNvPr id="1300507" name="Text Box 27"/>
          <p:cNvSpPr txBox="1">
            <a:spLocks noChangeArrowheads="1"/>
          </p:cNvSpPr>
          <p:nvPr/>
        </p:nvSpPr>
        <p:spPr bwMode="auto">
          <a:xfrm>
            <a:off x="1058010" y="4309466"/>
            <a:ext cx="1806072" cy="954107"/>
          </a:xfrm>
          <a:prstGeom prst="rect">
            <a:avLst/>
          </a:prstGeom>
          <a:noFill/>
          <a:ln w="12700">
            <a:noFill/>
            <a:miter lim="800000"/>
            <a:headEnd/>
            <a:tailEnd/>
          </a:ln>
          <a:effectLst/>
        </p:spPr>
        <p:txBody>
          <a:bodyPr wrap="none">
            <a:spAutoFit/>
          </a:bodyPr>
          <a:lstStyle/>
          <a:p>
            <a:pPr algn="ctr"/>
            <a:r>
              <a:rPr lang="en-US" sz="2800" b="1"/>
              <a:t>Instruction</a:t>
            </a:r>
          </a:p>
          <a:p>
            <a:pPr algn="ctr"/>
            <a:r>
              <a:rPr lang="en-US" sz="2800" b="1"/>
              <a:t>Memory</a:t>
            </a:r>
          </a:p>
        </p:txBody>
      </p:sp>
      <p:sp>
        <p:nvSpPr>
          <p:cNvPr id="1300508" name="Text Box 28"/>
          <p:cNvSpPr txBox="1">
            <a:spLocks noChangeArrowheads="1"/>
          </p:cNvSpPr>
          <p:nvPr/>
        </p:nvSpPr>
        <p:spPr bwMode="auto">
          <a:xfrm>
            <a:off x="1801622" y="2166080"/>
            <a:ext cx="787395" cy="523220"/>
          </a:xfrm>
          <a:prstGeom prst="rect">
            <a:avLst/>
          </a:prstGeom>
          <a:noFill/>
          <a:ln w="12700">
            <a:noFill/>
            <a:miter lim="800000"/>
            <a:headEnd/>
            <a:tailEnd/>
          </a:ln>
          <a:effectLst/>
        </p:spPr>
        <p:txBody>
          <a:bodyPr wrap="none">
            <a:spAutoFit/>
          </a:bodyPr>
          <a:lstStyle/>
          <a:p>
            <a:r>
              <a:rPr lang="en-US" sz="2800" b="1" dirty="0"/>
              <a:t>Add</a:t>
            </a:r>
          </a:p>
        </p:txBody>
      </p:sp>
      <p:sp>
        <p:nvSpPr>
          <p:cNvPr id="1300509" name="Text Box 29"/>
          <p:cNvSpPr txBox="1">
            <a:spLocks noChangeArrowheads="1"/>
          </p:cNvSpPr>
          <p:nvPr/>
        </p:nvSpPr>
        <p:spPr bwMode="auto">
          <a:xfrm rot="16200000">
            <a:off x="366203" y="3441235"/>
            <a:ext cx="566181" cy="523220"/>
          </a:xfrm>
          <a:prstGeom prst="rect">
            <a:avLst/>
          </a:prstGeom>
          <a:noFill/>
          <a:ln w="12700">
            <a:noFill/>
            <a:miter lim="800000"/>
            <a:headEnd/>
            <a:tailEnd/>
          </a:ln>
          <a:effectLst/>
        </p:spPr>
        <p:txBody>
          <a:bodyPr wrap="none">
            <a:spAutoFit/>
          </a:bodyPr>
          <a:lstStyle/>
          <a:p>
            <a:r>
              <a:rPr lang="en-US" sz="2800" b="1" dirty="0">
                <a:solidFill>
                  <a:schemeClr val="accent2"/>
                </a:solidFill>
              </a:rPr>
              <a:t>PC</a:t>
            </a:r>
          </a:p>
        </p:txBody>
      </p:sp>
      <p:sp>
        <p:nvSpPr>
          <p:cNvPr id="1300510" name="Line 30"/>
          <p:cNvSpPr>
            <a:spLocks noChangeShapeType="1"/>
          </p:cNvSpPr>
          <p:nvPr/>
        </p:nvSpPr>
        <p:spPr bwMode="auto">
          <a:xfrm>
            <a:off x="307298" y="3733800"/>
            <a:ext cx="199610" cy="0"/>
          </a:xfrm>
          <a:prstGeom prst="line">
            <a:avLst/>
          </a:prstGeom>
          <a:noFill/>
          <a:ln w="28575">
            <a:solidFill>
              <a:schemeClr val="tx1"/>
            </a:solidFill>
            <a:round/>
            <a:headEnd/>
            <a:tailEnd type="triangle" w="med" len="med"/>
          </a:ln>
          <a:effectLst/>
        </p:spPr>
        <p:txBody>
          <a:bodyPr/>
          <a:lstStyle/>
          <a:p>
            <a:endParaRPr lang="en-US"/>
          </a:p>
        </p:txBody>
      </p:sp>
      <p:sp>
        <p:nvSpPr>
          <p:cNvPr id="1300511" name="Text Box 31"/>
          <p:cNvSpPr txBox="1">
            <a:spLocks noChangeArrowheads="1"/>
          </p:cNvSpPr>
          <p:nvPr/>
        </p:nvSpPr>
        <p:spPr bwMode="auto">
          <a:xfrm>
            <a:off x="1205545" y="2515850"/>
            <a:ext cx="367408" cy="523220"/>
          </a:xfrm>
          <a:prstGeom prst="rect">
            <a:avLst/>
          </a:prstGeom>
          <a:noFill/>
          <a:ln w="12700">
            <a:noFill/>
            <a:miter lim="800000"/>
            <a:headEnd/>
            <a:tailEnd/>
          </a:ln>
          <a:effectLst/>
        </p:spPr>
        <p:txBody>
          <a:bodyPr wrap="none">
            <a:spAutoFit/>
          </a:bodyPr>
          <a:lstStyle/>
          <a:p>
            <a:r>
              <a:rPr lang="en-US" sz="2800" b="1" dirty="0"/>
              <a:t>4</a:t>
            </a:r>
          </a:p>
        </p:txBody>
      </p:sp>
      <p:sp>
        <p:nvSpPr>
          <p:cNvPr id="1300512" name="Line 32"/>
          <p:cNvSpPr>
            <a:spLocks noChangeShapeType="1"/>
          </p:cNvSpPr>
          <p:nvPr/>
        </p:nvSpPr>
        <p:spPr bwMode="auto">
          <a:xfrm>
            <a:off x="307298" y="1143000"/>
            <a:ext cx="0" cy="2590800"/>
          </a:xfrm>
          <a:prstGeom prst="line">
            <a:avLst/>
          </a:prstGeom>
          <a:noFill/>
          <a:ln w="28575">
            <a:solidFill>
              <a:schemeClr val="tx1"/>
            </a:solidFill>
            <a:round/>
            <a:headEnd/>
            <a:tailEnd/>
          </a:ln>
          <a:effectLst/>
        </p:spPr>
        <p:txBody>
          <a:bodyPr/>
          <a:lstStyle/>
          <a:p>
            <a:endParaRPr lang="en-US"/>
          </a:p>
        </p:txBody>
      </p:sp>
      <p:sp>
        <p:nvSpPr>
          <p:cNvPr id="1300513" name="AutoShape 33"/>
          <p:cNvSpPr>
            <a:spLocks noChangeArrowheads="1"/>
          </p:cNvSpPr>
          <p:nvPr/>
        </p:nvSpPr>
        <p:spPr bwMode="auto">
          <a:xfrm rot="5400000" flipH="1">
            <a:off x="1012353" y="1183792"/>
            <a:ext cx="685800" cy="29941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0515" name="Line 35"/>
          <p:cNvSpPr>
            <a:spLocks noChangeShapeType="1"/>
          </p:cNvSpPr>
          <p:nvPr/>
        </p:nvSpPr>
        <p:spPr bwMode="auto">
          <a:xfrm flipH="1">
            <a:off x="1504960" y="1143000"/>
            <a:ext cx="7685001" cy="0"/>
          </a:xfrm>
          <a:prstGeom prst="line">
            <a:avLst/>
          </a:prstGeom>
          <a:noFill/>
          <a:ln w="28575">
            <a:solidFill>
              <a:schemeClr val="tx1"/>
            </a:solidFill>
            <a:round/>
            <a:headEnd/>
            <a:tailEnd type="triangle" w="med" len="med"/>
          </a:ln>
          <a:effectLst/>
        </p:spPr>
        <p:txBody>
          <a:bodyPr/>
          <a:lstStyle/>
          <a:p>
            <a:endParaRPr lang="en-US"/>
          </a:p>
        </p:txBody>
      </p:sp>
      <p:sp>
        <p:nvSpPr>
          <p:cNvPr id="1300516" name="Rectangle 36"/>
          <p:cNvSpPr>
            <a:spLocks noChangeArrowheads="1"/>
          </p:cNvSpPr>
          <p:nvPr/>
        </p:nvSpPr>
        <p:spPr bwMode="auto">
          <a:xfrm>
            <a:off x="3718036" y="2971800"/>
            <a:ext cx="1860226" cy="1447800"/>
          </a:xfrm>
          <a:prstGeom prst="rect">
            <a:avLst/>
          </a:prstGeom>
          <a:noFill/>
          <a:ln w="12700">
            <a:solidFill>
              <a:schemeClr val="tx1"/>
            </a:solidFill>
            <a:miter lim="800000"/>
            <a:headEnd/>
            <a:tailEnd/>
          </a:ln>
          <a:effectLst/>
        </p:spPr>
        <p:txBody>
          <a:bodyPr wrap="none" anchor="ctr"/>
          <a:lstStyle/>
          <a:p>
            <a:endParaRPr lang="en-US"/>
          </a:p>
        </p:txBody>
      </p:sp>
      <p:sp>
        <p:nvSpPr>
          <p:cNvPr id="1300517" name="Line 37"/>
          <p:cNvSpPr>
            <a:spLocks noChangeShapeType="1"/>
          </p:cNvSpPr>
          <p:nvPr/>
        </p:nvSpPr>
        <p:spPr bwMode="auto">
          <a:xfrm>
            <a:off x="2802428" y="3733800"/>
            <a:ext cx="199610" cy="0"/>
          </a:xfrm>
          <a:prstGeom prst="line">
            <a:avLst/>
          </a:prstGeom>
          <a:noFill/>
          <a:ln w="28575">
            <a:solidFill>
              <a:schemeClr val="tx1"/>
            </a:solidFill>
            <a:round/>
            <a:headEnd/>
            <a:tailEnd/>
          </a:ln>
          <a:effectLst/>
        </p:spPr>
        <p:txBody>
          <a:bodyPr/>
          <a:lstStyle/>
          <a:p>
            <a:endParaRPr lang="en-US" sz="2800"/>
          </a:p>
        </p:txBody>
      </p:sp>
      <p:sp>
        <p:nvSpPr>
          <p:cNvPr id="1300518" name="Line 38"/>
          <p:cNvSpPr>
            <a:spLocks noChangeShapeType="1"/>
          </p:cNvSpPr>
          <p:nvPr/>
        </p:nvSpPr>
        <p:spPr bwMode="auto">
          <a:xfrm>
            <a:off x="3401259" y="3505200"/>
            <a:ext cx="316777" cy="0"/>
          </a:xfrm>
          <a:prstGeom prst="line">
            <a:avLst/>
          </a:prstGeom>
          <a:noFill/>
          <a:ln w="19050">
            <a:solidFill>
              <a:schemeClr val="tx1"/>
            </a:solidFill>
            <a:round/>
            <a:headEnd/>
            <a:tailEnd type="triangle" w="med" len="med"/>
          </a:ln>
          <a:effectLst/>
        </p:spPr>
        <p:txBody>
          <a:bodyPr/>
          <a:lstStyle/>
          <a:p>
            <a:endParaRPr lang="en-US" sz="2800"/>
          </a:p>
        </p:txBody>
      </p:sp>
      <p:sp>
        <p:nvSpPr>
          <p:cNvPr id="1300519" name="Text Box 39"/>
          <p:cNvSpPr txBox="1">
            <a:spLocks noChangeArrowheads="1"/>
          </p:cNvSpPr>
          <p:nvPr/>
        </p:nvSpPr>
        <p:spPr bwMode="auto">
          <a:xfrm>
            <a:off x="3637175" y="4013200"/>
            <a:ext cx="1031373" cy="523220"/>
          </a:xfrm>
          <a:prstGeom prst="rect">
            <a:avLst/>
          </a:prstGeom>
          <a:noFill/>
          <a:ln w="12700">
            <a:noFill/>
            <a:miter lim="800000"/>
            <a:headEnd/>
            <a:tailEnd/>
          </a:ln>
          <a:effectLst/>
        </p:spPr>
        <p:txBody>
          <a:bodyPr wrap="none">
            <a:spAutoFit/>
          </a:bodyPr>
          <a:lstStyle/>
          <a:p>
            <a:r>
              <a:rPr lang="en-US" sz="2800" spc="-300" dirty="0" smtClean="0"/>
              <a:t>W </a:t>
            </a:r>
            <a:r>
              <a:rPr lang="en-US" sz="2800" spc="-300" dirty="0"/>
              <a:t>Data</a:t>
            </a:r>
          </a:p>
        </p:txBody>
      </p:sp>
      <p:sp>
        <p:nvSpPr>
          <p:cNvPr id="1300520" name="Text Box 40"/>
          <p:cNvSpPr txBox="1">
            <a:spLocks noChangeArrowheads="1"/>
          </p:cNvSpPr>
          <p:nvPr/>
        </p:nvSpPr>
        <p:spPr bwMode="auto">
          <a:xfrm>
            <a:off x="3624475" y="2876550"/>
            <a:ext cx="1087157" cy="523220"/>
          </a:xfrm>
          <a:prstGeom prst="rect">
            <a:avLst/>
          </a:prstGeom>
          <a:noFill/>
          <a:ln w="12700">
            <a:noFill/>
            <a:miter lim="800000"/>
            <a:headEnd/>
            <a:tailEnd/>
          </a:ln>
          <a:effectLst/>
        </p:spPr>
        <p:txBody>
          <a:bodyPr wrap="none">
            <a:spAutoFit/>
          </a:bodyPr>
          <a:lstStyle/>
          <a:p>
            <a:r>
              <a:rPr lang="en-US" sz="2800" spc="-300" dirty="0" smtClean="0"/>
              <a:t>R Addr1</a:t>
            </a:r>
            <a:endParaRPr lang="en-US" sz="2800" spc="-300" dirty="0"/>
          </a:p>
        </p:txBody>
      </p:sp>
      <p:sp>
        <p:nvSpPr>
          <p:cNvPr id="1300521" name="Text Box 41"/>
          <p:cNvSpPr txBox="1">
            <a:spLocks noChangeArrowheads="1"/>
          </p:cNvSpPr>
          <p:nvPr/>
        </p:nvSpPr>
        <p:spPr bwMode="auto">
          <a:xfrm>
            <a:off x="3624475" y="3257550"/>
            <a:ext cx="1130438" cy="523220"/>
          </a:xfrm>
          <a:prstGeom prst="rect">
            <a:avLst/>
          </a:prstGeom>
          <a:noFill/>
          <a:ln w="12700">
            <a:noFill/>
            <a:miter lim="800000"/>
            <a:headEnd/>
            <a:tailEnd/>
          </a:ln>
          <a:effectLst/>
        </p:spPr>
        <p:txBody>
          <a:bodyPr wrap="none">
            <a:spAutoFit/>
          </a:bodyPr>
          <a:lstStyle/>
          <a:p>
            <a:r>
              <a:rPr lang="en-US" sz="2800" spc="-300" dirty="0" smtClean="0"/>
              <a:t>R Addr2</a:t>
            </a:r>
            <a:endParaRPr lang="en-US" sz="2800" spc="-300" dirty="0"/>
          </a:p>
        </p:txBody>
      </p:sp>
      <p:sp>
        <p:nvSpPr>
          <p:cNvPr id="1300522" name="Text Box 42"/>
          <p:cNvSpPr txBox="1">
            <a:spLocks noChangeArrowheads="1"/>
          </p:cNvSpPr>
          <p:nvPr/>
        </p:nvSpPr>
        <p:spPr bwMode="auto">
          <a:xfrm>
            <a:off x="3624475" y="3625850"/>
            <a:ext cx="1066318" cy="523220"/>
          </a:xfrm>
          <a:prstGeom prst="rect">
            <a:avLst/>
          </a:prstGeom>
          <a:noFill/>
          <a:ln w="12700">
            <a:noFill/>
            <a:miter lim="800000"/>
            <a:headEnd/>
            <a:tailEnd/>
          </a:ln>
          <a:effectLst/>
        </p:spPr>
        <p:txBody>
          <a:bodyPr wrap="none">
            <a:spAutoFit/>
          </a:bodyPr>
          <a:lstStyle/>
          <a:p>
            <a:r>
              <a:rPr lang="en-US" sz="2800" spc="-300" dirty="0" smtClean="0"/>
              <a:t>W </a:t>
            </a:r>
            <a:r>
              <a:rPr lang="en-US" sz="2800" spc="-300" dirty="0" err="1"/>
              <a:t>Addr</a:t>
            </a:r>
            <a:endParaRPr lang="en-US" sz="2800" spc="-300" dirty="0"/>
          </a:p>
        </p:txBody>
      </p:sp>
      <p:sp>
        <p:nvSpPr>
          <p:cNvPr id="1300523" name="Text Box 43"/>
          <p:cNvSpPr txBox="1">
            <a:spLocks noChangeArrowheads="1"/>
          </p:cNvSpPr>
          <p:nvPr/>
        </p:nvSpPr>
        <p:spPr bwMode="auto">
          <a:xfrm>
            <a:off x="3070029" y="2539585"/>
            <a:ext cx="3207450" cy="523220"/>
          </a:xfrm>
          <a:prstGeom prst="rect">
            <a:avLst/>
          </a:prstGeom>
          <a:noFill/>
          <a:ln w="12700">
            <a:noFill/>
            <a:miter lim="800000"/>
            <a:headEnd/>
            <a:tailEnd/>
          </a:ln>
          <a:effectLst/>
        </p:spPr>
        <p:txBody>
          <a:bodyPr wrap="square">
            <a:spAutoFit/>
          </a:bodyPr>
          <a:lstStyle/>
          <a:p>
            <a:pPr algn="ctr"/>
            <a:r>
              <a:rPr lang="en-US" sz="2800" b="1" dirty="0" smtClean="0"/>
              <a:t>Register File</a:t>
            </a:r>
            <a:endParaRPr lang="en-US" sz="2800" b="1" dirty="0"/>
          </a:p>
        </p:txBody>
      </p:sp>
      <p:sp>
        <p:nvSpPr>
          <p:cNvPr id="1300524" name="Text Box 44"/>
          <p:cNvSpPr txBox="1">
            <a:spLocks noChangeArrowheads="1"/>
          </p:cNvSpPr>
          <p:nvPr/>
        </p:nvSpPr>
        <p:spPr bwMode="auto">
          <a:xfrm>
            <a:off x="4650859" y="3086100"/>
            <a:ext cx="1052211" cy="523220"/>
          </a:xfrm>
          <a:prstGeom prst="rect">
            <a:avLst/>
          </a:prstGeom>
          <a:noFill/>
          <a:ln w="12700">
            <a:noFill/>
            <a:miter lim="800000"/>
            <a:headEnd/>
            <a:tailEnd/>
          </a:ln>
          <a:effectLst/>
        </p:spPr>
        <p:txBody>
          <a:bodyPr wrap="none">
            <a:spAutoFit/>
          </a:bodyPr>
          <a:lstStyle/>
          <a:p>
            <a:pPr algn="r"/>
            <a:r>
              <a:rPr lang="en-US" sz="2800" spc="-300" dirty="0" smtClean="0"/>
              <a:t>R Data1</a:t>
            </a:r>
            <a:endParaRPr lang="en-US" sz="2800" spc="-300" dirty="0"/>
          </a:p>
        </p:txBody>
      </p:sp>
      <p:sp>
        <p:nvSpPr>
          <p:cNvPr id="1300525" name="Text Box 45"/>
          <p:cNvSpPr txBox="1">
            <a:spLocks noChangeArrowheads="1"/>
          </p:cNvSpPr>
          <p:nvPr/>
        </p:nvSpPr>
        <p:spPr bwMode="auto">
          <a:xfrm>
            <a:off x="4600059" y="3810000"/>
            <a:ext cx="1052211" cy="523220"/>
          </a:xfrm>
          <a:prstGeom prst="rect">
            <a:avLst/>
          </a:prstGeom>
          <a:noFill/>
          <a:ln w="12700">
            <a:noFill/>
            <a:miter lim="800000"/>
            <a:headEnd/>
            <a:tailEnd/>
          </a:ln>
          <a:effectLst/>
        </p:spPr>
        <p:txBody>
          <a:bodyPr wrap="none">
            <a:spAutoFit/>
          </a:bodyPr>
          <a:lstStyle/>
          <a:p>
            <a:pPr algn="r"/>
            <a:r>
              <a:rPr lang="en-US" sz="2800" spc="-300" dirty="0" smtClean="0"/>
              <a:t>R</a:t>
            </a:r>
            <a:r>
              <a:rPr lang="en-US" sz="2800" spc="-300" dirty="0"/>
              <a:t> </a:t>
            </a:r>
            <a:r>
              <a:rPr lang="en-US" sz="2800" spc="-300" dirty="0" smtClean="0"/>
              <a:t>Data2</a:t>
            </a:r>
            <a:endParaRPr lang="en-US" sz="2800" spc="-300" dirty="0"/>
          </a:p>
        </p:txBody>
      </p:sp>
      <p:sp>
        <p:nvSpPr>
          <p:cNvPr id="1300526" name="Line 46"/>
          <p:cNvSpPr>
            <a:spLocks noChangeShapeType="1"/>
          </p:cNvSpPr>
          <p:nvPr/>
        </p:nvSpPr>
        <p:spPr bwMode="auto">
          <a:xfrm>
            <a:off x="3401259" y="4800600"/>
            <a:ext cx="499026" cy="0"/>
          </a:xfrm>
          <a:prstGeom prst="line">
            <a:avLst/>
          </a:prstGeom>
          <a:noFill/>
          <a:ln w="28575">
            <a:solidFill>
              <a:schemeClr val="tx1"/>
            </a:solidFill>
            <a:round/>
            <a:headEnd/>
            <a:tailEnd/>
          </a:ln>
          <a:effectLst/>
        </p:spPr>
        <p:txBody>
          <a:bodyPr/>
          <a:lstStyle/>
          <a:p>
            <a:endParaRPr lang="en-US"/>
          </a:p>
        </p:txBody>
      </p:sp>
      <p:sp>
        <p:nvSpPr>
          <p:cNvPr id="1300527" name="Line 47"/>
          <p:cNvSpPr>
            <a:spLocks noChangeShapeType="1"/>
          </p:cNvSpPr>
          <p:nvPr/>
        </p:nvSpPr>
        <p:spPr bwMode="auto">
          <a:xfrm>
            <a:off x="3501065" y="4724400"/>
            <a:ext cx="99805" cy="152400"/>
          </a:xfrm>
          <a:prstGeom prst="line">
            <a:avLst/>
          </a:prstGeom>
          <a:noFill/>
          <a:ln w="12700">
            <a:solidFill>
              <a:schemeClr val="tx1"/>
            </a:solidFill>
            <a:round/>
            <a:headEnd/>
            <a:tailEnd/>
          </a:ln>
          <a:effectLst/>
        </p:spPr>
        <p:txBody>
          <a:bodyPr/>
          <a:lstStyle/>
          <a:p>
            <a:endParaRPr lang="en-US"/>
          </a:p>
        </p:txBody>
      </p:sp>
      <p:sp>
        <p:nvSpPr>
          <p:cNvPr id="1300528" name="Line 48"/>
          <p:cNvSpPr>
            <a:spLocks noChangeShapeType="1"/>
          </p:cNvSpPr>
          <p:nvPr/>
        </p:nvSpPr>
        <p:spPr bwMode="auto">
          <a:xfrm>
            <a:off x="5097948" y="4724400"/>
            <a:ext cx="99805" cy="152400"/>
          </a:xfrm>
          <a:prstGeom prst="line">
            <a:avLst/>
          </a:prstGeom>
          <a:noFill/>
          <a:ln w="12700">
            <a:solidFill>
              <a:schemeClr val="tx1"/>
            </a:solidFill>
            <a:round/>
            <a:headEnd/>
            <a:tailEnd/>
          </a:ln>
          <a:effectLst/>
        </p:spPr>
        <p:txBody>
          <a:bodyPr/>
          <a:lstStyle/>
          <a:p>
            <a:endParaRPr lang="en-US"/>
          </a:p>
        </p:txBody>
      </p:sp>
      <p:sp>
        <p:nvSpPr>
          <p:cNvPr id="1300529" name="Text Box 49"/>
          <p:cNvSpPr txBox="1">
            <a:spLocks noChangeArrowheads="1"/>
          </p:cNvSpPr>
          <p:nvPr/>
        </p:nvSpPr>
        <p:spPr bwMode="auto">
          <a:xfrm>
            <a:off x="3429625" y="4367210"/>
            <a:ext cx="550151" cy="523220"/>
          </a:xfrm>
          <a:prstGeom prst="rect">
            <a:avLst/>
          </a:prstGeom>
          <a:noFill/>
          <a:ln w="12700">
            <a:noFill/>
            <a:miter lim="800000"/>
            <a:headEnd/>
            <a:tailEnd/>
          </a:ln>
          <a:effectLst/>
        </p:spPr>
        <p:txBody>
          <a:bodyPr wrap="none">
            <a:spAutoFit/>
          </a:bodyPr>
          <a:lstStyle/>
          <a:p>
            <a:r>
              <a:rPr lang="en-US" sz="2800" dirty="0"/>
              <a:t>16</a:t>
            </a:r>
          </a:p>
        </p:txBody>
      </p:sp>
      <p:sp>
        <p:nvSpPr>
          <p:cNvPr id="1300530" name="Text Box 50"/>
          <p:cNvSpPr txBox="1">
            <a:spLocks noChangeArrowheads="1"/>
          </p:cNvSpPr>
          <p:nvPr/>
        </p:nvSpPr>
        <p:spPr bwMode="auto">
          <a:xfrm>
            <a:off x="4998143" y="4381496"/>
            <a:ext cx="550151" cy="523220"/>
          </a:xfrm>
          <a:prstGeom prst="rect">
            <a:avLst/>
          </a:prstGeom>
          <a:noFill/>
          <a:ln w="12700">
            <a:noFill/>
            <a:miter lim="800000"/>
            <a:headEnd/>
            <a:tailEnd/>
          </a:ln>
          <a:effectLst/>
        </p:spPr>
        <p:txBody>
          <a:bodyPr wrap="none">
            <a:spAutoFit/>
          </a:bodyPr>
          <a:lstStyle/>
          <a:p>
            <a:r>
              <a:rPr lang="en-US" sz="2800" dirty="0"/>
              <a:t>32</a:t>
            </a:r>
          </a:p>
        </p:txBody>
      </p:sp>
      <p:sp>
        <p:nvSpPr>
          <p:cNvPr id="1300531" name="Line 51"/>
          <p:cNvSpPr>
            <a:spLocks noChangeShapeType="1"/>
          </p:cNvSpPr>
          <p:nvPr/>
        </p:nvSpPr>
        <p:spPr bwMode="auto">
          <a:xfrm>
            <a:off x="3501065" y="4267200"/>
            <a:ext cx="216971" cy="0"/>
          </a:xfrm>
          <a:prstGeom prst="line">
            <a:avLst/>
          </a:prstGeom>
          <a:noFill/>
          <a:ln w="28575">
            <a:solidFill>
              <a:schemeClr val="tx1"/>
            </a:solidFill>
            <a:round/>
            <a:headEnd/>
            <a:tailEnd type="triangle" w="med" len="med"/>
          </a:ln>
          <a:effectLst/>
        </p:spPr>
        <p:txBody>
          <a:bodyPr/>
          <a:lstStyle/>
          <a:p>
            <a:endParaRPr lang="en-US" sz="2800"/>
          </a:p>
        </p:txBody>
      </p:sp>
      <p:sp>
        <p:nvSpPr>
          <p:cNvPr id="1300532" name="Line 52"/>
          <p:cNvSpPr>
            <a:spLocks noChangeShapeType="1"/>
          </p:cNvSpPr>
          <p:nvPr/>
        </p:nvSpPr>
        <p:spPr bwMode="auto">
          <a:xfrm>
            <a:off x="6900792" y="4419600"/>
            <a:ext cx="0" cy="533400"/>
          </a:xfrm>
          <a:prstGeom prst="line">
            <a:avLst/>
          </a:prstGeom>
          <a:noFill/>
          <a:ln w="28575">
            <a:solidFill>
              <a:schemeClr val="tx1"/>
            </a:solidFill>
            <a:round/>
            <a:headEnd/>
            <a:tailEnd/>
          </a:ln>
          <a:effectLst/>
        </p:spPr>
        <p:txBody>
          <a:bodyPr/>
          <a:lstStyle/>
          <a:p>
            <a:endParaRPr lang="en-US"/>
          </a:p>
        </p:txBody>
      </p:sp>
      <p:sp>
        <p:nvSpPr>
          <p:cNvPr id="1300533" name="Line 53"/>
          <p:cNvSpPr>
            <a:spLocks noChangeShapeType="1"/>
          </p:cNvSpPr>
          <p:nvPr/>
        </p:nvSpPr>
        <p:spPr bwMode="auto">
          <a:xfrm>
            <a:off x="5578261" y="4114800"/>
            <a:ext cx="118518" cy="0"/>
          </a:xfrm>
          <a:prstGeom prst="line">
            <a:avLst/>
          </a:prstGeom>
          <a:noFill/>
          <a:ln w="28575">
            <a:solidFill>
              <a:schemeClr val="tx1"/>
            </a:solidFill>
            <a:round/>
            <a:headEnd/>
            <a:tailEnd/>
          </a:ln>
          <a:effectLst/>
        </p:spPr>
        <p:txBody>
          <a:bodyPr/>
          <a:lstStyle/>
          <a:p>
            <a:endParaRPr lang="en-US"/>
          </a:p>
        </p:txBody>
      </p:sp>
      <p:sp>
        <p:nvSpPr>
          <p:cNvPr id="1300534" name="Line 54"/>
          <p:cNvSpPr>
            <a:spLocks noChangeShapeType="1"/>
          </p:cNvSpPr>
          <p:nvPr/>
        </p:nvSpPr>
        <p:spPr bwMode="auto">
          <a:xfrm>
            <a:off x="3401259" y="1752600"/>
            <a:ext cx="0" cy="3048000"/>
          </a:xfrm>
          <a:prstGeom prst="line">
            <a:avLst/>
          </a:prstGeom>
          <a:noFill/>
          <a:ln w="28575">
            <a:solidFill>
              <a:schemeClr val="tx1"/>
            </a:solidFill>
            <a:round/>
            <a:headEnd/>
            <a:tailEnd/>
          </a:ln>
          <a:effectLst/>
        </p:spPr>
        <p:txBody>
          <a:bodyPr/>
          <a:lstStyle/>
          <a:p>
            <a:endParaRPr lang="en-US"/>
          </a:p>
        </p:txBody>
      </p:sp>
      <p:sp>
        <p:nvSpPr>
          <p:cNvPr id="1300535" name="Line 55"/>
          <p:cNvSpPr>
            <a:spLocks noChangeShapeType="1"/>
          </p:cNvSpPr>
          <p:nvPr/>
        </p:nvSpPr>
        <p:spPr bwMode="auto">
          <a:xfrm>
            <a:off x="3401259" y="3124200"/>
            <a:ext cx="316777" cy="0"/>
          </a:xfrm>
          <a:prstGeom prst="line">
            <a:avLst/>
          </a:prstGeom>
          <a:noFill/>
          <a:ln w="19050">
            <a:solidFill>
              <a:schemeClr val="tx1"/>
            </a:solidFill>
            <a:round/>
            <a:headEnd/>
            <a:tailEnd type="triangle" w="med" len="med"/>
          </a:ln>
          <a:effectLst/>
        </p:spPr>
        <p:txBody>
          <a:bodyPr/>
          <a:lstStyle/>
          <a:p>
            <a:endParaRPr lang="en-US" sz="2800"/>
          </a:p>
        </p:txBody>
      </p:sp>
      <p:sp>
        <p:nvSpPr>
          <p:cNvPr id="1300537" name="Line 57"/>
          <p:cNvSpPr>
            <a:spLocks noChangeShapeType="1"/>
          </p:cNvSpPr>
          <p:nvPr/>
        </p:nvSpPr>
        <p:spPr bwMode="auto">
          <a:xfrm>
            <a:off x="8491325" y="3810000"/>
            <a:ext cx="232879" cy="0"/>
          </a:xfrm>
          <a:prstGeom prst="line">
            <a:avLst/>
          </a:prstGeom>
          <a:noFill/>
          <a:ln w="28575">
            <a:solidFill>
              <a:schemeClr val="tx1"/>
            </a:solidFill>
            <a:round/>
            <a:headEnd/>
            <a:tailEnd/>
          </a:ln>
          <a:effectLst/>
        </p:spPr>
        <p:txBody>
          <a:bodyPr/>
          <a:lstStyle/>
          <a:p>
            <a:endParaRPr lang="en-US"/>
          </a:p>
        </p:txBody>
      </p:sp>
      <p:sp>
        <p:nvSpPr>
          <p:cNvPr id="1300538" name="Freeform 58"/>
          <p:cNvSpPr>
            <a:spLocks/>
          </p:cNvSpPr>
          <p:nvPr/>
        </p:nvSpPr>
        <p:spPr bwMode="auto">
          <a:xfrm>
            <a:off x="7792689" y="3124200"/>
            <a:ext cx="698636"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300539" name="Rectangle 59"/>
          <p:cNvSpPr>
            <a:spLocks noChangeArrowheads="1"/>
          </p:cNvSpPr>
          <p:nvPr/>
        </p:nvSpPr>
        <p:spPr bwMode="auto">
          <a:xfrm>
            <a:off x="7925762" y="3703820"/>
            <a:ext cx="661209"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2800" b="1" dirty="0">
                <a:solidFill>
                  <a:srgbClr val="000000"/>
                </a:solidFill>
              </a:rPr>
              <a:t>ALU</a:t>
            </a:r>
          </a:p>
        </p:txBody>
      </p:sp>
      <p:sp>
        <p:nvSpPr>
          <p:cNvPr id="1300540" name="AutoShape 60"/>
          <p:cNvSpPr>
            <a:spLocks noChangeArrowheads="1"/>
          </p:cNvSpPr>
          <p:nvPr/>
        </p:nvSpPr>
        <p:spPr bwMode="auto">
          <a:xfrm rot="16200000">
            <a:off x="6995833" y="4041292"/>
            <a:ext cx="762000" cy="29941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0541" name="Line 61"/>
          <p:cNvSpPr>
            <a:spLocks noChangeShapeType="1"/>
          </p:cNvSpPr>
          <p:nvPr/>
        </p:nvSpPr>
        <p:spPr bwMode="auto">
          <a:xfrm>
            <a:off x="7526541" y="4191000"/>
            <a:ext cx="299416" cy="0"/>
          </a:xfrm>
          <a:prstGeom prst="line">
            <a:avLst/>
          </a:prstGeom>
          <a:noFill/>
          <a:ln w="28575">
            <a:solidFill>
              <a:schemeClr val="tx1"/>
            </a:solidFill>
            <a:round/>
            <a:headEnd/>
            <a:tailEnd type="triangle" w="med" len="med"/>
          </a:ln>
          <a:effectLst/>
        </p:spPr>
        <p:txBody>
          <a:bodyPr/>
          <a:lstStyle/>
          <a:p>
            <a:endParaRPr lang="en-US"/>
          </a:p>
        </p:txBody>
      </p:sp>
      <p:sp>
        <p:nvSpPr>
          <p:cNvPr id="1300542" name="Line 62"/>
          <p:cNvSpPr>
            <a:spLocks noChangeShapeType="1"/>
          </p:cNvSpPr>
          <p:nvPr/>
        </p:nvSpPr>
        <p:spPr bwMode="auto">
          <a:xfrm>
            <a:off x="6894442" y="4038600"/>
            <a:ext cx="365952" cy="0"/>
          </a:xfrm>
          <a:prstGeom prst="line">
            <a:avLst/>
          </a:prstGeom>
          <a:noFill/>
          <a:ln w="28575">
            <a:solidFill>
              <a:schemeClr val="tx1"/>
            </a:solidFill>
            <a:round/>
            <a:headEnd/>
            <a:tailEnd type="triangle" w="med" len="med"/>
          </a:ln>
          <a:effectLst/>
        </p:spPr>
        <p:txBody>
          <a:bodyPr/>
          <a:lstStyle/>
          <a:p>
            <a:endParaRPr lang="en-US"/>
          </a:p>
        </p:txBody>
      </p:sp>
      <p:sp>
        <p:nvSpPr>
          <p:cNvPr id="1300543" name="Line 63"/>
          <p:cNvSpPr>
            <a:spLocks noChangeShapeType="1"/>
          </p:cNvSpPr>
          <p:nvPr/>
        </p:nvSpPr>
        <p:spPr bwMode="auto">
          <a:xfrm>
            <a:off x="6616500" y="3352800"/>
            <a:ext cx="1176189" cy="0"/>
          </a:xfrm>
          <a:prstGeom prst="line">
            <a:avLst/>
          </a:prstGeom>
          <a:noFill/>
          <a:ln w="28575">
            <a:solidFill>
              <a:schemeClr val="tx1"/>
            </a:solidFill>
            <a:round/>
            <a:headEnd/>
            <a:tailEnd type="triangle" w="med" len="med"/>
          </a:ln>
          <a:effectLst/>
        </p:spPr>
        <p:txBody>
          <a:bodyPr/>
          <a:lstStyle/>
          <a:p>
            <a:endParaRPr lang="en-US"/>
          </a:p>
        </p:txBody>
      </p:sp>
      <p:sp>
        <p:nvSpPr>
          <p:cNvPr id="1300544" name="Oval 64"/>
          <p:cNvSpPr>
            <a:spLocks noChangeArrowheads="1"/>
          </p:cNvSpPr>
          <p:nvPr/>
        </p:nvSpPr>
        <p:spPr bwMode="auto">
          <a:xfrm>
            <a:off x="6763333" y="2529840"/>
            <a:ext cx="1029355" cy="655320"/>
          </a:xfrm>
          <a:prstGeom prst="ellipse">
            <a:avLst/>
          </a:prstGeom>
          <a:noFill/>
          <a:ln w="12700">
            <a:solidFill>
              <a:schemeClr val="tx1"/>
            </a:solidFill>
            <a:round/>
            <a:headEnd/>
            <a:tailEnd/>
          </a:ln>
          <a:effectLst/>
        </p:spPr>
        <p:txBody>
          <a:bodyPr wrap="none" anchor="ctr"/>
          <a:lstStyle/>
          <a:p>
            <a:endParaRPr lang="en-US" sz="2800" dirty="0"/>
          </a:p>
        </p:txBody>
      </p:sp>
      <p:sp>
        <p:nvSpPr>
          <p:cNvPr id="1300545" name="Rectangle 65"/>
          <p:cNvSpPr>
            <a:spLocks noChangeArrowheads="1"/>
          </p:cNvSpPr>
          <p:nvPr/>
        </p:nvSpPr>
        <p:spPr bwMode="auto">
          <a:xfrm>
            <a:off x="6984687" y="2562226"/>
            <a:ext cx="598831" cy="457200"/>
          </a:xfrm>
          <a:prstGeom prst="rect">
            <a:avLst/>
          </a:prstGeom>
          <a:noFill/>
          <a:ln w="12700">
            <a:noFill/>
            <a:miter lim="800000"/>
            <a:headEnd/>
            <a:tailEnd/>
          </a:ln>
          <a:effectLst/>
        </p:spPr>
        <p:txBody>
          <a:bodyPr wrap="none" lIns="19050" tIns="26988" rIns="19050" bIns="26988"/>
          <a:lstStyle/>
          <a:p>
            <a:pPr algn="ctr" defTabSz="904875">
              <a:lnSpc>
                <a:spcPct val="70000"/>
              </a:lnSpc>
              <a:tabLst>
                <a:tab pos="452438" algn="l"/>
                <a:tab pos="904875" algn="l"/>
                <a:tab pos="1357313" algn="l"/>
              </a:tabLst>
            </a:pPr>
            <a:r>
              <a:rPr lang="en-US" sz="2800" dirty="0">
                <a:solidFill>
                  <a:srgbClr val="000000"/>
                </a:solidFill>
              </a:rPr>
              <a:t>Shift</a:t>
            </a:r>
          </a:p>
          <a:p>
            <a:pPr algn="ctr" defTabSz="904875">
              <a:lnSpc>
                <a:spcPct val="70000"/>
              </a:lnSpc>
              <a:tabLst>
                <a:tab pos="452438" algn="l"/>
                <a:tab pos="904875" algn="l"/>
                <a:tab pos="1357313" algn="l"/>
              </a:tabLst>
            </a:pPr>
            <a:r>
              <a:rPr lang="en-US" sz="2800" dirty="0">
                <a:solidFill>
                  <a:srgbClr val="000000"/>
                </a:solidFill>
              </a:rPr>
              <a:t>left 2</a:t>
            </a:r>
          </a:p>
        </p:txBody>
      </p:sp>
      <p:grpSp>
        <p:nvGrpSpPr>
          <p:cNvPr id="5" name="그룹 4"/>
          <p:cNvGrpSpPr/>
          <p:nvPr/>
        </p:nvGrpSpPr>
        <p:grpSpPr>
          <a:xfrm>
            <a:off x="7902360" y="2209800"/>
            <a:ext cx="588965" cy="914400"/>
            <a:chOff x="8092104" y="2209800"/>
            <a:chExt cx="399221" cy="914400"/>
          </a:xfrm>
        </p:grpSpPr>
        <p:sp>
          <p:nvSpPr>
            <p:cNvPr id="1300548" name="Line 68"/>
            <p:cNvSpPr>
              <a:spLocks noChangeShapeType="1"/>
            </p:cNvSpPr>
            <p:nvPr/>
          </p:nvSpPr>
          <p:spPr bwMode="auto">
            <a:xfrm>
              <a:off x="8092104" y="2575560"/>
              <a:ext cx="66537" cy="91440"/>
            </a:xfrm>
            <a:prstGeom prst="line">
              <a:avLst/>
            </a:prstGeom>
            <a:noFill/>
            <a:ln w="12700">
              <a:solidFill>
                <a:schemeClr val="tx1"/>
              </a:solidFill>
              <a:round/>
              <a:headEnd/>
              <a:tailEnd/>
            </a:ln>
            <a:effectLst/>
          </p:spPr>
          <p:txBody>
            <a:bodyPr/>
            <a:lstStyle/>
            <a:p>
              <a:endParaRPr lang="en-US"/>
            </a:p>
          </p:txBody>
        </p:sp>
        <p:sp>
          <p:nvSpPr>
            <p:cNvPr id="1300549" name="Line 69"/>
            <p:cNvSpPr>
              <a:spLocks noChangeShapeType="1"/>
            </p:cNvSpPr>
            <p:nvPr/>
          </p:nvSpPr>
          <p:spPr bwMode="auto">
            <a:xfrm flipH="1">
              <a:off x="8092104" y="2667000"/>
              <a:ext cx="66537" cy="91440"/>
            </a:xfrm>
            <a:prstGeom prst="line">
              <a:avLst/>
            </a:prstGeom>
            <a:noFill/>
            <a:ln w="12700">
              <a:solidFill>
                <a:schemeClr val="tx1"/>
              </a:solidFill>
              <a:round/>
              <a:headEnd/>
              <a:tailEnd/>
            </a:ln>
            <a:effectLst/>
          </p:spPr>
          <p:txBody>
            <a:bodyPr/>
            <a:lstStyle/>
            <a:p>
              <a:endParaRPr lang="en-US"/>
            </a:p>
          </p:txBody>
        </p:sp>
        <p:sp>
          <p:nvSpPr>
            <p:cNvPr id="1300550" name="Line 70"/>
            <p:cNvSpPr>
              <a:spLocks noChangeShapeType="1"/>
            </p:cNvSpPr>
            <p:nvPr/>
          </p:nvSpPr>
          <p:spPr bwMode="auto">
            <a:xfrm flipV="1">
              <a:off x="8092104" y="2209800"/>
              <a:ext cx="0" cy="365760"/>
            </a:xfrm>
            <a:prstGeom prst="line">
              <a:avLst/>
            </a:prstGeom>
            <a:noFill/>
            <a:ln w="12700">
              <a:solidFill>
                <a:schemeClr val="tx1"/>
              </a:solidFill>
              <a:round/>
              <a:headEnd/>
              <a:tailEnd/>
            </a:ln>
            <a:effectLst/>
          </p:spPr>
          <p:txBody>
            <a:bodyPr/>
            <a:lstStyle/>
            <a:p>
              <a:endParaRPr lang="en-US"/>
            </a:p>
          </p:txBody>
        </p:sp>
        <p:sp>
          <p:nvSpPr>
            <p:cNvPr id="1300551" name="Line 71"/>
            <p:cNvSpPr>
              <a:spLocks noChangeShapeType="1"/>
            </p:cNvSpPr>
            <p:nvPr/>
          </p:nvSpPr>
          <p:spPr bwMode="auto">
            <a:xfrm flipV="1">
              <a:off x="8092104" y="2758440"/>
              <a:ext cx="0" cy="365760"/>
            </a:xfrm>
            <a:prstGeom prst="line">
              <a:avLst/>
            </a:prstGeom>
            <a:noFill/>
            <a:ln w="12700">
              <a:solidFill>
                <a:schemeClr val="tx1"/>
              </a:solidFill>
              <a:round/>
              <a:headEnd/>
              <a:tailEnd/>
            </a:ln>
            <a:effectLst/>
          </p:spPr>
          <p:txBody>
            <a:bodyPr/>
            <a:lstStyle/>
            <a:p>
              <a:endParaRPr lang="en-US"/>
            </a:p>
          </p:txBody>
        </p:sp>
        <p:sp>
          <p:nvSpPr>
            <p:cNvPr id="1300552" name="Line 72"/>
            <p:cNvSpPr>
              <a:spLocks noChangeShapeType="1"/>
            </p:cNvSpPr>
            <p:nvPr/>
          </p:nvSpPr>
          <p:spPr bwMode="auto">
            <a:xfrm flipV="1">
              <a:off x="8092104" y="2849880"/>
              <a:ext cx="399221" cy="274320"/>
            </a:xfrm>
            <a:prstGeom prst="line">
              <a:avLst/>
            </a:prstGeom>
            <a:noFill/>
            <a:ln w="12700">
              <a:solidFill>
                <a:schemeClr val="tx1"/>
              </a:solidFill>
              <a:round/>
              <a:headEnd/>
              <a:tailEnd/>
            </a:ln>
            <a:effectLst/>
          </p:spPr>
          <p:txBody>
            <a:bodyPr/>
            <a:lstStyle/>
            <a:p>
              <a:endParaRPr lang="en-US"/>
            </a:p>
          </p:txBody>
        </p:sp>
        <p:sp>
          <p:nvSpPr>
            <p:cNvPr id="1300553" name="Line 73"/>
            <p:cNvSpPr>
              <a:spLocks noChangeShapeType="1"/>
            </p:cNvSpPr>
            <p:nvPr/>
          </p:nvSpPr>
          <p:spPr bwMode="auto">
            <a:xfrm flipV="1">
              <a:off x="8491325" y="2484120"/>
              <a:ext cx="0" cy="365760"/>
            </a:xfrm>
            <a:prstGeom prst="line">
              <a:avLst/>
            </a:prstGeom>
            <a:noFill/>
            <a:ln w="12700">
              <a:solidFill>
                <a:schemeClr val="tx1"/>
              </a:solidFill>
              <a:round/>
              <a:headEnd/>
              <a:tailEnd/>
            </a:ln>
            <a:effectLst/>
          </p:spPr>
          <p:txBody>
            <a:bodyPr/>
            <a:lstStyle/>
            <a:p>
              <a:endParaRPr lang="en-US"/>
            </a:p>
          </p:txBody>
        </p:sp>
        <p:sp>
          <p:nvSpPr>
            <p:cNvPr id="1300554" name="Line 74"/>
            <p:cNvSpPr>
              <a:spLocks noChangeShapeType="1"/>
            </p:cNvSpPr>
            <p:nvPr/>
          </p:nvSpPr>
          <p:spPr bwMode="auto">
            <a:xfrm>
              <a:off x="8092104" y="2209800"/>
              <a:ext cx="399221" cy="274320"/>
            </a:xfrm>
            <a:prstGeom prst="line">
              <a:avLst/>
            </a:prstGeom>
            <a:noFill/>
            <a:ln w="12700">
              <a:solidFill>
                <a:schemeClr val="tx1"/>
              </a:solidFill>
              <a:round/>
              <a:headEnd/>
              <a:tailEnd/>
            </a:ln>
            <a:effectLst/>
          </p:spPr>
          <p:txBody>
            <a:bodyPr/>
            <a:lstStyle/>
            <a:p>
              <a:endParaRPr lang="en-US"/>
            </a:p>
          </p:txBody>
        </p:sp>
      </p:grpSp>
      <p:sp>
        <p:nvSpPr>
          <p:cNvPr id="1300555" name="Text Box 75"/>
          <p:cNvSpPr txBox="1">
            <a:spLocks noChangeArrowheads="1"/>
          </p:cNvSpPr>
          <p:nvPr/>
        </p:nvSpPr>
        <p:spPr bwMode="auto">
          <a:xfrm>
            <a:off x="7833549" y="2400300"/>
            <a:ext cx="787395" cy="523220"/>
          </a:xfrm>
          <a:prstGeom prst="rect">
            <a:avLst/>
          </a:prstGeom>
          <a:noFill/>
          <a:ln w="12700">
            <a:noFill/>
            <a:miter lim="800000"/>
            <a:headEnd/>
            <a:tailEnd/>
          </a:ln>
          <a:effectLst/>
        </p:spPr>
        <p:txBody>
          <a:bodyPr wrap="none">
            <a:spAutoFit/>
          </a:bodyPr>
          <a:lstStyle/>
          <a:p>
            <a:r>
              <a:rPr lang="en-US" sz="2800" b="1"/>
              <a:t>Add</a:t>
            </a:r>
          </a:p>
        </p:txBody>
      </p:sp>
      <p:sp>
        <p:nvSpPr>
          <p:cNvPr id="1300556" name="Line 76"/>
          <p:cNvSpPr>
            <a:spLocks noChangeShapeType="1"/>
          </p:cNvSpPr>
          <p:nvPr/>
        </p:nvSpPr>
        <p:spPr bwMode="auto">
          <a:xfrm>
            <a:off x="7773976" y="2895600"/>
            <a:ext cx="151786" cy="0"/>
          </a:xfrm>
          <a:prstGeom prst="line">
            <a:avLst/>
          </a:prstGeom>
          <a:noFill/>
          <a:ln w="28575">
            <a:solidFill>
              <a:schemeClr val="tx1"/>
            </a:solidFill>
            <a:round/>
            <a:headEnd/>
            <a:tailEnd type="triangle" w="med" len="med"/>
          </a:ln>
          <a:effectLst/>
        </p:spPr>
        <p:txBody>
          <a:bodyPr/>
          <a:lstStyle/>
          <a:p>
            <a:endParaRPr lang="en-US"/>
          </a:p>
        </p:txBody>
      </p:sp>
      <p:sp>
        <p:nvSpPr>
          <p:cNvPr id="1300557" name="Rectangle 77"/>
          <p:cNvSpPr>
            <a:spLocks noChangeArrowheads="1"/>
          </p:cNvSpPr>
          <p:nvPr/>
        </p:nvSpPr>
        <p:spPr bwMode="auto">
          <a:xfrm>
            <a:off x="9189961" y="3048000"/>
            <a:ext cx="1497078" cy="1447800"/>
          </a:xfrm>
          <a:prstGeom prst="rect">
            <a:avLst/>
          </a:prstGeom>
          <a:noFill/>
          <a:ln w="12700">
            <a:solidFill>
              <a:schemeClr val="tx1"/>
            </a:solidFill>
            <a:miter lim="800000"/>
            <a:headEnd/>
            <a:tailEnd/>
          </a:ln>
          <a:effectLst/>
        </p:spPr>
        <p:txBody>
          <a:bodyPr wrap="none" anchor="ctr"/>
          <a:lstStyle/>
          <a:p>
            <a:endParaRPr lang="en-US"/>
          </a:p>
        </p:txBody>
      </p:sp>
      <p:sp>
        <p:nvSpPr>
          <p:cNvPr id="1300558" name="Line 78"/>
          <p:cNvSpPr>
            <a:spLocks noChangeShapeType="1"/>
          </p:cNvSpPr>
          <p:nvPr/>
        </p:nvSpPr>
        <p:spPr bwMode="auto">
          <a:xfrm>
            <a:off x="8890546" y="3810000"/>
            <a:ext cx="332684" cy="0"/>
          </a:xfrm>
          <a:prstGeom prst="line">
            <a:avLst/>
          </a:prstGeom>
          <a:noFill/>
          <a:ln w="28575">
            <a:solidFill>
              <a:schemeClr val="tx1"/>
            </a:solidFill>
            <a:round/>
            <a:headEnd/>
            <a:tailEnd type="triangle" w="med" len="med"/>
          </a:ln>
          <a:effectLst/>
        </p:spPr>
        <p:txBody>
          <a:bodyPr/>
          <a:lstStyle/>
          <a:p>
            <a:endParaRPr lang="en-US"/>
          </a:p>
        </p:txBody>
      </p:sp>
      <p:sp>
        <p:nvSpPr>
          <p:cNvPr id="1300559" name="Text Box 79"/>
          <p:cNvSpPr txBox="1">
            <a:spLocks noChangeArrowheads="1"/>
          </p:cNvSpPr>
          <p:nvPr/>
        </p:nvSpPr>
        <p:spPr bwMode="auto">
          <a:xfrm>
            <a:off x="8782897" y="4417607"/>
            <a:ext cx="2385808" cy="523220"/>
          </a:xfrm>
          <a:prstGeom prst="rect">
            <a:avLst/>
          </a:prstGeom>
          <a:noFill/>
          <a:ln w="12700">
            <a:noFill/>
            <a:miter lim="800000"/>
            <a:headEnd/>
            <a:tailEnd/>
          </a:ln>
          <a:effectLst/>
        </p:spPr>
        <p:txBody>
          <a:bodyPr wrap="square">
            <a:spAutoFit/>
          </a:bodyPr>
          <a:lstStyle/>
          <a:p>
            <a:pPr algn="ctr"/>
            <a:r>
              <a:rPr lang="en-US" sz="2800" b="1" spc="-150" dirty="0" smtClean="0"/>
              <a:t>Data Memory</a:t>
            </a:r>
            <a:endParaRPr lang="en-US" sz="2800" b="1" spc="-150" dirty="0"/>
          </a:p>
        </p:txBody>
      </p:sp>
      <p:sp>
        <p:nvSpPr>
          <p:cNvPr id="1300560" name="Text Box 80"/>
          <p:cNvSpPr txBox="1">
            <a:spLocks noChangeArrowheads="1"/>
          </p:cNvSpPr>
          <p:nvPr/>
        </p:nvSpPr>
        <p:spPr bwMode="auto">
          <a:xfrm>
            <a:off x="9117187" y="3533772"/>
            <a:ext cx="896399" cy="523220"/>
          </a:xfrm>
          <a:prstGeom prst="rect">
            <a:avLst/>
          </a:prstGeom>
          <a:noFill/>
          <a:ln w="12700">
            <a:noFill/>
            <a:miter lim="800000"/>
            <a:headEnd/>
            <a:tailEnd/>
          </a:ln>
          <a:effectLst/>
        </p:spPr>
        <p:txBody>
          <a:bodyPr wrap="none">
            <a:spAutoFit/>
          </a:bodyPr>
          <a:lstStyle/>
          <a:p>
            <a:r>
              <a:rPr lang="en-US" sz="2800" dirty="0" err="1" smtClean="0"/>
              <a:t>Addr</a:t>
            </a:r>
            <a:endParaRPr lang="en-US" sz="2800" dirty="0"/>
          </a:p>
        </p:txBody>
      </p:sp>
      <p:sp>
        <p:nvSpPr>
          <p:cNvPr id="1300561" name="Text Box 81"/>
          <p:cNvSpPr txBox="1">
            <a:spLocks noChangeArrowheads="1"/>
          </p:cNvSpPr>
          <p:nvPr/>
        </p:nvSpPr>
        <p:spPr bwMode="auto">
          <a:xfrm>
            <a:off x="9172844" y="4050774"/>
            <a:ext cx="1639184" cy="437043"/>
          </a:xfrm>
          <a:prstGeom prst="rect">
            <a:avLst/>
          </a:prstGeom>
          <a:noFill/>
          <a:ln w="12700">
            <a:noFill/>
            <a:miter lim="800000"/>
            <a:headEnd/>
            <a:tailEnd/>
          </a:ln>
          <a:effectLst/>
        </p:spPr>
        <p:txBody>
          <a:bodyPr wrap="square">
            <a:spAutoFit/>
          </a:bodyPr>
          <a:lstStyle/>
          <a:p>
            <a:pPr>
              <a:lnSpc>
                <a:spcPct val="80000"/>
              </a:lnSpc>
            </a:pPr>
            <a:r>
              <a:rPr lang="en-US" sz="2800" dirty="0" smtClean="0"/>
              <a:t>W Data</a:t>
            </a:r>
            <a:endParaRPr lang="en-US" sz="2800" dirty="0"/>
          </a:p>
        </p:txBody>
      </p:sp>
      <p:sp>
        <p:nvSpPr>
          <p:cNvPr id="1300562" name="Text Box 82"/>
          <p:cNvSpPr txBox="1">
            <a:spLocks noChangeArrowheads="1"/>
          </p:cNvSpPr>
          <p:nvPr/>
        </p:nvSpPr>
        <p:spPr bwMode="auto">
          <a:xfrm>
            <a:off x="9659783" y="3295648"/>
            <a:ext cx="1138773" cy="393954"/>
          </a:xfrm>
          <a:prstGeom prst="rect">
            <a:avLst/>
          </a:prstGeom>
          <a:noFill/>
          <a:ln w="12700">
            <a:noFill/>
            <a:miter lim="800000"/>
            <a:headEnd/>
            <a:tailEnd/>
          </a:ln>
          <a:effectLst/>
        </p:spPr>
        <p:txBody>
          <a:bodyPr wrap="none">
            <a:spAutoFit/>
          </a:bodyPr>
          <a:lstStyle/>
          <a:p>
            <a:pPr>
              <a:lnSpc>
                <a:spcPct val="70000"/>
              </a:lnSpc>
            </a:pPr>
            <a:r>
              <a:rPr lang="en-US" sz="2800" dirty="0" smtClean="0"/>
              <a:t>R Data</a:t>
            </a:r>
            <a:endParaRPr lang="en-US" sz="2800" dirty="0"/>
          </a:p>
        </p:txBody>
      </p:sp>
      <p:sp>
        <p:nvSpPr>
          <p:cNvPr id="1300563" name="Line 83"/>
          <p:cNvSpPr>
            <a:spLocks noChangeShapeType="1"/>
          </p:cNvSpPr>
          <p:nvPr/>
        </p:nvSpPr>
        <p:spPr bwMode="auto">
          <a:xfrm>
            <a:off x="8890546" y="4191000"/>
            <a:ext cx="299416" cy="0"/>
          </a:xfrm>
          <a:prstGeom prst="line">
            <a:avLst/>
          </a:prstGeom>
          <a:noFill/>
          <a:ln w="28575">
            <a:solidFill>
              <a:schemeClr val="tx1"/>
            </a:solidFill>
            <a:round/>
            <a:headEnd/>
            <a:tailEnd type="triangle" w="med" len="med"/>
          </a:ln>
          <a:effectLst/>
        </p:spPr>
        <p:txBody>
          <a:bodyPr/>
          <a:lstStyle/>
          <a:p>
            <a:endParaRPr lang="en-US"/>
          </a:p>
        </p:txBody>
      </p:sp>
      <p:sp>
        <p:nvSpPr>
          <p:cNvPr id="1300564" name="Line 84"/>
          <p:cNvSpPr>
            <a:spLocks noChangeShapeType="1"/>
          </p:cNvSpPr>
          <p:nvPr/>
        </p:nvSpPr>
        <p:spPr bwMode="auto">
          <a:xfrm>
            <a:off x="11086260" y="4191000"/>
            <a:ext cx="299416" cy="1588"/>
          </a:xfrm>
          <a:prstGeom prst="line">
            <a:avLst/>
          </a:prstGeom>
          <a:noFill/>
          <a:ln w="28575">
            <a:solidFill>
              <a:schemeClr val="tx1"/>
            </a:solidFill>
            <a:round/>
            <a:headEnd/>
            <a:tailEnd type="triangle" w="med" len="med"/>
          </a:ln>
          <a:effectLst/>
        </p:spPr>
        <p:txBody>
          <a:bodyPr/>
          <a:lstStyle/>
          <a:p>
            <a:endParaRPr lang="en-US"/>
          </a:p>
        </p:txBody>
      </p:sp>
      <p:sp>
        <p:nvSpPr>
          <p:cNvPr id="1300565" name="AutoShape 85"/>
          <p:cNvSpPr>
            <a:spLocks noChangeArrowheads="1"/>
          </p:cNvSpPr>
          <p:nvPr/>
        </p:nvSpPr>
        <p:spPr bwMode="auto">
          <a:xfrm rot="16200000">
            <a:off x="11192484" y="3850792"/>
            <a:ext cx="685800" cy="29941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0566" name="Line 86"/>
          <p:cNvSpPr>
            <a:spLocks noChangeShapeType="1"/>
          </p:cNvSpPr>
          <p:nvPr/>
        </p:nvSpPr>
        <p:spPr bwMode="auto">
          <a:xfrm>
            <a:off x="11685092" y="3962400"/>
            <a:ext cx="199610" cy="1588"/>
          </a:xfrm>
          <a:prstGeom prst="line">
            <a:avLst/>
          </a:prstGeom>
          <a:noFill/>
          <a:ln w="28575">
            <a:solidFill>
              <a:schemeClr val="tx1"/>
            </a:solidFill>
            <a:round/>
            <a:headEnd/>
            <a:tailEnd/>
          </a:ln>
          <a:effectLst/>
        </p:spPr>
        <p:txBody>
          <a:bodyPr/>
          <a:lstStyle/>
          <a:p>
            <a:endParaRPr lang="en-US"/>
          </a:p>
        </p:txBody>
      </p:sp>
      <p:sp>
        <p:nvSpPr>
          <p:cNvPr id="1300567" name="Line 87"/>
          <p:cNvSpPr>
            <a:spLocks noChangeShapeType="1"/>
          </p:cNvSpPr>
          <p:nvPr/>
        </p:nvSpPr>
        <p:spPr bwMode="auto">
          <a:xfrm>
            <a:off x="5578261" y="3352800"/>
            <a:ext cx="118517" cy="0"/>
          </a:xfrm>
          <a:prstGeom prst="line">
            <a:avLst/>
          </a:prstGeom>
          <a:noFill/>
          <a:ln w="28575">
            <a:solidFill>
              <a:schemeClr val="tx1"/>
            </a:solidFill>
            <a:round/>
            <a:headEnd/>
            <a:tailEnd/>
          </a:ln>
          <a:effectLst/>
        </p:spPr>
        <p:txBody>
          <a:bodyPr/>
          <a:lstStyle/>
          <a:p>
            <a:endParaRPr lang="en-US"/>
          </a:p>
        </p:txBody>
      </p:sp>
      <p:sp>
        <p:nvSpPr>
          <p:cNvPr id="1300568" name="Line 88"/>
          <p:cNvSpPr>
            <a:spLocks noChangeShapeType="1"/>
          </p:cNvSpPr>
          <p:nvPr/>
        </p:nvSpPr>
        <p:spPr bwMode="auto">
          <a:xfrm>
            <a:off x="2503013" y="2438400"/>
            <a:ext cx="299416" cy="0"/>
          </a:xfrm>
          <a:prstGeom prst="line">
            <a:avLst/>
          </a:prstGeom>
          <a:noFill/>
          <a:ln w="28575">
            <a:solidFill>
              <a:schemeClr val="tx1"/>
            </a:solidFill>
            <a:round/>
            <a:headEnd/>
            <a:tailEnd/>
          </a:ln>
          <a:effectLst/>
        </p:spPr>
        <p:txBody>
          <a:bodyPr/>
          <a:lstStyle/>
          <a:p>
            <a:endParaRPr lang="en-US"/>
          </a:p>
        </p:txBody>
      </p:sp>
      <p:sp>
        <p:nvSpPr>
          <p:cNvPr id="1300569" name="Line 89"/>
          <p:cNvSpPr>
            <a:spLocks noChangeShapeType="1"/>
          </p:cNvSpPr>
          <p:nvPr/>
        </p:nvSpPr>
        <p:spPr bwMode="auto">
          <a:xfrm>
            <a:off x="1504960" y="1447800"/>
            <a:ext cx="1197662" cy="0"/>
          </a:xfrm>
          <a:prstGeom prst="line">
            <a:avLst/>
          </a:prstGeom>
          <a:noFill/>
          <a:ln w="28575">
            <a:solidFill>
              <a:schemeClr val="tx1"/>
            </a:solidFill>
            <a:round/>
            <a:headEnd type="triangle" w="med" len="med"/>
            <a:tailEnd/>
          </a:ln>
          <a:effectLst/>
        </p:spPr>
        <p:txBody>
          <a:bodyPr/>
          <a:lstStyle/>
          <a:p>
            <a:endParaRPr lang="en-US"/>
          </a:p>
        </p:txBody>
      </p:sp>
      <p:sp>
        <p:nvSpPr>
          <p:cNvPr id="1300570" name="Line 90"/>
          <p:cNvSpPr>
            <a:spLocks noChangeShapeType="1"/>
          </p:cNvSpPr>
          <p:nvPr/>
        </p:nvSpPr>
        <p:spPr bwMode="auto">
          <a:xfrm>
            <a:off x="3201649" y="3733800"/>
            <a:ext cx="199610" cy="0"/>
          </a:xfrm>
          <a:prstGeom prst="line">
            <a:avLst/>
          </a:prstGeom>
          <a:noFill/>
          <a:ln w="28575">
            <a:solidFill>
              <a:schemeClr val="tx1"/>
            </a:solidFill>
            <a:round/>
            <a:headEnd/>
            <a:tailEnd/>
          </a:ln>
          <a:effectLst/>
        </p:spPr>
        <p:txBody>
          <a:bodyPr/>
          <a:lstStyle/>
          <a:p>
            <a:endParaRPr lang="en-US" sz="2800"/>
          </a:p>
        </p:txBody>
      </p:sp>
      <p:sp>
        <p:nvSpPr>
          <p:cNvPr id="1300571" name="Line 91"/>
          <p:cNvSpPr>
            <a:spLocks noChangeShapeType="1"/>
          </p:cNvSpPr>
          <p:nvPr/>
        </p:nvSpPr>
        <p:spPr bwMode="auto">
          <a:xfrm>
            <a:off x="10687040" y="3810000"/>
            <a:ext cx="232879" cy="0"/>
          </a:xfrm>
          <a:prstGeom prst="line">
            <a:avLst/>
          </a:prstGeom>
          <a:noFill/>
          <a:ln w="28575">
            <a:solidFill>
              <a:schemeClr val="tx1"/>
            </a:solidFill>
            <a:round/>
            <a:headEnd/>
            <a:tailEnd/>
          </a:ln>
          <a:effectLst/>
        </p:spPr>
        <p:txBody>
          <a:bodyPr/>
          <a:lstStyle/>
          <a:p>
            <a:endParaRPr lang="en-US"/>
          </a:p>
        </p:txBody>
      </p:sp>
      <p:sp>
        <p:nvSpPr>
          <p:cNvPr id="1300572" name="Rectangle 92"/>
          <p:cNvSpPr>
            <a:spLocks noChangeArrowheads="1"/>
          </p:cNvSpPr>
          <p:nvPr/>
        </p:nvSpPr>
        <p:spPr bwMode="auto">
          <a:xfrm>
            <a:off x="3002039" y="2209800"/>
            <a:ext cx="199610" cy="2209800"/>
          </a:xfrm>
          <a:prstGeom prst="rect">
            <a:avLst/>
          </a:prstGeom>
          <a:noFill/>
          <a:ln w="12700">
            <a:solidFill>
              <a:schemeClr val="accent2"/>
            </a:solidFill>
            <a:miter lim="800000"/>
            <a:headEnd/>
            <a:tailEnd/>
          </a:ln>
          <a:effectLst/>
        </p:spPr>
        <p:txBody>
          <a:bodyPr wrap="none" anchor="ctr"/>
          <a:lstStyle/>
          <a:p>
            <a:endParaRPr lang="en-US"/>
          </a:p>
        </p:txBody>
      </p:sp>
      <p:sp>
        <p:nvSpPr>
          <p:cNvPr id="1300573" name="Rectangle 93"/>
          <p:cNvSpPr>
            <a:spLocks noChangeArrowheads="1"/>
          </p:cNvSpPr>
          <p:nvPr/>
        </p:nvSpPr>
        <p:spPr bwMode="auto">
          <a:xfrm>
            <a:off x="5696779" y="2209800"/>
            <a:ext cx="199610" cy="3886200"/>
          </a:xfrm>
          <a:prstGeom prst="rect">
            <a:avLst/>
          </a:prstGeom>
          <a:noFill/>
          <a:ln w="12700">
            <a:solidFill>
              <a:schemeClr val="accent2"/>
            </a:solidFill>
            <a:miter lim="800000"/>
            <a:headEnd/>
            <a:tailEnd/>
          </a:ln>
          <a:effectLst/>
        </p:spPr>
        <p:txBody>
          <a:bodyPr wrap="none" anchor="ctr"/>
          <a:lstStyle/>
          <a:p>
            <a:endParaRPr lang="en-US"/>
          </a:p>
        </p:txBody>
      </p:sp>
      <p:sp>
        <p:nvSpPr>
          <p:cNvPr id="1300574" name="Line 94"/>
          <p:cNvSpPr>
            <a:spLocks noChangeShapeType="1"/>
          </p:cNvSpPr>
          <p:nvPr/>
        </p:nvSpPr>
        <p:spPr bwMode="auto">
          <a:xfrm>
            <a:off x="2702623" y="2438400"/>
            <a:ext cx="299416" cy="0"/>
          </a:xfrm>
          <a:prstGeom prst="line">
            <a:avLst/>
          </a:prstGeom>
          <a:noFill/>
          <a:ln w="28575">
            <a:solidFill>
              <a:schemeClr val="tx1"/>
            </a:solidFill>
            <a:round/>
            <a:headEnd/>
            <a:tailEnd/>
          </a:ln>
          <a:effectLst/>
        </p:spPr>
        <p:txBody>
          <a:bodyPr/>
          <a:lstStyle/>
          <a:p>
            <a:endParaRPr lang="en-US"/>
          </a:p>
        </p:txBody>
      </p:sp>
      <p:sp>
        <p:nvSpPr>
          <p:cNvPr id="1300575" name="Line 95"/>
          <p:cNvSpPr>
            <a:spLocks noChangeShapeType="1"/>
          </p:cNvSpPr>
          <p:nvPr/>
        </p:nvSpPr>
        <p:spPr bwMode="auto">
          <a:xfrm>
            <a:off x="3201649" y="2438400"/>
            <a:ext cx="2495130" cy="0"/>
          </a:xfrm>
          <a:prstGeom prst="line">
            <a:avLst/>
          </a:prstGeom>
          <a:noFill/>
          <a:ln w="28575">
            <a:solidFill>
              <a:schemeClr val="tx1"/>
            </a:solidFill>
            <a:round/>
            <a:headEnd/>
            <a:tailEnd/>
          </a:ln>
          <a:effectLst/>
        </p:spPr>
        <p:txBody>
          <a:bodyPr/>
          <a:lstStyle/>
          <a:p>
            <a:endParaRPr lang="en-US"/>
          </a:p>
        </p:txBody>
      </p:sp>
      <p:sp>
        <p:nvSpPr>
          <p:cNvPr id="1300576" name="Line 96"/>
          <p:cNvSpPr>
            <a:spLocks noChangeShapeType="1"/>
          </p:cNvSpPr>
          <p:nvPr/>
        </p:nvSpPr>
        <p:spPr bwMode="auto">
          <a:xfrm>
            <a:off x="8491325" y="2667000"/>
            <a:ext cx="199610" cy="0"/>
          </a:xfrm>
          <a:prstGeom prst="line">
            <a:avLst/>
          </a:prstGeom>
          <a:noFill/>
          <a:ln w="28575">
            <a:solidFill>
              <a:schemeClr val="tx1"/>
            </a:solidFill>
            <a:round/>
            <a:headEnd/>
            <a:tailEnd/>
          </a:ln>
          <a:effectLst/>
        </p:spPr>
        <p:txBody>
          <a:bodyPr/>
          <a:lstStyle/>
          <a:p>
            <a:endParaRPr lang="en-US"/>
          </a:p>
        </p:txBody>
      </p:sp>
      <p:sp>
        <p:nvSpPr>
          <p:cNvPr id="1300577" name="Line 97"/>
          <p:cNvSpPr>
            <a:spLocks noChangeShapeType="1"/>
          </p:cNvSpPr>
          <p:nvPr/>
        </p:nvSpPr>
        <p:spPr bwMode="auto">
          <a:xfrm>
            <a:off x="5896390" y="4953000"/>
            <a:ext cx="998052" cy="0"/>
          </a:xfrm>
          <a:prstGeom prst="line">
            <a:avLst/>
          </a:prstGeom>
          <a:noFill/>
          <a:ln w="28575">
            <a:solidFill>
              <a:schemeClr val="tx1"/>
            </a:solidFill>
            <a:round/>
            <a:headEnd/>
            <a:tailEnd/>
          </a:ln>
          <a:effectLst/>
        </p:spPr>
        <p:txBody>
          <a:bodyPr/>
          <a:lstStyle/>
          <a:p>
            <a:endParaRPr lang="en-US"/>
          </a:p>
        </p:txBody>
      </p:sp>
      <p:sp>
        <p:nvSpPr>
          <p:cNvPr id="1300578" name="Line 98"/>
          <p:cNvSpPr>
            <a:spLocks noChangeShapeType="1"/>
          </p:cNvSpPr>
          <p:nvPr/>
        </p:nvSpPr>
        <p:spPr bwMode="auto">
          <a:xfrm>
            <a:off x="7000597" y="4419600"/>
            <a:ext cx="0" cy="533400"/>
          </a:xfrm>
          <a:prstGeom prst="line">
            <a:avLst/>
          </a:prstGeom>
          <a:noFill/>
          <a:ln w="28575">
            <a:solidFill>
              <a:schemeClr val="tx1"/>
            </a:solidFill>
            <a:round/>
            <a:headEnd/>
            <a:tailEnd/>
          </a:ln>
          <a:effectLst/>
        </p:spPr>
        <p:txBody>
          <a:bodyPr/>
          <a:lstStyle/>
          <a:p>
            <a:endParaRPr lang="en-US"/>
          </a:p>
        </p:txBody>
      </p:sp>
      <p:sp>
        <p:nvSpPr>
          <p:cNvPr id="1300579" name="Line 99"/>
          <p:cNvSpPr>
            <a:spLocks noChangeShapeType="1"/>
          </p:cNvSpPr>
          <p:nvPr/>
        </p:nvSpPr>
        <p:spPr bwMode="auto">
          <a:xfrm>
            <a:off x="6994247" y="4953000"/>
            <a:ext cx="1696689" cy="0"/>
          </a:xfrm>
          <a:prstGeom prst="line">
            <a:avLst/>
          </a:prstGeom>
          <a:noFill/>
          <a:ln w="28575">
            <a:solidFill>
              <a:schemeClr val="tx1"/>
            </a:solidFill>
            <a:round/>
            <a:headEnd/>
            <a:tailEnd/>
          </a:ln>
          <a:effectLst/>
        </p:spPr>
        <p:txBody>
          <a:bodyPr/>
          <a:lstStyle/>
          <a:p>
            <a:endParaRPr lang="en-US"/>
          </a:p>
        </p:txBody>
      </p:sp>
      <p:sp>
        <p:nvSpPr>
          <p:cNvPr id="1300580" name="Rectangle 100"/>
          <p:cNvSpPr>
            <a:spLocks noChangeArrowheads="1"/>
          </p:cNvSpPr>
          <p:nvPr/>
        </p:nvSpPr>
        <p:spPr bwMode="auto">
          <a:xfrm>
            <a:off x="10886650" y="2819400"/>
            <a:ext cx="199610" cy="2819400"/>
          </a:xfrm>
          <a:prstGeom prst="rect">
            <a:avLst/>
          </a:prstGeom>
          <a:noFill/>
          <a:ln w="12700">
            <a:solidFill>
              <a:schemeClr val="accent2"/>
            </a:solidFill>
            <a:miter lim="800000"/>
            <a:headEnd/>
            <a:tailEnd/>
          </a:ln>
          <a:effectLst/>
        </p:spPr>
        <p:txBody>
          <a:bodyPr wrap="none" anchor="ctr"/>
          <a:lstStyle/>
          <a:p>
            <a:endParaRPr lang="en-US"/>
          </a:p>
        </p:txBody>
      </p:sp>
      <p:sp>
        <p:nvSpPr>
          <p:cNvPr id="1300581" name="Line 101"/>
          <p:cNvSpPr>
            <a:spLocks noChangeShapeType="1"/>
          </p:cNvSpPr>
          <p:nvPr/>
        </p:nvSpPr>
        <p:spPr bwMode="auto">
          <a:xfrm>
            <a:off x="8990351" y="4953000"/>
            <a:ext cx="1896299" cy="0"/>
          </a:xfrm>
          <a:prstGeom prst="line">
            <a:avLst/>
          </a:prstGeom>
          <a:noFill/>
          <a:ln w="28575">
            <a:solidFill>
              <a:schemeClr val="tx1"/>
            </a:solidFill>
            <a:round/>
            <a:headEnd/>
            <a:tailEnd/>
          </a:ln>
          <a:effectLst/>
        </p:spPr>
        <p:txBody>
          <a:bodyPr/>
          <a:lstStyle/>
          <a:p>
            <a:endParaRPr lang="en-US" dirty="0"/>
          </a:p>
        </p:txBody>
      </p:sp>
      <p:sp>
        <p:nvSpPr>
          <p:cNvPr id="1300582" name="Line 102"/>
          <p:cNvSpPr>
            <a:spLocks noChangeShapeType="1"/>
          </p:cNvSpPr>
          <p:nvPr/>
        </p:nvSpPr>
        <p:spPr bwMode="auto">
          <a:xfrm>
            <a:off x="11086260" y="3810000"/>
            <a:ext cx="299416" cy="1588"/>
          </a:xfrm>
          <a:prstGeom prst="line">
            <a:avLst/>
          </a:prstGeom>
          <a:noFill/>
          <a:ln w="28575">
            <a:solidFill>
              <a:schemeClr val="tx1"/>
            </a:solidFill>
            <a:round/>
            <a:headEnd/>
            <a:tailEnd type="triangle" w="med" len="med"/>
          </a:ln>
          <a:effectLst/>
        </p:spPr>
        <p:txBody>
          <a:bodyPr/>
          <a:lstStyle/>
          <a:p>
            <a:endParaRPr lang="en-US"/>
          </a:p>
        </p:txBody>
      </p:sp>
      <p:sp>
        <p:nvSpPr>
          <p:cNvPr id="1300583" name="Line 103"/>
          <p:cNvSpPr>
            <a:spLocks noChangeShapeType="1"/>
          </p:cNvSpPr>
          <p:nvPr/>
        </p:nvSpPr>
        <p:spPr bwMode="auto">
          <a:xfrm>
            <a:off x="9189961" y="1143000"/>
            <a:ext cx="0" cy="1524000"/>
          </a:xfrm>
          <a:prstGeom prst="line">
            <a:avLst/>
          </a:prstGeom>
          <a:noFill/>
          <a:ln w="28575">
            <a:solidFill>
              <a:schemeClr val="tx1"/>
            </a:solidFill>
            <a:round/>
            <a:headEnd/>
            <a:tailEnd/>
          </a:ln>
          <a:effectLst/>
        </p:spPr>
        <p:txBody>
          <a:bodyPr/>
          <a:lstStyle/>
          <a:p>
            <a:endParaRPr lang="en-US"/>
          </a:p>
        </p:txBody>
      </p:sp>
      <p:sp>
        <p:nvSpPr>
          <p:cNvPr id="1300584" name="Line 104"/>
          <p:cNvSpPr>
            <a:spLocks noChangeShapeType="1"/>
          </p:cNvSpPr>
          <p:nvPr/>
        </p:nvSpPr>
        <p:spPr bwMode="auto">
          <a:xfrm flipH="1" flipV="1">
            <a:off x="5696779" y="4800600"/>
            <a:ext cx="199610" cy="152400"/>
          </a:xfrm>
          <a:prstGeom prst="line">
            <a:avLst/>
          </a:prstGeom>
          <a:noFill/>
          <a:ln w="28575" cap="rnd">
            <a:solidFill>
              <a:schemeClr val="accent2"/>
            </a:solidFill>
            <a:prstDash val="sysDot"/>
            <a:round/>
            <a:headEnd/>
            <a:tailEnd/>
          </a:ln>
          <a:effectLst/>
        </p:spPr>
        <p:txBody>
          <a:bodyPr/>
          <a:lstStyle/>
          <a:p>
            <a:endParaRPr lang="en-US"/>
          </a:p>
        </p:txBody>
      </p:sp>
      <p:sp>
        <p:nvSpPr>
          <p:cNvPr id="1300585" name="Line 105"/>
          <p:cNvSpPr>
            <a:spLocks noChangeShapeType="1"/>
          </p:cNvSpPr>
          <p:nvPr/>
        </p:nvSpPr>
        <p:spPr bwMode="auto">
          <a:xfrm flipH="1">
            <a:off x="10886650" y="4191000"/>
            <a:ext cx="199610" cy="762000"/>
          </a:xfrm>
          <a:prstGeom prst="line">
            <a:avLst/>
          </a:prstGeom>
          <a:noFill/>
          <a:ln w="28575" cap="rnd">
            <a:solidFill>
              <a:schemeClr val="accent2"/>
            </a:solidFill>
            <a:prstDash val="sysDot"/>
            <a:round/>
            <a:headEnd/>
            <a:tailEnd/>
          </a:ln>
          <a:effectLst/>
        </p:spPr>
        <p:txBody>
          <a:bodyPr/>
          <a:lstStyle/>
          <a:p>
            <a:endParaRPr lang="en-US"/>
          </a:p>
        </p:txBody>
      </p:sp>
      <p:sp>
        <p:nvSpPr>
          <p:cNvPr id="1300586" name="Text Box 106"/>
          <p:cNvSpPr txBox="1">
            <a:spLocks noChangeArrowheads="1"/>
          </p:cNvSpPr>
          <p:nvPr/>
        </p:nvSpPr>
        <p:spPr bwMode="auto">
          <a:xfrm>
            <a:off x="2634788" y="1752600"/>
            <a:ext cx="912429" cy="523220"/>
          </a:xfrm>
          <a:prstGeom prst="rect">
            <a:avLst/>
          </a:prstGeom>
          <a:noFill/>
          <a:ln w="12700">
            <a:noFill/>
            <a:miter lim="800000"/>
            <a:headEnd/>
            <a:tailEnd/>
          </a:ln>
          <a:effectLst/>
        </p:spPr>
        <p:txBody>
          <a:bodyPr wrap="none">
            <a:spAutoFit/>
          </a:bodyPr>
          <a:lstStyle/>
          <a:p>
            <a:r>
              <a:rPr lang="en-US" sz="2800" b="1">
                <a:solidFill>
                  <a:schemeClr val="accent2"/>
                </a:solidFill>
              </a:rPr>
              <a:t>IF/ID</a:t>
            </a:r>
          </a:p>
        </p:txBody>
      </p:sp>
      <p:sp>
        <p:nvSpPr>
          <p:cNvPr id="1300587" name="Line 107"/>
          <p:cNvSpPr>
            <a:spLocks noChangeShapeType="1"/>
          </p:cNvSpPr>
          <p:nvPr/>
        </p:nvSpPr>
        <p:spPr bwMode="auto">
          <a:xfrm flipV="1">
            <a:off x="6894442" y="3086100"/>
            <a:ext cx="0" cy="1333500"/>
          </a:xfrm>
          <a:prstGeom prst="line">
            <a:avLst/>
          </a:prstGeom>
          <a:noFill/>
          <a:ln w="28575">
            <a:solidFill>
              <a:schemeClr val="tx1"/>
            </a:solidFill>
            <a:round/>
            <a:headEnd type="none" w="med" len="med"/>
            <a:tailEnd type="arrow" w="med" len="med"/>
          </a:ln>
          <a:effectLst/>
        </p:spPr>
        <p:txBody>
          <a:bodyPr/>
          <a:lstStyle/>
          <a:p>
            <a:endParaRPr lang="en-US"/>
          </a:p>
        </p:txBody>
      </p:sp>
      <p:sp>
        <p:nvSpPr>
          <p:cNvPr id="1300588" name="Line 108"/>
          <p:cNvSpPr>
            <a:spLocks noChangeShapeType="1"/>
          </p:cNvSpPr>
          <p:nvPr/>
        </p:nvSpPr>
        <p:spPr bwMode="auto">
          <a:xfrm>
            <a:off x="4998143" y="4800600"/>
            <a:ext cx="698636" cy="0"/>
          </a:xfrm>
          <a:prstGeom prst="line">
            <a:avLst/>
          </a:prstGeom>
          <a:noFill/>
          <a:ln w="28575">
            <a:solidFill>
              <a:schemeClr val="tx1"/>
            </a:solidFill>
            <a:round/>
            <a:headEnd/>
            <a:tailEnd/>
          </a:ln>
          <a:effectLst/>
        </p:spPr>
        <p:txBody>
          <a:bodyPr/>
          <a:lstStyle/>
          <a:p>
            <a:endParaRPr lang="en-US"/>
          </a:p>
        </p:txBody>
      </p:sp>
      <p:sp>
        <p:nvSpPr>
          <p:cNvPr id="1300589" name="Line 109"/>
          <p:cNvSpPr>
            <a:spLocks noChangeShapeType="1"/>
          </p:cNvSpPr>
          <p:nvPr/>
        </p:nvSpPr>
        <p:spPr bwMode="auto">
          <a:xfrm>
            <a:off x="5896391" y="2438400"/>
            <a:ext cx="2029372" cy="0"/>
          </a:xfrm>
          <a:prstGeom prst="line">
            <a:avLst/>
          </a:prstGeom>
          <a:noFill/>
          <a:ln w="28575">
            <a:solidFill>
              <a:schemeClr val="tx1"/>
            </a:solidFill>
            <a:round/>
            <a:headEnd/>
            <a:tailEnd type="triangle" w="med" len="med"/>
          </a:ln>
          <a:effectLst/>
        </p:spPr>
        <p:txBody>
          <a:bodyPr/>
          <a:lstStyle/>
          <a:p>
            <a:endParaRPr lang="en-US"/>
          </a:p>
        </p:txBody>
      </p:sp>
      <p:sp>
        <p:nvSpPr>
          <p:cNvPr id="1300590" name="Line 110"/>
          <p:cNvSpPr>
            <a:spLocks noChangeShapeType="1"/>
          </p:cNvSpPr>
          <p:nvPr/>
        </p:nvSpPr>
        <p:spPr bwMode="auto">
          <a:xfrm>
            <a:off x="2702623" y="1447800"/>
            <a:ext cx="0" cy="990600"/>
          </a:xfrm>
          <a:prstGeom prst="line">
            <a:avLst/>
          </a:prstGeom>
          <a:noFill/>
          <a:ln w="28575">
            <a:solidFill>
              <a:schemeClr val="tx1"/>
            </a:solidFill>
            <a:round/>
            <a:headEnd/>
            <a:tailEnd/>
          </a:ln>
          <a:effectLst/>
        </p:spPr>
        <p:txBody>
          <a:bodyPr/>
          <a:lstStyle/>
          <a:p>
            <a:endParaRPr lang="en-US"/>
          </a:p>
        </p:txBody>
      </p:sp>
      <p:sp>
        <p:nvSpPr>
          <p:cNvPr id="1300591" name="Line 111"/>
          <p:cNvSpPr>
            <a:spLocks noChangeShapeType="1"/>
          </p:cNvSpPr>
          <p:nvPr/>
        </p:nvSpPr>
        <p:spPr bwMode="auto">
          <a:xfrm flipV="1">
            <a:off x="8391520" y="2971800"/>
            <a:ext cx="0" cy="457200"/>
          </a:xfrm>
          <a:prstGeom prst="line">
            <a:avLst/>
          </a:prstGeom>
          <a:noFill/>
          <a:ln w="12700">
            <a:solidFill>
              <a:schemeClr val="accent1"/>
            </a:solidFill>
            <a:round/>
            <a:headEnd/>
            <a:tailEnd/>
          </a:ln>
          <a:effectLst/>
        </p:spPr>
        <p:txBody>
          <a:bodyPr/>
          <a:lstStyle/>
          <a:p>
            <a:endParaRPr lang="en-US"/>
          </a:p>
        </p:txBody>
      </p:sp>
      <p:sp>
        <p:nvSpPr>
          <p:cNvPr id="1300592" name="Line 112"/>
          <p:cNvSpPr>
            <a:spLocks noChangeShapeType="1"/>
          </p:cNvSpPr>
          <p:nvPr/>
        </p:nvSpPr>
        <p:spPr bwMode="auto">
          <a:xfrm>
            <a:off x="906129" y="2133600"/>
            <a:ext cx="0" cy="1600200"/>
          </a:xfrm>
          <a:prstGeom prst="line">
            <a:avLst/>
          </a:prstGeom>
          <a:noFill/>
          <a:ln w="28575">
            <a:solidFill>
              <a:schemeClr val="tx1"/>
            </a:solidFill>
            <a:round/>
            <a:headEnd/>
            <a:tailEnd/>
          </a:ln>
          <a:effectLst/>
        </p:spPr>
        <p:txBody>
          <a:bodyPr/>
          <a:lstStyle/>
          <a:p>
            <a:endParaRPr lang="en-US"/>
          </a:p>
        </p:txBody>
      </p:sp>
      <p:sp>
        <p:nvSpPr>
          <p:cNvPr id="1300593" name="Rectangle 113"/>
          <p:cNvSpPr>
            <a:spLocks noChangeArrowheads="1"/>
          </p:cNvSpPr>
          <p:nvPr/>
        </p:nvSpPr>
        <p:spPr bwMode="auto">
          <a:xfrm>
            <a:off x="8690935" y="2209800"/>
            <a:ext cx="199610" cy="3429000"/>
          </a:xfrm>
          <a:prstGeom prst="rect">
            <a:avLst/>
          </a:prstGeom>
          <a:noFill/>
          <a:ln w="12700">
            <a:solidFill>
              <a:schemeClr val="accent2"/>
            </a:solidFill>
            <a:miter lim="800000"/>
            <a:headEnd/>
            <a:tailEnd/>
          </a:ln>
          <a:effectLst/>
        </p:spPr>
        <p:txBody>
          <a:bodyPr wrap="none" anchor="ctr"/>
          <a:lstStyle/>
          <a:p>
            <a:endParaRPr lang="en-US"/>
          </a:p>
        </p:txBody>
      </p:sp>
      <p:sp>
        <p:nvSpPr>
          <p:cNvPr id="1300594" name="Oval 114"/>
          <p:cNvSpPr>
            <a:spLocks noChangeArrowheads="1"/>
          </p:cNvSpPr>
          <p:nvPr/>
        </p:nvSpPr>
        <p:spPr bwMode="auto">
          <a:xfrm>
            <a:off x="3909811" y="4491031"/>
            <a:ext cx="1064589" cy="609599"/>
          </a:xfrm>
          <a:prstGeom prst="ellipse">
            <a:avLst/>
          </a:prstGeom>
          <a:noFill/>
          <a:ln w="12700">
            <a:solidFill>
              <a:schemeClr val="tx1"/>
            </a:solidFill>
            <a:round/>
            <a:headEnd/>
            <a:tailEnd/>
          </a:ln>
          <a:effectLst/>
        </p:spPr>
        <p:txBody>
          <a:bodyPr wrap="none" anchor="ctr"/>
          <a:lstStyle/>
          <a:p>
            <a:endParaRPr lang="en-US"/>
          </a:p>
        </p:txBody>
      </p:sp>
      <p:sp>
        <p:nvSpPr>
          <p:cNvPr id="1300595" name="Rectangle 115"/>
          <p:cNvSpPr>
            <a:spLocks noChangeArrowheads="1"/>
          </p:cNvSpPr>
          <p:nvPr/>
        </p:nvSpPr>
        <p:spPr bwMode="auto">
          <a:xfrm>
            <a:off x="4099896" y="4486269"/>
            <a:ext cx="698636" cy="457200"/>
          </a:xfrm>
          <a:prstGeom prst="rect">
            <a:avLst/>
          </a:prstGeom>
          <a:noFill/>
          <a:ln w="12700">
            <a:noFill/>
            <a:miter lim="800000"/>
            <a:headEnd/>
            <a:tailEnd/>
          </a:ln>
          <a:effectLst/>
        </p:spPr>
        <p:txBody>
          <a:bodyPr wrap="none" lIns="19050" tIns="26988" rIns="19050" bIns="26988"/>
          <a:lstStyle/>
          <a:p>
            <a:pPr algn="ctr">
              <a:lnSpc>
                <a:spcPct val="70000"/>
              </a:lnSpc>
            </a:pPr>
            <a:r>
              <a:rPr lang="en-US" sz="2800" spc="-150" dirty="0">
                <a:solidFill>
                  <a:srgbClr val="000000"/>
                </a:solidFill>
              </a:rPr>
              <a:t>Sign</a:t>
            </a:r>
          </a:p>
          <a:p>
            <a:pPr algn="ctr">
              <a:lnSpc>
                <a:spcPct val="70000"/>
              </a:lnSpc>
            </a:pPr>
            <a:r>
              <a:rPr lang="en-US" sz="2800" spc="-150" dirty="0">
                <a:solidFill>
                  <a:srgbClr val="000000"/>
                </a:solidFill>
              </a:rPr>
              <a:t>Extend</a:t>
            </a:r>
          </a:p>
        </p:txBody>
      </p:sp>
      <p:sp>
        <p:nvSpPr>
          <p:cNvPr id="1300596" name="Line 116"/>
          <p:cNvSpPr>
            <a:spLocks noChangeShapeType="1"/>
          </p:cNvSpPr>
          <p:nvPr/>
        </p:nvSpPr>
        <p:spPr bwMode="auto">
          <a:xfrm>
            <a:off x="8890546" y="2667000"/>
            <a:ext cx="299416" cy="0"/>
          </a:xfrm>
          <a:prstGeom prst="line">
            <a:avLst/>
          </a:prstGeom>
          <a:noFill/>
          <a:ln w="28575">
            <a:solidFill>
              <a:schemeClr val="tx1"/>
            </a:solidFill>
            <a:round/>
            <a:headEnd/>
            <a:tailEnd/>
          </a:ln>
          <a:effectLst/>
        </p:spPr>
        <p:txBody>
          <a:bodyPr/>
          <a:lstStyle/>
          <a:p>
            <a:endParaRPr lang="en-US"/>
          </a:p>
        </p:txBody>
      </p:sp>
      <p:sp>
        <p:nvSpPr>
          <p:cNvPr id="1300597" name="Line 117"/>
          <p:cNvSpPr>
            <a:spLocks noChangeShapeType="1"/>
          </p:cNvSpPr>
          <p:nvPr/>
        </p:nvSpPr>
        <p:spPr bwMode="auto">
          <a:xfrm>
            <a:off x="8391520" y="2971800"/>
            <a:ext cx="299416" cy="0"/>
          </a:xfrm>
          <a:prstGeom prst="line">
            <a:avLst/>
          </a:prstGeom>
          <a:noFill/>
          <a:ln w="12700">
            <a:solidFill>
              <a:schemeClr val="accent1"/>
            </a:solidFill>
            <a:round/>
            <a:headEnd/>
            <a:tailEnd type="triangle" w="med" len="med"/>
          </a:ln>
          <a:effectLst/>
        </p:spPr>
        <p:txBody>
          <a:bodyPr/>
          <a:lstStyle/>
          <a:p>
            <a:endParaRPr lang="en-US"/>
          </a:p>
        </p:txBody>
      </p:sp>
      <p:sp>
        <p:nvSpPr>
          <p:cNvPr id="1300598" name="Line 118"/>
          <p:cNvSpPr>
            <a:spLocks noChangeShapeType="1"/>
          </p:cNvSpPr>
          <p:nvPr/>
        </p:nvSpPr>
        <p:spPr bwMode="auto">
          <a:xfrm>
            <a:off x="8890546" y="2971800"/>
            <a:ext cx="299416" cy="0"/>
          </a:xfrm>
          <a:prstGeom prst="line">
            <a:avLst/>
          </a:prstGeom>
          <a:noFill/>
          <a:ln w="12700">
            <a:solidFill>
              <a:schemeClr val="accent1"/>
            </a:solidFill>
            <a:round/>
            <a:headEnd/>
            <a:tailEnd/>
          </a:ln>
          <a:effectLst/>
        </p:spPr>
        <p:txBody>
          <a:bodyPr/>
          <a:lstStyle/>
          <a:p>
            <a:endParaRPr lang="en-US"/>
          </a:p>
        </p:txBody>
      </p:sp>
      <p:sp>
        <p:nvSpPr>
          <p:cNvPr id="1300599" name="Text Box 119"/>
          <p:cNvSpPr txBox="1">
            <a:spLocks noChangeArrowheads="1"/>
          </p:cNvSpPr>
          <p:nvPr/>
        </p:nvSpPr>
        <p:spPr bwMode="auto">
          <a:xfrm>
            <a:off x="5302299" y="1040570"/>
            <a:ext cx="1032655" cy="523220"/>
          </a:xfrm>
          <a:prstGeom prst="rect">
            <a:avLst/>
          </a:prstGeom>
          <a:noFill/>
          <a:ln w="12700">
            <a:noFill/>
            <a:miter lim="800000"/>
            <a:headEnd/>
            <a:tailEnd/>
          </a:ln>
          <a:effectLst/>
        </p:spPr>
        <p:txBody>
          <a:bodyPr wrap="none">
            <a:spAutoFit/>
          </a:bodyPr>
          <a:lstStyle/>
          <a:p>
            <a:r>
              <a:rPr lang="en-US" sz="2800" b="1" dirty="0">
                <a:solidFill>
                  <a:schemeClr val="accent2"/>
                </a:solidFill>
              </a:rPr>
              <a:t>ID/EX</a:t>
            </a:r>
          </a:p>
        </p:txBody>
      </p:sp>
      <p:sp>
        <p:nvSpPr>
          <p:cNvPr id="1300600" name="Text Box 120"/>
          <p:cNvSpPr txBox="1">
            <a:spLocks noChangeArrowheads="1"/>
          </p:cNvSpPr>
          <p:nvPr/>
        </p:nvSpPr>
        <p:spPr bwMode="auto">
          <a:xfrm>
            <a:off x="8020459" y="1249363"/>
            <a:ext cx="1513556" cy="523220"/>
          </a:xfrm>
          <a:prstGeom prst="rect">
            <a:avLst/>
          </a:prstGeom>
          <a:noFill/>
          <a:ln w="12700">
            <a:noFill/>
            <a:miter lim="800000"/>
            <a:headEnd/>
            <a:tailEnd/>
          </a:ln>
          <a:effectLst/>
        </p:spPr>
        <p:txBody>
          <a:bodyPr wrap="none">
            <a:spAutoFit/>
          </a:bodyPr>
          <a:lstStyle/>
          <a:p>
            <a:r>
              <a:rPr lang="en-US" sz="2800" b="1" dirty="0">
                <a:solidFill>
                  <a:schemeClr val="accent2"/>
                </a:solidFill>
              </a:rPr>
              <a:t>EX/MEM</a:t>
            </a:r>
          </a:p>
        </p:txBody>
      </p:sp>
      <p:sp>
        <p:nvSpPr>
          <p:cNvPr id="1300601" name="Text Box 121"/>
          <p:cNvSpPr txBox="1">
            <a:spLocks noChangeArrowheads="1"/>
          </p:cNvSpPr>
          <p:nvPr/>
        </p:nvSpPr>
        <p:spPr bwMode="auto">
          <a:xfrm>
            <a:off x="10487429" y="2129855"/>
            <a:ext cx="1669047" cy="523220"/>
          </a:xfrm>
          <a:prstGeom prst="rect">
            <a:avLst/>
          </a:prstGeom>
          <a:noFill/>
          <a:ln w="12700">
            <a:noFill/>
            <a:miter lim="800000"/>
            <a:headEnd/>
            <a:tailEnd/>
          </a:ln>
          <a:effectLst/>
        </p:spPr>
        <p:txBody>
          <a:bodyPr wrap="none">
            <a:spAutoFit/>
          </a:bodyPr>
          <a:lstStyle/>
          <a:p>
            <a:r>
              <a:rPr lang="en-US" sz="2800" b="1">
                <a:solidFill>
                  <a:schemeClr val="accent2"/>
                </a:solidFill>
              </a:rPr>
              <a:t>MEM/WB</a:t>
            </a:r>
          </a:p>
        </p:txBody>
      </p:sp>
      <p:sp>
        <p:nvSpPr>
          <p:cNvPr id="1300602" name="Rectangle 122"/>
          <p:cNvSpPr>
            <a:spLocks noChangeArrowheads="1"/>
          </p:cNvSpPr>
          <p:nvPr/>
        </p:nvSpPr>
        <p:spPr bwMode="auto">
          <a:xfrm>
            <a:off x="5696779" y="1981200"/>
            <a:ext cx="19961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0603" name="Rectangle 123"/>
          <p:cNvSpPr>
            <a:spLocks noChangeArrowheads="1"/>
          </p:cNvSpPr>
          <p:nvPr/>
        </p:nvSpPr>
        <p:spPr bwMode="auto">
          <a:xfrm>
            <a:off x="5696779" y="1752600"/>
            <a:ext cx="19961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0604" name="Rectangle 124"/>
          <p:cNvSpPr>
            <a:spLocks noChangeArrowheads="1"/>
          </p:cNvSpPr>
          <p:nvPr/>
        </p:nvSpPr>
        <p:spPr bwMode="auto">
          <a:xfrm>
            <a:off x="5696779" y="1524000"/>
            <a:ext cx="19961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0605" name="Rectangle 125"/>
          <p:cNvSpPr>
            <a:spLocks noChangeArrowheads="1"/>
          </p:cNvSpPr>
          <p:nvPr/>
        </p:nvSpPr>
        <p:spPr bwMode="auto">
          <a:xfrm>
            <a:off x="8690935" y="1981200"/>
            <a:ext cx="19961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0606" name="Rectangle 126"/>
          <p:cNvSpPr>
            <a:spLocks noChangeArrowheads="1"/>
          </p:cNvSpPr>
          <p:nvPr/>
        </p:nvSpPr>
        <p:spPr bwMode="auto">
          <a:xfrm>
            <a:off x="8690935" y="1752600"/>
            <a:ext cx="19961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0607" name="Rectangle 127"/>
          <p:cNvSpPr>
            <a:spLocks noChangeArrowheads="1"/>
          </p:cNvSpPr>
          <p:nvPr/>
        </p:nvSpPr>
        <p:spPr bwMode="auto">
          <a:xfrm>
            <a:off x="10886650" y="2590800"/>
            <a:ext cx="19961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0608" name="Rectangle 128"/>
          <p:cNvSpPr>
            <a:spLocks noChangeArrowheads="1"/>
          </p:cNvSpPr>
          <p:nvPr/>
        </p:nvSpPr>
        <p:spPr bwMode="auto">
          <a:xfrm>
            <a:off x="4443761" y="1612900"/>
            <a:ext cx="698636" cy="304800"/>
          </a:xfrm>
          <a:prstGeom prst="rect">
            <a:avLst/>
          </a:prstGeom>
          <a:noFill/>
          <a:ln w="12700">
            <a:noFill/>
            <a:miter lim="800000"/>
            <a:headEnd/>
            <a:tailEnd/>
          </a:ln>
          <a:effectLst/>
        </p:spPr>
        <p:txBody>
          <a:bodyPr wrap="none" lIns="19050" tIns="26988" rIns="19050" bIns="26988"/>
          <a:lstStyle/>
          <a:p>
            <a:pPr algn="ctr"/>
            <a:r>
              <a:rPr lang="en-US" sz="2800" spc="-150" dirty="0" smtClean="0"/>
              <a:t>Control</a:t>
            </a:r>
            <a:endParaRPr lang="en-US" sz="2800" spc="-150" dirty="0"/>
          </a:p>
        </p:txBody>
      </p:sp>
      <p:sp>
        <p:nvSpPr>
          <p:cNvPr id="1300609" name="Oval 129"/>
          <p:cNvSpPr>
            <a:spLocks noChangeArrowheads="1"/>
          </p:cNvSpPr>
          <p:nvPr/>
        </p:nvSpPr>
        <p:spPr bwMode="auto">
          <a:xfrm>
            <a:off x="4361210" y="1371600"/>
            <a:ext cx="882693" cy="990600"/>
          </a:xfrm>
          <a:prstGeom prst="ellipse">
            <a:avLst/>
          </a:prstGeom>
          <a:noFill/>
          <a:ln w="12700">
            <a:solidFill>
              <a:schemeClr val="accent1"/>
            </a:solidFill>
            <a:round/>
            <a:headEnd/>
            <a:tailEnd/>
          </a:ln>
          <a:effectLst/>
        </p:spPr>
        <p:txBody>
          <a:bodyPr wrap="none" anchor="ctr"/>
          <a:lstStyle/>
          <a:p>
            <a:endParaRPr lang="en-US"/>
          </a:p>
        </p:txBody>
      </p:sp>
      <p:sp>
        <p:nvSpPr>
          <p:cNvPr id="1300610" name="Line 130"/>
          <p:cNvSpPr>
            <a:spLocks noChangeShapeType="1"/>
          </p:cNvSpPr>
          <p:nvPr/>
        </p:nvSpPr>
        <p:spPr bwMode="auto">
          <a:xfrm>
            <a:off x="3401259" y="1905000"/>
            <a:ext cx="0" cy="1219200"/>
          </a:xfrm>
          <a:prstGeom prst="line">
            <a:avLst/>
          </a:prstGeom>
          <a:noFill/>
          <a:ln w="12700">
            <a:solidFill>
              <a:schemeClr val="accent1"/>
            </a:solidFill>
            <a:round/>
            <a:headEnd/>
            <a:tailEnd/>
          </a:ln>
          <a:effectLst/>
        </p:spPr>
        <p:txBody>
          <a:bodyPr/>
          <a:lstStyle/>
          <a:p>
            <a:endParaRPr lang="en-US"/>
          </a:p>
        </p:txBody>
      </p:sp>
      <p:sp>
        <p:nvSpPr>
          <p:cNvPr id="1300611" name="Line 131"/>
          <p:cNvSpPr>
            <a:spLocks noChangeShapeType="1"/>
          </p:cNvSpPr>
          <p:nvPr/>
        </p:nvSpPr>
        <p:spPr bwMode="auto">
          <a:xfrm>
            <a:off x="3401259" y="1905000"/>
            <a:ext cx="698636" cy="0"/>
          </a:xfrm>
          <a:prstGeom prst="line">
            <a:avLst/>
          </a:prstGeom>
          <a:noFill/>
          <a:ln w="12700">
            <a:solidFill>
              <a:schemeClr val="accent1"/>
            </a:solidFill>
            <a:round/>
            <a:headEnd/>
            <a:tailEnd type="triangle" w="med" len="med"/>
          </a:ln>
          <a:effectLst/>
        </p:spPr>
        <p:txBody>
          <a:bodyPr/>
          <a:lstStyle/>
          <a:p>
            <a:endParaRPr lang="en-US"/>
          </a:p>
        </p:txBody>
      </p:sp>
      <p:sp>
        <p:nvSpPr>
          <p:cNvPr id="1300612" name="Line 132"/>
          <p:cNvSpPr>
            <a:spLocks noChangeShapeType="1"/>
          </p:cNvSpPr>
          <p:nvPr/>
        </p:nvSpPr>
        <p:spPr bwMode="auto">
          <a:xfrm>
            <a:off x="5197753" y="1676400"/>
            <a:ext cx="499026" cy="0"/>
          </a:xfrm>
          <a:prstGeom prst="line">
            <a:avLst/>
          </a:prstGeom>
          <a:noFill/>
          <a:ln w="12700">
            <a:solidFill>
              <a:schemeClr val="accent1"/>
            </a:solidFill>
            <a:round/>
            <a:headEnd/>
            <a:tailEnd type="triangle" w="med" len="med"/>
          </a:ln>
          <a:effectLst/>
        </p:spPr>
        <p:txBody>
          <a:bodyPr/>
          <a:lstStyle/>
          <a:p>
            <a:endParaRPr lang="en-US"/>
          </a:p>
        </p:txBody>
      </p:sp>
      <p:sp>
        <p:nvSpPr>
          <p:cNvPr id="1300613" name="Line 133"/>
          <p:cNvSpPr>
            <a:spLocks noChangeShapeType="1"/>
          </p:cNvSpPr>
          <p:nvPr/>
        </p:nvSpPr>
        <p:spPr bwMode="auto">
          <a:xfrm>
            <a:off x="5243903" y="1905000"/>
            <a:ext cx="452876" cy="0"/>
          </a:xfrm>
          <a:prstGeom prst="line">
            <a:avLst/>
          </a:prstGeom>
          <a:noFill/>
          <a:ln w="12700">
            <a:solidFill>
              <a:schemeClr val="accent1"/>
            </a:solidFill>
            <a:round/>
            <a:headEnd/>
            <a:tailEnd type="triangle" w="med" len="med"/>
          </a:ln>
          <a:effectLst/>
        </p:spPr>
        <p:txBody>
          <a:bodyPr/>
          <a:lstStyle/>
          <a:p>
            <a:endParaRPr lang="en-US"/>
          </a:p>
        </p:txBody>
      </p:sp>
      <p:sp>
        <p:nvSpPr>
          <p:cNvPr id="1300614" name="Line 134"/>
          <p:cNvSpPr>
            <a:spLocks noChangeShapeType="1"/>
          </p:cNvSpPr>
          <p:nvPr/>
        </p:nvSpPr>
        <p:spPr bwMode="auto">
          <a:xfrm>
            <a:off x="5197753" y="2133600"/>
            <a:ext cx="499026" cy="0"/>
          </a:xfrm>
          <a:prstGeom prst="line">
            <a:avLst/>
          </a:prstGeom>
          <a:noFill/>
          <a:ln w="12700">
            <a:solidFill>
              <a:schemeClr val="accent1"/>
            </a:solidFill>
            <a:round/>
            <a:headEnd/>
            <a:tailEnd type="triangle" w="med" len="med"/>
          </a:ln>
          <a:effectLst/>
        </p:spPr>
        <p:txBody>
          <a:bodyPr/>
          <a:lstStyle/>
          <a:p>
            <a:endParaRPr lang="en-US"/>
          </a:p>
        </p:txBody>
      </p:sp>
      <p:sp>
        <p:nvSpPr>
          <p:cNvPr id="1300615" name="Line 135"/>
          <p:cNvSpPr>
            <a:spLocks noChangeShapeType="1"/>
          </p:cNvSpPr>
          <p:nvPr/>
        </p:nvSpPr>
        <p:spPr bwMode="auto">
          <a:xfrm>
            <a:off x="8890546" y="2133600"/>
            <a:ext cx="1996104" cy="533400"/>
          </a:xfrm>
          <a:prstGeom prst="line">
            <a:avLst/>
          </a:prstGeom>
          <a:noFill/>
          <a:ln w="12700">
            <a:solidFill>
              <a:schemeClr val="accent1"/>
            </a:solidFill>
            <a:round/>
            <a:headEnd/>
            <a:tailEnd type="triangle" w="med" len="med"/>
          </a:ln>
          <a:effectLst/>
        </p:spPr>
        <p:txBody>
          <a:bodyPr/>
          <a:lstStyle/>
          <a:p>
            <a:endParaRPr lang="en-US"/>
          </a:p>
        </p:txBody>
      </p:sp>
      <p:sp>
        <p:nvSpPr>
          <p:cNvPr id="1300616" name="Line 136"/>
          <p:cNvSpPr>
            <a:spLocks noChangeShapeType="1"/>
          </p:cNvSpPr>
          <p:nvPr/>
        </p:nvSpPr>
        <p:spPr bwMode="auto">
          <a:xfrm>
            <a:off x="5896390" y="2133600"/>
            <a:ext cx="2794546" cy="0"/>
          </a:xfrm>
          <a:prstGeom prst="line">
            <a:avLst/>
          </a:prstGeom>
          <a:noFill/>
          <a:ln w="12700">
            <a:solidFill>
              <a:schemeClr val="accent1"/>
            </a:solidFill>
            <a:round/>
            <a:headEnd/>
            <a:tailEnd type="triangle" w="med" len="med"/>
          </a:ln>
          <a:effectLst/>
        </p:spPr>
        <p:txBody>
          <a:bodyPr/>
          <a:lstStyle/>
          <a:p>
            <a:endParaRPr lang="en-US"/>
          </a:p>
        </p:txBody>
      </p:sp>
      <p:sp>
        <p:nvSpPr>
          <p:cNvPr id="1300617" name="Line 137"/>
          <p:cNvSpPr>
            <a:spLocks noChangeShapeType="1"/>
          </p:cNvSpPr>
          <p:nvPr/>
        </p:nvSpPr>
        <p:spPr bwMode="auto">
          <a:xfrm>
            <a:off x="5896390" y="1905000"/>
            <a:ext cx="2794546" cy="0"/>
          </a:xfrm>
          <a:prstGeom prst="line">
            <a:avLst/>
          </a:prstGeom>
          <a:noFill/>
          <a:ln w="12700">
            <a:solidFill>
              <a:schemeClr val="accent1"/>
            </a:solidFill>
            <a:round/>
            <a:headEnd/>
            <a:tailEnd type="triangle" w="med" len="med"/>
          </a:ln>
          <a:effectLst/>
        </p:spPr>
        <p:txBody>
          <a:bodyPr/>
          <a:lstStyle/>
          <a:p>
            <a:endParaRPr lang="en-US"/>
          </a:p>
        </p:txBody>
      </p:sp>
      <p:sp>
        <p:nvSpPr>
          <p:cNvPr id="1300618" name="Line 138"/>
          <p:cNvSpPr>
            <a:spLocks noChangeShapeType="1"/>
          </p:cNvSpPr>
          <p:nvPr/>
        </p:nvSpPr>
        <p:spPr bwMode="auto">
          <a:xfrm>
            <a:off x="5896390" y="1600200"/>
            <a:ext cx="798442" cy="0"/>
          </a:xfrm>
          <a:prstGeom prst="line">
            <a:avLst/>
          </a:prstGeom>
          <a:noFill/>
          <a:ln w="12700">
            <a:solidFill>
              <a:schemeClr val="accent1"/>
            </a:solidFill>
            <a:round/>
            <a:headEnd/>
            <a:tailEnd/>
          </a:ln>
          <a:effectLst/>
        </p:spPr>
        <p:txBody>
          <a:bodyPr/>
          <a:lstStyle/>
          <a:p>
            <a:endParaRPr lang="en-US"/>
          </a:p>
        </p:txBody>
      </p:sp>
      <p:sp>
        <p:nvSpPr>
          <p:cNvPr id="1300619" name="Line 139"/>
          <p:cNvSpPr>
            <a:spLocks noChangeShapeType="1"/>
          </p:cNvSpPr>
          <p:nvPr/>
        </p:nvSpPr>
        <p:spPr bwMode="auto">
          <a:xfrm>
            <a:off x="11585286"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300620" name="Line 140"/>
          <p:cNvSpPr>
            <a:spLocks noChangeShapeType="1"/>
          </p:cNvSpPr>
          <p:nvPr/>
        </p:nvSpPr>
        <p:spPr bwMode="auto">
          <a:xfrm>
            <a:off x="8890546" y="1905000"/>
            <a:ext cx="898247" cy="0"/>
          </a:xfrm>
          <a:prstGeom prst="line">
            <a:avLst/>
          </a:prstGeom>
          <a:noFill/>
          <a:ln w="12700">
            <a:solidFill>
              <a:schemeClr val="accent1"/>
            </a:solidFill>
            <a:round/>
            <a:headEnd/>
            <a:tailEnd/>
          </a:ln>
          <a:effectLst/>
        </p:spPr>
        <p:txBody>
          <a:bodyPr/>
          <a:lstStyle/>
          <a:p>
            <a:endParaRPr lang="en-US"/>
          </a:p>
        </p:txBody>
      </p:sp>
      <p:sp>
        <p:nvSpPr>
          <p:cNvPr id="1300621" name="Line 141"/>
          <p:cNvSpPr>
            <a:spLocks noChangeShapeType="1"/>
          </p:cNvSpPr>
          <p:nvPr/>
        </p:nvSpPr>
        <p:spPr bwMode="auto">
          <a:xfrm>
            <a:off x="11086260" y="2743200"/>
            <a:ext cx="499026" cy="0"/>
          </a:xfrm>
          <a:prstGeom prst="line">
            <a:avLst/>
          </a:prstGeom>
          <a:noFill/>
          <a:ln w="12700">
            <a:solidFill>
              <a:schemeClr val="accent1"/>
            </a:solidFill>
            <a:round/>
            <a:headEnd/>
            <a:tailEnd/>
          </a:ln>
          <a:effectLst/>
        </p:spPr>
        <p:txBody>
          <a:bodyPr/>
          <a:lstStyle/>
          <a:p>
            <a:endParaRPr lang="en-US"/>
          </a:p>
        </p:txBody>
      </p:sp>
      <p:sp>
        <p:nvSpPr>
          <p:cNvPr id="1300622" name="Line 142"/>
          <p:cNvSpPr>
            <a:spLocks noChangeShapeType="1"/>
          </p:cNvSpPr>
          <p:nvPr/>
        </p:nvSpPr>
        <p:spPr bwMode="auto">
          <a:xfrm>
            <a:off x="9788793"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300623" name="Line 143"/>
          <p:cNvSpPr>
            <a:spLocks noChangeShapeType="1"/>
          </p:cNvSpPr>
          <p:nvPr/>
        </p:nvSpPr>
        <p:spPr bwMode="auto">
          <a:xfrm>
            <a:off x="6694831"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300624" name="AutoShape 144"/>
          <p:cNvSpPr>
            <a:spLocks noChangeArrowheads="1"/>
          </p:cNvSpPr>
          <p:nvPr/>
        </p:nvSpPr>
        <p:spPr bwMode="auto">
          <a:xfrm rot="16200000">
            <a:off x="6308379" y="5222392"/>
            <a:ext cx="685800" cy="29941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0625" name="Line 145"/>
          <p:cNvSpPr>
            <a:spLocks noChangeShapeType="1"/>
          </p:cNvSpPr>
          <p:nvPr/>
        </p:nvSpPr>
        <p:spPr bwMode="auto">
          <a:xfrm>
            <a:off x="6794636" y="5334000"/>
            <a:ext cx="1896299" cy="0"/>
          </a:xfrm>
          <a:prstGeom prst="line">
            <a:avLst/>
          </a:prstGeom>
          <a:noFill/>
          <a:ln w="19050">
            <a:solidFill>
              <a:schemeClr val="tx1"/>
            </a:solidFill>
            <a:round/>
            <a:headEnd/>
            <a:tailEnd/>
          </a:ln>
          <a:effectLst/>
        </p:spPr>
        <p:txBody>
          <a:bodyPr/>
          <a:lstStyle/>
          <a:p>
            <a:endParaRPr lang="en-US"/>
          </a:p>
        </p:txBody>
      </p:sp>
      <p:sp>
        <p:nvSpPr>
          <p:cNvPr id="1300626" name="Oval 146"/>
          <p:cNvSpPr>
            <a:spLocks noChangeArrowheads="1"/>
          </p:cNvSpPr>
          <p:nvPr/>
        </p:nvSpPr>
        <p:spPr bwMode="auto">
          <a:xfrm>
            <a:off x="7773977" y="4343400"/>
            <a:ext cx="835866" cy="533400"/>
          </a:xfrm>
          <a:prstGeom prst="ellipse">
            <a:avLst/>
          </a:prstGeom>
          <a:noFill/>
          <a:ln w="12700">
            <a:solidFill>
              <a:schemeClr val="accent1"/>
            </a:solidFill>
            <a:round/>
            <a:headEnd/>
            <a:tailEnd/>
          </a:ln>
          <a:effectLst/>
        </p:spPr>
        <p:txBody>
          <a:bodyPr wrap="none" anchor="ctr"/>
          <a:lstStyle/>
          <a:p>
            <a:endParaRPr lang="en-US" sz="2800" dirty="0"/>
          </a:p>
        </p:txBody>
      </p:sp>
      <p:sp>
        <p:nvSpPr>
          <p:cNvPr id="1300627" name="Rectangle 147"/>
          <p:cNvSpPr>
            <a:spLocks noChangeArrowheads="1"/>
          </p:cNvSpPr>
          <p:nvPr/>
        </p:nvSpPr>
        <p:spPr bwMode="auto">
          <a:xfrm>
            <a:off x="7892494" y="4329109"/>
            <a:ext cx="598831" cy="457200"/>
          </a:xfrm>
          <a:prstGeom prst="rect">
            <a:avLst/>
          </a:prstGeom>
          <a:noFill/>
          <a:ln w="12700">
            <a:noFill/>
            <a:miter lim="800000"/>
            <a:headEnd/>
            <a:tailEnd/>
          </a:ln>
          <a:effectLst/>
        </p:spPr>
        <p:txBody>
          <a:bodyPr wrap="none" lIns="19050" tIns="26988" rIns="19050" bIns="26988"/>
          <a:lstStyle/>
          <a:p>
            <a:pPr algn="ctr" defTabSz="904875">
              <a:lnSpc>
                <a:spcPct val="60000"/>
              </a:lnSpc>
              <a:tabLst>
                <a:tab pos="452438" algn="l"/>
                <a:tab pos="904875" algn="l"/>
                <a:tab pos="1357313" algn="l"/>
              </a:tabLst>
            </a:pPr>
            <a:r>
              <a:rPr lang="en-US" sz="2800" dirty="0"/>
              <a:t>ALU</a:t>
            </a:r>
          </a:p>
          <a:p>
            <a:pPr algn="ctr" defTabSz="904875">
              <a:lnSpc>
                <a:spcPct val="60000"/>
              </a:lnSpc>
              <a:tabLst>
                <a:tab pos="452438" algn="l"/>
                <a:tab pos="904875" algn="l"/>
                <a:tab pos="1357313" algn="l"/>
              </a:tabLst>
            </a:pPr>
            <a:r>
              <a:rPr lang="en-US" sz="2800" dirty="0" err="1"/>
              <a:t>cntrl</a:t>
            </a:r>
            <a:endParaRPr lang="en-US" sz="2800" dirty="0"/>
          </a:p>
        </p:txBody>
      </p:sp>
      <p:sp>
        <p:nvSpPr>
          <p:cNvPr id="1300628" name="Line 148"/>
          <p:cNvSpPr>
            <a:spLocks noChangeShapeType="1"/>
          </p:cNvSpPr>
          <p:nvPr/>
        </p:nvSpPr>
        <p:spPr bwMode="auto">
          <a:xfrm>
            <a:off x="6894442" y="4648200"/>
            <a:ext cx="998052" cy="0"/>
          </a:xfrm>
          <a:prstGeom prst="line">
            <a:avLst/>
          </a:prstGeom>
          <a:noFill/>
          <a:ln w="12700">
            <a:solidFill>
              <a:schemeClr val="accent1"/>
            </a:solidFill>
            <a:round/>
            <a:headEnd/>
            <a:tailEnd type="triangle" w="med" len="med"/>
          </a:ln>
          <a:effectLst/>
        </p:spPr>
        <p:txBody>
          <a:bodyPr/>
          <a:lstStyle/>
          <a:p>
            <a:endParaRPr lang="en-US"/>
          </a:p>
        </p:txBody>
      </p:sp>
      <p:sp>
        <p:nvSpPr>
          <p:cNvPr id="1300629" name="Line 149"/>
          <p:cNvSpPr>
            <a:spLocks noChangeShapeType="1"/>
          </p:cNvSpPr>
          <p:nvPr/>
        </p:nvSpPr>
        <p:spPr bwMode="auto">
          <a:xfrm flipV="1">
            <a:off x="8191909"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300630" name="AutoShape 150"/>
          <p:cNvSpPr>
            <a:spLocks noChangeArrowheads="1"/>
          </p:cNvSpPr>
          <p:nvPr/>
        </p:nvSpPr>
        <p:spPr bwMode="auto">
          <a:xfrm>
            <a:off x="9688987" y="2590800"/>
            <a:ext cx="499026"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300631" name="Line 151"/>
          <p:cNvSpPr>
            <a:spLocks noChangeShapeType="1"/>
          </p:cNvSpPr>
          <p:nvPr/>
        </p:nvSpPr>
        <p:spPr bwMode="auto">
          <a:xfrm flipV="1">
            <a:off x="9189961" y="2819400"/>
            <a:ext cx="499026" cy="0"/>
          </a:xfrm>
          <a:prstGeom prst="line">
            <a:avLst/>
          </a:prstGeom>
          <a:noFill/>
          <a:ln w="12700">
            <a:solidFill>
              <a:schemeClr val="accent1"/>
            </a:solidFill>
            <a:round/>
            <a:headEnd/>
            <a:tailEnd/>
          </a:ln>
          <a:effectLst/>
        </p:spPr>
        <p:txBody>
          <a:bodyPr/>
          <a:lstStyle/>
          <a:p>
            <a:endParaRPr lang="en-US"/>
          </a:p>
        </p:txBody>
      </p:sp>
      <p:sp>
        <p:nvSpPr>
          <p:cNvPr id="1300632" name="Line 152"/>
          <p:cNvSpPr>
            <a:spLocks noChangeShapeType="1"/>
          </p:cNvSpPr>
          <p:nvPr/>
        </p:nvSpPr>
        <p:spPr bwMode="auto">
          <a:xfrm>
            <a:off x="9189961" y="2819400"/>
            <a:ext cx="0" cy="152400"/>
          </a:xfrm>
          <a:prstGeom prst="line">
            <a:avLst/>
          </a:prstGeom>
          <a:noFill/>
          <a:ln w="12700">
            <a:solidFill>
              <a:schemeClr val="accent1"/>
            </a:solidFill>
            <a:round/>
            <a:headEnd/>
            <a:tailEnd/>
          </a:ln>
          <a:effectLst/>
        </p:spPr>
        <p:txBody>
          <a:bodyPr/>
          <a:lstStyle/>
          <a:p>
            <a:endParaRPr lang="en-US"/>
          </a:p>
        </p:txBody>
      </p:sp>
      <p:sp>
        <p:nvSpPr>
          <p:cNvPr id="1300633" name="Rectangle 153"/>
          <p:cNvSpPr>
            <a:spLocks noChangeArrowheads="1"/>
          </p:cNvSpPr>
          <p:nvPr/>
        </p:nvSpPr>
        <p:spPr bwMode="auto">
          <a:xfrm>
            <a:off x="9379707" y="2212300"/>
            <a:ext cx="698636" cy="304800"/>
          </a:xfrm>
          <a:prstGeom prst="rect">
            <a:avLst/>
          </a:prstGeom>
          <a:noFill/>
          <a:ln w="12700">
            <a:noFill/>
            <a:miter lim="800000"/>
            <a:headEnd/>
            <a:tailEnd/>
          </a:ln>
          <a:effectLst/>
        </p:spPr>
        <p:txBody>
          <a:bodyPr wrap="none" lIns="19050" tIns="26988" rIns="19050" bIns="26988"/>
          <a:lstStyle/>
          <a:p>
            <a:pPr algn="ctr"/>
            <a:r>
              <a:rPr lang="en-US" sz="2800" b="1" dirty="0"/>
              <a:t>Branch</a:t>
            </a:r>
          </a:p>
        </p:txBody>
      </p:sp>
      <p:sp>
        <p:nvSpPr>
          <p:cNvPr id="1300634" name="Line 154"/>
          <p:cNvSpPr>
            <a:spLocks noChangeShapeType="1"/>
          </p:cNvSpPr>
          <p:nvPr/>
        </p:nvSpPr>
        <p:spPr bwMode="auto">
          <a:xfrm>
            <a:off x="9489377" y="2667000"/>
            <a:ext cx="199610" cy="0"/>
          </a:xfrm>
          <a:prstGeom prst="line">
            <a:avLst/>
          </a:prstGeom>
          <a:noFill/>
          <a:ln w="12700">
            <a:solidFill>
              <a:schemeClr val="accent1"/>
            </a:solidFill>
            <a:round/>
            <a:headEnd/>
            <a:tailEnd/>
          </a:ln>
          <a:effectLst/>
        </p:spPr>
        <p:txBody>
          <a:bodyPr/>
          <a:lstStyle/>
          <a:p>
            <a:endParaRPr lang="en-US"/>
          </a:p>
        </p:txBody>
      </p:sp>
      <p:sp>
        <p:nvSpPr>
          <p:cNvPr id="1300635" name="Line 155"/>
          <p:cNvSpPr>
            <a:spLocks noChangeShapeType="1"/>
          </p:cNvSpPr>
          <p:nvPr/>
        </p:nvSpPr>
        <p:spPr bwMode="auto">
          <a:xfrm>
            <a:off x="10387624" y="838200"/>
            <a:ext cx="0" cy="1905000"/>
          </a:xfrm>
          <a:prstGeom prst="line">
            <a:avLst/>
          </a:prstGeom>
          <a:noFill/>
          <a:ln w="12700">
            <a:solidFill>
              <a:schemeClr val="accent1"/>
            </a:solidFill>
            <a:round/>
            <a:headEnd/>
            <a:tailEnd/>
          </a:ln>
          <a:effectLst/>
        </p:spPr>
        <p:txBody>
          <a:bodyPr/>
          <a:lstStyle/>
          <a:p>
            <a:endParaRPr lang="en-US"/>
          </a:p>
        </p:txBody>
      </p:sp>
      <p:sp>
        <p:nvSpPr>
          <p:cNvPr id="1300636" name="Line 156"/>
          <p:cNvSpPr>
            <a:spLocks noChangeShapeType="1"/>
          </p:cNvSpPr>
          <p:nvPr/>
        </p:nvSpPr>
        <p:spPr bwMode="auto">
          <a:xfrm>
            <a:off x="10188013" y="2743200"/>
            <a:ext cx="199610" cy="0"/>
          </a:xfrm>
          <a:prstGeom prst="line">
            <a:avLst/>
          </a:prstGeom>
          <a:noFill/>
          <a:ln w="12700">
            <a:solidFill>
              <a:schemeClr val="accent1"/>
            </a:solidFill>
            <a:round/>
            <a:headEnd/>
            <a:tailEnd/>
          </a:ln>
          <a:effectLst/>
        </p:spPr>
        <p:txBody>
          <a:bodyPr/>
          <a:lstStyle/>
          <a:p>
            <a:endParaRPr lang="en-US"/>
          </a:p>
        </p:txBody>
      </p:sp>
      <p:sp>
        <p:nvSpPr>
          <p:cNvPr id="1300637" name="Line 157"/>
          <p:cNvSpPr>
            <a:spLocks noChangeShapeType="1"/>
          </p:cNvSpPr>
          <p:nvPr/>
        </p:nvSpPr>
        <p:spPr bwMode="auto">
          <a:xfrm>
            <a:off x="1305350" y="838200"/>
            <a:ext cx="9082274" cy="0"/>
          </a:xfrm>
          <a:prstGeom prst="line">
            <a:avLst/>
          </a:prstGeom>
          <a:noFill/>
          <a:ln w="12700">
            <a:solidFill>
              <a:schemeClr val="accent1"/>
            </a:solidFill>
            <a:round/>
            <a:headEnd/>
            <a:tailEnd/>
          </a:ln>
          <a:effectLst/>
        </p:spPr>
        <p:txBody>
          <a:bodyPr/>
          <a:lstStyle/>
          <a:p>
            <a:endParaRPr lang="en-US"/>
          </a:p>
        </p:txBody>
      </p:sp>
      <p:sp>
        <p:nvSpPr>
          <p:cNvPr id="1300638" name="Line 158"/>
          <p:cNvSpPr>
            <a:spLocks noChangeShapeType="1"/>
          </p:cNvSpPr>
          <p:nvPr/>
        </p:nvSpPr>
        <p:spPr bwMode="auto">
          <a:xfrm>
            <a:off x="1305350" y="838200"/>
            <a:ext cx="0" cy="228600"/>
          </a:xfrm>
          <a:prstGeom prst="line">
            <a:avLst/>
          </a:prstGeom>
          <a:noFill/>
          <a:ln w="12700">
            <a:solidFill>
              <a:schemeClr val="accent1"/>
            </a:solidFill>
            <a:round/>
            <a:headEnd/>
            <a:tailEnd/>
          </a:ln>
          <a:effectLst/>
        </p:spPr>
        <p:txBody>
          <a:bodyPr/>
          <a:lstStyle/>
          <a:p>
            <a:endParaRPr lang="en-US"/>
          </a:p>
        </p:txBody>
      </p:sp>
      <p:sp>
        <p:nvSpPr>
          <p:cNvPr id="1300642" name="Line 162"/>
          <p:cNvSpPr>
            <a:spLocks noChangeShapeType="1"/>
          </p:cNvSpPr>
          <p:nvPr/>
        </p:nvSpPr>
        <p:spPr bwMode="auto">
          <a:xfrm>
            <a:off x="6592688" y="4410074"/>
            <a:ext cx="601170" cy="0"/>
          </a:xfrm>
          <a:prstGeom prst="line">
            <a:avLst/>
          </a:prstGeom>
          <a:noFill/>
          <a:ln w="28575">
            <a:solidFill>
              <a:schemeClr val="tx1"/>
            </a:solidFill>
            <a:round/>
            <a:headEnd/>
            <a:tailEnd type="triangle" w="med" len="med"/>
          </a:ln>
          <a:effectLst/>
        </p:spPr>
        <p:txBody>
          <a:bodyPr/>
          <a:lstStyle/>
          <a:p>
            <a:endParaRPr lang="en-US"/>
          </a:p>
        </p:txBody>
      </p:sp>
      <p:sp>
        <p:nvSpPr>
          <p:cNvPr id="1300649" name="Line 169"/>
          <p:cNvSpPr>
            <a:spLocks noChangeShapeType="1"/>
          </p:cNvSpPr>
          <p:nvPr/>
        </p:nvSpPr>
        <p:spPr bwMode="auto">
          <a:xfrm flipH="1">
            <a:off x="5696779" y="3124200"/>
            <a:ext cx="199608" cy="228600"/>
          </a:xfrm>
          <a:prstGeom prst="line">
            <a:avLst/>
          </a:prstGeom>
          <a:noFill/>
          <a:ln w="28575" cap="rnd">
            <a:solidFill>
              <a:schemeClr val="accent2"/>
            </a:solidFill>
            <a:prstDash val="sysDot"/>
            <a:round/>
            <a:headEnd/>
            <a:tailEnd/>
          </a:ln>
          <a:effectLst/>
        </p:spPr>
        <p:txBody>
          <a:bodyPr/>
          <a:lstStyle/>
          <a:p>
            <a:endParaRPr lang="en-US"/>
          </a:p>
        </p:txBody>
      </p:sp>
      <p:sp>
        <p:nvSpPr>
          <p:cNvPr id="1300650" name="Line 170"/>
          <p:cNvSpPr>
            <a:spLocks noChangeShapeType="1"/>
          </p:cNvSpPr>
          <p:nvPr/>
        </p:nvSpPr>
        <p:spPr bwMode="auto">
          <a:xfrm flipH="1">
            <a:off x="8690935" y="4191000"/>
            <a:ext cx="199610" cy="762000"/>
          </a:xfrm>
          <a:prstGeom prst="line">
            <a:avLst/>
          </a:prstGeom>
          <a:noFill/>
          <a:ln w="28575" cap="rnd">
            <a:solidFill>
              <a:schemeClr val="accent2"/>
            </a:solidFill>
            <a:prstDash val="sysDot"/>
            <a:round/>
            <a:headEnd/>
            <a:tailEnd/>
          </a:ln>
          <a:effectLst/>
        </p:spPr>
        <p:txBody>
          <a:bodyPr/>
          <a:lstStyle/>
          <a:p>
            <a:endParaRPr lang="en-US"/>
          </a:p>
        </p:txBody>
      </p:sp>
      <p:sp>
        <p:nvSpPr>
          <p:cNvPr id="1300653" name="Line 173"/>
          <p:cNvSpPr>
            <a:spLocks noChangeShapeType="1"/>
          </p:cNvSpPr>
          <p:nvPr/>
        </p:nvSpPr>
        <p:spPr bwMode="auto">
          <a:xfrm>
            <a:off x="11884702" y="3962400"/>
            <a:ext cx="0" cy="2514600"/>
          </a:xfrm>
          <a:prstGeom prst="line">
            <a:avLst/>
          </a:prstGeom>
          <a:noFill/>
          <a:ln w="28575">
            <a:solidFill>
              <a:schemeClr val="tx1"/>
            </a:solidFill>
            <a:round/>
            <a:headEnd/>
            <a:tailEnd/>
          </a:ln>
          <a:effectLst/>
        </p:spPr>
        <p:txBody>
          <a:bodyPr/>
          <a:lstStyle/>
          <a:p>
            <a:endParaRPr lang="en-US"/>
          </a:p>
        </p:txBody>
      </p:sp>
      <p:sp>
        <p:nvSpPr>
          <p:cNvPr id="1300654" name="Line 174"/>
          <p:cNvSpPr>
            <a:spLocks noChangeShapeType="1"/>
          </p:cNvSpPr>
          <p:nvPr/>
        </p:nvSpPr>
        <p:spPr bwMode="auto">
          <a:xfrm flipH="1">
            <a:off x="3501065" y="6477000"/>
            <a:ext cx="8383637" cy="0"/>
          </a:xfrm>
          <a:prstGeom prst="line">
            <a:avLst/>
          </a:prstGeom>
          <a:noFill/>
          <a:ln w="28575">
            <a:solidFill>
              <a:schemeClr val="tx1"/>
            </a:solidFill>
            <a:round/>
            <a:headEnd/>
            <a:tailEnd/>
          </a:ln>
          <a:effectLst/>
        </p:spPr>
        <p:txBody>
          <a:bodyPr/>
          <a:lstStyle/>
          <a:p>
            <a:endParaRPr lang="en-US"/>
          </a:p>
        </p:txBody>
      </p:sp>
      <p:sp>
        <p:nvSpPr>
          <p:cNvPr id="1300655" name="Line 175"/>
          <p:cNvSpPr>
            <a:spLocks noChangeShapeType="1"/>
          </p:cNvSpPr>
          <p:nvPr/>
        </p:nvSpPr>
        <p:spPr bwMode="auto">
          <a:xfrm>
            <a:off x="3501065" y="4267200"/>
            <a:ext cx="0" cy="2209800"/>
          </a:xfrm>
          <a:prstGeom prst="line">
            <a:avLst/>
          </a:prstGeom>
          <a:noFill/>
          <a:ln w="28575">
            <a:solidFill>
              <a:schemeClr val="tx1"/>
            </a:solidFill>
            <a:round/>
            <a:headEnd/>
            <a:tailEnd/>
          </a:ln>
          <a:effectLst/>
        </p:spPr>
        <p:txBody>
          <a:bodyPr/>
          <a:lstStyle/>
          <a:p>
            <a:endParaRPr lang="en-US"/>
          </a:p>
        </p:txBody>
      </p:sp>
      <p:sp>
        <p:nvSpPr>
          <p:cNvPr id="1300667" name="Line 187"/>
          <p:cNvSpPr>
            <a:spLocks noChangeShapeType="1"/>
          </p:cNvSpPr>
          <p:nvPr/>
        </p:nvSpPr>
        <p:spPr bwMode="auto">
          <a:xfrm>
            <a:off x="8990351" y="3810000"/>
            <a:ext cx="0" cy="1143000"/>
          </a:xfrm>
          <a:prstGeom prst="line">
            <a:avLst/>
          </a:prstGeom>
          <a:noFill/>
          <a:ln w="28575">
            <a:solidFill>
              <a:schemeClr val="tx1"/>
            </a:solidFill>
            <a:round/>
            <a:headEnd/>
            <a:tailEnd/>
          </a:ln>
          <a:effectLst/>
        </p:spPr>
        <p:txBody>
          <a:bodyPr/>
          <a:lstStyle/>
          <a:p>
            <a:endParaRPr lang="en-US"/>
          </a:p>
        </p:txBody>
      </p:sp>
      <p:sp>
        <p:nvSpPr>
          <p:cNvPr id="1300668" name="Line 188"/>
          <p:cNvSpPr>
            <a:spLocks noChangeShapeType="1"/>
          </p:cNvSpPr>
          <p:nvPr/>
        </p:nvSpPr>
        <p:spPr bwMode="auto">
          <a:xfrm>
            <a:off x="3401259" y="5486400"/>
            <a:ext cx="2295520" cy="0"/>
          </a:xfrm>
          <a:prstGeom prst="line">
            <a:avLst/>
          </a:prstGeom>
          <a:noFill/>
          <a:ln w="19050">
            <a:solidFill>
              <a:schemeClr val="tx1"/>
            </a:solidFill>
            <a:round/>
            <a:headEnd/>
            <a:tailEnd/>
          </a:ln>
          <a:effectLst/>
        </p:spPr>
        <p:txBody>
          <a:bodyPr/>
          <a:lstStyle/>
          <a:p>
            <a:endParaRPr lang="en-US"/>
          </a:p>
        </p:txBody>
      </p:sp>
      <p:sp>
        <p:nvSpPr>
          <p:cNvPr id="1300669" name="Line 189"/>
          <p:cNvSpPr>
            <a:spLocks noChangeShapeType="1"/>
          </p:cNvSpPr>
          <p:nvPr/>
        </p:nvSpPr>
        <p:spPr bwMode="auto">
          <a:xfrm>
            <a:off x="5896390" y="5486400"/>
            <a:ext cx="598831" cy="0"/>
          </a:xfrm>
          <a:prstGeom prst="line">
            <a:avLst/>
          </a:prstGeom>
          <a:noFill/>
          <a:ln w="19050">
            <a:solidFill>
              <a:schemeClr val="tx1"/>
            </a:solidFill>
            <a:round/>
            <a:headEnd/>
            <a:tailEnd/>
          </a:ln>
          <a:effectLst/>
        </p:spPr>
        <p:txBody>
          <a:bodyPr/>
          <a:lstStyle/>
          <a:p>
            <a:endParaRPr lang="en-US"/>
          </a:p>
        </p:txBody>
      </p:sp>
      <p:sp>
        <p:nvSpPr>
          <p:cNvPr id="207" name="Line 169"/>
          <p:cNvSpPr>
            <a:spLocks noChangeShapeType="1"/>
          </p:cNvSpPr>
          <p:nvPr/>
        </p:nvSpPr>
        <p:spPr bwMode="auto">
          <a:xfrm flipH="1" flipV="1">
            <a:off x="5696779" y="4114800"/>
            <a:ext cx="199609" cy="4763"/>
          </a:xfrm>
          <a:prstGeom prst="line">
            <a:avLst/>
          </a:prstGeom>
          <a:noFill/>
          <a:ln w="28575" cap="rnd">
            <a:solidFill>
              <a:schemeClr val="accent2"/>
            </a:solidFill>
            <a:prstDash val="sysDot"/>
            <a:round/>
            <a:headEnd/>
            <a:tailEnd/>
          </a:ln>
          <a:effectLst/>
        </p:spPr>
        <p:txBody>
          <a:bodyPr/>
          <a:lstStyle/>
          <a:p>
            <a:endParaRPr lang="en-US"/>
          </a:p>
        </p:txBody>
      </p:sp>
      <p:sp>
        <p:nvSpPr>
          <p:cNvPr id="213" name="Line 310"/>
          <p:cNvSpPr>
            <a:spLocks noChangeShapeType="1"/>
          </p:cNvSpPr>
          <p:nvPr/>
        </p:nvSpPr>
        <p:spPr bwMode="auto">
          <a:xfrm>
            <a:off x="4698727" y="685800"/>
            <a:ext cx="0" cy="685800"/>
          </a:xfrm>
          <a:prstGeom prst="line">
            <a:avLst/>
          </a:prstGeom>
          <a:noFill/>
          <a:ln w="12700">
            <a:solidFill>
              <a:schemeClr val="accent1"/>
            </a:solidFill>
            <a:round/>
            <a:headEnd/>
            <a:tailEnd/>
          </a:ln>
          <a:effectLst/>
        </p:spPr>
        <p:txBody>
          <a:bodyPr/>
          <a:lstStyle/>
          <a:p>
            <a:endParaRPr lang="en-US"/>
          </a:p>
        </p:txBody>
      </p:sp>
      <p:sp>
        <p:nvSpPr>
          <p:cNvPr id="228" name="AutoShape 312"/>
          <p:cNvSpPr>
            <a:spLocks noChangeArrowheads="1"/>
          </p:cNvSpPr>
          <p:nvPr/>
        </p:nvSpPr>
        <p:spPr bwMode="auto">
          <a:xfrm rot="5400000" flipH="1">
            <a:off x="213911" y="1031392"/>
            <a:ext cx="685800" cy="29941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229" name="Rectangle 313"/>
          <p:cNvSpPr>
            <a:spLocks noChangeArrowheads="1"/>
          </p:cNvSpPr>
          <p:nvPr/>
        </p:nvSpPr>
        <p:spPr bwMode="auto">
          <a:xfrm flipH="1">
            <a:off x="506908" y="1219200"/>
            <a:ext cx="19961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230" name="Rectangle 314"/>
          <p:cNvSpPr>
            <a:spLocks noChangeArrowheads="1"/>
          </p:cNvSpPr>
          <p:nvPr/>
        </p:nvSpPr>
        <p:spPr bwMode="auto">
          <a:xfrm flipH="1">
            <a:off x="506908" y="838200"/>
            <a:ext cx="19961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231" name="Line 315"/>
          <p:cNvSpPr>
            <a:spLocks noChangeShapeType="1"/>
          </p:cNvSpPr>
          <p:nvPr/>
        </p:nvSpPr>
        <p:spPr bwMode="auto">
          <a:xfrm>
            <a:off x="506908" y="685800"/>
            <a:ext cx="0" cy="228600"/>
          </a:xfrm>
          <a:prstGeom prst="line">
            <a:avLst/>
          </a:prstGeom>
          <a:noFill/>
          <a:ln w="12700">
            <a:solidFill>
              <a:schemeClr val="accent1"/>
            </a:solidFill>
            <a:round/>
            <a:headEnd/>
            <a:tailEnd/>
          </a:ln>
          <a:effectLst/>
        </p:spPr>
        <p:txBody>
          <a:bodyPr/>
          <a:lstStyle/>
          <a:p>
            <a:endParaRPr lang="en-US"/>
          </a:p>
        </p:txBody>
      </p:sp>
      <p:sp>
        <p:nvSpPr>
          <p:cNvPr id="215" name="Line 316"/>
          <p:cNvSpPr>
            <a:spLocks noChangeShapeType="1"/>
          </p:cNvSpPr>
          <p:nvPr/>
        </p:nvSpPr>
        <p:spPr bwMode="auto">
          <a:xfrm>
            <a:off x="706519" y="1295400"/>
            <a:ext cx="499026" cy="0"/>
          </a:xfrm>
          <a:prstGeom prst="line">
            <a:avLst/>
          </a:prstGeom>
          <a:noFill/>
          <a:ln w="28575">
            <a:solidFill>
              <a:schemeClr val="tx1"/>
            </a:solidFill>
            <a:round/>
            <a:headEnd type="triangle" w="med" len="med"/>
            <a:tailEnd/>
          </a:ln>
          <a:effectLst/>
        </p:spPr>
        <p:txBody>
          <a:bodyPr/>
          <a:lstStyle/>
          <a:p>
            <a:endParaRPr lang="en-US"/>
          </a:p>
        </p:txBody>
      </p:sp>
      <p:sp>
        <p:nvSpPr>
          <p:cNvPr id="226" name="Oval 318"/>
          <p:cNvSpPr>
            <a:spLocks noChangeArrowheads="1"/>
          </p:cNvSpPr>
          <p:nvPr/>
        </p:nvSpPr>
        <p:spPr bwMode="auto">
          <a:xfrm>
            <a:off x="2830588" y="1173163"/>
            <a:ext cx="1069698" cy="579437"/>
          </a:xfrm>
          <a:prstGeom prst="ellipse">
            <a:avLst/>
          </a:prstGeom>
          <a:noFill/>
          <a:ln w="12700">
            <a:solidFill>
              <a:schemeClr val="tx1"/>
            </a:solidFill>
            <a:round/>
            <a:headEnd/>
            <a:tailEnd/>
          </a:ln>
          <a:effectLst/>
        </p:spPr>
        <p:txBody>
          <a:bodyPr wrap="none" anchor="ctr"/>
          <a:lstStyle/>
          <a:p>
            <a:endParaRPr lang="en-US"/>
          </a:p>
        </p:txBody>
      </p:sp>
      <p:sp>
        <p:nvSpPr>
          <p:cNvPr id="227" name="Rectangle 319"/>
          <p:cNvSpPr>
            <a:spLocks noChangeArrowheads="1"/>
          </p:cNvSpPr>
          <p:nvPr/>
        </p:nvSpPr>
        <p:spPr bwMode="auto">
          <a:xfrm>
            <a:off x="2770457" y="1174750"/>
            <a:ext cx="1129829" cy="457200"/>
          </a:xfrm>
          <a:prstGeom prst="rect">
            <a:avLst/>
          </a:prstGeom>
          <a:noFill/>
          <a:ln w="12700">
            <a:noFill/>
            <a:miter lim="800000"/>
            <a:headEnd/>
            <a:tailEnd/>
          </a:ln>
          <a:effectLst/>
        </p:spPr>
        <p:txBody>
          <a:bodyPr wrap="none" lIns="19050" tIns="26988" rIns="19050" bIns="26988"/>
          <a:lstStyle/>
          <a:p>
            <a:pPr algn="ctr" defTabSz="904875">
              <a:lnSpc>
                <a:spcPct val="70000"/>
              </a:lnSpc>
              <a:tabLst>
                <a:tab pos="452438" algn="l"/>
                <a:tab pos="904875" algn="l"/>
                <a:tab pos="1357313" algn="l"/>
              </a:tabLst>
            </a:pPr>
            <a:r>
              <a:rPr lang="en-US" sz="2800" dirty="0">
                <a:solidFill>
                  <a:srgbClr val="000000"/>
                </a:solidFill>
              </a:rPr>
              <a:t>Shift</a:t>
            </a:r>
          </a:p>
          <a:p>
            <a:pPr algn="ctr" defTabSz="904875">
              <a:lnSpc>
                <a:spcPct val="70000"/>
              </a:lnSpc>
              <a:tabLst>
                <a:tab pos="452438" algn="l"/>
                <a:tab pos="904875" algn="l"/>
                <a:tab pos="1357313" algn="l"/>
              </a:tabLst>
            </a:pPr>
            <a:r>
              <a:rPr lang="en-US" sz="2800" dirty="0">
                <a:solidFill>
                  <a:srgbClr val="000000"/>
                </a:solidFill>
              </a:rPr>
              <a:t>left 2</a:t>
            </a:r>
          </a:p>
        </p:txBody>
      </p:sp>
      <p:sp>
        <p:nvSpPr>
          <p:cNvPr id="217" name="Line 320"/>
          <p:cNvSpPr>
            <a:spLocks noChangeShapeType="1"/>
          </p:cNvSpPr>
          <p:nvPr/>
        </p:nvSpPr>
        <p:spPr bwMode="auto">
          <a:xfrm>
            <a:off x="506908" y="685800"/>
            <a:ext cx="4191819" cy="0"/>
          </a:xfrm>
          <a:prstGeom prst="line">
            <a:avLst/>
          </a:prstGeom>
          <a:noFill/>
          <a:ln w="12700">
            <a:solidFill>
              <a:schemeClr val="accent1"/>
            </a:solidFill>
            <a:round/>
            <a:headEnd/>
            <a:tailEnd/>
          </a:ln>
          <a:effectLst/>
        </p:spPr>
        <p:txBody>
          <a:bodyPr/>
          <a:lstStyle/>
          <a:p>
            <a:endParaRPr lang="en-US"/>
          </a:p>
        </p:txBody>
      </p:sp>
      <p:sp>
        <p:nvSpPr>
          <p:cNvPr id="218" name="Line 321"/>
          <p:cNvSpPr>
            <a:spLocks noChangeShapeType="1"/>
          </p:cNvSpPr>
          <p:nvPr/>
        </p:nvSpPr>
        <p:spPr bwMode="auto">
          <a:xfrm flipH="1">
            <a:off x="706519" y="914400"/>
            <a:ext cx="3592987" cy="0"/>
          </a:xfrm>
          <a:prstGeom prst="line">
            <a:avLst/>
          </a:prstGeom>
          <a:noFill/>
          <a:ln w="28575">
            <a:solidFill>
              <a:schemeClr val="tx1"/>
            </a:solidFill>
            <a:round/>
            <a:headEnd/>
            <a:tailEnd type="triangle" w="med" len="med"/>
          </a:ln>
          <a:effectLst/>
        </p:spPr>
        <p:txBody>
          <a:bodyPr/>
          <a:lstStyle/>
          <a:p>
            <a:endParaRPr lang="en-US"/>
          </a:p>
        </p:txBody>
      </p:sp>
      <p:sp>
        <p:nvSpPr>
          <p:cNvPr id="219" name="Rectangle 322"/>
          <p:cNvSpPr>
            <a:spLocks noChangeArrowheads="1"/>
          </p:cNvSpPr>
          <p:nvPr/>
        </p:nvSpPr>
        <p:spPr bwMode="auto">
          <a:xfrm>
            <a:off x="4758687" y="429720"/>
            <a:ext cx="698636" cy="304800"/>
          </a:xfrm>
          <a:prstGeom prst="rect">
            <a:avLst/>
          </a:prstGeom>
          <a:noFill/>
          <a:ln w="12700">
            <a:noFill/>
            <a:miter lim="800000"/>
            <a:headEnd/>
            <a:tailEnd/>
          </a:ln>
          <a:effectLst/>
        </p:spPr>
        <p:txBody>
          <a:bodyPr wrap="none" lIns="19050" tIns="26988" rIns="19050" bIns="26988"/>
          <a:lstStyle/>
          <a:p>
            <a:pPr algn="ctr"/>
            <a:r>
              <a:rPr lang="en-US" sz="2800" b="1" dirty="0"/>
              <a:t>Jump</a:t>
            </a:r>
          </a:p>
        </p:txBody>
      </p:sp>
      <p:sp>
        <p:nvSpPr>
          <p:cNvPr id="221" name="Line 324"/>
          <p:cNvSpPr>
            <a:spLocks noChangeShapeType="1"/>
          </p:cNvSpPr>
          <p:nvPr/>
        </p:nvSpPr>
        <p:spPr bwMode="auto">
          <a:xfrm>
            <a:off x="3900285" y="1524000"/>
            <a:ext cx="399221" cy="0"/>
          </a:xfrm>
          <a:prstGeom prst="line">
            <a:avLst/>
          </a:prstGeom>
          <a:noFill/>
          <a:ln w="28575">
            <a:solidFill>
              <a:schemeClr val="tx1"/>
            </a:solidFill>
            <a:round/>
            <a:headEnd/>
            <a:tailEnd/>
          </a:ln>
          <a:effectLst/>
        </p:spPr>
        <p:txBody>
          <a:bodyPr/>
          <a:lstStyle/>
          <a:p>
            <a:endParaRPr lang="en-US"/>
          </a:p>
        </p:txBody>
      </p:sp>
      <p:sp>
        <p:nvSpPr>
          <p:cNvPr id="222" name="Line 325"/>
          <p:cNvSpPr>
            <a:spLocks noChangeShapeType="1"/>
          </p:cNvSpPr>
          <p:nvPr/>
        </p:nvSpPr>
        <p:spPr bwMode="auto">
          <a:xfrm flipV="1">
            <a:off x="4299506" y="1524000"/>
            <a:ext cx="0" cy="914400"/>
          </a:xfrm>
          <a:prstGeom prst="line">
            <a:avLst/>
          </a:prstGeom>
          <a:noFill/>
          <a:ln w="12700">
            <a:solidFill>
              <a:schemeClr val="tx1"/>
            </a:solidFill>
            <a:round/>
            <a:headEnd/>
            <a:tailEnd/>
          </a:ln>
          <a:effectLst/>
        </p:spPr>
        <p:txBody>
          <a:bodyPr/>
          <a:lstStyle/>
          <a:p>
            <a:endParaRPr lang="en-US"/>
          </a:p>
        </p:txBody>
      </p:sp>
      <p:sp>
        <p:nvSpPr>
          <p:cNvPr id="223" name="Line 326"/>
          <p:cNvSpPr>
            <a:spLocks noChangeShapeType="1"/>
          </p:cNvSpPr>
          <p:nvPr/>
        </p:nvSpPr>
        <p:spPr bwMode="auto">
          <a:xfrm flipV="1">
            <a:off x="4299506" y="914400"/>
            <a:ext cx="0" cy="609600"/>
          </a:xfrm>
          <a:prstGeom prst="line">
            <a:avLst/>
          </a:prstGeom>
          <a:noFill/>
          <a:ln w="28575">
            <a:solidFill>
              <a:schemeClr val="tx1"/>
            </a:solidFill>
            <a:round/>
            <a:headEnd/>
            <a:tailEnd/>
          </a:ln>
          <a:effectLst/>
        </p:spPr>
        <p:txBody>
          <a:bodyPr/>
          <a:lstStyle/>
          <a:p>
            <a:endParaRPr lang="en-US"/>
          </a:p>
        </p:txBody>
      </p:sp>
      <p:sp>
        <p:nvSpPr>
          <p:cNvPr id="224" name="Rectangle 327"/>
          <p:cNvSpPr>
            <a:spLocks noChangeArrowheads="1"/>
          </p:cNvSpPr>
          <p:nvPr/>
        </p:nvSpPr>
        <p:spPr bwMode="auto">
          <a:xfrm rot="16200000">
            <a:off x="3405425" y="1829111"/>
            <a:ext cx="1618298" cy="246074"/>
          </a:xfrm>
          <a:prstGeom prst="rect">
            <a:avLst/>
          </a:prstGeom>
          <a:solidFill>
            <a:schemeClr val="bg1">
              <a:lumMod val="75000"/>
              <a:alpha val="50000"/>
            </a:schemeClr>
          </a:solid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2800" spc="-150" dirty="0" smtClean="0"/>
              <a:t>PC+4[31-28</a:t>
            </a:r>
            <a:r>
              <a:rPr lang="en-US" sz="2800" spc="-150" dirty="0"/>
              <a:t>]</a:t>
            </a:r>
          </a:p>
        </p:txBody>
      </p:sp>
      <p:sp>
        <p:nvSpPr>
          <p:cNvPr id="225" name="Line 328"/>
          <p:cNvSpPr>
            <a:spLocks noChangeShapeType="1"/>
          </p:cNvSpPr>
          <p:nvPr/>
        </p:nvSpPr>
        <p:spPr bwMode="auto">
          <a:xfrm>
            <a:off x="2702623" y="1524000"/>
            <a:ext cx="0" cy="914400"/>
          </a:xfrm>
          <a:prstGeom prst="line">
            <a:avLst/>
          </a:prstGeom>
          <a:noFill/>
          <a:ln w="28575">
            <a:solidFill>
              <a:schemeClr val="tx1"/>
            </a:solidFill>
            <a:round/>
            <a:headEnd/>
            <a:tailEnd/>
          </a:ln>
          <a:effectLst/>
        </p:spPr>
        <p:txBody>
          <a:bodyPr/>
          <a:lstStyle/>
          <a:p>
            <a:endParaRPr lang="en-US"/>
          </a:p>
        </p:txBody>
      </p:sp>
      <p:sp>
        <p:nvSpPr>
          <p:cNvPr id="232" name="Line 324"/>
          <p:cNvSpPr>
            <a:spLocks noChangeShapeType="1"/>
          </p:cNvSpPr>
          <p:nvPr/>
        </p:nvSpPr>
        <p:spPr bwMode="auto">
          <a:xfrm>
            <a:off x="307298" y="1143000"/>
            <a:ext cx="99805" cy="0"/>
          </a:xfrm>
          <a:prstGeom prst="line">
            <a:avLst/>
          </a:prstGeom>
          <a:noFill/>
          <a:ln w="28575">
            <a:solidFill>
              <a:schemeClr val="tx1"/>
            </a:solidFill>
            <a:round/>
            <a:headEnd/>
            <a:tailEnd/>
          </a:ln>
          <a:effectLst/>
        </p:spPr>
        <p:txBody>
          <a:bodyPr/>
          <a:lstStyle/>
          <a:p>
            <a:endParaRPr lang="en-US"/>
          </a:p>
        </p:txBody>
      </p:sp>
      <p:grpSp>
        <p:nvGrpSpPr>
          <p:cNvPr id="10" name="그룹 9"/>
          <p:cNvGrpSpPr/>
          <p:nvPr/>
        </p:nvGrpSpPr>
        <p:grpSpPr>
          <a:xfrm>
            <a:off x="6245741" y="2857497"/>
            <a:ext cx="567096" cy="1982211"/>
            <a:chOff x="6085401" y="2857497"/>
            <a:chExt cx="567096" cy="1982211"/>
          </a:xfrm>
        </p:grpSpPr>
        <p:sp>
          <p:nvSpPr>
            <p:cNvPr id="187" name="AutoShape 160"/>
            <p:cNvSpPr>
              <a:spLocks noChangeArrowheads="1"/>
            </p:cNvSpPr>
            <p:nvPr/>
          </p:nvSpPr>
          <p:spPr bwMode="auto">
            <a:xfrm rot="16200000">
              <a:off x="5923744" y="3151099"/>
              <a:ext cx="936625" cy="42562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a:effectLst/>
          </p:spPr>
          <p:txBody>
            <a:bodyPr wrap="none" anchor="ctr"/>
            <a:lstStyle/>
            <a:p>
              <a:endParaRPr lang="en-US"/>
            </a:p>
          </p:txBody>
        </p:sp>
        <p:sp>
          <p:nvSpPr>
            <p:cNvPr id="190" name="TextBox 189"/>
            <p:cNvSpPr txBox="1"/>
            <p:nvPr/>
          </p:nvSpPr>
          <p:spPr>
            <a:xfrm>
              <a:off x="6102346" y="2857497"/>
              <a:ext cx="550151" cy="523220"/>
            </a:xfrm>
            <a:prstGeom prst="rect">
              <a:avLst/>
            </a:prstGeom>
            <a:noFill/>
          </p:spPr>
          <p:txBody>
            <a:bodyPr wrap="none" rtlCol="0">
              <a:spAutoFit/>
            </a:bodyPr>
            <a:lstStyle/>
            <a:p>
              <a:r>
                <a:rPr lang="en-US" sz="2800" dirty="0"/>
                <a:t>00</a:t>
              </a:r>
            </a:p>
          </p:txBody>
        </p:sp>
        <p:sp>
          <p:nvSpPr>
            <p:cNvPr id="191" name="TextBox 190"/>
            <p:cNvSpPr txBox="1"/>
            <p:nvPr/>
          </p:nvSpPr>
          <p:spPr>
            <a:xfrm>
              <a:off x="6102346" y="3096437"/>
              <a:ext cx="550151" cy="523220"/>
            </a:xfrm>
            <a:prstGeom prst="rect">
              <a:avLst/>
            </a:prstGeom>
            <a:noFill/>
          </p:spPr>
          <p:txBody>
            <a:bodyPr wrap="none" rtlCol="0">
              <a:spAutoFit/>
            </a:bodyPr>
            <a:lstStyle/>
            <a:p>
              <a:r>
                <a:rPr lang="en-US" sz="2800" dirty="0"/>
                <a:t>01</a:t>
              </a:r>
            </a:p>
          </p:txBody>
        </p:sp>
        <p:sp>
          <p:nvSpPr>
            <p:cNvPr id="192" name="TextBox 191"/>
            <p:cNvSpPr txBox="1"/>
            <p:nvPr/>
          </p:nvSpPr>
          <p:spPr>
            <a:xfrm>
              <a:off x="6097584" y="3334562"/>
              <a:ext cx="550151" cy="523220"/>
            </a:xfrm>
            <a:prstGeom prst="rect">
              <a:avLst/>
            </a:prstGeom>
            <a:noFill/>
          </p:spPr>
          <p:txBody>
            <a:bodyPr wrap="none" rtlCol="0">
              <a:spAutoFit/>
            </a:bodyPr>
            <a:lstStyle/>
            <a:p>
              <a:r>
                <a:rPr lang="en-US" sz="2800" dirty="0"/>
                <a:t>10</a:t>
              </a:r>
            </a:p>
          </p:txBody>
        </p:sp>
        <p:sp>
          <p:nvSpPr>
            <p:cNvPr id="209" name="AutoShape 160"/>
            <p:cNvSpPr>
              <a:spLocks noChangeArrowheads="1"/>
            </p:cNvSpPr>
            <p:nvPr/>
          </p:nvSpPr>
          <p:spPr bwMode="auto">
            <a:xfrm rot="16200000">
              <a:off x="5917911" y="4133025"/>
              <a:ext cx="936625" cy="42562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a:effectLst/>
          </p:spPr>
          <p:txBody>
            <a:bodyPr wrap="none" anchor="ctr"/>
            <a:lstStyle/>
            <a:p>
              <a:endParaRPr lang="en-US"/>
            </a:p>
          </p:txBody>
        </p:sp>
        <p:sp>
          <p:nvSpPr>
            <p:cNvPr id="210" name="TextBox 209"/>
            <p:cNvSpPr txBox="1"/>
            <p:nvPr/>
          </p:nvSpPr>
          <p:spPr>
            <a:xfrm>
              <a:off x="6085401" y="3839423"/>
              <a:ext cx="550151" cy="523220"/>
            </a:xfrm>
            <a:prstGeom prst="rect">
              <a:avLst/>
            </a:prstGeom>
            <a:noFill/>
          </p:spPr>
          <p:txBody>
            <a:bodyPr wrap="none" rtlCol="0">
              <a:spAutoFit/>
            </a:bodyPr>
            <a:lstStyle/>
            <a:p>
              <a:r>
                <a:rPr lang="en-US" sz="2800" dirty="0"/>
                <a:t>00</a:t>
              </a:r>
            </a:p>
          </p:txBody>
        </p:sp>
        <p:sp>
          <p:nvSpPr>
            <p:cNvPr id="211" name="TextBox 210"/>
            <p:cNvSpPr txBox="1"/>
            <p:nvPr/>
          </p:nvSpPr>
          <p:spPr>
            <a:xfrm>
              <a:off x="6096513" y="4078363"/>
              <a:ext cx="550151" cy="523220"/>
            </a:xfrm>
            <a:prstGeom prst="rect">
              <a:avLst/>
            </a:prstGeom>
            <a:noFill/>
          </p:spPr>
          <p:txBody>
            <a:bodyPr wrap="none" rtlCol="0">
              <a:spAutoFit/>
            </a:bodyPr>
            <a:lstStyle/>
            <a:p>
              <a:r>
                <a:rPr lang="en-US" sz="2800" dirty="0"/>
                <a:t>01</a:t>
              </a:r>
            </a:p>
          </p:txBody>
        </p:sp>
        <p:sp>
          <p:nvSpPr>
            <p:cNvPr id="212" name="TextBox 211"/>
            <p:cNvSpPr txBox="1"/>
            <p:nvPr/>
          </p:nvSpPr>
          <p:spPr>
            <a:xfrm>
              <a:off x="6091751" y="4316488"/>
              <a:ext cx="550151" cy="523220"/>
            </a:xfrm>
            <a:prstGeom prst="rect">
              <a:avLst/>
            </a:prstGeom>
            <a:noFill/>
          </p:spPr>
          <p:txBody>
            <a:bodyPr wrap="none" rtlCol="0">
              <a:spAutoFit/>
            </a:bodyPr>
            <a:lstStyle/>
            <a:p>
              <a:r>
                <a:rPr lang="en-US" sz="2800" dirty="0"/>
                <a:t>10</a:t>
              </a:r>
            </a:p>
          </p:txBody>
        </p:sp>
      </p:grpSp>
      <p:sp>
        <p:nvSpPr>
          <p:cNvPr id="214" name="Line 63"/>
          <p:cNvSpPr>
            <a:spLocks noChangeShapeType="1"/>
          </p:cNvSpPr>
          <p:nvPr/>
        </p:nvSpPr>
        <p:spPr bwMode="auto">
          <a:xfrm>
            <a:off x="5896389" y="3124200"/>
            <a:ext cx="437360" cy="0"/>
          </a:xfrm>
          <a:prstGeom prst="line">
            <a:avLst/>
          </a:prstGeom>
          <a:noFill/>
          <a:ln w="28575">
            <a:solidFill>
              <a:schemeClr val="tx1"/>
            </a:solidFill>
            <a:round/>
            <a:headEnd/>
            <a:tailEnd type="triangle" w="med" len="med"/>
          </a:ln>
          <a:effectLst/>
        </p:spPr>
        <p:txBody>
          <a:bodyPr/>
          <a:lstStyle/>
          <a:p>
            <a:endParaRPr lang="en-US"/>
          </a:p>
        </p:txBody>
      </p:sp>
      <p:sp>
        <p:nvSpPr>
          <p:cNvPr id="216" name="Line 63"/>
          <p:cNvSpPr>
            <a:spLocks noChangeShapeType="1"/>
          </p:cNvSpPr>
          <p:nvPr/>
        </p:nvSpPr>
        <p:spPr bwMode="auto">
          <a:xfrm>
            <a:off x="5896389" y="4119562"/>
            <a:ext cx="437360" cy="0"/>
          </a:xfrm>
          <a:prstGeom prst="line">
            <a:avLst/>
          </a:prstGeom>
          <a:noFill/>
          <a:ln w="28575">
            <a:solidFill>
              <a:schemeClr val="tx1"/>
            </a:solidFill>
            <a:round/>
            <a:headEnd/>
            <a:tailEnd type="triangle" w="med" len="med"/>
          </a:ln>
          <a:effectLst/>
        </p:spPr>
        <p:txBody>
          <a:bodyPr/>
          <a:lstStyle/>
          <a:p>
            <a:endParaRPr lang="en-US"/>
          </a:p>
        </p:txBody>
      </p:sp>
      <p:sp>
        <p:nvSpPr>
          <p:cNvPr id="220" name="Line 164"/>
          <p:cNvSpPr>
            <a:spLocks noChangeShapeType="1"/>
          </p:cNvSpPr>
          <p:nvPr/>
        </p:nvSpPr>
        <p:spPr bwMode="auto">
          <a:xfrm>
            <a:off x="5948363" y="3334562"/>
            <a:ext cx="381505" cy="0"/>
          </a:xfrm>
          <a:prstGeom prst="line">
            <a:avLst/>
          </a:prstGeom>
          <a:noFill/>
          <a:ln w="28575">
            <a:solidFill>
              <a:srgbClr val="CC3399"/>
            </a:solidFill>
            <a:round/>
            <a:headEnd/>
            <a:tailEnd type="triangle" w="med" len="med"/>
          </a:ln>
          <a:effectLst/>
        </p:spPr>
        <p:txBody>
          <a:bodyPr/>
          <a:lstStyle/>
          <a:p>
            <a:endParaRPr lang="en-US"/>
          </a:p>
        </p:txBody>
      </p:sp>
      <p:sp>
        <p:nvSpPr>
          <p:cNvPr id="233" name="Line 164"/>
          <p:cNvSpPr>
            <a:spLocks noChangeShapeType="1"/>
          </p:cNvSpPr>
          <p:nvPr/>
        </p:nvSpPr>
        <p:spPr bwMode="auto">
          <a:xfrm>
            <a:off x="6100762" y="3626819"/>
            <a:ext cx="229105" cy="0"/>
          </a:xfrm>
          <a:prstGeom prst="line">
            <a:avLst/>
          </a:prstGeom>
          <a:noFill/>
          <a:ln w="28575">
            <a:solidFill>
              <a:srgbClr val="CC3399"/>
            </a:solidFill>
            <a:round/>
            <a:headEnd/>
            <a:tailEnd type="triangle" w="med" len="med"/>
          </a:ln>
          <a:effectLst/>
        </p:spPr>
        <p:txBody>
          <a:bodyPr/>
          <a:lstStyle/>
          <a:p>
            <a:endParaRPr lang="en-US"/>
          </a:p>
        </p:txBody>
      </p:sp>
      <p:sp>
        <p:nvSpPr>
          <p:cNvPr id="234" name="Line 164"/>
          <p:cNvSpPr>
            <a:spLocks noChangeShapeType="1"/>
          </p:cNvSpPr>
          <p:nvPr/>
        </p:nvSpPr>
        <p:spPr bwMode="auto">
          <a:xfrm>
            <a:off x="5948363" y="4342857"/>
            <a:ext cx="381505" cy="0"/>
          </a:xfrm>
          <a:prstGeom prst="line">
            <a:avLst/>
          </a:prstGeom>
          <a:noFill/>
          <a:ln w="28575">
            <a:solidFill>
              <a:srgbClr val="CC3399"/>
            </a:solidFill>
            <a:round/>
            <a:headEnd/>
            <a:tailEnd type="triangle" w="med" len="med"/>
          </a:ln>
          <a:effectLst/>
        </p:spPr>
        <p:txBody>
          <a:bodyPr/>
          <a:lstStyle/>
          <a:p>
            <a:endParaRPr lang="en-US"/>
          </a:p>
        </p:txBody>
      </p:sp>
      <p:sp>
        <p:nvSpPr>
          <p:cNvPr id="235" name="Line 164"/>
          <p:cNvSpPr>
            <a:spLocks noChangeShapeType="1"/>
          </p:cNvSpPr>
          <p:nvPr/>
        </p:nvSpPr>
        <p:spPr bwMode="auto">
          <a:xfrm>
            <a:off x="6100762" y="4601583"/>
            <a:ext cx="229106" cy="0"/>
          </a:xfrm>
          <a:prstGeom prst="line">
            <a:avLst/>
          </a:prstGeom>
          <a:noFill/>
          <a:ln w="28575">
            <a:solidFill>
              <a:srgbClr val="CC3399"/>
            </a:solidFill>
            <a:round/>
            <a:headEnd/>
            <a:tailEnd type="triangle" w="med" len="med"/>
          </a:ln>
          <a:effectLst/>
        </p:spPr>
        <p:txBody>
          <a:bodyPr/>
          <a:lstStyle/>
          <a:p>
            <a:endParaRPr lang="en-US"/>
          </a:p>
        </p:txBody>
      </p:sp>
      <p:sp>
        <p:nvSpPr>
          <p:cNvPr id="236" name="Oval 165"/>
          <p:cNvSpPr>
            <a:spLocks noChangeArrowheads="1"/>
          </p:cNvSpPr>
          <p:nvPr/>
        </p:nvSpPr>
        <p:spPr bwMode="auto">
          <a:xfrm>
            <a:off x="7191531" y="5390364"/>
            <a:ext cx="1395440" cy="767544"/>
          </a:xfrm>
          <a:prstGeom prst="ellipse">
            <a:avLst/>
          </a:prstGeom>
          <a:noFill/>
          <a:ln w="12700">
            <a:solidFill>
              <a:srgbClr val="3333CC"/>
            </a:solidFill>
            <a:round/>
            <a:headEnd/>
            <a:tailEnd/>
          </a:ln>
          <a:effectLst/>
        </p:spPr>
        <p:txBody>
          <a:bodyPr wrap="none" anchor="ctr"/>
          <a:lstStyle/>
          <a:p>
            <a:endParaRPr lang="en-US"/>
          </a:p>
        </p:txBody>
      </p:sp>
      <p:sp>
        <p:nvSpPr>
          <p:cNvPr id="237" name="Rectangle 166"/>
          <p:cNvSpPr>
            <a:spLocks noChangeArrowheads="1"/>
          </p:cNvSpPr>
          <p:nvPr/>
        </p:nvSpPr>
        <p:spPr bwMode="auto">
          <a:xfrm>
            <a:off x="7687783" y="5459236"/>
            <a:ext cx="457200" cy="457200"/>
          </a:xfrm>
          <a:prstGeom prst="rect">
            <a:avLst/>
          </a:prstGeom>
          <a:noFill/>
          <a:ln w="12700">
            <a:noFill/>
            <a:miter lim="800000"/>
            <a:headEnd/>
            <a:tailEnd/>
          </a:ln>
          <a:effectLst/>
        </p:spPr>
        <p:txBody>
          <a:bodyPr wrap="none" lIns="19050" tIns="26988" rIns="19050" bIns="26988"/>
          <a:lstStyle/>
          <a:p>
            <a:pPr algn="ctr" defTabSz="904875">
              <a:lnSpc>
                <a:spcPct val="80000"/>
              </a:lnSpc>
              <a:tabLst>
                <a:tab pos="452438" algn="l"/>
                <a:tab pos="904875" algn="l"/>
                <a:tab pos="1357313" algn="l"/>
              </a:tabLst>
            </a:pPr>
            <a:r>
              <a:rPr lang="en-US" sz="2800" spc="-150" dirty="0"/>
              <a:t>Forward</a:t>
            </a:r>
          </a:p>
          <a:p>
            <a:pPr algn="ctr" defTabSz="904875">
              <a:lnSpc>
                <a:spcPct val="80000"/>
              </a:lnSpc>
              <a:tabLst>
                <a:tab pos="452438" algn="l"/>
                <a:tab pos="904875" algn="l"/>
                <a:tab pos="1357313" algn="l"/>
              </a:tabLst>
            </a:pPr>
            <a:r>
              <a:rPr lang="en-US" sz="2800" spc="-150" dirty="0"/>
              <a:t>Unit</a:t>
            </a:r>
          </a:p>
        </p:txBody>
      </p:sp>
      <p:sp>
        <p:nvSpPr>
          <p:cNvPr id="238" name="Line 167"/>
          <p:cNvSpPr>
            <a:spLocks noChangeShapeType="1"/>
          </p:cNvSpPr>
          <p:nvPr/>
        </p:nvSpPr>
        <p:spPr bwMode="auto">
          <a:xfrm flipH="1" flipV="1">
            <a:off x="6756700" y="3575686"/>
            <a:ext cx="767371" cy="1857668"/>
          </a:xfrm>
          <a:prstGeom prst="line">
            <a:avLst/>
          </a:prstGeom>
          <a:noFill/>
          <a:ln w="12700">
            <a:solidFill>
              <a:srgbClr val="3333CC"/>
            </a:solidFill>
            <a:round/>
            <a:headEnd/>
            <a:tailEnd type="triangle" w="med" len="med"/>
          </a:ln>
          <a:effectLst/>
        </p:spPr>
        <p:txBody>
          <a:bodyPr/>
          <a:lstStyle/>
          <a:p>
            <a:endParaRPr lang="en-US"/>
          </a:p>
        </p:txBody>
      </p:sp>
      <p:sp>
        <p:nvSpPr>
          <p:cNvPr id="239" name="Line 168"/>
          <p:cNvSpPr>
            <a:spLocks noChangeShapeType="1"/>
          </p:cNvSpPr>
          <p:nvPr/>
        </p:nvSpPr>
        <p:spPr bwMode="auto">
          <a:xfrm flipH="1" flipV="1">
            <a:off x="6750350" y="4599916"/>
            <a:ext cx="494631" cy="1029358"/>
          </a:xfrm>
          <a:prstGeom prst="line">
            <a:avLst/>
          </a:prstGeom>
          <a:noFill/>
          <a:ln w="12700">
            <a:solidFill>
              <a:srgbClr val="3333CC"/>
            </a:solidFill>
            <a:round/>
            <a:headEnd/>
            <a:tailEnd type="triangle" w="med" len="med"/>
          </a:ln>
          <a:effectLst/>
        </p:spPr>
        <p:txBody>
          <a:bodyPr/>
          <a:lstStyle/>
          <a:p>
            <a:endParaRPr lang="en-US"/>
          </a:p>
        </p:txBody>
      </p:sp>
      <p:grpSp>
        <p:nvGrpSpPr>
          <p:cNvPr id="240" name="Group 206"/>
          <p:cNvGrpSpPr>
            <a:grpSpLocks/>
          </p:cNvGrpSpPr>
          <p:nvPr/>
        </p:nvGrpSpPr>
        <p:grpSpPr bwMode="auto">
          <a:xfrm>
            <a:off x="3402012" y="5257803"/>
            <a:ext cx="3532188" cy="814388"/>
            <a:chOff x="-401" y="3408"/>
            <a:chExt cx="2225" cy="513"/>
          </a:xfrm>
        </p:grpSpPr>
        <p:sp>
          <p:nvSpPr>
            <p:cNvPr id="241" name="Line 207"/>
            <p:cNvSpPr>
              <a:spLocks noChangeShapeType="1"/>
            </p:cNvSpPr>
            <p:nvPr/>
          </p:nvSpPr>
          <p:spPr bwMode="auto">
            <a:xfrm>
              <a:off x="-399" y="3552"/>
              <a:ext cx="0" cy="240"/>
            </a:xfrm>
            <a:prstGeom prst="line">
              <a:avLst/>
            </a:prstGeom>
            <a:noFill/>
            <a:ln w="28575">
              <a:solidFill>
                <a:srgbClr val="CC0066"/>
              </a:solidFill>
              <a:round/>
              <a:headEnd/>
              <a:tailEnd/>
            </a:ln>
            <a:effectLst/>
          </p:spPr>
          <p:txBody>
            <a:bodyPr/>
            <a:lstStyle/>
            <a:p>
              <a:endParaRPr lang="en-US"/>
            </a:p>
          </p:txBody>
        </p:sp>
        <p:sp>
          <p:nvSpPr>
            <p:cNvPr id="242" name="Line 208"/>
            <p:cNvSpPr>
              <a:spLocks noChangeShapeType="1"/>
            </p:cNvSpPr>
            <p:nvPr/>
          </p:nvSpPr>
          <p:spPr bwMode="auto">
            <a:xfrm>
              <a:off x="-401" y="3792"/>
              <a:ext cx="1446" cy="0"/>
            </a:xfrm>
            <a:prstGeom prst="line">
              <a:avLst/>
            </a:prstGeom>
            <a:noFill/>
            <a:ln w="28575">
              <a:solidFill>
                <a:srgbClr val="CC0066"/>
              </a:solidFill>
              <a:round/>
              <a:headEnd/>
              <a:tailEnd/>
            </a:ln>
            <a:effectLst/>
          </p:spPr>
          <p:txBody>
            <a:bodyPr/>
            <a:lstStyle/>
            <a:p>
              <a:endParaRPr lang="en-US"/>
            </a:p>
          </p:txBody>
        </p:sp>
        <p:sp>
          <p:nvSpPr>
            <p:cNvPr id="243" name="Line 209"/>
            <p:cNvSpPr>
              <a:spLocks noChangeShapeType="1"/>
            </p:cNvSpPr>
            <p:nvPr/>
          </p:nvSpPr>
          <p:spPr bwMode="auto">
            <a:xfrm>
              <a:off x="1248" y="3696"/>
              <a:ext cx="576" cy="0"/>
            </a:xfrm>
            <a:prstGeom prst="line">
              <a:avLst/>
            </a:prstGeom>
            <a:noFill/>
            <a:ln w="28575">
              <a:solidFill>
                <a:srgbClr val="CC0066"/>
              </a:solidFill>
              <a:round/>
              <a:headEnd/>
              <a:tailEnd type="triangle" w="med" len="med"/>
            </a:ln>
            <a:effectLst/>
          </p:spPr>
          <p:txBody>
            <a:bodyPr/>
            <a:lstStyle/>
            <a:p>
              <a:endParaRPr lang="en-US"/>
            </a:p>
          </p:txBody>
        </p:sp>
        <p:sp>
          <p:nvSpPr>
            <p:cNvPr id="244" name="Line 210"/>
            <p:cNvSpPr>
              <a:spLocks noChangeShapeType="1"/>
            </p:cNvSpPr>
            <p:nvPr/>
          </p:nvSpPr>
          <p:spPr bwMode="auto">
            <a:xfrm>
              <a:off x="1170" y="3792"/>
              <a:ext cx="654" cy="0"/>
            </a:xfrm>
            <a:prstGeom prst="line">
              <a:avLst/>
            </a:prstGeom>
            <a:noFill/>
            <a:ln w="28575">
              <a:solidFill>
                <a:srgbClr val="CC0066"/>
              </a:solidFill>
              <a:round/>
              <a:headEnd/>
              <a:tailEnd type="triangle" w="med" len="med"/>
            </a:ln>
            <a:effectLst/>
          </p:spPr>
          <p:txBody>
            <a:bodyPr/>
            <a:lstStyle/>
            <a:p>
              <a:endParaRPr lang="en-US"/>
            </a:p>
          </p:txBody>
        </p:sp>
        <p:sp>
          <p:nvSpPr>
            <p:cNvPr id="245" name="Rectangle 211"/>
            <p:cNvSpPr>
              <a:spLocks noChangeArrowheads="1"/>
            </p:cNvSpPr>
            <p:nvPr/>
          </p:nvSpPr>
          <p:spPr bwMode="auto">
            <a:xfrm>
              <a:off x="138" y="3462"/>
              <a:ext cx="720" cy="192"/>
            </a:xfrm>
            <a:prstGeom prst="rect">
              <a:avLst/>
            </a:prstGeom>
            <a:noFill/>
            <a:ln w="28575">
              <a:noFill/>
              <a:miter lim="800000"/>
              <a:headEnd/>
              <a:tailEnd/>
            </a:ln>
            <a:effectLst/>
          </p:spPr>
          <p:txBody>
            <a:bodyPr wrap="none" lIns="19050" tIns="26988" rIns="19050" bIns="26988"/>
            <a:lstStyle/>
            <a:p>
              <a:pPr algn="ctr"/>
              <a:r>
                <a:rPr lang="en-US" sz="2800" dirty="0">
                  <a:solidFill>
                    <a:srgbClr val="CC0066"/>
                  </a:solidFill>
                </a:rPr>
                <a:t>ID/</a:t>
              </a:r>
              <a:r>
                <a:rPr lang="en-US" sz="2800" dirty="0" err="1">
                  <a:solidFill>
                    <a:srgbClr val="CC0066"/>
                  </a:solidFill>
                </a:rPr>
                <a:t>EX.RegisterRt</a:t>
              </a:r>
              <a:endParaRPr lang="en-US" sz="2800" dirty="0">
                <a:solidFill>
                  <a:srgbClr val="CC0066"/>
                </a:solidFill>
              </a:endParaRPr>
            </a:p>
          </p:txBody>
        </p:sp>
        <p:sp>
          <p:nvSpPr>
            <p:cNvPr id="246" name="Rectangle 212"/>
            <p:cNvSpPr>
              <a:spLocks noChangeArrowheads="1"/>
            </p:cNvSpPr>
            <p:nvPr/>
          </p:nvSpPr>
          <p:spPr bwMode="auto">
            <a:xfrm>
              <a:off x="759" y="3729"/>
              <a:ext cx="720" cy="192"/>
            </a:xfrm>
            <a:prstGeom prst="rect">
              <a:avLst/>
            </a:prstGeom>
            <a:noFill/>
            <a:ln w="28575">
              <a:noFill/>
              <a:miter lim="800000"/>
              <a:headEnd/>
              <a:tailEnd/>
            </a:ln>
            <a:effectLst/>
          </p:spPr>
          <p:txBody>
            <a:bodyPr wrap="none" lIns="19050" tIns="26988" rIns="19050" bIns="26988"/>
            <a:lstStyle/>
            <a:p>
              <a:pPr algn="ctr"/>
              <a:r>
                <a:rPr lang="en-US" sz="2800" dirty="0">
                  <a:solidFill>
                    <a:srgbClr val="CC0066"/>
                  </a:solidFill>
                </a:rPr>
                <a:t>ID/</a:t>
              </a:r>
              <a:r>
                <a:rPr lang="en-US" sz="2800" dirty="0" err="1">
                  <a:solidFill>
                    <a:srgbClr val="CC0066"/>
                  </a:solidFill>
                </a:rPr>
                <a:t>EX.RegisterRs</a:t>
              </a:r>
              <a:endParaRPr lang="en-US" sz="2800" dirty="0">
                <a:solidFill>
                  <a:srgbClr val="CC0066"/>
                </a:solidFill>
              </a:endParaRPr>
            </a:p>
          </p:txBody>
        </p:sp>
        <p:sp>
          <p:nvSpPr>
            <p:cNvPr id="247" name="Line 213"/>
            <p:cNvSpPr>
              <a:spLocks noChangeShapeType="1"/>
            </p:cNvSpPr>
            <p:nvPr/>
          </p:nvSpPr>
          <p:spPr bwMode="auto">
            <a:xfrm>
              <a:off x="1248" y="3408"/>
              <a:ext cx="0" cy="288"/>
            </a:xfrm>
            <a:prstGeom prst="line">
              <a:avLst/>
            </a:prstGeom>
            <a:noFill/>
            <a:ln w="28575">
              <a:solidFill>
                <a:srgbClr val="CC0066"/>
              </a:solidFill>
              <a:round/>
              <a:headEnd/>
              <a:tailEnd/>
            </a:ln>
            <a:effectLst/>
          </p:spPr>
          <p:txBody>
            <a:bodyPr/>
            <a:lstStyle/>
            <a:p>
              <a:endParaRPr lang="en-US"/>
            </a:p>
          </p:txBody>
        </p:sp>
      </p:grpSp>
      <p:grpSp>
        <p:nvGrpSpPr>
          <p:cNvPr id="248" name="Group 228"/>
          <p:cNvGrpSpPr>
            <a:grpSpLocks/>
          </p:cNvGrpSpPr>
          <p:nvPr/>
        </p:nvGrpSpPr>
        <p:grpSpPr bwMode="auto">
          <a:xfrm>
            <a:off x="8585200" y="1905000"/>
            <a:ext cx="990600" cy="3886200"/>
            <a:chOff x="3888" y="1200"/>
            <a:chExt cx="624" cy="2448"/>
          </a:xfrm>
        </p:grpSpPr>
        <p:sp>
          <p:nvSpPr>
            <p:cNvPr id="249" name="Line 204"/>
            <p:cNvSpPr>
              <a:spLocks noChangeShapeType="1"/>
            </p:cNvSpPr>
            <p:nvPr/>
          </p:nvSpPr>
          <p:spPr bwMode="auto">
            <a:xfrm>
              <a:off x="4512" y="1200"/>
              <a:ext cx="0" cy="2448"/>
            </a:xfrm>
            <a:prstGeom prst="line">
              <a:avLst/>
            </a:prstGeom>
            <a:noFill/>
            <a:ln w="38100">
              <a:solidFill>
                <a:srgbClr val="3333CC"/>
              </a:solidFill>
              <a:round/>
              <a:headEnd/>
              <a:tailEnd/>
            </a:ln>
            <a:effectLst/>
          </p:spPr>
          <p:txBody>
            <a:bodyPr/>
            <a:lstStyle/>
            <a:p>
              <a:endParaRPr lang="en-US"/>
            </a:p>
          </p:txBody>
        </p:sp>
        <p:sp>
          <p:nvSpPr>
            <p:cNvPr id="250" name="Line 205"/>
            <p:cNvSpPr>
              <a:spLocks noChangeShapeType="1"/>
            </p:cNvSpPr>
            <p:nvPr/>
          </p:nvSpPr>
          <p:spPr bwMode="auto">
            <a:xfrm flipH="1">
              <a:off x="3888" y="3648"/>
              <a:ext cx="624" cy="0"/>
            </a:xfrm>
            <a:prstGeom prst="line">
              <a:avLst/>
            </a:prstGeom>
            <a:noFill/>
            <a:ln w="38100">
              <a:solidFill>
                <a:srgbClr val="3333CC"/>
              </a:solidFill>
              <a:round/>
              <a:headEnd/>
              <a:tailEnd type="triangle" w="med" len="med"/>
            </a:ln>
            <a:effectLst/>
          </p:spPr>
          <p:txBody>
            <a:bodyPr/>
            <a:lstStyle/>
            <a:p>
              <a:endParaRPr lang="en-US"/>
            </a:p>
          </p:txBody>
        </p:sp>
      </p:grpSp>
      <p:grpSp>
        <p:nvGrpSpPr>
          <p:cNvPr id="251" name="Group 229"/>
          <p:cNvGrpSpPr>
            <a:grpSpLocks/>
          </p:cNvGrpSpPr>
          <p:nvPr/>
        </p:nvGrpSpPr>
        <p:grpSpPr bwMode="auto">
          <a:xfrm>
            <a:off x="8391525" y="2743200"/>
            <a:ext cx="3108325" cy="3276600"/>
            <a:chOff x="3694" y="1728"/>
            <a:chExt cx="1958" cy="2064"/>
          </a:xfrm>
        </p:grpSpPr>
        <p:sp>
          <p:nvSpPr>
            <p:cNvPr id="252" name="Line 220"/>
            <p:cNvSpPr>
              <a:spLocks noChangeShapeType="1"/>
            </p:cNvSpPr>
            <p:nvPr/>
          </p:nvSpPr>
          <p:spPr bwMode="auto">
            <a:xfrm>
              <a:off x="5652" y="1728"/>
              <a:ext cx="0" cy="2064"/>
            </a:xfrm>
            <a:prstGeom prst="line">
              <a:avLst/>
            </a:prstGeom>
            <a:noFill/>
            <a:ln w="38100">
              <a:solidFill>
                <a:srgbClr val="3333CC"/>
              </a:solidFill>
              <a:round/>
              <a:headEnd/>
              <a:tailEnd/>
            </a:ln>
            <a:effectLst/>
          </p:spPr>
          <p:txBody>
            <a:bodyPr/>
            <a:lstStyle/>
            <a:p>
              <a:endParaRPr lang="en-US"/>
            </a:p>
          </p:txBody>
        </p:sp>
        <p:sp>
          <p:nvSpPr>
            <p:cNvPr id="253" name="Line 221"/>
            <p:cNvSpPr>
              <a:spLocks noChangeShapeType="1"/>
            </p:cNvSpPr>
            <p:nvPr/>
          </p:nvSpPr>
          <p:spPr bwMode="auto">
            <a:xfrm flipH="1" flipV="1">
              <a:off x="3694" y="3792"/>
              <a:ext cx="1958" cy="0"/>
            </a:xfrm>
            <a:prstGeom prst="line">
              <a:avLst/>
            </a:prstGeom>
            <a:noFill/>
            <a:ln w="38100">
              <a:solidFill>
                <a:srgbClr val="3333CC"/>
              </a:solidFill>
              <a:round/>
              <a:headEnd/>
              <a:tailEnd type="triangle" w="med" len="med"/>
            </a:ln>
            <a:effectLst/>
          </p:spPr>
          <p:txBody>
            <a:bodyPr/>
            <a:lstStyle/>
            <a:p>
              <a:endParaRPr lang="en-US"/>
            </a:p>
          </p:txBody>
        </p:sp>
      </p:grpSp>
      <p:grpSp>
        <p:nvGrpSpPr>
          <p:cNvPr id="254" name="Group 222"/>
          <p:cNvGrpSpPr>
            <a:grpSpLocks/>
          </p:cNvGrpSpPr>
          <p:nvPr/>
        </p:nvGrpSpPr>
        <p:grpSpPr bwMode="auto">
          <a:xfrm>
            <a:off x="8604250" y="4943475"/>
            <a:ext cx="3308350" cy="923925"/>
            <a:chOff x="3936" y="3114"/>
            <a:chExt cx="2084" cy="582"/>
          </a:xfrm>
        </p:grpSpPr>
        <p:sp>
          <p:nvSpPr>
            <p:cNvPr id="255" name="Line 223"/>
            <p:cNvSpPr>
              <a:spLocks noChangeShapeType="1"/>
            </p:cNvSpPr>
            <p:nvPr/>
          </p:nvSpPr>
          <p:spPr bwMode="auto">
            <a:xfrm flipH="1">
              <a:off x="4368" y="3360"/>
              <a:ext cx="0" cy="240"/>
            </a:xfrm>
            <a:prstGeom prst="line">
              <a:avLst/>
            </a:prstGeom>
            <a:noFill/>
            <a:ln w="38100">
              <a:solidFill>
                <a:srgbClr val="3333CC"/>
              </a:solidFill>
              <a:round/>
              <a:headEnd/>
              <a:tailEnd/>
            </a:ln>
            <a:effectLst/>
          </p:spPr>
          <p:txBody>
            <a:bodyPr/>
            <a:lstStyle/>
            <a:p>
              <a:endParaRPr lang="en-US"/>
            </a:p>
          </p:txBody>
        </p:sp>
        <p:sp>
          <p:nvSpPr>
            <p:cNvPr id="256" name="Line 224"/>
            <p:cNvSpPr>
              <a:spLocks noChangeShapeType="1"/>
            </p:cNvSpPr>
            <p:nvPr/>
          </p:nvSpPr>
          <p:spPr bwMode="auto">
            <a:xfrm>
              <a:off x="3936" y="3600"/>
              <a:ext cx="432" cy="0"/>
            </a:xfrm>
            <a:prstGeom prst="line">
              <a:avLst/>
            </a:prstGeom>
            <a:noFill/>
            <a:ln w="38100">
              <a:solidFill>
                <a:srgbClr val="3333CC"/>
              </a:solidFill>
              <a:round/>
              <a:headEnd type="triangle" w="med" len="med"/>
              <a:tailEnd/>
            </a:ln>
            <a:effectLst/>
          </p:spPr>
          <p:txBody>
            <a:bodyPr/>
            <a:lstStyle/>
            <a:p>
              <a:endParaRPr lang="en-US"/>
            </a:p>
          </p:txBody>
        </p:sp>
        <p:sp>
          <p:nvSpPr>
            <p:cNvPr id="257" name="Line 225"/>
            <p:cNvSpPr>
              <a:spLocks noChangeShapeType="1"/>
            </p:cNvSpPr>
            <p:nvPr/>
          </p:nvSpPr>
          <p:spPr bwMode="auto">
            <a:xfrm>
              <a:off x="3936" y="3696"/>
              <a:ext cx="1689" cy="0"/>
            </a:xfrm>
            <a:prstGeom prst="line">
              <a:avLst/>
            </a:prstGeom>
            <a:noFill/>
            <a:ln w="38100">
              <a:solidFill>
                <a:srgbClr val="3333CC"/>
              </a:solidFill>
              <a:round/>
              <a:headEnd type="triangle" w="med" len="med"/>
              <a:tailEnd/>
            </a:ln>
            <a:effectLst/>
          </p:spPr>
          <p:txBody>
            <a:bodyPr/>
            <a:lstStyle/>
            <a:p>
              <a:endParaRPr lang="en-US"/>
            </a:p>
          </p:txBody>
        </p:sp>
        <p:sp>
          <p:nvSpPr>
            <p:cNvPr id="258" name="Rectangle 226"/>
            <p:cNvSpPr>
              <a:spLocks noChangeArrowheads="1"/>
            </p:cNvSpPr>
            <p:nvPr/>
          </p:nvSpPr>
          <p:spPr bwMode="auto">
            <a:xfrm>
              <a:off x="4587" y="3114"/>
              <a:ext cx="1433" cy="192"/>
            </a:xfrm>
            <a:prstGeom prst="rect">
              <a:avLst/>
            </a:prstGeom>
            <a:noFill/>
            <a:ln w="12700">
              <a:noFill/>
              <a:miter lim="800000"/>
              <a:headEnd/>
              <a:tailEnd/>
            </a:ln>
            <a:effectLst/>
          </p:spPr>
          <p:txBody>
            <a:bodyPr wrap="none" lIns="19050" tIns="26988" rIns="19050" bIns="26988"/>
            <a:lstStyle/>
            <a:p>
              <a:pPr algn="ctr">
                <a:lnSpc>
                  <a:spcPct val="80000"/>
                </a:lnSpc>
              </a:pPr>
              <a:r>
                <a:rPr lang="en-US" sz="2800" spc="-300" dirty="0" smtClean="0">
                  <a:solidFill>
                    <a:srgbClr val="3333CC"/>
                  </a:solidFill>
                </a:rPr>
                <a:t>EX/</a:t>
              </a:r>
              <a:r>
                <a:rPr lang="en-US" sz="2800" spc="-300" dirty="0" err="1" smtClean="0">
                  <a:solidFill>
                    <a:srgbClr val="3333CC"/>
                  </a:solidFill>
                </a:rPr>
                <a:t>MEM.RegisterRd</a:t>
              </a:r>
              <a:endParaRPr lang="en-US" sz="2800" spc="-300" dirty="0">
                <a:solidFill>
                  <a:srgbClr val="3333CC"/>
                </a:solidFill>
              </a:endParaRPr>
            </a:p>
          </p:txBody>
        </p:sp>
        <p:sp>
          <p:nvSpPr>
            <p:cNvPr id="259" name="Rectangle 227"/>
            <p:cNvSpPr>
              <a:spLocks noChangeArrowheads="1"/>
            </p:cNvSpPr>
            <p:nvPr/>
          </p:nvSpPr>
          <p:spPr bwMode="auto">
            <a:xfrm>
              <a:off x="5010" y="3416"/>
              <a:ext cx="720" cy="192"/>
            </a:xfrm>
            <a:prstGeom prst="rect">
              <a:avLst/>
            </a:prstGeom>
            <a:noFill/>
            <a:ln w="12700">
              <a:noFill/>
              <a:miter lim="800000"/>
              <a:headEnd/>
              <a:tailEnd/>
            </a:ln>
            <a:effectLst/>
          </p:spPr>
          <p:txBody>
            <a:bodyPr wrap="none" lIns="19050" tIns="26988" rIns="19050" bIns="26988"/>
            <a:lstStyle/>
            <a:p>
              <a:pPr algn="ctr"/>
              <a:r>
                <a:rPr lang="en-US" sz="2800" spc="-300" dirty="0">
                  <a:solidFill>
                    <a:srgbClr val="3333CC"/>
                  </a:solidFill>
                </a:rPr>
                <a:t>MEM/</a:t>
              </a:r>
              <a:r>
                <a:rPr lang="en-US" sz="2800" spc="-300" dirty="0" err="1">
                  <a:solidFill>
                    <a:srgbClr val="3333CC"/>
                  </a:solidFill>
                </a:rPr>
                <a:t>WB.RegisterRd</a:t>
              </a:r>
              <a:endParaRPr lang="en-US" sz="2800" spc="-300" dirty="0">
                <a:solidFill>
                  <a:srgbClr val="3333CC"/>
                </a:solidFill>
              </a:endParaRPr>
            </a:p>
          </p:txBody>
        </p:sp>
      </p:grpSp>
      <p:grpSp>
        <p:nvGrpSpPr>
          <p:cNvPr id="260" name="Group 200"/>
          <p:cNvGrpSpPr>
            <a:grpSpLocks/>
          </p:cNvGrpSpPr>
          <p:nvPr/>
        </p:nvGrpSpPr>
        <p:grpSpPr bwMode="auto">
          <a:xfrm>
            <a:off x="6100763" y="3633788"/>
            <a:ext cx="2890838" cy="2767011"/>
            <a:chOff x="2451" y="2289"/>
            <a:chExt cx="1821" cy="1599"/>
          </a:xfrm>
        </p:grpSpPr>
        <p:sp>
          <p:nvSpPr>
            <p:cNvPr id="261" name="Line 201"/>
            <p:cNvSpPr>
              <a:spLocks noChangeShapeType="1"/>
            </p:cNvSpPr>
            <p:nvPr/>
          </p:nvSpPr>
          <p:spPr bwMode="auto">
            <a:xfrm>
              <a:off x="4272" y="2400"/>
              <a:ext cx="0" cy="1488"/>
            </a:xfrm>
            <a:prstGeom prst="line">
              <a:avLst/>
            </a:prstGeom>
            <a:noFill/>
            <a:ln w="28575">
              <a:solidFill>
                <a:srgbClr val="CC3399"/>
              </a:solidFill>
              <a:round/>
              <a:headEnd/>
              <a:tailEnd/>
            </a:ln>
            <a:effectLst/>
          </p:spPr>
          <p:txBody>
            <a:bodyPr/>
            <a:lstStyle/>
            <a:p>
              <a:endParaRPr lang="en-US"/>
            </a:p>
          </p:txBody>
        </p:sp>
        <p:sp>
          <p:nvSpPr>
            <p:cNvPr id="262" name="Line 202"/>
            <p:cNvSpPr>
              <a:spLocks noChangeShapeType="1"/>
            </p:cNvSpPr>
            <p:nvPr/>
          </p:nvSpPr>
          <p:spPr bwMode="auto">
            <a:xfrm flipH="1">
              <a:off x="2451" y="3888"/>
              <a:ext cx="1821" cy="0"/>
            </a:xfrm>
            <a:prstGeom prst="line">
              <a:avLst/>
            </a:prstGeom>
            <a:noFill/>
            <a:ln w="28575">
              <a:solidFill>
                <a:srgbClr val="CC3399"/>
              </a:solidFill>
              <a:round/>
              <a:headEnd/>
              <a:tailEnd/>
            </a:ln>
            <a:effectLst/>
          </p:spPr>
          <p:txBody>
            <a:bodyPr/>
            <a:lstStyle/>
            <a:p>
              <a:endParaRPr lang="en-US"/>
            </a:p>
          </p:txBody>
        </p:sp>
        <p:sp>
          <p:nvSpPr>
            <p:cNvPr id="263" name="Line 203"/>
            <p:cNvSpPr>
              <a:spLocks noChangeShapeType="1"/>
            </p:cNvSpPr>
            <p:nvPr/>
          </p:nvSpPr>
          <p:spPr bwMode="auto">
            <a:xfrm>
              <a:off x="2451" y="2289"/>
              <a:ext cx="0" cy="1599"/>
            </a:xfrm>
            <a:prstGeom prst="line">
              <a:avLst/>
            </a:prstGeom>
            <a:noFill/>
            <a:ln w="28575">
              <a:solidFill>
                <a:srgbClr val="CC3399"/>
              </a:solidFill>
              <a:round/>
              <a:headEnd/>
              <a:tailEnd/>
            </a:ln>
            <a:effectLst/>
          </p:spPr>
          <p:txBody>
            <a:bodyPr/>
            <a:lstStyle/>
            <a:p>
              <a:endParaRPr lang="en-US"/>
            </a:p>
          </p:txBody>
        </p:sp>
      </p:grpSp>
      <p:sp>
        <p:nvSpPr>
          <p:cNvPr id="264" name="Line 234"/>
          <p:cNvSpPr>
            <a:spLocks noChangeShapeType="1"/>
          </p:cNvSpPr>
          <p:nvPr/>
        </p:nvSpPr>
        <p:spPr bwMode="auto">
          <a:xfrm>
            <a:off x="5958840" y="3334562"/>
            <a:ext cx="0" cy="3142438"/>
          </a:xfrm>
          <a:prstGeom prst="line">
            <a:avLst/>
          </a:prstGeom>
          <a:noFill/>
          <a:ln w="28575">
            <a:solidFill>
              <a:srgbClr val="CC3399"/>
            </a:solidFill>
            <a:round/>
            <a:headEnd/>
            <a:tailEnd/>
          </a:ln>
          <a:effectLst/>
        </p:spPr>
        <p:txBody>
          <a:bodyPr/>
          <a:lstStyle/>
          <a:p>
            <a:endParaRPr lang="en-US"/>
          </a:p>
        </p:txBody>
      </p:sp>
      <p:sp>
        <p:nvSpPr>
          <p:cNvPr id="265" name="TextBox 264"/>
          <p:cNvSpPr txBox="1"/>
          <p:nvPr/>
        </p:nvSpPr>
        <p:spPr>
          <a:xfrm>
            <a:off x="7383936" y="4915264"/>
            <a:ext cx="1558657" cy="523220"/>
          </a:xfrm>
          <a:prstGeom prst="rect">
            <a:avLst/>
          </a:prstGeom>
          <a:noFill/>
        </p:spPr>
        <p:txBody>
          <a:bodyPr wrap="square" rtlCol="0">
            <a:spAutoFit/>
          </a:bodyPr>
          <a:lstStyle/>
          <a:p>
            <a:r>
              <a:rPr lang="en-US" sz="2800" spc="-150" dirty="0" err="1">
                <a:solidFill>
                  <a:srgbClr val="3333CC"/>
                </a:solidFill>
              </a:rPr>
              <a:t>ForwardA</a:t>
            </a:r>
            <a:endParaRPr lang="en-US" sz="2800" spc="-150" dirty="0">
              <a:solidFill>
                <a:srgbClr val="3333CC"/>
              </a:solidFill>
            </a:endParaRPr>
          </a:p>
        </p:txBody>
      </p:sp>
      <p:sp>
        <p:nvSpPr>
          <p:cNvPr id="266" name="TextBox 265"/>
          <p:cNvSpPr txBox="1"/>
          <p:nvPr/>
        </p:nvSpPr>
        <p:spPr>
          <a:xfrm>
            <a:off x="5916631" y="5167392"/>
            <a:ext cx="1468095" cy="523220"/>
          </a:xfrm>
          <a:prstGeom prst="rect">
            <a:avLst/>
          </a:prstGeom>
          <a:noFill/>
        </p:spPr>
        <p:txBody>
          <a:bodyPr wrap="square" rtlCol="0">
            <a:spAutoFit/>
          </a:bodyPr>
          <a:lstStyle/>
          <a:p>
            <a:r>
              <a:rPr lang="en-US" sz="2800" spc="-150" dirty="0" err="1">
                <a:solidFill>
                  <a:srgbClr val="3333CC"/>
                </a:solidFill>
              </a:rPr>
              <a:t>ForwardB</a:t>
            </a:r>
            <a:endParaRPr lang="en-US" sz="2800" spc="-150" dirty="0">
              <a:solidFill>
                <a:srgbClr val="3333CC"/>
              </a:solidFill>
            </a:endParaRPr>
          </a:p>
        </p:txBody>
      </p:sp>
      <p:sp>
        <p:nvSpPr>
          <p:cNvPr id="2" name="슬라이드 번호 개체 틀 1"/>
          <p:cNvSpPr>
            <a:spLocks noGrp="1"/>
          </p:cNvSpPr>
          <p:nvPr>
            <p:ph type="sldNum" sz="quarter" idx="12"/>
          </p:nvPr>
        </p:nvSpPr>
        <p:spPr/>
        <p:txBody>
          <a:bodyPr/>
          <a:lstStyle/>
          <a:p>
            <a:pPr>
              <a:defRPr/>
            </a:pPr>
            <a:fld id="{F9E35EC6-F145-4FFC-92A9-7AB97ABAE7EB}" type="slidenum">
              <a:rPr lang="en-US" smtClean="0"/>
              <a:pPr>
                <a:defRPr/>
              </a:pPr>
              <a:t>11</a:t>
            </a:fld>
            <a:endParaRPr lang="en-US"/>
          </a:p>
        </p:txBody>
      </p:sp>
    </p:spTree>
    <p:extLst>
      <p:ext uri="{BB962C8B-B14F-4D97-AF65-F5344CB8AC3E}">
        <p14:creationId xmlns:p14="http://schemas.microsoft.com/office/powerpoint/2010/main" val="41911264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P spid="265" grpId="0"/>
      <p:bldP spid="2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p:cNvSpPr>
            <a:spLocks noGrp="1" noChangeArrowheads="1"/>
          </p:cNvSpPr>
          <p:nvPr>
            <p:ph type="title"/>
          </p:nvPr>
        </p:nvSpPr>
        <p:spPr/>
        <p:txBody>
          <a:bodyPr/>
          <a:lstStyle/>
          <a:p>
            <a:r>
              <a:rPr lang="en-US" sz="4000" dirty="0"/>
              <a:t>Data Forwarding: EX/MEM </a:t>
            </a:r>
            <a:r>
              <a:rPr lang="en-US" sz="4000" dirty="0">
                <a:sym typeface="Wingdings" pitchFamily="2" charset="2"/>
              </a:rPr>
              <a:t> ID/EX</a:t>
            </a:r>
            <a:endParaRPr lang="en-US" sz="4000" dirty="0"/>
          </a:p>
        </p:txBody>
      </p:sp>
      <p:sp>
        <p:nvSpPr>
          <p:cNvPr id="1263619" name="Rectangle 3"/>
          <p:cNvSpPr>
            <a:spLocks noGrp="1" noChangeArrowheads="1"/>
          </p:cNvSpPr>
          <p:nvPr>
            <p:ph idx="4294967295"/>
          </p:nvPr>
        </p:nvSpPr>
        <p:spPr>
          <a:xfrm>
            <a:off x="0" y="896938"/>
            <a:ext cx="10972800" cy="5000625"/>
          </a:xfrm>
          <a:prstGeom prst="rect">
            <a:avLst/>
          </a:prstGeom>
        </p:spPr>
        <p:txBody>
          <a:bodyPr>
            <a:normAutofit/>
          </a:bodyPr>
          <a:lstStyle/>
          <a:p>
            <a:pPr marL="457200" indent="-457200">
              <a:lnSpc>
                <a:spcPct val="80000"/>
              </a:lnSpc>
              <a:buFont typeface="Wingdings" pitchFamily="2" charset="2"/>
              <a:buAutoNum type="arabicPeriod"/>
            </a:pPr>
            <a:r>
              <a:rPr lang="en-US" i="1" dirty="0"/>
              <a:t>EX/MEM hazard: </a:t>
            </a:r>
          </a:p>
          <a:p>
            <a:pPr marL="457200" indent="-457200">
              <a:lnSpc>
                <a:spcPct val="80000"/>
              </a:lnSpc>
              <a:spcBef>
                <a:spcPct val="0"/>
              </a:spcBef>
              <a:buNone/>
            </a:pPr>
            <a:r>
              <a:rPr lang="en-US" dirty="0">
                <a:solidFill>
                  <a:srgbClr val="008000"/>
                </a:solidFill>
              </a:rPr>
              <a:t>if (EX/</a:t>
            </a:r>
            <a:r>
              <a:rPr lang="en-US" dirty="0" err="1">
                <a:solidFill>
                  <a:srgbClr val="008000"/>
                </a:solidFill>
              </a:rPr>
              <a:t>MEM.RegWrite</a:t>
            </a:r>
            <a:endParaRPr lang="en-US" dirty="0">
              <a:solidFill>
                <a:srgbClr val="008000"/>
              </a:solidFill>
            </a:endParaRPr>
          </a:p>
          <a:p>
            <a:pPr marL="457200" indent="-457200">
              <a:lnSpc>
                <a:spcPct val="80000"/>
              </a:lnSpc>
              <a:spcBef>
                <a:spcPct val="0"/>
              </a:spcBef>
              <a:buNone/>
            </a:pPr>
            <a:r>
              <a:rPr lang="en-US" dirty="0">
                <a:solidFill>
                  <a:srgbClr val="008000"/>
                </a:solidFill>
              </a:rPr>
              <a:t>and (EX/</a:t>
            </a:r>
            <a:r>
              <a:rPr lang="en-US" dirty="0" err="1">
                <a:solidFill>
                  <a:srgbClr val="008000"/>
                </a:solidFill>
              </a:rPr>
              <a:t>MEM.RegisterRd</a:t>
            </a:r>
            <a:r>
              <a:rPr lang="en-US" dirty="0">
                <a:solidFill>
                  <a:srgbClr val="008000"/>
                </a:solidFill>
              </a:rPr>
              <a:t> != 0)</a:t>
            </a:r>
          </a:p>
          <a:p>
            <a:pPr marL="457200" indent="-457200">
              <a:lnSpc>
                <a:spcPct val="80000"/>
              </a:lnSpc>
              <a:spcBef>
                <a:spcPct val="0"/>
              </a:spcBef>
              <a:buNone/>
            </a:pPr>
            <a:r>
              <a:rPr lang="en-US" dirty="0">
                <a:solidFill>
                  <a:srgbClr val="008000"/>
                </a:solidFill>
              </a:rPr>
              <a:t>and (EX/</a:t>
            </a:r>
            <a:r>
              <a:rPr lang="en-US" dirty="0" err="1">
                <a:solidFill>
                  <a:srgbClr val="008000"/>
                </a:solidFill>
              </a:rPr>
              <a:t>MEM.RegisterRd</a:t>
            </a:r>
            <a:r>
              <a:rPr lang="en-US" dirty="0">
                <a:solidFill>
                  <a:srgbClr val="008000"/>
                </a:solidFill>
              </a:rPr>
              <a:t> = ID/</a:t>
            </a:r>
            <a:r>
              <a:rPr lang="en-US" dirty="0" err="1">
                <a:solidFill>
                  <a:srgbClr val="008000"/>
                </a:solidFill>
              </a:rPr>
              <a:t>EX.RegisterRs</a:t>
            </a:r>
            <a:r>
              <a:rPr lang="en-US" dirty="0">
                <a:solidFill>
                  <a:srgbClr val="008000"/>
                </a:solidFill>
              </a:rPr>
              <a:t>))</a:t>
            </a:r>
          </a:p>
          <a:p>
            <a:pPr marL="457200" indent="-457200">
              <a:lnSpc>
                <a:spcPct val="80000"/>
              </a:lnSpc>
              <a:spcBef>
                <a:spcPct val="0"/>
              </a:spcBef>
              <a:buNone/>
            </a:pPr>
            <a:r>
              <a:rPr lang="en-US" dirty="0">
                <a:solidFill>
                  <a:srgbClr val="008000"/>
                </a:solidFill>
              </a:rPr>
              <a:t>		</a:t>
            </a:r>
            <a:r>
              <a:rPr lang="en-US" i="1" dirty="0" err="1"/>
              <a:t>ForwardA</a:t>
            </a:r>
            <a:r>
              <a:rPr lang="en-US" i="1" dirty="0"/>
              <a:t> = 10</a:t>
            </a:r>
          </a:p>
          <a:p>
            <a:pPr marL="457200" indent="-457200">
              <a:lnSpc>
                <a:spcPct val="80000"/>
              </a:lnSpc>
              <a:spcBef>
                <a:spcPct val="0"/>
              </a:spcBef>
              <a:buNone/>
            </a:pPr>
            <a:endParaRPr lang="en-US" i="1" dirty="0"/>
          </a:p>
          <a:p>
            <a:pPr marL="457200" indent="-457200">
              <a:lnSpc>
                <a:spcPct val="80000"/>
              </a:lnSpc>
              <a:spcBef>
                <a:spcPct val="0"/>
              </a:spcBef>
              <a:buNone/>
            </a:pPr>
            <a:r>
              <a:rPr lang="en-US" dirty="0">
                <a:solidFill>
                  <a:srgbClr val="008000"/>
                </a:solidFill>
              </a:rPr>
              <a:t>if (EX/</a:t>
            </a:r>
            <a:r>
              <a:rPr lang="en-US" dirty="0" err="1">
                <a:solidFill>
                  <a:srgbClr val="008000"/>
                </a:solidFill>
              </a:rPr>
              <a:t>MEM.RegWrite</a:t>
            </a:r>
            <a:endParaRPr lang="en-US" dirty="0">
              <a:solidFill>
                <a:srgbClr val="008000"/>
              </a:solidFill>
            </a:endParaRPr>
          </a:p>
          <a:p>
            <a:pPr marL="457200" indent="-457200">
              <a:lnSpc>
                <a:spcPct val="80000"/>
              </a:lnSpc>
              <a:spcBef>
                <a:spcPct val="0"/>
              </a:spcBef>
              <a:buNone/>
            </a:pPr>
            <a:r>
              <a:rPr lang="en-US" dirty="0">
                <a:solidFill>
                  <a:srgbClr val="008000"/>
                </a:solidFill>
              </a:rPr>
              <a:t>and (EX/</a:t>
            </a:r>
            <a:r>
              <a:rPr lang="en-US" dirty="0" err="1">
                <a:solidFill>
                  <a:srgbClr val="008000"/>
                </a:solidFill>
              </a:rPr>
              <a:t>MEM.RegisterRd</a:t>
            </a:r>
            <a:r>
              <a:rPr lang="en-US" dirty="0">
                <a:solidFill>
                  <a:srgbClr val="008000"/>
                </a:solidFill>
              </a:rPr>
              <a:t> != 0)</a:t>
            </a:r>
          </a:p>
          <a:p>
            <a:pPr marL="457200" indent="-457200">
              <a:lnSpc>
                <a:spcPct val="80000"/>
              </a:lnSpc>
              <a:spcBef>
                <a:spcPct val="0"/>
              </a:spcBef>
              <a:buNone/>
            </a:pPr>
            <a:r>
              <a:rPr lang="en-US" dirty="0">
                <a:solidFill>
                  <a:srgbClr val="008000"/>
                </a:solidFill>
              </a:rPr>
              <a:t>and (EX/</a:t>
            </a:r>
            <a:r>
              <a:rPr lang="en-US" dirty="0" err="1">
                <a:solidFill>
                  <a:srgbClr val="008000"/>
                </a:solidFill>
              </a:rPr>
              <a:t>MEM.RegisterRd</a:t>
            </a:r>
            <a:r>
              <a:rPr lang="en-US" dirty="0">
                <a:solidFill>
                  <a:srgbClr val="008000"/>
                </a:solidFill>
              </a:rPr>
              <a:t> = ID/</a:t>
            </a:r>
            <a:r>
              <a:rPr lang="en-US" dirty="0" err="1">
                <a:solidFill>
                  <a:srgbClr val="008000"/>
                </a:solidFill>
              </a:rPr>
              <a:t>EX.RegisterRt</a:t>
            </a:r>
            <a:r>
              <a:rPr lang="en-US" dirty="0">
                <a:solidFill>
                  <a:srgbClr val="008000"/>
                </a:solidFill>
              </a:rPr>
              <a:t>))</a:t>
            </a:r>
          </a:p>
          <a:p>
            <a:pPr marL="457200" indent="-457200">
              <a:lnSpc>
                <a:spcPct val="80000"/>
              </a:lnSpc>
              <a:spcBef>
                <a:spcPct val="0"/>
              </a:spcBef>
              <a:buNone/>
            </a:pPr>
            <a:r>
              <a:rPr lang="en-US" dirty="0">
                <a:solidFill>
                  <a:srgbClr val="008000"/>
                </a:solidFill>
              </a:rPr>
              <a:t>		</a:t>
            </a:r>
            <a:r>
              <a:rPr lang="en-US" i="1" dirty="0" err="1"/>
              <a:t>ForwardB</a:t>
            </a:r>
            <a:r>
              <a:rPr lang="en-US" i="1" dirty="0"/>
              <a:t> = 10</a:t>
            </a:r>
          </a:p>
        </p:txBody>
      </p:sp>
      <p:sp>
        <p:nvSpPr>
          <p:cNvPr id="1263620" name="Rectangle 4"/>
          <p:cNvSpPr>
            <a:spLocks noChangeArrowheads="1"/>
          </p:cNvSpPr>
          <p:nvPr/>
        </p:nvSpPr>
        <p:spPr bwMode="auto">
          <a:xfrm>
            <a:off x="8905875" y="1000125"/>
            <a:ext cx="3152775" cy="181331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90488" tIns="44450" rIns="90488" bIns="44450">
            <a:spAutoFit/>
          </a:bodyPr>
          <a:lstStyle/>
          <a:p>
            <a:r>
              <a:rPr lang="en-US" sz="2800" b="1" dirty="0"/>
              <a:t>Forwards the result from the </a:t>
            </a:r>
            <a:r>
              <a:rPr lang="en-US" sz="2800" b="1" dirty="0" smtClean="0"/>
              <a:t>previous</a:t>
            </a:r>
            <a:br>
              <a:rPr lang="en-US" sz="2800" b="1" dirty="0" smtClean="0"/>
            </a:br>
            <a:r>
              <a:rPr lang="en-US" sz="2800" b="1" dirty="0" smtClean="0"/>
              <a:t>instr</a:t>
            </a:r>
            <a:r>
              <a:rPr lang="en-US" sz="2800" b="1" dirty="0"/>
              <a:t>. </a:t>
            </a:r>
            <a:r>
              <a:rPr lang="en-US" sz="2800" b="1" dirty="0" smtClean="0"/>
              <a:t>to </a:t>
            </a:r>
            <a:r>
              <a:rPr lang="en-US" sz="2800" b="1" dirty="0" smtClean="0"/>
              <a:t>either </a:t>
            </a:r>
            <a:br>
              <a:rPr lang="en-US" sz="2800" b="1" dirty="0" smtClean="0"/>
            </a:br>
            <a:r>
              <a:rPr lang="en-US" sz="2800" b="1" dirty="0" smtClean="0"/>
              <a:t>input </a:t>
            </a:r>
            <a:r>
              <a:rPr lang="en-US" sz="2800" b="1" dirty="0"/>
              <a:t>of the ALU</a:t>
            </a:r>
          </a:p>
        </p:txBody>
      </p:sp>
      <p:sp>
        <p:nvSpPr>
          <p:cNvPr id="8" name="Rectangle 15"/>
          <p:cNvSpPr>
            <a:spLocks noChangeArrowheads="1"/>
          </p:cNvSpPr>
          <p:nvPr/>
        </p:nvSpPr>
        <p:spPr bwMode="auto">
          <a:xfrm>
            <a:off x="2295526" y="5102352"/>
            <a:ext cx="2394054" cy="520655"/>
          </a:xfrm>
          <a:prstGeom prst="rect">
            <a:avLst/>
          </a:prstGeom>
          <a:noFill/>
          <a:ln w="12700">
            <a:noFill/>
            <a:miter lim="800000"/>
            <a:headEnd/>
            <a:tailEnd/>
          </a:ln>
          <a:effectLst/>
        </p:spPr>
        <p:txBody>
          <a:bodyPr wrap="none" lIns="90488" tIns="44450" rIns="90488" bIns="44450">
            <a:spAutoFit/>
          </a:bodyPr>
          <a:lstStyle/>
          <a:p>
            <a:r>
              <a:rPr lang="en-US" sz="2800" b="1" dirty="0"/>
              <a:t>Inst-1 : add $1,</a:t>
            </a:r>
          </a:p>
        </p:txBody>
      </p:sp>
      <p:sp>
        <p:nvSpPr>
          <p:cNvPr id="9" name="Rectangle 58"/>
          <p:cNvSpPr>
            <a:spLocks noChangeArrowheads="1"/>
          </p:cNvSpPr>
          <p:nvPr/>
        </p:nvSpPr>
        <p:spPr bwMode="auto">
          <a:xfrm>
            <a:off x="2295525" y="5711952"/>
            <a:ext cx="3182732" cy="520655"/>
          </a:xfrm>
          <a:prstGeom prst="rect">
            <a:avLst/>
          </a:prstGeom>
          <a:noFill/>
          <a:ln w="12700">
            <a:noFill/>
            <a:miter lim="800000"/>
            <a:headEnd/>
            <a:tailEnd/>
          </a:ln>
          <a:effectLst/>
        </p:spPr>
        <p:txBody>
          <a:bodyPr wrap="none" lIns="90488" tIns="44450" rIns="90488" bIns="44450">
            <a:spAutoFit/>
          </a:bodyPr>
          <a:lstStyle/>
          <a:p>
            <a:r>
              <a:rPr lang="en-US" sz="2800" b="1" dirty="0"/>
              <a:t>Inst-2 : sub $4,</a:t>
            </a:r>
            <a:r>
              <a:rPr lang="en-US" sz="2800" b="1" dirty="0">
                <a:solidFill>
                  <a:srgbClr val="009900"/>
                </a:solidFill>
              </a:rPr>
              <a:t>$1</a:t>
            </a:r>
            <a:r>
              <a:rPr lang="en-US" sz="2800" b="1" dirty="0"/>
              <a:t>,$5</a:t>
            </a:r>
          </a:p>
        </p:txBody>
      </p:sp>
      <p:sp>
        <p:nvSpPr>
          <p:cNvPr id="7" name="Rectangular Callout 6"/>
          <p:cNvSpPr/>
          <p:nvPr/>
        </p:nvSpPr>
        <p:spPr>
          <a:xfrm>
            <a:off x="5724525" y="4095750"/>
            <a:ext cx="5105400" cy="857250"/>
          </a:xfrm>
          <a:prstGeom prst="wedgeRectCallout">
            <a:avLst>
              <a:gd name="adj1" fmla="val -67362"/>
              <a:gd name="adj2" fmla="val 99813"/>
            </a:avLst>
          </a:prstGeom>
          <a:solidFill>
            <a:schemeClr val="bg1"/>
          </a:solid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rgbClr val="3333CC"/>
                </a:solidFill>
              </a:rPr>
              <a:t>- Completed Execution</a:t>
            </a:r>
          </a:p>
          <a:p>
            <a:r>
              <a:rPr lang="en-US" sz="2800" b="1" dirty="0">
                <a:solidFill>
                  <a:srgbClr val="3333CC"/>
                </a:solidFill>
              </a:rPr>
              <a:t>- ALU o/p at EX/MEM </a:t>
            </a:r>
          </a:p>
        </p:txBody>
      </p:sp>
      <p:sp>
        <p:nvSpPr>
          <p:cNvPr id="10" name="Rectangular Callout 9"/>
          <p:cNvSpPr/>
          <p:nvPr/>
        </p:nvSpPr>
        <p:spPr>
          <a:xfrm>
            <a:off x="6000749" y="5435726"/>
            <a:ext cx="4772026" cy="831723"/>
          </a:xfrm>
          <a:prstGeom prst="wedgeRectCallout">
            <a:avLst>
              <a:gd name="adj1" fmla="val -60805"/>
              <a:gd name="adj2" fmla="val 2052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rgbClr val="C00000"/>
                </a:solidFill>
              </a:rPr>
              <a:t>- Completed Decode</a:t>
            </a:r>
          </a:p>
          <a:p>
            <a:r>
              <a:rPr lang="en-US" sz="2800" b="1" dirty="0">
                <a:solidFill>
                  <a:srgbClr val="C00000"/>
                </a:solidFill>
              </a:rPr>
              <a:t>- Need input for ALU at ID/EX</a:t>
            </a:r>
          </a:p>
        </p:txBody>
      </p:sp>
      <p:sp>
        <p:nvSpPr>
          <p:cNvPr id="11" name="Line Callout 1 10"/>
          <p:cNvSpPr/>
          <p:nvPr/>
        </p:nvSpPr>
        <p:spPr>
          <a:xfrm>
            <a:off x="2705100" y="4340352"/>
            <a:ext cx="695325" cy="612648"/>
          </a:xfrm>
          <a:prstGeom prst="borderCallout1">
            <a:avLst>
              <a:gd name="adj1" fmla="val 79384"/>
              <a:gd name="adj2" fmla="val 101042"/>
              <a:gd name="adj3" fmla="val 135821"/>
              <a:gd name="adj4" fmla="val 216354"/>
            </a:avLst>
          </a:prstGeom>
          <a:solidFill>
            <a:schemeClr val="bg1"/>
          </a:solid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rgbClr val="3333CC"/>
                </a:solidFill>
              </a:rPr>
              <a:t>Rd</a:t>
            </a:r>
          </a:p>
        </p:txBody>
      </p:sp>
      <p:sp>
        <p:nvSpPr>
          <p:cNvPr id="12" name="Line Callout 1 11"/>
          <p:cNvSpPr/>
          <p:nvPr/>
        </p:nvSpPr>
        <p:spPr>
          <a:xfrm>
            <a:off x="4032355" y="6232607"/>
            <a:ext cx="657225" cy="612648"/>
          </a:xfrm>
          <a:prstGeom prst="borderCallout1">
            <a:avLst>
              <a:gd name="adj1" fmla="val 37406"/>
              <a:gd name="adj2" fmla="val 104167"/>
              <a:gd name="adj3" fmla="val -19651"/>
              <a:gd name="adj4" fmla="val 167169"/>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rgbClr val="C00000"/>
                </a:solidFill>
              </a:rPr>
              <a:t>Rs</a:t>
            </a:r>
          </a:p>
        </p:txBody>
      </p:sp>
      <p:sp>
        <p:nvSpPr>
          <p:cNvPr id="2" name="슬라이드 번호 개체 틀 1"/>
          <p:cNvSpPr>
            <a:spLocks noGrp="1"/>
          </p:cNvSpPr>
          <p:nvPr>
            <p:ph type="sldNum" sz="quarter" idx="12"/>
          </p:nvPr>
        </p:nvSpPr>
        <p:spPr/>
        <p:txBody>
          <a:bodyPr/>
          <a:lstStyle/>
          <a:p>
            <a:pPr>
              <a:defRPr/>
            </a:pPr>
            <a:fld id="{F9E35EC6-F145-4FFC-92A9-7AB97ABAE7EB}" type="slidenum">
              <a:rPr lang="en-US" smtClean="0"/>
              <a:pPr>
                <a:defRPr/>
              </a:pPr>
              <a:t>12</a:t>
            </a:fld>
            <a:endParaRPr lang="en-US"/>
          </a:p>
        </p:txBody>
      </p:sp>
    </p:spTree>
    <p:extLst>
      <p:ext uri="{BB962C8B-B14F-4D97-AF65-F5344CB8AC3E}">
        <p14:creationId xmlns:p14="http://schemas.microsoft.com/office/powerpoint/2010/main" val="274301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3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6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420" name="Rectangle 12"/>
          <p:cNvSpPr>
            <a:spLocks noGrp="1" noChangeArrowheads="1"/>
          </p:cNvSpPr>
          <p:nvPr>
            <p:ph type="title"/>
          </p:nvPr>
        </p:nvSpPr>
        <p:spPr>
          <a:noFill/>
          <a:ln/>
        </p:spPr>
        <p:txBody>
          <a:bodyPr wrap="none"/>
          <a:lstStyle/>
          <a:p>
            <a:r>
              <a:rPr lang="en-US" dirty="0"/>
              <a:t>Forwarding Illustration</a:t>
            </a:r>
          </a:p>
        </p:txBody>
      </p:sp>
      <p:sp>
        <p:nvSpPr>
          <p:cNvPr id="128" name="Rectangle 9"/>
          <p:cNvSpPr>
            <a:spLocks noChangeArrowheads="1"/>
          </p:cNvSpPr>
          <p:nvPr/>
        </p:nvSpPr>
        <p:spPr bwMode="auto">
          <a:xfrm>
            <a:off x="1822808" y="1389534"/>
            <a:ext cx="418385" cy="4829527"/>
          </a:xfrm>
          <a:prstGeom prst="rect">
            <a:avLst/>
          </a:prstGeom>
          <a:noFill/>
          <a:ln w="12700">
            <a:noFill/>
            <a:miter lim="800000"/>
            <a:headEnd/>
            <a:tailEnd/>
          </a:ln>
          <a:effectLst/>
        </p:spPr>
        <p:txBody>
          <a:bodyPr wrap="none" lIns="90488" tIns="44450" rIns="90488" bIns="44450">
            <a:spAutoFit/>
          </a:bodyPr>
          <a:lstStyle/>
          <a:p>
            <a:pPr algn="ctr"/>
            <a:r>
              <a:rPr lang="en-US" sz="2800" i="1" dirty="0"/>
              <a:t>I</a:t>
            </a:r>
          </a:p>
          <a:p>
            <a:pPr algn="ctr"/>
            <a:r>
              <a:rPr lang="en-US" sz="2800" i="1" dirty="0"/>
              <a:t>n</a:t>
            </a:r>
          </a:p>
          <a:p>
            <a:pPr algn="ctr"/>
            <a:r>
              <a:rPr lang="en-US" sz="2800" i="1" dirty="0"/>
              <a:t>s</a:t>
            </a:r>
          </a:p>
          <a:p>
            <a:pPr algn="ctr"/>
            <a:r>
              <a:rPr lang="en-US" sz="2800" i="1" dirty="0"/>
              <a:t>t</a:t>
            </a:r>
          </a:p>
          <a:p>
            <a:pPr algn="ctr"/>
            <a:r>
              <a:rPr lang="en-US" sz="2800" i="1" dirty="0"/>
              <a:t>r.</a:t>
            </a:r>
          </a:p>
          <a:p>
            <a:pPr algn="ctr"/>
            <a:endParaRPr lang="en-US" sz="2800" i="1" dirty="0"/>
          </a:p>
          <a:p>
            <a:pPr algn="ctr"/>
            <a:r>
              <a:rPr lang="en-US" sz="2800" i="1" dirty="0"/>
              <a:t>O</a:t>
            </a:r>
          </a:p>
          <a:p>
            <a:pPr algn="ctr"/>
            <a:r>
              <a:rPr lang="en-US" sz="2800" i="1" dirty="0"/>
              <a:t>r</a:t>
            </a:r>
          </a:p>
          <a:p>
            <a:pPr algn="ctr"/>
            <a:r>
              <a:rPr lang="en-US" sz="2800" i="1" dirty="0"/>
              <a:t>d</a:t>
            </a:r>
          </a:p>
          <a:p>
            <a:pPr algn="ctr"/>
            <a:r>
              <a:rPr lang="en-US" sz="2800" i="1" dirty="0"/>
              <a:t>e</a:t>
            </a:r>
          </a:p>
          <a:p>
            <a:pPr algn="ctr"/>
            <a:r>
              <a:rPr lang="en-US" sz="2800" i="1" dirty="0"/>
              <a:t>r</a:t>
            </a:r>
          </a:p>
        </p:txBody>
      </p:sp>
      <p:sp>
        <p:nvSpPr>
          <p:cNvPr id="129" name="Line 10"/>
          <p:cNvSpPr>
            <a:spLocks noChangeShapeType="1"/>
          </p:cNvSpPr>
          <p:nvPr/>
        </p:nvSpPr>
        <p:spPr bwMode="auto">
          <a:xfrm>
            <a:off x="3657600" y="1068859"/>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0" name="Rectangle 11"/>
          <p:cNvSpPr>
            <a:spLocks noChangeArrowheads="1"/>
          </p:cNvSpPr>
          <p:nvPr/>
        </p:nvSpPr>
        <p:spPr bwMode="auto">
          <a:xfrm>
            <a:off x="2286001" y="1495896"/>
            <a:ext cx="1285609" cy="520655"/>
          </a:xfrm>
          <a:prstGeom prst="rect">
            <a:avLst/>
          </a:prstGeom>
          <a:noFill/>
          <a:ln w="12700">
            <a:noFill/>
            <a:miter lim="800000"/>
            <a:headEnd/>
            <a:tailEnd/>
          </a:ln>
          <a:effectLst/>
        </p:spPr>
        <p:txBody>
          <a:bodyPr wrap="none" lIns="90488" tIns="44450" rIns="90488" bIns="44450">
            <a:spAutoFit/>
          </a:bodyPr>
          <a:lstStyle/>
          <a:p>
            <a:r>
              <a:rPr lang="en-US" sz="2800" b="1" dirty="0"/>
              <a:t>add </a:t>
            </a:r>
            <a:r>
              <a:rPr lang="en-US" sz="2800" b="1" dirty="0">
                <a:solidFill>
                  <a:srgbClr val="3333CC"/>
                </a:solidFill>
              </a:rPr>
              <a:t>$1</a:t>
            </a:r>
            <a:r>
              <a:rPr lang="en-US" sz="2800" b="1" dirty="0"/>
              <a:t>,</a:t>
            </a:r>
          </a:p>
        </p:txBody>
      </p:sp>
      <p:sp>
        <p:nvSpPr>
          <p:cNvPr id="131" name="Line 12"/>
          <p:cNvSpPr>
            <a:spLocks noChangeShapeType="1"/>
          </p:cNvSpPr>
          <p:nvPr/>
        </p:nvSpPr>
        <p:spPr bwMode="auto">
          <a:xfrm>
            <a:off x="4838700" y="1195859"/>
            <a:ext cx="0" cy="4470400"/>
          </a:xfrm>
          <a:prstGeom prst="line">
            <a:avLst/>
          </a:prstGeom>
          <a:noFill/>
          <a:ln w="25400">
            <a:solidFill>
              <a:schemeClr val="tx1"/>
            </a:solidFill>
            <a:prstDash val="sysDot"/>
            <a:round/>
            <a:headEnd/>
            <a:tailEnd/>
          </a:ln>
          <a:effectLst/>
        </p:spPr>
        <p:txBody>
          <a:bodyPr wrap="none" anchor="ctr"/>
          <a:lstStyle/>
          <a:p>
            <a:endParaRPr lang="en-US" sz="2800"/>
          </a:p>
        </p:txBody>
      </p:sp>
      <p:sp>
        <p:nvSpPr>
          <p:cNvPr id="132" name="Line 13"/>
          <p:cNvSpPr>
            <a:spLocks noChangeShapeType="1"/>
          </p:cNvSpPr>
          <p:nvPr/>
        </p:nvSpPr>
        <p:spPr bwMode="auto">
          <a:xfrm>
            <a:off x="5625909" y="1195859"/>
            <a:ext cx="0" cy="4470400"/>
          </a:xfrm>
          <a:prstGeom prst="line">
            <a:avLst/>
          </a:prstGeom>
          <a:noFill/>
          <a:ln w="25400">
            <a:solidFill>
              <a:schemeClr val="tx1"/>
            </a:solidFill>
            <a:prstDash val="sysDot"/>
            <a:round/>
            <a:headEnd/>
            <a:tailEnd/>
          </a:ln>
          <a:effectLst/>
        </p:spPr>
        <p:txBody>
          <a:bodyPr wrap="none" anchor="ctr"/>
          <a:lstStyle/>
          <a:p>
            <a:endParaRPr lang="en-US" sz="2800"/>
          </a:p>
        </p:txBody>
      </p:sp>
      <p:sp>
        <p:nvSpPr>
          <p:cNvPr id="133" name="Line 14"/>
          <p:cNvSpPr>
            <a:spLocks noChangeShapeType="1"/>
          </p:cNvSpPr>
          <p:nvPr/>
        </p:nvSpPr>
        <p:spPr bwMode="auto">
          <a:xfrm>
            <a:off x="6413118"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4" name="Line 15"/>
          <p:cNvSpPr>
            <a:spLocks noChangeShapeType="1"/>
          </p:cNvSpPr>
          <p:nvPr/>
        </p:nvSpPr>
        <p:spPr bwMode="auto">
          <a:xfrm>
            <a:off x="7200327"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5" name="Line 16"/>
          <p:cNvSpPr>
            <a:spLocks noChangeShapeType="1"/>
          </p:cNvSpPr>
          <p:nvPr/>
        </p:nvSpPr>
        <p:spPr bwMode="auto">
          <a:xfrm>
            <a:off x="7987536"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 name="Line 17"/>
          <p:cNvSpPr>
            <a:spLocks noChangeShapeType="1"/>
          </p:cNvSpPr>
          <p:nvPr/>
        </p:nvSpPr>
        <p:spPr bwMode="auto">
          <a:xfrm>
            <a:off x="8774745"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7" name="Line 18"/>
          <p:cNvSpPr>
            <a:spLocks noChangeShapeType="1"/>
          </p:cNvSpPr>
          <p:nvPr/>
        </p:nvSpPr>
        <p:spPr bwMode="auto">
          <a:xfrm>
            <a:off x="9561954"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8" name="Line 19"/>
          <p:cNvSpPr>
            <a:spLocks noChangeShapeType="1"/>
          </p:cNvSpPr>
          <p:nvPr/>
        </p:nvSpPr>
        <p:spPr bwMode="auto">
          <a:xfrm>
            <a:off x="10349165"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9" name="Line 20"/>
          <p:cNvSpPr>
            <a:spLocks noChangeShapeType="1"/>
          </p:cNvSpPr>
          <p:nvPr/>
        </p:nvSpPr>
        <p:spPr bwMode="auto">
          <a:xfrm>
            <a:off x="2209800" y="1597496"/>
            <a:ext cx="0" cy="4495800"/>
          </a:xfrm>
          <a:prstGeom prst="line">
            <a:avLst/>
          </a:prstGeom>
          <a:noFill/>
          <a:ln w="28575">
            <a:solidFill>
              <a:schemeClr val="tx1"/>
            </a:solidFill>
            <a:round/>
            <a:headEnd/>
            <a:tailEnd type="triangle" w="med" len="med"/>
          </a:ln>
          <a:effectLst/>
        </p:spPr>
        <p:txBody>
          <a:bodyPr/>
          <a:lstStyle/>
          <a:p>
            <a:endParaRPr lang="en-US" sz="2800"/>
          </a:p>
        </p:txBody>
      </p:sp>
      <p:grpSp>
        <p:nvGrpSpPr>
          <p:cNvPr id="140" name="그룹 139"/>
          <p:cNvGrpSpPr/>
          <p:nvPr/>
        </p:nvGrpSpPr>
        <p:grpSpPr>
          <a:xfrm>
            <a:off x="4069136" y="1325166"/>
            <a:ext cx="3918105" cy="1017342"/>
            <a:chOff x="4069136" y="1325166"/>
            <a:chExt cx="3918105" cy="1017342"/>
          </a:xfrm>
        </p:grpSpPr>
        <p:grpSp>
          <p:nvGrpSpPr>
            <p:cNvPr id="141" name="Group 22"/>
            <p:cNvGrpSpPr>
              <a:grpSpLocks/>
            </p:cNvGrpSpPr>
            <p:nvPr/>
          </p:nvGrpSpPr>
          <p:grpSpPr bwMode="auto">
            <a:xfrm>
              <a:off x="5764781" y="1325166"/>
              <a:ext cx="521281" cy="961288"/>
              <a:chOff x="2204" y="1413"/>
              <a:chExt cx="273" cy="481"/>
            </a:xfrm>
          </p:grpSpPr>
          <p:sp>
            <p:nvSpPr>
              <p:cNvPr id="174"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175"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142" name="Group 25"/>
            <p:cNvGrpSpPr>
              <a:grpSpLocks/>
            </p:cNvGrpSpPr>
            <p:nvPr/>
          </p:nvGrpSpPr>
          <p:grpSpPr bwMode="auto">
            <a:xfrm>
              <a:off x="4069136" y="1511365"/>
              <a:ext cx="683942" cy="578258"/>
              <a:chOff x="1288" y="1508"/>
              <a:chExt cx="343" cy="290"/>
            </a:xfrm>
          </p:grpSpPr>
          <p:sp>
            <p:nvSpPr>
              <p:cNvPr id="170"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171" name="Group 27"/>
              <p:cNvGrpSpPr>
                <a:grpSpLocks/>
              </p:cNvGrpSpPr>
              <p:nvPr/>
            </p:nvGrpSpPr>
            <p:grpSpPr bwMode="auto">
              <a:xfrm>
                <a:off x="1288" y="1509"/>
                <a:ext cx="343" cy="289"/>
                <a:chOff x="1288" y="1509"/>
                <a:chExt cx="343" cy="289"/>
              </a:xfrm>
            </p:grpSpPr>
            <p:sp>
              <p:nvSpPr>
                <p:cNvPr id="172"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73"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143" name="그룹 142"/>
            <p:cNvGrpSpPr/>
            <p:nvPr/>
          </p:nvGrpSpPr>
          <p:grpSpPr>
            <a:xfrm>
              <a:off x="4883238" y="1501919"/>
              <a:ext cx="730522" cy="587706"/>
              <a:chOff x="4912558" y="1588387"/>
              <a:chExt cx="581598" cy="467897"/>
            </a:xfrm>
          </p:grpSpPr>
          <p:sp>
            <p:nvSpPr>
              <p:cNvPr id="166"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167" name="Group 31"/>
              <p:cNvGrpSpPr>
                <a:grpSpLocks/>
              </p:cNvGrpSpPr>
              <p:nvPr/>
            </p:nvGrpSpPr>
            <p:grpSpPr bwMode="auto">
              <a:xfrm>
                <a:off x="4964112" y="1597496"/>
                <a:ext cx="469901" cy="458788"/>
                <a:chOff x="1751" y="1509"/>
                <a:chExt cx="296" cy="289"/>
              </a:xfrm>
            </p:grpSpPr>
            <p:sp>
              <p:nvSpPr>
                <p:cNvPr id="168"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69"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144"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145"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46"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147" name="그룹 146"/>
            <p:cNvGrpSpPr/>
            <p:nvPr/>
          </p:nvGrpSpPr>
          <p:grpSpPr>
            <a:xfrm>
              <a:off x="6457731" y="1513359"/>
              <a:ext cx="722955" cy="576264"/>
              <a:chOff x="6448768" y="1597496"/>
              <a:chExt cx="575573" cy="458788"/>
            </a:xfrm>
          </p:grpSpPr>
          <p:sp>
            <p:nvSpPr>
              <p:cNvPr id="162"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163" name="Group 38"/>
              <p:cNvGrpSpPr>
                <a:grpSpLocks/>
              </p:cNvGrpSpPr>
              <p:nvPr/>
            </p:nvGrpSpPr>
            <p:grpSpPr bwMode="auto">
              <a:xfrm>
                <a:off x="6469066" y="1597496"/>
                <a:ext cx="515938" cy="458788"/>
                <a:chOff x="2687" y="1509"/>
                <a:chExt cx="325" cy="289"/>
              </a:xfrm>
            </p:grpSpPr>
            <p:sp>
              <p:nvSpPr>
                <p:cNvPr id="164"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65"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148" name="그룹 147"/>
            <p:cNvGrpSpPr/>
            <p:nvPr/>
          </p:nvGrpSpPr>
          <p:grpSpPr>
            <a:xfrm>
              <a:off x="7256720" y="1511001"/>
              <a:ext cx="730521" cy="578628"/>
              <a:chOff x="7312299" y="1595615"/>
              <a:chExt cx="581600" cy="460669"/>
            </a:xfrm>
          </p:grpSpPr>
          <p:grpSp>
            <p:nvGrpSpPr>
              <p:cNvPr id="158" name="Group 42"/>
              <p:cNvGrpSpPr>
                <a:grpSpLocks/>
              </p:cNvGrpSpPr>
              <p:nvPr/>
            </p:nvGrpSpPr>
            <p:grpSpPr bwMode="auto">
              <a:xfrm>
                <a:off x="7364421" y="1597496"/>
                <a:ext cx="461963" cy="458788"/>
                <a:chOff x="3223" y="1509"/>
                <a:chExt cx="291" cy="289"/>
              </a:xfrm>
            </p:grpSpPr>
            <p:sp>
              <p:nvSpPr>
                <p:cNvPr id="160" name="Freeform 43"/>
                <p:cNvSpPr>
                  <a:spLocks/>
                </p:cNvSpPr>
                <p:nvPr/>
              </p:nvSpPr>
              <p:spPr bwMode="auto">
                <a:xfrm>
                  <a:off x="3223"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61" name="Freeform 44"/>
                <p:cNvSpPr>
                  <a:spLocks/>
                </p:cNvSpPr>
                <p:nvPr/>
              </p:nvSpPr>
              <p:spPr bwMode="auto">
                <a:xfrm>
                  <a:off x="3371"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159" name="Rectangle 41"/>
              <p:cNvSpPr>
                <a:spLocks noChangeArrowheads="1"/>
              </p:cNvSpPr>
              <p:nvPr/>
            </p:nvSpPr>
            <p:spPr bwMode="auto">
              <a:xfrm>
                <a:off x="7312299"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149"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150"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151"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152"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153"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154"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155" name="Line 51"/>
            <p:cNvSpPr>
              <a:spLocks noChangeShapeType="1"/>
            </p:cNvSpPr>
            <p:nvPr/>
          </p:nvSpPr>
          <p:spPr bwMode="auto">
            <a:xfrm flipH="1">
              <a:off x="6432881" y="1800696"/>
              <a:ext cx="0" cy="381000"/>
            </a:xfrm>
            <a:prstGeom prst="line">
              <a:avLst/>
            </a:prstGeom>
            <a:noFill/>
            <a:ln w="28575">
              <a:solidFill>
                <a:schemeClr val="tx1"/>
              </a:solidFill>
              <a:round/>
              <a:headEnd/>
              <a:tailEnd/>
            </a:ln>
            <a:effectLst/>
          </p:spPr>
          <p:txBody>
            <a:bodyPr/>
            <a:lstStyle/>
            <a:p>
              <a:endParaRPr lang="en-US" sz="2800"/>
            </a:p>
          </p:txBody>
        </p:sp>
        <p:sp>
          <p:nvSpPr>
            <p:cNvPr id="156" name="Line 52"/>
            <p:cNvSpPr>
              <a:spLocks noChangeShapeType="1"/>
            </p:cNvSpPr>
            <p:nvPr/>
          </p:nvSpPr>
          <p:spPr bwMode="auto">
            <a:xfrm>
              <a:off x="6432882" y="2181696"/>
              <a:ext cx="830370" cy="0"/>
            </a:xfrm>
            <a:prstGeom prst="line">
              <a:avLst/>
            </a:prstGeom>
            <a:noFill/>
            <a:ln w="28575">
              <a:solidFill>
                <a:schemeClr val="tx1"/>
              </a:solidFill>
              <a:round/>
              <a:headEnd/>
              <a:tailEnd/>
            </a:ln>
            <a:effectLst/>
          </p:spPr>
          <p:txBody>
            <a:bodyPr/>
            <a:lstStyle/>
            <a:p>
              <a:endParaRPr lang="en-US" sz="2800"/>
            </a:p>
          </p:txBody>
        </p:sp>
        <p:sp>
          <p:nvSpPr>
            <p:cNvPr id="157"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sp>
        <p:nvSpPr>
          <p:cNvPr id="176" name="Rectangle 55"/>
          <p:cNvSpPr>
            <a:spLocks noChangeArrowheads="1"/>
          </p:cNvSpPr>
          <p:nvPr/>
        </p:nvSpPr>
        <p:spPr bwMode="auto">
          <a:xfrm>
            <a:off x="2286001" y="2492846"/>
            <a:ext cx="2074287" cy="520655"/>
          </a:xfrm>
          <a:prstGeom prst="rect">
            <a:avLst/>
          </a:prstGeom>
          <a:noFill/>
          <a:ln w="12700">
            <a:noFill/>
            <a:miter lim="800000"/>
            <a:headEnd/>
            <a:tailEnd/>
          </a:ln>
          <a:effectLst/>
        </p:spPr>
        <p:txBody>
          <a:bodyPr wrap="none" lIns="90488" tIns="44450" rIns="90488" bIns="44450">
            <a:spAutoFit/>
          </a:bodyPr>
          <a:lstStyle/>
          <a:p>
            <a:r>
              <a:rPr lang="en-US" sz="2800" b="1" dirty="0"/>
              <a:t>sub $4,</a:t>
            </a:r>
            <a:r>
              <a:rPr lang="en-US" sz="2800" b="1" dirty="0">
                <a:solidFill>
                  <a:srgbClr val="009900"/>
                </a:solidFill>
              </a:rPr>
              <a:t>$1</a:t>
            </a:r>
            <a:r>
              <a:rPr lang="en-US" sz="2800" b="1" dirty="0"/>
              <a:t>,$5</a:t>
            </a:r>
          </a:p>
        </p:txBody>
      </p:sp>
      <p:sp>
        <p:nvSpPr>
          <p:cNvPr id="177" name="Rectangle 56"/>
          <p:cNvSpPr>
            <a:spLocks noChangeArrowheads="1"/>
          </p:cNvSpPr>
          <p:nvPr/>
        </p:nvSpPr>
        <p:spPr bwMode="auto">
          <a:xfrm>
            <a:off x="2324101" y="3634259"/>
            <a:ext cx="2109553" cy="520655"/>
          </a:xfrm>
          <a:prstGeom prst="rect">
            <a:avLst/>
          </a:prstGeom>
          <a:noFill/>
          <a:ln w="12700">
            <a:noFill/>
            <a:miter lim="800000"/>
            <a:headEnd/>
            <a:tailEnd/>
          </a:ln>
          <a:effectLst/>
        </p:spPr>
        <p:txBody>
          <a:bodyPr wrap="none" lIns="90488" tIns="44450" rIns="90488" bIns="44450">
            <a:spAutoFit/>
          </a:bodyPr>
          <a:lstStyle/>
          <a:p>
            <a:r>
              <a:rPr lang="en-US" sz="2800" b="1" dirty="0"/>
              <a:t>and $6,$7,</a:t>
            </a:r>
            <a:r>
              <a:rPr lang="en-US" sz="2800" b="1" dirty="0">
                <a:solidFill>
                  <a:srgbClr val="009900"/>
                </a:solidFill>
              </a:rPr>
              <a:t>$1</a:t>
            </a:r>
          </a:p>
        </p:txBody>
      </p:sp>
      <p:grpSp>
        <p:nvGrpSpPr>
          <p:cNvPr id="178" name="그룹 177"/>
          <p:cNvGrpSpPr/>
          <p:nvPr/>
        </p:nvGrpSpPr>
        <p:grpSpPr>
          <a:xfrm>
            <a:off x="4870447" y="2303025"/>
            <a:ext cx="3899232" cy="1017342"/>
            <a:chOff x="4069136" y="1325166"/>
            <a:chExt cx="3899232" cy="1017342"/>
          </a:xfrm>
        </p:grpSpPr>
        <p:grpSp>
          <p:nvGrpSpPr>
            <p:cNvPr id="179" name="Group 22"/>
            <p:cNvGrpSpPr>
              <a:grpSpLocks/>
            </p:cNvGrpSpPr>
            <p:nvPr/>
          </p:nvGrpSpPr>
          <p:grpSpPr bwMode="auto">
            <a:xfrm>
              <a:off x="5764781" y="1325166"/>
              <a:ext cx="521281" cy="961288"/>
              <a:chOff x="2204" y="1413"/>
              <a:chExt cx="273" cy="481"/>
            </a:xfrm>
          </p:grpSpPr>
          <p:sp>
            <p:nvSpPr>
              <p:cNvPr id="212"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213"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180" name="Group 25"/>
            <p:cNvGrpSpPr>
              <a:grpSpLocks/>
            </p:cNvGrpSpPr>
            <p:nvPr/>
          </p:nvGrpSpPr>
          <p:grpSpPr bwMode="auto">
            <a:xfrm>
              <a:off x="4069136" y="1511365"/>
              <a:ext cx="683942" cy="578258"/>
              <a:chOff x="1288" y="1508"/>
              <a:chExt cx="343" cy="290"/>
            </a:xfrm>
          </p:grpSpPr>
          <p:sp>
            <p:nvSpPr>
              <p:cNvPr id="208"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209" name="Group 27"/>
              <p:cNvGrpSpPr>
                <a:grpSpLocks/>
              </p:cNvGrpSpPr>
              <p:nvPr/>
            </p:nvGrpSpPr>
            <p:grpSpPr bwMode="auto">
              <a:xfrm>
                <a:off x="1288" y="1509"/>
                <a:ext cx="343" cy="289"/>
                <a:chOff x="1288" y="1509"/>
                <a:chExt cx="343" cy="289"/>
              </a:xfrm>
            </p:grpSpPr>
            <p:sp>
              <p:nvSpPr>
                <p:cNvPr id="210"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11"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181" name="그룹 180"/>
            <p:cNvGrpSpPr/>
            <p:nvPr/>
          </p:nvGrpSpPr>
          <p:grpSpPr>
            <a:xfrm>
              <a:off x="4883238" y="1501919"/>
              <a:ext cx="730522" cy="587706"/>
              <a:chOff x="4912558" y="1588387"/>
              <a:chExt cx="581598" cy="467897"/>
            </a:xfrm>
          </p:grpSpPr>
          <p:grpSp>
            <p:nvGrpSpPr>
              <p:cNvPr id="204" name="Group 31"/>
              <p:cNvGrpSpPr>
                <a:grpSpLocks/>
              </p:cNvGrpSpPr>
              <p:nvPr/>
            </p:nvGrpSpPr>
            <p:grpSpPr bwMode="auto">
              <a:xfrm>
                <a:off x="4964112" y="1597496"/>
                <a:ext cx="469901" cy="458788"/>
                <a:chOff x="1751" y="1509"/>
                <a:chExt cx="296" cy="289"/>
              </a:xfrm>
            </p:grpSpPr>
            <p:sp>
              <p:nvSpPr>
                <p:cNvPr id="206"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07"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205"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182"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183"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84"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185" name="그룹 184"/>
            <p:cNvGrpSpPr/>
            <p:nvPr/>
          </p:nvGrpSpPr>
          <p:grpSpPr>
            <a:xfrm>
              <a:off x="6457731" y="1513359"/>
              <a:ext cx="722955" cy="576264"/>
              <a:chOff x="6448768" y="1597496"/>
              <a:chExt cx="575573" cy="458788"/>
            </a:xfrm>
          </p:grpSpPr>
          <p:sp>
            <p:nvSpPr>
              <p:cNvPr id="200"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201" name="Group 38"/>
              <p:cNvGrpSpPr>
                <a:grpSpLocks/>
              </p:cNvGrpSpPr>
              <p:nvPr/>
            </p:nvGrpSpPr>
            <p:grpSpPr bwMode="auto">
              <a:xfrm>
                <a:off x="6469066" y="1597496"/>
                <a:ext cx="515938" cy="458788"/>
                <a:chOff x="2687" y="1509"/>
                <a:chExt cx="325" cy="289"/>
              </a:xfrm>
            </p:grpSpPr>
            <p:sp>
              <p:nvSpPr>
                <p:cNvPr id="202"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03"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186" name="그룹 185"/>
            <p:cNvGrpSpPr/>
            <p:nvPr/>
          </p:nvGrpSpPr>
          <p:grpSpPr>
            <a:xfrm>
              <a:off x="7237847" y="1511001"/>
              <a:ext cx="730521" cy="578628"/>
              <a:chOff x="7297275" y="1595615"/>
              <a:chExt cx="581600" cy="460669"/>
            </a:xfrm>
          </p:grpSpPr>
          <p:sp>
            <p:nvSpPr>
              <p:cNvPr id="196" name="Rectangle 41"/>
              <p:cNvSpPr>
                <a:spLocks noChangeArrowheads="1"/>
              </p:cNvSpPr>
              <p:nvPr/>
            </p:nvSpPr>
            <p:spPr bwMode="auto">
              <a:xfrm>
                <a:off x="7297275"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197" name="Group 42"/>
              <p:cNvGrpSpPr>
                <a:grpSpLocks/>
              </p:cNvGrpSpPr>
              <p:nvPr/>
            </p:nvGrpSpPr>
            <p:grpSpPr bwMode="auto">
              <a:xfrm>
                <a:off x="7356481" y="1597496"/>
                <a:ext cx="461963" cy="458788"/>
                <a:chOff x="3218" y="1509"/>
                <a:chExt cx="291" cy="289"/>
              </a:xfrm>
            </p:grpSpPr>
            <p:sp>
              <p:nvSpPr>
                <p:cNvPr id="198" name="Freeform 43"/>
                <p:cNvSpPr>
                  <a:spLocks/>
                </p:cNvSpPr>
                <p:nvPr/>
              </p:nvSpPr>
              <p:spPr bwMode="auto">
                <a:xfrm>
                  <a:off x="321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99" name="Freeform 44"/>
                <p:cNvSpPr>
                  <a:spLocks/>
                </p:cNvSpPr>
                <p:nvPr/>
              </p:nvSpPr>
              <p:spPr bwMode="auto">
                <a:xfrm>
                  <a:off x="3366"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187"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188"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189"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190"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191"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192"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193"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194"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195"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grpSp>
        <p:nvGrpSpPr>
          <p:cNvPr id="214" name="그룹 213"/>
          <p:cNvGrpSpPr/>
          <p:nvPr/>
        </p:nvGrpSpPr>
        <p:grpSpPr>
          <a:xfrm>
            <a:off x="5656968" y="3376270"/>
            <a:ext cx="3899232" cy="1017342"/>
            <a:chOff x="4069136" y="1325166"/>
            <a:chExt cx="3899232" cy="1017342"/>
          </a:xfrm>
        </p:grpSpPr>
        <p:grpSp>
          <p:nvGrpSpPr>
            <p:cNvPr id="215" name="Group 22"/>
            <p:cNvGrpSpPr>
              <a:grpSpLocks/>
            </p:cNvGrpSpPr>
            <p:nvPr/>
          </p:nvGrpSpPr>
          <p:grpSpPr bwMode="auto">
            <a:xfrm>
              <a:off x="5764781" y="1325166"/>
              <a:ext cx="521281" cy="961288"/>
              <a:chOff x="2204" y="1413"/>
              <a:chExt cx="273" cy="481"/>
            </a:xfrm>
          </p:grpSpPr>
          <p:sp>
            <p:nvSpPr>
              <p:cNvPr id="248"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249"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216" name="Group 25"/>
            <p:cNvGrpSpPr>
              <a:grpSpLocks/>
            </p:cNvGrpSpPr>
            <p:nvPr/>
          </p:nvGrpSpPr>
          <p:grpSpPr bwMode="auto">
            <a:xfrm>
              <a:off x="4069136" y="1511365"/>
              <a:ext cx="683942" cy="578258"/>
              <a:chOff x="1288" y="1508"/>
              <a:chExt cx="343" cy="290"/>
            </a:xfrm>
          </p:grpSpPr>
          <p:sp>
            <p:nvSpPr>
              <p:cNvPr id="244"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245" name="Group 27"/>
              <p:cNvGrpSpPr>
                <a:grpSpLocks/>
              </p:cNvGrpSpPr>
              <p:nvPr/>
            </p:nvGrpSpPr>
            <p:grpSpPr bwMode="auto">
              <a:xfrm>
                <a:off x="1288" y="1509"/>
                <a:ext cx="343" cy="289"/>
                <a:chOff x="1288" y="1509"/>
                <a:chExt cx="343" cy="289"/>
              </a:xfrm>
            </p:grpSpPr>
            <p:sp>
              <p:nvSpPr>
                <p:cNvPr id="246"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47"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17" name="그룹 216"/>
            <p:cNvGrpSpPr/>
            <p:nvPr/>
          </p:nvGrpSpPr>
          <p:grpSpPr>
            <a:xfrm>
              <a:off x="4883238" y="1501919"/>
              <a:ext cx="730522" cy="587706"/>
              <a:chOff x="4912558" y="1588387"/>
              <a:chExt cx="581598" cy="467897"/>
            </a:xfrm>
          </p:grpSpPr>
          <p:grpSp>
            <p:nvGrpSpPr>
              <p:cNvPr id="240" name="Group 31"/>
              <p:cNvGrpSpPr>
                <a:grpSpLocks/>
              </p:cNvGrpSpPr>
              <p:nvPr/>
            </p:nvGrpSpPr>
            <p:grpSpPr bwMode="auto">
              <a:xfrm>
                <a:off x="4964112" y="1597496"/>
                <a:ext cx="469901" cy="458788"/>
                <a:chOff x="1751" y="1509"/>
                <a:chExt cx="296" cy="289"/>
              </a:xfrm>
            </p:grpSpPr>
            <p:sp>
              <p:nvSpPr>
                <p:cNvPr id="242"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43"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241"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218"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219"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20"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221" name="그룹 220"/>
            <p:cNvGrpSpPr/>
            <p:nvPr/>
          </p:nvGrpSpPr>
          <p:grpSpPr>
            <a:xfrm>
              <a:off x="6457731" y="1513359"/>
              <a:ext cx="722955" cy="576264"/>
              <a:chOff x="6448768" y="1597496"/>
              <a:chExt cx="575573" cy="458788"/>
            </a:xfrm>
          </p:grpSpPr>
          <p:sp>
            <p:nvSpPr>
              <p:cNvPr id="236"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237" name="Group 38"/>
              <p:cNvGrpSpPr>
                <a:grpSpLocks/>
              </p:cNvGrpSpPr>
              <p:nvPr/>
            </p:nvGrpSpPr>
            <p:grpSpPr bwMode="auto">
              <a:xfrm>
                <a:off x="6469066" y="1597496"/>
                <a:ext cx="515938" cy="458788"/>
                <a:chOff x="2687" y="1509"/>
                <a:chExt cx="325" cy="289"/>
              </a:xfrm>
            </p:grpSpPr>
            <p:sp>
              <p:nvSpPr>
                <p:cNvPr id="238"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39"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22" name="그룹 221"/>
            <p:cNvGrpSpPr/>
            <p:nvPr/>
          </p:nvGrpSpPr>
          <p:grpSpPr>
            <a:xfrm>
              <a:off x="7237847" y="1511001"/>
              <a:ext cx="730521" cy="578628"/>
              <a:chOff x="7297275" y="1595615"/>
              <a:chExt cx="581600" cy="460669"/>
            </a:xfrm>
          </p:grpSpPr>
          <p:sp>
            <p:nvSpPr>
              <p:cNvPr id="232" name="Rectangle 41"/>
              <p:cNvSpPr>
                <a:spLocks noChangeArrowheads="1"/>
              </p:cNvSpPr>
              <p:nvPr/>
            </p:nvSpPr>
            <p:spPr bwMode="auto">
              <a:xfrm>
                <a:off x="7297275"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233" name="Group 42"/>
              <p:cNvGrpSpPr>
                <a:grpSpLocks/>
              </p:cNvGrpSpPr>
              <p:nvPr/>
            </p:nvGrpSpPr>
            <p:grpSpPr bwMode="auto">
              <a:xfrm>
                <a:off x="7356481" y="1597496"/>
                <a:ext cx="461963" cy="458788"/>
                <a:chOff x="3218" y="1509"/>
                <a:chExt cx="291" cy="289"/>
              </a:xfrm>
            </p:grpSpPr>
            <p:sp>
              <p:nvSpPr>
                <p:cNvPr id="234" name="Freeform 43"/>
                <p:cNvSpPr>
                  <a:spLocks/>
                </p:cNvSpPr>
                <p:nvPr/>
              </p:nvSpPr>
              <p:spPr bwMode="auto">
                <a:xfrm>
                  <a:off x="321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35" name="Freeform 44"/>
                <p:cNvSpPr>
                  <a:spLocks/>
                </p:cNvSpPr>
                <p:nvPr/>
              </p:nvSpPr>
              <p:spPr bwMode="auto">
                <a:xfrm>
                  <a:off x="3366"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223"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224"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225"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226"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227"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228"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229"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230"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231"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sp>
        <p:nvSpPr>
          <p:cNvPr id="253" name="Rectangle 190"/>
          <p:cNvSpPr>
            <a:spLocks noChangeArrowheads="1"/>
          </p:cNvSpPr>
          <p:nvPr/>
        </p:nvSpPr>
        <p:spPr bwMode="auto">
          <a:xfrm>
            <a:off x="6065372" y="1577730"/>
            <a:ext cx="152400" cy="457200"/>
          </a:xfrm>
          <a:prstGeom prst="rect">
            <a:avLst/>
          </a:prstGeom>
          <a:solidFill>
            <a:schemeClr val="accent5">
              <a:lumMod val="60000"/>
              <a:lumOff val="40000"/>
              <a:alpha val="70000"/>
            </a:schemeClr>
          </a:solidFill>
          <a:ln w="25400" cap="rnd" cmpd="sng">
            <a:solidFill>
              <a:schemeClr val="tx1"/>
            </a:solidFill>
            <a:prstDash val="solid"/>
            <a:round/>
            <a:headEnd type="none" w="med" len="med"/>
            <a:tailEnd type="none" w="med" len="med"/>
          </a:ln>
          <a:effectLst/>
        </p:spPr>
        <p:txBody>
          <a:bodyPr/>
          <a:lstStyle/>
          <a:p>
            <a:endParaRPr lang="en-US" sz="2800" dirty="0"/>
          </a:p>
        </p:txBody>
      </p:sp>
      <p:sp>
        <p:nvSpPr>
          <p:cNvPr id="254" name="Rectangle 190"/>
          <p:cNvSpPr>
            <a:spLocks noChangeArrowheads="1"/>
          </p:cNvSpPr>
          <p:nvPr/>
        </p:nvSpPr>
        <p:spPr bwMode="auto">
          <a:xfrm>
            <a:off x="6472148" y="2547127"/>
            <a:ext cx="152400" cy="457200"/>
          </a:xfrm>
          <a:prstGeom prst="rect">
            <a:avLst/>
          </a:prstGeom>
          <a:solidFill>
            <a:schemeClr val="accent6">
              <a:lumMod val="60000"/>
              <a:lumOff val="40000"/>
              <a:alpha val="70000"/>
            </a:schemeClr>
          </a:solidFill>
          <a:ln w="25400" cap="rnd" cmpd="sng">
            <a:solidFill>
              <a:schemeClr val="tx1"/>
            </a:solidFill>
            <a:prstDash val="solid"/>
            <a:round/>
            <a:headEnd type="none" w="med" len="med"/>
            <a:tailEnd type="none" w="med" len="med"/>
          </a:ln>
          <a:effectLst/>
        </p:spPr>
        <p:txBody>
          <a:bodyPr/>
          <a:lstStyle/>
          <a:p>
            <a:endParaRPr lang="en-US" sz="2800" dirty="0"/>
          </a:p>
        </p:txBody>
      </p:sp>
      <p:sp>
        <p:nvSpPr>
          <p:cNvPr id="255" name="Rectangle 7"/>
          <p:cNvSpPr>
            <a:spLocks noChangeArrowheads="1"/>
          </p:cNvSpPr>
          <p:nvPr/>
        </p:nvSpPr>
        <p:spPr bwMode="auto">
          <a:xfrm>
            <a:off x="6301777" y="1447204"/>
            <a:ext cx="76200" cy="762000"/>
          </a:xfrm>
          <a:prstGeom prst="rect">
            <a:avLst/>
          </a:prstGeom>
          <a:solidFill>
            <a:srgbClr val="C00000">
              <a:alpha val="70000"/>
            </a:srgbClr>
          </a:solidFill>
          <a:ln w="12700">
            <a:solidFill>
              <a:srgbClr val="C00000"/>
            </a:solidFill>
            <a:miter lim="800000"/>
            <a:headEnd/>
            <a:tailEnd/>
          </a:ln>
          <a:effectLst/>
        </p:spPr>
        <p:txBody>
          <a:bodyPr wrap="none" anchor="ctr"/>
          <a:lstStyle/>
          <a:p>
            <a:endParaRPr lang="en-US"/>
          </a:p>
        </p:txBody>
      </p:sp>
      <p:sp>
        <p:nvSpPr>
          <p:cNvPr id="256" name="Rectangle 7"/>
          <p:cNvSpPr>
            <a:spLocks noChangeArrowheads="1"/>
          </p:cNvSpPr>
          <p:nvPr/>
        </p:nvSpPr>
        <p:spPr bwMode="auto">
          <a:xfrm>
            <a:off x="6588556" y="2577657"/>
            <a:ext cx="76200" cy="405448"/>
          </a:xfrm>
          <a:prstGeom prst="rect">
            <a:avLst/>
          </a:prstGeom>
          <a:solidFill>
            <a:srgbClr val="C00000">
              <a:alpha val="70000"/>
            </a:srgbClr>
          </a:solidFill>
          <a:ln w="12700">
            <a:solidFill>
              <a:srgbClr val="C00000"/>
            </a:solidFill>
            <a:miter lim="800000"/>
            <a:headEnd/>
            <a:tailEnd/>
          </a:ln>
          <a:effectLst/>
        </p:spPr>
        <p:txBody>
          <a:bodyPr wrap="none" anchor="ctr"/>
          <a:lstStyle/>
          <a:p>
            <a:endParaRPr lang="en-US"/>
          </a:p>
        </p:txBody>
      </p:sp>
      <p:sp>
        <p:nvSpPr>
          <p:cNvPr id="257" name="Line 8"/>
          <p:cNvSpPr>
            <a:spLocks noChangeShapeType="1"/>
          </p:cNvSpPr>
          <p:nvPr/>
        </p:nvSpPr>
        <p:spPr bwMode="auto">
          <a:xfrm>
            <a:off x="6391274" y="1892300"/>
            <a:ext cx="233273" cy="672187"/>
          </a:xfrm>
          <a:prstGeom prst="line">
            <a:avLst/>
          </a:prstGeom>
          <a:solidFill>
            <a:srgbClr val="C00000"/>
          </a:solidFill>
          <a:ln w="28575">
            <a:solidFill>
              <a:srgbClr val="C00000"/>
            </a:solidFill>
            <a:round/>
            <a:headEnd/>
            <a:tailEnd type="triangle" w="med" len="med"/>
          </a:ln>
          <a:effectLst/>
        </p:spPr>
        <p:txBody>
          <a:bodyPr/>
          <a:lstStyle/>
          <a:p>
            <a:endParaRPr lang="en-US"/>
          </a:p>
        </p:txBody>
      </p:sp>
      <p:sp>
        <p:nvSpPr>
          <p:cNvPr id="258" name="Line 206"/>
          <p:cNvSpPr>
            <a:spLocks noChangeShapeType="1"/>
          </p:cNvSpPr>
          <p:nvPr/>
        </p:nvSpPr>
        <p:spPr bwMode="auto">
          <a:xfrm>
            <a:off x="6148706" y="1861526"/>
            <a:ext cx="304800" cy="762000"/>
          </a:xfrm>
          <a:prstGeom prst="line">
            <a:avLst/>
          </a:prstGeom>
          <a:noFill/>
          <a:ln w="28575">
            <a:solidFill>
              <a:srgbClr val="009900"/>
            </a:solidFill>
            <a:round/>
            <a:headEnd/>
            <a:tailEnd type="triangle" w="med" len="med"/>
          </a:ln>
          <a:effectLst/>
        </p:spPr>
        <p:txBody>
          <a:bodyPr/>
          <a:lstStyle/>
          <a:p>
            <a:endParaRPr lang="en-US"/>
          </a:p>
        </p:txBody>
      </p:sp>
      <p:sp>
        <p:nvSpPr>
          <p:cNvPr id="259" name="Rectangle 200"/>
          <p:cNvSpPr>
            <a:spLocks noChangeArrowheads="1"/>
          </p:cNvSpPr>
          <p:nvPr/>
        </p:nvSpPr>
        <p:spPr bwMode="auto">
          <a:xfrm>
            <a:off x="5025360" y="5708941"/>
            <a:ext cx="4229673" cy="520655"/>
          </a:xfrm>
          <a:prstGeom prst="rect">
            <a:avLst/>
          </a:prstGeom>
          <a:noFill/>
          <a:ln w="12700">
            <a:noFill/>
            <a:miter lim="800000"/>
            <a:headEnd/>
            <a:tailEnd/>
          </a:ln>
          <a:effectLst/>
        </p:spPr>
        <p:txBody>
          <a:bodyPr wrap="square" lIns="90488" tIns="44450" rIns="90488" bIns="44450">
            <a:spAutoFit/>
          </a:bodyPr>
          <a:lstStyle/>
          <a:p>
            <a:r>
              <a:rPr lang="en-US" sz="2800" dirty="0"/>
              <a:t>EX/MEM hazard forwarding</a:t>
            </a:r>
          </a:p>
        </p:txBody>
      </p:sp>
      <p:sp>
        <p:nvSpPr>
          <p:cNvPr id="2" name="슬라이드 번호 개체 틀 1"/>
          <p:cNvSpPr>
            <a:spLocks noGrp="1"/>
          </p:cNvSpPr>
          <p:nvPr>
            <p:ph type="sldNum" sz="quarter" idx="12"/>
          </p:nvPr>
        </p:nvSpPr>
        <p:spPr/>
        <p:txBody>
          <a:bodyPr/>
          <a:lstStyle/>
          <a:p>
            <a:pPr>
              <a:defRPr/>
            </a:pPr>
            <a:fld id="{F9E35EC6-F145-4FFC-92A9-7AB97ABAE7EB}" type="slidenum">
              <a:rPr lang="en-US" smtClean="0"/>
              <a:pPr>
                <a:defRPr/>
              </a:pPr>
              <a:t>13</a:t>
            </a:fld>
            <a:endParaRPr lang="en-US"/>
          </a:p>
        </p:txBody>
      </p:sp>
    </p:spTree>
    <p:extLst>
      <p:ext uri="{BB962C8B-B14F-4D97-AF65-F5344CB8AC3E}">
        <p14:creationId xmlns:p14="http://schemas.microsoft.com/office/powerpoint/2010/main" val="29105117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p:cNvSpPr>
            <a:spLocks noGrp="1" noChangeArrowheads="1"/>
          </p:cNvSpPr>
          <p:nvPr>
            <p:ph type="title"/>
          </p:nvPr>
        </p:nvSpPr>
        <p:spPr/>
        <p:txBody>
          <a:bodyPr/>
          <a:lstStyle/>
          <a:p>
            <a:r>
              <a:rPr lang="en-US" sz="4000" dirty="0"/>
              <a:t>Data Forwarding : MEM/WB </a:t>
            </a:r>
            <a:r>
              <a:rPr lang="en-US" sz="4000" dirty="0">
                <a:sym typeface="Wingdings" pitchFamily="2" charset="2"/>
              </a:rPr>
              <a:t> ID/EX</a:t>
            </a:r>
            <a:endParaRPr lang="en-US" sz="4000" dirty="0"/>
          </a:p>
        </p:txBody>
      </p:sp>
      <p:sp>
        <p:nvSpPr>
          <p:cNvPr id="1263621" name="Rectangle 5"/>
          <p:cNvSpPr>
            <a:spLocks noChangeArrowheads="1"/>
          </p:cNvSpPr>
          <p:nvPr/>
        </p:nvSpPr>
        <p:spPr bwMode="auto">
          <a:xfrm>
            <a:off x="7968208" y="3762211"/>
            <a:ext cx="2902992" cy="10130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90488" tIns="44450" rIns="90488" bIns="44450">
            <a:spAutoFit/>
          </a:bodyPr>
          <a:lstStyle/>
          <a:p>
            <a:r>
              <a:rPr lang="en-US" sz="2000" b="1" dirty="0"/>
              <a:t>Forwards the result from the second previous instr. to either input of the ALU</a:t>
            </a:r>
          </a:p>
        </p:txBody>
      </p:sp>
      <p:sp>
        <p:nvSpPr>
          <p:cNvPr id="1263622" name="Rectangle 6"/>
          <p:cNvSpPr>
            <a:spLocks noChangeArrowheads="1"/>
          </p:cNvSpPr>
          <p:nvPr/>
        </p:nvSpPr>
        <p:spPr bwMode="auto">
          <a:xfrm>
            <a:off x="381000" y="2880361"/>
            <a:ext cx="8305800" cy="3541482"/>
          </a:xfrm>
          <a:prstGeom prst="rect">
            <a:avLst/>
          </a:prstGeom>
          <a:noFill/>
          <a:ln w="12700">
            <a:noFill/>
            <a:miter lim="800000"/>
            <a:headEnd/>
            <a:tailEnd/>
          </a:ln>
          <a:effectLst/>
        </p:spPr>
        <p:txBody>
          <a:bodyPr lIns="63500" tIns="25400" rIns="63500" bIns="25400">
            <a:spAutoFit/>
          </a:bodyPr>
          <a:lstStyle/>
          <a:p>
            <a:pPr marL="457200" indent="-457200" algn="just">
              <a:lnSpc>
                <a:spcPct val="90000"/>
              </a:lnSpc>
              <a:spcBef>
                <a:spcPct val="20000"/>
              </a:spcBef>
              <a:buSzPct val="75000"/>
            </a:pPr>
            <a:r>
              <a:rPr lang="en-US" sz="2800" dirty="0" smtClean="0"/>
              <a:t>2.   MEM/WB hazard:</a:t>
            </a:r>
          </a:p>
          <a:p>
            <a:pPr marL="457200" indent="-457200">
              <a:lnSpc>
                <a:spcPct val="90000"/>
              </a:lnSpc>
              <a:buClr>
                <a:schemeClr val="accent1"/>
              </a:buClr>
              <a:buSzPct val="75000"/>
            </a:pPr>
            <a:r>
              <a:rPr lang="en-US" sz="2800" dirty="0" smtClean="0">
                <a:solidFill>
                  <a:srgbClr val="008000"/>
                </a:solidFill>
              </a:rPr>
              <a:t>if (MEM/</a:t>
            </a:r>
            <a:r>
              <a:rPr lang="en-US" sz="2800" dirty="0" err="1" smtClean="0">
                <a:solidFill>
                  <a:srgbClr val="008000"/>
                </a:solidFill>
              </a:rPr>
              <a:t>WB.RegWrite</a:t>
            </a:r>
            <a:endParaRPr lang="en-US" sz="2800" dirty="0" smtClean="0">
              <a:solidFill>
                <a:srgbClr val="008000"/>
              </a:solidFill>
            </a:endParaRPr>
          </a:p>
          <a:p>
            <a:pPr marL="457200" indent="-457200">
              <a:lnSpc>
                <a:spcPct val="90000"/>
              </a:lnSpc>
              <a:buClr>
                <a:schemeClr val="accent1"/>
              </a:buClr>
              <a:buSzPct val="75000"/>
            </a:pPr>
            <a:r>
              <a:rPr lang="en-US" sz="2800" dirty="0" smtClean="0">
                <a:solidFill>
                  <a:srgbClr val="008000"/>
                </a:solidFill>
              </a:rPr>
              <a:t>and (MEM/</a:t>
            </a:r>
            <a:r>
              <a:rPr lang="en-US" sz="2800" dirty="0" err="1" smtClean="0">
                <a:solidFill>
                  <a:srgbClr val="008000"/>
                </a:solidFill>
              </a:rPr>
              <a:t>WB.RegisterRd</a:t>
            </a:r>
            <a:r>
              <a:rPr lang="en-US" sz="2800" dirty="0" smtClean="0">
                <a:solidFill>
                  <a:srgbClr val="008000"/>
                </a:solidFill>
              </a:rPr>
              <a:t> != 0)</a:t>
            </a:r>
          </a:p>
          <a:p>
            <a:pPr marL="457200" indent="-457200">
              <a:lnSpc>
                <a:spcPct val="90000"/>
              </a:lnSpc>
              <a:buClr>
                <a:schemeClr val="accent1"/>
              </a:buClr>
              <a:buSzPct val="75000"/>
            </a:pPr>
            <a:r>
              <a:rPr lang="en-US" sz="2800" dirty="0" smtClean="0">
                <a:solidFill>
                  <a:srgbClr val="008000"/>
                </a:solidFill>
              </a:rPr>
              <a:t>and (MEM/</a:t>
            </a:r>
            <a:r>
              <a:rPr lang="en-US" sz="2800" dirty="0" err="1" smtClean="0">
                <a:solidFill>
                  <a:srgbClr val="008000"/>
                </a:solidFill>
              </a:rPr>
              <a:t>WB.RegisterRd</a:t>
            </a:r>
            <a:r>
              <a:rPr lang="en-US" sz="2800" dirty="0" smtClean="0">
                <a:solidFill>
                  <a:srgbClr val="008000"/>
                </a:solidFill>
              </a:rPr>
              <a:t> = ID/</a:t>
            </a:r>
            <a:r>
              <a:rPr lang="en-US" sz="2800" dirty="0" err="1" smtClean="0">
                <a:solidFill>
                  <a:srgbClr val="008000"/>
                </a:solidFill>
              </a:rPr>
              <a:t>EX.RegisterRs</a:t>
            </a:r>
            <a:r>
              <a:rPr lang="en-US" sz="2800" dirty="0" smtClean="0">
                <a:solidFill>
                  <a:srgbClr val="008000"/>
                </a:solidFill>
              </a:rPr>
              <a:t>))</a:t>
            </a:r>
          </a:p>
          <a:p>
            <a:pPr marL="457200" indent="-457200">
              <a:lnSpc>
                <a:spcPct val="90000"/>
              </a:lnSpc>
              <a:buClr>
                <a:schemeClr val="accent1"/>
              </a:buClr>
              <a:buSzPct val="75000"/>
            </a:pPr>
            <a:r>
              <a:rPr lang="en-US" sz="2800" dirty="0" smtClean="0">
                <a:solidFill>
                  <a:srgbClr val="008000"/>
                </a:solidFill>
              </a:rPr>
              <a:t>		</a:t>
            </a:r>
            <a:r>
              <a:rPr lang="en-US" sz="2800" i="1" dirty="0" err="1" smtClean="0"/>
              <a:t>ForwardA</a:t>
            </a:r>
            <a:r>
              <a:rPr lang="en-US" sz="2800" i="1" dirty="0" smtClean="0"/>
              <a:t> = 01</a:t>
            </a:r>
          </a:p>
          <a:p>
            <a:pPr marL="457200" indent="-457200">
              <a:lnSpc>
                <a:spcPct val="90000"/>
              </a:lnSpc>
              <a:buClr>
                <a:schemeClr val="accent1"/>
              </a:buClr>
              <a:buSzPct val="75000"/>
            </a:pPr>
            <a:r>
              <a:rPr lang="en-US" sz="2800" dirty="0" smtClean="0">
                <a:solidFill>
                  <a:srgbClr val="008000"/>
                </a:solidFill>
              </a:rPr>
              <a:t>if (MEM/</a:t>
            </a:r>
            <a:r>
              <a:rPr lang="en-US" sz="2800" dirty="0" err="1" smtClean="0">
                <a:solidFill>
                  <a:srgbClr val="008000"/>
                </a:solidFill>
              </a:rPr>
              <a:t>WB.RegWrite</a:t>
            </a:r>
            <a:endParaRPr lang="en-US" sz="2800" dirty="0" smtClean="0">
              <a:solidFill>
                <a:srgbClr val="008000"/>
              </a:solidFill>
            </a:endParaRPr>
          </a:p>
          <a:p>
            <a:pPr marL="457200" indent="-457200">
              <a:lnSpc>
                <a:spcPct val="90000"/>
              </a:lnSpc>
              <a:buClr>
                <a:schemeClr val="accent1"/>
              </a:buClr>
              <a:buSzPct val="75000"/>
            </a:pPr>
            <a:r>
              <a:rPr lang="en-US" sz="2800" dirty="0" smtClean="0">
                <a:solidFill>
                  <a:srgbClr val="008000"/>
                </a:solidFill>
              </a:rPr>
              <a:t>and (MEM/</a:t>
            </a:r>
            <a:r>
              <a:rPr lang="en-US" sz="2800" dirty="0" err="1" smtClean="0">
                <a:solidFill>
                  <a:srgbClr val="008000"/>
                </a:solidFill>
              </a:rPr>
              <a:t>WB.RegisterRd</a:t>
            </a:r>
            <a:r>
              <a:rPr lang="en-US" sz="2800" dirty="0" smtClean="0">
                <a:solidFill>
                  <a:srgbClr val="008000"/>
                </a:solidFill>
              </a:rPr>
              <a:t> != 0)</a:t>
            </a:r>
          </a:p>
          <a:p>
            <a:pPr marL="457200" indent="-457200">
              <a:lnSpc>
                <a:spcPct val="90000"/>
              </a:lnSpc>
              <a:buClr>
                <a:schemeClr val="accent1"/>
              </a:buClr>
              <a:buSzPct val="75000"/>
            </a:pPr>
            <a:r>
              <a:rPr lang="en-US" sz="2800" dirty="0" smtClean="0">
                <a:solidFill>
                  <a:srgbClr val="008000"/>
                </a:solidFill>
              </a:rPr>
              <a:t>and (MEM/</a:t>
            </a:r>
            <a:r>
              <a:rPr lang="en-US" sz="2800" dirty="0" err="1" smtClean="0">
                <a:solidFill>
                  <a:srgbClr val="008000"/>
                </a:solidFill>
              </a:rPr>
              <a:t>WB.RegisterRd</a:t>
            </a:r>
            <a:r>
              <a:rPr lang="en-US" sz="2800" dirty="0" smtClean="0">
                <a:solidFill>
                  <a:srgbClr val="008000"/>
                </a:solidFill>
              </a:rPr>
              <a:t> = ID/</a:t>
            </a:r>
            <a:r>
              <a:rPr lang="en-US" sz="2800" dirty="0" err="1" smtClean="0">
                <a:solidFill>
                  <a:srgbClr val="008000"/>
                </a:solidFill>
              </a:rPr>
              <a:t>EX.RegisterRt</a:t>
            </a:r>
            <a:r>
              <a:rPr lang="en-US" sz="2800" dirty="0" smtClean="0">
                <a:solidFill>
                  <a:srgbClr val="008000"/>
                </a:solidFill>
              </a:rPr>
              <a:t>))</a:t>
            </a:r>
          </a:p>
          <a:p>
            <a:pPr marL="457200" indent="-457200">
              <a:lnSpc>
                <a:spcPct val="90000"/>
              </a:lnSpc>
              <a:buClr>
                <a:schemeClr val="accent1"/>
              </a:buClr>
              <a:buSzPct val="75000"/>
            </a:pPr>
            <a:r>
              <a:rPr lang="en-US" sz="2800" dirty="0" smtClean="0">
                <a:solidFill>
                  <a:srgbClr val="008000"/>
                </a:solidFill>
              </a:rPr>
              <a:t>		</a:t>
            </a:r>
            <a:r>
              <a:rPr lang="en-US" sz="2800" i="1" dirty="0" err="1" smtClean="0"/>
              <a:t>ForwardB</a:t>
            </a:r>
            <a:r>
              <a:rPr lang="en-US" sz="2800" i="1" dirty="0" smtClean="0"/>
              <a:t> = 01</a:t>
            </a:r>
            <a:endParaRPr lang="en-US" sz="2800" i="1" dirty="0"/>
          </a:p>
        </p:txBody>
      </p:sp>
      <p:sp>
        <p:nvSpPr>
          <p:cNvPr id="9" name="Rectangle 59"/>
          <p:cNvSpPr>
            <a:spLocks noChangeArrowheads="1"/>
          </p:cNvSpPr>
          <p:nvPr/>
        </p:nvSpPr>
        <p:spPr bwMode="auto">
          <a:xfrm>
            <a:off x="1905000" y="2514600"/>
            <a:ext cx="4053996" cy="459100"/>
          </a:xfrm>
          <a:prstGeom prst="rect">
            <a:avLst/>
          </a:prstGeom>
          <a:noFill/>
          <a:ln w="12700">
            <a:noFill/>
            <a:miter lim="800000"/>
            <a:headEnd/>
            <a:tailEnd/>
          </a:ln>
          <a:effectLst/>
        </p:spPr>
        <p:txBody>
          <a:bodyPr wrap="none" lIns="90488" tIns="44450" rIns="90488" bIns="44450">
            <a:spAutoFit/>
          </a:bodyPr>
          <a:lstStyle/>
          <a:p>
            <a:r>
              <a:rPr lang="en-US" sz="2400" b="1" dirty="0">
                <a:latin typeface="Courier New" pitchFamily="49" charset="0"/>
              </a:rPr>
              <a:t>Inst-3 : and $6,$7,</a:t>
            </a:r>
            <a:r>
              <a:rPr lang="en-US" sz="2400" b="1" dirty="0">
                <a:solidFill>
                  <a:srgbClr val="009900"/>
                </a:solidFill>
                <a:latin typeface="Courier New" pitchFamily="49" charset="0"/>
              </a:rPr>
              <a:t>$1</a:t>
            </a:r>
          </a:p>
        </p:txBody>
      </p:sp>
      <p:sp>
        <p:nvSpPr>
          <p:cNvPr id="10" name="Rectangular Callout 9"/>
          <p:cNvSpPr/>
          <p:nvPr/>
        </p:nvSpPr>
        <p:spPr>
          <a:xfrm>
            <a:off x="5410200" y="1066800"/>
            <a:ext cx="3134072" cy="612648"/>
          </a:xfrm>
          <a:prstGeom prst="wedgeRectCallout">
            <a:avLst>
              <a:gd name="adj1" fmla="val -66349"/>
              <a:gd name="adj2" fmla="val 62500"/>
            </a:avLst>
          </a:prstGeom>
          <a:solidFill>
            <a:schemeClr val="bg1"/>
          </a:solid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3333CC"/>
                </a:solidFill>
              </a:rPr>
              <a:t>- Completed MEM stage</a:t>
            </a:r>
          </a:p>
          <a:p>
            <a:r>
              <a:rPr lang="en-US" b="1" dirty="0">
                <a:solidFill>
                  <a:srgbClr val="3333CC"/>
                </a:solidFill>
              </a:rPr>
              <a:t>- ALU o/p at MEM/WB</a:t>
            </a:r>
          </a:p>
        </p:txBody>
      </p:sp>
      <p:sp>
        <p:nvSpPr>
          <p:cNvPr id="11" name="Rectangular Callout 10"/>
          <p:cNvSpPr/>
          <p:nvPr/>
        </p:nvSpPr>
        <p:spPr>
          <a:xfrm>
            <a:off x="6248400" y="2286000"/>
            <a:ext cx="3810000" cy="612648"/>
          </a:xfrm>
          <a:prstGeom prst="wedgeRectCallout">
            <a:avLst>
              <a:gd name="adj1" fmla="val -60805"/>
              <a:gd name="adj2" fmla="val 2052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C00000"/>
                </a:solidFill>
              </a:rPr>
              <a:t>- Completed Decode</a:t>
            </a:r>
          </a:p>
          <a:p>
            <a:r>
              <a:rPr lang="en-US" b="1" dirty="0">
                <a:solidFill>
                  <a:srgbClr val="C00000"/>
                </a:solidFill>
              </a:rPr>
              <a:t>- Need input for ALU at ID/EX</a:t>
            </a:r>
          </a:p>
        </p:txBody>
      </p:sp>
      <p:sp>
        <p:nvSpPr>
          <p:cNvPr id="12" name="Line Callout 1 11"/>
          <p:cNvSpPr/>
          <p:nvPr/>
        </p:nvSpPr>
        <p:spPr>
          <a:xfrm>
            <a:off x="3505200" y="838200"/>
            <a:ext cx="533400" cy="612648"/>
          </a:xfrm>
          <a:prstGeom prst="borderCallout1">
            <a:avLst>
              <a:gd name="adj1" fmla="val 79384"/>
              <a:gd name="adj2" fmla="val 101042"/>
              <a:gd name="adj3" fmla="val 135821"/>
              <a:gd name="adj4" fmla="val 216354"/>
            </a:avLst>
          </a:prstGeom>
          <a:solidFill>
            <a:schemeClr val="bg1"/>
          </a:solid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3333CC"/>
                </a:solidFill>
              </a:rPr>
              <a:t>Rd</a:t>
            </a:r>
          </a:p>
        </p:txBody>
      </p:sp>
      <p:sp>
        <p:nvSpPr>
          <p:cNvPr id="13" name="Line Callout 1 12"/>
          <p:cNvSpPr/>
          <p:nvPr/>
        </p:nvSpPr>
        <p:spPr>
          <a:xfrm>
            <a:off x="4648200" y="2971800"/>
            <a:ext cx="457200" cy="612648"/>
          </a:xfrm>
          <a:prstGeom prst="borderCallout1">
            <a:avLst>
              <a:gd name="adj1" fmla="val 37406"/>
              <a:gd name="adj2" fmla="val 104167"/>
              <a:gd name="adj3" fmla="val -20429"/>
              <a:gd name="adj4" fmla="val 206979"/>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rgbClr val="C00000"/>
                </a:solidFill>
              </a:rPr>
              <a:t>Rt</a:t>
            </a:r>
            <a:endParaRPr lang="en-US" b="1" dirty="0">
              <a:solidFill>
                <a:srgbClr val="C00000"/>
              </a:solidFill>
            </a:endParaRPr>
          </a:p>
        </p:txBody>
      </p:sp>
      <p:sp>
        <p:nvSpPr>
          <p:cNvPr id="14" name="Rectangle 15"/>
          <p:cNvSpPr>
            <a:spLocks noChangeArrowheads="1"/>
          </p:cNvSpPr>
          <p:nvPr/>
        </p:nvSpPr>
        <p:spPr bwMode="auto">
          <a:xfrm>
            <a:off x="1896932" y="1524000"/>
            <a:ext cx="3132269" cy="459100"/>
          </a:xfrm>
          <a:prstGeom prst="rect">
            <a:avLst/>
          </a:prstGeom>
          <a:noFill/>
          <a:ln w="12700">
            <a:noFill/>
            <a:miter lim="800000"/>
            <a:headEnd/>
            <a:tailEnd/>
          </a:ln>
          <a:effectLst/>
        </p:spPr>
        <p:txBody>
          <a:bodyPr wrap="none" lIns="90488" tIns="44450" rIns="90488" bIns="44450">
            <a:spAutoFit/>
          </a:bodyPr>
          <a:lstStyle/>
          <a:p>
            <a:r>
              <a:rPr lang="en-US" sz="2400" b="1" dirty="0">
                <a:latin typeface="Courier New" pitchFamily="49" charset="0"/>
              </a:rPr>
              <a:t>Inst-1 : add $1,</a:t>
            </a:r>
          </a:p>
        </p:txBody>
      </p:sp>
      <p:sp>
        <p:nvSpPr>
          <p:cNvPr id="15" name="Rectangle 15"/>
          <p:cNvSpPr>
            <a:spLocks noChangeArrowheads="1"/>
          </p:cNvSpPr>
          <p:nvPr/>
        </p:nvSpPr>
        <p:spPr bwMode="auto">
          <a:xfrm>
            <a:off x="1905000" y="1979300"/>
            <a:ext cx="2763578" cy="459100"/>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bg1">
                    <a:lumMod val="50000"/>
                  </a:schemeClr>
                </a:solidFill>
                <a:latin typeface="Courier New" pitchFamily="49" charset="0"/>
              </a:rPr>
              <a:t>Inst-2 : sub …</a:t>
            </a:r>
          </a:p>
        </p:txBody>
      </p:sp>
      <p:sp>
        <p:nvSpPr>
          <p:cNvPr id="2" name="슬라이드 번호 개체 틀 1"/>
          <p:cNvSpPr>
            <a:spLocks noGrp="1"/>
          </p:cNvSpPr>
          <p:nvPr>
            <p:ph type="sldNum" sz="quarter" idx="12"/>
          </p:nvPr>
        </p:nvSpPr>
        <p:spPr/>
        <p:txBody>
          <a:bodyPr/>
          <a:lstStyle/>
          <a:p>
            <a:pPr>
              <a:defRPr/>
            </a:pPr>
            <a:fld id="{F9E35EC6-F145-4FFC-92A9-7AB97ABAE7EB}" type="slidenum">
              <a:rPr lang="en-US" smtClean="0"/>
              <a:pPr>
                <a:defRPr/>
              </a:pPr>
              <a:t>14</a:t>
            </a:fld>
            <a:endParaRPr lang="en-US"/>
          </a:p>
        </p:txBody>
      </p:sp>
    </p:spTree>
    <p:extLst>
      <p:ext uri="{BB962C8B-B14F-4D97-AF65-F5344CB8AC3E}">
        <p14:creationId xmlns:p14="http://schemas.microsoft.com/office/powerpoint/2010/main" val="204791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36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3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621" grpId="0" animBg="1"/>
      <p:bldP spid="12636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420" name="Rectangle 12"/>
          <p:cNvSpPr>
            <a:spLocks noGrp="1" noChangeArrowheads="1"/>
          </p:cNvSpPr>
          <p:nvPr>
            <p:ph type="title"/>
          </p:nvPr>
        </p:nvSpPr>
        <p:spPr>
          <a:noFill/>
          <a:ln/>
        </p:spPr>
        <p:txBody>
          <a:bodyPr wrap="none"/>
          <a:lstStyle/>
          <a:p>
            <a:r>
              <a:rPr lang="en-US" dirty="0"/>
              <a:t>Forwarding Illustration</a:t>
            </a:r>
          </a:p>
        </p:txBody>
      </p:sp>
      <p:sp>
        <p:nvSpPr>
          <p:cNvPr id="263" name="Rectangle 9"/>
          <p:cNvSpPr>
            <a:spLocks noChangeArrowheads="1"/>
          </p:cNvSpPr>
          <p:nvPr/>
        </p:nvSpPr>
        <p:spPr bwMode="auto">
          <a:xfrm>
            <a:off x="1822808" y="1389534"/>
            <a:ext cx="418385" cy="4829527"/>
          </a:xfrm>
          <a:prstGeom prst="rect">
            <a:avLst/>
          </a:prstGeom>
          <a:noFill/>
          <a:ln w="12700">
            <a:noFill/>
            <a:miter lim="800000"/>
            <a:headEnd/>
            <a:tailEnd/>
          </a:ln>
          <a:effectLst/>
        </p:spPr>
        <p:txBody>
          <a:bodyPr wrap="none" lIns="90488" tIns="44450" rIns="90488" bIns="44450">
            <a:spAutoFit/>
          </a:bodyPr>
          <a:lstStyle/>
          <a:p>
            <a:pPr algn="ctr"/>
            <a:r>
              <a:rPr lang="en-US" sz="2800" i="1" dirty="0"/>
              <a:t>I</a:t>
            </a:r>
          </a:p>
          <a:p>
            <a:pPr algn="ctr"/>
            <a:r>
              <a:rPr lang="en-US" sz="2800" i="1" dirty="0"/>
              <a:t>n</a:t>
            </a:r>
          </a:p>
          <a:p>
            <a:pPr algn="ctr"/>
            <a:r>
              <a:rPr lang="en-US" sz="2800" i="1" dirty="0"/>
              <a:t>s</a:t>
            </a:r>
          </a:p>
          <a:p>
            <a:pPr algn="ctr"/>
            <a:r>
              <a:rPr lang="en-US" sz="2800" i="1" dirty="0"/>
              <a:t>t</a:t>
            </a:r>
          </a:p>
          <a:p>
            <a:pPr algn="ctr"/>
            <a:r>
              <a:rPr lang="en-US" sz="2800" i="1" dirty="0"/>
              <a:t>r.</a:t>
            </a:r>
          </a:p>
          <a:p>
            <a:pPr algn="ctr"/>
            <a:endParaRPr lang="en-US" sz="2800" i="1" dirty="0"/>
          </a:p>
          <a:p>
            <a:pPr algn="ctr"/>
            <a:r>
              <a:rPr lang="en-US" sz="2800" i="1" dirty="0"/>
              <a:t>O</a:t>
            </a:r>
          </a:p>
          <a:p>
            <a:pPr algn="ctr"/>
            <a:r>
              <a:rPr lang="en-US" sz="2800" i="1" dirty="0"/>
              <a:t>r</a:t>
            </a:r>
          </a:p>
          <a:p>
            <a:pPr algn="ctr"/>
            <a:r>
              <a:rPr lang="en-US" sz="2800" i="1" dirty="0"/>
              <a:t>d</a:t>
            </a:r>
          </a:p>
          <a:p>
            <a:pPr algn="ctr"/>
            <a:r>
              <a:rPr lang="en-US" sz="2800" i="1" dirty="0"/>
              <a:t>e</a:t>
            </a:r>
          </a:p>
          <a:p>
            <a:pPr algn="ctr"/>
            <a:r>
              <a:rPr lang="en-US" sz="2800" i="1" dirty="0"/>
              <a:t>r</a:t>
            </a:r>
          </a:p>
        </p:txBody>
      </p:sp>
      <p:sp>
        <p:nvSpPr>
          <p:cNvPr id="264" name="Line 10"/>
          <p:cNvSpPr>
            <a:spLocks noChangeShapeType="1"/>
          </p:cNvSpPr>
          <p:nvPr/>
        </p:nvSpPr>
        <p:spPr bwMode="auto">
          <a:xfrm>
            <a:off x="3657600" y="1068859"/>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265" name="Rectangle 11"/>
          <p:cNvSpPr>
            <a:spLocks noChangeArrowheads="1"/>
          </p:cNvSpPr>
          <p:nvPr/>
        </p:nvSpPr>
        <p:spPr bwMode="auto">
          <a:xfrm>
            <a:off x="2286001" y="1495896"/>
            <a:ext cx="1285609" cy="520655"/>
          </a:xfrm>
          <a:prstGeom prst="rect">
            <a:avLst/>
          </a:prstGeom>
          <a:noFill/>
          <a:ln w="12700">
            <a:noFill/>
            <a:miter lim="800000"/>
            <a:headEnd/>
            <a:tailEnd/>
          </a:ln>
          <a:effectLst/>
        </p:spPr>
        <p:txBody>
          <a:bodyPr wrap="none" lIns="90488" tIns="44450" rIns="90488" bIns="44450">
            <a:spAutoFit/>
          </a:bodyPr>
          <a:lstStyle/>
          <a:p>
            <a:r>
              <a:rPr lang="en-US" sz="2800" b="1" dirty="0"/>
              <a:t>add </a:t>
            </a:r>
            <a:r>
              <a:rPr lang="en-US" sz="2800" b="1" dirty="0">
                <a:solidFill>
                  <a:srgbClr val="3333CC"/>
                </a:solidFill>
              </a:rPr>
              <a:t>$1</a:t>
            </a:r>
            <a:r>
              <a:rPr lang="en-US" sz="2800" b="1" dirty="0"/>
              <a:t>,</a:t>
            </a:r>
          </a:p>
        </p:txBody>
      </p:sp>
      <p:sp>
        <p:nvSpPr>
          <p:cNvPr id="266" name="Line 12"/>
          <p:cNvSpPr>
            <a:spLocks noChangeShapeType="1"/>
          </p:cNvSpPr>
          <p:nvPr/>
        </p:nvSpPr>
        <p:spPr bwMode="auto">
          <a:xfrm>
            <a:off x="4838700" y="1195859"/>
            <a:ext cx="0" cy="4470400"/>
          </a:xfrm>
          <a:prstGeom prst="line">
            <a:avLst/>
          </a:prstGeom>
          <a:noFill/>
          <a:ln w="25400">
            <a:solidFill>
              <a:schemeClr val="tx1"/>
            </a:solidFill>
            <a:prstDash val="sysDot"/>
            <a:round/>
            <a:headEnd/>
            <a:tailEnd/>
          </a:ln>
          <a:effectLst/>
        </p:spPr>
        <p:txBody>
          <a:bodyPr wrap="none" anchor="ctr"/>
          <a:lstStyle/>
          <a:p>
            <a:endParaRPr lang="en-US" sz="2800"/>
          </a:p>
        </p:txBody>
      </p:sp>
      <p:sp>
        <p:nvSpPr>
          <p:cNvPr id="267" name="Line 13"/>
          <p:cNvSpPr>
            <a:spLocks noChangeShapeType="1"/>
          </p:cNvSpPr>
          <p:nvPr/>
        </p:nvSpPr>
        <p:spPr bwMode="auto">
          <a:xfrm>
            <a:off x="5625909" y="1195859"/>
            <a:ext cx="0" cy="4470400"/>
          </a:xfrm>
          <a:prstGeom prst="line">
            <a:avLst/>
          </a:prstGeom>
          <a:noFill/>
          <a:ln w="25400">
            <a:solidFill>
              <a:schemeClr val="tx1"/>
            </a:solidFill>
            <a:prstDash val="sysDot"/>
            <a:round/>
            <a:headEnd/>
            <a:tailEnd/>
          </a:ln>
          <a:effectLst/>
        </p:spPr>
        <p:txBody>
          <a:bodyPr wrap="none" anchor="ctr"/>
          <a:lstStyle/>
          <a:p>
            <a:endParaRPr lang="en-US" sz="2800"/>
          </a:p>
        </p:txBody>
      </p:sp>
      <p:sp>
        <p:nvSpPr>
          <p:cNvPr id="268" name="Line 14"/>
          <p:cNvSpPr>
            <a:spLocks noChangeShapeType="1"/>
          </p:cNvSpPr>
          <p:nvPr/>
        </p:nvSpPr>
        <p:spPr bwMode="auto">
          <a:xfrm>
            <a:off x="6413118"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269" name="Line 15"/>
          <p:cNvSpPr>
            <a:spLocks noChangeShapeType="1"/>
          </p:cNvSpPr>
          <p:nvPr/>
        </p:nvSpPr>
        <p:spPr bwMode="auto">
          <a:xfrm>
            <a:off x="7200327"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270" name="Line 16"/>
          <p:cNvSpPr>
            <a:spLocks noChangeShapeType="1"/>
          </p:cNvSpPr>
          <p:nvPr/>
        </p:nvSpPr>
        <p:spPr bwMode="auto">
          <a:xfrm>
            <a:off x="7987536"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271" name="Line 17"/>
          <p:cNvSpPr>
            <a:spLocks noChangeShapeType="1"/>
          </p:cNvSpPr>
          <p:nvPr/>
        </p:nvSpPr>
        <p:spPr bwMode="auto">
          <a:xfrm>
            <a:off x="8774745"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272" name="Line 18"/>
          <p:cNvSpPr>
            <a:spLocks noChangeShapeType="1"/>
          </p:cNvSpPr>
          <p:nvPr/>
        </p:nvSpPr>
        <p:spPr bwMode="auto">
          <a:xfrm>
            <a:off x="9561954"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273" name="Line 19"/>
          <p:cNvSpPr>
            <a:spLocks noChangeShapeType="1"/>
          </p:cNvSpPr>
          <p:nvPr/>
        </p:nvSpPr>
        <p:spPr bwMode="auto">
          <a:xfrm>
            <a:off x="10349165"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274" name="Line 20"/>
          <p:cNvSpPr>
            <a:spLocks noChangeShapeType="1"/>
          </p:cNvSpPr>
          <p:nvPr/>
        </p:nvSpPr>
        <p:spPr bwMode="auto">
          <a:xfrm>
            <a:off x="2209800" y="1597496"/>
            <a:ext cx="0" cy="4495800"/>
          </a:xfrm>
          <a:prstGeom prst="line">
            <a:avLst/>
          </a:prstGeom>
          <a:noFill/>
          <a:ln w="28575">
            <a:solidFill>
              <a:schemeClr val="tx1"/>
            </a:solidFill>
            <a:round/>
            <a:headEnd/>
            <a:tailEnd type="triangle" w="med" len="med"/>
          </a:ln>
          <a:effectLst/>
        </p:spPr>
        <p:txBody>
          <a:bodyPr/>
          <a:lstStyle/>
          <a:p>
            <a:endParaRPr lang="en-US" sz="2800"/>
          </a:p>
        </p:txBody>
      </p:sp>
      <p:grpSp>
        <p:nvGrpSpPr>
          <p:cNvPr id="275" name="그룹 274"/>
          <p:cNvGrpSpPr/>
          <p:nvPr/>
        </p:nvGrpSpPr>
        <p:grpSpPr>
          <a:xfrm>
            <a:off x="4069136" y="1325166"/>
            <a:ext cx="3918105" cy="1017342"/>
            <a:chOff x="4069136" y="1325166"/>
            <a:chExt cx="3918105" cy="1017342"/>
          </a:xfrm>
        </p:grpSpPr>
        <p:grpSp>
          <p:nvGrpSpPr>
            <p:cNvPr id="276" name="Group 22"/>
            <p:cNvGrpSpPr>
              <a:grpSpLocks/>
            </p:cNvGrpSpPr>
            <p:nvPr/>
          </p:nvGrpSpPr>
          <p:grpSpPr bwMode="auto">
            <a:xfrm>
              <a:off x="5764781" y="1325166"/>
              <a:ext cx="521281" cy="961288"/>
              <a:chOff x="2204" y="1413"/>
              <a:chExt cx="273" cy="481"/>
            </a:xfrm>
          </p:grpSpPr>
          <p:sp>
            <p:nvSpPr>
              <p:cNvPr id="309"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310"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277" name="Group 25"/>
            <p:cNvGrpSpPr>
              <a:grpSpLocks/>
            </p:cNvGrpSpPr>
            <p:nvPr/>
          </p:nvGrpSpPr>
          <p:grpSpPr bwMode="auto">
            <a:xfrm>
              <a:off x="4069136" y="1511365"/>
              <a:ext cx="683942" cy="578258"/>
              <a:chOff x="1288" y="1508"/>
              <a:chExt cx="343" cy="290"/>
            </a:xfrm>
          </p:grpSpPr>
          <p:sp>
            <p:nvSpPr>
              <p:cNvPr id="305"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306" name="Group 27"/>
              <p:cNvGrpSpPr>
                <a:grpSpLocks/>
              </p:cNvGrpSpPr>
              <p:nvPr/>
            </p:nvGrpSpPr>
            <p:grpSpPr bwMode="auto">
              <a:xfrm>
                <a:off x="1288" y="1509"/>
                <a:ext cx="343" cy="289"/>
                <a:chOff x="1288" y="1509"/>
                <a:chExt cx="343" cy="289"/>
              </a:xfrm>
            </p:grpSpPr>
            <p:sp>
              <p:nvSpPr>
                <p:cNvPr id="307"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08"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78" name="그룹 277"/>
            <p:cNvGrpSpPr/>
            <p:nvPr/>
          </p:nvGrpSpPr>
          <p:grpSpPr>
            <a:xfrm>
              <a:off x="4883238" y="1501919"/>
              <a:ext cx="730522" cy="587706"/>
              <a:chOff x="4912558" y="1588387"/>
              <a:chExt cx="581598" cy="467897"/>
            </a:xfrm>
          </p:grpSpPr>
          <p:sp>
            <p:nvSpPr>
              <p:cNvPr id="301"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302" name="Group 31"/>
              <p:cNvGrpSpPr>
                <a:grpSpLocks/>
              </p:cNvGrpSpPr>
              <p:nvPr/>
            </p:nvGrpSpPr>
            <p:grpSpPr bwMode="auto">
              <a:xfrm>
                <a:off x="4964112" y="1597496"/>
                <a:ext cx="469901" cy="458788"/>
                <a:chOff x="1751" y="1509"/>
                <a:chExt cx="296" cy="289"/>
              </a:xfrm>
            </p:grpSpPr>
            <p:sp>
              <p:nvSpPr>
                <p:cNvPr id="303"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04"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279"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280"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81"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282" name="그룹 281"/>
            <p:cNvGrpSpPr/>
            <p:nvPr/>
          </p:nvGrpSpPr>
          <p:grpSpPr>
            <a:xfrm>
              <a:off x="6457731" y="1513359"/>
              <a:ext cx="722955" cy="576264"/>
              <a:chOff x="6448768" y="1597496"/>
              <a:chExt cx="575573" cy="458788"/>
            </a:xfrm>
          </p:grpSpPr>
          <p:sp>
            <p:nvSpPr>
              <p:cNvPr id="297"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298" name="Group 38"/>
              <p:cNvGrpSpPr>
                <a:grpSpLocks/>
              </p:cNvGrpSpPr>
              <p:nvPr/>
            </p:nvGrpSpPr>
            <p:grpSpPr bwMode="auto">
              <a:xfrm>
                <a:off x="6469066" y="1597496"/>
                <a:ext cx="515938" cy="458788"/>
                <a:chOff x="2687" y="1509"/>
                <a:chExt cx="325" cy="289"/>
              </a:xfrm>
            </p:grpSpPr>
            <p:sp>
              <p:nvSpPr>
                <p:cNvPr id="299"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00"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83" name="그룹 282"/>
            <p:cNvGrpSpPr/>
            <p:nvPr/>
          </p:nvGrpSpPr>
          <p:grpSpPr>
            <a:xfrm>
              <a:off x="7256720" y="1511001"/>
              <a:ext cx="730521" cy="578628"/>
              <a:chOff x="7312299" y="1595615"/>
              <a:chExt cx="581600" cy="460669"/>
            </a:xfrm>
          </p:grpSpPr>
          <p:grpSp>
            <p:nvGrpSpPr>
              <p:cNvPr id="293" name="Group 42"/>
              <p:cNvGrpSpPr>
                <a:grpSpLocks/>
              </p:cNvGrpSpPr>
              <p:nvPr/>
            </p:nvGrpSpPr>
            <p:grpSpPr bwMode="auto">
              <a:xfrm>
                <a:off x="7364421" y="1597496"/>
                <a:ext cx="461963" cy="458788"/>
                <a:chOff x="3223" y="1509"/>
                <a:chExt cx="291" cy="289"/>
              </a:xfrm>
            </p:grpSpPr>
            <p:sp>
              <p:nvSpPr>
                <p:cNvPr id="295" name="Freeform 43"/>
                <p:cNvSpPr>
                  <a:spLocks/>
                </p:cNvSpPr>
                <p:nvPr/>
              </p:nvSpPr>
              <p:spPr bwMode="auto">
                <a:xfrm>
                  <a:off x="3223"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96" name="Freeform 44"/>
                <p:cNvSpPr>
                  <a:spLocks/>
                </p:cNvSpPr>
                <p:nvPr/>
              </p:nvSpPr>
              <p:spPr bwMode="auto">
                <a:xfrm>
                  <a:off x="3371"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294" name="Rectangle 41"/>
              <p:cNvSpPr>
                <a:spLocks noChangeArrowheads="1"/>
              </p:cNvSpPr>
              <p:nvPr/>
            </p:nvSpPr>
            <p:spPr bwMode="auto">
              <a:xfrm>
                <a:off x="7312299"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284"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285"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286"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287"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288"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289"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290" name="Line 51"/>
            <p:cNvSpPr>
              <a:spLocks noChangeShapeType="1"/>
            </p:cNvSpPr>
            <p:nvPr/>
          </p:nvSpPr>
          <p:spPr bwMode="auto">
            <a:xfrm flipH="1">
              <a:off x="6432881" y="1800696"/>
              <a:ext cx="0" cy="381000"/>
            </a:xfrm>
            <a:prstGeom prst="line">
              <a:avLst/>
            </a:prstGeom>
            <a:noFill/>
            <a:ln w="28575">
              <a:solidFill>
                <a:schemeClr val="tx1"/>
              </a:solidFill>
              <a:round/>
              <a:headEnd/>
              <a:tailEnd/>
            </a:ln>
            <a:effectLst/>
          </p:spPr>
          <p:txBody>
            <a:bodyPr/>
            <a:lstStyle/>
            <a:p>
              <a:endParaRPr lang="en-US" sz="2800"/>
            </a:p>
          </p:txBody>
        </p:sp>
        <p:sp>
          <p:nvSpPr>
            <p:cNvPr id="291" name="Line 52"/>
            <p:cNvSpPr>
              <a:spLocks noChangeShapeType="1"/>
            </p:cNvSpPr>
            <p:nvPr/>
          </p:nvSpPr>
          <p:spPr bwMode="auto">
            <a:xfrm>
              <a:off x="6432882" y="2181696"/>
              <a:ext cx="830370" cy="0"/>
            </a:xfrm>
            <a:prstGeom prst="line">
              <a:avLst/>
            </a:prstGeom>
            <a:noFill/>
            <a:ln w="28575">
              <a:solidFill>
                <a:schemeClr val="tx1"/>
              </a:solidFill>
              <a:round/>
              <a:headEnd/>
              <a:tailEnd/>
            </a:ln>
            <a:effectLst/>
          </p:spPr>
          <p:txBody>
            <a:bodyPr/>
            <a:lstStyle/>
            <a:p>
              <a:endParaRPr lang="en-US" sz="2800"/>
            </a:p>
          </p:txBody>
        </p:sp>
        <p:sp>
          <p:nvSpPr>
            <p:cNvPr id="292"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sp>
        <p:nvSpPr>
          <p:cNvPr id="311" name="Rectangle 55"/>
          <p:cNvSpPr>
            <a:spLocks noChangeArrowheads="1"/>
          </p:cNvSpPr>
          <p:nvPr/>
        </p:nvSpPr>
        <p:spPr bwMode="auto">
          <a:xfrm>
            <a:off x="2286001" y="2492846"/>
            <a:ext cx="2074287" cy="520655"/>
          </a:xfrm>
          <a:prstGeom prst="rect">
            <a:avLst/>
          </a:prstGeom>
          <a:noFill/>
          <a:ln w="12700">
            <a:noFill/>
            <a:miter lim="800000"/>
            <a:headEnd/>
            <a:tailEnd/>
          </a:ln>
          <a:effectLst/>
        </p:spPr>
        <p:txBody>
          <a:bodyPr wrap="none" lIns="90488" tIns="44450" rIns="90488" bIns="44450">
            <a:spAutoFit/>
          </a:bodyPr>
          <a:lstStyle/>
          <a:p>
            <a:r>
              <a:rPr lang="en-US" sz="2800" b="1" dirty="0"/>
              <a:t>sub $4,</a:t>
            </a:r>
            <a:r>
              <a:rPr lang="en-US" sz="2800" b="1" dirty="0">
                <a:solidFill>
                  <a:srgbClr val="009900"/>
                </a:solidFill>
              </a:rPr>
              <a:t>$1</a:t>
            </a:r>
            <a:r>
              <a:rPr lang="en-US" sz="2800" b="1" dirty="0"/>
              <a:t>,$5</a:t>
            </a:r>
          </a:p>
        </p:txBody>
      </p:sp>
      <p:sp>
        <p:nvSpPr>
          <p:cNvPr id="312" name="Rectangle 56"/>
          <p:cNvSpPr>
            <a:spLocks noChangeArrowheads="1"/>
          </p:cNvSpPr>
          <p:nvPr/>
        </p:nvSpPr>
        <p:spPr bwMode="auto">
          <a:xfrm>
            <a:off x="2324101" y="3634259"/>
            <a:ext cx="2109553" cy="520655"/>
          </a:xfrm>
          <a:prstGeom prst="rect">
            <a:avLst/>
          </a:prstGeom>
          <a:noFill/>
          <a:ln w="12700">
            <a:noFill/>
            <a:miter lim="800000"/>
            <a:headEnd/>
            <a:tailEnd/>
          </a:ln>
          <a:effectLst/>
        </p:spPr>
        <p:txBody>
          <a:bodyPr wrap="none" lIns="90488" tIns="44450" rIns="90488" bIns="44450">
            <a:spAutoFit/>
          </a:bodyPr>
          <a:lstStyle/>
          <a:p>
            <a:r>
              <a:rPr lang="en-US" sz="2800" b="1" dirty="0"/>
              <a:t>and $6,$7,</a:t>
            </a:r>
            <a:r>
              <a:rPr lang="en-US" sz="2800" b="1" dirty="0">
                <a:solidFill>
                  <a:srgbClr val="009900"/>
                </a:solidFill>
              </a:rPr>
              <a:t>$1</a:t>
            </a:r>
          </a:p>
        </p:txBody>
      </p:sp>
      <p:grpSp>
        <p:nvGrpSpPr>
          <p:cNvPr id="313" name="그룹 312"/>
          <p:cNvGrpSpPr/>
          <p:nvPr/>
        </p:nvGrpSpPr>
        <p:grpSpPr>
          <a:xfrm>
            <a:off x="4870447" y="2303025"/>
            <a:ext cx="3899232" cy="1017342"/>
            <a:chOff x="4069136" y="1325166"/>
            <a:chExt cx="3899232" cy="1017342"/>
          </a:xfrm>
        </p:grpSpPr>
        <p:grpSp>
          <p:nvGrpSpPr>
            <p:cNvPr id="314" name="Group 22"/>
            <p:cNvGrpSpPr>
              <a:grpSpLocks/>
            </p:cNvGrpSpPr>
            <p:nvPr/>
          </p:nvGrpSpPr>
          <p:grpSpPr bwMode="auto">
            <a:xfrm>
              <a:off x="5764781" y="1325166"/>
              <a:ext cx="521281" cy="961288"/>
              <a:chOff x="2204" y="1413"/>
              <a:chExt cx="273" cy="481"/>
            </a:xfrm>
          </p:grpSpPr>
          <p:sp>
            <p:nvSpPr>
              <p:cNvPr id="347"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348"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315" name="Group 25"/>
            <p:cNvGrpSpPr>
              <a:grpSpLocks/>
            </p:cNvGrpSpPr>
            <p:nvPr/>
          </p:nvGrpSpPr>
          <p:grpSpPr bwMode="auto">
            <a:xfrm>
              <a:off x="4069136" y="1511365"/>
              <a:ext cx="683942" cy="578258"/>
              <a:chOff x="1288" y="1508"/>
              <a:chExt cx="343" cy="290"/>
            </a:xfrm>
          </p:grpSpPr>
          <p:sp>
            <p:nvSpPr>
              <p:cNvPr id="343"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344" name="Group 27"/>
              <p:cNvGrpSpPr>
                <a:grpSpLocks/>
              </p:cNvGrpSpPr>
              <p:nvPr/>
            </p:nvGrpSpPr>
            <p:grpSpPr bwMode="auto">
              <a:xfrm>
                <a:off x="1288" y="1509"/>
                <a:ext cx="343" cy="289"/>
                <a:chOff x="1288" y="1509"/>
                <a:chExt cx="343" cy="289"/>
              </a:xfrm>
            </p:grpSpPr>
            <p:sp>
              <p:nvSpPr>
                <p:cNvPr id="345"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46"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316" name="그룹 315"/>
            <p:cNvGrpSpPr/>
            <p:nvPr/>
          </p:nvGrpSpPr>
          <p:grpSpPr>
            <a:xfrm>
              <a:off x="4883238" y="1501919"/>
              <a:ext cx="730522" cy="587706"/>
              <a:chOff x="4912558" y="1588387"/>
              <a:chExt cx="581598" cy="467897"/>
            </a:xfrm>
          </p:grpSpPr>
          <p:grpSp>
            <p:nvGrpSpPr>
              <p:cNvPr id="339" name="Group 31"/>
              <p:cNvGrpSpPr>
                <a:grpSpLocks/>
              </p:cNvGrpSpPr>
              <p:nvPr/>
            </p:nvGrpSpPr>
            <p:grpSpPr bwMode="auto">
              <a:xfrm>
                <a:off x="4964112" y="1597496"/>
                <a:ext cx="469901" cy="458788"/>
                <a:chOff x="1751" y="1509"/>
                <a:chExt cx="296" cy="289"/>
              </a:xfrm>
            </p:grpSpPr>
            <p:sp>
              <p:nvSpPr>
                <p:cNvPr id="341"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42"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340"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317"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318"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19"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320" name="그룹 319"/>
            <p:cNvGrpSpPr/>
            <p:nvPr/>
          </p:nvGrpSpPr>
          <p:grpSpPr>
            <a:xfrm>
              <a:off x="6457731" y="1513359"/>
              <a:ext cx="722955" cy="576264"/>
              <a:chOff x="6448768" y="1597496"/>
              <a:chExt cx="575573" cy="458788"/>
            </a:xfrm>
          </p:grpSpPr>
          <p:sp>
            <p:nvSpPr>
              <p:cNvPr id="335"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336" name="Group 38"/>
              <p:cNvGrpSpPr>
                <a:grpSpLocks/>
              </p:cNvGrpSpPr>
              <p:nvPr/>
            </p:nvGrpSpPr>
            <p:grpSpPr bwMode="auto">
              <a:xfrm>
                <a:off x="6469066" y="1597496"/>
                <a:ext cx="515938" cy="458788"/>
                <a:chOff x="2687" y="1509"/>
                <a:chExt cx="325" cy="289"/>
              </a:xfrm>
            </p:grpSpPr>
            <p:sp>
              <p:nvSpPr>
                <p:cNvPr id="337"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38"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321" name="그룹 320"/>
            <p:cNvGrpSpPr/>
            <p:nvPr/>
          </p:nvGrpSpPr>
          <p:grpSpPr>
            <a:xfrm>
              <a:off x="7237847" y="1511001"/>
              <a:ext cx="730521" cy="578628"/>
              <a:chOff x="7297275" y="1595615"/>
              <a:chExt cx="581600" cy="460669"/>
            </a:xfrm>
          </p:grpSpPr>
          <p:sp>
            <p:nvSpPr>
              <p:cNvPr id="331" name="Rectangle 41"/>
              <p:cNvSpPr>
                <a:spLocks noChangeArrowheads="1"/>
              </p:cNvSpPr>
              <p:nvPr/>
            </p:nvSpPr>
            <p:spPr bwMode="auto">
              <a:xfrm>
                <a:off x="7297275"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332" name="Group 42"/>
              <p:cNvGrpSpPr>
                <a:grpSpLocks/>
              </p:cNvGrpSpPr>
              <p:nvPr/>
            </p:nvGrpSpPr>
            <p:grpSpPr bwMode="auto">
              <a:xfrm>
                <a:off x="7356481" y="1597496"/>
                <a:ext cx="461963" cy="458788"/>
                <a:chOff x="3218" y="1509"/>
                <a:chExt cx="291" cy="289"/>
              </a:xfrm>
            </p:grpSpPr>
            <p:sp>
              <p:nvSpPr>
                <p:cNvPr id="333" name="Freeform 43"/>
                <p:cNvSpPr>
                  <a:spLocks/>
                </p:cNvSpPr>
                <p:nvPr/>
              </p:nvSpPr>
              <p:spPr bwMode="auto">
                <a:xfrm>
                  <a:off x="321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34" name="Freeform 44"/>
                <p:cNvSpPr>
                  <a:spLocks/>
                </p:cNvSpPr>
                <p:nvPr/>
              </p:nvSpPr>
              <p:spPr bwMode="auto">
                <a:xfrm>
                  <a:off x="3366"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322"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323"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324"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325"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326"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327"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328"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329"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330"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grpSp>
        <p:nvGrpSpPr>
          <p:cNvPr id="349" name="그룹 348"/>
          <p:cNvGrpSpPr/>
          <p:nvPr/>
        </p:nvGrpSpPr>
        <p:grpSpPr>
          <a:xfrm>
            <a:off x="5656968" y="3376270"/>
            <a:ext cx="3899232" cy="1017342"/>
            <a:chOff x="4069136" y="1325166"/>
            <a:chExt cx="3899232" cy="1017342"/>
          </a:xfrm>
        </p:grpSpPr>
        <p:grpSp>
          <p:nvGrpSpPr>
            <p:cNvPr id="350" name="Group 22"/>
            <p:cNvGrpSpPr>
              <a:grpSpLocks/>
            </p:cNvGrpSpPr>
            <p:nvPr/>
          </p:nvGrpSpPr>
          <p:grpSpPr bwMode="auto">
            <a:xfrm>
              <a:off x="5764781" y="1325166"/>
              <a:ext cx="521281" cy="961288"/>
              <a:chOff x="2204" y="1413"/>
              <a:chExt cx="273" cy="481"/>
            </a:xfrm>
          </p:grpSpPr>
          <p:sp>
            <p:nvSpPr>
              <p:cNvPr id="383"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384"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351" name="Group 25"/>
            <p:cNvGrpSpPr>
              <a:grpSpLocks/>
            </p:cNvGrpSpPr>
            <p:nvPr/>
          </p:nvGrpSpPr>
          <p:grpSpPr bwMode="auto">
            <a:xfrm>
              <a:off x="4069136" y="1511365"/>
              <a:ext cx="683942" cy="578258"/>
              <a:chOff x="1288" y="1508"/>
              <a:chExt cx="343" cy="290"/>
            </a:xfrm>
          </p:grpSpPr>
          <p:sp>
            <p:nvSpPr>
              <p:cNvPr id="379"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380" name="Group 27"/>
              <p:cNvGrpSpPr>
                <a:grpSpLocks/>
              </p:cNvGrpSpPr>
              <p:nvPr/>
            </p:nvGrpSpPr>
            <p:grpSpPr bwMode="auto">
              <a:xfrm>
                <a:off x="1288" y="1509"/>
                <a:ext cx="343" cy="289"/>
                <a:chOff x="1288" y="1509"/>
                <a:chExt cx="343" cy="289"/>
              </a:xfrm>
            </p:grpSpPr>
            <p:sp>
              <p:nvSpPr>
                <p:cNvPr id="381"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82"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352" name="그룹 351"/>
            <p:cNvGrpSpPr/>
            <p:nvPr/>
          </p:nvGrpSpPr>
          <p:grpSpPr>
            <a:xfrm>
              <a:off x="4883238" y="1501919"/>
              <a:ext cx="730522" cy="587706"/>
              <a:chOff x="4912558" y="1588387"/>
              <a:chExt cx="581598" cy="467897"/>
            </a:xfrm>
          </p:grpSpPr>
          <p:grpSp>
            <p:nvGrpSpPr>
              <p:cNvPr id="375" name="Group 31"/>
              <p:cNvGrpSpPr>
                <a:grpSpLocks/>
              </p:cNvGrpSpPr>
              <p:nvPr/>
            </p:nvGrpSpPr>
            <p:grpSpPr bwMode="auto">
              <a:xfrm>
                <a:off x="4964112" y="1597496"/>
                <a:ext cx="469901" cy="458788"/>
                <a:chOff x="1751" y="1509"/>
                <a:chExt cx="296" cy="289"/>
              </a:xfrm>
            </p:grpSpPr>
            <p:sp>
              <p:nvSpPr>
                <p:cNvPr id="377"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78"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376"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353"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354"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55"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356" name="그룹 355"/>
            <p:cNvGrpSpPr/>
            <p:nvPr/>
          </p:nvGrpSpPr>
          <p:grpSpPr>
            <a:xfrm>
              <a:off x="6457731" y="1513359"/>
              <a:ext cx="722955" cy="576264"/>
              <a:chOff x="6448768" y="1597496"/>
              <a:chExt cx="575573" cy="458788"/>
            </a:xfrm>
          </p:grpSpPr>
          <p:sp>
            <p:nvSpPr>
              <p:cNvPr id="371"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372" name="Group 38"/>
              <p:cNvGrpSpPr>
                <a:grpSpLocks/>
              </p:cNvGrpSpPr>
              <p:nvPr/>
            </p:nvGrpSpPr>
            <p:grpSpPr bwMode="auto">
              <a:xfrm>
                <a:off x="6469066" y="1597496"/>
                <a:ext cx="515938" cy="458788"/>
                <a:chOff x="2687" y="1509"/>
                <a:chExt cx="325" cy="289"/>
              </a:xfrm>
            </p:grpSpPr>
            <p:sp>
              <p:nvSpPr>
                <p:cNvPr id="373"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74"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357" name="그룹 356"/>
            <p:cNvGrpSpPr/>
            <p:nvPr/>
          </p:nvGrpSpPr>
          <p:grpSpPr>
            <a:xfrm>
              <a:off x="7237847" y="1511001"/>
              <a:ext cx="730521" cy="578628"/>
              <a:chOff x="7297275" y="1595615"/>
              <a:chExt cx="581600" cy="460669"/>
            </a:xfrm>
          </p:grpSpPr>
          <p:sp>
            <p:nvSpPr>
              <p:cNvPr id="367" name="Rectangle 41"/>
              <p:cNvSpPr>
                <a:spLocks noChangeArrowheads="1"/>
              </p:cNvSpPr>
              <p:nvPr/>
            </p:nvSpPr>
            <p:spPr bwMode="auto">
              <a:xfrm>
                <a:off x="7297275"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368" name="Group 42"/>
              <p:cNvGrpSpPr>
                <a:grpSpLocks/>
              </p:cNvGrpSpPr>
              <p:nvPr/>
            </p:nvGrpSpPr>
            <p:grpSpPr bwMode="auto">
              <a:xfrm>
                <a:off x="7356481" y="1597496"/>
                <a:ext cx="461963" cy="458788"/>
                <a:chOff x="3218" y="1509"/>
                <a:chExt cx="291" cy="289"/>
              </a:xfrm>
            </p:grpSpPr>
            <p:sp>
              <p:nvSpPr>
                <p:cNvPr id="369" name="Freeform 43"/>
                <p:cNvSpPr>
                  <a:spLocks/>
                </p:cNvSpPr>
                <p:nvPr/>
              </p:nvSpPr>
              <p:spPr bwMode="auto">
                <a:xfrm>
                  <a:off x="321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70" name="Freeform 44"/>
                <p:cNvSpPr>
                  <a:spLocks/>
                </p:cNvSpPr>
                <p:nvPr/>
              </p:nvSpPr>
              <p:spPr bwMode="auto">
                <a:xfrm>
                  <a:off x="3366"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358"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359"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360"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361"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362"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363"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364"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365"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366"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sp>
        <p:nvSpPr>
          <p:cNvPr id="385" name="Rectangle 190"/>
          <p:cNvSpPr>
            <a:spLocks noChangeArrowheads="1"/>
          </p:cNvSpPr>
          <p:nvPr/>
        </p:nvSpPr>
        <p:spPr bwMode="auto">
          <a:xfrm>
            <a:off x="6065372" y="1577730"/>
            <a:ext cx="152400" cy="457200"/>
          </a:xfrm>
          <a:prstGeom prst="rect">
            <a:avLst/>
          </a:prstGeom>
          <a:solidFill>
            <a:schemeClr val="accent5">
              <a:lumMod val="60000"/>
              <a:lumOff val="40000"/>
              <a:alpha val="70000"/>
            </a:schemeClr>
          </a:solidFill>
          <a:ln w="25400" cap="rnd" cmpd="sng">
            <a:solidFill>
              <a:schemeClr val="tx1"/>
            </a:solidFill>
            <a:prstDash val="solid"/>
            <a:round/>
            <a:headEnd type="none" w="med" len="med"/>
            <a:tailEnd type="none" w="med" len="med"/>
          </a:ln>
          <a:effectLst/>
        </p:spPr>
        <p:txBody>
          <a:bodyPr/>
          <a:lstStyle/>
          <a:p>
            <a:endParaRPr lang="en-US" sz="2800" dirty="0"/>
          </a:p>
        </p:txBody>
      </p:sp>
      <p:sp>
        <p:nvSpPr>
          <p:cNvPr id="386" name="Rectangle 190"/>
          <p:cNvSpPr>
            <a:spLocks noChangeArrowheads="1"/>
          </p:cNvSpPr>
          <p:nvPr/>
        </p:nvSpPr>
        <p:spPr bwMode="auto">
          <a:xfrm>
            <a:off x="6472148" y="2547127"/>
            <a:ext cx="152400" cy="457200"/>
          </a:xfrm>
          <a:prstGeom prst="rect">
            <a:avLst/>
          </a:prstGeom>
          <a:solidFill>
            <a:schemeClr val="accent6">
              <a:lumMod val="60000"/>
              <a:lumOff val="40000"/>
              <a:alpha val="70000"/>
            </a:schemeClr>
          </a:solidFill>
          <a:ln w="25400" cap="rnd" cmpd="sng">
            <a:solidFill>
              <a:schemeClr val="tx1"/>
            </a:solidFill>
            <a:prstDash val="solid"/>
            <a:round/>
            <a:headEnd type="none" w="med" len="med"/>
            <a:tailEnd type="none" w="med" len="med"/>
          </a:ln>
          <a:effectLst/>
        </p:spPr>
        <p:txBody>
          <a:bodyPr/>
          <a:lstStyle/>
          <a:p>
            <a:endParaRPr lang="en-US" sz="2800" dirty="0"/>
          </a:p>
        </p:txBody>
      </p:sp>
      <p:sp>
        <p:nvSpPr>
          <p:cNvPr id="387" name="Rectangle 7"/>
          <p:cNvSpPr>
            <a:spLocks noChangeArrowheads="1"/>
          </p:cNvSpPr>
          <p:nvPr/>
        </p:nvSpPr>
        <p:spPr bwMode="auto">
          <a:xfrm>
            <a:off x="6301777" y="1447204"/>
            <a:ext cx="76200" cy="762000"/>
          </a:xfrm>
          <a:prstGeom prst="rect">
            <a:avLst/>
          </a:prstGeom>
          <a:solidFill>
            <a:srgbClr val="C00000">
              <a:alpha val="70000"/>
            </a:srgbClr>
          </a:solidFill>
          <a:ln w="12700">
            <a:solidFill>
              <a:srgbClr val="C00000"/>
            </a:solidFill>
            <a:miter lim="800000"/>
            <a:headEnd/>
            <a:tailEnd/>
          </a:ln>
          <a:effectLst/>
        </p:spPr>
        <p:txBody>
          <a:bodyPr wrap="none" anchor="ctr"/>
          <a:lstStyle/>
          <a:p>
            <a:endParaRPr lang="en-US"/>
          </a:p>
        </p:txBody>
      </p:sp>
      <p:sp>
        <p:nvSpPr>
          <p:cNvPr id="388" name="Rectangle 7"/>
          <p:cNvSpPr>
            <a:spLocks noChangeArrowheads="1"/>
          </p:cNvSpPr>
          <p:nvPr/>
        </p:nvSpPr>
        <p:spPr bwMode="auto">
          <a:xfrm>
            <a:off x="6588556" y="2577657"/>
            <a:ext cx="76200" cy="405448"/>
          </a:xfrm>
          <a:prstGeom prst="rect">
            <a:avLst/>
          </a:prstGeom>
          <a:solidFill>
            <a:srgbClr val="C00000">
              <a:alpha val="70000"/>
            </a:srgbClr>
          </a:solidFill>
          <a:ln w="12700">
            <a:solidFill>
              <a:srgbClr val="C00000"/>
            </a:solidFill>
            <a:miter lim="800000"/>
            <a:headEnd/>
            <a:tailEnd/>
          </a:ln>
          <a:effectLst/>
        </p:spPr>
        <p:txBody>
          <a:bodyPr wrap="none" anchor="ctr"/>
          <a:lstStyle/>
          <a:p>
            <a:endParaRPr lang="en-US"/>
          </a:p>
        </p:txBody>
      </p:sp>
      <p:sp>
        <p:nvSpPr>
          <p:cNvPr id="389" name="Line 8"/>
          <p:cNvSpPr>
            <a:spLocks noChangeShapeType="1"/>
          </p:cNvSpPr>
          <p:nvPr/>
        </p:nvSpPr>
        <p:spPr bwMode="auto">
          <a:xfrm>
            <a:off x="6391274" y="1892300"/>
            <a:ext cx="233273" cy="672187"/>
          </a:xfrm>
          <a:prstGeom prst="line">
            <a:avLst/>
          </a:prstGeom>
          <a:solidFill>
            <a:srgbClr val="C00000"/>
          </a:solidFill>
          <a:ln w="28575">
            <a:solidFill>
              <a:srgbClr val="C00000"/>
            </a:solidFill>
            <a:round/>
            <a:headEnd/>
            <a:tailEnd type="triangle" w="med" len="med"/>
          </a:ln>
          <a:effectLst/>
        </p:spPr>
        <p:txBody>
          <a:bodyPr/>
          <a:lstStyle/>
          <a:p>
            <a:endParaRPr lang="en-US"/>
          </a:p>
        </p:txBody>
      </p:sp>
      <p:sp>
        <p:nvSpPr>
          <p:cNvPr id="390" name="Line 206"/>
          <p:cNvSpPr>
            <a:spLocks noChangeShapeType="1"/>
          </p:cNvSpPr>
          <p:nvPr/>
        </p:nvSpPr>
        <p:spPr bwMode="auto">
          <a:xfrm>
            <a:off x="6148706" y="1861526"/>
            <a:ext cx="304800" cy="762000"/>
          </a:xfrm>
          <a:prstGeom prst="line">
            <a:avLst/>
          </a:prstGeom>
          <a:noFill/>
          <a:ln w="28575">
            <a:solidFill>
              <a:srgbClr val="009900"/>
            </a:solidFill>
            <a:round/>
            <a:headEnd/>
            <a:tailEnd type="triangle" w="med" len="med"/>
          </a:ln>
          <a:effectLst/>
        </p:spPr>
        <p:txBody>
          <a:bodyPr/>
          <a:lstStyle/>
          <a:p>
            <a:endParaRPr lang="en-US"/>
          </a:p>
        </p:txBody>
      </p:sp>
      <p:sp>
        <p:nvSpPr>
          <p:cNvPr id="392" name="Rectangle 190"/>
          <p:cNvSpPr>
            <a:spLocks noChangeArrowheads="1"/>
          </p:cNvSpPr>
          <p:nvPr/>
        </p:nvSpPr>
        <p:spPr bwMode="auto">
          <a:xfrm>
            <a:off x="7305364" y="3625235"/>
            <a:ext cx="152400" cy="457200"/>
          </a:xfrm>
          <a:prstGeom prst="rect">
            <a:avLst/>
          </a:prstGeom>
          <a:solidFill>
            <a:schemeClr val="accent6">
              <a:lumMod val="60000"/>
              <a:lumOff val="40000"/>
              <a:alpha val="70000"/>
            </a:schemeClr>
          </a:solidFill>
          <a:ln w="25400" cap="rnd" cmpd="sng">
            <a:solidFill>
              <a:schemeClr val="tx1"/>
            </a:solidFill>
            <a:prstDash val="solid"/>
            <a:round/>
            <a:headEnd type="none" w="med" len="med"/>
            <a:tailEnd type="none" w="med" len="med"/>
          </a:ln>
          <a:effectLst/>
        </p:spPr>
        <p:txBody>
          <a:bodyPr/>
          <a:lstStyle/>
          <a:p>
            <a:endParaRPr lang="en-US" sz="2800" dirty="0"/>
          </a:p>
        </p:txBody>
      </p:sp>
      <p:sp>
        <p:nvSpPr>
          <p:cNvPr id="393" name="Rectangle 7"/>
          <p:cNvSpPr>
            <a:spLocks noChangeArrowheads="1"/>
          </p:cNvSpPr>
          <p:nvPr/>
        </p:nvSpPr>
        <p:spPr bwMode="auto">
          <a:xfrm>
            <a:off x="7421772" y="3655765"/>
            <a:ext cx="76200" cy="405448"/>
          </a:xfrm>
          <a:prstGeom prst="rect">
            <a:avLst/>
          </a:prstGeom>
          <a:solidFill>
            <a:srgbClr val="C00000">
              <a:alpha val="70000"/>
            </a:srgbClr>
          </a:solidFill>
          <a:ln w="12700">
            <a:solidFill>
              <a:srgbClr val="C00000"/>
            </a:solidFill>
            <a:miter lim="800000"/>
            <a:headEnd/>
            <a:tailEnd/>
          </a:ln>
          <a:effectLst/>
        </p:spPr>
        <p:txBody>
          <a:bodyPr wrap="none" anchor="ctr"/>
          <a:lstStyle/>
          <a:p>
            <a:endParaRPr lang="en-US"/>
          </a:p>
        </p:txBody>
      </p:sp>
      <p:sp>
        <p:nvSpPr>
          <p:cNvPr id="394" name="Rectangle 7"/>
          <p:cNvSpPr>
            <a:spLocks noChangeArrowheads="1"/>
          </p:cNvSpPr>
          <p:nvPr/>
        </p:nvSpPr>
        <p:spPr bwMode="auto">
          <a:xfrm>
            <a:off x="7146230" y="1468985"/>
            <a:ext cx="76200" cy="762000"/>
          </a:xfrm>
          <a:prstGeom prst="rect">
            <a:avLst/>
          </a:prstGeom>
          <a:solidFill>
            <a:srgbClr val="C00000">
              <a:alpha val="70000"/>
            </a:srgbClr>
          </a:solidFill>
          <a:ln w="12700">
            <a:solidFill>
              <a:srgbClr val="C00000"/>
            </a:solidFill>
            <a:miter lim="800000"/>
            <a:headEnd/>
            <a:tailEnd/>
          </a:ln>
          <a:effectLst/>
        </p:spPr>
        <p:txBody>
          <a:bodyPr wrap="none" anchor="ctr"/>
          <a:lstStyle/>
          <a:p>
            <a:endParaRPr lang="en-US"/>
          </a:p>
        </p:txBody>
      </p:sp>
      <p:sp>
        <p:nvSpPr>
          <p:cNvPr id="395" name="Line 8"/>
          <p:cNvSpPr>
            <a:spLocks noChangeShapeType="1"/>
          </p:cNvSpPr>
          <p:nvPr/>
        </p:nvSpPr>
        <p:spPr bwMode="auto">
          <a:xfrm>
            <a:off x="7196589" y="2244614"/>
            <a:ext cx="268859" cy="1397981"/>
          </a:xfrm>
          <a:prstGeom prst="line">
            <a:avLst/>
          </a:prstGeom>
          <a:solidFill>
            <a:srgbClr val="C00000"/>
          </a:solidFill>
          <a:ln w="28575">
            <a:solidFill>
              <a:srgbClr val="C00000"/>
            </a:solidFill>
            <a:round/>
            <a:headEnd/>
            <a:tailEnd type="triangle" w="med" len="med"/>
          </a:ln>
          <a:effectLst/>
        </p:spPr>
        <p:txBody>
          <a:bodyPr/>
          <a:lstStyle/>
          <a:p>
            <a:endParaRPr lang="en-US"/>
          </a:p>
        </p:txBody>
      </p:sp>
      <p:sp>
        <p:nvSpPr>
          <p:cNvPr id="396" name="Line 206"/>
          <p:cNvSpPr>
            <a:spLocks noChangeShapeType="1"/>
          </p:cNvSpPr>
          <p:nvPr/>
        </p:nvSpPr>
        <p:spPr bwMode="auto">
          <a:xfrm>
            <a:off x="6145682" y="1884941"/>
            <a:ext cx="1173728" cy="1713767"/>
          </a:xfrm>
          <a:prstGeom prst="line">
            <a:avLst/>
          </a:prstGeom>
          <a:noFill/>
          <a:ln w="28575">
            <a:solidFill>
              <a:srgbClr val="009900"/>
            </a:solidFill>
            <a:round/>
            <a:headEnd/>
            <a:tailEnd type="triangle" w="med" len="med"/>
          </a:ln>
          <a:effectLst/>
        </p:spPr>
        <p:txBody>
          <a:bodyPr/>
          <a:lstStyle/>
          <a:p>
            <a:endParaRPr lang="en-US"/>
          </a:p>
        </p:txBody>
      </p:sp>
      <p:sp>
        <p:nvSpPr>
          <p:cNvPr id="397" name="Rectangle 200"/>
          <p:cNvSpPr>
            <a:spLocks noChangeArrowheads="1"/>
          </p:cNvSpPr>
          <p:nvPr/>
        </p:nvSpPr>
        <p:spPr bwMode="auto">
          <a:xfrm>
            <a:off x="5217940" y="5632629"/>
            <a:ext cx="2512448" cy="951543"/>
          </a:xfrm>
          <a:prstGeom prst="rect">
            <a:avLst/>
          </a:prstGeom>
          <a:noFill/>
          <a:ln w="12700">
            <a:noFill/>
            <a:miter lim="800000"/>
            <a:headEnd/>
            <a:tailEnd/>
          </a:ln>
          <a:effectLst/>
        </p:spPr>
        <p:txBody>
          <a:bodyPr wrap="square" lIns="90488" tIns="44450" rIns="90488" bIns="44450">
            <a:spAutoFit/>
          </a:bodyPr>
          <a:lstStyle/>
          <a:p>
            <a:r>
              <a:rPr lang="en-US" sz="2800" dirty="0"/>
              <a:t>EX/MEM hazard forwarding</a:t>
            </a:r>
          </a:p>
        </p:txBody>
      </p:sp>
      <p:sp>
        <p:nvSpPr>
          <p:cNvPr id="398" name="Rectangle 201"/>
          <p:cNvSpPr>
            <a:spLocks noChangeArrowheads="1"/>
          </p:cNvSpPr>
          <p:nvPr/>
        </p:nvSpPr>
        <p:spPr bwMode="auto">
          <a:xfrm>
            <a:off x="7953352" y="5632629"/>
            <a:ext cx="2701781" cy="951543"/>
          </a:xfrm>
          <a:prstGeom prst="rect">
            <a:avLst/>
          </a:prstGeom>
          <a:noFill/>
          <a:ln w="12700">
            <a:noFill/>
            <a:miter lim="800000"/>
            <a:headEnd/>
            <a:tailEnd/>
          </a:ln>
          <a:effectLst/>
        </p:spPr>
        <p:txBody>
          <a:bodyPr wrap="square" lIns="90488" tIns="44450" rIns="90488" bIns="44450">
            <a:spAutoFit/>
          </a:bodyPr>
          <a:lstStyle/>
          <a:p>
            <a:r>
              <a:rPr lang="en-US" sz="2800" dirty="0"/>
              <a:t>MEM/WB hazard forwarding</a:t>
            </a:r>
          </a:p>
        </p:txBody>
      </p:sp>
      <p:sp>
        <p:nvSpPr>
          <p:cNvPr id="2" name="슬라이드 번호 개체 틀 1"/>
          <p:cNvSpPr>
            <a:spLocks noGrp="1"/>
          </p:cNvSpPr>
          <p:nvPr>
            <p:ph type="sldNum" sz="quarter" idx="12"/>
          </p:nvPr>
        </p:nvSpPr>
        <p:spPr/>
        <p:txBody>
          <a:bodyPr/>
          <a:lstStyle/>
          <a:p>
            <a:pPr>
              <a:defRPr/>
            </a:pPr>
            <a:fld id="{F9E35EC6-F145-4FFC-92A9-7AB97ABAE7EB}" type="slidenum">
              <a:rPr lang="en-US" smtClean="0"/>
              <a:pPr>
                <a:defRPr/>
              </a:pPr>
              <a:t>15</a:t>
            </a:fld>
            <a:endParaRPr lang="en-US"/>
          </a:p>
        </p:txBody>
      </p:sp>
    </p:spTree>
    <p:extLst>
      <p:ext uri="{BB962C8B-B14F-4D97-AF65-F5344CB8AC3E}">
        <p14:creationId xmlns:p14="http://schemas.microsoft.com/office/powerpoint/2010/main" val="1503482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p:bldP spid="39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302" name="Rectangle 14"/>
          <p:cNvSpPr>
            <a:spLocks noGrp="1" noChangeArrowheads="1"/>
          </p:cNvSpPr>
          <p:nvPr>
            <p:ph type="title"/>
          </p:nvPr>
        </p:nvSpPr>
        <p:spPr>
          <a:noFill/>
          <a:ln/>
        </p:spPr>
        <p:txBody>
          <a:bodyPr wrap="none"/>
          <a:lstStyle/>
          <a:p>
            <a:r>
              <a:rPr lang="en-US" dirty="0"/>
              <a:t>Yet Another Complication!</a:t>
            </a:r>
          </a:p>
        </p:txBody>
      </p:sp>
      <p:sp>
        <p:nvSpPr>
          <p:cNvPr id="1292417" name="Rectangle 129"/>
          <p:cNvSpPr>
            <a:spLocks noGrp="1" noChangeArrowheads="1"/>
          </p:cNvSpPr>
          <p:nvPr>
            <p:ph idx="4294967295"/>
          </p:nvPr>
        </p:nvSpPr>
        <p:spPr>
          <a:xfrm>
            <a:off x="0" y="846138"/>
            <a:ext cx="11887200" cy="5000625"/>
          </a:xfrm>
          <a:prstGeom prst="rect">
            <a:avLst/>
          </a:prstGeom>
          <a:noFill/>
          <a:ln/>
        </p:spPr>
        <p:txBody>
          <a:bodyPr>
            <a:normAutofit/>
          </a:bodyPr>
          <a:lstStyle/>
          <a:p>
            <a:pPr marL="342900" indent="-342900">
              <a:lnSpc>
                <a:spcPct val="100000"/>
              </a:lnSpc>
              <a:spcBef>
                <a:spcPct val="30000"/>
              </a:spcBef>
            </a:pPr>
            <a:r>
              <a:rPr lang="en-US" dirty="0"/>
              <a:t>Another potential data hazard can occur when there is a conflict between the result of the WB stage instruction and the MEM stage instruction </a:t>
            </a:r>
          </a:p>
          <a:p>
            <a:pPr marL="617220" lvl="1" indent="-342900">
              <a:spcBef>
                <a:spcPct val="30000"/>
              </a:spcBef>
            </a:pPr>
            <a:r>
              <a:rPr lang="en-US" sz="2800" b="1" dirty="0"/>
              <a:t>which should be forwarded ?</a:t>
            </a:r>
          </a:p>
        </p:txBody>
      </p:sp>
      <p:sp>
        <p:nvSpPr>
          <p:cNvPr id="131" name="Rectangle 9"/>
          <p:cNvSpPr>
            <a:spLocks noChangeArrowheads="1"/>
          </p:cNvSpPr>
          <p:nvPr/>
        </p:nvSpPr>
        <p:spPr bwMode="auto">
          <a:xfrm>
            <a:off x="1264819" y="2558351"/>
            <a:ext cx="418384" cy="3881575"/>
          </a:xfrm>
          <a:prstGeom prst="rect">
            <a:avLst/>
          </a:prstGeom>
          <a:noFill/>
          <a:ln w="12700">
            <a:noFill/>
            <a:miter lim="800000"/>
            <a:headEnd/>
            <a:tailEnd/>
          </a:ln>
          <a:effectLst/>
        </p:spPr>
        <p:txBody>
          <a:bodyPr wrap="none" lIns="90488" tIns="44450" rIns="90488" bIns="44450">
            <a:spAutoFit/>
          </a:bodyPr>
          <a:lstStyle/>
          <a:p>
            <a:pPr algn="ctr">
              <a:lnSpc>
                <a:spcPct val="80000"/>
              </a:lnSpc>
            </a:pPr>
            <a:r>
              <a:rPr lang="en-US" sz="2800" i="1" dirty="0"/>
              <a:t>I</a:t>
            </a:r>
          </a:p>
          <a:p>
            <a:pPr algn="ctr">
              <a:lnSpc>
                <a:spcPct val="80000"/>
              </a:lnSpc>
            </a:pPr>
            <a:r>
              <a:rPr lang="en-US" sz="2800" i="1" dirty="0"/>
              <a:t>n</a:t>
            </a:r>
          </a:p>
          <a:p>
            <a:pPr algn="ctr">
              <a:lnSpc>
                <a:spcPct val="80000"/>
              </a:lnSpc>
            </a:pPr>
            <a:r>
              <a:rPr lang="en-US" sz="2800" i="1" dirty="0"/>
              <a:t>s</a:t>
            </a:r>
          </a:p>
          <a:p>
            <a:pPr algn="ctr">
              <a:lnSpc>
                <a:spcPct val="80000"/>
              </a:lnSpc>
            </a:pPr>
            <a:r>
              <a:rPr lang="en-US" sz="2800" i="1" dirty="0"/>
              <a:t>t</a:t>
            </a:r>
          </a:p>
          <a:p>
            <a:pPr algn="ctr">
              <a:lnSpc>
                <a:spcPct val="80000"/>
              </a:lnSpc>
            </a:pPr>
            <a:r>
              <a:rPr lang="en-US" sz="2800" i="1" dirty="0"/>
              <a:t>r.</a:t>
            </a:r>
          </a:p>
          <a:p>
            <a:pPr algn="ctr">
              <a:lnSpc>
                <a:spcPct val="80000"/>
              </a:lnSpc>
            </a:pPr>
            <a:endParaRPr lang="en-US" sz="2800" i="1" dirty="0"/>
          </a:p>
          <a:p>
            <a:pPr algn="ctr">
              <a:lnSpc>
                <a:spcPct val="80000"/>
              </a:lnSpc>
            </a:pPr>
            <a:r>
              <a:rPr lang="en-US" sz="2800" i="1" dirty="0"/>
              <a:t>O</a:t>
            </a:r>
          </a:p>
          <a:p>
            <a:pPr algn="ctr">
              <a:lnSpc>
                <a:spcPct val="80000"/>
              </a:lnSpc>
            </a:pPr>
            <a:r>
              <a:rPr lang="en-US" sz="2800" i="1" dirty="0"/>
              <a:t>r</a:t>
            </a:r>
          </a:p>
          <a:p>
            <a:pPr algn="ctr">
              <a:lnSpc>
                <a:spcPct val="80000"/>
              </a:lnSpc>
            </a:pPr>
            <a:r>
              <a:rPr lang="en-US" sz="2800" i="1" dirty="0"/>
              <a:t>d</a:t>
            </a:r>
          </a:p>
          <a:p>
            <a:pPr algn="ctr">
              <a:lnSpc>
                <a:spcPct val="80000"/>
              </a:lnSpc>
            </a:pPr>
            <a:r>
              <a:rPr lang="en-US" sz="2800" i="1" dirty="0"/>
              <a:t>e</a:t>
            </a:r>
          </a:p>
          <a:p>
            <a:pPr algn="ctr">
              <a:lnSpc>
                <a:spcPct val="80000"/>
              </a:lnSpc>
            </a:pPr>
            <a:r>
              <a:rPr lang="en-US" sz="2800" i="1" dirty="0"/>
              <a:t>r</a:t>
            </a:r>
          </a:p>
        </p:txBody>
      </p:sp>
      <p:sp>
        <p:nvSpPr>
          <p:cNvPr id="132" name="Line 10"/>
          <p:cNvSpPr>
            <a:spLocks noChangeShapeType="1"/>
          </p:cNvSpPr>
          <p:nvPr/>
        </p:nvSpPr>
        <p:spPr bwMode="auto">
          <a:xfrm>
            <a:off x="3657600" y="2440459"/>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4" name="Line 12"/>
          <p:cNvSpPr>
            <a:spLocks noChangeShapeType="1"/>
          </p:cNvSpPr>
          <p:nvPr/>
        </p:nvSpPr>
        <p:spPr bwMode="auto">
          <a:xfrm>
            <a:off x="4838700" y="2567459"/>
            <a:ext cx="0" cy="3816000"/>
          </a:xfrm>
          <a:prstGeom prst="line">
            <a:avLst/>
          </a:prstGeom>
          <a:noFill/>
          <a:ln w="25400">
            <a:solidFill>
              <a:schemeClr val="tx1"/>
            </a:solidFill>
            <a:prstDash val="sysDot"/>
            <a:round/>
            <a:headEnd/>
            <a:tailEnd/>
          </a:ln>
          <a:effectLst/>
        </p:spPr>
        <p:txBody>
          <a:bodyPr wrap="none" anchor="ctr"/>
          <a:lstStyle/>
          <a:p>
            <a:endParaRPr lang="en-US" sz="2800"/>
          </a:p>
        </p:txBody>
      </p:sp>
      <p:sp>
        <p:nvSpPr>
          <p:cNvPr id="135" name="Line 13"/>
          <p:cNvSpPr>
            <a:spLocks noChangeShapeType="1"/>
          </p:cNvSpPr>
          <p:nvPr/>
        </p:nvSpPr>
        <p:spPr bwMode="auto">
          <a:xfrm>
            <a:off x="5625909" y="2567459"/>
            <a:ext cx="0" cy="3816000"/>
          </a:xfrm>
          <a:prstGeom prst="line">
            <a:avLst/>
          </a:prstGeom>
          <a:noFill/>
          <a:ln w="25400">
            <a:solidFill>
              <a:schemeClr val="tx1"/>
            </a:solidFill>
            <a:prstDash val="sysDot"/>
            <a:round/>
            <a:headEnd/>
            <a:tailEnd/>
          </a:ln>
          <a:effectLst/>
        </p:spPr>
        <p:txBody>
          <a:bodyPr wrap="none" anchor="ctr"/>
          <a:lstStyle/>
          <a:p>
            <a:endParaRPr lang="en-US" sz="2800"/>
          </a:p>
        </p:txBody>
      </p:sp>
      <p:sp>
        <p:nvSpPr>
          <p:cNvPr id="136" name="Line 14"/>
          <p:cNvSpPr>
            <a:spLocks noChangeShapeType="1"/>
          </p:cNvSpPr>
          <p:nvPr/>
        </p:nvSpPr>
        <p:spPr bwMode="auto">
          <a:xfrm>
            <a:off x="6413118" y="2567459"/>
            <a:ext cx="0" cy="3816000"/>
          </a:xfrm>
          <a:prstGeom prst="line">
            <a:avLst/>
          </a:prstGeom>
          <a:noFill/>
          <a:ln w="25400">
            <a:solidFill>
              <a:schemeClr val="tx1"/>
            </a:solidFill>
            <a:prstDash val="sysDot"/>
            <a:round/>
            <a:headEnd/>
            <a:tailEnd/>
          </a:ln>
          <a:effectLst/>
        </p:spPr>
        <p:txBody>
          <a:bodyPr wrap="none" anchor="ctr"/>
          <a:lstStyle/>
          <a:p>
            <a:endParaRPr lang="en-US"/>
          </a:p>
        </p:txBody>
      </p:sp>
      <p:sp>
        <p:nvSpPr>
          <p:cNvPr id="137" name="Line 15"/>
          <p:cNvSpPr>
            <a:spLocks noChangeShapeType="1"/>
          </p:cNvSpPr>
          <p:nvPr/>
        </p:nvSpPr>
        <p:spPr bwMode="auto">
          <a:xfrm>
            <a:off x="7200327" y="2567459"/>
            <a:ext cx="0" cy="3816000"/>
          </a:xfrm>
          <a:prstGeom prst="line">
            <a:avLst/>
          </a:prstGeom>
          <a:noFill/>
          <a:ln w="25400">
            <a:solidFill>
              <a:schemeClr val="tx1"/>
            </a:solidFill>
            <a:prstDash val="sysDot"/>
            <a:round/>
            <a:headEnd/>
            <a:tailEnd/>
          </a:ln>
          <a:effectLst/>
        </p:spPr>
        <p:txBody>
          <a:bodyPr wrap="none" anchor="ctr"/>
          <a:lstStyle/>
          <a:p>
            <a:endParaRPr lang="en-US"/>
          </a:p>
        </p:txBody>
      </p:sp>
      <p:sp>
        <p:nvSpPr>
          <p:cNvPr id="138" name="Line 16"/>
          <p:cNvSpPr>
            <a:spLocks noChangeShapeType="1"/>
          </p:cNvSpPr>
          <p:nvPr/>
        </p:nvSpPr>
        <p:spPr bwMode="auto">
          <a:xfrm>
            <a:off x="7987536" y="2567459"/>
            <a:ext cx="0" cy="3816000"/>
          </a:xfrm>
          <a:prstGeom prst="line">
            <a:avLst/>
          </a:prstGeom>
          <a:noFill/>
          <a:ln w="25400">
            <a:solidFill>
              <a:schemeClr val="tx1"/>
            </a:solidFill>
            <a:prstDash val="sysDot"/>
            <a:round/>
            <a:headEnd/>
            <a:tailEnd/>
          </a:ln>
          <a:effectLst/>
        </p:spPr>
        <p:txBody>
          <a:bodyPr wrap="none" anchor="ctr"/>
          <a:lstStyle/>
          <a:p>
            <a:endParaRPr lang="en-US"/>
          </a:p>
        </p:txBody>
      </p:sp>
      <p:sp>
        <p:nvSpPr>
          <p:cNvPr id="139" name="Line 17"/>
          <p:cNvSpPr>
            <a:spLocks noChangeShapeType="1"/>
          </p:cNvSpPr>
          <p:nvPr/>
        </p:nvSpPr>
        <p:spPr bwMode="auto">
          <a:xfrm>
            <a:off x="8774745" y="2567459"/>
            <a:ext cx="0" cy="3816000"/>
          </a:xfrm>
          <a:prstGeom prst="line">
            <a:avLst/>
          </a:prstGeom>
          <a:noFill/>
          <a:ln w="25400">
            <a:solidFill>
              <a:schemeClr val="tx1"/>
            </a:solidFill>
            <a:prstDash val="sysDot"/>
            <a:round/>
            <a:headEnd/>
            <a:tailEnd/>
          </a:ln>
          <a:effectLst/>
        </p:spPr>
        <p:txBody>
          <a:bodyPr wrap="none" anchor="ctr"/>
          <a:lstStyle/>
          <a:p>
            <a:endParaRPr lang="en-US"/>
          </a:p>
        </p:txBody>
      </p:sp>
      <p:sp>
        <p:nvSpPr>
          <p:cNvPr id="140" name="Line 18"/>
          <p:cNvSpPr>
            <a:spLocks noChangeShapeType="1"/>
          </p:cNvSpPr>
          <p:nvPr/>
        </p:nvSpPr>
        <p:spPr bwMode="auto">
          <a:xfrm>
            <a:off x="9561954" y="2567459"/>
            <a:ext cx="0" cy="3816000"/>
          </a:xfrm>
          <a:prstGeom prst="line">
            <a:avLst/>
          </a:prstGeom>
          <a:noFill/>
          <a:ln w="25400">
            <a:solidFill>
              <a:schemeClr val="tx1"/>
            </a:solidFill>
            <a:prstDash val="sysDot"/>
            <a:round/>
            <a:headEnd/>
            <a:tailEnd/>
          </a:ln>
          <a:effectLst/>
        </p:spPr>
        <p:txBody>
          <a:bodyPr wrap="none" anchor="ctr"/>
          <a:lstStyle/>
          <a:p>
            <a:endParaRPr lang="en-US"/>
          </a:p>
        </p:txBody>
      </p:sp>
      <p:sp>
        <p:nvSpPr>
          <p:cNvPr id="141" name="Line 19"/>
          <p:cNvSpPr>
            <a:spLocks noChangeShapeType="1"/>
          </p:cNvSpPr>
          <p:nvPr/>
        </p:nvSpPr>
        <p:spPr bwMode="auto">
          <a:xfrm>
            <a:off x="10349165" y="2567459"/>
            <a:ext cx="0" cy="3816000"/>
          </a:xfrm>
          <a:prstGeom prst="line">
            <a:avLst/>
          </a:prstGeom>
          <a:noFill/>
          <a:ln w="25400">
            <a:solidFill>
              <a:schemeClr val="tx1"/>
            </a:solidFill>
            <a:prstDash val="sysDot"/>
            <a:round/>
            <a:headEnd/>
            <a:tailEnd/>
          </a:ln>
          <a:effectLst/>
        </p:spPr>
        <p:txBody>
          <a:bodyPr wrap="none" anchor="ctr"/>
          <a:lstStyle/>
          <a:p>
            <a:endParaRPr lang="en-US"/>
          </a:p>
        </p:txBody>
      </p:sp>
      <p:sp>
        <p:nvSpPr>
          <p:cNvPr id="142" name="Line 20"/>
          <p:cNvSpPr>
            <a:spLocks noChangeShapeType="1"/>
          </p:cNvSpPr>
          <p:nvPr/>
        </p:nvSpPr>
        <p:spPr bwMode="auto">
          <a:xfrm>
            <a:off x="1733550" y="2324353"/>
            <a:ext cx="0" cy="4495800"/>
          </a:xfrm>
          <a:prstGeom prst="line">
            <a:avLst/>
          </a:prstGeom>
          <a:noFill/>
          <a:ln w="28575">
            <a:solidFill>
              <a:schemeClr val="tx1"/>
            </a:solidFill>
            <a:round/>
            <a:headEnd/>
            <a:tailEnd type="triangle" w="med" len="med"/>
          </a:ln>
          <a:effectLst/>
        </p:spPr>
        <p:txBody>
          <a:bodyPr/>
          <a:lstStyle/>
          <a:p>
            <a:endParaRPr lang="en-US" sz="2800"/>
          </a:p>
        </p:txBody>
      </p:sp>
      <p:grpSp>
        <p:nvGrpSpPr>
          <p:cNvPr id="143" name="그룹 142"/>
          <p:cNvGrpSpPr/>
          <p:nvPr/>
        </p:nvGrpSpPr>
        <p:grpSpPr>
          <a:xfrm>
            <a:off x="4069136" y="2696766"/>
            <a:ext cx="3918105" cy="1017342"/>
            <a:chOff x="4069136" y="1325166"/>
            <a:chExt cx="3918105" cy="1017342"/>
          </a:xfrm>
        </p:grpSpPr>
        <p:grpSp>
          <p:nvGrpSpPr>
            <p:cNvPr id="144" name="Group 22"/>
            <p:cNvGrpSpPr>
              <a:grpSpLocks/>
            </p:cNvGrpSpPr>
            <p:nvPr/>
          </p:nvGrpSpPr>
          <p:grpSpPr bwMode="auto">
            <a:xfrm>
              <a:off x="5764781" y="1325166"/>
              <a:ext cx="521281" cy="961288"/>
              <a:chOff x="2204" y="1413"/>
              <a:chExt cx="273" cy="481"/>
            </a:xfrm>
          </p:grpSpPr>
          <p:sp>
            <p:nvSpPr>
              <p:cNvPr id="177"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178"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145" name="Group 25"/>
            <p:cNvGrpSpPr>
              <a:grpSpLocks/>
            </p:cNvGrpSpPr>
            <p:nvPr/>
          </p:nvGrpSpPr>
          <p:grpSpPr bwMode="auto">
            <a:xfrm>
              <a:off x="4069136" y="1511365"/>
              <a:ext cx="683942" cy="578258"/>
              <a:chOff x="1288" y="1508"/>
              <a:chExt cx="343" cy="290"/>
            </a:xfrm>
          </p:grpSpPr>
          <p:sp>
            <p:nvSpPr>
              <p:cNvPr id="173"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174" name="Group 27"/>
              <p:cNvGrpSpPr>
                <a:grpSpLocks/>
              </p:cNvGrpSpPr>
              <p:nvPr/>
            </p:nvGrpSpPr>
            <p:grpSpPr bwMode="auto">
              <a:xfrm>
                <a:off x="1288" y="1509"/>
                <a:ext cx="343" cy="289"/>
                <a:chOff x="1288" y="1509"/>
                <a:chExt cx="343" cy="289"/>
              </a:xfrm>
            </p:grpSpPr>
            <p:sp>
              <p:nvSpPr>
                <p:cNvPr id="175"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76"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146" name="그룹 145"/>
            <p:cNvGrpSpPr/>
            <p:nvPr/>
          </p:nvGrpSpPr>
          <p:grpSpPr>
            <a:xfrm>
              <a:off x="4883238" y="1501919"/>
              <a:ext cx="730522" cy="587706"/>
              <a:chOff x="4912558" y="1588387"/>
              <a:chExt cx="581598" cy="467897"/>
            </a:xfrm>
          </p:grpSpPr>
          <p:sp>
            <p:nvSpPr>
              <p:cNvPr id="169"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170" name="Group 31"/>
              <p:cNvGrpSpPr>
                <a:grpSpLocks/>
              </p:cNvGrpSpPr>
              <p:nvPr/>
            </p:nvGrpSpPr>
            <p:grpSpPr bwMode="auto">
              <a:xfrm>
                <a:off x="4964112" y="1597496"/>
                <a:ext cx="469901" cy="458788"/>
                <a:chOff x="1751" y="1509"/>
                <a:chExt cx="296" cy="289"/>
              </a:xfrm>
            </p:grpSpPr>
            <p:sp>
              <p:nvSpPr>
                <p:cNvPr id="171"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72"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147"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148"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49"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150" name="그룹 149"/>
            <p:cNvGrpSpPr/>
            <p:nvPr/>
          </p:nvGrpSpPr>
          <p:grpSpPr>
            <a:xfrm>
              <a:off x="6457731" y="1513359"/>
              <a:ext cx="722955" cy="576264"/>
              <a:chOff x="6448768" y="1597496"/>
              <a:chExt cx="575573" cy="458788"/>
            </a:xfrm>
          </p:grpSpPr>
          <p:sp>
            <p:nvSpPr>
              <p:cNvPr id="165"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166" name="Group 38"/>
              <p:cNvGrpSpPr>
                <a:grpSpLocks/>
              </p:cNvGrpSpPr>
              <p:nvPr/>
            </p:nvGrpSpPr>
            <p:grpSpPr bwMode="auto">
              <a:xfrm>
                <a:off x="6469066" y="1597496"/>
                <a:ext cx="515938" cy="458788"/>
                <a:chOff x="2687" y="1509"/>
                <a:chExt cx="325" cy="289"/>
              </a:xfrm>
            </p:grpSpPr>
            <p:sp>
              <p:nvSpPr>
                <p:cNvPr id="167"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68"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151" name="그룹 150"/>
            <p:cNvGrpSpPr/>
            <p:nvPr/>
          </p:nvGrpSpPr>
          <p:grpSpPr>
            <a:xfrm>
              <a:off x="7256720" y="1511001"/>
              <a:ext cx="730521" cy="578628"/>
              <a:chOff x="7312299" y="1595615"/>
              <a:chExt cx="581600" cy="460669"/>
            </a:xfrm>
          </p:grpSpPr>
          <p:grpSp>
            <p:nvGrpSpPr>
              <p:cNvPr id="161" name="Group 42"/>
              <p:cNvGrpSpPr>
                <a:grpSpLocks/>
              </p:cNvGrpSpPr>
              <p:nvPr/>
            </p:nvGrpSpPr>
            <p:grpSpPr bwMode="auto">
              <a:xfrm>
                <a:off x="7364421" y="1597496"/>
                <a:ext cx="461963" cy="458788"/>
                <a:chOff x="3223" y="1509"/>
                <a:chExt cx="291" cy="289"/>
              </a:xfrm>
            </p:grpSpPr>
            <p:sp>
              <p:nvSpPr>
                <p:cNvPr id="163" name="Freeform 43"/>
                <p:cNvSpPr>
                  <a:spLocks/>
                </p:cNvSpPr>
                <p:nvPr/>
              </p:nvSpPr>
              <p:spPr bwMode="auto">
                <a:xfrm>
                  <a:off x="3223"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64" name="Freeform 44"/>
                <p:cNvSpPr>
                  <a:spLocks/>
                </p:cNvSpPr>
                <p:nvPr/>
              </p:nvSpPr>
              <p:spPr bwMode="auto">
                <a:xfrm>
                  <a:off x="3371"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162" name="Rectangle 41"/>
              <p:cNvSpPr>
                <a:spLocks noChangeArrowheads="1"/>
              </p:cNvSpPr>
              <p:nvPr/>
            </p:nvSpPr>
            <p:spPr bwMode="auto">
              <a:xfrm>
                <a:off x="7312299"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152"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153"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154"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155"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156"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157"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158" name="Line 51"/>
            <p:cNvSpPr>
              <a:spLocks noChangeShapeType="1"/>
            </p:cNvSpPr>
            <p:nvPr/>
          </p:nvSpPr>
          <p:spPr bwMode="auto">
            <a:xfrm flipH="1">
              <a:off x="6432881" y="1800696"/>
              <a:ext cx="0" cy="381000"/>
            </a:xfrm>
            <a:prstGeom prst="line">
              <a:avLst/>
            </a:prstGeom>
            <a:noFill/>
            <a:ln w="28575">
              <a:solidFill>
                <a:schemeClr val="tx1"/>
              </a:solidFill>
              <a:round/>
              <a:headEnd/>
              <a:tailEnd/>
            </a:ln>
            <a:effectLst/>
          </p:spPr>
          <p:txBody>
            <a:bodyPr/>
            <a:lstStyle/>
            <a:p>
              <a:endParaRPr lang="en-US" sz="2800"/>
            </a:p>
          </p:txBody>
        </p:sp>
        <p:sp>
          <p:nvSpPr>
            <p:cNvPr id="159" name="Line 52"/>
            <p:cNvSpPr>
              <a:spLocks noChangeShapeType="1"/>
            </p:cNvSpPr>
            <p:nvPr/>
          </p:nvSpPr>
          <p:spPr bwMode="auto">
            <a:xfrm>
              <a:off x="6432882" y="2181696"/>
              <a:ext cx="830370" cy="0"/>
            </a:xfrm>
            <a:prstGeom prst="line">
              <a:avLst/>
            </a:prstGeom>
            <a:noFill/>
            <a:ln w="28575">
              <a:solidFill>
                <a:schemeClr val="tx1"/>
              </a:solidFill>
              <a:round/>
              <a:headEnd/>
              <a:tailEnd/>
            </a:ln>
            <a:effectLst/>
          </p:spPr>
          <p:txBody>
            <a:bodyPr/>
            <a:lstStyle/>
            <a:p>
              <a:endParaRPr lang="en-US" sz="2800"/>
            </a:p>
          </p:txBody>
        </p:sp>
        <p:sp>
          <p:nvSpPr>
            <p:cNvPr id="160"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grpSp>
        <p:nvGrpSpPr>
          <p:cNvPr id="181" name="그룹 180"/>
          <p:cNvGrpSpPr/>
          <p:nvPr/>
        </p:nvGrpSpPr>
        <p:grpSpPr>
          <a:xfrm>
            <a:off x="4870447" y="3674625"/>
            <a:ext cx="3899232" cy="1017342"/>
            <a:chOff x="4069136" y="1325166"/>
            <a:chExt cx="3899232" cy="1017342"/>
          </a:xfrm>
        </p:grpSpPr>
        <p:grpSp>
          <p:nvGrpSpPr>
            <p:cNvPr id="182" name="Group 22"/>
            <p:cNvGrpSpPr>
              <a:grpSpLocks/>
            </p:cNvGrpSpPr>
            <p:nvPr/>
          </p:nvGrpSpPr>
          <p:grpSpPr bwMode="auto">
            <a:xfrm>
              <a:off x="5764781" y="1325166"/>
              <a:ext cx="521281" cy="961288"/>
              <a:chOff x="2204" y="1413"/>
              <a:chExt cx="273" cy="481"/>
            </a:xfrm>
          </p:grpSpPr>
          <p:sp>
            <p:nvSpPr>
              <p:cNvPr id="215"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216"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183" name="Group 25"/>
            <p:cNvGrpSpPr>
              <a:grpSpLocks/>
            </p:cNvGrpSpPr>
            <p:nvPr/>
          </p:nvGrpSpPr>
          <p:grpSpPr bwMode="auto">
            <a:xfrm>
              <a:off x="4069136" y="1511365"/>
              <a:ext cx="683942" cy="578258"/>
              <a:chOff x="1288" y="1508"/>
              <a:chExt cx="343" cy="290"/>
            </a:xfrm>
          </p:grpSpPr>
          <p:sp>
            <p:nvSpPr>
              <p:cNvPr id="211"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212" name="Group 27"/>
              <p:cNvGrpSpPr>
                <a:grpSpLocks/>
              </p:cNvGrpSpPr>
              <p:nvPr/>
            </p:nvGrpSpPr>
            <p:grpSpPr bwMode="auto">
              <a:xfrm>
                <a:off x="1288" y="1509"/>
                <a:ext cx="343" cy="289"/>
                <a:chOff x="1288" y="1509"/>
                <a:chExt cx="343" cy="289"/>
              </a:xfrm>
            </p:grpSpPr>
            <p:sp>
              <p:nvSpPr>
                <p:cNvPr id="213"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14"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184" name="그룹 183"/>
            <p:cNvGrpSpPr/>
            <p:nvPr/>
          </p:nvGrpSpPr>
          <p:grpSpPr>
            <a:xfrm>
              <a:off x="4883238" y="1501919"/>
              <a:ext cx="730522" cy="587706"/>
              <a:chOff x="4912558" y="1588387"/>
              <a:chExt cx="581598" cy="467897"/>
            </a:xfrm>
          </p:grpSpPr>
          <p:grpSp>
            <p:nvGrpSpPr>
              <p:cNvPr id="207" name="Group 31"/>
              <p:cNvGrpSpPr>
                <a:grpSpLocks/>
              </p:cNvGrpSpPr>
              <p:nvPr/>
            </p:nvGrpSpPr>
            <p:grpSpPr bwMode="auto">
              <a:xfrm>
                <a:off x="4964112" y="1597496"/>
                <a:ext cx="469901" cy="458788"/>
                <a:chOff x="1751" y="1509"/>
                <a:chExt cx="296" cy="289"/>
              </a:xfrm>
            </p:grpSpPr>
            <p:sp>
              <p:nvSpPr>
                <p:cNvPr id="209"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10"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208"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185"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186"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87"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188" name="그룹 187"/>
            <p:cNvGrpSpPr/>
            <p:nvPr/>
          </p:nvGrpSpPr>
          <p:grpSpPr>
            <a:xfrm>
              <a:off x="6457731" y="1513359"/>
              <a:ext cx="722955" cy="576264"/>
              <a:chOff x="6448768" y="1597496"/>
              <a:chExt cx="575573" cy="458788"/>
            </a:xfrm>
          </p:grpSpPr>
          <p:sp>
            <p:nvSpPr>
              <p:cNvPr id="203"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204" name="Group 38"/>
              <p:cNvGrpSpPr>
                <a:grpSpLocks/>
              </p:cNvGrpSpPr>
              <p:nvPr/>
            </p:nvGrpSpPr>
            <p:grpSpPr bwMode="auto">
              <a:xfrm>
                <a:off x="6469066" y="1597496"/>
                <a:ext cx="515938" cy="458788"/>
                <a:chOff x="2687" y="1509"/>
                <a:chExt cx="325" cy="289"/>
              </a:xfrm>
            </p:grpSpPr>
            <p:sp>
              <p:nvSpPr>
                <p:cNvPr id="205"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06"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189" name="그룹 188"/>
            <p:cNvGrpSpPr/>
            <p:nvPr/>
          </p:nvGrpSpPr>
          <p:grpSpPr>
            <a:xfrm>
              <a:off x="7237847" y="1511001"/>
              <a:ext cx="730521" cy="578628"/>
              <a:chOff x="7297275" y="1595615"/>
              <a:chExt cx="581600" cy="460669"/>
            </a:xfrm>
          </p:grpSpPr>
          <p:sp>
            <p:nvSpPr>
              <p:cNvPr id="199" name="Rectangle 41"/>
              <p:cNvSpPr>
                <a:spLocks noChangeArrowheads="1"/>
              </p:cNvSpPr>
              <p:nvPr/>
            </p:nvSpPr>
            <p:spPr bwMode="auto">
              <a:xfrm>
                <a:off x="7297275"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200" name="Group 42"/>
              <p:cNvGrpSpPr>
                <a:grpSpLocks/>
              </p:cNvGrpSpPr>
              <p:nvPr/>
            </p:nvGrpSpPr>
            <p:grpSpPr bwMode="auto">
              <a:xfrm>
                <a:off x="7356481" y="1597496"/>
                <a:ext cx="461963" cy="458788"/>
                <a:chOff x="3218" y="1509"/>
                <a:chExt cx="291" cy="289"/>
              </a:xfrm>
            </p:grpSpPr>
            <p:sp>
              <p:nvSpPr>
                <p:cNvPr id="201" name="Freeform 43"/>
                <p:cNvSpPr>
                  <a:spLocks/>
                </p:cNvSpPr>
                <p:nvPr/>
              </p:nvSpPr>
              <p:spPr bwMode="auto">
                <a:xfrm>
                  <a:off x="321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02" name="Freeform 44"/>
                <p:cNvSpPr>
                  <a:spLocks/>
                </p:cNvSpPr>
                <p:nvPr/>
              </p:nvSpPr>
              <p:spPr bwMode="auto">
                <a:xfrm>
                  <a:off x="3366"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190"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191"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192"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193"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194"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195"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196"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197"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198"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grpSp>
        <p:nvGrpSpPr>
          <p:cNvPr id="217" name="그룹 216"/>
          <p:cNvGrpSpPr/>
          <p:nvPr/>
        </p:nvGrpSpPr>
        <p:grpSpPr>
          <a:xfrm>
            <a:off x="5656968" y="4747870"/>
            <a:ext cx="3899232" cy="1017342"/>
            <a:chOff x="4069136" y="1325166"/>
            <a:chExt cx="3899232" cy="1017342"/>
          </a:xfrm>
        </p:grpSpPr>
        <p:grpSp>
          <p:nvGrpSpPr>
            <p:cNvPr id="218" name="Group 22"/>
            <p:cNvGrpSpPr>
              <a:grpSpLocks/>
            </p:cNvGrpSpPr>
            <p:nvPr/>
          </p:nvGrpSpPr>
          <p:grpSpPr bwMode="auto">
            <a:xfrm>
              <a:off x="5764781" y="1325166"/>
              <a:ext cx="521281" cy="961288"/>
              <a:chOff x="2204" y="1413"/>
              <a:chExt cx="273" cy="481"/>
            </a:xfrm>
          </p:grpSpPr>
          <p:sp>
            <p:nvSpPr>
              <p:cNvPr id="251"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252"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219" name="Group 25"/>
            <p:cNvGrpSpPr>
              <a:grpSpLocks/>
            </p:cNvGrpSpPr>
            <p:nvPr/>
          </p:nvGrpSpPr>
          <p:grpSpPr bwMode="auto">
            <a:xfrm>
              <a:off x="4069136" y="1511365"/>
              <a:ext cx="683942" cy="578258"/>
              <a:chOff x="1288" y="1508"/>
              <a:chExt cx="343" cy="290"/>
            </a:xfrm>
          </p:grpSpPr>
          <p:sp>
            <p:nvSpPr>
              <p:cNvPr id="247"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248" name="Group 27"/>
              <p:cNvGrpSpPr>
                <a:grpSpLocks/>
              </p:cNvGrpSpPr>
              <p:nvPr/>
            </p:nvGrpSpPr>
            <p:grpSpPr bwMode="auto">
              <a:xfrm>
                <a:off x="1288" y="1509"/>
                <a:ext cx="343" cy="289"/>
                <a:chOff x="1288" y="1509"/>
                <a:chExt cx="343" cy="289"/>
              </a:xfrm>
            </p:grpSpPr>
            <p:sp>
              <p:nvSpPr>
                <p:cNvPr id="249"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50"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20" name="그룹 219"/>
            <p:cNvGrpSpPr/>
            <p:nvPr/>
          </p:nvGrpSpPr>
          <p:grpSpPr>
            <a:xfrm>
              <a:off x="4883238" y="1501919"/>
              <a:ext cx="730522" cy="587706"/>
              <a:chOff x="4912558" y="1588387"/>
              <a:chExt cx="581598" cy="467897"/>
            </a:xfrm>
          </p:grpSpPr>
          <p:grpSp>
            <p:nvGrpSpPr>
              <p:cNvPr id="243" name="Group 31"/>
              <p:cNvGrpSpPr>
                <a:grpSpLocks/>
              </p:cNvGrpSpPr>
              <p:nvPr/>
            </p:nvGrpSpPr>
            <p:grpSpPr bwMode="auto">
              <a:xfrm>
                <a:off x="4964112" y="1597496"/>
                <a:ext cx="469901" cy="458788"/>
                <a:chOff x="1751" y="1509"/>
                <a:chExt cx="296" cy="289"/>
              </a:xfrm>
            </p:grpSpPr>
            <p:sp>
              <p:nvSpPr>
                <p:cNvPr id="245"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46"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244"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221"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222"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23"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224" name="그룹 223"/>
            <p:cNvGrpSpPr/>
            <p:nvPr/>
          </p:nvGrpSpPr>
          <p:grpSpPr>
            <a:xfrm>
              <a:off x="6457731" y="1513359"/>
              <a:ext cx="722955" cy="576264"/>
              <a:chOff x="6448768" y="1597496"/>
              <a:chExt cx="575573" cy="458788"/>
            </a:xfrm>
          </p:grpSpPr>
          <p:sp>
            <p:nvSpPr>
              <p:cNvPr id="239"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240" name="Group 38"/>
              <p:cNvGrpSpPr>
                <a:grpSpLocks/>
              </p:cNvGrpSpPr>
              <p:nvPr/>
            </p:nvGrpSpPr>
            <p:grpSpPr bwMode="auto">
              <a:xfrm>
                <a:off x="6469066" y="1597496"/>
                <a:ext cx="515938" cy="458788"/>
                <a:chOff x="2687" y="1509"/>
                <a:chExt cx="325" cy="289"/>
              </a:xfrm>
            </p:grpSpPr>
            <p:sp>
              <p:nvSpPr>
                <p:cNvPr id="241"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42"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25" name="그룹 224"/>
            <p:cNvGrpSpPr/>
            <p:nvPr/>
          </p:nvGrpSpPr>
          <p:grpSpPr>
            <a:xfrm>
              <a:off x="7237847" y="1511001"/>
              <a:ext cx="730521" cy="578628"/>
              <a:chOff x="7297275" y="1595615"/>
              <a:chExt cx="581600" cy="460669"/>
            </a:xfrm>
          </p:grpSpPr>
          <p:sp>
            <p:nvSpPr>
              <p:cNvPr id="235" name="Rectangle 41"/>
              <p:cNvSpPr>
                <a:spLocks noChangeArrowheads="1"/>
              </p:cNvSpPr>
              <p:nvPr/>
            </p:nvSpPr>
            <p:spPr bwMode="auto">
              <a:xfrm>
                <a:off x="7297275"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236" name="Group 42"/>
              <p:cNvGrpSpPr>
                <a:grpSpLocks/>
              </p:cNvGrpSpPr>
              <p:nvPr/>
            </p:nvGrpSpPr>
            <p:grpSpPr bwMode="auto">
              <a:xfrm>
                <a:off x="7356481" y="1597496"/>
                <a:ext cx="461963" cy="458788"/>
                <a:chOff x="3218" y="1509"/>
                <a:chExt cx="291" cy="289"/>
              </a:xfrm>
            </p:grpSpPr>
            <p:sp>
              <p:nvSpPr>
                <p:cNvPr id="237" name="Freeform 43"/>
                <p:cNvSpPr>
                  <a:spLocks/>
                </p:cNvSpPr>
                <p:nvPr/>
              </p:nvSpPr>
              <p:spPr bwMode="auto">
                <a:xfrm>
                  <a:off x="321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38" name="Freeform 44"/>
                <p:cNvSpPr>
                  <a:spLocks/>
                </p:cNvSpPr>
                <p:nvPr/>
              </p:nvSpPr>
              <p:spPr bwMode="auto">
                <a:xfrm>
                  <a:off x="3366"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226"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227"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228"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229"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230"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231"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232"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233"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234"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sp>
        <p:nvSpPr>
          <p:cNvPr id="255" name="Rectangle 7"/>
          <p:cNvSpPr>
            <a:spLocks noChangeArrowheads="1"/>
          </p:cNvSpPr>
          <p:nvPr/>
        </p:nvSpPr>
        <p:spPr bwMode="auto">
          <a:xfrm>
            <a:off x="6301777" y="2818804"/>
            <a:ext cx="76200" cy="762000"/>
          </a:xfrm>
          <a:prstGeom prst="rect">
            <a:avLst/>
          </a:prstGeom>
          <a:solidFill>
            <a:srgbClr val="C00000">
              <a:alpha val="70000"/>
            </a:srgbClr>
          </a:solidFill>
          <a:ln w="12700">
            <a:solidFill>
              <a:srgbClr val="C00000"/>
            </a:solidFill>
            <a:miter lim="800000"/>
            <a:headEnd/>
            <a:tailEnd/>
          </a:ln>
          <a:effectLst/>
        </p:spPr>
        <p:txBody>
          <a:bodyPr wrap="none" anchor="ctr"/>
          <a:lstStyle/>
          <a:p>
            <a:endParaRPr lang="en-US"/>
          </a:p>
        </p:txBody>
      </p:sp>
      <p:sp>
        <p:nvSpPr>
          <p:cNvPr id="256" name="Rectangle 7"/>
          <p:cNvSpPr>
            <a:spLocks noChangeArrowheads="1"/>
          </p:cNvSpPr>
          <p:nvPr/>
        </p:nvSpPr>
        <p:spPr bwMode="auto">
          <a:xfrm>
            <a:off x="6588556" y="3949257"/>
            <a:ext cx="76200" cy="405448"/>
          </a:xfrm>
          <a:prstGeom prst="rect">
            <a:avLst/>
          </a:prstGeom>
          <a:solidFill>
            <a:srgbClr val="C00000">
              <a:alpha val="70000"/>
            </a:srgbClr>
          </a:solidFill>
          <a:ln w="12700">
            <a:solidFill>
              <a:srgbClr val="C00000"/>
            </a:solidFill>
            <a:miter lim="800000"/>
            <a:headEnd/>
            <a:tailEnd/>
          </a:ln>
          <a:effectLst/>
        </p:spPr>
        <p:txBody>
          <a:bodyPr wrap="none" anchor="ctr"/>
          <a:lstStyle/>
          <a:p>
            <a:endParaRPr lang="en-US"/>
          </a:p>
        </p:txBody>
      </p:sp>
      <p:sp>
        <p:nvSpPr>
          <p:cNvPr id="257" name="Line 8"/>
          <p:cNvSpPr>
            <a:spLocks noChangeShapeType="1"/>
          </p:cNvSpPr>
          <p:nvPr/>
        </p:nvSpPr>
        <p:spPr bwMode="auto">
          <a:xfrm>
            <a:off x="6391274" y="3263900"/>
            <a:ext cx="233273" cy="672187"/>
          </a:xfrm>
          <a:prstGeom prst="line">
            <a:avLst/>
          </a:prstGeom>
          <a:solidFill>
            <a:srgbClr val="C00000"/>
          </a:solidFill>
          <a:ln w="28575">
            <a:solidFill>
              <a:srgbClr val="C00000"/>
            </a:solidFill>
            <a:round/>
            <a:headEnd/>
            <a:tailEnd type="triangle" w="med" len="med"/>
          </a:ln>
          <a:effectLst/>
        </p:spPr>
        <p:txBody>
          <a:bodyPr/>
          <a:lstStyle/>
          <a:p>
            <a:endParaRPr lang="en-US"/>
          </a:p>
        </p:txBody>
      </p:sp>
      <p:sp>
        <p:nvSpPr>
          <p:cNvPr id="260" name="Rectangle 7"/>
          <p:cNvSpPr>
            <a:spLocks noChangeArrowheads="1"/>
          </p:cNvSpPr>
          <p:nvPr/>
        </p:nvSpPr>
        <p:spPr bwMode="auto">
          <a:xfrm>
            <a:off x="7421772" y="5027365"/>
            <a:ext cx="76200" cy="405448"/>
          </a:xfrm>
          <a:prstGeom prst="rect">
            <a:avLst/>
          </a:prstGeom>
          <a:solidFill>
            <a:srgbClr val="C00000">
              <a:alpha val="70000"/>
            </a:srgbClr>
          </a:solidFill>
          <a:ln w="12700">
            <a:solidFill>
              <a:srgbClr val="C00000"/>
            </a:solidFill>
            <a:miter lim="800000"/>
            <a:headEnd/>
            <a:tailEnd/>
          </a:ln>
          <a:effectLst/>
        </p:spPr>
        <p:txBody>
          <a:bodyPr wrap="none" anchor="ctr"/>
          <a:lstStyle/>
          <a:p>
            <a:endParaRPr lang="en-US"/>
          </a:p>
        </p:txBody>
      </p:sp>
      <p:sp>
        <p:nvSpPr>
          <p:cNvPr id="261" name="Rectangle 7"/>
          <p:cNvSpPr>
            <a:spLocks noChangeArrowheads="1"/>
          </p:cNvSpPr>
          <p:nvPr/>
        </p:nvSpPr>
        <p:spPr bwMode="auto">
          <a:xfrm>
            <a:off x="7146230" y="2840585"/>
            <a:ext cx="76200" cy="762000"/>
          </a:xfrm>
          <a:prstGeom prst="rect">
            <a:avLst/>
          </a:prstGeom>
          <a:solidFill>
            <a:srgbClr val="C00000">
              <a:alpha val="70000"/>
            </a:srgbClr>
          </a:solidFill>
          <a:ln w="12700">
            <a:solidFill>
              <a:srgbClr val="C00000"/>
            </a:solidFill>
            <a:miter lim="800000"/>
            <a:headEnd/>
            <a:tailEnd/>
          </a:ln>
          <a:effectLst/>
        </p:spPr>
        <p:txBody>
          <a:bodyPr wrap="none" anchor="ctr"/>
          <a:lstStyle/>
          <a:p>
            <a:endParaRPr lang="en-US"/>
          </a:p>
        </p:txBody>
      </p:sp>
      <p:sp>
        <p:nvSpPr>
          <p:cNvPr id="262" name="Line 8"/>
          <p:cNvSpPr>
            <a:spLocks noChangeShapeType="1"/>
          </p:cNvSpPr>
          <p:nvPr/>
        </p:nvSpPr>
        <p:spPr bwMode="auto">
          <a:xfrm>
            <a:off x="7196589" y="3616214"/>
            <a:ext cx="268859" cy="1397981"/>
          </a:xfrm>
          <a:prstGeom prst="line">
            <a:avLst/>
          </a:prstGeom>
          <a:solidFill>
            <a:srgbClr val="C00000"/>
          </a:solidFill>
          <a:ln w="28575">
            <a:solidFill>
              <a:srgbClr val="C00000"/>
            </a:solidFill>
            <a:round/>
            <a:headEnd/>
            <a:tailEnd type="triangle" w="med" len="med"/>
          </a:ln>
          <a:effectLst/>
        </p:spPr>
        <p:txBody>
          <a:bodyPr/>
          <a:lstStyle/>
          <a:p>
            <a:endParaRPr lang="en-US"/>
          </a:p>
        </p:txBody>
      </p:sp>
      <p:sp>
        <p:nvSpPr>
          <p:cNvPr id="268" name="Rectangle 17"/>
          <p:cNvSpPr>
            <a:spLocks noChangeArrowheads="1"/>
          </p:cNvSpPr>
          <p:nvPr/>
        </p:nvSpPr>
        <p:spPr bwMode="auto">
          <a:xfrm>
            <a:off x="1876426" y="2873326"/>
            <a:ext cx="2109553" cy="520655"/>
          </a:xfrm>
          <a:prstGeom prst="rect">
            <a:avLst/>
          </a:prstGeom>
          <a:noFill/>
          <a:ln w="12700">
            <a:noFill/>
            <a:miter lim="800000"/>
            <a:headEnd/>
            <a:tailEnd/>
          </a:ln>
          <a:effectLst/>
        </p:spPr>
        <p:txBody>
          <a:bodyPr wrap="none" lIns="90488" tIns="44450" rIns="90488" bIns="44450">
            <a:spAutoFit/>
          </a:bodyPr>
          <a:lstStyle/>
          <a:p>
            <a:r>
              <a:rPr lang="en-US" sz="2800" b="1" dirty="0"/>
              <a:t>add </a:t>
            </a:r>
            <a:r>
              <a:rPr lang="en-US" sz="2800" b="1" dirty="0">
                <a:solidFill>
                  <a:srgbClr val="008000"/>
                </a:solidFill>
              </a:rPr>
              <a:t>$1</a:t>
            </a:r>
            <a:r>
              <a:rPr lang="en-US" sz="2800" b="1" dirty="0"/>
              <a:t>,$6,$2</a:t>
            </a:r>
          </a:p>
        </p:txBody>
      </p:sp>
      <p:sp>
        <p:nvSpPr>
          <p:cNvPr id="269" name="Rectangle 61"/>
          <p:cNvSpPr>
            <a:spLocks noChangeArrowheads="1"/>
          </p:cNvSpPr>
          <p:nvPr/>
        </p:nvSpPr>
        <p:spPr bwMode="auto">
          <a:xfrm>
            <a:off x="1876426" y="3863926"/>
            <a:ext cx="2109553" cy="520655"/>
          </a:xfrm>
          <a:prstGeom prst="rect">
            <a:avLst/>
          </a:prstGeom>
          <a:noFill/>
          <a:ln w="12700">
            <a:noFill/>
            <a:miter lim="800000"/>
            <a:headEnd/>
            <a:tailEnd/>
          </a:ln>
          <a:effectLst/>
        </p:spPr>
        <p:txBody>
          <a:bodyPr wrap="none" lIns="90488" tIns="44450" rIns="90488" bIns="44450">
            <a:spAutoFit/>
          </a:bodyPr>
          <a:lstStyle/>
          <a:p>
            <a:r>
              <a:rPr lang="en-US" sz="2800" b="1" dirty="0"/>
              <a:t>add </a:t>
            </a:r>
            <a:r>
              <a:rPr lang="en-US" sz="2800" b="1" dirty="0">
                <a:solidFill>
                  <a:srgbClr val="008000"/>
                </a:solidFill>
              </a:rPr>
              <a:t>$1</a:t>
            </a:r>
            <a:r>
              <a:rPr lang="en-US" sz="2800" b="1" dirty="0"/>
              <a:t>,</a:t>
            </a:r>
            <a:r>
              <a:rPr lang="en-US" sz="2800" b="1" dirty="0">
                <a:solidFill>
                  <a:srgbClr val="009900"/>
                </a:solidFill>
              </a:rPr>
              <a:t>$1</a:t>
            </a:r>
            <a:r>
              <a:rPr lang="en-US" sz="2800" b="1" dirty="0"/>
              <a:t>,$3</a:t>
            </a:r>
          </a:p>
        </p:txBody>
      </p:sp>
      <p:sp>
        <p:nvSpPr>
          <p:cNvPr id="270" name="Rectangle 62"/>
          <p:cNvSpPr>
            <a:spLocks noChangeArrowheads="1"/>
          </p:cNvSpPr>
          <p:nvPr/>
        </p:nvSpPr>
        <p:spPr bwMode="auto">
          <a:xfrm>
            <a:off x="1876426" y="4930726"/>
            <a:ext cx="2109553" cy="520655"/>
          </a:xfrm>
          <a:prstGeom prst="rect">
            <a:avLst/>
          </a:prstGeom>
          <a:noFill/>
          <a:ln w="12700">
            <a:noFill/>
            <a:miter lim="800000"/>
            <a:headEnd/>
            <a:tailEnd/>
          </a:ln>
          <a:effectLst/>
        </p:spPr>
        <p:txBody>
          <a:bodyPr wrap="none" lIns="90488" tIns="44450" rIns="90488" bIns="44450">
            <a:spAutoFit/>
          </a:bodyPr>
          <a:lstStyle/>
          <a:p>
            <a:r>
              <a:rPr lang="en-US" sz="2800" b="1" dirty="0"/>
              <a:t>add $5,</a:t>
            </a:r>
            <a:r>
              <a:rPr lang="en-US" sz="2800" b="1" dirty="0">
                <a:solidFill>
                  <a:srgbClr val="009900"/>
                </a:solidFill>
              </a:rPr>
              <a:t>$1</a:t>
            </a:r>
            <a:r>
              <a:rPr lang="en-US" sz="2800" b="1" dirty="0"/>
              <a:t>,$4</a:t>
            </a:r>
          </a:p>
        </p:txBody>
      </p:sp>
      <p:sp>
        <p:nvSpPr>
          <p:cNvPr id="271" name="Oval 129"/>
          <p:cNvSpPr/>
          <p:nvPr/>
        </p:nvSpPr>
        <p:spPr>
          <a:xfrm>
            <a:off x="2638425" y="3640088"/>
            <a:ext cx="533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72" name="Rectangle 7"/>
          <p:cNvSpPr>
            <a:spLocks noChangeArrowheads="1"/>
          </p:cNvSpPr>
          <p:nvPr/>
        </p:nvSpPr>
        <p:spPr bwMode="auto">
          <a:xfrm>
            <a:off x="6999826" y="3825949"/>
            <a:ext cx="76200" cy="762000"/>
          </a:xfrm>
          <a:prstGeom prst="rect">
            <a:avLst/>
          </a:prstGeom>
          <a:solidFill>
            <a:srgbClr val="C00000">
              <a:alpha val="70000"/>
            </a:srgbClr>
          </a:solidFill>
          <a:ln w="12700">
            <a:solidFill>
              <a:srgbClr val="C00000"/>
            </a:solidFill>
            <a:miter lim="800000"/>
            <a:headEnd/>
            <a:tailEnd/>
          </a:ln>
          <a:effectLst/>
        </p:spPr>
        <p:txBody>
          <a:bodyPr wrap="none" anchor="ctr"/>
          <a:lstStyle/>
          <a:p>
            <a:endParaRPr lang="en-US"/>
          </a:p>
        </p:txBody>
      </p:sp>
      <p:sp>
        <p:nvSpPr>
          <p:cNvPr id="273" name="Line 8"/>
          <p:cNvSpPr>
            <a:spLocks noChangeShapeType="1"/>
          </p:cNvSpPr>
          <p:nvPr/>
        </p:nvSpPr>
        <p:spPr bwMode="auto">
          <a:xfrm>
            <a:off x="7096347" y="4277154"/>
            <a:ext cx="308206" cy="965857"/>
          </a:xfrm>
          <a:prstGeom prst="line">
            <a:avLst/>
          </a:prstGeom>
          <a:solidFill>
            <a:srgbClr val="C00000"/>
          </a:solidFill>
          <a:ln w="28575">
            <a:solidFill>
              <a:srgbClr val="C00000"/>
            </a:solidFill>
            <a:round/>
            <a:headEnd/>
            <a:tailEnd type="triangle" w="med" len="med"/>
          </a:ln>
          <a:effectLst/>
        </p:spPr>
        <p:txBody>
          <a:bodyPr/>
          <a:lstStyle/>
          <a:p>
            <a:endParaRPr lang="en-US"/>
          </a:p>
        </p:txBody>
      </p:sp>
      <p:sp>
        <p:nvSpPr>
          <p:cNvPr id="2" name="슬라이드 번호 개체 틀 1"/>
          <p:cNvSpPr>
            <a:spLocks noGrp="1"/>
          </p:cNvSpPr>
          <p:nvPr>
            <p:ph type="sldNum" sz="quarter" idx="12"/>
          </p:nvPr>
        </p:nvSpPr>
        <p:spPr/>
        <p:txBody>
          <a:bodyPr/>
          <a:lstStyle/>
          <a:p>
            <a:pPr>
              <a:defRPr/>
            </a:pPr>
            <a:fld id="{F9E35EC6-F145-4FFC-92A9-7AB97ABAE7EB}" type="slidenum">
              <a:rPr lang="en-US" smtClean="0"/>
              <a:pPr>
                <a:defRPr/>
              </a:pPr>
              <a:t>16</a:t>
            </a:fld>
            <a:endParaRPr lang="en-US"/>
          </a:p>
        </p:txBody>
      </p:sp>
    </p:spTree>
    <p:extLst>
      <p:ext uri="{BB962C8B-B14F-4D97-AF65-F5344CB8AC3E}">
        <p14:creationId xmlns:p14="http://schemas.microsoft.com/office/powerpoint/2010/main" val="259513885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826737" y="2390058"/>
            <a:ext cx="10782168" cy="523220"/>
          </a:xfrm>
        </p:spPr>
        <p:txBody>
          <a:bodyPr/>
          <a:lstStyle/>
          <a:p>
            <a:pPr lvl="0">
              <a:lnSpc>
                <a:spcPct val="100000"/>
              </a:lnSpc>
              <a:spcBef>
                <a:spcPts val="0"/>
              </a:spcBef>
            </a:pPr>
            <a:r>
              <a:rPr lang="en-US" altLang="ko-KR" dirty="0">
                <a:solidFill>
                  <a:srgbClr val="44546A">
                    <a:lumMod val="50000"/>
                  </a:srgbClr>
                </a:solidFill>
              </a:rPr>
              <a:t>How many stalls are needed for</a:t>
            </a:r>
          </a:p>
        </p:txBody>
      </p:sp>
      <p:sp>
        <p:nvSpPr>
          <p:cNvPr id="3" name="텍스트 개체 틀 2"/>
          <p:cNvSpPr>
            <a:spLocks noGrp="1"/>
          </p:cNvSpPr>
          <p:nvPr>
            <p:ph type="body" sz="quarter" idx="13"/>
          </p:nvPr>
        </p:nvSpPr>
        <p:spPr>
          <a:xfrm>
            <a:off x="826737" y="4170602"/>
            <a:ext cx="10782168" cy="867930"/>
          </a:xfrm>
        </p:spPr>
        <p:txBody>
          <a:bodyPr/>
          <a:lstStyle/>
          <a:p>
            <a:pPr lvl="0"/>
            <a:r>
              <a:rPr lang="en-US" altLang="ko-KR" dirty="0"/>
              <a:t>Show another example </a:t>
            </a:r>
            <a:r>
              <a:rPr lang="en-US" altLang="ko-KR" dirty="0" smtClean="0"/>
              <a:t>codes </a:t>
            </a:r>
            <a:r>
              <a:rPr lang="en-US" altLang="ko-KR" dirty="0"/>
              <a:t>for EX/MEM </a:t>
            </a:r>
            <a:r>
              <a:rPr lang="en-US" altLang="ko-KR" dirty="0" smtClean="0"/>
              <a:t>hazard and </a:t>
            </a:r>
            <a:r>
              <a:rPr lang="en-US" altLang="ko-KR" dirty="0" err="1"/>
              <a:t>Mem</a:t>
            </a:r>
            <a:r>
              <a:rPr lang="en-US" altLang="ko-KR" dirty="0"/>
              <a:t>/WB </a:t>
            </a:r>
            <a:r>
              <a:rPr lang="en-US" altLang="ko-KR" dirty="0" smtClean="0"/>
              <a:t>hazard, respectively</a:t>
            </a:r>
            <a:endParaRPr lang="ko-KR" altLang="en-US" dirty="0"/>
          </a:p>
        </p:txBody>
      </p:sp>
      <p:sp>
        <p:nvSpPr>
          <p:cNvPr id="4" name="텍스트 개체 틀 3"/>
          <p:cNvSpPr>
            <a:spLocks noGrp="1"/>
          </p:cNvSpPr>
          <p:nvPr>
            <p:ph type="body" sz="quarter" idx="10"/>
          </p:nvPr>
        </p:nvSpPr>
        <p:spPr/>
        <p:txBody>
          <a:bodyPr/>
          <a:lstStyle/>
          <a:p>
            <a:r>
              <a:rPr kumimoji="1" lang="en-US" altLang="ko-KR" dirty="0" smtClean="0"/>
              <a:t>Quiz / Assignments</a:t>
            </a:r>
            <a:endParaRPr kumimoji="1" lang="ko-KR" altLang="en-US" dirty="0"/>
          </a:p>
        </p:txBody>
      </p:sp>
      <p:sp>
        <p:nvSpPr>
          <p:cNvPr id="5" name="슬라이드 번호 개체 틀 4"/>
          <p:cNvSpPr>
            <a:spLocks noGrp="1"/>
          </p:cNvSpPr>
          <p:nvPr>
            <p:ph type="sldNum" sz="quarter" idx="4294967295"/>
          </p:nvPr>
        </p:nvSpPr>
        <p:spPr>
          <a:xfrm>
            <a:off x="11436016" y="6527419"/>
            <a:ext cx="429128" cy="365125"/>
          </a:xfrm>
          <a:prstGeom prst="rect">
            <a:avLst/>
          </a:prstGeom>
        </p:spPr>
        <p:txBody>
          <a:bodyPr/>
          <a:lstStyle/>
          <a:p>
            <a:fld id="{B2416890-E562-4CD1-831C-F7FC291606ED}" type="slidenum">
              <a:rPr lang="en-US" altLang="ko-KR" sz="1400" smtClean="0"/>
              <a:pPr/>
              <a:t>17</a:t>
            </a:fld>
            <a:endParaRPr lang="en-US" sz="1400" dirty="0"/>
          </a:p>
        </p:txBody>
      </p:sp>
      <p:sp>
        <p:nvSpPr>
          <p:cNvPr id="6" name="텍스트 개체 틀 7"/>
          <p:cNvSpPr txBox="1">
            <a:spLocks/>
          </p:cNvSpPr>
          <p:nvPr/>
        </p:nvSpPr>
        <p:spPr>
          <a:xfrm>
            <a:off x="760995" y="2913278"/>
            <a:ext cx="11002266" cy="553998"/>
          </a:xfrm>
          <a:prstGeom prst="rect">
            <a:avLst/>
          </a:prstGeom>
          <a:noFill/>
        </p:spPr>
        <p:txBody>
          <a:bodyPr wrap="square" rtlCol="0">
            <a:spAutoFit/>
          </a:bodyPr>
          <a:lstStyle>
            <a:lvl1pPr marL="0" indent="0" algn="l" defTabSz="914400" rtl="0" eaLnBrk="1" latinLnBrk="1" hangingPunct="1">
              <a:lnSpc>
                <a:spcPct val="90000"/>
              </a:lnSpc>
              <a:spcBef>
                <a:spcPts val="1000"/>
              </a:spcBef>
              <a:buFontTx/>
              <a:buNone/>
              <a:defRPr lang="ko-KR" altLang="en-US" sz="3000" kern="1200" spc="-150" dirty="0">
                <a:solidFill>
                  <a:srgbClr val="184A6B"/>
                </a:solidFill>
                <a:latin typeface="+mj-lt"/>
                <a:ea typeface="+mj-ea"/>
                <a:cs typeface="조선일보명조" panose="02030304000000000000" pitchFamily="18"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Bef>
                <a:spcPts val="0"/>
              </a:spcBef>
            </a:pPr>
            <a:r>
              <a:rPr lang="en-US" altLang="ko-KR" dirty="0">
                <a:solidFill>
                  <a:srgbClr val="44546A">
                    <a:lumMod val="50000"/>
                  </a:srgbClr>
                </a:solidFill>
              </a:rPr>
              <a:t>① EX/MEM hazard : (              </a:t>
            </a:r>
            <a:r>
              <a:rPr lang="en-US" altLang="ko-KR" dirty="0" smtClean="0">
                <a:solidFill>
                  <a:srgbClr val="44546A">
                    <a:lumMod val="50000"/>
                  </a:srgbClr>
                </a:solidFill>
              </a:rPr>
              <a:t>)	② </a:t>
            </a:r>
            <a:r>
              <a:rPr lang="en-US" altLang="ko-KR" dirty="0">
                <a:solidFill>
                  <a:srgbClr val="44546A">
                    <a:lumMod val="50000"/>
                  </a:srgbClr>
                </a:solidFill>
              </a:rPr>
              <a:t>MEM/WB hazard : (              )</a:t>
            </a:r>
          </a:p>
        </p:txBody>
      </p:sp>
    </p:spTree>
    <p:extLst>
      <p:ext uri="{BB962C8B-B14F-4D97-AF65-F5344CB8AC3E}">
        <p14:creationId xmlns:p14="http://schemas.microsoft.com/office/powerpoint/2010/main" val="39871969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p:txBody>
          <a:bodyPr/>
          <a:lstStyle/>
          <a:p>
            <a:r>
              <a:rPr kumimoji="1" lang="en-US" altLang="ko-KR" dirty="0" smtClean="0"/>
              <a:t>Data Hazards</a:t>
            </a:r>
          </a:p>
        </p:txBody>
      </p:sp>
      <p:sp>
        <p:nvSpPr>
          <p:cNvPr id="3" name="텍스트 개체 틀 2"/>
          <p:cNvSpPr>
            <a:spLocks noGrp="1"/>
          </p:cNvSpPr>
          <p:nvPr>
            <p:ph type="body" sz="quarter" idx="12"/>
          </p:nvPr>
        </p:nvSpPr>
        <p:spPr/>
        <p:txBody>
          <a:bodyPr/>
          <a:lstStyle/>
          <a:p>
            <a:r>
              <a:rPr kumimoji="1" lang="en-US" altLang="ko-KR" dirty="0" smtClean="0"/>
              <a:t>Fixing Data Hazards</a:t>
            </a:r>
            <a:endParaRPr kumimoji="1" lang="ko-KR" altLang="en-US" dirty="0"/>
          </a:p>
        </p:txBody>
      </p:sp>
      <p:sp>
        <p:nvSpPr>
          <p:cNvPr id="7" name="텍스트 개체 틀 6"/>
          <p:cNvSpPr>
            <a:spLocks noGrp="1"/>
          </p:cNvSpPr>
          <p:nvPr>
            <p:ph type="body" sz="quarter" idx="10"/>
          </p:nvPr>
        </p:nvSpPr>
        <p:spPr/>
        <p:txBody>
          <a:bodyPr/>
          <a:lstStyle/>
          <a:p>
            <a:r>
              <a:rPr kumimoji="1" lang="en-US" altLang="ko-KR" dirty="0" smtClean="0"/>
              <a:t>Summary</a:t>
            </a:r>
            <a:endParaRPr kumimoji="1" lang="ko-KR" altLang="en-US" dirty="0"/>
          </a:p>
        </p:txBody>
      </p:sp>
      <p:sp>
        <p:nvSpPr>
          <p:cNvPr id="9" name="슬라이드 번호 개체 틀 8"/>
          <p:cNvSpPr>
            <a:spLocks noGrp="1"/>
          </p:cNvSpPr>
          <p:nvPr>
            <p:ph type="sldNum" sz="quarter" idx="4294967295"/>
          </p:nvPr>
        </p:nvSpPr>
        <p:spPr>
          <a:xfrm>
            <a:off x="11436016" y="6527419"/>
            <a:ext cx="429127" cy="365125"/>
          </a:xfrm>
          <a:prstGeom prst="rect">
            <a:avLst/>
          </a:prstGeom>
        </p:spPr>
        <p:txBody>
          <a:bodyPr/>
          <a:lstStyle/>
          <a:p>
            <a:fld id="{B2416890-E562-4CD1-831C-F7FC291606ED}" type="slidenum">
              <a:rPr lang="ko-KR" altLang="en-US" sz="1400" smtClean="0"/>
              <a:t>18</a:t>
            </a:fld>
            <a:endParaRPr lang="ko-KR" altLang="en-US" sz="1400" dirty="0"/>
          </a:p>
        </p:txBody>
      </p:sp>
    </p:spTree>
    <p:extLst>
      <p:ext uri="{BB962C8B-B14F-4D97-AF65-F5344CB8AC3E}">
        <p14:creationId xmlns:p14="http://schemas.microsoft.com/office/powerpoint/2010/main" val="346787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텍스트 개체 틀 13"/>
          <p:cNvSpPr>
            <a:spLocks noGrp="1"/>
          </p:cNvSpPr>
          <p:nvPr>
            <p:ph type="body" sz="quarter" idx="10"/>
          </p:nvPr>
        </p:nvSpPr>
        <p:spPr/>
        <p:txBody>
          <a:bodyPr/>
          <a:lstStyle/>
          <a:p>
            <a:r>
              <a:rPr lang="en-US" altLang="ko-KR" dirty="0" smtClean="0"/>
              <a:t>Agenda</a:t>
            </a:r>
            <a:endParaRPr lang="ko-KR" altLang="en-US" dirty="0"/>
          </a:p>
        </p:txBody>
      </p:sp>
      <p:sp>
        <p:nvSpPr>
          <p:cNvPr id="15" name="내용 개체 틀 4"/>
          <p:cNvSpPr txBox="1">
            <a:spLocks/>
          </p:cNvSpPr>
          <p:nvPr/>
        </p:nvSpPr>
        <p:spPr>
          <a:xfrm>
            <a:off x="608135" y="2025651"/>
            <a:ext cx="11687907" cy="4127500"/>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kumimoji="1" lang="en-US" altLang="ko-KR" dirty="0" smtClean="0"/>
              <a:t>Structural Hazard</a:t>
            </a:r>
          </a:p>
          <a:p>
            <a:pPr marL="514350" indent="-514350">
              <a:buFont typeface="+mj-lt"/>
              <a:buAutoNum type="arabicPeriod"/>
            </a:pPr>
            <a:endParaRPr kumimoji="1" lang="en-US" altLang="ko-KR" dirty="0"/>
          </a:p>
          <a:p>
            <a:pPr marL="514350" indent="-514350">
              <a:buFont typeface="+mj-lt"/>
              <a:buAutoNum type="arabicPeriod"/>
            </a:pPr>
            <a:r>
              <a:rPr kumimoji="1" lang="en-US" altLang="ko-KR" b="1" dirty="0" smtClean="0"/>
              <a:t>Data Hazard</a:t>
            </a:r>
          </a:p>
          <a:p>
            <a:pPr marL="514350" indent="-514350">
              <a:buFont typeface="+mj-lt"/>
              <a:buAutoNum type="arabicPeriod"/>
            </a:pPr>
            <a:endParaRPr kumimoji="1" lang="en-US" altLang="ko-KR" dirty="0"/>
          </a:p>
          <a:p>
            <a:pPr marL="514350" indent="-514350">
              <a:buFont typeface="+mj-lt"/>
              <a:buAutoNum type="arabicPeriod"/>
            </a:pPr>
            <a:r>
              <a:rPr kumimoji="1" lang="en-US" altLang="ko-KR" dirty="0" smtClean="0"/>
              <a:t>Control Hazard</a:t>
            </a:r>
          </a:p>
        </p:txBody>
      </p:sp>
      <p:sp>
        <p:nvSpPr>
          <p:cNvPr id="2" name="슬라이드 번호 개체 틀 1"/>
          <p:cNvSpPr>
            <a:spLocks noGrp="1"/>
          </p:cNvSpPr>
          <p:nvPr>
            <p:ph type="sldNum" sz="quarter" idx="4"/>
          </p:nvPr>
        </p:nvSpPr>
        <p:spPr/>
        <p:txBody>
          <a:bodyPr/>
          <a:lstStyle/>
          <a:p>
            <a:fld id="{5BC373C5-40C0-4198-9E06-0924FC79B413}" type="slidenum">
              <a:rPr lang="ko-KR" altLang="en-US" smtClean="0"/>
              <a:pPr/>
              <a:t>2</a:t>
            </a:fld>
            <a:endParaRPr lang="ko-KR" altLang="en-US" dirty="0"/>
          </a:p>
        </p:txBody>
      </p:sp>
    </p:spTree>
    <p:extLst>
      <p:ext uri="{BB962C8B-B14F-4D97-AF65-F5344CB8AC3E}">
        <p14:creationId xmlns:p14="http://schemas.microsoft.com/office/powerpoint/2010/main" val="1485218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4604331" y="2408846"/>
            <a:ext cx="2983381" cy="646331"/>
          </a:xfrm>
        </p:spPr>
        <p:txBody>
          <a:bodyPr/>
          <a:lstStyle/>
          <a:p>
            <a:r>
              <a:rPr kumimoji="1" lang="en-US" altLang="ko-KR" dirty="0" smtClean="0"/>
              <a:t>Data Hazards</a:t>
            </a:r>
            <a:endParaRPr kumimoji="1" lang="ko-KR" altLang="en-US" dirty="0"/>
          </a:p>
        </p:txBody>
      </p:sp>
      <p:sp>
        <p:nvSpPr>
          <p:cNvPr id="2" name="텍스트 개체 틀 1"/>
          <p:cNvSpPr>
            <a:spLocks noGrp="1"/>
          </p:cNvSpPr>
          <p:nvPr>
            <p:ph type="body" sz="quarter" idx="10"/>
          </p:nvPr>
        </p:nvSpPr>
        <p:spPr>
          <a:xfrm>
            <a:off x="63500" y="63500"/>
            <a:ext cx="1196481" cy="480131"/>
          </a:xfrm>
        </p:spPr>
        <p:txBody>
          <a:bodyPr/>
          <a:lstStyle/>
          <a:p>
            <a:r>
              <a:rPr lang="en-US" altLang="ko-KR" dirty="0" smtClean="0"/>
              <a:t>Hazard</a:t>
            </a:r>
            <a:endParaRPr lang="ko-KR" altLang="en-US" dirty="0"/>
          </a:p>
        </p:txBody>
      </p:sp>
    </p:spTree>
    <p:extLst>
      <p:ext uri="{BB962C8B-B14F-4D97-AF65-F5344CB8AC3E}">
        <p14:creationId xmlns:p14="http://schemas.microsoft.com/office/powerpoint/2010/main" val="1162889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4"/>
          </p:nvPr>
        </p:nvSpPr>
        <p:spPr/>
        <p:txBody>
          <a:bodyPr/>
          <a:lstStyle/>
          <a:p>
            <a:pPr>
              <a:defRPr/>
            </a:pPr>
            <a:fld id="{F9E35EC6-F145-4FFC-92A9-7AB97ABAE7EB}" type="slidenum">
              <a:rPr lang="en-US" smtClean="0"/>
              <a:pPr>
                <a:defRPr/>
              </a:pPr>
              <a:t>4</a:t>
            </a:fld>
            <a:endParaRPr lang="en-US"/>
          </a:p>
        </p:txBody>
      </p:sp>
      <p:sp>
        <p:nvSpPr>
          <p:cNvPr id="1231880" name="Rectangle 8"/>
          <p:cNvSpPr>
            <a:spLocks noGrp="1" noChangeArrowheads="1"/>
          </p:cNvSpPr>
          <p:nvPr>
            <p:ph type="title" idx="4294967295"/>
          </p:nvPr>
        </p:nvSpPr>
        <p:spPr>
          <a:xfrm>
            <a:off x="215900" y="0"/>
            <a:ext cx="11976100" cy="838200"/>
          </a:xfrm>
          <a:prstGeom prst="rect">
            <a:avLst/>
          </a:prstGeom>
          <a:noFill/>
          <a:ln/>
        </p:spPr>
        <p:txBody>
          <a:bodyPr wrap="none"/>
          <a:lstStyle/>
          <a:p>
            <a:r>
              <a:rPr lang="en-US" dirty="0" smtClean="0"/>
              <a:t>Where is the problem ?</a:t>
            </a:r>
            <a:endParaRPr lang="en-US" dirty="0"/>
          </a:p>
        </p:txBody>
      </p:sp>
      <p:sp>
        <p:nvSpPr>
          <p:cNvPr id="1231881" name="Rectangle 9"/>
          <p:cNvSpPr>
            <a:spLocks noChangeArrowheads="1"/>
          </p:cNvSpPr>
          <p:nvPr/>
        </p:nvSpPr>
        <p:spPr bwMode="auto">
          <a:xfrm>
            <a:off x="1822808" y="1389534"/>
            <a:ext cx="418385" cy="4829527"/>
          </a:xfrm>
          <a:prstGeom prst="rect">
            <a:avLst/>
          </a:prstGeom>
          <a:noFill/>
          <a:ln w="12700">
            <a:noFill/>
            <a:miter lim="800000"/>
            <a:headEnd/>
            <a:tailEnd/>
          </a:ln>
          <a:effectLst/>
        </p:spPr>
        <p:txBody>
          <a:bodyPr wrap="none" lIns="90488" tIns="44450" rIns="90488" bIns="44450">
            <a:spAutoFit/>
          </a:bodyPr>
          <a:lstStyle/>
          <a:p>
            <a:pPr algn="ctr"/>
            <a:r>
              <a:rPr lang="en-US" sz="2800" i="1" dirty="0"/>
              <a:t>I</a:t>
            </a:r>
          </a:p>
          <a:p>
            <a:pPr algn="ctr"/>
            <a:r>
              <a:rPr lang="en-US" sz="2800" i="1" dirty="0"/>
              <a:t>n</a:t>
            </a:r>
          </a:p>
          <a:p>
            <a:pPr algn="ctr"/>
            <a:r>
              <a:rPr lang="en-US" sz="2800" i="1" dirty="0"/>
              <a:t>s</a:t>
            </a:r>
          </a:p>
          <a:p>
            <a:pPr algn="ctr"/>
            <a:r>
              <a:rPr lang="en-US" sz="2800" i="1" dirty="0"/>
              <a:t>t</a:t>
            </a:r>
          </a:p>
          <a:p>
            <a:pPr algn="ctr"/>
            <a:r>
              <a:rPr lang="en-US" sz="2800" i="1" dirty="0"/>
              <a:t>r.</a:t>
            </a:r>
          </a:p>
          <a:p>
            <a:pPr algn="ctr"/>
            <a:endParaRPr lang="en-US" sz="2800" i="1" dirty="0"/>
          </a:p>
          <a:p>
            <a:pPr algn="ctr"/>
            <a:r>
              <a:rPr lang="en-US" sz="2800" i="1" dirty="0"/>
              <a:t>O</a:t>
            </a:r>
          </a:p>
          <a:p>
            <a:pPr algn="ctr"/>
            <a:r>
              <a:rPr lang="en-US" sz="2800" i="1" dirty="0"/>
              <a:t>r</a:t>
            </a:r>
          </a:p>
          <a:p>
            <a:pPr algn="ctr"/>
            <a:r>
              <a:rPr lang="en-US" sz="2800" i="1" dirty="0"/>
              <a:t>d</a:t>
            </a:r>
          </a:p>
          <a:p>
            <a:pPr algn="ctr"/>
            <a:r>
              <a:rPr lang="en-US" sz="2800" i="1" dirty="0"/>
              <a:t>e</a:t>
            </a:r>
          </a:p>
          <a:p>
            <a:pPr algn="ctr"/>
            <a:r>
              <a:rPr lang="en-US" sz="2800" i="1" dirty="0"/>
              <a:t>r</a:t>
            </a:r>
          </a:p>
        </p:txBody>
      </p:sp>
      <p:sp>
        <p:nvSpPr>
          <p:cNvPr id="1231882" name="Line 10"/>
          <p:cNvSpPr>
            <a:spLocks noChangeShapeType="1"/>
          </p:cNvSpPr>
          <p:nvPr/>
        </p:nvSpPr>
        <p:spPr bwMode="auto">
          <a:xfrm>
            <a:off x="3657600" y="1068859"/>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31883" name="Rectangle 11"/>
          <p:cNvSpPr>
            <a:spLocks noChangeArrowheads="1"/>
          </p:cNvSpPr>
          <p:nvPr/>
        </p:nvSpPr>
        <p:spPr bwMode="auto">
          <a:xfrm>
            <a:off x="2286001" y="1495896"/>
            <a:ext cx="1285609" cy="520655"/>
          </a:xfrm>
          <a:prstGeom prst="rect">
            <a:avLst/>
          </a:prstGeom>
          <a:noFill/>
          <a:ln w="12700">
            <a:noFill/>
            <a:miter lim="800000"/>
            <a:headEnd/>
            <a:tailEnd/>
          </a:ln>
          <a:effectLst/>
        </p:spPr>
        <p:txBody>
          <a:bodyPr wrap="none" lIns="90488" tIns="44450" rIns="90488" bIns="44450">
            <a:spAutoFit/>
          </a:bodyPr>
          <a:lstStyle/>
          <a:p>
            <a:r>
              <a:rPr lang="en-US" sz="2800" b="1" dirty="0"/>
              <a:t>add </a:t>
            </a:r>
            <a:r>
              <a:rPr lang="en-US" sz="2800" b="1" dirty="0">
                <a:solidFill>
                  <a:srgbClr val="3333CC"/>
                </a:solidFill>
              </a:rPr>
              <a:t>$1</a:t>
            </a:r>
            <a:r>
              <a:rPr lang="en-US" sz="2800" b="1" dirty="0"/>
              <a:t>,</a:t>
            </a:r>
          </a:p>
        </p:txBody>
      </p:sp>
      <p:sp>
        <p:nvSpPr>
          <p:cNvPr id="1231884" name="Line 12"/>
          <p:cNvSpPr>
            <a:spLocks noChangeShapeType="1"/>
          </p:cNvSpPr>
          <p:nvPr/>
        </p:nvSpPr>
        <p:spPr bwMode="auto">
          <a:xfrm>
            <a:off x="4838700" y="1195859"/>
            <a:ext cx="0" cy="4470400"/>
          </a:xfrm>
          <a:prstGeom prst="line">
            <a:avLst/>
          </a:prstGeom>
          <a:noFill/>
          <a:ln w="25400">
            <a:solidFill>
              <a:schemeClr val="tx1"/>
            </a:solidFill>
            <a:prstDash val="sysDot"/>
            <a:round/>
            <a:headEnd/>
            <a:tailEnd/>
          </a:ln>
          <a:effectLst/>
        </p:spPr>
        <p:txBody>
          <a:bodyPr wrap="none" anchor="ctr"/>
          <a:lstStyle/>
          <a:p>
            <a:endParaRPr lang="en-US" sz="2800"/>
          </a:p>
        </p:txBody>
      </p:sp>
      <p:sp>
        <p:nvSpPr>
          <p:cNvPr id="1231885" name="Line 13"/>
          <p:cNvSpPr>
            <a:spLocks noChangeShapeType="1"/>
          </p:cNvSpPr>
          <p:nvPr/>
        </p:nvSpPr>
        <p:spPr bwMode="auto">
          <a:xfrm>
            <a:off x="5625909" y="1195859"/>
            <a:ext cx="0" cy="4470400"/>
          </a:xfrm>
          <a:prstGeom prst="line">
            <a:avLst/>
          </a:prstGeom>
          <a:noFill/>
          <a:ln w="25400">
            <a:solidFill>
              <a:schemeClr val="tx1"/>
            </a:solidFill>
            <a:prstDash val="sysDot"/>
            <a:round/>
            <a:headEnd/>
            <a:tailEnd/>
          </a:ln>
          <a:effectLst/>
        </p:spPr>
        <p:txBody>
          <a:bodyPr wrap="none" anchor="ctr"/>
          <a:lstStyle/>
          <a:p>
            <a:endParaRPr lang="en-US" sz="2800"/>
          </a:p>
        </p:txBody>
      </p:sp>
      <p:sp>
        <p:nvSpPr>
          <p:cNvPr id="1231886" name="Line 14"/>
          <p:cNvSpPr>
            <a:spLocks noChangeShapeType="1"/>
          </p:cNvSpPr>
          <p:nvPr/>
        </p:nvSpPr>
        <p:spPr bwMode="auto">
          <a:xfrm>
            <a:off x="6413118"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7" name="Line 15"/>
          <p:cNvSpPr>
            <a:spLocks noChangeShapeType="1"/>
          </p:cNvSpPr>
          <p:nvPr/>
        </p:nvSpPr>
        <p:spPr bwMode="auto">
          <a:xfrm>
            <a:off x="7200327"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8" name="Line 16"/>
          <p:cNvSpPr>
            <a:spLocks noChangeShapeType="1"/>
          </p:cNvSpPr>
          <p:nvPr/>
        </p:nvSpPr>
        <p:spPr bwMode="auto">
          <a:xfrm>
            <a:off x="7987536"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9" name="Line 17"/>
          <p:cNvSpPr>
            <a:spLocks noChangeShapeType="1"/>
          </p:cNvSpPr>
          <p:nvPr/>
        </p:nvSpPr>
        <p:spPr bwMode="auto">
          <a:xfrm>
            <a:off x="8774745"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0" name="Line 18"/>
          <p:cNvSpPr>
            <a:spLocks noChangeShapeType="1"/>
          </p:cNvSpPr>
          <p:nvPr/>
        </p:nvSpPr>
        <p:spPr bwMode="auto">
          <a:xfrm>
            <a:off x="9561954"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1" name="Line 19"/>
          <p:cNvSpPr>
            <a:spLocks noChangeShapeType="1"/>
          </p:cNvSpPr>
          <p:nvPr/>
        </p:nvSpPr>
        <p:spPr bwMode="auto">
          <a:xfrm>
            <a:off x="10349165"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2" name="Line 20"/>
          <p:cNvSpPr>
            <a:spLocks noChangeShapeType="1"/>
          </p:cNvSpPr>
          <p:nvPr/>
        </p:nvSpPr>
        <p:spPr bwMode="auto">
          <a:xfrm>
            <a:off x="2209800" y="1597496"/>
            <a:ext cx="0" cy="4495800"/>
          </a:xfrm>
          <a:prstGeom prst="line">
            <a:avLst/>
          </a:prstGeom>
          <a:noFill/>
          <a:ln w="28575">
            <a:solidFill>
              <a:schemeClr val="tx1"/>
            </a:solidFill>
            <a:round/>
            <a:headEnd/>
            <a:tailEnd type="triangle" w="med" len="med"/>
          </a:ln>
          <a:effectLst/>
        </p:spPr>
        <p:txBody>
          <a:bodyPr/>
          <a:lstStyle/>
          <a:p>
            <a:endParaRPr lang="en-US" sz="2800"/>
          </a:p>
        </p:txBody>
      </p:sp>
      <p:grpSp>
        <p:nvGrpSpPr>
          <p:cNvPr id="27" name="그룹 26"/>
          <p:cNvGrpSpPr/>
          <p:nvPr/>
        </p:nvGrpSpPr>
        <p:grpSpPr>
          <a:xfrm>
            <a:off x="4069136" y="1325166"/>
            <a:ext cx="3924636" cy="1017342"/>
            <a:chOff x="4069136" y="1325166"/>
            <a:chExt cx="3924636" cy="1017342"/>
          </a:xfrm>
        </p:grpSpPr>
        <p:grpSp>
          <p:nvGrpSpPr>
            <p:cNvPr id="6" name="Group 22"/>
            <p:cNvGrpSpPr>
              <a:grpSpLocks/>
            </p:cNvGrpSpPr>
            <p:nvPr/>
          </p:nvGrpSpPr>
          <p:grpSpPr bwMode="auto">
            <a:xfrm>
              <a:off x="5764781" y="1325166"/>
              <a:ext cx="521281" cy="961288"/>
              <a:chOff x="2204" y="1413"/>
              <a:chExt cx="273" cy="481"/>
            </a:xfrm>
          </p:grpSpPr>
          <p:sp>
            <p:nvSpPr>
              <p:cNvPr id="1231895"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1231896"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7" name="Group 25"/>
            <p:cNvGrpSpPr>
              <a:grpSpLocks/>
            </p:cNvGrpSpPr>
            <p:nvPr/>
          </p:nvGrpSpPr>
          <p:grpSpPr bwMode="auto">
            <a:xfrm>
              <a:off x="4069136" y="1511365"/>
              <a:ext cx="683942" cy="578258"/>
              <a:chOff x="1288" y="1508"/>
              <a:chExt cx="343" cy="290"/>
            </a:xfrm>
          </p:grpSpPr>
          <p:sp>
            <p:nvSpPr>
              <p:cNvPr id="1231898"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8" name="Group 27"/>
              <p:cNvGrpSpPr>
                <a:grpSpLocks/>
              </p:cNvGrpSpPr>
              <p:nvPr/>
            </p:nvGrpSpPr>
            <p:grpSpPr bwMode="auto">
              <a:xfrm>
                <a:off x="1288" y="1509"/>
                <a:ext cx="343" cy="289"/>
                <a:chOff x="1288" y="1509"/>
                <a:chExt cx="343" cy="289"/>
              </a:xfrm>
            </p:grpSpPr>
            <p:sp>
              <p:nvSpPr>
                <p:cNvPr id="1231900"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231901"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4" name="그룹 3"/>
            <p:cNvGrpSpPr/>
            <p:nvPr/>
          </p:nvGrpSpPr>
          <p:grpSpPr>
            <a:xfrm>
              <a:off x="4883238" y="1501919"/>
              <a:ext cx="730522" cy="587706"/>
              <a:chOff x="4912558" y="1588387"/>
              <a:chExt cx="581598" cy="467897"/>
            </a:xfrm>
          </p:grpSpPr>
          <p:sp>
            <p:nvSpPr>
              <p:cNvPr id="1231902"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9" name="Group 31"/>
              <p:cNvGrpSpPr>
                <a:grpSpLocks/>
              </p:cNvGrpSpPr>
              <p:nvPr/>
            </p:nvGrpSpPr>
            <p:grpSpPr bwMode="auto">
              <a:xfrm>
                <a:off x="4964112" y="1597496"/>
                <a:ext cx="469901" cy="458788"/>
                <a:chOff x="1751" y="1509"/>
                <a:chExt cx="296" cy="289"/>
              </a:xfrm>
            </p:grpSpPr>
            <p:sp>
              <p:nvSpPr>
                <p:cNvPr id="1231904"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231905"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1231906"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1231907"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231908"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3" name="그룹 2"/>
            <p:cNvGrpSpPr/>
            <p:nvPr/>
          </p:nvGrpSpPr>
          <p:grpSpPr>
            <a:xfrm>
              <a:off x="6457731" y="1513359"/>
              <a:ext cx="722955" cy="576264"/>
              <a:chOff x="6448768" y="1597496"/>
              <a:chExt cx="575573" cy="458788"/>
            </a:xfrm>
          </p:grpSpPr>
          <p:sp>
            <p:nvSpPr>
              <p:cNvPr id="1231909"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10" name="Group 38"/>
              <p:cNvGrpSpPr>
                <a:grpSpLocks/>
              </p:cNvGrpSpPr>
              <p:nvPr/>
            </p:nvGrpSpPr>
            <p:grpSpPr bwMode="auto">
              <a:xfrm>
                <a:off x="6469066" y="1597496"/>
                <a:ext cx="515938" cy="458788"/>
                <a:chOff x="2687" y="1509"/>
                <a:chExt cx="325" cy="289"/>
              </a:xfrm>
            </p:grpSpPr>
            <p:sp>
              <p:nvSpPr>
                <p:cNvPr id="1231911"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231912"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 name="그룹 1"/>
            <p:cNvGrpSpPr/>
            <p:nvPr/>
          </p:nvGrpSpPr>
          <p:grpSpPr>
            <a:xfrm>
              <a:off x="7263251" y="1511001"/>
              <a:ext cx="730521" cy="578628"/>
              <a:chOff x="7317499" y="1595615"/>
              <a:chExt cx="581600" cy="460669"/>
            </a:xfrm>
          </p:grpSpPr>
          <p:sp>
            <p:nvSpPr>
              <p:cNvPr id="1231913" name="Rectangle 41"/>
              <p:cNvSpPr>
                <a:spLocks noChangeArrowheads="1"/>
              </p:cNvSpPr>
              <p:nvPr/>
            </p:nvSpPr>
            <p:spPr bwMode="auto">
              <a:xfrm>
                <a:off x="7317499"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11" name="Group 42"/>
              <p:cNvGrpSpPr>
                <a:grpSpLocks/>
              </p:cNvGrpSpPr>
              <p:nvPr/>
            </p:nvGrpSpPr>
            <p:grpSpPr bwMode="auto">
              <a:xfrm>
                <a:off x="7375529" y="1597496"/>
                <a:ext cx="461963" cy="458788"/>
                <a:chOff x="3230" y="1509"/>
                <a:chExt cx="291" cy="289"/>
              </a:xfrm>
            </p:grpSpPr>
            <p:sp>
              <p:nvSpPr>
                <p:cNvPr id="1231915" name="Freeform 43"/>
                <p:cNvSpPr>
                  <a:spLocks/>
                </p:cNvSpPr>
                <p:nvPr/>
              </p:nvSpPr>
              <p:spPr bwMode="auto">
                <a:xfrm>
                  <a:off x="3230"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231916" name="Freeform 44"/>
                <p:cNvSpPr>
                  <a:spLocks/>
                </p:cNvSpPr>
                <p:nvPr/>
              </p:nvSpPr>
              <p:spPr bwMode="auto">
                <a:xfrm>
                  <a:off x="3378"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1231917"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1231918"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1231919"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1231920"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1231921"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1231922"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1231923"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1231924"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1231925"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sp>
        <p:nvSpPr>
          <p:cNvPr id="1231927" name="Rectangle 55"/>
          <p:cNvSpPr>
            <a:spLocks noChangeArrowheads="1"/>
          </p:cNvSpPr>
          <p:nvPr/>
        </p:nvSpPr>
        <p:spPr bwMode="auto">
          <a:xfrm>
            <a:off x="2286001" y="2492846"/>
            <a:ext cx="2074287" cy="520655"/>
          </a:xfrm>
          <a:prstGeom prst="rect">
            <a:avLst/>
          </a:prstGeom>
          <a:noFill/>
          <a:ln w="12700">
            <a:noFill/>
            <a:miter lim="800000"/>
            <a:headEnd/>
            <a:tailEnd/>
          </a:ln>
          <a:effectLst/>
        </p:spPr>
        <p:txBody>
          <a:bodyPr wrap="none" lIns="90488" tIns="44450" rIns="90488" bIns="44450">
            <a:spAutoFit/>
          </a:bodyPr>
          <a:lstStyle/>
          <a:p>
            <a:r>
              <a:rPr lang="en-US" sz="2800" b="1" dirty="0"/>
              <a:t>sub $4,</a:t>
            </a:r>
            <a:r>
              <a:rPr lang="en-US" sz="2800" b="1" dirty="0">
                <a:solidFill>
                  <a:srgbClr val="009900"/>
                </a:solidFill>
              </a:rPr>
              <a:t>$1</a:t>
            </a:r>
            <a:r>
              <a:rPr lang="en-US" sz="2800" b="1" dirty="0"/>
              <a:t>,$5</a:t>
            </a:r>
          </a:p>
        </p:txBody>
      </p:sp>
      <p:sp>
        <p:nvSpPr>
          <p:cNvPr id="1231928" name="Rectangle 56"/>
          <p:cNvSpPr>
            <a:spLocks noChangeArrowheads="1"/>
          </p:cNvSpPr>
          <p:nvPr/>
        </p:nvSpPr>
        <p:spPr bwMode="auto">
          <a:xfrm>
            <a:off x="2324101" y="3634259"/>
            <a:ext cx="2109553" cy="520655"/>
          </a:xfrm>
          <a:prstGeom prst="rect">
            <a:avLst/>
          </a:prstGeom>
          <a:noFill/>
          <a:ln w="12700">
            <a:noFill/>
            <a:miter lim="800000"/>
            <a:headEnd/>
            <a:tailEnd/>
          </a:ln>
          <a:effectLst/>
        </p:spPr>
        <p:txBody>
          <a:bodyPr wrap="none" lIns="90488" tIns="44450" rIns="90488" bIns="44450">
            <a:spAutoFit/>
          </a:bodyPr>
          <a:lstStyle/>
          <a:p>
            <a:r>
              <a:rPr lang="en-US" sz="2800" b="1" dirty="0"/>
              <a:t>and $6,$7,</a:t>
            </a:r>
            <a:r>
              <a:rPr lang="en-US" sz="2800" b="1" dirty="0">
                <a:solidFill>
                  <a:srgbClr val="009900"/>
                </a:solidFill>
              </a:rPr>
              <a:t>$1</a:t>
            </a:r>
          </a:p>
        </p:txBody>
      </p:sp>
      <p:sp>
        <p:nvSpPr>
          <p:cNvPr id="126" name="Oval 125"/>
          <p:cNvSpPr/>
          <p:nvPr/>
        </p:nvSpPr>
        <p:spPr>
          <a:xfrm rot="19422639">
            <a:off x="3232253" y="1333710"/>
            <a:ext cx="762000" cy="190230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130" name="Group 129"/>
          <p:cNvGrpSpPr/>
          <p:nvPr/>
        </p:nvGrpSpPr>
        <p:grpSpPr>
          <a:xfrm>
            <a:off x="5649979" y="1378115"/>
            <a:ext cx="2358210" cy="1786339"/>
            <a:chOff x="3967229" y="1228418"/>
            <a:chExt cx="2358210" cy="1786339"/>
          </a:xfrm>
        </p:grpSpPr>
        <p:sp>
          <p:nvSpPr>
            <p:cNvPr id="125" name="Oval 124"/>
            <p:cNvSpPr/>
            <p:nvPr/>
          </p:nvSpPr>
          <p:spPr>
            <a:xfrm rot="19422639">
              <a:off x="5518531" y="1228418"/>
              <a:ext cx="806908" cy="7957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rot="19422639">
              <a:off x="3967229" y="2219018"/>
              <a:ext cx="806908" cy="7957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Arrow Connector 128"/>
            <p:cNvCxnSpPr>
              <a:stCxn id="127" idx="6"/>
              <a:endCxn id="125" idx="2"/>
            </p:cNvCxnSpPr>
            <p:nvPr/>
          </p:nvCxnSpPr>
          <p:spPr>
            <a:xfrm flipV="1">
              <a:off x="4695883" y="1865078"/>
              <a:ext cx="900903" cy="51302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01" name="그룹 200"/>
          <p:cNvGrpSpPr/>
          <p:nvPr/>
        </p:nvGrpSpPr>
        <p:grpSpPr>
          <a:xfrm>
            <a:off x="4870447" y="2303025"/>
            <a:ext cx="3924636" cy="1017342"/>
            <a:chOff x="4069136" y="1325166"/>
            <a:chExt cx="3924636" cy="1017342"/>
          </a:xfrm>
        </p:grpSpPr>
        <p:grpSp>
          <p:nvGrpSpPr>
            <p:cNvPr id="202" name="Group 22"/>
            <p:cNvGrpSpPr>
              <a:grpSpLocks/>
            </p:cNvGrpSpPr>
            <p:nvPr/>
          </p:nvGrpSpPr>
          <p:grpSpPr bwMode="auto">
            <a:xfrm>
              <a:off x="5764781" y="1325166"/>
              <a:ext cx="521281" cy="961288"/>
              <a:chOff x="2204" y="1413"/>
              <a:chExt cx="273" cy="481"/>
            </a:xfrm>
          </p:grpSpPr>
          <p:sp>
            <p:nvSpPr>
              <p:cNvPr id="235"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236"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203" name="Group 25"/>
            <p:cNvGrpSpPr>
              <a:grpSpLocks/>
            </p:cNvGrpSpPr>
            <p:nvPr/>
          </p:nvGrpSpPr>
          <p:grpSpPr bwMode="auto">
            <a:xfrm>
              <a:off x="4069136" y="1511365"/>
              <a:ext cx="683942" cy="578258"/>
              <a:chOff x="1288" y="1508"/>
              <a:chExt cx="343" cy="290"/>
            </a:xfrm>
          </p:grpSpPr>
          <p:sp>
            <p:nvSpPr>
              <p:cNvPr id="231"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232" name="Group 27"/>
              <p:cNvGrpSpPr>
                <a:grpSpLocks/>
              </p:cNvGrpSpPr>
              <p:nvPr/>
            </p:nvGrpSpPr>
            <p:grpSpPr bwMode="auto">
              <a:xfrm>
                <a:off x="1288" y="1509"/>
                <a:ext cx="343" cy="289"/>
                <a:chOff x="1288" y="1509"/>
                <a:chExt cx="343" cy="289"/>
              </a:xfrm>
            </p:grpSpPr>
            <p:sp>
              <p:nvSpPr>
                <p:cNvPr id="233"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34"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04" name="그룹 203"/>
            <p:cNvGrpSpPr/>
            <p:nvPr/>
          </p:nvGrpSpPr>
          <p:grpSpPr>
            <a:xfrm>
              <a:off x="4883238" y="1501919"/>
              <a:ext cx="730522" cy="587706"/>
              <a:chOff x="4912558" y="1588387"/>
              <a:chExt cx="581598" cy="467897"/>
            </a:xfrm>
          </p:grpSpPr>
          <p:sp>
            <p:nvSpPr>
              <p:cNvPr id="227"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228" name="Group 31"/>
              <p:cNvGrpSpPr>
                <a:grpSpLocks/>
              </p:cNvGrpSpPr>
              <p:nvPr/>
            </p:nvGrpSpPr>
            <p:grpSpPr bwMode="auto">
              <a:xfrm>
                <a:off x="4964112" y="1597496"/>
                <a:ext cx="469901" cy="458788"/>
                <a:chOff x="1751" y="1509"/>
                <a:chExt cx="296" cy="289"/>
              </a:xfrm>
            </p:grpSpPr>
            <p:sp>
              <p:nvSpPr>
                <p:cNvPr id="229"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30"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205"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206"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07"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208" name="그룹 207"/>
            <p:cNvGrpSpPr/>
            <p:nvPr/>
          </p:nvGrpSpPr>
          <p:grpSpPr>
            <a:xfrm>
              <a:off x="6457731" y="1513359"/>
              <a:ext cx="722955" cy="576264"/>
              <a:chOff x="6448768" y="1597496"/>
              <a:chExt cx="575573" cy="458788"/>
            </a:xfrm>
          </p:grpSpPr>
          <p:sp>
            <p:nvSpPr>
              <p:cNvPr id="223"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224" name="Group 38"/>
              <p:cNvGrpSpPr>
                <a:grpSpLocks/>
              </p:cNvGrpSpPr>
              <p:nvPr/>
            </p:nvGrpSpPr>
            <p:grpSpPr bwMode="auto">
              <a:xfrm>
                <a:off x="6469066" y="1597496"/>
                <a:ext cx="515938" cy="458788"/>
                <a:chOff x="2687" y="1509"/>
                <a:chExt cx="325" cy="289"/>
              </a:xfrm>
            </p:grpSpPr>
            <p:sp>
              <p:nvSpPr>
                <p:cNvPr id="225"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26"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09" name="그룹 208"/>
            <p:cNvGrpSpPr/>
            <p:nvPr/>
          </p:nvGrpSpPr>
          <p:grpSpPr>
            <a:xfrm>
              <a:off x="7263251" y="1511001"/>
              <a:ext cx="730521" cy="578628"/>
              <a:chOff x="7317499" y="1595615"/>
              <a:chExt cx="581600" cy="460669"/>
            </a:xfrm>
          </p:grpSpPr>
          <p:sp>
            <p:nvSpPr>
              <p:cNvPr id="219" name="Rectangle 41"/>
              <p:cNvSpPr>
                <a:spLocks noChangeArrowheads="1"/>
              </p:cNvSpPr>
              <p:nvPr/>
            </p:nvSpPr>
            <p:spPr bwMode="auto">
              <a:xfrm>
                <a:off x="7317499"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220" name="Group 42"/>
              <p:cNvGrpSpPr>
                <a:grpSpLocks/>
              </p:cNvGrpSpPr>
              <p:nvPr/>
            </p:nvGrpSpPr>
            <p:grpSpPr bwMode="auto">
              <a:xfrm>
                <a:off x="7375529" y="1597496"/>
                <a:ext cx="461963" cy="458788"/>
                <a:chOff x="3230" y="1509"/>
                <a:chExt cx="291" cy="289"/>
              </a:xfrm>
            </p:grpSpPr>
            <p:sp>
              <p:nvSpPr>
                <p:cNvPr id="221" name="Freeform 43"/>
                <p:cNvSpPr>
                  <a:spLocks/>
                </p:cNvSpPr>
                <p:nvPr/>
              </p:nvSpPr>
              <p:spPr bwMode="auto">
                <a:xfrm>
                  <a:off x="3230"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22" name="Freeform 44"/>
                <p:cNvSpPr>
                  <a:spLocks/>
                </p:cNvSpPr>
                <p:nvPr/>
              </p:nvSpPr>
              <p:spPr bwMode="auto">
                <a:xfrm>
                  <a:off x="3378"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210"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211"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212"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213"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214"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215"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216"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217"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218"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grpSp>
        <p:nvGrpSpPr>
          <p:cNvPr id="237" name="그룹 236"/>
          <p:cNvGrpSpPr/>
          <p:nvPr/>
        </p:nvGrpSpPr>
        <p:grpSpPr>
          <a:xfrm>
            <a:off x="5656968" y="3376270"/>
            <a:ext cx="3924636" cy="1017342"/>
            <a:chOff x="4069136" y="1325166"/>
            <a:chExt cx="3924636" cy="1017342"/>
          </a:xfrm>
        </p:grpSpPr>
        <p:grpSp>
          <p:nvGrpSpPr>
            <p:cNvPr id="238" name="Group 22"/>
            <p:cNvGrpSpPr>
              <a:grpSpLocks/>
            </p:cNvGrpSpPr>
            <p:nvPr/>
          </p:nvGrpSpPr>
          <p:grpSpPr bwMode="auto">
            <a:xfrm>
              <a:off x="5764781" y="1325166"/>
              <a:ext cx="521281" cy="961288"/>
              <a:chOff x="2204" y="1413"/>
              <a:chExt cx="273" cy="481"/>
            </a:xfrm>
          </p:grpSpPr>
          <p:sp>
            <p:nvSpPr>
              <p:cNvPr id="271"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272"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239" name="Group 25"/>
            <p:cNvGrpSpPr>
              <a:grpSpLocks/>
            </p:cNvGrpSpPr>
            <p:nvPr/>
          </p:nvGrpSpPr>
          <p:grpSpPr bwMode="auto">
            <a:xfrm>
              <a:off x="4069136" y="1511365"/>
              <a:ext cx="683942" cy="578258"/>
              <a:chOff x="1288" y="1508"/>
              <a:chExt cx="343" cy="290"/>
            </a:xfrm>
          </p:grpSpPr>
          <p:sp>
            <p:nvSpPr>
              <p:cNvPr id="267"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268" name="Group 27"/>
              <p:cNvGrpSpPr>
                <a:grpSpLocks/>
              </p:cNvGrpSpPr>
              <p:nvPr/>
            </p:nvGrpSpPr>
            <p:grpSpPr bwMode="auto">
              <a:xfrm>
                <a:off x="1288" y="1509"/>
                <a:ext cx="343" cy="289"/>
                <a:chOff x="1288" y="1509"/>
                <a:chExt cx="343" cy="289"/>
              </a:xfrm>
            </p:grpSpPr>
            <p:sp>
              <p:nvSpPr>
                <p:cNvPr id="269"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70"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40" name="그룹 239"/>
            <p:cNvGrpSpPr/>
            <p:nvPr/>
          </p:nvGrpSpPr>
          <p:grpSpPr>
            <a:xfrm>
              <a:off x="4883238" y="1501919"/>
              <a:ext cx="730522" cy="587706"/>
              <a:chOff x="4912558" y="1588387"/>
              <a:chExt cx="581598" cy="467897"/>
            </a:xfrm>
          </p:grpSpPr>
          <p:sp>
            <p:nvSpPr>
              <p:cNvPr id="263"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264" name="Group 31"/>
              <p:cNvGrpSpPr>
                <a:grpSpLocks/>
              </p:cNvGrpSpPr>
              <p:nvPr/>
            </p:nvGrpSpPr>
            <p:grpSpPr bwMode="auto">
              <a:xfrm>
                <a:off x="4964112" y="1597496"/>
                <a:ext cx="469901" cy="458788"/>
                <a:chOff x="1751" y="1509"/>
                <a:chExt cx="296" cy="289"/>
              </a:xfrm>
            </p:grpSpPr>
            <p:sp>
              <p:nvSpPr>
                <p:cNvPr id="265"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66"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241"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242"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43"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244" name="그룹 243"/>
            <p:cNvGrpSpPr/>
            <p:nvPr/>
          </p:nvGrpSpPr>
          <p:grpSpPr>
            <a:xfrm>
              <a:off x="6457731" y="1513359"/>
              <a:ext cx="722955" cy="576264"/>
              <a:chOff x="6448768" y="1597496"/>
              <a:chExt cx="575573" cy="458788"/>
            </a:xfrm>
          </p:grpSpPr>
          <p:sp>
            <p:nvSpPr>
              <p:cNvPr id="259"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260" name="Group 38"/>
              <p:cNvGrpSpPr>
                <a:grpSpLocks/>
              </p:cNvGrpSpPr>
              <p:nvPr/>
            </p:nvGrpSpPr>
            <p:grpSpPr bwMode="auto">
              <a:xfrm>
                <a:off x="6469066" y="1597496"/>
                <a:ext cx="515938" cy="458788"/>
                <a:chOff x="2687" y="1509"/>
                <a:chExt cx="325" cy="289"/>
              </a:xfrm>
            </p:grpSpPr>
            <p:sp>
              <p:nvSpPr>
                <p:cNvPr id="261"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62"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45" name="그룹 244"/>
            <p:cNvGrpSpPr/>
            <p:nvPr/>
          </p:nvGrpSpPr>
          <p:grpSpPr>
            <a:xfrm>
              <a:off x="7263251" y="1511001"/>
              <a:ext cx="730521" cy="578628"/>
              <a:chOff x="7317499" y="1595615"/>
              <a:chExt cx="581600" cy="460669"/>
            </a:xfrm>
          </p:grpSpPr>
          <p:sp>
            <p:nvSpPr>
              <p:cNvPr id="255" name="Rectangle 41"/>
              <p:cNvSpPr>
                <a:spLocks noChangeArrowheads="1"/>
              </p:cNvSpPr>
              <p:nvPr/>
            </p:nvSpPr>
            <p:spPr bwMode="auto">
              <a:xfrm>
                <a:off x="7317499"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256" name="Group 42"/>
              <p:cNvGrpSpPr>
                <a:grpSpLocks/>
              </p:cNvGrpSpPr>
              <p:nvPr/>
            </p:nvGrpSpPr>
            <p:grpSpPr bwMode="auto">
              <a:xfrm>
                <a:off x="7375529" y="1597496"/>
                <a:ext cx="461963" cy="458788"/>
                <a:chOff x="3230" y="1509"/>
                <a:chExt cx="291" cy="289"/>
              </a:xfrm>
            </p:grpSpPr>
            <p:sp>
              <p:nvSpPr>
                <p:cNvPr id="257" name="Freeform 43"/>
                <p:cNvSpPr>
                  <a:spLocks/>
                </p:cNvSpPr>
                <p:nvPr/>
              </p:nvSpPr>
              <p:spPr bwMode="auto">
                <a:xfrm>
                  <a:off x="3230"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58" name="Freeform 44"/>
                <p:cNvSpPr>
                  <a:spLocks/>
                </p:cNvSpPr>
                <p:nvPr/>
              </p:nvSpPr>
              <p:spPr bwMode="auto">
                <a:xfrm>
                  <a:off x="3378"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246"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247"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248"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249"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250"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251"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252"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253"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254"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spTree>
    <p:extLst>
      <p:ext uri="{BB962C8B-B14F-4D97-AF65-F5344CB8AC3E}">
        <p14:creationId xmlns:p14="http://schemas.microsoft.com/office/powerpoint/2010/main" val="2324063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45843" y="1037178"/>
            <a:ext cx="10943710" cy="5262021"/>
          </a:xfrm>
          <a:prstGeom prst="rect">
            <a:avLst/>
          </a:prstGeom>
        </p:spPr>
        <p:txBody>
          <a:bodyPr vert="horz">
            <a:normAutofit/>
          </a:bodyPr>
          <a:lstStyle/>
          <a:p>
            <a:pPr marL="342900" indent="-342900">
              <a:buFont typeface="Wingdings" panose="05000000000000000000" pitchFamily="2" charset="2"/>
              <a:buChar char="l"/>
            </a:pPr>
            <a:r>
              <a:rPr lang="en-US" sz="3000" dirty="0" smtClean="0">
                <a:solidFill>
                  <a:srgbClr val="C00000"/>
                </a:solidFill>
              </a:rPr>
              <a:t>Data hazards occur when one instruction depends on a data value produced by a preceding instruction still in the pipeline.</a:t>
            </a:r>
          </a:p>
          <a:p>
            <a:pPr marL="342900" indent="-342900">
              <a:buFont typeface="Wingdings" panose="05000000000000000000" pitchFamily="2" charset="2"/>
              <a:buChar char="l"/>
            </a:pPr>
            <a:r>
              <a:rPr lang="en-US" sz="3000" dirty="0" smtClean="0"/>
              <a:t>Approaches to resolving data hazards:</a:t>
            </a:r>
          </a:p>
          <a:p>
            <a:pPr marL="685800" lvl="1" indent="-457200">
              <a:buFont typeface="Wingdings" panose="05000000000000000000" pitchFamily="2" charset="2"/>
              <a:buChar char="ü"/>
            </a:pPr>
            <a:r>
              <a:rPr lang="en-US" sz="2800" b="1" dirty="0" smtClean="0"/>
              <a:t>Schedule – </a:t>
            </a:r>
            <a:r>
              <a:rPr lang="en-US" sz="2800" dirty="0" smtClean="0"/>
              <a:t>Programmer explicitly </a:t>
            </a:r>
            <a:r>
              <a:rPr lang="en-US" sz="2800" dirty="0" smtClean="0">
                <a:solidFill>
                  <a:srgbClr val="FF0000"/>
                </a:solidFill>
              </a:rPr>
              <a:t>avoids</a:t>
            </a:r>
            <a:r>
              <a:rPr lang="en-US" sz="2800" dirty="0" smtClean="0"/>
              <a:t> scheduling instructions that would create data hazards.</a:t>
            </a:r>
          </a:p>
          <a:p>
            <a:pPr marL="685800" lvl="1" indent="-457200">
              <a:buFont typeface="Wingdings" panose="05000000000000000000" pitchFamily="2" charset="2"/>
              <a:buChar char="ü"/>
            </a:pPr>
            <a:r>
              <a:rPr lang="en-US" sz="2800" b="1" dirty="0" smtClean="0"/>
              <a:t>Stall – </a:t>
            </a:r>
            <a:r>
              <a:rPr lang="en-US" sz="2800" dirty="0" smtClean="0"/>
              <a:t>Hardware includes control logic that </a:t>
            </a:r>
            <a:r>
              <a:rPr lang="en-US" sz="2800" dirty="0" smtClean="0">
                <a:solidFill>
                  <a:srgbClr val="FF0000"/>
                </a:solidFill>
              </a:rPr>
              <a:t>freezes earlier stages </a:t>
            </a:r>
            <a:r>
              <a:rPr lang="en-US" sz="2800" dirty="0" smtClean="0"/>
              <a:t>until preceding instruction has finished producing data value.</a:t>
            </a:r>
          </a:p>
          <a:p>
            <a:pPr marL="685800" lvl="1" indent="-457200">
              <a:buFont typeface="Wingdings" panose="05000000000000000000" pitchFamily="2" charset="2"/>
              <a:buChar char="ü"/>
            </a:pPr>
            <a:r>
              <a:rPr lang="en-US" sz="2800" b="1" dirty="0" smtClean="0"/>
              <a:t>Bypass –</a:t>
            </a:r>
            <a:r>
              <a:rPr lang="en-US" sz="2800" dirty="0" smtClean="0"/>
              <a:t> Hardware </a:t>
            </a:r>
            <a:r>
              <a:rPr lang="en-US" sz="2800" dirty="0" err="1" smtClean="0"/>
              <a:t>datapath</a:t>
            </a:r>
            <a:r>
              <a:rPr lang="en-US" sz="2800" dirty="0" smtClean="0"/>
              <a:t> allows </a:t>
            </a:r>
            <a:r>
              <a:rPr lang="en-US" sz="2800" dirty="0" smtClean="0">
                <a:solidFill>
                  <a:srgbClr val="FF0000"/>
                </a:solidFill>
              </a:rPr>
              <a:t>values to be sent to an another </a:t>
            </a:r>
            <a:r>
              <a:rPr lang="en-US" sz="2800" dirty="0" smtClean="0">
                <a:solidFill>
                  <a:srgbClr val="FF0000"/>
                </a:solidFill>
              </a:rPr>
              <a:t>  stage</a:t>
            </a:r>
            <a:r>
              <a:rPr lang="en-US" sz="2800" dirty="0" smtClean="0"/>
              <a:t> </a:t>
            </a:r>
            <a:r>
              <a:rPr lang="en-US" sz="2800" dirty="0" smtClean="0"/>
              <a:t>before preceding instruction has left the pipeline.</a:t>
            </a:r>
          </a:p>
          <a:p>
            <a:pPr marL="685800" lvl="1" indent="-457200">
              <a:buFont typeface="Wingdings" panose="05000000000000000000" pitchFamily="2" charset="2"/>
              <a:buChar char="ü"/>
            </a:pPr>
            <a:r>
              <a:rPr lang="en-US" sz="2800" b="1" dirty="0" smtClean="0"/>
              <a:t>Speculate – </a:t>
            </a:r>
            <a:r>
              <a:rPr lang="en-US" sz="2800" dirty="0" smtClean="0"/>
              <a:t>Guess that there is not a problem, if </a:t>
            </a:r>
            <a:r>
              <a:rPr lang="en-US" sz="2800" dirty="0" smtClean="0"/>
              <a:t>incorrect, </a:t>
            </a:r>
            <a:r>
              <a:rPr lang="en-US" sz="2800" dirty="0" smtClean="0"/>
              <a:t>kill speculated instruction and restart.</a:t>
            </a:r>
          </a:p>
        </p:txBody>
      </p:sp>
      <p:sp>
        <p:nvSpPr>
          <p:cNvPr id="3" name="Slide Number Placeholder 2"/>
          <p:cNvSpPr>
            <a:spLocks noGrp="1"/>
          </p:cNvSpPr>
          <p:nvPr>
            <p:ph type="sldNum" sz="quarter" idx="4"/>
          </p:nvPr>
        </p:nvSpPr>
        <p:spPr/>
        <p:txBody>
          <a:bodyPr/>
          <a:lstStyle/>
          <a:p>
            <a:pPr>
              <a:defRPr/>
            </a:pPr>
            <a:fld id="{A36AEEF3-902E-4072-B881-9649E0D3784F}" type="slidenum">
              <a:rPr lang="en-US" smtClean="0"/>
              <a:pPr>
                <a:defRPr/>
              </a:pPr>
              <a:t>5</a:t>
            </a:fld>
            <a:endParaRPr lang="en-US"/>
          </a:p>
        </p:txBody>
      </p:sp>
      <p:sp>
        <p:nvSpPr>
          <p:cNvPr id="2" name="Title 1"/>
          <p:cNvSpPr>
            <a:spLocks noGrp="1"/>
          </p:cNvSpPr>
          <p:nvPr>
            <p:ph type="title" idx="4294967295"/>
          </p:nvPr>
        </p:nvSpPr>
        <p:spPr>
          <a:xfrm>
            <a:off x="0" y="0"/>
            <a:ext cx="12192000" cy="838200"/>
          </a:xfrm>
          <a:prstGeom prst="rect">
            <a:avLst/>
          </a:prstGeom>
        </p:spPr>
        <p:txBody>
          <a:bodyPr/>
          <a:lstStyle/>
          <a:p>
            <a:r>
              <a:rPr lang="en-US" dirty="0" smtClean="0"/>
              <a:t>Data Hazards – Overview	</a:t>
            </a:r>
            <a:endParaRPr lang="en-US" dirty="0"/>
          </a:p>
        </p:txBody>
      </p:sp>
    </p:spTree>
    <p:extLst>
      <p:ext uri="{BB962C8B-B14F-4D97-AF65-F5344CB8AC3E}">
        <p14:creationId xmlns:p14="http://schemas.microsoft.com/office/powerpoint/2010/main" val="4019662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80" name="Rectangle 8"/>
          <p:cNvSpPr>
            <a:spLocks noGrp="1" noChangeArrowheads="1"/>
          </p:cNvSpPr>
          <p:nvPr>
            <p:ph type="title"/>
          </p:nvPr>
        </p:nvSpPr>
        <p:spPr>
          <a:noFill/>
          <a:ln/>
        </p:spPr>
        <p:txBody>
          <a:bodyPr wrap="none"/>
          <a:lstStyle/>
          <a:p>
            <a:r>
              <a:rPr lang="en-US" dirty="0" smtClean="0"/>
              <a:t>Fixing Data Hazards - </a:t>
            </a:r>
            <a:r>
              <a:rPr lang="en-US" dirty="0" smtClean="0"/>
              <a:t>Stalls</a:t>
            </a:r>
            <a:endParaRPr lang="en-US" dirty="0"/>
          </a:p>
        </p:txBody>
      </p:sp>
      <p:sp>
        <p:nvSpPr>
          <p:cNvPr id="125" name="Rectangle 9"/>
          <p:cNvSpPr>
            <a:spLocks noChangeArrowheads="1"/>
          </p:cNvSpPr>
          <p:nvPr/>
        </p:nvSpPr>
        <p:spPr bwMode="auto">
          <a:xfrm>
            <a:off x="1822808" y="1389534"/>
            <a:ext cx="418385" cy="4829527"/>
          </a:xfrm>
          <a:prstGeom prst="rect">
            <a:avLst/>
          </a:prstGeom>
          <a:noFill/>
          <a:ln w="12700">
            <a:noFill/>
            <a:miter lim="800000"/>
            <a:headEnd/>
            <a:tailEnd/>
          </a:ln>
          <a:effectLst/>
        </p:spPr>
        <p:txBody>
          <a:bodyPr wrap="none" lIns="90488" tIns="44450" rIns="90488" bIns="44450">
            <a:spAutoFit/>
          </a:bodyPr>
          <a:lstStyle/>
          <a:p>
            <a:pPr algn="ctr"/>
            <a:r>
              <a:rPr lang="en-US" sz="2800" i="1" dirty="0"/>
              <a:t>I</a:t>
            </a:r>
          </a:p>
          <a:p>
            <a:pPr algn="ctr"/>
            <a:r>
              <a:rPr lang="en-US" sz="2800" i="1" dirty="0"/>
              <a:t>n</a:t>
            </a:r>
          </a:p>
          <a:p>
            <a:pPr algn="ctr"/>
            <a:r>
              <a:rPr lang="en-US" sz="2800" i="1" dirty="0"/>
              <a:t>s</a:t>
            </a:r>
          </a:p>
          <a:p>
            <a:pPr algn="ctr"/>
            <a:r>
              <a:rPr lang="en-US" sz="2800" i="1" dirty="0"/>
              <a:t>t</a:t>
            </a:r>
          </a:p>
          <a:p>
            <a:pPr algn="ctr"/>
            <a:r>
              <a:rPr lang="en-US" sz="2800" i="1" dirty="0"/>
              <a:t>r.</a:t>
            </a:r>
          </a:p>
          <a:p>
            <a:pPr algn="ctr"/>
            <a:endParaRPr lang="en-US" sz="2800" i="1" dirty="0"/>
          </a:p>
          <a:p>
            <a:pPr algn="ctr"/>
            <a:r>
              <a:rPr lang="en-US" sz="2800" i="1" dirty="0"/>
              <a:t>O</a:t>
            </a:r>
          </a:p>
          <a:p>
            <a:pPr algn="ctr"/>
            <a:r>
              <a:rPr lang="en-US" sz="2800" i="1" dirty="0"/>
              <a:t>r</a:t>
            </a:r>
          </a:p>
          <a:p>
            <a:pPr algn="ctr"/>
            <a:r>
              <a:rPr lang="en-US" sz="2800" i="1" dirty="0"/>
              <a:t>d</a:t>
            </a:r>
          </a:p>
          <a:p>
            <a:pPr algn="ctr"/>
            <a:r>
              <a:rPr lang="en-US" sz="2800" i="1" dirty="0"/>
              <a:t>e</a:t>
            </a:r>
          </a:p>
          <a:p>
            <a:pPr algn="ctr"/>
            <a:r>
              <a:rPr lang="en-US" sz="2800" i="1" dirty="0"/>
              <a:t>r</a:t>
            </a:r>
          </a:p>
        </p:txBody>
      </p:sp>
      <p:sp>
        <p:nvSpPr>
          <p:cNvPr id="126" name="Line 10"/>
          <p:cNvSpPr>
            <a:spLocks noChangeShapeType="1"/>
          </p:cNvSpPr>
          <p:nvPr/>
        </p:nvSpPr>
        <p:spPr bwMode="auto">
          <a:xfrm>
            <a:off x="3657600" y="1068859"/>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7" name="Rectangle 11"/>
          <p:cNvSpPr>
            <a:spLocks noChangeArrowheads="1"/>
          </p:cNvSpPr>
          <p:nvPr/>
        </p:nvSpPr>
        <p:spPr bwMode="auto">
          <a:xfrm>
            <a:off x="2286001" y="1495896"/>
            <a:ext cx="1285609" cy="520655"/>
          </a:xfrm>
          <a:prstGeom prst="rect">
            <a:avLst/>
          </a:prstGeom>
          <a:noFill/>
          <a:ln w="12700">
            <a:noFill/>
            <a:miter lim="800000"/>
            <a:headEnd/>
            <a:tailEnd/>
          </a:ln>
          <a:effectLst/>
        </p:spPr>
        <p:txBody>
          <a:bodyPr wrap="none" lIns="90488" tIns="44450" rIns="90488" bIns="44450">
            <a:spAutoFit/>
          </a:bodyPr>
          <a:lstStyle/>
          <a:p>
            <a:r>
              <a:rPr lang="en-US" sz="2800" b="1" dirty="0"/>
              <a:t>add </a:t>
            </a:r>
            <a:r>
              <a:rPr lang="en-US" sz="2800" b="1" dirty="0">
                <a:solidFill>
                  <a:srgbClr val="3333CC"/>
                </a:solidFill>
              </a:rPr>
              <a:t>$1</a:t>
            </a:r>
            <a:r>
              <a:rPr lang="en-US" sz="2800" b="1" dirty="0"/>
              <a:t>,</a:t>
            </a:r>
          </a:p>
        </p:txBody>
      </p:sp>
      <p:sp>
        <p:nvSpPr>
          <p:cNvPr id="128" name="Line 12"/>
          <p:cNvSpPr>
            <a:spLocks noChangeShapeType="1"/>
          </p:cNvSpPr>
          <p:nvPr/>
        </p:nvSpPr>
        <p:spPr bwMode="auto">
          <a:xfrm>
            <a:off x="4838700" y="1195859"/>
            <a:ext cx="0" cy="4470400"/>
          </a:xfrm>
          <a:prstGeom prst="line">
            <a:avLst/>
          </a:prstGeom>
          <a:noFill/>
          <a:ln w="25400">
            <a:solidFill>
              <a:schemeClr val="tx1"/>
            </a:solidFill>
            <a:prstDash val="sysDot"/>
            <a:round/>
            <a:headEnd/>
            <a:tailEnd/>
          </a:ln>
          <a:effectLst/>
        </p:spPr>
        <p:txBody>
          <a:bodyPr wrap="none" anchor="ctr"/>
          <a:lstStyle/>
          <a:p>
            <a:endParaRPr lang="en-US" sz="2800"/>
          </a:p>
        </p:txBody>
      </p:sp>
      <p:sp>
        <p:nvSpPr>
          <p:cNvPr id="129" name="Line 13"/>
          <p:cNvSpPr>
            <a:spLocks noChangeShapeType="1"/>
          </p:cNvSpPr>
          <p:nvPr/>
        </p:nvSpPr>
        <p:spPr bwMode="auto">
          <a:xfrm>
            <a:off x="5625909" y="1195859"/>
            <a:ext cx="0" cy="4470400"/>
          </a:xfrm>
          <a:prstGeom prst="line">
            <a:avLst/>
          </a:prstGeom>
          <a:noFill/>
          <a:ln w="25400">
            <a:solidFill>
              <a:schemeClr val="tx1"/>
            </a:solidFill>
            <a:prstDash val="sysDot"/>
            <a:round/>
            <a:headEnd/>
            <a:tailEnd/>
          </a:ln>
          <a:effectLst/>
        </p:spPr>
        <p:txBody>
          <a:bodyPr wrap="none" anchor="ctr"/>
          <a:lstStyle/>
          <a:p>
            <a:endParaRPr lang="en-US" sz="2800"/>
          </a:p>
        </p:txBody>
      </p:sp>
      <p:sp>
        <p:nvSpPr>
          <p:cNvPr id="130" name="Line 14"/>
          <p:cNvSpPr>
            <a:spLocks noChangeShapeType="1"/>
          </p:cNvSpPr>
          <p:nvPr/>
        </p:nvSpPr>
        <p:spPr bwMode="auto">
          <a:xfrm>
            <a:off x="6413118"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1" name="Line 15"/>
          <p:cNvSpPr>
            <a:spLocks noChangeShapeType="1"/>
          </p:cNvSpPr>
          <p:nvPr/>
        </p:nvSpPr>
        <p:spPr bwMode="auto">
          <a:xfrm>
            <a:off x="7200327"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2" name="Line 16"/>
          <p:cNvSpPr>
            <a:spLocks noChangeShapeType="1"/>
          </p:cNvSpPr>
          <p:nvPr/>
        </p:nvSpPr>
        <p:spPr bwMode="auto">
          <a:xfrm>
            <a:off x="7987536"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3" name="Line 17"/>
          <p:cNvSpPr>
            <a:spLocks noChangeShapeType="1"/>
          </p:cNvSpPr>
          <p:nvPr/>
        </p:nvSpPr>
        <p:spPr bwMode="auto">
          <a:xfrm>
            <a:off x="8774745"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4" name="Line 18"/>
          <p:cNvSpPr>
            <a:spLocks noChangeShapeType="1"/>
          </p:cNvSpPr>
          <p:nvPr/>
        </p:nvSpPr>
        <p:spPr bwMode="auto">
          <a:xfrm>
            <a:off x="9561954"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5" name="Line 19"/>
          <p:cNvSpPr>
            <a:spLocks noChangeShapeType="1"/>
          </p:cNvSpPr>
          <p:nvPr/>
        </p:nvSpPr>
        <p:spPr bwMode="auto">
          <a:xfrm>
            <a:off x="10349165" y="1195859"/>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 name="Line 20"/>
          <p:cNvSpPr>
            <a:spLocks noChangeShapeType="1"/>
          </p:cNvSpPr>
          <p:nvPr/>
        </p:nvSpPr>
        <p:spPr bwMode="auto">
          <a:xfrm>
            <a:off x="2209800" y="1597496"/>
            <a:ext cx="0" cy="4495800"/>
          </a:xfrm>
          <a:prstGeom prst="line">
            <a:avLst/>
          </a:prstGeom>
          <a:noFill/>
          <a:ln w="28575">
            <a:solidFill>
              <a:schemeClr val="tx1"/>
            </a:solidFill>
            <a:round/>
            <a:headEnd/>
            <a:tailEnd type="triangle" w="med" len="med"/>
          </a:ln>
          <a:effectLst/>
        </p:spPr>
        <p:txBody>
          <a:bodyPr/>
          <a:lstStyle/>
          <a:p>
            <a:endParaRPr lang="en-US" sz="2800"/>
          </a:p>
        </p:txBody>
      </p:sp>
      <p:grpSp>
        <p:nvGrpSpPr>
          <p:cNvPr id="137" name="그룹 136"/>
          <p:cNvGrpSpPr/>
          <p:nvPr/>
        </p:nvGrpSpPr>
        <p:grpSpPr>
          <a:xfrm>
            <a:off x="4069136" y="1325166"/>
            <a:ext cx="3924636" cy="1017342"/>
            <a:chOff x="4069136" y="1325166"/>
            <a:chExt cx="3924636" cy="1017342"/>
          </a:xfrm>
        </p:grpSpPr>
        <p:grpSp>
          <p:nvGrpSpPr>
            <p:cNvPr id="138" name="Group 22"/>
            <p:cNvGrpSpPr>
              <a:grpSpLocks/>
            </p:cNvGrpSpPr>
            <p:nvPr/>
          </p:nvGrpSpPr>
          <p:grpSpPr bwMode="auto">
            <a:xfrm>
              <a:off x="5764781" y="1325166"/>
              <a:ext cx="521281" cy="961288"/>
              <a:chOff x="2204" y="1413"/>
              <a:chExt cx="273" cy="481"/>
            </a:xfrm>
          </p:grpSpPr>
          <p:sp>
            <p:nvSpPr>
              <p:cNvPr id="171"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172"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139" name="Group 25"/>
            <p:cNvGrpSpPr>
              <a:grpSpLocks/>
            </p:cNvGrpSpPr>
            <p:nvPr/>
          </p:nvGrpSpPr>
          <p:grpSpPr bwMode="auto">
            <a:xfrm>
              <a:off x="4069136" y="1511365"/>
              <a:ext cx="683942" cy="578258"/>
              <a:chOff x="1288" y="1508"/>
              <a:chExt cx="343" cy="290"/>
            </a:xfrm>
          </p:grpSpPr>
          <p:sp>
            <p:nvSpPr>
              <p:cNvPr id="167"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168" name="Group 27"/>
              <p:cNvGrpSpPr>
                <a:grpSpLocks/>
              </p:cNvGrpSpPr>
              <p:nvPr/>
            </p:nvGrpSpPr>
            <p:grpSpPr bwMode="auto">
              <a:xfrm>
                <a:off x="1288" y="1509"/>
                <a:ext cx="343" cy="289"/>
                <a:chOff x="1288" y="1509"/>
                <a:chExt cx="343" cy="289"/>
              </a:xfrm>
            </p:grpSpPr>
            <p:sp>
              <p:nvSpPr>
                <p:cNvPr id="169"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70"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140" name="그룹 139"/>
            <p:cNvGrpSpPr/>
            <p:nvPr/>
          </p:nvGrpSpPr>
          <p:grpSpPr>
            <a:xfrm>
              <a:off x="4883238" y="1501919"/>
              <a:ext cx="730522" cy="587706"/>
              <a:chOff x="4912558" y="1588387"/>
              <a:chExt cx="581598" cy="467897"/>
            </a:xfrm>
          </p:grpSpPr>
          <p:sp>
            <p:nvSpPr>
              <p:cNvPr id="163"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164" name="Group 31"/>
              <p:cNvGrpSpPr>
                <a:grpSpLocks/>
              </p:cNvGrpSpPr>
              <p:nvPr/>
            </p:nvGrpSpPr>
            <p:grpSpPr bwMode="auto">
              <a:xfrm>
                <a:off x="4964112" y="1597496"/>
                <a:ext cx="469901" cy="458788"/>
                <a:chOff x="1751" y="1509"/>
                <a:chExt cx="296" cy="289"/>
              </a:xfrm>
            </p:grpSpPr>
            <p:sp>
              <p:nvSpPr>
                <p:cNvPr id="165"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66"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141"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142"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43"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144" name="그룹 143"/>
            <p:cNvGrpSpPr/>
            <p:nvPr/>
          </p:nvGrpSpPr>
          <p:grpSpPr>
            <a:xfrm>
              <a:off x="6457731" y="1513359"/>
              <a:ext cx="722955" cy="576264"/>
              <a:chOff x="6448768" y="1597496"/>
              <a:chExt cx="575573" cy="458788"/>
            </a:xfrm>
          </p:grpSpPr>
          <p:sp>
            <p:nvSpPr>
              <p:cNvPr id="159"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160" name="Group 38"/>
              <p:cNvGrpSpPr>
                <a:grpSpLocks/>
              </p:cNvGrpSpPr>
              <p:nvPr/>
            </p:nvGrpSpPr>
            <p:grpSpPr bwMode="auto">
              <a:xfrm>
                <a:off x="6469066" y="1597496"/>
                <a:ext cx="515938" cy="458788"/>
                <a:chOff x="2687" y="1509"/>
                <a:chExt cx="325" cy="289"/>
              </a:xfrm>
            </p:grpSpPr>
            <p:sp>
              <p:nvSpPr>
                <p:cNvPr id="161"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62"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145" name="그룹 144"/>
            <p:cNvGrpSpPr/>
            <p:nvPr/>
          </p:nvGrpSpPr>
          <p:grpSpPr>
            <a:xfrm>
              <a:off x="7263251" y="1511001"/>
              <a:ext cx="730521" cy="578628"/>
              <a:chOff x="7317499" y="1595615"/>
              <a:chExt cx="581600" cy="460669"/>
            </a:xfrm>
          </p:grpSpPr>
          <p:grpSp>
            <p:nvGrpSpPr>
              <p:cNvPr id="156" name="Group 42"/>
              <p:cNvGrpSpPr>
                <a:grpSpLocks/>
              </p:cNvGrpSpPr>
              <p:nvPr/>
            </p:nvGrpSpPr>
            <p:grpSpPr bwMode="auto">
              <a:xfrm>
                <a:off x="7375529" y="1597496"/>
                <a:ext cx="461963" cy="458788"/>
                <a:chOff x="3230" y="1509"/>
                <a:chExt cx="291" cy="289"/>
              </a:xfrm>
            </p:grpSpPr>
            <p:sp>
              <p:nvSpPr>
                <p:cNvPr id="157" name="Freeform 43"/>
                <p:cNvSpPr>
                  <a:spLocks/>
                </p:cNvSpPr>
                <p:nvPr/>
              </p:nvSpPr>
              <p:spPr bwMode="auto">
                <a:xfrm>
                  <a:off x="3230"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solidFill>
                  <a:schemeClr val="accent1">
                    <a:lumMod val="60000"/>
                    <a:lumOff val="40000"/>
                  </a:schemeClr>
                </a:solidFill>
                <a:ln w="25400" cap="rnd" cmpd="sng">
                  <a:solidFill>
                    <a:schemeClr val="tx1"/>
                  </a:solidFill>
                  <a:prstDash val="solid"/>
                  <a:round/>
                  <a:headEnd type="none" w="med" len="med"/>
                  <a:tailEnd type="none" w="med" len="med"/>
                </a:ln>
                <a:effectLst/>
              </p:spPr>
              <p:txBody>
                <a:bodyPr/>
                <a:lstStyle/>
                <a:p>
                  <a:endParaRPr lang="en-US" sz="2800"/>
                </a:p>
              </p:txBody>
            </p:sp>
            <p:sp>
              <p:nvSpPr>
                <p:cNvPr id="158" name="Freeform 44"/>
                <p:cNvSpPr>
                  <a:spLocks/>
                </p:cNvSpPr>
                <p:nvPr/>
              </p:nvSpPr>
              <p:spPr bwMode="auto">
                <a:xfrm>
                  <a:off x="3378"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155" name="Rectangle 41"/>
              <p:cNvSpPr>
                <a:spLocks noChangeArrowheads="1"/>
              </p:cNvSpPr>
              <p:nvPr/>
            </p:nvSpPr>
            <p:spPr bwMode="auto">
              <a:xfrm>
                <a:off x="7317499"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146"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147"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148"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149"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150"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151"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152"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153"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154"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sp>
        <p:nvSpPr>
          <p:cNvPr id="173" name="Rectangle 55"/>
          <p:cNvSpPr>
            <a:spLocks noChangeArrowheads="1"/>
          </p:cNvSpPr>
          <p:nvPr/>
        </p:nvSpPr>
        <p:spPr bwMode="auto">
          <a:xfrm>
            <a:off x="2286001" y="2492846"/>
            <a:ext cx="2074287" cy="520655"/>
          </a:xfrm>
          <a:prstGeom prst="rect">
            <a:avLst/>
          </a:prstGeom>
          <a:noFill/>
          <a:ln w="12700">
            <a:noFill/>
            <a:miter lim="800000"/>
            <a:headEnd/>
            <a:tailEnd/>
          </a:ln>
          <a:effectLst/>
        </p:spPr>
        <p:txBody>
          <a:bodyPr wrap="none" lIns="90488" tIns="44450" rIns="90488" bIns="44450">
            <a:spAutoFit/>
          </a:bodyPr>
          <a:lstStyle/>
          <a:p>
            <a:r>
              <a:rPr lang="en-US" sz="2800" b="1" dirty="0"/>
              <a:t>sub $4,</a:t>
            </a:r>
            <a:r>
              <a:rPr lang="en-US" sz="2800" b="1" dirty="0">
                <a:solidFill>
                  <a:srgbClr val="009900"/>
                </a:solidFill>
              </a:rPr>
              <a:t>$1</a:t>
            </a:r>
            <a:r>
              <a:rPr lang="en-US" sz="2800" b="1" dirty="0"/>
              <a:t>,$5</a:t>
            </a:r>
          </a:p>
        </p:txBody>
      </p:sp>
      <p:sp>
        <p:nvSpPr>
          <p:cNvPr id="174" name="Rectangle 56"/>
          <p:cNvSpPr>
            <a:spLocks noChangeArrowheads="1"/>
          </p:cNvSpPr>
          <p:nvPr/>
        </p:nvSpPr>
        <p:spPr bwMode="auto">
          <a:xfrm>
            <a:off x="2324101" y="3634259"/>
            <a:ext cx="2109553" cy="520655"/>
          </a:xfrm>
          <a:prstGeom prst="rect">
            <a:avLst/>
          </a:prstGeom>
          <a:noFill/>
          <a:ln w="12700">
            <a:noFill/>
            <a:miter lim="800000"/>
            <a:headEnd/>
            <a:tailEnd/>
          </a:ln>
          <a:effectLst/>
        </p:spPr>
        <p:txBody>
          <a:bodyPr wrap="none" lIns="90488" tIns="44450" rIns="90488" bIns="44450">
            <a:spAutoFit/>
          </a:bodyPr>
          <a:lstStyle/>
          <a:p>
            <a:r>
              <a:rPr lang="en-US" sz="2800" b="1" dirty="0"/>
              <a:t>and $6,$7,</a:t>
            </a:r>
            <a:r>
              <a:rPr lang="en-US" sz="2800" b="1" dirty="0">
                <a:solidFill>
                  <a:srgbClr val="009900"/>
                </a:solidFill>
              </a:rPr>
              <a:t>$1</a:t>
            </a:r>
          </a:p>
        </p:txBody>
      </p:sp>
      <p:grpSp>
        <p:nvGrpSpPr>
          <p:cNvPr id="180" name="그룹 179"/>
          <p:cNvGrpSpPr/>
          <p:nvPr/>
        </p:nvGrpSpPr>
        <p:grpSpPr>
          <a:xfrm>
            <a:off x="4870447" y="2303025"/>
            <a:ext cx="3924636" cy="1017342"/>
            <a:chOff x="4069136" y="1325166"/>
            <a:chExt cx="3924636" cy="1017342"/>
          </a:xfrm>
        </p:grpSpPr>
        <p:grpSp>
          <p:nvGrpSpPr>
            <p:cNvPr id="181" name="Group 22"/>
            <p:cNvGrpSpPr>
              <a:grpSpLocks/>
            </p:cNvGrpSpPr>
            <p:nvPr/>
          </p:nvGrpSpPr>
          <p:grpSpPr bwMode="auto">
            <a:xfrm>
              <a:off x="5764781" y="1325166"/>
              <a:ext cx="521281" cy="961288"/>
              <a:chOff x="2204" y="1413"/>
              <a:chExt cx="273" cy="481"/>
            </a:xfrm>
          </p:grpSpPr>
          <p:sp>
            <p:nvSpPr>
              <p:cNvPr id="214"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215"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182" name="Group 25"/>
            <p:cNvGrpSpPr>
              <a:grpSpLocks/>
            </p:cNvGrpSpPr>
            <p:nvPr/>
          </p:nvGrpSpPr>
          <p:grpSpPr bwMode="auto">
            <a:xfrm>
              <a:off x="4069136" y="1511365"/>
              <a:ext cx="683942" cy="578258"/>
              <a:chOff x="1288" y="1508"/>
              <a:chExt cx="343" cy="290"/>
            </a:xfrm>
          </p:grpSpPr>
          <p:sp>
            <p:nvSpPr>
              <p:cNvPr id="210"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211" name="Group 27"/>
              <p:cNvGrpSpPr>
                <a:grpSpLocks/>
              </p:cNvGrpSpPr>
              <p:nvPr/>
            </p:nvGrpSpPr>
            <p:grpSpPr bwMode="auto">
              <a:xfrm>
                <a:off x="1288" y="1509"/>
                <a:ext cx="343" cy="289"/>
                <a:chOff x="1288" y="1509"/>
                <a:chExt cx="343" cy="289"/>
              </a:xfrm>
            </p:grpSpPr>
            <p:sp>
              <p:nvSpPr>
                <p:cNvPr id="212"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13"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183" name="그룹 182"/>
            <p:cNvGrpSpPr/>
            <p:nvPr/>
          </p:nvGrpSpPr>
          <p:grpSpPr>
            <a:xfrm>
              <a:off x="4883238" y="1501919"/>
              <a:ext cx="730522" cy="587706"/>
              <a:chOff x="4912558" y="1588387"/>
              <a:chExt cx="581598" cy="467897"/>
            </a:xfrm>
          </p:grpSpPr>
          <p:grpSp>
            <p:nvGrpSpPr>
              <p:cNvPr id="207" name="Group 31"/>
              <p:cNvGrpSpPr>
                <a:grpSpLocks/>
              </p:cNvGrpSpPr>
              <p:nvPr/>
            </p:nvGrpSpPr>
            <p:grpSpPr bwMode="auto">
              <a:xfrm>
                <a:off x="4964112" y="1597496"/>
                <a:ext cx="469901" cy="458788"/>
                <a:chOff x="1751" y="1509"/>
                <a:chExt cx="296" cy="289"/>
              </a:xfrm>
            </p:grpSpPr>
            <p:sp>
              <p:nvSpPr>
                <p:cNvPr id="208"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09"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solidFill>
                  <a:schemeClr val="accent6">
                    <a:lumMod val="60000"/>
                    <a:lumOff val="40000"/>
                  </a:schemeClr>
                </a:solidFill>
                <a:ln w="25400" cap="rnd" cmpd="sng">
                  <a:solidFill>
                    <a:schemeClr val="tx1"/>
                  </a:solidFill>
                  <a:prstDash val="solid"/>
                  <a:round/>
                  <a:headEnd type="none" w="med" len="med"/>
                  <a:tailEnd type="none" w="med" len="med"/>
                </a:ln>
                <a:effectLst/>
              </p:spPr>
              <p:txBody>
                <a:bodyPr/>
                <a:lstStyle/>
                <a:p>
                  <a:endParaRPr lang="en-US" sz="2800"/>
                </a:p>
              </p:txBody>
            </p:sp>
          </p:grpSp>
          <p:sp>
            <p:nvSpPr>
              <p:cNvPr id="206"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184"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185"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86"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187" name="그룹 186"/>
            <p:cNvGrpSpPr/>
            <p:nvPr/>
          </p:nvGrpSpPr>
          <p:grpSpPr>
            <a:xfrm>
              <a:off x="6457731" y="1513359"/>
              <a:ext cx="722955" cy="576264"/>
              <a:chOff x="6448768" y="1597496"/>
              <a:chExt cx="575573" cy="458788"/>
            </a:xfrm>
          </p:grpSpPr>
          <p:sp>
            <p:nvSpPr>
              <p:cNvPr id="202"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203" name="Group 38"/>
              <p:cNvGrpSpPr>
                <a:grpSpLocks/>
              </p:cNvGrpSpPr>
              <p:nvPr/>
            </p:nvGrpSpPr>
            <p:grpSpPr bwMode="auto">
              <a:xfrm>
                <a:off x="6469066" y="1597496"/>
                <a:ext cx="515938" cy="458788"/>
                <a:chOff x="2687" y="1509"/>
                <a:chExt cx="325" cy="289"/>
              </a:xfrm>
            </p:grpSpPr>
            <p:sp>
              <p:nvSpPr>
                <p:cNvPr id="204"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05"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188" name="그룹 187"/>
            <p:cNvGrpSpPr/>
            <p:nvPr/>
          </p:nvGrpSpPr>
          <p:grpSpPr>
            <a:xfrm>
              <a:off x="7263251" y="1511001"/>
              <a:ext cx="730521" cy="578628"/>
              <a:chOff x="7317499" y="1595615"/>
              <a:chExt cx="581600" cy="460669"/>
            </a:xfrm>
          </p:grpSpPr>
          <p:sp>
            <p:nvSpPr>
              <p:cNvPr id="198" name="Rectangle 41"/>
              <p:cNvSpPr>
                <a:spLocks noChangeArrowheads="1"/>
              </p:cNvSpPr>
              <p:nvPr/>
            </p:nvSpPr>
            <p:spPr bwMode="auto">
              <a:xfrm>
                <a:off x="7317499"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199" name="Group 42"/>
              <p:cNvGrpSpPr>
                <a:grpSpLocks/>
              </p:cNvGrpSpPr>
              <p:nvPr/>
            </p:nvGrpSpPr>
            <p:grpSpPr bwMode="auto">
              <a:xfrm>
                <a:off x="7375529" y="1597496"/>
                <a:ext cx="461963" cy="458788"/>
                <a:chOff x="3230" y="1509"/>
                <a:chExt cx="291" cy="289"/>
              </a:xfrm>
            </p:grpSpPr>
            <p:sp>
              <p:nvSpPr>
                <p:cNvPr id="200" name="Freeform 43"/>
                <p:cNvSpPr>
                  <a:spLocks/>
                </p:cNvSpPr>
                <p:nvPr/>
              </p:nvSpPr>
              <p:spPr bwMode="auto">
                <a:xfrm>
                  <a:off x="3230"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01" name="Freeform 44"/>
                <p:cNvSpPr>
                  <a:spLocks/>
                </p:cNvSpPr>
                <p:nvPr/>
              </p:nvSpPr>
              <p:spPr bwMode="auto">
                <a:xfrm>
                  <a:off x="3378"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189"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190"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191"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192"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193"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194"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195"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196"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197"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grpSp>
        <p:nvGrpSpPr>
          <p:cNvPr id="216" name="그룹 215"/>
          <p:cNvGrpSpPr/>
          <p:nvPr/>
        </p:nvGrpSpPr>
        <p:grpSpPr>
          <a:xfrm>
            <a:off x="5656968" y="3376270"/>
            <a:ext cx="3924636" cy="1017342"/>
            <a:chOff x="4069136" y="1325166"/>
            <a:chExt cx="3924636" cy="1017342"/>
          </a:xfrm>
        </p:grpSpPr>
        <p:grpSp>
          <p:nvGrpSpPr>
            <p:cNvPr id="217" name="Group 22"/>
            <p:cNvGrpSpPr>
              <a:grpSpLocks/>
            </p:cNvGrpSpPr>
            <p:nvPr/>
          </p:nvGrpSpPr>
          <p:grpSpPr bwMode="auto">
            <a:xfrm>
              <a:off x="5764781" y="1325166"/>
              <a:ext cx="521281" cy="961288"/>
              <a:chOff x="2204" y="1413"/>
              <a:chExt cx="273" cy="481"/>
            </a:xfrm>
          </p:grpSpPr>
          <p:sp>
            <p:nvSpPr>
              <p:cNvPr id="250"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251"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218" name="Group 25"/>
            <p:cNvGrpSpPr>
              <a:grpSpLocks/>
            </p:cNvGrpSpPr>
            <p:nvPr/>
          </p:nvGrpSpPr>
          <p:grpSpPr bwMode="auto">
            <a:xfrm>
              <a:off x="4069136" y="1511365"/>
              <a:ext cx="683942" cy="578258"/>
              <a:chOff x="1288" y="1508"/>
              <a:chExt cx="343" cy="290"/>
            </a:xfrm>
          </p:grpSpPr>
          <p:sp>
            <p:nvSpPr>
              <p:cNvPr id="246"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247" name="Group 27"/>
              <p:cNvGrpSpPr>
                <a:grpSpLocks/>
              </p:cNvGrpSpPr>
              <p:nvPr/>
            </p:nvGrpSpPr>
            <p:grpSpPr bwMode="auto">
              <a:xfrm>
                <a:off x="1288" y="1509"/>
                <a:ext cx="343" cy="289"/>
                <a:chOff x="1288" y="1509"/>
                <a:chExt cx="343" cy="289"/>
              </a:xfrm>
            </p:grpSpPr>
            <p:sp>
              <p:nvSpPr>
                <p:cNvPr id="248"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49"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19" name="그룹 218"/>
            <p:cNvGrpSpPr/>
            <p:nvPr/>
          </p:nvGrpSpPr>
          <p:grpSpPr>
            <a:xfrm>
              <a:off x="4883238" y="1501919"/>
              <a:ext cx="730522" cy="587706"/>
              <a:chOff x="4912558" y="1588387"/>
              <a:chExt cx="581598" cy="467897"/>
            </a:xfrm>
          </p:grpSpPr>
          <p:grpSp>
            <p:nvGrpSpPr>
              <p:cNvPr id="243" name="Group 31"/>
              <p:cNvGrpSpPr>
                <a:grpSpLocks/>
              </p:cNvGrpSpPr>
              <p:nvPr/>
            </p:nvGrpSpPr>
            <p:grpSpPr bwMode="auto">
              <a:xfrm>
                <a:off x="4964112" y="1597496"/>
                <a:ext cx="469901" cy="458788"/>
                <a:chOff x="1751" y="1509"/>
                <a:chExt cx="296" cy="289"/>
              </a:xfrm>
            </p:grpSpPr>
            <p:sp>
              <p:nvSpPr>
                <p:cNvPr id="244"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45"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solidFill>
                  <a:schemeClr val="accent6">
                    <a:lumMod val="60000"/>
                    <a:lumOff val="40000"/>
                  </a:schemeClr>
                </a:solidFill>
                <a:ln w="25400" cap="rnd" cmpd="sng">
                  <a:solidFill>
                    <a:schemeClr val="tx1"/>
                  </a:solidFill>
                  <a:prstDash val="solid"/>
                  <a:round/>
                  <a:headEnd type="none" w="med" len="med"/>
                  <a:tailEnd type="none" w="med" len="med"/>
                </a:ln>
                <a:effectLst/>
              </p:spPr>
              <p:txBody>
                <a:bodyPr/>
                <a:lstStyle/>
                <a:p>
                  <a:endParaRPr lang="en-US" sz="2800"/>
                </a:p>
              </p:txBody>
            </p:sp>
          </p:grpSp>
          <p:sp>
            <p:nvSpPr>
              <p:cNvPr id="242"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220"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221"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22"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223" name="그룹 222"/>
            <p:cNvGrpSpPr/>
            <p:nvPr/>
          </p:nvGrpSpPr>
          <p:grpSpPr>
            <a:xfrm>
              <a:off x="6457731" y="1513359"/>
              <a:ext cx="722955" cy="576264"/>
              <a:chOff x="6448768" y="1597496"/>
              <a:chExt cx="575573" cy="458788"/>
            </a:xfrm>
          </p:grpSpPr>
          <p:sp>
            <p:nvSpPr>
              <p:cNvPr id="238"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239" name="Group 38"/>
              <p:cNvGrpSpPr>
                <a:grpSpLocks/>
              </p:cNvGrpSpPr>
              <p:nvPr/>
            </p:nvGrpSpPr>
            <p:grpSpPr bwMode="auto">
              <a:xfrm>
                <a:off x="6469066" y="1597496"/>
                <a:ext cx="515938" cy="458788"/>
                <a:chOff x="2687" y="1509"/>
                <a:chExt cx="325" cy="289"/>
              </a:xfrm>
            </p:grpSpPr>
            <p:sp>
              <p:nvSpPr>
                <p:cNvPr id="240"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41"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24" name="그룹 223"/>
            <p:cNvGrpSpPr/>
            <p:nvPr/>
          </p:nvGrpSpPr>
          <p:grpSpPr>
            <a:xfrm>
              <a:off x="7263251" y="1511001"/>
              <a:ext cx="730521" cy="578628"/>
              <a:chOff x="7317499" y="1595615"/>
              <a:chExt cx="581600" cy="460669"/>
            </a:xfrm>
          </p:grpSpPr>
          <p:sp>
            <p:nvSpPr>
              <p:cNvPr id="234" name="Rectangle 41"/>
              <p:cNvSpPr>
                <a:spLocks noChangeArrowheads="1"/>
              </p:cNvSpPr>
              <p:nvPr/>
            </p:nvSpPr>
            <p:spPr bwMode="auto">
              <a:xfrm>
                <a:off x="7317499"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235" name="Group 42"/>
              <p:cNvGrpSpPr>
                <a:grpSpLocks/>
              </p:cNvGrpSpPr>
              <p:nvPr/>
            </p:nvGrpSpPr>
            <p:grpSpPr bwMode="auto">
              <a:xfrm>
                <a:off x="7375529" y="1597496"/>
                <a:ext cx="461963" cy="458788"/>
                <a:chOff x="3230" y="1509"/>
                <a:chExt cx="291" cy="289"/>
              </a:xfrm>
            </p:grpSpPr>
            <p:sp>
              <p:nvSpPr>
                <p:cNvPr id="236" name="Freeform 43"/>
                <p:cNvSpPr>
                  <a:spLocks/>
                </p:cNvSpPr>
                <p:nvPr/>
              </p:nvSpPr>
              <p:spPr bwMode="auto">
                <a:xfrm>
                  <a:off x="3230"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37" name="Freeform 44"/>
                <p:cNvSpPr>
                  <a:spLocks/>
                </p:cNvSpPr>
                <p:nvPr/>
              </p:nvSpPr>
              <p:spPr bwMode="auto">
                <a:xfrm>
                  <a:off x="3378"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225"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226"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227"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228"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229"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230"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231"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232"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233"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sp>
        <p:nvSpPr>
          <p:cNvPr id="252" name="Line 6"/>
          <p:cNvSpPr>
            <a:spLocks noChangeShapeType="1"/>
          </p:cNvSpPr>
          <p:nvPr/>
        </p:nvSpPr>
        <p:spPr bwMode="auto">
          <a:xfrm flipH="1">
            <a:off x="6210103" y="1940708"/>
            <a:ext cx="1275375" cy="709264"/>
          </a:xfrm>
          <a:prstGeom prst="line">
            <a:avLst/>
          </a:prstGeom>
          <a:noFill/>
          <a:ln w="28575">
            <a:solidFill>
              <a:srgbClr val="009900"/>
            </a:solidFill>
            <a:round/>
            <a:headEnd/>
            <a:tailEnd type="triangle" w="med" len="med"/>
          </a:ln>
          <a:effectLst/>
        </p:spPr>
        <p:txBody>
          <a:bodyPr/>
          <a:lstStyle/>
          <a:p>
            <a:endParaRPr lang="en-US"/>
          </a:p>
        </p:txBody>
      </p:sp>
      <p:sp>
        <p:nvSpPr>
          <p:cNvPr id="253" name="Line 7"/>
          <p:cNvSpPr>
            <a:spLocks noChangeShapeType="1"/>
          </p:cNvSpPr>
          <p:nvPr/>
        </p:nvSpPr>
        <p:spPr bwMode="auto">
          <a:xfrm flipH="1">
            <a:off x="6939873" y="1948220"/>
            <a:ext cx="542665" cy="1665432"/>
          </a:xfrm>
          <a:prstGeom prst="line">
            <a:avLst/>
          </a:prstGeom>
          <a:noFill/>
          <a:ln w="28575">
            <a:solidFill>
              <a:srgbClr val="009900"/>
            </a:solidFill>
            <a:round/>
            <a:headEnd/>
            <a:tailEnd type="triangle" w="med" len="med"/>
          </a:ln>
          <a:effectLst/>
        </p:spPr>
        <p:txBody>
          <a:bodyPr/>
          <a:lstStyle/>
          <a:p>
            <a:endParaRPr lang="en-US"/>
          </a:p>
        </p:txBody>
      </p:sp>
      <p:sp>
        <p:nvSpPr>
          <p:cNvPr id="254" name="Multiply 26"/>
          <p:cNvSpPr/>
          <p:nvPr/>
        </p:nvSpPr>
        <p:spPr>
          <a:xfrm>
            <a:off x="8592736" y="1839228"/>
            <a:ext cx="999213" cy="914591"/>
          </a:xfrm>
          <a:prstGeom prst="mathMultiply">
            <a:avLst>
              <a:gd name="adj1" fmla="val 906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슬라이드 번호 개체 틀 1"/>
          <p:cNvSpPr>
            <a:spLocks noGrp="1"/>
          </p:cNvSpPr>
          <p:nvPr>
            <p:ph type="sldNum" sz="quarter" idx="12"/>
          </p:nvPr>
        </p:nvSpPr>
        <p:spPr/>
        <p:txBody>
          <a:bodyPr/>
          <a:lstStyle/>
          <a:p>
            <a:pPr>
              <a:defRPr/>
            </a:pPr>
            <a:fld id="{F9E35EC6-F145-4FFC-92A9-7AB97ABAE7EB}" type="slidenum">
              <a:rPr lang="en-US" smtClean="0"/>
              <a:pPr>
                <a:defRPr/>
              </a:pPr>
              <a:t>6</a:t>
            </a:fld>
            <a:endParaRPr lang="en-US"/>
          </a:p>
        </p:txBody>
      </p:sp>
    </p:spTree>
    <p:extLst>
      <p:ext uri="{BB962C8B-B14F-4D97-AF65-F5344CB8AC3E}">
        <p14:creationId xmlns:p14="http://schemas.microsoft.com/office/powerpoint/2010/main" val="317510274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80" name="Rectangle 8"/>
          <p:cNvSpPr>
            <a:spLocks noGrp="1" noChangeArrowheads="1"/>
          </p:cNvSpPr>
          <p:nvPr>
            <p:ph type="title"/>
          </p:nvPr>
        </p:nvSpPr>
        <p:spPr>
          <a:noFill/>
          <a:ln/>
        </p:spPr>
        <p:txBody>
          <a:bodyPr wrap="none"/>
          <a:lstStyle/>
          <a:p>
            <a:r>
              <a:rPr lang="en-US" dirty="0" smtClean="0"/>
              <a:t>Fixing Data Hazards - Stalls</a:t>
            </a:r>
            <a:endParaRPr lang="en-US" dirty="0"/>
          </a:p>
        </p:txBody>
      </p:sp>
      <p:sp>
        <p:nvSpPr>
          <p:cNvPr id="140" name="Rectangle 9"/>
          <p:cNvSpPr>
            <a:spLocks noChangeArrowheads="1"/>
          </p:cNvSpPr>
          <p:nvPr/>
        </p:nvSpPr>
        <p:spPr bwMode="auto">
          <a:xfrm>
            <a:off x="1822808" y="1389534"/>
            <a:ext cx="418385" cy="4829527"/>
          </a:xfrm>
          <a:prstGeom prst="rect">
            <a:avLst/>
          </a:prstGeom>
          <a:noFill/>
          <a:ln w="12700">
            <a:noFill/>
            <a:miter lim="800000"/>
            <a:headEnd/>
            <a:tailEnd/>
          </a:ln>
          <a:effectLst/>
        </p:spPr>
        <p:txBody>
          <a:bodyPr wrap="none" lIns="90488" tIns="44450" rIns="90488" bIns="44450">
            <a:spAutoFit/>
          </a:bodyPr>
          <a:lstStyle/>
          <a:p>
            <a:pPr algn="ctr"/>
            <a:r>
              <a:rPr lang="en-US" sz="2800" i="1" dirty="0"/>
              <a:t>I</a:t>
            </a:r>
          </a:p>
          <a:p>
            <a:pPr algn="ctr"/>
            <a:r>
              <a:rPr lang="en-US" sz="2800" i="1" dirty="0"/>
              <a:t>n</a:t>
            </a:r>
          </a:p>
          <a:p>
            <a:pPr algn="ctr"/>
            <a:r>
              <a:rPr lang="en-US" sz="2800" i="1" dirty="0"/>
              <a:t>s</a:t>
            </a:r>
          </a:p>
          <a:p>
            <a:pPr algn="ctr"/>
            <a:r>
              <a:rPr lang="en-US" sz="2800" i="1" dirty="0"/>
              <a:t>t</a:t>
            </a:r>
          </a:p>
          <a:p>
            <a:pPr algn="ctr"/>
            <a:r>
              <a:rPr lang="en-US" sz="2800" i="1" dirty="0"/>
              <a:t>r.</a:t>
            </a:r>
          </a:p>
          <a:p>
            <a:pPr algn="ctr"/>
            <a:endParaRPr lang="en-US" sz="2800" i="1" dirty="0"/>
          </a:p>
          <a:p>
            <a:pPr algn="ctr"/>
            <a:r>
              <a:rPr lang="en-US" sz="2800" i="1" dirty="0"/>
              <a:t>O</a:t>
            </a:r>
          </a:p>
          <a:p>
            <a:pPr algn="ctr"/>
            <a:r>
              <a:rPr lang="en-US" sz="2800" i="1" dirty="0"/>
              <a:t>r</a:t>
            </a:r>
          </a:p>
          <a:p>
            <a:pPr algn="ctr"/>
            <a:r>
              <a:rPr lang="en-US" sz="2800" i="1" dirty="0"/>
              <a:t>d</a:t>
            </a:r>
          </a:p>
          <a:p>
            <a:pPr algn="ctr"/>
            <a:r>
              <a:rPr lang="en-US" sz="2800" i="1" dirty="0"/>
              <a:t>e</a:t>
            </a:r>
          </a:p>
          <a:p>
            <a:pPr algn="ctr"/>
            <a:r>
              <a:rPr lang="en-US" sz="2800" i="1" dirty="0"/>
              <a:t>r</a:t>
            </a:r>
          </a:p>
        </p:txBody>
      </p:sp>
      <p:sp>
        <p:nvSpPr>
          <p:cNvPr id="141" name="Line 10"/>
          <p:cNvSpPr>
            <a:spLocks noChangeShapeType="1"/>
          </p:cNvSpPr>
          <p:nvPr/>
        </p:nvSpPr>
        <p:spPr bwMode="auto">
          <a:xfrm>
            <a:off x="3657600" y="1068859"/>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42" name="Rectangle 11"/>
          <p:cNvSpPr>
            <a:spLocks noChangeArrowheads="1"/>
          </p:cNvSpPr>
          <p:nvPr/>
        </p:nvSpPr>
        <p:spPr bwMode="auto">
          <a:xfrm>
            <a:off x="2286001" y="1495896"/>
            <a:ext cx="1285609" cy="520655"/>
          </a:xfrm>
          <a:prstGeom prst="rect">
            <a:avLst/>
          </a:prstGeom>
          <a:noFill/>
          <a:ln w="12700">
            <a:noFill/>
            <a:miter lim="800000"/>
            <a:headEnd/>
            <a:tailEnd/>
          </a:ln>
          <a:effectLst/>
        </p:spPr>
        <p:txBody>
          <a:bodyPr wrap="none" lIns="90488" tIns="44450" rIns="90488" bIns="44450">
            <a:spAutoFit/>
          </a:bodyPr>
          <a:lstStyle/>
          <a:p>
            <a:r>
              <a:rPr lang="en-US" sz="2800" b="1" dirty="0"/>
              <a:t>add </a:t>
            </a:r>
            <a:r>
              <a:rPr lang="en-US" sz="2800" b="1" dirty="0">
                <a:solidFill>
                  <a:srgbClr val="3333CC"/>
                </a:solidFill>
              </a:rPr>
              <a:t>$1</a:t>
            </a:r>
            <a:r>
              <a:rPr lang="en-US" sz="2800" b="1" dirty="0"/>
              <a:t>,</a:t>
            </a:r>
          </a:p>
        </p:txBody>
      </p:sp>
      <p:sp>
        <p:nvSpPr>
          <p:cNvPr id="143" name="Line 12"/>
          <p:cNvSpPr>
            <a:spLocks noChangeShapeType="1"/>
          </p:cNvSpPr>
          <p:nvPr/>
        </p:nvSpPr>
        <p:spPr bwMode="auto">
          <a:xfrm>
            <a:off x="4838700" y="1195859"/>
            <a:ext cx="0" cy="5148000"/>
          </a:xfrm>
          <a:prstGeom prst="line">
            <a:avLst/>
          </a:prstGeom>
          <a:noFill/>
          <a:ln w="25400">
            <a:solidFill>
              <a:schemeClr val="tx1"/>
            </a:solidFill>
            <a:prstDash val="sysDot"/>
            <a:round/>
            <a:headEnd/>
            <a:tailEnd/>
          </a:ln>
          <a:effectLst/>
        </p:spPr>
        <p:txBody>
          <a:bodyPr wrap="none" anchor="ctr"/>
          <a:lstStyle/>
          <a:p>
            <a:endParaRPr lang="en-US" sz="2800"/>
          </a:p>
        </p:txBody>
      </p:sp>
      <p:sp>
        <p:nvSpPr>
          <p:cNvPr id="144" name="Line 13"/>
          <p:cNvSpPr>
            <a:spLocks noChangeShapeType="1"/>
          </p:cNvSpPr>
          <p:nvPr/>
        </p:nvSpPr>
        <p:spPr bwMode="auto">
          <a:xfrm>
            <a:off x="5625909" y="1195859"/>
            <a:ext cx="0" cy="5148000"/>
          </a:xfrm>
          <a:prstGeom prst="line">
            <a:avLst/>
          </a:prstGeom>
          <a:noFill/>
          <a:ln w="25400">
            <a:solidFill>
              <a:schemeClr val="tx1"/>
            </a:solidFill>
            <a:prstDash val="sysDot"/>
            <a:round/>
            <a:headEnd/>
            <a:tailEnd/>
          </a:ln>
          <a:effectLst/>
        </p:spPr>
        <p:txBody>
          <a:bodyPr wrap="none" anchor="ctr"/>
          <a:lstStyle/>
          <a:p>
            <a:endParaRPr lang="en-US" sz="2800"/>
          </a:p>
        </p:txBody>
      </p:sp>
      <p:sp>
        <p:nvSpPr>
          <p:cNvPr id="145" name="Line 14"/>
          <p:cNvSpPr>
            <a:spLocks noChangeShapeType="1"/>
          </p:cNvSpPr>
          <p:nvPr/>
        </p:nvSpPr>
        <p:spPr bwMode="auto">
          <a:xfrm>
            <a:off x="6413118" y="1195859"/>
            <a:ext cx="0" cy="5148000"/>
          </a:xfrm>
          <a:prstGeom prst="line">
            <a:avLst/>
          </a:prstGeom>
          <a:noFill/>
          <a:ln w="25400">
            <a:solidFill>
              <a:schemeClr val="tx1"/>
            </a:solidFill>
            <a:prstDash val="sysDot"/>
            <a:round/>
            <a:headEnd/>
            <a:tailEnd/>
          </a:ln>
          <a:effectLst/>
        </p:spPr>
        <p:txBody>
          <a:bodyPr wrap="none" anchor="ctr"/>
          <a:lstStyle/>
          <a:p>
            <a:endParaRPr lang="en-US"/>
          </a:p>
        </p:txBody>
      </p:sp>
      <p:sp>
        <p:nvSpPr>
          <p:cNvPr id="146" name="Line 15"/>
          <p:cNvSpPr>
            <a:spLocks noChangeShapeType="1"/>
          </p:cNvSpPr>
          <p:nvPr/>
        </p:nvSpPr>
        <p:spPr bwMode="auto">
          <a:xfrm>
            <a:off x="7200327" y="1195859"/>
            <a:ext cx="0" cy="5148000"/>
          </a:xfrm>
          <a:prstGeom prst="line">
            <a:avLst/>
          </a:prstGeom>
          <a:noFill/>
          <a:ln w="25400">
            <a:solidFill>
              <a:schemeClr val="tx1"/>
            </a:solidFill>
            <a:prstDash val="sysDot"/>
            <a:round/>
            <a:headEnd/>
            <a:tailEnd/>
          </a:ln>
          <a:effectLst/>
        </p:spPr>
        <p:txBody>
          <a:bodyPr wrap="none" anchor="ctr"/>
          <a:lstStyle/>
          <a:p>
            <a:endParaRPr lang="en-US"/>
          </a:p>
        </p:txBody>
      </p:sp>
      <p:sp>
        <p:nvSpPr>
          <p:cNvPr id="147" name="Line 16"/>
          <p:cNvSpPr>
            <a:spLocks noChangeShapeType="1"/>
          </p:cNvSpPr>
          <p:nvPr/>
        </p:nvSpPr>
        <p:spPr bwMode="auto">
          <a:xfrm>
            <a:off x="7987536" y="1195859"/>
            <a:ext cx="0" cy="5148000"/>
          </a:xfrm>
          <a:prstGeom prst="line">
            <a:avLst/>
          </a:prstGeom>
          <a:noFill/>
          <a:ln w="25400">
            <a:solidFill>
              <a:schemeClr val="tx1"/>
            </a:solidFill>
            <a:prstDash val="sysDot"/>
            <a:round/>
            <a:headEnd/>
            <a:tailEnd/>
          </a:ln>
          <a:effectLst/>
        </p:spPr>
        <p:txBody>
          <a:bodyPr wrap="none" anchor="ctr"/>
          <a:lstStyle/>
          <a:p>
            <a:endParaRPr lang="en-US"/>
          </a:p>
        </p:txBody>
      </p:sp>
      <p:sp>
        <p:nvSpPr>
          <p:cNvPr id="148" name="Line 17"/>
          <p:cNvSpPr>
            <a:spLocks noChangeShapeType="1"/>
          </p:cNvSpPr>
          <p:nvPr/>
        </p:nvSpPr>
        <p:spPr bwMode="auto">
          <a:xfrm>
            <a:off x="8774745" y="1195859"/>
            <a:ext cx="0" cy="5148000"/>
          </a:xfrm>
          <a:prstGeom prst="line">
            <a:avLst/>
          </a:prstGeom>
          <a:noFill/>
          <a:ln w="25400">
            <a:solidFill>
              <a:schemeClr val="tx1"/>
            </a:solidFill>
            <a:prstDash val="sysDot"/>
            <a:round/>
            <a:headEnd/>
            <a:tailEnd/>
          </a:ln>
          <a:effectLst/>
        </p:spPr>
        <p:txBody>
          <a:bodyPr wrap="none" anchor="ctr"/>
          <a:lstStyle/>
          <a:p>
            <a:endParaRPr lang="en-US"/>
          </a:p>
        </p:txBody>
      </p:sp>
      <p:sp>
        <p:nvSpPr>
          <p:cNvPr id="149" name="Line 18"/>
          <p:cNvSpPr>
            <a:spLocks noChangeShapeType="1"/>
          </p:cNvSpPr>
          <p:nvPr/>
        </p:nvSpPr>
        <p:spPr bwMode="auto">
          <a:xfrm>
            <a:off x="9561954" y="1195859"/>
            <a:ext cx="0" cy="5148000"/>
          </a:xfrm>
          <a:prstGeom prst="line">
            <a:avLst/>
          </a:prstGeom>
          <a:noFill/>
          <a:ln w="25400">
            <a:solidFill>
              <a:schemeClr val="tx1"/>
            </a:solidFill>
            <a:prstDash val="sysDot"/>
            <a:round/>
            <a:headEnd/>
            <a:tailEnd/>
          </a:ln>
          <a:effectLst/>
        </p:spPr>
        <p:txBody>
          <a:bodyPr wrap="none" anchor="ctr"/>
          <a:lstStyle/>
          <a:p>
            <a:endParaRPr lang="en-US"/>
          </a:p>
        </p:txBody>
      </p:sp>
      <p:sp>
        <p:nvSpPr>
          <p:cNvPr id="150" name="Line 19"/>
          <p:cNvSpPr>
            <a:spLocks noChangeShapeType="1"/>
          </p:cNvSpPr>
          <p:nvPr/>
        </p:nvSpPr>
        <p:spPr bwMode="auto">
          <a:xfrm>
            <a:off x="10349165" y="1195859"/>
            <a:ext cx="0" cy="5148000"/>
          </a:xfrm>
          <a:prstGeom prst="line">
            <a:avLst/>
          </a:prstGeom>
          <a:noFill/>
          <a:ln w="25400">
            <a:solidFill>
              <a:schemeClr val="tx1"/>
            </a:solidFill>
            <a:prstDash val="sysDot"/>
            <a:round/>
            <a:headEnd/>
            <a:tailEnd/>
          </a:ln>
          <a:effectLst/>
        </p:spPr>
        <p:txBody>
          <a:bodyPr wrap="none" anchor="ctr"/>
          <a:lstStyle/>
          <a:p>
            <a:endParaRPr lang="en-US"/>
          </a:p>
        </p:txBody>
      </p:sp>
      <p:sp>
        <p:nvSpPr>
          <p:cNvPr id="151" name="Line 20"/>
          <p:cNvSpPr>
            <a:spLocks noChangeShapeType="1"/>
          </p:cNvSpPr>
          <p:nvPr/>
        </p:nvSpPr>
        <p:spPr bwMode="auto">
          <a:xfrm>
            <a:off x="2209800" y="1597496"/>
            <a:ext cx="0" cy="4495800"/>
          </a:xfrm>
          <a:prstGeom prst="line">
            <a:avLst/>
          </a:prstGeom>
          <a:noFill/>
          <a:ln w="28575">
            <a:solidFill>
              <a:schemeClr val="tx1"/>
            </a:solidFill>
            <a:round/>
            <a:headEnd/>
            <a:tailEnd type="triangle" w="med" len="med"/>
          </a:ln>
          <a:effectLst/>
        </p:spPr>
        <p:txBody>
          <a:bodyPr/>
          <a:lstStyle/>
          <a:p>
            <a:endParaRPr lang="en-US" sz="2800"/>
          </a:p>
        </p:txBody>
      </p:sp>
      <p:grpSp>
        <p:nvGrpSpPr>
          <p:cNvPr id="152" name="그룹 151"/>
          <p:cNvGrpSpPr/>
          <p:nvPr/>
        </p:nvGrpSpPr>
        <p:grpSpPr>
          <a:xfrm>
            <a:off x="4069136" y="1325166"/>
            <a:ext cx="3924636" cy="1017342"/>
            <a:chOff x="4069136" y="1325166"/>
            <a:chExt cx="3924636" cy="1017342"/>
          </a:xfrm>
        </p:grpSpPr>
        <p:grpSp>
          <p:nvGrpSpPr>
            <p:cNvPr id="153" name="Group 22"/>
            <p:cNvGrpSpPr>
              <a:grpSpLocks/>
            </p:cNvGrpSpPr>
            <p:nvPr/>
          </p:nvGrpSpPr>
          <p:grpSpPr bwMode="auto">
            <a:xfrm>
              <a:off x="5764781" y="1325166"/>
              <a:ext cx="521281" cy="961288"/>
              <a:chOff x="2204" y="1413"/>
              <a:chExt cx="273" cy="481"/>
            </a:xfrm>
          </p:grpSpPr>
          <p:sp>
            <p:nvSpPr>
              <p:cNvPr id="186"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187"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154" name="Group 25"/>
            <p:cNvGrpSpPr>
              <a:grpSpLocks/>
            </p:cNvGrpSpPr>
            <p:nvPr/>
          </p:nvGrpSpPr>
          <p:grpSpPr bwMode="auto">
            <a:xfrm>
              <a:off x="4069136" y="1511365"/>
              <a:ext cx="683942" cy="578258"/>
              <a:chOff x="1288" y="1508"/>
              <a:chExt cx="343" cy="290"/>
            </a:xfrm>
          </p:grpSpPr>
          <p:sp>
            <p:nvSpPr>
              <p:cNvPr id="182"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183" name="Group 27"/>
              <p:cNvGrpSpPr>
                <a:grpSpLocks/>
              </p:cNvGrpSpPr>
              <p:nvPr/>
            </p:nvGrpSpPr>
            <p:grpSpPr bwMode="auto">
              <a:xfrm>
                <a:off x="1288" y="1509"/>
                <a:ext cx="343" cy="289"/>
                <a:chOff x="1288" y="1509"/>
                <a:chExt cx="343" cy="289"/>
              </a:xfrm>
            </p:grpSpPr>
            <p:sp>
              <p:nvSpPr>
                <p:cNvPr id="184"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85"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155" name="그룹 154"/>
            <p:cNvGrpSpPr/>
            <p:nvPr/>
          </p:nvGrpSpPr>
          <p:grpSpPr>
            <a:xfrm>
              <a:off x="4883238" y="1501919"/>
              <a:ext cx="730522" cy="587706"/>
              <a:chOff x="4912558" y="1588387"/>
              <a:chExt cx="581598" cy="467897"/>
            </a:xfrm>
          </p:grpSpPr>
          <p:sp>
            <p:nvSpPr>
              <p:cNvPr id="178"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179" name="Group 31"/>
              <p:cNvGrpSpPr>
                <a:grpSpLocks/>
              </p:cNvGrpSpPr>
              <p:nvPr/>
            </p:nvGrpSpPr>
            <p:grpSpPr bwMode="auto">
              <a:xfrm>
                <a:off x="4964112" y="1597496"/>
                <a:ext cx="469901" cy="458788"/>
                <a:chOff x="1751" y="1509"/>
                <a:chExt cx="296" cy="289"/>
              </a:xfrm>
            </p:grpSpPr>
            <p:sp>
              <p:nvSpPr>
                <p:cNvPr id="180"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81"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156"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157"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58"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159" name="그룹 158"/>
            <p:cNvGrpSpPr/>
            <p:nvPr/>
          </p:nvGrpSpPr>
          <p:grpSpPr>
            <a:xfrm>
              <a:off x="6457731" y="1513359"/>
              <a:ext cx="722955" cy="576264"/>
              <a:chOff x="6448768" y="1597496"/>
              <a:chExt cx="575573" cy="458788"/>
            </a:xfrm>
          </p:grpSpPr>
          <p:sp>
            <p:nvSpPr>
              <p:cNvPr id="174"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175" name="Group 38"/>
              <p:cNvGrpSpPr>
                <a:grpSpLocks/>
              </p:cNvGrpSpPr>
              <p:nvPr/>
            </p:nvGrpSpPr>
            <p:grpSpPr bwMode="auto">
              <a:xfrm>
                <a:off x="6469066" y="1597496"/>
                <a:ext cx="515938" cy="458788"/>
                <a:chOff x="2687" y="1509"/>
                <a:chExt cx="325" cy="289"/>
              </a:xfrm>
            </p:grpSpPr>
            <p:sp>
              <p:nvSpPr>
                <p:cNvPr id="176"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77"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160" name="그룹 159"/>
            <p:cNvGrpSpPr/>
            <p:nvPr/>
          </p:nvGrpSpPr>
          <p:grpSpPr>
            <a:xfrm>
              <a:off x="7263251" y="1511001"/>
              <a:ext cx="730521" cy="578628"/>
              <a:chOff x="7317499" y="1595615"/>
              <a:chExt cx="581600" cy="460669"/>
            </a:xfrm>
          </p:grpSpPr>
          <p:grpSp>
            <p:nvGrpSpPr>
              <p:cNvPr id="170" name="Group 42"/>
              <p:cNvGrpSpPr>
                <a:grpSpLocks/>
              </p:cNvGrpSpPr>
              <p:nvPr/>
            </p:nvGrpSpPr>
            <p:grpSpPr bwMode="auto">
              <a:xfrm>
                <a:off x="7375529" y="1597496"/>
                <a:ext cx="461963" cy="458788"/>
                <a:chOff x="3230" y="1509"/>
                <a:chExt cx="291" cy="289"/>
              </a:xfrm>
            </p:grpSpPr>
            <p:sp>
              <p:nvSpPr>
                <p:cNvPr id="172" name="Freeform 43"/>
                <p:cNvSpPr>
                  <a:spLocks/>
                </p:cNvSpPr>
                <p:nvPr/>
              </p:nvSpPr>
              <p:spPr bwMode="auto">
                <a:xfrm>
                  <a:off x="3230"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solidFill>
                  <a:schemeClr val="accent1">
                    <a:lumMod val="60000"/>
                    <a:lumOff val="40000"/>
                  </a:schemeClr>
                </a:solidFill>
                <a:ln w="25400" cap="rnd" cmpd="sng">
                  <a:solidFill>
                    <a:schemeClr val="tx1"/>
                  </a:solidFill>
                  <a:prstDash val="solid"/>
                  <a:round/>
                  <a:headEnd type="none" w="med" len="med"/>
                  <a:tailEnd type="none" w="med" len="med"/>
                </a:ln>
                <a:effectLst/>
              </p:spPr>
              <p:txBody>
                <a:bodyPr/>
                <a:lstStyle/>
                <a:p>
                  <a:endParaRPr lang="en-US" sz="2800"/>
                </a:p>
              </p:txBody>
            </p:sp>
            <p:sp>
              <p:nvSpPr>
                <p:cNvPr id="173" name="Freeform 44"/>
                <p:cNvSpPr>
                  <a:spLocks/>
                </p:cNvSpPr>
                <p:nvPr/>
              </p:nvSpPr>
              <p:spPr bwMode="auto">
                <a:xfrm>
                  <a:off x="3378"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171" name="Rectangle 41"/>
              <p:cNvSpPr>
                <a:spLocks noChangeArrowheads="1"/>
              </p:cNvSpPr>
              <p:nvPr/>
            </p:nvSpPr>
            <p:spPr bwMode="auto">
              <a:xfrm>
                <a:off x="7317499"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161"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162"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163"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164"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165"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166"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167"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168"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169"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sp>
        <p:nvSpPr>
          <p:cNvPr id="188" name="Rectangle 55"/>
          <p:cNvSpPr>
            <a:spLocks noChangeArrowheads="1"/>
          </p:cNvSpPr>
          <p:nvPr/>
        </p:nvSpPr>
        <p:spPr bwMode="auto">
          <a:xfrm>
            <a:off x="2286001" y="4192530"/>
            <a:ext cx="2074287" cy="520655"/>
          </a:xfrm>
          <a:prstGeom prst="rect">
            <a:avLst/>
          </a:prstGeom>
          <a:noFill/>
          <a:ln w="12700">
            <a:noFill/>
            <a:miter lim="800000"/>
            <a:headEnd/>
            <a:tailEnd/>
          </a:ln>
          <a:effectLst/>
        </p:spPr>
        <p:txBody>
          <a:bodyPr wrap="none" lIns="90488" tIns="44450" rIns="90488" bIns="44450">
            <a:spAutoFit/>
          </a:bodyPr>
          <a:lstStyle/>
          <a:p>
            <a:r>
              <a:rPr lang="en-US" sz="2800" b="1" dirty="0"/>
              <a:t>sub $4,</a:t>
            </a:r>
            <a:r>
              <a:rPr lang="en-US" sz="2800" b="1" dirty="0">
                <a:solidFill>
                  <a:srgbClr val="009900"/>
                </a:solidFill>
              </a:rPr>
              <a:t>$1</a:t>
            </a:r>
            <a:r>
              <a:rPr lang="en-US" sz="2800" b="1" dirty="0"/>
              <a:t>,$5</a:t>
            </a:r>
          </a:p>
        </p:txBody>
      </p:sp>
      <p:sp>
        <p:nvSpPr>
          <p:cNvPr id="189" name="Rectangle 56"/>
          <p:cNvSpPr>
            <a:spLocks noChangeArrowheads="1"/>
          </p:cNvSpPr>
          <p:nvPr/>
        </p:nvSpPr>
        <p:spPr bwMode="auto">
          <a:xfrm>
            <a:off x="2324101" y="5333943"/>
            <a:ext cx="2109553" cy="520655"/>
          </a:xfrm>
          <a:prstGeom prst="rect">
            <a:avLst/>
          </a:prstGeom>
          <a:noFill/>
          <a:ln w="12700">
            <a:noFill/>
            <a:miter lim="800000"/>
            <a:headEnd/>
            <a:tailEnd/>
          </a:ln>
          <a:effectLst/>
        </p:spPr>
        <p:txBody>
          <a:bodyPr wrap="none" lIns="90488" tIns="44450" rIns="90488" bIns="44450">
            <a:spAutoFit/>
          </a:bodyPr>
          <a:lstStyle/>
          <a:p>
            <a:r>
              <a:rPr lang="en-US" sz="2800" b="1" dirty="0"/>
              <a:t>and $6,$7,</a:t>
            </a:r>
            <a:r>
              <a:rPr lang="en-US" sz="2800" b="1" dirty="0">
                <a:solidFill>
                  <a:srgbClr val="009900"/>
                </a:solidFill>
              </a:rPr>
              <a:t>$1</a:t>
            </a:r>
          </a:p>
        </p:txBody>
      </p:sp>
      <p:grpSp>
        <p:nvGrpSpPr>
          <p:cNvPr id="190" name="그룹 189"/>
          <p:cNvGrpSpPr/>
          <p:nvPr/>
        </p:nvGrpSpPr>
        <p:grpSpPr>
          <a:xfrm>
            <a:off x="6444722" y="4002709"/>
            <a:ext cx="3924636" cy="1017342"/>
            <a:chOff x="4069136" y="1325166"/>
            <a:chExt cx="3924636" cy="1017342"/>
          </a:xfrm>
        </p:grpSpPr>
        <p:grpSp>
          <p:nvGrpSpPr>
            <p:cNvPr id="191" name="Group 22"/>
            <p:cNvGrpSpPr>
              <a:grpSpLocks/>
            </p:cNvGrpSpPr>
            <p:nvPr/>
          </p:nvGrpSpPr>
          <p:grpSpPr bwMode="auto">
            <a:xfrm>
              <a:off x="5764781" y="1325166"/>
              <a:ext cx="521281" cy="961288"/>
              <a:chOff x="2204" y="1413"/>
              <a:chExt cx="273" cy="481"/>
            </a:xfrm>
          </p:grpSpPr>
          <p:sp>
            <p:nvSpPr>
              <p:cNvPr id="224"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225"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192" name="Group 25"/>
            <p:cNvGrpSpPr>
              <a:grpSpLocks/>
            </p:cNvGrpSpPr>
            <p:nvPr/>
          </p:nvGrpSpPr>
          <p:grpSpPr bwMode="auto">
            <a:xfrm>
              <a:off x="4069136" y="1511365"/>
              <a:ext cx="683942" cy="578258"/>
              <a:chOff x="1288" y="1508"/>
              <a:chExt cx="343" cy="290"/>
            </a:xfrm>
          </p:grpSpPr>
          <p:sp>
            <p:nvSpPr>
              <p:cNvPr id="220"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221" name="Group 27"/>
              <p:cNvGrpSpPr>
                <a:grpSpLocks/>
              </p:cNvGrpSpPr>
              <p:nvPr/>
            </p:nvGrpSpPr>
            <p:grpSpPr bwMode="auto">
              <a:xfrm>
                <a:off x="1288" y="1509"/>
                <a:ext cx="343" cy="289"/>
                <a:chOff x="1288" y="1509"/>
                <a:chExt cx="343" cy="289"/>
              </a:xfrm>
            </p:grpSpPr>
            <p:sp>
              <p:nvSpPr>
                <p:cNvPr id="222"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23"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193" name="그룹 192"/>
            <p:cNvGrpSpPr/>
            <p:nvPr/>
          </p:nvGrpSpPr>
          <p:grpSpPr>
            <a:xfrm>
              <a:off x="4883238" y="1501919"/>
              <a:ext cx="730522" cy="587706"/>
              <a:chOff x="4912558" y="1588387"/>
              <a:chExt cx="581598" cy="467897"/>
            </a:xfrm>
          </p:grpSpPr>
          <p:grpSp>
            <p:nvGrpSpPr>
              <p:cNvPr id="216" name="Group 31"/>
              <p:cNvGrpSpPr>
                <a:grpSpLocks/>
              </p:cNvGrpSpPr>
              <p:nvPr/>
            </p:nvGrpSpPr>
            <p:grpSpPr bwMode="auto">
              <a:xfrm>
                <a:off x="4964112" y="1597496"/>
                <a:ext cx="469901" cy="458788"/>
                <a:chOff x="1751" y="1509"/>
                <a:chExt cx="296" cy="289"/>
              </a:xfrm>
            </p:grpSpPr>
            <p:sp>
              <p:nvSpPr>
                <p:cNvPr id="218"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19"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solidFill>
                  <a:schemeClr val="accent6">
                    <a:lumMod val="60000"/>
                    <a:lumOff val="40000"/>
                  </a:schemeClr>
                </a:solidFill>
                <a:ln w="25400" cap="rnd" cmpd="sng">
                  <a:solidFill>
                    <a:schemeClr val="tx1"/>
                  </a:solidFill>
                  <a:prstDash val="solid"/>
                  <a:round/>
                  <a:headEnd type="none" w="med" len="med"/>
                  <a:tailEnd type="none" w="med" len="med"/>
                </a:ln>
                <a:effectLst/>
              </p:spPr>
              <p:txBody>
                <a:bodyPr/>
                <a:lstStyle/>
                <a:p>
                  <a:endParaRPr lang="en-US" sz="2800"/>
                </a:p>
              </p:txBody>
            </p:sp>
          </p:grpSp>
          <p:sp>
            <p:nvSpPr>
              <p:cNvPr id="217"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194"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195"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196"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197" name="그룹 196"/>
            <p:cNvGrpSpPr/>
            <p:nvPr/>
          </p:nvGrpSpPr>
          <p:grpSpPr>
            <a:xfrm>
              <a:off x="6457731" y="1513359"/>
              <a:ext cx="722955" cy="576264"/>
              <a:chOff x="6448768" y="1597496"/>
              <a:chExt cx="575573" cy="458788"/>
            </a:xfrm>
          </p:grpSpPr>
          <p:sp>
            <p:nvSpPr>
              <p:cNvPr id="212"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213" name="Group 38"/>
              <p:cNvGrpSpPr>
                <a:grpSpLocks/>
              </p:cNvGrpSpPr>
              <p:nvPr/>
            </p:nvGrpSpPr>
            <p:grpSpPr bwMode="auto">
              <a:xfrm>
                <a:off x="6469066" y="1597496"/>
                <a:ext cx="515938" cy="458788"/>
                <a:chOff x="2687" y="1509"/>
                <a:chExt cx="325" cy="289"/>
              </a:xfrm>
            </p:grpSpPr>
            <p:sp>
              <p:nvSpPr>
                <p:cNvPr id="214"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15"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198" name="그룹 197"/>
            <p:cNvGrpSpPr/>
            <p:nvPr/>
          </p:nvGrpSpPr>
          <p:grpSpPr>
            <a:xfrm>
              <a:off x="7263251" y="1511001"/>
              <a:ext cx="730521" cy="578628"/>
              <a:chOff x="7317499" y="1595615"/>
              <a:chExt cx="581600" cy="460669"/>
            </a:xfrm>
          </p:grpSpPr>
          <p:sp>
            <p:nvSpPr>
              <p:cNvPr id="208" name="Rectangle 41"/>
              <p:cNvSpPr>
                <a:spLocks noChangeArrowheads="1"/>
              </p:cNvSpPr>
              <p:nvPr/>
            </p:nvSpPr>
            <p:spPr bwMode="auto">
              <a:xfrm>
                <a:off x="7317499"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209" name="Group 42"/>
              <p:cNvGrpSpPr>
                <a:grpSpLocks/>
              </p:cNvGrpSpPr>
              <p:nvPr/>
            </p:nvGrpSpPr>
            <p:grpSpPr bwMode="auto">
              <a:xfrm>
                <a:off x="7375529" y="1597496"/>
                <a:ext cx="461963" cy="458788"/>
                <a:chOff x="3230" y="1509"/>
                <a:chExt cx="291" cy="289"/>
              </a:xfrm>
            </p:grpSpPr>
            <p:sp>
              <p:nvSpPr>
                <p:cNvPr id="210" name="Freeform 43"/>
                <p:cNvSpPr>
                  <a:spLocks/>
                </p:cNvSpPr>
                <p:nvPr/>
              </p:nvSpPr>
              <p:spPr bwMode="auto">
                <a:xfrm>
                  <a:off x="3230"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11" name="Freeform 44"/>
                <p:cNvSpPr>
                  <a:spLocks/>
                </p:cNvSpPr>
                <p:nvPr/>
              </p:nvSpPr>
              <p:spPr bwMode="auto">
                <a:xfrm>
                  <a:off x="3378"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199"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200"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201"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202"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203"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204"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205"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206"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207"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grpSp>
        <p:nvGrpSpPr>
          <p:cNvPr id="226" name="그룹 225"/>
          <p:cNvGrpSpPr/>
          <p:nvPr/>
        </p:nvGrpSpPr>
        <p:grpSpPr>
          <a:xfrm>
            <a:off x="7232476" y="5075954"/>
            <a:ext cx="3924636" cy="1017342"/>
            <a:chOff x="4069136" y="1325166"/>
            <a:chExt cx="3924636" cy="1017342"/>
          </a:xfrm>
        </p:grpSpPr>
        <p:grpSp>
          <p:nvGrpSpPr>
            <p:cNvPr id="227" name="Group 22"/>
            <p:cNvGrpSpPr>
              <a:grpSpLocks/>
            </p:cNvGrpSpPr>
            <p:nvPr/>
          </p:nvGrpSpPr>
          <p:grpSpPr bwMode="auto">
            <a:xfrm>
              <a:off x="5764781" y="1325166"/>
              <a:ext cx="521281" cy="961288"/>
              <a:chOff x="2204" y="1413"/>
              <a:chExt cx="273" cy="481"/>
            </a:xfrm>
          </p:grpSpPr>
          <p:sp>
            <p:nvSpPr>
              <p:cNvPr id="260"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261"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228" name="Group 25"/>
            <p:cNvGrpSpPr>
              <a:grpSpLocks/>
            </p:cNvGrpSpPr>
            <p:nvPr/>
          </p:nvGrpSpPr>
          <p:grpSpPr bwMode="auto">
            <a:xfrm>
              <a:off x="4069136" y="1511365"/>
              <a:ext cx="683942" cy="578258"/>
              <a:chOff x="1288" y="1508"/>
              <a:chExt cx="343" cy="290"/>
            </a:xfrm>
          </p:grpSpPr>
          <p:sp>
            <p:nvSpPr>
              <p:cNvPr id="256"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257" name="Group 27"/>
              <p:cNvGrpSpPr>
                <a:grpSpLocks/>
              </p:cNvGrpSpPr>
              <p:nvPr/>
            </p:nvGrpSpPr>
            <p:grpSpPr bwMode="auto">
              <a:xfrm>
                <a:off x="1288" y="1509"/>
                <a:ext cx="343" cy="289"/>
                <a:chOff x="1288" y="1509"/>
                <a:chExt cx="343" cy="289"/>
              </a:xfrm>
            </p:grpSpPr>
            <p:sp>
              <p:nvSpPr>
                <p:cNvPr id="258"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59"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29" name="그룹 228"/>
            <p:cNvGrpSpPr/>
            <p:nvPr/>
          </p:nvGrpSpPr>
          <p:grpSpPr>
            <a:xfrm>
              <a:off x="4883238" y="1501919"/>
              <a:ext cx="730522" cy="587706"/>
              <a:chOff x="4912558" y="1588387"/>
              <a:chExt cx="581598" cy="467897"/>
            </a:xfrm>
          </p:grpSpPr>
          <p:grpSp>
            <p:nvGrpSpPr>
              <p:cNvPr id="252" name="Group 31"/>
              <p:cNvGrpSpPr>
                <a:grpSpLocks/>
              </p:cNvGrpSpPr>
              <p:nvPr/>
            </p:nvGrpSpPr>
            <p:grpSpPr bwMode="auto">
              <a:xfrm>
                <a:off x="4964112" y="1597496"/>
                <a:ext cx="469901" cy="458788"/>
                <a:chOff x="1751" y="1509"/>
                <a:chExt cx="296" cy="289"/>
              </a:xfrm>
            </p:grpSpPr>
            <p:sp>
              <p:nvSpPr>
                <p:cNvPr id="254"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55"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solidFill>
                  <a:schemeClr val="accent6">
                    <a:lumMod val="60000"/>
                    <a:lumOff val="40000"/>
                  </a:schemeClr>
                </a:solidFill>
                <a:ln w="25400" cap="rnd" cmpd="sng">
                  <a:solidFill>
                    <a:schemeClr val="tx1"/>
                  </a:solidFill>
                  <a:prstDash val="solid"/>
                  <a:round/>
                  <a:headEnd type="none" w="med" len="med"/>
                  <a:tailEnd type="none" w="med" len="med"/>
                </a:ln>
                <a:effectLst/>
              </p:spPr>
              <p:txBody>
                <a:bodyPr/>
                <a:lstStyle/>
                <a:p>
                  <a:endParaRPr lang="en-US" sz="2800"/>
                </a:p>
              </p:txBody>
            </p:sp>
          </p:grpSp>
          <p:sp>
            <p:nvSpPr>
              <p:cNvPr id="253"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230"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231"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32"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233" name="그룹 232"/>
            <p:cNvGrpSpPr/>
            <p:nvPr/>
          </p:nvGrpSpPr>
          <p:grpSpPr>
            <a:xfrm>
              <a:off x="6457731" y="1513359"/>
              <a:ext cx="722955" cy="576264"/>
              <a:chOff x="6448768" y="1597496"/>
              <a:chExt cx="575573" cy="458788"/>
            </a:xfrm>
          </p:grpSpPr>
          <p:sp>
            <p:nvSpPr>
              <p:cNvPr id="248"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249" name="Group 38"/>
              <p:cNvGrpSpPr>
                <a:grpSpLocks/>
              </p:cNvGrpSpPr>
              <p:nvPr/>
            </p:nvGrpSpPr>
            <p:grpSpPr bwMode="auto">
              <a:xfrm>
                <a:off x="6469066" y="1597496"/>
                <a:ext cx="515938" cy="458788"/>
                <a:chOff x="2687" y="1509"/>
                <a:chExt cx="325" cy="289"/>
              </a:xfrm>
            </p:grpSpPr>
            <p:sp>
              <p:nvSpPr>
                <p:cNvPr id="250"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51"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34" name="그룹 233"/>
            <p:cNvGrpSpPr/>
            <p:nvPr/>
          </p:nvGrpSpPr>
          <p:grpSpPr>
            <a:xfrm>
              <a:off x="7263251" y="1511001"/>
              <a:ext cx="730521" cy="578628"/>
              <a:chOff x="7317499" y="1595615"/>
              <a:chExt cx="581600" cy="460669"/>
            </a:xfrm>
          </p:grpSpPr>
          <p:sp>
            <p:nvSpPr>
              <p:cNvPr id="244" name="Rectangle 41"/>
              <p:cNvSpPr>
                <a:spLocks noChangeArrowheads="1"/>
              </p:cNvSpPr>
              <p:nvPr/>
            </p:nvSpPr>
            <p:spPr bwMode="auto">
              <a:xfrm>
                <a:off x="7317499"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245" name="Group 42"/>
              <p:cNvGrpSpPr>
                <a:grpSpLocks/>
              </p:cNvGrpSpPr>
              <p:nvPr/>
            </p:nvGrpSpPr>
            <p:grpSpPr bwMode="auto">
              <a:xfrm>
                <a:off x="7375529" y="1597496"/>
                <a:ext cx="461963" cy="458788"/>
                <a:chOff x="3230" y="1509"/>
                <a:chExt cx="291" cy="289"/>
              </a:xfrm>
            </p:grpSpPr>
            <p:sp>
              <p:nvSpPr>
                <p:cNvPr id="246" name="Freeform 43"/>
                <p:cNvSpPr>
                  <a:spLocks/>
                </p:cNvSpPr>
                <p:nvPr/>
              </p:nvSpPr>
              <p:spPr bwMode="auto">
                <a:xfrm>
                  <a:off x="3230"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47" name="Freeform 44"/>
                <p:cNvSpPr>
                  <a:spLocks/>
                </p:cNvSpPr>
                <p:nvPr/>
              </p:nvSpPr>
              <p:spPr bwMode="auto">
                <a:xfrm>
                  <a:off x="3378"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235"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236"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237"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238"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239"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240"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241"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242"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243"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grpSp>
        <p:nvGrpSpPr>
          <p:cNvPr id="29" name="그룹 28"/>
          <p:cNvGrpSpPr/>
          <p:nvPr/>
        </p:nvGrpSpPr>
        <p:grpSpPr>
          <a:xfrm>
            <a:off x="4921456" y="2464348"/>
            <a:ext cx="3802584" cy="609600"/>
            <a:chOff x="4921456" y="2578648"/>
            <a:chExt cx="3802584" cy="609600"/>
          </a:xfrm>
        </p:grpSpPr>
        <p:sp>
          <p:nvSpPr>
            <p:cNvPr id="279" name="AutoShape 125" descr="Shingle"/>
            <p:cNvSpPr>
              <a:spLocks noChangeArrowheads="1"/>
            </p:cNvSpPr>
            <p:nvPr/>
          </p:nvSpPr>
          <p:spPr bwMode="auto">
            <a:xfrm>
              <a:off x="4921456" y="2578648"/>
              <a:ext cx="685800" cy="609600"/>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280" name="AutoShape 125" descr="Shingle"/>
            <p:cNvSpPr>
              <a:spLocks noChangeArrowheads="1"/>
            </p:cNvSpPr>
            <p:nvPr/>
          </p:nvSpPr>
          <p:spPr bwMode="auto">
            <a:xfrm>
              <a:off x="5700652" y="2578648"/>
              <a:ext cx="685800" cy="609600"/>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281" name="AutoShape 125" descr="Shingle"/>
            <p:cNvSpPr>
              <a:spLocks noChangeArrowheads="1"/>
            </p:cNvSpPr>
            <p:nvPr/>
          </p:nvSpPr>
          <p:spPr bwMode="auto">
            <a:xfrm>
              <a:off x="6479848" y="2578648"/>
              <a:ext cx="685800" cy="609600"/>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282" name="AutoShape 125" descr="Shingle"/>
            <p:cNvSpPr>
              <a:spLocks noChangeArrowheads="1"/>
            </p:cNvSpPr>
            <p:nvPr/>
          </p:nvSpPr>
          <p:spPr bwMode="auto">
            <a:xfrm>
              <a:off x="7259044" y="2578648"/>
              <a:ext cx="685800" cy="609600"/>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283" name="AutoShape 125" descr="Shingle"/>
            <p:cNvSpPr>
              <a:spLocks noChangeArrowheads="1"/>
            </p:cNvSpPr>
            <p:nvPr/>
          </p:nvSpPr>
          <p:spPr bwMode="auto">
            <a:xfrm>
              <a:off x="8038240" y="2578648"/>
              <a:ext cx="685800" cy="609600"/>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285" name="그룹 284"/>
          <p:cNvGrpSpPr/>
          <p:nvPr/>
        </p:nvGrpSpPr>
        <p:grpSpPr>
          <a:xfrm>
            <a:off x="5674758" y="3244913"/>
            <a:ext cx="3802584" cy="609600"/>
            <a:chOff x="4921456" y="2578648"/>
            <a:chExt cx="3802584" cy="609600"/>
          </a:xfrm>
        </p:grpSpPr>
        <p:sp>
          <p:nvSpPr>
            <p:cNvPr id="286" name="AutoShape 125" descr="Shingle"/>
            <p:cNvSpPr>
              <a:spLocks noChangeArrowheads="1"/>
            </p:cNvSpPr>
            <p:nvPr/>
          </p:nvSpPr>
          <p:spPr bwMode="auto">
            <a:xfrm>
              <a:off x="4921456" y="2578648"/>
              <a:ext cx="685800" cy="609600"/>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287" name="AutoShape 125" descr="Shingle"/>
            <p:cNvSpPr>
              <a:spLocks noChangeArrowheads="1"/>
            </p:cNvSpPr>
            <p:nvPr/>
          </p:nvSpPr>
          <p:spPr bwMode="auto">
            <a:xfrm>
              <a:off x="5700652" y="2578648"/>
              <a:ext cx="685800" cy="609600"/>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288" name="AutoShape 125" descr="Shingle"/>
            <p:cNvSpPr>
              <a:spLocks noChangeArrowheads="1"/>
            </p:cNvSpPr>
            <p:nvPr/>
          </p:nvSpPr>
          <p:spPr bwMode="auto">
            <a:xfrm>
              <a:off x="6479848" y="2578648"/>
              <a:ext cx="685800" cy="609600"/>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289" name="AutoShape 125" descr="Shingle"/>
            <p:cNvSpPr>
              <a:spLocks noChangeArrowheads="1"/>
            </p:cNvSpPr>
            <p:nvPr/>
          </p:nvSpPr>
          <p:spPr bwMode="auto">
            <a:xfrm>
              <a:off x="7259044" y="2578648"/>
              <a:ext cx="685800" cy="609600"/>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290" name="AutoShape 125" descr="Shingle"/>
            <p:cNvSpPr>
              <a:spLocks noChangeArrowheads="1"/>
            </p:cNvSpPr>
            <p:nvPr/>
          </p:nvSpPr>
          <p:spPr bwMode="auto">
            <a:xfrm>
              <a:off x="8038240" y="2578648"/>
              <a:ext cx="685800" cy="609600"/>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sp>
        <p:nvSpPr>
          <p:cNvPr id="291" name="Rectangle 11"/>
          <p:cNvSpPr>
            <a:spLocks noChangeArrowheads="1"/>
          </p:cNvSpPr>
          <p:nvPr/>
        </p:nvSpPr>
        <p:spPr bwMode="auto">
          <a:xfrm>
            <a:off x="2311440" y="2467994"/>
            <a:ext cx="797142" cy="520655"/>
          </a:xfrm>
          <a:prstGeom prst="rect">
            <a:avLst/>
          </a:prstGeom>
          <a:noFill/>
          <a:ln w="12700">
            <a:noFill/>
            <a:miter lim="800000"/>
            <a:headEnd/>
            <a:tailEnd/>
          </a:ln>
          <a:effectLst/>
        </p:spPr>
        <p:txBody>
          <a:bodyPr wrap="none" lIns="90488" tIns="44450" rIns="90488" bIns="44450">
            <a:spAutoFit/>
          </a:bodyPr>
          <a:lstStyle/>
          <a:p>
            <a:r>
              <a:rPr lang="en-US" sz="2800" b="1" dirty="0" smtClean="0"/>
              <a:t>stall</a:t>
            </a:r>
            <a:endParaRPr lang="en-US" sz="2800" b="1" dirty="0"/>
          </a:p>
        </p:txBody>
      </p:sp>
      <p:sp>
        <p:nvSpPr>
          <p:cNvPr id="292" name="Rectangle 11"/>
          <p:cNvSpPr>
            <a:spLocks noChangeArrowheads="1"/>
          </p:cNvSpPr>
          <p:nvPr/>
        </p:nvSpPr>
        <p:spPr bwMode="auto">
          <a:xfrm>
            <a:off x="2311442" y="3289992"/>
            <a:ext cx="797142" cy="520655"/>
          </a:xfrm>
          <a:prstGeom prst="rect">
            <a:avLst/>
          </a:prstGeom>
          <a:noFill/>
          <a:ln w="12700">
            <a:noFill/>
            <a:miter lim="800000"/>
            <a:headEnd/>
            <a:tailEnd/>
          </a:ln>
          <a:effectLst/>
        </p:spPr>
        <p:txBody>
          <a:bodyPr wrap="none" lIns="90488" tIns="44450" rIns="90488" bIns="44450">
            <a:spAutoFit/>
          </a:bodyPr>
          <a:lstStyle/>
          <a:p>
            <a:r>
              <a:rPr lang="en-US" sz="2800" b="1" dirty="0" smtClean="0"/>
              <a:t>stall</a:t>
            </a:r>
            <a:endParaRPr lang="en-US" sz="2800" b="1" dirty="0"/>
          </a:p>
        </p:txBody>
      </p:sp>
      <p:sp>
        <p:nvSpPr>
          <p:cNvPr id="263" name="Line 7"/>
          <p:cNvSpPr>
            <a:spLocks noChangeShapeType="1"/>
          </p:cNvSpPr>
          <p:nvPr/>
        </p:nvSpPr>
        <p:spPr bwMode="auto">
          <a:xfrm>
            <a:off x="7482537" y="1948219"/>
            <a:ext cx="1055107" cy="3304487"/>
          </a:xfrm>
          <a:prstGeom prst="line">
            <a:avLst/>
          </a:prstGeom>
          <a:noFill/>
          <a:ln w="28575">
            <a:solidFill>
              <a:srgbClr val="009900"/>
            </a:solidFill>
            <a:round/>
            <a:headEnd/>
            <a:tailEnd type="triangle" w="med" len="med"/>
          </a:ln>
          <a:effectLst/>
        </p:spPr>
        <p:txBody>
          <a:bodyPr/>
          <a:lstStyle/>
          <a:p>
            <a:endParaRPr lang="en-US"/>
          </a:p>
        </p:txBody>
      </p:sp>
      <p:sp>
        <p:nvSpPr>
          <p:cNvPr id="262" name="Line 6"/>
          <p:cNvSpPr>
            <a:spLocks noChangeShapeType="1"/>
          </p:cNvSpPr>
          <p:nvPr/>
        </p:nvSpPr>
        <p:spPr bwMode="auto">
          <a:xfrm>
            <a:off x="7485477" y="1940707"/>
            <a:ext cx="227740" cy="2238753"/>
          </a:xfrm>
          <a:prstGeom prst="line">
            <a:avLst/>
          </a:prstGeom>
          <a:noFill/>
          <a:ln w="28575">
            <a:solidFill>
              <a:srgbClr val="009900"/>
            </a:solidFill>
            <a:round/>
            <a:headEnd/>
            <a:tailEnd type="triangle" w="med" len="med"/>
          </a:ln>
          <a:effectLst/>
        </p:spPr>
        <p:txBody>
          <a:bodyPr/>
          <a:lstStyle/>
          <a:p>
            <a:endParaRPr lang="en-US"/>
          </a:p>
        </p:txBody>
      </p:sp>
      <p:sp>
        <p:nvSpPr>
          <p:cNvPr id="293" name="Rectangle 137"/>
          <p:cNvSpPr>
            <a:spLocks noChangeArrowheads="1"/>
          </p:cNvSpPr>
          <p:nvPr/>
        </p:nvSpPr>
        <p:spPr bwMode="auto">
          <a:xfrm>
            <a:off x="9243263" y="1200015"/>
            <a:ext cx="2787371" cy="13824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90488" tIns="44450" rIns="90488" bIns="44450">
            <a:spAutoFit/>
          </a:bodyPr>
          <a:lstStyle/>
          <a:p>
            <a:pPr algn="r"/>
            <a:r>
              <a:rPr lang="en-US" sz="2800" dirty="0"/>
              <a:t>Fix data hazard by waiting – </a:t>
            </a:r>
            <a:r>
              <a:rPr lang="en-US" sz="2800" b="1" dirty="0">
                <a:solidFill>
                  <a:srgbClr val="C00000"/>
                </a:solidFill>
              </a:rPr>
              <a:t>stall </a:t>
            </a:r>
            <a:r>
              <a:rPr lang="en-US" sz="2800" dirty="0"/>
              <a:t>– </a:t>
            </a:r>
            <a:r>
              <a:rPr lang="en-US" sz="2800" dirty="0" smtClean="0"/>
              <a:t> but </a:t>
            </a:r>
            <a:r>
              <a:rPr lang="en-US" sz="2800" dirty="0"/>
              <a:t>impacts CPI</a:t>
            </a:r>
          </a:p>
        </p:txBody>
      </p:sp>
      <p:sp>
        <p:nvSpPr>
          <p:cNvPr id="2" name="슬라이드 번호 개체 틀 1"/>
          <p:cNvSpPr>
            <a:spLocks noGrp="1"/>
          </p:cNvSpPr>
          <p:nvPr>
            <p:ph type="sldNum" sz="quarter" idx="12"/>
          </p:nvPr>
        </p:nvSpPr>
        <p:spPr/>
        <p:txBody>
          <a:bodyPr/>
          <a:lstStyle/>
          <a:p>
            <a:pPr>
              <a:defRPr/>
            </a:pPr>
            <a:fld id="{F9E35EC6-F145-4FFC-92A9-7AB97ABAE7EB}" type="slidenum">
              <a:rPr lang="en-US" smtClean="0"/>
              <a:pPr>
                <a:defRPr/>
              </a:pPr>
              <a:t>7</a:t>
            </a:fld>
            <a:endParaRPr lang="en-US"/>
          </a:p>
        </p:txBody>
      </p:sp>
    </p:spTree>
    <p:extLst>
      <p:ext uri="{BB962C8B-B14F-4D97-AF65-F5344CB8AC3E}">
        <p14:creationId xmlns:p14="http://schemas.microsoft.com/office/powerpoint/2010/main" val="314004367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594" name="Rectangle 2"/>
          <p:cNvSpPr>
            <a:spLocks noGrp="1" noChangeArrowheads="1"/>
          </p:cNvSpPr>
          <p:nvPr>
            <p:ph type="title"/>
          </p:nvPr>
        </p:nvSpPr>
        <p:spPr/>
        <p:txBody>
          <a:bodyPr/>
          <a:lstStyle/>
          <a:p>
            <a:r>
              <a:rPr lang="en-US" dirty="0"/>
              <a:t>Data Forwarding (aka Bypassing)</a:t>
            </a:r>
          </a:p>
        </p:txBody>
      </p:sp>
      <p:sp>
        <p:nvSpPr>
          <p:cNvPr id="1262595" name="Rectangle 3"/>
          <p:cNvSpPr>
            <a:spLocks noGrp="1" noChangeArrowheads="1"/>
          </p:cNvSpPr>
          <p:nvPr>
            <p:ph idx="4294967295"/>
          </p:nvPr>
        </p:nvSpPr>
        <p:spPr>
          <a:xfrm>
            <a:off x="0" y="887413"/>
            <a:ext cx="11868150" cy="5599112"/>
          </a:xfrm>
          <a:prstGeom prst="rect">
            <a:avLst/>
          </a:prstGeom>
        </p:spPr>
        <p:txBody>
          <a:bodyPr>
            <a:noAutofit/>
          </a:bodyPr>
          <a:lstStyle/>
          <a:p>
            <a:pPr>
              <a:spcBef>
                <a:spcPct val="30000"/>
              </a:spcBef>
              <a:buFont typeface="Wingdings" panose="05000000000000000000" pitchFamily="2" charset="2"/>
              <a:buChar char="l"/>
            </a:pPr>
            <a:r>
              <a:rPr lang="en-US" sz="3000" dirty="0"/>
              <a:t>Take </a:t>
            </a:r>
            <a:r>
              <a:rPr lang="en-US" sz="3000" u="sng" dirty="0"/>
              <a:t>the result from the earliest point </a:t>
            </a:r>
            <a:r>
              <a:rPr lang="en-US" sz="3000" dirty="0"/>
              <a:t>that it exists in </a:t>
            </a:r>
            <a:r>
              <a:rPr lang="en-US" sz="3000" dirty="0">
                <a:solidFill>
                  <a:srgbClr val="C00000"/>
                </a:solidFill>
              </a:rPr>
              <a:t>any</a:t>
            </a:r>
            <a:r>
              <a:rPr lang="en-US" sz="3000" dirty="0"/>
              <a:t> of the pipeline </a:t>
            </a:r>
            <a:r>
              <a:rPr lang="en-US" sz="3000" dirty="0" smtClean="0"/>
              <a:t>stage </a:t>
            </a:r>
            <a:r>
              <a:rPr lang="en-US" sz="3000" dirty="0"/>
              <a:t>registers and </a:t>
            </a:r>
            <a:r>
              <a:rPr lang="en-US" sz="3000" u="sng" dirty="0"/>
              <a:t>forward it to the functional units </a:t>
            </a:r>
            <a:r>
              <a:rPr lang="en-US" sz="3000" dirty="0"/>
              <a:t>(e.g., the ALU) that need it that cycle</a:t>
            </a:r>
          </a:p>
          <a:p>
            <a:pPr>
              <a:spcBef>
                <a:spcPct val="30000"/>
              </a:spcBef>
              <a:buFont typeface="Wingdings" panose="05000000000000000000" pitchFamily="2" charset="2"/>
              <a:buChar char="l"/>
            </a:pPr>
            <a:r>
              <a:rPr lang="en-US" sz="3000" dirty="0"/>
              <a:t>For ALU functional unit:  the inputs can come from </a:t>
            </a:r>
            <a:r>
              <a:rPr lang="en-US" sz="3000" dirty="0">
                <a:solidFill>
                  <a:srgbClr val="C00000"/>
                </a:solidFill>
              </a:rPr>
              <a:t>any</a:t>
            </a:r>
            <a:r>
              <a:rPr lang="en-US" sz="3000" dirty="0"/>
              <a:t> pipeline register </a:t>
            </a:r>
            <a:r>
              <a:rPr lang="en-US" sz="3000" dirty="0" smtClean="0"/>
              <a:t>  rather </a:t>
            </a:r>
            <a:r>
              <a:rPr lang="en-US" sz="3000" dirty="0"/>
              <a:t>than just from ID/EX by</a:t>
            </a:r>
          </a:p>
          <a:p>
            <a:pPr marL="952500" lvl="1" indent="-457200">
              <a:spcBef>
                <a:spcPct val="30000"/>
              </a:spcBef>
              <a:buFont typeface="Wingdings" panose="05000000000000000000" pitchFamily="2" charset="2"/>
              <a:buChar char="Ø"/>
            </a:pPr>
            <a:r>
              <a:rPr lang="en-US" sz="2800" dirty="0"/>
              <a:t>adding multiplexors to the inputs of the ALU</a:t>
            </a:r>
          </a:p>
          <a:p>
            <a:pPr marL="952500" lvl="1" indent="-457200">
              <a:spcBef>
                <a:spcPct val="30000"/>
              </a:spcBef>
              <a:buFont typeface="Wingdings" panose="05000000000000000000" pitchFamily="2" charset="2"/>
              <a:buChar char="Ø"/>
            </a:pPr>
            <a:r>
              <a:rPr lang="en-US" sz="2800" dirty="0"/>
              <a:t>connecting the Rd write data in EX/MEM or MEM/WB to either (or both) </a:t>
            </a:r>
            <a:r>
              <a:rPr lang="en-US" sz="2800" dirty="0" smtClean="0"/>
              <a:t/>
            </a:r>
            <a:br>
              <a:rPr lang="en-US" sz="2800" dirty="0" smtClean="0"/>
            </a:br>
            <a:r>
              <a:rPr lang="en-US" sz="2800" dirty="0" smtClean="0"/>
              <a:t>of </a:t>
            </a:r>
            <a:r>
              <a:rPr lang="en-US" sz="2800" dirty="0"/>
              <a:t>the EX’s stage Rs and </a:t>
            </a:r>
            <a:r>
              <a:rPr lang="en-US" sz="2800" dirty="0" err="1"/>
              <a:t>Rt</a:t>
            </a:r>
            <a:r>
              <a:rPr lang="en-US" sz="2800" dirty="0"/>
              <a:t> ALU mux inputs</a:t>
            </a:r>
          </a:p>
          <a:p>
            <a:pPr marL="952500" lvl="1" indent="-457200">
              <a:spcBef>
                <a:spcPct val="30000"/>
              </a:spcBef>
              <a:buFont typeface="Wingdings" panose="05000000000000000000" pitchFamily="2" charset="2"/>
              <a:buChar char="Ø"/>
            </a:pPr>
            <a:r>
              <a:rPr lang="en-US" sz="2800" dirty="0"/>
              <a:t>adding the proper control hardware to control the new </a:t>
            </a:r>
            <a:r>
              <a:rPr lang="en-US" sz="2800" dirty="0" err="1"/>
              <a:t>muxes</a:t>
            </a:r>
            <a:endParaRPr lang="en-US" sz="2800" dirty="0"/>
          </a:p>
          <a:p>
            <a:pPr>
              <a:spcBef>
                <a:spcPct val="30000"/>
              </a:spcBef>
              <a:buFont typeface="Wingdings" panose="05000000000000000000" pitchFamily="2" charset="2"/>
              <a:buChar char="l"/>
            </a:pPr>
            <a:r>
              <a:rPr lang="en-US" sz="3000" dirty="0"/>
              <a:t>Other functional units may need similar forwarding logic (e.g., the DM)</a:t>
            </a:r>
          </a:p>
          <a:p>
            <a:pPr>
              <a:spcBef>
                <a:spcPct val="30000"/>
              </a:spcBef>
              <a:buFont typeface="Wingdings" panose="05000000000000000000" pitchFamily="2" charset="2"/>
              <a:buChar char="l"/>
            </a:pPr>
            <a:r>
              <a:rPr lang="en-US" sz="3000" dirty="0">
                <a:solidFill>
                  <a:schemeClr val="accent5">
                    <a:lumMod val="50000"/>
                  </a:schemeClr>
                </a:solidFill>
              </a:rPr>
              <a:t>With forwarding can achieve a CPI of 1 even in the presence of data dependencies</a:t>
            </a:r>
          </a:p>
        </p:txBody>
      </p:sp>
      <p:sp>
        <p:nvSpPr>
          <p:cNvPr id="1262596" name="AutoShape 4">
            <a:hlinkClick r:id="" action="ppaction://hlinkshowjump?jump=nextslide" highlightClick="1"/>
          </p:cNvPr>
          <p:cNvSpPr>
            <a:spLocks noChangeArrowheads="1"/>
          </p:cNvSpPr>
          <p:nvPr/>
        </p:nvSpPr>
        <p:spPr bwMode="auto">
          <a:xfrm>
            <a:off x="9067800" y="3429000"/>
            <a:ext cx="609600" cy="609600"/>
          </a:xfrm>
          <a:prstGeom prst="actionButtonForwardNext">
            <a:avLst/>
          </a:prstGeom>
          <a:noFill/>
          <a:ln w="12700">
            <a:noFill/>
            <a:miter lim="800000"/>
            <a:headEnd/>
            <a:tailEnd/>
          </a:ln>
          <a:effectLst/>
        </p:spPr>
        <p:txBody>
          <a:bodyPr wrap="none" anchor="ctr"/>
          <a:lstStyle/>
          <a:p>
            <a:endParaRPr lang="en-US"/>
          </a:p>
        </p:txBody>
      </p:sp>
      <p:sp>
        <p:nvSpPr>
          <p:cNvPr id="2" name="슬라이드 번호 개체 틀 1"/>
          <p:cNvSpPr>
            <a:spLocks noGrp="1"/>
          </p:cNvSpPr>
          <p:nvPr>
            <p:ph type="sldNum" sz="quarter" idx="12"/>
          </p:nvPr>
        </p:nvSpPr>
        <p:spPr/>
        <p:txBody>
          <a:bodyPr/>
          <a:lstStyle/>
          <a:p>
            <a:pPr>
              <a:defRPr/>
            </a:pPr>
            <a:fld id="{F9E35EC6-F145-4FFC-92A9-7AB97ABAE7EB}" type="slidenum">
              <a:rPr lang="en-US" smtClean="0"/>
              <a:pPr>
                <a:defRPr/>
              </a:pPr>
              <a:t>8</a:t>
            </a:fld>
            <a:endParaRPr lang="en-US"/>
          </a:p>
        </p:txBody>
      </p:sp>
    </p:spTree>
    <p:extLst>
      <p:ext uri="{BB962C8B-B14F-4D97-AF65-F5344CB8AC3E}">
        <p14:creationId xmlns:p14="http://schemas.microsoft.com/office/powerpoint/2010/main" val="233360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62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25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25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625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25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6259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625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25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10" name="Rectangle 2"/>
          <p:cNvSpPr>
            <a:spLocks noGrp="1" noChangeArrowheads="1"/>
          </p:cNvSpPr>
          <p:nvPr>
            <p:ph type="title"/>
          </p:nvPr>
        </p:nvSpPr>
        <p:spPr>
          <a:noFill/>
          <a:ln/>
        </p:spPr>
        <p:txBody>
          <a:bodyPr wrap="none"/>
          <a:lstStyle/>
          <a:p>
            <a:r>
              <a:rPr lang="en-US" dirty="0"/>
              <a:t>Fixing Data Hazards - Forwarding</a:t>
            </a:r>
          </a:p>
        </p:txBody>
      </p:sp>
      <p:sp>
        <p:nvSpPr>
          <p:cNvPr id="197" name="Rectangle 9"/>
          <p:cNvSpPr>
            <a:spLocks noChangeArrowheads="1"/>
          </p:cNvSpPr>
          <p:nvPr/>
        </p:nvSpPr>
        <p:spPr bwMode="auto">
          <a:xfrm>
            <a:off x="1822808" y="1389534"/>
            <a:ext cx="418385" cy="4829527"/>
          </a:xfrm>
          <a:prstGeom prst="rect">
            <a:avLst/>
          </a:prstGeom>
          <a:noFill/>
          <a:ln w="12700">
            <a:noFill/>
            <a:miter lim="800000"/>
            <a:headEnd/>
            <a:tailEnd/>
          </a:ln>
          <a:effectLst/>
        </p:spPr>
        <p:txBody>
          <a:bodyPr wrap="none" lIns="90488" tIns="44450" rIns="90488" bIns="44450">
            <a:spAutoFit/>
          </a:bodyPr>
          <a:lstStyle/>
          <a:p>
            <a:pPr algn="ctr"/>
            <a:r>
              <a:rPr lang="en-US" sz="2800" i="1" dirty="0"/>
              <a:t>I</a:t>
            </a:r>
          </a:p>
          <a:p>
            <a:pPr algn="ctr"/>
            <a:r>
              <a:rPr lang="en-US" sz="2800" i="1" dirty="0"/>
              <a:t>n</a:t>
            </a:r>
          </a:p>
          <a:p>
            <a:pPr algn="ctr"/>
            <a:r>
              <a:rPr lang="en-US" sz="2800" i="1" dirty="0"/>
              <a:t>s</a:t>
            </a:r>
          </a:p>
          <a:p>
            <a:pPr algn="ctr"/>
            <a:r>
              <a:rPr lang="en-US" sz="2800" i="1" dirty="0"/>
              <a:t>t</a:t>
            </a:r>
          </a:p>
          <a:p>
            <a:pPr algn="ctr"/>
            <a:r>
              <a:rPr lang="en-US" sz="2800" i="1" dirty="0"/>
              <a:t>r.</a:t>
            </a:r>
          </a:p>
          <a:p>
            <a:pPr algn="ctr"/>
            <a:endParaRPr lang="en-US" sz="2800" i="1" dirty="0"/>
          </a:p>
          <a:p>
            <a:pPr algn="ctr"/>
            <a:r>
              <a:rPr lang="en-US" sz="2800" i="1" dirty="0"/>
              <a:t>O</a:t>
            </a:r>
          </a:p>
          <a:p>
            <a:pPr algn="ctr"/>
            <a:r>
              <a:rPr lang="en-US" sz="2800" i="1" dirty="0"/>
              <a:t>r</a:t>
            </a:r>
          </a:p>
          <a:p>
            <a:pPr algn="ctr"/>
            <a:r>
              <a:rPr lang="en-US" sz="2800" i="1" dirty="0"/>
              <a:t>d</a:t>
            </a:r>
          </a:p>
          <a:p>
            <a:pPr algn="ctr"/>
            <a:r>
              <a:rPr lang="en-US" sz="2800" i="1" dirty="0"/>
              <a:t>e</a:t>
            </a:r>
          </a:p>
          <a:p>
            <a:pPr algn="ctr"/>
            <a:r>
              <a:rPr lang="en-US" sz="2800" i="1" dirty="0"/>
              <a:t>r</a:t>
            </a:r>
          </a:p>
        </p:txBody>
      </p:sp>
      <p:sp>
        <p:nvSpPr>
          <p:cNvPr id="198" name="Line 10"/>
          <p:cNvSpPr>
            <a:spLocks noChangeShapeType="1"/>
          </p:cNvSpPr>
          <p:nvPr/>
        </p:nvSpPr>
        <p:spPr bwMode="auto">
          <a:xfrm>
            <a:off x="3657600" y="1068859"/>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200" name="Line 12"/>
          <p:cNvSpPr>
            <a:spLocks noChangeShapeType="1"/>
          </p:cNvSpPr>
          <p:nvPr/>
        </p:nvSpPr>
        <p:spPr bwMode="auto">
          <a:xfrm>
            <a:off x="4838700" y="1195859"/>
            <a:ext cx="0" cy="5148000"/>
          </a:xfrm>
          <a:prstGeom prst="line">
            <a:avLst/>
          </a:prstGeom>
          <a:noFill/>
          <a:ln w="25400">
            <a:solidFill>
              <a:schemeClr val="tx1"/>
            </a:solidFill>
            <a:prstDash val="sysDot"/>
            <a:round/>
            <a:headEnd/>
            <a:tailEnd/>
          </a:ln>
          <a:effectLst/>
        </p:spPr>
        <p:txBody>
          <a:bodyPr wrap="none" anchor="ctr"/>
          <a:lstStyle/>
          <a:p>
            <a:endParaRPr lang="en-US" sz="2800"/>
          </a:p>
        </p:txBody>
      </p:sp>
      <p:sp>
        <p:nvSpPr>
          <p:cNvPr id="201" name="Line 13"/>
          <p:cNvSpPr>
            <a:spLocks noChangeShapeType="1"/>
          </p:cNvSpPr>
          <p:nvPr/>
        </p:nvSpPr>
        <p:spPr bwMode="auto">
          <a:xfrm>
            <a:off x="5625909" y="1195859"/>
            <a:ext cx="0" cy="5148000"/>
          </a:xfrm>
          <a:prstGeom prst="line">
            <a:avLst/>
          </a:prstGeom>
          <a:noFill/>
          <a:ln w="25400">
            <a:solidFill>
              <a:schemeClr val="tx1"/>
            </a:solidFill>
            <a:prstDash val="sysDot"/>
            <a:round/>
            <a:headEnd/>
            <a:tailEnd/>
          </a:ln>
          <a:effectLst/>
        </p:spPr>
        <p:txBody>
          <a:bodyPr wrap="none" anchor="ctr"/>
          <a:lstStyle/>
          <a:p>
            <a:endParaRPr lang="en-US" sz="2800"/>
          </a:p>
        </p:txBody>
      </p:sp>
      <p:sp>
        <p:nvSpPr>
          <p:cNvPr id="202" name="Line 14"/>
          <p:cNvSpPr>
            <a:spLocks noChangeShapeType="1"/>
          </p:cNvSpPr>
          <p:nvPr/>
        </p:nvSpPr>
        <p:spPr bwMode="auto">
          <a:xfrm>
            <a:off x="6413118" y="1195859"/>
            <a:ext cx="0" cy="5148000"/>
          </a:xfrm>
          <a:prstGeom prst="line">
            <a:avLst/>
          </a:prstGeom>
          <a:noFill/>
          <a:ln w="25400">
            <a:solidFill>
              <a:schemeClr val="tx1"/>
            </a:solidFill>
            <a:prstDash val="sysDot"/>
            <a:round/>
            <a:headEnd/>
            <a:tailEnd/>
          </a:ln>
          <a:effectLst/>
        </p:spPr>
        <p:txBody>
          <a:bodyPr wrap="none" anchor="ctr"/>
          <a:lstStyle/>
          <a:p>
            <a:endParaRPr lang="en-US"/>
          </a:p>
        </p:txBody>
      </p:sp>
      <p:sp>
        <p:nvSpPr>
          <p:cNvPr id="203" name="Line 15"/>
          <p:cNvSpPr>
            <a:spLocks noChangeShapeType="1"/>
          </p:cNvSpPr>
          <p:nvPr/>
        </p:nvSpPr>
        <p:spPr bwMode="auto">
          <a:xfrm>
            <a:off x="7200327" y="1195859"/>
            <a:ext cx="0" cy="5148000"/>
          </a:xfrm>
          <a:prstGeom prst="line">
            <a:avLst/>
          </a:prstGeom>
          <a:noFill/>
          <a:ln w="25400">
            <a:solidFill>
              <a:schemeClr val="tx1"/>
            </a:solidFill>
            <a:prstDash val="sysDot"/>
            <a:round/>
            <a:headEnd/>
            <a:tailEnd/>
          </a:ln>
          <a:effectLst/>
        </p:spPr>
        <p:txBody>
          <a:bodyPr wrap="none" anchor="ctr"/>
          <a:lstStyle/>
          <a:p>
            <a:endParaRPr lang="en-US"/>
          </a:p>
        </p:txBody>
      </p:sp>
      <p:sp>
        <p:nvSpPr>
          <p:cNvPr id="204" name="Line 16"/>
          <p:cNvSpPr>
            <a:spLocks noChangeShapeType="1"/>
          </p:cNvSpPr>
          <p:nvPr/>
        </p:nvSpPr>
        <p:spPr bwMode="auto">
          <a:xfrm>
            <a:off x="7987536" y="1195859"/>
            <a:ext cx="0" cy="5148000"/>
          </a:xfrm>
          <a:prstGeom prst="line">
            <a:avLst/>
          </a:prstGeom>
          <a:noFill/>
          <a:ln w="25400">
            <a:solidFill>
              <a:schemeClr val="tx1"/>
            </a:solidFill>
            <a:prstDash val="sysDot"/>
            <a:round/>
            <a:headEnd/>
            <a:tailEnd/>
          </a:ln>
          <a:effectLst/>
        </p:spPr>
        <p:txBody>
          <a:bodyPr wrap="none" anchor="ctr"/>
          <a:lstStyle/>
          <a:p>
            <a:endParaRPr lang="en-US"/>
          </a:p>
        </p:txBody>
      </p:sp>
      <p:sp>
        <p:nvSpPr>
          <p:cNvPr id="205" name="Line 17"/>
          <p:cNvSpPr>
            <a:spLocks noChangeShapeType="1"/>
          </p:cNvSpPr>
          <p:nvPr/>
        </p:nvSpPr>
        <p:spPr bwMode="auto">
          <a:xfrm>
            <a:off x="8774745" y="1195859"/>
            <a:ext cx="0" cy="5148000"/>
          </a:xfrm>
          <a:prstGeom prst="line">
            <a:avLst/>
          </a:prstGeom>
          <a:noFill/>
          <a:ln w="25400">
            <a:solidFill>
              <a:schemeClr val="tx1"/>
            </a:solidFill>
            <a:prstDash val="sysDot"/>
            <a:round/>
            <a:headEnd/>
            <a:tailEnd/>
          </a:ln>
          <a:effectLst/>
        </p:spPr>
        <p:txBody>
          <a:bodyPr wrap="none" anchor="ctr"/>
          <a:lstStyle/>
          <a:p>
            <a:endParaRPr lang="en-US"/>
          </a:p>
        </p:txBody>
      </p:sp>
      <p:sp>
        <p:nvSpPr>
          <p:cNvPr id="206" name="Line 18"/>
          <p:cNvSpPr>
            <a:spLocks noChangeShapeType="1"/>
          </p:cNvSpPr>
          <p:nvPr/>
        </p:nvSpPr>
        <p:spPr bwMode="auto">
          <a:xfrm>
            <a:off x="9561954" y="1195859"/>
            <a:ext cx="0" cy="5148000"/>
          </a:xfrm>
          <a:prstGeom prst="line">
            <a:avLst/>
          </a:prstGeom>
          <a:noFill/>
          <a:ln w="25400">
            <a:solidFill>
              <a:schemeClr val="tx1"/>
            </a:solidFill>
            <a:prstDash val="sysDot"/>
            <a:round/>
            <a:headEnd/>
            <a:tailEnd/>
          </a:ln>
          <a:effectLst/>
        </p:spPr>
        <p:txBody>
          <a:bodyPr wrap="none" anchor="ctr"/>
          <a:lstStyle/>
          <a:p>
            <a:endParaRPr lang="en-US"/>
          </a:p>
        </p:txBody>
      </p:sp>
      <p:sp>
        <p:nvSpPr>
          <p:cNvPr id="207" name="Line 19"/>
          <p:cNvSpPr>
            <a:spLocks noChangeShapeType="1"/>
          </p:cNvSpPr>
          <p:nvPr/>
        </p:nvSpPr>
        <p:spPr bwMode="auto">
          <a:xfrm>
            <a:off x="10349165" y="1195859"/>
            <a:ext cx="0" cy="5148000"/>
          </a:xfrm>
          <a:prstGeom prst="line">
            <a:avLst/>
          </a:prstGeom>
          <a:noFill/>
          <a:ln w="25400">
            <a:solidFill>
              <a:schemeClr val="tx1"/>
            </a:solidFill>
            <a:prstDash val="sysDot"/>
            <a:round/>
            <a:headEnd/>
            <a:tailEnd/>
          </a:ln>
          <a:effectLst/>
        </p:spPr>
        <p:txBody>
          <a:bodyPr wrap="none" anchor="ctr"/>
          <a:lstStyle/>
          <a:p>
            <a:endParaRPr lang="en-US"/>
          </a:p>
        </p:txBody>
      </p:sp>
      <p:sp>
        <p:nvSpPr>
          <p:cNvPr id="208" name="Line 20"/>
          <p:cNvSpPr>
            <a:spLocks noChangeShapeType="1"/>
          </p:cNvSpPr>
          <p:nvPr/>
        </p:nvSpPr>
        <p:spPr bwMode="auto">
          <a:xfrm>
            <a:off x="2209800" y="1597496"/>
            <a:ext cx="0" cy="4495800"/>
          </a:xfrm>
          <a:prstGeom prst="line">
            <a:avLst/>
          </a:prstGeom>
          <a:noFill/>
          <a:ln w="28575">
            <a:solidFill>
              <a:schemeClr val="tx1"/>
            </a:solidFill>
            <a:round/>
            <a:headEnd/>
            <a:tailEnd type="triangle" w="med" len="med"/>
          </a:ln>
          <a:effectLst/>
        </p:spPr>
        <p:txBody>
          <a:bodyPr/>
          <a:lstStyle/>
          <a:p>
            <a:endParaRPr lang="en-US" sz="2800"/>
          </a:p>
        </p:txBody>
      </p:sp>
      <p:grpSp>
        <p:nvGrpSpPr>
          <p:cNvPr id="209" name="그룹 208"/>
          <p:cNvGrpSpPr/>
          <p:nvPr/>
        </p:nvGrpSpPr>
        <p:grpSpPr>
          <a:xfrm>
            <a:off x="4069136" y="1325166"/>
            <a:ext cx="3924636" cy="1017342"/>
            <a:chOff x="4069136" y="1325166"/>
            <a:chExt cx="3924636" cy="1017342"/>
          </a:xfrm>
        </p:grpSpPr>
        <p:grpSp>
          <p:nvGrpSpPr>
            <p:cNvPr id="210" name="Group 22"/>
            <p:cNvGrpSpPr>
              <a:grpSpLocks/>
            </p:cNvGrpSpPr>
            <p:nvPr/>
          </p:nvGrpSpPr>
          <p:grpSpPr bwMode="auto">
            <a:xfrm>
              <a:off x="5764781" y="1325166"/>
              <a:ext cx="521281" cy="961288"/>
              <a:chOff x="2204" y="1413"/>
              <a:chExt cx="273" cy="481"/>
            </a:xfrm>
          </p:grpSpPr>
          <p:sp>
            <p:nvSpPr>
              <p:cNvPr id="243"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244"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211" name="Group 25"/>
            <p:cNvGrpSpPr>
              <a:grpSpLocks/>
            </p:cNvGrpSpPr>
            <p:nvPr/>
          </p:nvGrpSpPr>
          <p:grpSpPr bwMode="auto">
            <a:xfrm>
              <a:off x="4069136" y="1511365"/>
              <a:ext cx="683942" cy="578258"/>
              <a:chOff x="1288" y="1508"/>
              <a:chExt cx="343" cy="290"/>
            </a:xfrm>
          </p:grpSpPr>
          <p:sp>
            <p:nvSpPr>
              <p:cNvPr id="239"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240" name="Group 27"/>
              <p:cNvGrpSpPr>
                <a:grpSpLocks/>
              </p:cNvGrpSpPr>
              <p:nvPr/>
            </p:nvGrpSpPr>
            <p:grpSpPr bwMode="auto">
              <a:xfrm>
                <a:off x="1288" y="1509"/>
                <a:ext cx="343" cy="289"/>
                <a:chOff x="1288" y="1509"/>
                <a:chExt cx="343" cy="289"/>
              </a:xfrm>
            </p:grpSpPr>
            <p:sp>
              <p:nvSpPr>
                <p:cNvPr id="241"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42"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12" name="그룹 211"/>
            <p:cNvGrpSpPr/>
            <p:nvPr/>
          </p:nvGrpSpPr>
          <p:grpSpPr>
            <a:xfrm>
              <a:off x="4883238" y="1501919"/>
              <a:ext cx="730522" cy="587706"/>
              <a:chOff x="4912558" y="1588387"/>
              <a:chExt cx="581598" cy="467897"/>
            </a:xfrm>
          </p:grpSpPr>
          <p:sp>
            <p:nvSpPr>
              <p:cNvPr id="235"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236" name="Group 31"/>
              <p:cNvGrpSpPr>
                <a:grpSpLocks/>
              </p:cNvGrpSpPr>
              <p:nvPr/>
            </p:nvGrpSpPr>
            <p:grpSpPr bwMode="auto">
              <a:xfrm>
                <a:off x="4964112" y="1597496"/>
                <a:ext cx="469901" cy="458788"/>
                <a:chOff x="1751" y="1509"/>
                <a:chExt cx="296" cy="289"/>
              </a:xfrm>
            </p:grpSpPr>
            <p:sp>
              <p:nvSpPr>
                <p:cNvPr id="237"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38"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213"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214"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15"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216" name="그룹 215"/>
            <p:cNvGrpSpPr/>
            <p:nvPr/>
          </p:nvGrpSpPr>
          <p:grpSpPr>
            <a:xfrm>
              <a:off x="6457731" y="1513359"/>
              <a:ext cx="722955" cy="576264"/>
              <a:chOff x="6448768" y="1597496"/>
              <a:chExt cx="575573" cy="458788"/>
            </a:xfrm>
          </p:grpSpPr>
          <p:sp>
            <p:nvSpPr>
              <p:cNvPr id="231"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232" name="Group 38"/>
              <p:cNvGrpSpPr>
                <a:grpSpLocks/>
              </p:cNvGrpSpPr>
              <p:nvPr/>
            </p:nvGrpSpPr>
            <p:grpSpPr bwMode="auto">
              <a:xfrm>
                <a:off x="6469066" y="1597496"/>
                <a:ext cx="515938" cy="458788"/>
                <a:chOff x="2687" y="1509"/>
                <a:chExt cx="325" cy="289"/>
              </a:xfrm>
            </p:grpSpPr>
            <p:sp>
              <p:nvSpPr>
                <p:cNvPr id="233"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34"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17" name="그룹 216"/>
            <p:cNvGrpSpPr/>
            <p:nvPr/>
          </p:nvGrpSpPr>
          <p:grpSpPr>
            <a:xfrm>
              <a:off x="7263251" y="1511001"/>
              <a:ext cx="730521" cy="578628"/>
              <a:chOff x="7317499" y="1595615"/>
              <a:chExt cx="581600" cy="460669"/>
            </a:xfrm>
          </p:grpSpPr>
          <p:grpSp>
            <p:nvGrpSpPr>
              <p:cNvPr id="227" name="Group 42"/>
              <p:cNvGrpSpPr>
                <a:grpSpLocks/>
              </p:cNvGrpSpPr>
              <p:nvPr/>
            </p:nvGrpSpPr>
            <p:grpSpPr bwMode="auto">
              <a:xfrm>
                <a:off x="7375529" y="1597496"/>
                <a:ext cx="461963" cy="458788"/>
                <a:chOff x="3230" y="1509"/>
                <a:chExt cx="291" cy="289"/>
              </a:xfrm>
            </p:grpSpPr>
            <p:sp>
              <p:nvSpPr>
                <p:cNvPr id="229" name="Freeform 43"/>
                <p:cNvSpPr>
                  <a:spLocks/>
                </p:cNvSpPr>
                <p:nvPr/>
              </p:nvSpPr>
              <p:spPr bwMode="auto">
                <a:xfrm>
                  <a:off x="3230"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solidFill>
                  <a:schemeClr val="accent5">
                    <a:lumMod val="60000"/>
                    <a:lumOff val="40000"/>
                  </a:schemeClr>
                </a:solidFill>
                <a:ln w="25400" cap="rnd" cmpd="sng">
                  <a:solidFill>
                    <a:schemeClr val="tx1"/>
                  </a:solidFill>
                  <a:prstDash val="solid"/>
                  <a:round/>
                  <a:headEnd type="none" w="med" len="med"/>
                  <a:tailEnd type="none" w="med" len="med"/>
                </a:ln>
                <a:effectLst/>
              </p:spPr>
              <p:txBody>
                <a:bodyPr/>
                <a:lstStyle/>
                <a:p>
                  <a:endParaRPr lang="en-US" sz="2800"/>
                </a:p>
              </p:txBody>
            </p:sp>
            <p:sp>
              <p:nvSpPr>
                <p:cNvPr id="230" name="Freeform 44"/>
                <p:cNvSpPr>
                  <a:spLocks/>
                </p:cNvSpPr>
                <p:nvPr/>
              </p:nvSpPr>
              <p:spPr bwMode="auto">
                <a:xfrm>
                  <a:off x="3378"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228" name="Rectangle 41"/>
              <p:cNvSpPr>
                <a:spLocks noChangeArrowheads="1"/>
              </p:cNvSpPr>
              <p:nvPr/>
            </p:nvSpPr>
            <p:spPr bwMode="auto">
              <a:xfrm>
                <a:off x="7317499"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218"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219"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220"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221"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222"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223"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224"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225"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226"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grpSp>
        <p:nvGrpSpPr>
          <p:cNvPr id="247" name="그룹 246"/>
          <p:cNvGrpSpPr/>
          <p:nvPr/>
        </p:nvGrpSpPr>
        <p:grpSpPr>
          <a:xfrm>
            <a:off x="6444722" y="4164634"/>
            <a:ext cx="3924636" cy="1017342"/>
            <a:chOff x="4069136" y="1325166"/>
            <a:chExt cx="3924636" cy="1017342"/>
          </a:xfrm>
        </p:grpSpPr>
        <p:grpSp>
          <p:nvGrpSpPr>
            <p:cNvPr id="248" name="Group 22"/>
            <p:cNvGrpSpPr>
              <a:grpSpLocks/>
            </p:cNvGrpSpPr>
            <p:nvPr/>
          </p:nvGrpSpPr>
          <p:grpSpPr bwMode="auto">
            <a:xfrm>
              <a:off x="5764781" y="1325166"/>
              <a:ext cx="521281" cy="961288"/>
              <a:chOff x="2204" y="1413"/>
              <a:chExt cx="273" cy="481"/>
            </a:xfrm>
          </p:grpSpPr>
          <p:sp>
            <p:nvSpPr>
              <p:cNvPr id="281"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282"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249" name="Group 25"/>
            <p:cNvGrpSpPr>
              <a:grpSpLocks/>
            </p:cNvGrpSpPr>
            <p:nvPr/>
          </p:nvGrpSpPr>
          <p:grpSpPr bwMode="auto">
            <a:xfrm>
              <a:off x="4069136" y="1511365"/>
              <a:ext cx="683942" cy="578258"/>
              <a:chOff x="1288" y="1508"/>
              <a:chExt cx="343" cy="290"/>
            </a:xfrm>
          </p:grpSpPr>
          <p:sp>
            <p:nvSpPr>
              <p:cNvPr id="277"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278" name="Group 27"/>
              <p:cNvGrpSpPr>
                <a:grpSpLocks/>
              </p:cNvGrpSpPr>
              <p:nvPr/>
            </p:nvGrpSpPr>
            <p:grpSpPr bwMode="auto">
              <a:xfrm>
                <a:off x="1288" y="1509"/>
                <a:ext cx="343" cy="289"/>
                <a:chOff x="1288" y="1509"/>
                <a:chExt cx="343" cy="289"/>
              </a:xfrm>
            </p:grpSpPr>
            <p:sp>
              <p:nvSpPr>
                <p:cNvPr id="279"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80"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50" name="그룹 249"/>
            <p:cNvGrpSpPr/>
            <p:nvPr/>
          </p:nvGrpSpPr>
          <p:grpSpPr>
            <a:xfrm>
              <a:off x="4883238" y="1501919"/>
              <a:ext cx="730522" cy="587706"/>
              <a:chOff x="4912558" y="1588387"/>
              <a:chExt cx="581598" cy="467897"/>
            </a:xfrm>
          </p:grpSpPr>
          <p:grpSp>
            <p:nvGrpSpPr>
              <p:cNvPr id="273" name="Group 31"/>
              <p:cNvGrpSpPr>
                <a:grpSpLocks/>
              </p:cNvGrpSpPr>
              <p:nvPr/>
            </p:nvGrpSpPr>
            <p:grpSpPr bwMode="auto">
              <a:xfrm>
                <a:off x="4964112" y="1597496"/>
                <a:ext cx="469901" cy="458788"/>
                <a:chOff x="1751" y="1509"/>
                <a:chExt cx="296" cy="289"/>
              </a:xfrm>
            </p:grpSpPr>
            <p:sp>
              <p:nvSpPr>
                <p:cNvPr id="275"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76"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solidFill>
                  <a:schemeClr val="accent6">
                    <a:lumMod val="60000"/>
                    <a:lumOff val="40000"/>
                  </a:schemeClr>
                </a:solidFill>
                <a:ln w="25400" cap="rnd" cmpd="sng">
                  <a:solidFill>
                    <a:schemeClr val="tx1"/>
                  </a:solidFill>
                  <a:prstDash val="solid"/>
                  <a:round/>
                  <a:headEnd type="none" w="med" len="med"/>
                  <a:tailEnd type="none" w="med" len="med"/>
                </a:ln>
                <a:effectLst/>
              </p:spPr>
              <p:txBody>
                <a:bodyPr/>
                <a:lstStyle/>
                <a:p>
                  <a:endParaRPr lang="en-US" sz="2800"/>
                </a:p>
              </p:txBody>
            </p:sp>
          </p:grpSp>
          <p:sp>
            <p:nvSpPr>
              <p:cNvPr id="274"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251"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252"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53"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254" name="그룹 253"/>
            <p:cNvGrpSpPr/>
            <p:nvPr/>
          </p:nvGrpSpPr>
          <p:grpSpPr>
            <a:xfrm>
              <a:off x="6457731" y="1513359"/>
              <a:ext cx="722955" cy="576264"/>
              <a:chOff x="6448768" y="1597496"/>
              <a:chExt cx="575573" cy="458788"/>
            </a:xfrm>
          </p:grpSpPr>
          <p:sp>
            <p:nvSpPr>
              <p:cNvPr id="269"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270" name="Group 38"/>
              <p:cNvGrpSpPr>
                <a:grpSpLocks/>
              </p:cNvGrpSpPr>
              <p:nvPr/>
            </p:nvGrpSpPr>
            <p:grpSpPr bwMode="auto">
              <a:xfrm>
                <a:off x="6469066" y="1597496"/>
                <a:ext cx="515938" cy="458788"/>
                <a:chOff x="2687" y="1509"/>
                <a:chExt cx="325" cy="289"/>
              </a:xfrm>
            </p:grpSpPr>
            <p:sp>
              <p:nvSpPr>
                <p:cNvPr id="271"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72"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55" name="그룹 254"/>
            <p:cNvGrpSpPr/>
            <p:nvPr/>
          </p:nvGrpSpPr>
          <p:grpSpPr>
            <a:xfrm>
              <a:off x="7263251" y="1511001"/>
              <a:ext cx="730521" cy="578628"/>
              <a:chOff x="7317499" y="1595615"/>
              <a:chExt cx="581600" cy="460669"/>
            </a:xfrm>
          </p:grpSpPr>
          <p:sp>
            <p:nvSpPr>
              <p:cNvPr id="265" name="Rectangle 41"/>
              <p:cNvSpPr>
                <a:spLocks noChangeArrowheads="1"/>
              </p:cNvSpPr>
              <p:nvPr/>
            </p:nvSpPr>
            <p:spPr bwMode="auto">
              <a:xfrm>
                <a:off x="7317499"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266" name="Group 42"/>
              <p:cNvGrpSpPr>
                <a:grpSpLocks/>
              </p:cNvGrpSpPr>
              <p:nvPr/>
            </p:nvGrpSpPr>
            <p:grpSpPr bwMode="auto">
              <a:xfrm>
                <a:off x="7375529" y="1597496"/>
                <a:ext cx="461963" cy="458788"/>
                <a:chOff x="3230" y="1509"/>
                <a:chExt cx="291" cy="289"/>
              </a:xfrm>
            </p:grpSpPr>
            <p:sp>
              <p:nvSpPr>
                <p:cNvPr id="267" name="Freeform 43"/>
                <p:cNvSpPr>
                  <a:spLocks/>
                </p:cNvSpPr>
                <p:nvPr/>
              </p:nvSpPr>
              <p:spPr bwMode="auto">
                <a:xfrm>
                  <a:off x="3230"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68" name="Freeform 44"/>
                <p:cNvSpPr>
                  <a:spLocks/>
                </p:cNvSpPr>
                <p:nvPr/>
              </p:nvSpPr>
              <p:spPr bwMode="auto">
                <a:xfrm>
                  <a:off x="3378"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256"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257"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258"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259"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260"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261"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262"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263"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264"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grpSp>
        <p:nvGrpSpPr>
          <p:cNvPr id="283" name="그룹 282"/>
          <p:cNvGrpSpPr/>
          <p:nvPr/>
        </p:nvGrpSpPr>
        <p:grpSpPr>
          <a:xfrm>
            <a:off x="7232476" y="5075954"/>
            <a:ext cx="3924636" cy="1017342"/>
            <a:chOff x="4069136" y="1325166"/>
            <a:chExt cx="3924636" cy="1017342"/>
          </a:xfrm>
        </p:grpSpPr>
        <p:grpSp>
          <p:nvGrpSpPr>
            <p:cNvPr id="284" name="Group 22"/>
            <p:cNvGrpSpPr>
              <a:grpSpLocks/>
            </p:cNvGrpSpPr>
            <p:nvPr/>
          </p:nvGrpSpPr>
          <p:grpSpPr bwMode="auto">
            <a:xfrm>
              <a:off x="5764781" y="1325166"/>
              <a:ext cx="521281" cy="961288"/>
              <a:chOff x="2204" y="1413"/>
              <a:chExt cx="273" cy="481"/>
            </a:xfrm>
          </p:grpSpPr>
          <p:sp>
            <p:nvSpPr>
              <p:cNvPr id="317"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318"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285" name="Group 25"/>
            <p:cNvGrpSpPr>
              <a:grpSpLocks/>
            </p:cNvGrpSpPr>
            <p:nvPr/>
          </p:nvGrpSpPr>
          <p:grpSpPr bwMode="auto">
            <a:xfrm>
              <a:off x="4069136" y="1511365"/>
              <a:ext cx="683942" cy="578258"/>
              <a:chOff x="1288" y="1508"/>
              <a:chExt cx="343" cy="290"/>
            </a:xfrm>
          </p:grpSpPr>
          <p:sp>
            <p:nvSpPr>
              <p:cNvPr id="313"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314" name="Group 27"/>
              <p:cNvGrpSpPr>
                <a:grpSpLocks/>
              </p:cNvGrpSpPr>
              <p:nvPr/>
            </p:nvGrpSpPr>
            <p:grpSpPr bwMode="auto">
              <a:xfrm>
                <a:off x="1288" y="1509"/>
                <a:ext cx="343" cy="289"/>
                <a:chOff x="1288" y="1509"/>
                <a:chExt cx="343" cy="289"/>
              </a:xfrm>
            </p:grpSpPr>
            <p:sp>
              <p:nvSpPr>
                <p:cNvPr id="315"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16"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86" name="그룹 285"/>
            <p:cNvGrpSpPr/>
            <p:nvPr/>
          </p:nvGrpSpPr>
          <p:grpSpPr>
            <a:xfrm>
              <a:off x="4883238" y="1501919"/>
              <a:ext cx="730522" cy="587706"/>
              <a:chOff x="4912558" y="1588387"/>
              <a:chExt cx="581598" cy="467897"/>
            </a:xfrm>
          </p:grpSpPr>
          <p:grpSp>
            <p:nvGrpSpPr>
              <p:cNvPr id="309" name="Group 31"/>
              <p:cNvGrpSpPr>
                <a:grpSpLocks/>
              </p:cNvGrpSpPr>
              <p:nvPr/>
            </p:nvGrpSpPr>
            <p:grpSpPr bwMode="auto">
              <a:xfrm>
                <a:off x="4964112" y="1597496"/>
                <a:ext cx="469901" cy="458788"/>
                <a:chOff x="1751" y="1509"/>
                <a:chExt cx="296" cy="289"/>
              </a:xfrm>
            </p:grpSpPr>
            <p:sp>
              <p:nvSpPr>
                <p:cNvPr id="311"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12"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solidFill>
                  <a:schemeClr val="accent6">
                    <a:lumMod val="60000"/>
                    <a:lumOff val="40000"/>
                  </a:schemeClr>
                </a:solidFill>
                <a:ln w="25400" cap="rnd" cmpd="sng">
                  <a:solidFill>
                    <a:schemeClr val="tx1"/>
                  </a:solidFill>
                  <a:prstDash val="solid"/>
                  <a:round/>
                  <a:headEnd type="none" w="med" len="med"/>
                  <a:tailEnd type="none" w="med" len="med"/>
                </a:ln>
                <a:effectLst/>
              </p:spPr>
              <p:txBody>
                <a:bodyPr/>
                <a:lstStyle/>
                <a:p>
                  <a:endParaRPr lang="en-US" sz="2800"/>
                </a:p>
              </p:txBody>
            </p:sp>
          </p:grpSp>
          <p:sp>
            <p:nvSpPr>
              <p:cNvPr id="310"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287"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288"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289"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290" name="그룹 289"/>
            <p:cNvGrpSpPr/>
            <p:nvPr/>
          </p:nvGrpSpPr>
          <p:grpSpPr>
            <a:xfrm>
              <a:off x="6457731" y="1513359"/>
              <a:ext cx="722955" cy="576264"/>
              <a:chOff x="6448768" y="1597496"/>
              <a:chExt cx="575573" cy="458788"/>
            </a:xfrm>
          </p:grpSpPr>
          <p:sp>
            <p:nvSpPr>
              <p:cNvPr id="305"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306" name="Group 38"/>
              <p:cNvGrpSpPr>
                <a:grpSpLocks/>
              </p:cNvGrpSpPr>
              <p:nvPr/>
            </p:nvGrpSpPr>
            <p:grpSpPr bwMode="auto">
              <a:xfrm>
                <a:off x="6469066" y="1597496"/>
                <a:ext cx="515938" cy="458788"/>
                <a:chOff x="2687" y="1509"/>
                <a:chExt cx="325" cy="289"/>
              </a:xfrm>
            </p:grpSpPr>
            <p:sp>
              <p:nvSpPr>
                <p:cNvPr id="307"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08"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291" name="그룹 290"/>
            <p:cNvGrpSpPr/>
            <p:nvPr/>
          </p:nvGrpSpPr>
          <p:grpSpPr>
            <a:xfrm>
              <a:off x="7263251" y="1511001"/>
              <a:ext cx="730521" cy="578628"/>
              <a:chOff x="7317499" y="1595615"/>
              <a:chExt cx="581600" cy="460669"/>
            </a:xfrm>
          </p:grpSpPr>
          <p:sp>
            <p:nvSpPr>
              <p:cNvPr id="301" name="Rectangle 41"/>
              <p:cNvSpPr>
                <a:spLocks noChangeArrowheads="1"/>
              </p:cNvSpPr>
              <p:nvPr/>
            </p:nvSpPr>
            <p:spPr bwMode="auto">
              <a:xfrm>
                <a:off x="7317499"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302" name="Group 42"/>
              <p:cNvGrpSpPr>
                <a:grpSpLocks/>
              </p:cNvGrpSpPr>
              <p:nvPr/>
            </p:nvGrpSpPr>
            <p:grpSpPr bwMode="auto">
              <a:xfrm>
                <a:off x="7375529" y="1597496"/>
                <a:ext cx="461963" cy="458788"/>
                <a:chOff x="3230" y="1509"/>
                <a:chExt cx="291" cy="289"/>
              </a:xfrm>
            </p:grpSpPr>
            <p:sp>
              <p:nvSpPr>
                <p:cNvPr id="303" name="Freeform 43"/>
                <p:cNvSpPr>
                  <a:spLocks/>
                </p:cNvSpPr>
                <p:nvPr/>
              </p:nvSpPr>
              <p:spPr bwMode="auto">
                <a:xfrm>
                  <a:off x="3230"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04" name="Freeform 44"/>
                <p:cNvSpPr>
                  <a:spLocks/>
                </p:cNvSpPr>
                <p:nvPr/>
              </p:nvSpPr>
              <p:spPr bwMode="auto">
                <a:xfrm>
                  <a:off x="3378"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292"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293"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294"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295"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296"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297"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298"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299"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300"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grpSp>
        <p:nvGrpSpPr>
          <p:cNvPr id="335" name="그룹 334"/>
          <p:cNvGrpSpPr/>
          <p:nvPr/>
        </p:nvGrpSpPr>
        <p:grpSpPr>
          <a:xfrm>
            <a:off x="4870447" y="2297453"/>
            <a:ext cx="3924636" cy="1017342"/>
            <a:chOff x="4069136" y="1325166"/>
            <a:chExt cx="3924636" cy="1017342"/>
          </a:xfrm>
        </p:grpSpPr>
        <p:grpSp>
          <p:nvGrpSpPr>
            <p:cNvPr id="336" name="Group 22"/>
            <p:cNvGrpSpPr>
              <a:grpSpLocks/>
            </p:cNvGrpSpPr>
            <p:nvPr/>
          </p:nvGrpSpPr>
          <p:grpSpPr bwMode="auto">
            <a:xfrm>
              <a:off x="5764781" y="1325166"/>
              <a:ext cx="521281" cy="961288"/>
              <a:chOff x="2204" y="1413"/>
              <a:chExt cx="273" cy="481"/>
            </a:xfrm>
          </p:grpSpPr>
          <p:sp>
            <p:nvSpPr>
              <p:cNvPr id="369"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370"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337" name="Group 25"/>
            <p:cNvGrpSpPr>
              <a:grpSpLocks/>
            </p:cNvGrpSpPr>
            <p:nvPr/>
          </p:nvGrpSpPr>
          <p:grpSpPr bwMode="auto">
            <a:xfrm>
              <a:off x="4069136" y="1511365"/>
              <a:ext cx="683942" cy="578258"/>
              <a:chOff x="1288" y="1508"/>
              <a:chExt cx="343" cy="290"/>
            </a:xfrm>
          </p:grpSpPr>
          <p:sp>
            <p:nvSpPr>
              <p:cNvPr id="365"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366" name="Group 27"/>
              <p:cNvGrpSpPr>
                <a:grpSpLocks/>
              </p:cNvGrpSpPr>
              <p:nvPr/>
            </p:nvGrpSpPr>
            <p:grpSpPr bwMode="auto">
              <a:xfrm>
                <a:off x="1288" y="1509"/>
                <a:ext cx="343" cy="289"/>
                <a:chOff x="1288" y="1509"/>
                <a:chExt cx="343" cy="289"/>
              </a:xfrm>
            </p:grpSpPr>
            <p:sp>
              <p:nvSpPr>
                <p:cNvPr id="367"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68"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338" name="그룹 337"/>
            <p:cNvGrpSpPr/>
            <p:nvPr/>
          </p:nvGrpSpPr>
          <p:grpSpPr>
            <a:xfrm>
              <a:off x="4883238" y="1501919"/>
              <a:ext cx="730522" cy="587706"/>
              <a:chOff x="4912558" y="1588387"/>
              <a:chExt cx="581598" cy="467897"/>
            </a:xfrm>
          </p:grpSpPr>
          <p:sp>
            <p:nvSpPr>
              <p:cNvPr id="361"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362" name="Group 31"/>
              <p:cNvGrpSpPr>
                <a:grpSpLocks/>
              </p:cNvGrpSpPr>
              <p:nvPr/>
            </p:nvGrpSpPr>
            <p:grpSpPr bwMode="auto">
              <a:xfrm>
                <a:off x="4964112" y="1597496"/>
                <a:ext cx="469901" cy="458788"/>
                <a:chOff x="1751" y="1509"/>
                <a:chExt cx="296" cy="289"/>
              </a:xfrm>
            </p:grpSpPr>
            <p:sp>
              <p:nvSpPr>
                <p:cNvPr id="363"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64"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339"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340"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41"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342" name="그룹 341"/>
            <p:cNvGrpSpPr/>
            <p:nvPr/>
          </p:nvGrpSpPr>
          <p:grpSpPr>
            <a:xfrm>
              <a:off x="6457731" y="1513359"/>
              <a:ext cx="722955" cy="576264"/>
              <a:chOff x="6448768" y="1597496"/>
              <a:chExt cx="575573" cy="458788"/>
            </a:xfrm>
          </p:grpSpPr>
          <p:sp>
            <p:nvSpPr>
              <p:cNvPr id="357"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358" name="Group 38"/>
              <p:cNvGrpSpPr>
                <a:grpSpLocks/>
              </p:cNvGrpSpPr>
              <p:nvPr/>
            </p:nvGrpSpPr>
            <p:grpSpPr bwMode="auto">
              <a:xfrm>
                <a:off x="6469066" y="1597496"/>
                <a:ext cx="515938" cy="458788"/>
                <a:chOff x="2687" y="1509"/>
                <a:chExt cx="325" cy="289"/>
              </a:xfrm>
            </p:grpSpPr>
            <p:sp>
              <p:nvSpPr>
                <p:cNvPr id="359"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60"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343" name="그룹 342"/>
            <p:cNvGrpSpPr/>
            <p:nvPr/>
          </p:nvGrpSpPr>
          <p:grpSpPr>
            <a:xfrm>
              <a:off x="7263251" y="1511001"/>
              <a:ext cx="730521" cy="578628"/>
              <a:chOff x="7317499" y="1595615"/>
              <a:chExt cx="581600" cy="460669"/>
            </a:xfrm>
          </p:grpSpPr>
          <p:grpSp>
            <p:nvGrpSpPr>
              <p:cNvPr id="353" name="Group 42"/>
              <p:cNvGrpSpPr>
                <a:grpSpLocks/>
              </p:cNvGrpSpPr>
              <p:nvPr/>
            </p:nvGrpSpPr>
            <p:grpSpPr bwMode="auto">
              <a:xfrm>
                <a:off x="7375529" y="1597496"/>
                <a:ext cx="461963" cy="458788"/>
                <a:chOff x="3230" y="1509"/>
                <a:chExt cx="291" cy="289"/>
              </a:xfrm>
            </p:grpSpPr>
            <p:sp>
              <p:nvSpPr>
                <p:cNvPr id="355" name="Freeform 43"/>
                <p:cNvSpPr>
                  <a:spLocks/>
                </p:cNvSpPr>
                <p:nvPr/>
              </p:nvSpPr>
              <p:spPr bwMode="auto">
                <a:xfrm>
                  <a:off x="3230"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56" name="Freeform 44"/>
                <p:cNvSpPr>
                  <a:spLocks/>
                </p:cNvSpPr>
                <p:nvPr/>
              </p:nvSpPr>
              <p:spPr bwMode="auto">
                <a:xfrm>
                  <a:off x="3378"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354" name="Rectangle 41"/>
              <p:cNvSpPr>
                <a:spLocks noChangeArrowheads="1"/>
              </p:cNvSpPr>
              <p:nvPr/>
            </p:nvSpPr>
            <p:spPr bwMode="auto">
              <a:xfrm>
                <a:off x="7317499"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344"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345"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346"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347"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348"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349"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350"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351"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352"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grpSp>
        <p:nvGrpSpPr>
          <p:cNvPr id="371" name="그룹 370"/>
          <p:cNvGrpSpPr/>
          <p:nvPr/>
        </p:nvGrpSpPr>
        <p:grpSpPr>
          <a:xfrm>
            <a:off x="5659587" y="3221565"/>
            <a:ext cx="3924636" cy="1017342"/>
            <a:chOff x="4069136" y="1325166"/>
            <a:chExt cx="3924636" cy="1017342"/>
          </a:xfrm>
        </p:grpSpPr>
        <p:grpSp>
          <p:nvGrpSpPr>
            <p:cNvPr id="372" name="Group 22"/>
            <p:cNvGrpSpPr>
              <a:grpSpLocks/>
            </p:cNvGrpSpPr>
            <p:nvPr/>
          </p:nvGrpSpPr>
          <p:grpSpPr bwMode="auto">
            <a:xfrm>
              <a:off x="5764781" y="1325166"/>
              <a:ext cx="521281" cy="961288"/>
              <a:chOff x="2204" y="1413"/>
              <a:chExt cx="273" cy="481"/>
            </a:xfrm>
          </p:grpSpPr>
          <p:sp>
            <p:nvSpPr>
              <p:cNvPr id="405"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sz="2800" dirty="0"/>
              </a:p>
            </p:txBody>
          </p:sp>
          <p:sp>
            <p:nvSpPr>
              <p:cNvPr id="406" name="Rectangle 24"/>
              <p:cNvSpPr>
                <a:spLocks noChangeArrowheads="1"/>
              </p:cNvSpPr>
              <p:nvPr/>
            </p:nvSpPr>
            <p:spPr bwMode="auto">
              <a:xfrm rot="5400000">
                <a:off x="2146" y="1515"/>
                <a:ext cx="389" cy="273"/>
              </a:xfrm>
              <a:prstGeom prst="rect">
                <a:avLst/>
              </a:prstGeom>
              <a:noFill/>
              <a:ln w="12700">
                <a:noFill/>
                <a:miter lim="800000"/>
                <a:headEnd/>
                <a:tailEnd/>
              </a:ln>
              <a:effectLst/>
            </p:spPr>
            <p:txBody>
              <a:bodyPr wrap="none" lIns="90488" tIns="44450" rIns="90488" bIns="44450">
                <a:spAutoFit/>
              </a:bodyPr>
              <a:lstStyle/>
              <a:p>
                <a:r>
                  <a:rPr lang="en-US" sz="2800" dirty="0"/>
                  <a:t>ALU</a:t>
                </a:r>
              </a:p>
            </p:txBody>
          </p:sp>
        </p:grpSp>
        <p:grpSp>
          <p:nvGrpSpPr>
            <p:cNvPr id="373" name="Group 25"/>
            <p:cNvGrpSpPr>
              <a:grpSpLocks/>
            </p:cNvGrpSpPr>
            <p:nvPr/>
          </p:nvGrpSpPr>
          <p:grpSpPr bwMode="auto">
            <a:xfrm>
              <a:off x="4069136" y="1511365"/>
              <a:ext cx="683942" cy="578258"/>
              <a:chOff x="1288" y="1508"/>
              <a:chExt cx="343" cy="290"/>
            </a:xfrm>
          </p:grpSpPr>
          <p:sp>
            <p:nvSpPr>
              <p:cNvPr id="401" name="Rectangle 26"/>
              <p:cNvSpPr>
                <a:spLocks noChangeArrowheads="1"/>
              </p:cNvSpPr>
              <p:nvPr/>
            </p:nvSpPr>
            <p:spPr bwMode="auto">
              <a:xfrm>
                <a:off x="1312" y="1508"/>
                <a:ext cx="297" cy="261"/>
              </a:xfrm>
              <a:prstGeom prst="rect">
                <a:avLst/>
              </a:prstGeom>
              <a:noFill/>
              <a:ln w="12700">
                <a:noFill/>
                <a:miter lim="800000"/>
                <a:headEnd/>
                <a:tailEnd/>
              </a:ln>
              <a:effectLst/>
            </p:spPr>
            <p:txBody>
              <a:bodyPr wrap="none" lIns="90488" tIns="44450" rIns="90488" bIns="44450">
                <a:spAutoFit/>
              </a:bodyPr>
              <a:lstStyle/>
              <a:p>
                <a:pPr algn="ctr"/>
                <a:r>
                  <a:rPr lang="en-US" sz="2800" dirty="0"/>
                  <a:t>IM</a:t>
                </a:r>
              </a:p>
            </p:txBody>
          </p:sp>
          <p:grpSp>
            <p:nvGrpSpPr>
              <p:cNvPr id="402" name="Group 27"/>
              <p:cNvGrpSpPr>
                <a:grpSpLocks/>
              </p:cNvGrpSpPr>
              <p:nvPr/>
            </p:nvGrpSpPr>
            <p:grpSpPr bwMode="auto">
              <a:xfrm>
                <a:off x="1288" y="1509"/>
                <a:ext cx="343" cy="289"/>
                <a:chOff x="1288" y="1509"/>
                <a:chExt cx="343" cy="289"/>
              </a:xfrm>
            </p:grpSpPr>
            <p:sp>
              <p:nvSpPr>
                <p:cNvPr id="403" name="Freeform 28"/>
                <p:cNvSpPr>
                  <a:spLocks/>
                </p:cNvSpPr>
                <p:nvPr/>
              </p:nvSpPr>
              <p:spPr bwMode="auto">
                <a:xfrm>
                  <a:off x="1288"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404"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374" name="그룹 373"/>
            <p:cNvGrpSpPr/>
            <p:nvPr/>
          </p:nvGrpSpPr>
          <p:grpSpPr>
            <a:xfrm>
              <a:off x="4883238" y="1501919"/>
              <a:ext cx="730522" cy="587706"/>
              <a:chOff x="4912558" y="1588387"/>
              <a:chExt cx="581598" cy="467897"/>
            </a:xfrm>
          </p:grpSpPr>
          <p:sp>
            <p:nvSpPr>
              <p:cNvPr id="397" name="Rectangle 30"/>
              <p:cNvSpPr>
                <a:spLocks noChangeArrowheads="1"/>
              </p:cNvSpPr>
              <p:nvPr/>
            </p:nvSpPr>
            <p:spPr bwMode="auto">
              <a:xfrm>
                <a:off x="4912558" y="1588387"/>
                <a:ext cx="581598"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nvGrpSpPr>
              <p:cNvPr id="398" name="Group 31"/>
              <p:cNvGrpSpPr>
                <a:grpSpLocks/>
              </p:cNvGrpSpPr>
              <p:nvPr/>
            </p:nvGrpSpPr>
            <p:grpSpPr bwMode="auto">
              <a:xfrm>
                <a:off x="4964112" y="1597496"/>
                <a:ext cx="469901" cy="458788"/>
                <a:chOff x="1751" y="1509"/>
                <a:chExt cx="296" cy="289"/>
              </a:xfrm>
            </p:grpSpPr>
            <p:sp>
              <p:nvSpPr>
                <p:cNvPr id="399"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400"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sp>
          <p:nvSpPr>
            <p:cNvPr id="375" name="Line 34"/>
            <p:cNvSpPr>
              <a:spLocks noChangeShapeType="1"/>
            </p:cNvSpPr>
            <p:nvPr/>
          </p:nvSpPr>
          <p:spPr bwMode="auto">
            <a:xfrm>
              <a:off x="4752974" y="1800696"/>
              <a:ext cx="184150" cy="0"/>
            </a:xfrm>
            <a:prstGeom prst="line">
              <a:avLst/>
            </a:prstGeom>
            <a:noFill/>
            <a:ln w="25400">
              <a:solidFill>
                <a:schemeClr val="tx1"/>
              </a:solidFill>
              <a:round/>
              <a:headEnd/>
              <a:tailEnd/>
            </a:ln>
            <a:effectLst/>
          </p:spPr>
          <p:txBody>
            <a:bodyPr wrap="none" anchor="ctr"/>
            <a:lstStyle/>
            <a:p>
              <a:endParaRPr lang="en-US" sz="2800"/>
            </a:p>
          </p:txBody>
        </p:sp>
        <p:sp>
          <p:nvSpPr>
            <p:cNvPr id="376" name="Freeform 35"/>
            <p:cNvSpPr>
              <a:spLocks/>
            </p:cNvSpPr>
            <p:nvPr/>
          </p:nvSpPr>
          <p:spPr bwMode="auto">
            <a:xfrm>
              <a:off x="4870447" y="1648296"/>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77" name="Line 36"/>
            <p:cNvSpPr>
              <a:spLocks noChangeShapeType="1"/>
            </p:cNvSpPr>
            <p:nvPr/>
          </p:nvSpPr>
          <p:spPr bwMode="auto">
            <a:xfrm>
              <a:off x="5541969" y="1605431"/>
              <a:ext cx="249238" cy="0"/>
            </a:xfrm>
            <a:prstGeom prst="line">
              <a:avLst/>
            </a:prstGeom>
            <a:noFill/>
            <a:ln w="25400">
              <a:solidFill>
                <a:schemeClr val="tx1"/>
              </a:solidFill>
              <a:round/>
              <a:headEnd/>
              <a:tailEnd/>
            </a:ln>
            <a:effectLst/>
          </p:spPr>
          <p:txBody>
            <a:bodyPr wrap="none" anchor="ctr"/>
            <a:lstStyle/>
            <a:p>
              <a:endParaRPr lang="en-US" sz="2800"/>
            </a:p>
          </p:txBody>
        </p:sp>
        <p:grpSp>
          <p:nvGrpSpPr>
            <p:cNvPr id="378" name="그룹 377"/>
            <p:cNvGrpSpPr/>
            <p:nvPr/>
          </p:nvGrpSpPr>
          <p:grpSpPr>
            <a:xfrm>
              <a:off x="6457731" y="1513359"/>
              <a:ext cx="722955" cy="576264"/>
              <a:chOff x="6448768" y="1597496"/>
              <a:chExt cx="575573" cy="458788"/>
            </a:xfrm>
          </p:grpSpPr>
          <p:sp>
            <p:nvSpPr>
              <p:cNvPr id="393" name="Rectangle 37"/>
              <p:cNvSpPr>
                <a:spLocks noChangeArrowheads="1"/>
              </p:cNvSpPr>
              <p:nvPr/>
            </p:nvSpPr>
            <p:spPr bwMode="auto">
              <a:xfrm>
                <a:off x="6448768" y="1600672"/>
                <a:ext cx="575573" cy="414515"/>
              </a:xfrm>
              <a:prstGeom prst="rect">
                <a:avLst/>
              </a:prstGeom>
              <a:noFill/>
              <a:ln w="12700">
                <a:noFill/>
                <a:miter lim="800000"/>
                <a:headEnd/>
                <a:tailEnd/>
              </a:ln>
              <a:effectLst/>
            </p:spPr>
            <p:txBody>
              <a:bodyPr wrap="none" lIns="90488" tIns="44450" rIns="90488" bIns="44450">
                <a:spAutoFit/>
              </a:bodyPr>
              <a:lstStyle/>
              <a:p>
                <a:r>
                  <a:rPr lang="en-US" sz="2800" dirty="0"/>
                  <a:t>DM</a:t>
                </a:r>
              </a:p>
            </p:txBody>
          </p:sp>
          <p:grpSp>
            <p:nvGrpSpPr>
              <p:cNvPr id="394" name="Group 38"/>
              <p:cNvGrpSpPr>
                <a:grpSpLocks/>
              </p:cNvGrpSpPr>
              <p:nvPr/>
            </p:nvGrpSpPr>
            <p:grpSpPr bwMode="auto">
              <a:xfrm>
                <a:off x="6469066" y="1597496"/>
                <a:ext cx="515938" cy="458788"/>
                <a:chOff x="2687" y="1509"/>
                <a:chExt cx="325" cy="289"/>
              </a:xfrm>
            </p:grpSpPr>
            <p:sp>
              <p:nvSpPr>
                <p:cNvPr id="395" name="Freeform 39"/>
                <p:cNvSpPr>
                  <a:spLocks/>
                </p:cNvSpPr>
                <p:nvPr/>
              </p:nvSpPr>
              <p:spPr bwMode="auto">
                <a:xfrm>
                  <a:off x="2687"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96" name="Freeform 40"/>
                <p:cNvSpPr>
                  <a:spLocks/>
                </p:cNvSpPr>
                <p:nvPr/>
              </p:nvSpPr>
              <p:spPr bwMode="auto">
                <a:xfrm>
                  <a:off x="2848"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grpSp>
        <p:grpSp>
          <p:nvGrpSpPr>
            <p:cNvPr id="379" name="그룹 378"/>
            <p:cNvGrpSpPr/>
            <p:nvPr/>
          </p:nvGrpSpPr>
          <p:grpSpPr>
            <a:xfrm>
              <a:off x="7263251" y="1511001"/>
              <a:ext cx="730521" cy="578628"/>
              <a:chOff x="7317499" y="1595615"/>
              <a:chExt cx="581600" cy="460669"/>
            </a:xfrm>
          </p:grpSpPr>
          <p:grpSp>
            <p:nvGrpSpPr>
              <p:cNvPr id="389" name="Group 42"/>
              <p:cNvGrpSpPr>
                <a:grpSpLocks/>
              </p:cNvGrpSpPr>
              <p:nvPr/>
            </p:nvGrpSpPr>
            <p:grpSpPr bwMode="auto">
              <a:xfrm>
                <a:off x="7375529" y="1597496"/>
                <a:ext cx="461963" cy="458788"/>
                <a:chOff x="3230" y="1509"/>
                <a:chExt cx="291" cy="289"/>
              </a:xfrm>
            </p:grpSpPr>
            <p:sp>
              <p:nvSpPr>
                <p:cNvPr id="391" name="Freeform 43"/>
                <p:cNvSpPr>
                  <a:spLocks/>
                </p:cNvSpPr>
                <p:nvPr/>
              </p:nvSpPr>
              <p:spPr bwMode="auto">
                <a:xfrm>
                  <a:off x="3230"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sp>
              <p:nvSpPr>
                <p:cNvPr id="392" name="Freeform 44"/>
                <p:cNvSpPr>
                  <a:spLocks/>
                </p:cNvSpPr>
                <p:nvPr/>
              </p:nvSpPr>
              <p:spPr bwMode="auto">
                <a:xfrm>
                  <a:off x="3378"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sz="2800"/>
                </a:p>
              </p:txBody>
            </p:sp>
          </p:grpSp>
          <p:sp>
            <p:nvSpPr>
              <p:cNvPr id="390" name="Rectangle 41"/>
              <p:cNvSpPr>
                <a:spLocks noChangeArrowheads="1"/>
              </p:cNvSpPr>
              <p:nvPr/>
            </p:nvSpPr>
            <p:spPr bwMode="auto">
              <a:xfrm>
                <a:off x="7317499" y="1595615"/>
                <a:ext cx="581600" cy="414515"/>
              </a:xfrm>
              <a:prstGeom prst="rect">
                <a:avLst/>
              </a:prstGeom>
              <a:noFill/>
              <a:ln w="12700">
                <a:noFill/>
                <a:miter lim="800000"/>
                <a:headEnd/>
                <a:tailEnd/>
              </a:ln>
              <a:effectLst/>
            </p:spPr>
            <p:txBody>
              <a:bodyPr wrap="none" lIns="90488" tIns="44450" rIns="90488" bIns="44450">
                <a:spAutoFit/>
              </a:bodyPr>
              <a:lstStyle/>
              <a:p>
                <a:r>
                  <a:rPr lang="en-US" sz="2800" dirty="0" err="1"/>
                  <a:t>Reg</a:t>
                </a:r>
                <a:endParaRPr lang="en-US" sz="2800" dirty="0"/>
              </a:p>
            </p:txBody>
          </p:sp>
        </p:grpSp>
        <p:sp>
          <p:nvSpPr>
            <p:cNvPr id="380" name="Line 45"/>
            <p:cNvSpPr>
              <a:spLocks noChangeShapeType="1"/>
            </p:cNvSpPr>
            <p:nvPr/>
          </p:nvSpPr>
          <p:spPr bwMode="auto">
            <a:xfrm>
              <a:off x="7131058" y="1800696"/>
              <a:ext cx="175228" cy="0"/>
            </a:xfrm>
            <a:prstGeom prst="line">
              <a:avLst/>
            </a:prstGeom>
            <a:noFill/>
            <a:ln w="25400">
              <a:solidFill>
                <a:schemeClr val="tx1"/>
              </a:solidFill>
              <a:round/>
              <a:headEnd/>
              <a:tailEnd/>
            </a:ln>
            <a:effectLst/>
          </p:spPr>
          <p:txBody>
            <a:bodyPr wrap="none" anchor="ctr"/>
            <a:lstStyle/>
            <a:p>
              <a:endParaRPr lang="en-US" sz="2800"/>
            </a:p>
          </p:txBody>
        </p:sp>
        <p:sp>
          <p:nvSpPr>
            <p:cNvPr id="381" name="Line 46"/>
            <p:cNvSpPr>
              <a:spLocks noChangeShapeType="1"/>
            </p:cNvSpPr>
            <p:nvPr/>
          </p:nvSpPr>
          <p:spPr bwMode="auto">
            <a:xfrm>
              <a:off x="6196318" y="1800696"/>
              <a:ext cx="274342" cy="0"/>
            </a:xfrm>
            <a:prstGeom prst="line">
              <a:avLst/>
            </a:prstGeom>
            <a:noFill/>
            <a:ln w="25400">
              <a:solidFill>
                <a:schemeClr val="tx1"/>
              </a:solidFill>
              <a:round/>
              <a:headEnd/>
              <a:tailEnd/>
            </a:ln>
            <a:effectLst/>
          </p:spPr>
          <p:txBody>
            <a:bodyPr wrap="none" anchor="ctr"/>
            <a:lstStyle/>
            <a:p>
              <a:endParaRPr lang="en-US" sz="2800"/>
            </a:p>
          </p:txBody>
        </p:sp>
        <p:sp>
          <p:nvSpPr>
            <p:cNvPr id="382" name="Line 47"/>
            <p:cNvSpPr>
              <a:spLocks noChangeShapeType="1"/>
            </p:cNvSpPr>
            <p:nvPr/>
          </p:nvSpPr>
          <p:spPr bwMode="auto">
            <a:xfrm>
              <a:off x="5537206" y="2000725"/>
              <a:ext cx="249238" cy="0"/>
            </a:xfrm>
            <a:prstGeom prst="line">
              <a:avLst/>
            </a:prstGeom>
            <a:noFill/>
            <a:ln w="25400">
              <a:solidFill>
                <a:schemeClr val="tx1"/>
              </a:solidFill>
              <a:round/>
              <a:headEnd/>
              <a:tailEnd/>
            </a:ln>
            <a:effectLst/>
          </p:spPr>
          <p:txBody>
            <a:bodyPr wrap="none" anchor="ctr"/>
            <a:lstStyle/>
            <a:p>
              <a:endParaRPr lang="en-US" sz="2800"/>
            </a:p>
          </p:txBody>
        </p:sp>
        <p:sp>
          <p:nvSpPr>
            <p:cNvPr id="383" name="Line 48"/>
            <p:cNvSpPr>
              <a:spLocks noChangeShapeType="1"/>
            </p:cNvSpPr>
            <p:nvPr/>
          </p:nvSpPr>
          <p:spPr bwMode="auto">
            <a:xfrm>
              <a:off x="5680081" y="2000724"/>
              <a:ext cx="0" cy="328613"/>
            </a:xfrm>
            <a:prstGeom prst="line">
              <a:avLst/>
            </a:prstGeom>
            <a:noFill/>
            <a:ln w="28575">
              <a:solidFill>
                <a:schemeClr val="tx1"/>
              </a:solidFill>
              <a:round/>
              <a:headEnd/>
              <a:tailEnd/>
            </a:ln>
            <a:effectLst/>
          </p:spPr>
          <p:txBody>
            <a:bodyPr/>
            <a:lstStyle/>
            <a:p>
              <a:endParaRPr lang="en-US" sz="2800"/>
            </a:p>
          </p:txBody>
        </p:sp>
        <p:sp>
          <p:nvSpPr>
            <p:cNvPr id="384" name="Line 49"/>
            <p:cNvSpPr>
              <a:spLocks noChangeShapeType="1"/>
            </p:cNvSpPr>
            <p:nvPr/>
          </p:nvSpPr>
          <p:spPr bwMode="auto">
            <a:xfrm>
              <a:off x="5670557" y="2329337"/>
              <a:ext cx="595313" cy="0"/>
            </a:xfrm>
            <a:prstGeom prst="line">
              <a:avLst/>
            </a:prstGeom>
            <a:noFill/>
            <a:ln w="28575">
              <a:solidFill>
                <a:schemeClr val="tx1"/>
              </a:solidFill>
              <a:round/>
              <a:headEnd/>
              <a:tailEnd/>
            </a:ln>
            <a:effectLst/>
          </p:spPr>
          <p:txBody>
            <a:bodyPr/>
            <a:lstStyle/>
            <a:p>
              <a:endParaRPr lang="en-US" sz="2800"/>
            </a:p>
          </p:txBody>
        </p:sp>
        <p:sp>
          <p:nvSpPr>
            <p:cNvPr id="385" name="Line 50"/>
            <p:cNvSpPr>
              <a:spLocks noChangeShapeType="1"/>
            </p:cNvSpPr>
            <p:nvPr/>
          </p:nvSpPr>
          <p:spPr bwMode="auto">
            <a:xfrm>
              <a:off x="6265870" y="1800696"/>
              <a:ext cx="0" cy="541812"/>
            </a:xfrm>
            <a:prstGeom prst="line">
              <a:avLst/>
            </a:prstGeom>
            <a:noFill/>
            <a:ln w="28575">
              <a:solidFill>
                <a:schemeClr val="tx1"/>
              </a:solidFill>
              <a:round/>
              <a:headEnd/>
              <a:tailEnd/>
            </a:ln>
            <a:effectLst/>
          </p:spPr>
          <p:txBody>
            <a:bodyPr/>
            <a:lstStyle/>
            <a:p>
              <a:endParaRPr lang="en-US" sz="2800"/>
            </a:p>
          </p:txBody>
        </p:sp>
        <p:sp>
          <p:nvSpPr>
            <p:cNvPr id="386" name="Line 51"/>
            <p:cNvSpPr>
              <a:spLocks noChangeShapeType="1"/>
            </p:cNvSpPr>
            <p:nvPr/>
          </p:nvSpPr>
          <p:spPr bwMode="auto">
            <a:xfrm flipH="1">
              <a:off x="6357151" y="1800696"/>
              <a:ext cx="0" cy="381000"/>
            </a:xfrm>
            <a:prstGeom prst="line">
              <a:avLst/>
            </a:prstGeom>
            <a:noFill/>
            <a:ln w="28575">
              <a:solidFill>
                <a:schemeClr val="tx1"/>
              </a:solidFill>
              <a:round/>
              <a:headEnd/>
              <a:tailEnd/>
            </a:ln>
            <a:effectLst/>
          </p:spPr>
          <p:txBody>
            <a:bodyPr/>
            <a:lstStyle/>
            <a:p>
              <a:endParaRPr lang="en-US" sz="2800"/>
            </a:p>
          </p:txBody>
        </p:sp>
        <p:sp>
          <p:nvSpPr>
            <p:cNvPr id="387" name="Line 52"/>
            <p:cNvSpPr>
              <a:spLocks noChangeShapeType="1"/>
            </p:cNvSpPr>
            <p:nvPr/>
          </p:nvSpPr>
          <p:spPr bwMode="auto">
            <a:xfrm>
              <a:off x="6344444" y="2181696"/>
              <a:ext cx="918807" cy="0"/>
            </a:xfrm>
            <a:prstGeom prst="line">
              <a:avLst/>
            </a:prstGeom>
            <a:noFill/>
            <a:ln w="28575">
              <a:solidFill>
                <a:schemeClr val="tx1"/>
              </a:solidFill>
              <a:round/>
              <a:headEnd/>
              <a:tailEnd/>
            </a:ln>
            <a:effectLst/>
          </p:spPr>
          <p:txBody>
            <a:bodyPr/>
            <a:lstStyle/>
            <a:p>
              <a:endParaRPr lang="en-US" sz="2800"/>
            </a:p>
          </p:txBody>
        </p:sp>
        <p:sp>
          <p:nvSpPr>
            <p:cNvPr id="388" name="Line 53"/>
            <p:cNvSpPr>
              <a:spLocks noChangeShapeType="1"/>
            </p:cNvSpPr>
            <p:nvPr/>
          </p:nvSpPr>
          <p:spPr bwMode="auto">
            <a:xfrm>
              <a:off x="7247738" y="1800696"/>
              <a:ext cx="0" cy="381000"/>
            </a:xfrm>
            <a:prstGeom prst="line">
              <a:avLst/>
            </a:prstGeom>
            <a:noFill/>
            <a:ln w="28575">
              <a:solidFill>
                <a:schemeClr val="tx1"/>
              </a:solidFill>
              <a:round/>
              <a:headEnd/>
              <a:tailEnd/>
            </a:ln>
            <a:effectLst/>
          </p:spPr>
          <p:txBody>
            <a:bodyPr/>
            <a:lstStyle/>
            <a:p>
              <a:endParaRPr lang="en-US" sz="2800"/>
            </a:p>
          </p:txBody>
        </p:sp>
      </p:grpSp>
      <p:sp>
        <p:nvSpPr>
          <p:cNvPr id="407" name="Rectangle 5"/>
          <p:cNvSpPr>
            <a:spLocks noChangeArrowheads="1"/>
          </p:cNvSpPr>
          <p:nvPr/>
        </p:nvSpPr>
        <p:spPr bwMode="auto">
          <a:xfrm>
            <a:off x="2286001" y="1571625"/>
            <a:ext cx="1285609" cy="520655"/>
          </a:xfrm>
          <a:prstGeom prst="rect">
            <a:avLst/>
          </a:prstGeom>
          <a:noFill/>
          <a:ln w="12700">
            <a:noFill/>
            <a:miter lim="800000"/>
            <a:headEnd/>
            <a:tailEnd/>
          </a:ln>
          <a:effectLst/>
        </p:spPr>
        <p:txBody>
          <a:bodyPr wrap="none" lIns="90488" tIns="44450" rIns="90488" bIns="44450">
            <a:spAutoFit/>
          </a:bodyPr>
          <a:lstStyle/>
          <a:p>
            <a:r>
              <a:rPr lang="en-US" sz="2800" b="1"/>
              <a:t>add $1,</a:t>
            </a:r>
          </a:p>
        </p:txBody>
      </p:sp>
      <p:sp>
        <p:nvSpPr>
          <p:cNvPr id="408" name="Line 14"/>
          <p:cNvSpPr>
            <a:spLocks noChangeShapeType="1"/>
          </p:cNvSpPr>
          <p:nvPr/>
        </p:nvSpPr>
        <p:spPr bwMode="auto">
          <a:xfrm>
            <a:off x="2209800" y="1647825"/>
            <a:ext cx="0" cy="4495800"/>
          </a:xfrm>
          <a:prstGeom prst="line">
            <a:avLst/>
          </a:prstGeom>
          <a:noFill/>
          <a:ln w="28575">
            <a:solidFill>
              <a:schemeClr val="tx1"/>
            </a:solidFill>
            <a:round/>
            <a:headEnd/>
            <a:tailEnd type="triangle" w="med" len="med"/>
          </a:ln>
          <a:effectLst/>
        </p:spPr>
        <p:txBody>
          <a:bodyPr/>
          <a:lstStyle/>
          <a:p>
            <a:endParaRPr lang="en-US" sz="2800"/>
          </a:p>
        </p:txBody>
      </p:sp>
      <p:sp>
        <p:nvSpPr>
          <p:cNvPr id="409" name="Rectangle 48"/>
          <p:cNvSpPr>
            <a:spLocks noChangeArrowheads="1"/>
          </p:cNvSpPr>
          <p:nvPr/>
        </p:nvSpPr>
        <p:spPr bwMode="auto">
          <a:xfrm>
            <a:off x="2286001" y="2562225"/>
            <a:ext cx="2074287" cy="520655"/>
          </a:xfrm>
          <a:prstGeom prst="rect">
            <a:avLst/>
          </a:prstGeom>
          <a:noFill/>
          <a:ln w="12700">
            <a:noFill/>
            <a:miter lim="800000"/>
            <a:headEnd/>
            <a:tailEnd/>
          </a:ln>
          <a:effectLst/>
        </p:spPr>
        <p:txBody>
          <a:bodyPr wrap="none" lIns="90488" tIns="44450" rIns="90488" bIns="44450">
            <a:spAutoFit/>
          </a:bodyPr>
          <a:lstStyle/>
          <a:p>
            <a:r>
              <a:rPr lang="en-US" sz="2800" b="1"/>
              <a:t>sub $4,</a:t>
            </a:r>
            <a:r>
              <a:rPr lang="en-US" sz="2800" b="1">
                <a:solidFill>
                  <a:srgbClr val="009900"/>
                </a:solidFill>
              </a:rPr>
              <a:t>$1</a:t>
            </a:r>
            <a:r>
              <a:rPr lang="en-US" sz="2800" b="1"/>
              <a:t>,$5</a:t>
            </a:r>
          </a:p>
        </p:txBody>
      </p:sp>
      <p:sp>
        <p:nvSpPr>
          <p:cNvPr id="410" name="Rectangle 49"/>
          <p:cNvSpPr>
            <a:spLocks noChangeArrowheads="1"/>
          </p:cNvSpPr>
          <p:nvPr/>
        </p:nvSpPr>
        <p:spPr bwMode="auto">
          <a:xfrm>
            <a:off x="2286001" y="3543300"/>
            <a:ext cx="2109553" cy="520655"/>
          </a:xfrm>
          <a:prstGeom prst="rect">
            <a:avLst/>
          </a:prstGeom>
          <a:noFill/>
          <a:ln w="12700">
            <a:noFill/>
            <a:miter lim="800000"/>
            <a:headEnd/>
            <a:tailEnd/>
          </a:ln>
          <a:effectLst/>
        </p:spPr>
        <p:txBody>
          <a:bodyPr wrap="none" lIns="90488" tIns="44450" rIns="90488" bIns="44450">
            <a:spAutoFit/>
          </a:bodyPr>
          <a:lstStyle/>
          <a:p>
            <a:r>
              <a:rPr lang="en-US" sz="2800" b="1"/>
              <a:t>and $6,$7,</a:t>
            </a:r>
            <a:r>
              <a:rPr lang="en-US" sz="2800" b="1">
                <a:solidFill>
                  <a:srgbClr val="009900"/>
                </a:solidFill>
              </a:rPr>
              <a:t>$1</a:t>
            </a:r>
          </a:p>
        </p:txBody>
      </p:sp>
      <p:sp>
        <p:nvSpPr>
          <p:cNvPr id="411" name="Rectangle 117"/>
          <p:cNvSpPr>
            <a:spLocks noChangeArrowheads="1"/>
          </p:cNvSpPr>
          <p:nvPr/>
        </p:nvSpPr>
        <p:spPr bwMode="auto">
          <a:xfrm>
            <a:off x="2286001" y="5381625"/>
            <a:ext cx="1985994" cy="520655"/>
          </a:xfrm>
          <a:prstGeom prst="rect">
            <a:avLst/>
          </a:prstGeom>
          <a:noFill/>
          <a:ln w="12700">
            <a:noFill/>
            <a:miter lim="800000"/>
            <a:headEnd/>
            <a:tailEnd/>
          </a:ln>
          <a:effectLst/>
        </p:spPr>
        <p:txBody>
          <a:bodyPr wrap="none" lIns="90488" tIns="44450" rIns="90488" bIns="44450">
            <a:spAutoFit/>
          </a:bodyPr>
          <a:lstStyle/>
          <a:p>
            <a:r>
              <a:rPr lang="en-US" sz="2800" b="1" dirty="0" err="1"/>
              <a:t>sw</a:t>
            </a:r>
            <a:r>
              <a:rPr lang="en-US" sz="2800" b="1" dirty="0"/>
              <a:t>  $4,4(</a:t>
            </a:r>
            <a:r>
              <a:rPr lang="en-US" sz="2800" b="1" dirty="0">
                <a:solidFill>
                  <a:srgbClr val="009900"/>
                </a:solidFill>
              </a:rPr>
              <a:t>$1</a:t>
            </a:r>
            <a:r>
              <a:rPr lang="en-US" sz="2800" b="1" dirty="0"/>
              <a:t>)</a:t>
            </a:r>
          </a:p>
        </p:txBody>
      </p:sp>
      <p:sp>
        <p:nvSpPr>
          <p:cNvPr id="412" name="Rectangle 118"/>
          <p:cNvSpPr>
            <a:spLocks noChangeArrowheads="1"/>
          </p:cNvSpPr>
          <p:nvPr/>
        </p:nvSpPr>
        <p:spPr bwMode="auto">
          <a:xfrm>
            <a:off x="2286001" y="4443413"/>
            <a:ext cx="1949253" cy="520655"/>
          </a:xfrm>
          <a:prstGeom prst="rect">
            <a:avLst/>
          </a:prstGeom>
          <a:noFill/>
          <a:ln w="12700">
            <a:noFill/>
            <a:miter lim="800000"/>
            <a:headEnd/>
            <a:tailEnd/>
          </a:ln>
          <a:effectLst/>
        </p:spPr>
        <p:txBody>
          <a:bodyPr wrap="none" lIns="90488" tIns="44450" rIns="90488" bIns="44450">
            <a:spAutoFit/>
          </a:bodyPr>
          <a:lstStyle/>
          <a:p>
            <a:r>
              <a:rPr lang="en-US" sz="2800" b="1"/>
              <a:t>or  $8,</a:t>
            </a:r>
            <a:r>
              <a:rPr lang="en-US" sz="2800" b="1">
                <a:solidFill>
                  <a:srgbClr val="009900"/>
                </a:solidFill>
              </a:rPr>
              <a:t>$1</a:t>
            </a:r>
            <a:r>
              <a:rPr lang="en-US" sz="2800" b="1"/>
              <a:t>,</a:t>
            </a:r>
            <a:r>
              <a:rPr lang="en-US" sz="2800" b="1">
                <a:solidFill>
                  <a:srgbClr val="009900"/>
                </a:solidFill>
              </a:rPr>
              <a:t>$1</a:t>
            </a:r>
          </a:p>
        </p:txBody>
      </p:sp>
      <p:sp>
        <p:nvSpPr>
          <p:cNvPr id="413" name="Rectangle 190"/>
          <p:cNvSpPr>
            <a:spLocks noChangeArrowheads="1"/>
          </p:cNvSpPr>
          <p:nvPr/>
        </p:nvSpPr>
        <p:spPr bwMode="auto">
          <a:xfrm>
            <a:off x="6165387" y="1577730"/>
            <a:ext cx="152400" cy="457200"/>
          </a:xfrm>
          <a:prstGeom prst="rect">
            <a:avLst/>
          </a:prstGeom>
          <a:solidFill>
            <a:schemeClr val="accent5">
              <a:lumMod val="60000"/>
              <a:lumOff val="40000"/>
            </a:schemeClr>
          </a:solidFill>
          <a:ln w="25400" cap="rnd" cmpd="sng">
            <a:solidFill>
              <a:schemeClr val="tx1"/>
            </a:solidFill>
            <a:prstDash val="solid"/>
            <a:round/>
            <a:headEnd type="none" w="med" len="med"/>
            <a:tailEnd type="none" w="med" len="med"/>
          </a:ln>
          <a:effectLst/>
        </p:spPr>
        <p:txBody>
          <a:bodyPr/>
          <a:lstStyle/>
          <a:p>
            <a:endParaRPr lang="en-US" sz="2800" dirty="0"/>
          </a:p>
        </p:txBody>
      </p:sp>
      <p:sp>
        <p:nvSpPr>
          <p:cNvPr id="415" name="Rectangle 190"/>
          <p:cNvSpPr>
            <a:spLocks noChangeArrowheads="1"/>
          </p:cNvSpPr>
          <p:nvPr/>
        </p:nvSpPr>
        <p:spPr bwMode="auto">
          <a:xfrm>
            <a:off x="6520724" y="2547127"/>
            <a:ext cx="152400" cy="457200"/>
          </a:xfrm>
          <a:prstGeom prst="rect">
            <a:avLst/>
          </a:prstGeom>
          <a:solidFill>
            <a:schemeClr val="accent6">
              <a:lumMod val="60000"/>
              <a:lumOff val="40000"/>
            </a:schemeClr>
          </a:solidFill>
          <a:ln w="25400" cap="rnd" cmpd="sng">
            <a:solidFill>
              <a:schemeClr val="tx1"/>
            </a:solidFill>
            <a:prstDash val="solid"/>
            <a:round/>
            <a:headEnd type="none" w="med" len="med"/>
            <a:tailEnd type="none" w="med" len="med"/>
          </a:ln>
          <a:effectLst/>
        </p:spPr>
        <p:txBody>
          <a:bodyPr/>
          <a:lstStyle/>
          <a:p>
            <a:endParaRPr lang="en-US" sz="2800" dirty="0"/>
          </a:p>
        </p:txBody>
      </p:sp>
      <p:sp>
        <p:nvSpPr>
          <p:cNvPr id="416" name="Rectangle 190"/>
          <p:cNvSpPr>
            <a:spLocks noChangeArrowheads="1"/>
          </p:cNvSpPr>
          <p:nvPr/>
        </p:nvSpPr>
        <p:spPr bwMode="auto">
          <a:xfrm>
            <a:off x="7270720" y="3470530"/>
            <a:ext cx="152400" cy="457200"/>
          </a:xfrm>
          <a:prstGeom prst="rect">
            <a:avLst/>
          </a:prstGeom>
          <a:solidFill>
            <a:schemeClr val="accent6">
              <a:lumMod val="60000"/>
              <a:lumOff val="40000"/>
            </a:schemeClr>
          </a:solidFill>
          <a:ln w="25400" cap="rnd" cmpd="sng">
            <a:solidFill>
              <a:schemeClr val="tx1"/>
            </a:solidFill>
            <a:prstDash val="solid"/>
            <a:round/>
            <a:headEnd type="none" w="med" len="med"/>
            <a:tailEnd type="none" w="med" len="med"/>
          </a:ln>
          <a:effectLst/>
        </p:spPr>
        <p:txBody>
          <a:bodyPr/>
          <a:lstStyle/>
          <a:p>
            <a:endParaRPr lang="en-US" sz="2800" dirty="0"/>
          </a:p>
        </p:txBody>
      </p:sp>
      <p:sp>
        <p:nvSpPr>
          <p:cNvPr id="419" name="Line 192"/>
          <p:cNvSpPr>
            <a:spLocks noChangeShapeType="1"/>
          </p:cNvSpPr>
          <p:nvPr/>
        </p:nvSpPr>
        <p:spPr bwMode="auto">
          <a:xfrm>
            <a:off x="6321164" y="1801244"/>
            <a:ext cx="205077" cy="990613"/>
          </a:xfrm>
          <a:prstGeom prst="line">
            <a:avLst/>
          </a:prstGeom>
          <a:noFill/>
          <a:ln w="28575">
            <a:solidFill>
              <a:srgbClr val="009900"/>
            </a:solidFill>
            <a:round/>
            <a:headEnd/>
            <a:tailEnd type="triangle" w="med" len="med"/>
          </a:ln>
          <a:effectLst/>
        </p:spPr>
        <p:txBody>
          <a:bodyPr/>
          <a:lstStyle/>
          <a:p>
            <a:endParaRPr lang="en-US"/>
          </a:p>
        </p:txBody>
      </p:sp>
      <p:sp>
        <p:nvSpPr>
          <p:cNvPr id="420" name="Line 192"/>
          <p:cNvSpPr>
            <a:spLocks noChangeShapeType="1"/>
          </p:cNvSpPr>
          <p:nvPr/>
        </p:nvSpPr>
        <p:spPr bwMode="auto">
          <a:xfrm>
            <a:off x="6317788" y="1812138"/>
            <a:ext cx="952744" cy="1871787"/>
          </a:xfrm>
          <a:prstGeom prst="line">
            <a:avLst/>
          </a:prstGeom>
          <a:noFill/>
          <a:ln w="28575">
            <a:solidFill>
              <a:srgbClr val="009900"/>
            </a:solidFill>
            <a:round/>
            <a:headEnd/>
            <a:tailEnd type="triangle" w="med" len="med"/>
          </a:ln>
          <a:effectLst/>
        </p:spPr>
        <p:txBody>
          <a:bodyPr/>
          <a:lstStyle/>
          <a:p>
            <a:endParaRPr lang="en-US"/>
          </a:p>
        </p:txBody>
      </p:sp>
      <p:sp>
        <p:nvSpPr>
          <p:cNvPr id="421" name="Line 192"/>
          <p:cNvSpPr>
            <a:spLocks noChangeShapeType="1"/>
          </p:cNvSpPr>
          <p:nvPr/>
        </p:nvSpPr>
        <p:spPr bwMode="auto">
          <a:xfrm>
            <a:off x="7451380" y="1926146"/>
            <a:ext cx="291821" cy="2561618"/>
          </a:xfrm>
          <a:prstGeom prst="line">
            <a:avLst/>
          </a:prstGeom>
          <a:noFill/>
          <a:ln w="28575">
            <a:solidFill>
              <a:srgbClr val="009900"/>
            </a:solidFill>
            <a:round/>
            <a:headEnd/>
            <a:tailEnd type="triangle" w="med" len="med"/>
          </a:ln>
          <a:effectLst/>
        </p:spPr>
        <p:txBody>
          <a:bodyPr/>
          <a:lstStyle/>
          <a:p>
            <a:endParaRPr lang="en-US"/>
          </a:p>
        </p:txBody>
      </p:sp>
      <p:sp>
        <p:nvSpPr>
          <p:cNvPr id="422" name="Line 192"/>
          <p:cNvSpPr>
            <a:spLocks noChangeShapeType="1"/>
          </p:cNvSpPr>
          <p:nvPr/>
        </p:nvSpPr>
        <p:spPr bwMode="auto">
          <a:xfrm>
            <a:off x="7452744" y="1926145"/>
            <a:ext cx="1103648" cy="3455479"/>
          </a:xfrm>
          <a:prstGeom prst="line">
            <a:avLst/>
          </a:prstGeom>
          <a:noFill/>
          <a:ln w="28575">
            <a:solidFill>
              <a:srgbClr val="009900"/>
            </a:solidFill>
            <a:round/>
            <a:headEnd/>
            <a:tailEnd type="triangle" w="med" len="med"/>
          </a:ln>
          <a:effectLst/>
        </p:spPr>
        <p:txBody>
          <a:bodyPr/>
          <a:lstStyle/>
          <a:p>
            <a:endParaRPr lang="en-US"/>
          </a:p>
        </p:txBody>
      </p:sp>
      <p:sp>
        <p:nvSpPr>
          <p:cNvPr id="423" name="Rectangle 116"/>
          <p:cNvSpPr>
            <a:spLocks noChangeArrowheads="1"/>
          </p:cNvSpPr>
          <p:nvPr/>
        </p:nvSpPr>
        <p:spPr bwMode="auto">
          <a:xfrm>
            <a:off x="8844758" y="1128382"/>
            <a:ext cx="3086892" cy="224420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90488" tIns="44450" rIns="90488" bIns="44450">
            <a:spAutoFit/>
          </a:bodyPr>
          <a:lstStyle/>
          <a:p>
            <a:pPr algn="r"/>
            <a:r>
              <a:rPr lang="en-US" sz="2800" dirty="0"/>
              <a:t>Fix data hazards by </a:t>
            </a:r>
            <a:r>
              <a:rPr lang="en-US" sz="2800" b="1" dirty="0"/>
              <a:t>forwarding</a:t>
            </a:r>
            <a:r>
              <a:rPr lang="en-US" sz="2800" dirty="0"/>
              <a:t> results as soon as they are </a:t>
            </a:r>
            <a:r>
              <a:rPr lang="en-US" sz="2800" b="1" dirty="0"/>
              <a:t>available</a:t>
            </a:r>
            <a:r>
              <a:rPr lang="en-US" sz="2800" dirty="0"/>
              <a:t> to </a:t>
            </a:r>
            <a:r>
              <a:rPr lang="en-US" sz="2800" dirty="0" smtClean="0"/>
              <a:t>where</a:t>
            </a:r>
            <a:br>
              <a:rPr lang="en-US" sz="2800" dirty="0" smtClean="0"/>
            </a:br>
            <a:r>
              <a:rPr lang="en-US" sz="2800" dirty="0" smtClean="0"/>
              <a:t>they </a:t>
            </a:r>
            <a:r>
              <a:rPr lang="en-US" sz="2800" dirty="0"/>
              <a:t>are </a:t>
            </a:r>
            <a:r>
              <a:rPr lang="en-US" sz="2800" b="1" dirty="0"/>
              <a:t>needed</a:t>
            </a:r>
            <a:endParaRPr lang="en-US" sz="2800" dirty="0"/>
          </a:p>
        </p:txBody>
      </p:sp>
      <p:sp>
        <p:nvSpPr>
          <p:cNvPr id="2" name="슬라이드 번호 개체 틀 1"/>
          <p:cNvSpPr>
            <a:spLocks noGrp="1"/>
          </p:cNvSpPr>
          <p:nvPr>
            <p:ph type="sldNum" sz="quarter" idx="12"/>
          </p:nvPr>
        </p:nvSpPr>
        <p:spPr/>
        <p:txBody>
          <a:bodyPr/>
          <a:lstStyle/>
          <a:p>
            <a:pPr>
              <a:defRPr/>
            </a:pPr>
            <a:fld id="{F9E35EC6-F145-4FFC-92A9-7AB97ABAE7EB}" type="slidenum">
              <a:rPr lang="en-US" smtClean="0"/>
              <a:pPr>
                <a:defRPr/>
              </a:pPr>
              <a:t>9</a:t>
            </a:fld>
            <a:endParaRPr lang="en-US"/>
          </a:p>
        </p:txBody>
      </p:sp>
    </p:spTree>
    <p:extLst>
      <p:ext uri="{BB962C8B-B14F-4D97-AF65-F5344CB8AC3E}">
        <p14:creationId xmlns:p14="http://schemas.microsoft.com/office/powerpoint/2010/main" val="118804571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L_fonts">
      <a:majorFont>
        <a:latin typeface="Calibri"/>
        <a:ea typeface="맑은 고딕"/>
        <a:cs typeface=""/>
      </a:majorFont>
      <a:minorFont>
        <a:latin typeface="Calibri"/>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2725</TotalTime>
  <Words>1160</Words>
  <Application>Microsoft Office PowerPoint</Application>
  <PresentationFormat>와이드스크린</PresentationFormat>
  <Paragraphs>434</Paragraphs>
  <Slides>18</Slides>
  <Notes>12</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18</vt:i4>
      </vt:variant>
    </vt:vector>
  </HeadingPairs>
  <TitlesOfParts>
    <vt:vector size="26" baseType="lpstr">
      <vt:lpstr>맑은 고딕</vt:lpstr>
      <vt:lpstr>연세</vt:lpstr>
      <vt:lpstr>조선일보명조</vt:lpstr>
      <vt:lpstr>Arial</vt:lpstr>
      <vt:lpstr>Calibri</vt:lpstr>
      <vt:lpstr>Courier New</vt:lpstr>
      <vt:lpstr>Wingdings</vt:lpstr>
      <vt:lpstr>Office 테마</vt:lpstr>
      <vt:lpstr> Lecture 5 Hazards  Courtesy of A. Shrivastava (ASU) &amp; Tack-Don Han (Yonsei) </vt:lpstr>
      <vt:lpstr>PowerPoint 프레젠테이션</vt:lpstr>
      <vt:lpstr>Data Hazards</vt:lpstr>
      <vt:lpstr>Where is the problem ?</vt:lpstr>
      <vt:lpstr>Data Hazards – Overview </vt:lpstr>
      <vt:lpstr>Fixing Data Hazards - Stalls</vt:lpstr>
      <vt:lpstr>Fixing Data Hazards - Stalls</vt:lpstr>
      <vt:lpstr>Data Forwarding (aka Bypassing)</vt:lpstr>
      <vt:lpstr>Fixing Data Hazards - Forwarding</vt:lpstr>
      <vt:lpstr>Pipelined Datapath</vt:lpstr>
      <vt:lpstr>Pipelined Datapath</vt:lpstr>
      <vt:lpstr>Data Forwarding: EX/MEM  ID/EX</vt:lpstr>
      <vt:lpstr>Forwarding Illustration</vt:lpstr>
      <vt:lpstr>Data Forwarding : MEM/WB  ID/EX</vt:lpstr>
      <vt:lpstr>Forwarding Illustration</vt:lpstr>
      <vt:lpstr>Yet Another Complication!</vt:lpstr>
      <vt:lpstr>PowerPoint 프레젠테이션</vt:lpstr>
      <vt:lpstr>PowerPoint 프레젠테이션</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계정</dc:creator>
  <cp:lastModifiedBy>Registered User</cp:lastModifiedBy>
  <cp:revision>326</cp:revision>
  <dcterms:created xsi:type="dcterms:W3CDTF">2015-05-11T14:27:05Z</dcterms:created>
  <dcterms:modified xsi:type="dcterms:W3CDTF">2017-02-23T04:56:53Z</dcterms:modified>
</cp:coreProperties>
</file>