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392" r:id="rId2"/>
    <p:sldId id="363" r:id="rId3"/>
    <p:sldId id="393" r:id="rId4"/>
    <p:sldId id="403" r:id="rId5"/>
    <p:sldId id="404" r:id="rId6"/>
    <p:sldId id="405" r:id="rId7"/>
    <p:sldId id="413" r:id="rId8"/>
    <p:sldId id="407" r:id="rId9"/>
    <p:sldId id="408" r:id="rId10"/>
    <p:sldId id="409" r:id="rId11"/>
    <p:sldId id="414" r:id="rId12"/>
    <p:sldId id="411" r:id="rId13"/>
    <p:sldId id="415" r:id="rId14"/>
    <p:sldId id="416"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85AA"/>
    <a:srgbClr val="8DAFC7"/>
    <a:srgbClr val="FF0000"/>
    <a:srgbClr val="077DC5"/>
    <a:srgbClr val="5B9BD5"/>
    <a:srgbClr val="184A6B"/>
    <a:srgbClr val="2CE1E5"/>
    <a:srgbClr val="2CDFE3"/>
    <a:srgbClr val="7FD4E8"/>
    <a:srgbClr val="A0D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18" autoAdjust="0"/>
    <p:restoredTop sz="94660"/>
  </p:normalViewPr>
  <p:slideViewPr>
    <p:cSldViewPr snapToGrid="0">
      <p:cViewPr varScale="1">
        <p:scale>
          <a:sx n="107" d="100"/>
          <a:sy n="107" d="100"/>
        </p:scale>
        <p:origin x="114" y="264"/>
      </p:cViewPr>
      <p:guideLst>
        <p:guide orient="horz" pos="2183"/>
        <p:guide pos="3840"/>
      </p:guideLst>
    </p:cSldViewPr>
  </p:slideViewPr>
  <p:notesTextViewPr>
    <p:cViewPr>
      <p:scale>
        <a:sx n="1" d="1"/>
        <a:sy n="1" d="1"/>
      </p:scale>
      <p:origin x="0" y="0"/>
    </p:cViewPr>
  </p:notesTextViewPr>
  <p:notesViewPr>
    <p:cSldViewPr snapToGrid="0">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7F3033-B2B0-4232-82E9-ECA9E66812C0}" type="datetimeFigureOut">
              <a:rPr lang="ko-KR" altLang="en-US" smtClean="0"/>
              <a:t>2017-02-23</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E3DBF2-A26E-411F-86B1-2BF68002AAB4}" type="slidenum">
              <a:rPr lang="ko-KR" altLang="en-US" smtClean="0"/>
              <a:t>‹#›</a:t>
            </a:fld>
            <a:endParaRPr lang="ko-KR" altLang="en-US"/>
          </a:p>
        </p:txBody>
      </p:sp>
    </p:spTree>
    <p:extLst>
      <p:ext uri="{BB962C8B-B14F-4D97-AF65-F5344CB8AC3E}">
        <p14:creationId xmlns:p14="http://schemas.microsoft.com/office/powerpoint/2010/main" val="229049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8A4BE-FD52-49F8-BE73-84B9B8122874}" type="datetimeFigureOut">
              <a:rPr lang="ko-KR" altLang="en-US" smtClean="0"/>
              <a:t>2017-02-23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100A4-F4DB-4ACD-9BB6-187BFC181B90}" type="slidenum">
              <a:rPr lang="ko-KR" altLang="en-US" smtClean="0"/>
              <a:t>‹#›</a:t>
            </a:fld>
            <a:endParaRPr lang="ko-KR" altLang="en-US"/>
          </a:p>
        </p:txBody>
      </p:sp>
    </p:spTree>
    <p:extLst>
      <p:ext uri="{BB962C8B-B14F-4D97-AF65-F5344CB8AC3E}">
        <p14:creationId xmlns:p14="http://schemas.microsoft.com/office/powerpoint/2010/main" val="228798620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1</a:t>
            </a:fld>
            <a:endParaRPr lang="ko-KR" altLang="en-US"/>
          </a:p>
        </p:txBody>
      </p:sp>
    </p:spTree>
    <p:extLst>
      <p:ext uri="{BB962C8B-B14F-4D97-AF65-F5344CB8AC3E}">
        <p14:creationId xmlns:p14="http://schemas.microsoft.com/office/powerpoint/2010/main" val="1611826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14</a:t>
            </a:fld>
            <a:endParaRPr lang="ko-KR" altLang="en-US"/>
          </a:p>
        </p:txBody>
      </p:sp>
    </p:spTree>
    <p:extLst>
      <p:ext uri="{BB962C8B-B14F-4D97-AF65-F5344CB8AC3E}">
        <p14:creationId xmlns:p14="http://schemas.microsoft.com/office/powerpoint/2010/main" val="233180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2</a:t>
            </a:fld>
            <a:endParaRPr lang="ko-KR" altLang="en-US"/>
          </a:p>
        </p:txBody>
      </p:sp>
    </p:spTree>
    <p:extLst>
      <p:ext uri="{BB962C8B-B14F-4D97-AF65-F5344CB8AC3E}">
        <p14:creationId xmlns:p14="http://schemas.microsoft.com/office/powerpoint/2010/main" val="4071542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Rot="1" noChangeAspect="1" noChangeArrowheads="1" noTextEdit="1"/>
          </p:cNvSpPr>
          <p:nvPr>
            <p:ph type="sldImg"/>
          </p:nvPr>
        </p:nvSpPr>
        <p:spPr/>
      </p:sp>
      <p:sp>
        <p:nvSpPr>
          <p:cNvPr id="1303555" name="Rectangle 3"/>
          <p:cNvSpPr>
            <a:spLocks noGrp="1" noChangeArrowheads="1"/>
          </p:cNvSpPr>
          <p:nvPr>
            <p:ph type="body" idx="1"/>
          </p:nvPr>
        </p:nvSpPr>
        <p:spPr>
          <a:ln/>
        </p:spPr>
        <p:txBody>
          <a:bodyPr/>
          <a:lstStyle/>
          <a:p>
            <a:pPr marL="198213" indent="-198213"/>
            <a:r>
              <a:rPr lang="en-US" dirty="0"/>
              <a:t>For lecture</a:t>
            </a:r>
          </a:p>
        </p:txBody>
      </p:sp>
    </p:spTree>
    <p:extLst>
      <p:ext uri="{BB962C8B-B14F-4D97-AF65-F5344CB8AC3E}">
        <p14:creationId xmlns:p14="http://schemas.microsoft.com/office/powerpoint/2010/main" val="1982629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Fortunately, jumps are very infrequent – less that 2% of the SPECint instructions and x% of the SPECfp ones.</a:t>
            </a:r>
          </a:p>
        </p:txBody>
      </p:sp>
      <p:sp>
        <p:nvSpPr>
          <p:cNvPr id="1309699" name="Rectangle 3"/>
          <p:cNvSpPr>
            <a:spLocks noGrp="1" noRot="1" noChangeAspect="1" noChangeArrowheads="1" noTextEdit="1"/>
          </p:cNvSpPr>
          <p:nvPr>
            <p:ph type="sldImg"/>
          </p:nvPr>
        </p:nvSpPr>
        <p:spPr>
          <a:xfrm>
            <a:off x="398463" y="585788"/>
            <a:ext cx="6075362" cy="3417887"/>
          </a:xfrm>
          <a:ln/>
        </p:spPr>
      </p:sp>
    </p:spTree>
    <p:extLst>
      <p:ext uri="{BB962C8B-B14F-4D97-AF65-F5344CB8AC3E}">
        <p14:creationId xmlns:p14="http://schemas.microsoft.com/office/powerpoint/2010/main" val="3151912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Rot="1" noChangeAspect="1" noChangeArrowheads="1" noTextEdit="1"/>
          </p:cNvSpPr>
          <p:nvPr>
            <p:ph type="sldImg"/>
          </p:nvPr>
        </p:nvSpPr>
        <p:spPr/>
      </p:sp>
      <p:sp>
        <p:nvSpPr>
          <p:cNvPr id="1378307" name="Rectangle 3"/>
          <p:cNvSpPr>
            <a:spLocks noGrp="1" noChangeArrowheads="1"/>
          </p:cNvSpPr>
          <p:nvPr>
            <p:ph type="body" idx="1"/>
          </p:nvPr>
        </p:nvSpPr>
        <p:spPr>
          <a:ln/>
        </p:spPr>
        <p:txBody>
          <a:bodyPr/>
          <a:lstStyle/>
          <a:p>
            <a:pPr marL="198213" indent="-198213"/>
            <a:r>
              <a:rPr lang="en-US" dirty="0"/>
              <a:t>For lecture</a:t>
            </a:r>
          </a:p>
        </p:txBody>
      </p:sp>
    </p:spTree>
    <p:extLst>
      <p:ext uri="{BB962C8B-B14F-4D97-AF65-F5344CB8AC3E}">
        <p14:creationId xmlns:p14="http://schemas.microsoft.com/office/powerpoint/2010/main" val="244115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338"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dirty="0"/>
              <a:t>Another “solution” is to put in enough extra hardware so that we can test registers, calculate the branch address, and update the PC during the second stage of the pipeline.  That would reduce the number of stalls to only one.</a:t>
            </a:r>
          </a:p>
          <a:p>
            <a:r>
              <a:rPr lang="en-US" dirty="0"/>
              <a:t>A third approach is to prediction to handle branches, e.g., always predict that branches will be untaken.  When right, the pipeline proceeds at full speed.  When wrong, have to stall (and make sure nothing completes – changes machine state – that shouldn’t have).  Will talk about these options in more detail in </a:t>
            </a:r>
            <a:r>
              <a:rPr lang="en-US" dirty="0" err="1"/>
              <a:t>next,next</a:t>
            </a:r>
            <a:r>
              <a:rPr lang="en-US" dirty="0"/>
              <a:t> lecture.</a:t>
            </a:r>
          </a:p>
        </p:txBody>
      </p:sp>
      <p:sp>
        <p:nvSpPr>
          <p:cNvPr id="1294339" name="Rectangle 3"/>
          <p:cNvSpPr>
            <a:spLocks noGrp="1" noRot="1" noChangeAspect="1" noChangeArrowheads="1" noTextEdit="1"/>
          </p:cNvSpPr>
          <p:nvPr>
            <p:ph type="sldImg"/>
          </p:nvPr>
        </p:nvSpPr>
        <p:spPr>
          <a:xfrm>
            <a:off x="398463" y="585788"/>
            <a:ext cx="6075362" cy="3417887"/>
          </a:xfrm>
          <a:ln/>
        </p:spPr>
      </p:sp>
    </p:spTree>
    <p:extLst>
      <p:ext uri="{BB962C8B-B14F-4D97-AF65-F5344CB8AC3E}">
        <p14:creationId xmlns:p14="http://schemas.microsoft.com/office/powerpoint/2010/main" val="1929102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Rectangle 2"/>
          <p:cNvSpPr>
            <a:spLocks noGrp="1" noRot="1" noChangeAspect="1" noChangeArrowheads="1" noTextEdit="1"/>
          </p:cNvSpPr>
          <p:nvPr>
            <p:ph type="sldImg"/>
          </p:nvPr>
        </p:nvSpPr>
        <p:spPr/>
      </p:sp>
      <p:sp>
        <p:nvSpPr>
          <p:cNvPr id="1318915" name="Rectangle 3"/>
          <p:cNvSpPr>
            <a:spLocks noGrp="1" noChangeArrowheads="1"/>
          </p:cNvSpPr>
          <p:nvPr>
            <p:ph type="body" idx="1"/>
          </p:nvPr>
        </p:nvSpPr>
        <p:spPr>
          <a:ln/>
        </p:spPr>
        <p:txBody>
          <a:bodyPr/>
          <a:lstStyle/>
          <a:p>
            <a:r>
              <a:rPr lang="en-US"/>
              <a:t>Want a small branch penalty.</a:t>
            </a:r>
          </a:p>
          <a:p>
            <a:r>
              <a:rPr lang="en-US"/>
              <a:t>Need more forwarding and hazard detection hardware for second option (one stall implementation) since a branch depended on a result still in the pipeline (that is one of the source operands for the comparison logic) must be forwarded from the EX/MEM or MEM/WB pipeline latches.</a:t>
            </a:r>
          </a:p>
        </p:txBody>
      </p:sp>
    </p:spTree>
    <p:extLst>
      <p:ext uri="{BB962C8B-B14F-4D97-AF65-F5344CB8AC3E}">
        <p14:creationId xmlns:p14="http://schemas.microsoft.com/office/powerpoint/2010/main" val="242768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Rot="1" noChangeAspect="1" noChangeArrowheads="1" noTextEdit="1"/>
          </p:cNvSpPr>
          <p:nvPr>
            <p:ph type="sldImg"/>
          </p:nvPr>
        </p:nvSpPr>
        <p:spPr/>
      </p:sp>
      <p:sp>
        <p:nvSpPr>
          <p:cNvPr id="1303555" name="Rectangle 3"/>
          <p:cNvSpPr>
            <a:spLocks noGrp="1" noChangeArrowheads="1"/>
          </p:cNvSpPr>
          <p:nvPr>
            <p:ph type="body" idx="1"/>
          </p:nvPr>
        </p:nvSpPr>
        <p:spPr>
          <a:ln/>
        </p:spPr>
        <p:txBody>
          <a:bodyPr/>
          <a:lstStyle/>
          <a:p>
            <a:pPr marL="198213" indent="-198213"/>
            <a:r>
              <a:rPr lang="en-US" dirty="0"/>
              <a:t>For lecture</a:t>
            </a:r>
          </a:p>
        </p:txBody>
      </p:sp>
    </p:spTree>
    <p:extLst>
      <p:ext uri="{BB962C8B-B14F-4D97-AF65-F5344CB8AC3E}">
        <p14:creationId xmlns:p14="http://schemas.microsoft.com/office/powerpoint/2010/main" val="236583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Rectangle 2"/>
          <p:cNvSpPr>
            <a:spLocks noGrp="1" noRot="1" noChangeAspect="1" noChangeArrowheads="1" noTextEdit="1"/>
          </p:cNvSpPr>
          <p:nvPr>
            <p:ph type="sldImg"/>
          </p:nvPr>
        </p:nvSpPr>
        <p:spPr/>
      </p:sp>
      <p:sp>
        <p:nvSpPr>
          <p:cNvPr id="1318915" name="Rectangle 3"/>
          <p:cNvSpPr>
            <a:spLocks noGrp="1" noChangeArrowheads="1"/>
          </p:cNvSpPr>
          <p:nvPr>
            <p:ph type="body" idx="1"/>
          </p:nvPr>
        </p:nvSpPr>
        <p:spPr>
          <a:ln/>
        </p:spPr>
        <p:txBody>
          <a:bodyPr/>
          <a:lstStyle/>
          <a:p>
            <a:r>
              <a:rPr lang="en-US"/>
              <a:t>Want a small branch penalty.</a:t>
            </a:r>
          </a:p>
          <a:p>
            <a:r>
              <a:rPr lang="en-US"/>
              <a:t>Need more forwarding and hazard detection hardware for second option (one stall implementation) since a branch depended on a result still in the pipeline (that is one of the source operands for the comparison logic) must be forwarded from the EX/MEM or MEM/WB pipeline latches.</a:t>
            </a:r>
          </a:p>
        </p:txBody>
      </p:sp>
    </p:spTree>
    <p:extLst>
      <p:ext uri="{BB962C8B-B14F-4D97-AF65-F5344CB8AC3E}">
        <p14:creationId xmlns:p14="http://schemas.microsoft.com/office/powerpoint/2010/main" val="2792915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pic>
        <p:nvPicPr>
          <p:cNvPr id="19" name="그림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sp>
        <p:nvSpPr>
          <p:cNvPr id="20" name="직사각형 19"/>
          <p:cNvSpPr/>
          <p:nvPr userDrawn="1"/>
        </p:nvSpPr>
        <p:spPr>
          <a:xfrm>
            <a:off x="-2979" y="4856621"/>
            <a:ext cx="12194979" cy="1544179"/>
          </a:xfrm>
          <a:prstGeom prst="rect">
            <a:avLst/>
          </a:prstGeom>
          <a:solidFill>
            <a:srgbClr val="FFFFFF">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연세"/>
            </a:endParaRPr>
          </a:p>
        </p:txBody>
      </p:sp>
      <p:cxnSp>
        <p:nvCxnSpPr>
          <p:cNvPr id="22" name="직선 연결선 21"/>
          <p:cNvCxnSpPr/>
          <p:nvPr userDrawn="1"/>
        </p:nvCxnSpPr>
        <p:spPr>
          <a:xfrm>
            <a:off x="2440795" y="3055177"/>
            <a:ext cx="7307427"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23" name="그림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224299"/>
            <a:ext cx="2249586" cy="876677"/>
          </a:xfrm>
          <a:prstGeom prst="rect">
            <a:avLst/>
          </a:prstGeom>
        </p:spPr>
      </p:pic>
      <p:sp>
        <p:nvSpPr>
          <p:cNvPr id="30" name="제목 1"/>
          <p:cNvSpPr>
            <a:spLocks noGrp="1"/>
          </p:cNvSpPr>
          <p:nvPr>
            <p:ph type="ctrTitle" hasCustomPrompt="1"/>
          </p:nvPr>
        </p:nvSpPr>
        <p:spPr>
          <a:xfrm>
            <a:off x="5490705" y="2392192"/>
            <a:ext cx="1210588" cy="646331"/>
          </a:xfrm>
          <a:prstGeom prst="rect">
            <a:avLst/>
          </a:prstGeom>
          <a:noFill/>
        </p:spPr>
        <p:txBody>
          <a:bodyPr wrap="none" rtlCol="0">
            <a:spAutoFit/>
          </a:bodyPr>
          <a:lstStyle>
            <a:lvl1pPr algn="ctr">
              <a:defRPr lang="ko-KR" altLang="en-US" sz="4000" dirty="0">
                <a:solidFill>
                  <a:schemeClr val="tx2">
                    <a:lumMod val="50000"/>
                  </a:schemeClr>
                </a:solidFill>
                <a:latin typeface="+mj-lt"/>
                <a:ea typeface="+mj-ea"/>
                <a:cs typeface="+mn-cs"/>
              </a:defRPr>
            </a:lvl1pPr>
          </a:lstStyle>
          <a:p>
            <a:pPr marL="0" lvl="0"/>
            <a:r>
              <a:rPr lang="en-US" altLang="ko-KR" dirty="0"/>
              <a:t>Title </a:t>
            </a:r>
            <a:endParaRPr lang="ko-KR" altLang="en-US" dirty="0"/>
          </a:p>
        </p:txBody>
      </p:sp>
      <p:sp>
        <p:nvSpPr>
          <p:cNvPr id="31" name="부제목 2"/>
          <p:cNvSpPr>
            <a:spLocks noGrp="1"/>
          </p:cNvSpPr>
          <p:nvPr>
            <p:ph type="subTitle" idx="1" hasCustomPrompt="1"/>
          </p:nvPr>
        </p:nvSpPr>
        <p:spPr>
          <a:xfrm>
            <a:off x="8766756" y="5388644"/>
            <a:ext cx="2550698" cy="480131"/>
          </a:xfrm>
          <a:prstGeom prst="rect">
            <a:avLst/>
          </a:prstGeom>
          <a:noFill/>
        </p:spPr>
        <p:txBody>
          <a:bodyPr wrap="none" rtlCol="0">
            <a:spAutoFit/>
          </a:bodyPr>
          <a:lstStyle>
            <a:lvl1pPr marL="0" indent="0">
              <a:buNone/>
              <a:defRPr lang="ko-KR" altLang="en-US" baseline="0" dirty="0">
                <a:solidFill>
                  <a:schemeClr val="tx2">
                    <a:lumMod val="50000"/>
                  </a:schemeClr>
                </a:solidFill>
                <a:latin typeface="+mj-lt"/>
                <a:ea typeface="+mj-ea"/>
              </a:defRPr>
            </a:lvl1pPr>
          </a:lstStyle>
          <a:p>
            <a:pPr marL="0" lvl="0"/>
            <a:r>
              <a:rPr lang="en-US" altLang="ko-KR" dirty="0" err="1"/>
              <a:t>Kyoungwoo</a:t>
            </a:r>
            <a:r>
              <a:rPr lang="en-US" altLang="ko-KR" dirty="0"/>
              <a:t> Lee </a:t>
            </a:r>
            <a:endParaRPr lang="ko-KR" altLang="en-US" dirty="0"/>
          </a:p>
        </p:txBody>
      </p:sp>
      <p:sp>
        <p:nvSpPr>
          <p:cNvPr id="42" name="텍스트 개체 틀 41"/>
          <p:cNvSpPr>
            <a:spLocks noGrp="1"/>
          </p:cNvSpPr>
          <p:nvPr>
            <p:ph type="body" sz="quarter" idx="10" hasCustomPrompt="1"/>
          </p:nvPr>
        </p:nvSpPr>
        <p:spPr>
          <a:xfrm>
            <a:off x="63500" y="63500"/>
            <a:ext cx="1346844"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a:t>Subject </a:t>
            </a:r>
            <a:endParaRPr lang="ko-KR" altLang="en-US" dirty="0"/>
          </a:p>
        </p:txBody>
      </p:sp>
    </p:spTree>
    <p:extLst>
      <p:ext uri="{BB962C8B-B14F-4D97-AF65-F5344CB8AC3E}">
        <p14:creationId xmlns:p14="http://schemas.microsoft.com/office/powerpoint/2010/main" val="17483792"/>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ko-KR" altLang="en-US" dirty="0"/>
              <a:t>마스터 제목 스타일 편집</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a:t>마스터 텍스트 스타일을 편집합니다</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ko-KR" alt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ko-KR" altLang="en-US" dirty="0"/>
          </a:p>
        </p:txBody>
      </p:sp>
      <p:sp>
        <p:nvSpPr>
          <p:cNvPr id="7" name="Slide Number Placeholder 5"/>
          <p:cNvSpPr>
            <a:spLocks noGrp="1"/>
          </p:cNvSpPr>
          <p:nvPr>
            <p:ph type="sldNum" sz="quarter" idx="12"/>
          </p:nvPr>
        </p:nvSpPr>
        <p:spPr>
          <a:xfrm>
            <a:off x="10887074" y="6525864"/>
            <a:ext cx="805719" cy="365125"/>
          </a:xfrm>
          <a:prstGeom prst="rect">
            <a:avLst/>
          </a:prstGeom>
        </p:spPr>
        <p:txBody>
          <a:bodyPr/>
          <a:lstStyle>
            <a:lvl1pPr algn="r">
              <a:defRPr/>
            </a:lvl1pPr>
          </a:lstStyle>
          <a:p>
            <a:fld id="{9EAC7E9F-0A6F-4D09-8C4D-979C938E7B57}" type="slidenum">
              <a:rPr lang="ko-KR" altLang="en-US" smtClean="0"/>
              <a:pPr/>
              <a:t>‹#›</a:t>
            </a:fld>
            <a:endParaRPr lang="ko-KR" altLang="en-US"/>
          </a:p>
        </p:txBody>
      </p:sp>
    </p:spTree>
    <p:extLst>
      <p:ext uri="{BB962C8B-B14F-4D97-AF65-F5344CB8AC3E}">
        <p14:creationId xmlns:p14="http://schemas.microsoft.com/office/powerpoint/2010/main" val="31138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a:t>Title </a:t>
            </a:r>
            <a:endParaRPr lang="ko-KR" altLang="en-US" dirty="0"/>
          </a:p>
        </p:txBody>
      </p:sp>
    </p:spTree>
    <p:extLst>
      <p:ext uri="{BB962C8B-B14F-4D97-AF65-F5344CB8AC3E}">
        <p14:creationId xmlns:p14="http://schemas.microsoft.com/office/powerpoint/2010/main" val="4103763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000" y="180257"/>
            <a:ext cx="10972800" cy="56422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124745"/>
            <a:ext cx="10972800" cy="5001419"/>
          </a:xfrm>
          <a:prstGeom prst="rect">
            <a:avLst/>
          </a:prstGeom>
        </p:spPr>
        <p:txBody>
          <a:bodyPr/>
          <a:lstStyle>
            <a:lvl1pPr marL="228600" indent="-228600">
              <a:buFont typeface="Wingdings" panose="05000000000000000000" pitchFamily="2" charset="2"/>
              <a:buChar char="v"/>
              <a:defRPr/>
            </a:lvl1pPr>
            <a:lvl2pPr marL="685800" indent="-228600">
              <a:buFont typeface="Wingdings" panose="05000000000000000000" pitchFamily="2" charset="2"/>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17732" y="6339250"/>
            <a:ext cx="2844800" cy="365125"/>
          </a:xfrm>
          <a:prstGeom prst="rect">
            <a:avLst/>
          </a:prstGeom>
        </p:spPr>
        <p:txBody>
          <a:bodyPr/>
          <a:lstStyle/>
          <a:p>
            <a:fld id="{AFDFC2AC-2570-43B6-A805-0A4AD89D1352}" type="datetime1">
              <a:rPr lang="en-US" altLang="ko-KR" smtClean="0"/>
              <a:t>2/23/2017</a:t>
            </a:fld>
            <a:endParaRPr lang="en-US"/>
          </a:p>
        </p:txBody>
      </p:sp>
      <p:sp>
        <p:nvSpPr>
          <p:cNvPr id="5" name="Footer Placeholder 4"/>
          <p:cNvSpPr>
            <a:spLocks noGrp="1"/>
          </p:cNvSpPr>
          <p:nvPr>
            <p:ph type="ftr" sz="quarter" idx="11"/>
          </p:nvPr>
        </p:nvSpPr>
        <p:spPr>
          <a:xfrm>
            <a:off x="2235200" y="6339250"/>
            <a:ext cx="3860800" cy="365125"/>
          </a:xfrm>
          <a:prstGeom prst="rect">
            <a:avLst/>
          </a:prstGeom>
        </p:spPr>
        <p:txBody>
          <a:bodyPr/>
          <a:lstStyle/>
          <a:p>
            <a:r>
              <a:rPr lang="en-US"/>
              <a:t>Spring 2016 -- Lecture #1</a:t>
            </a:r>
            <a:endParaRPr lang="en-US" dirty="0"/>
          </a:p>
        </p:txBody>
      </p:sp>
      <p:sp>
        <p:nvSpPr>
          <p:cNvPr id="6" name="Slide Number Placeholder 5"/>
          <p:cNvSpPr>
            <a:spLocks noGrp="1"/>
          </p:cNvSpPr>
          <p:nvPr>
            <p:ph type="sldNum" sz="quarter" idx="12"/>
          </p:nvPr>
        </p:nvSpPr>
        <p:spPr>
          <a:xfrm>
            <a:off x="1199456" y="6339250"/>
            <a:ext cx="589856" cy="365125"/>
          </a:xfrm>
          <a:prstGeom prst="rect">
            <a:avLst/>
          </a:prstGeom>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36075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j-lt"/>
              </a:defRPr>
            </a:lvl1pPr>
          </a:lstStyle>
          <a:p>
            <a:fld id="{5BC373C5-40C0-4198-9E06-0924FC79B413}" type="slidenum">
              <a:rPr lang="ko-KR" altLang="en-US" smtClean="0"/>
              <a:pPr/>
              <a:t>‹#›</a:t>
            </a:fld>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a:t>Title </a:t>
            </a:r>
            <a:endParaRPr lang="ko-KR" altLang="en-US" dirty="0"/>
          </a:p>
        </p:txBody>
      </p:sp>
    </p:spTree>
    <p:extLst>
      <p:ext uri="{BB962C8B-B14F-4D97-AF65-F5344CB8AC3E}">
        <p14:creationId xmlns:p14="http://schemas.microsoft.com/office/powerpoint/2010/main" val="40573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979137" y="2390058"/>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텍스트 개체 틀 19"/>
          <p:cNvSpPr>
            <a:spLocks noGrp="1"/>
          </p:cNvSpPr>
          <p:nvPr>
            <p:ph type="body" sz="quarter" idx="12"/>
          </p:nvPr>
        </p:nvSpPr>
        <p:spPr>
          <a:xfrm>
            <a:off x="979137" y="3230995"/>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a:t>마스터 텍스트 스타일을 편집합니다</a:t>
            </a:r>
          </a:p>
        </p:txBody>
      </p:sp>
      <p:sp>
        <p:nvSpPr>
          <p:cNvPr id="22" name="텍스트 개체 틀 21"/>
          <p:cNvSpPr>
            <a:spLocks noGrp="1"/>
          </p:cNvSpPr>
          <p:nvPr>
            <p:ph type="body" sz="quarter" idx="13"/>
          </p:nvPr>
        </p:nvSpPr>
        <p:spPr>
          <a:xfrm>
            <a:off x="979137" y="4071932"/>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a:t>마스터 텍스트 스타일을 편집합니다</a:t>
            </a:r>
          </a:p>
        </p:txBody>
      </p:sp>
      <p:sp>
        <p:nvSpPr>
          <p:cNvPr id="12" name="텍스트 개체 틀 11"/>
          <p:cNvSpPr>
            <a:spLocks noGrp="1"/>
          </p:cNvSpPr>
          <p:nvPr>
            <p:ph type="body" sz="quarter" idx="14"/>
          </p:nvPr>
        </p:nvSpPr>
        <p:spPr>
          <a:xfrm>
            <a:off x="979137" y="4912869"/>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a:t>마스터 텍스트 스타일을 편집합니다</a:t>
            </a:r>
          </a:p>
        </p:txBody>
      </p:sp>
      <p:sp>
        <p:nvSpPr>
          <p:cNvPr id="19" name="텍스트 개체 틀 11"/>
          <p:cNvSpPr>
            <a:spLocks noGrp="1"/>
          </p:cNvSpPr>
          <p:nvPr>
            <p:ph type="body" sz="quarter" idx="15"/>
          </p:nvPr>
        </p:nvSpPr>
        <p:spPr>
          <a:xfrm>
            <a:off x="979137" y="5753807"/>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a:t>마스터 텍스트 스타일을 편집합니다</a:t>
            </a:r>
          </a:p>
        </p:txBody>
      </p:sp>
      <p:sp>
        <p:nvSpPr>
          <p:cNvPr id="26"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a:solidFill>
                  <a:schemeClr val="tx1"/>
                </a:solidFill>
              </a:defRPr>
            </a:lvl1pPr>
          </a:lstStyle>
          <a:p>
            <a:endParaRPr lang="ko-KR" altLang="en-US" dirty="0"/>
          </a:p>
        </p:txBody>
      </p:sp>
      <p:sp>
        <p:nvSpPr>
          <p:cNvPr id="15"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7"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a:t>Title </a:t>
            </a:r>
            <a:r>
              <a:rPr lang="ko-KR" altLang="en-US" dirty="0"/>
              <a:t>한글</a:t>
            </a:r>
          </a:p>
        </p:txBody>
      </p:sp>
    </p:spTree>
    <p:extLst>
      <p:ext uri="{BB962C8B-B14F-4D97-AF65-F5344CB8AC3E}">
        <p14:creationId xmlns:p14="http://schemas.microsoft.com/office/powerpoint/2010/main" val="394805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본문 기본 스타일">
    <p:spTree>
      <p:nvGrpSpPr>
        <p:cNvPr id="1" name=""/>
        <p:cNvGrpSpPr/>
        <p:nvPr/>
      </p:nvGrpSpPr>
      <p:grpSpPr>
        <a:xfrm>
          <a:off x="0" y="0"/>
          <a:ext cx="0" cy="0"/>
          <a:chOff x="0" y="0"/>
          <a:chExt cx="0" cy="0"/>
        </a:xfrm>
      </p:grpSpPr>
      <p:pic>
        <p:nvPicPr>
          <p:cNvPr id="15" name="그림 14"/>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16" name="직사각형 15"/>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그림 1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내용 개체 틀 2"/>
          <p:cNvSpPr>
            <a:spLocks noGrp="1"/>
          </p:cNvSpPr>
          <p:nvPr>
            <p:ph idx="1"/>
          </p:nvPr>
        </p:nvSpPr>
        <p:spPr>
          <a:xfrm>
            <a:off x="345843" y="1037179"/>
            <a:ext cx="11497332" cy="424732"/>
          </a:xfrm>
          <a:prstGeom prst="rect">
            <a:avLst/>
          </a:prstGeom>
          <a:noFill/>
        </p:spPr>
        <p:txBody>
          <a:bodyPr wrap="square" rtlCol="0">
            <a:spAutoFit/>
          </a:bodyPr>
          <a:lstStyle>
            <a:lvl1pPr marL="0" indent="0" algn="just">
              <a:buNone/>
              <a:defRPr lang="ko-KR" altLang="en-US" sz="2400" dirty="0" smtClean="0">
                <a:solidFill>
                  <a:srgbClr val="184A6B"/>
                </a:solidFill>
              </a:defRPr>
            </a:lvl1pPr>
            <a:lvl2pPr marL="228600" indent="0">
              <a:buNone/>
              <a:defRPr lang="ko-KR" altLang="en-US" sz="2400" kern="1200" dirty="0" smtClean="0">
                <a:solidFill>
                  <a:schemeClr val="tx1"/>
                </a:solidFill>
                <a:latin typeface="+mn-lt"/>
                <a:ea typeface="+mn-ea"/>
                <a:cs typeface="+mn-cs"/>
              </a:defRPr>
            </a:lvl2pPr>
          </a:lstStyle>
          <a:p>
            <a:pPr marL="0" lvl="0"/>
            <a:r>
              <a:rPr lang="ko-KR" altLang="en-US" dirty="0"/>
              <a:t>마스터 텍스트 스타일을 편집합니다</a:t>
            </a:r>
          </a:p>
        </p:txBody>
      </p:sp>
      <p:sp>
        <p:nvSpPr>
          <p:cNvPr id="5" name="텍스트 개체 틀 4"/>
          <p:cNvSpPr>
            <a:spLocks noGrp="1"/>
          </p:cNvSpPr>
          <p:nvPr>
            <p:ph type="body" sz="quarter" idx="11" hasCustomPrompt="1"/>
          </p:nvPr>
        </p:nvSpPr>
        <p:spPr>
          <a:xfrm>
            <a:off x="360839" y="203381"/>
            <a:ext cx="8766629" cy="596446"/>
          </a:xfrm>
          <a:prstGeom prst="rect">
            <a:avLst/>
          </a:prstGeom>
        </p:spPr>
        <p:txBody>
          <a:bodyPr/>
          <a:lstStyle>
            <a:lvl1pPr marL="0" indent="0">
              <a:buNone/>
              <a:defRPr sz="3200" b="1"/>
            </a:lvl1pPr>
          </a:lstStyle>
          <a:p>
            <a:pPr lvl="0"/>
            <a:r>
              <a:rPr lang="ko-KR" altLang="en-US" dirty="0"/>
              <a:t>제목을 입력하십시오</a:t>
            </a:r>
          </a:p>
        </p:txBody>
      </p:sp>
      <p:sp>
        <p:nvSpPr>
          <p:cNvPr id="28"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0"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387778597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본문 선 스타일 (블릿 없음)">
    <p:spTree>
      <p:nvGrpSpPr>
        <p:cNvPr id="1" name=""/>
        <p:cNvGrpSpPr/>
        <p:nvPr/>
      </p:nvGrpSpPr>
      <p:grpSpPr>
        <a:xfrm>
          <a:off x="0" y="0"/>
          <a:ext cx="0" cy="0"/>
          <a:chOff x="0" y="0"/>
          <a:chExt cx="0" cy="0"/>
        </a:xfrm>
      </p:grpSpPr>
      <p:pic>
        <p:nvPicPr>
          <p:cNvPr id="43" name="그림 4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4" name="직사각형 4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연결선 4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49" name="그림 48"/>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57" name="내용 개체 틀 2"/>
          <p:cNvSpPr>
            <a:spLocks noGrp="1"/>
          </p:cNvSpPr>
          <p:nvPr>
            <p:ph idx="1"/>
          </p:nvPr>
        </p:nvSpPr>
        <p:spPr>
          <a:xfrm>
            <a:off x="606639" y="2407837"/>
            <a:ext cx="11002266" cy="876650"/>
          </a:xfrm>
          <a:prstGeom prst="rect">
            <a:avLst/>
          </a:prstGeom>
          <a:noFill/>
        </p:spPr>
        <p:txBody>
          <a:bodyPr wrap="square" rtlCol="0">
            <a:spAutoFit/>
          </a:bodyPr>
          <a:lstStyle>
            <a:lvl1pPr marL="0" indent="0" algn="just">
              <a:buNone/>
              <a:defRPr lang="ko-KR" altLang="en-US" dirty="0" smtClean="0">
                <a:solidFill>
                  <a:srgbClr val="184A6B"/>
                </a:solidFill>
              </a:defRPr>
            </a:lvl1pPr>
            <a:lvl2pPr marL="228600" indent="0" algn="just">
              <a:buNone/>
              <a:defRPr lang="ko-KR" altLang="en-US" sz="2400" kern="1200" dirty="0" smtClean="0">
                <a:solidFill>
                  <a:srgbClr val="184A6B"/>
                </a:solidFill>
                <a:latin typeface="+mn-lt"/>
                <a:ea typeface="+mn-ea"/>
                <a:cs typeface="+mn-cs"/>
              </a:defRPr>
            </a:lvl2pPr>
          </a:lstStyle>
          <a:p>
            <a:pPr marL="0" lvl="0"/>
            <a:r>
              <a:rPr lang="ko-KR" altLang="en-US" dirty="0"/>
              <a:t>마스터 텍스트 스타일을 편집합니다</a:t>
            </a:r>
          </a:p>
          <a:p>
            <a:pPr marL="457200" lvl="1"/>
            <a:r>
              <a:rPr lang="ko-KR" altLang="en-US" dirty="0"/>
              <a:t>둘째 수준</a:t>
            </a:r>
          </a:p>
        </p:txBody>
      </p:sp>
      <p:sp>
        <p:nvSpPr>
          <p:cNvPr id="59"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1"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2" name="텍스트 개체 틀 15"/>
          <p:cNvSpPr>
            <a:spLocks noGrp="1"/>
          </p:cNvSpPr>
          <p:nvPr>
            <p:ph type="body" sz="quarter" idx="10" hasCustomPrompt="1"/>
          </p:nvPr>
        </p:nvSpPr>
        <p:spPr>
          <a:xfrm>
            <a:off x="606639" y="1436145"/>
            <a:ext cx="11002266"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a:t>Title </a:t>
            </a:r>
            <a:endParaRPr lang="ko-KR" altLang="en-US" dirty="0"/>
          </a:p>
        </p:txBody>
      </p:sp>
    </p:spTree>
    <p:extLst>
      <p:ext uri="{BB962C8B-B14F-4D97-AF65-F5344CB8AC3E}">
        <p14:creationId xmlns:p14="http://schemas.microsoft.com/office/powerpoint/2010/main" val="335792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본문 선 스타일 (블릿 1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2"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
        <p:nvSpPr>
          <p:cNvPr id="13"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a:t>Title </a:t>
            </a:r>
            <a:endParaRPr lang="ko-KR" altLang="en-US" dirty="0"/>
          </a:p>
        </p:txBody>
      </p:sp>
    </p:spTree>
    <p:extLst>
      <p:ext uri="{BB962C8B-B14F-4D97-AF65-F5344CB8AC3E}">
        <p14:creationId xmlns:p14="http://schemas.microsoft.com/office/powerpoint/2010/main" val="25129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본문 선 스타일 (블릿 2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10" name="이등변 삼각형 9"/>
          <p:cNvSpPr/>
          <p:nvPr userDrawn="1"/>
        </p:nvSpPr>
        <p:spPr>
          <a:xfrm rot="5400000">
            <a:off x="611053" y="4281324"/>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텍스트 개체 틀 21"/>
          <p:cNvSpPr>
            <a:spLocks noGrp="1"/>
          </p:cNvSpPr>
          <p:nvPr>
            <p:ph type="body" sz="quarter" idx="13"/>
          </p:nvPr>
        </p:nvSpPr>
        <p:spPr>
          <a:xfrm>
            <a:off x="826737" y="4170602"/>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4"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a:t>Title </a:t>
            </a:r>
            <a:endParaRPr lang="ko-KR" altLang="en-US" dirty="0"/>
          </a:p>
        </p:txBody>
      </p:sp>
    </p:spTree>
    <p:extLst>
      <p:ext uri="{BB962C8B-B14F-4D97-AF65-F5344CB8AC3E}">
        <p14:creationId xmlns:p14="http://schemas.microsoft.com/office/powerpoint/2010/main" val="25457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본문 선 스타일 (블릿 3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a:t>Title</a:t>
            </a:r>
            <a:endParaRPr lang="ko-KR" altLang="en-US" dirty="0"/>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167090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간지">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cxnSp>
        <p:nvCxnSpPr>
          <p:cNvPr id="10" name="직선 연결선 9"/>
          <p:cNvCxnSpPr/>
          <p:nvPr userDrawn="1"/>
        </p:nvCxnSpPr>
        <p:spPr>
          <a:xfrm>
            <a:off x="2440795" y="3055177"/>
            <a:ext cx="7307427" cy="0"/>
          </a:xfrm>
          <a:prstGeom prst="line">
            <a:avLst/>
          </a:prstGeom>
        </p:spPr>
      </p:cxnSp>
      <p:sp>
        <p:nvSpPr>
          <p:cNvPr id="11" name="제목 1"/>
          <p:cNvSpPr>
            <a:spLocks noGrp="1"/>
          </p:cNvSpPr>
          <p:nvPr>
            <p:ph type="ctrTitle"/>
          </p:nvPr>
        </p:nvSpPr>
        <p:spPr>
          <a:xfrm>
            <a:off x="3167153" y="2408846"/>
            <a:ext cx="5857694" cy="646331"/>
          </a:xfrm>
          <a:prstGeom prst="rect">
            <a:avLst/>
          </a:prstGeom>
        </p:spPr>
        <p:txBody>
          <a:bodyPr wrap="none">
            <a:spAutoFit/>
          </a:bodyPr>
          <a:lstStyle>
            <a:lvl1pPr algn="ctr">
              <a:defRPr lang="ko-KR" altLang="en-US" sz="4000" b="1"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defRPr>
            </a:lvl1pPr>
          </a:lstStyle>
          <a:p>
            <a:pPr marL="0" lvl="0"/>
            <a:r>
              <a:rPr lang="ko-KR" altLang="en-US" dirty="0"/>
              <a:t>마스터 제목 스타일 편집</a:t>
            </a:r>
          </a:p>
        </p:txBody>
      </p:sp>
      <p:sp>
        <p:nvSpPr>
          <p:cNvPr id="12" name="텍스트 개체 틀 41"/>
          <p:cNvSpPr>
            <a:spLocks noGrp="1"/>
          </p:cNvSpPr>
          <p:nvPr>
            <p:ph type="body" sz="quarter" idx="10" hasCustomPrompt="1"/>
          </p:nvPr>
        </p:nvSpPr>
        <p:spPr>
          <a:xfrm>
            <a:off x="63500" y="63500"/>
            <a:ext cx="1393330"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a:t>PPT title</a:t>
            </a:r>
            <a:endParaRPr lang="ko-KR" altLang="en-US" dirty="0"/>
          </a:p>
        </p:txBody>
      </p:sp>
      <p:cxnSp>
        <p:nvCxnSpPr>
          <p:cNvPr id="13" name="직선 연결선 12"/>
          <p:cNvCxnSpPr/>
          <p:nvPr userDrawn="1"/>
        </p:nvCxnSpPr>
        <p:spPr>
          <a:xfrm>
            <a:off x="2455309" y="3055177"/>
            <a:ext cx="72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92825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그림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8" name="직사각형 7"/>
          <p:cNvSpPr/>
          <p:nvPr userDrawn="1"/>
        </p:nvSpPr>
        <p:spPr>
          <a:xfrm>
            <a:off x="0" y="6580342"/>
            <a:ext cx="12192000"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그림 9"/>
          <p:cNvPicPr>
            <a:picLocks noChangeAspect="1"/>
          </p:cNvPicPr>
          <p:nvPr userDrawn="1"/>
        </p:nvPicPr>
        <p:blipFill rotWithShape="1">
          <a:blip r:embed="rId15"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12" name="직사각형 11"/>
          <p:cNvSpPr/>
          <p:nvPr userDrawn="1"/>
        </p:nvSpPr>
        <p:spPr>
          <a:xfrm>
            <a:off x="11694499" y="6562110"/>
            <a:ext cx="436338" cy="307777"/>
          </a:xfrm>
          <a:prstGeom prst="rect">
            <a:avLst/>
          </a:prstGeom>
        </p:spPr>
        <p:txBody>
          <a:bodyPr wrap="none">
            <a:spAutoFit/>
          </a:bodyPr>
          <a:lstStyle/>
          <a:p>
            <a:r>
              <a:rPr lang="en-US" altLang="ko-KR" sz="1400" dirty="0"/>
              <a:t>/</a:t>
            </a:r>
            <a:r>
              <a:rPr lang="en-US" altLang="ko-KR" sz="1400" b="1" dirty="0"/>
              <a:t>14</a:t>
            </a:r>
            <a:endParaRPr lang="ko-KR" altLang="en-US" sz="1400" b="1" dirty="0"/>
          </a:p>
        </p:txBody>
      </p:sp>
    </p:spTree>
    <p:extLst>
      <p:ext uri="{BB962C8B-B14F-4D97-AF65-F5344CB8AC3E}">
        <p14:creationId xmlns:p14="http://schemas.microsoft.com/office/powerpoint/2010/main" val="18538605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5" r:id="rId3"/>
    <p:sldLayoutId id="2147483653" r:id="rId4"/>
    <p:sldLayoutId id="2147483650" r:id="rId5"/>
    <p:sldLayoutId id="2147483662" r:id="rId6"/>
    <p:sldLayoutId id="2147483659" r:id="rId7"/>
    <p:sldLayoutId id="2147483660" r:id="rId8"/>
    <p:sldLayoutId id="2147483658" r:id="rId9"/>
    <p:sldLayoutId id="2147483663" r:id="rId10"/>
    <p:sldLayoutId id="2147483664" r:id="rId11"/>
    <p:sldLayoutId id="2147483665" r:id="rId1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845379" y="1353967"/>
            <a:ext cx="8501238" cy="3250121"/>
          </a:xfrm>
        </p:spPr>
        <p:txBody>
          <a:bodyPr/>
          <a:lstStyle/>
          <a:p>
            <a:pPr lvl="0">
              <a:spcBef>
                <a:spcPts val="1000"/>
              </a:spcBef>
            </a:pPr>
            <a:br>
              <a:rPr kumimoji="1" lang="en-US" altLang="ko-KR" dirty="0"/>
            </a:br>
            <a:r>
              <a:rPr kumimoji="1" lang="en-US" altLang="ko-KR" dirty="0"/>
              <a:t>Lecture 6</a:t>
            </a:r>
            <a:br>
              <a:rPr kumimoji="1" lang="en-US" altLang="ko-KR" dirty="0"/>
            </a:br>
            <a:r>
              <a:rPr kumimoji="1" lang="en-US" altLang="ko-KR" dirty="0"/>
              <a:t>Control Hazards and Branch Prediction</a:t>
            </a:r>
            <a:br>
              <a:rPr lang="ko-KR" altLang="en-US" dirty="0"/>
            </a:br>
            <a:br>
              <a:rPr lang="en-US" altLang="ko-KR" dirty="0"/>
            </a:br>
            <a:r>
              <a:rPr kumimoji="1" lang="en-US" altLang="ko-KR" sz="2800" dirty="0">
                <a:solidFill>
                  <a:prstClr val="black"/>
                </a:solidFill>
                <a:ea typeface="맑은 고딕"/>
              </a:rPr>
              <a:t>Courtesy of A. </a:t>
            </a:r>
            <a:r>
              <a:rPr kumimoji="1" lang="en-US" altLang="ko-KR" sz="2800" dirty="0" err="1">
                <a:solidFill>
                  <a:prstClr val="black"/>
                </a:solidFill>
                <a:ea typeface="맑은 고딕"/>
              </a:rPr>
              <a:t>Shrivastava</a:t>
            </a:r>
            <a:r>
              <a:rPr kumimoji="1" lang="en-US" altLang="ko-KR" sz="2800" dirty="0">
                <a:solidFill>
                  <a:prstClr val="black"/>
                </a:solidFill>
                <a:ea typeface="맑은 고딕"/>
              </a:rPr>
              <a:t> (ASU) &amp; Tack-Don Han (</a:t>
            </a:r>
            <a:r>
              <a:rPr kumimoji="1" lang="en-US" altLang="ko-KR" sz="2800" dirty="0" err="1">
                <a:solidFill>
                  <a:prstClr val="black"/>
                </a:solidFill>
                <a:ea typeface="맑은 고딕"/>
              </a:rPr>
              <a:t>Yonsei</a:t>
            </a:r>
            <a:r>
              <a:rPr kumimoji="1" lang="en-US" altLang="ko-KR" sz="2800" dirty="0">
                <a:solidFill>
                  <a:prstClr val="black"/>
                </a:solidFill>
                <a:ea typeface="맑은 고딕"/>
              </a:rPr>
              <a:t>)</a:t>
            </a:r>
            <a:br>
              <a:rPr kumimoji="1" lang="ko-KR" altLang="en-US" sz="2400" dirty="0">
                <a:solidFill>
                  <a:prstClr val="black"/>
                </a:solidFill>
                <a:ea typeface="맑은 고딕"/>
              </a:rPr>
            </a:br>
            <a:endParaRPr lang="ko-KR" altLang="en-US" dirty="0"/>
          </a:p>
        </p:txBody>
      </p:sp>
      <p:sp>
        <p:nvSpPr>
          <p:cNvPr id="3" name="부제목 2"/>
          <p:cNvSpPr>
            <a:spLocks noGrp="1"/>
          </p:cNvSpPr>
          <p:nvPr>
            <p:ph type="subTitle" idx="1"/>
          </p:nvPr>
        </p:nvSpPr>
        <p:spPr>
          <a:xfrm>
            <a:off x="6887780" y="5104164"/>
            <a:ext cx="5065041" cy="996170"/>
          </a:xfrm>
        </p:spPr>
        <p:txBody>
          <a:bodyPr/>
          <a:lstStyle/>
          <a:p>
            <a:pPr algn="r"/>
            <a:r>
              <a:rPr lang="en-US" altLang="ko-KR" dirty="0">
                <a:ea typeface="+mn-ea"/>
              </a:rPr>
              <a:t>Department of Computer Science</a:t>
            </a:r>
          </a:p>
          <a:p>
            <a:pPr algn="r"/>
            <a:r>
              <a:rPr lang="en-US" altLang="ko-KR" dirty="0" err="1">
                <a:ea typeface="+mn-ea"/>
              </a:rPr>
              <a:t>Kyoungwoo</a:t>
            </a:r>
            <a:r>
              <a:rPr lang="en-US" altLang="ko-KR" dirty="0">
                <a:ea typeface="+mn-ea"/>
              </a:rPr>
              <a:t> Lee</a:t>
            </a:r>
            <a:endParaRPr lang="ko-KR" altLang="en-US" dirty="0">
              <a:ea typeface="+mn-ea"/>
            </a:endParaRPr>
          </a:p>
        </p:txBody>
      </p:sp>
      <p:sp>
        <p:nvSpPr>
          <p:cNvPr id="4" name="텍스트 개체 틀 3"/>
          <p:cNvSpPr>
            <a:spLocks noGrp="1"/>
          </p:cNvSpPr>
          <p:nvPr>
            <p:ph type="body" sz="quarter" idx="10"/>
          </p:nvPr>
        </p:nvSpPr>
        <p:spPr>
          <a:xfrm>
            <a:off x="63500" y="63500"/>
            <a:ext cx="4964757" cy="480131"/>
          </a:xfrm>
        </p:spPr>
        <p:txBody>
          <a:bodyPr/>
          <a:lstStyle/>
          <a:p>
            <a:r>
              <a:rPr lang="en-US" altLang="ko-KR" dirty="0">
                <a:ea typeface="+mn-ea"/>
              </a:rPr>
              <a:t>Computer Architecture-Module2</a:t>
            </a:r>
            <a:endParaRPr lang="ko-KR" altLang="en-US" dirty="0">
              <a:ea typeface="+mn-ea"/>
            </a:endParaRPr>
          </a:p>
        </p:txBody>
      </p:sp>
    </p:spTree>
    <p:extLst>
      <p:ext uri="{BB962C8B-B14F-4D97-AF65-F5344CB8AC3E}">
        <p14:creationId xmlns:p14="http://schemas.microsoft.com/office/powerpoint/2010/main" val="200817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771" name="Rectangle 3"/>
          <p:cNvSpPr>
            <a:spLocks noGrp="1" noChangeArrowheads="1"/>
          </p:cNvSpPr>
          <p:nvPr>
            <p:ph sz="quarter" idx="1"/>
          </p:nvPr>
        </p:nvSpPr>
        <p:spPr>
          <a:xfrm>
            <a:off x="195492" y="912812"/>
            <a:ext cx="11811526" cy="5411788"/>
          </a:xfrm>
        </p:spPr>
        <p:txBody>
          <a:bodyPr>
            <a:normAutofit/>
          </a:bodyPr>
          <a:lstStyle/>
          <a:p>
            <a:pPr algn="l">
              <a:lnSpc>
                <a:spcPct val="95000"/>
              </a:lnSpc>
              <a:buFont typeface="Wingdings" panose="05000000000000000000" pitchFamily="2" charset="2"/>
              <a:buChar char="l"/>
            </a:pPr>
            <a:r>
              <a:rPr lang="en-US" sz="3200" dirty="0">
                <a:solidFill>
                  <a:srgbClr val="FF0000"/>
                </a:solidFill>
              </a:rPr>
              <a:t>Solution 1: </a:t>
            </a:r>
            <a:r>
              <a:rPr lang="en-US" sz="3200" dirty="0"/>
              <a:t>Move the branch decision hardware back to the EX stage</a:t>
            </a:r>
          </a:p>
          <a:p>
            <a:pPr lvl="1" algn="l">
              <a:lnSpc>
                <a:spcPct val="95000"/>
              </a:lnSpc>
              <a:buFont typeface="Wingdings" panose="05000000000000000000" pitchFamily="2" charset="2"/>
              <a:buChar char="Ø"/>
            </a:pPr>
            <a:r>
              <a:rPr lang="en-US" sz="2800" dirty="0"/>
              <a:t>Reduces the number of stall (flush) cycles to </a:t>
            </a:r>
            <a:r>
              <a:rPr lang="en-US" sz="2800" b="1" dirty="0"/>
              <a:t>two</a:t>
            </a:r>
          </a:p>
          <a:p>
            <a:pPr lvl="1" algn="l">
              <a:lnSpc>
                <a:spcPct val="95000"/>
              </a:lnSpc>
              <a:buFont typeface="Wingdings" panose="05000000000000000000" pitchFamily="2" charset="2"/>
              <a:buChar char="Ø"/>
            </a:pPr>
            <a:r>
              <a:rPr lang="en-US" sz="2800" dirty="0"/>
              <a:t>Adds an </a:t>
            </a:r>
            <a:r>
              <a:rPr lang="en-US" sz="2800" b="1" dirty="0">
                <a:solidFill>
                  <a:srgbClr val="008000"/>
                </a:solidFill>
                <a:latin typeface="Courier New" pitchFamily="49" charset="0"/>
              </a:rPr>
              <a:t>and</a:t>
            </a:r>
            <a:r>
              <a:rPr lang="en-US" sz="2800" dirty="0"/>
              <a:t> gate and a 2x1 </a:t>
            </a:r>
            <a:r>
              <a:rPr lang="en-US" sz="2800" b="1" dirty="0">
                <a:solidFill>
                  <a:srgbClr val="008000"/>
                </a:solidFill>
                <a:latin typeface="Courier New" pitchFamily="49" charset="0"/>
              </a:rPr>
              <a:t>mux</a:t>
            </a:r>
            <a:r>
              <a:rPr lang="en-US" sz="2800" dirty="0"/>
              <a:t> to the EX timing path</a:t>
            </a:r>
          </a:p>
        </p:txBody>
      </p:sp>
      <p:sp>
        <p:nvSpPr>
          <p:cNvPr id="7" name="슬라이드 번호 개체 틀 5"/>
          <p:cNvSpPr txBox="1">
            <a:spLocks/>
          </p:cNvSpPr>
          <p:nvPr/>
        </p:nvSpPr>
        <p:spPr>
          <a:xfrm>
            <a:off x="9076950" y="6563667"/>
            <a:ext cx="2743200" cy="216000"/>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fld id="{5BC373C5-40C0-4198-9E06-0924FC79B413}" type="slidenum">
              <a:rPr lang="ko-KR" altLang="en-US" sz="1400" b="1" smtClean="0"/>
              <a:pPr algn="r"/>
              <a:t>10</a:t>
            </a:fld>
            <a:endParaRPr lang="ko-KR" altLang="en-US" sz="1400" b="1" dirty="0"/>
          </a:p>
        </p:txBody>
      </p:sp>
      <p:sp>
        <p:nvSpPr>
          <p:cNvPr id="4" name="제목 3"/>
          <p:cNvSpPr>
            <a:spLocks noGrp="1"/>
          </p:cNvSpPr>
          <p:nvPr>
            <p:ph type="title"/>
          </p:nvPr>
        </p:nvSpPr>
        <p:spPr/>
        <p:txBody>
          <a:bodyPr/>
          <a:lstStyle/>
          <a:p>
            <a:r>
              <a:rPr lang="en-US" altLang="ko-KR" dirty="0"/>
              <a:t>Moving Branch Decisions Earlier in Pipe</a:t>
            </a:r>
            <a:endParaRPr lang="ko-KR" altLang="en-US" dirty="0"/>
          </a:p>
        </p:txBody>
      </p:sp>
    </p:spTree>
    <p:extLst>
      <p:ext uri="{BB962C8B-B14F-4D97-AF65-F5344CB8AC3E}">
        <p14:creationId xmlns:p14="http://schemas.microsoft.com/office/powerpoint/2010/main" val="385301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1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2"/>
          <p:cNvGrpSpPr>
            <a:grpSpLocks/>
          </p:cNvGrpSpPr>
          <p:nvPr/>
        </p:nvGrpSpPr>
        <p:grpSpPr bwMode="auto">
          <a:xfrm>
            <a:off x="253389" y="1676400"/>
            <a:ext cx="2516784" cy="2057400"/>
            <a:chOff x="96" y="1056"/>
            <a:chExt cx="1200" cy="1296"/>
          </a:xfrm>
        </p:grpSpPr>
        <p:sp>
          <p:nvSpPr>
            <p:cNvPr id="1302747" name="Line 219"/>
            <p:cNvSpPr>
              <a:spLocks noChangeShapeType="1"/>
            </p:cNvSpPr>
            <p:nvPr/>
          </p:nvSpPr>
          <p:spPr bwMode="auto">
            <a:xfrm>
              <a:off x="96" y="1056"/>
              <a:ext cx="0" cy="1296"/>
            </a:xfrm>
            <a:prstGeom prst="line">
              <a:avLst/>
            </a:prstGeom>
            <a:noFill/>
            <a:ln w="28575">
              <a:solidFill>
                <a:schemeClr val="tx1"/>
              </a:solidFill>
              <a:round/>
              <a:headEnd/>
              <a:tailEnd/>
            </a:ln>
            <a:effectLst/>
          </p:spPr>
          <p:txBody>
            <a:bodyPr/>
            <a:lstStyle/>
            <a:p>
              <a:endParaRPr lang="en-US" sz="3200"/>
            </a:p>
          </p:txBody>
        </p:sp>
        <p:sp>
          <p:nvSpPr>
            <p:cNvPr id="1302748" name="Line 220"/>
            <p:cNvSpPr>
              <a:spLocks noChangeShapeType="1"/>
            </p:cNvSpPr>
            <p:nvPr/>
          </p:nvSpPr>
          <p:spPr bwMode="auto">
            <a:xfrm>
              <a:off x="96" y="1056"/>
              <a:ext cx="1200" cy="0"/>
            </a:xfrm>
            <a:prstGeom prst="line">
              <a:avLst/>
            </a:prstGeom>
            <a:noFill/>
            <a:ln w="28575">
              <a:solidFill>
                <a:schemeClr val="tx1"/>
              </a:solidFill>
              <a:round/>
              <a:headEnd/>
              <a:tailEnd/>
            </a:ln>
            <a:effectLst/>
          </p:spPr>
          <p:txBody>
            <a:bodyPr/>
            <a:lstStyle/>
            <a:p>
              <a:endParaRPr lang="en-US" sz="3200"/>
            </a:p>
          </p:txBody>
        </p:sp>
        <p:sp>
          <p:nvSpPr>
            <p:cNvPr id="1302749" name="Line 221"/>
            <p:cNvSpPr>
              <a:spLocks noChangeShapeType="1"/>
            </p:cNvSpPr>
            <p:nvPr/>
          </p:nvSpPr>
          <p:spPr bwMode="auto">
            <a:xfrm>
              <a:off x="1296" y="1056"/>
              <a:ext cx="0" cy="480"/>
            </a:xfrm>
            <a:prstGeom prst="line">
              <a:avLst/>
            </a:prstGeom>
            <a:noFill/>
            <a:ln w="28575">
              <a:solidFill>
                <a:schemeClr val="tx1"/>
              </a:solidFill>
              <a:round/>
              <a:headEnd/>
              <a:tailEnd/>
            </a:ln>
            <a:effectLst/>
          </p:spPr>
          <p:txBody>
            <a:bodyPr/>
            <a:lstStyle/>
            <a:p>
              <a:endParaRPr lang="en-US" sz="3200"/>
            </a:p>
          </p:txBody>
        </p:sp>
      </p:grpSp>
      <p:sp>
        <p:nvSpPr>
          <p:cNvPr id="1302573" name="Text Box 45"/>
          <p:cNvSpPr txBox="1">
            <a:spLocks noChangeArrowheads="1"/>
          </p:cNvSpPr>
          <p:nvPr/>
        </p:nvSpPr>
        <p:spPr bwMode="auto">
          <a:xfrm>
            <a:off x="5828426" y="1225658"/>
            <a:ext cx="792204" cy="400110"/>
          </a:xfrm>
          <a:prstGeom prst="rect">
            <a:avLst/>
          </a:prstGeom>
          <a:noFill/>
          <a:ln w="12700">
            <a:noFill/>
            <a:miter lim="800000"/>
            <a:headEnd/>
            <a:tailEnd/>
          </a:ln>
          <a:effectLst/>
        </p:spPr>
        <p:txBody>
          <a:bodyPr wrap="square">
            <a:spAutoFit/>
          </a:bodyPr>
          <a:lstStyle/>
          <a:p>
            <a:r>
              <a:rPr lang="en-US" sz="2000" b="1" dirty="0">
                <a:solidFill>
                  <a:schemeClr val="accent2"/>
                </a:solidFill>
              </a:rPr>
              <a:t>ID/EX</a:t>
            </a:r>
          </a:p>
        </p:txBody>
      </p:sp>
      <p:sp>
        <p:nvSpPr>
          <p:cNvPr id="1302574" name="Line 46"/>
          <p:cNvSpPr>
            <a:spLocks noChangeShapeType="1"/>
          </p:cNvSpPr>
          <p:nvPr/>
        </p:nvSpPr>
        <p:spPr bwMode="auto">
          <a:xfrm>
            <a:off x="3374201" y="2133600"/>
            <a:ext cx="0" cy="990600"/>
          </a:xfrm>
          <a:prstGeom prst="line">
            <a:avLst/>
          </a:prstGeom>
          <a:noFill/>
          <a:ln w="12700">
            <a:solidFill>
              <a:schemeClr val="tx1"/>
            </a:solidFill>
            <a:round/>
            <a:headEnd/>
            <a:tailEnd/>
          </a:ln>
          <a:effectLst/>
        </p:spPr>
        <p:txBody>
          <a:bodyPr/>
          <a:lstStyle/>
          <a:p>
            <a:endParaRPr lang="en-US" sz="3200"/>
          </a:p>
        </p:txBody>
      </p:sp>
      <p:sp>
        <p:nvSpPr>
          <p:cNvPr id="1302575" name="Line 47"/>
          <p:cNvSpPr>
            <a:spLocks noChangeShapeType="1"/>
          </p:cNvSpPr>
          <p:nvPr/>
        </p:nvSpPr>
        <p:spPr bwMode="auto">
          <a:xfrm>
            <a:off x="3374201" y="5257800"/>
            <a:ext cx="2315441" cy="0"/>
          </a:xfrm>
          <a:prstGeom prst="line">
            <a:avLst/>
          </a:prstGeom>
          <a:noFill/>
          <a:ln w="19050">
            <a:solidFill>
              <a:schemeClr val="tx1"/>
            </a:solidFill>
            <a:round/>
            <a:headEnd/>
            <a:tailEnd/>
          </a:ln>
          <a:effectLst/>
        </p:spPr>
        <p:txBody>
          <a:bodyPr/>
          <a:lstStyle/>
          <a:p>
            <a:endParaRPr lang="en-US" sz="3200"/>
          </a:p>
        </p:txBody>
      </p:sp>
      <p:sp>
        <p:nvSpPr>
          <p:cNvPr id="1302576" name="Line 48"/>
          <p:cNvSpPr>
            <a:spLocks noChangeShapeType="1"/>
          </p:cNvSpPr>
          <p:nvPr/>
        </p:nvSpPr>
        <p:spPr bwMode="auto">
          <a:xfrm>
            <a:off x="5890985" y="5257800"/>
            <a:ext cx="604028" cy="0"/>
          </a:xfrm>
          <a:prstGeom prst="line">
            <a:avLst/>
          </a:prstGeom>
          <a:noFill/>
          <a:ln w="19050">
            <a:solidFill>
              <a:schemeClr val="tx1"/>
            </a:solidFill>
            <a:round/>
            <a:headEnd/>
            <a:tailEnd/>
          </a:ln>
          <a:effectLst/>
        </p:spPr>
        <p:txBody>
          <a:bodyPr/>
          <a:lstStyle/>
          <a:p>
            <a:endParaRPr lang="en-US" sz="3200"/>
          </a:p>
        </p:txBody>
      </p:sp>
      <p:sp>
        <p:nvSpPr>
          <p:cNvPr id="1302577" name="Line 49"/>
          <p:cNvSpPr>
            <a:spLocks noChangeShapeType="1"/>
          </p:cNvSpPr>
          <p:nvPr/>
        </p:nvSpPr>
        <p:spPr bwMode="auto">
          <a:xfrm>
            <a:off x="8911126" y="5334000"/>
            <a:ext cx="2013427" cy="0"/>
          </a:xfrm>
          <a:prstGeom prst="line">
            <a:avLst/>
          </a:prstGeom>
          <a:noFill/>
          <a:ln w="19050">
            <a:solidFill>
              <a:schemeClr val="tx1"/>
            </a:solidFill>
            <a:round/>
            <a:headEnd/>
            <a:tailEnd/>
          </a:ln>
          <a:effectLst/>
        </p:spPr>
        <p:txBody>
          <a:bodyPr/>
          <a:lstStyle/>
          <a:p>
            <a:endParaRPr lang="en-US" sz="3200"/>
          </a:p>
        </p:txBody>
      </p:sp>
      <p:sp>
        <p:nvSpPr>
          <p:cNvPr id="1302578" name="Line 50"/>
          <p:cNvSpPr>
            <a:spLocks noChangeShapeType="1"/>
          </p:cNvSpPr>
          <p:nvPr/>
        </p:nvSpPr>
        <p:spPr bwMode="auto">
          <a:xfrm>
            <a:off x="3374201" y="4800600"/>
            <a:ext cx="0" cy="1143000"/>
          </a:xfrm>
          <a:prstGeom prst="line">
            <a:avLst/>
          </a:prstGeom>
          <a:noFill/>
          <a:ln w="12700">
            <a:solidFill>
              <a:schemeClr val="tx1"/>
            </a:solidFill>
            <a:round/>
            <a:headEnd/>
            <a:tailEnd/>
          </a:ln>
          <a:effectLst/>
        </p:spPr>
        <p:txBody>
          <a:bodyPr/>
          <a:lstStyle/>
          <a:p>
            <a:endParaRPr lang="en-US" sz="3200"/>
          </a:p>
        </p:txBody>
      </p:sp>
      <p:sp>
        <p:nvSpPr>
          <p:cNvPr id="1302579" name="Line 51"/>
          <p:cNvSpPr>
            <a:spLocks noChangeShapeType="1"/>
          </p:cNvSpPr>
          <p:nvPr/>
        </p:nvSpPr>
        <p:spPr bwMode="auto">
          <a:xfrm>
            <a:off x="3273530" y="6324600"/>
            <a:ext cx="8053709" cy="0"/>
          </a:xfrm>
          <a:prstGeom prst="line">
            <a:avLst/>
          </a:prstGeom>
          <a:noFill/>
          <a:ln w="19050">
            <a:solidFill>
              <a:schemeClr val="tx1"/>
            </a:solidFill>
            <a:round/>
            <a:headEnd/>
            <a:tailEnd/>
          </a:ln>
          <a:effectLst/>
        </p:spPr>
        <p:txBody>
          <a:bodyPr/>
          <a:lstStyle/>
          <a:p>
            <a:endParaRPr lang="en-US" sz="3200"/>
          </a:p>
        </p:txBody>
      </p:sp>
      <p:sp>
        <p:nvSpPr>
          <p:cNvPr id="1302580" name="Line 52"/>
          <p:cNvSpPr>
            <a:spLocks noChangeShapeType="1"/>
          </p:cNvSpPr>
          <p:nvPr/>
        </p:nvSpPr>
        <p:spPr bwMode="auto">
          <a:xfrm>
            <a:off x="11125896" y="5334000"/>
            <a:ext cx="201343" cy="0"/>
          </a:xfrm>
          <a:prstGeom prst="line">
            <a:avLst/>
          </a:prstGeom>
          <a:noFill/>
          <a:ln w="19050">
            <a:solidFill>
              <a:schemeClr val="tx1"/>
            </a:solidFill>
            <a:round/>
            <a:headEnd/>
            <a:tailEnd/>
          </a:ln>
          <a:effectLst/>
        </p:spPr>
        <p:txBody>
          <a:bodyPr/>
          <a:lstStyle/>
          <a:p>
            <a:endParaRPr lang="en-US" sz="3200"/>
          </a:p>
        </p:txBody>
      </p:sp>
      <p:sp>
        <p:nvSpPr>
          <p:cNvPr id="1302581" name="Line 53"/>
          <p:cNvSpPr>
            <a:spLocks noChangeShapeType="1"/>
          </p:cNvSpPr>
          <p:nvPr/>
        </p:nvSpPr>
        <p:spPr bwMode="auto">
          <a:xfrm>
            <a:off x="11327239" y="5334000"/>
            <a:ext cx="0" cy="990600"/>
          </a:xfrm>
          <a:prstGeom prst="line">
            <a:avLst/>
          </a:prstGeom>
          <a:noFill/>
          <a:ln w="12700">
            <a:solidFill>
              <a:schemeClr val="tx1"/>
            </a:solidFill>
            <a:round/>
            <a:headEnd/>
            <a:tailEnd/>
          </a:ln>
          <a:effectLst/>
        </p:spPr>
        <p:txBody>
          <a:bodyPr/>
          <a:lstStyle/>
          <a:p>
            <a:endParaRPr lang="en-US" sz="3200"/>
          </a:p>
        </p:txBody>
      </p:sp>
      <p:sp>
        <p:nvSpPr>
          <p:cNvPr id="1302582" name="Line 54"/>
          <p:cNvSpPr>
            <a:spLocks noChangeShapeType="1"/>
          </p:cNvSpPr>
          <p:nvPr/>
        </p:nvSpPr>
        <p:spPr bwMode="auto">
          <a:xfrm flipV="1">
            <a:off x="3273530" y="3886200"/>
            <a:ext cx="0" cy="2438400"/>
          </a:xfrm>
          <a:prstGeom prst="line">
            <a:avLst/>
          </a:prstGeom>
          <a:noFill/>
          <a:ln w="12700">
            <a:solidFill>
              <a:schemeClr val="tx1"/>
            </a:solidFill>
            <a:round/>
            <a:headEnd/>
            <a:tailEnd/>
          </a:ln>
          <a:effectLst/>
        </p:spPr>
        <p:txBody>
          <a:bodyPr/>
          <a:lstStyle/>
          <a:p>
            <a:endParaRPr lang="en-US" sz="3200"/>
          </a:p>
        </p:txBody>
      </p:sp>
      <p:sp>
        <p:nvSpPr>
          <p:cNvPr id="1302583" name="Line 55"/>
          <p:cNvSpPr>
            <a:spLocks noChangeShapeType="1"/>
          </p:cNvSpPr>
          <p:nvPr/>
        </p:nvSpPr>
        <p:spPr bwMode="auto">
          <a:xfrm>
            <a:off x="3273530" y="3886200"/>
            <a:ext cx="503357" cy="0"/>
          </a:xfrm>
          <a:prstGeom prst="line">
            <a:avLst/>
          </a:prstGeom>
          <a:noFill/>
          <a:ln w="12700">
            <a:solidFill>
              <a:schemeClr val="tx1"/>
            </a:solidFill>
            <a:round/>
            <a:headEnd/>
            <a:tailEnd type="triangle" w="med" len="med"/>
          </a:ln>
          <a:effectLst/>
        </p:spPr>
        <p:txBody>
          <a:bodyPr/>
          <a:lstStyle/>
          <a:p>
            <a:endParaRPr lang="en-US" sz="3200"/>
          </a:p>
        </p:txBody>
      </p:sp>
      <p:grpSp>
        <p:nvGrpSpPr>
          <p:cNvPr id="3" name="Group 56"/>
          <p:cNvGrpSpPr>
            <a:grpSpLocks/>
          </p:cNvGrpSpPr>
          <p:nvPr/>
        </p:nvGrpSpPr>
        <p:grpSpPr bwMode="auto">
          <a:xfrm>
            <a:off x="1964802" y="1981200"/>
            <a:ext cx="503357" cy="914400"/>
            <a:chOff x="1392" y="2880"/>
            <a:chExt cx="288" cy="480"/>
          </a:xfrm>
        </p:grpSpPr>
        <p:sp>
          <p:nvSpPr>
            <p:cNvPr id="1302585" name="Line 57"/>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sz="3200"/>
            </a:p>
          </p:txBody>
        </p:sp>
        <p:sp>
          <p:nvSpPr>
            <p:cNvPr id="1302586" name="Line 58"/>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sz="3200"/>
            </a:p>
          </p:txBody>
        </p:sp>
        <p:sp>
          <p:nvSpPr>
            <p:cNvPr id="1302587" name="Line 59"/>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sz="3200"/>
            </a:p>
          </p:txBody>
        </p:sp>
        <p:sp>
          <p:nvSpPr>
            <p:cNvPr id="1302588" name="Line 60"/>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sz="3200"/>
            </a:p>
          </p:txBody>
        </p:sp>
        <p:sp>
          <p:nvSpPr>
            <p:cNvPr id="1302589" name="Line 61"/>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sz="3200"/>
            </a:p>
          </p:txBody>
        </p:sp>
        <p:sp>
          <p:nvSpPr>
            <p:cNvPr id="1302590" name="Line 62"/>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sz="3200"/>
            </a:p>
          </p:txBody>
        </p:sp>
        <p:sp>
          <p:nvSpPr>
            <p:cNvPr id="1302591" name="Line 63"/>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sz="3200"/>
            </a:p>
          </p:txBody>
        </p:sp>
      </p:grpSp>
      <p:sp>
        <p:nvSpPr>
          <p:cNvPr id="1302592" name="Rectangle 64"/>
          <p:cNvSpPr>
            <a:spLocks noChangeArrowheads="1"/>
          </p:cNvSpPr>
          <p:nvPr/>
        </p:nvSpPr>
        <p:spPr bwMode="auto">
          <a:xfrm>
            <a:off x="1058760" y="2971800"/>
            <a:ext cx="1711413" cy="1447800"/>
          </a:xfrm>
          <a:prstGeom prst="rect">
            <a:avLst/>
          </a:prstGeom>
          <a:noFill/>
          <a:ln w="12700">
            <a:solidFill>
              <a:schemeClr val="tx1"/>
            </a:solidFill>
            <a:miter lim="800000"/>
            <a:headEnd/>
            <a:tailEnd/>
          </a:ln>
          <a:effectLst/>
        </p:spPr>
        <p:txBody>
          <a:bodyPr wrap="none" anchor="ctr"/>
          <a:lstStyle/>
          <a:p>
            <a:endParaRPr lang="en-US" sz="3200"/>
          </a:p>
        </p:txBody>
      </p:sp>
      <p:sp>
        <p:nvSpPr>
          <p:cNvPr id="1302593" name="Rectangle 65"/>
          <p:cNvSpPr>
            <a:spLocks noChangeArrowheads="1"/>
          </p:cNvSpPr>
          <p:nvPr/>
        </p:nvSpPr>
        <p:spPr bwMode="auto">
          <a:xfrm>
            <a:off x="555403" y="3352800"/>
            <a:ext cx="201343" cy="838200"/>
          </a:xfrm>
          <a:prstGeom prst="rect">
            <a:avLst/>
          </a:prstGeom>
          <a:noFill/>
          <a:ln w="12700">
            <a:solidFill>
              <a:schemeClr val="accent2"/>
            </a:solidFill>
            <a:miter lim="800000"/>
            <a:headEnd/>
            <a:tailEnd/>
          </a:ln>
          <a:effectLst/>
        </p:spPr>
        <p:txBody>
          <a:bodyPr wrap="none" anchor="ctr"/>
          <a:lstStyle/>
          <a:p>
            <a:endParaRPr lang="en-US" sz="3200"/>
          </a:p>
        </p:txBody>
      </p:sp>
      <p:sp>
        <p:nvSpPr>
          <p:cNvPr id="1302594" name="Line 66"/>
          <p:cNvSpPr>
            <a:spLocks noChangeShapeType="1"/>
          </p:cNvSpPr>
          <p:nvPr/>
        </p:nvSpPr>
        <p:spPr bwMode="auto">
          <a:xfrm>
            <a:off x="756746" y="3733800"/>
            <a:ext cx="302014" cy="0"/>
          </a:xfrm>
          <a:prstGeom prst="line">
            <a:avLst/>
          </a:prstGeom>
          <a:noFill/>
          <a:ln w="28575">
            <a:solidFill>
              <a:schemeClr val="tx1"/>
            </a:solidFill>
            <a:round/>
            <a:headEnd/>
            <a:tailEnd type="triangle" w="med" len="med"/>
          </a:ln>
          <a:effectLst/>
        </p:spPr>
        <p:txBody>
          <a:bodyPr/>
          <a:lstStyle/>
          <a:p>
            <a:endParaRPr lang="en-US" sz="3200"/>
          </a:p>
        </p:txBody>
      </p:sp>
      <p:sp>
        <p:nvSpPr>
          <p:cNvPr id="1302595" name="Line 67"/>
          <p:cNvSpPr>
            <a:spLocks noChangeShapeType="1"/>
          </p:cNvSpPr>
          <p:nvPr/>
        </p:nvSpPr>
        <p:spPr bwMode="auto">
          <a:xfrm>
            <a:off x="857417" y="2133600"/>
            <a:ext cx="1107385" cy="0"/>
          </a:xfrm>
          <a:prstGeom prst="line">
            <a:avLst/>
          </a:prstGeom>
          <a:noFill/>
          <a:ln w="28575">
            <a:solidFill>
              <a:schemeClr val="tx1"/>
            </a:solidFill>
            <a:round/>
            <a:headEnd/>
            <a:tailEnd type="triangle" w="med" len="med"/>
          </a:ln>
          <a:effectLst/>
        </p:spPr>
        <p:txBody>
          <a:bodyPr/>
          <a:lstStyle/>
          <a:p>
            <a:endParaRPr lang="en-US" sz="3200"/>
          </a:p>
        </p:txBody>
      </p:sp>
      <p:sp>
        <p:nvSpPr>
          <p:cNvPr id="1302596" name="Line 68"/>
          <p:cNvSpPr>
            <a:spLocks noChangeShapeType="1"/>
          </p:cNvSpPr>
          <p:nvPr/>
        </p:nvSpPr>
        <p:spPr bwMode="auto">
          <a:xfrm>
            <a:off x="1461445" y="2743200"/>
            <a:ext cx="503357" cy="0"/>
          </a:xfrm>
          <a:prstGeom prst="line">
            <a:avLst/>
          </a:prstGeom>
          <a:noFill/>
          <a:ln w="28575">
            <a:solidFill>
              <a:schemeClr val="tx1"/>
            </a:solidFill>
            <a:round/>
            <a:headEnd/>
            <a:tailEnd type="triangle" w="med" len="med"/>
          </a:ln>
          <a:effectLst/>
        </p:spPr>
        <p:txBody>
          <a:bodyPr/>
          <a:lstStyle/>
          <a:p>
            <a:endParaRPr lang="en-US" sz="3200"/>
          </a:p>
        </p:txBody>
      </p:sp>
      <p:sp>
        <p:nvSpPr>
          <p:cNvPr id="1302597" name="Text Box 69"/>
          <p:cNvSpPr txBox="1">
            <a:spLocks noChangeArrowheads="1"/>
          </p:cNvSpPr>
          <p:nvPr/>
        </p:nvSpPr>
        <p:spPr bwMode="auto">
          <a:xfrm>
            <a:off x="1046241" y="3445014"/>
            <a:ext cx="1509971" cy="707886"/>
          </a:xfrm>
          <a:prstGeom prst="rect">
            <a:avLst/>
          </a:prstGeom>
          <a:noFill/>
          <a:ln w="12700">
            <a:noFill/>
            <a:miter lim="800000"/>
            <a:headEnd/>
            <a:tailEnd/>
          </a:ln>
          <a:effectLst/>
        </p:spPr>
        <p:txBody>
          <a:bodyPr wrap="square">
            <a:spAutoFit/>
          </a:bodyPr>
          <a:lstStyle/>
          <a:p>
            <a:r>
              <a:rPr lang="en-US" sz="2000" dirty="0"/>
              <a:t>Read</a:t>
            </a:r>
          </a:p>
          <a:p>
            <a:r>
              <a:rPr lang="en-US" sz="2000" dirty="0"/>
              <a:t>Address</a:t>
            </a:r>
          </a:p>
        </p:txBody>
      </p:sp>
      <p:sp>
        <p:nvSpPr>
          <p:cNvPr id="1302598" name="Text Box 70"/>
          <p:cNvSpPr txBox="1">
            <a:spLocks noChangeArrowheads="1"/>
          </p:cNvSpPr>
          <p:nvPr/>
        </p:nvSpPr>
        <p:spPr bwMode="auto">
          <a:xfrm>
            <a:off x="1076561" y="4409698"/>
            <a:ext cx="1574213" cy="830997"/>
          </a:xfrm>
          <a:prstGeom prst="rect">
            <a:avLst/>
          </a:prstGeom>
          <a:noFill/>
          <a:ln w="12700">
            <a:noFill/>
            <a:miter lim="800000"/>
            <a:headEnd/>
            <a:tailEnd/>
          </a:ln>
          <a:effectLst/>
        </p:spPr>
        <p:txBody>
          <a:bodyPr wrap="none">
            <a:spAutoFit/>
          </a:bodyPr>
          <a:lstStyle/>
          <a:p>
            <a:pPr algn="ctr"/>
            <a:r>
              <a:rPr lang="en-US" sz="2400" b="1"/>
              <a:t>Instruction</a:t>
            </a:r>
          </a:p>
          <a:p>
            <a:pPr algn="ctr"/>
            <a:r>
              <a:rPr lang="en-US" sz="2400" b="1"/>
              <a:t>Memory</a:t>
            </a:r>
          </a:p>
        </p:txBody>
      </p:sp>
      <p:sp>
        <p:nvSpPr>
          <p:cNvPr id="1302599" name="Text Box 71"/>
          <p:cNvSpPr txBox="1">
            <a:spLocks noChangeArrowheads="1"/>
          </p:cNvSpPr>
          <p:nvPr/>
        </p:nvSpPr>
        <p:spPr bwMode="auto">
          <a:xfrm>
            <a:off x="1953790" y="2230725"/>
            <a:ext cx="615874" cy="400110"/>
          </a:xfrm>
          <a:prstGeom prst="rect">
            <a:avLst/>
          </a:prstGeom>
          <a:noFill/>
          <a:ln w="12700">
            <a:noFill/>
            <a:miter lim="800000"/>
            <a:headEnd/>
            <a:tailEnd/>
          </a:ln>
          <a:effectLst/>
        </p:spPr>
        <p:txBody>
          <a:bodyPr wrap="none">
            <a:spAutoFit/>
          </a:bodyPr>
          <a:lstStyle/>
          <a:p>
            <a:r>
              <a:rPr lang="en-US" sz="2000" b="1" dirty="0"/>
              <a:t>Add</a:t>
            </a:r>
          </a:p>
        </p:txBody>
      </p:sp>
      <p:sp>
        <p:nvSpPr>
          <p:cNvPr id="1302600" name="Text Box 72"/>
          <p:cNvSpPr txBox="1">
            <a:spLocks noChangeArrowheads="1"/>
          </p:cNvSpPr>
          <p:nvPr/>
        </p:nvSpPr>
        <p:spPr bwMode="auto">
          <a:xfrm rot="16200000">
            <a:off x="429558" y="3552855"/>
            <a:ext cx="457176" cy="400111"/>
          </a:xfrm>
          <a:prstGeom prst="rect">
            <a:avLst/>
          </a:prstGeom>
          <a:noFill/>
          <a:ln w="12700">
            <a:noFill/>
            <a:miter lim="800000"/>
            <a:headEnd/>
            <a:tailEnd/>
          </a:ln>
          <a:effectLst/>
        </p:spPr>
        <p:txBody>
          <a:bodyPr wrap="none">
            <a:spAutoFit/>
          </a:bodyPr>
          <a:lstStyle/>
          <a:p>
            <a:r>
              <a:rPr lang="en-US" sz="2000" b="1" dirty="0">
                <a:solidFill>
                  <a:schemeClr val="accent2"/>
                </a:solidFill>
              </a:rPr>
              <a:t>PC</a:t>
            </a:r>
          </a:p>
        </p:txBody>
      </p:sp>
      <p:sp>
        <p:nvSpPr>
          <p:cNvPr id="1302601" name="Line 73"/>
          <p:cNvSpPr>
            <a:spLocks noChangeShapeType="1"/>
          </p:cNvSpPr>
          <p:nvPr/>
        </p:nvSpPr>
        <p:spPr bwMode="auto">
          <a:xfrm>
            <a:off x="253389" y="3733800"/>
            <a:ext cx="302014" cy="0"/>
          </a:xfrm>
          <a:prstGeom prst="line">
            <a:avLst/>
          </a:prstGeom>
          <a:noFill/>
          <a:ln w="28575">
            <a:solidFill>
              <a:schemeClr val="tx1"/>
            </a:solidFill>
            <a:round/>
            <a:headEnd/>
            <a:tailEnd type="triangle" w="med" len="med"/>
          </a:ln>
          <a:effectLst/>
        </p:spPr>
        <p:txBody>
          <a:bodyPr/>
          <a:lstStyle/>
          <a:p>
            <a:endParaRPr lang="en-US" sz="3200"/>
          </a:p>
        </p:txBody>
      </p:sp>
      <p:sp>
        <p:nvSpPr>
          <p:cNvPr id="1302602" name="Text Box 74"/>
          <p:cNvSpPr txBox="1">
            <a:spLocks noChangeArrowheads="1"/>
          </p:cNvSpPr>
          <p:nvPr/>
        </p:nvSpPr>
        <p:spPr bwMode="auto">
          <a:xfrm>
            <a:off x="1159431" y="2590800"/>
            <a:ext cx="314509" cy="400110"/>
          </a:xfrm>
          <a:prstGeom prst="rect">
            <a:avLst/>
          </a:prstGeom>
          <a:noFill/>
          <a:ln w="12700">
            <a:noFill/>
            <a:miter lim="800000"/>
            <a:headEnd/>
            <a:tailEnd/>
          </a:ln>
          <a:effectLst/>
        </p:spPr>
        <p:txBody>
          <a:bodyPr wrap="none">
            <a:spAutoFit/>
          </a:bodyPr>
          <a:lstStyle/>
          <a:p>
            <a:r>
              <a:rPr lang="en-US" sz="2000" b="1"/>
              <a:t>4</a:t>
            </a:r>
          </a:p>
        </p:txBody>
      </p:sp>
      <p:sp>
        <p:nvSpPr>
          <p:cNvPr id="1302603" name="Line 75"/>
          <p:cNvSpPr>
            <a:spLocks noChangeShapeType="1"/>
          </p:cNvSpPr>
          <p:nvPr/>
        </p:nvSpPr>
        <p:spPr bwMode="auto">
          <a:xfrm flipH="1">
            <a:off x="3474872" y="6477000"/>
            <a:ext cx="8456394" cy="0"/>
          </a:xfrm>
          <a:prstGeom prst="line">
            <a:avLst/>
          </a:prstGeom>
          <a:noFill/>
          <a:ln w="28575">
            <a:solidFill>
              <a:schemeClr val="tx1"/>
            </a:solidFill>
            <a:round/>
            <a:headEnd/>
            <a:tailEnd/>
          </a:ln>
          <a:effectLst/>
        </p:spPr>
        <p:txBody>
          <a:bodyPr/>
          <a:lstStyle/>
          <a:p>
            <a:endParaRPr lang="en-US" sz="3200"/>
          </a:p>
        </p:txBody>
      </p:sp>
      <p:sp>
        <p:nvSpPr>
          <p:cNvPr id="1302604" name="Rectangle 76"/>
          <p:cNvSpPr>
            <a:spLocks noChangeArrowheads="1"/>
          </p:cNvSpPr>
          <p:nvPr/>
        </p:nvSpPr>
        <p:spPr bwMode="auto">
          <a:xfrm>
            <a:off x="3776887" y="2971800"/>
            <a:ext cx="1711413" cy="1447800"/>
          </a:xfrm>
          <a:prstGeom prst="rect">
            <a:avLst/>
          </a:prstGeom>
          <a:noFill/>
          <a:ln w="12700">
            <a:solidFill>
              <a:schemeClr val="tx1"/>
            </a:solidFill>
            <a:miter lim="800000"/>
            <a:headEnd/>
            <a:tailEnd/>
          </a:ln>
          <a:effectLst/>
        </p:spPr>
        <p:txBody>
          <a:bodyPr wrap="none" anchor="ctr"/>
          <a:lstStyle/>
          <a:p>
            <a:endParaRPr lang="en-US" sz="3200"/>
          </a:p>
        </p:txBody>
      </p:sp>
      <p:sp>
        <p:nvSpPr>
          <p:cNvPr id="1302605" name="Line 77"/>
          <p:cNvSpPr>
            <a:spLocks noChangeShapeType="1"/>
          </p:cNvSpPr>
          <p:nvPr/>
        </p:nvSpPr>
        <p:spPr bwMode="auto">
          <a:xfrm>
            <a:off x="2770173" y="3733800"/>
            <a:ext cx="201343" cy="0"/>
          </a:xfrm>
          <a:prstGeom prst="line">
            <a:avLst/>
          </a:prstGeom>
          <a:noFill/>
          <a:ln w="28575">
            <a:solidFill>
              <a:schemeClr val="tx1"/>
            </a:solidFill>
            <a:round/>
            <a:headEnd/>
            <a:tailEnd/>
          </a:ln>
          <a:effectLst/>
        </p:spPr>
        <p:txBody>
          <a:bodyPr/>
          <a:lstStyle/>
          <a:p>
            <a:endParaRPr lang="en-US" sz="3200"/>
          </a:p>
        </p:txBody>
      </p:sp>
      <p:sp>
        <p:nvSpPr>
          <p:cNvPr id="1302606" name="Line 78"/>
          <p:cNvSpPr>
            <a:spLocks noChangeShapeType="1"/>
          </p:cNvSpPr>
          <p:nvPr/>
        </p:nvSpPr>
        <p:spPr bwMode="auto">
          <a:xfrm>
            <a:off x="3374201" y="3505200"/>
            <a:ext cx="402685" cy="0"/>
          </a:xfrm>
          <a:prstGeom prst="line">
            <a:avLst/>
          </a:prstGeom>
          <a:noFill/>
          <a:ln w="19050">
            <a:solidFill>
              <a:schemeClr val="tx1"/>
            </a:solidFill>
            <a:round/>
            <a:headEnd/>
            <a:tailEnd type="triangle" w="med" len="med"/>
          </a:ln>
          <a:effectLst/>
        </p:spPr>
        <p:txBody>
          <a:bodyPr/>
          <a:lstStyle/>
          <a:p>
            <a:endParaRPr lang="en-US" sz="3200"/>
          </a:p>
        </p:txBody>
      </p:sp>
      <p:sp>
        <p:nvSpPr>
          <p:cNvPr id="1302611" name="Text Box 83"/>
          <p:cNvSpPr txBox="1">
            <a:spLocks noChangeArrowheads="1"/>
          </p:cNvSpPr>
          <p:nvPr/>
        </p:nvSpPr>
        <p:spPr bwMode="auto">
          <a:xfrm>
            <a:off x="3559829" y="2612887"/>
            <a:ext cx="2157691" cy="461665"/>
          </a:xfrm>
          <a:prstGeom prst="rect">
            <a:avLst/>
          </a:prstGeom>
          <a:noFill/>
          <a:ln w="12700">
            <a:noFill/>
            <a:miter lim="800000"/>
            <a:headEnd/>
            <a:tailEnd/>
          </a:ln>
          <a:effectLst/>
        </p:spPr>
        <p:txBody>
          <a:bodyPr wrap="square">
            <a:spAutoFit/>
          </a:bodyPr>
          <a:lstStyle/>
          <a:p>
            <a:pPr algn="ctr"/>
            <a:r>
              <a:rPr lang="en-US" sz="2400" b="1" dirty="0"/>
              <a:t>Register File</a:t>
            </a:r>
          </a:p>
        </p:txBody>
      </p:sp>
      <p:sp>
        <p:nvSpPr>
          <p:cNvPr id="1302614" name="Line 86"/>
          <p:cNvSpPr>
            <a:spLocks noChangeShapeType="1"/>
          </p:cNvSpPr>
          <p:nvPr/>
        </p:nvSpPr>
        <p:spPr bwMode="auto">
          <a:xfrm>
            <a:off x="3374201" y="4800600"/>
            <a:ext cx="503357" cy="0"/>
          </a:xfrm>
          <a:prstGeom prst="line">
            <a:avLst/>
          </a:prstGeom>
          <a:noFill/>
          <a:ln w="28575">
            <a:solidFill>
              <a:schemeClr val="tx1"/>
            </a:solidFill>
            <a:round/>
            <a:headEnd/>
            <a:tailEnd/>
          </a:ln>
          <a:effectLst/>
        </p:spPr>
        <p:txBody>
          <a:bodyPr/>
          <a:lstStyle/>
          <a:p>
            <a:endParaRPr lang="en-US" sz="3200"/>
          </a:p>
        </p:txBody>
      </p:sp>
      <p:sp>
        <p:nvSpPr>
          <p:cNvPr id="1302615" name="Line 87"/>
          <p:cNvSpPr>
            <a:spLocks noChangeShapeType="1"/>
          </p:cNvSpPr>
          <p:nvPr/>
        </p:nvSpPr>
        <p:spPr bwMode="auto">
          <a:xfrm>
            <a:off x="3474872" y="4724400"/>
            <a:ext cx="100671" cy="152400"/>
          </a:xfrm>
          <a:prstGeom prst="line">
            <a:avLst/>
          </a:prstGeom>
          <a:noFill/>
          <a:ln w="12700">
            <a:solidFill>
              <a:schemeClr val="tx1"/>
            </a:solidFill>
            <a:round/>
            <a:headEnd/>
            <a:tailEnd/>
          </a:ln>
          <a:effectLst/>
        </p:spPr>
        <p:txBody>
          <a:bodyPr/>
          <a:lstStyle/>
          <a:p>
            <a:endParaRPr lang="en-US" sz="3200"/>
          </a:p>
        </p:txBody>
      </p:sp>
      <p:sp>
        <p:nvSpPr>
          <p:cNvPr id="1302616" name="Line 88"/>
          <p:cNvSpPr>
            <a:spLocks noChangeShapeType="1"/>
          </p:cNvSpPr>
          <p:nvPr/>
        </p:nvSpPr>
        <p:spPr bwMode="auto">
          <a:xfrm>
            <a:off x="5085614" y="4724400"/>
            <a:ext cx="100671" cy="152400"/>
          </a:xfrm>
          <a:prstGeom prst="line">
            <a:avLst/>
          </a:prstGeom>
          <a:noFill/>
          <a:ln w="12700">
            <a:solidFill>
              <a:schemeClr val="tx1"/>
            </a:solidFill>
            <a:round/>
            <a:headEnd/>
            <a:tailEnd/>
          </a:ln>
          <a:effectLst/>
        </p:spPr>
        <p:txBody>
          <a:bodyPr/>
          <a:lstStyle/>
          <a:p>
            <a:endParaRPr lang="en-US" sz="3200"/>
          </a:p>
        </p:txBody>
      </p:sp>
      <p:sp>
        <p:nvSpPr>
          <p:cNvPr id="1302617" name="Text Box 89"/>
          <p:cNvSpPr txBox="1">
            <a:spLocks noChangeArrowheads="1"/>
          </p:cNvSpPr>
          <p:nvPr/>
        </p:nvSpPr>
        <p:spPr bwMode="auto">
          <a:xfrm>
            <a:off x="3474874" y="4495800"/>
            <a:ext cx="444352" cy="400110"/>
          </a:xfrm>
          <a:prstGeom prst="rect">
            <a:avLst/>
          </a:prstGeom>
          <a:noFill/>
          <a:ln w="12700">
            <a:noFill/>
            <a:miter lim="800000"/>
            <a:headEnd/>
            <a:tailEnd/>
          </a:ln>
          <a:effectLst/>
        </p:spPr>
        <p:txBody>
          <a:bodyPr wrap="none">
            <a:spAutoFit/>
          </a:bodyPr>
          <a:lstStyle/>
          <a:p>
            <a:r>
              <a:rPr lang="en-US" sz="2000"/>
              <a:t>16</a:t>
            </a:r>
          </a:p>
        </p:txBody>
      </p:sp>
      <p:sp>
        <p:nvSpPr>
          <p:cNvPr id="1302618" name="Text Box 90"/>
          <p:cNvSpPr txBox="1">
            <a:spLocks noChangeArrowheads="1"/>
          </p:cNvSpPr>
          <p:nvPr/>
        </p:nvSpPr>
        <p:spPr bwMode="auto">
          <a:xfrm>
            <a:off x="4984944" y="4495800"/>
            <a:ext cx="444352" cy="400110"/>
          </a:xfrm>
          <a:prstGeom prst="rect">
            <a:avLst/>
          </a:prstGeom>
          <a:noFill/>
          <a:ln w="12700">
            <a:noFill/>
            <a:miter lim="800000"/>
            <a:headEnd/>
            <a:tailEnd/>
          </a:ln>
          <a:effectLst/>
        </p:spPr>
        <p:txBody>
          <a:bodyPr wrap="none">
            <a:spAutoFit/>
          </a:bodyPr>
          <a:lstStyle/>
          <a:p>
            <a:r>
              <a:rPr lang="en-US" sz="2000"/>
              <a:t>32</a:t>
            </a:r>
          </a:p>
        </p:txBody>
      </p:sp>
      <p:sp>
        <p:nvSpPr>
          <p:cNvPr id="1302619" name="Line 91"/>
          <p:cNvSpPr>
            <a:spLocks noChangeShapeType="1"/>
          </p:cNvSpPr>
          <p:nvPr/>
        </p:nvSpPr>
        <p:spPr bwMode="auto">
          <a:xfrm>
            <a:off x="3474872" y="4267200"/>
            <a:ext cx="335571" cy="0"/>
          </a:xfrm>
          <a:prstGeom prst="line">
            <a:avLst/>
          </a:prstGeom>
          <a:noFill/>
          <a:ln w="28575">
            <a:solidFill>
              <a:schemeClr val="tx1"/>
            </a:solidFill>
            <a:round/>
            <a:headEnd/>
            <a:tailEnd type="triangle" w="med" len="med"/>
          </a:ln>
          <a:effectLst/>
        </p:spPr>
        <p:txBody>
          <a:bodyPr/>
          <a:lstStyle/>
          <a:p>
            <a:endParaRPr lang="en-US" sz="3200"/>
          </a:p>
        </p:txBody>
      </p:sp>
      <p:sp>
        <p:nvSpPr>
          <p:cNvPr id="1302620" name="Line 92"/>
          <p:cNvSpPr>
            <a:spLocks noChangeShapeType="1"/>
          </p:cNvSpPr>
          <p:nvPr/>
        </p:nvSpPr>
        <p:spPr bwMode="auto">
          <a:xfrm>
            <a:off x="6897699" y="4038600"/>
            <a:ext cx="0" cy="914400"/>
          </a:xfrm>
          <a:prstGeom prst="line">
            <a:avLst/>
          </a:prstGeom>
          <a:noFill/>
          <a:ln w="28575">
            <a:solidFill>
              <a:schemeClr val="tx1"/>
            </a:solidFill>
            <a:round/>
            <a:headEnd/>
            <a:tailEnd/>
          </a:ln>
          <a:effectLst/>
        </p:spPr>
        <p:txBody>
          <a:bodyPr/>
          <a:lstStyle/>
          <a:p>
            <a:endParaRPr lang="en-US" sz="3200"/>
          </a:p>
        </p:txBody>
      </p:sp>
      <p:sp>
        <p:nvSpPr>
          <p:cNvPr id="1302621" name="Line 93"/>
          <p:cNvSpPr>
            <a:spLocks noChangeShapeType="1"/>
          </p:cNvSpPr>
          <p:nvPr/>
        </p:nvSpPr>
        <p:spPr bwMode="auto">
          <a:xfrm>
            <a:off x="5488300" y="4114800"/>
            <a:ext cx="201343" cy="0"/>
          </a:xfrm>
          <a:prstGeom prst="line">
            <a:avLst/>
          </a:prstGeom>
          <a:noFill/>
          <a:ln w="28575">
            <a:solidFill>
              <a:schemeClr val="tx1"/>
            </a:solidFill>
            <a:round/>
            <a:headEnd/>
            <a:tailEnd/>
          </a:ln>
          <a:effectLst/>
        </p:spPr>
        <p:txBody>
          <a:bodyPr/>
          <a:lstStyle/>
          <a:p>
            <a:endParaRPr lang="en-US" sz="3200"/>
          </a:p>
        </p:txBody>
      </p:sp>
      <p:sp>
        <p:nvSpPr>
          <p:cNvPr id="1302622" name="Line 94"/>
          <p:cNvSpPr>
            <a:spLocks noChangeShapeType="1"/>
          </p:cNvSpPr>
          <p:nvPr/>
        </p:nvSpPr>
        <p:spPr bwMode="auto">
          <a:xfrm>
            <a:off x="3374201" y="3124200"/>
            <a:ext cx="0" cy="1676400"/>
          </a:xfrm>
          <a:prstGeom prst="line">
            <a:avLst/>
          </a:prstGeom>
          <a:noFill/>
          <a:ln w="28575">
            <a:solidFill>
              <a:schemeClr val="tx1"/>
            </a:solidFill>
            <a:round/>
            <a:headEnd/>
            <a:tailEnd/>
          </a:ln>
          <a:effectLst/>
        </p:spPr>
        <p:txBody>
          <a:bodyPr/>
          <a:lstStyle/>
          <a:p>
            <a:endParaRPr lang="en-US" sz="3200"/>
          </a:p>
        </p:txBody>
      </p:sp>
      <p:sp>
        <p:nvSpPr>
          <p:cNvPr id="1302623" name="Line 95"/>
          <p:cNvSpPr>
            <a:spLocks noChangeShapeType="1"/>
          </p:cNvSpPr>
          <p:nvPr/>
        </p:nvSpPr>
        <p:spPr bwMode="auto">
          <a:xfrm>
            <a:off x="3374201" y="3124200"/>
            <a:ext cx="402685" cy="0"/>
          </a:xfrm>
          <a:prstGeom prst="line">
            <a:avLst/>
          </a:prstGeom>
          <a:noFill/>
          <a:ln w="19050">
            <a:solidFill>
              <a:schemeClr val="tx1"/>
            </a:solidFill>
            <a:round/>
            <a:headEnd/>
            <a:tailEnd type="triangle" w="med" len="med"/>
          </a:ln>
          <a:effectLst/>
        </p:spPr>
        <p:txBody>
          <a:bodyPr/>
          <a:lstStyle/>
          <a:p>
            <a:endParaRPr lang="en-US" sz="3200"/>
          </a:p>
        </p:txBody>
      </p:sp>
      <p:sp>
        <p:nvSpPr>
          <p:cNvPr id="1302624" name="Line 96"/>
          <p:cNvSpPr>
            <a:spLocks noChangeShapeType="1"/>
          </p:cNvSpPr>
          <p:nvPr/>
        </p:nvSpPr>
        <p:spPr bwMode="auto">
          <a:xfrm>
            <a:off x="6797027" y="4419600"/>
            <a:ext cx="402685" cy="0"/>
          </a:xfrm>
          <a:prstGeom prst="line">
            <a:avLst/>
          </a:prstGeom>
          <a:noFill/>
          <a:ln w="28575">
            <a:solidFill>
              <a:schemeClr val="tx1"/>
            </a:solidFill>
            <a:round/>
            <a:headEnd/>
            <a:tailEnd type="triangle" w="med" len="med"/>
          </a:ln>
          <a:effectLst/>
        </p:spPr>
        <p:txBody>
          <a:bodyPr/>
          <a:lstStyle/>
          <a:p>
            <a:endParaRPr lang="en-US" sz="3200"/>
          </a:p>
        </p:txBody>
      </p:sp>
      <p:sp>
        <p:nvSpPr>
          <p:cNvPr id="1302625" name="Line 97"/>
          <p:cNvSpPr>
            <a:spLocks noChangeShapeType="1"/>
          </p:cNvSpPr>
          <p:nvPr/>
        </p:nvSpPr>
        <p:spPr bwMode="auto">
          <a:xfrm>
            <a:off x="8508440" y="3810000"/>
            <a:ext cx="234900" cy="0"/>
          </a:xfrm>
          <a:prstGeom prst="line">
            <a:avLst/>
          </a:prstGeom>
          <a:noFill/>
          <a:ln w="28575">
            <a:solidFill>
              <a:schemeClr val="tx1"/>
            </a:solidFill>
            <a:round/>
            <a:headEnd/>
            <a:tailEnd/>
          </a:ln>
          <a:effectLst/>
        </p:spPr>
        <p:txBody>
          <a:bodyPr/>
          <a:lstStyle/>
          <a:p>
            <a:endParaRPr lang="en-US" sz="3200"/>
          </a:p>
        </p:txBody>
      </p:sp>
      <p:sp>
        <p:nvSpPr>
          <p:cNvPr id="1302626" name="Freeform 98"/>
          <p:cNvSpPr>
            <a:spLocks/>
          </p:cNvSpPr>
          <p:nvPr/>
        </p:nvSpPr>
        <p:spPr bwMode="auto">
          <a:xfrm>
            <a:off x="7803741" y="3124200"/>
            <a:ext cx="7047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sz="3200"/>
          </a:p>
        </p:txBody>
      </p:sp>
      <p:sp>
        <p:nvSpPr>
          <p:cNvPr id="1302627" name="Rectangle 99"/>
          <p:cNvSpPr>
            <a:spLocks noChangeArrowheads="1"/>
          </p:cNvSpPr>
          <p:nvPr/>
        </p:nvSpPr>
        <p:spPr bwMode="auto">
          <a:xfrm>
            <a:off x="7992665" y="3667125"/>
            <a:ext cx="666948"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2000" b="1" dirty="0">
                <a:solidFill>
                  <a:srgbClr val="000000"/>
                </a:solidFill>
              </a:rPr>
              <a:t>ALU</a:t>
            </a:r>
          </a:p>
        </p:txBody>
      </p:sp>
      <p:sp>
        <p:nvSpPr>
          <p:cNvPr id="1302628" name="AutoShape 100"/>
          <p:cNvSpPr>
            <a:spLocks noChangeArrowheads="1"/>
          </p:cNvSpPr>
          <p:nvPr/>
        </p:nvSpPr>
        <p:spPr bwMode="auto">
          <a:xfrm rot="16200000">
            <a:off x="7003277" y="4039993"/>
            <a:ext cx="762000"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1302629" name="Line 101"/>
          <p:cNvSpPr>
            <a:spLocks noChangeShapeType="1"/>
          </p:cNvSpPr>
          <p:nvPr/>
        </p:nvSpPr>
        <p:spPr bwMode="auto">
          <a:xfrm>
            <a:off x="7535284" y="4191000"/>
            <a:ext cx="302014" cy="0"/>
          </a:xfrm>
          <a:prstGeom prst="line">
            <a:avLst/>
          </a:prstGeom>
          <a:noFill/>
          <a:ln w="28575">
            <a:solidFill>
              <a:schemeClr val="tx1"/>
            </a:solidFill>
            <a:round/>
            <a:headEnd/>
            <a:tailEnd type="triangle" w="med" len="med"/>
          </a:ln>
          <a:effectLst/>
        </p:spPr>
        <p:txBody>
          <a:bodyPr/>
          <a:lstStyle/>
          <a:p>
            <a:endParaRPr lang="en-US" sz="3200"/>
          </a:p>
        </p:txBody>
      </p:sp>
      <p:sp>
        <p:nvSpPr>
          <p:cNvPr id="1302632" name="Line 104"/>
          <p:cNvSpPr>
            <a:spLocks noChangeShapeType="1"/>
          </p:cNvSpPr>
          <p:nvPr/>
        </p:nvSpPr>
        <p:spPr bwMode="auto">
          <a:xfrm>
            <a:off x="6897699" y="4038600"/>
            <a:ext cx="369128" cy="0"/>
          </a:xfrm>
          <a:prstGeom prst="line">
            <a:avLst/>
          </a:prstGeom>
          <a:noFill/>
          <a:ln w="28575">
            <a:solidFill>
              <a:schemeClr val="tx1"/>
            </a:solidFill>
            <a:round/>
            <a:headEnd/>
            <a:tailEnd type="triangle" w="med" len="med"/>
          </a:ln>
          <a:effectLst/>
        </p:spPr>
        <p:txBody>
          <a:bodyPr/>
          <a:lstStyle/>
          <a:p>
            <a:endParaRPr lang="en-US" sz="3200"/>
          </a:p>
        </p:txBody>
      </p:sp>
      <p:sp>
        <p:nvSpPr>
          <p:cNvPr id="1302633" name="Line 105"/>
          <p:cNvSpPr>
            <a:spLocks noChangeShapeType="1"/>
          </p:cNvSpPr>
          <p:nvPr/>
        </p:nvSpPr>
        <p:spPr bwMode="auto">
          <a:xfrm>
            <a:off x="6797027" y="3352800"/>
            <a:ext cx="1006714" cy="0"/>
          </a:xfrm>
          <a:prstGeom prst="line">
            <a:avLst/>
          </a:prstGeom>
          <a:noFill/>
          <a:ln w="28575">
            <a:solidFill>
              <a:schemeClr val="tx1"/>
            </a:solidFill>
            <a:round/>
            <a:headEnd/>
            <a:tailEnd type="triangle" w="med" len="med"/>
          </a:ln>
          <a:effectLst/>
        </p:spPr>
        <p:txBody>
          <a:bodyPr/>
          <a:lstStyle/>
          <a:p>
            <a:endParaRPr lang="en-US" sz="3200"/>
          </a:p>
        </p:txBody>
      </p:sp>
      <p:sp>
        <p:nvSpPr>
          <p:cNvPr id="1302634" name="Rectangle 106"/>
          <p:cNvSpPr>
            <a:spLocks noChangeArrowheads="1"/>
          </p:cNvSpPr>
          <p:nvPr/>
        </p:nvSpPr>
        <p:spPr bwMode="auto">
          <a:xfrm>
            <a:off x="9213140" y="3048000"/>
            <a:ext cx="1510070" cy="1447800"/>
          </a:xfrm>
          <a:prstGeom prst="rect">
            <a:avLst/>
          </a:prstGeom>
          <a:noFill/>
          <a:ln w="12700">
            <a:solidFill>
              <a:schemeClr val="tx1"/>
            </a:solidFill>
            <a:miter lim="800000"/>
            <a:headEnd/>
            <a:tailEnd/>
          </a:ln>
          <a:effectLst/>
        </p:spPr>
        <p:txBody>
          <a:bodyPr wrap="none" anchor="ctr"/>
          <a:lstStyle/>
          <a:p>
            <a:endParaRPr lang="en-US" sz="3200"/>
          </a:p>
        </p:txBody>
      </p:sp>
      <p:sp>
        <p:nvSpPr>
          <p:cNvPr id="1302635" name="Line 107"/>
          <p:cNvSpPr>
            <a:spLocks noChangeShapeType="1"/>
          </p:cNvSpPr>
          <p:nvPr/>
        </p:nvSpPr>
        <p:spPr bwMode="auto">
          <a:xfrm>
            <a:off x="8911126" y="3810000"/>
            <a:ext cx="335571" cy="0"/>
          </a:xfrm>
          <a:prstGeom prst="line">
            <a:avLst/>
          </a:prstGeom>
          <a:noFill/>
          <a:ln w="28575">
            <a:solidFill>
              <a:schemeClr val="tx1"/>
            </a:solidFill>
            <a:round/>
            <a:headEnd/>
            <a:tailEnd type="triangle" w="med" len="med"/>
          </a:ln>
          <a:effectLst/>
        </p:spPr>
        <p:txBody>
          <a:bodyPr/>
          <a:lstStyle/>
          <a:p>
            <a:endParaRPr lang="en-US" sz="3200"/>
          </a:p>
        </p:txBody>
      </p:sp>
      <p:sp>
        <p:nvSpPr>
          <p:cNvPr id="1302636" name="Text Box 108"/>
          <p:cNvSpPr txBox="1">
            <a:spLocks noChangeArrowheads="1"/>
          </p:cNvSpPr>
          <p:nvPr/>
        </p:nvSpPr>
        <p:spPr bwMode="auto">
          <a:xfrm>
            <a:off x="9154075" y="2959389"/>
            <a:ext cx="1280863" cy="830997"/>
          </a:xfrm>
          <a:prstGeom prst="rect">
            <a:avLst/>
          </a:prstGeom>
          <a:noFill/>
          <a:ln w="12700">
            <a:noFill/>
            <a:miter lim="800000"/>
            <a:headEnd/>
            <a:tailEnd/>
          </a:ln>
          <a:effectLst/>
        </p:spPr>
        <p:txBody>
          <a:bodyPr wrap="none">
            <a:spAutoFit/>
          </a:bodyPr>
          <a:lstStyle/>
          <a:p>
            <a:r>
              <a:rPr lang="en-US" sz="2400" b="1" dirty="0"/>
              <a:t>Data </a:t>
            </a:r>
          </a:p>
          <a:p>
            <a:r>
              <a:rPr lang="en-US" sz="2400" b="1" dirty="0"/>
              <a:t>Memory</a:t>
            </a:r>
          </a:p>
        </p:txBody>
      </p:sp>
      <p:sp>
        <p:nvSpPr>
          <p:cNvPr id="1302640" name="Line 112"/>
          <p:cNvSpPr>
            <a:spLocks noChangeShapeType="1"/>
          </p:cNvSpPr>
          <p:nvPr/>
        </p:nvSpPr>
        <p:spPr bwMode="auto">
          <a:xfrm>
            <a:off x="8911126" y="4191000"/>
            <a:ext cx="302014" cy="0"/>
          </a:xfrm>
          <a:prstGeom prst="line">
            <a:avLst/>
          </a:prstGeom>
          <a:noFill/>
          <a:ln w="28575">
            <a:solidFill>
              <a:schemeClr val="tx1"/>
            </a:solidFill>
            <a:round/>
            <a:headEnd/>
            <a:tailEnd type="triangle" w="med" len="med"/>
          </a:ln>
          <a:effectLst/>
        </p:spPr>
        <p:txBody>
          <a:bodyPr/>
          <a:lstStyle/>
          <a:p>
            <a:endParaRPr lang="en-US" sz="3200"/>
          </a:p>
        </p:txBody>
      </p:sp>
      <p:sp>
        <p:nvSpPr>
          <p:cNvPr id="1302641" name="Line 113"/>
          <p:cNvSpPr>
            <a:spLocks noChangeShapeType="1"/>
          </p:cNvSpPr>
          <p:nvPr/>
        </p:nvSpPr>
        <p:spPr bwMode="auto">
          <a:xfrm>
            <a:off x="11125896" y="4191000"/>
            <a:ext cx="302014" cy="1588"/>
          </a:xfrm>
          <a:prstGeom prst="line">
            <a:avLst/>
          </a:prstGeom>
          <a:noFill/>
          <a:ln w="28575">
            <a:solidFill>
              <a:schemeClr val="tx1"/>
            </a:solidFill>
            <a:round/>
            <a:headEnd/>
            <a:tailEnd type="triangle" w="med" len="med"/>
          </a:ln>
          <a:effectLst/>
        </p:spPr>
        <p:txBody>
          <a:bodyPr/>
          <a:lstStyle/>
          <a:p>
            <a:endParaRPr lang="en-US" sz="3200"/>
          </a:p>
        </p:txBody>
      </p:sp>
      <p:sp>
        <p:nvSpPr>
          <p:cNvPr id="1302642" name="AutoShape 114"/>
          <p:cNvSpPr>
            <a:spLocks noChangeArrowheads="1"/>
          </p:cNvSpPr>
          <p:nvPr/>
        </p:nvSpPr>
        <p:spPr bwMode="auto">
          <a:xfrm rot="16200000">
            <a:off x="11236017" y="3849493"/>
            <a:ext cx="685800"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1302643" name="Line 115"/>
          <p:cNvSpPr>
            <a:spLocks noChangeShapeType="1"/>
          </p:cNvSpPr>
          <p:nvPr/>
        </p:nvSpPr>
        <p:spPr bwMode="auto">
          <a:xfrm>
            <a:off x="11729924" y="3962400"/>
            <a:ext cx="201343" cy="1588"/>
          </a:xfrm>
          <a:prstGeom prst="line">
            <a:avLst/>
          </a:prstGeom>
          <a:noFill/>
          <a:ln w="28575">
            <a:solidFill>
              <a:schemeClr val="tx1"/>
            </a:solidFill>
            <a:round/>
            <a:headEnd/>
            <a:tailEnd/>
          </a:ln>
          <a:effectLst/>
        </p:spPr>
        <p:txBody>
          <a:bodyPr/>
          <a:lstStyle/>
          <a:p>
            <a:endParaRPr lang="en-US" sz="3200"/>
          </a:p>
        </p:txBody>
      </p:sp>
      <p:sp>
        <p:nvSpPr>
          <p:cNvPr id="1302646" name="Line 118"/>
          <p:cNvSpPr>
            <a:spLocks noChangeShapeType="1"/>
          </p:cNvSpPr>
          <p:nvPr/>
        </p:nvSpPr>
        <p:spPr bwMode="auto">
          <a:xfrm>
            <a:off x="5488300" y="3352800"/>
            <a:ext cx="201343" cy="0"/>
          </a:xfrm>
          <a:prstGeom prst="line">
            <a:avLst/>
          </a:prstGeom>
          <a:noFill/>
          <a:ln w="28575">
            <a:solidFill>
              <a:schemeClr val="tx1"/>
            </a:solidFill>
            <a:round/>
            <a:headEnd/>
            <a:tailEnd/>
          </a:ln>
          <a:effectLst/>
        </p:spPr>
        <p:txBody>
          <a:bodyPr/>
          <a:lstStyle/>
          <a:p>
            <a:endParaRPr lang="en-US" sz="3200"/>
          </a:p>
        </p:txBody>
      </p:sp>
      <p:sp>
        <p:nvSpPr>
          <p:cNvPr id="1302647" name="Line 119"/>
          <p:cNvSpPr>
            <a:spLocks noChangeShapeType="1"/>
          </p:cNvSpPr>
          <p:nvPr/>
        </p:nvSpPr>
        <p:spPr bwMode="auto">
          <a:xfrm>
            <a:off x="3474872" y="4267200"/>
            <a:ext cx="0" cy="2209800"/>
          </a:xfrm>
          <a:prstGeom prst="line">
            <a:avLst/>
          </a:prstGeom>
          <a:noFill/>
          <a:ln w="28575">
            <a:solidFill>
              <a:schemeClr val="tx1"/>
            </a:solidFill>
            <a:round/>
            <a:headEnd/>
            <a:tailEnd/>
          </a:ln>
          <a:effectLst/>
        </p:spPr>
        <p:txBody>
          <a:bodyPr/>
          <a:lstStyle/>
          <a:p>
            <a:endParaRPr lang="en-US" sz="3200"/>
          </a:p>
        </p:txBody>
      </p:sp>
      <p:sp>
        <p:nvSpPr>
          <p:cNvPr id="1302648" name="Line 120"/>
          <p:cNvSpPr>
            <a:spLocks noChangeShapeType="1"/>
          </p:cNvSpPr>
          <p:nvPr/>
        </p:nvSpPr>
        <p:spPr bwMode="auto">
          <a:xfrm>
            <a:off x="2468159" y="2438400"/>
            <a:ext cx="302014" cy="0"/>
          </a:xfrm>
          <a:prstGeom prst="line">
            <a:avLst/>
          </a:prstGeom>
          <a:noFill/>
          <a:ln w="28575">
            <a:solidFill>
              <a:schemeClr val="tx1"/>
            </a:solidFill>
            <a:round/>
            <a:headEnd/>
            <a:tailEnd/>
          </a:ln>
          <a:effectLst/>
        </p:spPr>
        <p:txBody>
          <a:bodyPr/>
          <a:lstStyle/>
          <a:p>
            <a:endParaRPr lang="en-US" sz="3200"/>
          </a:p>
        </p:txBody>
      </p:sp>
      <p:sp>
        <p:nvSpPr>
          <p:cNvPr id="1302649" name="Line 121"/>
          <p:cNvSpPr>
            <a:spLocks noChangeShapeType="1"/>
          </p:cNvSpPr>
          <p:nvPr/>
        </p:nvSpPr>
        <p:spPr bwMode="auto">
          <a:xfrm>
            <a:off x="3172858" y="3733800"/>
            <a:ext cx="201343" cy="0"/>
          </a:xfrm>
          <a:prstGeom prst="line">
            <a:avLst/>
          </a:prstGeom>
          <a:noFill/>
          <a:ln w="28575">
            <a:solidFill>
              <a:schemeClr val="tx1"/>
            </a:solidFill>
            <a:round/>
            <a:headEnd/>
            <a:tailEnd/>
          </a:ln>
          <a:effectLst/>
        </p:spPr>
        <p:txBody>
          <a:bodyPr/>
          <a:lstStyle/>
          <a:p>
            <a:endParaRPr lang="en-US" sz="3200"/>
          </a:p>
        </p:txBody>
      </p:sp>
      <p:sp>
        <p:nvSpPr>
          <p:cNvPr id="1302650" name="Line 122"/>
          <p:cNvSpPr>
            <a:spLocks noChangeShapeType="1"/>
          </p:cNvSpPr>
          <p:nvPr/>
        </p:nvSpPr>
        <p:spPr bwMode="auto">
          <a:xfrm>
            <a:off x="10723210" y="3810000"/>
            <a:ext cx="234900" cy="0"/>
          </a:xfrm>
          <a:prstGeom prst="line">
            <a:avLst/>
          </a:prstGeom>
          <a:noFill/>
          <a:ln w="28575">
            <a:solidFill>
              <a:schemeClr val="tx1"/>
            </a:solidFill>
            <a:round/>
            <a:headEnd/>
            <a:tailEnd/>
          </a:ln>
          <a:effectLst/>
        </p:spPr>
        <p:txBody>
          <a:bodyPr/>
          <a:lstStyle/>
          <a:p>
            <a:endParaRPr lang="en-US" sz="3200"/>
          </a:p>
        </p:txBody>
      </p:sp>
      <p:sp>
        <p:nvSpPr>
          <p:cNvPr id="1302651" name="Rectangle 123"/>
          <p:cNvSpPr>
            <a:spLocks noChangeArrowheads="1"/>
          </p:cNvSpPr>
          <p:nvPr/>
        </p:nvSpPr>
        <p:spPr bwMode="auto">
          <a:xfrm>
            <a:off x="2971516" y="2209800"/>
            <a:ext cx="201343" cy="2209800"/>
          </a:xfrm>
          <a:prstGeom prst="rect">
            <a:avLst/>
          </a:prstGeom>
          <a:noFill/>
          <a:ln w="12700">
            <a:solidFill>
              <a:schemeClr val="accent2"/>
            </a:solidFill>
            <a:miter lim="800000"/>
            <a:headEnd/>
            <a:tailEnd/>
          </a:ln>
          <a:effectLst/>
        </p:spPr>
        <p:txBody>
          <a:bodyPr wrap="none" anchor="ctr"/>
          <a:lstStyle/>
          <a:p>
            <a:endParaRPr lang="en-US" sz="3200"/>
          </a:p>
        </p:txBody>
      </p:sp>
      <p:sp>
        <p:nvSpPr>
          <p:cNvPr id="1302652" name="Rectangle 124"/>
          <p:cNvSpPr>
            <a:spLocks noChangeArrowheads="1"/>
          </p:cNvSpPr>
          <p:nvPr/>
        </p:nvSpPr>
        <p:spPr bwMode="auto">
          <a:xfrm>
            <a:off x="5689642" y="2209800"/>
            <a:ext cx="201343" cy="3886200"/>
          </a:xfrm>
          <a:prstGeom prst="rect">
            <a:avLst/>
          </a:prstGeom>
          <a:noFill/>
          <a:ln w="12700">
            <a:solidFill>
              <a:schemeClr val="accent2"/>
            </a:solidFill>
            <a:miter lim="800000"/>
            <a:headEnd/>
            <a:tailEnd/>
          </a:ln>
          <a:effectLst/>
        </p:spPr>
        <p:txBody>
          <a:bodyPr wrap="none" anchor="ctr"/>
          <a:lstStyle/>
          <a:p>
            <a:endParaRPr lang="en-US" sz="3200"/>
          </a:p>
        </p:txBody>
      </p:sp>
      <p:sp>
        <p:nvSpPr>
          <p:cNvPr id="1302653" name="Line 125"/>
          <p:cNvSpPr>
            <a:spLocks noChangeShapeType="1"/>
          </p:cNvSpPr>
          <p:nvPr/>
        </p:nvSpPr>
        <p:spPr bwMode="auto">
          <a:xfrm>
            <a:off x="6998370" y="4419600"/>
            <a:ext cx="0" cy="533400"/>
          </a:xfrm>
          <a:prstGeom prst="line">
            <a:avLst/>
          </a:prstGeom>
          <a:noFill/>
          <a:ln w="28575">
            <a:solidFill>
              <a:schemeClr val="tx1"/>
            </a:solidFill>
            <a:round/>
            <a:headEnd/>
            <a:tailEnd/>
          </a:ln>
          <a:effectLst/>
        </p:spPr>
        <p:txBody>
          <a:bodyPr/>
          <a:lstStyle/>
          <a:p>
            <a:endParaRPr lang="en-US" sz="3200"/>
          </a:p>
        </p:txBody>
      </p:sp>
      <p:sp>
        <p:nvSpPr>
          <p:cNvPr id="1302654" name="Line 126"/>
          <p:cNvSpPr>
            <a:spLocks noChangeShapeType="1"/>
          </p:cNvSpPr>
          <p:nvPr/>
        </p:nvSpPr>
        <p:spPr bwMode="auto">
          <a:xfrm>
            <a:off x="6998370" y="4953000"/>
            <a:ext cx="1711413" cy="0"/>
          </a:xfrm>
          <a:prstGeom prst="line">
            <a:avLst/>
          </a:prstGeom>
          <a:noFill/>
          <a:ln w="28575">
            <a:solidFill>
              <a:schemeClr val="tx1"/>
            </a:solidFill>
            <a:round/>
            <a:headEnd/>
            <a:tailEnd/>
          </a:ln>
          <a:effectLst/>
        </p:spPr>
        <p:txBody>
          <a:bodyPr/>
          <a:lstStyle/>
          <a:p>
            <a:endParaRPr lang="en-US" sz="3200"/>
          </a:p>
        </p:txBody>
      </p:sp>
      <p:sp>
        <p:nvSpPr>
          <p:cNvPr id="1302655" name="Rectangle 127"/>
          <p:cNvSpPr>
            <a:spLocks noChangeArrowheads="1"/>
          </p:cNvSpPr>
          <p:nvPr/>
        </p:nvSpPr>
        <p:spPr bwMode="auto">
          <a:xfrm>
            <a:off x="10924553" y="2819400"/>
            <a:ext cx="201343" cy="2819400"/>
          </a:xfrm>
          <a:prstGeom prst="rect">
            <a:avLst/>
          </a:prstGeom>
          <a:noFill/>
          <a:ln w="12700">
            <a:solidFill>
              <a:schemeClr val="accent2"/>
            </a:solidFill>
            <a:miter lim="800000"/>
            <a:headEnd/>
            <a:tailEnd/>
          </a:ln>
          <a:effectLst/>
        </p:spPr>
        <p:txBody>
          <a:bodyPr wrap="none" anchor="ctr"/>
          <a:lstStyle/>
          <a:p>
            <a:endParaRPr lang="en-US" sz="3200"/>
          </a:p>
        </p:txBody>
      </p:sp>
      <p:sp>
        <p:nvSpPr>
          <p:cNvPr id="1302656" name="Line 128"/>
          <p:cNvSpPr>
            <a:spLocks noChangeShapeType="1"/>
          </p:cNvSpPr>
          <p:nvPr/>
        </p:nvSpPr>
        <p:spPr bwMode="auto">
          <a:xfrm>
            <a:off x="9011799" y="4953000"/>
            <a:ext cx="1912756" cy="0"/>
          </a:xfrm>
          <a:prstGeom prst="line">
            <a:avLst/>
          </a:prstGeom>
          <a:noFill/>
          <a:ln w="28575">
            <a:solidFill>
              <a:schemeClr val="tx1"/>
            </a:solidFill>
            <a:round/>
            <a:headEnd/>
            <a:tailEnd/>
          </a:ln>
          <a:effectLst/>
        </p:spPr>
        <p:txBody>
          <a:bodyPr/>
          <a:lstStyle/>
          <a:p>
            <a:endParaRPr lang="en-US" sz="3200"/>
          </a:p>
        </p:txBody>
      </p:sp>
      <p:sp>
        <p:nvSpPr>
          <p:cNvPr id="1302657" name="Line 129"/>
          <p:cNvSpPr>
            <a:spLocks noChangeShapeType="1"/>
          </p:cNvSpPr>
          <p:nvPr/>
        </p:nvSpPr>
        <p:spPr bwMode="auto">
          <a:xfrm>
            <a:off x="11125896" y="3810000"/>
            <a:ext cx="302014" cy="1588"/>
          </a:xfrm>
          <a:prstGeom prst="line">
            <a:avLst/>
          </a:prstGeom>
          <a:noFill/>
          <a:ln w="28575">
            <a:solidFill>
              <a:schemeClr val="tx1"/>
            </a:solidFill>
            <a:round/>
            <a:headEnd/>
            <a:tailEnd type="triangle" w="med" len="med"/>
          </a:ln>
          <a:effectLst/>
        </p:spPr>
        <p:txBody>
          <a:bodyPr/>
          <a:lstStyle/>
          <a:p>
            <a:endParaRPr lang="en-US" sz="3200"/>
          </a:p>
        </p:txBody>
      </p:sp>
      <p:sp>
        <p:nvSpPr>
          <p:cNvPr id="1302658" name="Line 130"/>
          <p:cNvSpPr>
            <a:spLocks noChangeShapeType="1"/>
          </p:cNvSpPr>
          <p:nvPr/>
        </p:nvSpPr>
        <p:spPr bwMode="auto">
          <a:xfrm>
            <a:off x="11931268" y="3962400"/>
            <a:ext cx="0" cy="2514600"/>
          </a:xfrm>
          <a:prstGeom prst="line">
            <a:avLst/>
          </a:prstGeom>
          <a:noFill/>
          <a:ln w="28575">
            <a:solidFill>
              <a:schemeClr val="tx1"/>
            </a:solidFill>
            <a:round/>
            <a:headEnd/>
            <a:tailEnd/>
          </a:ln>
          <a:effectLst/>
        </p:spPr>
        <p:txBody>
          <a:bodyPr/>
          <a:lstStyle/>
          <a:p>
            <a:endParaRPr lang="en-US" sz="3200"/>
          </a:p>
        </p:txBody>
      </p:sp>
      <p:sp>
        <p:nvSpPr>
          <p:cNvPr id="1302659" name="Line 131"/>
          <p:cNvSpPr>
            <a:spLocks noChangeShapeType="1"/>
          </p:cNvSpPr>
          <p:nvPr/>
        </p:nvSpPr>
        <p:spPr bwMode="auto">
          <a:xfrm flipH="1" flipV="1">
            <a:off x="5689644" y="4800600"/>
            <a:ext cx="201343" cy="152400"/>
          </a:xfrm>
          <a:prstGeom prst="line">
            <a:avLst/>
          </a:prstGeom>
          <a:noFill/>
          <a:ln w="28575" cap="rnd">
            <a:solidFill>
              <a:schemeClr val="accent2"/>
            </a:solidFill>
            <a:prstDash val="sysDot"/>
            <a:round/>
            <a:headEnd/>
            <a:tailEnd/>
          </a:ln>
          <a:effectLst/>
        </p:spPr>
        <p:txBody>
          <a:bodyPr/>
          <a:lstStyle/>
          <a:p>
            <a:endParaRPr lang="en-US" sz="3200"/>
          </a:p>
        </p:txBody>
      </p:sp>
      <p:sp>
        <p:nvSpPr>
          <p:cNvPr id="1302660" name="Line 132"/>
          <p:cNvSpPr>
            <a:spLocks noChangeShapeType="1"/>
          </p:cNvSpPr>
          <p:nvPr/>
        </p:nvSpPr>
        <p:spPr bwMode="auto">
          <a:xfrm flipH="1">
            <a:off x="10924553" y="4191000"/>
            <a:ext cx="201343" cy="762000"/>
          </a:xfrm>
          <a:prstGeom prst="line">
            <a:avLst/>
          </a:prstGeom>
          <a:noFill/>
          <a:ln w="28575" cap="rnd">
            <a:solidFill>
              <a:schemeClr val="accent2"/>
            </a:solidFill>
            <a:prstDash val="sysDot"/>
            <a:round/>
            <a:headEnd/>
            <a:tailEnd/>
          </a:ln>
          <a:effectLst/>
        </p:spPr>
        <p:txBody>
          <a:bodyPr/>
          <a:lstStyle/>
          <a:p>
            <a:endParaRPr lang="en-US" sz="3200"/>
          </a:p>
        </p:txBody>
      </p:sp>
      <p:sp>
        <p:nvSpPr>
          <p:cNvPr id="1302661" name="Text Box 133"/>
          <p:cNvSpPr txBox="1">
            <a:spLocks noChangeArrowheads="1"/>
          </p:cNvSpPr>
          <p:nvPr/>
        </p:nvSpPr>
        <p:spPr bwMode="auto">
          <a:xfrm>
            <a:off x="2747083" y="1851026"/>
            <a:ext cx="705194" cy="400110"/>
          </a:xfrm>
          <a:prstGeom prst="rect">
            <a:avLst/>
          </a:prstGeom>
          <a:noFill/>
          <a:ln w="12700">
            <a:noFill/>
            <a:miter lim="800000"/>
            <a:headEnd/>
            <a:tailEnd/>
          </a:ln>
          <a:effectLst/>
        </p:spPr>
        <p:txBody>
          <a:bodyPr wrap="none">
            <a:spAutoFit/>
          </a:bodyPr>
          <a:lstStyle/>
          <a:p>
            <a:r>
              <a:rPr lang="en-US" sz="2000" b="1" dirty="0">
                <a:solidFill>
                  <a:schemeClr val="accent2"/>
                </a:solidFill>
              </a:rPr>
              <a:t>IF/ID</a:t>
            </a:r>
          </a:p>
        </p:txBody>
      </p:sp>
      <p:sp>
        <p:nvSpPr>
          <p:cNvPr id="1302662" name="Line 134"/>
          <p:cNvSpPr>
            <a:spLocks noChangeShapeType="1"/>
          </p:cNvSpPr>
          <p:nvPr/>
        </p:nvSpPr>
        <p:spPr bwMode="auto">
          <a:xfrm>
            <a:off x="4984943" y="4800600"/>
            <a:ext cx="704700" cy="0"/>
          </a:xfrm>
          <a:prstGeom prst="line">
            <a:avLst/>
          </a:prstGeom>
          <a:noFill/>
          <a:ln w="28575">
            <a:solidFill>
              <a:schemeClr val="tx1"/>
            </a:solidFill>
            <a:round/>
            <a:headEnd/>
            <a:tailEnd/>
          </a:ln>
          <a:effectLst/>
        </p:spPr>
        <p:txBody>
          <a:bodyPr/>
          <a:lstStyle/>
          <a:p>
            <a:endParaRPr lang="en-US" sz="3200"/>
          </a:p>
        </p:txBody>
      </p:sp>
      <p:sp>
        <p:nvSpPr>
          <p:cNvPr id="1302663" name="Line 135"/>
          <p:cNvSpPr>
            <a:spLocks noChangeShapeType="1"/>
          </p:cNvSpPr>
          <p:nvPr/>
        </p:nvSpPr>
        <p:spPr bwMode="auto">
          <a:xfrm flipV="1">
            <a:off x="8407769" y="2971800"/>
            <a:ext cx="0" cy="457200"/>
          </a:xfrm>
          <a:prstGeom prst="line">
            <a:avLst/>
          </a:prstGeom>
          <a:noFill/>
          <a:ln w="12700">
            <a:solidFill>
              <a:schemeClr val="accent1"/>
            </a:solidFill>
            <a:round/>
            <a:headEnd/>
            <a:tailEnd/>
          </a:ln>
          <a:effectLst/>
        </p:spPr>
        <p:txBody>
          <a:bodyPr/>
          <a:lstStyle/>
          <a:p>
            <a:endParaRPr lang="en-US" sz="3200"/>
          </a:p>
        </p:txBody>
      </p:sp>
      <p:sp>
        <p:nvSpPr>
          <p:cNvPr id="1302664" name="Line 136"/>
          <p:cNvSpPr>
            <a:spLocks noChangeShapeType="1"/>
          </p:cNvSpPr>
          <p:nvPr/>
        </p:nvSpPr>
        <p:spPr bwMode="auto">
          <a:xfrm>
            <a:off x="857417" y="2133600"/>
            <a:ext cx="0" cy="1600200"/>
          </a:xfrm>
          <a:prstGeom prst="line">
            <a:avLst/>
          </a:prstGeom>
          <a:noFill/>
          <a:ln w="28575">
            <a:solidFill>
              <a:schemeClr val="tx1"/>
            </a:solidFill>
            <a:round/>
            <a:headEnd/>
            <a:tailEnd/>
          </a:ln>
          <a:effectLst/>
        </p:spPr>
        <p:txBody>
          <a:bodyPr/>
          <a:lstStyle/>
          <a:p>
            <a:endParaRPr lang="en-US" sz="3200"/>
          </a:p>
        </p:txBody>
      </p:sp>
      <p:sp>
        <p:nvSpPr>
          <p:cNvPr id="1302665" name="Rectangle 137"/>
          <p:cNvSpPr>
            <a:spLocks noChangeArrowheads="1"/>
          </p:cNvSpPr>
          <p:nvPr/>
        </p:nvSpPr>
        <p:spPr bwMode="auto">
          <a:xfrm>
            <a:off x="8709783" y="2209800"/>
            <a:ext cx="201343" cy="3429000"/>
          </a:xfrm>
          <a:prstGeom prst="rect">
            <a:avLst/>
          </a:prstGeom>
          <a:noFill/>
          <a:ln w="12700">
            <a:solidFill>
              <a:schemeClr val="accent2"/>
            </a:solidFill>
            <a:miter lim="800000"/>
            <a:headEnd/>
            <a:tailEnd/>
          </a:ln>
          <a:effectLst/>
        </p:spPr>
        <p:txBody>
          <a:bodyPr wrap="none" anchor="ctr"/>
          <a:lstStyle/>
          <a:p>
            <a:endParaRPr lang="en-US" sz="3200"/>
          </a:p>
        </p:txBody>
      </p:sp>
      <p:sp>
        <p:nvSpPr>
          <p:cNvPr id="1302666" name="Oval 138"/>
          <p:cNvSpPr>
            <a:spLocks noChangeArrowheads="1"/>
          </p:cNvSpPr>
          <p:nvPr/>
        </p:nvSpPr>
        <p:spPr bwMode="auto">
          <a:xfrm>
            <a:off x="3877558" y="4572000"/>
            <a:ext cx="1073828" cy="457200"/>
          </a:xfrm>
          <a:prstGeom prst="ellipse">
            <a:avLst/>
          </a:prstGeom>
          <a:solidFill>
            <a:schemeClr val="bg1"/>
          </a:solidFill>
          <a:ln w="12700">
            <a:solidFill>
              <a:schemeClr val="tx1"/>
            </a:solidFill>
            <a:round/>
            <a:headEnd/>
            <a:tailEnd/>
          </a:ln>
          <a:effectLst/>
        </p:spPr>
        <p:txBody>
          <a:bodyPr wrap="none" anchor="ctr"/>
          <a:lstStyle/>
          <a:p>
            <a:endParaRPr lang="en-US" sz="3200"/>
          </a:p>
        </p:txBody>
      </p:sp>
      <p:sp>
        <p:nvSpPr>
          <p:cNvPr id="1302667" name="Rectangle 139"/>
          <p:cNvSpPr>
            <a:spLocks noChangeArrowheads="1"/>
          </p:cNvSpPr>
          <p:nvPr/>
        </p:nvSpPr>
        <p:spPr bwMode="auto">
          <a:xfrm>
            <a:off x="4067166" y="4462166"/>
            <a:ext cx="704700" cy="457200"/>
          </a:xfrm>
          <a:prstGeom prst="rect">
            <a:avLst/>
          </a:prstGeom>
          <a:noFill/>
          <a:ln w="12700">
            <a:noFill/>
            <a:miter lim="800000"/>
            <a:headEnd/>
            <a:tailEnd/>
          </a:ln>
          <a:effectLst/>
        </p:spPr>
        <p:txBody>
          <a:bodyPr wrap="none" lIns="19050" tIns="26988" rIns="19050" bIns="26988"/>
          <a:lstStyle/>
          <a:p>
            <a:pPr algn="ctr"/>
            <a:r>
              <a:rPr lang="en-US" sz="2000" b="1" dirty="0">
                <a:solidFill>
                  <a:srgbClr val="000000"/>
                </a:solidFill>
              </a:rPr>
              <a:t>Sign </a:t>
            </a:r>
            <a:br>
              <a:rPr lang="en-US" sz="2000" b="1" dirty="0">
                <a:solidFill>
                  <a:srgbClr val="000000"/>
                </a:solidFill>
              </a:rPr>
            </a:br>
            <a:r>
              <a:rPr lang="en-US" sz="2000" b="1" dirty="0">
                <a:solidFill>
                  <a:srgbClr val="000000"/>
                </a:solidFill>
              </a:rPr>
              <a:t>Extend</a:t>
            </a:r>
          </a:p>
        </p:txBody>
      </p:sp>
      <p:sp>
        <p:nvSpPr>
          <p:cNvPr id="1302668" name="Line 140"/>
          <p:cNvSpPr>
            <a:spLocks noChangeShapeType="1"/>
          </p:cNvSpPr>
          <p:nvPr/>
        </p:nvSpPr>
        <p:spPr bwMode="auto">
          <a:xfrm>
            <a:off x="8407769" y="29718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1302669" name="Line 141"/>
          <p:cNvSpPr>
            <a:spLocks noChangeShapeType="1"/>
          </p:cNvSpPr>
          <p:nvPr/>
        </p:nvSpPr>
        <p:spPr bwMode="auto">
          <a:xfrm>
            <a:off x="9011799" y="3810000"/>
            <a:ext cx="0" cy="2362200"/>
          </a:xfrm>
          <a:prstGeom prst="line">
            <a:avLst/>
          </a:prstGeom>
          <a:noFill/>
          <a:ln w="28575">
            <a:solidFill>
              <a:schemeClr val="tx1"/>
            </a:solidFill>
            <a:round/>
            <a:headEnd/>
            <a:tailEnd/>
          </a:ln>
          <a:effectLst/>
        </p:spPr>
        <p:txBody>
          <a:bodyPr/>
          <a:lstStyle/>
          <a:p>
            <a:endParaRPr lang="en-US" sz="3200"/>
          </a:p>
        </p:txBody>
      </p:sp>
      <p:sp>
        <p:nvSpPr>
          <p:cNvPr id="1302670" name="Text Box 142"/>
          <p:cNvSpPr txBox="1">
            <a:spLocks noChangeArrowheads="1"/>
          </p:cNvSpPr>
          <p:nvPr/>
        </p:nvSpPr>
        <p:spPr bwMode="auto">
          <a:xfrm>
            <a:off x="8105755" y="1379754"/>
            <a:ext cx="1135247" cy="400110"/>
          </a:xfrm>
          <a:prstGeom prst="rect">
            <a:avLst/>
          </a:prstGeom>
          <a:noFill/>
          <a:ln w="12700">
            <a:noFill/>
            <a:miter lim="800000"/>
            <a:headEnd/>
            <a:tailEnd/>
          </a:ln>
          <a:effectLst/>
        </p:spPr>
        <p:txBody>
          <a:bodyPr wrap="none">
            <a:spAutoFit/>
          </a:bodyPr>
          <a:lstStyle/>
          <a:p>
            <a:r>
              <a:rPr lang="en-US" sz="2000" b="1" dirty="0">
                <a:solidFill>
                  <a:schemeClr val="accent2"/>
                </a:solidFill>
              </a:rPr>
              <a:t>EX/MEM</a:t>
            </a:r>
          </a:p>
        </p:txBody>
      </p:sp>
      <p:sp>
        <p:nvSpPr>
          <p:cNvPr id="1302671" name="Text Box 143"/>
          <p:cNvSpPr txBox="1">
            <a:spLocks noChangeArrowheads="1"/>
          </p:cNvSpPr>
          <p:nvPr/>
        </p:nvSpPr>
        <p:spPr bwMode="auto">
          <a:xfrm>
            <a:off x="10487486" y="2131326"/>
            <a:ext cx="1245854" cy="400110"/>
          </a:xfrm>
          <a:prstGeom prst="rect">
            <a:avLst/>
          </a:prstGeom>
          <a:noFill/>
          <a:ln w="12700">
            <a:noFill/>
            <a:miter lim="800000"/>
            <a:headEnd/>
            <a:tailEnd/>
          </a:ln>
          <a:effectLst/>
        </p:spPr>
        <p:txBody>
          <a:bodyPr wrap="none">
            <a:spAutoFit/>
          </a:bodyPr>
          <a:lstStyle/>
          <a:p>
            <a:r>
              <a:rPr lang="en-US" sz="2000" b="1" dirty="0">
                <a:solidFill>
                  <a:schemeClr val="accent2"/>
                </a:solidFill>
              </a:rPr>
              <a:t>MEM/WB</a:t>
            </a:r>
          </a:p>
        </p:txBody>
      </p:sp>
      <p:sp>
        <p:nvSpPr>
          <p:cNvPr id="1302672" name="Rectangle 144"/>
          <p:cNvSpPr>
            <a:spLocks noChangeArrowheads="1"/>
          </p:cNvSpPr>
          <p:nvPr/>
        </p:nvSpPr>
        <p:spPr bwMode="auto">
          <a:xfrm>
            <a:off x="5689644" y="19812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1302673" name="Rectangle 145"/>
          <p:cNvSpPr>
            <a:spLocks noChangeArrowheads="1"/>
          </p:cNvSpPr>
          <p:nvPr/>
        </p:nvSpPr>
        <p:spPr bwMode="auto">
          <a:xfrm>
            <a:off x="5689644" y="17526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1302674" name="Rectangle 146"/>
          <p:cNvSpPr>
            <a:spLocks noChangeArrowheads="1"/>
          </p:cNvSpPr>
          <p:nvPr/>
        </p:nvSpPr>
        <p:spPr bwMode="auto">
          <a:xfrm>
            <a:off x="5689644" y="15240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1302675" name="Rectangle 147"/>
          <p:cNvSpPr>
            <a:spLocks noChangeArrowheads="1"/>
          </p:cNvSpPr>
          <p:nvPr/>
        </p:nvSpPr>
        <p:spPr bwMode="auto">
          <a:xfrm>
            <a:off x="8709783" y="19812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1302676" name="Rectangle 148"/>
          <p:cNvSpPr>
            <a:spLocks noChangeArrowheads="1"/>
          </p:cNvSpPr>
          <p:nvPr/>
        </p:nvSpPr>
        <p:spPr bwMode="auto">
          <a:xfrm>
            <a:off x="8709783" y="17526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1302677" name="Rectangle 149"/>
          <p:cNvSpPr>
            <a:spLocks noChangeArrowheads="1"/>
          </p:cNvSpPr>
          <p:nvPr/>
        </p:nvSpPr>
        <p:spPr bwMode="auto">
          <a:xfrm>
            <a:off x="10924554" y="25908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1302678" name="Rectangle 150"/>
          <p:cNvSpPr>
            <a:spLocks noChangeArrowheads="1"/>
          </p:cNvSpPr>
          <p:nvPr/>
        </p:nvSpPr>
        <p:spPr bwMode="auto">
          <a:xfrm>
            <a:off x="3877558" y="1981200"/>
            <a:ext cx="704700" cy="304800"/>
          </a:xfrm>
          <a:prstGeom prst="rect">
            <a:avLst/>
          </a:prstGeom>
          <a:noFill/>
          <a:ln w="12700">
            <a:noFill/>
            <a:miter lim="800000"/>
            <a:headEnd/>
            <a:tailEnd/>
          </a:ln>
          <a:effectLst/>
        </p:spPr>
        <p:txBody>
          <a:bodyPr wrap="none" lIns="19050" tIns="26988" rIns="19050" bIns="26988"/>
          <a:lstStyle/>
          <a:p>
            <a:pPr algn="ctr"/>
            <a:r>
              <a:rPr lang="en-US" sz="2000" b="1" dirty="0"/>
              <a:t>Control</a:t>
            </a:r>
          </a:p>
        </p:txBody>
      </p:sp>
      <p:sp>
        <p:nvSpPr>
          <p:cNvPr id="1302679" name="Oval 151"/>
          <p:cNvSpPr>
            <a:spLocks noChangeArrowheads="1"/>
          </p:cNvSpPr>
          <p:nvPr/>
        </p:nvSpPr>
        <p:spPr bwMode="auto">
          <a:xfrm>
            <a:off x="3676215" y="1905000"/>
            <a:ext cx="1107385" cy="457200"/>
          </a:xfrm>
          <a:prstGeom prst="ellipse">
            <a:avLst/>
          </a:prstGeom>
          <a:noFill/>
          <a:ln w="12700">
            <a:solidFill>
              <a:schemeClr val="accent1"/>
            </a:solidFill>
            <a:round/>
            <a:headEnd/>
            <a:tailEnd/>
          </a:ln>
          <a:effectLst/>
        </p:spPr>
        <p:txBody>
          <a:bodyPr wrap="none" anchor="ctr"/>
          <a:lstStyle/>
          <a:p>
            <a:endParaRPr lang="en-US" sz="3200"/>
          </a:p>
        </p:txBody>
      </p:sp>
      <p:sp>
        <p:nvSpPr>
          <p:cNvPr id="1302680" name="Line 152"/>
          <p:cNvSpPr>
            <a:spLocks noChangeShapeType="1"/>
          </p:cNvSpPr>
          <p:nvPr/>
        </p:nvSpPr>
        <p:spPr bwMode="auto">
          <a:xfrm>
            <a:off x="3374201" y="21336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1302681" name="Line 153"/>
          <p:cNvSpPr>
            <a:spLocks noChangeShapeType="1"/>
          </p:cNvSpPr>
          <p:nvPr/>
        </p:nvSpPr>
        <p:spPr bwMode="auto">
          <a:xfrm>
            <a:off x="5890985" y="2133600"/>
            <a:ext cx="2818798" cy="0"/>
          </a:xfrm>
          <a:prstGeom prst="line">
            <a:avLst/>
          </a:prstGeom>
          <a:noFill/>
          <a:ln w="12700">
            <a:solidFill>
              <a:schemeClr val="accent1"/>
            </a:solidFill>
            <a:round/>
            <a:headEnd/>
            <a:tailEnd type="triangle" w="med" len="med"/>
          </a:ln>
          <a:effectLst/>
        </p:spPr>
        <p:txBody>
          <a:bodyPr/>
          <a:lstStyle/>
          <a:p>
            <a:endParaRPr lang="en-US" sz="3200"/>
          </a:p>
        </p:txBody>
      </p:sp>
      <p:sp>
        <p:nvSpPr>
          <p:cNvPr id="1302682" name="Line 154"/>
          <p:cNvSpPr>
            <a:spLocks noChangeShapeType="1"/>
          </p:cNvSpPr>
          <p:nvPr/>
        </p:nvSpPr>
        <p:spPr bwMode="auto">
          <a:xfrm>
            <a:off x="5890985" y="1905000"/>
            <a:ext cx="2818798" cy="0"/>
          </a:xfrm>
          <a:prstGeom prst="line">
            <a:avLst/>
          </a:prstGeom>
          <a:noFill/>
          <a:ln w="12700">
            <a:solidFill>
              <a:schemeClr val="accent1"/>
            </a:solidFill>
            <a:round/>
            <a:headEnd/>
            <a:tailEnd type="triangle" w="med" len="med"/>
          </a:ln>
          <a:effectLst/>
        </p:spPr>
        <p:txBody>
          <a:bodyPr/>
          <a:lstStyle/>
          <a:p>
            <a:endParaRPr lang="en-US" sz="3200"/>
          </a:p>
        </p:txBody>
      </p:sp>
      <p:sp>
        <p:nvSpPr>
          <p:cNvPr id="1302683" name="Line 155"/>
          <p:cNvSpPr>
            <a:spLocks noChangeShapeType="1"/>
          </p:cNvSpPr>
          <p:nvPr/>
        </p:nvSpPr>
        <p:spPr bwMode="auto">
          <a:xfrm>
            <a:off x="5890985" y="1600200"/>
            <a:ext cx="805371" cy="0"/>
          </a:xfrm>
          <a:prstGeom prst="line">
            <a:avLst/>
          </a:prstGeom>
          <a:noFill/>
          <a:ln w="12700">
            <a:solidFill>
              <a:schemeClr val="accent1"/>
            </a:solidFill>
            <a:round/>
            <a:headEnd/>
            <a:tailEnd/>
          </a:ln>
          <a:effectLst/>
        </p:spPr>
        <p:txBody>
          <a:bodyPr/>
          <a:lstStyle/>
          <a:p>
            <a:endParaRPr lang="en-US" sz="3200"/>
          </a:p>
        </p:txBody>
      </p:sp>
      <p:sp>
        <p:nvSpPr>
          <p:cNvPr id="1302684" name="Line 156"/>
          <p:cNvSpPr>
            <a:spLocks noChangeShapeType="1"/>
          </p:cNvSpPr>
          <p:nvPr/>
        </p:nvSpPr>
        <p:spPr bwMode="auto">
          <a:xfrm>
            <a:off x="11629254" y="2743200"/>
            <a:ext cx="0" cy="304800"/>
          </a:xfrm>
          <a:prstGeom prst="line">
            <a:avLst/>
          </a:prstGeom>
          <a:noFill/>
          <a:ln w="12700">
            <a:solidFill>
              <a:schemeClr val="accent1"/>
            </a:solidFill>
            <a:round/>
            <a:headEnd/>
            <a:tailEnd type="triangle" w="med" len="med"/>
          </a:ln>
          <a:effectLst/>
        </p:spPr>
        <p:txBody>
          <a:bodyPr/>
          <a:lstStyle/>
          <a:p>
            <a:endParaRPr lang="en-US" sz="3200"/>
          </a:p>
        </p:txBody>
      </p:sp>
      <p:sp>
        <p:nvSpPr>
          <p:cNvPr id="1302685" name="Line 157"/>
          <p:cNvSpPr>
            <a:spLocks noChangeShapeType="1"/>
          </p:cNvSpPr>
          <p:nvPr/>
        </p:nvSpPr>
        <p:spPr bwMode="auto">
          <a:xfrm>
            <a:off x="8911127" y="1905000"/>
            <a:ext cx="906042" cy="0"/>
          </a:xfrm>
          <a:prstGeom prst="line">
            <a:avLst/>
          </a:prstGeom>
          <a:noFill/>
          <a:ln w="12700">
            <a:solidFill>
              <a:schemeClr val="accent1"/>
            </a:solidFill>
            <a:round/>
            <a:headEnd/>
            <a:tailEnd/>
          </a:ln>
          <a:effectLst/>
        </p:spPr>
        <p:txBody>
          <a:bodyPr/>
          <a:lstStyle/>
          <a:p>
            <a:endParaRPr lang="en-US" sz="3200"/>
          </a:p>
        </p:txBody>
      </p:sp>
      <p:sp>
        <p:nvSpPr>
          <p:cNvPr id="1302686" name="Line 158"/>
          <p:cNvSpPr>
            <a:spLocks noChangeShapeType="1"/>
          </p:cNvSpPr>
          <p:nvPr/>
        </p:nvSpPr>
        <p:spPr bwMode="auto">
          <a:xfrm>
            <a:off x="11125897" y="2743200"/>
            <a:ext cx="503357" cy="0"/>
          </a:xfrm>
          <a:prstGeom prst="line">
            <a:avLst/>
          </a:prstGeom>
          <a:noFill/>
          <a:ln w="12700">
            <a:solidFill>
              <a:schemeClr val="accent1"/>
            </a:solidFill>
            <a:round/>
            <a:headEnd/>
            <a:tailEnd/>
          </a:ln>
          <a:effectLst/>
        </p:spPr>
        <p:txBody>
          <a:bodyPr/>
          <a:lstStyle/>
          <a:p>
            <a:endParaRPr lang="en-US" sz="3200"/>
          </a:p>
        </p:txBody>
      </p:sp>
      <p:sp>
        <p:nvSpPr>
          <p:cNvPr id="1302687" name="Line 159"/>
          <p:cNvSpPr>
            <a:spLocks noChangeShapeType="1"/>
          </p:cNvSpPr>
          <p:nvPr/>
        </p:nvSpPr>
        <p:spPr bwMode="auto">
          <a:xfrm>
            <a:off x="9817168" y="1905000"/>
            <a:ext cx="0" cy="152400"/>
          </a:xfrm>
          <a:prstGeom prst="line">
            <a:avLst/>
          </a:prstGeom>
          <a:noFill/>
          <a:ln w="12700">
            <a:solidFill>
              <a:schemeClr val="accent1"/>
            </a:solidFill>
            <a:round/>
            <a:headEnd/>
            <a:tailEnd type="triangle" w="med" len="med"/>
          </a:ln>
          <a:effectLst/>
        </p:spPr>
        <p:txBody>
          <a:bodyPr/>
          <a:lstStyle/>
          <a:p>
            <a:endParaRPr lang="en-US" sz="3200"/>
          </a:p>
        </p:txBody>
      </p:sp>
      <p:sp>
        <p:nvSpPr>
          <p:cNvPr id="1302688" name="Line 160"/>
          <p:cNvSpPr>
            <a:spLocks noChangeShapeType="1"/>
          </p:cNvSpPr>
          <p:nvPr/>
        </p:nvSpPr>
        <p:spPr bwMode="auto">
          <a:xfrm>
            <a:off x="6696356" y="1600200"/>
            <a:ext cx="0" cy="228600"/>
          </a:xfrm>
          <a:prstGeom prst="line">
            <a:avLst/>
          </a:prstGeom>
          <a:noFill/>
          <a:ln w="12700">
            <a:solidFill>
              <a:schemeClr val="accent1"/>
            </a:solidFill>
            <a:round/>
            <a:headEnd/>
            <a:tailEnd type="triangle" w="med" len="med"/>
          </a:ln>
          <a:effectLst/>
        </p:spPr>
        <p:txBody>
          <a:bodyPr/>
          <a:lstStyle/>
          <a:p>
            <a:endParaRPr lang="en-US" sz="3200"/>
          </a:p>
        </p:txBody>
      </p:sp>
      <p:sp>
        <p:nvSpPr>
          <p:cNvPr id="1302689" name="AutoShape 161"/>
          <p:cNvSpPr>
            <a:spLocks noChangeArrowheads="1"/>
          </p:cNvSpPr>
          <p:nvPr/>
        </p:nvSpPr>
        <p:spPr bwMode="auto">
          <a:xfrm rot="16200000">
            <a:off x="6303120" y="5221093"/>
            <a:ext cx="685800"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1302690" name="Line 162"/>
          <p:cNvSpPr>
            <a:spLocks noChangeShapeType="1"/>
          </p:cNvSpPr>
          <p:nvPr/>
        </p:nvSpPr>
        <p:spPr bwMode="auto">
          <a:xfrm>
            <a:off x="6797029" y="5334000"/>
            <a:ext cx="1912756" cy="0"/>
          </a:xfrm>
          <a:prstGeom prst="line">
            <a:avLst/>
          </a:prstGeom>
          <a:noFill/>
          <a:ln w="19050">
            <a:solidFill>
              <a:schemeClr val="tx1"/>
            </a:solidFill>
            <a:round/>
            <a:headEnd/>
            <a:tailEnd/>
          </a:ln>
          <a:effectLst/>
        </p:spPr>
        <p:txBody>
          <a:bodyPr/>
          <a:lstStyle/>
          <a:p>
            <a:endParaRPr lang="en-US" sz="3200"/>
          </a:p>
        </p:txBody>
      </p:sp>
      <p:sp>
        <p:nvSpPr>
          <p:cNvPr id="1302691" name="Line 163"/>
          <p:cNvSpPr>
            <a:spLocks noChangeShapeType="1"/>
          </p:cNvSpPr>
          <p:nvPr/>
        </p:nvSpPr>
        <p:spPr bwMode="auto">
          <a:xfrm>
            <a:off x="3374201" y="5562600"/>
            <a:ext cx="2315441" cy="0"/>
          </a:xfrm>
          <a:prstGeom prst="line">
            <a:avLst/>
          </a:prstGeom>
          <a:noFill/>
          <a:ln w="19050">
            <a:solidFill>
              <a:schemeClr val="tx1"/>
            </a:solidFill>
            <a:round/>
            <a:headEnd/>
            <a:tailEnd/>
          </a:ln>
          <a:effectLst/>
        </p:spPr>
        <p:txBody>
          <a:bodyPr/>
          <a:lstStyle/>
          <a:p>
            <a:endParaRPr lang="en-US" sz="3200"/>
          </a:p>
        </p:txBody>
      </p:sp>
      <p:sp>
        <p:nvSpPr>
          <p:cNvPr id="1302692" name="Line 164"/>
          <p:cNvSpPr>
            <a:spLocks noChangeShapeType="1"/>
          </p:cNvSpPr>
          <p:nvPr/>
        </p:nvSpPr>
        <p:spPr bwMode="auto">
          <a:xfrm>
            <a:off x="5890985" y="5562600"/>
            <a:ext cx="604028" cy="0"/>
          </a:xfrm>
          <a:prstGeom prst="line">
            <a:avLst/>
          </a:prstGeom>
          <a:noFill/>
          <a:ln w="19050">
            <a:solidFill>
              <a:schemeClr val="tx1"/>
            </a:solidFill>
            <a:round/>
            <a:headEnd/>
            <a:tailEnd/>
          </a:ln>
          <a:effectLst/>
        </p:spPr>
        <p:txBody>
          <a:bodyPr/>
          <a:lstStyle/>
          <a:p>
            <a:endParaRPr lang="en-US" sz="3200"/>
          </a:p>
        </p:txBody>
      </p:sp>
      <p:sp>
        <p:nvSpPr>
          <p:cNvPr id="1302695" name="Oval 167"/>
          <p:cNvSpPr>
            <a:spLocks noChangeArrowheads="1"/>
          </p:cNvSpPr>
          <p:nvPr/>
        </p:nvSpPr>
        <p:spPr bwMode="auto">
          <a:xfrm>
            <a:off x="7904414" y="4343400"/>
            <a:ext cx="604028" cy="533400"/>
          </a:xfrm>
          <a:prstGeom prst="ellipse">
            <a:avLst/>
          </a:prstGeom>
          <a:noFill/>
          <a:ln w="12700">
            <a:solidFill>
              <a:schemeClr val="accent1"/>
            </a:solidFill>
            <a:round/>
            <a:headEnd/>
            <a:tailEnd/>
          </a:ln>
          <a:effectLst/>
        </p:spPr>
        <p:txBody>
          <a:bodyPr wrap="none" anchor="ctr"/>
          <a:lstStyle/>
          <a:p>
            <a:endParaRPr lang="en-US" sz="3200"/>
          </a:p>
        </p:txBody>
      </p:sp>
      <p:sp>
        <p:nvSpPr>
          <p:cNvPr id="1302696" name="Rectangle 168"/>
          <p:cNvSpPr>
            <a:spLocks noChangeArrowheads="1"/>
          </p:cNvSpPr>
          <p:nvPr/>
        </p:nvSpPr>
        <p:spPr bwMode="auto">
          <a:xfrm>
            <a:off x="7912664" y="4419599"/>
            <a:ext cx="604028"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2000" b="1" dirty="0"/>
              <a:t>ALU</a:t>
            </a:r>
          </a:p>
          <a:p>
            <a:pPr algn="ctr" defTabSz="904875">
              <a:lnSpc>
                <a:spcPts val="1600"/>
              </a:lnSpc>
              <a:tabLst>
                <a:tab pos="452438" algn="l"/>
                <a:tab pos="904875" algn="l"/>
                <a:tab pos="1357313" algn="l"/>
              </a:tabLst>
            </a:pPr>
            <a:r>
              <a:rPr lang="en-US" sz="2000" b="1" dirty="0" err="1"/>
              <a:t>cntrl</a:t>
            </a:r>
            <a:endParaRPr lang="en-US" sz="2000" b="1" dirty="0"/>
          </a:p>
        </p:txBody>
      </p:sp>
      <p:sp>
        <p:nvSpPr>
          <p:cNvPr id="1302697" name="Line 169"/>
          <p:cNvSpPr>
            <a:spLocks noChangeShapeType="1"/>
          </p:cNvSpPr>
          <p:nvPr/>
        </p:nvSpPr>
        <p:spPr bwMode="auto">
          <a:xfrm>
            <a:off x="6897699" y="4648200"/>
            <a:ext cx="1006714" cy="0"/>
          </a:xfrm>
          <a:prstGeom prst="line">
            <a:avLst/>
          </a:prstGeom>
          <a:noFill/>
          <a:ln w="12700">
            <a:solidFill>
              <a:schemeClr val="accent1"/>
            </a:solidFill>
            <a:round/>
            <a:headEnd/>
            <a:tailEnd type="triangle" w="med" len="med"/>
          </a:ln>
          <a:effectLst/>
        </p:spPr>
        <p:txBody>
          <a:bodyPr/>
          <a:lstStyle/>
          <a:p>
            <a:endParaRPr lang="en-US" sz="3200"/>
          </a:p>
        </p:txBody>
      </p:sp>
      <p:sp>
        <p:nvSpPr>
          <p:cNvPr id="1302698" name="Line 170"/>
          <p:cNvSpPr>
            <a:spLocks noChangeShapeType="1"/>
          </p:cNvSpPr>
          <p:nvPr/>
        </p:nvSpPr>
        <p:spPr bwMode="auto">
          <a:xfrm flipV="1">
            <a:off x="8206428" y="4191000"/>
            <a:ext cx="0" cy="152400"/>
          </a:xfrm>
          <a:prstGeom prst="line">
            <a:avLst/>
          </a:prstGeom>
          <a:noFill/>
          <a:ln w="12700">
            <a:solidFill>
              <a:schemeClr val="tx1"/>
            </a:solidFill>
            <a:round/>
            <a:headEnd/>
            <a:tailEnd type="triangle" w="med" len="med"/>
          </a:ln>
          <a:effectLst/>
        </p:spPr>
        <p:txBody>
          <a:bodyPr/>
          <a:lstStyle/>
          <a:p>
            <a:endParaRPr lang="en-US" sz="3200"/>
          </a:p>
        </p:txBody>
      </p:sp>
      <p:sp>
        <p:nvSpPr>
          <p:cNvPr id="1302700" name="AutoShape 172"/>
          <p:cNvSpPr>
            <a:spLocks noChangeArrowheads="1"/>
          </p:cNvSpPr>
          <p:nvPr/>
        </p:nvSpPr>
        <p:spPr bwMode="auto">
          <a:xfrm rot="16200000">
            <a:off x="6177710" y="4279706"/>
            <a:ext cx="936625"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1302701" name="AutoShape 173"/>
          <p:cNvSpPr>
            <a:spLocks noChangeArrowheads="1"/>
          </p:cNvSpPr>
          <p:nvPr/>
        </p:nvSpPr>
        <p:spPr bwMode="auto">
          <a:xfrm rot="16200000">
            <a:off x="6177710" y="3212906"/>
            <a:ext cx="936625"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1302702" name="Line 174"/>
          <p:cNvSpPr>
            <a:spLocks noChangeShapeType="1"/>
          </p:cNvSpPr>
          <p:nvPr/>
        </p:nvSpPr>
        <p:spPr bwMode="auto">
          <a:xfrm>
            <a:off x="5890985" y="3048000"/>
            <a:ext cx="604028" cy="0"/>
          </a:xfrm>
          <a:prstGeom prst="line">
            <a:avLst/>
          </a:prstGeom>
          <a:noFill/>
          <a:ln w="28575">
            <a:solidFill>
              <a:schemeClr val="tx1"/>
            </a:solidFill>
            <a:round/>
            <a:headEnd/>
            <a:tailEnd type="triangle" w="med" len="med"/>
          </a:ln>
          <a:effectLst/>
        </p:spPr>
        <p:txBody>
          <a:bodyPr/>
          <a:lstStyle/>
          <a:p>
            <a:endParaRPr lang="en-US" sz="3200"/>
          </a:p>
        </p:txBody>
      </p:sp>
      <p:sp>
        <p:nvSpPr>
          <p:cNvPr id="1302703" name="Line 175"/>
          <p:cNvSpPr>
            <a:spLocks noChangeShapeType="1"/>
          </p:cNvSpPr>
          <p:nvPr/>
        </p:nvSpPr>
        <p:spPr bwMode="auto">
          <a:xfrm>
            <a:off x="5890985" y="4114800"/>
            <a:ext cx="604028" cy="0"/>
          </a:xfrm>
          <a:prstGeom prst="line">
            <a:avLst/>
          </a:prstGeom>
          <a:noFill/>
          <a:ln w="28575">
            <a:solidFill>
              <a:schemeClr val="tx1"/>
            </a:solidFill>
            <a:round/>
            <a:headEnd/>
            <a:tailEnd type="triangle" w="med" len="med"/>
          </a:ln>
          <a:effectLst/>
        </p:spPr>
        <p:txBody>
          <a:bodyPr/>
          <a:lstStyle/>
          <a:p>
            <a:endParaRPr lang="en-US" sz="3200"/>
          </a:p>
        </p:txBody>
      </p:sp>
      <p:sp>
        <p:nvSpPr>
          <p:cNvPr id="1302704" name="Line 176"/>
          <p:cNvSpPr>
            <a:spLocks noChangeShapeType="1"/>
          </p:cNvSpPr>
          <p:nvPr/>
        </p:nvSpPr>
        <p:spPr bwMode="auto">
          <a:xfrm flipH="1">
            <a:off x="6293672" y="6172200"/>
            <a:ext cx="2718127" cy="0"/>
          </a:xfrm>
          <a:prstGeom prst="line">
            <a:avLst/>
          </a:prstGeom>
          <a:noFill/>
          <a:ln w="28575">
            <a:solidFill>
              <a:schemeClr val="tx1"/>
            </a:solidFill>
            <a:round/>
            <a:headEnd/>
            <a:tailEnd/>
          </a:ln>
          <a:effectLst/>
        </p:spPr>
        <p:txBody>
          <a:bodyPr/>
          <a:lstStyle/>
          <a:p>
            <a:endParaRPr lang="en-US" sz="3200"/>
          </a:p>
        </p:txBody>
      </p:sp>
      <p:sp>
        <p:nvSpPr>
          <p:cNvPr id="1302705" name="Line 177"/>
          <p:cNvSpPr>
            <a:spLocks noChangeShapeType="1"/>
          </p:cNvSpPr>
          <p:nvPr/>
        </p:nvSpPr>
        <p:spPr bwMode="auto">
          <a:xfrm>
            <a:off x="6293672" y="3657600"/>
            <a:ext cx="0" cy="2514600"/>
          </a:xfrm>
          <a:prstGeom prst="line">
            <a:avLst/>
          </a:prstGeom>
          <a:noFill/>
          <a:ln w="28575">
            <a:solidFill>
              <a:schemeClr val="tx1"/>
            </a:solidFill>
            <a:round/>
            <a:headEnd/>
            <a:tailEnd/>
          </a:ln>
          <a:effectLst/>
        </p:spPr>
        <p:txBody>
          <a:bodyPr/>
          <a:lstStyle/>
          <a:p>
            <a:endParaRPr lang="en-US" sz="3200"/>
          </a:p>
        </p:txBody>
      </p:sp>
      <p:sp>
        <p:nvSpPr>
          <p:cNvPr id="1302706" name="Line 178"/>
          <p:cNvSpPr>
            <a:spLocks noChangeShapeType="1"/>
          </p:cNvSpPr>
          <p:nvPr/>
        </p:nvSpPr>
        <p:spPr bwMode="auto">
          <a:xfrm>
            <a:off x="6293672" y="3657600"/>
            <a:ext cx="201343" cy="0"/>
          </a:xfrm>
          <a:prstGeom prst="line">
            <a:avLst/>
          </a:prstGeom>
          <a:noFill/>
          <a:ln w="28575">
            <a:solidFill>
              <a:schemeClr val="tx1"/>
            </a:solidFill>
            <a:round/>
            <a:headEnd/>
            <a:tailEnd type="triangle" w="med" len="med"/>
          </a:ln>
          <a:effectLst/>
        </p:spPr>
        <p:txBody>
          <a:bodyPr/>
          <a:lstStyle/>
          <a:p>
            <a:endParaRPr lang="en-US" sz="3200"/>
          </a:p>
        </p:txBody>
      </p:sp>
      <p:sp>
        <p:nvSpPr>
          <p:cNvPr id="1302707" name="Line 179"/>
          <p:cNvSpPr>
            <a:spLocks noChangeShapeType="1"/>
          </p:cNvSpPr>
          <p:nvPr/>
        </p:nvSpPr>
        <p:spPr bwMode="auto">
          <a:xfrm>
            <a:off x="6293672" y="4724400"/>
            <a:ext cx="201343" cy="0"/>
          </a:xfrm>
          <a:prstGeom prst="line">
            <a:avLst/>
          </a:prstGeom>
          <a:noFill/>
          <a:ln w="28575">
            <a:solidFill>
              <a:schemeClr val="tx1"/>
            </a:solidFill>
            <a:round/>
            <a:headEnd/>
            <a:tailEnd type="triangle" w="med" len="med"/>
          </a:ln>
          <a:effectLst/>
        </p:spPr>
        <p:txBody>
          <a:bodyPr/>
          <a:lstStyle/>
          <a:p>
            <a:endParaRPr lang="en-US" sz="3200"/>
          </a:p>
        </p:txBody>
      </p:sp>
      <p:sp>
        <p:nvSpPr>
          <p:cNvPr id="1302708" name="Line 180"/>
          <p:cNvSpPr>
            <a:spLocks noChangeShapeType="1"/>
          </p:cNvSpPr>
          <p:nvPr/>
        </p:nvSpPr>
        <p:spPr bwMode="auto">
          <a:xfrm>
            <a:off x="6092328" y="3352800"/>
            <a:ext cx="402685" cy="0"/>
          </a:xfrm>
          <a:prstGeom prst="line">
            <a:avLst/>
          </a:prstGeom>
          <a:noFill/>
          <a:ln w="28575">
            <a:solidFill>
              <a:schemeClr val="tx1"/>
            </a:solidFill>
            <a:round/>
            <a:headEnd/>
            <a:tailEnd type="triangle" w="med" len="med"/>
          </a:ln>
          <a:effectLst/>
        </p:spPr>
        <p:txBody>
          <a:bodyPr/>
          <a:lstStyle/>
          <a:p>
            <a:endParaRPr lang="en-US" sz="3200"/>
          </a:p>
        </p:txBody>
      </p:sp>
      <p:sp>
        <p:nvSpPr>
          <p:cNvPr id="1302709" name="Line 181"/>
          <p:cNvSpPr>
            <a:spLocks noChangeShapeType="1"/>
          </p:cNvSpPr>
          <p:nvPr/>
        </p:nvSpPr>
        <p:spPr bwMode="auto">
          <a:xfrm>
            <a:off x="6092328" y="4419600"/>
            <a:ext cx="402685" cy="0"/>
          </a:xfrm>
          <a:prstGeom prst="line">
            <a:avLst/>
          </a:prstGeom>
          <a:noFill/>
          <a:ln w="28575">
            <a:solidFill>
              <a:schemeClr val="tx1"/>
            </a:solidFill>
            <a:round/>
            <a:headEnd/>
            <a:tailEnd type="triangle" w="med" len="med"/>
          </a:ln>
          <a:effectLst/>
        </p:spPr>
        <p:txBody>
          <a:bodyPr/>
          <a:lstStyle/>
          <a:p>
            <a:endParaRPr lang="en-US" sz="3200"/>
          </a:p>
        </p:txBody>
      </p:sp>
      <p:sp>
        <p:nvSpPr>
          <p:cNvPr id="1302710" name="Line 182"/>
          <p:cNvSpPr>
            <a:spLocks noChangeShapeType="1"/>
          </p:cNvSpPr>
          <p:nvPr/>
        </p:nvSpPr>
        <p:spPr bwMode="auto">
          <a:xfrm>
            <a:off x="6092328" y="3352800"/>
            <a:ext cx="0" cy="3124200"/>
          </a:xfrm>
          <a:prstGeom prst="line">
            <a:avLst/>
          </a:prstGeom>
          <a:noFill/>
          <a:ln w="28575">
            <a:solidFill>
              <a:schemeClr val="tx1"/>
            </a:solidFill>
            <a:round/>
            <a:headEnd/>
            <a:tailEnd/>
          </a:ln>
          <a:effectLst/>
        </p:spPr>
        <p:txBody>
          <a:bodyPr/>
          <a:lstStyle/>
          <a:p>
            <a:endParaRPr lang="en-US" sz="3200"/>
          </a:p>
        </p:txBody>
      </p:sp>
      <p:sp>
        <p:nvSpPr>
          <p:cNvPr id="1302711" name="Oval 183"/>
          <p:cNvSpPr>
            <a:spLocks noChangeArrowheads="1"/>
          </p:cNvSpPr>
          <p:nvPr/>
        </p:nvSpPr>
        <p:spPr bwMode="auto">
          <a:xfrm>
            <a:off x="7199713" y="5562600"/>
            <a:ext cx="1107385" cy="533400"/>
          </a:xfrm>
          <a:prstGeom prst="ellipse">
            <a:avLst/>
          </a:prstGeom>
          <a:noFill/>
          <a:ln w="12700">
            <a:solidFill>
              <a:schemeClr val="accent1"/>
            </a:solidFill>
            <a:round/>
            <a:headEnd/>
            <a:tailEnd/>
          </a:ln>
          <a:effectLst/>
        </p:spPr>
        <p:txBody>
          <a:bodyPr wrap="none" anchor="ctr"/>
          <a:lstStyle/>
          <a:p>
            <a:endParaRPr lang="en-US" sz="3200"/>
          </a:p>
        </p:txBody>
      </p:sp>
      <p:sp>
        <p:nvSpPr>
          <p:cNvPr id="1302712" name="Rectangle 184"/>
          <p:cNvSpPr>
            <a:spLocks noChangeArrowheads="1"/>
          </p:cNvSpPr>
          <p:nvPr/>
        </p:nvSpPr>
        <p:spPr bwMode="auto">
          <a:xfrm>
            <a:off x="7501727" y="5648325"/>
            <a:ext cx="604028"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2000" b="1" dirty="0"/>
              <a:t>Forward</a:t>
            </a:r>
          </a:p>
          <a:p>
            <a:pPr algn="ctr" defTabSz="904875">
              <a:lnSpc>
                <a:spcPts val="1600"/>
              </a:lnSpc>
              <a:tabLst>
                <a:tab pos="452438" algn="l"/>
                <a:tab pos="904875" algn="l"/>
                <a:tab pos="1357313" algn="l"/>
              </a:tabLst>
            </a:pPr>
            <a:r>
              <a:rPr lang="en-US" sz="2000" b="1" dirty="0"/>
              <a:t>Unit</a:t>
            </a:r>
          </a:p>
        </p:txBody>
      </p:sp>
      <p:sp>
        <p:nvSpPr>
          <p:cNvPr id="1302713" name="Line 185"/>
          <p:cNvSpPr>
            <a:spLocks noChangeShapeType="1"/>
          </p:cNvSpPr>
          <p:nvPr/>
        </p:nvSpPr>
        <p:spPr bwMode="auto">
          <a:xfrm flipH="1">
            <a:off x="9213140" y="5334000"/>
            <a:ext cx="0" cy="381000"/>
          </a:xfrm>
          <a:prstGeom prst="line">
            <a:avLst/>
          </a:prstGeom>
          <a:noFill/>
          <a:ln w="12700">
            <a:solidFill>
              <a:schemeClr val="tx1"/>
            </a:solidFill>
            <a:round/>
            <a:headEnd/>
            <a:tailEnd/>
          </a:ln>
          <a:effectLst/>
        </p:spPr>
        <p:txBody>
          <a:bodyPr/>
          <a:lstStyle/>
          <a:p>
            <a:endParaRPr lang="en-US" sz="3200"/>
          </a:p>
        </p:txBody>
      </p:sp>
      <p:sp>
        <p:nvSpPr>
          <p:cNvPr id="1302714" name="Line 186"/>
          <p:cNvSpPr>
            <a:spLocks noChangeShapeType="1"/>
          </p:cNvSpPr>
          <p:nvPr/>
        </p:nvSpPr>
        <p:spPr bwMode="auto">
          <a:xfrm>
            <a:off x="8307098" y="5715000"/>
            <a:ext cx="906042" cy="0"/>
          </a:xfrm>
          <a:prstGeom prst="line">
            <a:avLst/>
          </a:prstGeom>
          <a:noFill/>
          <a:ln w="19050">
            <a:solidFill>
              <a:schemeClr val="tx1"/>
            </a:solidFill>
            <a:round/>
            <a:headEnd type="triangle" w="med" len="med"/>
            <a:tailEnd/>
          </a:ln>
          <a:effectLst/>
        </p:spPr>
        <p:txBody>
          <a:bodyPr/>
          <a:lstStyle/>
          <a:p>
            <a:endParaRPr lang="en-US" sz="3200"/>
          </a:p>
        </p:txBody>
      </p:sp>
      <p:sp>
        <p:nvSpPr>
          <p:cNvPr id="1302715" name="Line 187"/>
          <p:cNvSpPr>
            <a:spLocks noChangeShapeType="1"/>
          </p:cNvSpPr>
          <p:nvPr/>
        </p:nvSpPr>
        <p:spPr bwMode="auto">
          <a:xfrm>
            <a:off x="8307098" y="5867400"/>
            <a:ext cx="3020141" cy="0"/>
          </a:xfrm>
          <a:prstGeom prst="line">
            <a:avLst/>
          </a:prstGeom>
          <a:noFill/>
          <a:ln w="19050">
            <a:solidFill>
              <a:schemeClr val="tx1"/>
            </a:solidFill>
            <a:round/>
            <a:headEnd type="triangle" w="med" len="med"/>
            <a:tailEnd/>
          </a:ln>
          <a:effectLst/>
        </p:spPr>
        <p:txBody>
          <a:bodyPr/>
          <a:lstStyle/>
          <a:p>
            <a:endParaRPr lang="en-US" sz="3200"/>
          </a:p>
        </p:txBody>
      </p:sp>
      <p:sp>
        <p:nvSpPr>
          <p:cNvPr id="1302716" name="Line 188"/>
          <p:cNvSpPr>
            <a:spLocks noChangeShapeType="1"/>
          </p:cNvSpPr>
          <p:nvPr/>
        </p:nvSpPr>
        <p:spPr bwMode="auto">
          <a:xfrm>
            <a:off x="3374201" y="5791200"/>
            <a:ext cx="2315441" cy="0"/>
          </a:xfrm>
          <a:prstGeom prst="line">
            <a:avLst/>
          </a:prstGeom>
          <a:noFill/>
          <a:ln w="19050">
            <a:solidFill>
              <a:schemeClr val="tx1"/>
            </a:solidFill>
            <a:round/>
            <a:headEnd/>
            <a:tailEnd/>
          </a:ln>
          <a:effectLst/>
        </p:spPr>
        <p:txBody>
          <a:bodyPr/>
          <a:lstStyle/>
          <a:p>
            <a:endParaRPr lang="en-US" sz="3200"/>
          </a:p>
        </p:txBody>
      </p:sp>
      <p:sp>
        <p:nvSpPr>
          <p:cNvPr id="1302717" name="Line 189"/>
          <p:cNvSpPr>
            <a:spLocks noChangeShapeType="1"/>
          </p:cNvSpPr>
          <p:nvPr/>
        </p:nvSpPr>
        <p:spPr bwMode="auto">
          <a:xfrm>
            <a:off x="3374201" y="5943600"/>
            <a:ext cx="2315441" cy="0"/>
          </a:xfrm>
          <a:prstGeom prst="line">
            <a:avLst/>
          </a:prstGeom>
          <a:noFill/>
          <a:ln w="19050">
            <a:solidFill>
              <a:schemeClr val="tx1"/>
            </a:solidFill>
            <a:round/>
            <a:headEnd/>
            <a:tailEnd/>
          </a:ln>
          <a:effectLst/>
        </p:spPr>
        <p:txBody>
          <a:bodyPr/>
          <a:lstStyle/>
          <a:p>
            <a:endParaRPr lang="en-US" sz="3200"/>
          </a:p>
        </p:txBody>
      </p:sp>
      <p:sp>
        <p:nvSpPr>
          <p:cNvPr id="1302718" name="Line 190"/>
          <p:cNvSpPr>
            <a:spLocks noChangeShapeType="1"/>
          </p:cNvSpPr>
          <p:nvPr/>
        </p:nvSpPr>
        <p:spPr bwMode="auto">
          <a:xfrm>
            <a:off x="5890985" y="5791200"/>
            <a:ext cx="1308728" cy="0"/>
          </a:xfrm>
          <a:prstGeom prst="line">
            <a:avLst/>
          </a:prstGeom>
          <a:noFill/>
          <a:ln w="19050">
            <a:solidFill>
              <a:schemeClr val="tx1"/>
            </a:solidFill>
            <a:round/>
            <a:headEnd/>
            <a:tailEnd type="triangle" w="med" len="med"/>
          </a:ln>
          <a:effectLst/>
        </p:spPr>
        <p:txBody>
          <a:bodyPr/>
          <a:lstStyle/>
          <a:p>
            <a:endParaRPr lang="en-US" sz="3200"/>
          </a:p>
        </p:txBody>
      </p:sp>
      <p:sp>
        <p:nvSpPr>
          <p:cNvPr id="1302719" name="Line 191"/>
          <p:cNvSpPr>
            <a:spLocks noChangeShapeType="1"/>
          </p:cNvSpPr>
          <p:nvPr/>
        </p:nvSpPr>
        <p:spPr bwMode="auto">
          <a:xfrm>
            <a:off x="5890985" y="5943600"/>
            <a:ext cx="1308728" cy="0"/>
          </a:xfrm>
          <a:prstGeom prst="line">
            <a:avLst/>
          </a:prstGeom>
          <a:noFill/>
          <a:ln w="19050">
            <a:solidFill>
              <a:schemeClr val="tx1"/>
            </a:solidFill>
            <a:round/>
            <a:headEnd/>
            <a:tailEnd type="triangle" w="med" len="med"/>
          </a:ln>
          <a:effectLst/>
        </p:spPr>
        <p:txBody>
          <a:bodyPr/>
          <a:lstStyle/>
          <a:p>
            <a:endParaRPr lang="en-US" sz="3200"/>
          </a:p>
        </p:txBody>
      </p:sp>
      <p:sp>
        <p:nvSpPr>
          <p:cNvPr id="1302720" name="Line 192"/>
          <p:cNvSpPr>
            <a:spLocks noChangeShapeType="1"/>
          </p:cNvSpPr>
          <p:nvPr/>
        </p:nvSpPr>
        <p:spPr bwMode="auto">
          <a:xfrm flipH="1" flipV="1">
            <a:off x="6696356" y="3657600"/>
            <a:ext cx="1006714" cy="1905000"/>
          </a:xfrm>
          <a:prstGeom prst="line">
            <a:avLst/>
          </a:prstGeom>
          <a:noFill/>
          <a:ln w="12700">
            <a:solidFill>
              <a:schemeClr val="accent1"/>
            </a:solidFill>
            <a:round/>
            <a:headEnd/>
            <a:tailEnd type="triangle" w="med" len="med"/>
          </a:ln>
          <a:effectLst/>
        </p:spPr>
        <p:txBody>
          <a:bodyPr/>
          <a:lstStyle/>
          <a:p>
            <a:endParaRPr lang="en-US" sz="3200"/>
          </a:p>
        </p:txBody>
      </p:sp>
      <p:sp>
        <p:nvSpPr>
          <p:cNvPr id="1302721" name="Line 193"/>
          <p:cNvSpPr>
            <a:spLocks noChangeShapeType="1"/>
          </p:cNvSpPr>
          <p:nvPr/>
        </p:nvSpPr>
        <p:spPr bwMode="auto">
          <a:xfrm flipH="1" flipV="1">
            <a:off x="6696356" y="4724400"/>
            <a:ext cx="604028" cy="990600"/>
          </a:xfrm>
          <a:prstGeom prst="line">
            <a:avLst/>
          </a:prstGeom>
          <a:noFill/>
          <a:ln w="12700">
            <a:solidFill>
              <a:schemeClr val="accent1"/>
            </a:solidFill>
            <a:round/>
            <a:headEnd/>
            <a:tailEnd type="triangle" w="med" len="med"/>
          </a:ln>
          <a:effectLst/>
        </p:spPr>
        <p:txBody>
          <a:bodyPr/>
          <a:lstStyle/>
          <a:p>
            <a:endParaRPr lang="en-US" sz="3200"/>
          </a:p>
        </p:txBody>
      </p:sp>
      <p:sp>
        <p:nvSpPr>
          <p:cNvPr id="1302722" name="Line 194"/>
          <p:cNvSpPr>
            <a:spLocks noChangeShapeType="1"/>
          </p:cNvSpPr>
          <p:nvPr/>
        </p:nvSpPr>
        <p:spPr bwMode="auto">
          <a:xfrm flipH="1">
            <a:off x="5689642" y="3048000"/>
            <a:ext cx="201343" cy="304800"/>
          </a:xfrm>
          <a:prstGeom prst="line">
            <a:avLst/>
          </a:prstGeom>
          <a:noFill/>
          <a:ln w="28575" cap="rnd">
            <a:solidFill>
              <a:schemeClr val="accent2"/>
            </a:solidFill>
            <a:prstDash val="sysDot"/>
            <a:round/>
            <a:headEnd/>
            <a:tailEnd/>
          </a:ln>
          <a:effectLst/>
        </p:spPr>
        <p:txBody>
          <a:bodyPr/>
          <a:lstStyle/>
          <a:p>
            <a:endParaRPr lang="en-US" sz="3200"/>
          </a:p>
        </p:txBody>
      </p:sp>
      <p:sp>
        <p:nvSpPr>
          <p:cNvPr id="1302723" name="Line 195"/>
          <p:cNvSpPr>
            <a:spLocks noChangeShapeType="1"/>
          </p:cNvSpPr>
          <p:nvPr/>
        </p:nvSpPr>
        <p:spPr bwMode="auto">
          <a:xfrm flipH="1">
            <a:off x="8709783" y="4191000"/>
            <a:ext cx="201343" cy="762000"/>
          </a:xfrm>
          <a:prstGeom prst="line">
            <a:avLst/>
          </a:prstGeom>
          <a:noFill/>
          <a:ln w="28575" cap="rnd">
            <a:solidFill>
              <a:schemeClr val="accent2"/>
            </a:solidFill>
            <a:prstDash val="sysDot"/>
            <a:round/>
            <a:headEnd/>
            <a:tailEnd/>
          </a:ln>
          <a:effectLst/>
        </p:spPr>
        <p:txBody>
          <a:bodyPr/>
          <a:lstStyle/>
          <a:p>
            <a:endParaRPr lang="en-US" sz="3200"/>
          </a:p>
        </p:txBody>
      </p:sp>
      <p:sp>
        <p:nvSpPr>
          <p:cNvPr id="1302724" name="Line 196"/>
          <p:cNvSpPr>
            <a:spLocks noChangeShapeType="1"/>
          </p:cNvSpPr>
          <p:nvPr/>
        </p:nvSpPr>
        <p:spPr bwMode="auto">
          <a:xfrm>
            <a:off x="4783600" y="2057400"/>
            <a:ext cx="604028" cy="0"/>
          </a:xfrm>
          <a:prstGeom prst="line">
            <a:avLst/>
          </a:prstGeom>
          <a:noFill/>
          <a:ln w="12700">
            <a:solidFill>
              <a:schemeClr val="accent1"/>
            </a:solidFill>
            <a:round/>
            <a:headEnd/>
            <a:tailEnd/>
          </a:ln>
          <a:effectLst/>
        </p:spPr>
        <p:txBody>
          <a:bodyPr/>
          <a:lstStyle/>
          <a:p>
            <a:endParaRPr lang="en-US" sz="3200"/>
          </a:p>
        </p:txBody>
      </p:sp>
      <p:sp>
        <p:nvSpPr>
          <p:cNvPr id="1302725" name="Line 197"/>
          <p:cNvSpPr>
            <a:spLocks noChangeShapeType="1"/>
          </p:cNvSpPr>
          <p:nvPr/>
        </p:nvSpPr>
        <p:spPr bwMode="auto">
          <a:xfrm>
            <a:off x="5387628" y="16002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1302726" name="Line 198"/>
          <p:cNvSpPr>
            <a:spLocks noChangeShapeType="1"/>
          </p:cNvSpPr>
          <p:nvPr/>
        </p:nvSpPr>
        <p:spPr bwMode="auto">
          <a:xfrm>
            <a:off x="5387628" y="19050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1302727" name="Line 199"/>
          <p:cNvSpPr>
            <a:spLocks noChangeShapeType="1"/>
          </p:cNvSpPr>
          <p:nvPr/>
        </p:nvSpPr>
        <p:spPr bwMode="auto">
          <a:xfrm>
            <a:off x="5387628" y="21336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1302744" name="Line 216"/>
          <p:cNvSpPr>
            <a:spLocks noChangeShapeType="1"/>
          </p:cNvSpPr>
          <p:nvPr/>
        </p:nvSpPr>
        <p:spPr bwMode="auto">
          <a:xfrm>
            <a:off x="5387628" y="1600200"/>
            <a:ext cx="0" cy="533400"/>
          </a:xfrm>
          <a:prstGeom prst="line">
            <a:avLst/>
          </a:prstGeom>
          <a:noFill/>
          <a:ln w="12700">
            <a:solidFill>
              <a:schemeClr val="accent1"/>
            </a:solidFill>
            <a:round/>
            <a:headEnd/>
            <a:tailEnd/>
          </a:ln>
          <a:effectLst/>
        </p:spPr>
        <p:txBody>
          <a:bodyPr/>
          <a:lstStyle/>
          <a:p>
            <a:endParaRPr lang="en-US" sz="3200"/>
          </a:p>
        </p:txBody>
      </p:sp>
      <p:sp>
        <p:nvSpPr>
          <p:cNvPr id="1302745" name="Line 217"/>
          <p:cNvSpPr>
            <a:spLocks noChangeShapeType="1"/>
          </p:cNvSpPr>
          <p:nvPr/>
        </p:nvSpPr>
        <p:spPr bwMode="auto">
          <a:xfrm>
            <a:off x="5890985" y="4953000"/>
            <a:ext cx="1006714" cy="0"/>
          </a:xfrm>
          <a:prstGeom prst="line">
            <a:avLst/>
          </a:prstGeom>
          <a:noFill/>
          <a:ln w="28575">
            <a:solidFill>
              <a:schemeClr val="tx1"/>
            </a:solidFill>
            <a:round/>
            <a:headEnd/>
            <a:tailEnd/>
          </a:ln>
          <a:effectLst/>
        </p:spPr>
        <p:txBody>
          <a:bodyPr/>
          <a:lstStyle/>
          <a:p>
            <a:endParaRPr lang="en-US" sz="3200"/>
          </a:p>
        </p:txBody>
      </p:sp>
      <p:sp>
        <p:nvSpPr>
          <p:cNvPr id="1302752" name="Line 224"/>
          <p:cNvSpPr>
            <a:spLocks noChangeShapeType="1"/>
          </p:cNvSpPr>
          <p:nvPr/>
        </p:nvSpPr>
        <p:spPr bwMode="auto">
          <a:xfrm>
            <a:off x="8911126" y="2133600"/>
            <a:ext cx="2013427" cy="533400"/>
          </a:xfrm>
          <a:prstGeom prst="line">
            <a:avLst/>
          </a:prstGeom>
          <a:noFill/>
          <a:ln w="12700">
            <a:solidFill>
              <a:schemeClr val="accent1"/>
            </a:solidFill>
            <a:round/>
            <a:headEnd/>
            <a:tailEnd type="triangle" w="med" len="med"/>
          </a:ln>
          <a:effectLst/>
        </p:spPr>
        <p:txBody>
          <a:bodyPr/>
          <a:lstStyle/>
          <a:p>
            <a:endParaRPr lang="en-US" sz="3200"/>
          </a:p>
        </p:txBody>
      </p:sp>
      <p:grpSp>
        <p:nvGrpSpPr>
          <p:cNvPr id="4" name="Group 266"/>
          <p:cNvGrpSpPr>
            <a:grpSpLocks/>
          </p:cNvGrpSpPr>
          <p:nvPr/>
        </p:nvGrpSpPr>
        <p:grpSpPr bwMode="auto">
          <a:xfrm>
            <a:off x="253389" y="914400"/>
            <a:ext cx="10167807" cy="3505200"/>
            <a:chOff x="96" y="576"/>
            <a:chExt cx="4848" cy="2208"/>
          </a:xfrm>
        </p:grpSpPr>
        <p:sp>
          <p:nvSpPr>
            <p:cNvPr id="1302795" name="Line 267"/>
            <p:cNvSpPr>
              <a:spLocks noChangeShapeType="1"/>
            </p:cNvSpPr>
            <p:nvPr/>
          </p:nvSpPr>
          <p:spPr bwMode="auto">
            <a:xfrm>
              <a:off x="96" y="816"/>
              <a:ext cx="0" cy="1536"/>
            </a:xfrm>
            <a:prstGeom prst="line">
              <a:avLst/>
            </a:prstGeom>
            <a:noFill/>
            <a:ln w="28575">
              <a:solidFill>
                <a:schemeClr val="tx1"/>
              </a:solidFill>
              <a:round/>
              <a:headEnd/>
              <a:tailEnd/>
            </a:ln>
            <a:effectLst/>
          </p:spPr>
          <p:txBody>
            <a:bodyPr/>
            <a:lstStyle/>
            <a:p>
              <a:endParaRPr lang="en-US" sz="3200"/>
            </a:p>
          </p:txBody>
        </p:sp>
        <p:sp>
          <p:nvSpPr>
            <p:cNvPr id="1302796" name="AutoShape 268"/>
            <p:cNvSpPr>
              <a:spLocks noChangeArrowheads="1"/>
            </p:cNvSpPr>
            <p:nvPr/>
          </p:nvSpPr>
          <p:spPr bwMode="auto">
            <a:xfrm rot="5400000" flipH="1">
              <a:off x="720" y="85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1302797" name="Line 269"/>
            <p:cNvSpPr>
              <a:spLocks noChangeShapeType="1"/>
            </p:cNvSpPr>
            <p:nvPr/>
          </p:nvSpPr>
          <p:spPr bwMode="auto">
            <a:xfrm flipH="1">
              <a:off x="96" y="816"/>
              <a:ext cx="384" cy="0"/>
            </a:xfrm>
            <a:prstGeom prst="line">
              <a:avLst/>
            </a:prstGeom>
            <a:noFill/>
            <a:ln w="28575">
              <a:solidFill>
                <a:schemeClr val="tx1"/>
              </a:solidFill>
              <a:round/>
              <a:headEnd/>
              <a:tailEnd/>
            </a:ln>
            <a:effectLst/>
          </p:spPr>
          <p:txBody>
            <a:bodyPr/>
            <a:lstStyle/>
            <a:p>
              <a:endParaRPr lang="en-US" sz="3200"/>
            </a:p>
          </p:txBody>
        </p:sp>
        <p:sp>
          <p:nvSpPr>
            <p:cNvPr id="1302798" name="Rectangle 270"/>
            <p:cNvSpPr>
              <a:spLocks noChangeArrowheads="1"/>
            </p:cNvSpPr>
            <p:nvPr/>
          </p:nvSpPr>
          <p:spPr bwMode="auto">
            <a:xfrm flipH="1">
              <a:off x="912" y="94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2400"/>
            </a:p>
          </p:txBody>
        </p:sp>
        <p:sp>
          <p:nvSpPr>
            <p:cNvPr id="1302799" name="Rectangle 271"/>
            <p:cNvSpPr>
              <a:spLocks noChangeArrowheads="1"/>
            </p:cNvSpPr>
            <p:nvPr/>
          </p:nvSpPr>
          <p:spPr bwMode="auto">
            <a:xfrm flipH="1">
              <a:off x="912" y="70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2400"/>
            </a:p>
          </p:txBody>
        </p:sp>
        <p:sp>
          <p:nvSpPr>
            <p:cNvPr id="1302800" name="Line 272"/>
            <p:cNvSpPr>
              <a:spLocks noChangeShapeType="1"/>
            </p:cNvSpPr>
            <p:nvPr/>
          </p:nvSpPr>
          <p:spPr bwMode="auto">
            <a:xfrm flipH="1">
              <a:off x="1008" y="816"/>
              <a:ext cx="3360" cy="0"/>
            </a:xfrm>
            <a:prstGeom prst="line">
              <a:avLst/>
            </a:prstGeom>
            <a:noFill/>
            <a:ln w="28575">
              <a:solidFill>
                <a:schemeClr val="tx1"/>
              </a:solidFill>
              <a:round/>
              <a:headEnd/>
              <a:tailEnd type="triangle" w="med" len="med"/>
            </a:ln>
            <a:effectLst/>
          </p:spPr>
          <p:txBody>
            <a:bodyPr/>
            <a:lstStyle/>
            <a:p>
              <a:endParaRPr lang="en-US" sz="3200"/>
            </a:p>
          </p:txBody>
        </p:sp>
        <p:sp>
          <p:nvSpPr>
            <p:cNvPr id="1302801" name="Line 273"/>
            <p:cNvSpPr>
              <a:spLocks noChangeShapeType="1"/>
            </p:cNvSpPr>
            <p:nvPr/>
          </p:nvSpPr>
          <p:spPr bwMode="auto">
            <a:xfrm>
              <a:off x="1008" y="1008"/>
              <a:ext cx="240" cy="0"/>
            </a:xfrm>
            <a:prstGeom prst="line">
              <a:avLst/>
            </a:prstGeom>
            <a:noFill/>
            <a:ln w="28575">
              <a:solidFill>
                <a:schemeClr val="tx1"/>
              </a:solidFill>
              <a:round/>
              <a:headEnd type="triangle" w="med" len="med"/>
              <a:tailEnd/>
            </a:ln>
            <a:effectLst/>
          </p:spPr>
          <p:txBody>
            <a:bodyPr/>
            <a:lstStyle/>
            <a:p>
              <a:endParaRPr lang="en-US" sz="3200"/>
            </a:p>
          </p:txBody>
        </p:sp>
        <p:sp>
          <p:nvSpPr>
            <p:cNvPr id="1302802" name="Line 274"/>
            <p:cNvSpPr>
              <a:spLocks noChangeShapeType="1"/>
            </p:cNvSpPr>
            <p:nvPr/>
          </p:nvSpPr>
          <p:spPr bwMode="auto">
            <a:xfrm>
              <a:off x="4368" y="816"/>
              <a:ext cx="0" cy="864"/>
            </a:xfrm>
            <a:prstGeom prst="line">
              <a:avLst/>
            </a:prstGeom>
            <a:noFill/>
            <a:ln w="28575">
              <a:solidFill>
                <a:schemeClr val="tx1"/>
              </a:solidFill>
              <a:round/>
              <a:headEnd/>
              <a:tailEnd/>
            </a:ln>
            <a:effectLst/>
          </p:spPr>
          <p:txBody>
            <a:bodyPr/>
            <a:lstStyle/>
            <a:p>
              <a:endParaRPr lang="en-US" sz="3200"/>
            </a:p>
          </p:txBody>
        </p:sp>
        <p:sp>
          <p:nvSpPr>
            <p:cNvPr id="1302803" name="Line 275"/>
            <p:cNvSpPr>
              <a:spLocks noChangeShapeType="1"/>
            </p:cNvSpPr>
            <p:nvPr/>
          </p:nvSpPr>
          <p:spPr bwMode="auto">
            <a:xfrm>
              <a:off x="4224" y="1872"/>
              <a:ext cx="144" cy="0"/>
            </a:xfrm>
            <a:prstGeom prst="line">
              <a:avLst/>
            </a:prstGeom>
            <a:noFill/>
            <a:ln w="12700">
              <a:solidFill>
                <a:schemeClr val="accent1"/>
              </a:solidFill>
              <a:round/>
              <a:headEnd/>
              <a:tailEnd/>
            </a:ln>
            <a:effectLst/>
          </p:spPr>
          <p:txBody>
            <a:bodyPr/>
            <a:lstStyle/>
            <a:p>
              <a:endParaRPr lang="en-US" sz="3200"/>
            </a:p>
          </p:txBody>
        </p:sp>
        <p:sp>
          <p:nvSpPr>
            <p:cNvPr id="1302804" name="AutoShape 276"/>
            <p:cNvSpPr>
              <a:spLocks noChangeArrowheads="1"/>
            </p:cNvSpPr>
            <p:nvPr/>
          </p:nvSpPr>
          <p:spPr bwMode="auto">
            <a:xfrm>
              <a:off x="4608" y="1632"/>
              <a:ext cx="240" cy="192"/>
            </a:xfrm>
            <a:prstGeom prst="flowChartDelay">
              <a:avLst/>
            </a:prstGeom>
            <a:noFill/>
            <a:ln w="12700">
              <a:solidFill>
                <a:schemeClr val="accent1"/>
              </a:solidFill>
              <a:miter lim="800000"/>
              <a:headEnd/>
              <a:tailEnd/>
            </a:ln>
            <a:effectLst/>
          </p:spPr>
          <p:txBody>
            <a:bodyPr wrap="none" anchor="ctr"/>
            <a:lstStyle/>
            <a:p>
              <a:endParaRPr lang="en-US" sz="3200"/>
            </a:p>
          </p:txBody>
        </p:sp>
        <p:sp>
          <p:nvSpPr>
            <p:cNvPr id="1302805" name="Line 277"/>
            <p:cNvSpPr>
              <a:spLocks noChangeShapeType="1"/>
            </p:cNvSpPr>
            <p:nvPr/>
          </p:nvSpPr>
          <p:spPr bwMode="auto">
            <a:xfrm flipV="1">
              <a:off x="4368" y="1776"/>
              <a:ext cx="240" cy="0"/>
            </a:xfrm>
            <a:prstGeom prst="line">
              <a:avLst/>
            </a:prstGeom>
            <a:noFill/>
            <a:ln w="12700">
              <a:solidFill>
                <a:schemeClr val="accent1"/>
              </a:solidFill>
              <a:round/>
              <a:headEnd/>
              <a:tailEnd/>
            </a:ln>
            <a:effectLst/>
          </p:spPr>
          <p:txBody>
            <a:bodyPr/>
            <a:lstStyle/>
            <a:p>
              <a:endParaRPr lang="en-US" sz="3200"/>
            </a:p>
          </p:txBody>
        </p:sp>
        <p:sp>
          <p:nvSpPr>
            <p:cNvPr id="1302806" name="Line 278"/>
            <p:cNvSpPr>
              <a:spLocks noChangeShapeType="1"/>
            </p:cNvSpPr>
            <p:nvPr/>
          </p:nvSpPr>
          <p:spPr bwMode="auto">
            <a:xfrm>
              <a:off x="4368" y="1776"/>
              <a:ext cx="0" cy="96"/>
            </a:xfrm>
            <a:prstGeom prst="line">
              <a:avLst/>
            </a:prstGeom>
            <a:noFill/>
            <a:ln w="12700">
              <a:solidFill>
                <a:schemeClr val="accent1"/>
              </a:solidFill>
              <a:round/>
              <a:headEnd/>
              <a:tailEnd/>
            </a:ln>
            <a:effectLst/>
          </p:spPr>
          <p:txBody>
            <a:bodyPr/>
            <a:lstStyle/>
            <a:p>
              <a:endParaRPr lang="en-US" sz="3200"/>
            </a:p>
          </p:txBody>
        </p:sp>
        <p:sp>
          <p:nvSpPr>
            <p:cNvPr id="1302807" name="Rectangle 279"/>
            <p:cNvSpPr>
              <a:spLocks noChangeArrowheads="1"/>
            </p:cNvSpPr>
            <p:nvPr/>
          </p:nvSpPr>
          <p:spPr bwMode="auto">
            <a:xfrm>
              <a:off x="4404" y="1446"/>
              <a:ext cx="336" cy="192"/>
            </a:xfrm>
            <a:prstGeom prst="rect">
              <a:avLst/>
            </a:prstGeom>
            <a:noFill/>
            <a:ln w="12700">
              <a:noFill/>
              <a:miter lim="800000"/>
              <a:headEnd/>
              <a:tailEnd/>
            </a:ln>
            <a:effectLst/>
          </p:spPr>
          <p:txBody>
            <a:bodyPr wrap="none" lIns="19050" tIns="26988" rIns="19050" bIns="26988"/>
            <a:lstStyle/>
            <a:p>
              <a:pPr algn="ctr"/>
              <a:r>
                <a:rPr lang="en-US" sz="2000" b="1" dirty="0"/>
                <a:t>Branch</a:t>
              </a:r>
            </a:p>
          </p:txBody>
        </p:sp>
        <p:sp>
          <p:nvSpPr>
            <p:cNvPr id="1302808" name="Line 280"/>
            <p:cNvSpPr>
              <a:spLocks noChangeShapeType="1"/>
            </p:cNvSpPr>
            <p:nvPr/>
          </p:nvSpPr>
          <p:spPr bwMode="auto">
            <a:xfrm>
              <a:off x="4368" y="1672"/>
              <a:ext cx="240" cy="8"/>
            </a:xfrm>
            <a:prstGeom prst="line">
              <a:avLst/>
            </a:prstGeom>
            <a:noFill/>
            <a:ln w="12700">
              <a:solidFill>
                <a:schemeClr val="accent1"/>
              </a:solidFill>
              <a:round/>
              <a:headEnd/>
              <a:tailEnd/>
            </a:ln>
            <a:effectLst/>
          </p:spPr>
          <p:txBody>
            <a:bodyPr/>
            <a:lstStyle/>
            <a:p>
              <a:endParaRPr lang="en-US" sz="3200"/>
            </a:p>
          </p:txBody>
        </p:sp>
        <p:sp>
          <p:nvSpPr>
            <p:cNvPr id="1302809" name="Line 281"/>
            <p:cNvSpPr>
              <a:spLocks noChangeShapeType="1"/>
            </p:cNvSpPr>
            <p:nvPr/>
          </p:nvSpPr>
          <p:spPr bwMode="auto">
            <a:xfrm>
              <a:off x="4944" y="576"/>
              <a:ext cx="0" cy="1152"/>
            </a:xfrm>
            <a:prstGeom prst="line">
              <a:avLst/>
            </a:prstGeom>
            <a:noFill/>
            <a:ln w="12700">
              <a:solidFill>
                <a:schemeClr val="accent1"/>
              </a:solidFill>
              <a:round/>
              <a:headEnd/>
              <a:tailEnd/>
            </a:ln>
            <a:effectLst/>
          </p:spPr>
          <p:txBody>
            <a:bodyPr/>
            <a:lstStyle/>
            <a:p>
              <a:endParaRPr lang="en-US" sz="3200"/>
            </a:p>
          </p:txBody>
        </p:sp>
        <p:sp>
          <p:nvSpPr>
            <p:cNvPr id="1302810" name="Line 282"/>
            <p:cNvSpPr>
              <a:spLocks noChangeShapeType="1"/>
            </p:cNvSpPr>
            <p:nvPr/>
          </p:nvSpPr>
          <p:spPr bwMode="auto">
            <a:xfrm>
              <a:off x="912" y="576"/>
              <a:ext cx="4032" cy="0"/>
            </a:xfrm>
            <a:prstGeom prst="line">
              <a:avLst/>
            </a:prstGeom>
            <a:noFill/>
            <a:ln w="12700">
              <a:solidFill>
                <a:schemeClr val="accent1"/>
              </a:solidFill>
              <a:round/>
              <a:headEnd/>
              <a:tailEnd/>
            </a:ln>
            <a:effectLst/>
          </p:spPr>
          <p:txBody>
            <a:bodyPr/>
            <a:lstStyle/>
            <a:p>
              <a:endParaRPr lang="en-US" sz="3200"/>
            </a:p>
          </p:txBody>
        </p:sp>
        <p:sp>
          <p:nvSpPr>
            <p:cNvPr id="1302811" name="Rectangle 283"/>
            <p:cNvSpPr>
              <a:spLocks noChangeArrowheads="1"/>
            </p:cNvSpPr>
            <p:nvPr/>
          </p:nvSpPr>
          <p:spPr bwMode="auto">
            <a:xfrm>
              <a:off x="4560" y="576"/>
              <a:ext cx="336" cy="192"/>
            </a:xfrm>
            <a:prstGeom prst="rect">
              <a:avLst/>
            </a:prstGeom>
            <a:noFill/>
            <a:ln w="12700">
              <a:noFill/>
              <a:miter lim="800000"/>
              <a:headEnd/>
              <a:tailEnd/>
            </a:ln>
            <a:effectLst/>
          </p:spPr>
          <p:txBody>
            <a:bodyPr wrap="none" lIns="19050" tIns="26988" rIns="19050" bIns="26988"/>
            <a:lstStyle/>
            <a:p>
              <a:pPr algn="ctr"/>
              <a:r>
                <a:rPr lang="en-US" sz="2000" b="1"/>
                <a:t>PCSrc</a:t>
              </a:r>
            </a:p>
          </p:txBody>
        </p:sp>
        <p:sp>
          <p:nvSpPr>
            <p:cNvPr id="1302812" name="Line 284"/>
            <p:cNvSpPr>
              <a:spLocks noChangeShapeType="1"/>
            </p:cNvSpPr>
            <p:nvPr/>
          </p:nvSpPr>
          <p:spPr bwMode="auto">
            <a:xfrm>
              <a:off x="912" y="576"/>
              <a:ext cx="0" cy="178"/>
            </a:xfrm>
            <a:prstGeom prst="line">
              <a:avLst/>
            </a:prstGeom>
            <a:noFill/>
            <a:ln w="12700">
              <a:solidFill>
                <a:schemeClr val="accent1"/>
              </a:solidFill>
              <a:round/>
              <a:headEnd/>
              <a:tailEnd/>
            </a:ln>
            <a:effectLst/>
          </p:spPr>
          <p:txBody>
            <a:bodyPr/>
            <a:lstStyle/>
            <a:p>
              <a:endParaRPr lang="en-US" sz="3200"/>
            </a:p>
          </p:txBody>
        </p:sp>
        <p:sp>
          <p:nvSpPr>
            <p:cNvPr id="1302813" name="Oval 285"/>
            <p:cNvSpPr>
              <a:spLocks noChangeArrowheads="1"/>
            </p:cNvSpPr>
            <p:nvPr/>
          </p:nvSpPr>
          <p:spPr bwMode="auto">
            <a:xfrm>
              <a:off x="3408" y="1632"/>
              <a:ext cx="288" cy="336"/>
            </a:xfrm>
            <a:prstGeom prst="ellipse">
              <a:avLst/>
            </a:prstGeom>
            <a:noFill/>
            <a:ln w="12700">
              <a:solidFill>
                <a:schemeClr val="tx1"/>
              </a:solidFill>
              <a:round/>
              <a:headEnd/>
              <a:tailEnd/>
            </a:ln>
            <a:effectLst/>
          </p:spPr>
          <p:txBody>
            <a:bodyPr wrap="none" anchor="ctr"/>
            <a:lstStyle/>
            <a:p>
              <a:endParaRPr lang="en-US" sz="3200"/>
            </a:p>
          </p:txBody>
        </p:sp>
        <p:sp>
          <p:nvSpPr>
            <p:cNvPr id="1302814" name="Rectangle 286"/>
            <p:cNvSpPr>
              <a:spLocks noChangeArrowheads="1"/>
            </p:cNvSpPr>
            <p:nvPr/>
          </p:nvSpPr>
          <p:spPr bwMode="auto">
            <a:xfrm>
              <a:off x="3414" y="1680"/>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2000" b="1" dirty="0">
                  <a:solidFill>
                    <a:srgbClr val="000000"/>
                  </a:solidFill>
                </a:rPr>
                <a:t>Shift</a:t>
              </a:r>
            </a:p>
            <a:p>
              <a:pPr algn="ctr" defTabSz="904875">
                <a:lnSpc>
                  <a:spcPts val="1600"/>
                </a:lnSpc>
                <a:tabLst>
                  <a:tab pos="452438" algn="l"/>
                  <a:tab pos="904875" algn="l"/>
                  <a:tab pos="1357313" algn="l"/>
                </a:tabLst>
              </a:pPr>
              <a:r>
                <a:rPr lang="en-US" sz="2000" b="1" dirty="0">
                  <a:solidFill>
                    <a:srgbClr val="000000"/>
                  </a:solidFill>
                </a:rPr>
                <a:t>left 2</a:t>
              </a:r>
            </a:p>
          </p:txBody>
        </p:sp>
        <p:sp>
          <p:nvSpPr>
            <p:cNvPr id="1302815" name="Line 287"/>
            <p:cNvSpPr>
              <a:spLocks noChangeShapeType="1"/>
            </p:cNvSpPr>
            <p:nvPr/>
          </p:nvSpPr>
          <p:spPr bwMode="auto">
            <a:xfrm>
              <a:off x="3264" y="1824"/>
              <a:ext cx="144" cy="0"/>
            </a:xfrm>
            <a:prstGeom prst="line">
              <a:avLst/>
            </a:prstGeom>
            <a:noFill/>
            <a:ln w="28575">
              <a:solidFill>
                <a:schemeClr val="tx1"/>
              </a:solidFill>
              <a:round/>
              <a:headEnd/>
              <a:tailEnd type="triangle" w="med" len="med"/>
            </a:ln>
            <a:effectLst/>
          </p:spPr>
          <p:txBody>
            <a:bodyPr/>
            <a:lstStyle/>
            <a:p>
              <a:endParaRPr lang="en-US" sz="3200"/>
            </a:p>
          </p:txBody>
        </p:sp>
        <p:grpSp>
          <p:nvGrpSpPr>
            <p:cNvPr id="5" name="Group 288"/>
            <p:cNvGrpSpPr>
              <a:grpSpLocks/>
            </p:cNvGrpSpPr>
            <p:nvPr/>
          </p:nvGrpSpPr>
          <p:grpSpPr bwMode="auto">
            <a:xfrm>
              <a:off x="3840" y="1392"/>
              <a:ext cx="192" cy="576"/>
              <a:chOff x="1392" y="2880"/>
              <a:chExt cx="288" cy="480"/>
            </a:xfrm>
          </p:grpSpPr>
          <p:sp>
            <p:nvSpPr>
              <p:cNvPr id="1302817" name="Line 28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sz="3200"/>
              </a:p>
            </p:txBody>
          </p:sp>
          <p:sp>
            <p:nvSpPr>
              <p:cNvPr id="1302818" name="Line 29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sz="3200"/>
              </a:p>
            </p:txBody>
          </p:sp>
          <p:sp>
            <p:nvSpPr>
              <p:cNvPr id="1302819" name="Line 29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sz="3200"/>
              </a:p>
            </p:txBody>
          </p:sp>
          <p:sp>
            <p:nvSpPr>
              <p:cNvPr id="1302820" name="Line 29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sz="3200"/>
              </a:p>
            </p:txBody>
          </p:sp>
          <p:sp>
            <p:nvSpPr>
              <p:cNvPr id="1302821" name="Line 29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sz="3200"/>
              </a:p>
            </p:txBody>
          </p:sp>
          <p:sp>
            <p:nvSpPr>
              <p:cNvPr id="1302822" name="Line 29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sz="3200"/>
              </a:p>
            </p:txBody>
          </p:sp>
          <p:sp>
            <p:nvSpPr>
              <p:cNvPr id="1302823" name="Line 29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sz="3200"/>
              </a:p>
            </p:txBody>
          </p:sp>
        </p:grpSp>
        <p:sp>
          <p:nvSpPr>
            <p:cNvPr id="1302824" name="Text Box 296"/>
            <p:cNvSpPr txBox="1">
              <a:spLocks noChangeArrowheads="1"/>
            </p:cNvSpPr>
            <p:nvPr/>
          </p:nvSpPr>
          <p:spPr bwMode="auto">
            <a:xfrm>
              <a:off x="3792" y="1564"/>
              <a:ext cx="294" cy="252"/>
            </a:xfrm>
            <a:prstGeom prst="rect">
              <a:avLst/>
            </a:prstGeom>
            <a:noFill/>
            <a:ln w="12700">
              <a:noFill/>
              <a:miter lim="800000"/>
              <a:headEnd/>
              <a:tailEnd/>
            </a:ln>
            <a:effectLst/>
          </p:spPr>
          <p:txBody>
            <a:bodyPr wrap="none">
              <a:spAutoFit/>
            </a:bodyPr>
            <a:lstStyle/>
            <a:p>
              <a:r>
                <a:rPr lang="en-US" sz="2000" b="1" dirty="0"/>
                <a:t>Add</a:t>
              </a:r>
            </a:p>
          </p:txBody>
        </p:sp>
        <p:sp>
          <p:nvSpPr>
            <p:cNvPr id="1302825" name="Line 297"/>
            <p:cNvSpPr>
              <a:spLocks noChangeShapeType="1"/>
            </p:cNvSpPr>
            <p:nvPr/>
          </p:nvSpPr>
          <p:spPr bwMode="auto">
            <a:xfrm>
              <a:off x="3687" y="1824"/>
              <a:ext cx="144" cy="0"/>
            </a:xfrm>
            <a:prstGeom prst="line">
              <a:avLst/>
            </a:prstGeom>
            <a:noFill/>
            <a:ln w="28575">
              <a:solidFill>
                <a:schemeClr val="tx1"/>
              </a:solidFill>
              <a:round/>
              <a:headEnd/>
              <a:tailEnd type="triangle" w="med" len="med"/>
            </a:ln>
            <a:effectLst/>
          </p:spPr>
          <p:txBody>
            <a:bodyPr/>
            <a:lstStyle/>
            <a:p>
              <a:endParaRPr lang="en-US" sz="3200"/>
            </a:p>
          </p:txBody>
        </p:sp>
        <p:sp>
          <p:nvSpPr>
            <p:cNvPr id="1302826" name="Line 298"/>
            <p:cNvSpPr>
              <a:spLocks noChangeShapeType="1"/>
            </p:cNvSpPr>
            <p:nvPr/>
          </p:nvSpPr>
          <p:spPr bwMode="auto">
            <a:xfrm>
              <a:off x="1248" y="1536"/>
              <a:ext cx="144" cy="0"/>
            </a:xfrm>
            <a:prstGeom prst="line">
              <a:avLst/>
            </a:prstGeom>
            <a:noFill/>
            <a:ln w="28575">
              <a:solidFill>
                <a:schemeClr val="tx1"/>
              </a:solidFill>
              <a:round/>
              <a:headEnd/>
              <a:tailEnd/>
            </a:ln>
            <a:effectLst/>
          </p:spPr>
          <p:txBody>
            <a:bodyPr/>
            <a:lstStyle/>
            <a:p>
              <a:endParaRPr lang="en-US" sz="3200"/>
            </a:p>
          </p:txBody>
        </p:sp>
        <p:sp>
          <p:nvSpPr>
            <p:cNvPr id="1302827" name="Line 299"/>
            <p:cNvSpPr>
              <a:spLocks noChangeShapeType="1"/>
            </p:cNvSpPr>
            <p:nvPr/>
          </p:nvSpPr>
          <p:spPr bwMode="auto">
            <a:xfrm>
              <a:off x="1488" y="1536"/>
              <a:ext cx="1200" cy="0"/>
            </a:xfrm>
            <a:prstGeom prst="line">
              <a:avLst/>
            </a:prstGeom>
            <a:noFill/>
            <a:ln w="28575">
              <a:solidFill>
                <a:schemeClr val="tx1"/>
              </a:solidFill>
              <a:round/>
              <a:headEnd/>
              <a:tailEnd/>
            </a:ln>
            <a:effectLst/>
          </p:spPr>
          <p:txBody>
            <a:bodyPr/>
            <a:lstStyle/>
            <a:p>
              <a:endParaRPr lang="en-US" sz="3200"/>
            </a:p>
          </p:txBody>
        </p:sp>
        <p:sp>
          <p:nvSpPr>
            <p:cNvPr id="1302828" name="Line 300"/>
            <p:cNvSpPr>
              <a:spLocks noChangeShapeType="1"/>
            </p:cNvSpPr>
            <p:nvPr/>
          </p:nvSpPr>
          <p:spPr bwMode="auto">
            <a:xfrm>
              <a:off x="4032" y="1680"/>
              <a:ext cx="96" cy="0"/>
            </a:xfrm>
            <a:prstGeom prst="line">
              <a:avLst/>
            </a:prstGeom>
            <a:noFill/>
            <a:ln w="28575">
              <a:solidFill>
                <a:schemeClr val="tx1"/>
              </a:solidFill>
              <a:round/>
              <a:headEnd/>
              <a:tailEnd/>
            </a:ln>
            <a:effectLst/>
          </p:spPr>
          <p:txBody>
            <a:bodyPr/>
            <a:lstStyle/>
            <a:p>
              <a:endParaRPr lang="en-US" sz="3200"/>
            </a:p>
          </p:txBody>
        </p:sp>
        <p:sp>
          <p:nvSpPr>
            <p:cNvPr id="1302829" name="Line 301"/>
            <p:cNvSpPr>
              <a:spLocks noChangeShapeType="1"/>
            </p:cNvSpPr>
            <p:nvPr/>
          </p:nvSpPr>
          <p:spPr bwMode="auto">
            <a:xfrm flipV="1">
              <a:off x="3264" y="1824"/>
              <a:ext cx="0" cy="960"/>
            </a:xfrm>
            <a:prstGeom prst="line">
              <a:avLst/>
            </a:prstGeom>
            <a:noFill/>
            <a:ln w="28575">
              <a:solidFill>
                <a:schemeClr val="tx1"/>
              </a:solidFill>
              <a:round/>
              <a:headEnd/>
              <a:tailEnd/>
            </a:ln>
            <a:effectLst/>
          </p:spPr>
          <p:txBody>
            <a:bodyPr/>
            <a:lstStyle/>
            <a:p>
              <a:endParaRPr lang="en-US" sz="3200"/>
            </a:p>
          </p:txBody>
        </p:sp>
        <p:sp>
          <p:nvSpPr>
            <p:cNvPr id="1302830" name="Line 302"/>
            <p:cNvSpPr>
              <a:spLocks noChangeShapeType="1"/>
            </p:cNvSpPr>
            <p:nvPr/>
          </p:nvSpPr>
          <p:spPr bwMode="auto">
            <a:xfrm>
              <a:off x="2784" y="1536"/>
              <a:ext cx="1056" cy="0"/>
            </a:xfrm>
            <a:prstGeom prst="line">
              <a:avLst/>
            </a:prstGeom>
            <a:noFill/>
            <a:ln w="28575">
              <a:solidFill>
                <a:schemeClr val="tx1"/>
              </a:solidFill>
              <a:round/>
              <a:headEnd/>
              <a:tailEnd type="triangle" w="med" len="med"/>
            </a:ln>
            <a:effectLst/>
          </p:spPr>
          <p:txBody>
            <a:bodyPr/>
            <a:lstStyle/>
            <a:p>
              <a:endParaRPr lang="en-US" sz="3200"/>
            </a:p>
          </p:txBody>
        </p:sp>
        <p:sp>
          <p:nvSpPr>
            <p:cNvPr id="1302831" name="Line 303"/>
            <p:cNvSpPr>
              <a:spLocks noChangeShapeType="1"/>
            </p:cNvSpPr>
            <p:nvPr/>
          </p:nvSpPr>
          <p:spPr bwMode="auto">
            <a:xfrm>
              <a:off x="1248" y="1008"/>
              <a:ext cx="0" cy="528"/>
            </a:xfrm>
            <a:prstGeom prst="line">
              <a:avLst/>
            </a:prstGeom>
            <a:noFill/>
            <a:ln w="28575">
              <a:solidFill>
                <a:schemeClr val="tx1"/>
              </a:solidFill>
              <a:round/>
              <a:headEnd/>
              <a:tailEnd/>
            </a:ln>
            <a:effectLst/>
          </p:spPr>
          <p:txBody>
            <a:bodyPr/>
            <a:lstStyle/>
            <a:p>
              <a:endParaRPr lang="en-US" sz="3200"/>
            </a:p>
          </p:txBody>
        </p:sp>
        <p:sp>
          <p:nvSpPr>
            <p:cNvPr id="1302832" name="Line 304"/>
            <p:cNvSpPr>
              <a:spLocks noChangeShapeType="1"/>
            </p:cNvSpPr>
            <p:nvPr/>
          </p:nvSpPr>
          <p:spPr bwMode="auto">
            <a:xfrm>
              <a:off x="4224" y="1680"/>
              <a:ext cx="144" cy="0"/>
            </a:xfrm>
            <a:prstGeom prst="line">
              <a:avLst/>
            </a:prstGeom>
            <a:noFill/>
            <a:ln w="28575">
              <a:solidFill>
                <a:schemeClr val="tx1"/>
              </a:solidFill>
              <a:round/>
              <a:headEnd/>
              <a:tailEnd/>
            </a:ln>
            <a:effectLst/>
          </p:spPr>
          <p:txBody>
            <a:bodyPr/>
            <a:lstStyle/>
            <a:p>
              <a:endParaRPr lang="en-US" sz="3200"/>
            </a:p>
          </p:txBody>
        </p:sp>
        <p:sp>
          <p:nvSpPr>
            <p:cNvPr id="1302833" name="Line 305"/>
            <p:cNvSpPr>
              <a:spLocks noChangeShapeType="1"/>
            </p:cNvSpPr>
            <p:nvPr/>
          </p:nvSpPr>
          <p:spPr bwMode="auto">
            <a:xfrm>
              <a:off x="4848" y="1728"/>
              <a:ext cx="96" cy="0"/>
            </a:xfrm>
            <a:prstGeom prst="line">
              <a:avLst/>
            </a:prstGeom>
            <a:noFill/>
            <a:ln w="12700">
              <a:solidFill>
                <a:schemeClr val="accent1"/>
              </a:solidFill>
              <a:round/>
              <a:headEnd/>
              <a:tailEnd/>
            </a:ln>
            <a:effectLst/>
          </p:spPr>
          <p:txBody>
            <a:bodyPr/>
            <a:lstStyle/>
            <a:p>
              <a:endParaRPr lang="en-US" sz="3200"/>
            </a:p>
          </p:txBody>
        </p:sp>
      </p:grpSp>
      <p:grpSp>
        <p:nvGrpSpPr>
          <p:cNvPr id="6" name="Group 308"/>
          <p:cNvGrpSpPr>
            <a:grpSpLocks/>
          </p:cNvGrpSpPr>
          <p:nvPr/>
        </p:nvGrpSpPr>
        <p:grpSpPr bwMode="auto">
          <a:xfrm>
            <a:off x="1058760" y="1295400"/>
            <a:ext cx="805371" cy="152400"/>
            <a:chOff x="480" y="816"/>
            <a:chExt cx="384" cy="96"/>
          </a:xfrm>
        </p:grpSpPr>
        <p:sp>
          <p:nvSpPr>
            <p:cNvPr id="1302834" name="Line 306"/>
            <p:cNvSpPr>
              <a:spLocks noChangeShapeType="1"/>
            </p:cNvSpPr>
            <p:nvPr/>
          </p:nvSpPr>
          <p:spPr bwMode="auto">
            <a:xfrm>
              <a:off x="480" y="816"/>
              <a:ext cx="0" cy="96"/>
            </a:xfrm>
            <a:prstGeom prst="line">
              <a:avLst/>
            </a:prstGeom>
            <a:noFill/>
            <a:ln w="28575">
              <a:solidFill>
                <a:schemeClr val="tx1"/>
              </a:solidFill>
              <a:round/>
              <a:headEnd/>
              <a:tailEnd/>
            </a:ln>
            <a:effectLst/>
          </p:spPr>
          <p:txBody>
            <a:bodyPr/>
            <a:lstStyle/>
            <a:p>
              <a:endParaRPr lang="en-US" sz="3200"/>
            </a:p>
          </p:txBody>
        </p:sp>
        <p:sp>
          <p:nvSpPr>
            <p:cNvPr id="1302835" name="Line 307"/>
            <p:cNvSpPr>
              <a:spLocks noChangeShapeType="1"/>
            </p:cNvSpPr>
            <p:nvPr/>
          </p:nvSpPr>
          <p:spPr bwMode="auto">
            <a:xfrm>
              <a:off x="480" y="912"/>
              <a:ext cx="384" cy="0"/>
            </a:xfrm>
            <a:prstGeom prst="line">
              <a:avLst/>
            </a:prstGeom>
            <a:noFill/>
            <a:ln w="28575">
              <a:solidFill>
                <a:schemeClr val="tx1"/>
              </a:solidFill>
              <a:round/>
              <a:headEnd/>
              <a:tailEnd/>
            </a:ln>
            <a:effectLst/>
          </p:spPr>
          <p:txBody>
            <a:bodyPr/>
            <a:lstStyle/>
            <a:p>
              <a:endParaRPr lang="en-US" sz="3200"/>
            </a:p>
          </p:txBody>
        </p:sp>
      </p:grpSp>
      <p:grpSp>
        <p:nvGrpSpPr>
          <p:cNvPr id="7" name="Group 309"/>
          <p:cNvGrpSpPr>
            <a:grpSpLocks/>
          </p:cNvGrpSpPr>
          <p:nvPr/>
        </p:nvGrpSpPr>
        <p:grpSpPr bwMode="auto">
          <a:xfrm>
            <a:off x="1058760" y="685800"/>
            <a:ext cx="5033568" cy="2438400"/>
            <a:chOff x="480" y="432"/>
            <a:chExt cx="2400" cy="1536"/>
          </a:xfrm>
        </p:grpSpPr>
        <p:sp>
          <p:nvSpPr>
            <p:cNvPr id="1302838" name="Line 310"/>
            <p:cNvSpPr>
              <a:spLocks noChangeShapeType="1"/>
            </p:cNvSpPr>
            <p:nvPr/>
          </p:nvSpPr>
          <p:spPr bwMode="auto">
            <a:xfrm>
              <a:off x="2544" y="480"/>
              <a:ext cx="0" cy="864"/>
            </a:xfrm>
            <a:prstGeom prst="line">
              <a:avLst/>
            </a:prstGeom>
            <a:noFill/>
            <a:ln w="12700">
              <a:solidFill>
                <a:schemeClr val="accent1"/>
              </a:solidFill>
              <a:round/>
              <a:headEnd/>
              <a:tailEnd/>
            </a:ln>
            <a:effectLst/>
          </p:spPr>
          <p:txBody>
            <a:bodyPr/>
            <a:lstStyle/>
            <a:p>
              <a:endParaRPr lang="en-US" sz="3200"/>
            </a:p>
          </p:txBody>
        </p:sp>
        <p:grpSp>
          <p:nvGrpSpPr>
            <p:cNvPr id="8" name="Group 311"/>
            <p:cNvGrpSpPr>
              <a:grpSpLocks/>
            </p:cNvGrpSpPr>
            <p:nvPr/>
          </p:nvGrpSpPr>
          <p:grpSpPr bwMode="auto">
            <a:xfrm>
              <a:off x="480" y="480"/>
              <a:ext cx="144" cy="542"/>
              <a:chOff x="480" y="480"/>
              <a:chExt cx="144" cy="542"/>
            </a:xfrm>
          </p:grpSpPr>
          <p:sp>
            <p:nvSpPr>
              <p:cNvPr id="1302840" name="AutoShape 312"/>
              <p:cNvSpPr>
                <a:spLocks noChangeArrowheads="1"/>
              </p:cNvSpPr>
              <p:nvPr/>
            </p:nvSpPr>
            <p:spPr bwMode="auto">
              <a:xfrm rot="5400000" flipH="1">
                <a:off x="336" y="72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1302841" name="Rectangle 313"/>
              <p:cNvSpPr>
                <a:spLocks noChangeArrowheads="1"/>
              </p:cNvSpPr>
              <p:nvPr/>
            </p:nvSpPr>
            <p:spPr bwMode="auto">
              <a:xfrm flipH="1">
                <a:off x="528"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2400"/>
              </a:p>
            </p:txBody>
          </p:sp>
          <p:sp>
            <p:nvSpPr>
              <p:cNvPr id="1302842" name="Rectangle 314"/>
              <p:cNvSpPr>
                <a:spLocks noChangeArrowheads="1"/>
              </p:cNvSpPr>
              <p:nvPr/>
            </p:nvSpPr>
            <p:spPr bwMode="auto">
              <a:xfrm flipH="1">
                <a:off x="528" y="57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2400"/>
              </a:p>
            </p:txBody>
          </p:sp>
          <p:sp>
            <p:nvSpPr>
              <p:cNvPr id="1302843" name="Line 315"/>
              <p:cNvSpPr>
                <a:spLocks noChangeShapeType="1"/>
              </p:cNvSpPr>
              <p:nvPr/>
            </p:nvSpPr>
            <p:spPr bwMode="auto">
              <a:xfrm>
                <a:off x="528" y="480"/>
                <a:ext cx="0" cy="144"/>
              </a:xfrm>
              <a:prstGeom prst="line">
                <a:avLst/>
              </a:prstGeom>
              <a:noFill/>
              <a:ln w="12700">
                <a:solidFill>
                  <a:schemeClr val="accent1"/>
                </a:solidFill>
                <a:round/>
                <a:headEnd/>
                <a:tailEnd/>
              </a:ln>
              <a:effectLst/>
            </p:spPr>
            <p:txBody>
              <a:bodyPr/>
              <a:lstStyle/>
              <a:p>
                <a:endParaRPr lang="en-US" sz="3200"/>
              </a:p>
            </p:txBody>
          </p:sp>
        </p:grpSp>
        <p:sp>
          <p:nvSpPr>
            <p:cNvPr id="1302844" name="Line 316"/>
            <p:cNvSpPr>
              <a:spLocks noChangeShapeType="1"/>
            </p:cNvSpPr>
            <p:nvPr/>
          </p:nvSpPr>
          <p:spPr bwMode="auto">
            <a:xfrm>
              <a:off x="624" y="864"/>
              <a:ext cx="240" cy="0"/>
            </a:xfrm>
            <a:prstGeom prst="line">
              <a:avLst/>
            </a:prstGeom>
            <a:noFill/>
            <a:ln w="28575">
              <a:solidFill>
                <a:schemeClr val="tx1"/>
              </a:solidFill>
              <a:round/>
              <a:headEnd type="triangle" w="med" len="med"/>
              <a:tailEnd/>
            </a:ln>
            <a:effectLst/>
          </p:spPr>
          <p:txBody>
            <a:bodyPr/>
            <a:lstStyle/>
            <a:p>
              <a:endParaRPr lang="en-US" sz="3200"/>
            </a:p>
          </p:txBody>
        </p:sp>
        <p:grpSp>
          <p:nvGrpSpPr>
            <p:cNvPr id="9" name="Group 317"/>
            <p:cNvGrpSpPr>
              <a:grpSpLocks/>
            </p:cNvGrpSpPr>
            <p:nvPr/>
          </p:nvGrpSpPr>
          <p:grpSpPr bwMode="auto">
            <a:xfrm>
              <a:off x="1776" y="864"/>
              <a:ext cx="384" cy="309"/>
              <a:chOff x="1776" y="864"/>
              <a:chExt cx="384" cy="309"/>
            </a:xfrm>
          </p:grpSpPr>
          <p:sp>
            <p:nvSpPr>
              <p:cNvPr id="1302846" name="Oval 318"/>
              <p:cNvSpPr>
                <a:spLocks noChangeArrowheads="1"/>
              </p:cNvSpPr>
              <p:nvPr/>
            </p:nvSpPr>
            <p:spPr bwMode="auto">
              <a:xfrm>
                <a:off x="1776" y="864"/>
                <a:ext cx="384" cy="288"/>
              </a:xfrm>
              <a:prstGeom prst="ellipse">
                <a:avLst/>
              </a:prstGeom>
              <a:noFill/>
              <a:ln w="12700">
                <a:solidFill>
                  <a:schemeClr val="tx1"/>
                </a:solidFill>
                <a:round/>
                <a:headEnd/>
                <a:tailEnd/>
              </a:ln>
              <a:effectLst/>
            </p:spPr>
            <p:txBody>
              <a:bodyPr wrap="none" anchor="ctr"/>
              <a:lstStyle/>
              <a:p>
                <a:endParaRPr lang="en-US" sz="3200"/>
              </a:p>
            </p:txBody>
          </p:sp>
          <p:sp>
            <p:nvSpPr>
              <p:cNvPr id="1302847" name="Rectangle 319"/>
              <p:cNvSpPr>
                <a:spLocks noChangeArrowheads="1"/>
              </p:cNvSpPr>
              <p:nvPr/>
            </p:nvSpPr>
            <p:spPr bwMode="auto">
              <a:xfrm>
                <a:off x="1776" y="885"/>
                <a:ext cx="384"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2000" b="1" dirty="0">
                    <a:solidFill>
                      <a:srgbClr val="000000"/>
                    </a:solidFill>
                  </a:rPr>
                  <a:t>Shift</a:t>
                </a:r>
              </a:p>
              <a:p>
                <a:pPr algn="ctr" defTabSz="904875">
                  <a:lnSpc>
                    <a:spcPts val="1600"/>
                  </a:lnSpc>
                  <a:tabLst>
                    <a:tab pos="452438" algn="l"/>
                    <a:tab pos="904875" algn="l"/>
                    <a:tab pos="1357313" algn="l"/>
                  </a:tabLst>
                </a:pPr>
                <a:r>
                  <a:rPr lang="en-US" sz="2000" b="1" dirty="0">
                    <a:solidFill>
                      <a:srgbClr val="000000"/>
                    </a:solidFill>
                  </a:rPr>
                  <a:t>left 2</a:t>
                </a:r>
              </a:p>
            </p:txBody>
          </p:sp>
        </p:grpSp>
        <p:sp>
          <p:nvSpPr>
            <p:cNvPr id="1302848" name="Line 320"/>
            <p:cNvSpPr>
              <a:spLocks noChangeShapeType="1"/>
            </p:cNvSpPr>
            <p:nvPr/>
          </p:nvSpPr>
          <p:spPr bwMode="auto">
            <a:xfrm>
              <a:off x="528" y="480"/>
              <a:ext cx="2016" cy="0"/>
            </a:xfrm>
            <a:prstGeom prst="line">
              <a:avLst/>
            </a:prstGeom>
            <a:noFill/>
            <a:ln w="12700">
              <a:solidFill>
                <a:schemeClr val="accent1"/>
              </a:solidFill>
              <a:round/>
              <a:headEnd/>
              <a:tailEnd/>
            </a:ln>
            <a:effectLst/>
          </p:spPr>
          <p:txBody>
            <a:bodyPr/>
            <a:lstStyle/>
            <a:p>
              <a:endParaRPr lang="en-US" sz="3200"/>
            </a:p>
          </p:txBody>
        </p:sp>
        <p:sp>
          <p:nvSpPr>
            <p:cNvPr id="1302849" name="Line 321"/>
            <p:cNvSpPr>
              <a:spLocks noChangeShapeType="1"/>
            </p:cNvSpPr>
            <p:nvPr/>
          </p:nvSpPr>
          <p:spPr bwMode="auto">
            <a:xfrm flipH="1">
              <a:off x="624" y="672"/>
              <a:ext cx="1728" cy="0"/>
            </a:xfrm>
            <a:prstGeom prst="line">
              <a:avLst/>
            </a:prstGeom>
            <a:noFill/>
            <a:ln w="28575">
              <a:solidFill>
                <a:schemeClr val="tx1"/>
              </a:solidFill>
              <a:round/>
              <a:headEnd/>
              <a:tailEnd type="triangle" w="med" len="med"/>
            </a:ln>
            <a:effectLst/>
          </p:spPr>
          <p:txBody>
            <a:bodyPr/>
            <a:lstStyle/>
            <a:p>
              <a:endParaRPr lang="en-US" sz="3200"/>
            </a:p>
          </p:txBody>
        </p:sp>
        <p:sp>
          <p:nvSpPr>
            <p:cNvPr id="1302850" name="Rectangle 322"/>
            <p:cNvSpPr>
              <a:spLocks noChangeArrowheads="1"/>
            </p:cNvSpPr>
            <p:nvPr/>
          </p:nvSpPr>
          <p:spPr bwMode="auto">
            <a:xfrm>
              <a:off x="2544" y="432"/>
              <a:ext cx="336" cy="192"/>
            </a:xfrm>
            <a:prstGeom prst="rect">
              <a:avLst/>
            </a:prstGeom>
            <a:noFill/>
            <a:ln w="12700">
              <a:noFill/>
              <a:miter lim="800000"/>
              <a:headEnd/>
              <a:tailEnd/>
            </a:ln>
            <a:effectLst/>
          </p:spPr>
          <p:txBody>
            <a:bodyPr wrap="none" lIns="19050" tIns="26988" rIns="19050" bIns="26988"/>
            <a:lstStyle/>
            <a:p>
              <a:pPr algn="ctr"/>
              <a:r>
                <a:rPr lang="en-US" sz="2000" b="1"/>
                <a:t>Jump</a:t>
              </a:r>
            </a:p>
          </p:txBody>
        </p:sp>
        <p:sp>
          <p:nvSpPr>
            <p:cNvPr id="1302851" name="Line 323"/>
            <p:cNvSpPr>
              <a:spLocks noChangeShapeType="1"/>
            </p:cNvSpPr>
            <p:nvPr/>
          </p:nvSpPr>
          <p:spPr bwMode="auto">
            <a:xfrm>
              <a:off x="1584" y="1008"/>
              <a:ext cx="192" cy="0"/>
            </a:xfrm>
            <a:prstGeom prst="line">
              <a:avLst/>
            </a:prstGeom>
            <a:noFill/>
            <a:ln w="28575">
              <a:solidFill>
                <a:schemeClr val="tx1"/>
              </a:solidFill>
              <a:round/>
              <a:headEnd/>
              <a:tailEnd type="triangle" w="med" len="med"/>
            </a:ln>
            <a:effectLst/>
          </p:spPr>
          <p:txBody>
            <a:bodyPr/>
            <a:lstStyle/>
            <a:p>
              <a:endParaRPr lang="en-US" sz="3200"/>
            </a:p>
          </p:txBody>
        </p:sp>
        <p:sp>
          <p:nvSpPr>
            <p:cNvPr id="1302852" name="Line 324"/>
            <p:cNvSpPr>
              <a:spLocks noChangeShapeType="1"/>
            </p:cNvSpPr>
            <p:nvPr/>
          </p:nvSpPr>
          <p:spPr bwMode="auto">
            <a:xfrm>
              <a:off x="2160" y="1008"/>
              <a:ext cx="192" cy="0"/>
            </a:xfrm>
            <a:prstGeom prst="line">
              <a:avLst/>
            </a:prstGeom>
            <a:noFill/>
            <a:ln w="28575">
              <a:solidFill>
                <a:schemeClr val="tx1"/>
              </a:solidFill>
              <a:round/>
              <a:headEnd/>
              <a:tailEnd/>
            </a:ln>
            <a:effectLst/>
          </p:spPr>
          <p:txBody>
            <a:bodyPr/>
            <a:lstStyle/>
            <a:p>
              <a:endParaRPr lang="en-US" sz="3200"/>
            </a:p>
          </p:txBody>
        </p:sp>
        <p:sp>
          <p:nvSpPr>
            <p:cNvPr id="1302853" name="Line 325"/>
            <p:cNvSpPr>
              <a:spLocks noChangeShapeType="1"/>
            </p:cNvSpPr>
            <p:nvPr/>
          </p:nvSpPr>
          <p:spPr bwMode="auto">
            <a:xfrm flipV="1">
              <a:off x="2352" y="1008"/>
              <a:ext cx="0" cy="528"/>
            </a:xfrm>
            <a:prstGeom prst="line">
              <a:avLst/>
            </a:prstGeom>
            <a:noFill/>
            <a:ln w="12700">
              <a:solidFill>
                <a:schemeClr val="tx1"/>
              </a:solidFill>
              <a:round/>
              <a:headEnd/>
              <a:tailEnd/>
            </a:ln>
            <a:effectLst/>
          </p:spPr>
          <p:txBody>
            <a:bodyPr/>
            <a:lstStyle/>
            <a:p>
              <a:endParaRPr lang="en-US" sz="3200"/>
            </a:p>
          </p:txBody>
        </p:sp>
        <p:sp>
          <p:nvSpPr>
            <p:cNvPr id="1302854" name="Line 326"/>
            <p:cNvSpPr>
              <a:spLocks noChangeShapeType="1"/>
            </p:cNvSpPr>
            <p:nvPr/>
          </p:nvSpPr>
          <p:spPr bwMode="auto">
            <a:xfrm flipV="1">
              <a:off x="2352" y="672"/>
              <a:ext cx="0" cy="336"/>
            </a:xfrm>
            <a:prstGeom prst="line">
              <a:avLst/>
            </a:prstGeom>
            <a:noFill/>
            <a:ln w="28575">
              <a:solidFill>
                <a:schemeClr val="tx1"/>
              </a:solidFill>
              <a:round/>
              <a:headEnd/>
              <a:tailEnd/>
            </a:ln>
            <a:effectLst/>
          </p:spPr>
          <p:txBody>
            <a:bodyPr/>
            <a:lstStyle/>
            <a:p>
              <a:endParaRPr lang="en-US" sz="3200"/>
            </a:p>
          </p:txBody>
        </p:sp>
        <p:sp>
          <p:nvSpPr>
            <p:cNvPr id="1302855" name="Rectangle 327"/>
            <p:cNvSpPr>
              <a:spLocks noChangeArrowheads="1"/>
            </p:cNvSpPr>
            <p:nvPr/>
          </p:nvSpPr>
          <p:spPr bwMode="auto">
            <a:xfrm>
              <a:off x="2112" y="1536"/>
              <a:ext cx="528"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2000" dirty="0"/>
                <a:t>PC+4[31-28]</a:t>
              </a:r>
            </a:p>
          </p:txBody>
        </p:sp>
        <p:sp>
          <p:nvSpPr>
            <p:cNvPr id="1302856" name="Line 328"/>
            <p:cNvSpPr>
              <a:spLocks noChangeShapeType="1"/>
            </p:cNvSpPr>
            <p:nvPr/>
          </p:nvSpPr>
          <p:spPr bwMode="auto">
            <a:xfrm>
              <a:off x="1584" y="1008"/>
              <a:ext cx="0" cy="960"/>
            </a:xfrm>
            <a:prstGeom prst="line">
              <a:avLst/>
            </a:prstGeom>
            <a:noFill/>
            <a:ln w="28575">
              <a:solidFill>
                <a:schemeClr val="tx1"/>
              </a:solidFill>
              <a:round/>
              <a:headEnd/>
              <a:tailEnd/>
            </a:ln>
            <a:effectLst/>
          </p:spPr>
          <p:txBody>
            <a:bodyPr/>
            <a:lstStyle/>
            <a:p>
              <a:endParaRPr lang="en-US" sz="3200"/>
            </a:p>
          </p:txBody>
        </p:sp>
      </p:grpSp>
      <p:sp>
        <p:nvSpPr>
          <p:cNvPr id="226" name="슬라이드 번호 개체 틀 5"/>
          <p:cNvSpPr>
            <a:spLocks noGrp="1"/>
          </p:cNvSpPr>
          <p:nvPr>
            <p:ph type="sldNum" sz="quarter" idx="4294967295"/>
          </p:nvPr>
        </p:nvSpPr>
        <p:spPr>
          <a:xfrm>
            <a:off x="9076950" y="6563667"/>
            <a:ext cx="2743200" cy="216000"/>
          </a:xfrm>
          <a:prstGeom prst="rect">
            <a:avLst/>
          </a:prstGeom>
        </p:spPr>
        <p:txBody>
          <a:bodyPr/>
          <a:lstStyle/>
          <a:p>
            <a:pPr algn="r"/>
            <a:fld id="{5BC373C5-40C0-4198-9E06-0924FC79B413}" type="slidenum">
              <a:rPr lang="ko-KR" altLang="en-US" sz="1400" b="1" smtClean="0"/>
              <a:pPr algn="r"/>
              <a:t>11</a:t>
            </a:fld>
            <a:endParaRPr lang="ko-KR" altLang="en-US" sz="1400" b="1" dirty="0"/>
          </a:p>
        </p:txBody>
      </p:sp>
      <p:sp>
        <p:nvSpPr>
          <p:cNvPr id="13" name="제목 12"/>
          <p:cNvSpPr>
            <a:spLocks noGrp="1"/>
          </p:cNvSpPr>
          <p:nvPr>
            <p:ph type="title"/>
          </p:nvPr>
        </p:nvSpPr>
        <p:spPr/>
        <p:txBody>
          <a:bodyPr/>
          <a:lstStyle/>
          <a:p>
            <a:r>
              <a:rPr lang="en-US" altLang="ko-KR" dirty="0" err="1"/>
              <a:t>Datapath</a:t>
            </a:r>
            <a:r>
              <a:rPr lang="en-US" altLang="ko-KR" dirty="0"/>
              <a:t> Branch and Jump Hardware</a:t>
            </a:r>
            <a:endParaRPr lang="ko-KR" altLang="en-US" dirty="0"/>
          </a:p>
        </p:txBody>
      </p:sp>
      <p:sp>
        <p:nvSpPr>
          <p:cNvPr id="227" name="Oval 10"/>
          <p:cNvSpPr/>
          <p:nvPr/>
        </p:nvSpPr>
        <p:spPr>
          <a:xfrm>
            <a:off x="8097401" y="526258"/>
            <a:ext cx="2665474" cy="2369834"/>
          </a:xfrm>
          <a:prstGeom prst="ellipse">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 Box 79"/>
          <p:cNvSpPr txBox="1">
            <a:spLocks noChangeArrowheads="1"/>
          </p:cNvSpPr>
          <p:nvPr/>
        </p:nvSpPr>
        <p:spPr bwMode="auto">
          <a:xfrm>
            <a:off x="3731855" y="4059079"/>
            <a:ext cx="1099725" cy="369332"/>
          </a:xfrm>
          <a:prstGeom prst="rect">
            <a:avLst/>
          </a:prstGeom>
          <a:noFill/>
          <a:ln w="12700">
            <a:noFill/>
            <a:miter lim="800000"/>
            <a:headEnd/>
            <a:tailEnd/>
          </a:ln>
          <a:effectLst/>
        </p:spPr>
        <p:txBody>
          <a:bodyPr wrap="none">
            <a:spAutoFit/>
          </a:bodyPr>
          <a:lstStyle/>
          <a:p>
            <a:r>
              <a:rPr lang="en-US" dirty="0"/>
              <a:t>Write </a:t>
            </a:r>
            <a:r>
              <a:rPr lang="en-US" sz="1400" dirty="0"/>
              <a:t>Data</a:t>
            </a:r>
            <a:endParaRPr lang="en-US" dirty="0"/>
          </a:p>
        </p:txBody>
      </p:sp>
      <p:sp>
        <p:nvSpPr>
          <p:cNvPr id="229" name="Text Box 80"/>
          <p:cNvSpPr txBox="1">
            <a:spLocks noChangeArrowheads="1"/>
          </p:cNvSpPr>
          <p:nvPr/>
        </p:nvSpPr>
        <p:spPr bwMode="auto">
          <a:xfrm>
            <a:off x="3720283" y="2971801"/>
            <a:ext cx="1193725" cy="369332"/>
          </a:xfrm>
          <a:prstGeom prst="rect">
            <a:avLst/>
          </a:prstGeom>
          <a:noFill/>
          <a:ln w="12700">
            <a:noFill/>
            <a:miter lim="800000"/>
            <a:headEnd/>
            <a:tailEnd/>
          </a:ln>
          <a:effectLst/>
        </p:spPr>
        <p:txBody>
          <a:bodyPr wrap="none">
            <a:spAutoFit/>
          </a:bodyPr>
          <a:lstStyle/>
          <a:p>
            <a:r>
              <a:rPr lang="en-US" dirty="0"/>
              <a:t>Read </a:t>
            </a:r>
            <a:r>
              <a:rPr lang="en-US" sz="1400" dirty="0" err="1"/>
              <a:t>Addr</a:t>
            </a:r>
            <a:r>
              <a:rPr lang="en-US" sz="1400" dirty="0"/>
              <a:t> 1</a:t>
            </a:r>
            <a:endParaRPr lang="en-US" dirty="0"/>
          </a:p>
        </p:txBody>
      </p:sp>
      <p:sp>
        <p:nvSpPr>
          <p:cNvPr id="230" name="Text Box 81"/>
          <p:cNvSpPr txBox="1">
            <a:spLocks noChangeArrowheads="1"/>
          </p:cNvSpPr>
          <p:nvPr/>
        </p:nvSpPr>
        <p:spPr bwMode="auto">
          <a:xfrm>
            <a:off x="3720283" y="3352801"/>
            <a:ext cx="1193725" cy="369332"/>
          </a:xfrm>
          <a:prstGeom prst="rect">
            <a:avLst/>
          </a:prstGeom>
          <a:noFill/>
          <a:ln w="12700">
            <a:noFill/>
            <a:miter lim="800000"/>
            <a:headEnd/>
            <a:tailEnd/>
          </a:ln>
          <a:effectLst/>
        </p:spPr>
        <p:txBody>
          <a:bodyPr wrap="none">
            <a:spAutoFit/>
          </a:bodyPr>
          <a:lstStyle/>
          <a:p>
            <a:r>
              <a:rPr lang="en-US" dirty="0"/>
              <a:t>Read </a:t>
            </a:r>
            <a:r>
              <a:rPr lang="en-US" sz="1400" dirty="0" err="1"/>
              <a:t>Addr</a:t>
            </a:r>
            <a:r>
              <a:rPr lang="en-US" sz="1400" dirty="0"/>
              <a:t> 2</a:t>
            </a:r>
            <a:endParaRPr lang="en-US" dirty="0"/>
          </a:p>
        </p:txBody>
      </p:sp>
      <p:sp>
        <p:nvSpPr>
          <p:cNvPr id="231" name="Text Box 82"/>
          <p:cNvSpPr txBox="1">
            <a:spLocks noChangeArrowheads="1"/>
          </p:cNvSpPr>
          <p:nvPr/>
        </p:nvSpPr>
        <p:spPr bwMode="auto">
          <a:xfrm>
            <a:off x="3720283" y="3733800"/>
            <a:ext cx="1114792" cy="369332"/>
          </a:xfrm>
          <a:prstGeom prst="rect">
            <a:avLst/>
          </a:prstGeom>
          <a:noFill/>
          <a:ln w="12700">
            <a:noFill/>
            <a:miter lim="800000"/>
            <a:headEnd/>
            <a:tailEnd/>
          </a:ln>
          <a:effectLst/>
        </p:spPr>
        <p:txBody>
          <a:bodyPr wrap="none">
            <a:spAutoFit/>
          </a:bodyPr>
          <a:lstStyle/>
          <a:p>
            <a:r>
              <a:rPr lang="en-US" dirty="0"/>
              <a:t>Write </a:t>
            </a:r>
            <a:r>
              <a:rPr lang="en-US" sz="1400" dirty="0" err="1"/>
              <a:t>Addr</a:t>
            </a:r>
            <a:endParaRPr lang="en-US" dirty="0"/>
          </a:p>
        </p:txBody>
      </p:sp>
      <p:sp>
        <p:nvSpPr>
          <p:cNvPr id="232" name="Text Box 84"/>
          <p:cNvSpPr txBox="1">
            <a:spLocks noChangeArrowheads="1"/>
          </p:cNvSpPr>
          <p:nvPr/>
        </p:nvSpPr>
        <p:spPr bwMode="auto">
          <a:xfrm>
            <a:off x="4708637" y="3056605"/>
            <a:ext cx="768544" cy="584775"/>
          </a:xfrm>
          <a:prstGeom prst="rect">
            <a:avLst/>
          </a:prstGeom>
          <a:noFill/>
          <a:ln w="12700">
            <a:noFill/>
            <a:miter lim="800000"/>
            <a:headEnd/>
            <a:tailEnd/>
          </a:ln>
          <a:effectLst/>
        </p:spPr>
        <p:txBody>
          <a:bodyPr wrap="none">
            <a:spAutoFit/>
          </a:bodyPr>
          <a:lstStyle/>
          <a:p>
            <a:pPr algn="r"/>
            <a:r>
              <a:rPr lang="en-US" sz="1600" dirty="0"/>
              <a:t>Read</a:t>
            </a:r>
          </a:p>
          <a:p>
            <a:pPr algn="r"/>
            <a:r>
              <a:rPr lang="en-US" sz="1600" dirty="0"/>
              <a:t> Data 1</a:t>
            </a:r>
          </a:p>
        </p:txBody>
      </p:sp>
      <p:sp>
        <p:nvSpPr>
          <p:cNvPr id="233" name="Text Box 85"/>
          <p:cNvSpPr txBox="1">
            <a:spLocks noChangeArrowheads="1"/>
          </p:cNvSpPr>
          <p:nvPr/>
        </p:nvSpPr>
        <p:spPr bwMode="auto">
          <a:xfrm>
            <a:off x="4725052" y="3798332"/>
            <a:ext cx="768544" cy="584775"/>
          </a:xfrm>
          <a:prstGeom prst="rect">
            <a:avLst/>
          </a:prstGeom>
          <a:noFill/>
          <a:ln w="12700">
            <a:noFill/>
            <a:miter lim="800000"/>
            <a:headEnd/>
            <a:tailEnd/>
          </a:ln>
          <a:effectLst/>
        </p:spPr>
        <p:txBody>
          <a:bodyPr wrap="none">
            <a:spAutoFit/>
          </a:bodyPr>
          <a:lstStyle/>
          <a:p>
            <a:pPr algn="r"/>
            <a:r>
              <a:rPr lang="en-US" sz="1600" dirty="0"/>
              <a:t>Read</a:t>
            </a:r>
          </a:p>
          <a:p>
            <a:pPr algn="r"/>
            <a:r>
              <a:rPr lang="en-US" sz="1600" dirty="0"/>
              <a:t> Data 2</a:t>
            </a:r>
          </a:p>
        </p:txBody>
      </p:sp>
      <p:sp>
        <p:nvSpPr>
          <p:cNvPr id="234" name="Text Box 109"/>
          <p:cNvSpPr txBox="1">
            <a:spLocks noChangeArrowheads="1"/>
          </p:cNvSpPr>
          <p:nvPr/>
        </p:nvSpPr>
        <p:spPr bwMode="auto">
          <a:xfrm>
            <a:off x="9139736" y="3657601"/>
            <a:ext cx="850426" cy="338554"/>
          </a:xfrm>
          <a:prstGeom prst="rect">
            <a:avLst/>
          </a:prstGeom>
          <a:noFill/>
          <a:ln w="12700">
            <a:noFill/>
            <a:miter lim="800000"/>
            <a:headEnd/>
            <a:tailEnd/>
          </a:ln>
          <a:effectLst/>
        </p:spPr>
        <p:txBody>
          <a:bodyPr wrap="none">
            <a:spAutoFit/>
          </a:bodyPr>
          <a:lstStyle/>
          <a:p>
            <a:r>
              <a:rPr lang="en-US" sz="1600" dirty="0"/>
              <a:t>Address</a:t>
            </a:r>
          </a:p>
        </p:txBody>
      </p:sp>
      <p:sp>
        <p:nvSpPr>
          <p:cNvPr id="235" name="Text Box 110"/>
          <p:cNvSpPr txBox="1">
            <a:spLocks noChangeArrowheads="1"/>
          </p:cNvSpPr>
          <p:nvPr/>
        </p:nvSpPr>
        <p:spPr bwMode="auto">
          <a:xfrm>
            <a:off x="9126312" y="3992557"/>
            <a:ext cx="1082540" cy="338554"/>
          </a:xfrm>
          <a:prstGeom prst="rect">
            <a:avLst/>
          </a:prstGeom>
          <a:noFill/>
          <a:ln w="12700">
            <a:noFill/>
            <a:miter lim="800000"/>
            <a:headEnd/>
            <a:tailEnd/>
          </a:ln>
          <a:effectLst/>
        </p:spPr>
        <p:txBody>
          <a:bodyPr wrap="none">
            <a:spAutoFit/>
          </a:bodyPr>
          <a:lstStyle/>
          <a:p>
            <a:r>
              <a:rPr lang="en-US" sz="1600" dirty="0"/>
              <a:t>Write Data</a:t>
            </a:r>
          </a:p>
        </p:txBody>
      </p:sp>
      <p:sp>
        <p:nvSpPr>
          <p:cNvPr id="236" name="Text Box 111"/>
          <p:cNvSpPr txBox="1">
            <a:spLocks noChangeArrowheads="1"/>
          </p:cNvSpPr>
          <p:nvPr/>
        </p:nvSpPr>
        <p:spPr bwMode="auto">
          <a:xfrm>
            <a:off x="10196545" y="3720648"/>
            <a:ext cx="601062" cy="584775"/>
          </a:xfrm>
          <a:prstGeom prst="rect">
            <a:avLst/>
          </a:prstGeom>
          <a:noFill/>
          <a:ln w="12700">
            <a:noFill/>
            <a:miter lim="800000"/>
            <a:headEnd/>
            <a:tailEnd/>
          </a:ln>
          <a:effectLst/>
        </p:spPr>
        <p:txBody>
          <a:bodyPr wrap="none">
            <a:spAutoFit/>
          </a:bodyPr>
          <a:lstStyle/>
          <a:p>
            <a:r>
              <a:rPr lang="en-US" sz="1600" dirty="0"/>
              <a:t>Read</a:t>
            </a:r>
          </a:p>
          <a:p>
            <a:r>
              <a:rPr lang="en-US" sz="1600" dirty="0"/>
              <a:t>Data</a:t>
            </a:r>
          </a:p>
        </p:txBody>
      </p:sp>
    </p:spTree>
    <p:extLst>
      <p:ext uri="{BB962C8B-B14F-4D97-AF65-F5344CB8AC3E}">
        <p14:creationId xmlns:p14="http://schemas.microsoft.com/office/powerpoint/2010/main" val="3168468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771" name="Rectangle 3"/>
          <p:cNvSpPr>
            <a:spLocks noGrp="1" noChangeArrowheads="1"/>
          </p:cNvSpPr>
          <p:nvPr>
            <p:ph sz="quarter" idx="1"/>
          </p:nvPr>
        </p:nvSpPr>
        <p:spPr>
          <a:xfrm>
            <a:off x="50450" y="881282"/>
            <a:ext cx="12074876" cy="7145338"/>
          </a:xfrm>
        </p:spPr>
        <p:txBody>
          <a:bodyPr>
            <a:noAutofit/>
          </a:bodyPr>
          <a:lstStyle/>
          <a:p>
            <a:pPr algn="l">
              <a:lnSpc>
                <a:spcPct val="95000"/>
              </a:lnSpc>
              <a:buFont typeface="Wingdings" panose="05000000000000000000" pitchFamily="2" charset="2"/>
              <a:buChar char="l"/>
            </a:pPr>
            <a:r>
              <a:rPr lang="en-US" dirty="0">
                <a:solidFill>
                  <a:srgbClr val="FF0000"/>
                </a:solidFill>
              </a:rPr>
              <a:t>Solution 1: </a:t>
            </a:r>
            <a:r>
              <a:rPr lang="en-US" dirty="0"/>
              <a:t>Move the branch decision hardware back to the EX stage</a:t>
            </a:r>
          </a:p>
          <a:p>
            <a:pPr>
              <a:lnSpc>
                <a:spcPct val="95000"/>
              </a:lnSpc>
              <a:buFont typeface="Wingdings" panose="05000000000000000000" pitchFamily="2" charset="2"/>
              <a:buChar char="l"/>
            </a:pPr>
            <a:r>
              <a:rPr lang="en-US" dirty="0">
                <a:solidFill>
                  <a:srgbClr val="FF0000"/>
                </a:solidFill>
              </a:rPr>
              <a:t>Solution 2: </a:t>
            </a:r>
            <a:r>
              <a:rPr lang="en-US" dirty="0"/>
              <a:t>Add hardware to compute the branch target address and evaluate the branch decision in the ID stage</a:t>
            </a:r>
          </a:p>
          <a:p>
            <a:pPr lvl="1" algn="l">
              <a:lnSpc>
                <a:spcPct val="95000"/>
              </a:lnSpc>
              <a:buFont typeface="Wingdings" panose="05000000000000000000" pitchFamily="2" charset="2"/>
              <a:buChar char="Ø"/>
            </a:pPr>
            <a:r>
              <a:rPr lang="en-US" sz="2800" dirty="0"/>
              <a:t>Reduces the number of stall (flush) cycles to </a:t>
            </a:r>
            <a:r>
              <a:rPr lang="en-US" sz="2800" b="1" dirty="0"/>
              <a:t>one</a:t>
            </a:r>
          </a:p>
          <a:p>
            <a:pPr lvl="2" algn="l">
              <a:lnSpc>
                <a:spcPct val="95000"/>
              </a:lnSpc>
              <a:buFont typeface="Wingdings" panose="05000000000000000000" pitchFamily="2" charset="2"/>
              <a:buChar char="u"/>
            </a:pPr>
            <a:r>
              <a:rPr lang="en-US" sz="2800" dirty="0"/>
              <a:t>like with jumps</a:t>
            </a:r>
          </a:p>
          <a:p>
            <a:pPr lvl="2" algn="l">
              <a:lnSpc>
                <a:spcPct val="95000"/>
              </a:lnSpc>
              <a:buFont typeface="Wingdings" panose="05000000000000000000" pitchFamily="2" charset="2"/>
              <a:buChar char="u"/>
            </a:pPr>
            <a:r>
              <a:rPr lang="en-US" sz="2800" dirty="0"/>
              <a:t>But now need to add </a:t>
            </a:r>
            <a:r>
              <a:rPr lang="en-US" sz="2800" dirty="0">
                <a:solidFill>
                  <a:schemeClr val="accent5">
                    <a:lumMod val="50000"/>
                  </a:schemeClr>
                </a:solidFill>
              </a:rPr>
              <a:t>forwarding hardware </a:t>
            </a:r>
            <a:r>
              <a:rPr lang="en-US" sz="2800" dirty="0"/>
              <a:t>in ID stage</a:t>
            </a:r>
          </a:p>
          <a:p>
            <a:pPr lvl="1" algn="l">
              <a:lnSpc>
                <a:spcPct val="95000"/>
              </a:lnSpc>
              <a:buFont typeface="Wingdings" panose="05000000000000000000" pitchFamily="2" charset="2"/>
              <a:buChar char="Ø"/>
            </a:pPr>
            <a:r>
              <a:rPr lang="en-US" sz="2800" dirty="0"/>
              <a:t>Computing branch target address can be done in parallel with </a:t>
            </a:r>
            <a:r>
              <a:rPr lang="en-US" sz="2800" dirty="0" err="1"/>
              <a:t>RegFile</a:t>
            </a:r>
            <a:r>
              <a:rPr lang="en-US" sz="2800" dirty="0"/>
              <a:t> read (done for all instructions – only used when needed)</a:t>
            </a:r>
          </a:p>
          <a:p>
            <a:pPr lvl="1" algn="l">
              <a:lnSpc>
                <a:spcPct val="95000"/>
              </a:lnSpc>
              <a:buFont typeface="Wingdings" panose="05000000000000000000" pitchFamily="2" charset="2"/>
              <a:buChar char="Ø"/>
            </a:pPr>
            <a:r>
              <a:rPr lang="en-US" sz="2800" dirty="0"/>
              <a:t>Comparing the registers can’t be done until after </a:t>
            </a:r>
            <a:r>
              <a:rPr lang="en-US" sz="2800" dirty="0" err="1"/>
              <a:t>RegFile</a:t>
            </a:r>
            <a:r>
              <a:rPr lang="en-US" sz="2800" dirty="0"/>
              <a:t> read, so comparing &amp; updating the PC adds a mux, a comparator, &amp; an </a:t>
            </a:r>
            <a:r>
              <a:rPr lang="en-US" sz="2800" dirty="0">
                <a:latin typeface="Courier New" pitchFamily="49" charset="0"/>
              </a:rPr>
              <a:t>and</a:t>
            </a:r>
            <a:r>
              <a:rPr lang="en-US" sz="2800" dirty="0"/>
              <a:t> gate to the ID timing path</a:t>
            </a:r>
          </a:p>
          <a:p>
            <a:pPr algn="l">
              <a:lnSpc>
                <a:spcPct val="95000"/>
              </a:lnSpc>
              <a:buFont typeface="Wingdings" panose="05000000000000000000" pitchFamily="2" charset="2"/>
              <a:buChar char="l"/>
            </a:pPr>
            <a:r>
              <a:rPr lang="en-US" dirty="0"/>
              <a:t>For deeper pipelines, branch decision points can be even </a:t>
            </a:r>
            <a:r>
              <a:rPr lang="en-US" i="1" dirty="0"/>
              <a:t>later</a:t>
            </a:r>
            <a:r>
              <a:rPr lang="en-US" dirty="0"/>
              <a:t> in the pipeline, incurring more stalls</a:t>
            </a:r>
          </a:p>
        </p:txBody>
      </p:sp>
      <p:sp>
        <p:nvSpPr>
          <p:cNvPr id="10" name="슬라이드 번호 개체 틀 5"/>
          <p:cNvSpPr>
            <a:spLocks noGrp="1"/>
          </p:cNvSpPr>
          <p:nvPr>
            <p:ph type="sldNum" sz="quarter" idx="4294967295"/>
          </p:nvPr>
        </p:nvSpPr>
        <p:spPr>
          <a:xfrm>
            <a:off x="9076950" y="6563667"/>
            <a:ext cx="2743200" cy="216000"/>
          </a:xfrm>
          <a:prstGeom prst="rect">
            <a:avLst/>
          </a:prstGeom>
        </p:spPr>
        <p:txBody>
          <a:bodyPr/>
          <a:lstStyle/>
          <a:p>
            <a:pPr algn="r"/>
            <a:fld id="{5BC373C5-40C0-4198-9E06-0924FC79B413}" type="slidenum">
              <a:rPr lang="ko-KR" altLang="en-US" sz="1400" b="1" smtClean="0"/>
              <a:pPr algn="r"/>
              <a:t>12</a:t>
            </a:fld>
            <a:endParaRPr lang="ko-KR" altLang="en-US" sz="1400" b="1" dirty="0"/>
          </a:p>
        </p:txBody>
      </p:sp>
      <p:sp>
        <p:nvSpPr>
          <p:cNvPr id="4" name="제목 3"/>
          <p:cNvSpPr>
            <a:spLocks noGrp="1"/>
          </p:cNvSpPr>
          <p:nvPr>
            <p:ph type="title"/>
          </p:nvPr>
        </p:nvSpPr>
        <p:spPr/>
        <p:txBody>
          <a:bodyPr/>
          <a:lstStyle/>
          <a:p>
            <a:r>
              <a:rPr lang="en-US" altLang="ko-KR" dirty="0"/>
              <a:t>Moving Branch Decisions Earlier in Pipe</a:t>
            </a:r>
            <a:endParaRPr lang="ko-KR" altLang="en-US" dirty="0"/>
          </a:p>
        </p:txBody>
      </p:sp>
    </p:spTree>
    <p:extLst>
      <p:ext uri="{BB962C8B-B14F-4D97-AF65-F5344CB8AC3E}">
        <p14:creationId xmlns:p14="http://schemas.microsoft.com/office/powerpoint/2010/main" val="369439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277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277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1277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1277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277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12771">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1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826737" y="2390058"/>
            <a:ext cx="10782168" cy="480131"/>
          </a:xfrm>
        </p:spPr>
        <p:txBody>
          <a:bodyPr/>
          <a:lstStyle/>
          <a:p>
            <a:pPr lvl="0"/>
            <a:r>
              <a:rPr lang="en-US" altLang="ko-KR" dirty="0"/>
              <a:t>Explain control hazards and why they occur in the pipelined processors</a:t>
            </a:r>
            <a:endParaRPr lang="ko-KR" altLang="en-US" dirty="0"/>
          </a:p>
        </p:txBody>
      </p:sp>
      <p:sp>
        <p:nvSpPr>
          <p:cNvPr id="3" name="텍스트 개체 틀 2"/>
          <p:cNvSpPr>
            <a:spLocks noGrp="1"/>
          </p:cNvSpPr>
          <p:nvPr>
            <p:ph type="body" sz="quarter" idx="13"/>
          </p:nvPr>
        </p:nvSpPr>
        <p:spPr>
          <a:xfrm>
            <a:off x="826737" y="4170602"/>
            <a:ext cx="10782168" cy="480131"/>
          </a:xfrm>
        </p:spPr>
        <p:txBody>
          <a:bodyPr/>
          <a:lstStyle/>
          <a:p>
            <a:pPr lvl="0"/>
            <a:r>
              <a:rPr lang="en-US" altLang="ko-KR" dirty="0"/>
              <a:t>List the simplest solution to fix control hazards</a:t>
            </a:r>
            <a:endParaRPr lang="ko-KR" altLang="en-US" dirty="0"/>
          </a:p>
        </p:txBody>
      </p:sp>
      <p:sp>
        <p:nvSpPr>
          <p:cNvPr id="4" name="텍스트 개체 틀 3"/>
          <p:cNvSpPr>
            <a:spLocks noGrp="1"/>
          </p:cNvSpPr>
          <p:nvPr>
            <p:ph type="body" sz="quarter" idx="10"/>
          </p:nvPr>
        </p:nvSpPr>
        <p:spPr/>
        <p:txBody>
          <a:bodyPr/>
          <a:lstStyle/>
          <a:p>
            <a:r>
              <a:rPr kumimoji="1" lang="en-US" altLang="ko-KR" dirty="0"/>
              <a:t>Quiz / Assignments</a:t>
            </a:r>
            <a:endParaRPr kumimoji="1" lang="ko-KR" altLang="en-US" dirty="0"/>
          </a:p>
        </p:txBody>
      </p:sp>
      <p:sp>
        <p:nvSpPr>
          <p:cNvPr id="6" name="슬라이드 번호 개체 틀 5"/>
          <p:cNvSpPr>
            <a:spLocks noGrp="1"/>
          </p:cNvSpPr>
          <p:nvPr>
            <p:ph type="sldNum" sz="quarter" idx="4294967295"/>
          </p:nvPr>
        </p:nvSpPr>
        <p:spPr>
          <a:xfrm>
            <a:off x="9076950" y="6563667"/>
            <a:ext cx="2743200" cy="216000"/>
          </a:xfrm>
          <a:prstGeom prst="rect">
            <a:avLst/>
          </a:prstGeom>
        </p:spPr>
        <p:txBody>
          <a:bodyPr/>
          <a:lstStyle/>
          <a:p>
            <a:pPr algn="r"/>
            <a:fld id="{5BC373C5-40C0-4198-9E06-0924FC79B413}" type="slidenum">
              <a:rPr lang="ko-KR" altLang="en-US" sz="1400" b="1" smtClean="0"/>
              <a:pPr algn="r"/>
              <a:t>13</a:t>
            </a:fld>
            <a:endParaRPr lang="ko-KR" altLang="en-US" sz="1400" b="1" dirty="0"/>
          </a:p>
        </p:txBody>
      </p:sp>
    </p:spTree>
    <p:extLst>
      <p:ext uri="{BB962C8B-B14F-4D97-AF65-F5344CB8AC3E}">
        <p14:creationId xmlns:p14="http://schemas.microsoft.com/office/powerpoint/2010/main" val="155087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p:txBody>
          <a:bodyPr/>
          <a:lstStyle/>
          <a:p>
            <a:r>
              <a:rPr kumimoji="1" lang="en-US" altLang="ko-KR" dirty="0"/>
              <a:t>Control Hazards</a:t>
            </a:r>
          </a:p>
        </p:txBody>
      </p:sp>
      <p:sp>
        <p:nvSpPr>
          <p:cNvPr id="3" name="텍스트 개체 틀 2"/>
          <p:cNvSpPr>
            <a:spLocks noGrp="1"/>
          </p:cNvSpPr>
          <p:nvPr>
            <p:ph type="body" sz="quarter" idx="12"/>
          </p:nvPr>
        </p:nvSpPr>
        <p:spPr/>
        <p:txBody>
          <a:bodyPr/>
          <a:lstStyle/>
          <a:p>
            <a:r>
              <a:rPr kumimoji="1" lang="en-US" altLang="ko-KR" dirty="0"/>
              <a:t>Stalls and Early Branch Decisions</a:t>
            </a:r>
            <a:endParaRPr kumimoji="1" lang="ko-KR" altLang="en-US" dirty="0"/>
          </a:p>
        </p:txBody>
      </p:sp>
      <p:sp>
        <p:nvSpPr>
          <p:cNvPr id="7" name="텍스트 개체 틀 6"/>
          <p:cNvSpPr>
            <a:spLocks noGrp="1"/>
          </p:cNvSpPr>
          <p:nvPr>
            <p:ph type="body" sz="quarter" idx="10"/>
          </p:nvPr>
        </p:nvSpPr>
        <p:spPr/>
        <p:txBody>
          <a:bodyPr/>
          <a:lstStyle/>
          <a:p>
            <a:r>
              <a:rPr kumimoji="1" lang="en-US" altLang="ko-KR" dirty="0"/>
              <a:t>Summary</a:t>
            </a:r>
            <a:endParaRPr kumimoji="1" lang="ko-KR" altLang="en-US" dirty="0"/>
          </a:p>
        </p:txBody>
      </p:sp>
      <p:sp>
        <p:nvSpPr>
          <p:cNvPr id="6" name="슬라이드 번호 개체 틀 5"/>
          <p:cNvSpPr>
            <a:spLocks noGrp="1"/>
          </p:cNvSpPr>
          <p:nvPr>
            <p:ph type="sldNum" sz="quarter" idx="4294967295"/>
          </p:nvPr>
        </p:nvSpPr>
        <p:spPr>
          <a:xfrm>
            <a:off x="9076950" y="6563667"/>
            <a:ext cx="2743200" cy="216000"/>
          </a:xfrm>
          <a:prstGeom prst="rect">
            <a:avLst/>
          </a:prstGeom>
        </p:spPr>
        <p:txBody>
          <a:bodyPr/>
          <a:lstStyle/>
          <a:p>
            <a:pPr algn="r"/>
            <a:fld id="{5BC373C5-40C0-4198-9E06-0924FC79B413}" type="slidenum">
              <a:rPr lang="ko-KR" altLang="en-US" sz="1400" b="1" smtClean="0"/>
              <a:pPr algn="r"/>
              <a:t>14</a:t>
            </a:fld>
            <a:endParaRPr lang="ko-KR" altLang="en-US" sz="1400" b="1" dirty="0"/>
          </a:p>
        </p:txBody>
      </p:sp>
    </p:spTree>
    <p:extLst>
      <p:ext uri="{BB962C8B-B14F-4D97-AF65-F5344CB8AC3E}">
        <p14:creationId xmlns:p14="http://schemas.microsoft.com/office/powerpoint/2010/main" val="109373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텍스트 개체 틀 13"/>
          <p:cNvSpPr>
            <a:spLocks noGrp="1"/>
          </p:cNvSpPr>
          <p:nvPr>
            <p:ph type="body" sz="quarter" idx="10"/>
          </p:nvPr>
        </p:nvSpPr>
        <p:spPr/>
        <p:txBody>
          <a:bodyPr/>
          <a:lstStyle/>
          <a:p>
            <a:r>
              <a:rPr lang="en-US" altLang="ko-KR" dirty="0"/>
              <a:t>Agenda</a:t>
            </a:r>
            <a:endParaRPr lang="ko-KR" altLang="en-US" dirty="0"/>
          </a:p>
        </p:txBody>
      </p:sp>
      <p:sp>
        <p:nvSpPr>
          <p:cNvPr id="15" name="내용 개체 틀 4"/>
          <p:cNvSpPr txBox="1">
            <a:spLocks/>
          </p:cNvSpPr>
          <p:nvPr/>
        </p:nvSpPr>
        <p:spPr>
          <a:xfrm>
            <a:off x="608135" y="2025651"/>
            <a:ext cx="11687907" cy="4127500"/>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kumimoji="1" lang="en-US" altLang="ko-KR" dirty="0"/>
              <a:t>Structural Hazard</a:t>
            </a:r>
          </a:p>
          <a:p>
            <a:pPr marL="514350" indent="-514350">
              <a:buFont typeface="+mj-lt"/>
              <a:buAutoNum type="arabicPeriod"/>
            </a:pPr>
            <a:endParaRPr kumimoji="1" lang="en-US" altLang="ko-KR" dirty="0"/>
          </a:p>
          <a:p>
            <a:pPr marL="514350" indent="-514350">
              <a:buFont typeface="+mj-lt"/>
              <a:buAutoNum type="arabicPeriod"/>
            </a:pPr>
            <a:r>
              <a:rPr kumimoji="1" lang="en-US" altLang="ko-KR" dirty="0"/>
              <a:t>Data Hazard</a:t>
            </a:r>
          </a:p>
          <a:p>
            <a:pPr marL="514350" indent="-514350">
              <a:buFont typeface="+mj-lt"/>
              <a:buAutoNum type="arabicPeriod"/>
            </a:pPr>
            <a:endParaRPr kumimoji="1" lang="en-US" altLang="ko-KR" dirty="0"/>
          </a:p>
          <a:p>
            <a:pPr marL="514350" indent="-514350">
              <a:buFont typeface="+mj-lt"/>
              <a:buAutoNum type="arabicPeriod"/>
            </a:pPr>
            <a:r>
              <a:rPr kumimoji="1" lang="en-US" altLang="ko-KR" b="1" dirty="0"/>
              <a:t>Control Hazard</a:t>
            </a:r>
          </a:p>
        </p:txBody>
      </p:sp>
      <p:sp>
        <p:nvSpPr>
          <p:cNvPr id="5" name="슬라이드 번호 개체 틀 5"/>
          <p:cNvSpPr>
            <a:spLocks noGrp="1"/>
          </p:cNvSpPr>
          <p:nvPr>
            <p:ph type="sldNum" sz="quarter" idx="4294967295"/>
          </p:nvPr>
        </p:nvSpPr>
        <p:spPr>
          <a:xfrm>
            <a:off x="9076950" y="6563667"/>
            <a:ext cx="2743200" cy="216000"/>
          </a:xfrm>
          <a:prstGeom prst="rect">
            <a:avLst/>
          </a:prstGeom>
        </p:spPr>
        <p:txBody>
          <a:bodyPr/>
          <a:lstStyle/>
          <a:p>
            <a:pPr algn="r"/>
            <a:fld id="{5BC373C5-40C0-4198-9E06-0924FC79B413}" type="slidenum">
              <a:rPr lang="ko-KR" altLang="en-US" sz="1400" b="1" smtClean="0"/>
              <a:pPr algn="r"/>
              <a:t>2</a:t>
            </a:fld>
            <a:endParaRPr lang="ko-KR" altLang="en-US" sz="1400" b="1" dirty="0"/>
          </a:p>
        </p:txBody>
      </p:sp>
    </p:spTree>
    <p:extLst>
      <p:ext uri="{BB962C8B-B14F-4D97-AF65-F5344CB8AC3E}">
        <p14:creationId xmlns:p14="http://schemas.microsoft.com/office/powerpoint/2010/main" val="148521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4316433" y="2408846"/>
            <a:ext cx="3559179" cy="646331"/>
          </a:xfrm>
        </p:spPr>
        <p:txBody>
          <a:bodyPr/>
          <a:lstStyle/>
          <a:p>
            <a:r>
              <a:rPr kumimoji="1" lang="en-US" altLang="ko-KR" dirty="0"/>
              <a:t>Control Hazards</a:t>
            </a:r>
            <a:endParaRPr kumimoji="1" lang="ko-KR" altLang="en-US" dirty="0"/>
          </a:p>
        </p:txBody>
      </p:sp>
      <p:sp>
        <p:nvSpPr>
          <p:cNvPr id="2" name="텍스트 개체 틀 1"/>
          <p:cNvSpPr>
            <a:spLocks noGrp="1"/>
          </p:cNvSpPr>
          <p:nvPr>
            <p:ph type="body" sz="quarter" idx="10"/>
          </p:nvPr>
        </p:nvSpPr>
        <p:spPr>
          <a:xfrm>
            <a:off x="63500" y="63500"/>
            <a:ext cx="1196481" cy="480131"/>
          </a:xfrm>
        </p:spPr>
        <p:txBody>
          <a:bodyPr/>
          <a:lstStyle/>
          <a:p>
            <a:r>
              <a:rPr lang="en-US" altLang="ko-KR" dirty="0"/>
              <a:t>Hazard</a:t>
            </a:r>
            <a:endParaRPr lang="ko-KR" altLang="en-US" dirty="0"/>
          </a:p>
        </p:txBody>
      </p:sp>
    </p:spTree>
    <p:extLst>
      <p:ext uri="{BB962C8B-B14F-4D97-AF65-F5344CB8AC3E}">
        <p14:creationId xmlns:p14="http://schemas.microsoft.com/office/powerpoint/2010/main" val="116288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3" name="Rectangle 3"/>
          <p:cNvSpPr>
            <a:spLocks noGrp="1" noChangeArrowheads="1"/>
          </p:cNvSpPr>
          <p:nvPr>
            <p:ph sz="quarter" idx="1"/>
          </p:nvPr>
        </p:nvSpPr>
        <p:spPr>
          <a:xfrm>
            <a:off x="209549" y="845166"/>
            <a:ext cx="12049717" cy="6267450"/>
          </a:xfrm>
        </p:spPr>
        <p:txBody>
          <a:bodyPr>
            <a:noAutofit/>
          </a:bodyPr>
          <a:lstStyle/>
          <a:p>
            <a:pPr>
              <a:buFont typeface="Wingdings" panose="05000000000000000000" pitchFamily="2" charset="2"/>
              <a:buChar char="l"/>
            </a:pPr>
            <a:r>
              <a:rPr lang="en-US" sz="3000" dirty="0"/>
              <a:t>When the flow of instruction addresses is not sequential (i.e., PC = PC + 4); incurred by change of flow instructions</a:t>
            </a:r>
          </a:p>
          <a:p>
            <a:pPr lvl="1">
              <a:buFont typeface="Wingdings" panose="05000000000000000000" pitchFamily="2" charset="2"/>
              <a:buChar char="Ø"/>
            </a:pPr>
            <a:r>
              <a:rPr lang="en-US" sz="2800" dirty="0"/>
              <a:t>Conditional branches (</a:t>
            </a:r>
            <a:r>
              <a:rPr lang="en-US" sz="2800" b="1" dirty="0" err="1">
                <a:latin typeface="Courier New" pitchFamily="49" charset="0"/>
              </a:rPr>
              <a:t>beq</a:t>
            </a:r>
            <a:r>
              <a:rPr lang="en-US" sz="2800" b="1" dirty="0"/>
              <a:t>, </a:t>
            </a:r>
            <a:r>
              <a:rPr lang="en-US" sz="2800" b="1" dirty="0">
                <a:latin typeface="Courier New" pitchFamily="49" charset="0"/>
              </a:rPr>
              <a:t>bne</a:t>
            </a:r>
            <a:r>
              <a:rPr lang="en-US" sz="2800" dirty="0"/>
              <a:t>)</a:t>
            </a:r>
          </a:p>
          <a:p>
            <a:pPr lvl="1">
              <a:buFont typeface="Wingdings" panose="05000000000000000000" pitchFamily="2" charset="2"/>
              <a:buChar char="Ø"/>
            </a:pPr>
            <a:r>
              <a:rPr lang="en-US" sz="2800" dirty="0"/>
              <a:t>Unconditional branches (</a:t>
            </a:r>
            <a:r>
              <a:rPr lang="en-US" sz="2800" b="1" dirty="0">
                <a:latin typeface="Courier New" pitchFamily="49" charset="0"/>
              </a:rPr>
              <a:t>j, </a:t>
            </a:r>
            <a:r>
              <a:rPr lang="en-US" sz="2800" b="1" dirty="0" err="1">
                <a:latin typeface="Courier New" pitchFamily="49" charset="0"/>
              </a:rPr>
              <a:t>jal</a:t>
            </a:r>
            <a:r>
              <a:rPr lang="en-US" sz="2800" b="1" dirty="0">
                <a:latin typeface="Courier New" pitchFamily="49" charset="0"/>
              </a:rPr>
              <a:t>, </a:t>
            </a:r>
            <a:r>
              <a:rPr lang="en-US" sz="2800" b="1" dirty="0" err="1">
                <a:latin typeface="Courier New" pitchFamily="49" charset="0"/>
              </a:rPr>
              <a:t>jr</a:t>
            </a:r>
            <a:r>
              <a:rPr lang="en-US" sz="2800" dirty="0"/>
              <a:t>)</a:t>
            </a:r>
          </a:p>
          <a:p>
            <a:pPr lvl="1">
              <a:buFont typeface="Wingdings" panose="05000000000000000000" pitchFamily="2" charset="2"/>
              <a:buChar char="Ø"/>
            </a:pPr>
            <a:r>
              <a:rPr lang="en-US" sz="2800" dirty="0"/>
              <a:t>Exceptions</a:t>
            </a:r>
          </a:p>
          <a:p>
            <a:pPr>
              <a:buFont typeface="Wingdings" panose="05000000000000000000" pitchFamily="2" charset="2"/>
              <a:buChar char="l"/>
            </a:pPr>
            <a:r>
              <a:rPr lang="en-US" sz="3000" dirty="0"/>
              <a:t>Possible approaches</a:t>
            </a:r>
          </a:p>
          <a:p>
            <a:pPr lvl="1">
              <a:buFont typeface="Wingdings" panose="05000000000000000000" pitchFamily="2" charset="2"/>
              <a:buChar char="ü"/>
            </a:pPr>
            <a:r>
              <a:rPr lang="en-US" sz="2800" dirty="0"/>
              <a:t>Stall (impacts CPI)</a:t>
            </a:r>
          </a:p>
          <a:p>
            <a:pPr lvl="1">
              <a:buFont typeface="Wingdings" panose="05000000000000000000" pitchFamily="2" charset="2"/>
              <a:buChar char="ü"/>
            </a:pPr>
            <a:r>
              <a:rPr lang="en-US" sz="2800" dirty="0">
                <a:solidFill>
                  <a:srgbClr val="FF0000"/>
                </a:solidFill>
              </a:rPr>
              <a:t>Move decision point as early in the pipeline as possible, thereby reducing the number of stall cycles</a:t>
            </a:r>
          </a:p>
          <a:p>
            <a:pPr lvl="1">
              <a:buFont typeface="Wingdings" panose="05000000000000000000" pitchFamily="2" charset="2"/>
              <a:buChar char="ü"/>
            </a:pPr>
            <a:r>
              <a:rPr lang="en-US" sz="2800" dirty="0"/>
              <a:t>Delay slot (requires compiler support), Predication, Branch Hinting (requires compiler support), Predict and hope for the best !</a:t>
            </a:r>
          </a:p>
          <a:p>
            <a:pPr>
              <a:buFont typeface="Wingdings" panose="05000000000000000000" pitchFamily="2" charset="2"/>
              <a:buChar char="l"/>
            </a:pPr>
            <a:r>
              <a:rPr lang="en-US" sz="3000" dirty="0"/>
              <a:t>Control hazards occur less frequently than data hazards, but there is </a:t>
            </a:r>
            <a:r>
              <a:rPr lang="en-US" sz="3000" i="1" dirty="0"/>
              <a:t>nothing</a:t>
            </a:r>
            <a:r>
              <a:rPr lang="en-US" sz="3000" dirty="0"/>
              <a:t> as effective against control hazards as forwarding is for data hazards</a:t>
            </a:r>
          </a:p>
        </p:txBody>
      </p:sp>
      <p:sp>
        <p:nvSpPr>
          <p:cNvPr id="10" name="슬라이드 번호 개체 틀 5"/>
          <p:cNvSpPr>
            <a:spLocks noGrp="1"/>
          </p:cNvSpPr>
          <p:nvPr>
            <p:ph type="sldNum" sz="quarter" idx="4294967295"/>
          </p:nvPr>
        </p:nvSpPr>
        <p:spPr>
          <a:xfrm>
            <a:off x="9076950" y="6563667"/>
            <a:ext cx="2743200" cy="216000"/>
          </a:xfrm>
          <a:prstGeom prst="rect">
            <a:avLst/>
          </a:prstGeom>
        </p:spPr>
        <p:txBody>
          <a:bodyPr/>
          <a:lstStyle/>
          <a:p>
            <a:pPr algn="r"/>
            <a:fld id="{5BC373C5-40C0-4198-9E06-0924FC79B413}" type="slidenum">
              <a:rPr lang="ko-KR" altLang="en-US" sz="1400" b="1" smtClean="0"/>
              <a:pPr algn="r"/>
              <a:t>4</a:t>
            </a:fld>
            <a:endParaRPr lang="ko-KR" altLang="en-US" sz="1400" b="1" dirty="0"/>
          </a:p>
        </p:txBody>
      </p:sp>
      <p:sp>
        <p:nvSpPr>
          <p:cNvPr id="4" name="제목 3"/>
          <p:cNvSpPr>
            <a:spLocks noGrp="1"/>
          </p:cNvSpPr>
          <p:nvPr>
            <p:ph type="title"/>
          </p:nvPr>
        </p:nvSpPr>
        <p:spPr/>
        <p:txBody>
          <a:bodyPr/>
          <a:lstStyle/>
          <a:p>
            <a:r>
              <a:rPr lang="en-US" altLang="ko-KR" dirty="0"/>
              <a:t>Control Hazards</a:t>
            </a:r>
            <a:endParaRPr lang="ko-KR" altLang="en-US" dirty="0"/>
          </a:p>
        </p:txBody>
      </p:sp>
    </p:spTree>
    <p:extLst>
      <p:ext uri="{BB962C8B-B14F-4D97-AF65-F5344CB8AC3E}">
        <p14:creationId xmlns:p14="http://schemas.microsoft.com/office/powerpoint/2010/main" val="155329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9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95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953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53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95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953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53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9536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9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3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슬라이드 번호 개체 틀 5"/>
          <p:cNvSpPr>
            <a:spLocks noGrp="1"/>
          </p:cNvSpPr>
          <p:nvPr>
            <p:ph type="sldNum" sz="quarter" idx="4294967295"/>
          </p:nvPr>
        </p:nvSpPr>
        <p:spPr>
          <a:xfrm>
            <a:off x="9076950" y="6563667"/>
            <a:ext cx="2743200" cy="216000"/>
          </a:xfrm>
          <a:prstGeom prst="rect">
            <a:avLst/>
          </a:prstGeom>
        </p:spPr>
        <p:txBody>
          <a:bodyPr/>
          <a:lstStyle/>
          <a:p>
            <a:pPr algn="r"/>
            <a:fld id="{5BC373C5-40C0-4198-9E06-0924FC79B413}" type="slidenum">
              <a:rPr lang="ko-KR" altLang="en-US" sz="1400" b="1" smtClean="0"/>
              <a:pPr algn="r"/>
              <a:t>5</a:t>
            </a:fld>
            <a:endParaRPr lang="ko-KR" altLang="en-US" sz="1400" b="1" dirty="0"/>
          </a:p>
        </p:txBody>
      </p:sp>
      <p:sp>
        <p:nvSpPr>
          <p:cNvPr id="15" name="제목 14"/>
          <p:cNvSpPr>
            <a:spLocks noGrp="1"/>
          </p:cNvSpPr>
          <p:nvPr>
            <p:ph type="title"/>
          </p:nvPr>
        </p:nvSpPr>
        <p:spPr>
          <a:xfrm>
            <a:off x="609600" y="180257"/>
            <a:ext cx="10972800" cy="564221"/>
          </a:xfrm>
        </p:spPr>
        <p:txBody>
          <a:bodyPr/>
          <a:lstStyle/>
          <a:p>
            <a:r>
              <a:rPr lang="en-US" altLang="ko-KR" dirty="0" err="1"/>
              <a:t>Datapath</a:t>
            </a:r>
            <a:r>
              <a:rPr lang="en-US" altLang="ko-KR" dirty="0"/>
              <a:t> Branch and Jump Hardware</a:t>
            </a:r>
            <a:endParaRPr lang="ko-KR" altLang="en-US" dirty="0"/>
          </a:p>
        </p:txBody>
      </p:sp>
      <p:grpSp>
        <p:nvGrpSpPr>
          <p:cNvPr id="233" name="Group 222"/>
          <p:cNvGrpSpPr>
            <a:grpSpLocks/>
          </p:cNvGrpSpPr>
          <p:nvPr/>
        </p:nvGrpSpPr>
        <p:grpSpPr bwMode="auto">
          <a:xfrm>
            <a:off x="253389" y="1676400"/>
            <a:ext cx="2516784" cy="2057400"/>
            <a:chOff x="96" y="1056"/>
            <a:chExt cx="1200" cy="1296"/>
          </a:xfrm>
        </p:grpSpPr>
        <p:sp>
          <p:nvSpPr>
            <p:cNvPr id="234" name="Line 219"/>
            <p:cNvSpPr>
              <a:spLocks noChangeShapeType="1"/>
            </p:cNvSpPr>
            <p:nvPr/>
          </p:nvSpPr>
          <p:spPr bwMode="auto">
            <a:xfrm>
              <a:off x="96" y="1056"/>
              <a:ext cx="0" cy="1296"/>
            </a:xfrm>
            <a:prstGeom prst="line">
              <a:avLst/>
            </a:prstGeom>
            <a:noFill/>
            <a:ln w="28575">
              <a:solidFill>
                <a:schemeClr val="tx1"/>
              </a:solidFill>
              <a:round/>
              <a:headEnd/>
              <a:tailEnd/>
            </a:ln>
            <a:effectLst/>
          </p:spPr>
          <p:txBody>
            <a:bodyPr/>
            <a:lstStyle/>
            <a:p>
              <a:endParaRPr lang="en-US" sz="3200"/>
            </a:p>
          </p:txBody>
        </p:sp>
        <p:sp>
          <p:nvSpPr>
            <p:cNvPr id="235" name="Line 220"/>
            <p:cNvSpPr>
              <a:spLocks noChangeShapeType="1"/>
            </p:cNvSpPr>
            <p:nvPr/>
          </p:nvSpPr>
          <p:spPr bwMode="auto">
            <a:xfrm>
              <a:off x="96" y="1056"/>
              <a:ext cx="1200" cy="0"/>
            </a:xfrm>
            <a:prstGeom prst="line">
              <a:avLst/>
            </a:prstGeom>
            <a:noFill/>
            <a:ln w="28575">
              <a:solidFill>
                <a:schemeClr val="tx1"/>
              </a:solidFill>
              <a:round/>
              <a:headEnd/>
              <a:tailEnd/>
            </a:ln>
            <a:effectLst/>
          </p:spPr>
          <p:txBody>
            <a:bodyPr/>
            <a:lstStyle/>
            <a:p>
              <a:endParaRPr lang="en-US" sz="3200"/>
            </a:p>
          </p:txBody>
        </p:sp>
        <p:sp>
          <p:nvSpPr>
            <p:cNvPr id="236" name="Line 221"/>
            <p:cNvSpPr>
              <a:spLocks noChangeShapeType="1"/>
            </p:cNvSpPr>
            <p:nvPr/>
          </p:nvSpPr>
          <p:spPr bwMode="auto">
            <a:xfrm>
              <a:off x="1296" y="1056"/>
              <a:ext cx="0" cy="480"/>
            </a:xfrm>
            <a:prstGeom prst="line">
              <a:avLst/>
            </a:prstGeom>
            <a:noFill/>
            <a:ln w="28575">
              <a:solidFill>
                <a:schemeClr val="tx1"/>
              </a:solidFill>
              <a:round/>
              <a:headEnd/>
              <a:tailEnd/>
            </a:ln>
            <a:effectLst/>
          </p:spPr>
          <p:txBody>
            <a:bodyPr/>
            <a:lstStyle/>
            <a:p>
              <a:endParaRPr lang="en-US" sz="3200"/>
            </a:p>
          </p:txBody>
        </p:sp>
      </p:grpSp>
      <p:sp>
        <p:nvSpPr>
          <p:cNvPr id="237" name="Text Box 45"/>
          <p:cNvSpPr txBox="1">
            <a:spLocks noChangeArrowheads="1"/>
          </p:cNvSpPr>
          <p:nvPr/>
        </p:nvSpPr>
        <p:spPr bwMode="auto">
          <a:xfrm>
            <a:off x="5828426" y="1225658"/>
            <a:ext cx="792204" cy="400110"/>
          </a:xfrm>
          <a:prstGeom prst="rect">
            <a:avLst/>
          </a:prstGeom>
          <a:noFill/>
          <a:ln w="12700">
            <a:noFill/>
            <a:miter lim="800000"/>
            <a:headEnd/>
            <a:tailEnd/>
          </a:ln>
          <a:effectLst/>
        </p:spPr>
        <p:txBody>
          <a:bodyPr wrap="square">
            <a:spAutoFit/>
          </a:bodyPr>
          <a:lstStyle/>
          <a:p>
            <a:r>
              <a:rPr lang="en-US" sz="2000" b="1" dirty="0">
                <a:solidFill>
                  <a:schemeClr val="accent2"/>
                </a:solidFill>
              </a:rPr>
              <a:t>ID/EX</a:t>
            </a:r>
          </a:p>
        </p:txBody>
      </p:sp>
      <p:sp>
        <p:nvSpPr>
          <p:cNvPr id="238" name="Line 46"/>
          <p:cNvSpPr>
            <a:spLocks noChangeShapeType="1"/>
          </p:cNvSpPr>
          <p:nvPr/>
        </p:nvSpPr>
        <p:spPr bwMode="auto">
          <a:xfrm>
            <a:off x="3374201" y="2133600"/>
            <a:ext cx="0" cy="990600"/>
          </a:xfrm>
          <a:prstGeom prst="line">
            <a:avLst/>
          </a:prstGeom>
          <a:noFill/>
          <a:ln w="12700">
            <a:solidFill>
              <a:schemeClr val="tx1"/>
            </a:solidFill>
            <a:round/>
            <a:headEnd/>
            <a:tailEnd/>
          </a:ln>
          <a:effectLst/>
        </p:spPr>
        <p:txBody>
          <a:bodyPr/>
          <a:lstStyle/>
          <a:p>
            <a:endParaRPr lang="en-US" sz="3200"/>
          </a:p>
        </p:txBody>
      </p:sp>
      <p:sp>
        <p:nvSpPr>
          <p:cNvPr id="239" name="Line 47"/>
          <p:cNvSpPr>
            <a:spLocks noChangeShapeType="1"/>
          </p:cNvSpPr>
          <p:nvPr/>
        </p:nvSpPr>
        <p:spPr bwMode="auto">
          <a:xfrm>
            <a:off x="3374201" y="5257800"/>
            <a:ext cx="2315441" cy="0"/>
          </a:xfrm>
          <a:prstGeom prst="line">
            <a:avLst/>
          </a:prstGeom>
          <a:noFill/>
          <a:ln w="19050">
            <a:solidFill>
              <a:schemeClr val="tx1"/>
            </a:solidFill>
            <a:round/>
            <a:headEnd/>
            <a:tailEnd/>
          </a:ln>
          <a:effectLst/>
        </p:spPr>
        <p:txBody>
          <a:bodyPr/>
          <a:lstStyle/>
          <a:p>
            <a:endParaRPr lang="en-US" sz="3200"/>
          </a:p>
        </p:txBody>
      </p:sp>
      <p:sp>
        <p:nvSpPr>
          <p:cNvPr id="240" name="Line 48"/>
          <p:cNvSpPr>
            <a:spLocks noChangeShapeType="1"/>
          </p:cNvSpPr>
          <p:nvPr/>
        </p:nvSpPr>
        <p:spPr bwMode="auto">
          <a:xfrm>
            <a:off x="5890985" y="5257800"/>
            <a:ext cx="604028" cy="0"/>
          </a:xfrm>
          <a:prstGeom prst="line">
            <a:avLst/>
          </a:prstGeom>
          <a:noFill/>
          <a:ln w="19050">
            <a:solidFill>
              <a:schemeClr val="tx1"/>
            </a:solidFill>
            <a:round/>
            <a:headEnd/>
            <a:tailEnd/>
          </a:ln>
          <a:effectLst/>
        </p:spPr>
        <p:txBody>
          <a:bodyPr/>
          <a:lstStyle/>
          <a:p>
            <a:endParaRPr lang="en-US" sz="3200"/>
          </a:p>
        </p:txBody>
      </p:sp>
      <p:sp>
        <p:nvSpPr>
          <p:cNvPr id="241" name="Line 49"/>
          <p:cNvSpPr>
            <a:spLocks noChangeShapeType="1"/>
          </p:cNvSpPr>
          <p:nvPr/>
        </p:nvSpPr>
        <p:spPr bwMode="auto">
          <a:xfrm>
            <a:off x="8911126" y="5334000"/>
            <a:ext cx="2013427" cy="0"/>
          </a:xfrm>
          <a:prstGeom prst="line">
            <a:avLst/>
          </a:prstGeom>
          <a:noFill/>
          <a:ln w="19050">
            <a:solidFill>
              <a:schemeClr val="tx1"/>
            </a:solidFill>
            <a:round/>
            <a:headEnd/>
            <a:tailEnd/>
          </a:ln>
          <a:effectLst/>
        </p:spPr>
        <p:txBody>
          <a:bodyPr/>
          <a:lstStyle/>
          <a:p>
            <a:endParaRPr lang="en-US" sz="3200"/>
          </a:p>
        </p:txBody>
      </p:sp>
      <p:sp>
        <p:nvSpPr>
          <p:cNvPr id="242" name="Line 50"/>
          <p:cNvSpPr>
            <a:spLocks noChangeShapeType="1"/>
          </p:cNvSpPr>
          <p:nvPr/>
        </p:nvSpPr>
        <p:spPr bwMode="auto">
          <a:xfrm>
            <a:off x="3374201" y="4800600"/>
            <a:ext cx="0" cy="1143000"/>
          </a:xfrm>
          <a:prstGeom prst="line">
            <a:avLst/>
          </a:prstGeom>
          <a:noFill/>
          <a:ln w="12700">
            <a:solidFill>
              <a:schemeClr val="tx1"/>
            </a:solidFill>
            <a:round/>
            <a:headEnd/>
            <a:tailEnd/>
          </a:ln>
          <a:effectLst/>
        </p:spPr>
        <p:txBody>
          <a:bodyPr/>
          <a:lstStyle/>
          <a:p>
            <a:endParaRPr lang="en-US" sz="3200"/>
          </a:p>
        </p:txBody>
      </p:sp>
      <p:sp>
        <p:nvSpPr>
          <p:cNvPr id="243" name="Line 51"/>
          <p:cNvSpPr>
            <a:spLocks noChangeShapeType="1"/>
          </p:cNvSpPr>
          <p:nvPr/>
        </p:nvSpPr>
        <p:spPr bwMode="auto">
          <a:xfrm>
            <a:off x="3273530" y="6324600"/>
            <a:ext cx="8053709" cy="0"/>
          </a:xfrm>
          <a:prstGeom prst="line">
            <a:avLst/>
          </a:prstGeom>
          <a:noFill/>
          <a:ln w="19050">
            <a:solidFill>
              <a:schemeClr val="tx1"/>
            </a:solidFill>
            <a:round/>
            <a:headEnd/>
            <a:tailEnd/>
          </a:ln>
          <a:effectLst/>
        </p:spPr>
        <p:txBody>
          <a:bodyPr/>
          <a:lstStyle/>
          <a:p>
            <a:endParaRPr lang="en-US" sz="3200"/>
          </a:p>
        </p:txBody>
      </p:sp>
      <p:sp>
        <p:nvSpPr>
          <p:cNvPr id="244" name="Line 52"/>
          <p:cNvSpPr>
            <a:spLocks noChangeShapeType="1"/>
          </p:cNvSpPr>
          <p:nvPr/>
        </p:nvSpPr>
        <p:spPr bwMode="auto">
          <a:xfrm>
            <a:off x="11125896" y="5334000"/>
            <a:ext cx="201343" cy="0"/>
          </a:xfrm>
          <a:prstGeom prst="line">
            <a:avLst/>
          </a:prstGeom>
          <a:noFill/>
          <a:ln w="19050">
            <a:solidFill>
              <a:schemeClr val="tx1"/>
            </a:solidFill>
            <a:round/>
            <a:headEnd/>
            <a:tailEnd/>
          </a:ln>
          <a:effectLst/>
        </p:spPr>
        <p:txBody>
          <a:bodyPr/>
          <a:lstStyle/>
          <a:p>
            <a:endParaRPr lang="en-US" sz="3200"/>
          </a:p>
        </p:txBody>
      </p:sp>
      <p:sp>
        <p:nvSpPr>
          <p:cNvPr id="245" name="Line 53"/>
          <p:cNvSpPr>
            <a:spLocks noChangeShapeType="1"/>
          </p:cNvSpPr>
          <p:nvPr/>
        </p:nvSpPr>
        <p:spPr bwMode="auto">
          <a:xfrm>
            <a:off x="11327239" y="5334000"/>
            <a:ext cx="0" cy="990600"/>
          </a:xfrm>
          <a:prstGeom prst="line">
            <a:avLst/>
          </a:prstGeom>
          <a:noFill/>
          <a:ln w="12700">
            <a:solidFill>
              <a:schemeClr val="tx1"/>
            </a:solidFill>
            <a:round/>
            <a:headEnd/>
            <a:tailEnd/>
          </a:ln>
          <a:effectLst/>
        </p:spPr>
        <p:txBody>
          <a:bodyPr/>
          <a:lstStyle/>
          <a:p>
            <a:endParaRPr lang="en-US" sz="3200"/>
          </a:p>
        </p:txBody>
      </p:sp>
      <p:sp>
        <p:nvSpPr>
          <p:cNvPr id="246" name="Line 54"/>
          <p:cNvSpPr>
            <a:spLocks noChangeShapeType="1"/>
          </p:cNvSpPr>
          <p:nvPr/>
        </p:nvSpPr>
        <p:spPr bwMode="auto">
          <a:xfrm flipV="1">
            <a:off x="3273530" y="3886200"/>
            <a:ext cx="0" cy="2438400"/>
          </a:xfrm>
          <a:prstGeom prst="line">
            <a:avLst/>
          </a:prstGeom>
          <a:noFill/>
          <a:ln w="12700">
            <a:solidFill>
              <a:schemeClr val="tx1"/>
            </a:solidFill>
            <a:round/>
            <a:headEnd/>
            <a:tailEnd/>
          </a:ln>
          <a:effectLst/>
        </p:spPr>
        <p:txBody>
          <a:bodyPr/>
          <a:lstStyle/>
          <a:p>
            <a:endParaRPr lang="en-US" sz="3200"/>
          </a:p>
        </p:txBody>
      </p:sp>
      <p:sp>
        <p:nvSpPr>
          <p:cNvPr id="247" name="Line 55"/>
          <p:cNvSpPr>
            <a:spLocks noChangeShapeType="1"/>
          </p:cNvSpPr>
          <p:nvPr/>
        </p:nvSpPr>
        <p:spPr bwMode="auto">
          <a:xfrm>
            <a:off x="3273530" y="3886200"/>
            <a:ext cx="503357" cy="0"/>
          </a:xfrm>
          <a:prstGeom prst="line">
            <a:avLst/>
          </a:prstGeom>
          <a:noFill/>
          <a:ln w="12700">
            <a:solidFill>
              <a:schemeClr val="tx1"/>
            </a:solidFill>
            <a:round/>
            <a:headEnd/>
            <a:tailEnd type="triangle" w="med" len="med"/>
          </a:ln>
          <a:effectLst/>
        </p:spPr>
        <p:txBody>
          <a:bodyPr/>
          <a:lstStyle/>
          <a:p>
            <a:endParaRPr lang="en-US" sz="3200"/>
          </a:p>
        </p:txBody>
      </p:sp>
      <p:grpSp>
        <p:nvGrpSpPr>
          <p:cNvPr id="248" name="Group 56"/>
          <p:cNvGrpSpPr>
            <a:grpSpLocks/>
          </p:cNvGrpSpPr>
          <p:nvPr/>
        </p:nvGrpSpPr>
        <p:grpSpPr bwMode="auto">
          <a:xfrm>
            <a:off x="1964802" y="1981200"/>
            <a:ext cx="503357" cy="914400"/>
            <a:chOff x="1392" y="2880"/>
            <a:chExt cx="288" cy="480"/>
          </a:xfrm>
        </p:grpSpPr>
        <p:sp>
          <p:nvSpPr>
            <p:cNvPr id="249" name="Line 57"/>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sz="3200"/>
            </a:p>
          </p:txBody>
        </p:sp>
        <p:sp>
          <p:nvSpPr>
            <p:cNvPr id="250" name="Line 58"/>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sz="3200"/>
            </a:p>
          </p:txBody>
        </p:sp>
        <p:sp>
          <p:nvSpPr>
            <p:cNvPr id="251" name="Line 59"/>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sz="3200"/>
            </a:p>
          </p:txBody>
        </p:sp>
        <p:sp>
          <p:nvSpPr>
            <p:cNvPr id="252" name="Line 60"/>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sz="3200"/>
            </a:p>
          </p:txBody>
        </p:sp>
        <p:sp>
          <p:nvSpPr>
            <p:cNvPr id="253" name="Line 61"/>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sz="3200"/>
            </a:p>
          </p:txBody>
        </p:sp>
        <p:sp>
          <p:nvSpPr>
            <p:cNvPr id="254" name="Line 62"/>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sz="3200"/>
            </a:p>
          </p:txBody>
        </p:sp>
        <p:sp>
          <p:nvSpPr>
            <p:cNvPr id="255" name="Line 63"/>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sz="3200"/>
            </a:p>
          </p:txBody>
        </p:sp>
      </p:grpSp>
      <p:sp>
        <p:nvSpPr>
          <p:cNvPr id="256" name="Rectangle 64"/>
          <p:cNvSpPr>
            <a:spLocks noChangeArrowheads="1"/>
          </p:cNvSpPr>
          <p:nvPr/>
        </p:nvSpPr>
        <p:spPr bwMode="auto">
          <a:xfrm>
            <a:off x="1058760" y="2971800"/>
            <a:ext cx="1711413" cy="1447800"/>
          </a:xfrm>
          <a:prstGeom prst="rect">
            <a:avLst/>
          </a:prstGeom>
          <a:noFill/>
          <a:ln w="12700">
            <a:solidFill>
              <a:schemeClr val="tx1"/>
            </a:solidFill>
            <a:miter lim="800000"/>
            <a:headEnd/>
            <a:tailEnd/>
          </a:ln>
          <a:effectLst/>
        </p:spPr>
        <p:txBody>
          <a:bodyPr wrap="none" anchor="ctr"/>
          <a:lstStyle/>
          <a:p>
            <a:endParaRPr lang="en-US" sz="3200"/>
          </a:p>
        </p:txBody>
      </p:sp>
      <p:sp>
        <p:nvSpPr>
          <p:cNvPr id="257" name="Rectangle 65"/>
          <p:cNvSpPr>
            <a:spLocks noChangeArrowheads="1"/>
          </p:cNvSpPr>
          <p:nvPr/>
        </p:nvSpPr>
        <p:spPr bwMode="auto">
          <a:xfrm>
            <a:off x="555403" y="3352800"/>
            <a:ext cx="201343" cy="838200"/>
          </a:xfrm>
          <a:prstGeom prst="rect">
            <a:avLst/>
          </a:prstGeom>
          <a:noFill/>
          <a:ln w="12700">
            <a:solidFill>
              <a:schemeClr val="accent2"/>
            </a:solidFill>
            <a:miter lim="800000"/>
            <a:headEnd/>
            <a:tailEnd/>
          </a:ln>
          <a:effectLst/>
        </p:spPr>
        <p:txBody>
          <a:bodyPr wrap="none" anchor="ctr"/>
          <a:lstStyle/>
          <a:p>
            <a:endParaRPr lang="en-US" sz="3200"/>
          </a:p>
        </p:txBody>
      </p:sp>
      <p:sp>
        <p:nvSpPr>
          <p:cNvPr id="258" name="Line 66"/>
          <p:cNvSpPr>
            <a:spLocks noChangeShapeType="1"/>
          </p:cNvSpPr>
          <p:nvPr/>
        </p:nvSpPr>
        <p:spPr bwMode="auto">
          <a:xfrm>
            <a:off x="756746" y="3733800"/>
            <a:ext cx="302014" cy="0"/>
          </a:xfrm>
          <a:prstGeom prst="line">
            <a:avLst/>
          </a:prstGeom>
          <a:noFill/>
          <a:ln w="28575">
            <a:solidFill>
              <a:schemeClr val="tx1"/>
            </a:solidFill>
            <a:round/>
            <a:headEnd/>
            <a:tailEnd type="triangle" w="med" len="med"/>
          </a:ln>
          <a:effectLst/>
        </p:spPr>
        <p:txBody>
          <a:bodyPr/>
          <a:lstStyle/>
          <a:p>
            <a:endParaRPr lang="en-US" sz="3200"/>
          </a:p>
        </p:txBody>
      </p:sp>
      <p:sp>
        <p:nvSpPr>
          <p:cNvPr id="259" name="Line 67"/>
          <p:cNvSpPr>
            <a:spLocks noChangeShapeType="1"/>
          </p:cNvSpPr>
          <p:nvPr/>
        </p:nvSpPr>
        <p:spPr bwMode="auto">
          <a:xfrm>
            <a:off x="857417" y="2133600"/>
            <a:ext cx="1107385" cy="0"/>
          </a:xfrm>
          <a:prstGeom prst="line">
            <a:avLst/>
          </a:prstGeom>
          <a:noFill/>
          <a:ln w="28575">
            <a:solidFill>
              <a:schemeClr val="tx1"/>
            </a:solidFill>
            <a:round/>
            <a:headEnd/>
            <a:tailEnd type="triangle" w="med" len="med"/>
          </a:ln>
          <a:effectLst/>
        </p:spPr>
        <p:txBody>
          <a:bodyPr/>
          <a:lstStyle/>
          <a:p>
            <a:endParaRPr lang="en-US" sz="3200"/>
          </a:p>
        </p:txBody>
      </p:sp>
      <p:sp>
        <p:nvSpPr>
          <p:cNvPr id="260" name="Line 68"/>
          <p:cNvSpPr>
            <a:spLocks noChangeShapeType="1"/>
          </p:cNvSpPr>
          <p:nvPr/>
        </p:nvSpPr>
        <p:spPr bwMode="auto">
          <a:xfrm>
            <a:off x="1461445" y="2743200"/>
            <a:ext cx="503357" cy="0"/>
          </a:xfrm>
          <a:prstGeom prst="line">
            <a:avLst/>
          </a:prstGeom>
          <a:noFill/>
          <a:ln w="28575">
            <a:solidFill>
              <a:schemeClr val="tx1"/>
            </a:solidFill>
            <a:round/>
            <a:headEnd/>
            <a:tailEnd type="triangle" w="med" len="med"/>
          </a:ln>
          <a:effectLst/>
        </p:spPr>
        <p:txBody>
          <a:bodyPr/>
          <a:lstStyle/>
          <a:p>
            <a:endParaRPr lang="en-US" sz="3200"/>
          </a:p>
        </p:txBody>
      </p:sp>
      <p:sp>
        <p:nvSpPr>
          <p:cNvPr id="261" name="Text Box 69"/>
          <p:cNvSpPr txBox="1">
            <a:spLocks noChangeArrowheads="1"/>
          </p:cNvSpPr>
          <p:nvPr/>
        </p:nvSpPr>
        <p:spPr bwMode="auto">
          <a:xfrm>
            <a:off x="1046241" y="3445014"/>
            <a:ext cx="1509971" cy="707886"/>
          </a:xfrm>
          <a:prstGeom prst="rect">
            <a:avLst/>
          </a:prstGeom>
          <a:noFill/>
          <a:ln w="12700">
            <a:noFill/>
            <a:miter lim="800000"/>
            <a:headEnd/>
            <a:tailEnd/>
          </a:ln>
          <a:effectLst/>
        </p:spPr>
        <p:txBody>
          <a:bodyPr wrap="square">
            <a:spAutoFit/>
          </a:bodyPr>
          <a:lstStyle/>
          <a:p>
            <a:r>
              <a:rPr lang="en-US" sz="2000" dirty="0"/>
              <a:t>Read</a:t>
            </a:r>
          </a:p>
          <a:p>
            <a:r>
              <a:rPr lang="en-US" sz="2000" dirty="0"/>
              <a:t>Address</a:t>
            </a:r>
          </a:p>
        </p:txBody>
      </p:sp>
      <p:sp>
        <p:nvSpPr>
          <p:cNvPr id="262" name="Text Box 70"/>
          <p:cNvSpPr txBox="1">
            <a:spLocks noChangeArrowheads="1"/>
          </p:cNvSpPr>
          <p:nvPr/>
        </p:nvSpPr>
        <p:spPr bwMode="auto">
          <a:xfrm>
            <a:off x="1152495" y="4392667"/>
            <a:ext cx="1574213" cy="830997"/>
          </a:xfrm>
          <a:prstGeom prst="rect">
            <a:avLst/>
          </a:prstGeom>
          <a:noFill/>
          <a:ln w="12700">
            <a:noFill/>
            <a:miter lim="800000"/>
            <a:headEnd/>
            <a:tailEnd/>
          </a:ln>
          <a:effectLst/>
        </p:spPr>
        <p:txBody>
          <a:bodyPr wrap="none">
            <a:spAutoFit/>
          </a:bodyPr>
          <a:lstStyle/>
          <a:p>
            <a:pPr algn="ctr"/>
            <a:r>
              <a:rPr lang="en-US" sz="2400" b="1" dirty="0"/>
              <a:t>Instruction</a:t>
            </a:r>
          </a:p>
          <a:p>
            <a:pPr algn="ctr"/>
            <a:r>
              <a:rPr lang="en-US" sz="2400" b="1" dirty="0"/>
              <a:t>Memory</a:t>
            </a:r>
          </a:p>
        </p:txBody>
      </p:sp>
      <p:sp>
        <p:nvSpPr>
          <p:cNvPr id="263" name="Text Box 71"/>
          <p:cNvSpPr txBox="1">
            <a:spLocks noChangeArrowheads="1"/>
          </p:cNvSpPr>
          <p:nvPr/>
        </p:nvSpPr>
        <p:spPr bwMode="auto">
          <a:xfrm>
            <a:off x="1953790" y="2230725"/>
            <a:ext cx="615874" cy="400110"/>
          </a:xfrm>
          <a:prstGeom prst="rect">
            <a:avLst/>
          </a:prstGeom>
          <a:noFill/>
          <a:ln w="12700">
            <a:noFill/>
            <a:miter lim="800000"/>
            <a:headEnd/>
            <a:tailEnd/>
          </a:ln>
          <a:effectLst/>
        </p:spPr>
        <p:txBody>
          <a:bodyPr wrap="none">
            <a:spAutoFit/>
          </a:bodyPr>
          <a:lstStyle/>
          <a:p>
            <a:r>
              <a:rPr lang="en-US" sz="2000" b="1" dirty="0"/>
              <a:t>Add</a:t>
            </a:r>
          </a:p>
        </p:txBody>
      </p:sp>
      <p:sp>
        <p:nvSpPr>
          <p:cNvPr id="264" name="Text Box 72"/>
          <p:cNvSpPr txBox="1">
            <a:spLocks noChangeArrowheads="1"/>
          </p:cNvSpPr>
          <p:nvPr/>
        </p:nvSpPr>
        <p:spPr bwMode="auto">
          <a:xfrm rot="16200000">
            <a:off x="429558" y="3552855"/>
            <a:ext cx="457176" cy="400111"/>
          </a:xfrm>
          <a:prstGeom prst="rect">
            <a:avLst/>
          </a:prstGeom>
          <a:noFill/>
          <a:ln w="12700">
            <a:noFill/>
            <a:miter lim="800000"/>
            <a:headEnd/>
            <a:tailEnd/>
          </a:ln>
          <a:effectLst/>
        </p:spPr>
        <p:txBody>
          <a:bodyPr wrap="none">
            <a:spAutoFit/>
          </a:bodyPr>
          <a:lstStyle/>
          <a:p>
            <a:r>
              <a:rPr lang="en-US" sz="2000" b="1" dirty="0">
                <a:solidFill>
                  <a:schemeClr val="accent2"/>
                </a:solidFill>
              </a:rPr>
              <a:t>PC</a:t>
            </a:r>
          </a:p>
        </p:txBody>
      </p:sp>
      <p:sp>
        <p:nvSpPr>
          <p:cNvPr id="265" name="Line 73"/>
          <p:cNvSpPr>
            <a:spLocks noChangeShapeType="1"/>
          </p:cNvSpPr>
          <p:nvPr/>
        </p:nvSpPr>
        <p:spPr bwMode="auto">
          <a:xfrm>
            <a:off x="253389" y="3733800"/>
            <a:ext cx="302014" cy="0"/>
          </a:xfrm>
          <a:prstGeom prst="line">
            <a:avLst/>
          </a:prstGeom>
          <a:noFill/>
          <a:ln w="28575">
            <a:solidFill>
              <a:schemeClr val="tx1"/>
            </a:solidFill>
            <a:round/>
            <a:headEnd/>
            <a:tailEnd type="triangle" w="med" len="med"/>
          </a:ln>
          <a:effectLst/>
        </p:spPr>
        <p:txBody>
          <a:bodyPr/>
          <a:lstStyle/>
          <a:p>
            <a:endParaRPr lang="en-US" sz="3200"/>
          </a:p>
        </p:txBody>
      </p:sp>
      <p:sp>
        <p:nvSpPr>
          <p:cNvPr id="266" name="Text Box 74"/>
          <p:cNvSpPr txBox="1">
            <a:spLocks noChangeArrowheads="1"/>
          </p:cNvSpPr>
          <p:nvPr/>
        </p:nvSpPr>
        <p:spPr bwMode="auto">
          <a:xfrm>
            <a:off x="1159431" y="2590800"/>
            <a:ext cx="314509" cy="400110"/>
          </a:xfrm>
          <a:prstGeom prst="rect">
            <a:avLst/>
          </a:prstGeom>
          <a:noFill/>
          <a:ln w="12700">
            <a:noFill/>
            <a:miter lim="800000"/>
            <a:headEnd/>
            <a:tailEnd/>
          </a:ln>
          <a:effectLst/>
        </p:spPr>
        <p:txBody>
          <a:bodyPr wrap="none">
            <a:spAutoFit/>
          </a:bodyPr>
          <a:lstStyle/>
          <a:p>
            <a:r>
              <a:rPr lang="en-US" sz="2000" b="1"/>
              <a:t>4</a:t>
            </a:r>
          </a:p>
        </p:txBody>
      </p:sp>
      <p:sp>
        <p:nvSpPr>
          <p:cNvPr id="267" name="Line 75"/>
          <p:cNvSpPr>
            <a:spLocks noChangeShapeType="1"/>
          </p:cNvSpPr>
          <p:nvPr/>
        </p:nvSpPr>
        <p:spPr bwMode="auto">
          <a:xfrm flipH="1">
            <a:off x="3474872" y="6477000"/>
            <a:ext cx="8456394" cy="0"/>
          </a:xfrm>
          <a:prstGeom prst="line">
            <a:avLst/>
          </a:prstGeom>
          <a:noFill/>
          <a:ln w="28575">
            <a:solidFill>
              <a:schemeClr val="tx1"/>
            </a:solidFill>
            <a:round/>
            <a:headEnd/>
            <a:tailEnd/>
          </a:ln>
          <a:effectLst/>
        </p:spPr>
        <p:txBody>
          <a:bodyPr/>
          <a:lstStyle/>
          <a:p>
            <a:endParaRPr lang="en-US" sz="3200"/>
          </a:p>
        </p:txBody>
      </p:sp>
      <p:sp>
        <p:nvSpPr>
          <p:cNvPr id="268" name="Rectangle 76"/>
          <p:cNvSpPr>
            <a:spLocks noChangeArrowheads="1"/>
          </p:cNvSpPr>
          <p:nvPr/>
        </p:nvSpPr>
        <p:spPr bwMode="auto">
          <a:xfrm>
            <a:off x="3776887" y="2971800"/>
            <a:ext cx="1711413" cy="1447800"/>
          </a:xfrm>
          <a:prstGeom prst="rect">
            <a:avLst/>
          </a:prstGeom>
          <a:noFill/>
          <a:ln w="12700">
            <a:solidFill>
              <a:schemeClr val="tx1"/>
            </a:solidFill>
            <a:miter lim="800000"/>
            <a:headEnd/>
            <a:tailEnd/>
          </a:ln>
          <a:effectLst/>
        </p:spPr>
        <p:txBody>
          <a:bodyPr wrap="none" anchor="ctr"/>
          <a:lstStyle/>
          <a:p>
            <a:endParaRPr lang="en-US" sz="3200"/>
          </a:p>
        </p:txBody>
      </p:sp>
      <p:sp>
        <p:nvSpPr>
          <p:cNvPr id="269" name="Line 77"/>
          <p:cNvSpPr>
            <a:spLocks noChangeShapeType="1"/>
          </p:cNvSpPr>
          <p:nvPr/>
        </p:nvSpPr>
        <p:spPr bwMode="auto">
          <a:xfrm>
            <a:off x="2770173" y="3733800"/>
            <a:ext cx="201343" cy="0"/>
          </a:xfrm>
          <a:prstGeom prst="line">
            <a:avLst/>
          </a:prstGeom>
          <a:noFill/>
          <a:ln w="28575">
            <a:solidFill>
              <a:schemeClr val="tx1"/>
            </a:solidFill>
            <a:round/>
            <a:headEnd/>
            <a:tailEnd/>
          </a:ln>
          <a:effectLst/>
        </p:spPr>
        <p:txBody>
          <a:bodyPr/>
          <a:lstStyle/>
          <a:p>
            <a:endParaRPr lang="en-US" sz="3200"/>
          </a:p>
        </p:txBody>
      </p:sp>
      <p:sp>
        <p:nvSpPr>
          <p:cNvPr id="270" name="Line 78"/>
          <p:cNvSpPr>
            <a:spLocks noChangeShapeType="1"/>
          </p:cNvSpPr>
          <p:nvPr/>
        </p:nvSpPr>
        <p:spPr bwMode="auto">
          <a:xfrm>
            <a:off x="3374201" y="3505200"/>
            <a:ext cx="402685" cy="0"/>
          </a:xfrm>
          <a:prstGeom prst="line">
            <a:avLst/>
          </a:prstGeom>
          <a:noFill/>
          <a:ln w="19050">
            <a:solidFill>
              <a:schemeClr val="tx1"/>
            </a:solidFill>
            <a:round/>
            <a:headEnd/>
            <a:tailEnd type="triangle" w="med" len="med"/>
          </a:ln>
          <a:effectLst/>
        </p:spPr>
        <p:txBody>
          <a:bodyPr/>
          <a:lstStyle/>
          <a:p>
            <a:endParaRPr lang="en-US" sz="3200"/>
          </a:p>
        </p:txBody>
      </p:sp>
      <p:sp>
        <p:nvSpPr>
          <p:cNvPr id="271" name="Text Box 79"/>
          <p:cNvSpPr txBox="1">
            <a:spLocks noChangeArrowheads="1"/>
          </p:cNvSpPr>
          <p:nvPr/>
        </p:nvSpPr>
        <p:spPr bwMode="auto">
          <a:xfrm>
            <a:off x="3731855" y="4059079"/>
            <a:ext cx="1099725" cy="369332"/>
          </a:xfrm>
          <a:prstGeom prst="rect">
            <a:avLst/>
          </a:prstGeom>
          <a:noFill/>
          <a:ln w="12700">
            <a:noFill/>
            <a:miter lim="800000"/>
            <a:headEnd/>
            <a:tailEnd/>
          </a:ln>
          <a:effectLst/>
        </p:spPr>
        <p:txBody>
          <a:bodyPr wrap="none">
            <a:spAutoFit/>
          </a:bodyPr>
          <a:lstStyle/>
          <a:p>
            <a:r>
              <a:rPr lang="en-US" dirty="0"/>
              <a:t>Write </a:t>
            </a:r>
            <a:r>
              <a:rPr lang="en-US" sz="1400" dirty="0"/>
              <a:t>Data</a:t>
            </a:r>
            <a:endParaRPr lang="en-US" dirty="0"/>
          </a:p>
        </p:txBody>
      </p:sp>
      <p:sp>
        <p:nvSpPr>
          <p:cNvPr id="272" name="Text Box 80"/>
          <p:cNvSpPr txBox="1">
            <a:spLocks noChangeArrowheads="1"/>
          </p:cNvSpPr>
          <p:nvPr/>
        </p:nvSpPr>
        <p:spPr bwMode="auto">
          <a:xfrm>
            <a:off x="3720283" y="2971801"/>
            <a:ext cx="1193725" cy="369332"/>
          </a:xfrm>
          <a:prstGeom prst="rect">
            <a:avLst/>
          </a:prstGeom>
          <a:noFill/>
          <a:ln w="12700">
            <a:noFill/>
            <a:miter lim="800000"/>
            <a:headEnd/>
            <a:tailEnd/>
          </a:ln>
          <a:effectLst/>
        </p:spPr>
        <p:txBody>
          <a:bodyPr wrap="none">
            <a:spAutoFit/>
          </a:bodyPr>
          <a:lstStyle/>
          <a:p>
            <a:r>
              <a:rPr lang="en-US" dirty="0"/>
              <a:t>Read </a:t>
            </a:r>
            <a:r>
              <a:rPr lang="en-US" sz="1400" dirty="0" err="1"/>
              <a:t>Addr</a:t>
            </a:r>
            <a:r>
              <a:rPr lang="en-US" sz="1400" dirty="0"/>
              <a:t> 1</a:t>
            </a:r>
            <a:endParaRPr lang="en-US" dirty="0"/>
          </a:p>
        </p:txBody>
      </p:sp>
      <p:sp>
        <p:nvSpPr>
          <p:cNvPr id="273" name="Text Box 81"/>
          <p:cNvSpPr txBox="1">
            <a:spLocks noChangeArrowheads="1"/>
          </p:cNvSpPr>
          <p:nvPr/>
        </p:nvSpPr>
        <p:spPr bwMode="auto">
          <a:xfrm>
            <a:off x="3720283" y="3352801"/>
            <a:ext cx="1193725" cy="369332"/>
          </a:xfrm>
          <a:prstGeom prst="rect">
            <a:avLst/>
          </a:prstGeom>
          <a:noFill/>
          <a:ln w="12700">
            <a:noFill/>
            <a:miter lim="800000"/>
            <a:headEnd/>
            <a:tailEnd/>
          </a:ln>
          <a:effectLst/>
        </p:spPr>
        <p:txBody>
          <a:bodyPr wrap="none">
            <a:spAutoFit/>
          </a:bodyPr>
          <a:lstStyle/>
          <a:p>
            <a:r>
              <a:rPr lang="en-US" dirty="0"/>
              <a:t>Read </a:t>
            </a:r>
            <a:r>
              <a:rPr lang="en-US" sz="1400" dirty="0" err="1"/>
              <a:t>Addr</a:t>
            </a:r>
            <a:r>
              <a:rPr lang="en-US" sz="1400" dirty="0"/>
              <a:t> 2</a:t>
            </a:r>
            <a:endParaRPr lang="en-US" dirty="0"/>
          </a:p>
        </p:txBody>
      </p:sp>
      <p:sp>
        <p:nvSpPr>
          <p:cNvPr id="274" name="Text Box 82"/>
          <p:cNvSpPr txBox="1">
            <a:spLocks noChangeArrowheads="1"/>
          </p:cNvSpPr>
          <p:nvPr/>
        </p:nvSpPr>
        <p:spPr bwMode="auto">
          <a:xfrm>
            <a:off x="3720283" y="3733800"/>
            <a:ext cx="1114792" cy="369332"/>
          </a:xfrm>
          <a:prstGeom prst="rect">
            <a:avLst/>
          </a:prstGeom>
          <a:noFill/>
          <a:ln w="12700">
            <a:noFill/>
            <a:miter lim="800000"/>
            <a:headEnd/>
            <a:tailEnd/>
          </a:ln>
          <a:effectLst/>
        </p:spPr>
        <p:txBody>
          <a:bodyPr wrap="none">
            <a:spAutoFit/>
          </a:bodyPr>
          <a:lstStyle/>
          <a:p>
            <a:r>
              <a:rPr lang="en-US" dirty="0"/>
              <a:t>Write </a:t>
            </a:r>
            <a:r>
              <a:rPr lang="en-US" sz="1400" dirty="0" err="1"/>
              <a:t>Addr</a:t>
            </a:r>
            <a:endParaRPr lang="en-US" dirty="0"/>
          </a:p>
        </p:txBody>
      </p:sp>
      <p:sp>
        <p:nvSpPr>
          <p:cNvPr id="275" name="Text Box 83"/>
          <p:cNvSpPr txBox="1">
            <a:spLocks noChangeArrowheads="1"/>
          </p:cNvSpPr>
          <p:nvPr/>
        </p:nvSpPr>
        <p:spPr bwMode="auto">
          <a:xfrm>
            <a:off x="3559829" y="2612887"/>
            <a:ext cx="2157691" cy="461665"/>
          </a:xfrm>
          <a:prstGeom prst="rect">
            <a:avLst/>
          </a:prstGeom>
          <a:noFill/>
          <a:ln w="12700">
            <a:noFill/>
            <a:miter lim="800000"/>
            <a:headEnd/>
            <a:tailEnd/>
          </a:ln>
          <a:effectLst/>
        </p:spPr>
        <p:txBody>
          <a:bodyPr wrap="square">
            <a:spAutoFit/>
          </a:bodyPr>
          <a:lstStyle/>
          <a:p>
            <a:pPr algn="ctr"/>
            <a:r>
              <a:rPr lang="en-US" sz="2400" b="1" dirty="0"/>
              <a:t>Register File</a:t>
            </a:r>
          </a:p>
        </p:txBody>
      </p:sp>
      <p:sp>
        <p:nvSpPr>
          <p:cNvPr id="276" name="Text Box 84"/>
          <p:cNvSpPr txBox="1">
            <a:spLocks noChangeArrowheads="1"/>
          </p:cNvSpPr>
          <p:nvPr/>
        </p:nvSpPr>
        <p:spPr bwMode="auto">
          <a:xfrm>
            <a:off x="4708637" y="3056605"/>
            <a:ext cx="768544" cy="584775"/>
          </a:xfrm>
          <a:prstGeom prst="rect">
            <a:avLst/>
          </a:prstGeom>
          <a:noFill/>
          <a:ln w="12700">
            <a:noFill/>
            <a:miter lim="800000"/>
            <a:headEnd/>
            <a:tailEnd/>
          </a:ln>
          <a:effectLst/>
        </p:spPr>
        <p:txBody>
          <a:bodyPr wrap="none">
            <a:spAutoFit/>
          </a:bodyPr>
          <a:lstStyle/>
          <a:p>
            <a:pPr algn="r"/>
            <a:r>
              <a:rPr lang="en-US" sz="1600" dirty="0"/>
              <a:t>Read</a:t>
            </a:r>
          </a:p>
          <a:p>
            <a:pPr algn="r"/>
            <a:r>
              <a:rPr lang="en-US" sz="1600" dirty="0"/>
              <a:t> Data 1</a:t>
            </a:r>
          </a:p>
        </p:txBody>
      </p:sp>
      <p:sp>
        <p:nvSpPr>
          <p:cNvPr id="277" name="Text Box 85"/>
          <p:cNvSpPr txBox="1">
            <a:spLocks noChangeArrowheads="1"/>
          </p:cNvSpPr>
          <p:nvPr/>
        </p:nvSpPr>
        <p:spPr bwMode="auto">
          <a:xfrm>
            <a:off x="4725052" y="3798332"/>
            <a:ext cx="768544" cy="584775"/>
          </a:xfrm>
          <a:prstGeom prst="rect">
            <a:avLst/>
          </a:prstGeom>
          <a:noFill/>
          <a:ln w="12700">
            <a:noFill/>
            <a:miter lim="800000"/>
            <a:headEnd/>
            <a:tailEnd/>
          </a:ln>
          <a:effectLst/>
        </p:spPr>
        <p:txBody>
          <a:bodyPr wrap="none">
            <a:spAutoFit/>
          </a:bodyPr>
          <a:lstStyle/>
          <a:p>
            <a:pPr algn="r"/>
            <a:r>
              <a:rPr lang="en-US" sz="1600" dirty="0"/>
              <a:t>Read</a:t>
            </a:r>
          </a:p>
          <a:p>
            <a:pPr algn="r"/>
            <a:r>
              <a:rPr lang="en-US" sz="1600" dirty="0"/>
              <a:t> Data 2</a:t>
            </a:r>
          </a:p>
        </p:txBody>
      </p:sp>
      <p:sp>
        <p:nvSpPr>
          <p:cNvPr id="278" name="Line 86"/>
          <p:cNvSpPr>
            <a:spLocks noChangeShapeType="1"/>
          </p:cNvSpPr>
          <p:nvPr/>
        </p:nvSpPr>
        <p:spPr bwMode="auto">
          <a:xfrm>
            <a:off x="3374201" y="4800600"/>
            <a:ext cx="503357" cy="0"/>
          </a:xfrm>
          <a:prstGeom prst="line">
            <a:avLst/>
          </a:prstGeom>
          <a:noFill/>
          <a:ln w="28575">
            <a:solidFill>
              <a:schemeClr val="tx1"/>
            </a:solidFill>
            <a:round/>
            <a:headEnd/>
            <a:tailEnd/>
          </a:ln>
          <a:effectLst/>
        </p:spPr>
        <p:txBody>
          <a:bodyPr/>
          <a:lstStyle/>
          <a:p>
            <a:endParaRPr lang="en-US" sz="3200"/>
          </a:p>
        </p:txBody>
      </p:sp>
      <p:sp>
        <p:nvSpPr>
          <p:cNvPr id="279" name="Line 87"/>
          <p:cNvSpPr>
            <a:spLocks noChangeShapeType="1"/>
          </p:cNvSpPr>
          <p:nvPr/>
        </p:nvSpPr>
        <p:spPr bwMode="auto">
          <a:xfrm>
            <a:off x="3474872" y="4724400"/>
            <a:ext cx="100671" cy="152400"/>
          </a:xfrm>
          <a:prstGeom prst="line">
            <a:avLst/>
          </a:prstGeom>
          <a:noFill/>
          <a:ln w="12700">
            <a:solidFill>
              <a:schemeClr val="tx1"/>
            </a:solidFill>
            <a:round/>
            <a:headEnd/>
            <a:tailEnd/>
          </a:ln>
          <a:effectLst/>
        </p:spPr>
        <p:txBody>
          <a:bodyPr/>
          <a:lstStyle/>
          <a:p>
            <a:endParaRPr lang="en-US" sz="3200"/>
          </a:p>
        </p:txBody>
      </p:sp>
      <p:sp>
        <p:nvSpPr>
          <p:cNvPr id="280" name="Line 88"/>
          <p:cNvSpPr>
            <a:spLocks noChangeShapeType="1"/>
          </p:cNvSpPr>
          <p:nvPr/>
        </p:nvSpPr>
        <p:spPr bwMode="auto">
          <a:xfrm>
            <a:off x="5085614" y="4724400"/>
            <a:ext cx="100671" cy="152400"/>
          </a:xfrm>
          <a:prstGeom prst="line">
            <a:avLst/>
          </a:prstGeom>
          <a:noFill/>
          <a:ln w="12700">
            <a:solidFill>
              <a:schemeClr val="tx1"/>
            </a:solidFill>
            <a:round/>
            <a:headEnd/>
            <a:tailEnd/>
          </a:ln>
          <a:effectLst/>
        </p:spPr>
        <p:txBody>
          <a:bodyPr/>
          <a:lstStyle/>
          <a:p>
            <a:endParaRPr lang="en-US" sz="3200"/>
          </a:p>
        </p:txBody>
      </p:sp>
      <p:sp>
        <p:nvSpPr>
          <p:cNvPr id="281" name="Text Box 89"/>
          <p:cNvSpPr txBox="1">
            <a:spLocks noChangeArrowheads="1"/>
          </p:cNvSpPr>
          <p:nvPr/>
        </p:nvSpPr>
        <p:spPr bwMode="auto">
          <a:xfrm>
            <a:off x="3474874" y="4495800"/>
            <a:ext cx="444352" cy="400110"/>
          </a:xfrm>
          <a:prstGeom prst="rect">
            <a:avLst/>
          </a:prstGeom>
          <a:noFill/>
          <a:ln w="12700">
            <a:noFill/>
            <a:miter lim="800000"/>
            <a:headEnd/>
            <a:tailEnd/>
          </a:ln>
          <a:effectLst/>
        </p:spPr>
        <p:txBody>
          <a:bodyPr wrap="none">
            <a:spAutoFit/>
          </a:bodyPr>
          <a:lstStyle/>
          <a:p>
            <a:r>
              <a:rPr lang="en-US" sz="2000"/>
              <a:t>16</a:t>
            </a:r>
          </a:p>
        </p:txBody>
      </p:sp>
      <p:sp>
        <p:nvSpPr>
          <p:cNvPr id="282" name="Text Box 90"/>
          <p:cNvSpPr txBox="1">
            <a:spLocks noChangeArrowheads="1"/>
          </p:cNvSpPr>
          <p:nvPr/>
        </p:nvSpPr>
        <p:spPr bwMode="auto">
          <a:xfrm>
            <a:off x="4984944" y="4495800"/>
            <a:ext cx="444352" cy="400110"/>
          </a:xfrm>
          <a:prstGeom prst="rect">
            <a:avLst/>
          </a:prstGeom>
          <a:noFill/>
          <a:ln w="12700">
            <a:noFill/>
            <a:miter lim="800000"/>
            <a:headEnd/>
            <a:tailEnd/>
          </a:ln>
          <a:effectLst/>
        </p:spPr>
        <p:txBody>
          <a:bodyPr wrap="none">
            <a:spAutoFit/>
          </a:bodyPr>
          <a:lstStyle/>
          <a:p>
            <a:r>
              <a:rPr lang="en-US" sz="2000"/>
              <a:t>32</a:t>
            </a:r>
          </a:p>
        </p:txBody>
      </p:sp>
      <p:sp>
        <p:nvSpPr>
          <p:cNvPr id="283" name="Line 91"/>
          <p:cNvSpPr>
            <a:spLocks noChangeShapeType="1"/>
          </p:cNvSpPr>
          <p:nvPr/>
        </p:nvSpPr>
        <p:spPr bwMode="auto">
          <a:xfrm>
            <a:off x="3474872" y="4267200"/>
            <a:ext cx="335571" cy="0"/>
          </a:xfrm>
          <a:prstGeom prst="line">
            <a:avLst/>
          </a:prstGeom>
          <a:noFill/>
          <a:ln w="28575">
            <a:solidFill>
              <a:schemeClr val="tx1"/>
            </a:solidFill>
            <a:round/>
            <a:headEnd/>
            <a:tailEnd type="triangle" w="med" len="med"/>
          </a:ln>
          <a:effectLst/>
        </p:spPr>
        <p:txBody>
          <a:bodyPr/>
          <a:lstStyle/>
          <a:p>
            <a:endParaRPr lang="en-US" sz="3200"/>
          </a:p>
        </p:txBody>
      </p:sp>
      <p:sp>
        <p:nvSpPr>
          <p:cNvPr id="284" name="Line 92"/>
          <p:cNvSpPr>
            <a:spLocks noChangeShapeType="1"/>
          </p:cNvSpPr>
          <p:nvPr/>
        </p:nvSpPr>
        <p:spPr bwMode="auto">
          <a:xfrm>
            <a:off x="6897699" y="4038600"/>
            <a:ext cx="0" cy="914400"/>
          </a:xfrm>
          <a:prstGeom prst="line">
            <a:avLst/>
          </a:prstGeom>
          <a:noFill/>
          <a:ln w="28575">
            <a:solidFill>
              <a:schemeClr val="tx1"/>
            </a:solidFill>
            <a:round/>
            <a:headEnd/>
            <a:tailEnd/>
          </a:ln>
          <a:effectLst/>
        </p:spPr>
        <p:txBody>
          <a:bodyPr/>
          <a:lstStyle/>
          <a:p>
            <a:endParaRPr lang="en-US" sz="3200"/>
          </a:p>
        </p:txBody>
      </p:sp>
      <p:sp>
        <p:nvSpPr>
          <p:cNvPr id="285" name="Line 93"/>
          <p:cNvSpPr>
            <a:spLocks noChangeShapeType="1"/>
          </p:cNvSpPr>
          <p:nvPr/>
        </p:nvSpPr>
        <p:spPr bwMode="auto">
          <a:xfrm>
            <a:off x="5488300" y="4114800"/>
            <a:ext cx="201343" cy="0"/>
          </a:xfrm>
          <a:prstGeom prst="line">
            <a:avLst/>
          </a:prstGeom>
          <a:noFill/>
          <a:ln w="28575">
            <a:solidFill>
              <a:schemeClr val="tx1"/>
            </a:solidFill>
            <a:round/>
            <a:headEnd/>
            <a:tailEnd/>
          </a:ln>
          <a:effectLst/>
        </p:spPr>
        <p:txBody>
          <a:bodyPr/>
          <a:lstStyle/>
          <a:p>
            <a:endParaRPr lang="en-US" sz="3200"/>
          </a:p>
        </p:txBody>
      </p:sp>
      <p:sp>
        <p:nvSpPr>
          <p:cNvPr id="286" name="Line 94"/>
          <p:cNvSpPr>
            <a:spLocks noChangeShapeType="1"/>
          </p:cNvSpPr>
          <p:nvPr/>
        </p:nvSpPr>
        <p:spPr bwMode="auto">
          <a:xfrm>
            <a:off x="3374201" y="3124200"/>
            <a:ext cx="0" cy="1676400"/>
          </a:xfrm>
          <a:prstGeom prst="line">
            <a:avLst/>
          </a:prstGeom>
          <a:noFill/>
          <a:ln w="28575">
            <a:solidFill>
              <a:schemeClr val="tx1"/>
            </a:solidFill>
            <a:round/>
            <a:headEnd/>
            <a:tailEnd/>
          </a:ln>
          <a:effectLst/>
        </p:spPr>
        <p:txBody>
          <a:bodyPr/>
          <a:lstStyle/>
          <a:p>
            <a:endParaRPr lang="en-US" sz="3200"/>
          </a:p>
        </p:txBody>
      </p:sp>
      <p:sp>
        <p:nvSpPr>
          <p:cNvPr id="287" name="Line 95"/>
          <p:cNvSpPr>
            <a:spLocks noChangeShapeType="1"/>
          </p:cNvSpPr>
          <p:nvPr/>
        </p:nvSpPr>
        <p:spPr bwMode="auto">
          <a:xfrm>
            <a:off x="3374201" y="3124200"/>
            <a:ext cx="402685" cy="0"/>
          </a:xfrm>
          <a:prstGeom prst="line">
            <a:avLst/>
          </a:prstGeom>
          <a:noFill/>
          <a:ln w="19050">
            <a:solidFill>
              <a:schemeClr val="tx1"/>
            </a:solidFill>
            <a:round/>
            <a:headEnd/>
            <a:tailEnd type="triangle" w="med" len="med"/>
          </a:ln>
          <a:effectLst/>
        </p:spPr>
        <p:txBody>
          <a:bodyPr/>
          <a:lstStyle/>
          <a:p>
            <a:endParaRPr lang="en-US" sz="3200"/>
          </a:p>
        </p:txBody>
      </p:sp>
      <p:sp>
        <p:nvSpPr>
          <p:cNvPr id="288" name="Line 96"/>
          <p:cNvSpPr>
            <a:spLocks noChangeShapeType="1"/>
          </p:cNvSpPr>
          <p:nvPr/>
        </p:nvSpPr>
        <p:spPr bwMode="auto">
          <a:xfrm>
            <a:off x="6797027" y="4419600"/>
            <a:ext cx="402685" cy="0"/>
          </a:xfrm>
          <a:prstGeom prst="line">
            <a:avLst/>
          </a:prstGeom>
          <a:noFill/>
          <a:ln w="28575">
            <a:solidFill>
              <a:schemeClr val="tx1"/>
            </a:solidFill>
            <a:round/>
            <a:headEnd/>
            <a:tailEnd type="triangle" w="med" len="med"/>
          </a:ln>
          <a:effectLst/>
        </p:spPr>
        <p:txBody>
          <a:bodyPr/>
          <a:lstStyle/>
          <a:p>
            <a:endParaRPr lang="en-US" sz="3200"/>
          </a:p>
        </p:txBody>
      </p:sp>
      <p:sp>
        <p:nvSpPr>
          <p:cNvPr id="289" name="Line 97"/>
          <p:cNvSpPr>
            <a:spLocks noChangeShapeType="1"/>
          </p:cNvSpPr>
          <p:nvPr/>
        </p:nvSpPr>
        <p:spPr bwMode="auto">
          <a:xfrm>
            <a:off x="8508440" y="3810000"/>
            <a:ext cx="234900" cy="0"/>
          </a:xfrm>
          <a:prstGeom prst="line">
            <a:avLst/>
          </a:prstGeom>
          <a:noFill/>
          <a:ln w="28575">
            <a:solidFill>
              <a:schemeClr val="tx1"/>
            </a:solidFill>
            <a:round/>
            <a:headEnd/>
            <a:tailEnd/>
          </a:ln>
          <a:effectLst/>
        </p:spPr>
        <p:txBody>
          <a:bodyPr/>
          <a:lstStyle/>
          <a:p>
            <a:endParaRPr lang="en-US" sz="3200"/>
          </a:p>
        </p:txBody>
      </p:sp>
      <p:sp>
        <p:nvSpPr>
          <p:cNvPr id="290" name="Freeform 98"/>
          <p:cNvSpPr>
            <a:spLocks/>
          </p:cNvSpPr>
          <p:nvPr/>
        </p:nvSpPr>
        <p:spPr bwMode="auto">
          <a:xfrm>
            <a:off x="7803741" y="3124200"/>
            <a:ext cx="7047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sz="3200"/>
          </a:p>
        </p:txBody>
      </p:sp>
      <p:sp>
        <p:nvSpPr>
          <p:cNvPr id="291" name="Rectangle 99"/>
          <p:cNvSpPr>
            <a:spLocks noChangeArrowheads="1"/>
          </p:cNvSpPr>
          <p:nvPr/>
        </p:nvSpPr>
        <p:spPr bwMode="auto">
          <a:xfrm>
            <a:off x="7992665" y="3667125"/>
            <a:ext cx="666948"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2000" b="1" dirty="0">
                <a:solidFill>
                  <a:srgbClr val="000000"/>
                </a:solidFill>
              </a:rPr>
              <a:t>ALU</a:t>
            </a:r>
          </a:p>
        </p:txBody>
      </p:sp>
      <p:sp>
        <p:nvSpPr>
          <p:cNvPr id="292" name="AutoShape 100"/>
          <p:cNvSpPr>
            <a:spLocks noChangeArrowheads="1"/>
          </p:cNvSpPr>
          <p:nvPr/>
        </p:nvSpPr>
        <p:spPr bwMode="auto">
          <a:xfrm rot="16200000">
            <a:off x="7003277" y="4039993"/>
            <a:ext cx="762000"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293" name="Line 101"/>
          <p:cNvSpPr>
            <a:spLocks noChangeShapeType="1"/>
          </p:cNvSpPr>
          <p:nvPr/>
        </p:nvSpPr>
        <p:spPr bwMode="auto">
          <a:xfrm>
            <a:off x="7535284" y="4191000"/>
            <a:ext cx="302014" cy="0"/>
          </a:xfrm>
          <a:prstGeom prst="line">
            <a:avLst/>
          </a:prstGeom>
          <a:noFill/>
          <a:ln w="28575">
            <a:solidFill>
              <a:schemeClr val="tx1"/>
            </a:solidFill>
            <a:round/>
            <a:headEnd/>
            <a:tailEnd type="triangle" w="med" len="med"/>
          </a:ln>
          <a:effectLst/>
        </p:spPr>
        <p:txBody>
          <a:bodyPr/>
          <a:lstStyle/>
          <a:p>
            <a:endParaRPr lang="en-US" sz="3200"/>
          </a:p>
        </p:txBody>
      </p:sp>
      <p:sp>
        <p:nvSpPr>
          <p:cNvPr id="294" name="Line 104"/>
          <p:cNvSpPr>
            <a:spLocks noChangeShapeType="1"/>
          </p:cNvSpPr>
          <p:nvPr/>
        </p:nvSpPr>
        <p:spPr bwMode="auto">
          <a:xfrm>
            <a:off x="6897699" y="4038600"/>
            <a:ext cx="369128" cy="0"/>
          </a:xfrm>
          <a:prstGeom prst="line">
            <a:avLst/>
          </a:prstGeom>
          <a:noFill/>
          <a:ln w="28575">
            <a:solidFill>
              <a:schemeClr val="tx1"/>
            </a:solidFill>
            <a:round/>
            <a:headEnd/>
            <a:tailEnd type="triangle" w="med" len="med"/>
          </a:ln>
          <a:effectLst/>
        </p:spPr>
        <p:txBody>
          <a:bodyPr/>
          <a:lstStyle/>
          <a:p>
            <a:endParaRPr lang="en-US" sz="3200"/>
          </a:p>
        </p:txBody>
      </p:sp>
      <p:sp>
        <p:nvSpPr>
          <p:cNvPr id="295" name="Line 105"/>
          <p:cNvSpPr>
            <a:spLocks noChangeShapeType="1"/>
          </p:cNvSpPr>
          <p:nvPr/>
        </p:nvSpPr>
        <p:spPr bwMode="auto">
          <a:xfrm>
            <a:off x="6797027" y="3352800"/>
            <a:ext cx="1006714" cy="0"/>
          </a:xfrm>
          <a:prstGeom prst="line">
            <a:avLst/>
          </a:prstGeom>
          <a:noFill/>
          <a:ln w="28575">
            <a:solidFill>
              <a:schemeClr val="tx1"/>
            </a:solidFill>
            <a:round/>
            <a:headEnd/>
            <a:tailEnd type="triangle" w="med" len="med"/>
          </a:ln>
          <a:effectLst/>
        </p:spPr>
        <p:txBody>
          <a:bodyPr/>
          <a:lstStyle/>
          <a:p>
            <a:endParaRPr lang="en-US" sz="3200"/>
          </a:p>
        </p:txBody>
      </p:sp>
      <p:sp>
        <p:nvSpPr>
          <p:cNvPr id="296" name="Rectangle 106"/>
          <p:cNvSpPr>
            <a:spLocks noChangeArrowheads="1"/>
          </p:cNvSpPr>
          <p:nvPr/>
        </p:nvSpPr>
        <p:spPr bwMode="auto">
          <a:xfrm>
            <a:off x="9213140" y="3048000"/>
            <a:ext cx="1510070" cy="1447800"/>
          </a:xfrm>
          <a:prstGeom prst="rect">
            <a:avLst/>
          </a:prstGeom>
          <a:noFill/>
          <a:ln w="12700">
            <a:solidFill>
              <a:schemeClr val="tx1"/>
            </a:solidFill>
            <a:miter lim="800000"/>
            <a:headEnd/>
            <a:tailEnd/>
          </a:ln>
          <a:effectLst/>
        </p:spPr>
        <p:txBody>
          <a:bodyPr wrap="none" anchor="ctr"/>
          <a:lstStyle/>
          <a:p>
            <a:endParaRPr lang="en-US" sz="3200"/>
          </a:p>
        </p:txBody>
      </p:sp>
      <p:sp>
        <p:nvSpPr>
          <p:cNvPr id="297" name="Line 107"/>
          <p:cNvSpPr>
            <a:spLocks noChangeShapeType="1"/>
          </p:cNvSpPr>
          <p:nvPr/>
        </p:nvSpPr>
        <p:spPr bwMode="auto">
          <a:xfrm>
            <a:off x="8911126" y="3810000"/>
            <a:ext cx="335571" cy="0"/>
          </a:xfrm>
          <a:prstGeom prst="line">
            <a:avLst/>
          </a:prstGeom>
          <a:noFill/>
          <a:ln w="28575">
            <a:solidFill>
              <a:schemeClr val="tx1"/>
            </a:solidFill>
            <a:round/>
            <a:headEnd/>
            <a:tailEnd type="triangle" w="med" len="med"/>
          </a:ln>
          <a:effectLst/>
        </p:spPr>
        <p:txBody>
          <a:bodyPr/>
          <a:lstStyle/>
          <a:p>
            <a:endParaRPr lang="en-US" sz="3200"/>
          </a:p>
        </p:txBody>
      </p:sp>
      <p:sp>
        <p:nvSpPr>
          <p:cNvPr id="298" name="Text Box 108"/>
          <p:cNvSpPr txBox="1">
            <a:spLocks noChangeArrowheads="1"/>
          </p:cNvSpPr>
          <p:nvPr/>
        </p:nvSpPr>
        <p:spPr bwMode="auto">
          <a:xfrm>
            <a:off x="9154075" y="2959389"/>
            <a:ext cx="1280863" cy="830997"/>
          </a:xfrm>
          <a:prstGeom prst="rect">
            <a:avLst/>
          </a:prstGeom>
          <a:noFill/>
          <a:ln w="12700">
            <a:noFill/>
            <a:miter lim="800000"/>
            <a:headEnd/>
            <a:tailEnd/>
          </a:ln>
          <a:effectLst/>
        </p:spPr>
        <p:txBody>
          <a:bodyPr wrap="none">
            <a:spAutoFit/>
          </a:bodyPr>
          <a:lstStyle/>
          <a:p>
            <a:r>
              <a:rPr lang="en-US" sz="2400" b="1" dirty="0"/>
              <a:t>Data </a:t>
            </a:r>
          </a:p>
          <a:p>
            <a:r>
              <a:rPr lang="en-US" sz="2400" b="1" dirty="0"/>
              <a:t>Memory</a:t>
            </a:r>
          </a:p>
        </p:txBody>
      </p:sp>
      <p:sp>
        <p:nvSpPr>
          <p:cNvPr id="299" name="Text Box 109"/>
          <p:cNvSpPr txBox="1">
            <a:spLocks noChangeArrowheads="1"/>
          </p:cNvSpPr>
          <p:nvPr/>
        </p:nvSpPr>
        <p:spPr bwMode="auto">
          <a:xfrm>
            <a:off x="9139736" y="3657601"/>
            <a:ext cx="850426" cy="338554"/>
          </a:xfrm>
          <a:prstGeom prst="rect">
            <a:avLst/>
          </a:prstGeom>
          <a:noFill/>
          <a:ln w="12700">
            <a:noFill/>
            <a:miter lim="800000"/>
            <a:headEnd/>
            <a:tailEnd/>
          </a:ln>
          <a:effectLst/>
        </p:spPr>
        <p:txBody>
          <a:bodyPr wrap="none">
            <a:spAutoFit/>
          </a:bodyPr>
          <a:lstStyle/>
          <a:p>
            <a:r>
              <a:rPr lang="en-US" sz="1600" dirty="0"/>
              <a:t>Address</a:t>
            </a:r>
          </a:p>
        </p:txBody>
      </p:sp>
      <p:sp>
        <p:nvSpPr>
          <p:cNvPr id="300" name="Text Box 110"/>
          <p:cNvSpPr txBox="1">
            <a:spLocks noChangeArrowheads="1"/>
          </p:cNvSpPr>
          <p:nvPr/>
        </p:nvSpPr>
        <p:spPr bwMode="auto">
          <a:xfrm>
            <a:off x="9126312" y="3992557"/>
            <a:ext cx="1082540" cy="338554"/>
          </a:xfrm>
          <a:prstGeom prst="rect">
            <a:avLst/>
          </a:prstGeom>
          <a:noFill/>
          <a:ln w="12700">
            <a:noFill/>
            <a:miter lim="800000"/>
            <a:headEnd/>
            <a:tailEnd/>
          </a:ln>
          <a:effectLst/>
        </p:spPr>
        <p:txBody>
          <a:bodyPr wrap="none">
            <a:spAutoFit/>
          </a:bodyPr>
          <a:lstStyle/>
          <a:p>
            <a:r>
              <a:rPr lang="en-US" sz="1600" dirty="0"/>
              <a:t>Write Data</a:t>
            </a:r>
          </a:p>
        </p:txBody>
      </p:sp>
      <p:sp>
        <p:nvSpPr>
          <p:cNvPr id="301" name="Text Box 111"/>
          <p:cNvSpPr txBox="1">
            <a:spLocks noChangeArrowheads="1"/>
          </p:cNvSpPr>
          <p:nvPr/>
        </p:nvSpPr>
        <p:spPr bwMode="auto">
          <a:xfrm>
            <a:off x="10196545" y="3720648"/>
            <a:ext cx="601062" cy="584775"/>
          </a:xfrm>
          <a:prstGeom prst="rect">
            <a:avLst/>
          </a:prstGeom>
          <a:noFill/>
          <a:ln w="12700">
            <a:noFill/>
            <a:miter lim="800000"/>
            <a:headEnd/>
            <a:tailEnd/>
          </a:ln>
          <a:effectLst/>
        </p:spPr>
        <p:txBody>
          <a:bodyPr wrap="none">
            <a:spAutoFit/>
          </a:bodyPr>
          <a:lstStyle/>
          <a:p>
            <a:r>
              <a:rPr lang="en-US" sz="1600" dirty="0"/>
              <a:t>Read</a:t>
            </a:r>
          </a:p>
          <a:p>
            <a:r>
              <a:rPr lang="en-US" sz="1600" dirty="0"/>
              <a:t>Data</a:t>
            </a:r>
          </a:p>
        </p:txBody>
      </p:sp>
      <p:sp>
        <p:nvSpPr>
          <p:cNvPr id="302" name="Line 112"/>
          <p:cNvSpPr>
            <a:spLocks noChangeShapeType="1"/>
          </p:cNvSpPr>
          <p:nvPr/>
        </p:nvSpPr>
        <p:spPr bwMode="auto">
          <a:xfrm>
            <a:off x="8911126" y="4191000"/>
            <a:ext cx="302014" cy="0"/>
          </a:xfrm>
          <a:prstGeom prst="line">
            <a:avLst/>
          </a:prstGeom>
          <a:noFill/>
          <a:ln w="28575">
            <a:solidFill>
              <a:schemeClr val="tx1"/>
            </a:solidFill>
            <a:round/>
            <a:headEnd/>
            <a:tailEnd type="triangle" w="med" len="med"/>
          </a:ln>
          <a:effectLst/>
        </p:spPr>
        <p:txBody>
          <a:bodyPr/>
          <a:lstStyle/>
          <a:p>
            <a:endParaRPr lang="en-US" sz="3200"/>
          </a:p>
        </p:txBody>
      </p:sp>
      <p:sp>
        <p:nvSpPr>
          <p:cNvPr id="303" name="Line 113"/>
          <p:cNvSpPr>
            <a:spLocks noChangeShapeType="1"/>
          </p:cNvSpPr>
          <p:nvPr/>
        </p:nvSpPr>
        <p:spPr bwMode="auto">
          <a:xfrm>
            <a:off x="11125896" y="4191000"/>
            <a:ext cx="302014" cy="1588"/>
          </a:xfrm>
          <a:prstGeom prst="line">
            <a:avLst/>
          </a:prstGeom>
          <a:noFill/>
          <a:ln w="28575">
            <a:solidFill>
              <a:schemeClr val="tx1"/>
            </a:solidFill>
            <a:round/>
            <a:headEnd/>
            <a:tailEnd type="triangle" w="med" len="med"/>
          </a:ln>
          <a:effectLst/>
        </p:spPr>
        <p:txBody>
          <a:bodyPr/>
          <a:lstStyle/>
          <a:p>
            <a:endParaRPr lang="en-US" sz="3200"/>
          </a:p>
        </p:txBody>
      </p:sp>
      <p:sp>
        <p:nvSpPr>
          <p:cNvPr id="304" name="AutoShape 114"/>
          <p:cNvSpPr>
            <a:spLocks noChangeArrowheads="1"/>
          </p:cNvSpPr>
          <p:nvPr/>
        </p:nvSpPr>
        <p:spPr bwMode="auto">
          <a:xfrm rot="16200000">
            <a:off x="11236017" y="3849493"/>
            <a:ext cx="685800"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305" name="Line 115"/>
          <p:cNvSpPr>
            <a:spLocks noChangeShapeType="1"/>
          </p:cNvSpPr>
          <p:nvPr/>
        </p:nvSpPr>
        <p:spPr bwMode="auto">
          <a:xfrm>
            <a:off x="11729924" y="3962400"/>
            <a:ext cx="201343" cy="1588"/>
          </a:xfrm>
          <a:prstGeom prst="line">
            <a:avLst/>
          </a:prstGeom>
          <a:noFill/>
          <a:ln w="28575">
            <a:solidFill>
              <a:schemeClr val="tx1"/>
            </a:solidFill>
            <a:round/>
            <a:headEnd/>
            <a:tailEnd/>
          </a:ln>
          <a:effectLst/>
        </p:spPr>
        <p:txBody>
          <a:bodyPr/>
          <a:lstStyle/>
          <a:p>
            <a:endParaRPr lang="en-US" sz="3200"/>
          </a:p>
        </p:txBody>
      </p:sp>
      <p:sp>
        <p:nvSpPr>
          <p:cNvPr id="306" name="Line 118"/>
          <p:cNvSpPr>
            <a:spLocks noChangeShapeType="1"/>
          </p:cNvSpPr>
          <p:nvPr/>
        </p:nvSpPr>
        <p:spPr bwMode="auto">
          <a:xfrm>
            <a:off x="5488300" y="3352800"/>
            <a:ext cx="201343" cy="0"/>
          </a:xfrm>
          <a:prstGeom prst="line">
            <a:avLst/>
          </a:prstGeom>
          <a:noFill/>
          <a:ln w="28575">
            <a:solidFill>
              <a:schemeClr val="tx1"/>
            </a:solidFill>
            <a:round/>
            <a:headEnd/>
            <a:tailEnd/>
          </a:ln>
          <a:effectLst/>
        </p:spPr>
        <p:txBody>
          <a:bodyPr/>
          <a:lstStyle/>
          <a:p>
            <a:endParaRPr lang="en-US" sz="3200"/>
          </a:p>
        </p:txBody>
      </p:sp>
      <p:sp>
        <p:nvSpPr>
          <p:cNvPr id="307" name="Line 119"/>
          <p:cNvSpPr>
            <a:spLocks noChangeShapeType="1"/>
          </p:cNvSpPr>
          <p:nvPr/>
        </p:nvSpPr>
        <p:spPr bwMode="auto">
          <a:xfrm>
            <a:off x="3474872" y="4267200"/>
            <a:ext cx="0" cy="2209800"/>
          </a:xfrm>
          <a:prstGeom prst="line">
            <a:avLst/>
          </a:prstGeom>
          <a:noFill/>
          <a:ln w="28575">
            <a:solidFill>
              <a:schemeClr val="tx1"/>
            </a:solidFill>
            <a:round/>
            <a:headEnd/>
            <a:tailEnd/>
          </a:ln>
          <a:effectLst/>
        </p:spPr>
        <p:txBody>
          <a:bodyPr/>
          <a:lstStyle/>
          <a:p>
            <a:endParaRPr lang="en-US" sz="3200"/>
          </a:p>
        </p:txBody>
      </p:sp>
      <p:sp>
        <p:nvSpPr>
          <p:cNvPr id="308" name="Line 120"/>
          <p:cNvSpPr>
            <a:spLocks noChangeShapeType="1"/>
          </p:cNvSpPr>
          <p:nvPr/>
        </p:nvSpPr>
        <p:spPr bwMode="auto">
          <a:xfrm>
            <a:off x="2468159" y="2438400"/>
            <a:ext cx="302014" cy="0"/>
          </a:xfrm>
          <a:prstGeom prst="line">
            <a:avLst/>
          </a:prstGeom>
          <a:noFill/>
          <a:ln w="28575">
            <a:solidFill>
              <a:schemeClr val="tx1"/>
            </a:solidFill>
            <a:round/>
            <a:headEnd/>
            <a:tailEnd/>
          </a:ln>
          <a:effectLst/>
        </p:spPr>
        <p:txBody>
          <a:bodyPr/>
          <a:lstStyle/>
          <a:p>
            <a:endParaRPr lang="en-US" sz="3200"/>
          </a:p>
        </p:txBody>
      </p:sp>
      <p:sp>
        <p:nvSpPr>
          <p:cNvPr id="309" name="Line 121"/>
          <p:cNvSpPr>
            <a:spLocks noChangeShapeType="1"/>
          </p:cNvSpPr>
          <p:nvPr/>
        </p:nvSpPr>
        <p:spPr bwMode="auto">
          <a:xfrm>
            <a:off x="3172858" y="3733800"/>
            <a:ext cx="201343" cy="0"/>
          </a:xfrm>
          <a:prstGeom prst="line">
            <a:avLst/>
          </a:prstGeom>
          <a:noFill/>
          <a:ln w="28575">
            <a:solidFill>
              <a:schemeClr val="tx1"/>
            </a:solidFill>
            <a:round/>
            <a:headEnd/>
            <a:tailEnd/>
          </a:ln>
          <a:effectLst/>
        </p:spPr>
        <p:txBody>
          <a:bodyPr/>
          <a:lstStyle/>
          <a:p>
            <a:endParaRPr lang="en-US" sz="3200"/>
          </a:p>
        </p:txBody>
      </p:sp>
      <p:sp>
        <p:nvSpPr>
          <p:cNvPr id="310" name="Line 122"/>
          <p:cNvSpPr>
            <a:spLocks noChangeShapeType="1"/>
          </p:cNvSpPr>
          <p:nvPr/>
        </p:nvSpPr>
        <p:spPr bwMode="auto">
          <a:xfrm>
            <a:off x="10723210" y="3810000"/>
            <a:ext cx="234900" cy="0"/>
          </a:xfrm>
          <a:prstGeom prst="line">
            <a:avLst/>
          </a:prstGeom>
          <a:noFill/>
          <a:ln w="28575">
            <a:solidFill>
              <a:schemeClr val="tx1"/>
            </a:solidFill>
            <a:round/>
            <a:headEnd/>
            <a:tailEnd/>
          </a:ln>
          <a:effectLst/>
        </p:spPr>
        <p:txBody>
          <a:bodyPr/>
          <a:lstStyle/>
          <a:p>
            <a:endParaRPr lang="en-US" sz="3200"/>
          </a:p>
        </p:txBody>
      </p:sp>
      <p:sp>
        <p:nvSpPr>
          <p:cNvPr id="311" name="Rectangle 123"/>
          <p:cNvSpPr>
            <a:spLocks noChangeArrowheads="1"/>
          </p:cNvSpPr>
          <p:nvPr/>
        </p:nvSpPr>
        <p:spPr bwMode="auto">
          <a:xfrm>
            <a:off x="2971516" y="2209800"/>
            <a:ext cx="201343" cy="2209800"/>
          </a:xfrm>
          <a:prstGeom prst="rect">
            <a:avLst/>
          </a:prstGeom>
          <a:noFill/>
          <a:ln w="12700">
            <a:solidFill>
              <a:schemeClr val="accent2"/>
            </a:solidFill>
            <a:miter lim="800000"/>
            <a:headEnd/>
            <a:tailEnd/>
          </a:ln>
          <a:effectLst/>
        </p:spPr>
        <p:txBody>
          <a:bodyPr wrap="none" anchor="ctr"/>
          <a:lstStyle/>
          <a:p>
            <a:endParaRPr lang="en-US" sz="3200"/>
          </a:p>
        </p:txBody>
      </p:sp>
      <p:sp>
        <p:nvSpPr>
          <p:cNvPr id="312" name="Rectangle 124"/>
          <p:cNvSpPr>
            <a:spLocks noChangeArrowheads="1"/>
          </p:cNvSpPr>
          <p:nvPr/>
        </p:nvSpPr>
        <p:spPr bwMode="auto">
          <a:xfrm>
            <a:off x="5689642" y="2209800"/>
            <a:ext cx="201343" cy="3886200"/>
          </a:xfrm>
          <a:prstGeom prst="rect">
            <a:avLst/>
          </a:prstGeom>
          <a:noFill/>
          <a:ln w="12700">
            <a:solidFill>
              <a:schemeClr val="accent2"/>
            </a:solidFill>
            <a:miter lim="800000"/>
            <a:headEnd/>
            <a:tailEnd/>
          </a:ln>
          <a:effectLst/>
        </p:spPr>
        <p:txBody>
          <a:bodyPr wrap="none" anchor="ctr"/>
          <a:lstStyle/>
          <a:p>
            <a:endParaRPr lang="en-US" sz="3200"/>
          </a:p>
        </p:txBody>
      </p:sp>
      <p:sp>
        <p:nvSpPr>
          <p:cNvPr id="313" name="Line 125"/>
          <p:cNvSpPr>
            <a:spLocks noChangeShapeType="1"/>
          </p:cNvSpPr>
          <p:nvPr/>
        </p:nvSpPr>
        <p:spPr bwMode="auto">
          <a:xfrm>
            <a:off x="6998370" y="4419600"/>
            <a:ext cx="0" cy="533400"/>
          </a:xfrm>
          <a:prstGeom prst="line">
            <a:avLst/>
          </a:prstGeom>
          <a:noFill/>
          <a:ln w="28575">
            <a:solidFill>
              <a:schemeClr val="tx1"/>
            </a:solidFill>
            <a:round/>
            <a:headEnd/>
            <a:tailEnd/>
          </a:ln>
          <a:effectLst/>
        </p:spPr>
        <p:txBody>
          <a:bodyPr/>
          <a:lstStyle/>
          <a:p>
            <a:endParaRPr lang="en-US" sz="3200"/>
          </a:p>
        </p:txBody>
      </p:sp>
      <p:sp>
        <p:nvSpPr>
          <p:cNvPr id="314" name="Line 126"/>
          <p:cNvSpPr>
            <a:spLocks noChangeShapeType="1"/>
          </p:cNvSpPr>
          <p:nvPr/>
        </p:nvSpPr>
        <p:spPr bwMode="auto">
          <a:xfrm>
            <a:off x="6998370" y="4953000"/>
            <a:ext cx="1711413" cy="0"/>
          </a:xfrm>
          <a:prstGeom prst="line">
            <a:avLst/>
          </a:prstGeom>
          <a:noFill/>
          <a:ln w="28575">
            <a:solidFill>
              <a:schemeClr val="tx1"/>
            </a:solidFill>
            <a:round/>
            <a:headEnd/>
            <a:tailEnd/>
          </a:ln>
          <a:effectLst/>
        </p:spPr>
        <p:txBody>
          <a:bodyPr/>
          <a:lstStyle/>
          <a:p>
            <a:endParaRPr lang="en-US" sz="3200"/>
          </a:p>
        </p:txBody>
      </p:sp>
      <p:sp>
        <p:nvSpPr>
          <p:cNvPr id="315" name="Rectangle 127"/>
          <p:cNvSpPr>
            <a:spLocks noChangeArrowheads="1"/>
          </p:cNvSpPr>
          <p:nvPr/>
        </p:nvSpPr>
        <p:spPr bwMode="auto">
          <a:xfrm>
            <a:off x="10934078" y="2819400"/>
            <a:ext cx="201343" cy="2819400"/>
          </a:xfrm>
          <a:prstGeom prst="rect">
            <a:avLst/>
          </a:prstGeom>
          <a:solidFill>
            <a:schemeClr val="bg1"/>
          </a:solidFill>
          <a:ln w="12700">
            <a:solidFill>
              <a:schemeClr val="accent2"/>
            </a:solidFill>
            <a:miter lim="800000"/>
            <a:headEnd/>
            <a:tailEnd/>
          </a:ln>
          <a:effectLst/>
        </p:spPr>
        <p:txBody>
          <a:bodyPr wrap="none" anchor="ctr"/>
          <a:lstStyle/>
          <a:p>
            <a:endParaRPr lang="en-US" sz="3200"/>
          </a:p>
        </p:txBody>
      </p:sp>
      <p:sp>
        <p:nvSpPr>
          <p:cNvPr id="316" name="Line 128"/>
          <p:cNvSpPr>
            <a:spLocks noChangeShapeType="1"/>
          </p:cNvSpPr>
          <p:nvPr/>
        </p:nvSpPr>
        <p:spPr bwMode="auto">
          <a:xfrm>
            <a:off x="9011799" y="4953000"/>
            <a:ext cx="1912756" cy="0"/>
          </a:xfrm>
          <a:prstGeom prst="line">
            <a:avLst/>
          </a:prstGeom>
          <a:noFill/>
          <a:ln w="28575">
            <a:solidFill>
              <a:schemeClr val="tx1"/>
            </a:solidFill>
            <a:round/>
            <a:headEnd/>
            <a:tailEnd/>
          </a:ln>
          <a:effectLst/>
        </p:spPr>
        <p:txBody>
          <a:bodyPr/>
          <a:lstStyle/>
          <a:p>
            <a:endParaRPr lang="en-US" sz="3200"/>
          </a:p>
        </p:txBody>
      </p:sp>
      <p:sp>
        <p:nvSpPr>
          <p:cNvPr id="317" name="Line 129"/>
          <p:cNvSpPr>
            <a:spLocks noChangeShapeType="1"/>
          </p:cNvSpPr>
          <p:nvPr/>
        </p:nvSpPr>
        <p:spPr bwMode="auto">
          <a:xfrm>
            <a:off x="11125896" y="3810000"/>
            <a:ext cx="302014" cy="1588"/>
          </a:xfrm>
          <a:prstGeom prst="line">
            <a:avLst/>
          </a:prstGeom>
          <a:noFill/>
          <a:ln w="28575">
            <a:solidFill>
              <a:schemeClr val="tx1"/>
            </a:solidFill>
            <a:round/>
            <a:headEnd/>
            <a:tailEnd type="triangle" w="med" len="med"/>
          </a:ln>
          <a:effectLst/>
        </p:spPr>
        <p:txBody>
          <a:bodyPr/>
          <a:lstStyle/>
          <a:p>
            <a:endParaRPr lang="en-US" sz="3200"/>
          </a:p>
        </p:txBody>
      </p:sp>
      <p:sp>
        <p:nvSpPr>
          <p:cNvPr id="318" name="Line 130"/>
          <p:cNvSpPr>
            <a:spLocks noChangeShapeType="1"/>
          </p:cNvSpPr>
          <p:nvPr/>
        </p:nvSpPr>
        <p:spPr bwMode="auto">
          <a:xfrm>
            <a:off x="11931268" y="3962400"/>
            <a:ext cx="0" cy="2514600"/>
          </a:xfrm>
          <a:prstGeom prst="line">
            <a:avLst/>
          </a:prstGeom>
          <a:noFill/>
          <a:ln w="28575">
            <a:solidFill>
              <a:schemeClr val="tx1"/>
            </a:solidFill>
            <a:round/>
            <a:headEnd/>
            <a:tailEnd/>
          </a:ln>
          <a:effectLst/>
        </p:spPr>
        <p:txBody>
          <a:bodyPr/>
          <a:lstStyle/>
          <a:p>
            <a:endParaRPr lang="en-US" sz="3200"/>
          </a:p>
        </p:txBody>
      </p:sp>
      <p:sp>
        <p:nvSpPr>
          <p:cNvPr id="319" name="Line 131"/>
          <p:cNvSpPr>
            <a:spLocks noChangeShapeType="1"/>
          </p:cNvSpPr>
          <p:nvPr/>
        </p:nvSpPr>
        <p:spPr bwMode="auto">
          <a:xfrm flipH="1" flipV="1">
            <a:off x="5689644" y="4800600"/>
            <a:ext cx="201343" cy="152400"/>
          </a:xfrm>
          <a:prstGeom prst="line">
            <a:avLst/>
          </a:prstGeom>
          <a:noFill/>
          <a:ln w="28575" cap="rnd">
            <a:solidFill>
              <a:schemeClr val="accent2"/>
            </a:solidFill>
            <a:prstDash val="sysDot"/>
            <a:round/>
            <a:headEnd/>
            <a:tailEnd/>
          </a:ln>
          <a:effectLst/>
        </p:spPr>
        <p:txBody>
          <a:bodyPr/>
          <a:lstStyle/>
          <a:p>
            <a:endParaRPr lang="en-US" sz="3200"/>
          </a:p>
        </p:txBody>
      </p:sp>
      <p:sp>
        <p:nvSpPr>
          <p:cNvPr id="320" name="Line 132"/>
          <p:cNvSpPr>
            <a:spLocks noChangeShapeType="1"/>
          </p:cNvSpPr>
          <p:nvPr/>
        </p:nvSpPr>
        <p:spPr bwMode="auto">
          <a:xfrm flipH="1">
            <a:off x="10924553" y="4191000"/>
            <a:ext cx="201343" cy="762000"/>
          </a:xfrm>
          <a:prstGeom prst="line">
            <a:avLst/>
          </a:prstGeom>
          <a:noFill/>
          <a:ln w="28575" cap="rnd">
            <a:solidFill>
              <a:schemeClr val="accent2"/>
            </a:solidFill>
            <a:prstDash val="sysDot"/>
            <a:round/>
            <a:headEnd/>
            <a:tailEnd/>
          </a:ln>
          <a:effectLst/>
        </p:spPr>
        <p:txBody>
          <a:bodyPr/>
          <a:lstStyle/>
          <a:p>
            <a:endParaRPr lang="en-US" sz="3200"/>
          </a:p>
        </p:txBody>
      </p:sp>
      <p:sp>
        <p:nvSpPr>
          <p:cNvPr id="321" name="Text Box 133"/>
          <p:cNvSpPr txBox="1">
            <a:spLocks noChangeArrowheads="1"/>
          </p:cNvSpPr>
          <p:nvPr/>
        </p:nvSpPr>
        <p:spPr bwMode="auto">
          <a:xfrm>
            <a:off x="2747083" y="1851026"/>
            <a:ext cx="705194" cy="400110"/>
          </a:xfrm>
          <a:prstGeom prst="rect">
            <a:avLst/>
          </a:prstGeom>
          <a:noFill/>
          <a:ln w="12700">
            <a:noFill/>
            <a:miter lim="800000"/>
            <a:headEnd/>
            <a:tailEnd/>
          </a:ln>
          <a:effectLst/>
        </p:spPr>
        <p:txBody>
          <a:bodyPr wrap="none">
            <a:spAutoFit/>
          </a:bodyPr>
          <a:lstStyle/>
          <a:p>
            <a:r>
              <a:rPr lang="en-US" sz="2000" b="1" dirty="0">
                <a:solidFill>
                  <a:schemeClr val="accent2"/>
                </a:solidFill>
              </a:rPr>
              <a:t>IF/ID</a:t>
            </a:r>
          </a:p>
        </p:txBody>
      </p:sp>
      <p:sp>
        <p:nvSpPr>
          <p:cNvPr id="322" name="Line 134"/>
          <p:cNvSpPr>
            <a:spLocks noChangeShapeType="1"/>
          </p:cNvSpPr>
          <p:nvPr/>
        </p:nvSpPr>
        <p:spPr bwMode="auto">
          <a:xfrm>
            <a:off x="4914008" y="4800600"/>
            <a:ext cx="775635" cy="0"/>
          </a:xfrm>
          <a:prstGeom prst="line">
            <a:avLst/>
          </a:prstGeom>
          <a:noFill/>
          <a:ln w="28575">
            <a:solidFill>
              <a:schemeClr val="tx1"/>
            </a:solidFill>
            <a:round/>
            <a:headEnd/>
            <a:tailEnd/>
          </a:ln>
          <a:effectLst/>
        </p:spPr>
        <p:txBody>
          <a:bodyPr/>
          <a:lstStyle/>
          <a:p>
            <a:endParaRPr lang="en-US" sz="3200"/>
          </a:p>
        </p:txBody>
      </p:sp>
      <p:sp>
        <p:nvSpPr>
          <p:cNvPr id="323" name="Line 135"/>
          <p:cNvSpPr>
            <a:spLocks noChangeShapeType="1"/>
          </p:cNvSpPr>
          <p:nvPr/>
        </p:nvSpPr>
        <p:spPr bwMode="auto">
          <a:xfrm flipV="1">
            <a:off x="8407769" y="2971800"/>
            <a:ext cx="0" cy="457200"/>
          </a:xfrm>
          <a:prstGeom prst="line">
            <a:avLst/>
          </a:prstGeom>
          <a:noFill/>
          <a:ln w="12700">
            <a:solidFill>
              <a:schemeClr val="accent1"/>
            </a:solidFill>
            <a:round/>
            <a:headEnd/>
            <a:tailEnd/>
          </a:ln>
          <a:effectLst/>
        </p:spPr>
        <p:txBody>
          <a:bodyPr/>
          <a:lstStyle/>
          <a:p>
            <a:endParaRPr lang="en-US" sz="3200"/>
          </a:p>
        </p:txBody>
      </p:sp>
      <p:sp>
        <p:nvSpPr>
          <p:cNvPr id="324" name="Line 136"/>
          <p:cNvSpPr>
            <a:spLocks noChangeShapeType="1"/>
          </p:cNvSpPr>
          <p:nvPr/>
        </p:nvSpPr>
        <p:spPr bwMode="auto">
          <a:xfrm>
            <a:off x="857417" y="2133600"/>
            <a:ext cx="0" cy="1600200"/>
          </a:xfrm>
          <a:prstGeom prst="line">
            <a:avLst/>
          </a:prstGeom>
          <a:noFill/>
          <a:ln w="28575">
            <a:solidFill>
              <a:schemeClr val="tx1"/>
            </a:solidFill>
            <a:round/>
            <a:headEnd/>
            <a:tailEnd/>
          </a:ln>
          <a:effectLst/>
        </p:spPr>
        <p:txBody>
          <a:bodyPr/>
          <a:lstStyle/>
          <a:p>
            <a:endParaRPr lang="en-US" sz="3200"/>
          </a:p>
        </p:txBody>
      </p:sp>
      <p:sp>
        <p:nvSpPr>
          <p:cNvPr id="325" name="Rectangle 137"/>
          <p:cNvSpPr>
            <a:spLocks noChangeArrowheads="1"/>
          </p:cNvSpPr>
          <p:nvPr/>
        </p:nvSpPr>
        <p:spPr bwMode="auto">
          <a:xfrm>
            <a:off x="8709783" y="2209800"/>
            <a:ext cx="201343" cy="3429000"/>
          </a:xfrm>
          <a:prstGeom prst="rect">
            <a:avLst/>
          </a:prstGeom>
          <a:solidFill>
            <a:schemeClr val="bg1"/>
          </a:solidFill>
          <a:ln w="12700">
            <a:solidFill>
              <a:schemeClr val="accent2"/>
            </a:solidFill>
            <a:miter lim="800000"/>
            <a:headEnd/>
            <a:tailEnd/>
          </a:ln>
          <a:effectLst/>
        </p:spPr>
        <p:txBody>
          <a:bodyPr wrap="none" anchor="ctr"/>
          <a:lstStyle/>
          <a:p>
            <a:endParaRPr lang="en-US" sz="3200"/>
          </a:p>
        </p:txBody>
      </p:sp>
      <p:sp>
        <p:nvSpPr>
          <p:cNvPr id="326" name="Oval 138"/>
          <p:cNvSpPr>
            <a:spLocks noChangeArrowheads="1"/>
          </p:cNvSpPr>
          <p:nvPr/>
        </p:nvSpPr>
        <p:spPr bwMode="auto">
          <a:xfrm>
            <a:off x="3877558" y="4516914"/>
            <a:ext cx="1073828" cy="597931"/>
          </a:xfrm>
          <a:prstGeom prst="ellipse">
            <a:avLst/>
          </a:prstGeom>
          <a:solidFill>
            <a:schemeClr val="bg1"/>
          </a:solidFill>
          <a:ln w="12700">
            <a:solidFill>
              <a:schemeClr val="tx1"/>
            </a:solidFill>
            <a:round/>
            <a:headEnd/>
            <a:tailEnd/>
          </a:ln>
          <a:effectLst/>
        </p:spPr>
        <p:txBody>
          <a:bodyPr wrap="none" anchor="ctr"/>
          <a:lstStyle/>
          <a:p>
            <a:endParaRPr lang="en-US" sz="3200"/>
          </a:p>
        </p:txBody>
      </p:sp>
      <p:sp>
        <p:nvSpPr>
          <p:cNvPr id="327" name="Rectangle 139"/>
          <p:cNvSpPr>
            <a:spLocks noChangeArrowheads="1"/>
          </p:cNvSpPr>
          <p:nvPr/>
        </p:nvSpPr>
        <p:spPr bwMode="auto">
          <a:xfrm>
            <a:off x="4067166" y="4462166"/>
            <a:ext cx="704700" cy="457200"/>
          </a:xfrm>
          <a:prstGeom prst="rect">
            <a:avLst/>
          </a:prstGeom>
          <a:noFill/>
          <a:ln w="12700">
            <a:noFill/>
            <a:miter lim="800000"/>
            <a:headEnd/>
            <a:tailEnd/>
          </a:ln>
          <a:effectLst/>
        </p:spPr>
        <p:txBody>
          <a:bodyPr wrap="none" lIns="19050" tIns="26988" rIns="19050" bIns="26988"/>
          <a:lstStyle/>
          <a:p>
            <a:pPr algn="ctr"/>
            <a:r>
              <a:rPr lang="en-US" sz="2000" b="1" dirty="0">
                <a:solidFill>
                  <a:srgbClr val="000000"/>
                </a:solidFill>
              </a:rPr>
              <a:t>Sign </a:t>
            </a:r>
            <a:br>
              <a:rPr lang="en-US" sz="2000" b="1" dirty="0">
                <a:solidFill>
                  <a:srgbClr val="000000"/>
                </a:solidFill>
              </a:rPr>
            </a:br>
            <a:r>
              <a:rPr lang="en-US" sz="2000" b="1" dirty="0">
                <a:solidFill>
                  <a:srgbClr val="000000"/>
                </a:solidFill>
              </a:rPr>
              <a:t>Extend</a:t>
            </a:r>
          </a:p>
        </p:txBody>
      </p:sp>
      <p:sp>
        <p:nvSpPr>
          <p:cNvPr id="328" name="Line 140"/>
          <p:cNvSpPr>
            <a:spLocks noChangeShapeType="1"/>
          </p:cNvSpPr>
          <p:nvPr/>
        </p:nvSpPr>
        <p:spPr bwMode="auto">
          <a:xfrm>
            <a:off x="8407769" y="29718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329" name="Line 141"/>
          <p:cNvSpPr>
            <a:spLocks noChangeShapeType="1"/>
          </p:cNvSpPr>
          <p:nvPr/>
        </p:nvSpPr>
        <p:spPr bwMode="auto">
          <a:xfrm>
            <a:off x="9011799" y="3810000"/>
            <a:ext cx="0" cy="2362200"/>
          </a:xfrm>
          <a:prstGeom prst="line">
            <a:avLst/>
          </a:prstGeom>
          <a:noFill/>
          <a:ln w="28575">
            <a:solidFill>
              <a:schemeClr val="tx1"/>
            </a:solidFill>
            <a:round/>
            <a:headEnd/>
            <a:tailEnd/>
          </a:ln>
          <a:effectLst/>
        </p:spPr>
        <p:txBody>
          <a:bodyPr/>
          <a:lstStyle/>
          <a:p>
            <a:endParaRPr lang="en-US" sz="3200"/>
          </a:p>
        </p:txBody>
      </p:sp>
      <p:sp>
        <p:nvSpPr>
          <p:cNvPr id="330" name="Text Box 142"/>
          <p:cNvSpPr txBox="1">
            <a:spLocks noChangeArrowheads="1"/>
          </p:cNvSpPr>
          <p:nvPr/>
        </p:nvSpPr>
        <p:spPr bwMode="auto">
          <a:xfrm>
            <a:off x="8105755" y="1379754"/>
            <a:ext cx="1135247" cy="400110"/>
          </a:xfrm>
          <a:prstGeom prst="rect">
            <a:avLst/>
          </a:prstGeom>
          <a:noFill/>
          <a:ln w="12700">
            <a:noFill/>
            <a:miter lim="800000"/>
            <a:headEnd/>
            <a:tailEnd/>
          </a:ln>
          <a:effectLst/>
        </p:spPr>
        <p:txBody>
          <a:bodyPr wrap="none">
            <a:spAutoFit/>
          </a:bodyPr>
          <a:lstStyle/>
          <a:p>
            <a:r>
              <a:rPr lang="en-US" sz="2000" b="1" dirty="0">
                <a:solidFill>
                  <a:schemeClr val="accent2"/>
                </a:solidFill>
              </a:rPr>
              <a:t>EX/MEM</a:t>
            </a:r>
          </a:p>
        </p:txBody>
      </p:sp>
      <p:sp>
        <p:nvSpPr>
          <p:cNvPr id="331" name="Text Box 143"/>
          <p:cNvSpPr txBox="1">
            <a:spLocks noChangeArrowheads="1"/>
          </p:cNvSpPr>
          <p:nvPr/>
        </p:nvSpPr>
        <p:spPr bwMode="auto">
          <a:xfrm>
            <a:off x="10487486" y="2131326"/>
            <a:ext cx="1245854" cy="400110"/>
          </a:xfrm>
          <a:prstGeom prst="rect">
            <a:avLst/>
          </a:prstGeom>
          <a:noFill/>
          <a:ln w="12700">
            <a:noFill/>
            <a:miter lim="800000"/>
            <a:headEnd/>
            <a:tailEnd/>
          </a:ln>
          <a:effectLst/>
        </p:spPr>
        <p:txBody>
          <a:bodyPr wrap="none">
            <a:spAutoFit/>
          </a:bodyPr>
          <a:lstStyle/>
          <a:p>
            <a:r>
              <a:rPr lang="en-US" sz="2000" b="1" dirty="0">
                <a:solidFill>
                  <a:schemeClr val="accent2"/>
                </a:solidFill>
              </a:rPr>
              <a:t>MEM/WB</a:t>
            </a:r>
          </a:p>
        </p:txBody>
      </p:sp>
      <p:sp>
        <p:nvSpPr>
          <p:cNvPr id="332" name="Rectangle 144"/>
          <p:cNvSpPr>
            <a:spLocks noChangeArrowheads="1"/>
          </p:cNvSpPr>
          <p:nvPr/>
        </p:nvSpPr>
        <p:spPr bwMode="auto">
          <a:xfrm>
            <a:off x="5689644" y="19812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333" name="Rectangle 145"/>
          <p:cNvSpPr>
            <a:spLocks noChangeArrowheads="1"/>
          </p:cNvSpPr>
          <p:nvPr/>
        </p:nvSpPr>
        <p:spPr bwMode="auto">
          <a:xfrm>
            <a:off x="5689644" y="17526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334" name="Rectangle 146"/>
          <p:cNvSpPr>
            <a:spLocks noChangeArrowheads="1"/>
          </p:cNvSpPr>
          <p:nvPr/>
        </p:nvSpPr>
        <p:spPr bwMode="auto">
          <a:xfrm>
            <a:off x="5689644" y="15240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335" name="Rectangle 147"/>
          <p:cNvSpPr>
            <a:spLocks noChangeArrowheads="1"/>
          </p:cNvSpPr>
          <p:nvPr/>
        </p:nvSpPr>
        <p:spPr bwMode="auto">
          <a:xfrm>
            <a:off x="8709783" y="19812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336" name="Rectangle 148"/>
          <p:cNvSpPr>
            <a:spLocks noChangeArrowheads="1"/>
          </p:cNvSpPr>
          <p:nvPr/>
        </p:nvSpPr>
        <p:spPr bwMode="auto">
          <a:xfrm>
            <a:off x="8709783" y="17526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337" name="Rectangle 149"/>
          <p:cNvSpPr>
            <a:spLocks noChangeArrowheads="1"/>
          </p:cNvSpPr>
          <p:nvPr/>
        </p:nvSpPr>
        <p:spPr bwMode="auto">
          <a:xfrm>
            <a:off x="10928733" y="2579782"/>
            <a:ext cx="208181" cy="240535"/>
          </a:xfrm>
          <a:prstGeom prst="rect">
            <a:avLst/>
          </a:prstGeom>
          <a:noFill/>
          <a:ln w="12700">
            <a:solidFill>
              <a:schemeClr val="accent1"/>
            </a:solidFill>
            <a:miter lim="800000"/>
            <a:headEnd/>
            <a:tailEnd/>
          </a:ln>
          <a:effectLst/>
        </p:spPr>
        <p:txBody>
          <a:bodyPr wrap="none" anchor="ctr"/>
          <a:lstStyle/>
          <a:p>
            <a:endParaRPr lang="en-US" sz="3200"/>
          </a:p>
        </p:txBody>
      </p:sp>
      <p:sp>
        <p:nvSpPr>
          <p:cNvPr id="338" name="Rectangle 150"/>
          <p:cNvSpPr>
            <a:spLocks noChangeArrowheads="1"/>
          </p:cNvSpPr>
          <p:nvPr/>
        </p:nvSpPr>
        <p:spPr bwMode="auto">
          <a:xfrm>
            <a:off x="3877558" y="1981200"/>
            <a:ext cx="704700" cy="304800"/>
          </a:xfrm>
          <a:prstGeom prst="rect">
            <a:avLst/>
          </a:prstGeom>
          <a:noFill/>
          <a:ln w="12700">
            <a:noFill/>
            <a:miter lim="800000"/>
            <a:headEnd/>
            <a:tailEnd/>
          </a:ln>
          <a:effectLst/>
        </p:spPr>
        <p:txBody>
          <a:bodyPr wrap="none" lIns="19050" tIns="26988" rIns="19050" bIns="26988"/>
          <a:lstStyle/>
          <a:p>
            <a:pPr algn="ctr"/>
            <a:r>
              <a:rPr lang="en-US" sz="2000" b="1" dirty="0"/>
              <a:t>Control</a:t>
            </a:r>
          </a:p>
        </p:txBody>
      </p:sp>
      <p:sp>
        <p:nvSpPr>
          <p:cNvPr id="339" name="Oval 151"/>
          <p:cNvSpPr>
            <a:spLocks noChangeArrowheads="1"/>
          </p:cNvSpPr>
          <p:nvPr/>
        </p:nvSpPr>
        <p:spPr bwMode="auto">
          <a:xfrm>
            <a:off x="3676215" y="1905000"/>
            <a:ext cx="1107385" cy="457200"/>
          </a:xfrm>
          <a:prstGeom prst="ellipse">
            <a:avLst/>
          </a:prstGeom>
          <a:noFill/>
          <a:ln w="12700">
            <a:solidFill>
              <a:schemeClr val="accent1"/>
            </a:solidFill>
            <a:round/>
            <a:headEnd/>
            <a:tailEnd/>
          </a:ln>
          <a:effectLst/>
        </p:spPr>
        <p:txBody>
          <a:bodyPr wrap="none" anchor="ctr"/>
          <a:lstStyle/>
          <a:p>
            <a:endParaRPr lang="en-US" sz="3200"/>
          </a:p>
        </p:txBody>
      </p:sp>
      <p:sp>
        <p:nvSpPr>
          <p:cNvPr id="340" name="Line 152"/>
          <p:cNvSpPr>
            <a:spLocks noChangeShapeType="1"/>
          </p:cNvSpPr>
          <p:nvPr/>
        </p:nvSpPr>
        <p:spPr bwMode="auto">
          <a:xfrm>
            <a:off x="3374201" y="21336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341" name="Line 153"/>
          <p:cNvSpPr>
            <a:spLocks noChangeShapeType="1"/>
          </p:cNvSpPr>
          <p:nvPr/>
        </p:nvSpPr>
        <p:spPr bwMode="auto">
          <a:xfrm>
            <a:off x="5890985" y="2133600"/>
            <a:ext cx="2818798" cy="0"/>
          </a:xfrm>
          <a:prstGeom prst="line">
            <a:avLst/>
          </a:prstGeom>
          <a:noFill/>
          <a:ln w="12700">
            <a:solidFill>
              <a:schemeClr val="accent1"/>
            </a:solidFill>
            <a:round/>
            <a:headEnd/>
            <a:tailEnd type="triangle" w="med" len="med"/>
          </a:ln>
          <a:effectLst/>
        </p:spPr>
        <p:txBody>
          <a:bodyPr/>
          <a:lstStyle/>
          <a:p>
            <a:endParaRPr lang="en-US" sz="3200"/>
          </a:p>
        </p:txBody>
      </p:sp>
      <p:sp>
        <p:nvSpPr>
          <p:cNvPr id="342" name="Line 154"/>
          <p:cNvSpPr>
            <a:spLocks noChangeShapeType="1"/>
          </p:cNvSpPr>
          <p:nvPr/>
        </p:nvSpPr>
        <p:spPr bwMode="auto">
          <a:xfrm>
            <a:off x="5890985" y="1905000"/>
            <a:ext cx="2818798" cy="0"/>
          </a:xfrm>
          <a:prstGeom prst="line">
            <a:avLst/>
          </a:prstGeom>
          <a:noFill/>
          <a:ln w="12700">
            <a:solidFill>
              <a:schemeClr val="accent1"/>
            </a:solidFill>
            <a:round/>
            <a:headEnd/>
            <a:tailEnd type="triangle" w="med" len="med"/>
          </a:ln>
          <a:effectLst/>
        </p:spPr>
        <p:txBody>
          <a:bodyPr/>
          <a:lstStyle/>
          <a:p>
            <a:endParaRPr lang="en-US" sz="3200"/>
          </a:p>
        </p:txBody>
      </p:sp>
      <p:sp>
        <p:nvSpPr>
          <p:cNvPr id="343" name="Line 155"/>
          <p:cNvSpPr>
            <a:spLocks noChangeShapeType="1"/>
          </p:cNvSpPr>
          <p:nvPr/>
        </p:nvSpPr>
        <p:spPr bwMode="auto">
          <a:xfrm>
            <a:off x="5890985" y="1600200"/>
            <a:ext cx="805371" cy="0"/>
          </a:xfrm>
          <a:prstGeom prst="line">
            <a:avLst/>
          </a:prstGeom>
          <a:noFill/>
          <a:ln w="12700">
            <a:solidFill>
              <a:schemeClr val="accent1"/>
            </a:solidFill>
            <a:round/>
            <a:headEnd/>
            <a:tailEnd/>
          </a:ln>
          <a:effectLst/>
        </p:spPr>
        <p:txBody>
          <a:bodyPr/>
          <a:lstStyle/>
          <a:p>
            <a:endParaRPr lang="en-US" sz="3200"/>
          </a:p>
        </p:txBody>
      </p:sp>
      <p:sp>
        <p:nvSpPr>
          <p:cNvPr id="344" name="Line 156"/>
          <p:cNvSpPr>
            <a:spLocks noChangeShapeType="1"/>
          </p:cNvSpPr>
          <p:nvPr/>
        </p:nvSpPr>
        <p:spPr bwMode="auto">
          <a:xfrm>
            <a:off x="11629254" y="2743200"/>
            <a:ext cx="0" cy="304800"/>
          </a:xfrm>
          <a:prstGeom prst="line">
            <a:avLst/>
          </a:prstGeom>
          <a:noFill/>
          <a:ln w="12700">
            <a:solidFill>
              <a:schemeClr val="accent1"/>
            </a:solidFill>
            <a:round/>
            <a:headEnd/>
            <a:tailEnd type="triangle" w="med" len="med"/>
          </a:ln>
          <a:effectLst/>
        </p:spPr>
        <p:txBody>
          <a:bodyPr/>
          <a:lstStyle/>
          <a:p>
            <a:endParaRPr lang="en-US" sz="3200"/>
          </a:p>
        </p:txBody>
      </p:sp>
      <p:sp>
        <p:nvSpPr>
          <p:cNvPr id="345" name="Line 157"/>
          <p:cNvSpPr>
            <a:spLocks noChangeShapeType="1"/>
          </p:cNvSpPr>
          <p:nvPr/>
        </p:nvSpPr>
        <p:spPr bwMode="auto">
          <a:xfrm>
            <a:off x="8911127" y="1905000"/>
            <a:ext cx="906042" cy="0"/>
          </a:xfrm>
          <a:prstGeom prst="line">
            <a:avLst/>
          </a:prstGeom>
          <a:noFill/>
          <a:ln w="12700">
            <a:solidFill>
              <a:schemeClr val="accent1"/>
            </a:solidFill>
            <a:round/>
            <a:headEnd/>
            <a:tailEnd/>
          </a:ln>
          <a:effectLst/>
        </p:spPr>
        <p:txBody>
          <a:bodyPr/>
          <a:lstStyle/>
          <a:p>
            <a:endParaRPr lang="en-US" sz="3200"/>
          </a:p>
        </p:txBody>
      </p:sp>
      <p:sp>
        <p:nvSpPr>
          <p:cNvPr id="346" name="Line 158"/>
          <p:cNvSpPr>
            <a:spLocks noChangeShapeType="1"/>
          </p:cNvSpPr>
          <p:nvPr/>
        </p:nvSpPr>
        <p:spPr bwMode="auto">
          <a:xfrm>
            <a:off x="11125897" y="2743200"/>
            <a:ext cx="503357" cy="0"/>
          </a:xfrm>
          <a:prstGeom prst="line">
            <a:avLst/>
          </a:prstGeom>
          <a:noFill/>
          <a:ln w="12700">
            <a:solidFill>
              <a:schemeClr val="accent1"/>
            </a:solidFill>
            <a:round/>
            <a:headEnd/>
            <a:tailEnd/>
          </a:ln>
          <a:effectLst/>
        </p:spPr>
        <p:txBody>
          <a:bodyPr/>
          <a:lstStyle/>
          <a:p>
            <a:endParaRPr lang="en-US" sz="3200"/>
          </a:p>
        </p:txBody>
      </p:sp>
      <p:sp>
        <p:nvSpPr>
          <p:cNvPr id="347" name="Line 159"/>
          <p:cNvSpPr>
            <a:spLocks noChangeShapeType="1"/>
          </p:cNvSpPr>
          <p:nvPr/>
        </p:nvSpPr>
        <p:spPr bwMode="auto">
          <a:xfrm>
            <a:off x="9817168" y="1905000"/>
            <a:ext cx="0" cy="152400"/>
          </a:xfrm>
          <a:prstGeom prst="line">
            <a:avLst/>
          </a:prstGeom>
          <a:noFill/>
          <a:ln w="12700">
            <a:solidFill>
              <a:schemeClr val="accent1"/>
            </a:solidFill>
            <a:round/>
            <a:headEnd/>
            <a:tailEnd type="triangle" w="med" len="med"/>
          </a:ln>
          <a:effectLst/>
        </p:spPr>
        <p:txBody>
          <a:bodyPr/>
          <a:lstStyle/>
          <a:p>
            <a:endParaRPr lang="en-US" sz="3200"/>
          </a:p>
        </p:txBody>
      </p:sp>
      <p:sp>
        <p:nvSpPr>
          <p:cNvPr id="348" name="Line 160"/>
          <p:cNvSpPr>
            <a:spLocks noChangeShapeType="1"/>
          </p:cNvSpPr>
          <p:nvPr/>
        </p:nvSpPr>
        <p:spPr bwMode="auto">
          <a:xfrm>
            <a:off x="6696356" y="1600200"/>
            <a:ext cx="0" cy="228600"/>
          </a:xfrm>
          <a:prstGeom prst="line">
            <a:avLst/>
          </a:prstGeom>
          <a:noFill/>
          <a:ln w="12700">
            <a:solidFill>
              <a:schemeClr val="accent1"/>
            </a:solidFill>
            <a:round/>
            <a:headEnd/>
            <a:tailEnd type="triangle" w="med" len="med"/>
          </a:ln>
          <a:effectLst/>
        </p:spPr>
        <p:txBody>
          <a:bodyPr/>
          <a:lstStyle/>
          <a:p>
            <a:endParaRPr lang="en-US" sz="3200"/>
          </a:p>
        </p:txBody>
      </p:sp>
      <p:sp>
        <p:nvSpPr>
          <p:cNvPr id="349" name="AutoShape 161"/>
          <p:cNvSpPr>
            <a:spLocks noChangeArrowheads="1"/>
          </p:cNvSpPr>
          <p:nvPr/>
        </p:nvSpPr>
        <p:spPr bwMode="auto">
          <a:xfrm rot="16200000">
            <a:off x="6303120" y="5221093"/>
            <a:ext cx="685800"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350" name="Line 162"/>
          <p:cNvSpPr>
            <a:spLocks noChangeShapeType="1"/>
          </p:cNvSpPr>
          <p:nvPr/>
        </p:nvSpPr>
        <p:spPr bwMode="auto">
          <a:xfrm>
            <a:off x="6797029" y="5334000"/>
            <a:ext cx="1912756" cy="0"/>
          </a:xfrm>
          <a:prstGeom prst="line">
            <a:avLst/>
          </a:prstGeom>
          <a:noFill/>
          <a:ln w="19050">
            <a:solidFill>
              <a:schemeClr val="tx1"/>
            </a:solidFill>
            <a:round/>
            <a:headEnd/>
            <a:tailEnd/>
          </a:ln>
          <a:effectLst/>
        </p:spPr>
        <p:txBody>
          <a:bodyPr/>
          <a:lstStyle/>
          <a:p>
            <a:endParaRPr lang="en-US" sz="3200"/>
          </a:p>
        </p:txBody>
      </p:sp>
      <p:sp>
        <p:nvSpPr>
          <p:cNvPr id="351" name="Line 163"/>
          <p:cNvSpPr>
            <a:spLocks noChangeShapeType="1"/>
          </p:cNvSpPr>
          <p:nvPr/>
        </p:nvSpPr>
        <p:spPr bwMode="auto">
          <a:xfrm>
            <a:off x="3374201" y="5562600"/>
            <a:ext cx="2315441" cy="0"/>
          </a:xfrm>
          <a:prstGeom prst="line">
            <a:avLst/>
          </a:prstGeom>
          <a:noFill/>
          <a:ln w="19050">
            <a:solidFill>
              <a:schemeClr val="tx1"/>
            </a:solidFill>
            <a:round/>
            <a:headEnd/>
            <a:tailEnd/>
          </a:ln>
          <a:effectLst/>
        </p:spPr>
        <p:txBody>
          <a:bodyPr/>
          <a:lstStyle/>
          <a:p>
            <a:endParaRPr lang="en-US" sz="3200"/>
          </a:p>
        </p:txBody>
      </p:sp>
      <p:sp>
        <p:nvSpPr>
          <p:cNvPr id="352" name="Line 164"/>
          <p:cNvSpPr>
            <a:spLocks noChangeShapeType="1"/>
          </p:cNvSpPr>
          <p:nvPr/>
        </p:nvSpPr>
        <p:spPr bwMode="auto">
          <a:xfrm>
            <a:off x="5890985" y="5562600"/>
            <a:ext cx="604028" cy="0"/>
          </a:xfrm>
          <a:prstGeom prst="line">
            <a:avLst/>
          </a:prstGeom>
          <a:noFill/>
          <a:ln w="19050">
            <a:solidFill>
              <a:schemeClr val="tx1"/>
            </a:solidFill>
            <a:round/>
            <a:headEnd/>
            <a:tailEnd/>
          </a:ln>
          <a:effectLst/>
        </p:spPr>
        <p:txBody>
          <a:bodyPr/>
          <a:lstStyle/>
          <a:p>
            <a:endParaRPr lang="en-US" sz="3200"/>
          </a:p>
        </p:txBody>
      </p:sp>
      <p:sp>
        <p:nvSpPr>
          <p:cNvPr id="353" name="Oval 167"/>
          <p:cNvSpPr>
            <a:spLocks noChangeArrowheads="1"/>
          </p:cNvSpPr>
          <p:nvPr/>
        </p:nvSpPr>
        <p:spPr bwMode="auto">
          <a:xfrm>
            <a:off x="7904413" y="4343400"/>
            <a:ext cx="790253" cy="533400"/>
          </a:xfrm>
          <a:prstGeom prst="ellipse">
            <a:avLst/>
          </a:prstGeom>
          <a:noFill/>
          <a:ln w="12700">
            <a:solidFill>
              <a:schemeClr val="accent1"/>
            </a:solidFill>
            <a:round/>
            <a:headEnd/>
            <a:tailEnd/>
          </a:ln>
          <a:effectLst/>
        </p:spPr>
        <p:txBody>
          <a:bodyPr wrap="none" anchor="ctr"/>
          <a:lstStyle/>
          <a:p>
            <a:endParaRPr lang="en-US" sz="3200"/>
          </a:p>
        </p:txBody>
      </p:sp>
      <p:sp>
        <p:nvSpPr>
          <p:cNvPr id="354" name="Rectangle 168"/>
          <p:cNvSpPr>
            <a:spLocks noChangeArrowheads="1"/>
          </p:cNvSpPr>
          <p:nvPr/>
        </p:nvSpPr>
        <p:spPr bwMode="auto">
          <a:xfrm>
            <a:off x="7997525" y="4419599"/>
            <a:ext cx="604028"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2000" b="1" dirty="0"/>
              <a:t>ALU</a:t>
            </a:r>
          </a:p>
          <a:p>
            <a:pPr algn="ctr" defTabSz="904875">
              <a:lnSpc>
                <a:spcPts val="1600"/>
              </a:lnSpc>
              <a:tabLst>
                <a:tab pos="452438" algn="l"/>
                <a:tab pos="904875" algn="l"/>
                <a:tab pos="1357313" algn="l"/>
              </a:tabLst>
            </a:pPr>
            <a:r>
              <a:rPr lang="en-US" sz="2000" b="1" dirty="0"/>
              <a:t>Control</a:t>
            </a:r>
          </a:p>
        </p:txBody>
      </p:sp>
      <p:sp>
        <p:nvSpPr>
          <p:cNvPr id="355" name="Line 169"/>
          <p:cNvSpPr>
            <a:spLocks noChangeShapeType="1"/>
          </p:cNvSpPr>
          <p:nvPr/>
        </p:nvSpPr>
        <p:spPr bwMode="auto">
          <a:xfrm>
            <a:off x="6897699" y="4648200"/>
            <a:ext cx="1006714" cy="0"/>
          </a:xfrm>
          <a:prstGeom prst="line">
            <a:avLst/>
          </a:prstGeom>
          <a:noFill/>
          <a:ln w="12700">
            <a:solidFill>
              <a:schemeClr val="accent1"/>
            </a:solidFill>
            <a:round/>
            <a:headEnd/>
            <a:tailEnd type="triangle" w="med" len="med"/>
          </a:ln>
          <a:effectLst/>
        </p:spPr>
        <p:txBody>
          <a:bodyPr/>
          <a:lstStyle/>
          <a:p>
            <a:endParaRPr lang="en-US" sz="3200"/>
          </a:p>
        </p:txBody>
      </p:sp>
      <p:sp>
        <p:nvSpPr>
          <p:cNvPr id="356" name="Line 170"/>
          <p:cNvSpPr>
            <a:spLocks noChangeShapeType="1"/>
          </p:cNvSpPr>
          <p:nvPr/>
        </p:nvSpPr>
        <p:spPr bwMode="auto">
          <a:xfrm flipV="1">
            <a:off x="8206428" y="4191000"/>
            <a:ext cx="0" cy="152400"/>
          </a:xfrm>
          <a:prstGeom prst="line">
            <a:avLst/>
          </a:prstGeom>
          <a:noFill/>
          <a:ln w="12700">
            <a:solidFill>
              <a:schemeClr val="tx1"/>
            </a:solidFill>
            <a:round/>
            <a:headEnd/>
            <a:tailEnd type="triangle" w="med" len="med"/>
          </a:ln>
          <a:effectLst/>
        </p:spPr>
        <p:txBody>
          <a:bodyPr/>
          <a:lstStyle/>
          <a:p>
            <a:endParaRPr lang="en-US" sz="3200"/>
          </a:p>
        </p:txBody>
      </p:sp>
      <p:sp>
        <p:nvSpPr>
          <p:cNvPr id="357" name="AutoShape 172"/>
          <p:cNvSpPr>
            <a:spLocks noChangeArrowheads="1"/>
          </p:cNvSpPr>
          <p:nvPr/>
        </p:nvSpPr>
        <p:spPr bwMode="auto">
          <a:xfrm rot="16200000">
            <a:off x="6177710" y="4279706"/>
            <a:ext cx="936625"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358" name="AutoShape 173"/>
          <p:cNvSpPr>
            <a:spLocks noChangeArrowheads="1"/>
          </p:cNvSpPr>
          <p:nvPr/>
        </p:nvSpPr>
        <p:spPr bwMode="auto">
          <a:xfrm rot="16200000">
            <a:off x="6177710" y="3212906"/>
            <a:ext cx="936625"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359" name="Line 174"/>
          <p:cNvSpPr>
            <a:spLocks noChangeShapeType="1"/>
          </p:cNvSpPr>
          <p:nvPr/>
        </p:nvSpPr>
        <p:spPr bwMode="auto">
          <a:xfrm>
            <a:off x="5890985" y="3048000"/>
            <a:ext cx="604028" cy="0"/>
          </a:xfrm>
          <a:prstGeom prst="line">
            <a:avLst/>
          </a:prstGeom>
          <a:noFill/>
          <a:ln w="28575">
            <a:solidFill>
              <a:schemeClr val="tx1"/>
            </a:solidFill>
            <a:round/>
            <a:headEnd/>
            <a:tailEnd type="triangle" w="med" len="med"/>
          </a:ln>
          <a:effectLst/>
        </p:spPr>
        <p:txBody>
          <a:bodyPr/>
          <a:lstStyle/>
          <a:p>
            <a:endParaRPr lang="en-US" sz="3200"/>
          </a:p>
        </p:txBody>
      </p:sp>
      <p:sp>
        <p:nvSpPr>
          <p:cNvPr id="360" name="Line 175"/>
          <p:cNvSpPr>
            <a:spLocks noChangeShapeType="1"/>
          </p:cNvSpPr>
          <p:nvPr/>
        </p:nvSpPr>
        <p:spPr bwMode="auto">
          <a:xfrm>
            <a:off x="5890985" y="4114800"/>
            <a:ext cx="604028" cy="0"/>
          </a:xfrm>
          <a:prstGeom prst="line">
            <a:avLst/>
          </a:prstGeom>
          <a:noFill/>
          <a:ln w="28575">
            <a:solidFill>
              <a:schemeClr val="tx1"/>
            </a:solidFill>
            <a:round/>
            <a:headEnd/>
            <a:tailEnd type="triangle" w="med" len="med"/>
          </a:ln>
          <a:effectLst/>
        </p:spPr>
        <p:txBody>
          <a:bodyPr/>
          <a:lstStyle/>
          <a:p>
            <a:endParaRPr lang="en-US" sz="3200"/>
          </a:p>
        </p:txBody>
      </p:sp>
      <p:sp>
        <p:nvSpPr>
          <p:cNvPr id="361" name="Line 176"/>
          <p:cNvSpPr>
            <a:spLocks noChangeShapeType="1"/>
          </p:cNvSpPr>
          <p:nvPr/>
        </p:nvSpPr>
        <p:spPr bwMode="auto">
          <a:xfrm flipH="1">
            <a:off x="6293672" y="6172200"/>
            <a:ext cx="2718127" cy="0"/>
          </a:xfrm>
          <a:prstGeom prst="line">
            <a:avLst/>
          </a:prstGeom>
          <a:noFill/>
          <a:ln w="28575">
            <a:solidFill>
              <a:schemeClr val="tx1"/>
            </a:solidFill>
            <a:round/>
            <a:headEnd/>
            <a:tailEnd/>
          </a:ln>
          <a:effectLst/>
        </p:spPr>
        <p:txBody>
          <a:bodyPr/>
          <a:lstStyle/>
          <a:p>
            <a:endParaRPr lang="en-US" sz="3200"/>
          </a:p>
        </p:txBody>
      </p:sp>
      <p:sp>
        <p:nvSpPr>
          <p:cNvPr id="362" name="Line 177"/>
          <p:cNvSpPr>
            <a:spLocks noChangeShapeType="1"/>
          </p:cNvSpPr>
          <p:nvPr/>
        </p:nvSpPr>
        <p:spPr bwMode="auto">
          <a:xfrm>
            <a:off x="6293672" y="3657600"/>
            <a:ext cx="0" cy="2514600"/>
          </a:xfrm>
          <a:prstGeom prst="line">
            <a:avLst/>
          </a:prstGeom>
          <a:noFill/>
          <a:ln w="28575">
            <a:solidFill>
              <a:schemeClr val="tx1"/>
            </a:solidFill>
            <a:round/>
            <a:headEnd/>
            <a:tailEnd/>
          </a:ln>
          <a:effectLst/>
        </p:spPr>
        <p:txBody>
          <a:bodyPr/>
          <a:lstStyle/>
          <a:p>
            <a:endParaRPr lang="en-US" sz="3200"/>
          </a:p>
        </p:txBody>
      </p:sp>
      <p:sp>
        <p:nvSpPr>
          <p:cNvPr id="363" name="Line 178"/>
          <p:cNvSpPr>
            <a:spLocks noChangeShapeType="1"/>
          </p:cNvSpPr>
          <p:nvPr/>
        </p:nvSpPr>
        <p:spPr bwMode="auto">
          <a:xfrm>
            <a:off x="6293672" y="3657600"/>
            <a:ext cx="201343" cy="0"/>
          </a:xfrm>
          <a:prstGeom prst="line">
            <a:avLst/>
          </a:prstGeom>
          <a:noFill/>
          <a:ln w="28575">
            <a:solidFill>
              <a:schemeClr val="tx1"/>
            </a:solidFill>
            <a:round/>
            <a:headEnd/>
            <a:tailEnd type="triangle" w="med" len="med"/>
          </a:ln>
          <a:effectLst/>
        </p:spPr>
        <p:txBody>
          <a:bodyPr/>
          <a:lstStyle/>
          <a:p>
            <a:endParaRPr lang="en-US" sz="3200"/>
          </a:p>
        </p:txBody>
      </p:sp>
      <p:sp>
        <p:nvSpPr>
          <p:cNvPr id="364" name="Line 179"/>
          <p:cNvSpPr>
            <a:spLocks noChangeShapeType="1"/>
          </p:cNvSpPr>
          <p:nvPr/>
        </p:nvSpPr>
        <p:spPr bwMode="auto">
          <a:xfrm>
            <a:off x="6293672" y="4724400"/>
            <a:ext cx="201343" cy="0"/>
          </a:xfrm>
          <a:prstGeom prst="line">
            <a:avLst/>
          </a:prstGeom>
          <a:noFill/>
          <a:ln w="28575">
            <a:solidFill>
              <a:schemeClr val="tx1"/>
            </a:solidFill>
            <a:round/>
            <a:headEnd/>
            <a:tailEnd type="triangle" w="med" len="med"/>
          </a:ln>
          <a:effectLst/>
        </p:spPr>
        <p:txBody>
          <a:bodyPr/>
          <a:lstStyle/>
          <a:p>
            <a:endParaRPr lang="en-US" sz="3200"/>
          </a:p>
        </p:txBody>
      </p:sp>
      <p:sp>
        <p:nvSpPr>
          <p:cNvPr id="365" name="Line 180"/>
          <p:cNvSpPr>
            <a:spLocks noChangeShapeType="1"/>
          </p:cNvSpPr>
          <p:nvPr/>
        </p:nvSpPr>
        <p:spPr bwMode="auto">
          <a:xfrm>
            <a:off x="6092328" y="3352800"/>
            <a:ext cx="402685" cy="0"/>
          </a:xfrm>
          <a:prstGeom prst="line">
            <a:avLst/>
          </a:prstGeom>
          <a:noFill/>
          <a:ln w="28575">
            <a:solidFill>
              <a:schemeClr val="tx1"/>
            </a:solidFill>
            <a:round/>
            <a:headEnd/>
            <a:tailEnd type="triangle" w="med" len="med"/>
          </a:ln>
          <a:effectLst/>
        </p:spPr>
        <p:txBody>
          <a:bodyPr/>
          <a:lstStyle/>
          <a:p>
            <a:endParaRPr lang="en-US" sz="3200"/>
          </a:p>
        </p:txBody>
      </p:sp>
      <p:sp>
        <p:nvSpPr>
          <p:cNvPr id="366" name="Line 181"/>
          <p:cNvSpPr>
            <a:spLocks noChangeShapeType="1"/>
          </p:cNvSpPr>
          <p:nvPr/>
        </p:nvSpPr>
        <p:spPr bwMode="auto">
          <a:xfrm>
            <a:off x="6092328" y="4419600"/>
            <a:ext cx="402685" cy="0"/>
          </a:xfrm>
          <a:prstGeom prst="line">
            <a:avLst/>
          </a:prstGeom>
          <a:noFill/>
          <a:ln w="28575">
            <a:solidFill>
              <a:schemeClr val="tx1"/>
            </a:solidFill>
            <a:round/>
            <a:headEnd/>
            <a:tailEnd type="triangle" w="med" len="med"/>
          </a:ln>
          <a:effectLst/>
        </p:spPr>
        <p:txBody>
          <a:bodyPr/>
          <a:lstStyle/>
          <a:p>
            <a:endParaRPr lang="en-US" sz="3200"/>
          </a:p>
        </p:txBody>
      </p:sp>
      <p:sp>
        <p:nvSpPr>
          <p:cNvPr id="367" name="Line 182"/>
          <p:cNvSpPr>
            <a:spLocks noChangeShapeType="1"/>
          </p:cNvSpPr>
          <p:nvPr/>
        </p:nvSpPr>
        <p:spPr bwMode="auto">
          <a:xfrm>
            <a:off x="6092328" y="3352800"/>
            <a:ext cx="0" cy="3124200"/>
          </a:xfrm>
          <a:prstGeom prst="line">
            <a:avLst/>
          </a:prstGeom>
          <a:noFill/>
          <a:ln w="28575">
            <a:solidFill>
              <a:schemeClr val="tx1"/>
            </a:solidFill>
            <a:round/>
            <a:headEnd/>
            <a:tailEnd/>
          </a:ln>
          <a:effectLst/>
        </p:spPr>
        <p:txBody>
          <a:bodyPr/>
          <a:lstStyle/>
          <a:p>
            <a:endParaRPr lang="en-US" sz="3200"/>
          </a:p>
        </p:txBody>
      </p:sp>
      <p:sp>
        <p:nvSpPr>
          <p:cNvPr id="368" name="Oval 183"/>
          <p:cNvSpPr>
            <a:spLocks noChangeArrowheads="1"/>
          </p:cNvSpPr>
          <p:nvPr/>
        </p:nvSpPr>
        <p:spPr bwMode="auto">
          <a:xfrm>
            <a:off x="7199713" y="5562600"/>
            <a:ext cx="1107385" cy="533400"/>
          </a:xfrm>
          <a:prstGeom prst="ellipse">
            <a:avLst/>
          </a:prstGeom>
          <a:noFill/>
          <a:ln w="12700">
            <a:solidFill>
              <a:schemeClr val="accent1"/>
            </a:solidFill>
            <a:round/>
            <a:headEnd/>
            <a:tailEnd/>
          </a:ln>
          <a:effectLst/>
        </p:spPr>
        <p:txBody>
          <a:bodyPr wrap="none" anchor="ctr"/>
          <a:lstStyle/>
          <a:p>
            <a:endParaRPr lang="en-US" sz="3200"/>
          </a:p>
        </p:txBody>
      </p:sp>
      <p:sp>
        <p:nvSpPr>
          <p:cNvPr id="369" name="Rectangle 184"/>
          <p:cNvSpPr>
            <a:spLocks noChangeArrowheads="1"/>
          </p:cNvSpPr>
          <p:nvPr/>
        </p:nvSpPr>
        <p:spPr bwMode="auto">
          <a:xfrm>
            <a:off x="7447914" y="5710237"/>
            <a:ext cx="604028"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2000" b="1" dirty="0"/>
              <a:t>Forward</a:t>
            </a:r>
          </a:p>
          <a:p>
            <a:pPr algn="ctr" defTabSz="904875">
              <a:lnSpc>
                <a:spcPts val="1600"/>
              </a:lnSpc>
              <a:tabLst>
                <a:tab pos="452438" algn="l"/>
                <a:tab pos="904875" algn="l"/>
                <a:tab pos="1357313" algn="l"/>
              </a:tabLst>
            </a:pPr>
            <a:r>
              <a:rPr lang="en-US" sz="2000" b="1" dirty="0"/>
              <a:t>Unit</a:t>
            </a:r>
          </a:p>
        </p:txBody>
      </p:sp>
      <p:sp>
        <p:nvSpPr>
          <p:cNvPr id="370" name="Line 185"/>
          <p:cNvSpPr>
            <a:spLocks noChangeShapeType="1"/>
          </p:cNvSpPr>
          <p:nvPr/>
        </p:nvSpPr>
        <p:spPr bwMode="auto">
          <a:xfrm flipH="1">
            <a:off x="9213140" y="5334000"/>
            <a:ext cx="0" cy="381000"/>
          </a:xfrm>
          <a:prstGeom prst="line">
            <a:avLst/>
          </a:prstGeom>
          <a:noFill/>
          <a:ln w="12700">
            <a:solidFill>
              <a:schemeClr val="tx1"/>
            </a:solidFill>
            <a:round/>
            <a:headEnd/>
            <a:tailEnd/>
          </a:ln>
          <a:effectLst/>
        </p:spPr>
        <p:txBody>
          <a:bodyPr/>
          <a:lstStyle/>
          <a:p>
            <a:endParaRPr lang="en-US" sz="3200"/>
          </a:p>
        </p:txBody>
      </p:sp>
      <p:sp>
        <p:nvSpPr>
          <p:cNvPr id="371" name="Line 186"/>
          <p:cNvSpPr>
            <a:spLocks noChangeShapeType="1"/>
          </p:cNvSpPr>
          <p:nvPr/>
        </p:nvSpPr>
        <p:spPr bwMode="auto">
          <a:xfrm>
            <a:off x="8307098" y="5715000"/>
            <a:ext cx="906042" cy="0"/>
          </a:xfrm>
          <a:prstGeom prst="line">
            <a:avLst/>
          </a:prstGeom>
          <a:noFill/>
          <a:ln w="19050">
            <a:solidFill>
              <a:schemeClr val="tx1"/>
            </a:solidFill>
            <a:round/>
            <a:headEnd type="triangle" w="med" len="med"/>
            <a:tailEnd/>
          </a:ln>
          <a:effectLst/>
        </p:spPr>
        <p:txBody>
          <a:bodyPr/>
          <a:lstStyle/>
          <a:p>
            <a:endParaRPr lang="en-US" sz="3200"/>
          </a:p>
        </p:txBody>
      </p:sp>
      <p:sp>
        <p:nvSpPr>
          <p:cNvPr id="372" name="Line 187"/>
          <p:cNvSpPr>
            <a:spLocks noChangeShapeType="1"/>
          </p:cNvSpPr>
          <p:nvPr/>
        </p:nvSpPr>
        <p:spPr bwMode="auto">
          <a:xfrm>
            <a:off x="8307098" y="5867400"/>
            <a:ext cx="3020141" cy="0"/>
          </a:xfrm>
          <a:prstGeom prst="line">
            <a:avLst/>
          </a:prstGeom>
          <a:noFill/>
          <a:ln w="19050">
            <a:solidFill>
              <a:schemeClr val="tx1"/>
            </a:solidFill>
            <a:round/>
            <a:headEnd type="triangle" w="med" len="med"/>
            <a:tailEnd/>
          </a:ln>
          <a:effectLst/>
        </p:spPr>
        <p:txBody>
          <a:bodyPr/>
          <a:lstStyle/>
          <a:p>
            <a:endParaRPr lang="en-US" sz="3200"/>
          </a:p>
        </p:txBody>
      </p:sp>
      <p:sp>
        <p:nvSpPr>
          <p:cNvPr id="373" name="Line 188"/>
          <p:cNvSpPr>
            <a:spLocks noChangeShapeType="1"/>
          </p:cNvSpPr>
          <p:nvPr/>
        </p:nvSpPr>
        <p:spPr bwMode="auto">
          <a:xfrm>
            <a:off x="3374201" y="5791200"/>
            <a:ext cx="2315441" cy="0"/>
          </a:xfrm>
          <a:prstGeom prst="line">
            <a:avLst/>
          </a:prstGeom>
          <a:noFill/>
          <a:ln w="19050">
            <a:solidFill>
              <a:schemeClr val="tx1"/>
            </a:solidFill>
            <a:round/>
            <a:headEnd/>
            <a:tailEnd/>
          </a:ln>
          <a:effectLst/>
        </p:spPr>
        <p:txBody>
          <a:bodyPr/>
          <a:lstStyle/>
          <a:p>
            <a:endParaRPr lang="en-US" sz="3200"/>
          </a:p>
        </p:txBody>
      </p:sp>
      <p:sp>
        <p:nvSpPr>
          <p:cNvPr id="374" name="Line 189"/>
          <p:cNvSpPr>
            <a:spLocks noChangeShapeType="1"/>
          </p:cNvSpPr>
          <p:nvPr/>
        </p:nvSpPr>
        <p:spPr bwMode="auto">
          <a:xfrm>
            <a:off x="3374201" y="5943600"/>
            <a:ext cx="2315441" cy="0"/>
          </a:xfrm>
          <a:prstGeom prst="line">
            <a:avLst/>
          </a:prstGeom>
          <a:noFill/>
          <a:ln w="19050">
            <a:solidFill>
              <a:schemeClr val="tx1"/>
            </a:solidFill>
            <a:round/>
            <a:headEnd/>
            <a:tailEnd/>
          </a:ln>
          <a:effectLst/>
        </p:spPr>
        <p:txBody>
          <a:bodyPr/>
          <a:lstStyle/>
          <a:p>
            <a:endParaRPr lang="en-US" sz="3200"/>
          </a:p>
        </p:txBody>
      </p:sp>
      <p:sp>
        <p:nvSpPr>
          <p:cNvPr id="375" name="Line 190"/>
          <p:cNvSpPr>
            <a:spLocks noChangeShapeType="1"/>
          </p:cNvSpPr>
          <p:nvPr/>
        </p:nvSpPr>
        <p:spPr bwMode="auto">
          <a:xfrm>
            <a:off x="5890985" y="5791200"/>
            <a:ext cx="1308728" cy="0"/>
          </a:xfrm>
          <a:prstGeom prst="line">
            <a:avLst/>
          </a:prstGeom>
          <a:noFill/>
          <a:ln w="19050">
            <a:solidFill>
              <a:schemeClr val="tx1"/>
            </a:solidFill>
            <a:round/>
            <a:headEnd/>
            <a:tailEnd type="triangle" w="med" len="med"/>
          </a:ln>
          <a:effectLst/>
        </p:spPr>
        <p:txBody>
          <a:bodyPr/>
          <a:lstStyle/>
          <a:p>
            <a:endParaRPr lang="en-US" sz="3200"/>
          </a:p>
        </p:txBody>
      </p:sp>
      <p:sp>
        <p:nvSpPr>
          <p:cNvPr id="376" name="Line 191"/>
          <p:cNvSpPr>
            <a:spLocks noChangeShapeType="1"/>
          </p:cNvSpPr>
          <p:nvPr/>
        </p:nvSpPr>
        <p:spPr bwMode="auto">
          <a:xfrm>
            <a:off x="5890985" y="5943600"/>
            <a:ext cx="1308728" cy="0"/>
          </a:xfrm>
          <a:prstGeom prst="line">
            <a:avLst/>
          </a:prstGeom>
          <a:noFill/>
          <a:ln w="19050">
            <a:solidFill>
              <a:schemeClr val="tx1"/>
            </a:solidFill>
            <a:round/>
            <a:headEnd/>
            <a:tailEnd type="triangle" w="med" len="med"/>
          </a:ln>
          <a:effectLst/>
        </p:spPr>
        <p:txBody>
          <a:bodyPr/>
          <a:lstStyle/>
          <a:p>
            <a:endParaRPr lang="en-US" sz="3200"/>
          </a:p>
        </p:txBody>
      </p:sp>
      <p:sp>
        <p:nvSpPr>
          <p:cNvPr id="377" name="Line 192"/>
          <p:cNvSpPr>
            <a:spLocks noChangeShapeType="1"/>
          </p:cNvSpPr>
          <p:nvPr/>
        </p:nvSpPr>
        <p:spPr bwMode="auto">
          <a:xfrm flipH="1" flipV="1">
            <a:off x="6696356" y="3657600"/>
            <a:ext cx="1006714" cy="1905000"/>
          </a:xfrm>
          <a:prstGeom prst="line">
            <a:avLst/>
          </a:prstGeom>
          <a:noFill/>
          <a:ln w="12700">
            <a:solidFill>
              <a:schemeClr val="accent1"/>
            </a:solidFill>
            <a:round/>
            <a:headEnd/>
            <a:tailEnd type="triangle" w="med" len="med"/>
          </a:ln>
          <a:effectLst/>
        </p:spPr>
        <p:txBody>
          <a:bodyPr/>
          <a:lstStyle/>
          <a:p>
            <a:endParaRPr lang="en-US" sz="3200"/>
          </a:p>
        </p:txBody>
      </p:sp>
      <p:sp>
        <p:nvSpPr>
          <p:cNvPr id="378" name="Line 193"/>
          <p:cNvSpPr>
            <a:spLocks noChangeShapeType="1"/>
          </p:cNvSpPr>
          <p:nvPr/>
        </p:nvSpPr>
        <p:spPr bwMode="auto">
          <a:xfrm flipH="1" flipV="1">
            <a:off x="6696356" y="4724400"/>
            <a:ext cx="604028" cy="990600"/>
          </a:xfrm>
          <a:prstGeom prst="line">
            <a:avLst/>
          </a:prstGeom>
          <a:noFill/>
          <a:ln w="12700">
            <a:solidFill>
              <a:schemeClr val="accent1"/>
            </a:solidFill>
            <a:round/>
            <a:headEnd/>
            <a:tailEnd type="triangle" w="med" len="med"/>
          </a:ln>
          <a:effectLst/>
        </p:spPr>
        <p:txBody>
          <a:bodyPr/>
          <a:lstStyle/>
          <a:p>
            <a:endParaRPr lang="en-US" sz="3200"/>
          </a:p>
        </p:txBody>
      </p:sp>
      <p:sp>
        <p:nvSpPr>
          <p:cNvPr id="379" name="Line 194"/>
          <p:cNvSpPr>
            <a:spLocks noChangeShapeType="1"/>
          </p:cNvSpPr>
          <p:nvPr/>
        </p:nvSpPr>
        <p:spPr bwMode="auto">
          <a:xfrm flipH="1">
            <a:off x="5689642" y="3048000"/>
            <a:ext cx="201343" cy="304800"/>
          </a:xfrm>
          <a:prstGeom prst="line">
            <a:avLst/>
          </a:prstGeom>
          <a:noFill/>
          <a:ln w="28575" cap="rnd">
            <a:solidFill>
              <a:schemeClr val="accent2"/>
            </a:solidFill>
            <a:prstDash val="sysDot"/>
            <a:round/>
            <a:headEnd/>
            <a:tailEnd/>
          </a:ln>
          <a:effectLst/>
        </p:spPr>
        <p:txBody>
          <a:bodyPr/>
          <a:lstStyle/>
          <a:p>
            <a:endParaRPr lang="en-US" sz="3200"/>
          </a:p>
        </p:txBody>
      </p:sp>
      <p:sp>
        <p:nvSpPr>
          <p:cNvPr id="380" name="Line 195"/>
          <p:cNvSpPr>
            <a:spLocks noChangeShapeType="1"/>
          </p:cNvSpPr>
          <p:nvPr/>
        </p:nvSpPr>
        <p:spPr bwMode="auto">
          <a:xfrm flipH="1">
            <a:off x="8709783" y="4191000"/>
            <a:ext cx="201343" cy="762000"/>
          </a:xfrm>
          <a:prstGeom prst="line">
            <a:avLst/>
          </a:prstGeom>
          <a:noFill/>
          <a:ln w="28575" cap="rnd">
            <a:solidFill>
              <a:schemeClr val="accent2"/>
            </a:solidFill>
            <a:prstDash val="sysDot"/>
            <a:round/>
            <a:headEnd/>
            <a:tailEnd/>
          </a:ln>
          <a:effectLst/>
        </p:spPr>
        <p:txBody>
          <a:bodyPr/>
          <a:lstStyle/>
          <a:p>
            <a:endParaRPr lang="en-US" sz="3200"/>
          </a:p>
        </p:txBody>
      </p:sp>
      <p:sp>
        <p:nvSpPr>
          <p:cNvPr id="381" name="Line 196"/>
          <p:cNvSpPr>
            <a:spLocks noChangeShapeType="1"/>
          </p:cNvSpPr>
          <p:nvPr/>
        </p:nvSpPr>
        <p:spPr bwMode="auto">
          <a:xfrm>
            <a:off x="4783600" y="2057400"/>
            <a:ext cx="604028" cy="0"/>
          </a:xfrm>
          <a:prstGeom prst="line">
            <a:avLst/>
          </a:prstGeom>
          <a:noFill/>
          <a:ln w="12700">
            <a:solidFill>
              <a:schemeClr val="accent1"/>
            </a:solidFill>
            <a:round/>
            <a:headEnd/>
            <a:tailEnd/>
          </a:ln>
          <a:effectLst/>
        </p:spPr>
        <p:txBody>
          <a:bodyPr/>
          <a:lstStyle/>
          <a:p>
            <a:endParaRPr lang="en-US" sz="3200"/>
          </a:p>
        </p:txBody>
      </p:sp>
      <p:sp>
        <p:nvSpPr>
          <p:cNvPr id="382" name="Line 197"/>
          <p:cNvSpPr>
            <a:spLocks noChangeShapeType="1"/>
          </p:cNvSpPr>
          <p:nvPr/>
        </p:nvSpPr>
        <p:spPr bwMode="auto">
          <a:xfrm>
            <a:off x="5387628" y="16002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383" name="Line 198"/>
          <p:cNvSpPr>
            <a:spLocks noChangeShapeType="1"/>
          </p:cNvSpPr>
          <p:nvPr/>
        </p:nvSpPr>
        <p:spPr bwMode="auto">
          <a:xfrm>
            <a:off x="5387628" y="19050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384" name="Line 199"/>
          <p:cNvSpPr>
            <a:spLocks noChangeShapeType="1"/>
          </p:cNvSpPr>
          <p:nvPr/>
        </p:nvSpPr>
        <p:spPr bwMode="auto">
          <a:xfrm>
            <a:off x="5387628" y="21336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385" name="Line 216"/>
          <p:cNvSpPr>
            <a:spLocks noChangeShapeType="1"/>
          </p:cNvSpPr>
          <p:nvPr/>
        </p:nvSpPr>
        <p:spPr bwMode="auto">
          <a:xfrm>
            <a:off x="5387628" y="1600200"/>
            <a:ext cx="0" cy="533400"/>
          </a:xfrm>
          <a:prstGeom prst="line">
            <a:avLst/>
          </a:prstGeom>
          <a:noFill/>
          <a:ln w="12700">
            <a:solidFill>
              <a:schemeClr val="accent1"/>
            </a:solidFill>
            <a:round/>
            <a:headEnd/>
            <a:tailEnd/>
          </a:ln>
          <a:effectLst/>
        </p:spPr>
        <p:txBody>
          <a:bodyPr/>
          <a:lstStyle/>
          <a:p>
            <a:endParaRPr lang="en-US" sz="3200"/>
          </a:p>
        </p:txBody>
      </p:sp>
      <p:sp>
        <p:nvSpPr>
          <p:cNvPr id="386" name="Line 217"/>
          <p:cNvSpPr>
            <a:spLocks noChangeShapeType="1"/>
          </p:cNvSpPr>
          <p:nvPr/>
        </p:nvSpPr>
        <p:spPr bwMode="auto">
          <a:xfrm>
            <a:off x="5890985" y="4953000"/>
            <a:ext cx="1006714" cy="0"/>
          </a:xfrm>
          <a:prstGeom prst="line">
            <a:avLst/>
          </a:prstGeom>
          <a:noFill/>
          <a:ln w="28575">
            <a:solidFill>
              <a:schemeClr val="tx1"/>
            </a:solidFill>
            <a:round/>
            <a:headEnd/>
            <a:tailEnd/>
          </a:ln>
          <a:effectLst/>
        </p:spPr>
        <p:txBody>
          <a:bodyPr/>
          <a:lstStyle/>
          <a:p>
            <a:endParaRPr lang="en-US" sz="3200"/>
          </a:p>
        </p:txBody>
      </p:sp>
      <p:sp>
        <p:nvSpPr>
          <p:cNvPr id="387" name="Line 224"/>
          <p:cNvSpPr>
            <a:spLocks noChangeShapeType="1"/>
          </p:cNvSpPr>
          <p:nvPr/>
        </p:nvSpPr>
        <p:spPr bwMode="auto">
          <a:xfrm>
            <a:off x="8911126" y="2133600"/>
            <a:ext cx="2013427" cy="533400"/>
          </a:xfrm>
          <a:prstGeom prst="line">
            <a:avLst/>
          </a:prstGeom>
          <a:noFill/>
          <a:ln w="12700">
            <a:solidFill>
              <a:schemeClr val="accent1"/>
            </a:solidFill>
            <a:round/>
            <a:headEnd/>
            <a:tailEnd type="triangle" w="med" len="med"/>
          </a:ln>
          <a:effectLst/>
        </p:spPr>
        <p:txBody>
          <a:bodyPr/>
          <a:lstStyle/>
          <a:p>
            <a:endParaRPr lang="en-US" sz="3200"/>
          </a:p>
        </p:txBody>
      </p:sp>
      <p:grpSp>
        <p:nvGrpSpPr>
          <p:cNvPr id="388" name="Group 266"/>
          <p:cNvGrpSpPr>
            <a:grpSpLocks/>
          </p:cNvGrpSpPr>
          <p:nvPr/>
        </p:nvGrpSpPr>
        <p:grpSpPr bwMode="auto">
          <a:xfrm>
            <a:off x="253389" y="914400"/>
            <a:ext cx="10167807" cy="3505200"/>
            <a:chOff x="96" y="576"/>
            <a:chExt cx="4848" cy="2208"/>
          </a:xfrm>
        </p:grpSpPr>
        <p:sp>
          <p:nvSpPr>
            <p:cNvPr id="389" name="Line 267"/>
            <p:cNvSpPr>
              <a:spLocks noChangeShapeType="1"/>
            </p:cNvSpPr>
            <p:nvPr/>
          </p:nvSpPr>
          <p:spPr bwMode="auto">
            <a:xfrm>
              <a:off x="96" y="816"/>
              <a:ext cx="0" cy="1536"/>
            </a:xfrm>
            <a:prstGeom prst="line">
              <a:avLst/>
            </a:prstGeom>
            <a:noFill/>
            <a:ln w="28575">
              <a:solidFill>
                <a:schemeClr val="tx1"/>
              </a:solidFill>
              <a:round/>
              <a:headEnd/>
              <a:tailEnd/>
            </a:ln>
            <a:effectLst/>
          </p:spPr>
          <p:txBody>
            <a:bodyPr/>
            <a:lstStyle/>
            <a:p>
              <a:endParaRPr lang="en-US" sz="3200"/>
            </a:p>
          </p:txBody>
        </p:sp>
        <p:sp>
          <p:nvSpPr>
            <p:cNvPr id="390" name="AutoShape 268"/>
            <p:cNvSpPr>
              <a:spLocks noChangeArrowheads="1"/>
            </p:cNvSpPr>
            <p:nvPr/>
          </p:nvSpPr>
          <p:spPr bwMode="auto">
            <a:xfrm rot="5400000" flipH="1">
              <a:off x="720" y="85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391" name="Line 269"/>
            <p:cNvSpPr>
              <a:spLocks noChangeShapeType="1"/>
            </p:cNvSpPr>
            <p:nvPr/>
          </p:nvSpPr>
          <p:spPr bwMode="auto">
            <a:xfrm flipH="1">
              <a:off x="96" y="816"/>
              <a:ext cx="384" cy="0"/>
            </a:xfrm>
            <a:prstGeom prst="line">
              <a:avLst/>
            </a:prstGeom>
            <a:noFill/>
            <a:ln w="28575">
              <a:solidFill>
                <a:schemeClr val="tx1"/>
              </a:solidFill>
              <a:round/>
              <a:headEnd/>
              <a:tailEnd/>
            </a:ln>
            <a:effectLst/>
          </p:spPr>
          <p:txBody>
            <a:bodyPr/>
            <a:lstStyle/>
            <a:p>
              <a:endParaRPr lang="en-US" sz="3200"/>
            </a:p>
          </p:txBody>
        </p:sp>
        <p:sp>
          <p:nvSpPr>
            <p:cNvPr id="392" name="Rectangle 270"/>
            <p:cNvSpPr>
              <a:spLocks noChangeArrowheads="1"/>
            </p:cNvSpPr>
            <p:nvPr/>
          </p:nvSpPr>
          <p:spPr bwMode="auto">
            <a:xfrm flipH="1">
              <a:off x="912" y="94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2400"/>
            </a:p>
          </p:txBody>
        </p:sp>
        <p:sp>
          <p:nvSpPr>
            <p:cNvPr id="393" name="Rectangle 271"/>
            <p:cNvSpPr>
              <a:spLocks noChangeArrowheads="1"/>
            </p:cNvSpPr>
            <p:nvPr/>
          </p:nvSpPr>
          <p:spPr bwMode="auto">
            <a:xfrm flipH="1">
              <a:off x="912" y="70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2400"/>
            </a:p>
          </p:txBody>
        </p:sp>
        <p:sp>
          <p:nvSpPr>
            <p:cNvPr id="394" name="Line 272"/>
            <p:cNvSpPr>
              <a:spLocks noChangeShapeType="1"/>
            </p:cNvSpPr>
            <p:nvPr/>
          </p:nvSpPr>
          <p:spPr bwMode="auto">
            <a:xfrm flipH="1">
              <a:off x="1008" y="816"/>
              <a:ext cx="3360" cy="0"/>
            </a:xfrm>
            <a:prstGeom prst="line">
              <a:avLst/>
            </a:prstGeom>
            <a:noFill/>
            <a:ln w="28575">
              <a:solidFill>
                <a:schemeClr val="tx1"/>
              </a:solidFill>
              <a:round/>
              <a:headEnd/>
              <a:tailEnd type="triangle" w="med" len="med"/>
            </a:ln>
            <a:effectLst/>
          </p:spPr>
          <p:txBody>
            <a:bodyPr/>
            <a:lstStyle/>
            <a:p>
              <a:endParaRPr lang="en-US" sz="3200"/>
            </a:p>
          </p:txBody>
        </p:sp>
        <p:sp>
          <p:nvSpPr>
            <p:cNvPr id="395" name="Line 273"/>
            <p:cNvSpPr>
              <a:spLocks noChangeShapeType="1"/>
            </p:cNvSpPr>
            <p:nvPr/>
          </p:nvSpPr>
          <p:spPr bwMode="auto">
            <a:xfrm>
              <a:off x="1008" y="1008"/>
              <a:ext cx="240" cy="0"/>
            </a:xfrm>
            <a:prstGeom prst="line">
              <a:avLst/>
            </a:prstGeom>
            <a:noFill/>
            <a:ln w="28575">
              <a:solidFill>
                <a:schemeClr val="tx1"/>
              </a:solidFill>
              <a:round/>
              <a:headEnd type="triangle" w="med" len="med"/>
              <a:tailEnd/>
            </a:ln>
            <a:effectLst/>
          </p:spPr>
          <p:txBody>
            <a:bodyPr/>
            <a:lstStyle/>
            <a:p>
              <a:endParaRPr lang="en-US" sz="3200"/>
            </a:p>
          </p:txBody>
        </p:sp>
        <p:sp>
          <p:nvSpPr>
            <p:cNvPr id="396" name="Line 274"/>
            <p:cNvSpPr>
              <a:spLocks noChangeShapeType="1"/>
            </p:cNvSpPr>
            <p:nvPr/>
          </p:nvSpPr>
          <p:spPr bwMode="auto">
            <a:xfrm>
              <a:off x="4368" y="816"/>
              <a:ext cx="0" cy="864"/>
            </a:xfrm>
            <a:prstGeom prst="line">
              <a:avLst/>
            </a:prstGeom>
            <a:noFill/>
            <a:ln w="28575">
              <a:solidFill>
                <a:schemeClr val="tx1"/>
              </a:solidFill>
              <a:round/>
              <a:headEnd/>
              <a:tailEnd/>
            </a:ln>
            <a:effectLst/>
          </p:spPr>
          <p:txBody>
            <a:bodyPr/>
            <a:lstStyle/>
            <a:p>
              <a:endParaRPr lang="en-US" sz="3200"/>
            </a:p>
          </p:txBody>
        </p:sp>
        <p:sp>
          <p:nvSpPr>
            <p:cNvPr id="397" name="Line 275"/>
            <p:cNvSpPr>
              <a:spLocks noChangeShapeType="1"/>
            </p:cNvSpPr>
            <p:nvPr/>
          </p:nvSpPr>
          <p:spPr bwMode="auto">
            <a:xfrm>
              <a:off x="4224" y="1872"/>
              <a:ext cx="144" cy="0"/>
            </a:xfrm>
            <a:prstGeom prst="line">
              <a:avLst/>
            </a:prstGeom>
            <a:noFill/>
            <a:ln w="12700">
              <a:solidFill>
                <a:schemeClr val="accent1"/>
              </a:solidFill>
              <a:round/>
              <a:headEnd/>
              <a:tailEnd/>
            </a:ln>
            <a:effectLst/>
          </p:spPr>
          <p:txBody>
            <a:bodyPr/>
            <a:lstStyle/>
            <a:p>
              <a:endParaRPr lang="en-US" sz="3200"/>
            </a:p>
          </p:txBody>
        </p:sp>
        <p:sp>
          <p:nvSpPr>
            <p:cNvPr id="398" name="AutoShape 276"/>
            <p:cNvSpPr>
              <a:spLocks noChangeArrowheads="1"/>
            </p:cNvSpPr>
            <p:nvPr/>
          </p:nvSpPr>
          <p:spPr bwMode="auto">
            <a:xfrm>
              <a:off x="4608" y="1632"/>
              <a:ext cx="240" cy="192"/>
            </a:xfrm>
            <a:prstGeom prst="flowChartDelay">
              <a:avLst/>
            </a:prstGeom>
            <a:noFill/>
            <a:ln w="12700">
              <a:solidFill>
                <a:schemeClr val="accent1"/>
              </a:solidFill>
              <a:miter lim="800000"/>
              <a:headEnd/>
              <a:tailEnd/>
            </a:ln>
            <a:effectLst/>
          </p:spPr>
          <p:txBody>
            <a:bodyPr wrap="none" anchor="ctr"/>
            <a:lstStyle/>
            <a:p>
              <a:endParaRPr lang="en-US" sz="3200"/>
            </a:p>
          </p:txBody>
        </p:sp>
        <p:sp>
          <p:nvSpPr>
            <p:cNvPr id="399" name="Line 277"/>
            <p:cNvSpPr>
              <a:spLocks noChangeShapeType="1"/>
            </p:cNvSpPr>
            <p:nvPr/>
          </p:nvSpPr>
          <p:spPr bwMode="auto">
            <a:xfrm flipV="1">
              <a:off x="4368" y="1776"/>
              <a:ext cx="240" cy="0"/>
            </a:xfrm>
            <a:prstGeom prst="line">
              <a:avLst/>
            </a:prstGeom>
            <a:noFill/>
            <a:ln w="12700">
              <a:solidFill>
                <a:schemeClr val="accent1"/>
              </a:solidFill>
              <a:round/>
              <a:headEnd/>
              <a:tailEnd/>
            </a:ln>
            <a:effectLst/>
          </p:spPr>
          <p:txBody>
            <a:bodyPr/>
            <a:lstStyle/>
            <a:p>
              <a:endParaRPr lang="en-US" sz="3200"/>
            </a:p>
          </p:txBody>
        </p:sp>
        <p:sp>
          <p:nvSpPr>
            <p:cNvPr id="400" name="Line 278"/>
            <p:cNvSpPr>
              <a:spLocks noChangeShapeType="1"/>
            </p:cNvSpPr>
            <p:nvPr/>
          </p:nvSpPr>
          <p:spPr bwMode="auto">
            <a:xfrm>
              <a:off x="4368" y="1776"/>
              <a:ext cx="0" cy="96"/>
            </a:xfrm>
            <a:prstGeom prst="line">
              <a:avLst/>
            </a:prstGeom>
            <a:noFill/>
            <a:ln w="12700">
              <a:solidFill>
                <a:schemeClr val="accent1"/>
              </a:solidFill>
              <a:round/>
              <a:headEnd/>
              <a:tailEnd/>
            </a:ln>
            <a:effectLst/>
          </p:spPr>
          <p:txBody>
            <a:bodyPr/>
            <a:lstStyle/>
            <a:p>
              <a:endParaRPr lang="en-US" sz="3200"/>
            </a:p>
          </p:txBody>
        </p:sp>
        <p:sp>
          <p:nvSpPr>
            <p:cNvPr id="401" name="Rectangle 279"/>
            <p:cNvSpPr>
              <a:spLocks noChangeArrowheads="1"/>
            </p:cNvSpPr>
            <p:nvPr/>
          </p:nvSpPr>
          <p:spPr bwMode="auto">
            <a:xfrm>
              <a:off x="4404" y="1446"/>
              <a:ext cx="336" cy="192"/>
            </a:xfrm>
            <a:prstGeom prst="rect">
              <a:avLst/>
            </a:prstGeom>
            <a:noFill/>
            <a:ln w="12700">
              <a:noFill/>
              <a:miter lim="800000"/>
              <a:headEnd/>
              <a:tailEnd/>
            </a:ln>
            <a:effectLst/>
          </p:spPr>
          <p:txBody>
            <a:bodyPr wrap="none" lIns="19050" tIns="26988" rIns="19050" bIns="26988"/>
            <a:lstStyle/>
            <a:p>
              <a:pPr algn="ctr"/>
              <a:r>
                <a:rPr lang="en-US" sz="2000" b="1" dirty="0"/>
                <a:t>Branch</a:t>
              </a:r>
            </a:p>
          </p:txBody>
        </p:sp>
        <p:sp>
          <p:nvSpPr>
            <p:cNvPr id="402" name="Line 280"/>
            <p:cNvSpPr>
              <a:spLocks noChangeShapeType="1"/>
            </p:cNvSpPr>
            <p:nvPr/>
          </p:nvSpPr>
          <p:spPr bwMode="auto">
            <a:xfrm>
              <a:off x="4368" y="1672"/>
              <a:ext cx="240" cy="8"/>
            </a:xfrm>
            <a:prstGeom prst="line">
              <a:avLst/>
            </a:prstGeom>
            <a:noFill/>
            <a:ln w="12700">
              <a:solidFill>
                <a:schemeClr val="accent1"/>
              </a:solidFill>
              <a:round/>
              <a:headEnd/>
              <a:tailEnd/>
            </a:ln>
            <a:effectLst/>
          </p:spPr>
          <p:txBody>
            <a:bodyPr/>
            <a:lstStyle/>
            <a:p>
              <a:endParaRPr lang="en-US" sz="3200"/>
            </a:p>
          </p:txBody>
        </p:sp>
        <p:sp>
          <p:nvSpPr>
            <p:cNvPr id="403" name="Line 281"/>
            <p:cNvSpPr>
              <a:spLocks noChangeShapeType="1"/>
            </p:cNvSpPr>
            <p:nvPr/>
          </p:nvSpPr>
          <p:spPr bwMode="auto">
            <a:xfrm>
              <a:off x="4944" y="576"/>
              <a:ext cx="0" cy="1152"/>
            </a:xfrm>
            <a:prstGeom prst="line">
              <a:avLst/>
            </a:prstGeom>
            <a:noFill/>
            <a:ln w="12700">
              <a:solidFill>
                <a:schemeClr val="accent1"/>
              </a:solidFill>
              <a:round/>
              <a:headEnd/>
              <a:tailEnd/>
            </a:ln>
            <a:effectLst/>
          </p:spPr>
          <p:txBody>
            <a:bodyPr/>
            <a:lstStyle/>
            <a:p>
              <a:endParaRPr lang="en-US" sz="3200"/>
            </a:p>
          </p:txBody>
        </p:sp>
        <p:sp>
          <p:nvSpPr>
            <p:cNvPr id="404" name="Line 282"/>
            <p:cNvSpPr>
              <a:spLocks noChangeShapeType="1"/>
            </p:cNvSpPr>
            <p:nvPr/>
          </p:nvSpPr>
          <p:spPr bwMode="auto">
            <a:xfrm>
              <a:off x="912" y="576"/>
              <a:ext cx="4032" cy="0"/>
            </a:xfrm>
            <a:prstGeom prst="line">
              <a:avLst/>
            </a:prstGeom>
            <a:noFill/>
            <a:ln w="12700">
              <a:solidFill>
                <a:schemeClr val="accent1"/>
              </a:solidFill>
              <a:round/>
              <a:headEnd/>
              <a:tailEnd/>
            </a:ln>
            <a:effectLst/>
          </p:spPr>
          <p:txBody>
            <a:bodyPr/>
            <a:lstStyle/>
            <a:p>
              <a:endParaRPr lang="en-US" sz="3200"/>
            </a:p>
          </p:txBody>
        </p:sp>
        <p:sp>
          <p:nvSpPr>
            <p:cNvPr id="405" name="Rectangle 283"/>
            <p:cNvSpPr>
              <a:spLocks noChangeArrowheads="1"/>
            </p:cNvSpPr>
            <p:nvPr/>
          </p:nvSpPr>
          <p:spPr bwMode="auto">
            <a:xfrm>
              <a:off x="4560" y="576"/>
              <a:ext cx="336" cy="192"/>
            </a:xfrm>
            <a:prstGeom prst="rect">
              <a:avLst/>
            </a:prstGeom>
            <a:noFill/>
            <a:ln w="12700">
              <a:noFill/>
              <a:miter lim="800000"/>
              <a:headEnd/>
              <a:tailEnd/>
            </a:ln>
            <a:effectLst/>
          </p:spPr>
          <p:txBody>
            <a:bodyPr wrap="none" lIns="19050" tIns="26988" rIns="19050" bIns="26988"/>
            <a:lstStyle/>
            <a:p>
              <a:pPr algn="ctr"/>
              <a:r>
                <a:rPr lang="en-US" sz="2000" b="1"/>
                <a:t>PCSrc</a:t>
              </a:r>
            </a:p>
          </p:txBody>
        </p:sp>
        <p:sp>
          <p:nvSpPr>
            <p:cNvPr id="406" name="Line 284"/>
            <p:cNvSpPr>
              <a:spLocks noChangeShapeType="1"/>
            </p:cNvSpPr>
            <p:nvPr/>
          </p:nvSpPr>
          <p:spPr bwMode="auto">
            <a:xfrm>
              <a:off x="912" y="576"/>
              <a:ext cx="0" cy="206"/>
            </a:xfrm>
            <a:prstGeom prst="line">
              <a:avLst/>
            </a:prstGeom>
            <a:noFill/>
            <a:ln w="12700">
              <a:solidFill>
                <a:schemeClr val="accent1"/>
              </a:solidFill>
              <a:round/>
              <a:headEnd/>
              <a:tailEnd/>
            </a:ln>
            <a:effectLst/>
          </p:spPr>
          <p:txBody>
            <a:bodyPr/>
            <a:lstStyle/>
            <a:p>
              <a:endParaRPr lang="en-US" sz="3200"/>
            </a:p>
          </p:txBody>
        </p:sp>
        <p:sp>
          <p:nvSpPr>
            <p:cNvPr id="407" name="Oval 285"/>
            <p:cNvSpPr>
              <a:spLocks noChangeArrowheads="1"/>
            </p:cNvSpPr>
            <p:nvPr/>
          </p:nvSpPr>
          <p:spPr bwMode="auto">
            <a:xfrm>
              <a:off x="3408" y="1595"/>
              <a:ext cx="288" cy="427"/>
            </a:xfrm>
            <a:prstGeom prst="ellipse">
              <a:avLst/>
            </a:prstGeom>
            <a:noFill/>
            <a:ln w="12700">
              <a:solidFill>
                <a:schemeClr val="tx1"/>
              </a:solidFill>
              <a:round/>
              <a:headEnd/>
              <a:tailEnd/>
            </a:ln>
            <a:effectLst/>
          </p:spPr>
          <p:txBody>
            <a:bodyPr wrap="none" anchor="ctr"/>
            <a:lstStyle/>
            <a:p>
              <a:endParaRPr lang="en-US" sz="3200"/>
            </a:p>
          </p:txBody>
        </p:sp>
        <p:sp>
          <p:nvSpPr>
            <p:cNvPr id="408" name="Rectangle 286"/>
            <p:cNvSpPr>
              <a:spLocks noChangeArrowheads="1"/>
            </p:cNvSpPr>
            <p:nvPr/>
          </p:nvSpPr>
          <p:spPr bwMode="auto">
            <a:xfrm>
              <a:off x="3414" y="1680"/>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2000" b="1" dirty="0">
                  <a:solidFill>
                    <a:srgbClr val="000000"/>
                  </a:solidFill>
                </a:rPr>
                <a:t>Shift</a:t>
              </a:r>
            </a:p>
            <a:p>
              <a:pPr algn="ctr" defTabSz="904875">
                <a:lnSpc>
                  <a:spcPts val="1600"/>
                </a:lnSpc>
                <a:tabLst>
                  <a:tab pos="452438" algn="l"/>
                  <a:tab pos="904875" algn="l"/>
                  <a:tab pos="1357313" algn="l"/>
                </a:tabLst>
              </a:pPr>
              <a:r>
                <a:rPr lang="en-US" sz="2000" b="1" dirty="0">
                  <a:solidFill>
                    <a:srgbClr val="000000"/>
                  </a:solidFill>
                </a:rPr>
                <a:t>left 2</a:t>
              </a:r>
            </a:p>
          </p:txBody>
        </p:sp>
        <p:sp>
          <p:nvSpPr>
            <p:cNvPr id="409" name="Line 287"/>
            <p:cNvSpPr>
              <a:spLocks noChangeShapeType="1"/>
            </p:cNvSpPr>
            <p:nvPr/>
          </p:nvSpPr>
          <p:spPr bwMode="auto">
            <a:xfrm>
              <a:off x="3264" y="1824"/>
              <a:ext cx="144" cy="0"/>
            </a:xfrm>
            <a:prstGeom prst="line">
              <a:avLst/>
            </a:prstGeom>
            <a:noFill/>
            <a:ln w="28575">
              <a:solidFill>
                <a:schemeClr val="tx1"/>
              </a:solidFill>
              <a:round/>
              <a:headEnd/>
              <a:tailEnd type="triangle" w="med" len="med"/>
            </a:ln>
            <a:effectLst/>
          </p:spPr>
          <p:txBody>
            <a:bodyPr/>
            <a:lstStyle/>
            <a:p>
              <a:endParaRPr lang="en-US" sz="3200"/>
            </a:p>
          </p:txBody>
        </p:sp>
        <p:grpSp>
          <p:nvGrpSpPr>
            <p:cNvPr id="410" name="Group 288"/>
            <p:cNvGrpSpPr>
              <a:grpSpLocks/>
            </p:cNvGrpSpPr>
            <p:nvPr/>
          </p:nvGrpSpPr>
          <p:grpSpPr bwMode="auto">
            <a:xfrm>
              <a:off x="3840" y="1392"/>
              <a:ext cx="192" cy="576"/>
              <a:chOff x="1392" y="2880"/>
              <a:chExt cx="288" cy="480"/>
            </a:xfrm>
          </p:grpSpPr>
          <p:sp>
            <p:nvSpPr>
              <p:cNvPr id="421" name="Line 28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sz="3200"/>
              </a:p>
            </p:txBody>
          </p:sp>
          <p:sp>
            <p:nvSpPr>
              <p:cNvPr id="422" name="Line 29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sz="3200"/>
              </a:p>
            </p:txBody>
          </p:sp>
          <p:sp>
            <p:nvSpPr>
              <p:cNvPr id="423" name="Line 29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sz="3200"/>
              </a:p>
            </p:txBody>
          </p:sp>
          <p:sp>
            <p:nvSpPr>
              <p:cNvPr id="424" name="Line 29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sz="3200"/>
              </a:p>
            </p:txBody>
          </p:sp>
          <p:sp>
            <p:nvSpPr>
              <p:cNvPr id="425" name="Line 29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sz="3200"/>
              </a:p>
            </p:txBody>
          </p:sp>
          <p:sp>
            <p:nvSpPr>
              <p:cNvPr id="426" name="Line 29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sz="3200"/>
              </a:p>
            </p:txBody>
          </p:sp>
          <p:sp>
            <p:nvSpPr>
              <p:cNvPr id="427" name="Line 29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sz="3200"/>
              </a:p>
            </p:txBody>
          </p:sp>
        </p:grpSp>
        <p:sp>
          <p:nvSpPr>
            <p:cNvPr id="411" name="Text Box 296"/>
            <p:cNvSpPr txBox="1">
              <a:spLocks noChangeArrowheads="1"/>
            </p:cNvSpPr>
            <p:nvPr/>
          </p:nvSpPr>
          <p:spPr bwMode="auto">
            <a:xfrm>
              <a:off x="3797" y="1432"/>
              <a:ext cx="294" cy="252"/>
            </a:xfrm>
            <a:prstGeom prst="rect">
              <a:avLst/>
            </a:prstGeom>
            <a:noFill/>
            <a:ln w="12700">
              <a:noFill/>
              <a:miter lim="800000"/>
              <a:headEnd/>
              <a:tailEnd/>
            </a:ln>
            <a:effectLst/>
          </p:spPr>
          <p:txBody>
            <a:bodyPr wrap="none">
              <a:spAutoFit/>
            </a:bodyPr>
            <a:lstStyle/>
            <a:p>
              <a:r>
                <a:rPr lang="en-US" sz="2000" b="1" dirty="0"/>
                <a:t>Add</a:t>
              </a:r>
            </a:p>
          </p:txBody>
        </p:sp>
        <p:sp>
          <p:nvSpPr>
            <p:cNvPr id="412" name="Line 297"/>
            <p:cNvSpPr>
              <a:spLocks noChangeShapeType="1"/>
            </p:cNvSpPr>
            <p:nvPr/>
          </p:nvSpPr>
          <p:spPr bwMode="auto">
            <a:xfrm>
              <a:off x="3702" y="1816"/>
              <a:ext cx="144" cy="0"/>
            </a:xfrm>
            <a:prstGeom prst="line">
              <a:avLst/>
            </a:prstGeom>
            <a:noFill/>
            <a:ln w="28575">
              <a:solidFill>
                <a:schemeClr val="tx1"/>
              </a:solidFill>
              <a:round/>
              <a:headEnd/>
              <a:tailEnd type="triangle" w="med" len="med"/>
            </a:ln>
            <a:effectLst/>
          </p:spPr>
          <p:txBody>
            <a:bodyPr/>
            <a:lstStyle/>
            <a:p>
              <a:endParaRPr lang="en-US" sz="3200"/>
            </a:p>
          </p:txBody>
        </p:sp>
        <p:sp>
          <p:nvSpPr>
            <p:cNvPr id="413" name="Line 298"/>
            <p:cNvSpPr>
              <a:spLocks noChangeShapeType="1"/>
            </p:cNvSpPr>
            <p:nvPr/>
          </p:nvSpPr>
          <p:spPr bwMode="auto">
            <a:xfrm>
              <a:off x="1248" y="1536"/>
              <a:ext cx="144" cy="0"/>
            </a:xfrm>
            <a:prstGeom prst="line">
              <a:avLst/>
            </a:prstGeom>
            <a:noFill/>
            <a:ln w="28575">
              <a:solidFill>
                <a:schemeClr val="tx1"/>
              </a:solidFill>
              <a:round/>
              <a:headEnd/>
              <a:tailEnd/>
            </a:ln>
            <a:effectLst/>
          </p:spPr>
          <p:txBody>
            <a:bodyPr/>
            <a:lstStyle/>
            <a:p>
              <a:endParaRPr lang="en-US" sz="3200"/>
            </a:p>
          </p:txBody>
        </p:sp>
        <p:sp>
          <p:nvSpPr>
            <p:cNvPr id="414" name="Line 299"/>
            <p:cNvSpPr>
              <a:spLocks noChangeShapeType="1"/>
            </p:cNvSpPr>
            <p:nvPr/>
          </p:nvSpPr>
          <p:spPr bwMode="auto">
            <a:xfrm>
              <a:off x="1488" y="1536"/>
              <a:ext cx="1200" cy="0"/>
            </a:xfrm>
            <a:prstGeom prst="line">
              <a:avLst/>
            </a:prstGeom>
            <a:noFill/>
            <a:ln w="28575">
              <a:solidFill>
                <a:schemeClr val="tx1"/>
              </a:solidFill>
              <a:round/>
              <a:headEnd/>
              <a:tailEnd/>
            </a:ln>
            <a:effectLst/>
          </p:spPr>
          <p:txBody>
            <a:bodyPr/>
            <a:lstStyle/>
            <a:p>
              <a:endParaRPr lang="en-US" sz="3200"/>
            </a:p>
          </p:txBody>
        </p:sp>
        <p:sp>
          <p:nvSpPr>
            <p:cNvPr id="415" name="Line 300"/>
            <p:cNvSpPr>
              <a:spLocks noChangeShapeType="1"/>
            </p:cNvSpPr>
            <p:nvPr/>
          </p:nvSpPr>
          <p:spPr bwMode="auto">
            <a:xfrm>
              <a:off x="4032" y="1680"/>
              <a:ext cx="96" cy="0"/>
            </a:xfrm>
            <a:prstGeom prst="line">
              <a:avLst/>
            </a:prstGeom>
            <a:noFill/>
            <a:ln w="28575">
              <a:solidFill>
                <a:schemeClr val="tx1"/>
              </a:solidFill>
              <a:round/>
              <a:headEnd/>
              <a:tailEnd/>
            </a:ln>
            <a:effectLst/>
          </p:spPr>
          <p:txBody>
            <a:bodyPr/>
            <a:lstStyle/>
            <a:p>
              <a:endParaRPr lang="en-US" sz="3200"/>
            </a:p>
          </p:txBody>
        </p:sp>
        <p:sp>
          <p:nvSpPr>
            <p:cNvPr id="416" name="Line 301"/>
            <p:cNvSpPr>
              <a:spLocks noChangeShapeType="1"/>
            </p:cNvSpPr>
            <p:nvPr/>
          </p:nvSpPr>
          <p:spPr bwMode="auto">
            <a:xfrm flipV="1">
              <a:off x="3264" y="1824"/>
              <a:ext cx="0" cy="960"/>
            </a:xfrm>
            <a:prstGeom prst="line">
              <a:avLst/>
            </a:prstGeom>
            <a:noFill/>
            <a:ln w="28575">
              <a:solidFill>
                <a:schemeClr val="tx1"/>
              </a:solidFill>
              <a:round/>
              <a:headEnd/>
              <a:tailEnd/>
            </a:ln>
            <a:effectLst/>
          </p:spPr>
          <p:txBody>
            <a:bodyPr/>
            <a:lstStyle/>
            <a:p>
              <a:endParaRPr lang="en-US" sz="3200"/>
            </a:p>
          </p:txBody>
        </p:sp>
        <p:sp>
          <p:nvSpPr>
            <p:cNvPr id="417" name="Line 302"/>
            <p:cNvSpPr>
              <a:spLocks noChangeShapeType="1"/>
            </p:cNvSpPr>
            <p:nvPr/>
          </p:nvSpPr>
          <p:spPr bwMode="auto">
            <a:xfrm>
              <a:off x="2784" y="1536"/>
              <a:ext cx="1056" cy="0"/>
            </a:xfrm>
            <a:prstGeom prst="line">
              <a:avLst/>
            </a:prstGeom>
            <a:noFill/>
            <a:ln w="28575">
              <a:solidFill>
                <a:schemeClr val="tx1"/>
              </a:solidFill>
              <a:round/>
              <a:headEnd/>
              <a:tailEnd type="triangle" w="med" len="med"/>
            </a:ln>
            <a:effectLst/>
          </p:spPr>
          <p:txBody>
            <a:bodyPr/>
            <a:lstStyle/>
            <a:p>
              <a:endParaRPr lang="en-US" sz="3200"/>
            </a:p>
          </p:txBody>
        </p:sp>
        <p:sp>
          <p:nvSpPr>
            <p:cNvPr id="418" name="Line 303"/>
            <p:cNvSpPr>
              <a:spLocks noChangeShapeType="1"/>
            </p:cNvSpPr>
            <p:nvPr/>
          </p:nvSpPr>
          <p:spPr bwMode="auto">
            <a:xfrm>
              <a:off x="1248" y="1008"/>
              <a:ext cx="0" cy="528"/>
            </a:xfrm>
            <a:prstGeom prst="line">
              <a:avLst/>
            </a:prstGeom>
            <a:noFill/>
            <a:ln w="28575">
              <a:solidFill>
                <a:schemeClr val="tx1"/>
              </a:solidFill>
              <a:round/>
              <a:headEnd/>
              <a:tailEnd/>
            </a:ln>
            <a:effectLst/>
          </p:spPr>
          <p:txBody>
            <a:bodyPr/>
            <a:lstStyle/>
            <a:p>
              <a:endParaRPr lang="en-US" sz="3200"/>
            </a:p>
          </p:txBody>
        </p:sp>
        <p:sp>
          <p:nvSpPr>
            <p:cNvPr id="419" name="Line 304"/>
            <p:cNvSpPr>
              <a:spLocks noChangeShapeType="1"/>
            </p:cNvSpPr>
            <p:nvPr/>
          </p:nvSpPr>
          <p:spPr bwMode="auto">
            <a:xfrm>
              <a:off x="4224" y="1680"/>
              <a:ext cx="144" cy="0"/>
            </a:xfrm>
            <a:prstGeom prst="line">
              <a:avLst/>
            </a:prstGeom>
            <a:noFill/>
            <a:ln w="28575">
              <a:solidFill>
                <a:schemeClr val="tx1"/>
              </a:solidFill>
              <a:round/>
              <a:headEnd/>
              <a:tailEnd/>
            </a:ln>
            <a:effectLst/>
          </p:spPr>
          <p:txBody>
            <a:bodyPr/>
            <a:lstStyle/>
            <a:p>
              <a:endParaRPr lang="en-US" sz="3200"/>
            </a:p>
          </p:txBody>
        </p:sp>
        <p:sp>
          <p:nvSpPr>
            <p:cNvPr id="420" name="Line 305"/>
            <p:cNvSpPr>
              <a:spLocks noChangeShapeType="1"/>
            </p:cNvSpPr>
            <p:nvPr/>
          </p:nvSpPr>
          <p:spPr bwMode="auto">
            <a:xfrm>
              <a:off x="4848" y="1728"/>
              <a:ext cx="96" cy="0"/>
            </a:xfrm>
            <a:prstGeom prst="line">
              <a:avLst/>
            </a:prstGeom>
            <a:noFill/>
            <a:ln w="12700">
              <a:solidFill>
                <a:schemeClr val="accent1"/>
              </a:solidFill>
              <a:round/>
              <a:headEnd/>
              <a:tailEnd/>
            </a:ln>
            <a:effectLst/>
          </p:spPr>
          <p:txBody>
            <a:bodyPr/>
            <a:lstStyle/>
            <a:p>
              <a:endParaRPr lang="en-US" sz="3200"/>
            </a:p>
          </p:txBody>
        </p:sp>
      </p:grpSp>
      <p:grpSp>
        <p:nvGrpSpPr>
          <p:cNvPr id="428" name="Group 308"/>
          <p:cNvGrpSpPr>
            <a:grpSpLocks/>
          </p:cNvGrpSpPr>
          <p:nvPr/>
        </p:nvGrpSpPr>
        <p:grpSpPr bwMode="auto">
          <a:xfrm>
            <a:off x="1058760" y="1295400"/>
            <a:ext cx="805371" cy="152400"/>
            <a:chOff x="480" y="816"/>
            <a:chExt cx="384" cy="96"/>
          </a:xfrm>
        </p:grpSpPr>
        <p:sp>
          <p:nvSpPr>
            <p:cNvPr id="429" name="Line 306"/>
            <p:cNvSpPr>
              <a:spLocks noChangeShapeType="1"/>
            </p:cNvSpPr>
            <p:nvPr/>
          </p:nvSpPr>
          <p:spPr bwMode="auto">
            <a:xfrm>
              <a:off x="480" y="816"/>
              <a:ext cx="0" cy="96"/>
            </a:xfrm>
            <a:prstGeom prst="line">
              <a:avLst/>
            </a:prstGeom>
            <a:noFill/>
            <a:ln w="28575">
              <a:solidFill>
                <a:schemeClr val="tx1"/>
              </a:solidFill>
              <a:round/>
              <a:headEnd/>
              <a:tailEnd/>
            </a:ln>
            <a:effectLst/>
          </p:spPr>
          <p:txBody>
            <a:bodyPr/>
            <a:lstStyle/>
            <a:p>
              <a:endParaRPr lang="en-US" sz="3200"/>
            </a:p>
          </p:txBody>
        </p:sp>
        <p:sp>
          <p:nvSpPr>
            <p:cNvPr id="430" name="Line 307"/>
            <p:cNvSpPr>
              <a:spLocks noChangeShapeType="1"/>
            </p:cNvSpPr>
            <p:nvPr/>
          </p:nvSpPr>
          <p:spPr bwMode="auto">
            <a:xfrm>
              <a:off x="480" y="912"/>
              <a:ext cx="384" cy="0"/>
            </a:xfrm>
            <a:prstGeom prst="line">
              <a:avLst/>
            </a:prstGeom>
            <a:noFill/>
            <a:ln w="28575">
              <a:solidFill>
                <a:schemeClr val="tx1"/>
              </a:solidFill>
              <a:round/>
              <a:headEnd/>
              <a:tailEnd/>
            </a:ln>
            <a:effectLst/>
          </p:spPr>
          <p:txBody>
            <a:bodyPr/>
            <a:lstStyle/>
            <a:p>
              <a:endParaRPr lang="en-US" sz="3200"/>
            </a:p>
          </p:txBody>
        </p:sp>
      </p:grpSp>
      <p:grpSp>
        <p:nvGrpSpPr>
          <p:cNvPr id="431" name="Group 309"/>
          <p:cNvGrpSpPr>
            <a:grpSpLocks/>
          </p:cNvGrpSpPr>
          <p:nvPr/>
        </p:nvGrpSpPr>
        <p:grpSpPr bwMode="auto">
          <a:xfrm>
            <a:off x="1058760" y="685800"/>
            <a:ext cx="5033568" cy="2438400"/>
            <a:chOff x="480" y="432"/>
            <a:chExt cx="2400" cy="1536"/>
          </a:xfrm>
        </p:grpSpPr>
        <p:sp>
          <p:nvSpPr>
            <p:cNvPr id="432" name="Line 310"/>
            <p:cNvSpPr>
              <a:spLocks noChangeShapeType="1"/>
            </p:cNvSpPr>
            <p:nvPr/>
          </p:nvSpPr>
          <p:spPr bwMode="auto">
            <a:xfrm>
              <a:off x="2544" y="480"/>
              <a:ext cx="0" cy="864"/>
            </a:xfrm>
            <a:prstGeom prst="line">
              <a:avLst/>
            </a:prstGeom>
            <a:noFill/>
            <a:ln w="12700">
              <a:solidFill>
                <a:schemeClr val="accent1"/>
              </a:solidFill>
              <a:round/>
              <a:headEnd/>
              <a:tailEnd/>
            </a:ln>
            <a:effectLst/>
          </p:spPr>
          <p:txBody>
            <a:bodyPr/>
            <a:lstStyle/>
            <a:p>
              <a:endParaRPr lang="en-US" sz="3200"/>
            </a:p>
          </p:txBody>
        </p:sp>
        <p:grpSp>
          <p:nvGrpSpPr>
            <p:cNvPr id="433" name="Group 311"/>
            <p:cNvGrpSpPr>
              <a:grpSpLocks/>
            </p:cNvGrpSpPr>
            <p:nvPr/>
          </p:nvGrpSpPr>
          <p:grpSpPr bwMode="auto">
            <a:xfrm>
              <a:off x="480" y="480"/>
              <a:ext cx="144" cy="542"/>
              <a:chOff x="480" y="480"/>
              <a:chExt cx="144" cy="542"/>
            </a:xfrm>
          </p:grpSpPr>
          <p:sp>
            <p:nvSpPr>
              <p:cNvPr id="447" name="AutoShape 312"/>
              <p:cNvSpPr>
                <a:spLocks noChangeArrowheads="1"/>
              </p:cNvSpPr>
              <p:nvPr/>
            </p:nvSpPr>
            <p:spPr bwMode="auto">
              <a:xfrm rot="5400000" flipH="1">
                <a:off x="336" y="72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448" name="Rectangle 313"/>
              <p:cNvSpPr>
                <a:spLocks noChangeArrowheads="1"/>
              </p:cNvSpPr>
              <p:nvPr/>
            </p:nvSpPr>
            <p:spPr bwMode="auto">
              <a:xfrm flipH="1">
                <a:off x="528"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2400"/>
              </a:p>
            </p:txBody>
          </p:sp>
          <p:sp>
            <p:nvSpPr>
              <p:cNvPr id="449" name="Rectangle 314"/>
              <p:cNvSpPr>
                <a:spLocks noChangeArrowheads="1"/>
              </p:cNvSpPr>
              <p:nvPr/>
            </p:nvSpPr>
            <p:spPr bwMode="auto">
              <a:xfrm flipH="1">
                <a:off x="528" y="57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2400"/>
              </a:p>
            </p:txBody>
          </p:sp>
          <p:sp>
            <p:nvSpPr>
              <p:cNvPr id="450" name="Line 315"/>
              <p:cNvSpPr>
                <a:spLocks noChangeShapeType="1"/>
              </p:cNvSpPr>
              <p:nvPr/>
            </p:nvSpPr>
            <p:spPr bwMode="auto">
              <a:xfrm>
                <a:off x="528" y="480"/>
                <a:ext cx="0" cy="168"/>
              </a:xfrm>
              <a:prstGeom prst="line">
                <a:avLst/>
              </a:prstGeom>
              <a:noFill/>
              <a:ln w="12700">
                <a:solidFill>
                  <a:schemeClr val="accent1"/>
                </a:solidFill>
                <a:round/>
                <a:headEnd/>
                <a:tailEnd/>
              </a:ln>
              <a:effectLst/>
            </p:spPr>
            <p:txBody>
              <a:bodyPr/>
              <a:lstStyle/>
              <a:p>
                <a:endParaRPr lang="en-US" sz="3200"/>
              </a:p>
            </p:txBody>
          </p:sp>
        </p:grpSp>
        <p:sp>
          <p:nvSpPr>
            <p:cNvPr id="434" name="Line 316"/>
            <p:cNvSpPr>
              <a:spLocks noChangeShapeType="1"/>
            </p:cNvSpPr>
            <p:nvPr/>
          </p:nvSpPr>
          <p:spPr bwMode="auto">
            <a:xfrm>
              <a:off x="624" y="864"/>
              <a:ext cx="240" cy="0"/>
            </a:xfrm>
            <a:prstGeom prst="line">
              <a:avLst/>
            </a:prstGeom>
            <a:noFill/>
            <a:ln w="28575">
              <a:solidFill>
                <a:schemeClr val="tx1"/>
              </a:solidFill>
              <a:round/>
              <a:headEnd type="triangle" w="med" len="med"/>
              <a:tailEnd/>
            </a:ln>
            <a:effectLst/>
          </p:spPr>
          <p:txBody>
            <a:bodyPr/>
            <a:lstStyle/>
            <a:p>
              <a:endParaRPr lang="en-US" sz="3200"/>
            </a:p>
          </p:txBody>
        </p:sp>
        <p:grpSp>
          <p:nvGrpSpPr>
            <p:cNvPr id="435" name="Group 317"/>
            <p:cNvGrpSpPr>
              <a:grpSpLocks/>
            </p:cNvGrpSpPr>
            <p:nvPr/>
          </p:nvGrpSpPr>
          <p:grpSpPr bwMode="auto">
            <a:xfrm>
              <a:off x="1776" y="864"/>
              <a:ext cx="384" cy="309"/>
              <a:chOff x="1776" y="864"/>
              <a:chExt cx="384" cy="309"/>
            </a:xfrm>
          </p:grpSpPr>
          <p:sp>
            <p:nvSpPr>
              <p:cNvPr id="445" name="Oval 318"/>
              <p:cNvSpPr>
                <a:spLocks noChangeArrowheads="1"/>
              </p:cNvSpPr>
              <p:nvPr/>
            </p:nvSpPr>
            <p:spPr bwMode="auto">
              <a:xfrm>
                <a:off x="1776" y="864"/>
                <a:ext cx="384" cy="288"/>
              </a:xfrm>
              <a:prstGeom prst="ellipse">
                <a:avLst/>
              </a:prstGeom>
              <a:noFill/>
              <a:ln w="12700">
                <a:solidFill>
                  <a:schemeClr val="tx1"/>
                </a:solidFill>
                <a:round/>
                <a:headEnd/>
                <a:tailEnd/>
              </a:ln>
              <a:effectLst/>
            </p:spPr>
            <p:txBody>
              <a:bodyPr wrap="none" anchor="ctr"/>
              <a:lstStyle/>
              <a:p>
                <a:endParaRPr lang="en-US" sz="3200"/>
              </a:p>
            </p:txBody>
          </p:sp>
          <p:sp>
            <p:nvSpPr>
              <p:cNvPr id="446" name="Rectangle 319"/>
              <p:cNvSpPr>
                <a:spLocks noChangeArrowheads="1"/>
              </p:cNvSpPr>
              <p:nvPr/>
            </p:nvSpPr>
            <p:spPr bwMode="auto">
              <a:xfrm>
                <a:off x="1776" y="885"/>
                <a:ext cx="384"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2000" b="1" dirty="0">
                    <a:solidFill>
                      <a:srgbClr val="000000"/>
                    </a:solidFill>
                  </a:rPr>
                  <a:t>Shift</a:t>
                </a:r>
              </a:p>
              <a:p>
                <a:pPr algn="ctr" defTabSz="904875">
                  <a:lnSpc>
                    <a:spcPts val="1600"/>
                  </a:lnSpc>
                  <a:tabLst>
                    <a:tab pos="452438" algn="l"/>
                    <a:tab pos="904875" algn="l"/>
                    <a:tab pos="1357313" algn="l"/>
                  </a:tabLst>
                </a:pPr>
                <a:r>
                  <a:rPr lang="en-US" sz="2000" b="1" dirty="0">
                    <a:solidFill>
                      <a:srgbClr val="000000"/>
                    </a:solidFill>
                  </a:rPr>
                  <a:t>left 2</a:t>
                </a:r>
              </a:p>
            </p:txBody>
          </p:sp>
        </p:grpSp>
        <p:sp>
          <p:nvSpPr>
            <p:cNvPr id="436" name="Line 320"/>
            <p:cNvSpPr>
              <a:spLocks noChangeShapeType="1"/>
            </p:cNvSpPr>
            <p:nvPr/>
          </p:nvSpPr>
          <p:spPr bwMode="auto">
            <a:xfrm>
              <a:off x="528" y="480"/>
              <a:ext cx="2016" cy="0"/>
            </a:xfrm>
            <a:prstGeom prst="line">
              <a:avLst/>
            </a:prstGeom>
            <a:noFill/>
            <a:ln w="12700">
              <a:solidFill>
                <a:schemeClr val="accent1"/>
              </a:solidFill>
              <a:round/>
              <a:headEnd/>
              <a:tailEnd/>
            </a:ln>
            <a:effectLst/>
          </p:spPr>
          <p:txBody>
            <a:bodyPr/>
            <a:lstStyle/>
            <a:p>
              <a:endParaRPr lang="en-US" sz="3200"/>
            </a:p>
          </p:txBody>
        </p:sp>
        <p:sp>
          <p:nvSpPr>
            <p:cNvPr id="437" name="Line 321"/>
            <p:cNvSpPr>
              <a:spLocks noChangeShapeType="1"/>
            </p:cNvSpPr>
            <p:nvPr/>
          </p:nvSpPr>
          <p:spPr bwMode="auto">
            <a:xfrm flipH="1">
              <a:off x="624" y="672"/>
              <a:ext cx="1728" cy="0"/>
            </a:xfrm>
            <a:prstGeom prst="line">
              <a:avLst/>
            </a:prstGeom>
            <a:noFill/>
            <a:ln w="28575">
              <a:solidFill>
                <a:schemeClr val="tx1"/>
              </a:solidFill>
              <a:round/>
              <a:headEnd/>
              <a:tailEnd type="triangle" w="med" len="med"/>
            </a:ln>
            <a:effectLst/>
          </p:spPr>
          <p:txBody>
            <a:bodyPr/>
            <a:lstStyle/>
            <a:p>
              <a:endParaRPr lang="en-US" sz="3200"/>
            </a:p>
          </p:txBody>
        </p:sp>
        <p:sp>
          <p:nvSpPr>
            <p:cNvPr id="438" name="Rectangle 322"/>
            <p:cNvSpPr>
              <a:spLocks noChangeArrowheads="1"/>
            </p:cNvSpPr>
            <p:nvPr/>
          </p:nvSpPr>
          <p:spPr bwMode="auto">
            <a:xfrm>
              <a:off x="2544" y="432"/>
              <a:ext cx="336" cy="192"/>
            </a:xfrm>
            <a:prstGeom prst="rect">
              <a:avLst/>
            </a:prstGeom>
            <a:noFill/>
            <a:ln w="12700">
              <a:noFill/>
              <a:miter lim="800000"/>
              <a:headEnd/>
              <a:tailEnd/>
            </a:ln>
            <a:effectLst/>
          </p:spPr>
          <p:txBody>
            <a:bodyPr wrap="none" lIns="19050" tIns="26988" rIns="19050" bIns="26988"/>
            <a:lstStyle/>
            <a:p>
              <a:pPr algn="ctr"/>
              <a:r>
                <a:rPr lang="en-US" sz="2000" b="1"/>
                <a:t>Jump</a:t>
              </a:r>
            </a:p>
          </p:txBody>
        </p:sp>
        <p:sp>
          <p:nvSpPr>
            <p:cNvPr id="439" name="Line 323"/>
            <p:cNvSpPr>
              <a:spLocks noChangeShapeType="1"/>
            </p:cNvSpPr>
            <p:nvPr/>
          </p:nvSpPr>
          <p:spPr bwMode="auto">
            <a:xfrm>
              <a:off x="1584" y="1008"/>
              <a:ext cx="192" cy="0"/>
            </a:xfrm>
            <a:prstGeom prst="line">
              <a:avLst/>
            </a:prstGeom>
            <a:noFill/>
            <a:ln w="28575">
              <a:solidFill>
                <a:schemeClr val="tx1"/>
              </a:solidFill>
              <a:round/>
              <a:headEnd/>
              <a:tailEnd type="triangle" w="med" len="med"/>
            </a:ln>
            <a:effectLst/>
          </p:spPr>
          <p:txBody>
            <a:bodyPr/>
            <a:lstStyle/>
            <a:p>
              <a:endParaRPr lang="en-US" sz="3200"/>
            </a:p>
          </p:txBody>
        </p:sp>
        <p:sp>
          <p:nvSpPr>
            <p:cNvPr id="440" name="Line 324"/>
            <p:cNvSpPr>
              <a:spLocks noChangeShapeType="1"/>
            </p:cNvSpPr>
            <p:nvPr/>
          </p:nvSpPr>
          <p:spPr bwMode="auto">
            <a:xfrm>
              <a:off x="2160" y="1008"/>
              <a:ext cx="192" cy="0"/>
            </a:xfrm>
            <a:prstGeom prst="line">
              <a:avLst/>
            </a:prstGeom>
            <a:noFill/>
            <a:ln w="28575">
              <a:solidFill>
                <a:schemeClr val="tx1"/>
              </a:solidFill>
              <a:round/>
              <a:headEnd/>
              <a:tailEnd/>
            </a:ln>
            <a:effectLst/>
          </p:spPr>
          <p:txBody>
            <a:bodyPr/>
            <a:lstStyle/>
            <a:p>
              <a:endParaRPr lang="en-US" sz="3200"/>
            </a:p>
          </p:txBody>
        </p:sp>
        <p:sp>
          <p:nvSpPr>
            <p:cNvPr id="441" name="Line 325"/>
            <p:cNvSpPr>
              <a:spLocks noChangeShapeType="1"/>
            </p:cNvSpPr>
            <p:nvPr/>
          </p:nvSpPr>
          <p:spPr bwMode="auto">
            <a:xfrm flipV="1">
              <a:off x="2352" y="1008"/>
              <a:ext cx="0" cy="528"/>
            </a:xfrm>
            <a:prstGeom prst="line">
              <a:avLst/>
            </a:prstGeom>
            <a:noFill/>
            <a:ln w="12700">
              <a:solidFill>
                <a:schemeClr val="tx1"/>
              </a:solidFill>
              <a:round/>
              <a:headEnd/>
              <a:tailEnd/>
            </a:ln>
            <a:effectLst/>
          </p:spPr>
          <p:txBody>
            <a:bodyPr/>
            <a:lstStyle/>
            <a:p>
              <a:endParaRPr lang="en-US" sz="3200"/>
            </a:p>
          </p:txBody>
        </p:sp>
        <p:sp>
          <p:nvSpPr>
            <p:cNvPr id="442" name="Line 326"/>
            <p:cNvSpPr>
              <a:spLocks noChangeShapeType="1"/>
            </p:cNvSpPr>
            <p:nvPr/>
          </p:nvSpPr>
          <p:spPr bwMode="auto">
            <a:xfrm flipV="1">
              <a:off x="2352" y="672"/>
              <a:ext cx="0" cy="336"/>
            </a:xfrm>
            <a:prstGeom prst="line">
              <a:avLst/>
            </a:prstGeom>
            <a:noFill/>
            <a:ln w="28575">
              <a:solidFill>
                <a:schemeClr val="tx1"/>
              </a:solidFill>
              <a:round/>
              <a:headEnd/>
              <a:tailEnd/>
            </a:ln>
            <a:effectLst/>
          </p:spPr>
          <p:txBody>
            <a:bodyPr/>
            <a:lstStyle/>
            <a:p>
              <a:endParaRPr lang="en-US" sz="3200"/>
            </a:p>
          </p:txBody>
        </p:sp>
        <p:sp>
          <p:nvSpPr>
            <p:cNvPr id="443" name="Rectangle 327"/>
            <p:cNvSpPr>
              <a:spLocks noChangeArrowheads="1"/>
            </p:cNvSpPr>
            <p:nvPr/>
          </p:nvSpPr>
          <p:spPr bwMode="auto">
            <a:xfrm>
              <a:off x="2112" y="1536"/>
              <a:ext cx="528"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2000" dirty="0"/>
                <a:t>PC+4[31-28]</a:t>
              </a:r>
            </a:p>
          </p:txBody>
        </p:sp>
        <p:sp>
          <p:nvSpPr>
            <p:cNvPr id="444" name="Line 328"/>
            <p:cNvSpPr>
              <a:spLocks noChangeShapeType="1"/>
            </p:cNvSpPr>
            <p:nvPr/>
          </p:nvSpPr>
          <p:spPr bwMode="auto">
            <a:xfrm>
              <a:off x="1584" y="1008"/>
              <a:ext cx="0" cy="960"/>
            </a:xfrm>
            <a:prstGeom prst="line">
              <a:avLst/>
            </a:prstGeom>
            <a:noFill/>
            <a:ln w="28575">
              <a:solidFill>
                <a:schemeClr val="tx1"/>
              </a:solidFill>
              <a:round/>
              <a:headEnd/>
              <a:tailEnd/>
            </a:ln>
            <a:effectLst/>
          </p:spPr>
          <p:txBody>
            <a:bodyPr/>
            <a:lstStyle/>
            <a:p>
              <a:endParaRPr lang="en-US" sz="3200"/>
            </a:p>
          </p:txBody>
        </p:sp>
      </p:grpSp>
    </p:spTree>
    <p:extLst>
      <p:ext uri="{BB962C8B-B14F-4D97-AF65-F5344CB8AC3E}">
        <p14:creationId xmlns:p14="http://schemas.microsoft.com/office/powerpoint/2010/main" val="34186356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33"/>
                                        </p:tgtEl>
                                        <p:attrNameLst>
                                          <p:attrName>style.visibility</p:attrName>
                                        </p:attrNameLst>
                                      </p:cBhvr>
                                      <p:to>
                                        <p:strVal val="visible"/>
                                      </p:to>
                                    </p:set>
                                  </p:childTnLst>
                                  <p:subTnLst>
                                    <p:set>
                                      <p:cBhvr override="childStyle">
                                        <p:cTn dur="1" fill="hold" display="0" masterRel="nextClick" afterEffect="1"/>
                                        <p:tgtEl>
                                          <p:spTgt spid="23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8"/>
                                        </p:tgtEl>
                                        <p:attrNameLst>
                                          <p:attrName>style.visibility</p:attrName>
                                        </p:attrNameLst>
                                      </p:cBhvr>
                                      <p:to>
                                        <p:strVal val="visible"/>
                                      </p:to>
                                    </p:set>
                                  </p:childTnLst>
                                  <p:subTnLst>
                                    <p:set>
                                      <p:cBhvr override="childStyle">
                                        <p:cTn dur="1" fill="hold" display="0" masterRel="nextClick" afterEffect="1"/>
                                        <p:tgtEl>
                                          <p:spTgt spid="42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849" name="Rectangle 177"/>
          <p:cNvSpPr>
            <a:spLocks noGrp="1" noChangeArrowheads="1"/>
          </p:cNvSpPr>
          <p:nvPr>
            <p:ph sz="quarter" idx="1"/>
          </p:nvPr>
        </p:nvSpPr>
        <p:spPr>
          <a:xfrm>
            <a:off x="46365" y="6029325"/>
            <a:ext cx="12192000" cy="781050"/>
          </a:xfrm>
          <a:noFill/>
          <a:ln/>
        </p:spPr>
        <p:txBody>
          <a:bodyPr>
            <a:noAutofit/>
          </a:bodyPr>
          <a:lstStyle/>
          <a:p>
            <a:pPr>
              <a:buFont typeface="Wingdings" panose="05000000000000000000" pitchFamily="2" charset="2"/>
              <a:buChar char="l"/>
            </a:pPr>
            <a:r>
              <a:rPr lang="en-US" dirty="0"/>
              <a:t>Fortunately, jumps are very infrequent – only 3% of the </a:t>
            </a:r>
            <a:r>
              <a:rPr lang="en-US" dirty="0" err="1"/>
              <a:t>SPECint</a:t>
            </a:r>
            <a:r>
              <a:rPr lang="en-US" dirty="0"/>
              <a:t> instruction mix</a:t>
            </a:r>
          </a:p>
        </p:txBody>
      </p:sp>
      <p:sp>
        <p:nvSpPr>
          <p:cNvPr id="1308850" name="Rectangle 178"/>
          <p:cNvSpPr>
            <a:spLocks noChangeArrowheads="1"/>
          </p:cNvSpPr>
          <p:nvPr/>
        </p:nvSpPr>
        <p:spPr bwMode="auto">
          <a:xfrm>
            <a:off x="1198520" y="861435"/>
            <a:ext cx="8886825" cy="543739"/>
          </a:xfrm>
          <a:prstGeom prst="rect">
            <a:avLst/>
          </a:prstGeom>
          <a:noFill/>
          <a:ln w="12700">
            <a:noFill/>
            <a:miter lim="800000"/>
            <a:headEnd/>
            <a:tailEnd/>
          </a:ln>
          <a:effectLst/>
        </p:spPr>
        <p:txBody>
          <a:bodyPr wrap="square" lIns="63500" tIns="25400" rIns="63500" bIns="25400">
            <a:spAutoFit/>
          </a:bodyPr>
          <a:lstStyle/>
          <a:p>
            <a:pPr marL="287338" indent="-287338">
              <a:spcBef>
                <a:spcPct val="30000"/>
              </a:spcBef>
              <a:buClr>
                <a:schemeClr val="accent1"/>
              </a:buClr>
              <a:buSzPct val="75000"/>
              <a:buFont typeface="Wingdings" pitchFamily="2" charset="2"/>
              <a:buChar char="q"/>
            </a:pPr>
            <a:r>
              <a:rPr lang="en-US" sz="3200" dirty="0"/>
              <a:t>Jumps not decoded until ID, so one flush is needed</a:t>
            </a:r>
          </a:p>
        </p:txBody>
      </p:sp>
      <p:grpSp>
        <p:nvGrpSpPr>
          <p:cNvPr id="2" name="Group 16"/>
          <p:cNvGrpSpPr>
            <a:grpSpLocks/>
          </p:cNvGrpSpPr>
          <p:nvPr/>
        </p:nvGrpSpPr>
        <p:grpSpPr bwMode="auto">
          <a:xfrm>
            <a:off x="648103" y="2959865"/>
            <a:ext cx="7229088" cy="725155"/>
            <a:chOff x="480" y="1824"/>
            <a:chExt cx="3792" cy="384"/>
          </a:xfrm>
        </p:grpSpPr>
        <p:sp>
          <p:nvSpPr>
            <p:cNvPr id="1308689" name="Rectangle 17"/>
            <p:cNvSpPr>
              <a:spLocks noChangeArrowheads="1"/>
            </p:cNvSpPr>
            <p:nvPr/>
          </p:nvSpPr>
          <p:spPr bwMode="auto">
            <a:xfrm>
              <a:off x="480" y="1824"/>
              <a:ext cx="499" cy="289"/>
            </a:xfrm>
            <a:prstGeom prst="rect">
              <a:avLst/>
            </a:prstGeom>
            <a:noFill/>
            <a:ln w="12700">
              <a:noFill/>
              <a:miter lim="800000"/>
              <a:headEnd/>
              <a:tailEnd/>
            </a:ln>
            <a:effectLst/>
          </p:spPr>
          <p:txBody>
            <a:bodyPr wrap="none" lIns="90488" tIns="44450" rIns="90488" bIns="44450">
              <a:spAutoFit/>
            </a:bodyPr>
            <a:lstStyle/>
            <a:p>
              <a:r>
                <a:rPr lang="en-US" sz="2400" dirty="0"/>
                <a:t>flush</a:t>
              </a:r>
            </a:p>
          </p:txBody>
        </p:sp>
        <p:sp>
          <p:nvSpPr>
            <p:cNvPr id="1308690" name="AutoShape 18" descr="Shingle"/>
            <p:cNvSpPr>
              <a:spLocks noChangeArrowheads="1"/>
            </p:cNvSpPr>
            <p:nvPr/>
          </p:nvSpPr>
          <p:spPr bwMode="auto">
            <a:xfrm>
              <a:off x="2112"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308691" name="AutoShape 19" descr="Shingle"/>
            <p:cNvSpPr>
              <a:spLocks noChangeArrowheads="1"/>
            </p:cNvSpPr>
            <p:nvPr/>
          </p:nvSpPr>
          <p:spPr bwMode="auto">
            <a:xfrm>
              <a:off x="2544"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308692" name="AutoShape 20" descr="Shingle"/>
            <p:cNvSpPr>
              <a:spLocks noChangeArrowheads="1"/>
            </p:cNvSpPr>
            <p:nvPr/>
          </p:nvSpPr>
          <p:spPr bwMode="auto">
            <a:xfrm>
              <a:off x="2976"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308693" name="AutoShape 21"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308694" name="AutoShape 22"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sp>
        <p:nvSpPr>
          <p:cNvPr id="1308700" name="Rectangle 28"/>
          <p:cNvSpPr>
            <a:spLocks noChangeArrowheads="1"/>
          </p:cNvSpPr>
          <p:nvPr/>
        </p:nvSpPr>
        <p:spPr bwMode="auto">
          <a:xfrm>
            <a:off x="142875" y="2055311"/>
            <a:ext cx="400406" cy="3731355"/>
          </a:xfrm>
          <a:prstGeom prst="rect">
            <a:avLst/>
          </a:prstGeom>
          <a:noFill/>
          <a:ln w="12700">
            <a:noFill/>
            <a:miter lim="800000"/>
            <a:headEnd/>
            <a:tailEnd/>
          </a:ln>
          <a:effectLst/>
        </p:spPr>
        <p:txBody>
          <a:bodyPr wrap="none" lIns="90488" tIns="44450" rIns="90488" bIns="44450">
            <a:spAutoFit/>
          </a:bodyPr>
          <a:lstStyle/>
          <a:p>
            <a:pPr algn="ctr"/>
            <a:r>
              <a:rPr lang="en-US" i="1"/>
              <a:t>I</a:t>
            </a:r>
          </a:p>
          <a:p>
            <a:pPr algn="ctr"/>
            <a:r>
              <a:rPr lang="en-US" i="1"/>
              <a:t>n</a:t>
            </a:r>
          </a:p>
          <a:p>
            <a:pPr algn="ctr"/>
            <a:r>
              <a:rPr lang="en-US" i="1"/>
              <a:t>s</a:t>
            </a:r>
          </a:p>
          <a:p>
            <a:pPr algn="ctr"/>
            <a:r>
              <a:rPr lang="en-US" i="1"/>
              <a:t>t</a:t>
            </a:r>
          </a:p>
          <a:p>
            <a:pPr algn="ctr"/>
            <a:r>
              <a:rPr lang="en-US" i="1"/>
              <a:t>r.</a:t>
            </a:r>
          </a:p>
          <a:p>
            <a:pPr algn="ctr"/>
            <a:endParaRPr lang="en-US" i="1"/>
          </a:p>
          <a:p>
            <a:pPr algn="ctr"/>
            <a:r>
              <a:rPr lang="en-US" i="1"/>
              <a:t>O</a:t>
            </a:r>
          </a:p>
          <a:p>
            <a:pPr algn="ctr"/>
            <a:r>
              <a:rPr lang="en-US" i="1"/>
              <a:t>r</a:t>
            </a:r>
          </a:p>
          <a:p>
            <a:pPr algn="ctr"/>
            <a:r>
              <a:rPr lang="en-US" i="1"/>
              <a:t>d</a:t>
            </a:r>
          </a:p>
          <a:p>
            <a:pPr algn="ctr"/>
            <a:r>
              <a:rPr lang="en-US" i="1"/>
              <a:t>e</a:t>
            </a:r>
          </a:p>
          <a:p>
            <a:pPr algn="ctr"/>
            <a:r>
              <a:rPr lang="en-US" i="1"/>
              <a:t>r</a:t>
            </a:r>
          </a:p>
        </p:txBody>
      </p:sp>
      <p:sp>
        <p:nvSpPr>
          <p:cNvPr id="1308701" name="Line 29"/>
          <p:cNvSpPr>
            <a:spLocks noChangeShapeType="1"/>
          </p:cNvSpPr>
          <p:nvPr/>
        </p:nvSpPr>
        <p:spPr bwMode="auto">
          <a:xfrm flipV="1">
            <a:off x="1471670" y="1600201"/>
            <a:ext cx="8418685" cy="5666"/>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08702" name="Rectangle 30"/>
          <p:cNvSpPr>
            <a:spLocks noChangeArrowheads="1"/>
          </p:cNvSpPr>
          <p:nvPr/>
        </p:nvSpPr>
        <p:spPr bwMode="auto">
          <a:xfrm>
            <a:off x="648104" y="1962777"/>
            <a:ext cx="440832" cy="546126"/>
          </a:xfrm>
          <a:prstGeom prst="rect">
            <a:avLst/>
          </a:prstGeom>
          <a:noFill/>
          <a:ln w="12700">
            <a:noFill/>
            <a:miter lim="800000"/>
            <a:headEnd/>
            <a:tailEnd/>
          </a:ln>
          <a:effectLst/>
        </p:spPr>
        <p:txBody>
          <a:bodyPr wrap="none" lIns="90488" tIns="44450" rIns="90488" bIns="44450">
            <a:spAutoFit/>
          </a:bodyPr>
          <a:lstStyle/>
          <a:p>
            <a:r>
              <a:rPr lang="en-US" sz="2400" b="1">
                <a:latin typeface="Courier New" pitchFamily="49" charset="0"/>
              </a:rPr>
              <a:t>j</a:t>
            </a:r>
          </a:p>
        </p:txBody>
      </p:sp>
      <p:sp>
        <p:nvSpPr>
          <p:cNvPr id="1308703" name="Line 31"/>
          <p:cNvSpPr>
            <a:spLocks noChangeShapeType="1"/>
          </p:cNvSpPr>
          <p:nvPr/>
        </p:nvSpPr>
        <p:spPr bwMode="auto">
          <a:xfrm>
            <a:off x="556596" y="1962777"/>
            <a:ext cx="0" cy="3807064"/>
          </a:xfrm>
          <a:prstGeom prst="line">
            <a:avLst/>
          </a:prstGeom>
          <a:noFill/>
          <a:ln w="28575">
            <a:solidFill>
              <a:schemeClr val="tx1"/>
            </a:solidFill>
            <a:round/>
            <a:headEnd/>
            <a:tailEnd type="triangle" w="med" len="med"/>
          </a:ln>
          <a:effectLst/>
        </p:spPr>
        <p:txBody>
          <a:bodyPr/>
          <a:lstStyle/>
          <a:p>
            <a:endParaRPr lang="en-US"/>
          </a:p>
        </p:txBody>
      </p:sp>
      <p:sp>
        <p:nvSpPr>
          <p:cNvPr id="1308739" name="Rectangle 67"/>
          <p:cNvSpPr>
            <a:spLocks noChangeArrowheads="1"/>
          </p:cNvSpPr>
          <p:nvPr/>
        </p:nvSpPr>
        <p:spPr bwMode="auto">
          <a:xfrm>
            <a:off x="602350" y="4051375"/>
            <a:ext cx="1419435" cy="546126"/>
          </a:xfrm>
          <a:prstGeom prst="rect">
            <a:avLst/>
          </a:prstGeom>
          <a:noFill/>
          <a:ln w="12700">
            <a:noFill/>
            <a:miter lim="800000"/>
            <a:headEnd/>
            <a:tailEnd/>
          </a:ln>
          <a:effectLst/>
        </p:spPr>
        <p:txBody>
          <a:bodyPr wrap="none" lIns="90488" tIns="44450" rIns="90488" bIns="44450">
            <a:spAutoFit/>
          </a:bodyPr>
          <a:lstStyle/>
          <a:p>
            <a:r>
              <a:rPr lang="en-US" sz="2400" b="1">
                <a:latin typeface="Courier New" pitchFamily="49" charset="0"/>
              </a:rPr>
              <a:t>j</a:t>
            </a:r>
            <a:r>
              <a:rPr lang="en-US" sz="2400"/>
              <a:t> target</a:t>
            </a:r>
          </a:p>
        </p:txBody>
      </p:sp>
      <p:grpSp>
        <p:nvGrpSpPr>
          <p:cNvPr id="3" name="Group 176"/>
          <p:cNvGrpSpPr>
            <a:grpSpLocks/>
          </p:cNvGrpSpPr>
          <p:nvPr/>
        </p:nvGrpSpPr>
        <p:grpSpPr bwMode="auto">
          <a:xfrm>
            <a:off x="2935789" y="1690844"/>
            <a:ext cx="6588536" cy="3716419"/>
            <a:chOff x="1680" y="672"/>
            <a:chExt cx="3456" cy="3408"/>
          </a:xfrm>
        </p:grpSpPr>
        <p:sp>
          <p:nvSpPr>
            <p:cNvPr id="1308804" name="Line 132"/>
            <p:cNvSpPr>
              <a:spLocks noChangeShapeType="1"/>
            </p:cNvSpPr>
            <p:nvPr/>
          </p:nvSpPr>
          <p:spPr bwMode="auto">
            <a:xfrm>
              <a:off x="5136"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308806" name="Line 134"/>
            <p:cNvSpPr>
              <a:spLocks noChangeShapeType="1"/>
            </p:cNvSpPr>
            <p:nvPr/>
          </p:nvSpPr>
          <p:spPr bwMode="auto">
            <a:xfrm>
              <a:off x="4704"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308807" name="Line 135"/>
            <p:cNvSpPr>
              <a:spLocks noChangeShapeType="1"/>
            </p:cNvSpPr>
            <p:nvPr/>
          </p:nvSpPr>
          <p:spPr bwMode="auto">
            <a:xfrm>
              <a:off x="4272"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308808" name="Line 136"/>
            <p:cNvSpPr>
              <a:spLocks noChangeShapeType="1"/>
            </p:cNvSpPr>
            <p:nvPr/>
          </p:nvSpPr>
          <p:spPr bwMode="auto">
            <a:xfrm>
              <a:off x="3840"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308809" name="Line 137"/>
            <p:cNvSpPr>
              <a:spLocks noChangeShapeType="1"/>
            </p:cNvSpPr>
            <p:nvPr/>
          </p:nvSpPr>
          <p:spPr bwMode="auto">
            <a:xfrm>
              <a:off x="3408"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308810" name="Line 138"/>
            <p:cNvSpPr>
              <a:spLocks noChangeShapeType="1"/>
            </p:cNvSpPr>
            <p:nvPr/>
          </p:nvSpPr>
          <p:spPr bwMode="auto">
            <a:xfrm>
              <a:off x="2976"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308811" name="Line 139"/>
            <p:cNvSpPr>
              <a:spLocks noChangeShapeType="1"/>
            </p:cNvSpPr>
            <p:nvPr/>
          </p:nvSpPr>
          <p:spPr bwMode="auto">
            <a:xfrm>
              <a:off x="2544"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308812" name="Line 140"/>
            <p:cNvSpPr>
              <a:spLocks noChangeShapeType="1"/>
            </p:cNvSpPr>
            <p:nvPr/>
          </p:nvSpPr>
          <p:spPr bwMode="auto">
            <a:xfrm>
              <a:off x="2112"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308813" name="Line 141"/>
            <p:cNvSpPr>
              <a:spLocks noChangeShapeType="1"/>
            </p:cNvSpPr>
            <p:nvPr/>
          </p:nvSpPr>
          <p:spPr bwMode="auto">
            <a:xfrm>
              <a:off x="1680" y="672"/>
              <a:ext cx="0" cy="3408"/>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4" name="Group 179"/>
          <p:cNvGrpSpPr>
            <a:grpSpLocks/>
          </p:cNvGrpSpPr>
          <p:nvPr/>
        </p:nvGrpSpPr>
        <p:grpSpPr bwMode="auto">
          <a:xfrm>
            <a:off x="4308397" y="1962777"/>
            <a:ext cx="1029458" cy="2538042"/>
            <a:chOff x="2400" y="1200"/>
            <a:chExt cx="540" cy="1344"/>
          </a:xfrm>
        </p:grpSpPr>
        <p:sp>
          <p:nvSpPr>
            <p:cNvPr id="1308696" name="Rectangle 24"/>
            <p:cNvSpPr>
              <a:spLocks noChangeArrowheads="1"/>
            </p:cNvSpPr>
            <p:nvPr/>
          </p:nvSpPr>
          <p:spPr bwMode="auto">
            <a:xfrm>
              <a:off x="2604" y="2256"/>
              <a:ext cx="336" cy="288"/>
            </a:xfrm>
            <a:prstGeom prst="rect">
              <a:avLst/>
            </a:prstGeom>
            <a:solidFill>
              <a:srgbClr val="009900"/>
            </a:solidFill>
            <a:ln w="12700">
              <a:solidFill>
                <a:srgbClr val="009900"/>
              </a:solidFill>
              <a:miter lim="800000"/>
              <a:headEnd/>
              <a:tailEnd/>
            </a:ln>
            <a:effectLst/>
          </p:spPr>
          <p:txBody>
            <a:bodyPr wrap="none" anchor="ctr"/>
            <a:lstStyle/>
            <a:p>
              <a:endParaRPr lang="en-US" dirty="0"/>
            </a:p>
          </p:txBody>
        </p:sp>
        <p:sp>
          <p:nvSpPr>
            <p:cNvPr id="1308697" name="Rectangle 25"/>
            <p:cNvSpPr>
              <a:spLocks noChangeArrowheads="1"/>
            </p:cNvSpPr>
            <p:nvPr/>
          </p:nvSpPr>
          <p:spPr bwMode="auto">
            <a:xfrm>
              <a:off x="2400" y="1200"/>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08698" name="Line 26"/>
            <p:cNvSpPr>
              <a:spLocks noChangeShapeType="1"/>
            </p:cNvSpPr>
            <p:nvPr/>
          </p:nvSpPr>
          <p:spPr bwMode="auto">
            <a:xfrm>
              <a:off x="2448" y="1488"/>
              <a:ext cx="192" cy="768"/>
            </a:xfrm>
            <a:prstGeom prst="line">
              <a:avLst/>
            </a:prstGeom>
            <a:noFill/>
            <a:ln w="28575">
              <a:solidFill>
                <a:srgbClr val="009900"/>
              </a:solidFill>
              <a:round/>
              <a:headEnd/>
              <a:tailEnd type="triangle" w="med" len="med"/>
            </a:ln>
            <a:effectLst/>
          </p:spPr>
          <p:txBody>
            <a:bodyPr/>
            <a:lstStyle/>
            <a:p>
              <a:endParaRPr lang="en-US"/>
            </a:p>
          </p:txBody>
        </p:sp>
      </p:grpSp>
      <p:grpSp>
        <p:nvGrpSpPr>
          <p:cNvPr id="5" name="Group 32"/>
          <p:cNvGrpSpPr>
            <a:grpSpLocks/>
          </p:cNvGrpSpPr>
          <p:nvPr/>
        </p:nvGrpSpPr>
        <p:grpSpPr bwMode="auto">
          <a:xfrm>
            <a:off x="3044456" y="1781489"/>
            <a:ext cx="3986294" cy="997088"/>
            <a:chOff x="1571" y="1152"/>
            <a:chExt cx="2091" cy="528"/>
          </a:xfrm>
        </p:grpSpPr>
        <p:grpSp>
          <p:nvGrpSpPr>
            <p:cNvPr id="6" name="Group 33"/>
            <p:cNvGrpSpPr>
              <a:grpSpLocks/>
            </p:cNvGrpSpPr>
            <p:nvPr/>
          </p:nvGrpSpPr>
          <p:grpSpPr bwMode="auto">
            <a:xfrm>
              <a:off x="2497" y="1152"/>
              <a:ext cx="265" cy="481"/>
              <a:chOff x="2217" y="1413"/>
              <a:chExt cx="265" cy="481"/>
            </a:xfrm>
          </p:grpSpPr>
          <p:sp>
            <p:nvSpPr>
              <p:cNvPr id="1308706" name="Freeform 3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707" name="Rectangle 35"/>
              <p:cNvSpPr>
                <a:spLocks noChangeArrowheads="1"/>
              </p:cNvSpPr>
              <p:nvPr/>
            </p:nvSpPr>
            <p:spPr bwMode="auto">
              <a:xfrm rot="5400000">
                <a:off x="2179" y="1542"/>
                <a:ext cx="366" cy="241"/>
              </a:xfrm>
              <a:prstGeom prst="rect">
                <a:avLst/>
              </a:prstGeom>
              <a:noFill/>
              <a:ln w="12700">
                <a:noFill/>
                <a:miter lim="800000"/>
                <a:headEnd/>
                <a:tailEnd/>
              </a:ln>
              <a:effectLst/>
            </p:spPr>
            <p:txBody>
              <a:bodyPr wrap="none" lIns="90488" tIns="44450" rIns="90488" bIns="44450">
                <a:spAutoFit/>
              </a:bodyPr>
              <a:lstStyle/>
              <a:p>
                <a:r>
                  <a:rPr lang="en-US" sz="2400" b="1" dirty="0"/>
                  <a:t>ALU</a:t>
                </a:r>
              </a:p>
            </p:txBody>
          </p:sp>
        </p:grpSp>
        <p:grpSp>
          <p:nvGrpSpPr>
            <p:cNvPr id="7" name="Group 36"/>
            <p:cNvGrpSpPr>
              <a:grpSpLocks/>
            </p:cNvGrpSpPr>
            <p:nvPr/>
          </p:nvGrpSpPr>
          <p:grpSpPr bwMode="auto">
            <a:xfrm>
              <a:off x="1571" y="1248"/>
              <a:ext cx="340" cy="289"/>
              <a:chOff x="1291" y="1509"/>
              <a:chExt cx="340" cy="289"/>
            </a:xfrm>
          </p:grpSpPr>
          <p:sp>
            <p:nvSpPr>
              <p:cNvPr id="1308709" name="Rectangle 37"/>
              <p:cNvSpPr>
                <a:spLocks noChangeArrowheads="1"/>
              </p:cNvSpPr>
              <p:nvPr/>
            </p:nvSpPr>
            <p:spPr bwMode="auto">
              <a:xfrm>
                <a:off x="1322" y="1537"/>
                <a:ext cx="280" cy="243"/>
              </a:xfrm>
              <a:prstGeom prst="rect">
                <a:avLst/>
              </a:prstGeom>
              <a:noFill/>
              <a:ln w="12700">
                <a:noFill/>
                <a:miter lim="800000"/>
                <a:headEnd/>
                <a:tailEnd/>
              </a:ln>
              <a:effectLst/>
            </p:spPr>
            <p:txBody>
              <a:bodyPr wrap="none" lIns="90488" tIns="44450" rIns="90488" bIns="44450">
                <a:spAutoFit/>
              </a:bodyPr>
              <a:lstStyle/>
              <a:p>
                <a:pPr algn="ctr"/>
                <a:r>
                  <a:rPr lang="en-US" sz="2400" b="1" dirty="0"/>
                  <a:t>IM</a:t>
                </a:r>
              </a:p>
            </p:txBody>
          </p:sp>
          <p:grpSp>
            <p:nvGrpSpPr>
              <p:cNvPr id="8" name="Group 38"/>
              <p:cNvGrpSpPr>
                <a:grpSpLocks/>
              </p:cNvGrpSpPr>
              <p:nvPr/>
            </p:nvGrpSpPr>
            <p:grpSpPr bwMode="auto">
              <a:xfrm>
                <a:off x="1291" y="1509"/>
                <a:ext cx="340" cy="289"/>
                <a:chOff x="1291" y="1509"/>
                <a:chExt cx="340" cy="289"/>
              </a:xfrm>
            </p:grpSpPr>
            <p:sp>
              <p:nvSpPr>
                <p:cNvPr id="1308711" name="Freeform 3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712" name="Freeform 4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1308713" name="Rectangle 41"/>
            <p:cNvSpPr>
              <a:spLocks noChangeArrowheads="1"/>
            </p:cNvSpPr>
            <p:nvPr/>
          </p:nvSpPr>
          <p:spPr bwMode="auto">
            <a:xfrm>
              <a:off x="2012" y="1260"/>
              <a:ext cx="342" cy="243"/>
            </a:xfrm>
            <a:prstGeom prst="rect">
              <a:avLst/>
            </a:prstGeom>
            <a:noFill/>
            <a:ln w="12700">
              <a:noFill/>
              <a:miter lim="800000"/>
              <a:headEnd/>
              <a:tailEnd/>
            </a:ln>
            <a:effectLst/>
          </p:spPr>
          <p:txBody>
            <a:bodyPr wrap="none" lIns="90488" tIns="44450" rIns="90488" bIns="44450">
              <a:spAutoFit/>
            </a:bodyPr>
            <a:lstStyle/>
            <a:p>
              <a:r>
                <a:rPr lang="en-US" sz="2400" b="1" dirty="0"/>
                <a:t>Reg</a:t>
              </a:r>
            </a:p>
          </p:txBody>
        </p:sp>
        <p:grpSp>
          <p:nvGrpSpPr>
            <p:cNvPr id="9" name="Group 42"/>
            <p:cNvGrpSpPr>
              <a:grpSpLocks/>
            </p:cNvGrpSpPr>
            <p:nvPr/>
          </p:nvGrpSpPr>
          <p:grpSpPr bwMode="auto">
            <a:xfrm>
              <a:off x="2031" y="1248"/>
              <a:ext cx="296" cy="289"/>
              <a:chOff x="1751" y="1509"/>
              <a:chExt cx="296" cy="289"/>
            </a:xfrm>
          </p:grpSpPr>
          <p:sp>
            <p:nvSpPr>
              <p:cNvPr id="1308715" name="Freeform 4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716" name="Freeform 4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1308717" name="Line 4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sz="2800"/>
            </a:p>
          </p:txBody>
        </p:sp>
        <p:sp>
          <p:nvSpPr>
            <p:cNvPr id="1308718" name="Freeform 4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719" name="Line 4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sz="2800"/>
            </a:p>
          </p:txBody>
        </p:sp>
        <p:sp>
          <p:nvSpPr>
            <p:cNvPr id="1308720" name="Rectangle 48"/>
            <p:cNvSpPr>
              <a:spLocks noChangeArrowheads="1"/>
            </p:cNvSpPr>
            <p:nvPr/>
          </p:nvSpPr>
          <p:spPr bwMode="auto">
            <a:xfrm>
              <a:off x="2884" y="1271"/>
              <a:ext cx="339" cy="243"/>
            </a:xfrm>
            <a:prstGeom prst="rect">
              <a:avLst/>
            </a:prstGeom>
            <a:noFill/>
            <a:ln w="12700">
              <a:noFill/>
              <a:miter lim="800000"/>
              <a:headEnd/>
              <a:tailEnd/>
            </a:ln>
            <a:effectLst/>
          </p:spPr>
          <p:txBody>
            <a:bodyPr wrap="none" lIns="90488" tIns="44450" rIns="90488" bIns="44450">
              <a:spAutoFit/>
            </a:bodyPr>
            <a:lstStyle/>
            <a:p>
              <a:r>
                <a:rPr lang="en-US" sz="2400" b="1" dirty="0"/>
                <a:t>DM</a:t>
              </a:r>
            </a:p>
          </p:txBody>
        </p:sp>
        <p:grpSp>
          <p:nvGrpSpPr>
            <p:cNvPr id="10" name="Group 49"/>
            <p:cNvGrpSpPr>
              <a:grpSpLocks/>
            </p:cNvGrpSpPr>
            <p:nvPr/>
          </p:nvGrpSpPr>
          <p:grpSpPr bwMode="auto">
            <a:xfrm>
              <a:off x="2880" y="1248"/>
              <a:ext cx="325" cy="289"/>
              <a:chOff x="2600" y="1509"/>
              <a:chExt cx="325" cy="289"/>
            </a:xfrm>
          </p:grpSpPr>
          <p:sp>
            <p:nvSpPr>
              <p:cNvPr id="1308722" name="Freeform 5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723" name="Freeform 5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1308724" name="Rectangle 52"/>
            <p:cNvSpPr>
              <a:spLocks noChangeArrowheads="1"/>
            </p:cNvSpPr>
            <p:nvPr/>
          </p:nvSpPr>
          <p:spPr bwMode="auto">
            <a:xfrm>
              <a:off x="3320" y="1271"/>
              <a:ext cx="342" cy="243"/>
            </a:xfrm>
            <a:prstGeom prst="rect">
              <a:avLst/>
            </a:prstGeom>
            <a:noFill/>
            <a:ln w="12700">
              <a:noFill/>
              <a:miter lim="800000"/>
              <a:headEnd/>
              <a:tailEnd/>
            </a:ln>
            <a:effectLst/>
          </p:spPr>
          <p:txBody>
            <a:bodyPr wrap="none" lIns="90488" tIns="44450" rIns="90488" bIns="44450">
              <a:spAutoFit/>
            </a:bodyPr>
            <a:lstStyle/>
            <a:p>
              <a:r>
                <a:rPr lang="en-US" sz="2400" b="1" dirty="0"/>
                <a:t>Reg</a:t>
              </a:r>
            </a:p>
          </p:txBody>
        </p:sp>
        <p:grpSp>
          <p:nvGrpSpPr>
            <p:cNvPr id="11" name="Group 53"/>
            <p:cNvGrpSpPr>
              <a:grpSpLocks/>
            </p:cNvGrpSpPr>
            <p:nvPr/>
          </p:nvGrpSpPr>
          <p:grpSpPr bwMode="auto">
            <a:xfrm>
              <a:off x="3348" y="1248"/>
              <a:ext cx="284" cy="289"/>
              <a:chOff x="3068" y="1509"/>
              <a:chExt cx="284" cy="289"/>
            </a:xfrm>
          </p:grpSpPr>
          <p:sp>
            <p:nvSpPr>
              <p:cNvPr id="1308726" name="Freeform 5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727" name="Freeform 5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1308728" name="Line 5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sz="2800"/>
            </a:p>
          </p:txBody>
        </p:sp>
        <p:sp>
          <p:nvSpPr>
            <p:cNvPr id="1308729" name="Line 5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sz="2800"/>
            </a:p>
          </p:txBody>
        </p:sp>
        <p:sp>
          <p:nvSpPr>
            <p:cNvPr id="1308730" name="Line 5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sz="2800"/>
            </a:p>
          </p:txBody>
        </p:sp>
        <p:sp>
          <p:nvSpPr>
            <p:cNvPr id="1308731" name="Line 5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sz="2800"/>
            </a:p>
          </p:txBody>
        </p:sp>
        <p:sp>
          <p:nvSpPr>
            <p:cNvPr id="1308732" name="Line 6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sz="2800"/>
            </a:p>
          </p:txBody>
        </p:sp>
        <p:sp>
          <p:nvSpPr>
            <p:cNvPr id="1308733" name="Line 6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sz="2800"/>
            </a:p>
          </p:txBody>
        </p:sp>
        <p:sp>
          <p:nvSpPr>
            <p:cNvPr id="1308734" name="Line 6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sz="2800"/>
            </a:p>
          </p:txBody>
        </p:sp>
        <p:sp>
          <p:nvSpPr>
            <p:cNvPr id="1308735" name="Line 6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sz="2800"/>
            </a:p>
          </p:txBody>
        </p:sp>
        <p:sp>
          <p:nvSpPr>
            <p:cNvPr id="1308736" name="Line 6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sz="2800"/>
            </a:p>
          </p:txBody>
        </p:sp>
      </p:grpSp>
      <p:grpSp>
        <p:nvGrpSpPr>
          <p:cNvPr id="12" name="Group 68"/>
          <p:cNvGrpSpPr>
            <a:grpSpLocks/>
          </p:cNvGrpSpPr>
          <p:nvPr/>
        </p:nvGrpSpPr>
        <p:grpSpPr bwMode="auto">
          <a:xfrm>
            <a:off x="4691590" y="3775665"/>
            <a:ext cx="4001545" cy="997088"/>
            <a:chOff x="1571" y="1152"/>
            <a:chExt cx="2099" cy="528"/>
          </a:xfrm>
        </p:grpSpPr>
        <p:grpSp>
          <p:nvGrpSpPr>
            <p:cNvPr id="13" name="Group 69"/>
            <p:cNvGrpSpPr>
              <a:grpSpLocks/>
            </p:cNvGrpSpPr>
            <p:nvPr/>
          </p:nvGrpSpPr>
          <p:grpSpPr bwMode="auto">
            <a:xfrm>
              <a:off x="2497" y="1152"/>
              <a:ext cx="266" cy="481"/>
              <a:chOff x="2217" y="1413"/>
              <a:chExt cx="266" cy="481"/>
            </a:xfrm>
          </p:grpSpPr>
          <p:sp>
            <p:nvSpPr>
              <p:cNvPr id="1308742" name="Freeform 7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743" name="Rectangle 71"/>
              <p:cNvSpPr>
                <a:spLocks noChangeArrowheads="1"/>
              </p:cNvSpPr>
              <p:nvPr/>
            </p:nvSpPr>
            <p:spPr bwMode="auto">
              <a:xfrm rot="5400000">
                <a:off x="2180" y="1532"/>
                <a:ext cx="366" cy="241"/>
              </a:xfrm>
              <a:prstGeom prst="rect">
                <a:avLst/>
              </a:prstGeom>
              <a:noFill/>
              <a:ln w="12700">
                <a:noFill/>
                <a:miter lim="800000"/>
                <a:headEnd/>
                <a:tailEnd/>
              </a:ln>
              <a:effectLst/>
            </p:spPr>
            <p:txBody>
              <a:bodyPr wrap="none" lIns="90488" tIns="44450" rIns="90488" bIns="44450">
                <a:spAutoFit/>
              </a:bodyPr>
              <a:lstStyle/>
              <a:p>
                <a:r>
                  <a:rPr lang="en-US" sz="2400" b="1" dirty="0"/>
                  <a:t>ALU</a:t>
                </a:r>
              </a:p>
            </p:txBody>
          </p:sp>
        </p:grpSp>
        <p:grpSp>
          <p:nvGrpSpPr>
            <p:cNvPr id="14" name="Group 72"/>
            <p:cNvGrpSpPr>
              <a:grpSpLocks/>
            </p:cNvGrpSpPr>
            <p:nvPr/>
          </p:nvGrpSpPr>
          <p:grpSpPr bwMode="auto">
            <a:xfrm>
              <a:off x="1571" y="1248"/>
              <a:ext cx="340" cy="289"/>
              <a:chOff x="1291" y="1509"/>
              <a:chExt cx="340" cy="289"/>
            </a:xfrm>
          </p:grpSpPr>
          <p:sp>
            <p:nvSpPr>
              <p:cNvPr id="1308745" name="Rectangle 73"/>
              <p:cNvSpPr>
                <a:spLocks noChangeArrowheads="1"/>
              </p:cNvSpPr>
              <p:nvPr/>
            </p:nvSpPr>
            <p:spPr bwMode="auto">
              <a:xfrm>
                <a:off x="1325" y="1531"/>
                <a:ext cx="280" cy="243"/>
              </a:xfrm>
              <a:prstGeom prst="rect">
                <a:avLst/>
              </a:prstGeom>
              <a:noFill/>
              <a:ln w="12700">
                <a:noFill/>
                <a:miter lim="800000"/>
                <a:headEnd/>
                <a:tailEnd/>
              </a:ln>
              <a:effectLst/>
            </p:spPr>
            <p:txBody>
              <a:bodyPr wrap="none" lIns="90488" tIns="44450" rIns="90488" bIns="44450">
                <a:spAutoFit/>
              </a:bodyPr>
              <a:lstStyle/>
              <a:p>
                <a:pPr algn="ctr"/>
                <a:r>
                  <a:rPr lang="en-US" sz="2400" b="1" dirty="0"/>
                  <a:t>IM</a:t>
                </a:r>
              </a:p>
            </p:txBody>
          </p:sp>
          <p:grpSp>
            <p:nvGrpSpPr>
              <p:cNvPr id="15" name="Group 74"/>
              <p:cNvGrpSpPr>
                <a:grpSpLocks/>
              </p:cNvGrpSpPr>
              <p:nvPr/>
            </p:nvGrpSpPr>
            <p:grpSpPr bwMode="auto">
              <a:xfrm>
                <a:off x="1291" y="1509"/>
                <a:ext cx="340" cy="289"/>
                <a:chOff x="1291" y="1509"/>
                <a:chExt cx="340" cy="289"/>
              </a:xfrm>
            </p:grpSpPr>
            <p:sp>
              <p:nvSpPr>
                <p:cNvPr id="1308747" name="Freeform 7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748" name="Freeform 7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1308749" name="Rectangle 77"/>
            <p:cNvSpPr>
              <a:spLocks noChangeArrowheads="1"/>
            </p:cNvSpPr>
            <p:nvPr/>
          </p:nvSpPr>
          <p:spPr bwMode="auto">
            <a:xfrm>
              <a:off x="2012" y="1255"/>
              <a:ext cx="342" cy="243"/>
            </a:xfrm>
            <a:prstGeom prst="rect">
              <a:avLst/>
            </a:prstGeom>
            <a:noFill/>
            <a:ln w="12700">
              <a:noFill/>
              <a:miter lim="800000"/>
              <a:headEnd/>
              <a:tailEnd/>
            </a:ln>
            <a:effectLst/>
          </p:spPr>
          <p:txBody>
            <a:bodyPr wrap="none" lIns="90488" tIns="44450" rIns="90488" bIns="44450">
              <a:spAutoFit/>
            </a:bodyPr>
            <a:lstStyle/>
            <a:p>
              <a:r>
                <a:rPr lang="en-US" sz="2400" b="1" dirty="0"/>
                <a:t>Reg</a:t>
              </a:r>
            </a:p>
          </p:txBody>
        </p:sp>
        <p:grpSp>
          <p:nvGrpSpPr>
            <p:cNvPr id="16" name="Group 78"/>
            <p:cNvGrpSpPr>
              <a:grpSpLocks/>
            </p:cNvGrpSpPr>
            <p:nvPr/>
          </p:nvGrpSpPr>
          <p:grpSpPr bwMode="auto">
            <a:xfrm>
              <a:off x="2031" y="1248"/>
              <a:ext cx="296" cy="289"/>
              <a:chOff x="1751" y="1509"/>
              <a:chExt cx="296" cy="289"/>
            </a:xfrm>
          </p:grpSpPr>
          <p:sp>
            <p:nvSpPr>
              <p:cNvPr id="1308751" name="Freeform 7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752" name="Freeform 8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1308753" name="Line 8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sz="2800"/>
            </a:p>
          </p:txBody>
        </p:sp>
        <p:sp>
          <p:nvSpPr>
            <p:cNvPr id="1308754" name="Freeform 8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755" name="Line 8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sz="2800"/>
            </a:p>
          </p:txBody>
        </p:sp>
        <p:sp>
          <p:nvSpPr>
            <p:cNvPr id="1308756" name="Rectangle 84"/>
            <p:cNvSpPr>
              <a:spLocks noChangeArrowheads="1"/>
            </p:cNvSpPr>
            <p:nvPr/>
          </p:nvSpPr>
          <p:spPr bwMode="auto">
            <a:xfrm>
              <a:off x="2895" y="1270"/>
              <a:ext cx="339" cy="243"/>
            </a:xfrm>
            <a:prstGeom prst="rect">
              <a:avLst/>
            </a:prstGeom>
            <a:noFill/>
            <a:ln w="12700">
              <a:noFill/>
              <a:miter lim="800000"/>
              <a:headEnd/>
              <a:tailEnd/>
            </a:ln>
            <a:effectLst/>
          </p:spPr>
          <p:txBody>
            <a:bodyPr wrap="none" lIns="90488" tIns="44450" rIns="90488" bIns="44450">
              <a:spAutoFit/>
            </a:bodyPr>
            <a:lstStyle/>
            <a:p>
              <a:r>
                <a:rPr lang="en-US" sz="2400" b="1" dirty="0"/>
                <a:t>DM</a:t>
              </a:r>
            </a:p>
          </p:txBody>
        </p:sp>
        <p:grpSp>
          <p:nvGrpSpPr>
            <p:cNvPr id="17" name="Group 85"/>
            <p:cNvGrpSpPr>
              <a:grpSpLocks/>
            </p:cNvGrpSpPr>
            <p:nvPr/>
          </p:nvGrpSpPr>
          <p:grpSpPr bwMode="auto">
            <a:xfrm>
              <a:off x="2880" y="1248"/>
              <a:ext cx="325" cy="289"/>
              <a:chOff x="2600" y="1509"/>
              <a:chExt cx="325" cy="289"/>
            </a:xfrm>
          </p:grpSpPr>
          <p:sp>
            <p:nvSpPr>
              <p:cNvPr id="1308758" name="Freeform 8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759" name="Freeform 8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1308760" name="Rectangle 88"/>
            <p:cNvSpPr>
              <a:spLocks noChangeArrowheads="1"/>
            </p:cNvSpPr>
            <p:nvPr/>
          </p:nvSpPr>
          <p:spPr bwMode="auto">
            <a:xfrm>
              <a:off x="3328" y="1270"/>
              <a:ext cx="342" cy="243"/>
            </a:xfrm>
            <a:prstGeom prst="rect">
              <a:avLst/>
            </a:prstGeom>
            <a:noFill/>
            <a:ln w="12700">
              <a:noFill/>
              <a:miter lim="800000"/>
              <a:headEnd/>
              <a:tailEnd/>
            </a:ln>
            <a:effectLst/>
          </p:spPr>
          <p:txBody>
            <a:bodyPr wrap="none" lIns="90488" tIns="44450" rIns="90488" bIns="44450">
              <a:spAutoFit/>
            </a:bodyPr>
            <a:lstStyle/>
            <a:p>
              <a:r>
                <a:rPr lang="en-US" sz="2400" b="1" dirty="0"/>
                <a:t>Reg</a:t>
              </a:r>
            </a:p>
          </p:txBody>
        </p:sp>
        <p:grpSp>
          <p:nvGrpSpPr>
            <p:cNvPr id="18" name="Group 89"/>
            <p:cNvGrpSpPr>
              <a:grpSpLocks/>
            </p:cNvGrpSpPr>
            <p:nvPr/>
          </p:nvGrpSpPr>
          <p:grpSpPr bwMode="auto">
            <a:xfrm>
              <a:off x="3348" y="1248"/>
              <a:ext cx="284" cy="289"/>
              <a:chOff x="3068" y="1509"/>
              <a:chExt cx="284" cy="289"/>
            </a:xfrm>
          </p:grpSpPr>
          <p:sp>
            <p:nvSpPr>
              <p:cNvPr id="1308762" name="Freeform 9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763" name="Freeform 9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1308764" name="Line 9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sz="2800"/>
            </a:p>
          </p:txBody>
        </p:sp>
        <p:sp>
          <p:nvSpPr>
            <p:cNvPr id="1308765" name="Line 9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sz="2800"/>
            </a:p>
          </p:txBody>
        </p:sp>
        <p:sp>
          <p:nvSpPr>
            <p:cNvPr id="1308766" name="Line 9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sz="2800"/>
            </a:p>
          </p:txBody>
        </p:sp>
        <p:sp>
          <p:nvSpPr>
            <p:cNvPr id="1308767" name="Line 9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sz="2800"/>
            </a:p>
          </p:txBody>
        </p:sp>
        <p:sp>
          <p:nvSpPr>
            <p:cNvPr id="1308768" name="Line 9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sz="2800"/>
            </a:p>
          </p:txBody>
        </p:sp>
        <p:sp>
          <p:nvSpPr>
            <p:cNvPr id="1308769" name="Line 9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sz="2800"/>
            </a:p>
          </p:txBody>
        </p:sp>
        <p:sp>
          <p:nvSpPr>
            <p:cNvPr id="1308770" name="Line 9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sz="2800"/>
            </a:p>
          </p:txBody>
        </p:sp>
        <p:sp>
          <p:nvSpPr>
            <p:cNvPr id="1308771" name="Line 9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sz="2800"/>
            </a:p>
          </p:txBody>
        </p:sp>
        <p:sp>
          <p:nvSpPr>
            <p:cNvPr id="1308772" name="Line 10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sz="2800"/>
            </a:p>
          </p:txBody>
        </p:sp>
      </p:grpSp>
      <p:sp>
        <p:nvSpPr>
          <p:cNvPr id="1308852" name="Rectangle 180"/>
          <p:cNvSpPr>
            <a:spLocks noChangeArrowheads="1"/>
          </p:cNvSpPr>
          <p:nvPr/>
        </p:nvSpPr>
        <p:spPr bwMode="auto">
          <a:xfrm>
            <a:off x="7938207" y="1724785"/>
            <a:ext cx="2874481" cy="138243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90488" tIns="44450" rIns="90488" bIns="44450">
            <a:spAutoFit/>
          </a:bodyPr>
          <a:lstStyle/>
          <a:p>
            <a:pPr algn="r"/>
            <a:r>
              <a:rPr lang="en-US" sz="2800" dirty="0"/>
              <a:t>Fix jump hazard </a:t>
            </a:r>
          </a:p>
          <a:p>
            <a:pPr algn="r"/>
            <a:r>
              <a:rPr lang="en-US" sz="2800" dirty="0"/>
              <a:t>by waiting – </a:t>
            </a:r>
            <a:r>
              <a:rPr lang="en-US" sz="2800" b="1" dirty="0">
                <a:solidFill>
                  <a:srgbClr val="3333CC"/>
                </a:solidFill>
              </a:rPr>
              <a:t>stall </a:t>
            </a:r>
            <a:r>
              <a:rPr lang="en-US" sz="2800" dirty="0"/>
              <a:t>– </a:t>
            </a:r>
          </a:p>
          <a:p>
            <a:pPr algn="r"/>
            <a:r>
              <a:rPr lang="en-US" sz="2800" dirty="0"/>
              <a:t>but affects CPI</a:t>
            </a:r>
          </a:p>
        </p:txBody>
      </p:sp>
      <p:grpSp>
        <p:nvGrpSpPr>
          <p:cNvPr id="19" name="Group 181"/>
          <p:cNvGrpSpPr>
            <a:grpSpLocks/>
          </p:cNvGrpSpPr>
          <p:nvPr/>
        </p:nvGrpSpPr>
        <p:grpSpPr bwMode="auto">
          <a:xfrm>
            <a:off x="3868023" y="2869221"/>
            <a:ext cx="4045392" cy="997088"/>
            <a:chOff x="1571" y="1152"/>
            <a:chExt cx="2122" cy="528"/>
          </a:xfrm>
        </p:grpSpPr>
        <p:grpSp>
          <p:nvGrpSpPr>
            <p:cNvPr id="20" name="Group 182"/>
            <p:cNvGrpSpPr>
              <a:grpSpLocks/>
            </p:cNvGrpSpPr>
            <p:nvPr/>
          </p:nvGrpSpPr>
          <p:grpSpPr bwMode="auto">
            <a:xfrm>
              <a:off x="2497" y="1152"/>
              <a:ext cx="245" cy="481"/>
              <a:chOff x="2217" y="1413"/>
              <a:chExt cx="245" cy="481"/>
            </a:xfrm>
          </p:grpSpPr>
          <p:sp>
            <p:nvSpPr>
              <p:cNvPr id="1308855" name="Freeform 18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856" name="Rectangle 184"/>
              <p:cNvSpPr>
                <a:spLocks noChangeArrowheads="1"/>
              </p:cNvSpPr>
              <p:nvPr/>
            </p:nvSpPr>
            <p:spPr bwMode="auto">
              <a:xfrm rot="5400000">
                <a:off x="2159" y="1532"/>
                <a:ext cx="366" cy="241"/>
              </a:xfrm>
              <a:prstGeom prst="rect">
                <a:avLst/>
              </a:prstGeom>
              <a:noFill/>
              <a:ln w="12700">
                <a:noFill/>
                <a:miter lim="800000"/>
                <a:headEnd/>
                <a:tailEnd/>
              </a:ln>
              <a:effectLst/>
            </p:spPr>
            <p:txBody>
              <a:bodyPr wrap="none" lIns="90488" tIns="44450" rIns="90488" bIns="44450">
                <a:spAutoFit/>
              </a:bodyPr>
              <a:lstStyle/>
              <a:p>
                <a:r>
                  <a:rPr lang="en-US" sz="2400" b="1" dirty="0"/>
                  <a:t>ALU</a:t>
                </a:r>
              </a:p>
            </p:txBody>
          </p:sp>
        </p:grpSp>
        <p:grpSp>
          <p:nvGrpSpPr>
            <p:cNvPr id="21" name="Group 185"/>
            <p:cNvGrpSpPr>
              <a:grpSpLocks/>
            </p:cNvGrpSpPr>
            <p:nvPr/>
          </p:nvGrpSpPr>
          <p:grpSpPr bwMode="auto">
            <a:xfrm>
              <a:off x="1571" y="1248"/>
              <a:ext cx="340" cy="289"/>
              <a:chOff x="1291" y="1509"/>
              <a:chExt cx="340" cy="289"/>
            </a:xfrm>
          </p:grpSpPr>
          <p:sp>
            <p:nvSpPr>
              <p:cNvPr id="1308858" name="Rectangle 186"/>
              <p:cNvSpPr>
                <a:spLocks noChangeArrowheads="1"/>
              </p:cNvSpPr>
              <p:nvPr/>
            </p:nvSpPr>
            <p:spPr bwMode="auto">
              <a:xfrm>
                <a:off x="1301" y="1526"/>
                <a:ext cx="280" cy="243"/>
              </a:xfrm>
              <a:prstGeom prst="rect">
                <a:avLst/>
              </a:prstGeom>
              <a:noFill/>
              <a:ln w="12700">
                <a:noFill/>
                <a:miter lim="800000"/>
                <a:headEnd/>
                <a:tailEnd/>
              </a:ln>
              <a:effectLst/>
            </p:spPr>
            <p:txBody>
              <a:bodyPr wrap="none" lIns="90488" tIns="44450" rIns="90488" bIns="44450">
                <a:spAutoFit/>
              </a:bodyPr>
              <a:lstStyle/>
              <a:p>
                <a:pPr algn="ctr"/>
                <a:r>
                  <a:rPr lang="en-US" sz="2400" b="1" dirty="0"/>
                  <a:t>IM</a:t>
                </a:r>
              </a:p>
            </p:txBody>
          </p:sp>
          <p:grpSp>
            <p:nvGrpSpPr>
              <p:cNvPr id="22" name="Group 187"/>
              <p:cNvGrpSpPr>
                <a:grpSpLocks/>
              </p:cNvGrpSpPr>
              <p:nvPr/>
            </p:nvGrpSpPr>
            <p:grpSpPr bwMode="auto">
              <a:xfrm>
                <a:off x="1291" y="1509"/>
                <a:ext cx="340" cy="289"/>
                <a:chOff x="1291" y="1509"/>
                <a:chExt cx="340" cy="289"/>
              </a:xfrm>
            </p:grpSpPr>
            <p:sp>
              <p:nvSpPr>
                <p:cNvPr id="1308860" name="Freeform 18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861" name="Freeform 18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1308862" name="Rectangle 190"/>
            <p:cNvSpPr>
              <a:spLocks noChangeArrowheads="1"/>
            </p:cNvSpPr>
            <p:nvPr/>
          </p:nvSpPr>
          <p:spPr bwMode="auto">
            <a:xfrm>
              <a:off x="2002" y="1265"/>
              <a:ext cx="342" cy="243"/>
            </a:xfrm>
            <a:prstGeom prst="rect">
              <a:avLst/>
            </a:prstGeom>
            <a:noFill/>
            <a:ln w="12700">
              <a:noFill/>
              <a:miter lim="800000"/>
              <a:headEnd/>
              <a:tailEnd/>
            </a:ln>
            <a:effectLst/>
          </p:spPr>
          <p:txBody>
            <a:bodyPr wrap="none" lIns="90488" tIns="44450" rIns="90488" bIns="44450">
              <a:spAutoFit/>
            </a:bodyPr>
            <a:lstStyle/>
            <a:p>
              <a:r>
                <a:rPr lang="en-US" sz="2400" b="1" dirty="0"/>
                <a:t>Reg</a:t>
              </a:r>
            </a:p>
          </p:txBody>
        </p:sp>
        <p:grpSp>
          <p:nvGrpSpPr>
            <p:cNvPr id="23" name="Group 191"/>
            <p:cNvGrpSpPr>
              <a:grpSpLocks/>
            </p:cNvGrpSpPr>
            <p:nvPr/>
          </p:nvGrpSpPr>
          <p:grpSpPr bwMode="auto">
            <a:xfrm>
              <a:off x="2031" y="1248"/>
              <a:ext cx="296" cy="289"/>
              <a:chOff x="1751" y="1509"/>
              <a:chExt cx="296" cy="289"/>
            </a:xfrm>
          </p:grpSpPr>
          <p:sp>
            <p:nvSpPr>
              <p:cNvPr id="1308864" name="Freeform 19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865" name="Freeform 19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1308866" name="Line 19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sz="2800"/>
            </a:p>
          </p:txBody>
        </p:sp>
        <p:sp>
          <p:nvSpPr>
            <p:cNvPr id="1308867" name="Freeform 19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868" name="Line 19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sz="2800"/>
            </a:p>
          </p:txBody>
        </p:sp>
        <p:sp>
          <p:nvSpPr>
            <p:cNvPr id="1308869" name="Rectangle 197"/>
            <p:cNvSpPr>
              <a:spLocks noChangeArrowheads="1"/>
            </p:cNvSpPr>
            <p:nvPr/>
          </p:nvSpPr>
          <p:spPr bwMode="auto">
            <a:xfrm>
              <a:off x="2874" y="1285"/>
              <a:ext cx="339" cy="243"/>
            </a:xfrm>
            <a:prstGeom prst="rect">
              <a:avLst/>
            </a:prstGeom>
            <a:noFill/>
            <a:ln w="12700">
              <a:noFill/>
              <a:miter lim="800000"/>
              <a:headEnd/>
              <a:tailEnd/>
            </a:ln>
            <a:effectLst/>
          </p:spPr>
          <p:txBody>
            <a:bodyPr wrap="none" lIns="90488" tIns="44450" rIns="90488" bIns="44450">
              <a:spAutoFit/>
            </a:bodyPr>
            <a:lstStyle/>
            <a:p>
              <a:r>
                <a:rPr lang="en-US" sz="2400" b="1" dirty="0"/>
                <a:t>DM</a:t>
              </a:r>
            </a:p>
          </p:txBody>
        </p:sp>
        <p:grpSp>
          <p:nvGrpSpPr>
            <p:cNvPr id="24" name="Group 198"/>
            <p:cNvGrpSpPr>
              <a:grpSpLocks/>
            </p:cNvGrpSpPr>
            <p:nvPr/>
          </p:nvGrpSpPr>
          <p:grpSpPr bwMode="auto">
            <a:xfrm>
              <a:off x="2880" y="1248"/>
              <a:ext cx="325" cy="289"/>
              <a:chOff x="2600" y="1509"/>
              <a:chExt cx="325" cy="289"/>
            </a:xfrm>
          </p:grpSpPr>
          <p:sp>
            <p:nvSpPr>
              <p:cNvPr id="1308871" name="Freeform 19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872" name="Freeform 20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1308873" name="Rectangle 201"/>
            <p:cNvSpPr>
              <a:spLocks noChangeArrowheads="1"/>
            </p:cNvSpPr>
            <p:nvPr/>
          </p:nvSpPr>
          <p:spPr bwMode="auto">
            <a:xfrm>
              <a:off x="3351" y="1265"/>
              <a:ext cx="342" cy="243"/>
            </a:xfrm>
            <a:prstGeom prst="rect">
              <a:avLst/>
            </a:prstGeom>
            <a:noFill/>
            <a:ln w="12700">
              <a:noFill/>
              <a:miter lim="800000"/>
              <a:headEnd/>
              <a:tailEnd/>
            </a:ln>
            <a:effectLst/>
          </p:spPr>
          <p:txBody>
            <a:bodyPr wrap="none" lIns="90488" tIns="44450" rIns="90488" bIns="44450">
              <a:spAutoFit/>
            </a:bodyPr>
            <a:lstStyle/>
            <a:p>
              <a:r>
                <a:rPr lang="en-US" sz="2400" b="1"/>
                <a:t>Reg</a:t>
              </a:r>
            </a:p>
          </p:txBody>
        </p:sp>
        <p:grpSp>
          <p:nvGrpSpPr>
            <p:cNvPr id="25" name="Group 202"/>
            <p:cNvGrpSpPr>
              <a:grpSpLocks/>
            </p:cNvGrpSpPr>
            <p:nvPr/>
          </p:nvGrpSpPr>
          <p:grpSpPr bwMode="auto">
            <a:xfrm>
              <a:off x="3348" y="1248"/>
              <a:ext cx="284" cy="289"/>
              <a:chOff x="3068" y="1509"/>
              <a:chExt cx="284" cy="289"/>
            </a:xfrm>
          </p:grpSpPr>
          <p:sp>
            <p:nvSpPr>
              <p:cNvPr id="1308875" name="Freeform 20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308876" name="Freeform 20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1308877" name="Line 20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sz="2800"/>
            </a:p>
          </p:txBody>
        </p:sp>
        <p:sp>
          <p:nvSpPr>
            <p:cNvPr id="1308878" name="Line 20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sz="2800"/>
            </a:p>
          </p:txBody>
        </p:sp>
        <p:sp>
          <p:nvSpPr>
            <p:cNvPr id="1308879" name="Line 20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sz="2800"/>
            </a:p>
          </p:txBody>
        </p:sp>
        <p:sp>
          <p:nvSpPr>
            <p:cNvPr id="1308880" name="Line 20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sz="2800"/>
            </a:p>
          </p:txBody>
        </p:sp>
        <p:sp>
          <p:nvSpPr>
            <p:cNvPr id="1308881" name="Line 20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sz="2800"/>
            </a:p>
          </p:txBody>
        </p:sp>
        <p:sp>
          <p:nvSpPr>
            <p:cNvPr id="1308882" name="Line 21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sz="2800"/>
            </a:p>
          </p:txBody>
        </p:sp>
        <p:sp>
          <p:nvSpPr>
            <p:cNvPr id="1308883" name="Line 21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sz="2800"/>
            </a:p>
          </p:txBody>
        </p:sp>
        <p:sp>
          <p:nvSpPr>
            <p:cNvPr id="1308884" name="Line 21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sz="2800"/>
            </a:p>
          </p:txBody>
        </p:sp>
        <p:sp>
          <p:nvSpPr>
            <p:cNvPr id="1308885" name="Line 21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sz="2800"/>
            </a:p>
          </p:txBody>
        </p:sp>
      </p:grpSp>
      <p:sp>
        <p:nvSpPr>
          <p:cNvPr id="134" name="슬라이드 번호 개체 틀 5"/>
          <p:cNvSpPr>
            <a:spLocks noGrp="1"/>
          </p:cNvSpPr>
          <p:nvPr>
            <p:ph type="sldNum" sz="quarter" idx="4294967295"/>
          </p:nvPr>
        </p:nvSpPr>
        <p:spPr>
          <a:xfrm>
            <a:off x="9076950" y="6563667"/>
            <a:ext cx="2743200" cy="216000"/>
          </a:xfrm>
          <a:prstGeom prst="rect">
            <a:avLst/>
          </a:prstGeom>
        </p:spPr>
        <p:txBody>
          <a:bodyPr/>
          <a:lstStyle/>
          <a:p>
            <a:pPr algn="r"/>
            <a:fld id="{5BC373C5-40C0-4198-9E06-0924FC79B413}" type="slidenum">
              <a:rPr lang="ko-KR" altLang="en-US" sz="1400" b="1" smtClean="0"/>
              <a:pPr algn="r"/>
              <a:t>6</a:t>
            </a:fld>
            <a:endParaRPr lang="ko-KR" altLang="en-US" sz="1400" b="1" dirty="0"/>
          </a:p>
        </p:txBody>
      </p:sp>
      <p:sp>
        <p:nvSpPr>
          <p:cNvPr id="28" name="제목 27"/>
          <p:cNvSpPr>
            <a:spLocks noGrp="1"/>
          </p:cNvSpPr>
          <p:nvPr>
            <p:ph type="title"/>
          </p:nvPr>
        </p:nvSpPr>
        <p:spPr/>
        <p:txBody>
          <a:bodyPr/>
          <a:lstStyle/>
          <a:p>
            <a:r>
              <a:rPr lang="en-US" altLang="ko-KR" dirty="0"/>
              <a:t>Jumps Incur One Stall</a:t>
            </a:r>
            <a:endParaRPr lang="ko-KR" altLang="en-US" dirty="0"/>
          </a:p>
        </p:txBody>
      </p:sp>
    </p:spTree>
    <p:extLst>
      <p:ext uri="{BB962C8B-B14F-4D97-AF65-F5344CB8AC3E}">
        <p14:creationId xmlns:p14="http://schemas.microsoft.com/office/powerpoint/2010/main" val="451397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088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84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슬라이드 번호 개체 틀 5"/>
          <p:cNvSpPr>
            <a:spLocks noGrp="1"/>
          </p:cNvSpPr>
          <p:nvPr>
            <p:ph type="sldNum" sz="quarter" idx="4294967295"/>
          </p:nvPr>
        </p:nvSpPr>
        <p:spPr>
          <a:xfrm>
            <a:off x="9076950" y="6563667"/>
            <a:ext cx="2743200" cy="216000"/>
          </a:xfrm>
          <a:prstGeom prst="rect">
            <a:avLst/>
          </a:prstGeom>
        </p:spPr>
        <p:txBody>
          <a:bodyPr/>
          <a:lstStyle/>
          <a:p>
            <a:pPr algn="r"/>
            <a:fld id="{5BC373C5-40C0-4198-9E06-0924FC79B413}" type="slidenum">
              <a:rPr lang="ko-KR" altLang="en-US" sz="1400" b="1" smtClean="0"/>
              <a:pPr algn="r"/>
              <a:t>7</a:t>
            </a:fld>
            <a:endParaRPr lang="ko-KR" altLang="en-US" sz="1400" b="1" dirty="0"/>
          </a:p>
        </p:txBody>
      </p:sp>
      <p:sp>
        <p:nvSpPr>
          <p:cNvPr id="12" name="제목 11"/>
          <p:cNvSpPr>
            <a:spLocks noGrp="1"/>
          </p:cNvSpPr>
          <p:nvPr>
            <p:ph type="title"/>
          </p:nvPr>
        </p:nvSpPr>
        <p:spPr/>
        <p:txBody>
          <a:bodyPr/>
          <a:lstStyle/>
          <a:p>
            <a:r>
              <a:rPr lang="en-US" altLang="ko-KR" dirty="0"/>
              <a:t>Supporting ID Stage Jumps</a:t>
            </a:r>
            <a:endParaRPr lang="ko-KR" altLang="en-US" dirty="0"/>
          </a:p>
        </p:txBody>
      </p:sp>
      <p:sp>
        <p:nvSpPr>
          <p:cNvPr id="225" name="Text Box 45"/>
          <p:cNvSpPr txBox="1">
            <a:spLocks noChangeArrowheads="1"/>
          </p:cNvSpPr>
          <p:nvPr/>
        </p:nvSpPr>
        <p:spPr bwMode="auto">
          <a:xfrm>
            <a:off x="5828426" y="1225658"/>
            <a:ext cx="792204" cy="400110"/>
          </a:xfrm>
          <a:prstGeom prst="rect">
            <a:avLst/>
          </a:prstGeom>
          <a:noFill/>
          <a:ln w="12700">
            <a:noFill/>
            <a:miter lim="800000"/>
            <a:headEnd/>
            <a:tailEnd/>
          </a:ln>
          <a:effectLst/>
        </p:spPr>
        <p:txBody>
          <a:bodyPr wrap="square">
            <a:spAutoFit/>
          </a:bodyPr>
          <a:lstStyle/>
          <a:p>
            <a:r>
              <a:rPr lang="en-US" sz="2000" b="1" dirty="0">
                <a:solidFill>
                  <a:schemeClr val="accent2"/>
                </a:solidFill>
              </a:rPr>
              <a:t>ID/EX</a:t>
            </a:r>
          </a:p>
        </p:txBody>
      </p:sp>
      <p:sp>
        <p:nvSpPr>
          <p:cNvPr id="226" name="Line 46"/>
          <p:cNvSpPr>
            <a:spLocks noChangeShapeType="1"/>
          </p:cNvSpPr>
          <p:nvPr/>
        </p:nvSpPr>
        <p:spPr bwMode="auto">
          <a:xfrm>
            <a:off x="3374201" y="2133600"/>
            <a:ext cx="0" cy="990600"/>
          </a:xfrm>
          <a:prstGeom prst="line">
            <a:avLst/>
          </a:prstGeom>
          <a:noFill/>
          <a:ln w="12700">
            <a:solidFill>
              <a:schemeClr val="tx1"/>
            </a:solidFill>
            <a:round/>
            <a:headEnd/>
            <a:tailEnd/>
          </a:ln>
          <a:effectLst/>
        </p:spPr>
        <p:txBody>
          <a:bodyPr/>
          <a:lstStyle/>
          <a:p>
            <a:endParaRPr lang="en-US" sz="3200"/>
          </a:p>
        </p:txBody>
      </p:sp>
      <p:sp>
        <p:nvSpPr>
          <p:cNvPr id="227" name="Line 47"/>
          <p:cNvSpPr>
            <a:spLocks noChangeShapeType="1"/>
          </p:cNvSpPr>
          <p:nvPr/>
        </p:nvSpPr>
        <p:spPr bwMode="auto">
          <a:xfrm>
            <a:off x="3374201" y="5257800"/>
            <a:ext cx="2315441" cy="0"/>
          </a:xfrm>
          <a:prstGeom prst="line">
            <a:avLst/>
          </a:prstGeom>
          <a:noFill/>
          <a:ln w="19050">
            <a:solidFill>
              <a:schemeClr val="tx1"/>
            </a:solidFill>
            <a:round/>
            <a:headEnd/>
            <a:tailEnd/>
          </a:ln>
          <a:effectLst/>
        </p:spPr>
        <p:txBody>
          <a:bodyPr/>
          <a:lstStyle/>
          <a:p>
            <a:endParaRPr lang="en-US" sz="3200"/>
          </a:p>
        </p:txBody>
      </p:sp>
      <p:sp>
        <p:nvSpPr>
          <p:cNvPr id="228" name="Line 48"/>
          <p:cNvSpPr>
            <a:spLocks noChangeShapeType="1"/>
          </p:cNvSpPr>
          <p:nvPr/>
        </p:nvSpPr>
        <p:spPr bwMode="auto">
          <a:xfrm>
            <a:off x="5890985" y="5257800"/>
            <a:ext cx="604028" cy="0"/>
          </a:xfrm>
          <a:prstGeom prst="line">
            <a:avLst/>
          </a:prstGeom>
          <a:noFill/>
          <a:ln w="19050">
            <a:solidFill>
              <a:schemeClr val="tx1"/>
            </a:solidFill>
            <a:round/>
            <a:headEnd/>
            <a:tailEnd/>
          </a:ln>
          <a:effectLst/>
        </p:spPr>
        <p:txBody>
          <a:bodyPr/>
          <a:lstStyle/>
          <a:p>
            <a:endParaRPr lang="en-US" sz="3200"/>
          </a:p>
        </p:txBody>
      </p:sp>
      <p:sp>
        <p:nvSpPr>
          <p:cNvPr id="229" name="Line 49"/>
          <p:cNvSpPr>
            <a:spLocks noChangeShapeType="1"/>
          </p:cNvSpPr>
          <p:nvPr/>
        </p:nvSpPr>
        <p:spPr bwMode="auto">
          <a:xfrm>
            <a:off x="8911126" y="5334000"/>
            <a:ext cx="2013427" cy="0"/>
          </a:xfrm>
          <a:prstGeom prst="line">
            <a:avLst/>
          </a:prstGeom>
          <a:noFill/>
          <a:ln w="19050">
            <a:solidFill>
              <a:schemeClr val="tx1"/>
            </a:solidFill>
            <a:round/>
            <a:headEnd/>
            <a:tailEnd/>
          </a:ln>
          <a:effectLst/>
        </p:spPr>
        <p:txBody>
          <a:bodyPr/>
          <a:lstStyle/>
          <a:p>
            <a:endParaRPr lang="en-US" sz="3200"/>
          </a:p>
        </p:txBody>
      </p:sp>
      <p:sp>
        <p:nvSpPr>
          <p:cNvPr id="230" name="Line 50"/>
          <p:cNvSpPr>
            <a:spLocks noChangeShapeType="1"/>
          </p:cNvSpPr>
          <p:nvPr/>
        </p:nvSpPr>
        <p:spPr bwMode="auto">
          <a:xfrm>
            <a:off x="3374201" y="4800600"/>
            <a:ext cx="0" cy="1143000"/>
          </a:xfrm>
          <a:prstGeom prst="line">
            <a:avLst/>
          </a:prstGeom>
          <a:noFill/>
          <a:ln w="12700">
            <a:solidFill>
              <a:schemeClr val="tx1"/>
            </a:solidFill>
            <a:round/>
            <a:headEnd/>
            <a:tailEnd/>
          </a:ln>
          <a:effectLst/>
        </p:spPr>
        <p:txBody>
          <a:bodyPr/>
          <a:lstStyle/>
          <a:p>
            <a:endParaRPr lang="en-US" sz="3200"/>
          </a:p>
        </p:txBody>
      </p:sp>
      <p:sp>
        <p:nvSpPr>
          <p:cNvPr id="231" name="Line 51"/>
          <p:cNvSpPr>
            <a:spLocks noChangeShapeType="1"/>
          </p:cNvSpPr>
          <p:nvPr/>
        </p:nvSpPr>
        <p:spPr bwMode="auto">
          <a:xfrm>
            <a:off x="3273530" y="6324600"/>
            <a:ext cx="8053709" cy="0"/>
          </a:xfrm>
          <a:prstGeom prst="line">
            <a:avLst/>
          </a:prstGeom>
          <a:noFill/>
          <a:ln w="19050">
            <a:solidFill>
              <a:schemeClr val="tx1"/>
            </a:solidFill>
            <a:round/>
            <a:headEnd/>
            <a:tailEnd/>
          </a:ln>
          <a:effectLst/>
        </p:spPr>
        <p:txBody>
          <a:bodyPr/>
          <a:lstStyle/>
          <a:p>
            <a:endParaRPr lang="en-US" sz="3200"/>
          </a:p>
        </p:txBody>
      </p:sp>
      <p:sp>
        <p:nvSpPr>
          <p:cNvPr id="232" name="Line 52"/>
          <p:cNvSpPr>
            <a:spLocks noChangeShapeType="1"/>
          </p:cNvSpPr>
          <p:nvPr/>
        </p:nvSpPr>
        <p:spPr bwMode="auto">
          <a:xfrm>
            <a:off x="11125896" y="5334000"/>
            <a:ext cx="201343" cy="0"/>
          </a:xfrm>
          <a:prstGeom prst="line">
            <a:avLst/>
          </a:prstGeom>
          <a:noFill/>
          <a:ln w="19050">
            <a:solidFill>
              <a:schemeClr val="tx1"/>
            </a:solidFill>
            <a:round/>
            <a:headEnd/>
            <a:tailEnd/>
          </a:ln>
          <a:effectLst/>
        </p:spPr>
        <p:txBody>
          <a:bodyPr/>
          <a:lstStyle/>
          <a:p>
            <a:endParaRPr lang="en-US" sz="3200"/>
          </a:p>
        </p:txBody>
      </p:sp>
      <p:sp>
        <p:nvSpPr>
          <p:cNvPr id="233" name="Line 53"/>
          <p:cNvSpPr>
            <a:spLocks noChangeShapeType="1"/>
          </p:cNvSpPr>
          <p:nvPr/>
        </p:nvSpPr>
        <p:spPr bwMode="auto">
          <a:xfrm>
            <a:off x="11327239" y="5334000"/>
            <a:ext cx="0" cy="990600"/>
          </a:xfrm>
          <a:prstGeom prst="line">
            <a:avLst/>
          </a:prstGeom>
          <a:noFill/>
          <a:ln w="12700">
            <a:solidFill>
              <a:schemeClr val="tx1"/>
            </a:solidFill>
            <a:round/>
            <a:headEnd/>
            <a:tailEnd/>
          </a:ln>
          <a:effectLst/>
        </p:spPr>
        <p:txBody>
          <a:bodyPr/>
          <a:lstStyle/>
          <a:p>
            <a:endParaRPr lang="en-US" sz="3200"/>
          </a:p>
        </p:txBody>
      </p:sp>
      <p:sp>
        <p:nvSpPr>
          <p:cNvPr id="234" name="Line 54"/>
          <p:cNvSpPr>
            <a:spLocks noChangeShapeType="1"/>
          </p:cNvSpPr>
          <p:nvPr/>
        </p:nvSpPr>
        <p:spPr bwMode="auto">
          <a:xfrm flipV="1">
            <a:off x="3273530" y="3886200"/>
            <a:ext cx="0" cy="2438400"/>
          </a:xfrm>
          <a:prstGeom prst="line">
            <a:avLst/>
          </a:prstGeom>
          <a:noFill/>
          <a:ln w="12700">
            <a:solidFill>
              <a:schemeClr val="tx1"/>
            </a:solidFill>
            <a:round/>
            <a:headEnd/>
            <a:tailEnd/>
          </a:ln>
          <a:effectLst/>
        </p:spPr>
        <p:txBody>
          <a:bodyPr/>
          <a:lstStyle/>
          <a:p>
            <a:endParaRPr lang="en-US" sz="3200"/>
          </a:p>
        </p:txBody>
      </p:sp>
      <p:sp>
        <p:nvSpPr>
          <p:cNvPr id="235" name="Line 55"/>
          <p:cNvSpPr>
            <a:spLocks noChangeShapeType="1"/>
          </p:cNvSpPr>
          <p:nvPr/>
        </p:nvSpPr>
        <p:spPr bwMode="auto">
          <a:xfrm>
            <a:off x="3273530" y="3886200"/>
            <a:ext cx="503357" cy="0"/>
          </a:xfrm>
          <a:prstGeom prst="line">
            <a:avLst/>
          </a:prstGeom>
          <a:noFill/>
          <a:ln w="12700">
            <a:solidFill>
              <a:schemeClr val="tx1"/>
            </a:solidFill>
            <a:round/>
            <a:headEnd/>
            <a:tailEnd type="triangle" w="med" len="med"/>
          </a:ln>
          <a:effectLst/>
        </p:spPr>
        <p:txBody>
          <a:bodyPr/>
          <a:lstStyle/>
          <a:p>
            <a:endParaRPr lang="en-US" sz="3200"/>
          </a:p>
        </p:txBody>
      </p:sp>
      <p:grpSp>
        <p:nvGrpSpPr>
          <p:cNvPr id="236" name="Group 56"/>
          <p:cNvGrpSpPr>
            <a:grpSpLocks/>
          </p:cNvGrpSpPr>
          <p:nvPr/>
        </p:nvGrpSpPr>
        <p:grpSpPr bwMode="auto">
          <a:xfrm>
            <a:off x="1964802" y="1981200"/>
            <a:ext cx="503357" cy="914400"/>
            <a:chOff x="1392" y="2880"/>
            <a:chExt cx="288" cy="480"/>
          </a:xfrm>
        </p:grpSpPr>
        <p:sp>
          <p:nvSpPr>
            <p:cNvPr id="237" name="Line 57"/>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sz="3200"/>
            </a:p>
          </p:txBody>
        </p:sp>
        <p:sp>
          <p:nvSpPr>
            <p:cNvPr id="238" name="Line 58"/>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sz="3200"/>
            </a:p>
          </p:txBody>
        </p:sp>
        <p:sp>
          <p:nvSpPr>
            <p:cNvPr id="239" name="Line 59"/>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sz="3200"/>
            </a:p>
          </p:txBody>
        </p:sp>
        <p:sp>
          <p:nvSpPr>
            <p:cNvPr id="240" name="Line 60"/>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sz="3200"/>
            </a:p>
          </p:txBody>
        </p:sp>
        <p:sp>
          <p:nvSpPr>
            <p:cNvPr id="241" name="Line 61"/>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sz="3200"/>
            </a:p>
          </p:txBody>
        </p:sp>
        <p:sp>
          <p:nvSpPr>
            <p:cNvPr id="242" name="Line 62"/>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sz="3200"/>
            </a:p>
          </p:txBody>
        </p:sp>
        <p:sp>
          <p:nvSpPr>
            <p:cNvPr id="243" name="Line 63"/>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sz="3200"/>
            </a:p>
          </p:txBody>
        </p:sp>
      </p:grpSp>
      <p:sp>
        <p:nvSpPr>
          <p:cNvPr id="244" name="Rectangle 64"/>
          <p:cNvSpPr>
            <a:spLocks noChangeArrowheads="1"/>
          </p:cNvSpPr>
          <p:nvPr/>
        </p:nvSpPr>
        <p:spPr bwMode="auto">
          <a:xfrm>
            <a:off x="1058761" y="2971800"/>
            <a:ext cx="1348920" cy="1447800"/>
          </a:xfrm>
          <a:prstGeom prst="rect">
            <a:avLst/>
          </a:prstGeom>
          <a:noFill/>
          <a:ln w="12700">
            <a:solidFill>
              <a:schemeClr val="tx1"/>
            </a:solidFill>
            <a:miter lim="800000"/>
            <a:headEnd/>
            <a:tailEnd/>
          </a:ln>
          <a:effectLst/>
        </p:spPr>
        <p:txBody>
          <a:bodyPr wrap="none" anchor="ctr"/>
          <a:lstStyle/>
          <a:p>
            <a:endParaRPr lang="en-US" sz="3200"/>
          </a:p>
        </p:txBody>
      </p:sp>
      <p:sp>
        <p:nvSpPr>
          <p:cNvPr id="245" name="Rectangle 65"/>
          <p:cNvSpPr>
            <a:spLocks noChangeArrowheads="1"/>
          </p:cNvSpPr>
          <p:nvPr/>
        </p:nvSpPr>
        <p:spPr bwMode="auto">
          <a:xfrm>
            <a:off x="555403" y="3352800"/>
            <a:ext cx="201343" cy="838200"/>
          </a:xfrm>
          <a:prstGeom prst="rect">
            <a:avLst/>
          </a:prstGeom>
          <a:noFill/>
          <a:ln w="12700">
            <a:solidFill>
              <a:schemeClr val="accent2"/>
            </a:solidFill>
            <a:miter lim="800000"/>
            <a:headEnd/>
            <a:tailEnd/>
          </a:ln>
          <a:effectLst/>
        </p:spPr>
        <p:txBody>
          <a:bodyPr wrap="none" anchor="ctr"/>
          <a:lstStyle/>
          <a:p>
            <a:endParaRPr lang="en-US" sz="3200"/>
          </a:p>
        </p:txBody>
      </p:sp>
      <p:sp>
        <p:nvSpPr>
          <p:cNvPr id="246" name="Line 66"/>
          <p:cNvSpPr>
            <a:spLocks noChangeShapeType="1"/>
          </p:cNvSpPr>
          <p:nvPr/>
        </p:nvSpPr>
        <p:spPr bwMode="auto">
          <a:xfrm>
            <a:off x="756746" y="3733800"/>
            <a:ext cx="302014" cy="0"/>
          </a:xfrm>
          <a:prstGeom prst="line">
            <a:avLst/>
          </a:prstGeom>
          <a:noFill/>
          <a:ln w="28575">
            <a:solidFill>
              <a:schemeClr val="tx1"/>
            </a:solidFill>
            <a:round/>
            <a:headEnd/>
            <a:tailEnd type="triangle" w="med" len="med"/>
          </a:ln>
          <a:effectLst/>
        </p:spPr>
        <p:txBody>
          <a:bodyPr/>
          <a:lstStyle/>
          <a:p>
            <a:endParaRPr lang="en-US" sz="3200"/>
          </a:p>
        </p:txBody>
      </p:sp>
      <p:sp>
        <p:nvSpPr>
          <p:cNvPr id="247" name="Line 67"/>
          <p:cNvSpPr>
            <a:spLocks noChangeShapeType="1"/>
          </p:cNvSpPr>
          <p:nvPr/>
        </p:nvSpPr>
        <p:spPr bwMode="auto">
          <a:xfrm>
            <a:off x="857417" y="2133600"/>
            <a:ext cx="1107385" cy="0"/>
          </a:xfrm>
          <a:prstGeom prst="line">
            <a:avLst/>
          </a:prstGeom>
          <a:noFill/>
          <a:ln w="28575">
            <a:solidFill>
              <a:schemeClr val="tx1"/>
            </a:solidFill>
            <a:round/>
            <a:headEnd/>
            <a:tailEnd type="triangle" w="med" len="med"/>
          </a:ln>
          <a:effectLst/>
        </p:spPr>
        <p:txBody>
          <a:bodyPr/>
          <a:lstStyle/>
          <a:p>
            <a:endParaRPr lang="en-US" sz="3200"/>
          </a:p>
        </p:txBody>
      </p:sp>
      <p:sp>
        <p:nvSpPr>
          <p:cNvPr id="248" name="Line 68"/>
          <p:cNvSpPr>
            <a:spLocks noChangeShapeType="1"/>
          </p:cNvSpPr>
          <p:nvPr/>
        </p:nvSpPr>
        <p:spPr bwMode="auto">
          <a:xfrm>
            <a:off x="1461445" y="2743200"/>
            <a:ext cx="503357" cy="0"/>
          </a:xfrm>
          <a:prstGeom prst="line">
            <a:avLst/>
          </a:prstGeom>
          <a:noFill/>
          <a:ln w="28575">
            <a:solidFill>
              <a:schemeClr val="tx1"/>
            </a:solidFill>
            <a:round/>
            <a:headEnd/>
            <a:tailEnd type="triangle" w="med" len="med"/>
          </a:ln>
          <a:effectLst/>
        </p:spPr>
        <p:txBody>
          <a:bodyPr/>
          <a:lstStyle/>
          <a:p>
            <a:endParaRPr lang="en-US" sz="3200"/>
          </a:p>
        </p:txBody>
      </p:sp>
      <p:sp>
        <p:nvSpPr>
          <p:cNvPr id="249" name="Text Box 69"/>
          <p:cNvSpPr txBox="1">
            <a:spLocks noChangeArrowheads="1"/>
          </p:cNvSpPr>
          <p:nvPr/>
        </p:nvSpPr>
        <p:spPr bwMode="auto">
          <a:xfrm>
            <a:off x="1046241" y="3445014"/>
            <a:ext cx="1509971" cy="707886"/>
          </a:xfrm>
          <a:prstGeom prst="rect">
            <a:avLst/>
          </a:prstGeom>
          <a:noFill/>
          <a:ln w="12700">
            <a:noFill/>
            <a:miter lim="800000"/>
            <a:headEnd/>
            <a:tailEnd/>
          </a:ln>
          <a:effectLst/>
        </p:spPr>
        <p:txBody>
          <a:bodyPr wrap="square">
            <a:spAutoFit/>
          </a:bodyPr>
          <a:lstStyle/>
          <a:p>
            <a:r>
              <a:rPr lang="en-US" sz="2000" dirty="0"/>
              <a:t>Read</a:t>
            </a:r>
          </a:p>
          <a:p>
            <a:r>
              <a:rPr lang="en-US" sz="2000" dirty="0"/>
              <a:t>Address</a:t>
            </a:r>
          </a:p>
        </p:txBody>
      </p:sp>
      <p:sp>
        <p:nvSpPr>
          <p:cNvPr id="250" name="Text Box 70"/>
          <p:cNvSpPr txBox="1">
            <a:spLocks noChangeArrowheads="1"/>
          </p:cNvSpPr>
          <p:nvPr/>
        </p:nvSpPr>
        <p:spPr bwMode="auto">
          <a:xfrm>
            <a:off x="928990" y="4458205"/>
            <a:ext cx="1574213" cy="830997"/>
          </a:xfrm>
          <a:prstGeom prst="rect">
            <a:avLst/>
          </a:prstGeom>
          <a:noFill/>
          <a:ln w="12700">
            <a:noFill/>
            <a:miter lim="800000"/>
            <a:headEnd/>
            <a:tailEnd/>
          </a:ln>
          <a:effectLst/>
        </p:spPr>
        <p:txBody>
          <a:bodyPr wrap="none">
            <a:spAutoFit/>
          </a:bodyPr>
          <a:lstStyle/>
          <a:p>
            <a:pPr algn="ctr"/>
            <a:r>
              <a:rPr lang="en-US" sz="2400" b="1"/>
              <a:t>Instruction</a:t>
            </a:r>
          </a:p>
          <a:p>
            <a:pPr algn="ctr"/>
            <a:r>
              <a:rPr lang="en-US" sz="2400" b="1" dirty="0"/>
              <a:t>Memory</a:t>
            </a:r>
          </a:p>
        </p:txBody>
      </p:sp>
      <p:sp>
        <p:nvSpPr>
          <p:cNvPr id="251" name="Text Box 71"/>
          <p:cNvSpPr txBox="1">
            <a:spLocks noChangeArrowheads="1"/>
          </p:cNvSpPr>
          <p:nvPr/>
        </p:nvSpPr>
        <p:spPr bwMode="auto">
          <a:xfrm>
            <a:off x="1953790" y="2230725"/>
            <a:ext cx="615874" cy="400110"/>
          </a:xfrm>
          <a:prstGeom prst="rect">
            <a:avLst/>
          </a:prstGeom>
          <a:noFill/>
          <a:ln w="12700">
            <a:noFill/>
            <a:miter lim="800000"/>
            <a:headEnd/>
            <a:tailEnd/>
          </a:ln>
          <a:effectLst/>
        </p:spPr>
        <p:txBody>
          <a:bodyPr wrap="none">
            <a:spAutoFit/>
          </a:bodyPr>
          <a:lstStyle/>
          <a:p>
            <a:r>
              <a:rPr lang="en-US" sz="2000" b="1" dirty="0"/>
              <a:t>Add</a:t>
            </a:r>
          </a:p>
        </p:txBody>
      </p:sp>
      <p:sp>
        <p:nvSpPr>
          <p:cNvPr id="252" name="Text Box 72"/>
          <p:cNvSpPr txBox="1">
            <a:spLocks noChangeArrowheads="1"/>
          </p:cNvSpPr>
          <p:nvPr/>
        </p:nvSpPr>
        <p:spPr bwMode="auto">
          <a:xfrm rot="16200000">
            <a:off x="429558" y="3552855"/>
            <a:ext cx="457176" cy="400111"/>
          </a:xfrm>
          <a:prstGeom prst="rect">
            <a:avLst/>
          </a:prstGeom>
          <a:noFill/>
          <a:ln w="12700">
            <a:noFill/>
            <a:miter lim="800000"/>
            <a:headEnd/>
            <a:tailEnd/>
          </a:ln>
          <a:effectLst/>
        </p:spPr>
        <p:txBody>
          <a:bodyPr wrap="none">
            <a:spAutoFit/>
          </a:bodyPr>
          <a:lstStyle/>
          <a:p>
            <a:r>
              <a:rPr lang="en-US" sz="2000" b="1" dirty="0">
                <a:solidFill>
                  <a:schemeClr val="accent2"/>
                </a:solidFill>
              </a:rPr>
              <a:t>PC</a:t>
            </a:r>
          </a:p>
        </p:txBody>
      </p:sp>
      <p:sp>
        <p:nvSpPr>
          <p:cNvPr id="253" name="Line 73"/>
          <p:cNvSpPr>
            <a:spLocks noChangeShapeType="1"/>
          </p:cNvSpPr>
          <p:nvPr/>
        </p:nvSpPr>
        <p:spPr bwMode="auto">
          <a:xfrm>
            <a:off x="253389" y="3733800"/>
            <a:ext cx="302014" cy="0"/>
          </a:xfrm>
          <a:prstGeom prst="line">
            <a:avLst/>
          </a:prstGeom>
          <a:noFill/>
          <a:ln w="28575">
            <a:solidFill>
              <a:schemeClr val="tx1"/>
            </a:solidFill>
            <a:round/>
            <a:headEnd/>
            <a:tailEnd type="triangle" w="med" len="med"/>
          </a:ln>
          <a:effectLst/>
        </p:spPr>
        <p:txBody>
          <a:bodyPr/>
          <a:lstStyle/>
          <a:p>
            <a:endParaRPr lang="en-US" sz="3200"/>
          </a:p>
        </p:txBody>
      </p:sp>
      <p:sp>
        <p:nvSpPr>
          <p:cNvPr id="254" name="Text Box 74"/>
          <p:cNvSpPr txBox="1">
            <a:spLocks noChangeArrowheads="1"/>
          </p:cNvSpPr>
          <p:nvPr/>
        </p:nvSpPr>
        <p:spPr bwMode="auto">
          <a:xfrm>
            <a:off x="1159431" y="2590800"/>
            <a:ext cx="314509" cy="400110"/>
          </a:xfrm>
          <a:prstGeom prst="rect">
            <a:avLst/>
          </a:prstGeom>
          <a:noFill/>
          <a:ln w="12700">
            <a:noFill/>
            <a:miter lim="800000"/>
            <a:headEnd/>
            <a:tailEnd/>
          </a:ln>
          <a:effectLst/>
        </p:spPr>
        <p:txBody>
          <a:bodyPr wrap="none">
            <a:spAutoFit/>
          </a:bodyPr>
          <a:lstStyle/>
          <a:p>
            <a:r>
              <a:rPr lang="en-US" sz="2000" b="1"/>
              <a:t>4</a:t>
            </a:r>
          </a:p>
        </p:txBody>
      </p:sp>
      <p:sp>
        <p:nvSpPr>
          <p:cNvPr id="255" name="Line 75"/>
          <p:cNvSpPr>
            <a:spLocks noChangeShapeType="1"/>
          </p:cNvSpPr>
          <p:nvPr/>
        </p:nvSpPr>
        <p:spPr bwMode="auto">
          <a:xfrm flipH="1">
            <a:off x="3474872" y="6477000"/>
            <a:ext cx="8456394" cy="0"/>
          </a:xfrm>
          <a:prstGeom prst="line">
            <a:avLst/>
          </a:prstGeom>
          <a:noFill/>
          <a:ln w="28575">
            <a:solidFill>
              <a:schemeClr val="tx1"/>
            </a:solidFill>
            <a:round/>
            <a:headEnd/>
            <a:tailEnd/>
          </a:ln>
          <a:effectLst/>
        </p:spPr>
        <p:txBody>
          <a:bodyPr/>
          <a:lstStyle/>
          <a:p>
            <a:endParaRPr lang="en-US" sz="3200"/>
          </a:p>
        </p:txBody>
      </p:sp>
      <p:sp>
        <p:nvSpPr>
          <p:cNvPr id="256" name="Rectangle 76"/>
          <p:cNvSpPr>
            <a:spLocks noChangeArrowheads="1"/>
          </p:cNvSpPr>
          <p:nvPr/>
        </p:nvSpPr>
        <p:spPr bwMode="auto">
          <a:xfrm>
            <a:off x="3776887" y="2971800"/>
            <a:ext cx="1711413" cy="1447800"/>
          </a:xfrm>
          <a:prstGeom prst="rect">
            <a:avLst/>
          </a:prstGeom>
          <a:noFill/>
          <a:ln w="12700">
            <a:solidFill>
              <a:schemeClr val="tx1"/>
            </a:solidFill>
            <a:miter lim="800000"/>
            <a:headEnd/>
            <a:tailEnd/>
          </a:ln>
          <a:effectLst/>
        </p:spPr>
        <p:txBody>
          <a:bodyPr wrap="none" anchor="ctr"/>
          <a:lstStyle/>
          <a:p>
            <a:endParaRPr lang="en-US" sz="3200"/>
          </a:p>
        </p:txBody>
      </p:sp>
      <p:sp>
        <p:nvSpPr>
          <p:cNvPr id="257" name="Line 78"/>
          <p:cNvSpPr>
            <a:spLocks noChangeShapeType="1"/>
          </p:cNvSpPr>
          <p:nvPr/>
        </p:nvSpPr>
        <p:spPr bwMode="auto">
          <a:xfrm>
            <a:off x="3374201" y="3505200"/>
            <a:ext cx="402685" cy="0"/>
          </a:xfrm>
          <a:prstGeom prst="line">
            <a:avLst/>
          </a:prstGeom>
          <a:noFill/>
          <a:ln w="19050">
            <a:solidFill>
              <a:schemeClr val="tx1"/>
            </a:solidFill>
            <a:round/>
            <a:headEnd/>
            <a:tailEnd type="triangle" w="med" len="med"/>
          </a:ln>
          <a:effectLst/>
        </p:spPr>
        <p:txBody>
          <a:bodyPr/>
          <a:lstStyle/>
          <a:p>
            <a:endParaRPr lang="en-US" sz="3200"/>
          </a:p>
        </p:txBody>
      </p:sp>
      <p:sp>
        <p:nvSpPr>
          <p:cNvPr id="262" name="Text Box 83"/>
          <p:cNvSpPr txBox="1">
            <a:spLocks noChangeArrowheads="1"/>
          </p:cNvSpPr>
          <p:nvPr/>
        </p:nvSpPr>
        <p:spPr bwMode="auto">
          <a:xfrm>
            <a:off x="3559829" y="2612887"/>
            <a:ext cx="2157691" cy="461665"/>
          </a:xfrm>
          <a:prstGeom prst="rect">
            <a:avLst/>
          </a:prstGeom>
          <a:noFill/>
          <a:ln w="12700">
            <a:noFill/>
            <a:miter lim="800000"/>
            <a:headEnd/>
            <a:tailEnd/>
          </a:ln>
          <a:effectLst/>
        </p:spPr>
        <p:txBody>
          <a:bodyPr wrap="square">
            <a:spAutoFit/>
          </a:bodyPr>
          <a:lstStyle/>
          <a:p>
            <a:pPr algn="ctr"/>
            <a:r>
              <a:rPr lang="en-US" sz="2400" b="1" dirty="0"/>
              <a:t>Register File</a:t>
            </a:r>
          </a:p>
        </p:txBody>
      </p:sp>
      <p:sp>
        <p:nvSpPr>
          <p:cNvPr id="265" name="Line 86"/>
          <p:cNvSpPr>
            <a:spLocks noChangeShapeType="1"/>
          </p:cNvSpPr>
          <p:nvPr/>
        </p:nvSpPr>
        <p:spPr bwMode="auto">
          <a:xfrm>
            <a:off x="3374201" y="4800600"/>
            <a:ext cx="503357" cy="0"/>
          </a:xfrm>
          <a:prstGeom prst="line">
            <a:avLst/>
          </a:prstGeom>
          <a:noFill/>
          <a:ln w="28575">
            <a:solidFill>
              <a:schemeClr val="tx1"/>
            </a:solidFill>
            <a:round/>
            <a:headEnd/>
            <a:tailEnd/>
          </a:ln>
          <a:effectLst/>
        </p:spPr>
        <p:txBody>
          <a:bodyPr/>
          <a:lstStyle/>
          <a:p>
            <a:endParaRPr lang="en-US" sz="3200"/>
          </a:p>
        </p:txBody>
      </p:sp>
      <p:sp>
        <p:nvSpPr>
          <p:cNvPr id="266" name="Line 87"/>
          <p:cNvSpPr>
            <a:spLocks noChangeShapeType="1"/>
          </p:cNvSpPr>
          <p:nvPr/>
        </p:nvSpPr>
        <p:spPr bwMode="auto">
          <a:xfrm>
            <a:off x="3474872" y="4724400"/>
            <a:ext cx="100671" cy="152400"/>
          </a:xfrm>
          <a:prstGeom prst="line">
            <a:avLst/>
          </a:prstGeom>
          <a:noFill/>
          <a:ln w="12700">
            <a:solidFill>
              <a:schemeClr val="tx1"/>
            </a:solidFill>
            <a:round/>
            <a:headEnd/>
            <a:tailEnd/>
          </a:ln>
          <a:effectLst/>
        </p:spPr>
        <p:txBody>
          <a:bodyPr/>
          <a:lstStyle/>
          <a:p>
            <a:endParaRPr lang="en-US" sz="3200"/>
          </a:p>
        </p:txBody>
      </p:sp>
      <p:sp>
        <p:nvSpPr>
          <p:cNvPr id="267" name="Line 88"/>
          <p:cNvSpPr>
            <a:spLocks noChangeShapeType="1"/>
          </p:cNvSpPr>
          <p:nvPr/>
        </p:nvSpPr>
        <p:spPr bwMode="auto">
          <a:xfrm>
            <a:off x="5085614" y="4724400"/>
            <a:ext cx="100671" cy="152400"/>
          </a:xfrm>
          <a:prstGeom prst="line">
            <a:avLst/>
          </a:prstGeom>
          <a:noFill/>
          <a:ln w="12700">
            <a:solidFill>
              <a:schemeClr val="tx1"/>
            </a:solidFill>
            <a:round/>
            <a:headEnd/>
            <a:tailEnd/>
          </a:ln>
          <a:effectLst/>
        </p:spPr>
        <p:txBody>
          <a:bodyPr/>
          <a:lstStyle/>
          <a:p>
            <a:endParaRPr lang="en-US" sz="3200"/>
          </a:p>
        </p:txBody>
      </p:sp>
      <p:sp>
        <p:nvSpPr>
          <p:cNvPr id="268" name="Text Box 89"/>
          <p:cNvSpPr txBox="1">
            <a:spLocks noChangeArrowheads="1"/>
          </p:cNvSpPr>
          <p:nvPr/>
        </p:nvSpPr>
        <p:spPr bwMode="auto">
          <a:xfrm>
            <a:off x="3474874" y="4495800"/>
            <a:ext cx="444352" cy="400110"/>
          </a:xfrm>
          <a:prstGeom prst="rect">
            <a:avLst/>
          </a:prstGeom>
          <a:noFill/>
          <a:ln w="12700">
            <a:noFill/>
            <a:miter lim="800000"/>
            <a:headEnd/>
            <a:tailEnd/>
          </a:ln>
          <a:effectLst/>
        </p:spPr>
        <p:txBody>
          <a:bodyPr wrap="none">
            <a:spAutoFit/>
          </a:bodyPr>
          <a:lstStyle/>
          <a:p>
            <a:r>
              <a:rPr lang="en-US" sz="2000"/>
              <a:t>16</a:t>
            </a:r>
          </a:p>
        </p:txBody>
      </p:sp>
      <p:sp>
        <p:nvSpPr>
          <p:cNvPr id="269" name="Text Box 90"/>
          <p:cNvSpPr txBox="1">
            <a:spLocks noChangeArrowheads="1"/>
          </p:cNvSpPr>
          <p:nvPr/>
        </p:nvSpPr>
        <p:spPr bwMode="auto">
          <a:xfrm>
            <a:off x="4984944" y="4495800"/>
            <a:ext cx="444352" cy="400110"/>
          </a:xfrm>
          <a:prstGeom prst="rect">
            <a:avLst/>
          </a:prstGeom>
          <a:noFill/>
          <a:ln w="12700">
            <a:noFill/>
            <a:miter lim="800000"/>
            <a:headEnd/>
            <a:tailEnd/>
          </a:ln>
          <a:effectLst/>
        </p:spPr>
        <p:txBody>
          <a:bodyPr wrap="none">
            <a:spAutoFit/>
          </a:bodyPr>
          <a:lstStyle/>
          <a:p>
            <a:r>
              <a:rPr lang="en-US" sz="2000"/>
              <a:t>32</a:t>
            </a:r>
          </a:p>
        </p:txBody>
      </p:sp>
      <p:sp>
        <p:nvSpPr>
          <p:cNvPr id="270" name="Line 91"/>
          <p:cNvSpPr>
            <a:spLocks noChangeShapeType="1"/>
          </p:cNvSpPr>
          <p:nvPr/>
        </p:nvSpPr>
        <p:spPr bwMode="auto">
          <a:xfrm>
            <a:off x="3474872" y="4267200"/>
            <a:ext cx="335571" cy="0"/>
          </a:xfrm>
          <a:prstGeom prst="line">
            <a:avLst/>
          </a:prstGeom>
          <a:noFill/>
          <a:ln w="28575">
            <a:solidFill>
              <a:schemeClr val="tx1"/>
            </a:solidFill>
            <a:round/>
            <a:headEnd/>
            <a:tailEnd type="triangle" w="med" len="med"/>
          </a:ln>
          <a:effectLst/>
        </p:spPr>
        <p:txBody>
          <a:bodyPr/>
          <a:lstStyle/>
          <a:p>
            <a:endParaRPr lang="en-US" sz="3200"/>
          </a:p>
        </p:txBody>
      </p:sp>
      <p:sp>
        <p:nvSpPr>
          <p:cNvPr id="271" name="Line 92"/>
          <p:cNvSpPr>
            <a:spLocks noChangeShapeType="1"/>
          </p:cNvSpPr>
          <p:nvPr/>
        </p:nvSpPr>
        <p:spPr bwMode="auto">
          <a:xfrm>
            <a:off x="6897699" y="4038600"/>
            <a:ext cx="0" cy="914400"/>
          </a:xfrm>
          <a:prstGeom prst="line">
            <a:avLst/>
          </a:prstGeom>
          <a:noFill/>
          <a:ln w="28575">
            <a:solidFill>
              <a:schemeClr val="tx1"/>
            </a:solidFill>
            <a:round/>
            <a:headEnd/>
            <a:tailEnd/>
          </a:ln>
          <a:effectLst/>
        </p:spPr>
        <p:txBody>
          <a:bodyPr/>
          <a:lstStyle/>
          <a:p>
            <a:endParaRPr lang="en-US" sz="3200"/>
          </a:p>
        </p:txBody>
      </p:sp>
      <p:sp>
        <p:nvSpPr>
          <p:cNvPr id="272" name="Line 93"/>
          <p:cNvSpPr>
            <a:spLocks noChangeShapeType="1"/>
          </p:cNvSpPr>
          <p:nvPr/>
        </p:nvSpPr>
        <p:spPr bwMode="auto">
          <a:xfrm>
            <a:off x="5488300" y="4114800"/>
            <a:ext cx="201343" cy="0"/>
          </a:xfrm>
          <a:prstGeom prst="line">
            <a:avLst/>
          </a:prstGeom>
          <a:noFill/>
          <a:ln w="28575">
            <a:solidFill>
              <a:schemeClr val="tx1"/>
            </a:solidFill>
            <a:round/>
            <a:headEnd/>
            <a:tailEnd/>
          </a:ln>
          <a:effectLst/>
        </p:spPr>
        <p:txBody>
          <a:bodyPr/>
          <a:lstStyle/>
          <a:p>
            <a:endParaRPr lang="en-US" sz="3200"/>
          </a:p>
        </p:txBody>
      </p:sp>
      <p:sp>
        <p:nvSpPr>
          <p:cNvPr id="273" name="Line 94"/>
          <p:cNvSpPr>
            <a:spLocks noChangeShapeType="1"/>
          </p:cNvSpPr>
          <p:nvPr/>
        </p:nvSpPr>
        <p:spPr bwMode="auto">
          <a:xfrm>
            <a:off x="3374201" y="3124200"/>
            <a:ext cx="0" cy="1676400"/>
          </a:xfrm>
          <a:prstGeom prst="line">
            <a:avLst/>
          </a:prstGeom>
          <a:noFill/>
          <a:ln w="28575">
            <a:solidFill>
              <a:schemeClr val="tx1"/>
            </a:solidFill>
            <a:round/>
            <a:headEnd/>
            <a:tailEnd/>
          </a:ln>
          <a:effectLst/>
        </p:spPr>
        <p:txBody>
          <a:bodyPr/>
          <a:lstStyle/>
          <a:p>
            <a:endParaRPr lang="en-US" sz="3200"/>
          </a:p>
        </p:txBody>
      </p:sp>
      <p:sp>
        <p:nvSpPr>
          <p:cNvPr id="274" name="Line 95"/>
          <p:cNvSpPr>
            <a:spLocks noChangeShapeType="1"/>
          </p:cNvSpPr>
          <p:nvPr/>
        </p:nvSpPr>
        <p:spPr bwMode="auto">
          <a:xfrm>
            <a:off x="3374201" y="3124200"/>
            <a:ext cx="402685" cy="0"/>
          </a:xfrm>
          <a:prstGeom prst="line">
            <a:avLst/>
          </a:prstGeom>
          <a:noFill/>
          <a:ln w="19050">
            <a:solidFill>
              <a:schemeClr val="tx1"/>
            </a:solidFill>
            <a:round/>
            <a:headEnd/>
            <a:tailEnd type="triangle" w="med" len="med"/>
          </a:ln>
          <a:effectLst/>
        </p:spPr>
        <p:txBody>
          <a:bodyPr/>
          <a:lstStyle/>
          <a:p>
            <a:endParaRPr lang="en-US" sz="3200"/>
          </a:p>
        </p:txBody>
      </p:sp>
      <p:sp>
        <p:nvSpPr>
          <p:cNvPr id="275" name="Line 96"/>
          <p:cNvSpPr>
            <a:spLocks noChangeShapeType="1"/>
          </p:cNvSpPr>
          <p:nvPr/>
        </p:nvSpPr>
        <p:spPr bwMode="auto">
          <a:xfrm>
            <a:off x="6797027" y="4419600"/>
            <a:ext cx="402685" cy="0"/>
          </a:xfrm>
          <a:prstGeom prst="line">
            <a:avLst/>
          </a:prstGeom>
          <a:noFill/>
          <a:ln w="28575">
            <a:solidFill>
              <a:schemeClr val="tx1"/>
            </a:solidFill>
            <a:round/>
            <a:headEnd/>
            <a:tailEnd type="triangle" w="med" len="med"/>
          </a:ln>
          <a:effectLst/>
        </p:spPr>
        <p:txBody>
          <a:bodyPr/>
          <a:lstStyle/>
          <a:p>
            <a:endParaRPr lang="en-US" sz="3200"/>
          </a:p>
        </p:txBody>
      </p:sp>
      <p:sp>
        <p:nvSpPr>
          <p:cNvPr id="276" name="Line 97"/>
          <p:cNvSpPr>
            <a:spLocks noChangeShapeType="1"/>
          </p:cNvSpPr>
          <p:nvPr/>
        </p:nvSpPr>
        <p:spPr bwMode="auto">
          <a:xfrm>
            <a:off x="8508440" y="3810000"/>
            <a:ext cx="234900" cy="0"/>
          </a:xfrm>
          <a:prstGeom prst="line">
            <a:avLst/>
          </a:prstGeom>
          <a:noFill/>
          <a:ln w="28575">
            <a:solidFill>
              <a:schemeClr val="tx1"/>
            </a:solidFill>
            <a:round/>
            <a:headEnd/>
            <a:tailEnd/>
          </a:ln>
          <a:effectLst/>
        </p:spPr>
        <p:txBody>
          <a:bodyPr/>
          <a:lstStyle/>
          <a:p>
            <a:endParaRPr lang="en-US" sz="3200"/>
          </a:p>
        </p:txBody>
      </p:sp>
      <p:sp>
        <p:nvSpPr>
          <p:cNvPr id="277" name="Freeform 98"/>
          <p:cNvSpPr>
            <a:spLocks/>
          </p:cNvSpPr>
          <p:nvPr/>
        </p:nvSpPr>
        <p:spPr bwMode="auto">
          <a:xfrm>
            <a:off x="7803741" y="3124200"/>
            <a:ext cx="7047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sz="3200"/>
          </a:p>
        </p:txBody>
      </p:sp>
      <p:sp>
        <p:nvSpPr>
          <p:cNvPr id="278" name="Rectangle 99"/>
          <p:cNvSpPr>
            <a:spLocks noChangeArrowheads="1"/>
          </p:cNvSpPr>
          <p:nvPr/>
        </p:nvSpPr>
        <p:spPr bwMode="auto">
          <a:xfrm>
            <a:off x="7992665" y="3667125"/>
            <a:ext cx="666948"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2000" b="1" dirty="0">
                <a:solidFill>
                  <a:srgbClr val="000000"/>
                </a:solidFill>
              </a:rPr>
              <a:t>ALU</a:t>
            </a:r>
          </a:p>
        </p:txBody>
      </p:sp>
      <p:sp>
        <p:nvSpPr>
          <p:cNvPr id="279" name="AutoShape 100"/>
          <p:cNvSpPr>
            <a:spLocks noChangeArrowheads="1"/>
          </p:cNvSpPr>
          <p:nvPr/>
        </p:nvSpPr>
        <p:spPr bwMode="auto">
          <a:xfrm rot="16200000">
            <a:off x="7003277" y="4039993"/>
            <a:ext cx="762000"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280" name="Line 101"/>
          <p:cNvSpPr>
            <a:spLocks noChangeShapeType="1"/>
          </p:cNvSpPr>
          <p:nvPr/>
        </p:nvSpPr>
        <p:spPr bwMode="auto">
          <a:xfrm>
            <a:off x="7535284" y="4191000"/>
            <a:ext cx="302014" cy="0"/>
          </a:xfrm>
          <a:prstGeom prst="line">
            <a:avLst/>
          </a:prstGeom>
          <a:noFill/>
          <a:ln w="28575">
            <a:solidFill>
              <a:schemeClr val="tx1"/>
            </a:solidFill>
            <a:round/>
            <a:headEnd/>
            <a:tailEnd type="triangle" w="med" len="med"/>
          </a:ln>
          <a:effectLst/>
        </p:spPr>
        <p:txBody>
          <a:bodyPr/>
          <a:lstStyle/>
          <a:p>
            <a:endParaRPr lang="en-US" sz="3200"/>
          </a:p>
        </p:txBody>
      </p:sp>
      <p:sp>
        <p:nvSpPr>
          <p:cNvPr id="281" name="Line 104"/>
          <p:cNvSpPr>
            <a:spLocks noChangeShapeType="1"/>
          </p:cNvSpPr>
          <p:nvPr/>
        </p:nvSpPr>
        <p:spPr bwMode="auto">
          <a:xfrm>
            <a:off x="6897699" y="4038600"/>
            <a:ext cx="369128" cy="0"/>
          </a:xfrm>
          <a:prstGeom prst="line">
            <a:avLst/>
          </a:prstGeom>
          <a:noFill/>
          <a:ln w="28575">
            <a:solidFill>
              <a:schemeClr val="tx1"/>
            </a:solidFill>
            <a:round/>
            <a:headEnd/>
            <a:tailEnd type="triangle" w="med" len="med"/>
          </a:ln>
          <a:effectLst/>
        </p:spPr>
        <p:txBody>
          <a:bodyPr/>
          <a:lstStyle/>
          <a:p>
            <a:endParaRPr lang="en-US" sz="3200"/>
          </a:p>
        </p:txBody>
      </p:sp>
      <p:sp>
        <p:nvSpPr>
          <p:cNvPr id="282" name="Line 105"/>
          <p:cNvSpPr>
            <a:spLocks noChangeShapeType="1"/>
          </p:cNvSpPr>
          <p:nvPr/>
        </p:nvSpPr>
        <p:spPr bwMode="auto">
          <a:xfrm>
            <a:off x="6797027" y="3352800"/>
            <a:ext cx="1006714" cy="0"/>
          </a:xfrm>
          <a:prstGeom prst="line">
            <a:avLst/>
          </a:prstGeom>
          <a:noFill/>
          <a:ln w="28575">
            <a:solidFill>
              <a:schemeClr val="tx1"/>
            </a:solidFill>
            <a:round/>
            <a:headEnd/>
            <a:tailEnd type="triangle" w="med" len="med"/>
          </a:ln>
          <a:effectLst/>
        </p:spPr>
        <p:txBody>
          <a:bodyPr/>
          <a:lstStyle/>
          <a:p>
            <a:endParaRPr lang="en-US" sz="3200"/>
          </a:p>
        </p:txBody>
      </p:sp>
      <p:sp>
        <p:nvSpPr>
          <p:cNvPr id="283" name="Rectangle 106"/>
          <p:cNvSpPr>
            <a:spLocks noChangeArrowheads="1"/>
          </p:cNvSpPr>
          <p:nvPr/>
        </p:nvSpPr>
        <p:spPr bwMode="auto">
          <a:xfrm>
            <a:off x="9213140" y="3048000"/>
            <a:ext cx="1510070" cy="1447800"/>
          </a:xfrm>
          <a:prstGeom prst="rect">
            <a:avLst/>
          </a:prstGeom>
          <a:noFill/>
          <a:ln w="12700">
            <a:solidFill>
              <a:schemeClr val="tx1"/>
            </a:solidFill>
            <a:miter lim="800000"/>
            <a:headEnd/>
            <a:tailEnd/>
          </a:ln>
          <a:effectLst/>
        </p:spPr>
        <p:txBody>
          <a:bodyPr wrap="none" anchor="ctr"/>
          <a:lstStyle/>
          <a:p>
            <a:endParaRPr lang="en-US" sz="3200"/>
          </a:p>
        </p:txBody>
      </p:sp>
      <p:sp>
        <p:nvSpPr>
          <p:cNvPr id="284" name="Line 107"/>
          <p:cNvSpPr>
            <a:spLocks noChangeShapeType="1"/>
          </p:cNvSpPr>
          <p:nvPr/>
        </p:nvSpPr>
        <p:spPr bwMode="auto">
          <a:xfrm>
            <a:off x="8911126" y="3810000"/>
            <a:ext cx="335571" cy="0"/>
          </a:xfrm>
          <a:prstGeom prst="line">
            <a:avLst/>
          </a:prstGeom>
          <a:noFill/>
          <a:ln w="28575">
            <a:solidFill>
              <a:schemeClr val="tx1"/>
            </a:solidFill>
            <a:round/>
            <a:headEnd/>
            <a:tailEnd type="triangle" w="med" len="med"/>
          </a:ln>
          <a:effectLst/>
        </p:spPr>
        <p:txBody>
          <a:bodyPr/>
          <a:lstStyle/>
          <a:p>
            <a:endParaRPr lang="en-US" sz="3200"/>
          </a:p>
        </p:txBody>
      </p:sp>
      <p:sp>
        <p:nvSpPr>
          <p:cNvPr id="285" name="Text Box 108"/>
          <p:cNvSpPr txBox="1">
            <a:spLocks noChangeArrowheads="1"/>
          </p:cNvSpPr>
          <p:nvPr/>
        </p:nvSpPr>
        <p:spPr bwMode="auto">
          <a:xfrm>
            <a:off x="9154075" y="2959389"/>
            <a:ext cx="1280863" cy="830997"/>
          </a:xfrm>
          <a:prstGeom prst="rect">
            <a:avLst/>
          </a:prstGeom>
          <a:noFill/>
          <a:ln w="12700">
            <a:noFill/>
            <a:miter lim="800000"/>
            <a:headEnd/>
            <a:tailEnd/>
          </a:ln>
          <a:effectLst/>
        </p:spPr>
        <p:txBody>
          <a:bodyPr wrap="none">
            <a:spAutoFit/>
          </a:bodyPr>
          <a:lstStyle/>
          <a:p>
            <a:r>
              <a:rPr lang="en-US" sz="2400" b="1" dirty="0"/>
              <a:t>Data </a:t>
            </a:r>
          </a:p>
          <a:p>
            <a:r>
              <a:rPr lang="en-US" sz="2400" b="1" dirty="0"/>
              <a:t>Memory</a:t>
            </a:r>
          </a:p>
        </p:txBody>
      </p:sp>
      <p:sp>
        <p:nvSpPr>
          <p:cNvPr id="289" name="Line 112"/>
          <p:cNvSpPr>
            <a:spLocks noChangeShapeType="1"/>
          </p:cNvSpPr>
          <p:nvPr/>
        </p:nvSpPr>
        <p:spPr bwMode="auto">
          <a:xfrm>
            <a:off x="8911126" y="4191000"/>
            <a:ext cx="302014" cy="0"/>
          </a:xfrm>
          <a:prstGeom prst="line">
            <a:avLst/>
          </a:prstGeom>
          <a:noFill/>
          <a:ln w="28575">
            <a:solidFill>
              <a:schemeClr val="tx1"/>
            </a:solidFill>
            <a:round/>
            <a:headEnd/>
            <a:tailEnd type="triangle" w="med" len="med"/>
          </a:ln>
          <a:effectLst/>
        </p:spPr>
        <p:txBody>
          <a:bodyPr/>
          <a:lstStyle/>
          <a:p>
            <a:endParaRPr lang="en-US" sz="3200"/>
          </a:p>
        </p:txBody>
      </p:sp>
      <p:sp>
        <p:nvSpPr>
          <p:cNvPr id="290" name="Line 113"/>
          <p:cNvSpPr>
            <a:spLocks noChangeShapeType="1"/>
          </p:cNvSpPr>
          <p:nvPr/>
        </p:nvSpPr>
        <p:spPr bwMode="auto">
          <a:xfrm>
            <a:off x="11125896" y="4191000"/>
            <a:ext cx="302014" cy="1588"/>
          </a:xfrm>
          <a:prstGeom prst="line">
            <a:avLst/>
          </a:prstGeom>
          <a:noFill/>
          <a:ln w="28575">
            <a:solidFill>
              <a:schemeClr val="tx1"/>
            </a:solidFill>
            <a:round/>
            <a:headEnd/>
            <a:tailEnd type="triangle" w="med" len="med"/>
          </a:ln>
          <a:effectLst/>
        </p:spPr>
        <p:txBody>
          <a:bodyPr/>
          <a:lstStyle/>
          <a:p>
            <a:endParaRPr lang="en-US" sz="3200"/>
          </a:p>
        </p:txBody>
      </p:sp>
      <p:sp>
        <p:nvSpPr>
          <p:cNvPr id="291" name="AutoShape 114"/>
          <p:cNvSpPr>
            <a:spLocks noChangeArrowheads="1"/>
          </p:cNvSpPr>
          <p:nvPr/>
        </p:nvSpPr>
        <p:spPr bwMode="auto">
          <a:xfrm rot="16200000">
            <a:off x="11236017" y="3849493"/>
            <a:ext cx="685800"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292" name="Line 115"/>
          <p:cNvSpPr>
            <a:spLocks noChangeShapeType="1"/>
          </p:cNvSpPr>
          <p:nvPr/>
        </p:nvSpPr>
        <p:spPr bwMode="auto">
          <a:xfrm>
            <a:off x="11729924" y="3962400"/>
            <a:ext cx="201343" cy="1588"/>
          </a:xfrm>
          <a:prstGeom prst="line">
            <a:avLst/>
          </a:prstGeom>
          <a:noFill/>
          <a:ln w="28575">
            <a:solidFill>
              <a:schemeClr val="tx1"/>
            </a:solidFill>
            <a:round/>
            <a:headEnd/>
            <a:tailEnd/>
          </a:ln>
          <a:effectLst/>
        </p:spPr>
        <p:txBody>
          <a:bodyPr/>
          <a:lstStyle/>
          <a:p>
            <a:endParaRPr lang="en-US" sz="3200"/>
          </a:p>
        </p:txBody>
      </p:sp>
      <p:sp>
        <p:nvSpPr>
          <p:cNvPr id="293" name="Line 118"/>
          <p:cNvSpPr>
            <a:spLocks noChangeShapeType="1"/>
          </p:cNvSpPr>
          <p:nvPr/>
        </p:nvSpPr>
        <p:spPr bwMode="auto">
          <a:xfrm>
            <a:off x="5488300" y="3352800"/>
            <a:ext cx="201343" cy="0"/>
          </a:xfrm>
          <a:prstGeom prst="line">
            <a:avLst/>
          </a:prstGeom>
          <a:noFill/>
          <a:ln w="28575">
            <a:solidFill>
              <a:schemeClr val="tx1"/>
            </a:solidFill>
            <a:round/>
            <a:headEnd/>
            <a:tailEnd/>
          </a:ln>
          <a:effectLst/>
        </p:spPr>
        <p:txBody>
          <a:bodyPr/>
          <a:lstStyle/>
          <a:p>
            <a:endParaRPr lang="en-US" sz="3200"/>
          </a:p>
        </p:txBody>
      </p:sp>
      <p:sp>
        <p:nvSpPr>
          <p:cNvPr id="294" name="Line 119"/>
          <p:cNvSpPr>
            <a:spLocks noChangeShapeType="1"/>
          </p:cNvSpPr>
          <p:nvPr/>
        </p:nvSpPr>
        <p:spPr bwMode="auto">
          <a:xfrm>
            <a:off x="3474872" y="4267200"/>
            <a:ext cx="0" cy="2209800"/>
          </a:xfrm>
          <a:prstGeom prst="line">
            <a:avLst/>
          </a:prstGeom>
          <a:noFill/>
          <a:ln w="28575">
            <a:solidFill>
              <a:schemeClr val="tx1"/>
            </a:solidFill>
            <a:round/>
            <a:headEnd/>
            <a:tailEnd/>
          </a:ln>
          <a:effectLst/>
        </p:spPr>
        <p:txBody>
          <a:bodyPr/>
          <a:lstStyle/>
          <a:p>
            <a:endParaRPr lang="en-US" sz="3200"/>
          </a:p>
        </p:txBody>
      </p:sp>
      <p:sp>
        <p:nvSpPr>
          <p:cNvPr id="295" name="Line 120"/>
          <p:cNvSpPr>
            <a:spLocks noChangeShapeType="1"/>
          </p:cNvSpPr>
          <p:nvPr/>
        </p:nvSpPr>
        <p:spPr bwMode="auto">
          <a:xfrm>
            <a:off x="2468159" y="2438400"/>
            <a:ext cx="302014" cy="0"/>
          </a:xfrm>
          <a:prstGeom prst="line">
            <a:avLst/>
          </a:prstGeom>
          <a:noFill/>
          <a:ln w="28575">
            <a:solidFill>
              <a:schemeClr val="tx1"/>
            </a:solidFill>
            <a:round/>
            <a:headEnd/>
            <a:tailEnd/>
          </a:ln>
          <a:effectLst/>
        </p:spPr>
        <p:txBody>
          <a:bodyPr/>
          <a:lstStyle/>
          <a:p>
            <a:endParaRPr lang="en-US" sz="3200"/>
          </a:p>
        </p:txBody>
      </p:sp>
      <p:sp>
        <p:nvSpPr>
          <p:cNvPr id="296" name="Line 121"/>
          <p:cNvSpPr>
            <a:spLocks noChangeShapeType="1"/>
          </p:cNvSpPr>
          <p:nvPr/>
        </p:nvSpPr>
        <p:spPr bwMode="auto">
          <a:xfrm>
            <a:off x="3172858" y="3733800"/>
            <a:ext cx="201343" cy="0"/>
          </a:xfrm>
          <a:prstGeom prst="line">
            <a:avLst/>
          </a:prstGeom>
          <a:noFill/>
          <a:ln w="28575">
            <a:solidFill>
              <a:schemeClr val="tx1"/>
            </a:solidFill>
            <a:round/>
            <a:headEnd/>
            <a:tailEnd/>
          </a:ln>
          <a:effectLst/>
        </p:spPr>
        <p:txBody>
          <a:bodyPr/>
          <a:lstStyle/>
          <a:p>
            <a:endParaRPr lang="en-US" sz="3200"/>
          </a:p>
        </p:txBody>
      </p:sp>
      <p:sp>
        <p:nvSpPr>
          <p:cNvPr id="297" name="Line 122"/>
          <p:cNvSpPr>
            <a:spLocks noChangeShapeType="1"/>
          </p:cNvSpPr>
          <p:nvPr/>
        </p:nvSpPr>
        <p:spPr bwMode="auto">
          <a:xfrm>
            <a:off x="10723210" y="3810000"/>
            <a:ext cx="234900" cy="0"/>
          </a:xfrm>
          <a:prstGeom prst="line">
            <a:avLst/>
          </a:prstGeom>
          <a:noFill/>
          <a:ln w="28575">
            <a:solidFill>
              <a:schemeClr val="tx1"/>
            </a:solidFill>
            <a:round/>
            <a:headEnd/>
            <a:tailEnd/>
          </a:ln>
          <a:effectLst/>
        </p:spPr>
        <p:txBody>
          <a:bodyPr/>
          <a:lstStyle/>
          <a:p>
            <a:endParaRPr lang="en-US" sz="3200"/>
          </a:p>
        </p:txBody>
      </p:sp>
      <p:sp>
        <p:nvSpPr>
          <p:cNvPr id="298" name="Rectangle 123"/>
          <p:cNvSpPr>
            <a:spLocks noChangeArrowheads="1"/>
          </p:cNvSpPr>
          <p:nvPr/>
        </p:nvSpPr>
        <p:spPr bwMode="auto">
          <a:xfrm>
            <a:off x="2971516" y="2209800"/>
            <a:ext cx="201343" cy="2209800"/>
          </a:xfrm>
          <a:prstGeom prst="rect">
            <a:avLst/>
          </a:prstGeom>
          <a:noFill/>
          <a:ln w="12700">
            <a:solidFill>
              <a:schemeClr val="accent2"/>
            </a:solidFill>
            <a:miter lim="800000"/>
            <a:headEnd/>
            <a:tailEnd/>
          </a:ln>
          <a:effectLst/>
        </p:spPr>
        <p:txBody>
          <a:bodyPr wrap="none" anchor="ctr"/>
          <a:lstStyle/>
          <a:p>
            <a:endParaRPr lang="en-US" sz="3200"/>
          </a:p>
        </p:txBody>
      </p:sp>
      <p:sp>
        <p:nvSpPr>
          <p:cNvPr id="299" name="Rectangle 124"/>
          <p:cNvSpPr>
            <a:spLocks noChangeArrowheads="1"/>
          </p:cNvSpPr>
          <p:nvPr/>
        </p:nvSpPr>
        <p:spPr bwMode="auto">
          <a:xfrm>
            <a:off x="5689642" y="2209800"/>
            <a:ext cx="201343" cy="3886200"/>
          </a:xfrm>
          <a:prstGeom prst="rect">
            <a:avLst/>
          </a:prstGeom>
          <a:noFill/>
          <a:ln w="12700">
            <a:solidFill>
              <a:schemeClr val="accent2"/>
            </a:solidFill>
            <a:miter lim="800000"/>
            <a:headEnd/>
            <a:tailEnd/>
          </a:ln>
          <a:effectLst/>
        </p:spPr>
        <p:txBody>
          <a:bodyPr wrap="none" anchor="ctr"/>
          <a:lstStyle/>
          <a:p>
            <a:endParaRPr lang="en-US" sz="3200"/>
          </a:p>
        </p:txBody>
      </p:sp>
      <p:sp>
        <p:nvSpPr>
          <p:cNvPr id="300" name="Line 125"/>
          <p:cNvSpPr>
            <a:spLocks noChangeShapeType="1"/>
          </p:cNvSpPr>
          <p:nvPr/>
        </p:nvSpPr>
        <p:spPr bwMode="auto">
          <a:xfrm>
            <a:off x="6998370" y="4419600"/>
            <a:ext cx="0" cy="533400"/>
          </a:xfrm>
          <a:prstGeom prst="line">
            <a:avLst/>
          </a:prstGeom>
          <a:noFill/>
          <a:ln w="28575">
            <a:solidFill>
              <a:schemeClr val="tx1"/>
            </a:solidFill>
            <a:round/>
            <a:headEnd/>
            <a:tailEnd/>
          </a:ln>
          <a:effectLst/>
        </p:spPr>
        <p:txBody>
          <a:bodyPr/>
          <a:lstStyle/>
          <a:p>
            <a:endParaRPr lang="en-US" sz="3200"/>
          </a:p>
        </p:txBody>
      </p:sp>
      <p:sp>
        <p:nvSpPr>
          <p:cNvPr id="301" name="Line 126"/>
          <p:cNvSpPr>
            <a:spLocks noChangeShapeType="1"/>
          </p:cNvSpPr>
          <p:nvPr/>
        </p:nvSpPr>
        <p:spPr bwMode="auto">
          <a:xfrm>
            <a:off x="6998370" y="4953000"/>
            <a:ext cx="1711413" cy="0"/>
          </a:xfrm>
          <a:prstGeom prst="line">
            <a:avLst/>
          </a:prstGeom>
          <a:noFill/>
          <a:ln w="28575">
            <a:solidFill>
              <a:schemeClr val="tx1"/>
            </a:solidFill>
            <a:round/>
            <a:headEnd/>
            <a:tailEnd/>
          </a:ln>
          <a:effectLst/>
        </p:spPr>
        <p:txBody>
          <a:bodyPr/>
          <a:lstStyle/>
          <a:p>
            <a:endParaRPr lang="en-US" sz="3200"/>
          </a:p>
        </p:txBody>
      </p:sp>
      <p:sp>
        <p:nvSpPr>
          <p:cNvPr id="302" name="Rectangle 127"/>
          <p:cNvSpPr>
            <a:spLocks noChangeArrowheads="1"/>
          </p:cNvSpPr>
          <p:nvPr/>
        </p:nvSpPr>
        <p:spPr bwMode="auto">
          <a:xfrm>
            <a:off x="10924553" y="2819400"/>
            <a:ext cx="201343" cy="2819400"/>
          </a:xfrm>
          <a:prstGeom prst="rect">
            <a:avLst/>
          </a:prstGeom>
          <a:noFill/>
          <a:ln w="12700">
            <a:solidFill>
              <a:schemeClr val="accent2"/>
            </a:solidFill>
            <a:miter lim="800000"/>
            <a:headEnd/>
            <a:tailEnd/>
          </a:ln>
          <a:effectLst/>
        </p:spPr>
        <p:txBody>
          <a:bodyPr wrap="none" anchor="ctr"/>
          <a:lstStyle/>
          <a:p>
            <a:endParaRPr lang="en-US" sz="3200"/>
          </a:p>
        </p:txBody>
      </p:sp>
      <p:sp>
        <p:nvSpPr>
          <p:cNvPr id="303" name="Line 128"/>
          <p:cNvSpPr>
            <a:spLocks noChangeShapeType="1"/>
          </p:cNvSpPr>
          <p:nvPr/>
        </p:nvSpPr>
        <p:spPr bwMode="auto">
          <a:xfrm>
            <a:off x="9011799" y="4953000"/>
            <a:ext cx="1912756" cy="0"/>
          </a:xfrm>
          <a:prstGeom prst="line">
            <a:avLst/>
          </a:prstGeom>
          <a:noFill/>
          <a:ln w="28575">
            <a:solidFill>
              <a:schemeClr val="tx1"/>
            </a:solidFill>
            <a:round/>
            <a:headEnd/>
            <a:tailEnd/>
          </a:ln>
          <a:effectLst/>
        </p:spPr>
        <p:txBody>
          <a:bodyPr/>
          <a:lstStyle/>
          <a:p>
            <a:endParaRPr lang="en-US" sz="3200"/>
          </a:p>
        </p:txBody>
      </p:sp>
      <p:sp>
        <p:nvSpPr>
          <p:cNvPr id="304" name="Line 129"/>
          <p:cNvSpPr>
            <a:spLocks noChangeShapeType="1"/>
          </p:cNvSpPr>
          <p:nvPr/>
        </p:nvSpPr>
        <p:spPr bwMode="auto">
          <a:xfrm>
            <a:off x="11125896" y="3810000"/>
            <a:ext cx="302014" cy="1588"/>
          </a:xfrm>
          <a:prstGeom prst="line">
            <a:avLst/>
          </a:prstGeom>
          <a:noFill/>
          <a:ln w="28575">
            <a:solidFill>
              <a:schemeClr val="tx1"/>
            </a:solidFill>
            <a:round/>
            <a:headEnd/>
            <a:tailEnd type="triangle" w="med" len="med"/>
          </a:ln>
          <a:effectLst/>
        </p:spPr>
        <p:txBody>
          <a:bodyPr/>
          <a:lstStyle/>
          <a:p>
            <a:endParaRPr lang="en-US" sz="3200"/>
          </a:p>
        </p:txBody>
      </p:sp>
      <p:sp>
        <p:nvSpPr>
          <p:cNvPr id="305" name="Line 130"/>
          <p:cNvSpPr>
            <a:spLocks noChangeShapeType="1"/>
          </p:cNvSpPr>
          <p:nvPr/>
        </p:nvSpPr>
        <p:spPr bwMode="auto">
          <a:xfrm>
            <a:off x="11931268" y="3962400"/>
            <a:ext cx="0" cy="2514600"/>
          </a:xfrm>
          <a:prstGeom prst="line">
            <a:avLst/>
          </a:prstGeom>
          <a:noFill/>
          <a:ln w="28575">
            <a:solidFill>
              <a:schemeClr val="tx1"/>
            </a:solidFill>
            <a:round/>
            <a:headEnd/>
            <a:tailEnd/>
          </a:ln>
          <a:effectLst/>
        </p:spPr>
        <p:txBody>
          <a:bodyPr/>
          <a:lstStyle/>
          <a:p>
            <a:endParaRPr lang="en-US" sz="3200"/>
          </a:p>
        </p:txBody>
      </p:sp>
      <p:sp>
        <p:nvSpPr>
          <p:cNvPr id="306" name="Line 131"/>
          <p:cNvSpPr>
            <a:spLocks noChangeShapeType="1"/>
          </p:cNvSpPr>
          <p:nvPr/>
        </p:nvSpPr>
        <p:spPr bwMode="auto">
          <a:xfrm flipH="1" flipV="1">
            <a:off x="5689644" y="4800600"/>
            <a:ext cx="201343" cy="152400"/>
          </a:xfrm>
          <a:prstGeom prst="line">
            <a:avLst/>
          </a:prstGeom>
          <a:noFill/>
          <a:ln w="28575" cap="rnd">
            <a:solidFill>
              <a:schemeClr val="accent2"/>
            </a:solidFill>
            <a:prstDash val="sysDot"/>
            <a:round/>
            <a:headEnd/>
            <a:tailEnd/>
          </a:ln>
          <a:effectLst/>
        </p:spPr>
        <p:txBody>
          <a:bodyPr/>
          <a:lstStyle/>
          <a:p>
            <a:endParaRPr lang="en-US" sz="3200"/>
          </a:p>
        </p:txBody>
      </p:sp>
      <p:sp>
        <p:nvSpPr>
          <p:cNvPr id="307" name="Line 132"/>
          <p:cNvSpPr>
            <a:spLocks noChangeShapeType="1"/>
          </p:cNvSpPr>
          <p:nvPr/>
        </p:nvSpPr>
        <p:spPr bwMode="auto">
          <a:xfrm flipH="1">
            <a:off x="10924553" y="4191000"/>
            <a:ext cx="201343" cy="762000"/>
          </a:xfrm>
          <a:prstGeom prst="line">
            <a:avLst/>
          </a:prstGeom>
          <a:noFill/>
          <a:ln w="28575" cap="rnd">
            <a:solidFill>
              <a:schemeClr val="accent2"/>
            </a:solidFill>
            <a:prstDash val="sysDot"/>
            <a:round/>
            <a:headEnd/>
            <a:tailEnd/>
          </a:ln>
          <a:effectLst/>
        </p:spPr>
        <p:txBody>
          <a:bodyPr/>
          <a:lstStyle/>
          <a:p>
            <a:endParaRPr lang="en-US" sz="3200"/>
          </a:p>
        </p:txBody>
      </p:sp>
      <p:sp>
        <p:nvSpPr>
          <p:cNvPr id="308" name="Text Box 133"/>
          <p:cNvSpPr txBox="1">
            <a:spLocks noChangeArrowheads="1"/>
          </p:cNvSpPr>
          <p:nvPr/>
        </p:nvSpPr>
        <p:spPr bwMode="auto">
          <a:xfrm>
            <a:off x="2747083" y="1851026"/>
            <a:ext cx="705194" cy="400110"/>
          </a:xfrm>
          <a:prstGeom prst="rect">
            <a:avLst/>
          </a:prstGeom>
          <a:noFill/>
          <a:ln w="12700">
            <a:noFill/>
            <a:miter lim="800000"/>
            <a:headEnd/>
            <a:tailEnd/>
          </a:ln>
          <a:effectLst/>
        </p:spPr>
        <p:txBody>
          <a:bodyPr wrap="none">
            <a:spAutoFit/>
          </a:bodyPr>
          <a:lstStyle/>
          <a:p>
            <a:r>
              <a:rPr lang="en-US" sz="2000" b="1" dirty="0">
                <a:solidFill>
                  <a:schemeClr val="accent2"/>
                </a:solidFill>
              </a:rPr>
              <a:t>IF/ID</a:t>
            </a:r>
          </a:p>
        </p:txBody>
      </p:sp>
      <p:sp>
        <p:nvSpPr>
          <p:cNvPr id="309" name="Line 134"/>
          <p:cNvSpPr>
            <a:spLocks noChangeShapeType="1"/>
          </p:cNvSpPr>
          <p:nvPr/>
        </p:nvSpPr>
        <p:spPr bwMode="auto">
          <a:xfrm>
            <a:off x="4984943" y="4800600"/>
            <a:ext cx="704700" cy="0"/>
          </a:xfrm>
          <a:prstGeom prst="line">
            <a:avLst/>
          </a:prstGeom>
          <a:noFill/>
          <a:ln w="28575">
            <a:solidFill>
              <a:schemeClr val="tx1"/>
            </a:solidFill>
            <a:round/>
            <a:headEnd/>
            <a:tailEnd/>
          </a:ln>
          <a:effectLst/>
        </p:spPr>
        <p:txBody>
          <a:bodyPr/>
          <a:lstStyle/>
          <a:p>
            <a:endParaRPr lang="en-US" sz="3200"/>
          </a:p>
        </p:txBody>
      </p:sp>
      <p:sp>
        <p:nvSpPr>
          <p:cNvPr id="310" name="Line 135"/>
          <p:cNvSpPr>
            <a:spLocks noChangeShapeType="1"/>
          </p:cNvSpPr>
          <p:nvPr/>
        </p:nvSpPr>
        <p:spPr bwMode="auto">
          <a:xfrm flipV="1">
            <a:off x="8407769" y="2971800"/>
            <a:ext cx="0" cy="457200"/>
          </a:xfrm>
          <a:prstGeom prst="line">
            <a:avLst/>
          </a:prstGeom>
          <a:noFill/>
          <a:ln w="12700">
            <a:solidFill>
              <a:schemeClr val="accent1"/>
            </a:solidFill>
            <a:round/>
            <a:headEnd/>
            <a:tailEnd/>
          </a:ln>
          <a:effectLst/>
        </p:spPr>
        <p:txBody>
          <a:bodyPr/>
          <a:lstStyle/>
          <a:p>
            <a:endParaRPr lang="en-US" sz="3200"/>
          </a:p>
        </p:txBody>
      </p:sp>
      <p:sp>
        <p:nvSpPr>
          <p:cNvPr id="311" name="Line 136"/>
          <p:cNvSpPr>
            <a:spLocks noChangeShapeType="1"/>
          </p:cNvSpPr>
          <p:nvPr/>
        </p:nvSpPr>
        <p:spPr bwMode="auto">
          <a:xfrm>
            <a:off x="857417" y="2133600"/>
            <a:ext cx="0" cy="1600200"/>
          </a:xfrm>
          <a:prstGeom prst="line">
            <a:avLst/>
          </a:prstGeom>
          <a:noFill/>
          <a:ln w="28575">
            <a:solidFill>
              <a:schemeClr val="tx1"/>
            </a:solidFill>
            <a:round/>
            <a:headEnd/>
            <a:tailEnd/>
          </a:ln>
          <a:effectLst/>
        </p:spPr>
        <p:txBody>
          <a:bodyPr/>
          <a:lstStyle/>
          <a:p>
            <a:endParaRPr lang="en-US" sz="3200"/>
          </a:p>
        </p:txBody>
      </p:sp>
      <p:sp>
        <p:nvSpPr>
          <p:cNvPr id="312" name="Rectangle 137"/>
          <p:cNvSpPr>
            <a:spLocks noChangeArrowheads="1"/>
          </p:cNvSpPr>
          <p:nvPr/>
        </p:nvSpPr>
        <p:spPr bwMode="auto">
          <a:xfrm>
            <a:off x="8709783" y="2209800"/>
            <a:ext cx="201343" cy="3429000"/>
          </a:xfrm>
          <a:prstGeom prst="rect">
            <a:avLst/>
          </a:prstGeom>
          <a:noFill/>
          <a:ln w="12700">
            <a:solidFill>
              <a:schemeClr val="accent2"/>
            </a:solidFill>
            <a:miter lim="800000"/>
            <a:headEnd/>
            <a:tailEnd/>
          </a:ln>
          <a:effectLst/>
        </p:spPr>
        <p:txBody>
          <a:bodyPr wrap="none" anchor="ctr"/>
          <a:lstStyle/>
          <a:p>
            <a:endParaRPr lang="en-US" sz="3200"/>
          </a:p>
        </p:txBody>
      </p:sp>
      <p:sp>
        <p:nvSpPr>
          <p:cNvPr id="313" name="Oval 138"/>
          <p:cNvSpPr>
            <a:spLocks noChangeArrowheads="1"/>
          </p:cNvSpPr>
          <p:nvPr/>
        </p:nvSpPr>
        <p:spPr bwMode="auto">
          <a:xfrm>
            <a:off x="3877558" y="4572000"/>
            <a:ext cx="1073828" cy="457200"/>
          </a:xfrm>
          <a:prstGeom prst="ellipse">
            <a:avLst/>
          </a:prstGeom>
          <a:solidFill>
            <a:schemeClr val="bg1"/>
          </a:solidFill>
          <a:ln w="12700">
            <a:solidFill>
              <a:schemeClr val="tx1"/>
            </a:solidFill>
            <a:round/>
            <a:headEnd/>
            <a:tailEnd/>
          </a:ln>
          <a:effectLst/>
        </p:spPr>
        <p:txBody>
          <a:bodyPr wrap="none" anchor="ctr"/>
          <a:lstStyle/>
          <a:p>
            <a:endParaRPr lang="en-US" sz="3200"/>
          </a:p>
        </p:txBody>
      </p:sp>
      <p:sp>
        <p:nvSpPr>
          <p:cNvPr id="314" name="Rectangle 139"/>
          <p:cNvSpPr>
            <a:spLocks noChangeArrowheads="1"/>
          </p:cNvSpPr>
          <p:nvPr/>
        </p:nvSpPr>
        <p:spPr bwMode="auto">
          <a:xfrm>
            <a:off x="4067166" y="4462166"/>
            <a:ext cx="704700" cy="457200"/>
          </a:xfrm>
          <a:prstGeom prst="rect">
            <a:avLst/>
          </a:prstGeom>
          <a:noFill/>
          <a:ln w="12700">
            <a:noFill/>
            <a:miter lim="800000"/>
            <a:headEnd/>
            <a:tailEnd/>
          </a:ln>
          <a:effectLst/>
        </p:spPr>
        <p:txBody>
          <a:bodyPr wrap="none" lIns="19050" tIns="26988" rIns="19050" bIns="26988"/>
          <a:lstStyle/>
          <a:p>
            <a:pPr algn="ctr"/>
            <a:r>
              <a:rPr lang="en-US" sz="2000" b="1" dirty="0">
                <a:solidFill>
                  <a:srgbClr val="000000"/>
                </a:solidFill>
              </a:rPr>
              <a:t>Sign </a:t>
            </a:r>
            <a:br>
              <a:rPr lang="en-US" sz="2000" b="1" dirty="0">
                <a:solidFill>
                  <a:srgbClr val="000000"/>
                </a:solidFill>
              </a:rPr>
            </a:br>
            <a:r>
              <a:rPr lang="en-US" sz="2000" b="1" dirty="0">
                <a:solidFill>
                  <a:srgbClr val="000000"/>
                </a:solidFill>
              </a:rPr>
              <a:t>Extend</a:t>
            </a:r>
          </a:p>
        </p:txBody>
      </p:sp>
      <p:sp>
        <p:nvSpPr>
          <p:cNvPr id="315" name="Line 140"/>
          <p:cNvSpPr>
            <a:spLocks noChangeShapeType="1"/>
          </p:cNvSpPr>
          <p:nvPr/>
        </p:nvSpPr>
        <p:spPr bwMode="auto">
          <a:xfrm>
            <a:off x="8407769" y="29718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316" name="Line 141"/>
          <p:cNvSpPr>
            <a:spLocks noChangeShapeType="1"/>
          </p:cNvSpPr>
          <p:nvPr/>
        </p:nvSpPr>
        <p:spPr bwMode="auto">
          <a:xfrm>
            <a:off x="9011799" y="3810000"/>
            <a:ext cx="0" cy="2362200"/>
          </a:xfrm>
          <a:prstGeom prst="line">
            <a:avLst/>
          </a:prstGeom>
          <a:noFill/>
          <a:ln w="28575">
            <a:solidFill>
              <a:schemeClr val="tx1"/>
            </a:solidFill>
            <a:round/>
            <a:headEnd/>
            <a:tailEnd/>
          </a:ln>
          <a:effectLst/>
        </p:spPr>
        <p:txBody>
          <a:bodyPr/>
          <a:lstStyle/>
          <a:p>
            <a:endParaRPr lang="en-US" sz="3200"/>
          </a:p>
        </p:txBody>
      </p:sp>
      <p:sp>
        <p:nvSpPr>
          <p:cNvPr id="317" name="Text Box 142"/>
          <p:cNvSpPr txBox="1">
            <a:spLocks noChangeArrowheads="1"/>
          </p:cNvSpPr>
          <p:nvPr/>
        </p:nvSpPr>
        <p:spPr bwMode="auto">
          <a:xfrm>
            <a:off x="8105755" y="1379754"/>
            <a:ext cx="1135247" cy="400110"/>
          </a:xfrm>
          <a:prstGeom prst="rect">
            <a:avLst/>
          </a:prstGeom>
          <a:noFill/>
          <a:ln w="12700">
            <a:noFill/>
            <a:miter lim="800000"/>
            <a:headEnd/>
            <a:tailEnd/>
          </a:ln>
          <a:effectLst/>
        </p:spPr>
        <p:txBody>
          <a:bodyPr wrap="none">
            <a:spAutoFit/>
          </a:bodyPr>
          <a:lstStyle/>
          <a:p>
            <a:r>
              <a:rPr lang="en-US" sz="2000" b="1" dirty="0">
                <a:solidFill>
                  <a:schemeClr val="accent2"/>
                </a:solidFill>
              </a:rPr>
              <a:t>EX/MEM</a:t>
            </a:r>
          </a:p>
        </p:txBody>
      </p:sp>
      <p:sp>
        <p:nvSpPr>
          <p:cNvPr id="318" name="Text Box 143"/>
          <p:cNvSpPr txBox="1">
            <a:spLocks noChangeArrowheads="1"/>
          </p:cNvSpPr>
          <p:nvPr/>
        </p:nvSpPr>
        <p:spPr bwMode="auto">
          <a:xfrm>
            <a:off x="10487486" y="2131326"/>
            <a:ext cx="1245854" cy="400110"/>
          </a:xfrm>
          <a:prstGeom prst="rect">
            <a:avLst/>
          </a:prstGeom>
          <a:noFill/>
          <a:ln w="12700">
            <a:noFill/>
            <a:miter lim="800000"/>
            <a:headEnd/>
            <a:tailEnd/>
          </a:ln>
          <a:effectLst/>
        </p:spPr>
        <p:txBody>
          <a:bodyPr wrap="none">
            <a:spAutoFit/>
          </a:bodyPr>
          <a:lstStyle/>
          <a:p>
            <a:r>
              <a:rPr lang="en-US" sz="2000" b="1" dirty="0">
                <a:solidFill>
                  <a:schemeClr val="accent2"/>
                </a:solidFill>
              </a:rPr>
              <a:t>MEM/WB</a:t>
            </a:r>
          </a:p>
        </p:txBody>
      </p:sp>
      <p:sp>
        <p:nvSpPr>
          <p:cNvPr id="319" name="Rectangle 144"/>
          <p:cNvSpPr>
            <a:spLocks noChangeArrowheads="1"/>
          </p:cNvSpPr>
          <p:nvPr/>
        </p:nvSpPr>
        <p:spPr bwMode="auto">
          <a:xfrm>
            <a:off x="5689644" y="19812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320" name="Rectangle 145"/>
          <p:cNvSpPr>
            <a:spLocks noChangeArrowheads="1"/>
          </p:cNvSpPr>
          <p:nvPr/>
        </p:nvSpPr>
        <p:spPr bwMode="auto">
          <a:xfrm>
            <a:off x="5689644" y="17526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321" name="Rectangle 146"/>
          <p:cNvSpPr>
            <a:spLocks noChangeArrowheads="1"/>
          </p:cNvSpPr>
          <p:nvPr/>
        </p:nvSpPr>
        <p:spPr bwMode="auto">
          <a:xfrm>
            <a:off x="5689644" y="15240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322" name="Rectangle 147"/>
          <p:cNvSpPr>
            <a:spLocks noChangeArrowheads="1"/>
          </p:cNvSpPr>
          <p:nvPr/>
        </p:nvSpPr>
        <p:spPr bwMode="auto">
          <a:xfrm>
            <a:off x="8709783" y="19812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323" name="Rectangle 148"/>
          <p:cNvSpPr>
            <a:spLocks noChangeArrowheads="1"/>
          </p:cNvSpPr>
          <p:nvPr/>
        </p:nvSpPr>
        <p:spPr bwMode="auto">
          <a:xfrm>
            <a:off x="8709783" y="17526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324" name="Rectangle 149"/>
          <p:cNvSpPr>
            <a:spLocks noChangeArrowheads="1"/>
          </p:cNvSpPr>
          <p:nvPr/>
        </p:nvSpPr>
        <p:spPr bwMode="auto">
          <a:xfrm>
            <a:off x="10924554" y="2590800"/>
            <a:ext cx="201343" cy="228600"/>
          </a:xfrm>
          <a:prstGeom prst="rect">
            <a:avLst/>
          </a:prstGeom>
          <a:noFill/>
          <a:ln w="12700">
            <a:solidFill>
              <a:schemeClr val="accent1"/>
            </a:solidFill>
            <a:miter lim="800000"/>
            <a:headEnd/>
            <a:tailEnd/>
          </a:ln>
          <a:effectLst/>
        </p:spPr>
        <p:txBody>
          <a:bodyPr wrap="none" anchor="ctr"/>
          <a:lstStyle/>
          <a:p>
            <a:endParaRPr lang="en-US" sz="3200"/>
          </a:p>
        </p:txBody>
      </p:sp>
      <p:sp>
        <p:nvSpPr>
          <p:cNvPr id="325" name="Rectangle 150"/>
          <p:cNvSpPr>
            <a:spLocks noChangeArrowheads="1"/>
          </p:cNvSpPr>
          <p:nvPr/>
        </p:nvSpPr>
        <p:spPr bwMode="auto">
          <a:xfrm>
            <a:off x="3877558" y="1981200"/>
            <a:ext cx="704700" cy="304800"/>
          </a:xfrm>
          <a:prstGeom prst="rect">
            <a:avLst/>
          </a:prstGeom>
          <a:noFill/>
          <a:ln w="12700">
            <a:noFill/>
            <a:miter lim="800000"/>
            <a:headEnd/>
            <a:tailEnd/>
          </a:ln>
          <a:effectLst/>
        </p:spPr>
        <p:txBody>
          <a:bodyPr wrap="none" lIns="19050" tIns="26988" rIns="19050" bIns="26988"/>
          <a:lstStyle/>
          <a:p>
            <a:pPr algn="ctr"/>
            <a:r>
              <a:rPr lang="en-US" sz="2000" b="1" dirty="0"/>
              <a:t>Control</a:t>
            </a:r>
          </a:p>
        </p:txBody>
      </p:sp>
      <p:sp>
        <p:nvSpPr>
          <p:cNvPr id="326" name="Oval 151"/>
          <p:cNvSpPr>
            <a:spLocks noChangeArrowheads="1"/>
          </p:cNvSpPr>
          <p:nvPr/>
        </p:nvSpPr>
        <p:spPr bwMode="auto">
          <a:xfrm>
            <a:off x="3676215" y="1905000"/>
            <a:ext cx="1107385" cy="457200"/>
          </a:xfrm>
          <a:prstGeom prst="ellipse">
            <a:avLst/>
          </a:prstGeom>
          <a:noFill/>
          <a:ln w="12700">
            <a:solidFill>
              <a:schemeClr val="accent1"/>
            </a:solidFill>
            <a:round/>
            <a:headEnd/>
            <a:tailEnd/>
          </a:ln>
          <a:effectLst/>
        </p:spPr>
        <p:txBody>
          <a:bodyPr wrap="none" anchor="ctr"/>
          <a:lstStyle/>
          <a:p>
            <a:endParaRPr lang="en-US" sz="3200"/>
          </a:p>
        </p:txBody>
      </p:sp>
      <p:sp>
        <p:nvSpPr>
          <p:cNvPr id="327" name="Line 152"/>
          <p:cNvSpPr>
            <a:spLocks noChangeShapeType="1"/>
          </p:cNvSpPr>
          <p:nvPr/>
        </p:nvSpPr>
        <p:spPr bwMode="auto">
          <a:xfrm>
            <a:off x="3374201" y="21336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328" name="Line 153"/>
          <p:cNvSpPr>
            <a:spLocks noChangeShapeType="1"/>
          </p:cNvSpPr>
          <p:nvPr/>
        </p:nvSpPr>
        <p:spPr bwMode="auto">
          <a:xfrm>
            <a:off x="5890985" y="2133600"/>
            <a:ext cx="2818798" cy="0"/>
          </a:xfrm>
          <a:prstGeom prst="line">
            <a:avLst/>
          </a:prstGeom>
          <a:noFill/>
          <a:ln w="12700">
            <a:solidFill>
              <a:schemeClr val="accent1"/>
            </a:solidFill>
            <a:round/>
            <a:headEnd/>
            <a:tailEnd type="triangle" w="med" len="med"/>
          </a:ln>
          <a:effectLst/>
        </p:spPr>
        <p:txBody>
          <a:bodyPr/>
          <a:lstStyle/>
          <a:p>
            <a:endParaRPr lang="en-US" sz="3200"/>
          </a:p>
        </p:txBody>
      </p:sp>
      <p:sp>
        <p:nvSpPr>
          <p:cNvPr id="329" name="Line 154"/>
          <p:cNvSpPr>
            <a:spLocks noChangeShapeType="1"/>
          </p:cNvSpPr>
          <p:nvPr/>
        </p:nvSpPr>
        <p:spPr bwMode="auto">
          <a:xfrm>
            <a:off x="5890985" y="1905000"/>
            <a:ext cx="2818798" cy="0"/>
          </a:xfrm>
          <a:prstGeom prst="line">
            <a:avLst/>
          </a:prstGeom>
          <a:noFill/>
          <a:ln w="12700">
            <a:solidFill>
              <a:schemeClr val="accent1"/>
            </a:solidFill>
            <a:round/>
            <a:headEnd/>
            <a:tailEnd type="triangle" w="med" len="med"/>
          </a:ln>
          <a:effectLst/>
        </p:spPr>
        <p:txBody>
          <a:bodyPr/>
          <a:lstStyle/>
          <a:p>
            <a:endParaRPr lang="en-US" sz="3200"/>
          </a:p>
        </p:txBody>
      </p:sp>
      <p:sp>
        <p:nvSpPr>
          <p:cNvPr id="330" name="Line 155"/>
          <p:cNvSpPr>
            <a:spLocks noChangeShapeType="1"/>
          </p:cNvSpPr>
          <p:nvPr/>
        </p:nvSpPr>
        <p:spPr bwMode="auto">
          <a:xfrm>
            <a:off x="5890985" y="1600200"/>
            <a:ext cx="805371" cy="0"/>
          </a:xfrm>
          <a:prstGeom prst="line">
            <a:avLst/>
          </a:prstGeom>
          <a:noFill/>
          <a:ln w="12700">
            <a:solidFill>
              <a:schemeClr val="accent1"/>
            </a:solidFill>
            <a:round/>
            <a:headEnd/>
            <a:tailEnd/>
          </a:ln>
          <a:effectLst/>
        </p:spPr>
        <p:txBody>
          <a:bodyPr/>
          <a:lstStyle/>
          <a:p>
            <a:endParaRPr lang="en-US" sz="3200"/>
          </a:p>
        </p:txBody>
      </p:sp>
      <p:sp>
        <p:nvSpPr>
          <p:cNvPr id="331" name="Line 156"/>
          <p:cNvSpPr>
            <a:spLocks noChangeShapeType="1"/>
          </p:cNvSpPr>
          <p:nvPr/>
        </p:nvSpPr>
        <p:spPr bwMode="auto">
          <a:xfrm>
            <a:off x="11629254" y="2743200"/>
            <a:ext cx="0" cy="304800"/>
          </a:xfrm>
          <a:prstGeom prst="line">
            <a:avLst/>
          </a:prstGeom>
          <a:noFill/>
          <a:ln w="12700">
            <a:solidFill>
              <a:schemeClr val="accent1"/>
            </a:solidFill>
            <a:round/>
            <a:headEnd/>
            <a:tailEnd type="triangle" w="med" len="med"/>
          </a:ln>
          <a:effectLst/>
        </p:spPr>
        <p:txBody>
          <a:bodyPr/>
          <a:lstStyle/>
          <a:p>
            <a:endParaRPr lang="en-US" sz="3200"/>
          </a:p>
        </p:txBody>
      </p:sp>
      <p:sp>
        <p:nvSpPr>
          <p:cNvPr id="332" name="Line 157"/>
          <p:cNvSpPr>
            <a:spLocks noChangeShapeType="1"/>
          </p:cNvSpPr>
          <p:nvPr/>
        </p:nvSpPr>
        <p:spPr bwMode="auto">
          <a:xfrm>
            <a:off x="8911127" y="1905000"/>
            <a:ext cx="906042" cy="0"/>
          </a:xfrm>
          <a:prstGeom prst="line">
            <a:avLst/>
          </a:prstGeom>
          <a:noFill/>
          <a:ln w="12700">
            <a:solidFill>
              <a:schemeClr val="accent1"/>
            </a:solidFill>
            <a:round/>
            <a:headEnd/>
            <a:tailEnd/>
          </a:ln>
          <a:effectLst/>
        </p:spPr>
        <p:txBody>
          <a:bodyPr/>
          <a:lstStyle/>
          <a:p>
            <a:endParaRPr lang="en-US" sz="3200"/>
          </a:p>
        </p:txBody>
      </p:sp>
      <p:sp>
        <p:nvSpPr>
          <p:cNvPr id="333" name="Line 158"/>
          <p:cNvSpPr>
            <a:spLocks noChangeShapeType="1"/>
          </p:cNvSpPr>
          <p:nvPr/>
        </p:nvSpPr>
        <p:spPr bwMode="auto">
          <a:xfrm>
            <a:off x="11125897" y="2743200"/>
            <a:ext cx="503357" cy="0"/>
          </a:xfrm>
          <a:prstGeom prst="line">
            <a:avLst/>
          </a:prstGeom>
          <a:noFill/>
          <a:ln w="12700">
            <a:solidFill>
              <a:schemeClr val="accent1"/>
            </a:solidFill>
            <a:round/>
            <a:headEnd/>
            <a:tailEnd/>
          </a:ln>
          <a:effectLst/>
        </p:spPr>
        <p:txBody>
          <a:bodyPr/>
          <a:lstStyle/>
          <a:p>
            <a:endParaRPr lang="en-US" sz="3200"/>
          </a:p>
        </p:txBody>
      </p:sp>
      <p:sp>
        <p:nvSpPr>
          <p:cNvPr id="334" name="Line 159"/>
          <p:cNvSpPr>
            <a:spLocks noChangeShapeType="1"/>
          </p:cNvSpPr>
          <p:nvPr/>
        </p:nvSpPr>
        <p:spPr bwMode="auto">
          <a:xfrm>
            <a:off x="9817168" y="1905000"/>
            <a:ext cx="0" cy="152400"/>
          </a:xfrm>
          <a:prstGeom prst="line">
            <a:avLst/>
          </a:prstGeom>
          <a:noFill/>
          <a:ln w="12700">
            <a:solidFill>
              <a:schemeClr val="accent1"/>
            </a:solidFill>
            <a:round/>
            <a:headEnd/>
            <a:tailEnd type="triangle" w="med" len="med"/>
          </a:ln>
          <a:effectLst/>
        </p:spPr>
        <p:txBody>
          <a:bodyPr/>
          <a:lstStyle/>
          <a:p>
            <a:endParaRPr lang="en-US" sz="3200"/>
          </a:p>
        </p:txBody>
      </p:sp>
      <p:sp>
        <p:nvSpPr>
          <p:cNvPr id="335" name="Line 160"/>
          <p:cNvSpPr>
            <a:spLocks noChangeShapeType="1"/>
          </p:cNvSpPr>
          <p:nvPr/>
        </p:nvSpPr>
        <p:spPr bwMode="auto">
          <a:xfrm>
            <a:off x="6696356" y="1600200"/>
            <a:ext cx="0" cy="228600"/>
          </a:xfrm>
          <a:prstGeom prst="line">
            <a:avLst/>
          </a:prstGeom>
          <a:noFill/>
          <a:ln w="12700">
            <a:solidFill>
              <a:schemeClr val="accent1"/>
            </a:solidFill>
            <a:round/>
            <a:headEnd/>
            <a:tailEnd type="triangle" w="med" len="med"/>
          </a:ln>
          <a:effectLst/>
        </p:spPr>
        <p:txBody>
          <a:bodyPr/>
          <a:lstStyle/>
          <a:p>
            <a:endParaRPr lang="en-US" sz="3200"/>
          </a:p>
        </p:txBody>
      </p:sp>
      <p:sp>
        <p:nvSpPr>
          <p:cNvPr id="336" name="AutoShape 161"/>
          <p:cNvSpPr>
            <a:spLocks noChangeArrowheads="1"/>
          </p:cNvSpPr>
          <p:nvPr/>
        </p:nvSpPr>
        <p:spPr bwMode="auto">
          <a:xfrm rot="16200000">
            <a:off x="6303120" y="5221093"/>
            <a:ext cx="685800"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337" name="Line 162"/>
          <p:cNvSpPr>
            <a:spLocks noChangeShapeType="1"/>
          </p:cNvSpPr>
          <p:nvPr/>
        </p:nvSpPr>
        <p:spPr bwMode="auto">
          <a:xfrm>
            <a:off x="6797029" y="5334000"/>
            <a:ext cx="1912756" cy="0"/>
          </a:xfrm>
          <a:prstGeom prst="line">
            <a:avLst/>
          </a:prstGeom>
          <a:noFill/>
          <a:ln w="19050">
            <a:solidFill>
              <a:schemeClr val="tx1"/>
            </a:solidFill>
            <a:round/>
            <a:headEnd/>
            <a:tailEnd/>
          </a:ln>
          <a:effectLst/>
        </p:spPr>
        <p:txBody>
          <a:bodyPr/>
          <a:lstStyle/>
          <a:p>
            <a:endParaRPr lang="en-US" sz="3200"/>
          </a:p>
        </p:txBody>
      </p:sp>
      <p:sp>
        <p:nvSpPr>
          <p:cNvPr id="338" name="Line 163"/>
          <p:cNvSpPr>
            <a:spLocks noChangeShapeType="1"/>
          </p:cNvSpPr>
          <p:nvPr/>
        </p:nvSpPr>
        <p:spPr bwMode="auto">
          <a:xfrm>
            <a:off x="3374201" y="5562600"/>
            <a:ext cx="2315441" cy="0"/>
          </a:xfrm>
          <a:prstGeom prst="line">
            <a:avLst/>
          </a:prstGeom>
          <a:noFill/>
          <a:ln w="19050">
            <a:solidFill>
              <a:schemeClr val="tx1"/>
            </a:solidFill>
            <a:round/>
            <a:headEnd/>
            <a:tailEnd/>
          </a:ln>
          <a:effectLst/>
        </p:spPr>
        <p:txBody>
          <a:bodyPr/>
          <a:lstStyle/>
          <a:p>
            <a:endParaRPr lang="en-US" sz="3200"/>
          </a:p>
        </p:txBody>
      </p:sp>
      <p:sp>
        <p:nvSpPr>
          <p:cNvPr id="339" name="Line 164"/>
          <p:cNvSpPr>
            <a:spLocks noChangeShapeType="1"/>
          </p:cNvSpPr>
          <p:nvPr/>
        </p:nvSpPr>
        <p:spPr bwMode="auto">
          <a:xfrm>
            <a:off x="5890985" y="5562600"/>
            <a:ext cx="604028" cy="0"/>
          </a:xfrm>
          <a:prstGeom prst="line">
            <a:avLst/>
          </a:prstGeom>
          <a:noFill/>
          <a:ln w="19050">
            <a:solidFill>
              <a:schemeClr val="tx1"/>
            </a:solidFill>
            <a:round/>
            <a:headEnd/>
            <a:tailEnd/>
          </a:ln>
          <a:effectLst/>
        </p:spPr>
        <p:txBody>
          <a:bodyPr/>
          <a:lstStyle/>
          <a:p>
            <a:endParaRPr lang="en-US" sz="3200"/>
          </a:p>
        </p:txBody>
      </p:sp>
      <p:sp>
        <p:nvSpPr>
          <p:cNvPr id="340" name="Oval 167"/>
          <p:cNvSpPr>
            <a:spLocks noChangeArrowheads="1"/>
          </p:cNvSpPr>
          <p:nvPr/>
        </p:nvSpPr>
        <p:spPr bwMode="auto">
          <a:xfrm>
            <a:off x="7904414" y="4343400"/>
            <a:ext cx="604028" cy="533400"/>
          </a:xfrm>
          <a:prstGeom prst="ellipse">
            <a:avLst/>
          </a:prstGeom>
          <a:noFill/>
          <a:ln w="12700">
            <a:solidFill>
              <a:schemeClr val="accent1"/>
            </a:solidFill>
            <a:round/>
            <a:headEnd/>
            <a:tailEnd/>
          </a:ln>
          <a:effectLst/>
        </p:spPr>
        <p:txBody>
          <a:bodyPr wrap="none" anchor="ctr"/>
          <a:lstStyle/>
          <a:p>
            <a:endParaRPr lang="en-US" sz="3200"/>
          </a:p>
        </p:txBody>
      </p:sp>
      <p:sp>
        <p:nvSpPr>
          <p:cNvPr id="341" name="Rectangle 168"/>
          <p:cNvSpPr>
            <a:spLocks noChangeArrowheads="1"/>
          </p:cNvSpPr>
          <p:nvPr/>
        </p:nvSpPr>
        <p:spPr bwMode="auto">
          <a:xfrm>
            <a:off x="7912664" y="4419599"/>
            <a:ext cx="604028"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2000" b="1" dirty="0"/>
              <a:t>ALU</a:t>
            </a:r>
          </a:p>
          <a:p>
            <a:pPr algn="ctr" defTabSz="904875">
              <a:lnSpc>
                <a:spcPts val="1600"/>
              </a:lnSpc>
              <a:tabLst>
                <a:tab pos="452438" algn="l"/>
                <a:tab pos="904875" algn="l"/>
                <a:tab pos="1357313" algn="l"/>
              </a:tabLst>
            </a:pPr>
            <a:r>
              <a:rPr lang="en-US" sz="2000" b="1" dirty="0" err="1"/>
              <a:t>cntrl</a:t>
            </a:r>
            <a:endParaRPr lang="en-US" sz="2000" b="1" dirty="0"/>
          </a:p>
        </p:txBody>
      </p:sp>
      <p:sp>
        <p:nvSpPr>
          <p:cNvPr id="342" name="Line 169"/>
          <p:cNvSpPr>
            <a:spLocks noChangeShapeType="1"/>
          </p:cNvSpPr>
          <p:nvPr/>
        </p:nvSpPr>
        <p:spPr bwMode="auto">
          <a:xfrm>
            <a:off x="6897699" y="4648200"/>
            <a:ext cx="1006714" cy="0"/>
          </a:xfrm>
          <a:prstGeom prst="line">
            <a:avLst/>
          </a:prstGeom>
          <a:noFill/>
          <a:ln w="12700">
            <a:solidFill>
              <a:schemeClr val="accent1"/>
            </a:solidFill>
            <a:round/>
            <a:headEnd/>
            <a:tailEnd type="triangle" w="med" len="med"/>
          </a:ln>
          <a:effectLst/>
        </p:spPr>
        <p:txBody>
          <a:bodyPr/>
          <a:lstStyle/>
          <a:p>
            <a:endParaRPr lang="en-US" sz="3200"/>
          </a:p>
        </p:txBody>
      </p:sp>
      <p:sp>
        <p:nvSpPr>
          <p:cNvPr id="343" name="Line 170"/>
          <p:cNvSpPr>
            <a:spLocks noChangeShapeType="1"/>
          </p:cNvSpPr>
          <p:nvPr/>
        </p:nvSpPr>
        <p:spPr bwMode="auto">
          <a:xfrm flipV="1">
            <a:off x="8206428" y="4191000"/>
            <a:ext cx="0" cy="152400"/>
          </a:xfrm>
          <a:prstGeom prst="line">
            <a:avLst/>
          </a:prstGeom>
          <a:noFill/>
          <a:ln w="12700">
            <a:solidFill>
              <a:schemeClr val="tx1"/>
            </a:solidFill>
            <a:round/>
            <a:headEnd/>
            <a:tailEnd type="triangle" w="med" len="med"/>
          </a:ln>
          <a:effectLst/>
        </p:spPr>
        <p:txBody>
          <a:bodyPr/>
          <a:lstStyle/>
          <a:p>
            <a:endParaRPr lang="en-US" sz="3200"/>
          </a:p>
        </p:txBody>
      </p:sp>
      <p:sp>
        <p:nvSpPr>
          <p:cNvPr id="344" name="AutoShape 172"/>
          <p:cNvSpPr>
            <a:spLocks noChangeArrowheads="1"/>
          </p:cNvSpPr>
          <p:nvPr/>
        </p:nvSpPr>
        <p:spPr bwMode="auto">
          <a:xfrm rot="16200000">
            <a:off x="6177710" y="4279706"/>
            <a:ext cx="936625"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345" name="AutoShape 173"/>
          <p:cNvSpPr>
            <a:spLocks noChangeArrowheads="1"/>
          </p:cNvSpPr>
          <p:nvPr/>
        </p:nvSpPr>
        <p:spPr bwMode="auto">
          <a:xfrm rot="16200000">
            <a:off x="6177710" y="3212906"/>
            <a:ext cx="936625" cy="30201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346" name="Line 174"/>
          <p:cNvSpPr>
            <a:spLocks noChangeShapeType="1"/>
          </p:cNvSpPr>
          <p:nvPr/>
        </p:nvSpPr>
        <p:spPr bwMode="auto">
          <a:xfrm>
            <a:off x="5890985" y="3048000"/>
            <a:ext cx="604028" cy="0"/>
          </a:xfrm>
          <a:prstGeom prst="line">
            <a:avLst/>
          </a:prstGeom>
          <a:noFill/>
          <a:ln w="28575">
            <a:solidFill>
              <a:schemeClr val="tx1"/>
            </a:solidFill>
            <a:round/>
            <a:headEnd/>
            <a:tailEnd type="triangle" w="med" len="med"/>
          </a:ln>
          <a:effectLst/>
        </p:spPr>
        <p:txBody>
          <a:bodyPr/>
          <a:lstStyle/>
          <a:p>
            <a:endParaRPr lang="en-US" sz="3200"/>
          </a:p>
        </p:txBody>
      </p:sp>
      <p:sp>
        <p:nvSpPr>
          <p:cNvPr id="347" name="Line 175"/>
          <p:cNvSpPr>
            <a:spLocks noChangeShapeType="1"/>
          </p:cNvSpPr>
          <p:nvPr/>
        </p:nvSpPr>
        <p:spPr bwMode="auto">
          <a:xfrm>
            <a:off x="5890985" y="4114800"/>
            <a:ext cx="604028" cy="0"/>
          </a:xfrm>
          <a:prstGeom prst="line">
            <a:avLst/>
          </a:prstGeom>
          <a:noFill/>
          <a:ln w="28575">
            <a:solidFill>
              <a:schemeClr val="tx1"/>
            </a:solidFill>
            <a:round/>
            <a:headEnd/>
            <a:tailEnd type="triangle" w="med" len="med"/>
          </a:ln>
          <a:effectLst/>
        </p:spPr>
        <p:txBody>
          <a:bodyPr/>
          <a:lstStyle/>
          <a:p>
            <a:endParaRPr lang="en-US" sz="3200"/>
          </a:p>
        </p:txBody>
      </p:sp>
      <p:sp>
        <p:nvSpPr>
          <p:cNvPr id="348" name="Line 176"/>
          <p:cNvSpPr>
            <a:spLocks noChangeShapeType="1"/>
          </p:cNvSpPr>
          <p:nvPr/>
        </p:nvSpPr>
        <p:spPr bwMode="auto">
          <a:xfrm flipH="1">
            <a:off x="6293672" y="6172200"/>
            <a:ext cx="2718127" cy="0"/>
          </a:xfrm>
          <a:prstGeom prst="line">
            <a:avLst/>
          </a:prstGeom>
          <a:noFill/>
          <a:ln w="28575">
            <a:solidFill>
              <a:schemeClr val="tx1"/>
            </a:solidFill>
            <a:round/>
            <a:headEnd/>
            <a:tailEnd/>
          </a:ln>
          <a:effectLst/>
        </p:spPr>
        <p:txBody>
          <a:bodyPr/>
          <a:lstStyle/>
          <a:p>
            <a:endParaRPr lang="en-US" sz="3200"/>
          </a:p>
        </p:txBody>
      </p:sp>
      <p:sp>
        <p:nvSpPr>
          <p:cNvPr id="349" name="Line 177"/>
          <p:cNvSpPr>
            <a:spLocks noChangeShapeType="1"/>
          </p:cNvSpPr>
          <p:nvPr/>
        </p:nvSpPr>
        <p:spPr bwMode="auto">
          <a:xfrm>
            <a:off x="6293672" y="3657600"/>
            <a:ext cx="0" cy="2514600"/>
          </a:xfrm>
          <a:prstGeom prst="line">
            <a:avLst/>
          </a:prstGeom>
          <a:noFill/>
          <a:ln w="28575">
            <a:solidFill>
              <a:schemeClr val="tx1"/>
            </a:solidFill>
            <a:round/>
            <a:headEnd/>
            <a:tailEnd/>
          </a:ln>
          <a:effectLst/>
        </p:spPr>
        <p:txBody>
          <a:bodyPr/>
          <a:lstStyle/>
          <a:p>
            <a:endParaRPr lang="en-US" sz="3200"/>
          </a:p>
        </p:txBody>
      </p:sp>
      <p:sp>
        <p:nvSpPr>
          <p:cNvPr id="350" name="Line 178"/>
          <p:cNvSpPr>
            <a:spLocks noChangeShapeType="1"/>
          </p:cNvSpPr>
          <p:nvPr/>
        </p:nvSpPr>
        <p:spPr bwMode="auto">
          <a:xfrm>
            <a:off x="6293672" y="3657600"/>
            <a:ext cx="201343" cy="0"/>
          </a:xfrm>
          <a:prstGeom prst="line">
            <a:avLst/>
          </a:prstGeom>
          <a:noFill/>
          <a:ln w="28575">
            <a:solidFill>
              <a:schemeClr val="tx1"/>
            </a:solidFill>
            <a:round/>
            <a:headEnd/>
            <a:tailEnd type="triangle" w="med" len="med"/>
          </a:ln>
          <a:effectLst/>
        </p:spPr>
        <p:txBody>
          <a:bodyPr/>
          <a:lstStyle/>
          <a:p>
            <a:endParaRPr lang="en-US" sz="3200"/>
          </a:p>
        </p:txBody>
      </p:sp>
      <p:sp>
        <p:nvSpPr>
          <p:cNvPr id="351" name="Line 179"/>
          <p:cNvSpPr>
            <a:spLocks noChangeShapeType="1"/>
          </p:cNvSpPr>
          <p:nvPr/>
        </p:nvSpPr>
        <p:spPr bwMode="auto">
          <a:xfrm>
            <a:off x="6293672" y="4724400"/>
            <a:ext cx="201343" cy="0"/>
          </a:xfrm>
          <a:prstGeom prst="line">
            <a:avLst/>
          </a:prstGeom>
          <a:noFill/>
          <a:ln w="28575">
            <a:solidFill>
              <a:schemeClr val="tx1"/>
            </a:solidFill>
            <a:round/>
            <a:headEnd/>
            <a:tailEnd type="triangle" w="med" len="med"/>
          </a:ln>
          <a:effectLst/>
        </p:spPr>
        <p:txBody>
          <a:bodyPr/>
          <a:lstStyle/>
          <a:p>
            <a:endParaRPr lang="en-US" sz="3200"/>
          </a:p>
        </p:txBody>
      </p:sp>
      <p:sp>
        <p:nvSpPr>
          <p:cNvPr id="352" name="Line 180"/>
          <p:cNvSpPr>
            <a:spLocks noChangeShapeType="1"/>
          </p:cNvSpPr>
          <p:nvPr/>
        </p:nvSpPr>
        <p:spPr bwMode="auto">
          <a:xfrm>
            <a:off x="6092328" y="3352800"/>
            <a:ext cx="402685" cy="0"/>
          </a:xfrm>
          <a:prstGeom prst="line">
            <a:avLst/>
          </a:prstGeom>
          <a:noFill/>
          <a:ln w="28575">
            <a:solidFill>
              <a:schemeClr val="tx1"/>
            </a:solidFill>
            <a:round/>
            <a:headEnd/>
            <a:tailEnd type="triangle" w="med" len="med"/>
          </a:ln>
          <a:effectLst/>
        </p:spPr>
        <p:txBody>
          <a:bodyPr/>
          <a:lstStyle/>
          <a:p>
            <a:endParaRPr lang="en-US" sz="3200"/>
          </a:p>
        </p:txBody>
      </p:sp>
      <p:sp>
        <p:nvSpPr>
          <p:cNvPr id="353" name="Line 181"/>
          <p:cNvSpPr>
            <a:spLocks noChangeShapeType="1"/>
          </p:cNvSpPr>
          <p:nvPr/>
        </p:nvSpPr>
        <p:spPr bwMode="auto">
          <a:xfrm>
            <a:off x="6092328" y="4419600"/>
            <a:ext cx="402685" cy="0"/>
          </a:xfrm>
          <a:prstGeom prst="line">
            <a:avLst/>
          </a:prstGeom>
          <a:noFill/>
          <a:ln w="28575">
            <a:solidFill>
              <a:schemeClr val="tx1"/>
            </a:solidFill>
            <a:round/>
            <a:headEnd/>
            <a:tailEnd type="triangle" w="med" len="med"/>
          </a:ln>
          <a:effectLst/>
        </p:spPr>
        <p:txBody>
          <a:bodyPr/>
          <a:lstStyle/>
          <a:p>
            <a:endParaRPr lang="en-US" sz="3200"/>
          </a:p>
        </p:txBody>
      </p:sp>
      <p:sp>
        <p:nvSpPr>
          <p:cNvPr id="354" name="Line 182"/>
          <p:cNvSpPr>
            <a:spLocks noChangeShapeType="1"/>
          </p:cNvSpPr>
          <p:nvPr/>
        </p:nvSpPr>
        <p:spPr bwMode="auto">
          <a:xfrm>
            <a:off x="6092328" y="3352800"/>
            <a:ext cx="0" cy="3124200"/>
          </a:xfrm>
          <a:prstGeom prst="line">
            <a:avLst/>
          </a:prstGeom>
          <a:noFill/>
          <a:ln w="28575">
            <a:solidFill>
              <a:schemeClr val="tx1"/>
            </a:solidFill>
            <a:round/>
            <a:headEnd/>
            <a:tailEnd/>
          </a:ln>
          <a:effectLst/>
        </p:spPr>
        <p:txBody>
          <a:bodyPr/>
          <a:lstStyle/>
          <a:p>
            <a:endParaRPr lang="en-US" sz="3200"/>
          </a:p>
        </p:txBody>
      </p:sp>
      <p:sp>
        <p:nvSpPr>
          <p:cNvPr id="355" name="Oval 183"/>
          <p:cNvSpPr>
            <a:spLocks noChangeArrowheads="1"/>
          </p:cNvSpPr>
          <p:nvPr/>
        </p:nvSpPr>
        <p:spPr bwMode="auto">
          <a:xfrm>
            <a:off x="7199713" y="5562600"/>
            <a:ext cx="1107385" cy="533400"/>
          </a:xfrm>
          <a:prstGeom prst="ellipse">
            <a:avLst/>
          </a:prstGeom>
          <a:noFill/>
          <a:ln w="12700">
            <a:solidFill>
              <a:schemeClr val="accent1"/>
            </a:solidFill>
            <a:round/>
            <a:headEnd/>
            <a:tailEnd/>
          </a:ln>
          <a:effectLst/>
        </p:spPr>
        <p:txBody>
          <a:bodyPr wrap="none" anchor="ctr"/>
          <a:lstStyle/>
          <a:p>
            <a:endParaRPr lang="en-US" sz="3200"/>
          </a:p>
        </p:txBody>
      </p:sp>
      <p:sp>
        <p:nvSpPr>
          <p:cNvPr id="356" name="Rectangle 184"/>
          <p:cNvSpPr>
            <a:spLocks noChangeArrowheads="1"/>
          </p:cNvSpPr>
          <p:nvPr/>
        </p:nvSpPr>
        <p:spPr bwMode="auto">
          <a:xfrm>
            <a:off x="7501727" y="5648325"/>
            <a:ext cx="604028"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2000" b="1" dirty="0"/>
              <a:t>Forward</a:t>
            </a:r>
          </a:p>
          <a:p>
            <a:pPr algn="ctr" defTabSz="904875">
              <a:lnSpc>
                <a:spcPts val="1600"/>
              </a:lnSpc>
              <a:tabLst>
                <a:tab pos="452438" algn="l"/>
                <a:tab pos="904875" algn="l"/>
                <a:tab pos="1357313" algn="l"/>
              </a:tabLst>
            </a:pPr>
            <a:r>
              <a:rPr lang="en-US" sz="2000" b="1" dirty="0"/>
              <a:t>Unit</a:t>
            </a:r>
          </a:p>
        </p:txBody>
      </p:sp>
      <p:sp>
        <p:nvSpPr>
          <p:cNvPr id="357" name="Line 185"/>
          <p:cNvSpPr>
            <a:spLocks noChangeShapeType="1"/>
          </p:cNvSpPr>
          <p:nvPr/>
        </p:nvSpPr>
        <p:spPr bwMode="auto">
          <a:xfrm flipH="1">
            <a:off x="9213140" y="5334000"/>
            <a:ext cx="0" cy="381000"/>
          </a:xfrm>
          <a:prstGeom prst="line">
            <a:avLst/>
          </a:prstGeom>
          <a:noFill/>
          <a:ln w="12700">
            <a:solidFill>
              <a:schemeClr val="tx1"/>
            </a:solidFill>
            <a:round/>
            <a:headEnd/>
            <a:tailEnd/>
          </a:ln>
          <a:effectLst/>
        </p:spPr>
        <p:txBody>
          <a:bodyPr/>
          <a:lstStyle/>
          <a:p>
            <a:endParaRPr lang="en-US" sz="3200"/>
          </a:p>
        </p:txBody>
      </p:sp>
      <p:sp>
        <p:nvSpPr>
          <p:cNvPr id="358" name="Line 186"/>
          <p:cNvSpPr>
            <a:spLocks noChangeShapeType="1"/>
          </p:cNvSpPr>
          <p:nvPr/>
        </p:nvSpPr>
        <p:spPr bwMode="auto">
          <a:xfrm>
            <a:off x="8307098" y="5715000"/>
            <a:ext cx="906042" cy="0"/>
          </a:xfrm>
          <a:prstGeom prst="line">
            <a:avLst/>
          </a:prstGeom>
          <a:noFill/>
          <a:ln w="19050">
            <a:solidFill>
              <a:schemeClr val="tx1"/>
            </a:solidFill>
            <a:round/>
            <a:headEnd type="triangle" w="med" len="med"/>
            <a:tailEnd/>
          </a:ln>
          <a:effectLst/>
        </p:spPr>
        <p:txBody>
          <a:bodyPr/>
          <a:lstStyle/>
          <a:p>
            <a:endParaRPr lang="en-US" sz="3200"/>
          </a:p>
        </p:txBody>
      </p:sp>
      <p:sp>
        <p:nvSpPr>
          <p:cNvPr id="359" name="Line 187"/>
          <p:cNvSpPr>
            <a:spLocks noChangeShapeType="1"/>
          </p:cNvSpPr>
          <p:nvPr/>
        </p:nvSpPr>
        <p:spPr bwMode="auto">
          <a:xfrm>
            <a:off x="8307098" y="5867400"/>
            <a:ext cx="3020141" cy="0"/>
          </a:xfrm>
          <a:prstGeom prst="line">
            <a:avLst/>
          </a:prstGeom>
          <a:noFill/>
          <a:ln w="19050">
            <a:solidFill>
              <a:schemeClr val="tx1"/>
            </a:solidFill>
            <a:round/>
            <a:headEnd type="triangle" w="med" len="med"/>
            <a:tailEnd/>
          </a:ln>
          <a:effectLst/>
        </p:spPr>
        <p:txBody>
          <a:bodyPr/>
          <a:lstStyle/>
          <a:p>
            <a:endParaRPr lang="en-US" sz="3200"/>
          </a:p>
        </p:txBody>
      </p:sp>
      <p:sp>
        <p:nvSpPr>
          <p:cNvPr id="360" name="Line 188"/>
          <p:cNvSpPr>
            <a:spLocks noChangeShapeType="1"/>
          </p:cNvSpPr>
          <p:nvPr/>
        </p:nvSpPr>
        <p:spPr bwMode="auto">
          <a:xfrm>
            <a:off x="3374201" y="5791200"/>
            <a:ext cx="2315441" cy="0"/>
          </a:xfrm>
          <a:prstGeom prst="line">
            <a:avLst/>
          </a:prstGeom>
          <a:noFill/>
          <a:ln w="19050">
            <a:solidFill>
              <a:schemeClr val="tx1"/>
            </a:solidFill>
            <a:round/>
            <a:headEnd/>
            <a:tailEnd/>
          </a:ln>
          <a:effectLst/>
        </p:spPr>
        <p:txBody>
          <a:bodyPr/>
          <a:lstStyle/>
          <a:p>
            <a:endParaRPr lang="en-US" sz="3200"/>
          </a:p>
        </p:txBody>
      </p:sp>
      <p:sp>
        <p:nvSpPr>
          <p:cNvPr id="361" name="Line 189"/>
          <p:cNvSpPr>
            <a:spLocks noChangeShapeType="1"/>
          </p:cNvSpPr>
          <p:nvPr/>
        </p:nvSpPr>
        <p:spPr bwMode="auto">
          <a:xfrm>
            <a:off x="3374201" y="5943600"/>
            <a:ext cx="2315441" cy="0"/>
          </a:xfrm>
          <a:prstGeom prst="line">
            <a:avLst/>
          </a:prstGeom>
          <a:noFill/>
          <a:ln w="19050">
            <a:solidFill>
              <a:schemeClr val="tx1"/>
            </a:solidFill>
            <a:round/>
            <a:headEnd/>
            <a:tailEnd/>
          </a:ln>
          <a:effectLst/>
        </p:spPr>
        <p:txBody>
          <a:bodyPr/>
          <a:lstStyle/>
          <a:p>
            <a:endParaRPr lang="en-US" sz="3200"/>
          </a:p>
        </p:txBody>
      </p:sp>
      <p:sp>
        <p:nvSpPr>
          <p:cNvPr id="362" name="Line 190"/>
          <p:cNvSpPr>
            <a:spLocks noChangeShapeType="1"/>
          </p:cNvSpPr>
          <p:nvPr/>
        </p:nvSpPr>
        <p:spPr bwMode="auto">
          <a:xfrm>
            <a:off x="5890985" y="5791200"/>
            <a:ext cx="1308728" cy="0"/>
          </a:xfrm>
          <a:prstGeom prst="line">
            <a:avLst/>
          </a:prstGeom>
          <a:noFill/>
          <a:ln w="19050">
            <a:solidFill>
              <a:schemeClr val="tx1"/>
            </a:solidFill>
            <a:round/>
            <a:headEnd/>
            <a:tailEnd type="triangle" w="med" len="med"/>
          </a:ln>
          <a:effectLst/>
        </p:spPr>
        <p:txBody>
          <a:bodyPr/>
          <a:lstStyle/>
          <a:p>
            <a:endParaRPr lang="en-US" sz="3200"/>
          </a:p>
        </p:txBody>
      </p:sp>
      <p:sp>
        <p:nvSpPr>
          <p:cNvPr id="363" name="Line 191"/>
          <p:cNvSpPr>
            <a:spLocks noChangeShapeType="1"/>
          </p:cNvSpPr>
          <p:nvPr/>
        </p:nvSpPr>
        <p:spPr bwMode="auto">
          <a:xfrm>
            <a:off x="5890985" y="5943600"/>
            <a:ext cx="1308728" cy="0"/>
          </a:xfrm>
          <a:prstGeom prst="line">
            <a:avLst/>
          </a:prstGeom>
          <a:noFill/>
          <a:ln w="19050">
            <a:solidFill>
              <a:schemeClr val="tx1"/>
            </a:solidFill>
            <a:round/>
            <a:headEnd/>
            <a:tailEnd type="triangle" w="med" len="med"/>
          </a:ln>
          <a:effectLst/>
        </p:spPr>
        <p:txBody>
          <a:bodyPr/>
          <a:lstStyle/>
          <a:p>
            <a:endParaRPr lang="en-US" sz="3200"/>
          </a:p>
        </p:txBody>
      </p:sp>
      <p:sp>
        <p:nvSpPr>
          <p:cNvPr id="364" name="Line 192"/>
          <p:cNvSpPr>
            <a:spLocks noChangeShapeType="1"/>
          </p:cNvSpPr>
          <p:nvPr/>
        </p:nvSpPr>
        <p:spPr bwMode="auto">
          <a:xfrm flipH="1" flipV="1">
            <a:off x="6696356" y="3657600"/>
            <a:ext cx="1006714" cy="1905000"/>
          </a:xfrm>
          <a:prstGeom prst="line">
            <a:avLst/>
          </a:prstGeom>
          <a:noFill/>
          <a:ln w="12700">
            <a:solidFill>
              <a:schemeClr val="accent1"/>
            </a:solidFill>
            <a:round/>
            <a:headEnd/>
            <a:tailEnd type="triangle" w="med" len="med"/>
          </a:ln>
          <a:effectLst/>
        </p:spPr>
        <p:txBody>
          <a:bodyPr/>
          <a:lstStyle/>
          <a:p>
            <a:endParaRPr lang="en-US" sz="3200"/>
          </a:p>
        </p:txBody>
      </p:sp>
      <p:sp>
        <p:nvSpPr>
          <p:cNvPr id="365" name="Line 193"/>
          <p:cNvSpPr>
            <a:spLocks noChangeShapeType="1"/>
          </p:cNvSpPr>
          <p:nvPr/>
        </p:nvSpPr>
        <p:spPr bwMode="auto">
          <a:xfrm flipH="1" flipV="1">
            <a:off x="6696356" y="4724400"/>
            <a:ext cx="604028" cy="990600"/>
          </a:xfrm>
          <a:prstGeom prst="line">
            <a:avLst/>
          </a:prstGeom>
          <a:noFill/>
          <a:ln w="12700">
            <a:solidFill>
              <a:schemeClr val="accent1"/>
            </a:solidFill>
            <a:round/>
            <a:headEnd/>
            <a:tailEnd type="triangle" w="med" len="med"/>
          </a:ln>
          <a:effectLst/>
        </p:spPr>
        <p:txBody>
          <a:bodyPr/>
          <a:lstStyle/>
          <a:p>
            <a:endParaRPr lang="en-US" sz="3200"/>
          </a:p>
        </p:txBody>
      </p:sp>
      <p:sp>
        <p:nvSpPr>
          <p:cNvPr id="366" name="Line 194"/>
          <p:cNvSpPr>
            <a:spLocks noChangeShapeType="1"/>
          </p:cNvSpPr>
          <p:nvPr/>
        </p:nvSpPr>
        <p:spPr bwMode="auto">
          <a:xfrm flipH="1">
            <a:off x="5689642" y="3048000"/>
            <a:ext cx="201343" cy="304800"/>
          </a:xfrm>
          <a:prstGeom prst="line">
            <a:avLst/>
          </a:prstGeom>
          <a:noFill/>
          <a:ln w="28575" cap="rnd">
            <a:solidFill>
              <a:schemeClr val="accent2"/>
            </a:solidFill>
            <a:prstDash val="sysDot"/>
            <a:round/>
            <a:headEnd/>
            <a:tailEnd/>
          </a:ln>
          <a:effectLst/>
        </p:spPr>
        <p:txBody>
          <a:bodyPr/>
          <a:lstStyle/>
          <a:p>
            <a:endParaRPr lang="en-US" sz="3200"/>
          </a:p>
        </p:txBody>
      </p:sp>
      <p:sp>
        <p:nvSpPr>
          <p:cNvPr id="367" name="Line 195"/>
          <p:cNvSpPr>
            <a:spLocks noChangeShapeType="1"/>
          </p:cNvSpPr>
          <p:nvPr/>
        </p:nvSpPr>
        <p:spPr bwMode="auto">
          <a:xfrm flipH="1">
            <a:off x="8709783" y="4191000"/>
            <a:ext cx="201343" cy="762000"/>
          </a:xfrm>
          <a:prstGeom prst="line">
            <a:avLst/>
          </a:prstGeom>
          <a:noFill/>
          <a:ln w="28575" cap="rnd">
            <a:solidFill>
              <a:schemeClr val="accent2"/>
            </a:solidFill>
            <a:prstDash val="sysDot"/>
            <a:round/>
            <a:headEnd/>
            <a:tailEnd/>
          </a:ln>
          <a:effectLst/>
        </p:spPr>
        <p:txBody>
          <a:bodyPr/>
          <a:lstStyle/>
          <a:p>
            <a:endParaRPr lang="en-US" sz="3200"/>
          </a:p>
        </p:txBody>
      </p:sp>
      <p:sp>
        <p:nvSpPr>
          <p:cNvPr id="368" name="Line 196"/>
          <p:cNvSpPr>
            <a:spLocks noChangeShapeType="1"/>
          </p:cNvSpPr>
          <p:nvPr/>
        </p:nvSpPr>
        <p:spPr bwMode="auto">
          <a:xfrm>
            <a:off x="4783600" y="2057400"/>
            <a:ext cx="604028" cy="0"/>
          </a:xfrm>
          <a:prstGeom prst="line">
            <a:avLst/>
          </a:prstGeom>
          <a:noFill/>
          <a:ln w="12700">
            <a:solidFill>
              <a:schemeClr val="accent1"/>
            </a:solidFill>
            <a:round/>
            <a:headEnd/>
            <a:tailEnd/>
          </a:ln>
          <a:effectLst/>
        </p:spPr>
        <p:txBody>
          <a:bodyPr/>
          <a:lstStyle/>
          <a:p>
            <a:endParaRPr lang="en-US" sz="3200"/>
          </a:p>
        </p:txBody>
      </p:sp>
      <p:sp>
        <p:nvSpPr>
          <p:cNvPr id="369" name="Line 197"/>
          <p:cNvSpPr>
            <a:spLocks noChangeShapeType="1"/>
          </p:cNvSpPr>
          <p:nvPr/>
        </p:nvSpPr>
        <p:spPr bwMode="auto">
          <a:xfrm>
            <a:off x="5387628" y="16002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370" name="Line 198"/>
          <p:cNvSpPr>
            <a:spLocks noChangeShapeType="1"/>
          </p:cNvSpPr>
          <p:nvPr/>
        </p:nvSpPr>
        <p:spPr bwMode="auto">
          <a:xfrm>
            <a:off x="5387628" y="19050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371" name="Line 199"/>
          <p:cNvSpPr>
            <a:spLocks noChangeShapeType="1"/>
          </p:cNvSpPr>
          <p:nvPr/>
        </p:nvSpPr>
        <p:spPr bwMode="auto">
          <a:xfrm>
            <a:off x="5387628" y="2133600"/>
            <a:ext cx="302014" cy="0"/>
          </a:xfrm>
          <a:prstGeom prst="line">
            <a:avLst/>
          </a:prstGeom>
          <a:noFill/>
          <a:ln w="12700">
            <a:solidFill>
              <a:schemeClr val="accent1"/>
            </a:solidFill>
            <a:round/>
            <a:headEnd/>
            <a:tailEnd type="triangle" w="med" len="med"/>
          </a:ln>
          <a:effectLst/>
        </p:spPr>
        <p:txBody>
          <a:bodyPr/>
          <a:lstStyle/>
          <a:p>
            <a:endParaRPr lang="en-US" sz="3200"/>
          </a:p>
        </p:txBody>
      </p:sp>
      <p:sp>
        <p:nvSpPr>
          <p:cNvPr id="372" name="Line 216"/>
          <p:cNvSpPr>
            <a:spLocks noChangeShapeType="1"/>
          </p:cNvSpPr>
          <p:nvPr/>
        </p:nvSpPr>
        <p:spPr bwMode="auto">
          <a:xfrm>
            <a:off x="5387628" y="1600200"/>
            <a:ext cx="0" cy="533400"/>
          </a:xfrm>
          <a:prstGeom prst="line">
            <a:avLst/>
          </a:prstGeom>
          <a:noFill/>
          <a:ln w="12700">
            <a:solidFill>
              <a:schemeClr val="accent1"/>
            </a:solidFill>
            <a:round/>
            <a:headEnd/>
            <a:tailEnd/>
          </a:ln>
          <a:effectLst/>
        </p:spPr>
        <p:txBody>
          <a:bodyPr/>
          <a:lstStyle/>
          <a:p>
            <a:endParaRPr lang="en-US" sz="3200"/>
          </a:p>
        </p:txBody>
      </p:sp>
      <p:sp>
        <p:nvSpPr>
          <p:cNvPr id="373" name="Line 217"/>
          <p:cNvSpPr>
            <a:spLocks noChangeShapeType="1"/>
          </p:cNvSpPr>
          <p:nvPr/>
        </p:nvSpPr>
        <p:spPr bwMode="auto">
          <a:xfrm>
            <a:off x="5890985" y="4953000"/>
            <a:ext cx="1006714" cy="0"/>
          </a:xfrm>
          <a:prstGeom prst="line">
            <a:avLst/>
          </a:prstGeom>
          <a:noFill/>
          <a:ln w="28575">
            <a:solidFill>
              <a:schemeClr val="tx1"/>
            </a:solidFill>
            <a:round/>
            <a:headEnd/>
            <a:tailEnd/>
          </a:ln>
          <a:effectLst/>
        </p:spPr>
        <p:txBody>
          <a:bodyPr/>
          <a:lstStyle/>
          <a:p>
            <a:endParaRPr lang="en-US" sz="3200"/>
          </a:p>
        </p:txBody>
      </p:sp>
      <p:sp>
        <p:nvSpPr>
          <p:cNvPr id="374" name="Line 224"/>
          <p:cNvSpPr>
            <a:spLocks noChangeShapeType="1"/>
          </p:cNvSpPr>
          <p:nvPr/>
        </p:nvSpPr>
        <p:spPr bwMode="auto">
          <a:xfrm>
            <a:off x="8911126" y="2133600"/>
            <a:ext cx="2013427" cy="533400"/>
          </a:xfrm>
          <a:prstGeom prst="line">
            <a:avLst/>
          </a:prstGeom>
          <a:noFill/>
          <a:ln w="12700">
            <a:solidFill>
              <a:schemeClr val="accent1"/>
            </a:solidFill>
            <a:round/>
            <a:headEnd/>
            <a:tailEnd type="triangle" w="med" len="med"/>
          </a:ln>
          <a:effectLst/>
        </p:spPr>
        <p:txBody>
          <a:bodyPr/>
          <a:lstStyle/>
          <a:p>
            <a:endParaRPr lang="en-US" sz="3200"/>
          </a:p>
        </p:txBody>
      </p:sp>
      <p:grpSp>
        <p:nvGrpSpPr>
          <p:cNvPr id="375" name="Group 266"/>
          <p:cNvGrpSpPr>
            <a:grpSpLocks/>
          </p:cNvGrpSpPr>
          <p:nvPr/>
        </p:nvGrpSpPr>
        <p:grpSpPr bwMode="auto">
          <a:xfrm>
            <a:off x="253389" y="914400"/>
            <a:ext cx="10167807" cy="3505200"/>
            <a:chOff x="96" y="576"/>
            <a:chExt cx="4848" cy="2208"/>
          </a:xfrm>
        </p:grpSpPr>
        <p:sp>
          <p:nvSpPr>
            <p:cNvPr id="376" name="Line 267"/>
            <p:cNvSpPr>
              <a:spLocks noChangeShapeType="1"/>
            </p:cNvSpPr>
            <p:nvPr/>
          </p:nvSpPr>
          <p:spPr bwMode="auto">
            <a:xfrm>
              <a:off x="96" y="816"/>
              <a:ext cx="0" cy="1536"/>
            </a:xfrm>
            <a:prstGeom prst="line">
              <a:avLst/>
            </a:prstGeom>
            <a:noFill/>
            <a:ln w="28575">
              <a:solidFill>
                <a:schemeClr val="tx1"/>
              </a:solidFill>
              <a:round/>
              <a:headEnd/>
              <a:tailEnd/>
            </a:ln>
            <a:effectLst/>
          </p:spPr>
          <p:txBody>
            <a:bodyPr/>
            <a:lstStyle/>
            <a:p>
              <a:endParaRPr lang="en-US" sz="3200"/>
            </a:p>
          </p:txBody>
        </p:sp>
        <p:sp>
          <p:nvSpPr>
            <p:cNvPr id="377" name="AutoShape 268"/>
            <p:cNvSpPr>
              <a:spLocks noChangeArrowheads="1"/>
            </p:cNvSpPr>
            <p:nvPr/>
          </p:nvSpPr>
          <p:spPr bwMode="auto">
            <a:xfrm rot="5400000" flipH="1">
              <a:off x="720" y="85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378" name="Line 269"/>
            <p:cNvSpPr>
              <a:spLocks noChangeShapeType="1"/>
            </p:cNvSpPr>
            <p:nvPr/>
          </p:nvSpPr>
          <p:spPr bwMode="auto">
            <a:xfrm flipH="1">
              <a:off x="96" y="816"/>
              <a:ext cx="384" cy="0"/>
            </a:xfrm>
            <a:prstGeom prst="line">
              <a:avLst/>
            </a:prstGeom>
            <a:noFill/>
            <a:ln w="28575">
              <a:solidFill>
                <a:schemeClr val="tx1"/>
              </a:solidFill>
              <a:round/>
              <a:headEnd/>
              <a:tailEnd/>
            </a:ln>
            <a:effectLst/>
          </p:spPr>
          <p:txBody>
            <a:bodyPr/>
            <a:lstStyle/>
            <a:p>
              <a:endParaRPr lang="en-US" sz="3200"/>
            </a:p>
          </p:txBody>
        </p:sp>
        <p:sp>
          <p:nvSpPr>
            <p:cNvPr id="379" name="Rectangle 270"/>
            <p:cNvSpPr>
              <a:spLocks noChangeArrowheads="1"/>
            </p:cNvSpPr>
            <p:nvPr/>
          </p:nvSpPr>
          <p:spPr bwMode="auto">
            <a:xfrm flipH="1">
              <a:off x="912" y="94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2400"/>
            </a:p>
          </p:txBody>
        </p:sp>
        <p:sp>
          <p:nvSpPr>
            <p:cNvPr id="380" name="Rectangle 271"/>
            <p:cNvSpPr>
              <a:spLocks noChangeArrowheads="1"/>
            </p:cNvSpPr>
            <p:nvPr/>
          </p:nvSpPr>
          <p:spPr bwMode="auto">
            <a:xfrm flipH="1">
              <a:off x="912" y="70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2400"/>
            </a:p>
          </p:txBody>
        </p:sp>
        <p:sp>
          <p:nvSpPr>
            <p:cNvPr id="381" name="Line 272"/>
            <p:cNvSpPr>
              <a:spLocks noChangeShapeType="1"/>
            </p:cNvSpPr>
            <p:nvPr/>
          </p:nvSpPr>
          <p:spPr bwMode="auto">
            <a:xfrm flipH="1">
              <a:off x="1008" y="816"/>
              <a:ext cx="3360" cy="0"/>
            </a:xfrm>
            <a:prstGeom prst="line">
              <a:avLst/>
            </a:prstGeom>
            <a:noFill/>
            <a:ln w="28575">
              <a:solidFill>
                <a:schemeClr val="tx1"/>
              </a:solidFill>
              <a:round/>
              <a:headEnd/>
              <a:tailEnd type="triangle" w="med" len="med"/>
            </a:ln>
            <a:effectLst/>
          </p:spPr>
          <p:txBody>
            <a:bodyPr/>
            <a:lstStyle/>
            <a:p>
              <a:endParaRPr lang="en-US" sz="3200"/>
            </a:p>
          </p:txBody>
        </p:sp>
        <p:sp>
          <p:nvSpPr>
            <p:cNvPr id="382" name="Line 273"/>
            <p:cNvSpPr>
              <a:spLocks noChangeShapeType="1"/>
            </p:cNvSpPr>
            <p:nvPr/>
          </p:nvSpPr>
          <p:spPr bwMode="auto">
            <a:xfrm>
              <a:off x="1008" y="1008"/>
              <a:ext cx="240" cy="0"/>
            </a:xfrm>
            <a:prstGeom prst="line">
              <a:avLst/>
            </a:prstGeom>
            <a:noFill/>
            <a:ln w="28575">
              <a:solidFill>
                <a:schemeClr val="tx1"/>
              </a:solidFill>
              <a:round/>
              <a:headEnd type="triangle" w="med" len="med"/>
              <a:tailEnd/>
            </a:ln>
            <a:effectLst/>
          </p:spPr>
          <p:txBody>
            <a:bodyPr/>
            <a:lstStyle/>
            <a:p>
              <a:endParaRPr lang="en-US" sz="3200"/>
            </a:p>
          </p:txBody>
        </p:sp>
        <p:sp>
          <p:nvSpPr>
            <p:cNvPr id="383" name="Line 274"/>
            <p:cNvSpPr>
              <a:spLocks noChangeShapeType="1"/>
            </p:cNvSpPr>
            <p:nvPr/>
          </p:nvSpPr>
          <p:spPr bwMode="auto">
            <a:xfrm>
              <a:off x="4368" y="816"/>
              <a:ext cx="0" cy="864"/>
            </a:xfrm>
            <a:prstGeom prst="line">
              <a:avLst/>
            </a:prstGeom>
            <a:noFill/>
            <a:ln w="28575">
              <a:solidFill>
                <a:schemeClr val="tx1"/>
              </a:solidFill>
              <a:round/>
              <a:headEnd/>
              <a:tailEnd/>
            </a:ln>
            <a:effectLst/>
          </p:spPr>
          <p:txBody>
            <a:bodyPr/>
            <a:lstStyle/>
            <a:p>
              <a:endParaRPr lang="en-US" sz="3200"/>
            </a:p>
          </p:txBody>
        </p:sp>
        <p:sp>
          <p:nvSpPr>
            <p:cNvPr id="384" name="Line 275"/>
            <p:cNvSpPr>
              <a:spLocks noChangeShapeType="1"/>
            </p:cNvSpPr>
            <p:nvPr/>
          </p:nvSpPr>
          <p:spPr bwMode="auto">
            <a:xfrm>
              <a:off x="4224" y="1872"/>
              <a:ext cx="144" cy="0"/>
            </a:xfrm>
            <a:prstGeom prst="line">
              <a:avLst/>
            </a:prstGeom>
            <a:noFill/>
            <a:ln w="12700">
              <a:solidFill>
                <a:schemeClr val="accent1"/>
              </a:solidFill>
              <a:round/>
              <a:headEnd/>
              <a:tailEnd/>
            </a:ln>
            <a:effectLst/>
          </p:spPr>
          <p:txBody>
            <a:bodyPr/>
            <a:lstStyle/>
            <a:p>
              <a:endParaRPr lang="en-US" sz="3200"/>
            </a:p>
          </p:txBody>
        </p:sp>
        <p:sp>
          <p:nvSpPr>
            <p:cNvPr id="385" name="AutoShape 276"/>
            <p:cNvSpPr>
              <a:spLocks noChangeArrowheads="1"/>
            </p:cNvSpPr>
            <p:nvPr/>
          </p:nvSpPr>
          <p:spPr bwMode="auto">
            <a:xfrm>
              <a:off x="4608" y="1632"/>
              <a:ext cx="240" cy="192"/>
            </a:xfrm>
            <a:prstGeom prst="flowChartDelay">
              <a:avLst/>
            </a:prstGeom>
            <a:noFill/>
            <a:ln w="12700">
              <a:solidFill>
                <a:schemeClr val="accent1"/>
              </a:solidFill>
              <a:miter lim="800000"/>
              <a:headEnd/>
              <a:tailEnd/>
            </a:ln>
            <a:effectLst/>
          </p:spPr>
          <p:txBody>
            <a:bodyPr wrap="none" anchor="ctr"/>
            <a:lstStyle/>
            <a:p>
              <a:endParaRPr lang="en-US" sz="3200"/>
            </a:p>
          </p:txBody>
        </p:sp>
        <p:sp>
          <p:nvSpPr>
            <p:cNvPr id="386" name="Line 277"/>
            <p:cNvSpPr>
              <a:spLocks noChangeShapeType="1"/>
            </p:cNvSpPr>
            <p:nvPr/>
          </p:nvSpPr>
          <p:spPr bwMode="auto">
            <a:xfrm flipV="1">
              <a:off x="4368" y="1776"/>
              <a:ext cx="240" cy="0"/>
            </a:xfrm>
            <a:prstGeom prst="line">
              <a:avLst/>
            </a:prstGeom>
            <a:noFill/>
            <a:ln w="12700">
              <a:solidFill>
                <a:schemeClr val="accent1"/>
              </a:solidFill>
              <a:round/>
              <a:headEnd/>
              <a:tailEnd/>
            </a:ln>
            <a:effectLst/>
          </p:spPr>
          <p:txBody>
            <a:bodyPr/>
            <a:lstStyle/>
            <a:p>
              <a:endParaRPr lang="en-US" sz="3200"/>
            </a:p>
          </p:txBody>
        </p:sp>
        <p:sp>
          <p:nvSpPr>
            <p:cNvPr id="387" name="Line 278"/>
            <p:cNvSpPr>
              <a:spLocks noChangeShapeType="1"/>
            </p:cNvSpPr>
            <p:nvPr/>
          </p:nvSpPr>
          <p:spPr bwMode="auto">
            <a:xfrm>
              <a:off x="4368" y="1776"/>
              <a:ext cx="0" cy="96"/>
            </a:xfrm>
            <a:prstGeom prst="line">
              <a:avLst/>
            </a:prstGeom>
            <a:noFill/>
            <a:ln w="12700">
              <a:solidFill>
                <a:schemeClr val="accent1"/>
              </a:solidFill>
              <a:round/>
              <a:headEnd/>
              <a:tailEnd/>
            </a:ln>
            <a:effectLst/>
          </p:spPr>
          <p:txBody>
            <a:bodyPr/>
            <a:lstStyle/>
            <a:p>
              <a:endParaRPr lang="en-US" sz="3200"/>
            </a:p>
          </p:txBody>
        </p:sp>
        <p:sp>
          <p:nvSpPr>
            <p:cNvPr id="388" name="Rectangle 279"/>
            <p:cNvSpPr>
              <a:spLocks noChangeArrowheads="1"/>
            </p:cNvSpPr>
            <p:nvPr/>
          </p:nvSpPr>
          <p:spPr bwMode="auto">
            <a:xfrm>
              <a:off x="4404" y="1446"/>
              <a:ext cx="336" cy="192"/>
            </a:xfrm>
            <a:prstGeom prst="rect">
              <a:avLst/>
            </a:prstGeom>
            <a:noFill/>
            <a:ln w="12700">
              <a:noFill/>
              <a:miter lim="800000"/>
              <a:headEnd/>
              <a:tailEnd/>
            </a:ln>
            <a:effectLst/>
          </p:spPr>
          <p:txBody>
            <a:bodyPr wrap="none" lIns="19050" tIns="26988" rIns="19050" bIns="26988"/>
            <a:lstStyle/>
            <a:p>
              <a:pPr algn="ctr"/>
              <a:r>
                <a:rPr lang="en-US" sz="2000" b="1" dirty="0"/>
                <a:t>Branch</a:t>
              </a:r>
            </a:p>
          </p:txBody>
        </p:sp>
        <p:sp>
          <p:nvSpPr>
            <p:cNvPr id="389" name="Line 280"/>
            <p:cNvSpPr>
              <a:spLocks noChangeShapeType="1"/>
            </p:cNvSpPr>
            <p:nvPr/>
          </p:nvSpPr>
          <p:spPr bwMode="auto">
            <a:xfrm>
              <a:off x="4368" y="1672"/>
              <a:ext cx="240" cy="8"/>
            </a:xfrm>
            <a:prstGeom prst="line">
              <a:avLst/>
            </a:prstGeom>
            <a:noFill/>
            <a:ln w="12700">
              <a:solidFill>
                <a:schemeClr val="accent1"/>
              </a:solidFill>
              <a:round/>
              <a:headEnd/>
              <a:tailEnd/>
            </a:ln>
            <a:effectLst/>
          </p:spPr>
          <p:txBody>
            <a:bodyPr/>
            <a:lstStyle/>
            <a:p>
              <a:endParaRPr lang="en-US" sz="3200"/>
            </a:p>
          </p:txBody>
        </p:sp>
        <p:sp>
          <p:nvSpPr>
            <p:cNvPr id="390" name="Line 281"/>
            <p:cNvSpPr>
              <a:spLocks noChangeShapeType="1"/>
            </p:cNvSpPr>
            <p:nvPr/>
          </p:nvSpPr>
          <p:spPr bwMode="auto">
            <a:xfrm>
              <a:off x="4944" y="576"/>
              <a:ext cx="0" cy="1152"/>
            </a:xfrm>
            <a:prstGeom prst="line">
              <a:avLst/>
            </a:prstGeom>
            <a:noFill/>
            <a:ln w="12700">
              <a:solidFill>
                <a:schemeClr val="accent1"/>
              </a:solidFill>
              <a:round/>
              <a:headEnd/>
              <a:tailEnd/>
            </a:ln>
            <a:effectLst/>
          </p:spPr>
          <p:txBody>
            <a:bodyPr/>
            <a:lstStyle/>
            <a:p>
              <a:endParaRPr lang="en-US" sz="3200"/>
            </a:p>
          </p:txBody>
        </p:sp>
        <p:sp>
          <p:nvSpPr>
            <p:cNvPr id="391" name="Line 282"/>
            <p:cNvSpPr>
              <a:spLocks noChangeShapeType="1"/>
            </p:cNvSpPr>
            <p:nvPr/>
          </p:nvSpPr>
          <p:spPr bwMode="auto">
            <a:xfrm>
              <a:off x="912" y="576"/>
              <a:ext cx="4032" cy="0"/>
            </a:xfrm>
            <a:prstGeom prst="line">
              <a:avLst/>
            </a:prstGeom>
            <a:noFill/>
            <a:ln w="12700">
              <a:solidFill>
                <a:schemeClr val="accent1"/>
              </a:solidFill>
              <a:round/>
              <a:headEnd/>
              <a:tailEnd/>
            </a:ln>
            <a:effectLst/>
          </p:spPr>
          <p:txBody>
            <a:bodyPr/>
            <a:lstStyle/>
            <a:p>
              <a:endParaRPr lang="en-US" sz="3200"/>
            </a:p>
          </p:txBody>
        </p:sp>
        <p:sp>
          <p:nvSpPr>
            <p:cNvPr id="392" name="Rectangle 283"/>
            <p:cNvSpPr>
              <a:spLocks noChangeArrowheads="1"/>
            </p:cNvSpPr>
            <p:nvPr/>
          </p:nvSpPr>
          <p:spPr bwMode="auto">
            <a:xfrm>
              <a:off x="4560" y="576"/>
              <a:ext cx="336" cy="192"/>
            </a:xfrm>
            <a:prstGeom prst="rect">
              <a:avLst/>
            </a:prstGeom>
            <a:noFill/>
            <a:ln w="12700">
              <a:noFill/>
              <a:miter lim="800000"/>
              <a:headEnd/>
              <a:tailEnd/>
            </a:ln>
            <a:effectLst/>
          </p:spPr>
          <p:txBody>
            <a:bodyPr wrap="none" lIns="19050" tIns="26988" rIns="19050" bIns="26988"/>
            <a:lstStyle/>
            <a:p>
              <a:pPr algn="ctr"/>
              <a:r>
                <a:rPr lang="en-US" sz="2000" b="1"/>
                <a:t>PCSrc</a:t>
              </a:r>
            </a:p>
          </p:txBody>
        </p:sp>
        <p:sp>
          <p:nvSpPr>
            <p:cNvPr id="393" name="Line 284"/>
            <p:cNvSpPr>
              <a:spLocks noChangeShapeType="1"/>
            </p:cNvSpPr>
            <p:nvPr/>
          </p:nvSpPr>
          <p:spPr bwMode="auto">
            <a:xfrm>
              <a:off x="912" y="576"/>
              <a:ext cx="0" cy="178"/>
            </a:xfrm>
            <a:prstGeom prst="line">
              <a:avLst/>
            </a:prstGeom>
            <a:noFill/>
            <a:ln w="12700">
              <a:solidFill>
                <a:schemeClr val="accent1"/>
              </a:solidFill>
              <a:round/>
              <a:headEnd/>
              <a:tailEnd/>
            </a:ln>
            <a:effectLst/>
          </p:spPr>
          <p:txBody>
            <a:bodyPr/>
            <a:lstStyle/>
            <a:p>
              <a:endParaRPr lang="en-US" sz="3200"/>
            </a:p>
          </p:txBody>
        </p:sp>
        <p:sp>
          <p:nvSpPr>
            <p:cNvPr id="394" name="Oval 285"/>
            <p:cNvSpPr>
              <a:spLocks noChangeArrowheads="1"/>
            </p:cNvSpPr>
            <p:nvPr/>
          </p:nvSpPr>
          <p:spPr bwMode="auto">
            <a:xfrm>
              <a:off x="3408" y="1632"/>
              <a:ext cx="288" cy="336"/>
            </a:xfrm>
            <a:prstGeom prst="ellipse">
              <a:avLst/>
            </a:prstGeom>
            <a:noFill/>
            <a:ln w="12700">
              <a:solidFill>
                <a:schemeClr val="tx1"/>
              </a:solidFill>
              <a:round/>
              <a:headEnd/>
              <a:tailEnd/>
            </a:ln>
            <a:effectLst/>
          </p:spPr>
          <p:txBody>
            <a:bodyPr wrap="none" anchor="ctr"/>
            <a:lstStyle/>
            <a:p>
              <a:endParaRPr lang="en-US" sz="3200"/>
            </a:p>
          </p:txBody>
        </p:sp>
        <p:sp>
          <p:nvSpPr>
            <p:cNvPr id="395" name="Rectangle 286"/>
            <p:cNvSpPr>
              <a:spLocks noChangeArrowheads="1"/>
            </p:cNvSpPr>
            <p:nvPr/>
          </p:nvSpPr>
          <p:spPr bwMode="auto">
            <a:xfrm>
              <a:off x="3414" y="1680"/>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2000" b="1" dirty="0">
                  <a:solidFill>
                    <a:srgbClr val="000000"/>
                  </a:solidFill>
                </a:rPr>
                <a:t>Shift</a:t>
              </a:r>
            </a:p>
            <a:p>
              <a:pPr algn="ctr" defTabSz="904875">
                <a:lnSpc>
                  <a:spcPts val="1600"/>
                </a:lnSpc>
                <a:tabLst>
                  <a:tab pos="452438" algn="l"/>
                  <a:tab pos="904875" algn="l"/>
                  <a:tab pos="1357313" algn="l"/>
                </a:tabLst>
              </a:pPr>
              <a:r>
                <a:rPr lang="en-US" sz="2000" b="1" dirty="0">
                  <a:solidFill>
                    <a:srgbClr val="000000"/>
                  </a:solidFill>
                </a:rPr>
                <a:t>left 2</a:t>
              </a:r>
            </a:p>
          </p:txBody>
        </p:sp>
        <p:sp>
          <p:nvSpPr>
            <p:cNvPr id="396" name="Line 287"/>
            <p:cNvSpPr>
              <a:spLocks noChangeShapeType="1"/>
            </p:cNvSpPr>
            <p:nvPr/>
          </p:nvSpPr>
          <p:spPr bwMode="auto">
            <a:xfrm>
              <a:off x="3264" y="1824"/>
              <a:ext cx="144" cy="0"/>
            </a:xfrm>
            <a:prstGeom prst="line">
              <a:avLst/>
            </a:prstGeom>
            <a:noFill/>
            <a:ln w="28575">
              <a:solidFill>
                <a:schemeClr val="tx1"/>
              </a:solidFill>
              <a:round/>
              <a:headEnd/>
              <a:tailEnd type="triangle" w="med" len="med"/>
            </a:ln>
            <a:effectLst/>
          </p:spPr>
          <p:txBody>
            <a:bodyPr/>
            <a:lstStyle/>
            <a:p>
              <a:endParaRPr lang="en-US" sz="3200"/>
            </a:p>
          </p:txBody>
        </p:sp>
        <p:grpSp>
          <p:nvGrpSpPr>
            <p:cNvPr id="397" name="Group 288"/>
            <p:cNvGrpSpPr>
              <a:grpSpLocks/>
            </p:cNvGrpSpPr>
            <p:nvPr/>
          </p:nvGrpSpPr>
          <p:grpSpPr bwMode="auto">
            <a:xfrm>
              <a:off x="3840" y="1392"/>
              <a:ext cx="192" cy="576"/>
              <a:chOff x="1392" y="2880"/>
              <a:chExt cx="288" cy="480"/>
            </a:xfrm>
          </p:grpSpPr>
          <p:sp>
            <p:nvSpPr>
              <p:cNvPr id="408" name="Line 28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sz="3200"/>
              </a:p>
            </p:txBody>
          </p:sp>
          <p:sp>
            <p:nvSpPr>
              <p:cNvPr id="409" name="Line 29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sz="3200"/>
              </a:p>
            </p:txBody>
          </p:sp>
          <p:sp>
            <p:nvSpPr>
              <p:cNvPr id="410" name="Line 29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sz="3200"/>
              </a:p>
            </p:txBody>
          </p:sp>
          <p:sp>
            <p:nvSpPr>
              <p:cNvPr id="411" name="Line 29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sz="3200"/>
              </a:p>
            </p:txBody>
          </p:sp>
          <p:sp>
            <p:nvSpPr>
              <p:cNvPr id="412" name="Line 29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sz="3200"/>
              </a:p>
            </p:txBody>
          </p:sp>
          <p:sp>
            <p:nvSpPr>
              <p:cNvPr id="413" name="Line 29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sz="3200"/>
              </a:p>
            </p:txBody>
          </p:sp>
          <p:sp>
            <p:nvSpPr>
              <p:cNvPr id="414" name="Line 29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sz="3200"/>
              </a:p>
            </p:txBody>
          </p:sp>
        </p:grpSp>
        <p:sp>
          <p:nvSpPr>
            <p:cNvPr id="398" name="Text Box 296"/>
            <p:cNvSpPr txBox="1">
              <a:spLocks noChangeArrowheads="1"/>
            </p:cNvSpPr>
            <p:nvPr/>
          </p:nvSpPr>
          <p:spPr bwMode="auto">
            <a:xfrm>
              <a:off x="3792" y="1564"/>
              <a:ext cx="294" cy="252"/>
            </a:xfrm>
            <a:prstGeom prst="rect">
              <a:avLst/>
            </a:prstGeom>
            <a:noFill/>
            <a:ln w="12700">
              <a:noFill/>
              <a:miter lim="800000"/>
              <a:headEnd/>
              <a:tailEnd/>
            </a:ln>
            <a:effectLst/>
          </p:spPr>
          <p:txBody>
            <a:bodyPr wrap="none">
              <a:spAutoFit/>
            </a:bodyPr>
            <a:lstStyle/>
            <a:p>
              <a:r>
                <a:rPr lang="en-US" sz="2000" b="1" dirty="0"/>
                <a:t>Add</a:t>
              </a:r>
            </a:p>
          </p:txBody>
        </p:sp>
        <p:sp>
          <p:nvSpPr>
            <p:cNvPr id="399" name="Line 297"/>
            <p:cNvSpPr>
              <a:spLocks noChangeShapeType="1"/>
            </p:cNvSpPr>
            <p:nvPr/>
          </p:nvSpPr>
          <p:spPr bwMode="auto">
            <a:xfrm>
              <a:off x="3687" y="1824"/>
              <a:ext cx="144" cy="0"/>
            </a:xfrm>
            <a:prstGeom prst="line">
              <a:avLst/>
            </a:prstGeom>
            <a:noFill/>
            <a:ln w="28575">
              <a:solidFill>
                <a:schemeClr val="tx1"/>
              </a:solidFill>
              <a:round/>
              <a:headEnd/>
              <a:tailEnd type="triangle" w="med" len="med"/>
            </a:ln>
            <a:effectLst/>
          </p:spPr>
          <p:txBody>
            <a:bodyPr/>
            <a:lstStyle/>
            <a:p>
              <a:endParaRPr lang="en-US" sz="3200"/>
            </a:p>
          </p:txBody>
        </p:sp>
        <p:sp>
          <p:nvSpPr>
            <p:cNvPr id="400" name="Line 298"/>
            <p:cNvSpPr>
              <a:spLocks noChangeShapeType="1"/>
            </p:cNvSpPr>
            <p:nvPr/>
          </p:nvSpPr>
          <p:spPr bwMode="auto">
            <a:xfrm>
              <a:off x="1248" y="1536"/>
              <a:ext cx="144" cy="0"/>
            </a:xfrm>
            <a:prstGeom prst="line">
              <a:avLst/>
            </a:prstGeom>
            <a:noFill/>
            <a:ln w="28575">
              <a:solidFill>
                <a:schemeClr val="tx1"/>
              </a:solidFill>
              <a:round/>
              <a:headEnd/>
              <a:tailEnd/>
            </a:ln>
            <a:effectLst/>
          </p:spPr>
          <p:txBody>
            <a:bodyPr/>
            <a:lstStyle/>
            <a:p>
              <a:endParaRPr lang="en-US" sz="3200"/>
            </a:p>
          </p:txBody>
        </p:sp>
        <p:sp>
          <p:nvSpPr>
            <p:cNvPr id="401" name="Line 299"/>
            <p:cNvSpPr>
              <a:spLocks noChangeShapeType="1"/>
            </p:cNvSpPr>
            <p:nvPr/>
          </p:nvSpPr>
          <p:spPr bwMode="auto">
            <a:xfrm>
              <a:off x="1488" y="1536"/>
              <a:ext cx="1200" cy="0"/>
            </a:xfrm>
            <a:prstGeom prst="line">
              <a:avLst/>
            </a:prstGeom>
            <a:noFill/>
            <a:ln w="28575">
              <a:solidFill>
                <a:schemeClr val="tx1"/>
              </a:solidFill>
              <a:round/>
              <a:headEnd/>
              <a:tailEnd/>
            </a:ln>
            <a:effectLst/>
          </p:spPr>
          <p:txBody>
            <a:bodyPr/>
            <a:lstStyle/>
            <a:p>
              <a:endParaRPr lang="en-US" sz="3200"/>
            </a:p>
          </p:txBody>
        </p:sp>
        <p:sp>
          <p:nvSpPr>
            <p:cNvPr id="402" name="Line 300"/>
            <p:cNvSpPr>
              <a:spLocks noChangeShapeType="1"/>
            </p:cNvSpPr>
            <p:nvPr/>
          </p:nvSpPr>
          <p:spPr bwMode="auto">
            <a:xfrm>
              <a:off x="4032" y="1680"/>
              <a:ext cx="96" cy="0"/>
            </a:xfrm>
            <a:prstGeom prst="line">
              <a:avLst/>
            </a:prstGeom>
            <a:noFill/>
            <a:ln w="28575">
              <a:solidFill>
                <a:schemeClr val="tx1"/>
              </a:solidFill>
              <a:round/>
              <a:headEnd/>
              <a:tailEnd/>
            </a:ln>
            <a:effectLst/>
          </p:spPr>
          <p:txBody>
            <a:bodyPr/>
            <a:lstStyle/>
            <a:p>
              <a:endParaRPr lang="en-US" sz="3200"/>
            </a:p>
          </p:txBody>
        </p:sp>
        <p:sp>
          <p:nvSpPr>
            <p:cNvPr id="403" name="Line 301"/>
            <p:cNvSpPr>
              <a:spLocks noChangeShapeType="1"/>
            </p:cNvSpPr>
            <p:nvPr/>
          </p:nvSpPr>
          <p:spPr bwMode="auto">
            <a:xfrm flipV="1">
              <a:off x="3264" y="1824"/>
              <a:ext cx="0" cy="960"/>
            </a:xfrm>
            <a:prstGeom prst="line">
              <a:avLst/>
            </a:prstGeom>
            <a:noFill/>
            <a:ln w="28575">
              <a:solidFill>
                <a:schemeClr val="tx1"/>
              </a:solidFill>
              <a:round/>
              <a:headEnd/>
              <a:tailEnd/>
            </a:ln>
            <a:effectLst/>
          </p:spPr>
          <p:txBody>
            <a:bodyPr/>
            <a:lstStyle/>
            <a:p>
              <a:endParaRPr lang="en-US" sz="3200"/>
            </a:p>
          </p:txBody>
        </p:sp>
        <p:sp>
          <p:nvSpPr>
            <p:cNvPr id="404" name="Line 302"/>
            <p:cNvSpPr>
              <a:spLocks noChangeShapeType="1"/>
            </p:cNvSpPr>
            <p:nvPr/>
          </p:nvSpPr>
          <p:spPr bwMode="auto">
            <a:xfrm>
              <a:off x="2784" y="1536"/>
              <a:ext cx="1056" cy="0"/>
            </a:xfrm>
            <a:prstGeom prst="line">
              <a:avLst/>
            </a:prstGeom>
            <a:noFill/>
            <a:ln w="28575">
              <a:solidFill>
                <a:schemeClr val="tx1"/>
              </a:solidFill>
              <a:round/>
              <a:headEnd/>
              <a:tailEnd type="triangle" w="med" len="med"/>
            </a:ln>
            <a:effectLst/>
          </p:spPr>
          <p:txBody>
            <a:bodyPr/>
            <a:lstStyle/>
            <a:p>
              <a:endParaRPr lang="en-US" sz="3200"/>
            </a:p>
          </p:txBody>
        </p:sp>
        <p:sp>
          <p:nvSpPr>
            <p:cNvPr id="405" name="Line 303"/>
            <p:cNvSpPr>
              <a:spLocks noChangeShapeType="1"/>
            </p:cNvSpPr>
            <p:nvPr/>
          </p:nvSpPr>
          <p:spPr bwMode="auto">
            <a:xfrm>
              <a:off x="1248" y="1008"/>
              <a:ext cx="0" cy="528"/>
            </a:xfrm>
            <a:prstGeom prst="line">
              <a:avLst/>
            </a:prstGeom>
            <a:noFill/>
            <a:ln w="28575">
              <a:solidFill>
                <a:schemeClr val="tx1"/>
              </a:solidFill>
              <a:round/>
              <a:headEnd/>
              <a:tailEnd/>
            </a:ln>
            <a:effectLst/>
          </p:spPr>
          <p:txBody>
            <a:bodyPr/>
            <a:lstStyle/>
            <a:p>
              <a:endParaRPr lang="en-US" sz="3200"/>
            </a:p>
          </p:txBody>
        </p:sp>
        <p:sp>
          <p:nvSpPr>
            <p:cNvPr id="406" name="Line 304"/>
            <p:cNvSpPr>
              <a:spLocks noChangeShapeType="1"/>
            </p:cNvSpPr>
            <p:nvPr/>
          </p:nvSpPr>
          <p:spPr bwMode="auto">
            <a:xfrm>
              <a:off x="4224" y="1680"/>
              <a:ext cx="144" cy="0"/>
            </a:xfrm>
            <a:prstGeom prst="line">
              <a:avLst/>
            </a:prstGeom>
            <a:noFill/>
            <a:ln w="28575">
              <a:solidFill>
                <a:schemeClr val="tx1"/>
              </a:solidFill>
              <a:round/>
              <a:headEnd/>
              <a:tailEnd/>
            </a:ln>
            <a:effectLst/>
          </p:spPr>
          <p:txBody>
            <a:bodyPr/>
            <a:lstStyle/>
            <a:p>
              <a:endParaRPr lang="en-US" sz="3200"/>
            </a:p>
          </p:txBody>
        </p:sp>
        <p:sp>
          <p:nvSpPr>
            <p:cNvPr id="407" name="Line 305"/>
            <p:cNvSpPr>
              <a:spLocks noChangeShapeType="1"/>
            </p:cNvSpPr>
            <p:nvPr/>
          </p:nvSpPr>
          <p:spPr bwMode="auto">
            <a:xfrm>
              <a:off x="4848" y="1728"/>
              <a:ext cx="96" cy="0"/>
            </a:xfrm>
            <a:prstGeom prst="line">
              <a:avLst/>
            </a:prstGeom>
            <a:noFill/>
            <a:ln w="12700">
              <a:solidFill>
                <a:schemeClr val="accent1"/>
              </a:solidFill>
              <a:round/>
              <a:headEnd/>
              <a:tailEnd/>
            </a:ln>
            <a:effectLst/>
          </p:spPr>
          <p:txBody>
            <a:bodyPr/>
            <a:lstStyle/>
            <a:p>
              <a:endParaRPr lang="en-US" sz="3200"/>
            </a:p>
          </p:txBody>
        </p:sp>
      </p:grpSp>
      <p:grpSp>
        <p:nvGrpSpPr>
          <p:cNvPr id="415" name="Group 309"/>
          <p:cNvGrpSpPr>
            <a:grpSpLocks/>
          </p:cNvGrpSpPr>
          <p:nvPr/>
        </p:nvGrpSpPr>
        <p:grpSpPr bwMode="auto">
          <a:xfrm>
            <a:off x="1058760" y="710514"/>
            <a:ext cx="5033568" cy="2438400"/>
            <a:chOff x="480" y="432"/>
            <a:chExt cx="2400" cy="1536"/>
          </a:xfrm>
        </p:grpSpPr>
        <p:sp>
          <p:nvSpPr>
            <p:cNvPr id="416" name="Line 310"/>
            <p:cNvSpPr>
              <a:spLocks noChangeShapeType="1"/>
            </p:cNvSpPr>
            <p:nvPr/>
          </p:nvSpPr>
          <p:spPr bwMode="auto">
            <a:xfrm>
              <a:off x="2544" y="480"/>
              <a:ext cx="0" cy="864"/>
            </a:xfrm>
            <a:prstGeom prst="line">
              <a:avLst/>
            </a:prstGeom>
            <a:noFill/>
            <a:ln w="12700">
              <a:solidFill>
                <a:schemeClr val="accent1"/>
              </a:solidFill>
              <a:round/>
              <a:headEnd/>
              <a:tailEnd/>
            </a:ln>
            <a:effectLst/>
          </p:spPr>
          <p:txBody>
            <a:bodyPr/>
            <a:lstStyle/>
            <a:p>
              <a:endParaRPr lang="en-US" sz="3200"/>
            </a:p>
          </p:txBody>
        </p:sp>
        <p:grpSp>
          <p:nvGrpSpPr>
            <p:cNvPr id="417" name="Group 311"/>
            <p:cNvGrpSpPr>
              <a:grpSpLocks/>
            </p:cNvGrpSpPr>
            <p:nvPr/>
          </p:nvGrpSpPr>
          <p:grpSpPr bwMode="auto">
            <a:xfrm>
              <a:off x="480" y="480"/>
              <a:ext cx="144" cy="542"/>
              <a:chOff x="480" y="480"/>
              <a:chExt cx="144" cy="542"/>
            </a:xfrm>
          </p:grpSpPr>
          <p:sp>
            <p:nvSpPr>
              <p:cNvPr id="431" name="AutoShape 312"/>
              <p:cNvSpPr>
                <a:spLocks noChangeArrowheads="1"/>
              </p:cNvSpPr>
              <p:nvPr/>
            </p:nvSpPr>
            <p:spPr bwMode="auto">
              <a:xfrm rot="5400000" flipH="1">
                <a:off x="336" y="72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3200"/>
              </a:p>
            </p:txBody>
          </p:sp>
          <p:sp>
            <p:nvSpPr>
              <p:cNvPr id="432" name="Rectangle 313"/>
              <p:cNvSpPr>
                <a:spLocks noChangeArrowheads="1"/>
              </p:cNvSpPr>
              <p:nvPr/>
            </p:nvSpPr>
            <p:spPr bwMode="auto">
              <a:xfrm flipH="1">
                <a:off x="528"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2400"/>
              </a:p>
            </p:txBody>
          </p:sp>
          <p:sp>
            <p:nvSpPr>
              <p:cNvPr id="433" name="Rectangle 314"/>
              <p:cNvSpPr>
                <a:spLocks noChangeArrowheads="1"/>
              </p:cNvSpPr>
              <p:nvPr/>
            </p:nvSpPr>
            <p:spPr bwMode="auto">
              <a:xfrm flipH="1">
                <a:off x="528" y="57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2400"/>
              </a:p>
            </p:txBody>
          </p:sp>
          <p:sp>
            <p:nvSpPr>
              <p:cNvPr id="434" name="Line 315"/>
              <p:cNvSpPr>
                <a:spLocks noChangeShapeType="1"/>
              </p:cNvSpPr>
              <p:nvPr/>
            </p:nvSpPr>
            <p:spPr bwMode="auto">
              <a:xfrm>
                <a:off x="528" y="480"/>
                <a:ext cx="0" cy="144"/>
              </a:xfrm>
              <a:prstGeom prst="line">
                <a:avLst/>
              </a:prstGeom>
              <a:noFill/>
              <a:ln w="12700">
                <a:solidFill>
                  <a:schemeClr val="accent1"/>
                </a:solidFill>
                <a:round/>
                <a:headEnd/>
                <a:tailEnd/>
              </a:ln>
              <a:effectLst/>
            </p:spPr>
            <p:txBody>
              <a:bodyPr/>
              <a:lstStyle/>
              <a:p>
                <a:endParaRPr lang="en-US" sz="3200"/>
              </a:p>
            </p:txBody>
          </p:sp>
        </p:grpSp>
        <p:sp>
          <p:nvSpPr>
            <p:cNvPr id="418" name="Line 316"/>
            <p:cNvSpPr>
              <a:spLocks noChangeShapeType="1"/>
            </p:cNvSpPr>
            <p:nvPr/>
          </p:nvSpPr>
          <p:spPr bwMode="auto">
            <a:xfrm>
              <a:off x="624" y="864"/>
              <a:ext cx="240" cy="0"/>
            </a:xfrm>
            <a:prstGeom prst="line">
              <a:avLst/>
            </a:prstGeom>
            <a:noFill/>
            <a:ln w="28575">
              <a:solidFill>
                <a:schemeClr val="tx1"/>
              </a:solidFill>
              <a:round/>
              <a:headEnd type="triangle" w="med" len="med"/>
              <a:tailEnd/>
            </a:ln>
            <a:effectLst/>
          </p:spPr>
          <p:txBody>
            <a:bodyPr/>
            <a:lstStyle/>
            <a:p>
              <a:endParaRPr lang="en-US" sz="3200" dirty="0"/>
            </a:p>
          </p:txBody>
        </p:sp>
        <p:grpSp>
          <p:nvGrpSpPr>
            <p:cNvPr id="419" name="Group 317"/>
            <p:cNvGrpSpPr>
              <a:grpSpLocks/>
            </p:cNvGrpSpPr>
            <p:nvPr/>
          </p:nvGrpSpPr>
          <p:grpSpPr bwMode="auto">
            <a:xfrm>
              <a:off x="1776" y="864"/>
              <a:ext cx="384" cy="309"/>
              <a:chOff x="1776" y="864"/>
              <a:chExt cx="384" cy="309"/>
            </a:xfrm>
          </p:grpSpPr>
          <p:sp>
            <p:nvSpPr>
              <p:cNvPr id="429" name="Oval 318"/>
              <p:cNvSpPr>
                <a:spLocks noChangeArrowheads="1"/>
              </p:cNvSpPr>
              <p:nvPr/>
            </p:nvSpPr>
            <p:spPr bwMode="auto">
              <a:xfrm>
                <a:off x="1776" y="864"/>
                <a:ext cx="384" cy="288"/>
              </a:xfrm>
              <a:prstGeom prst="ellipse">
                <a:avLst/>
              </a:prstGeom>
              <a:noFill/>
              <a:ln w="12700">
                <a:solidFill>
                  <a:schemeClr val="tx1"/>
                </a:solidFill>
                <a:round/>
                <a:headEnd/>
                <a:tailEnd/>
              </a:ln>
              <a:effectLst/>
            </p:spPr>
            <p:txBody>
              <a:bodyPr wrap="none" anchor="ctr"/>
              <a:lstStyle/>
              <a:p>
                <a:endParaRPr lang="en-US" sz="3200"/>
              </a:p>
            </p:txBody>
          </p:sp>
          <p:sp>
            <p:nvSpPr>
              <p:cNvPr id="430" name="Rectangle 319"/>
              <p:cNvSpPr>
                <a:spLocks noChangeArrowheads="1"/>
              </p:cNvSpPr>
              <p:nvPr/>
            </p:nvSpPr>
            <p:spPr bwMode="auto">
              <a:xfrm>
                <a:off x="1776" y="885"/>
                <a:ext cx="384"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2000" b="1" dirty="0">
                    <a:solidFill>
                      <a:srgbClr val="000000"/>
                    </a:solidFill>
                  </a:rPr>
                  <a:t>Shift</a:t>
                </a:r>
              </a:p>
              <a:p>
                <a:pPr algn="ctr" defTabSz="904875">
                  <a:lnSpc>
                    <a:spcPts val="1600"/>
                  </a:lnSpc>
                  <a:tabLst>
                    <a:tab pos="452438" algn="l"/>
                    <a:tab pos="904875" algn="l"/>
                    <a:tab pos="1357313" algn="l"/>
                  </a:tabLst>
                </a:pPr>
                <a:r>
                  <a:rPr lang="en-US" sz="2000" b="1" dirty="0">
                    <a:solidFill>
                      <a:srgbClr val="000000"/>
                    </a:solidFill>
                  </a:rPr>
                  <a:t>left 2</a:t>
                </a:r>
              </a:p>
            </p:txBody>
          </p:sp>
        </p:grpSp>
        <p:sp>
          <p:nvSpPr>
            <p:cNvPr id="420" name="Line 320"/>
            <p:cNvSpPr>
              <a:spLocks noChangeShapeType="1"/>
            </p:cNvSpPr>
            <p:nvPr/>
          </p:nvSpPr>
          <p:spPr bwMode="auto">
            <a:xfrm>
              <a:off x="528" y="480"/>
              <a:ext cx="2016" cy="0"/>
            </a:xfrm>
            <a:prstGeom prst="line">
              <a:avLst/>
            </a:prstGeom>
            <a:noFill/>
            <a:ln w="12700">
              <a:solidFill>
                <a:schemeClr val="accent1"/>
              </a:solidFill>
              <a:round/>
              <a:headEnd/>
              <a:tailEnd/>
            </a:ln>
            <a:effectLst/>
          </p:spPr>
          <p:txBody>
            <a:bodyPr/>
            <a:lstStyle/>
            <a:p>
              <a:endParaRPr lang="en-US" sz="3200"/>
            </a:p>
          </p:txBody>
        </p:sp>
        <p:sp>
          <p:nvSpPr>
            <p:cNvPr id="421" name="Line 321"/>
            <p:cNvSpPr>
              <a:spLocks noChangeShapeType="1"/>
            </p:cNvSpPr>
            <p:nvPr/>
          </p:nvSpPr>
          <p:spPr bwMode="auto">
            <a:xfrm flipH="1">
              <a:off x="624" y="672"/>
              <a:ext cx="1728" cy="0"/>
            </a:xfrm>
            <a:prstGeom prst="line">
              <a:avLst/>
            </a:prstGeom>
            <a:noFill/>
            <a:ln w="28575">
              <a:solidFill>
                <a:schemeClr val="tx1"/>
              </a:solidFill>
              <a:round/>
              <a:headEnd/>
              <a:tailEnd type="triangle" w="med" len="med"/>
            </a:ln>
            <a:effectLst/>
          </p:spPr>
          <p:txBody>
            <a:bodyPr/>
            <a:lstStyle/>
            <a:p>
              <a:endParaRPr lang="en-US" sz="3200"/>
            </a:p>
          </p:txBody>
        </p:sp>
        <p:sp>
          <p:nvSpPr>
            <p:cNvPr id="422" name="Rectangle 322"/>
            <p:cNvSpPr>
              <a:spLocks noChangeArrowheads="1"/>
            </p:cNvSpPr>
            <p:nvPr/>
          </p:nvSpPr>
          <p:spPr bwMode="auto">
            <a:xfrm>
              <a:off x="2544" y="432"/>
              <a:ext cx="336" cy="192"/>
            </a:xfrm>
            <a:prstGeom prst="rect">
              <a:avLst/>
            </a:prstGeom>
            <a:noFill/>
            <a:ln w="12700">
              <a:noFill/>
              <a:miter lim="800000"/>
              <a:headEnd/>
              <a:tailEnd/>
            </a:ln>
            <a:effectLst/>
          </p:spPr>
          <p:txBody>
            <a:bodyPr wrap="none" lIns="19050" tIns="26988" rIns="19050" bIns="26988"/>
            <a:lstStyle/>
            <a:p>
              <a:pPr algn="ctr"/>
              <a:r>
                <a:rPr lang="en-US" sz="2000" b="1"/>
                <a:t>Jump</a:t>
              </a:r>
            </a:p>
          </p:txBody>
        </p:sp>
        <p:sp>
          <p:nvSpPr>
            <p:cNvPr id="423" name="Line 323"/>
            <p:cNvSpPr>
              <a:spLocks noChangeShapeType="1"/>
            </p:cNvSpPr>
            <p:nvPr/>
          </p:nvSpPr>
          <p:spPr bwMode="auto">
            <a:xfrm>
              <a:off x="1584" y="1008"/>
              <a:ext cx="192" cy="0"/>
            </a:xfrm>
            <a:prstGeom prst="line">
              <a:avLst/>
            </a:prstGeom>
            <a:noFill/>
            <a:ln w="28575">
              <a:solidFill>
                <a:schemeClr val="tx1"/>
              </a:solidFill>
              <a:round/>
              <a:headEnd/>
              <a:tailEnd type="triangle" w="med" len="med"/>
            </a:ln>
            <a:effectLst/>
          </p:spPr>
          <p:txBody>
            <a:bodyPr/>
            <a:lstStyle/>
            <a:p>
              <a:endParaRPr lang="en-US" sz="3200"/>
            </a:p>
          </p:txBody>
        </p:sp>
        <p:sp>
          <p:nvSpPr>
            <p:cNvPr id="424" name="Line 324"/>
            <p:cNvSpPr>
              <a:spLocks noChangeShapeType="1"/>
            </p:cNvSpPr>
            <p:nvPr/>
          </p:nvSpPr>
          <p:spPr bwMode="auto">
            <a:xfrm>
              <a:off x="2160" y="1008"/>
              <a:ext cx="192" cy="0"/>
            </a:xfrm>
            <a:prstGeom prst="line">
              <a:avLst/>
            </a:prstGeom>
            <a:noFill/>
            <a:ln w="28575">
              <a:solidFill>
                <a:schemeClr val="tx1"/>
              </a:solidFill>
              <a:round/>
              <a:headEnd/>
              <a:tailEnd/>
            </a:ln>
            <a:effectLst/>
          </p:spPr>
          <p:txBody>
            <a:bodyPr/>
            <a:lstStyle/>
            <a:p>
              <a:endParaRPr lang="en-US" sz="3200"/>
            </a:p>
          </p:txBody>
        </p:sp>
        <p:sp>
          <p:nvSpPr>
            <p:cNvPr id="425" name="Line 325"/>
            <p:cNvSpPr>
              <a:spLocks noChangeShapeType="1"/>
            </p:cNvSpPr>
            <p:nvPr/>
          </p:nvSpPr>
          <p:spPr bwMode="auto">
            <a:xfrm flipV="1">
              <a:off x="2352" y="1008"/>
              <a:ext cx="0" cy="528"/>
            </a:xfrm>
            <a:prstGeom prst="line">
              <a:avLst/>
            </a:prstGeom>
            <a:noFill/>
            <a:ln w="12700">
              <a:solidFill>
                <a:schemeClr val="tx1"/>
              </a:solidFill>
              <a:round/>
              <a:headEnd/>
              <a:tailEnd/>
            </a:ln>
            <a:effectLst/>
          </p:spPr>
          <p:txBody>
            <a:bodyPr/>
            <a:lstStyle/>
            <a:p>
              <a:endParaRPr lang="en-US" sz="3200"/>
            </a:p>
          </p:txBody>
        </p:sp>
        <p:sp>
          <p:nvSpPr>
            <p:cNvPr id="426" name="Line 326"/>
            <p:cNvSpPr>
              <a:spLocks noChangeShapeType="1"/>
            </p:cNvSpPr>
            <p:nvPr/>
          </p:nvSpPr>
          <p:spPr bwMode="auto">
            <a:xfrm flipV="1">
              <a:off x="2352" y="672"/>
              <a:ext cx="0" cy="336"/>
            </a:xfrm>
            <a:prstGeom prst="line">
              <a:avLst/>
            </a:prstGeom>
            <a:noFill/>
            <a:ln w="28575">
              <a:solidFill>
                <a:schemeClr val="tx1"/>
              </a:solidFill>
              <a:round/>
              <a:headEnd/>
              <a:tailEnd/>
            </a:ln>
            <a:effectLst/>
          </p:spPr>
          <p:txBody>
            <a:bodyPr/>
            <a:lstStyle/>
            <a:p>
              <a:endParaRPr lang="en-US" sz="3200"/>
            </a:p>
          </p:txBody>
        </p:sp>
        <p:sp>
          <p:nvSpPr>
            <p:cNvPr id="427" name="Rectangle 327"/>
            <p:cNvSpPr>
              <a:spLocks noChangeArrowheads="1"/>
            </p:cNvSpPr>
            <p:nvPr/>
          </p:nvSpPr>
          <p:spPr bwMode="auto">
            <a:xfrm>
              <a:off x="2112" y="1536"/>
              <a:ext cx="528"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2000" dirty="0"/>
                <a:t>PC+4[31-28]</a:t>
              </a:r>
            </a:p>
          </p:txBody>
        </p:sp>
        <p:sp>
          <p:nvSpPr>
            <p:cNvPr id="428" name="Line 328"/>
            <p:cNvSpPr>
              <a:spLocks noChangeShapeType="1"/>
            </p:cNvSpPr>
            <p:nvPr/>
          </p:nvSpPr>
          <p:spPr bwMode="auto">
            <a:xfrm>
              <a:off x="1584" y="1008"/>
              <a:ext cx="0" cy="960"/>
            </a:xfrm>
            <a:prstGeom prst="line">
              <a:avLst/>
            </a:prstGeom>
            <a:noFill/>
            <a:ln w="28575">
              <a:solidFill>
                <a:schemeClr val="tx1"/>
              </a:solidFill>
              <a:round/>
              <a:headEnd/>
              <a:tailEnd/>
            </a:ln>
            <a:effectLst/>
          </p:spPr>
          <p:txBody>
            <a:bodyPr/>
            <a:lstStyle/>
            <a:p>
              <a:endParaRPr lang="en-US" sz="3200"/>
            </a:p>
          </p:txBody>
        </p:sp>
      </p:grpSp>
      <p:grpSp>
        <p:nvGrpSpPr>
          <p:cNvPr id="435" name="Group 240"/>
          <p:cNvGrpSpPr>
            <a:grpSpLocks/>
          </p:cNvGrpSpPr>
          <p:nvPr/>
        </p:nvGrpSpPr>
        <p:grpSpPr bwMode="auto">
          <a:xfrm>
            <a:off x="2405599" y="775386"/>
            <a:ext cx="565150" cy="3200400"/>
            <a:chOff x="1056" y="480"/>
            <a:chExt cx="356" cy="2016"/>
          </a:xfrm>
        </p:grpSpPr>
        <p:sp>
          <p:nvSpPr>
            <p:cNvPr id="436" name="Line 228"/>
            <p:cNvSpPr>
              <a:spLocks noChangeShapeType="1"/>
            </p:cNvSpPr>
            <p:nvPr/>
          </p:nvSpPr>
          <p:spPr bwMode="auto">
            <a:xfrm>
              <a:off x="1344" y="2352"/>
              <a:ext cx="68" cy="0"/>
            </a:xfrm>
            <a:prstGeom prst="line">
              <a:avLst/>
            </a:prstGeom>
            <a:noFill/>
            <a:ln w="28575">
              <a:solidFill>
                <a:srgbClr val="3333CC"/>
              </a:solidFill>
              <a:round/>
              <a:headEnd/>
              <a:tailEnd/>
            </a:ln>
            <a:effectLst/>
          </p:spPr>
          <p:txBody>
            <a:bodyPr/>
            <a:lstStyle/>
            <a:p>
              <a:endParaRPr lang="en-US">
                <a:solidFill>
                  <a:srgbClr val="3333CC"/>
                </a:solidFill>
              </a:endParaRPr>
            </a:p>
          </p:txBody>
        </p:sp>
        <p:sp>
          <p:nvSpPr>
            <p:cNvPr id="437" name="AutoShape 229"/>
            <p:cNvSpPr>
              <a:spLocks noChangeArrowheads="1"/>
            </p:cNvSpPr>
            <p:nvPr/>
          </p:nvSpPr>
          <p:spPr bwMode="auto">
            <a:xfrm rot="16200000">
              <a:off x="1152" y="2304"/>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12700">
              <a:solidFill>
                <a:srgbClr val="3333CC"/>
              </a:solidFill>
              <a:miter lim="800000"/>
              <a:headEnd/>
              <a:tailEnd/>
            </a:ln>
            <a:effectLst/>
          </p:spPr>
          <p:txBody>
            <a:bodyPr wrap="none" anchor="ctr"/>
            <a:lstStyle/>
            <a:p>
              <a:endParaRPr lang="en-US">
                <a:solidFill>
                  <a:srgbClr val="3333CC"/>
                </a:solidFill>
              </a:endParaRPr>
            </a:p>
          </p:txBody>
        </p:sp>
        <p:sp>
          <p:nvSpPr>
            <p:cNvPr id="438" name="Line 230"/>
            <p:cNvSpPr>
              <a:spLocks noChangeShapeType="1"/>
            </p:cNvSpPr>
            <p:nvPr/>
          </p:nvSpPr>
          <p:spPr bwMode="auto">
            <a:xfrm>
              <a:off x="1056" y="2400"/>
              <a:ext cx="192" cy="0"/>
            </a:xfrm>
            <a:prstGeom prst="line">
              <a:avLst/>
            </a:prstGeom>
            <a:noFill/>
            <a:ln w="28575">
              <a:solidFill>
                <a:srgbClr val="3333CC"/>
              </a:solidFill>
              <a:round/>
              <a:headEnd/>
              <a:tailEnd/>
            </a:ln>
            <a:effectLst/>
          </p:spPr>
          <p:txBody>
            <a:bodyPr/>
            <a:lstStyle/>
            <a:p>
              <a:endParaRPr lang="en-US">
                <a:solidFill>
                  <a:srgbClr val="3333CC"/>
                </a:solidFill>
              </a:endParaRPr>
            </a:p>
          </p:txBody>
        </p:sp>
        <p:sp>
          <p:nvSpPr>
            <p:cNvPr id="439" name="Line 232"/>
            <p:cNvSpPr>
              <a:spLocks noChangeShapeType="1"/>
            </p:cNvSpPr>
            <p:nvPr/>
          </p:nvSpPr>
          <p:spPr bwMode="auto">
            <a:xfrm>
              <a:off x="1296" y="480"/>
              <a:ext cx="0" cy="1728"/>
            </a:xfrm>
            <a:prstGeom prst="line">
              <a:avLst/>
            </a:prstGeom>
            <a:noFill/>
            <a:ln w="12700">
              <a:solidFill>
                <a:srgbClr val="3333CC"/>
              </a:solidFill>
              <a:round/>
              <a:headEnd/>
              <a:tailEnd type="triangle" w="med" len="med"/>
            </a:ln>
            <a:effectLst/>
          </p:spPr>
          <p:txBody>
            <a:bodyPr/>
            <a:lstStyle/>
            <a:p>
              <a:endParaRPr lang="en-US">
                <a:solidFill>
                  <a:srgbClr val="3333CC"/>
                </a:solidFill>
              </a:endParaRPr>
            </a:p>
          </p:txBody>
        </p:sp>
        <p:sp>
          <p:nvSpPr>
            <p:cNvPr id="440" name="Line 235"/>
            <p:cNvSpPr>
              <a:spLocks noChangeShapeType="1"/>
            </p:cNvSpPr>
            <p:nvPr/>
          </p:nvSpPr>
          <p:spPr bwMode="auto">
            <a:xfrm>
              <a:off x="1152" y="2256"/>
              <a:ext cx="96" cy="0"/>
            </a:xfrm>
            <a:prstGeom prst="line">
              <a:avLst/>
            </a:prstGeom>
            <a:noFill/>
            <a:ln w="28575">
              <a:solidFill>
                <a:srgbClr val="3333CC"/>
              </a:solidFill>
              <a:round/>
              <a:headEnd/>
              <a:tailEnd/>
            </a:ln>
            <a:effectLst/>
          </p:spPr>
          <p:txBody>
            <a:bodyPr/>
            <a:lstStyle/>
            <a:p>
              <a:endParaRPr lang="en-US">
                <a:solidFill>
                  <a:srgbClr val="3333CC"/>
                </a:solidFill>
              </a:endParaRPr>
            </a:p>
          </p:txBody>
        </p:sp>
        <p:sp>
          <p:nvSpPr>
            <p:cNvPr id="441" name="Rectangle 236"/>
            <p:cNvSpPr>
              <a:spLocks noChangeArrowheads="1"/>
            </p:cNvSpPr>
            <p:nvPr/>
          </p:nvSpPr>
          <p:spPr bwMode="auto">
            <a:xfrm>
              <a:off x="1056" y="2160"/>
              <a:ext cx="96" cy="192"/>
            </a:xfrm>
            <a:prstGeom prst="rect">
              <a:avLst/>
            </a:prstGeom>
            <a:noFill/>
            <a:ln w="12700">
              <a:solidFill>
                <a:srgbClr val="3333CC"/>
              </a:solidFill>
              <a:miter lim="800000"/>
              <a:headEnd/>
              <a:tailEnd/>
            </a:ln>
            <a:effectLst/>
          </p:spPr>
          <p:txBody>
            <a:bodyPr wrap="none" lIns="19050" tIns="26988" rIns="19050" bIns="26988"/>
            <a:lstStyle/>
            <a:p>
              <a:pPr algn="ctr"/>
              <a:r>
                <a:rPr lang="en-US" sz="1400" b="1" dirty="0">
                  <a:solidFill>
                    <a:srgbClr val="3333CC"/>
                  </a:solidFill>
                </a:rPr>
                <a:t>0</a:t>
              </a:r>
            </a:p>
          </p:txBody>
        </p:sp>
      </p:grpSp>
      <p:sp>
        <p:nvSpPr>
          <p:cNvPr id="442" name="Text Box 79"/>
          <p:cNvSpPr txBox="1">
            <a:spLocks noChangeArrowheads="1"/>
          </p:cNvSpPr>
          <p:nvPr/>
        </p:nvSpPr>
        <p:spPr bwMode="auto">
          <a:xfrm>
            <a:off x="3731855" y="4059079"/>
            <a:ext cx="1099725" cy="369332"/>
          </a:xfrm>
          <a:prstGeom prst="rect">
            <a:avLst/>
          </a:prstGeom>
          <a:noFill/>
          <a:ln w="12700">
            <a:noFill/>
            <a:miter lim="800000"/>
            <a:headEnd/>
            <a:tailEnd/>
          </a:ln>
          <a:effectLst/>
        </p:spPr>
        <p:txBody>
          <a:bodyPr wrap="none">
            <a:spAutoFit/>
          </a:bodyPr>
          <a:lstStyle/>
          <a:p>
            <a:r>
              <a:rPr lang="en-US" dirty="0"/>
              <a:t>Write </a:t>
            </a:r>
            <a:r>
              <a:rPr lang="en-US" sz="1400" dirty="0"/>
              <a:t>Data</a:t>
            </a:r>
            <a:endParaRPr lang="en-US" dirty="0"/>
          </a:p>
        </p:txBody>
      </p:sp>
      <p:sp>
        <p:nvSpPr>
          <p:cNvPr id="443" name="Text Box 80"/>
          <p:cNvSpPr txBox="1">
            <a:spLocks noChangeArrowheads="1"/>
          </p:cNvSpPr>
          <p:nvPr/>
        </p:nvSpPr>
        <p:spPr bwMode="auto">
          <a:xfrm>
            <a:off x="3720283" y="2971801"/>
            <a:ext cx="1193725" cy="369332"/>
          </a:xfrm>
          <a:prstGeom prst="rect">
            <a:avLst/>
          </a:prstGeom>
          <a:noFill/>
          <a:ln w="12700">
            <a:noFill/>
            <a:miter lim="800000"/>
            <a:headEnd/>
            <a:tailEnd/>
          </a:ln>
          <a:effectLst/>
        </p:spPr>
        <p:txBody>
          <a:bodyPr wrap="none">
            <a:spAutoFit/>
          </a:bodyPr>
          <a:lstStyle/>
          <a:p>
            <a:r>
              <a:rPr lang="en-US" dirty="0"/>
              <a:t>Read </a:t>
            </a:r>
            <a:r>
              <a:rPr lang="en-US" sz="1400" dirty="0" err="1"/>
              <a:t>Addr</a:t>
            </a:r>
            <a:r>
              <a:rPr lang="en-US" sz="1400" dirty="0"/>
              <a:t> 1</a:t>
            </a:r>
            <a:endParaRPr lang="en-US" dirty="0"/>
          </a:p>
        </p:txBody>
      </p:sp>
      <p:sp>
        <p:nvSpPr>
          <p:cNvPr id="444" name="Text Box 81"/>
          <p:cNvSpPr txBox="1">
            <a:spLocks noChangeArrowheads="1"/>
          </p:cNvSpPr>
          <p:nvPr/>
        </p:nvSpPr>
        <p:spPr bwMode="auto">
          <a:xfrm>
            <a:off x="3720283" y="3352801"/>
            <a:ext cx="1193725" cy="369332"/>
          </a:xfrm>
          <a:prstGeom prst="rect">
            <a:avLst/>
          </a:prstGeom>
          <a:noFill/>
          <a:ln w="12700">
            <a:noFill/>
            <a:miter lim="800000"/>
            <a:headEnd/>
            <a:tailEnd/>
          </a:ln>
          <a:effectLst/>
        </p:spPr>
        <p:txBody>
          <a:bodyPr wrap="none">
            <a:spAutoFit/>
          </a:bodyPr>
          <a:lstStyle/>
          <a:p>
            <a:r>
              <a:rPr lang="en-US" dirty="0"/>
              <a:t>Read </a:t>
            </a:r>
            <a:r>
              <a:rPr lang="en-US" sz="1400" dirty="0" err="1"/>
              <a:t>Addr</a:t>
            </a:r>
            <a:r>
              <a:rPr lang="en-US" sz="1400" dirty="0"/>
              <a:t> 2</a:t>
            </a:r>
            <a:endParaRPr lang="en-US" dirty="0"/>
          </a:p>
        </p:txBody>
      </p:sp>
      <p:sp>
        <p:nvSpPr>
          <p:cNvPr id="445" name="Text Box 82"/>
          <p:cNvSpPr txBox="1">
            <a:spLocks noChangeArrowheads="1"/>
          </p:cNvSpPr>
          <p:nvPr/>
        </p:nvSpPr>
        <p:spPr bwMode="auto">
          <a:xfrm>
            <a:off x="3720283" y="3733800"/>
            <a:ext cx="1114792" cy="369332"/>
          </a:xfrm>
          <a:prstGeom prst="rect">
            <a:avLst/>
          </a:prstGeom>
          <a:noFill/>
          <a:ln w="12700">
            <a:noFill/>
            <a:miter lim="800000"/>
            <a:headEnd/>
            <a:tailEnd/>
          </a:ln>
          <a:effectLst/>
        </p:spPr>
        <p:txBody>
          <a:bodyPr wrap="none">
            <a:spAutoFit/>
          </a:bodyPr>
          <a:lstStyle/>
          <a:p>
            <a:r>
              <a:rPr lang="en-US" dirty="0"/>
              <a:t>Write </a:t>
            </a:r>
            <a:r>
              <a:rPr lang="en-US" sz="1400" dirty="0" err="1"/>
              <a:t>Addr</a:t>
            </a:r>
            <a:endParaRPr lang="en-US" dirty="0"/>
          </a:p>
        </p:txBody>
      </p:sp>
      <p:sp>
        <p:nvSpPr>
          <p:cNvPr id="446" name="Text Box 84"/>
          <p:cNvSpPr txBox="1">
            <a:spLocks noChangeArrowheads="1"/>
          </p:cNvSpPr>
          <p:nvPr/>
        </p:nvSpPr>
        <p:spPr bwMode="auto">
          <a:xfrm>
            <a:off x="4708637" y="3056605"/>
            <a:ext cx="768544" cy="584775"/>
          </a:xfrm>
          <a:prstGeom prst="rect">
            <a:avLst/>
          </a:prstGeom>
          <a:noFill/>
          <a:ln w="12700">
            <a:noFill/>
            <a:miter lim="800000"/>
            <a:headEnd/>
            <a:tailEnd/>
          </a:ln>
          <a:effectLst/>
        </p:spPr>
        <p:txBody>
          <a:bodyPr wrap="none">
            <a:spAutoFit/>
          </a:bodyPr>
          <a:lstStyle/>
          <a:p>
            <a:pPr algn="r"/>
            <a:r>
              <a:rPr lang="en-US" sz="1600" dirty="0"/>
              <a:t>Read</a:t>
            </a:r>
          </a:p>
          <a:p>
            <a:pPr algn="r"/>
            <a:r>
              <a:rPr lang="en-US" sz="1600" dirty="0"/>
              <a:t> Data 1</a:t>
            </a:r>
          </a:p>
        </p:txBody>
      </p:sp>
      <p:sp>
        <p:nvSpPr>
          <p:cNvPr id="447" name="Text Box 85"/>
          <p:cNvSpPr txBox="1">
            <a:spLocks noChangeArrowheads="1"/>
          </p:cNvSpPr>
          <p:nvPr/>
        </p:nvSpPr>
        <p:spPr bwMode="auto">
          <a:xfrm>
            <a:off x="4725052" y="3798332"/>
            <a:ext cx="768544" cy="584775"/>
          </a:xfrm>
          <a:prstGeom prst="rect">
            <a:avLst/>
          </a:prstGeom>
          <a:noFill/>
          <a:ln w="12700">
            <a:noFill/>
            <a:miter lim="800000"/>
            <a:headEnd/>
            <a:tailEnd/>
          </a:ln>
          <a:effectLst/>
        </p:spPr>
        <p:txBody>
          <a:bodyPr wrap="none">
            <a:spAutoFit/>
          </a:bodyPr>
          <a:lstStyle/>
          <a:p>
            <a:pPr algn="r"/>
            <a:r>
              <a:rPr lang="en-US" sz="1600" dirty="0"/>
              <a:t>Read</a:t>
            </a:r>
          </a:p>
          <a:p>
            <a:pPr algn="r"/>
            <a:r>
              <a:rPr lang="en-US" sz="1600" dirty="0"/>
              <a:t> Data 2</a:t>
            </a:r>
          </a:p>
        </p:txBody>
      </p:sp>
      <p:sp>
        <p:nvSpPr>
          <p:cNvPr id="448" name="Text Box 109"/>
          <p:cNvSpPr txBox="1">
            <a:spLocks noChangeArrowheads="1"/>
          </p:cNvSpPr>
          <p:nvPr/>
        </p:nvSpPr>
        <p:spPr bwMode="auto">
          <a:xfrm>
            <a:off x="9139736" y="3657601"/>
            <a:ext cx="850426" cy="338554"/>
          </a:xfrm>
          <a:prstGeom prst="rect">
            <a:avLst/>
          </a:prstGeom>
          <a:noFill/>
          <a:ln w="12700">
            <a:noFill/>
            <a:miter lim="800000"/>
            <a:headEnd/>
            <a:tailEnd/>
          </a:ln>
          <a:effectLst/>
        </p:spPr>
        <p:txBody>
          <a:bodyPr wrap="none">
            <a:spAutoFit/>
          </a:bodyPr>
          <a:lstStyle/>
          <a:p>
            <a:r>
              <a:rPr lang="en-US" sz="1600" dirty="0"/>
              <a:t>Address</a:t>
            </a:r>
          </a:p>
        </p:txBody>
      </p:sp>
      <p:sp>
        <p:nvSpPr>
          <p:cNvPr id="449" name="Text Box 110"/>
          <p:cNvSpPr txBox="1">
            <a:spLocks noChangeArrowheads="1"/>
          </p:cNvSpPr>
          <p:nvPr/>
        </p:nvSpPr>
        <p:spPr bwMode="auto">
          <a:xfrm>
            <a:off x="9126312" y="3992557"/>
            <a:ext cx="1082540" cy="338554"/>
          </a:xfrm>
          <a:prstGeom prst="rect">
            <a:avLst/>
          </a:prstGeom>
          <a:noFill/>
          <a:ln w="12700">
            <a:noFill/>
            <a:miter lim="800000"/>
            <a:headEnd/>
            <a:tailEnd/>
          </a:ln>
          <a:effectLst/>
        </p:spPr>
        <p:txBody>
          <a:bodyPr wrap="none">
            <a:spAutoFit/>
          </a:bodyPr>
          <a:lstStyle/>
          <a:p>
            <a:r>
              <a:rPr lang="en-US" sz="1600" dirty="0"/>
              <a:t>Write Data</a:t>
            </a:r>
          </a:p>
        </p:txBody>
      </p:sp>
      <p:sp>
        <p:nvSpPr>
          <p:cNvPr id="450" name="Text Box 111"/>
          <p:cNvSpPr txBox="1">
            <a:spLocks noChangeArrowheads="1"/>
          </p:cNvSpPr>
          <p:nvPr/>
        </p:nvSpPr>
        <p:spPr bwMode="auto">
          <a:xfrm>
            <a:off x="10196545" y="3720648"/>
            <a:ext cx="601062" cy="584775"/>
          </a:xfrm>
          <a:prstGeom prst="rect">
            <a:avLst/>
          </a:prstGeom>
          <a:noFill/>
          <a:ln w="12700">
            <a:noFill/>
            <a:miter lim="800000"/>
            <a:headEnd/>
            <a:tailEnd/>
          </a:ln>
          <a:effectLst/>
        </p:spPr>
        <p:txBody>
          <a:bodyPr wrap="none">
            <a:spAutoFit/>
          </a:bodyPr>
          <a:lstStyle/>
          <a:p>
            <a:r>
              <a:rPr lang="en-US" sz="1600" dirty="0"/>
              <a:t>Read</a:t>
            </a:r>
          </a:p>
          <a:p>
            <a:r>
              <a:rPr lang="en-US" sz="1600" dirty="0"/>
              <a:t>Data</a:t>
            </a:r>
          </a:p>
        </p:txBody>
      </p:sp>
    </p:spTree>
    <p:extLst>
      <p:ext uri="{BB962C8B-B14F-4D97-AF65-F5344CB8AC3E}">
        <p14:creationId xmlns:p14="http://schemas.microsoft.com/office/powerpoint/2010/main" val="134884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35"/>
                                        </p:tgtEl>
                                        <p:attrNameLst>
                                          <p:attrName>style.visibility</p:attrName>
                                        </p:attrNameLst>
                                      </p:cBhvr>
                                      <p:to>
                                        <p:strVal val="visible"/>
                                      </p:to>
                                    </p:set>
                                    <p:anim calcmode="lin" valueType="num">
                                      <p:cBhvr additive="base">
                                        <p:cTn id="7" dur="500" fill="hold"/>
                                        <p:tgtEl>
                                          <p:spTgt spid="435"/>
                                        </p:tgtEl>
                                        <p:attrNameLst>
                                          <p:attrName>ppt_x</p:attrName>
                                        </p:attrNameLst>
                                      </p:cBhvr>
                                      <p:tavLst>
                                        <p:tav tm="0">
                                          <p:val>
                                            <p:strVal val="#ppt_x"/>
                                          </p:val>
                                        </p:tav>
                                        <p:tav tm="100000">
                                          <p:val>
                                            <p:strVal val="#ppt_x"/>
                                          </p:val>
                                        </p:tav>
                                      </p:tavLst>
                                    </p:anim>
                                    <p:anim calcmode="lin" valueType="num">
                                      <p:cBhvr additive="base">
                                        <p:cTn id="8" dur="500" fill="hold"/>
                                        <p:tgtEl>
                                          <p:spTgt spid="4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1" name="Rectangle 3"/>
          <p:cNvSpPr>
            <a:spLocks noGrp="1" noChangeArrowheads="1"/>
          </p:cNvSpPr>
          <p:nvPr>
            <p:ph sz="quarter" idx="1"/>
          </p:nvPr>
        </p:nvSpPr>
        <p:spPr>
          <a:xfrm>
            <a:off x="252248" y="997968"/>
            <a:ext cx="11107051" cy="5618559"/>
          </a:xfrm>
        </p:spPr>
        <p:txBody>
          <a:bodyPr>
            <a:noAutofit/>
          </a:bodyPr>
          <a:lstStyle/>
          <a:p>
            <a:pPr>
              <a:buFont typeface="Wingdings" panose="05000000000000000000" pitchFamily="2" charset="2"/>
              <a:buChar char="l"/>
            </a:pPr>
            <a:r>
              <a:rPr lang="en-US" sz="3000" b="1" dirty="0" err="1">
                <a:latin typeface="Courier New" pitchFamily="49" charset="0"/>
              </a:rPr>
              <a:t>Noop</a:t>
            </a:r>
            <a:r>
              <a:rPr lang="en-US" sz="3000" dirty="0"/>
              <a:t> instruction (or bubble) </a:t>
            </a:r>
            <a:r>
              <a:rPr lang="en-US" sz="3000" b="1" dirty="0">
                <a:solidFill>
                  <a:srgbClr val="3333CC"/>
                </a:solidFill>
              </a:rPr>
              <a:t>inserted</a:t>
            </a:r>
            <a:r>
              <a:rPr lang="en-US" sz="3000" dirty="0"/>
              <a:t> between two instructions in the pipeline (as done for load-use situations)</a:t>
            </a:r>
          </a:p>
          <a:p>
            <a:pPr lvl="1">
              <a:buFont typeface="Wingdings" panose="05000000000000000000" pitchFamily="2" charset="2"/>
              <a:buChar char="Ø"/>
            </a:pPr>
            <a:r>
              <a:rPr lang="en-US" sz="2800" dirty="0"/>
              <a:t>Keep the instructions </a:t>
            </a:r>
            <a:r>
              <a:rPr lang="en-US" sz="2800" i="1" dirty="0"/>
              <a:t>earlier</a:t>
            </a:r>
            <a:r>
              <a:rPr lang="en-US" sz="2800" dirty="0"/>
              <a:t> in the pipeline (later in the code) from progressing down the pipeline for a cycle (“bounce” them in place with write control signals)</a:t>
            </a:r>
          </a:p>
          <a:p>
            <a:pPr lvl="1">
              <a:buFont typeface="Wingdings" panose="05000000000000000000" pitchFamily="2" charset="2"/>
              <a:buChar char="Ø"/>
            </a:pPr>
            <a:r>
              <a:rPr lang="en-US" sz="2800" dirty="0"/>
              <a:t>Insert</a:t>
            </a:r>
            <a:r>
              <a:rPr lang="en-US" sz="2800" b="1" dirty="0"/>
              <a:t> </a:t>
            </a:r>
            <a:r>
              <a:rPr lang="en-US" sz="2800" b="1" dirty="0" err="1">
                <a:latin typeface="Courier New" pitchFamily="49" charset="0"/>
              </a:rPr>
              <a:t>noop</a:t>
            </a:r>
            <a:r>
              <a:rPr lang="en-US" sz="2800" b="1" dirty="0"/>
              <a:t> </a:t>
            </a:r>
            <a:r>
              <a:rPr lang="en-US" sz="2800" dirty="0"/>
              <a:t>by zeroing control bits in the pipeline register at the appropriate stage</a:t>
            </a:r>
          </a:p>
          <a:p>
            <a:pPr lvl="1">
              <a:buFont typeface="Wingdings" panose="05000000000000000000" pitchFamily="2" charset="2"/>
              <a:buChar char="Ø"/>
            </a:pPr>
            <a:r>
              <a:rPr lang="en-US" sz="2800" dirty="0"/>
              <a:t>Let the instructions later in the pipeline (earlier in the code) progress normally down the pipeline</a:t>
            </a:r>
          </a:p>
          <a:p>
            <a:pPr>
              <a:buFont typeface="Wingdings" panose="05000000000000000000" pitchFamily="2" charset="2"/>
              <a:buChar char="l"/>
            </a:pPr>
            <a:r>
              <a:rPr lang="en-US" sz="3000" dirty="0"/>
              <a:t>Flushes (or instruction squashing) were an instruction in the pipeline is </a:t>
            </a:r>
            <a:r>
              <a:rPr lang="en-US" sz="3000" dirty="0">
                <a:solidFill>
                  <a:schemeClr val="accent1"/>
                </a:solidFill>
              </a:rPr>
              <a:t>replaced</a:t>
            </a:r>
            <a:r>
              <a:rPr lang="en-US" sz="3000" dirty="0"/>
              <a:t> with a </a:t>
            </a:r>
            <a:r>
              <a:rPr lang="en-US" sz="3000" dirty="0" err="1">
                <a:latin typeface="Courier New" pitchFamily="49" charset="0"/>
              </a:rPr>
              <a:t>noop</a:t>
            </a:r>
            <a:r>
              <a:rPr lang="en-US" sz="3000" dirty="0"/>
              <a:t> instruction (as done for instructions located sequentially after </a:t>
            </a:r>
            <a:r>
              <a:rPr lang="en-US" sz="3000" dirty="0">
                <a:latin typeface="Courier New" pitchFamily="49" charset="0"/>
              </a:rPr>
              <a:t>j</a:t>
            </a:r>
            <a:r>
              <a:rPr lang="en-US" sz="3000" dirty="0"/>
              <a:t> instructions)</a:t>
            </a:r>
          </a:p>
          <a:p>
            <a:pPr lvl="1">
              <a:buFont typeface="Wingdings" panose="05000000000000000000" pitchFamily="2" charset="2"/>
              <a:buChar char="Ø"/>
            </a:pPr>
            <a:r>
              <a:rPr lang="en-US" sz="2800" dirty="0"/>
              <a:t>Zero the control bits for the instruction to be flushed</a:t>
            </a:r>
          </a:p>
        </p:txBody>
      </p:sp>
      <p:sp>
        <p:nvSpPr>
          <p:cNvPr id="7" name="슬라이드 번호 개체 틀 5"/>
          <p:cNvSpPr>
            <a:spLocks noGrp="1"/>
          </p:cNvSpPr>
          <p:nvPr>
            <p:ph type="sldNum" sz="quarter" idx="4294967295"/>
          </p:nvPr>
        </p:nvSpPr>
        <p:spPr>
          <a:xfrm>
            <a:off x="9076950" y="6563667"/>
            <a:ext cx="2743200" cy="216000"/>
          </a:xfrm>
          <a:prstGeom prst="rect">
            <a:avLst/>
          </a:prstGeom>
        </p:spPr>
        <p:txBody>
          <a:bodyPr/>
          <a:lstStyle/>
          <a:p>
            <a:pPr algn="r"/>
            <a:fld id="{5BC373C5-40C0-4198-9E06-0924FC79B413}" type="slidenum">
              <a:rPr lang="ko-KR" altLang="en-US" sz="1400" b="1" smtClean="0"/>
              <a:pPr algn="r"/>
              <a:t>8</a:t>
            </a:fld>
            <a:endParaRPr lang="ko-KR" altLang="en-US" sz="1400" b="1" dirty="0"/>
          </a:p>
        </p:txBody>
      </p:sp>
      <p:sp>
        <p:nvSpPr>
          <p:cNvPr id="4" name="제목 3"/>
          <p:cNvSpPr>
            <a:spLocks noGrp="1"/>
          </p:cNvSpPr>
          <p:nvPr>
            <p:ph type="title"/>
          </p:nvPr>
        </p:nvSpPr>
        <p:spPr/>
        <p:txBody>
          <a:bodyPr/>
          <a:lstStyle/>
          <a:p>
            <a:r>
              <a:rPr lang="en-US" altLang="ko-KR" dirty="0"/>
              <a:t>Two “Types” of Stalls</a:t>
            </a:r>
            <a:endParaRPr lang="ko-KR" altLang="en-US" dirty="0"/>
          </a:p>
        </p:txBody>
      </p:sp>
    </p:spTree>
    <p:extLst>
      <p:ext uri="{BB962C8B-B14F-4D97-AF65-F5344CB8AC3E}">
        <p14:creationId xmlns:p14="http://schemas.microsoft.com/office/powerpoint/2010/main" val="131770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7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9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93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93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93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793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93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0908" y="3177539"/>
            <a:ext cx="9091534" cy="728980"/>
            <a:chOff x="480" y="2256"/>
            <a:chExt cx="4224" cy="384"/>
          </a:xfrm>
        </p:grpSpPr>
        <p:sp>
          <p:nvSpPr>
            <p:cNvPr id="1293315" name="Rectangle 3"/>
            <p:cNvSpPr>
              <a:spLocks noChangeArrowheads="1"/>
            </p:cNvSpPr>
            <p:nvPr/>
          </p:nvSpPr>
          <p:spPr bwMode="auto">
            <a:xfrm>
              <a:off x="480" y="2352"/>
              <a:ext cx="415" cy="274"/>
            </a:xfrm>
            <a:prstGeom prst="rect">
              <a:avLst/>
            </a:prstGeom>
            <a:noFill/>
            <a:ln w="12700">
              <a:noFill/>
              <a:miter lim="800000"/>
              <a:headEnd/>
              <a:tailEnd/>
            </a:ln>
            <a:effectLst/>
          </p:spPr>
          <p:txBody>
            <a:bodyPr wrap="none" lIns="90488" tIns="44450" rIns="90488" bIns="44450">
              <a:spAutoFit/>
            </a:bodyPr>
            <a:lstStyle/>
            <a:p>
              <a:r>
                <a:rPr lang="en-US" sz="2800" dirty="0"/>
                <a:t>flush</a:t>
              </a:r>
            </a:p>
          </p:txBody>
        </p:sp>
        <p:sp>
          <p:nvSpPr>
            <p:cNvPr id="1293316" name="AutoShape 4" descr="Shingle"/>
            <p:cNvSpPr>
              <a:spLocks noChangeArrowheads="1"/>
            </p:cNvSpPr>
            <p:nvPr/>
          </p:nvSpPr>
          <p:spPr bwMode="auto">
            <a:xfrm>
              <a:off x="2496"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3317" name="AutoShape 5" descr="Shingle"/>
            <p:cNvSpPr>
              <a:spLocks noChangeArrowheads="1"/>
            </p:cNvSpPr>
            <p:nvPr/>
          </p:nvSpPr>
          <p:spPr bwMode="auto">
            <a:xfrm>
              <a:off x="2928"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3318" name="AutoShape 6" descr="Shingle"/>
            <p:cNvSpPr>
              <a:spLocks noChangeArrowheads="1"/>
            </p:cNvSpPr>
            <p:nvPr/>
          </p:nvSpPr>
          <p:spPr bwMode="auto">
            <a:xfrm>
              <a:off x="3408"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3319" name="AutoShape 7" descr="Shingle"/>
            <p:cNvSpPr>
              <a:spLocks noChangeArrowheads="1"/>
            </p:cNvSpPr>
            <p:nvPr/>
          </p:nvSpPr>
          <p:spPr bwMode="auto">
            <a:xfrm>
              <a:off x="3840"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3320" name="AutoShape 8" descr="Shingle"/>
            <p:cNvSpPr>
              <a:spLocks noChangeArrowheads="1"/>
            </p:cNvSpPr>
            <p:nvPr/>
          </p:nvSpPr>
          <p:spPr bwMode="auto">
            <a:xfrm>
              <a:off x="4272"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9"/>
          <p:cNvGrpSpPr>
            <a:grpSpLocks/>
          </p:cNvGrpSpPr>
          <p:nvPr/>
        </p:nvGrpSpPr>
        <p:grpSpPr bwMode="auto">
          <a:xfrm>
            <a:off x="760908" y="4092561"/>
            <a:ext cx="10021350" cy="793525"/>
            <a:chOff x="480" y="2688"/>
            <a:chExt cx="4656" cy="418"/>
          </a:xfrm>
        </p:grpSpPr>
        <p:sp>
          <p:nvSpPr>
            <p:cNvPr id="1293322" name="Rectangle 10"/>
            <p:cNvSpPr>
              <a:spLocks noChangeArrowheads="1"/>
            </p:cNvSpPr>
            <p:nvPr/>
          </p:nvSpPr>
          <p:spPr bwMode="auto">
            <a:xfrm>
              <a:off x="480" y="2832"/>
              <a:ext cx="415" cy="274"/>
            </a:xfrm>
            <a:prstGeom prst="rect">
              <a:avLst/>
            </a:prstGeom>
            <a:noFill/>
            <a:ln w="12700">
              <a:noFill/>
              <a:miter lim="800000"/>
              <a:headEnd/>
              <a:tailEnd/>
            </a:ln>
            <a:effectLst/>
          </p:spPr>
          <p:txBody>
            <a:bodyPr wrap="none" lIns="90488" tIns="44450" rIns="90488" bIns="44450">
              <a:spAutoFit/>
            </a:bodyPr>
            <a:lstStyle/>
            <a:p>
              <a:r>
                <a:rPr lang="en-US" sz="2800" dirty="0"/>
                <a:t>flush</a:t>
              </a:r>
            </a:p>
          </p:txBody>
        </p:sp>
        <p:sp>
          <p:nvSpPr>
            <p:cNvPr id="1293323" name="AutoShape 11" descr="Shingle"/>
            <p:cNvSpPr>
              <a:spLocks noChangeArrowheads="1"/>
            </p:cNvSpPr>
            <p:nvPr/>
          </p:nvSpPr>
          <p:spPr bwMode="auto">
            <a:xfrm>
              <a:off x="2928"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3324" name="AutoShape 12" descr="Shingle"/>
            <p:cNvSpPr>
              <a:spLocks noChangeArrowheads="1"/>
            </p:cNvSpPr>
            <p:nvPr/>
          </p:nvSpPr>
          <p:spPr bwMode="auto">
            <a:xfrm>
              <a:off x="3360"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3325" name="AutoShape 13" descr="Shingle"/>
            <p:cNvSpPr>
              <a:spLocks noChangeArrowheads="1"/>
            </p:cNvSpPr>
            <p:nvPr/>
          </p:nvSpPr>
          <p:spPr bwMode="auto">
            <a:xfrm>
              <a:off x="3840"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3326" name="AutoShape 14" descr="Shingle"/>
            <p:cNvSpPr>
              <a:spLocks noChangeArrowheads="1"/>
            </p:cNvSpPr>
            <p:nvPr/>
          </p:nvSpPr>
          <p:spPr bwMode="auto">
            <a:xfrm>
              <a:off x="4272"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3327" name="AutoShape 15" descr="Shingle"/>
            <p:cNvSpPr>
              <a:spLocks noChangeArrowheads="1"/>
            </p:cNvSpPr>
            <p:nvPr/>
          </p:nvSpPr>
          <p:spPr bwMode="auto">
            <a:xfrm>
              <a:off x="4704"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4" name="Group 16"/>
          <p:cNvGrpSpPr>
            <a:grpSpLocks/>
          </p:cNvGrpSpPr>
          <p:nvPr/>
        </p:nvGrpSpPr>
        <p:grpSpPr bwMode="auto">
          <a:xfrm>
            <a:off x="760908" y="2357438"/>
            <a:ext cx="8161718" cy="728980"/>
            <a:chOff x="480" y="1824"/>
            <a:chExt cx="3792" cy="384"/>
          </a:xfrm>
        </p:grpSpPr>
        <p:sp>
          <p:nvSpPr>
            <p:cNvPr id="1293329" name="Rectangle 17"/>
            <p:cNvSpPr>
              <a:spLocks noChangeArrowheads="1"/>
            </p:cNvSpPr>
            <p:nvPr/>
          </p:nvSpPr>
          <p:spPr bwMode="auto">
            <a:xfrm>
              <a:off x="480" y="1824"/>
              <a:ext cx="415" cy="274"/>
            </a:xfrm>
            <a:prstGeom prst="rect">
              <a:avLst/>
            </a:prstGeom>
            <a:noFill/>
            <a:ln w="12700">
              <a:noFill/>
              <a:miter lim="800000"/>
              <a:headEnd/>
              <a:tailEnd/>
            </a:ln>
            <a:effectLst/>
          </p:spPr>
          <p:txBody>
            <a:bodyPr wrap="none" lIns="90488" tIns="44450" rIns="90488" bIns="44450">
              <a:spAutoFit/>
            </a:bodyPr>
            <a:lstStyle/>
            <a:p>
              <a:r>
                <a:rPr lang="en-US" sz="2800" dirty="0"/>
                <a:t>flush</a:t>
              </a:r>
            </a:p>
          </p:txBody>
        </p:sp>
        <p:sp>
          <p:nvSpPr>
            <p:cNvPr id="1293330" name="AutoShape 18" descr="Shingle"/>
            <p:cNvSpPr>
              <a:spLocks noChangeArrowheads="1"/>
            </p:cNvSpPr>
            <p:nvPr/>
          </p:nvSpPr>
          <p:spPr bwMode="auto">
            <a:xfrm>
              <a:off x="2112"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3331" name="AutoShape 19" descr="Shingle"/>
            <p:cNvSpPr>
              <a:spLocks noChangeArrowheads="1"/>
            </p:cNvSpPr>
            <p:nvPr/>
          </p:nvSpPr>
          <p:spPr bwMode="auto">
            <a:xfrm>
              <a:off x="2544"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3332" name="AutoShape 20" descr="Shingle"/>
            <p:cNvSpPr>
              <a:spLocks noChangeArrowheads="1"/>
            </p:cNvSpPr>
            <p:nvPr/>
          </p:nvSpPr>
          <p:spPr bwMode="auto">
            <a:xfrm>
              <a:off x="2976"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3333" name="AutoShape 21"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3334" name="AutoShape 22"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5" name="Group 23"/>
          <p:cNvGrpSpPr>
            <a:grpSpLocks/>
          </p:cNvGrpSpPr>
          <p:nvPr/>
        </p:nvGrpSpPr>
        <p:grpSpPr bwMode="auto">
          <a:xfrm>
            <a:off x="6268779" y="1434823"/>
            <a:ext cx="1620722" cy="4294149"/>
            <a:chOff x="3039" y="858"/>
            <a:chExt cx="753" cy="2262"/>
          </a:xfrm>
        </p:grpSpPr>
        <p:sp>
          <p:nvSpPr>
            <p:cNvPr id="1293336" name="Rectangle 24"/>
            <p:cNvSpPr>
              <a:spLocks noChangeArrowheads="1"/>
            </p:cNvSpPr>
            <p:nvPr/>
          </p:nvSpPr>
          <p:spPr bwMode="auto">
            <a:xfrm>
              <a:off x="3456" y="2832"/>
              <a:ext cx="33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3337" name="Rectangle 25"/>
            <p:cNvSpPr>
              <a:spLocks noChangeArrowheads="1"/>
            </p:cNvSpPr>
            <p:nvPr/>
          </p:nvSpPr>
          <p:spPr bwMode="auto">
            <a:xfrm>
              <a:off x="3039" y="858"/>
              <a:ext cx="151" cy="29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93338" name="Line 26"/>
            <p:cNvSpPr>
              <a:spLocks noChangeShapeType="1"/>
            </p:cNvSpPr>
            <p:nvPr/>
          </p:nvSpPr>
          <p:spPr bwMode="auto">
            <a:xfrm>
              <a:off x="3120" y="1200"/>
              <a:ext cx="432" cy="1632"/>
            </a:xfrm>
            <a:prstGeom prst="line">
              <a:avLst/>
            </a:prstGeom>
            <a:noFill/>
            <a:ln w="28575">
              <a:solidFill>
                <a:srgbClr val="009900"/>
              </a:solidFill>
              <a:round/>
              <a:headEnd/>
              <a:tailEnd type="triangle" w="med" len="med"/>
            </a:ln>
            <a:effectLst/>
          </p:spPr>
          <p:txBody>
            <a:bodyPr/>
            <a:lstStyle/>
            <a:p>
              <a:endParaRPr lang="en-US"/>
            </a:p>
          </p:txBody>
        </p:sp>
      </p:grpSp>
      <p:sp>
        <p:nvSpPr>
          <p:cNvPr id="1293340" name="Rectangle 28"/>
          <p:cNvSpPr>
            <a:spLocks noChangeArrowheads="1"/>
          </p:cNvSpPr>
          <p:nvPr/>
        </p:nvSpPr>
        <p:spPr bwMode="auto">
          <a:xfrm>
            <a:off x="216610" y="1289089"/>
            <a:ext cx="418385" cy="4829527"/>
          </a:xfrm>
          <a:prstGeom prst="rect">
            <a:avLst/>
          </a:prstGeom>
          <a:noFill/>
          <a:ln w="12700">
            <a:noFill/>
            <a:miter lim="800000"/>
            <a:headEnd/>
            <a:tailEnd/>
          </a:ln>
          <a:effectLst/>
        </p:spPr>
        <p:txBody>
          <a:bodyPr wrap="none" lIns="90488" tIns="44450" rIns="90488" bIns="44450">
            <a:spAutoFit/>
          </a:bodyPr>
          <a:lstStyle/>
          <a:p>
            <a:pPr algn="ctr"/>
            <a:r>
              <a:rPr lang="en-US" sz="2800" i="1" dirty="0"/>
              <a:t>I</a:t>
            </a:r>
          </a:p>
          <a:p>
            <a:pPr algn="ctr"/>
            <a:r>
              <a:rPr lang="en-US" sz="2800" i="1" dirty="0"/>
              <a:t>n</a:t>
            </a:r>
          </a:p>
          <a:p>
            <a:pPr algn="ctr"/>
            <a:r>
              <a:rPr lang="en-US" sz="2800" i="1" dirty="0"/>
              <a:t>s</a:t>
            </a:r>
          </a:p>
          <a:p>
            <a:pPr algn="ctr"/>
            <a:r>
              <a:rPr lang="en-US" sz="2800" i="1" dirty="0"/>
              <a:t>t</a:t>
            </a:r>
          </a:p>
          <a:p>
            <a:pPr algn="ctr"/>
            <a:r>
              <a:rPr lang="en-US" sz="2800" i="1" dirty="0"/>
              <a:t>r.</a:t>
            </a:r>
          </a:p>
          <a:p>
            <a:pPr algn="ctr"/>
            <a:endParaRPr lang="en-US" sz="2800" i="1" dirty="0"/>
          </a:p>
          <a:p>
            <a:pPr algn="ctr"/>
            <a:r>
              <a:rPr lang="en-US" sz="2800" i="1" dirty="0"/>
              <a:t>O</a:t>
            </a:r>
          </a:p>
          <a:p>
            <a:pPr algn="ctr"/>
            <a:r>
              <a:rPr lang="en-US" sz="2800" i="1" dirty="0"/>
              <a:t>r</a:t>
            </a:r>
          </a:p>
          <a:p>
            <a:pPr algn="ctr"/>
            <a:r>
              <a:rPr lang="en-US" sz="2800" i="1" dirty="0"/>
              <a:t>d</a:t>
            </a:r>
          </a:p>
          <a:p>
            <a:pPr algn="ctr"/>
            <a:r>
              <a:rPr lang="en-US" sz="2800" i="1" dirty="0"/>
              <a:t>e</a:t>
            </a:r>
          </a:p>
          <a:p>
            <a:pPr algn="ctr"/>
            <a:r>
              <a:rPr lang="en-US" sz="2800" i="1" dirty="0"/>
              <a:t>r</a:t>
            </a:r>
          </a:p>
        </p:txBody>
      </p:sp>
      <p:sp>
        <p:nvSpPr>
          <p:cNvPr id="1293341" name="Line 29"/>
          <p:cNvSpPr>
            <a:spLocks noChangeShapeType="1"/>
          </p:cNvSpPr>
          <p:nvPr/>
        </p:nvSpPr>
        <p:spPr bwMode="auto">
          <a:xfrm flipV="1">
            <a:off x="1690724" y="990601"/>
            <a:ext cx="9504785" cy="5696"/>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3342" name="Rectangle 30"/>
          <p:cNvSpPr>
            <a:spLocks noChangeArrowheads="1"/>
          </p:cNvSpPr>
          <p:nvPr/>
        </p:nvSpPr>
        <p:spPr bwMode="auto">
          <a:xfrm>
            <a:off x="760908" y="1355091"/>
            <a:ext cx="827151" cy="520655"/>
          </a:xfrm>
          <a:prstGeom prst="rect">
            <a:avLst/>
          </a:prstGeom>
          <a:noFill/>
          <a:ln w="12700">
            <a:noFill/>
            <a:miter lim="800000"/>
            <a:headEnd/>
            <a:tailEnd/>
          </a:ln>
          <a:effectLst/>
        </p:spPr>
        <p:txBody>
          <a:bodyPr wrap="none" lIns="90488" tIns="44450" rIns="90488" bIns="44450">
            <a:spAutoFit/>
          </a:bodyPr>
          <a:lstStyle/>
          <a:p>
            <a:r>
              <a:rPr lang="en-US" sz="2800" b="1" dirty="0" err="1">
                <a:latin typeface="Courier New" pitchFamily="49" charset="0"/>
              </a:rPr>
              <a:t>beq</a:t>
            </a:r>
            <a:endParaRPr lang="en-US" sz="2800" b="1" dirty="0">
              <a:latin typeface="Courier New" pitchFamily="49" charset="0"/>
            </a:endParaRPr>
          </a:p>
        </p:txBody>
      </p:sp>
      <p:sp>
        <p:nvSpPr>
          <p:cNvPr id="1293343" name="Line 31"/>
          <p:cNvSpPr>
            <a:spLocks noChangeShapeType="1"/>
          </p:cNvSpPr>
          <p:nvPr/>
        </p:nvSpPr>
        <p:spPr bwMode="auto">
          <a:xfrm>
            <a:off x="657595" y="1355091"/>
            <a:ext cx="0" cy="4829493"/>
          </a:xfrm>
          <a:prstGeom prst="line">
            <a:avLst/>
          </a:prstGeom>
          <a:noFill/>
          <a:ln w="28575">
            <a:solidFill>
              <a:schemeClr val="tx1"/>
            </a:solidFill>
            <a:round/>
            <a:headEnd/>
            <a:tailEnd type="triangle" w="med" len="med"/>
          </a:ln>
          <a:effectLst/>
        </p:spPr>
        <p:txBody>
          <a:bodyPr/>
          <a:lstStyle/>
          <a:p>
            <a:endParaRPr lang="en-US"/>
          </a:p>
        </p:txBody>
      </p:sp>
      <p:grpSp>
        <p:nvGrpSpPr>
          <p:cNvPr id="6" name="Group 32"/>
          <p:cNvGrpSpPr>
            <a:grpSpLocks/>
          </p:cNvGrpSpPr>
          <p:nvPr/>
        </p:nvGrpSpPr>
        <p:grpSpPr bwMode="auto">
          <a:xfrm>
            <a:off x="3466416" y="1263967"/>
            <a:ext cx="4435998" cy="1002348"/>
            <a:chOff x="1571" y="1152"/>
            <a:chExt cx="2061" cy="528"/>
          </a:xfrm>
        </p:grpSpPr>
        <p:grpSp>
          <p:nvGrpSpPr>
            <p:cNvPr id="7" name="Group 33"/>
            <p:cNvGrpSpPr>
              <a:grpSpLocks/>
            </p:cNvGrpSpPr>
            <p:nvPr/>
          </p:nvGrpSpPr>
          <p:grpSpPr bwMode="auto">
            <a:xfrm>
              <a:off x="2497" y="1152"/>
              <a:ext cx="245" cy="481"/>
              <a:chOff x="2217" y="1413"/>
              <a:chExt cx="245" cy="481"/>
            </a:xfrm>
          </p:grpSpPr>
          <p:sp>
            <p:nvSpPr>
              <p:cNvPr id="1293346" name="Freeform 3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3347" name="Rectangle 35"/>
              <p:cNvSpPr>
                <a:spLocks noChangeArrowheads="1"/>
              </p:cNvSpPr>
              <p:nvPr/>
            </p:nvSpPr>
            <p:spPr bwMode="auto">
              <a:xfrm rot="5400000">
                <a:off x="2174" y="1546"/>
                <a:ext cx="364" cy="213"/>
              </a:xfrm>
              <a:prstGeom prst="rect">
                <a:avLst/>
              </a:prstGeom>
              <a:noFill/>
              <a:ln w="12700">
                <a:noFill/>
                <a:miter lim="800000"/>
                <a:headEnd/>
                <a:tailEnd/>
              </a:ln>
              <a:effectLst/>
            </p:spPr>
            <p:txBody>
              <a:bodyPr wrap="none" lIns="90488" tIns="44450" rIns="90488" bIns="44450">
                <a:spAutoFit/>
              </a:bodyPr>
              <a:lstStyle/>
              <a:p>
                <a:r>
                  <a:rPr lang="en-US" sz="2400" b="1" dirty="0"/>
                  <a:t>ALU</a:t>
                </a:r>
              </a:p>
            </p:txBody>
          </p:sp>
        </p:grpSp>
        <p:grpSp>
          <p:nvGrpSpPr>
            <p:cNvPr id="8" name="Group 36"/>
            <p:cNvGrpSpPr>
              <a:grpSpLocks/>
            </p:cNvGrpSpPr>
            <p:nvPr/>
          </p:nvGrpSpPr>
          <p:grpSpPr bwMode="auto">
            <a:xfrm>
              <a:off x="1571" y="1248"/>
              <a:ext cx="340" cy="289"/>
              <a:chOff x="1291" y="1509"/>
              <a:chExt cx="340" cy="289"/>
            </a:xfrm>
          </p:grpSpPr>
          <p:sp>
            <p:nvSpPr>
              <p:cNvPr id="1293349" name="Rectangle 37"/>
              <p:cNvSpPr>
                <a:spLocks noChangeArrowheads="1"/>
              </p:cNvSpPr>
              <p:nvPr/>
            </p:nvSpPr>
            <p:spPr bwMode="auto">
              <a:xfrm>
                <a:off x="1317" y="1532"/>
                <a:ext cx="248" cy="242"/>
              </a:xfrm>
              <a:prstGeom prst="rect">
                <a:avLst/>
              </a:prstGeom>
              <a:noFill/>
              <a:ln w="12700">
                <a:noFill/>
                <a:miter lim="800000"/>
                <a:headEnd/>
                <a:tailEnd/>
              </a:ln>
              <a:effectLst/>
            </p:spPr>
            <p:txBody>
              <a:bodyPr wrap="none" lIns="90488" tIns="44450" rIns="90488" bIns="44450">
                <a:spAutoFit/>
              </a:bodyPr>
              <a:lstStyle/>
              <a:p>
                <a:pPr algn="ctr"/>
                <a:r>
                  <a:rPr lang="en-US" sz="2400" b="1" dirty="0"/>
                  <a:t>IM</a:t>
                </a:r>
              </a:p>
            </p:txBody>
          </p:sp>
          <p:grpSp>
            <p:nvGrpSpPr>
              <p:cNvPr id="9" name="Group 38"/>
              <p:cNvGrpSpPr>
                <a:grpSpLocks/>
              </p:cNvGrpSpPr>
              <p:nvPr/>
            </p:nvGrpSpPr>
            <p:grpSpPr bwMode="auto">
              <a:xfrm>
                <a:off x="1291" y="1509"/>
                <a:ext cx="340" cy="289"/>
                <a:chOff x="1291" y="1509"/>
                <a:chExt cx="340" cy="289"/>
              </a:xfrm>
            </p:grpSpPr>
            <p:sp>
              <p:nvSpPr>
                <p:cNvPr id="1293351" name="Freeform 3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3352" name="Freeform 4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3353" name="Rectangle 41"/>
            <p:cNvSpPr>
              <a:spLocks noChangeArrowheads="1"/>
            </p:cNvSpPr>
            <p:nvPr/>
          </p:nvSpPr>
          <p:spPr bwMode="auto">
            <a:xfrm>
              <a:off x="2012" y="1255"/>
              <a:ext cx="303" cy="242"/>
            </a:xfrm>
            <a:prstGeom prst="rect">
              <a:avLst/>
            </a:prstGeom>
            <a:noFill/>
            <a:ln w="12700">
              <a:noFill/>
              <a:miter lim="800000"/>
              <a:headEnd/>
              <a:tailEnd/>
            </a:ln>
            <a:effectLst/>
          </p:spPr>
          <p:txBody>
            <a:bodyPr wrap="none" lIns="90488" tIns="44450" rIns="90488" bIns="44450">
              <a:spAutoFit/>
            </a:bodyPr>
            <a:lstStyle/>
            <a:p>
              <a:r>
                <a:rPr lang="en-US" sz="2400" b="1" dirty="0"/>
                <a:t>Reg</a:t>
              </a:r>
            </a:p>
          </p:txBody>
        </p:sp>
        <p:grpSp>
          <p:nvGrpSpPr>
            <p:cNvPr id="10" name="Group 42"/>
            <p:cNvGrpSpPr>
              <a:grpSpLocks/>
            </p:cNvGrpSpPr>
            <p:nvPr/>
          </p:nvGrpSpPr>
          <p:grpSpPr bwMode="auto">
            <a:xfrm>
              <a:off x="2031" y="1248"/>
              <a:ext cx="296" cy="289"/>
              <a:chOff x="1751" y="1509"/>
              <a:chExt cx="296" cy="289"/>
            </a:xfrm>
          </p:grpSpPr>
          <p:sp>
            <p:nvSpPr>
              <p:cNvPr id="1293355" name="Freeform 4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3356" name="Freeform 4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3357" name="Line 4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3358" name="Freeform 4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3359" name="Line 4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3360" name="Rectangle 48"/>
            <p:cNvSpPr>
              <a:spLocks noChangeArrowheads="1"/>
            </p:cNvSpPr>
            <p:nvPr/>
          </p:nvSpPr>
          <p:spPr bwMode="auto">
            <a:xfrm>
              <a:off x="2893" y="1271"/>
              <a:ext cx="300" cy="242"/>
            </a:xfrm>
            <a:prstGeom prst="rect">
              <a:avLst/>
            </a:prstGeom>
            <a:noFill/>
            <a:ln w="12700">
              <a:noFill/>
              <a:miter lim="800000"/>
              <a:headEnd/>
              <a:tailEnd/>
            </a:ln>
            <a:effectLst/>
          </p:spPr>
          <p:txBody>
            <a:bodyPr wrap="none" lIns="90488" tIns="44450" rIns="90488" bIns="44450">
              <a:spAutoFit/>
            </a:bodyPr>
            <a:lstStyle/>
            <a:p>
              <a:r>
                <a:rPr lang="en-US" sz="2400" b="1" dirty="0"/>
                <a:t>DM</a:t>
              </a:r>
            </a:p>
          </p:txBody>
        </p:sp>
        <p:grpSp>
          <p:nvGrpSpPr>
            <p:cNvPr id="11" name="Group 49"/>
            <p:cNvGrpSpPr>
              <a:grpSpLocks/>
            </p:cNvGrpSpPr>
            <p:nvPr/>
          </p:nvGrpSpPr>
          <p:grpSpPr bwMode="auto">
            <a:xfrm>
              <a:off x="2875" y="1248"/>
              <a:ext cx="330" cy="289"/>
              <a:chOff x="2595" y="1509"/>
              <a:chExt cx="330" cy="289"/>
            </a:xfrm>
          </p:grpSpPr>
          <p:sp>
            <p:nvSpPr>
              <p:cNvPr id="1293362" name="Freeform 50"/>
              <p:cNvSpPr>
                <a:spLocks/>
              </p:cNvSpPr>
              <p:nvPr/>
            </p:nvSpPr>
            <p:spPr bwMode="auto">
              <a:xfrm>
                <a:off x="2595"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3363" name="Freeform 5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3364" name="Rectangle 52"/>
            <p:cNvSpPr>
              <a:spLocks noChangeArrowheads="1"/>
            </p:cNvSpPr>
            <p:nvPr/>
          </p:nvSpPr>
          <p:spPr bwMode="auto">
            <a:xfrm>
              <a:off x="3321" y="1250"/>
              <a:ext cx="303" cy="242"/>
            </a:xfrm>
            <a:prstGeom prst="rect">
              <a:avLst/>
            </a:prstGeom>
            <a:noFill/>
            <a:ln w="12700">
              <a:noFill/>
              <a:miter lim="800000"/>
              <a:headEnd/>
              <a:tailEnd/>
            </a:ln>
            <a:effectLst/>
          </p:spPr>
          <p:txBody>
            <a:bodyPr wrap="none" lIns="90488" tIns="44450" rIns="90488" bIns="44450">
              <a:spAutoFit/>
            </a:bodyPr>
            <a:lstStyle/>
            <a:p>
              <a:r>
                <a:rPr lang="en-US" sz="2400" b="1" dirty="0"/>
                <a:t>Reg</a:t>
              </a:r>
            </a:p>
          </p:txBody>
        </p:sp>
        <p:grpSp>
          <p:nvGrpSpPr>
            <p:cNvPr id="12" name="Group 53"/>
            <p:cNvGrpSpPr>
              <a:grpSpLocks/>
            </p:cNvGrpSpPr>
            <p:nvPr/>
          </p:nvGrpSpPr>
          <p:grpSpPr bwMode="auto">
            <a:xfrm>
              <a:off x="3348" y="1248"/>
              <a:ext cx="284" cy="289"/>
              <a:chOff x="3068" y="1509"/>
              <a:chExt cx="284" cy="289"/>
            </a:xfrm>
          </p:grpSpPr>
          <p:sp>
            <p:nvSpPr>
              <p:cNvPr id="1293366" name="Freeform 5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3367" name="Freeform 5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3368" name="Line 5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3369" name="Line 5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3370" name="Line 5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3371" name="Line 5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3372" name="Line 6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3373" name="Line 6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3374" name="Line 6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3375" name="Line 6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3376" name="Line 6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3" name="Group 66"/>
          <p:cNvGrpSpPr>
            <a:grpSpLocks/>
          </p:cNvGrpSpPr>
          <p:nvPr/>
        </p:nvGrpSpPr>
        <p:grpSpPr bwMode="auto">
          <a:xfrm>
            <a:off x="760908" y="4999991"/>
            <a:ext cx="10888748" cy="1002348"/>
            <a:chOff x="480" y="2736"/>
            <a:chExt cx="5059" cy="528"/>
          </a:xfrm>
        </p:grpSpPr>
        <p:sp>
          <p:nvSpPr>
            <p:cNvPr id="1293379" name="Rectangle 67"/>
            <p:cNvSpPr>
              <a:spLocks noChangeArrowheads="1"/>
            </p:cNvSpPr>
            <p:nvPr/>
          </p:nvSpPr>
          <p:spPr bwMode="auto">
            <a:xfrm>
              <a:off x="480" y="2882"/>
              <a:ext cx="826" cy="274"/>
            </a:xfrm>
            <a:prstGeom prst="rect">
              <a:avLst/>
            </a:prstGeom>
            <a:noFill/>
            <a:ln w="12700">
              <a:noFill/>
              <a:miter lim="800000"/>
              <a:headEnd/>
              <a:tailEnd/>
            </a:ln>
            <a:effectLst/>
          </p:spPr>
          <p:txBody>
            <a:bodyPr wrap="none" lIns="90488" tIns="44450" rIns="90488" bIns="44450">
              <a:spAutoFit/>
            </a:bodyPr>
            <a:lstStyle/>
            <a:p>
              <a:r>
                <a:rPr lang="en-US" sz="2800" b="1" dirty="0" err="1">
                  <a:latin typeface="Courier New" pitchFamily="49" charset="0"/>
                </a:rPr>
                <a:t>beq</a:t>
              </a:r>
              <a:r>
                <a:rPr lang="en-US" sz="2800" dirty="0"/>
                <a:t> target</a:t>
              </a:r>
            </a:p>
          </p:txBody>
        </p:sp>
        <p:grpSp>
          <p:nvGrpSpPr>
            <p:cNvPr id="14" name="Group 68"/>
            <p:cNvGrpSpPr>
              <a:grpSpLocks/>
            </p:cNvGrpSpPr>
            <p:nvPr/>
          </p:nvGrpSpPr>
          <p:grpSpPr bwMode="auto">
            <a:xfrm>
              <a:off x="3463" y="2736"/>
              <a:ext cx="2076" cy="528"/>
              <a:chOff x="1571" y="1152"/>
              <a:chExt cx="2076" cy="528"/>
            </a:xfrm>
          </p:grpSpPr>
          <p:grpSp>
            <p:nvGrpSpPr>
              <p:cNvPr id="15" name="Group 69"/>
              <p:cNvGrpSpPr>
                <a:grpSpLocks/>
              </p:cNvGrpSpPr>
              <p:nvPr/>
            </p:nvGrpSpPr>
            <p:grpSpPr bwMode="auto">
              <a:xfrm>
                <a:off x="2497" y="1152"/>
                <a:ext cx="246" cy="481"/>
                <a:chOff x="2217" y="1413"/>
                <a:chExt cx="246" cy="481"/>
              </a:xfrm>
            </p:grpSpPr>
            <p:sp>
              <p:nvSpPr>
                <p:cNvPr id="1293382" name="Freeform 7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3383" name="Rectangle 71"/>
                <p:cNvSpPr>
                  <a:spLocks noChangeArrowheads="1"/>
                </p:cNvSpPr>
                <p:nvPr/>
              </p:nvSpPr>
              <p:spPr bwMode="auto">
                <a:xfrm rot="5400000">
                  <a:off x="2175" y="1553"/>
                  <a:ext cx="364" cy="213"/>
                </a:xfrm>
                <a:prstGeom prst="rect">
                  <a:avLst/>
                </a:prstGeom>
                <a:noFill/>
                <a:ln w="12700">
                  <a:noFill/>
                  <a:miter lim="800000"/>
                  <a:headEnd/>
                  <a:tailEnd/>
                </a:ln>
                <a:effectLst/>
              </p:spPr>
              <p:txBody>
                <a:bodyPr wrap="none" lIns="90488" tIns="44450" rIns="90488" bIns="44450">
                  <a:spAutoFit/>
                </a:bodyPr>
                <a:lstStyle/>
                <a:p>
                  <a:r>
                    <a:rPr lang="en-US" sz="2400" b="1" dirty="0"/>
                    <a:t>ALU</a:t>
                  </a:r>
                </a:p>
              </p:txBody>
            </p:sp>
          </p:grpSp>
          <p:grpSp>
            <p:nvGrpSpPr>
              <p:cNvPr id="16" name="Group 72"/>
              <p:cNvGrpSpPr>
                <a:grpSpLocks/>
              </p:cNvGrpSpPr>
              <p:nvPr/>
            </p:nvGrpSpPr>
            <p:grpSpPr bwMode="auto">
              <a:xfrm>
                <a:off x="1571" y="1248"/>
                <a:ext cx="340" cy="289"/>
                <a:chOff x="1291" y="1509"/>
                <a:chExt cx="340" cy="289"/>
              </a:xfrm>
            </p:grpSpPr>
            <p:sp>
              <p:nvSpPr>
                <p:cNvPr id="1293385" name="Rectangle 73"/>
                <p:cNvSpPr>
                  <a:spLocks noChangeArrowheads="1"/>
                </p:cNvSpPr>
                <p:nvPr/>
              </p:nvSpPr>
              <p:spPr bwMode="auto">
                <a:xfrm>
                  <a:off x="1344" y="1542"/>
                  <a:ext cx="248" cy="242"/>
                </a:xfrm>
                <a:prstGeom prst="rect">
                  <a:avLst/>
                </a:prstGeom>
                <a:noFill/>
                <a:ln w="12700">
                  <a:noFill/>
                  <a:miter lim="800000"/>
                  <a:headEnd/>
                  <a:tailEnd/>
                </a:ln>
                <a:effectLst/>
              </p:spPr>
              <p:txBody>
                <a:bodyPr wrap="none" lIns="90488" tIns="44450" rIns="90488" bIns="44450">
                  <a:spAutoFit/>
                </a:bodyPr>
                <a:lstStyle/>
                <a:p>
                  <a:pPr algn="ctr"/>
                  <a:r>
                    <a:rPr lang="en-US" sz="2400" b="1" dirty="0"/>
                    <a:t>IM</a:t>
                  </a:r>
                </a:p>
              </p:txBody>
            </p:sp>
            <p:grpSp>
              <p:nvGrpSpPr>
                <p:cNvPr id="17" name="Group 74"/>
                <p:cNvGrpSpPr>
                  <a:grpSpLocks/>
                </p:cNvGrpSpPr>
                <p:nvPr/>
              </p:nvGrpSpPr>
              <p:grpSpPr bwMode="auto">
                <a:xfrm>
                  <a:off x="1291" y="1509"/>
                  <a:ext cx="340" cy="289"/>
                  <a:chOff x="1291" y="1509"/>
                  <a:chExt cx="340" cy="289"/>
                </a:xfrm>
              </p:grpSpPr>
              <p:sp>
                <p:nvSpPr>
                  <p:cNvPr id="1293387" name="Freeform 7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3388" name="Freeform 7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3389" name="Rectangle 77"/>
              <p:cNvSpPr>
                <a:spLocks noChangeArrowheads="1"/>
              </p:cNvSpPr>
              <p:nvPr/>
            </p:nvSpPr>
            <p:spPr bwMode="auto">
              <a:xfrm>
                <a:off x="2038" y="1271"/>
                <a:ext cx="303" cy="242"/>
              </a:xfrm>
              <a:prstGeom prst="rect">
                <a:avLst/>
              </a:prstGeom>
              <a:noFill/>
              <a:ln w="12700">
                <a:noFill/>
                <a:miter lim="800000"/>
                <a:headEnd/>
                <a:tailEnd/>
              </a:ln>
              <a:effectLst/>
            </p:spPr>
            <p:txBody>
              <a:bodyPr wrap="none" lIns="90488" tIns="44450" rIns="90488" bIns="44450">
                <a:spAutoFit/>
              </a:bodyPr>
              <a:lstStyle/>
              <a:p>
                <a:r>
                  <a:rPr lang="en-US" sz="2400" b="1" dirty="0"/>
                  <a:t>Reg</a:t>
                </a:r>
              </a:p>
            </p:txBody>
          </p:sp>
          <p:grpSp>
            <p:nvGrpSpPr>
              <p:cNvPr id="18" name="Group 78"/>
              <p:cNvGrpSpPr>
                <a:grpSpLocks/>
              </p:cNvGrpSpPr>
              <p:nvPr/>
            </p:nvGrpSpPr>
            <p:grpSpPr bwMode="auto">
              <a:xfrm>
                <a:off x="2031" y="1248"/>
                <a:ext cx="296" cy="289"/>
                <a:chOff x="1751" y="1509"/>
                <a:chExt cx="296" cy="289"/>
              </a:xfrm>
            </p:grpSpPr>
            <p:sp>
              <p:nvSpPr>
                <p:cNvPr id="1293391" name="Freeform 7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3392" name="Freeform 8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3393" name="Line 8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3394" name="Freeform 8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3395" name="Line 8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3396" name="Rectangle 84"/>
              <p:cNvSpPr>
                <a:spLocks noChangeArrowheads="1"/>
              </p:cNvSpPr>
              <p:nvPr/>
            </p:nvSpPr>
            <p:spPr bwMode="auto">
              <a:xfrm>
                <a:off x="2909" y="1281"/>
                <a:ext cx="300" cy="242"/>
              </a:xfrm>
              <a:prstGeom prst="rect">
                <a:avLst/>
              </a:prstGeom>
              <a:noFill/>
              <a:ln w="12700">
                <a:noFill/>
                <a:miter lim="800000"/>
                <a:headEnd/>
                <a:tailEnd/>
              </a:ln>
              <a:effectLst/>
            </p:spPr>
            <p:txBody>
              <a:bodyPr wrap="none" lIns="90488" tIns="44450" rIns="90488" bIns="44450">
                <a:spAutoFit/>
              </a:bodyPr>
              <a:lstStyle/>
              <a:p>
                <a:r>
                  <a:rPr lang="en-US" sz="2400" b="1" dirty="0"/>
                  <a:t>DM</a:t>
                </a:r>
              </a:p>
            </p:txBody>
          </p:sp>
          <p:grpSp>
            <p:nvGrpSpPr>
              <p:cNvPr id="19" name="Group 85"/>
              <p:cNvGrpSpPr>
                <a:grpSpLocks/>
              </p:cNvGrpSpPr>
              <p:nvPr/>
            </p:nvGrpSpPr>
            <p:grpSpPr bwMode="auto">
              <a:xfrm>
                <a:off x="2880" y="1248"/>
                <a:ext cx="325" cy="289"/>
                <a:chOff x="2600" y="1509"/>
                <a:chExt cx="325" cy="289"/>
              </a:xfrm>
            </p:grpSpPr>
            <p:sp>
              <p:nvSpPr>
                <p:cNvPr id="1293398" name="Freeform 8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3399" name="Freeform 8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3400" name="Rectangle 88"/>
              <p:cNvSpPr>
                <a:spLocks noChangeArrowheads="1"/>
              </p:cNvSpPr>
              <p:nvPr/>
            </p:nvSpPr>
            <p:spPr bwMode="auto">
              <a:xfrm>
                <a:off x="3344" y="1281"/>
                <a:ext cx="303" cy="242"/>
              </a:xfrm>
              <a:prstGeom prst="rect">
                <a:avLst/>
              </a:prstGeom>
              <a:noFill/>
              <a:ln w="12700">
                <a:noFill/>
                <a:miter lim="800000"/>
                <a:headEnd/>
                <a:tailEnd/>
              </a:ln>
              <a:effectLst/>
            </p:spPr>
            <p:txBody>
              <a:bodyPr wrap="none" lIns="90488" tIns="44450" rIns="90488" bIns="44450">
                <a:spAutoFit/>
              </a:bodyPr>
              <a:lstStyle/>
              <a:p>
                <a:r>
                  <a:rPr lang="en-US" sz="2400" b="1" dirty="0"/>
                  <a:t>Reg</a:t>
                </a:r>
              </a:p>
            </p:txBody>
          </p:sp>
          <p:grpSp>
            <p:nvGrpSpPr>
              <p:cNvPr id="20" name="Group 89"/>
              <p:cNvGrpSpPr>
                <a:grpSpLocks/>
              </p:cNvGrpSpPr>
              <p:nvPr/>
            </p:nvGrpSpPr>
            <p:grpSpPr bwMode="auto">
              <a:xfrm>
                <a:off x="3348" y="1248"/>
                <a:ext cx="284" cy="289"/>
                <a:chOff x="3068" y="1509"/>
                <a:chExt cx="284" cy="289"/>
              </a:xfrm>
            </p:grpSpPr>
            <p:sp>
              <p:nvSpPr>
                <p:cNvPr id="1293402" name="Freeform 9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3403" name="Freeform 9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3404" name="Line 9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3405" name="Line 9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3406" name="Line 9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3407" name="Line 9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3408" name="Line 9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3409" name="Line 9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3410" name="Line 9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3411" name="Line 9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3412" name="Line 10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grpSp>
        <p:nvGrpSpPr>
          <p:cNvPr id="21" name="Group 142"/>
          <p:cNvGrpSpPr>
            <a:grpSpLocks/>
          </p:cNvGrpSpPr>
          <p:nvPr/>
        </p:nvGrpSpPr>
        <p:grpSpPr bwMode="auto">
          <a:xfrm>
            <a:off x="3343730" y="1081724"/>
            <a:ext cx="7438528" cy="5376228"/>
            <a:chOff x="1680" y="672"/>
            <a:chExt cx="3456" cy="3408"/>
          </a:xfrm>
        </p:grpSpPr>
        <p:sp>
          <p:nvSpPr>
            <p:cNvPr id="1293455" name="Line 143"/>
            <p:cNvSpPr>
              <a:spLocks noChangeShapeType="1"/>
            </p:cNvSpPr>
            <p:nvPr/>
          </p:nvSpPr>
          <p:spPr bwMode="auto">
            <a:xfrm>
              <a:off x="5136"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293456" name="Line 144"/>
            <p:cNvSpPr>
              <a:spLocks noChangeShapeType="1"/>
            </p:cNvSpPr>
            <p:nvPr/>
          </p:nvSpPr>
          <p:spPr bwMode="auto">
            <a:xfrm>
              <a:off x="4704"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293457" name="Line 145"/>
            <p:cNvSpPr>
              <a:spLocks noChangeShapeType="1"/>
            </p:cNvSpPr>
            <p:nvPr/>
          </p:nvSpPr>
          <p:spPr bwMode="auto">
            <a:xfrm>
              <a:off x="4272"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293458" name="Line 146"/>
            <p:cNvSpPr>
              <a:spLocks noChangeShapeType="1"/>
            </p:cNvSpPr>
            <p:nvPr/>
          </p:nvSpPr>
          <p:spPr bwMode="auto">
            <a:xfrm>
              <a:off x="3840"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293459" name="Line 147"/>
            <p:cNvSpPr>
              <a:spLocks noChangeShapeType="1"/>
            </p:cNvSpPr>
            <p:nvPr/>
          </p:nvSpPr>
          <p:spPr bwMode="auto">
            <a:xfrm>
              <a:off x="3408"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293460" name="Line 148"/>
            <p:cNvSpPr>
              <a:spLocks noChangeShapeType="1"/>
            </p:cNvSpPr>
            <p:nvPr/>
          </p:nvSpPr>
          <p:spPr bwMode="auto">
            <a:xfrm>
              <a:off x="2976"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293461" name="Line 149"/>
            <p:cNvSpPr>
              <a:spLocks noChangeShapeType="1"/>
            </p:cNvSpPr>
            <p:nvPr/>
          </p:nvSpPr>
          <p:spPr bwMode="auto">
            <a:xfrm>
              <a:off x="2544"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293462" name="Line 150"/>
            <p:cNvSpPr>
              <a:spLocks noChangeShapeType="1"/>
            </p:cNvSpPr>
            <p:nvPr/>
          </p:nvSpPr>
          <p:spPr bwMode="auto">
            <a:xfrm>
              <a:off x="2112"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293463" name="Line 151"/>
            <p:cNvSpPr>
              <a:spLocks noChangeShapeType="1"/>
            </p:cNvSpPr>
            <p:nvPr/>
          </p:nvSpPr>
          <p:spPr bwMode="auto">
            <a:xfrm>
              <a:off x="1680" y="672"/>
              <a:ext cx="0" cy="3408"/>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93443" name="Rectangle 131"/>
          <p:cNvSpPr>
            <a:spLocks noChangeArrowheads="1"/>
          </p:cNvSpPr>
          <p:nvPr/>
        </p:nvSpPr>
        <p:spPr bwMode="auto">
          <a:xfrm>
            <a:off x="9193822" y="1172846"/>
            <a:ext cx="2931503" cy="13824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pPr algn="r"/>
            <a:r>
              <a:rPr lang="en-US" sz="2800" dirty="0"/>
              <a:t>Fix branch hazard by waiting – </a:t>
            </a:r>
            <a:r>
              <a:rPr lang="en-US" sz="2800" b="1" dirty="0">
                <a:solidFill>
                  <a:srgbClr val="3333CC"/>
                </a:solidFill>
              </a:rPr>
              <a:t>stall</a:t>
            </a:r>
            <a:r>
              <a:rPr lang="en-US" sz="2800" dirty="0"/>
              <a:t> – but affects CPI</a:t>
            </a:r>
          </a:p>
        </p:txBody>
      </p:sp>
      <p:sp>
        <p:nvSpPr>
          <p:cNvPr id="114" name="슬라이드 번호 개체 틀 5"/>
          <p:cNvSpPr>
            <a:spLocks noGrp="1"/>
          </p:cNvSpPr>
          <p:nvPr>
            <p:ph type="sldNum" sz="quarter" idx="4294967295"/>
          </p:nvPr>
        </p:nvSpPr>
        <p:spPr>
          <a:xfrm>
            <a:off x="9076950" y="6563667"/>
            <a:ext cx="2743200" cy="216000"/>
          </a:xfrm>
          <a:prstGeom prst="rect">
            <a:avLst/>
          </a:prstGeom>
        </p:spPr>
        <p:txBody>
          <a:bodyPr/>
          <a:lstStyle/>
          <a:p>
            <a:pPr algn="r"/>
            <a:fld id="{5BC373C5-40C0-4198-9E06-0924FC79B413}" type="slidenum">
              <a:rPr lang="ko-KR" altLang="en-US" sz="1400" b="1" smtClean="0"/>
              <a:pPr algn="r"/>
              <a:t>9</a:t>
            </a:fld>
            <a:endParaRPr lang="ko-KR" altLang="en-US" sz="1400" b="1" dirty="0"/>
          </a:p>
        </p:txBody>
      </p:sp>
      <p:sp>
        <p:nvSpPr>
          <p:cNvPr id="25" name="제목 24"/>
          <p:cNvSpPr>
            <a:spLocks noGrp="1"/>
          </p:cNvSpPr>
          <p:nvPr>
            <p:ph type="title"/>
          </p:nvPr>
        </p:nvSpPr>
        <p:spPr/>
        <p:txBody>
          <a:bodyPr/>
          <a:lstStyle/>
          <a:p>
            <a:r>
              <a:rPr lang="en-US" altLang="ko-KR" dirty="0"/>
              <a:t>Branches incur three cycle stalls</a:t>
            </a:r>
            <a:endParaRPr lang="ko-KR" altLang="en-US" dirty="0"/>
          </a:p>
        </p:txBody>
      </p:sp>
    </p:spTree>
    <p:extLst>
      <p:ext uri="{BB962C8B-B14F-4D97-AF65-F5344CB8AC3E}">
        <p14:creationId xmlns:p14="http://schemas.microsoft.com/office/powerpoint/2010/main" val="8127688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L_fonts">
      <a:majorFont>
        <a:latin typeface="Calibri"/>
        <a:ea typeface="맑은 고딕"/>
        <a:cs typeface=""/>
      </a:majorFont>
      <a:minorFont>
        <a:latin typeface="Calibri"/>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2623</TotalTime>
  <Words>1087</Words>
  <Application>Microsoft Office PowerPoint</Application>
  <PresentationFormat>와이드스크린</PresentationFormat>
  <Paragraphs>272</Paragraphs>
  <Slides>14</Slides>
  <Notes>10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14</vt:i4>
      </vt:variant>
    </vt:vector>
  </HeadingPairs>
  <TitlesOfParts>
    <vt:vector size="22" baseType="lpstr">
      <vt:lpstr>맑은 고딕</vt:lpstr>
      <vt:lpstr>연세</vt:lpstr>
      <vt:lpstr>조선일보명조</vt:lpstr>
      <vt:lpstr>Arial</vt:lpstr>
      <vt:lpstr>Calibri</vt:lpstr>
      <vt:lpstr>Courier New</vt:lpstr>
      <vt:lpstr>Wingdings</vt:lpstr>
      <vt:lpstr>Office 테마</vt:lpstr>
      <vt:lpstr> Lecture 6 Control Hazards and Branch Prediction  Courtesy of A. Shrivastava (ASU) &amp; Tack-Don Han (Yonsei) </vt:lpstr>
      <vt:lpstr>PowerPoint 프레젠테이션</vt:lpstr>
      <vt:lpstr>Control Hazards</vt:lpstr>
      <vt:lpstr>Control Hazards</vt:lpstr>
      <vt:lpstr>Datapath Branch and Jump Hardware</vt:lpstr>
      <vt:lpstr>Jumps Incur One Stall</vt:lpstr>
      <vt:lpstr>Supporting ID Stage Jumps</vt:lpstr>
      <vt:lpstr>Two “Types” of Stalls</vt:lpstr>
      <vt:lpstr>Branches incur three cycle stalls</vt:lpstr>
      <vt:lpstr>Moving Branch Decisions Earlier in Pipe</vt:lpstr>
      <vt:lpstr>Datapath Branch and Jump Hardware</vt:lpstr>
      <vt:lpstr>Moving Branch Decisions Earlier in Pipe</vt:lpstr>
      <vt:lpstr>PowerPoint 프레젠테이션</vt:lpstr>
      <vt:lpstr>PowerPoint 프레젠테이션</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계정</dc:creator>
  <cp:lastModifiedBy>이상엽</cp:lastModifiedBy>
  <cp:revision>188</cp:revision>
  <dcterms:created xsi:type="dcterms:W3CDTF">2015-05-11T14:27:05Z</dcterms:created>
  <dcterms:modified xsi:type="dcterms:W3CDTF">2017-02-23T03:33:40Z</dcterms:modified>
</cp:coreProperties>
</file>