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92" r:id="rId2"/>
    <p:sldId id="363" r:id="rId3"/>
    <p:sldId id="393" r:id="rId4"/>
    <p:sldId id="403" r:id="rId5"/>
    <p:sldId id="404" r:id="rId6"/>
    <p:sldId id="405" r:id="rId7"/>
    <p:sldId id="406" r:id="rId8"/>
    <p:sldId id="407" r:id="rId9"/>
    <p:sldId id="408" r:id="rId10"/>
    <p:sldId id="410" r:id="rId11"/>
    <p:sldId id="411" r:id="rId12"/>
    <p:sldId id="412" r:id="rId13"/>
    <p:sldId id="413" r:id="rId14"/>
    <p:sldId id="414" r:id="rId15"/>
    <p:sldId id="416" r:id="rId16"/>
    <p:sldId id="41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AFC7"/>
    <a:srgbClr val="FF0000"/>
    <a:srgbClr val="077DC5"/>
    <a:srgbClr val="5B9BD5"/>
    <a:srgbClr val="184A6B"/>
    <a:srgbClr val="2CE1E5"/>
    <a:srgbClr val="2CDFE3"/>
    <a:srgbClr val="7FD4E8"/>
    <a:srgbClr val="A0DFEE"/>
    <a:srgbClr val="169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>
        <p:scale>
          <a:sx n="100" d="100"/>
          <a:sy n="100" d="100"/>
        </p:scale>
        <p:origin x="822" y="4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2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4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5214"/>
            <a:ext cx="5909964" cy="4113893"/>
          </a:xfrm>
          <a:noFill/>
          <a:ln>
            <a:noFill/>
          </a:ln>
        </p:spPr>
        <p:txBody>
          <a:bodyPr lIns="92910" tIns="45640" rIns="92910" bIns="45640"/>
          <a:lstStyle/>
          <a:p>
            <a:r>
              <a:rPr lang="en-US"/>
              <a:t>For lecture</a:t>
            </a:r>
          </a:p>
          <a:p>
            <a:r>
              <a:rPr lang="en-US"/>
              <a:t>Note branch address is PC-relative branch to 4+4+2*4 = 16</a:t>
            </a:r>
          </a:p>
        </p:txBody>
      </p:sp>
      <p:sp>
        <p:nvSpPr>
          <p:cNvPr id="133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585788"/>
            <a:ext cx="6075362" cy="3417887"/>
          </a:xfrm>
          <a:ln/>
        </p:spPr>
      </p:sp>
    </p:spTree>
    <p:extLst>
      <p:ext uri="{BB962C8B-B14F-4D97-AF65-F5344CB8AC3E}">
        <p14:creationId xmlns:p14="http://schemas.microsoft.com/office/powerpoint/2010/main" val="199001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Predict taken always incurs one stall at least – assuming the branch destination address hardware has been moved up to the ID stage.</a:t>
            </a:r>
          </a:p>
          <a:p>
            <a:r>
              <a:rPr lang="en-US"/>
              <a:t>So predict not taken is easier since sequential instruction address can be computed in the IF stage.</a:t>
            </a:r>
          </a:p>
        </p:txBody>
      </p:sp>
    </p:spTree>
    <p:extLst>
      <p:ext uri="{BB962C8B-B14F-4D97-AF65-F5344CB8AC3E}">
        <p14:creationId xmlns:p14="http://schemas.microsoft.com/office/powerpoint/2010/main" val="96521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4096 entry table  programs vary from 1% </a:t>
            </a:r>
            <a:r>
              <a:rPr lang="en-US" dirty="0" err="1"/>
              <a:t>misprediction</a:t>
            </a:r>
            <a:r>
              <a:rPr lang="en-US" dirty="0"/>
              <a:t> (nasa7, </a:t>
            </a:r>
            <a:r>
              <a:rPr lang="en-US" dirty="0" err="1"/>
              <a:t>tomcatv</a:t>
            </a:r>
            <a:r>
              <a:rPr lang="en-US" dirty="0"/>
              <a:t>) to 18% (</a:t>
            </a:r>
            <a:r>
              <a:rPr lang="en-US" dirty="0" err="1"/>
              <a:t>eqntott</a:t>
            </a:r>
            <a:r>
              <a:rPr lang="en-US" dirty="0"/>
              <a:t>), with spice at 9% and </a:t>
            </a:r>
            <a:r>
              <a:rPr lang="en-US" dirty="0" err="1"/>
              <a:t>gcc</a:t>
            </a:r>
            <a:r>
              <a:rPr lang="en-US" dirty="0"/>
              <a:t> at 12%</a:t>
            </a:r>
          </a:p>
          <a:p>
            <a:pPr>
              <a:lnSpc>
                <a:spcPct val="85000"/>
              </a:lnSpc>
            </a:pPr>
            <a:r>
              <a:rPr lang="en-US" dirty="0"/>
              <a:t>4096 about as good as infinite table, but 4096 is a lot of hardware</a:t>
            </a:r>
          </a:p>
        </p:txBody>
      </p:sp>
    </p:spTree>
    <p:extLst>
      <p:ext uri="{BB962C8B-B14F-4D97-AF65-F5344CB8AC3E}">
        <p14:creationId xmlns:p14="http://schemas.microsoft.com/office/powerpoint/2010/main" val="219530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17732" y="6339250"/>
            <a:ext cx="2844800" cy="365125"/>
          </a:xfrm>
          <a:prstGeom prst="rect">
            <a:avLst/>
          </a:prstGeom>
        </p:spPr>
        <p:txBody>
          <a:bodyPr/>
          <a:lstStyle/>
          <a:p>
            <a:fld id="{CB0257F1-93EE-4688-A883-B2522DFEDD53}" type="datetime1">
              <a:rPr lang="en-US" altLang="ko-KR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35200" y="633925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Spring 2016 -- Lecture #1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9456" y="6339250"/>
            <a:ext cx="589856" cy="365125"/>
          </a:xfrm>
          <a:prstGeom prst="rect">
            <a:avLst/>
          </a:prstGeo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18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/</a:t>
            </a:r>
            <a:r>
              <a:rPr lang="en-US" altLang="ko-KR" sz="14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5" r:id="rId11"/>
    <p:sldLayoutId id="2147483666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br>
              <a:rPr kumimoji="1" lang="en-US" altLang="ko-KR" dirty="0"/>
            </a:br>
            <a:r>
              <a:rPr kumimoji="1" lang="en-US" altLang="ko-KR" dirty="0"/>
              <a:t>Lecture 6</a:t>
            </a:r>
            <a:br>
              <a:rPr kumimoji="1" lang="en-US" altLang="ko-KR" dirty="0"/>
            </a:br>
            <a:r>
              <a:rPr kumimoji="1" lang="en-US" altLang="ko-KR" dirty="0"/>
              <a:t>Control Hazard and Branch Prediction</a:t>
            </a:r>
            <a:br>
              <a:rPr lang="ko-KR" altLang="en-US" dirty="0">
                <a:latin typeface="+mn-lt"/>
              </a:rPr>
            </a:br>
            <a:br>
              <a:rPr lang="en-US" altLang="ko-KR" dirty="0">
                <a:latin typeface="+mn-lt"/>
              </a:rPr>
            </a:b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Courtesy 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87780" y="5104164"/>
            <a:ext cx="5065041" cy="996170"/>
          </a:xfrm>
        </p:spPr>
        <p:txBody>
          <a:bodyPr/>
          <a:lstStyle/>
          <a:p>
            <a:pPr algn="r"/>
            <a:r>
              <a:rPr lang="en-US" altLang="ko-KR" dirty="0">
                <a:latin typeface="+mn-lt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>
                <a:latin typeface="+mn-lt"/>
                <a:ea typeface="+mn-ea"/>
              </a:rPr>
              <a:t>Kyoungwoo</a:t>
            </a:r>
            <a:r>
              <a:rPr lang="en-US" altLang="ko-KR" dirty="0">
                <a:latin typeface="+mn-lt"/>
                <a:ea typeface="+mn-ea"/>
              </a:rPr>
              <a:t> Lee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64757" cy="480131"/>
          </a:xfrm>
        </p:spPr>
        <p:txBody>
          <a:bodyPr/>
          <a:lstStyle/>
          <a:p>
            <a:r>
              <a:rPr lang="en-US" altLang="ko-KR" dirty="0">
                <a:latin typeface="+mn-lt"/>
                <a:ea typeface="+mn-ea"/>
              </a:rPr>
              <a:t>Computer Architecture-Module2</a:t>
            </a:r>
            <a:endParaRPr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17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510" name="Rectangle 166"/>
          <p:cNvSpPr>
            <a:spLocks noGrp="1" noChangeArrowheads="1"/>
          </p:cNvSpPr>
          <p:nvPr>
            <p:ph sz="quarter" idx="1"/>
          </p:nvPr>
        </p:nvSpPr>
        <p:spPr>
          <a:xfrm>
            <a:off x="269192" y="3641560"/>
            <a:ext cx="11922808" cy="3360821"/>
          </a:xfrm>
          <a:noFill/>
          <a:ln/>
        </p:spPr>
        <p:txBody>
          <a:bodyPr>
            <a:normAutofit/>
          </a:bodyPr>
          <a:lstStyle/>
          <a:p>
            <a:pPr marL="678180" indent="-457200">
              <a:buFont typeface="Wingdings" panose="05000000000000000000" pitchFamily="2" charset="2"/>
              <a:buChar char="l"/>
            </a:pPr>
            <a:r>
              <a:rPr lang="en-US" sz="3000" dirty="0"/>
              <a:t>If taken, </a:t>
            </a:r>
            <a:r>
              <a:rPr lang="en-US" sz="3000" b="1" dirty="0">
                <a:solidFill>
                  <a:srgbClr val="FF0000"/>
                </a:solidFill>
              </a:rPr>
              <a:t>flush</a:t>
            </a:r>
            <a:r>
              <a:rPr lang="en-US" sz="3000" dirty="0"/>
              <a:t> instructions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</a:rPr>
              <a:t>after</a:t>
            </a:r>
            <a:r>
              <a:rPr lang="en-US" sz="3000" dirty="0"/>
              <a:t> the branch (earlier in the pipeline)</a:t>
            </a:r>
          </a:p>
          <a:p>
            <a:pPr marL="678180" indent="-457200">
              <a:buFont typeface="Wingdings" panose="05000000000000000000" pitchFamily="2" charset="2"/>
              <a:buChar char="l"/>
            </a:pPr>
            <a:r>
              <a:rPr lang="en-US" sz="3000" dirty="0"/>
              <a:t>Ensure that those flushed instructions haven’t changed the machine state  </a:t>
            </a:r>
          </a:p>
          <a:p>
            <a:pPr marL="9525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Automatic in the MIPS pipeline since machine state changing operations are at the tail end of the pipeline (</a:t>
            </a:r>
            <a:r>
              <a:rPr lang="en-US" sz="2800" dirty="0" err="1"/>
              <a:t>MemWrite</a:t>
            </a:r>
            <a:r>
              <a:rPr lang="en-US" sz="2800" dirty="0"/>
              <a:t> (in MEM) or </a:t>
            </a:r>
            <a:r>
              <a:rPr lang="en-US" sz="2800" dirty="0" err="1"/>
              <a:t>RegWrite</a:t>
            </a:r>
            <a:r>
              <a:rPr lang="en-US" sz="2800" dirty="0"/>
              <a:t> (in WB)) </a:t>
            </a:r>
          </a:p>
          <a:p>
            <a:pPr marL="678180" indent="-457200">
              <a:buFont typeface="Wingdings" panose="05000000000000000000" pitchFamily="2" charset="2"/>
              <a:buChar char="l"/>
            </a:pPr>
            <a:r>
              <a:rPr lang="en-US" sz="3000" dirty="0">
                <a:solidFill>
                  <a:srgbClr val="008000"/>
                </a:solidFill>
              </a:rPr>
              <a:t>Restart the pipeline at the branch destination</a:t>
            </a:r>
          </a:p>
        </p:txBody>
      </p:sp>
      <p:graphicFrame>
        <p:nvGraphicFramePr>
          <p:cNvPr id="167" name="Table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45909"/>
              </p:ext>
            </p:extLst>
          </p:nvPr>
        </p:nvGraphicFramePr>
        <p:xfrm>
          <a:off x="3962400" y="1104900"/>
          <a:ext cx="6400800" cy="2235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8" name="TextBox 167"/>
          <p:cNvSpPr txBox="1"/>
          <p:nvPr/>
        </p:nvSpPr>
        <p:spPr>
          <a:xfrm>
            <a:off x="1347537" y="1562100"/>
            <a:ext cx="31118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cs typeface="Courier New" pitchFamily="49" charset="0"/>
              </a:rPr>
              <a:t>bne</a:t>
            </a:r>
            <a:r>
              <a:rPr lang="en-US" sz="2800" b="1" dirty="0">
                <a:cs typeface="Courier New" pitchFamily="49" charset="0"/>
              </a:rPr>
              <a:t>  R1, R2, LAB</a:t>
            </a:r>
          </a:p>
          <a:p>
            <a:r>
              <a:rPr lang="en-US" sz="2800" b="1" dirty="0">
                <a:cs typeface="Courier New" pitchFamily="49" charset="0"/>
              </a:rPr>
              <a:t>add  R1, R1, R4</a:t>
            </a:r>
          </a:p>
          <a:p>
            <a:r>
              <a:rPr lang="en-US" sz="2800" b="1" dirty="0">
                <a:cs typeface="Courier New" pitchFamily="49" charset="0"/>
              </a:rPr>
              <a:t>sub  R4, R2, R7</a:t>
            </a:r>
          </a:p>
          <a:p>
            <a:r>
              <a:rPr lang="en-US" sz="2800" b="1" dirty="0">
                <a:cs typeface="Courier New" pitchFamily="49" charset="0"/>
              </a:rPr>
              <a:t>add  R7, R4, R1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94893" y="2831432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Courier New" pitchFamily="49" charset="0"/>
              </a:rPr>
              <a:t>LAB</a:t>
            </a:r>
            <a:r>
              <a:rPr lang="en-US" sz="2800" dirty="0"/>
              <a:t>: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038600" y="15621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F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419600" y="15621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D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906422" y="15621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X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363622" y="156210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M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820822" y="1562100"/>
            <a:ext cx="51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W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4495180" y="2030968"/>
            <a:ext cx="1249658" cy="980420"/>
            <a:chOff x="2971180" y="2030968"/>
            <a:chExt cx="1249658" cy="980420"/>
          </a:xfrm>
        </p:grpSpPr>
        <p:sp>
          <p:nvSpPr>
            <p:cNvPr id="176" name="TextBox 175"/>
            <p:cNvSpPr txBox="1"/>
            <p:nvPr/>
          </p:nvSpPr>
          <p:spPr>
            <a:xfrm>
              <a:off x="2971180" y="2030968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F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352180" y="203096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D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839002" y="2030968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X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428380" y="2488168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F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809380" y="248816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D</a:t>
              </a:r>
            </a:p>
          </p:txBody>
        </p:sp>
      </p:grpSp>
      <p:sp>
        <p:nvSpPr>
          <p:cNvPr id="186" name="Explosion 2 185"/>
          <p:cNvSpPr/>
          <p:nvPr/>
        </p:nvSpPr>
        <p:spPr>
          <a:xfrm>
            <a:off x="4343399" y="1981200"/>
            <a:ext cx="2099511" cy="914400"/>
          </a:xfrm>
          <a:prstGeom prst="irregularSeal2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flush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5803280" y="2907268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F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184280" y="2907268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D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671102" y="29072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X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128302" y="2907268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M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7585502" y="2907268"/>
            <a:ext cx="51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W</a:t>
            </a:r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10</a:t>
            </a:fld>
            <a:endParaRPr lang="ko-KR" altLang="en-US" sz="1400" b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n-lt"/>
              </a:rPr>
              <a:t>Flushing with </a:t>
            </a:r>
            <a:r>
              <a:rPr lang="en-US" altLang="ko-KR" sz="2800" dirty="0" err="1">
                <a:latin typeface="+mn-lt"/>
              </a:rPr>
              <a:t>Misprediction</a:t>
            </a:r>
            <a:r>
              <a:rPr lang="en-US" altLang="ko-KR" sz="2800" dirty="0">
                <a:latin typeface="+mn-lt"/>
              </a:rPr>
              <a:t> (Not Taken)</a:t>
            </a:r>
            <a:endParaRPr lang="ko-KR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6107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6" grpId="1" animBg="1"/>
      <p:bldP spid="187" grpId="0"/>
      <p:bldP spid="188" grpId="0"/>
      <p:bldP spid="189" grpId="0"/>
      <p:bldP spid="190" grpId="0"/>
      <p:bldP spid="1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Structures</a:t>
            </a:r>
          </a:p>
        </p:txBody>
      </p:sp>
      <p:sp>
        <p:nvSpPr>
          <p:cNvPr id="134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000" y="1128936"/>
            <a:ext cx="6372332" cy="24263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sz="3000" dirty="0">
                <a:latin typeface="+mj-lt"/>
              </a:rPr>
              <a:t>Predict </a:t>
            </a:r>
            <a:r>
              <a:rPr lang="en-US" sz="3000" b="1" dirty="0">
                <a:solidFill>
                  <a:srgbClr val="FF0000"/>
                </a:solidFill>
                <a:latin typeface="+mj-lt"/>
              </a:rPr>
              <a:t>not taken </a:t>
            </a:r>
            <a:r>
              <a:rPr lang="en-US" sz="3000" dirty="0">
                <a:latin typeface="+mj-lt"/>
              </a:rPr>
              <a:t>works well for “top of the loop” branching structures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But such loops have jumps at the bottom of the loop to return to the top of the loop – and incur the jump stall overhead</a:t>
            </a:r>
          </a:p>
        </p:txBody>
      </p:sp>
      <p:sp>
        <p:nvSpPr>
          <p:cNvPr id="1345540" name="Rectangle 4"/>
          <p:cNvSpPr>
            <a:spLocks noChangeArrowheads="1"/>
          </p:cNvSpPr>
          <p:nvPr/>
        </p:nvSpPr>
        <p:spPr bwMode="auto">
          <a:xfrm>
            <a:off x="7243011" y="831668"/>
            <a:ext cx="3048000" cy="31059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</a:rPr>
              <a:t>Loop: </a:t>
            </a:r>
            <a:r>
              <a:rPr lang="en-US" sz="2800" b="1" dirty="0" err="1">
                <a:solidFill>
                  <a:srgbClr val="008000"/>
                </a:solidFill>
              </a:rPr>
              <a:t>beq</a:t>
            </a:r>
            <a:r>
              <a:rPr lang="en-US" sz="2800" b="1" dirty="0">
                <a:solidFill>
                  <a:srgbClr val="008000"/>
                </a:solidFill>
              </a:rPr>
              <a:t> $1,$2,Out</a:t>
            </a:r>
          </a:p>
          <a:p>
            <a:r>
              <a:rPr lang="en-US" sz="2800" b="1" dirty="0">
                <a:solidFill>
                  <a:srgbClr val="008000"/>
                </a:solidFill>
              </a:rPr>
              <a:t>      1</a:t>
            </a:r>
            <a:r>
              <a:rPr lang="en-US" sz="2800" b="1" baseline="30000" dirty="0">
                <a:solidFill>
                  <a:srgbClr val="008000"/>
                </a:solidFill>
              </a:rPr>
              <a:t>nd</a:t>
            </a:r>
            <a:r>
              <a:rPr lang="en-US" sz="2800" b="1" dirty="0">
                <a:solidFill>
                  <a:srgbClr val="008000"/>
                </a:solidFill>
              </a:rPr>
              <a:t> loop </a:t>
            </a:r>
            <a:r>
              <a:rPr lang="en-US" sz="2800" b="1" dirty="0" err="1">
                <a:solidFill>
                  <a:srgbClr val="008000"/>
                </a:solidFill>
              </a:rPr>
              <a:t>instr</a:t>
            </a:r>
            <a:endParaRPr lang="en-US" sz="2800" b="1" dirty="0">
              <a:solidFill>
                <a:srgbClr val="008000"/>
              </a:solidFill>
            </a:endParaRPr>
          </a:p>
          <a:p>
            <a:r>
              <a:rPr lang="en-US" sz="2800" b="1" dirty="0">
                <a:solidFill>
                  <a:srgbClr val="008000"/>
                </a:solidFill>
              </a:rPr>
              <a:t>           …</a:t>
            </a:r>
          </a:p>
          <a:p>
            <a:r>
              <a:rPr lang="en-US" sz="2800" b="1" dirty="0">
                <a:solidFill>
                  <a:srgbClr val="008000"/>
                </a:solidFill>
              </a:rPr>
              <a:t>last loop </a:t>
            </a:r>
            <a:r>
              <a:rPr lang="en-US" sz="2800" b="1" dirty="0" err="1">
                <a:solidFill>
                  <a:srgbClr val="008000"/>
                </a:solidFill>
              </a:rPr>
              <a:t>instr</a:t>
            </a:r>
            <a:endParaRPr lang="en-US" sz="2800" b="1" dirty="0">
              <a:solidFill>
                <a:srgbClr val="008000"/>
              </a:solidFill>
            </a:endParaRPr>
          </a:p>
          <a:p>
            <a:r>
              <a:rPr lang="en-US" sz="2800" b="1" dirty="0">
                <a:solidFill>
                  <a:srgbClr val="008000"/>
                </a:solidFill>
              </a:rPr>
              <a:t>      j  Loop</a:t>
            </a:r>
          </a:p>
          <a:p>
            <a:r>
              <a:rPr lang="en-US" sz="2800" b="1" dirty="0">
                <a:solidFill>
                  <a:srgbClr val="008000"/>
                </a:solidFill>
              </a:rPr>
              <a:t>Out:  fall out </a:t>
            </a:r>
            <a:r>
              <a:rPr lang="en-US" sz="2800" b="1" dirty="0" err="1">
                <a:solidFill>
                  <a:srgbClr val="008000"/>
                </a:solidFill>
              </a:rPr>
              <a:t>instr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1345543" name="Rectangle 7"/>
          <p:cNvSpPr>
            <a:spLocks noChangeArrowheads="1"/>
          </p:cNvSpPr>
          <p:nvPr/>
        </p:nvSpPr>
        <p:spPr bwMode="auto">
          <a:xfrm>
            <a:off x="7243011" y="3996576"/>
            <a:ext cx="3048000" cy="2675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</a:rPr>
              <a:t>Loop: 1</a:t>
            </a:r>
            <a:r>
              <a:rPr lang="en-US" sz="2800" b="1" baseline="30000" dirty="0">
                <a:solidFill>
                  <a:srgbClr val="008000"/>
                </a:solidFill>
              </a:rPr>
              <a:t>st</a:t>
            </a:r>
            <a:r>
              <a:rPr lang="en-US" sz="2800" b="1" dirty="0">
                <a:solidFill>
                  <a:srgbClr val="008000"/>
                </a:solidFill>
              </a:rPr>
              <a:t> loop </a:t>
            </a:r>
            <a:r>
              <a:rPr lang="en-US" sz="2800" b="1" dirty="0" err="1">
                <a:solidFill>
                  <a:srgbClr val="008000"/>
                </a:solidFill>
              </a:rPr>
              <a:t>instr</a:t>
            </a:r>
            <a:endParaRPr lang="en-US" sz="2800" b="1" dirty="0">
              <a:solidFill>
                <a:srgbClr val="008000"/>
              </a:solidFill>
            </a:endParaRPr>
          </a:p>
          <a:p>
            <a:r>
              <a:rPr lang="en-US" sz="2800" b="1" dirty="0">
                <a:solidFill>
                  <a:srgbClr val="008000"/>
                </a:solidFill>
              </a:rPr>
              <a:t>      2</a:t>
            </a:r>
            <a:r>
              <a:rPr lang="en-US" sz="2800" b="1" baseline="30000" dirty="0">
                <a:solidFill>
                  <a:srgbClr val="008000"/>
                </a:solidFill>
              </a:rPr>
              <a:t>nd</a:t>
            </a:r>
            <a:r>
              <a:rPr lang="en-US" sz="2800" b="1" dirty="0">
                <a:solidFill>
                  <a:srgbClr val="008000"/>
                </a:solidFill>
              </a:rPr>
              <a:t> loop </a:t>
            </a:r>
            <a:r>
              <a:rPr lang="en-US" sz="2800" b="1" dirty="0" err="1">
                <a:solidFill>
                  <a:srgbClr val="008000"/>
                </a:solidFill>
              </a:rPr>
              <a:t>instr</a:t>
            </a:r>
            <a:endParaRPr lang="en-US" sz="2800" b="1" dirty="0">
              <a:solidFill>
                <a:srgbClr val="008000"/>
              </a:solidFill>
            </a:endParaRPr>
          </a:p>
          <a:p>
            <a:r>
              <a:rPr lang="en-US" sz="2800" b="1" dirty="0">
                <a:solidFill>
                  <a:srgbClr val="008000"/>
                </a:solidFill>
              </a:rPr>
              <a:t>           …</a:t>
            </a:r>
          </a:p>
          <a:p>
            <a:r>
              <a:rPr lang="en-US" sz="2800" b="1" dirty="0">
                <a:solidFill>
                  <a:srgbClr val="008000"/>
                </a:solidFill>
              </a:rPr>
              <a:t>      last loop </a:t>
            </a:r>
            <a:r>
              <a:rPr lang="en-US" sz="2800" b="1" dirty="0" err="1">
                <a:solidFill>
                  <a:srgbClr val="008000"/>
                </a:solidFill>
              </a:rPr>
              <a:t>instr</a:t>
            </a:r>
            <a:endParaRPr lang="en-US" sz="2800" b="1" dirty="0">
              <a:solidFill>
                <a:srgbClr val="008000"/>
              </a:solidFill>
            </a:endParaRPr>
          </a:p>
          <a:p>
            <a:r>
              <a:rPr lang="en-US" sz="2800" b="1" dirty="0">
                <a:solidFill>
                  <a:srgbClr val="008000"/>
                </a:solidFill>
              </a:rPr>
              <a:t>      bne $1,$2,Loop</a:t>
            </a:r>
          </a:p>
          <a:p>
            <a:r>
              <a:rPr lang="en-US" sz="2800" b="1" dirty="0">
                <a:solidFill>
                  <a:srgbClr val="008000"/>
                </a:solidFill>
              </a:rPr>
              <a:t>      fall out </a:t>
            </a:r>
            <a:r>
              <a:rPr lang="en-US" sz="2800" b="1" dirty="0" err="1">
                <a:solidFill>
                  <a:srgbClr val="008000"/>
                </a:solidFill>
              </a:rPr>
              <a:t>instr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10482139" y="4164682"/>
            <a:ext cx="586914" cy="1881186"/>
          </a:xfrm>
          <a:prstGeom prst="curvedRight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10452561" y="1004415"/>
            <a:ext cx="616492" cy="2803579"/>
          </a:xfrm>
          <a:prstGeom prst="curvedLeft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11</a:t>
            </a:fld>
            <a:endParaRPr lang="ko-KR" altLang="en-US" sz="14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79884" y="4024411"/>
            <a:ext cx="6246000" cy="1080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sz="3000" dirty="0">
                <a:latin typeface="+mj-lt"/>
              </a:rPr>
              <a:t>Predict not taken doesn’t work well for “bottom of the loop” branching structures</a:t>
            </a:r>
          </a:p>
        </p:txBody>
      </p:sp>
    </p:spTree>
    <p:extLst>
      <p:ext uri="{BB962C8B-B14F-4D97-AF65-F5344CB8AC3E}">
        <p14:creationId xmlns:p14="http://schemas.microsoft.com/office/powerpoint/2010/main" val="417613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Branch Prediction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133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000" y="966936"/>
            <a:ext cx="11455674" cy="54864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3000" dirty="0">
                <a:solidFill>
                  <a:srgbClr val="C00000"/>
                </a:solidFill>
              </a:rPr>
              <a:t>Resolve control hazards by assuming a given outcome and proceeding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b="1" dirty="0">
                <a:solidFill>
                  <a:srgbClr val="008000"/>
                </a:solidFill>
              </a:rPr>
              <a:t>Predict taken</a:t>
            </a:r>
            <a:r>
              <a:rPr lang="en-US" dirty="0"/>
              <a:t> - predict branches will always be taken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800" dirty="0"/>
              <a:t>As the branch penalty increases (for deeper pipelines), a simple static prediction scheme will hurt performance.  </a:t>
            </a:r>
          </a:p>
          <a:p>
            <a:pPr>
              <a:spcBef>
                <a:spcPct val="3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b="1" dirty="0">
                <a:solidFill>
                  <a:srgbClr val="3333CC"/>
                </a:solidFill>
              </a:rPr>
              <a:t>Dynamic branch prediction</a:t>
            </a:r>
            <a:r>
              <a:rPr lang="en-US" dirty="0"/>
              <a:t> – predict branches at run-time using run-time information</a:t>
            </a:r>
          </a:p>
          <a:p>
            <a:pPr lvl="1" algn="just">
              <a:spcBef>
                <a:spcPct val="30000"/>
              </a:spcBef>
              <a:buClr>
                <a:srgbClr val="727CA3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With more hardware, it is possible to try to predict branch behavior </a:t>
            </a:r>
            <a:r>
              <a:rPr lang="en-US" sz="2800" b="1" dirty="0">
                <a:solidFill>
                  <a:prstClr val="black"/>
                </a:solidFill>
              </a:rPr>
              <a:t>dynamically</a:t>
            </a:r>
            <a:r>
              <a:rPr lang="en-US" sz="2800" dirty="0">
                <a:solidFill>
                  <a:prstClr val="black"/>
                </a:solidFill>
              </a:rPr>
              <a:t> during program execution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12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5568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Branch Prediction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0553" y="914400"/>
            <a:ext cx="11609597" cy="525090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sz="3000" dirty="0"/>
              <a:t>A </a:t>
            </a:r>
            <a:r>
              <a:rPr lang="en-US" sz="3000" dirty="0">
                <a:solidFill>
                  <a:srgbClr val="C00000"/>
                </a:solidFill>
              </a:rPr>
              <a:t>branch prediction buffer </a:t>
            </a:r>
            <a:r>
              <a:rPr lang="en-US" sz="3000" dirty="0"/>
              <a:t>contains a bit passed to the ID stage telling whether the branch was taken the last time it was executed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Prediction bit may predict incorrectly but doesn’t affect </a:t>
            </a:r>
            <a:r>
              <a:rPr lang="en-US" sz="2800" dirty="0">
                <a:solidFill>
                  <a:srgbClr val="663300"/>
                </a:solidFill>
              </a:rPr>
              <a:t>correctness</a:t>
            </a:r>
            <a:r>
              <a:rPr lang="en-US" sz="2800" dirty="0"/>
              <a:t>, just </a:t>
            </a:r>
            <a:r>
              <a:rPr lang="en-US" sz="2800" dirty="0">
                <a:solidFill>
                  <a:srgbClr val="663300"/>
                </a:solidFill>
              </a:rPr>
              <a:t>performance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sz="2800" dirty="0"/>
              <a:t>Branch decision occurs in the MEM stage after determining that the fetched instruction is a branch and checking the prediction bit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If the prediction is wrong, flush the incorrect instruction(s) in pipeline, restart the pipeline with the right instruction (invert the prediction bit)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13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0106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56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Branch Prediction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03646" y="4768680"/>
            <a:ext cx="8753475" cy="1518444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Predictor is a </a:t>
            </a:r>
            <a:r>
              <a:rPr lang="en-US" i="1" dirty="0"/>
              <a:t>Lookup 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Branch instruction address </a:t>
            </a:r>
            <a:r>
              <a:rPr lang="en-US" sz="2800" dirty="0">
                <a:sym typeface="Wingdings" pitchFamily="2" charset="2"/>
              </a:rPr>
              <a:t> Target address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>
                <a:sym typeface="Wingdings" pitchFamily="2" charset="2"/>
              </a:rPr>
              <a:t>Incorrect Prediction  </a:t>
            </a:r>
            <a:r>
              <a:rPr lang="en-US" i="1" dirty="0">
                <a:sym typeface="Wingdings" pitchFamily="2" charset="2"/>
              </a:rPr>
              <a:t>Flush</a:t>
            </a:r>
            <a:r>
              <a:rPr lang="en-US" dirty="0">
                <a:sym typeface="Wingdings" pitchFamily="2" charset="2"/>
              </a:rPr>
              <a:t> the pipeline</a:t>
            </a:r>
          </a:p>
          <a:p>
            <a:pPr>
              <a:buFont typeface="Wingdings" panose="05000000000000000000" pitchFamily="2" charset="2"/>
              <a:buChar char="l"/>
            </a:pPr>
            <a:endParaRPr lang="en-US" dirty="0">
              <a:sym typeface="Wingdings" pitchFamily="2" charset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01800" y="2023312"/>
            <a:ext cx="8813800" cy="2472488"/>
            <a:chOff x="190500" y="3471112"/>
            <a:chExt cx="8813800" cy="2472488"/>
          </a:xfrm>
        </p:grpSpPr>
        <p:sp>
          <p:nvSpPr>
            <p:cNvPr id="7" name="Rectangle 51"/>
            <p:cNvSpPr>
              <a:spLocks noChangeArrowheads="1"/>
            </p:cNvSpPr>
            <p:nvPr/>
          </p:nvSpPr>
          <p:spPr bwMode="auto">
            <a:xfrm>
              <a:off x="3657600" y="3962400"/>
              <a:ext cx="381000" cy="198120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8" name="Rectangle 56"/>
            <p:cNvSpPr>
              <a:spLocks noChangeArrowheads="1"/>
            </p:cNvSpPr>
            <p:nvPr/>
          </p:nvSpPr>
          <p:spPr bwMode="auto">
            <a:xfrm>
              <a:off x="1333500" y="3962400"/>
              <a:ext cx="381000" cy="1981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9" name="Rectangle 63"/>
            <p:cNvSpPr>
              <a:spLocks noChangeArrowheads="1"/>
            </p:cNvSpPr>
            <p:nvPr/>
          </p:nvSpPr>
          <p:spPr bwMode="auto">
            <a:xfrm>
              <a:off x="5753100" y="3962400"/>
              <a:ext cx="381000" cy="1981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" name="Rectangle 66"/>
            <p:cNvSpPr>
              <a:spLocks noChangeArrowheads="1"/>
            </p:cNvSpPr>
            <p:nvPr/>
          </p:nvSpPr>
          <p:spPr bwMode="auto">
            <a:xfrm>
              <a:off x="7581900" y="3962400"/>
              <a:ext cx="381000" cy="1981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" name="Text Box 79"/>
            <p:cNvSpPr txBox="1">
              <a:spLocks noChangeArrowheads="1"/>
            </p:cNvSpPr>
            <p:nvPr/>
          </p:nvSpPr>
          <p:spPr bwMode="auto">
            <a:xfrm>
              <a:off x="1113834" y="3471112"/>
              <a:ext cx="912407" cy="523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>
              <a:spAutoFit/>
            </a:bodyPr>
            <a:lstStyle/>
            <a:p>
              <a:pPr algn="ctr"/>
              <a:r>
                <a:rPr lang="en-US" sz="2800" b="1" dirty="0"/>
                <a:t>IF/ID</a:t>
              </a:r>
            </a:p>
          </p:txBody>
        </p:sp>
        <p:sp>
          <p:nvSpPr>
            <p:cNvPr id="12" name="Text Box 80"/>
            <p:cNvSpPr txBox="1">
              <a:spLocks noChangeArrowheads="1"/>
            </p:cNvSpPr>
            <p:nvPr/>
          </p:nvSpPr>
          <p:spPr bwMode="auto">
            <a:xfrm>
              <a:off x="3344484" y="3471112"/>
              <a:ext cx="1032633" cy="523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>
              <a:spAutoFit/>
            </a:bodyPr>
            <a:lstStyle/>
            <a:p>
              <a:pPr algn="ctr"/>
              <a:r>
                <a:rPr lang="en-US" sz="2800" b="1"/>
                <a:t>ID/EX</a:t>
              </a:r>
            </a:p>
          </p:txBody>
        </p:sp>
        <p:sp>
          <p:nvSpPr>
            <p:cNvPr id="13" name="Text Box 81"/>
            <p:cNvSpPr txBox="1">
              <a:spLocks noChangeArrowheads="1"/>
            </p:cNvSpPr>
            <p:nvPr/>
          </p:nvSpPr>
          <p:spPr bwMode="auto">
            <a:xfrm>
              <a:off x="5173340" y="3471112"/>
              <a:ext cx="1513534" cy="523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>
              <a:spAutoFit/>
            </a:bodyPr>
            <a:lstStyle/>
            <a:p>
              <a:pPr algn="ctr"/>
              <a:r>
                <a:rPr lang="en-US" sz="2800" b="1" dirty="0"/>
                <a:t>EX/MEM</a:t>
              </a:r>
            </a:p>
          </p:txBody>
        </p:sp>
        <p:sp>
          <p:nvSpPr>
            <p:cNvPr id="14" name="Text Box 82"/>
            <p:cNvSpPr txBox="1">
              <a:spLocks noChangeArrowheads="1"/>
            </p:cNvSpPr>
            <p:nvPr/>
          </p:nvSpPr>
          <p:spPr bwMode="auto">
            <a:xfrm>
              <a:off x="6950588" y="3471112"/>
              <a:ext cx="1669024" cy="523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>
              <a:spAutoFit/>
            </a:bodyPr>
            <a:lstStyle/>
            <a:p>
              <a:pPr algn="ctr"/>
              <a:r>
                <a:rPr lang="en-US" sz="2800" b="1" dirty="0"/>
                <a:t>MEM/WB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" y="4267200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Times New Roman" pitchFamily="18" charset="0"/>
                </a:rPr>
                <a:t>IF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1700" y="4267200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Times New Roman" pitchFamily="18" charset="0"/>
                </a:rPr>
                <a:t>ID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81500" y="4267200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Times New Roman" pitchFamily="18" charset="0"/>
                </a:rPr>
                <a:t>EX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62700" y="4267200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Times New Roman" pitchFamily="18" charset="0"/>
                </a:rPr>
                <a:t>MEM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89900" y="4267200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Times New Roman" pitchFamily="18" charset="0"/>
                </a:rPr>
                <a:t>WB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37056" y="1064632"/>
            <a:ext cx="5015163" cy="685800"/>
            <a:chOff x="1524000" y="1066800"/>
            <a:chExt cx="3200400" cy="685800"/>
          </a:xfrm>
        </p:grpSpPr>
        <p:sp>
          <p:nvSpPr>
            <p:cNvPr id="20" name="Rectangle 19"/>
            <p:cNvSpPr/>
            <p:nvPr/>
          </p:nvSpPr>
          <p:spPr>
            <a:xfrm>
              <a:off x="1676400" y="1219200"/>
              <a:ext cx="144780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Times New Roman" pitchFamily="18" charset="0"/>
                </a:rPr>
                <a:t>branch </a:t>
              </a:r>
              <a:r>
                <a:rPr lang="en-US" sz="28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Times New Roman" pitchFamily="18" charset="0"/>
                </a:rPr>
                <a:t>Addr</a:t>
              </a:r>
              <a:endPara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24200" y="1219200"/>
              <a:ext cx="152400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Times New Roman" pitchFamily="18" charset="0"/>
                </a:rPr>
                <a:t>target  </a:t>
              </a:r>
              <a:r>
                <a:rPr lang="en-US" sz="28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Times New Roman" pitchFamily="18" charset="0"/>
                </a:rPr>
                <a:t>Addr</a:t>
              </a:r>
              <a:endPara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24000" y="1066800"/>
              <a:ext cx="3200400" cy="6858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endParaRPr>
            </a:p>
          </p:txBody>
        </p:sp>
      </p:grpSp>
      <p:cxnSp>
        <p:nvCxnSpPr>
          <p:cNvPr id="24" name="Shape 23"/>
          <p:cNvCxnSpPr>
            <a:stCxn id="15" idx="0"/>
          </p:cNvCxnSpPr>
          <p:nvPr/>
        </p:nvCxnSpPr>
        <p:spPr>
          <a:xfrm rot="16200000" flipV="1">
            <a:off x="1375740" y="2036139"/>
            <a:ext cx="1050409" cy="5161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8" idx="0"/>
          </p:cNvCxnSpPr>
          <p:nvPr/>
        </p:nvCxnSpPr>
        <p:spPr>
          <a:xfrm rot="16200000" flipV="1">
            <a:off x="6451600" y="939800"/>
            <a:ext cx="1447800" cy="2311400"/>
          </a:xfrm>
          <a:prstGeom prst="bentConnector2">
            <a:avLst/>
          </a:prstGeom>
          <a:ln w="28575">
            <a:solidFill>
              <a:srgbClr val="C0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8982122" y="943626"/>
            <a:ext cx="2152555" cy="1078832"/>
          </a:xfrm>
          <a:prstGeom prst="wedgeRoundRectCallout">
            <a:avLst>
              <a:gd name="adj1" fmla="val -77222"/>
              <a:gd name="adj2" fmla="val 5835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Updated after execution</a:t>
            </a:r>
          </a:p>
        </p:txBody>
      </p:sp>
      <p:sp>
        <p:nvSpPr>
          <p:cNvPr id="30" name="슬라이드 번호 개체 틀 5"/>
          <p:cNvSpPr txBox="1">
            <a:spLocks/>
          </p:cNvSpPr>
          <p:nvPr/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BC373C5-40C0-4198-9E06-0924FC79B413}" type="slidenum">
              <a:rPr lang="ko-KR" altLang="en-US" sz="1400" b="1" smtClean="0"/>
              <a:pPr algn="r"/>
              <a:t>14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816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52322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What is the Branch Prediction?</a:t>
            </a:r>
            <a:endParaRPr lang="en-US" altLang="ko-KR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</p:spPr>
        <p:txBody>
          <a:bodyPr/>
          <a:lstStyle/>
          <a:p>
            <a:pPr lvl="0"/>
            <a:r>
              <a:rPr lang="en-US" altLang="ko-KR" dirty="0"/>
              <a:t>What are the advantages and disadvantages of branch predictions?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Quiz / Assignments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15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7702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Branch Prediction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/>
              <a:t>Static Branch Prediction vs. Dynamic Branch Prediction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16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0411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Control Hazards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/>
              <a:t>Branch Prediction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8521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014078" y="2408846"/>
            <a:ext cx="4163897" cy="646331"/>
          </a:xfrm>
        </p:spPr>
        <p:txBody>
          <a:bodyPr/>
          <a:lstStyle/>
          <a:p>
            <a:r>
              <a:rPr kumimoji="1" lang="en-US" altLang="ko-KR" dirty="0"/>
              <a:t>Branch Predictions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1196481" cy="480131"/>
          </a:xfrm>
        </p:spPr>
        <p:txBody>
          <a:bodyPr/>
          <a:lstStyle/>
          <a:p>
            <a:r>
              <a:rPr lang="en-US" altLang="ko-KR" dirty="0"/>
              <a:t>Hazard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88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000" y="1066800"/>
            <a:ext cx="11275200" cy="19827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sz="3000" dirty="0"/>
              <a:t>Pipelining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Data hazards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Structural Hazards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Control </a:t>
            </a:r>
            <a:r>
              <a:rPr lang="en-US" b="1" dirty="0">
                <a:solidFill>
                  <a:srgbClr val="FF0000"/>
                </a:solidFill>
              </a:rPr>
              <a:t>hazards</a:t>
            </a:r>
          </a:p>
          <a:p>
            <a:pPr>
              <a:buFont typeface="Wingdings" panose="05000000000000000000" pitchFamily="2" charset="2"/>
              <a:buChar char="l"/>
            </a:pPr>
            <a:endParaRPr lang="en-US" dirty="0"/>
          </a:p>
          <a:p>
            <a:pPr lvl="1">
              <a:buFont typeface="Wingdings" panose="05000000000000000000" pitchFamily="2" charset="2"/>
              <a:buChar char="l"/>
            </a:pPr>
            <a:endParaRPr lang="en-US" dirty="0"/>
          </a:p>
        </p:txBody>
      </p:sp>
      <p:sp>
        <p:nvSpPr>
          <p:cNvPr id="7" name="Rectangle 51"/>
          <p:cNvSpPr>
            <a:spLocks noChangeArrowheads="1"/>
          </p:cNvSpPr>
          <p:nvPr/>
        </p:nvSpPr>
        <p:spPr bwMode="auto">
          <a:xfrm>
            <a:off x="5186390" y="3657600"/>
            <a:ext cx="381000" cy="19812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" name="Rectangle 56"/>
          <p:cNvSpPr>
            <a:spLocks noChangeArrowheads="1"/>
          </p:cNvSpPr>
          <p:nvPr/>
        </p:nvSpPr>
        <p:spPr bwMode="auto">
          <a:xfrm>
            <a:off x="2862290" y="3657600"/>
            <a:ext cx="381000" cy="1981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Rectangle 63"/>
          <p:cNvSpPr>
            <a:spLocks noChangeArrowheads="1"/>
          </p:cNvSpPr>
          <p:nvPr/>
        </p:nvSpPr>
        <p:spPr bwMode="auto">
          <a:xfrm>
            <a:off x="7281890" y="3657600"/>
            <a:ext cx="381000" cy="198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" name="Rectangle 66"/>
          <p:cNvSpPr>
            <a:spLocks noChangeArrowheads="1"/>
          </p:cNvSpPr>
          <p:nvPr/>
        </p:nvSpPr>
        <p:spPr bwMode="auto">
          <a:xfrm>
            <a:off x="9110690" y="3657600"/>
            <a:ext cx="381000" cy="1981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Text Box 79"/>
          <p:cNvSpPr txBox="1">
            <a:spLocks noChangeArrowheads="1"/>
          </p:cNvSpPr>
          <p:nvPr/>
        </p:nvSpPr>
        <p:spPr bwMode="auto">
          <a:xfrm>
            <a:off x="2642625" y="3172325"/>
            <a:ext cx="912407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IF/ID</a:t>
            </a:r>
          </a:p>
        </p:txBody>
      </p:sp>
      <p:sp>
        <p:nvSpPr>
          <p:cNvPr id="12" name="Text Box 80"/>
          <p:cNvSpPr txBox="1">
            <a:spLocks noChangeArrowheads="1"/>
          </p:cNvSpPr>
          <p:nvPr/>
        </p:nvSpPr>
        <p:spPr bwMode="auto">
          <a:xfrm>
            <a:off x="4873273" y="3172325"/>
            <a:ext cx="1032633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ID/EX</a:t>
            </a:r>
          </a:p>
        </p:txBody>
      </p:sp>
      <p:sp>
        <p:nvSpPr>
          <p:cNvPr id="13" name="Text Box 81"/>
          <p:cNvSpPr txBox="1">
            <a:spLocks noChangeArrowheads="1"/>
          </p:cNvSpPr>
          <p:nvPr/>
        </p:nvSpPr>
        <p:spPr bwMode="auto">
          <a:xfrm>
            <a:off x="6702131" y="3172325"/>
            <a:ext cx="1513534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EX/MEM</a:t>
            </a:r>
          </a:p>
        </p:txBody>
      </p:sp>
      <p:sp>
        <p:nvSpPr>
          <p:cNvPr id="14" name="Text Box 82"/>
          <p:cNvSpPr txBox="1">
            <a:spLocks noChangeArrowheads="1"/>
          </p:cNvSpPr>
          <p:nvPr/>
        </p:nvSpPr>
        <p:spPr bwMode="auto">
          <a:xfrm>
            <a:off x="8479378" y="3172325"/>
            <a:ext cx="1669024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MEM/WB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19290" y="3962400"/>
            <a:ext cx="9906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IF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0490" y="3962400"/>
            <a:ext cx="9906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ID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10290" y="3962400"/>
            <a:ext cx="9906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91490" y="3962400"/>
            <a:ext cx="9906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18690" y="3962400"/>
            <a:ext cx="9906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WB</a:t>
            </a:r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4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3514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5168900" y="1600200"/>
            <a:ext cx="381000" cy="19812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2844800" y="1600200"/>
            <a:ext cx="381000" cy="1981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3"/>
          <p:cNvSpPr>
            <a:spLocks noChangeArrowheads="1"/>
          </p:cNvSpPr>
          <p:nvPr/>
        </p:nvSpPr>
        <p:spPr bwMode="auto">
          <a:xfrm>
            <a:off x="7264400" y="1600200"/>
            <a:ext cx="381000" cy="198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9093200" y="1600200"/>
            <a:ext cx="381000" cy="1981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9"/>
          <p:cNvSpPr txBox="1">
            <a:spLocks noChangeArrowheads="1"/>
          </p:cNvSpPr>
          <p:nvPr/>
        </p:nvSpPr>
        <p:spPr bwMode="auto">
          <a:xfrm>
            <a:off x="2625135" y="1175087"/>
            <a:ext cx="912407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IF/ID</a:t>
            </a:r>
          </a:p>
        </p:txBody>
      </p:sp>
      <p:sp>
        <p:nvSpPr>
          <p:cNvPr id="11" name="Text Box 80"/>
          <p:cNvSpPr txBox="1">
            <a:spLocks noChangeArrowheads="1"/>
          </p:cNvSpPr>
          <p:nvPr/>
        </p:nvSpPr>
        <p:spPr bwMode="auto">
          <a:xfrm>
            <a:off x="4855784" y="1175087"/>
            <a:ext cx="1032633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/>
              <a:t>ID/EX</a:t>
            </a:r>
          </a:p>
        </p:txBody>
      </p:sp>
      <p:sp>
        <p:nvSpPr>
          <p:cNvPr id="12" name="Text Box 81"/>
          <p:cNvSpPr txBox="1">
            <a:spLocks noChangeArrowheads="1"/>
          </p:cNvSpPr>
          <p:nvPr/>
        </p:nvSpPr>
        <p:spPr bwMode="auto">
          <a:xfrm>
            <a:off x="6684641" y="1175087"/>
            <a:ext cx="1513534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EX/MEM</a:t>
            </a:r>
          </a:p>
        </p:txBody>
      </p:sp>
      <p:sp>
        <p:nvSpPr>
          <p:cNvPr id="13" name="Text Box 82"/>
          <p:cNvSpPr txBox="1">
            <a:spLocks noChangeArrowheads="1"/>
          </p:cNvSpPr>
          <p:nvPr/>
        </p:nvSpPr>
        <p:spPr bwMode="auto">
          <a:xfrm>
            <a:off x="8461888" y="1175087"/>
            <a:ext cx="1669024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MEM/WB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01800" y="1905000"/>
            <a:ext cx="980574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IF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83000" y="1905000"/>
            <a:ext cx="980574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92800" y="1905000"/>
            <a:ext cx="980574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74000" y="1905000"/>
            <a:ext cx="980574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01200" y="1905000"/>
            <a:ext cx="980574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WB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36953"/>
              </p:ext>
            </p:extLst>
          </p:nvPr>
        </p:nvGraphicFramePr>
        <p:xfrm>
          <a:off x="4576013" y="3839716"/>
          <a:ext cx="6400800" cy="2235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950451" y="4297134"/>
            <a:ext cx="26052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cs typeface="Courier New" pitchFamily="49" charset="0"/>
              </a:rPr>
              <a:t>bne</a:t>
            </a:r>
            <a:r>
              <a:rPr lang="en-US" sz="2800" b="1" dirty="0">
                <a:cs typeface="Courier New" pitchFamily="49" charset="0"/>
              </a:rPr>
              <a:t>  R1, R2, LAB</a:t>
            </a:r>
          </a:p>
          <a:p>
            <a:r>
              <a:rPr lang="en-US" sz="2800" b="1" dirty="0">
                <a:cs typeface="Courier New" pitchFamily="49" charset="0"/>
              </a:rPr>
              <a:t>add  R1, R1, R4</a:t>
            </a:r>
          </a:p>
          <a:p>
            <a:r>
              <a:rPr lang="en-US" sz="2800" b="1" dirty="0">
                <a:cs typeface="Courier New" pitchFamily="49" charset="0"/>
              </a:rPr>
              <a:t>sub  R4, R2, R7</a:t>
            </a:r>
          </a:p>
          <a:p>
            <a:r>
              <a:rPr lang="en-US" sz="2800" b="1" dirty="0">
                <a:cs typeface="Courier New" pitchFamily="49" charset="0"/>
              </a:rPr>
              <a:t>add  R7, R4, R1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7332" y="5589796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Courier New" pitchFamily="49" charset="0"/>
              </a:rPr>
              <a:t>LAB</a:t>
            </a:r>
            <a:r>
              <a:rPr lang="en-US" sz="2800" dirty="0"/>
              <a:t>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52213" y="4296916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33213" y="429691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20035" y="42969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77235" y="4296916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34435" y="4296916"/>
            <a:ext cx="51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W</a:t>
            </a:r>
          </a:p>
        </p:txBody>
      </p:sp>
      <p:cxnSp>
        <p:nvCxnSpPr>
          <p:cNvPr id="53" name="Elbow Connector 52"/>
          <p:cNvCxnSpPr>
            <a:stCxn id="17" idx="0"/>
            <a:endCxn id="14" idx="0"/>
          </p:cNvCxnSpPr>
          <p:nvPr/>
        </p:nvCxnSpPr>
        <p:spPr>
          <a:xfrm rot="16200000" flipV="1">
            <a:off x="5278187" y="-1181100"/>
            <a:ext cx="12700" cy="6172200"/>
          </a:xfrm>
          <a:prstGeom prst="bentConnector3">
            <a:avLst>
              <a:gd name="adj1" fmla="val 6110528"/>
            </a:avLst>
          </a:prstGeom>
          <a:ln w="28575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07000" y="666055"/>
            <a:ext cx="1336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3333CC"/>
                </a:solidFill>
              </a:rPr>
              <a:t>Next PC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189" y="3573017"/>
            <a:ext cx="4642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Case 1 :</a:t>
            </a:r>
            <a:r>
              <a:rPr lang="en-US" sz="2800" dirty="0"/>
              <a:t> Branch Not Taken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020513" y="4754116"/>
            <a:ext cx="4127500" cy="992088"/>
            <a:chOff x="2882900" y="4953000"/>
            <a:chExt cx="4127500" cy="992088"/>
          </a:xfrm>
        </p:grpSpPr>
        <p:sp>
          <p:nvSpPr>
            <p:cNvPr id="32" name="TextBox 31"/>
            <p:cNvSpPr txBox="1"/>
            <p:nvPr/>
          </p:nvSpPr>
          <p:spPr>
            <a:xfrm>
              <a:off x="4355480" y="4964668"/>
              <a:ext cx="325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F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36480" y="4964668"/>
              <a:ext cx="351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23302" y="4964668"/>
              <a:ext cx="351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X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80502" y="4964668"/>
              <a:ext cx="40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M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37702" y="4964668"/>
              <a:ext cx="415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W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12680" y="5421868"/>
              <a:ext cx="325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3680" y="5421868"/>
              <a:ext cx="351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80502" y="5421868"/>
              <a:ext cx="351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37702" y="5421868"/>
              <a:ext cx="40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4902" y="5421868"/>
              <a:ext cx="415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W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82900" y="4965700"/>
              <a:ext cx="530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3333CC"/>
                  </a:solidFill>
                  <a:cs typeface="Times New Roman" pitchFamily="18" charset="0"/>
                </a:rPr>
                <a:t>H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29885" y="4953000"/>
              <a:ext cx="530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3333CC"/>
                  </a:solidFill>
                  <a:cs typeface="Times New Roman" pitchFamily="18" charset="0"/>
                </a:rPr>
                <a:t>H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61685" y="4953000"/>
              <a:ext cx="530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3333CC"/>
                  </a:solidFill>
                  <a:cs typeface="Times New Roman" pitchFamily="18" charset="0"/>
                </a:rPr>
                <a:t>H</a:t>
              </a:r>
            </a:p>
          </p:txBody>
        </p:sp>
      </p:grpSp>
      <p:sp>
        <p:nvSpPr>
          <p:cNvPr id="4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5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4385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5168900" y="1600200"/>
            <a:ext cx="381000" cy="19812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2844800" y="1600200"/>
            <a:ext cx="381000" cy="1981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3"/>
          <p:cNvSpPr>
            <a:spLocks noChangeArrowheads="1"/>
          </p:cNvSpPr>
          <p:nvPr/>
        </p:nvSpPr>
        <p:spPr bwMode="auto">
          <a:xfrm>
            <a:off x="7264400" y="1600200"/>
            <a:ext cx="381000" cy="198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9093200" y="1600200"/>
            <a:ext cx="381000" cy="1981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01799" y="1905000"/>
            <a:ext cx="992605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IF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82999" y="1905000"/>
            <a:ext cx="992605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92799" y="1905000"/>
            <a:ext cx="992605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73999" y="1905000"/>
            <a:ext cx="992605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01199" y="1905000"/>
            <a:ext cx="992605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WB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42706"/>
              </p:ext>
            </p:extLst>
          </p:nvPr>
        </p:nvGraphicFramePr>
        <p:xfrm>
          <a:off x="4437650" y="3839716"/>
          <a:ext cx="6400800" cy="2235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606216" y="4297134"/>
            <a:ext cx="3869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cs typeface="Courier New" pitchFamily="49" charset="0"/>
              </a:rPr>
              <a:t>bne</a:t>
            </a:r>
            <a:r>
              <a:rPr lang="en-US" sz="2800" b="1" dirty="0">
                <a:cs typeface="Courier New" pitchFamily="49" charset="0"/>
              </a:rPr>
              <a:t>  R1, R2, LAB</a:t>
            </a:r>
          </a:p>
          <a:p>
            <a:r>
              <a:rPr lang="en-US" sz="2800" b="1" dirty="0">
                <a:cs typeface="Courier New" pitchFamily="49" charset="0"/>
              </a:rPr>
              <a:t>add  R1, R1, R4</a:t>
            </a:r>
          </a:p>
          <a:p>
            <a:r>
              <a:rPr lang="en-US" sz="2800" b="1" dirty="0">
                <a:cs typeface="Courier New" pitchFamily="49" charset="0"/>
              </a:rPr>
              <a:t>sub  R4, R2, R7</a:t>
            </a:r>
          </a:p>
          <a:p>
            <a:r>
              <a:rPr lang="en-US" sz="2800" b="1" dirty="0">
                <a:cs typeface="Courier New" pitchFamily="49" charset="0"/>
              </a:rPr>
              <a:t>add  R7, R4, R1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3097" y="5589796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Courier New" pitchFamily="49" charset="0"/>
              </a:rPr>
              <a:t>LAB</a:t>
            </a:r>
            <a:r>
              <a:rPr lang="en-US" sz="2800" dirty="0"/>
              <a:t>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13850" y="4296916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4850" y="429691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81672" y="42969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38872" y="4296916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96072" y="4296916"/>
            <a:ext cx="51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W</a:t>
            </a:r>
          </a:p>
        </p:txBody>
      </p:sp>
      <p:cxnSp>
        <p:nvCxnSpPr>
          <p:cNvPr id="53" name="Elbow Connector 52"/>
          <p:cNvCxnSpPr>
            <a:stCxn id="17" idx="0"/>
            <a:endCxn id="14" idx="0"/>
          </p:cNvCxnSpPr>
          <p:nvPr/>
        </p:nvCxnSpPr>
        <p:spPr>
          <a:xfrm rot="16200000" flipV="1">
            <a:off x="5284202" y="-1181100"/>
            <a:ext cx="12700" cy="6172200"/>
          </a:xfrm>
          <a:prstGeom prst="bentConnector3">
            <a:avLst>
              <a:gd name="adj1" fmla="val 6347370"/>
            </a:avLst>
          </a:prstGeom>
          <a:ln w="28575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8598" y="3573017"/>
            <a:ext cx="3758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Case 2 :</a:t>
            </a:r>
            <a:r>
              <a:rPr lang="en-US" sz="2800" dirty="0"/>
              <a:t> Branch  Taken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894850" y="5667484"/>
            <a:ext cx="3764878" cy="535920"/>
            <a:chOff x="2895600" y="5866368"/>
            <a:chExt cx="3764878" cy="535920"/>
          </a:xfrm>
        </p:grpSpPr>
        <p:sp>
          <p:nvSpPr>
            <p:cNvPr id="43" name="TextBox 42"/>
            <p:cNvSpPr txBox="1"/>
            <p:nvPr/>
          </p:nvSpPr>
          <p:spPr>
            <a:xfrm>
              <a:off x="4368180" y="587803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49180" y="5878036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36002" y="587803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X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93202" y="5878036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50402" y="5878036"/>
              <a:ext cx="510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W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95600" y="587906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3333CC"/>
                  </a:solidFill>
                  <a:cs typeface="Times New Roman" pitchFamily="18" charset="0"/>
                </a:rPr>
                <a:t>H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42585" y="586636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3333CC"/>
                  </a:solidFill>
                  <a:cs typeface="Times New Roman" pitchFamily="18" charset="0"/>
                </a:rPr>
                <a:t>H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74385" y="586636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3333CC"/>
                  </a:solidFill>
                  <a:cs typeface="Times New Roman" pitchFamily="18" charset="0"/>
                </a:rPr>
                <a:t>H</a:t>
              </a:r>
            </a:p>
          </p:txBody>
        </p:sp>
      </p:grpSp>
      <p:sp>
        <p:nvSpPr>
          <p:cNvPr id="4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6</a:t>
            </a:fld>
            <a:endParaRPr lang="ko-KR" altLang="en-US" sz="1400" b="1" dirty="0"/>
          </a:p>
        </p:txBody>
      </p:sp>
      <p:sp>
        <p:nvSpPr>
          <p:cNvPr id="41" name="Text Box 79"/>
          <p:cNvSpPr txBox="1">
            <a:spLocks noChangeArrowheads="1"/>
          </p:cNvSpPr>
          <p:nvPr/>
        </p:nvSpPr>
        <p:spPr bwMode="auto">
          <a:xfrm>
            <a:off x="2625135" y="1175087"/>
            <a:ext cx="912407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IF/ID</a:t>
            </a:r>
          </a:p>
        </p:txBody>
      </p:sp>
      <p:sp>
        <p:nvSpPr>
          <p:cNvPr id="42" name="Text Box 80"/>
          <p:cNvSpPr txBox="1">
            <a:spLocks noChangeArrowheads="1"/>
          </p:cNvSpPr>
          <p:nvPr/>
        </p:nvSpPr>
        <p:spPr bwMode="auto">
          <a:xfrm>
            <a:off x="4855784" y="1175087"/>
            <a:ext cx="1032633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/>
              <a:t>ID/EX</a:t>
            </a:r>
          </a:p>
        </p:txBody>
      </p:sp>
      <p:sp>
        <p:nvSpPr>
          <p:cNvPr id="51" name="Text Box 81"/>
          <p:cNvSpPr txBox="1">
            <a:spLocks noChangeArrowheads="1"/>
          </p:cNvSpPr>
          <p:nvPr/>
        </p:nvSpPr>
        <p:spPr bwMode="auto">
          <a:xfrm>
            <a:off x="6684641" y="1175087"/>
            <a:ext cx="1513534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EX/MEM</a:t>
            </a:r>
          </a:p>
        </p:txBody>
      </p:sp>
      <p:sp>
        <p:nvSpPr>
          <p:cNvPr id="52" name="Text Box 82"/>
          <p:cNvSpPr txBox="1">
            <a:spLocks noChangeArrowheads="1"/>
          </p:cNvSpPr>
          <p:nvPr/>
        </p:nvSpPr>
        <p:spPr bwMode="auto">
          <a:xfrm>
            <a:off x="8461888" y="1175087"/>
            <a:ext cx="1669024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MEM/WB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07000" y="666055"/>
            <a:ext cx="1336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3333CC"/>
                </a:solidFill>
              </a:rPr>
              <a:t>Next PC</a:t>
            </a:r>
          </a:p>
        </p:txBody>
      </p:sp>
    </p:spTree>
    <p:extLst>
      <p:ext uri="{BB962C8B-B14F-4D97-AF65-F5344CB8AC3E}">
        <p14:creationId xmlns:p14="http://schemas.microsoft.com/office/powerpoint/2010/main" val="147521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Penalty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76557" y="744221"/>
            <a:ext cx="10972800" cy="5001419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 </a:t>
            </a:r>
            <a:r>
              <a:rPr lang="en-US" sz="3000" dirty="0"/>
              <a:t>Current architecture cannot hide the stalls incurred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sz="3000" dirty="0"/>
              <a:t> Methods to overcome stalls due to branches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Additional hardware within each stage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sz="2800" dirty="0">
                <a:solidFill>
                  <a:srgbClr val="FF0000"/>
                </a:solidFill>
              </a:rPr>
              <a:t>Will disrupt the cycle time for each stage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Delay Slot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sz="2800" dirty="0">
                <a:solidFill>
                  <a:srgbClr val="FF0000"/>
                </a:solidFill>
              </a:rPr>
              <a:t>Limited by the availability of such instructions</a:t>
            </a:r>
          </a:p>
        </p:txBody>
      </p:sp>
      <p:sp>
        <p:nvSpPr>
          <p:cNvPr id="21" name="Rectangle 51"/>
          <p:cNvSpPr>
            <a:spLocks noChangeArrowheads="1"/>
          </p:cNvSpPr>
          <p:nvPr/>
        </p:nvSpPr>
        <p:spPr bwMode="auto">
          <a:xfrm>
            <a:off x="5143500" y="1650328"/>
            <a:ext cx="381000" cy="19812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56"/>
          <p:cNvSpPr>
            <a:spLocks noChangeArrowheads="1"/>
          </p:cNvSpPr>
          <p:nvPr/>
        </p:nvSpPr>
        <p:spPr bwMode="auto">
          <a:xfrm>
            <a:off x="2819400" y="1650328"/>
            <a:ext cx="381000" cy="1981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7239000" y="1650328"/>
            <a:ext cx="381000" cy="198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9067800" y="1650328"/>
            <a:ext cx="381000" cy="1981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76400" y="1955128"/>
            <a:ext cx="914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IF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57600" y="1955128"/>
            <a:ext cx="914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ID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67400" y="1955128"/>
            <a:ext cx="914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8600" y="1955128"/>
            <a:ext cx="914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MEM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575800" y="1955128"/>
            <a:ext cx="914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WB</a:t>
            </a:r>
          </a:p>
        </p:txBody>
      </p:sp>
      <p:cxnSp>
        <p:nvCxnSpPr>
          <p:cNvPr id="34" name="Elbow Connector 33"/>
          <p:cNvCxnSpPr>
            <a:stCxn id="32" idx="0"/>
            <a:endCxn id="29" idx="0"/>
          </p:cNvCxnSpPr>
          <p:nvPr/>
        </p:nvCxnSpPr>
        <p:spPr>
          <a:xfrm rot="16200000" flipV="1">
            <a:off x="5219700" y="-1130972"/>
            <a:ext cx="12700" cy="6172200"/>
          </a:xfrm>
          <a:prstGeom prst="bentConnector3">
            <a:avLst>
              <a:gd name="adj1" fmla="val 6300002"/>
            </a:avLst>
          </a:prstGeom>
          <a:ln w="28575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7</a:t>
            </a:fld>
            <a:endParaRPr lang="ko-KR" altLang="en-US" sz="1400" b="1" dirty="0"/>
          </a:p>
        </p:txBody>
      </p:sp>
      <p:sp>
        <p:nvSpPr>
          <p:cNvPr id="37" name="Text Box 79"/>
          <p:cNvSpPr txBox="1">
            <a:spLocks noChangeArrowheads="1"/>
          </p:cNvSpPr>
          <p:nvPr/>
        </p:nvSpPr>
        <p:spPr bwMode="auto">
          <a:xfrm>
            <a:off x="2643182" y="1163054"/>
            <a:ext cx="912407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IF/ID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4873831" y="1163054"/>
            <a:ext cx="1032633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/>
              <a:t>ID/EX</a:t>
            </a:r>
          </a:p>
        </p:txBody>
      </p:sp>
      <p:sp>
        <p:nvSpPr>
          <p:cNvPr id="39" name="Text Box 81"/>
          <p:cNvSpPr txBox="1">
            <a:spLocks noChangeArrowheads="1"/>
          </p:cNvSpPr>
          <p:nvPr/>
        </p:nvSpPr>
        <p:spPr bwMode="auto">
          <a:xfrm>
            <a:off x="6702688" y="1163054"/>
            <a:ext cx="1513534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EX/MEM</a:t>
            </a:r>
          </a:p>
        </p:txBody>
      </p:sp>
      <p:sp>
        <p:nvSpPr>
          <p:cNvPr id="40" name="Text Box 82"/>
          <p:cNvSpPr txBox="1">
            <a:spLocks noChangeArrowheads="1"/>
          </p:cNvSpPr>
          <p:nvPr/>
        </p:nvSpPr>
        <p:spPr bwMode="auto">
          <a:xfrm>
            <a:off x="8479935" y="1163054"/>
            <a:ext cx="1669024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MEM/WB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07000" y="666055"/>
            <a:ext cx="1336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3333CC"/>
                </a:solidFill>
              </a:rPr>
              <a:t>Next PC</a:t>
            </a:r>
          </a:p>
        </p:txBody>
      </p:sp>
    </p:spTree>
    <p:extLst>
      <p:ext uri="{BB962C8B-B14F-4D97-AF65-F5344CB8AC3E}">
        <p14:creationId xmlns:p14="http://schemas.microsoft.com/office/powerpoint/2010/main" val="5092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4853" y="1088859"/>
            <a:ext cx="11257547" cy="50373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sz="3000" dirty="0"/>
              <a:t>Solution to remove stalls (</a:t>
            </a:r>
            <a:r>
              <a:rPr lang="en-US" sz="3000" dirty="0">
                <a:solidFill>
                  <a:srgbClr val="3333CC"/>
                </a:solidFill>
              </a:rPr>
              <a:t>CH</a:t>
            </a:r>
            <a:r>
              <a:rPr lang="en-US" sz="3000" dirty="0"/>
              <a:t>) due to branches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If </a:t>
            </a:r>
            <a:r>
              <a:rPr lang="en-US" sz="2800" b="1" i="1" dirty="0">
                <a:solidFill>
                  <a:srgbClr val="C00000"/>
                </a:solidFill>
              </a:rPr>
              <a:t>Next PC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is known as soon as a branch instruction is fetched.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How can the processor know the </a:t>
            </a:r>
            <a:r>
              <a:rPr lang="en-US" sz="2800" b="1" i="1" dirty="0">
                <a:solidFill>
                  <a:srgbClr val="008000"/>
                </a:solidFill>
              </a:rPr>
              <a:t>Next PC </a:t>
            </a:r>
            <a:r>
              <a:rPr lang="en-US" sz="2800" dirty="0"/>
              <a:t>before </a:t>
            </a:r>
            <a:r>
              <a:rPr lang="en-US" sz="2800" b="1" i="1" dirty="0">
                <a:solidFill>
                  <a:srgbClr val="008000"/>
                </a:solidFill>
              </a:rPr>
              <a:t>executing</a:t>
            </a:r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5181600" y="3962400"/>
            <a:ext cx="381000" cy="19812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2857500" y="3962400"/>
            <a:ext cx="381000" cy="1981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" name="Rectangle 63"/>
          <p:cNvSpPr>
            <a:spLocks noChangeArrowheads="1"/>
          </p:cNvSpPr>
          <p:nvPr/>
        </p:nvSpPr>
        <p:spPr bwMode="auto">
          <a:xfrm>
            <a:off x="7277100" y="3962400"/>
            <a:ext cx="381000" cy="198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9105900" y="3962400"/>
            <a:ext cx="381000" cy="1981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" name="Text Box 79"/>
          <p:cNvSpPr txBox="1">
            <a:spLocks noChangeArrowheads="1"/>
          </p:cNvSpPr>
          <p:nvPr/>
        </p:nvSpPr>
        <p:spPr bwMode="auto">
          <a:xfrm>
            <a:off x="2637834" y="3483144"/>
            <a:ext cx="912407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IF/ID</a:t>
            </a:r>
          </a:p>
        </p:txBody>
      </p:sp>
      <p:sp>
        <p:nvSpPr>
          <p:cNvPr id="11" name="Text Box 80"/>
          <p:cNvSpPr txBox="1">
            <a:spLocks noChangeArrowheads="1"/>
          </p:cNvSpPr>
          <p:nvPr/>
        </p:nvSpPr>
        <p:spPr bwMode="auto">
          <a:xfrm>
            <a:off x="4868484" y="3483144"/>
            <a:ext cx="1032633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/>
              <a:t>ID/EX</a:t>
            </a:r>
          </a:p>
        </p:txBody>
      </p:sp>
      <p:sp>
        <p:nvSpPr>
          <p:cNvPr id="12" name="Text Box 81"/>
          <p:cNvSpPr txBox="1">
            <a:spLocks noChangeArrowheads="1"/>
          </p:cNvSpPr>
          <p:nvPr/>
        </p:nvSpPr>
        <p:spPr bwMode="auto">
          <a:xfrm>
            <a:off x="6697340" y="3483144"/>
            <a:ext cx="1513534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EX/MEM</a:t>
            </a:r>
          </a:p>
        </p:txBody>
      </p:sp>
      <p:sp>
        <p:nvSpPr>
          <p:cNvPr id="13" name="Text Box 82"/>
          <p:cNvSpPr txBox="1">
            <a:spLocks noChangeArrowheads="1"/>
          </p:cNvSpPr>
          <p:nvPr/>
        </p:nvSpPr>
        <p:spPr bwMode="auto">
          <a:xfrm>
            <a:off x="8474588" y="3483144"/>
            <a:ext cx="1669024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MEM/WB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14500" y="4267200"/>
            <a:ext cx="1003968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IF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95700" y="4267200"/>
            <a:ext cx="1003968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05500" y="4267200"/>
            <a:ext cx="1003968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86700" y="4267200"/>
            <a:ext cx="1003968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13900" y="4267200"/>
            <a:ext cx="1003968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WB</a:t>
            </a:r>
          </a:p>
        </p:txBody>
      </p:sp>
      <p:sp>
        <p:nvSpPr>
          <p:cNvPr id="22" name="Cloud 21"/>
          <p:cNvSpPr/>
          <p:nvPr/>
        </p:nvSpPr>
        <p:spPr>
          <a:xfrm>
            <a:off x="1828799" y="2590800"/>
            <a:ext cx="2093495" cy="914400"/>
          </a:xfrm>
          <a:prstGeom prst="cloud">
            <a:avLst/>
          </a:prstGeom>
          <a:solidFill>
            <a:schemeClr val="bg1"/>
          </a:solidFill>
          <a:ln w="28575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333CC"/>
                </a:solidFill>
                <a:cs typeface="Times New Roman" pitchFamily="18" charset="0"/>
              </a:rPr>
              <a:t>ORACLE</a:t>
            </a:r>
          </a:p>
        </p:txBody>
      </p:sp>
      <p:cxnSp>
        <p:nvCxnSpPr>
          <p:cNvPr id="26" name="Straight Arrow Connector 25"/>
          <p:cNvCxnSpPr>
            <a:stCxn id="14" idx="0"/>
            <a:endCxn id="22" idx="1"/>
          </p:cNvCxnSpPr>
          <p:nvPr/>
        </p:nvCxnSpPr>
        <p:spPr>
          <a:xfrm flipV="1">
            <a:off x="2216484" y="3504226"/>
            <a:ext cx="659063" cy="762974"/>
          </a:xfrm>
          <a:prstGeom prst="straightConnector1">
            <a:avLst/>
          </a:prstGeom>
          <a:ln w="28575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>
            <a:off x="1638300" y="3695700"/>
            <a:ext cx="838200" cy="304800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6288" y="3448304"/>
            <a:ext cx="1305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next PC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5181600" y="2667000"/>
            <a:ext cx="6486526" cy="612648"/>
          </a:xfrm>
          <a:prstGeom prst="wedgeRoundRectCallout">
            <a:avLst>
              <a:gd name="adj1" fmla="val -88044"/>
              <a:gd name="adj2" fmla="val 14822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cs typeface="Times New Roman" pitchFamily="18" charset="0"/>
              </a:rPr>
              <a:t>What is the hardware that goes here?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8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5310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Penalty w/ Oracle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78035"/>
              </p:ext>
            </p:extLst>
          </p:nvPr>
        </p:nvGraphicFramePr>
        <p:xfrm>
          <a:off x="3962400" y="3839716"/>
          <a:ext cx="6400800" cy="2235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67538" y="4297134"/>
            <a:ext cx="31918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cs typeface="Courier New" pitchFamily="49" charset="0"/>
              </a:rPr>
              <a:t>bne</a:t>
            </a:r>
            <a:r>
              <a:rPr lang="en-US" sz="2800" b="1" dirty="0">
                <a:cs typeface="Courier New" pitchFamily="49" charset="0"/>
              </a:rPr>
              <a:t>  R1, R2, LAB</a:t>
            </a:r>
          </a:p>
          <a:p>
            <a:r>
              <a:rPr lang="en-US" sz="2800" b="1" dirty="0">
                <a:cs typeface="Courier New" pitchFamily="49" charset="0"/>
              </a:rPr>
              <a:t>add  R1, R1, R4</a:t>
            </a:r>
          </a:p>
          <a:p>
            <a:r>
              <a:rPr lang="en-US" sz="2800" b="1" dirty="0">
                <a:cs typeface="Courier New" pitchFamily="49" charset="0"/>
              </a:rPr>
              <a:t>sub  R4, R2, R7</a:t>
            </a:r>
          </a:p>
          <a:p>
            <a:r>
              <a:rPr lang="en-US" sz="2800" b="1" dirty="0">
                <a:cs typeface="Courier New" pitchFamily="49" charset="0"/>
              </a:rPr>
              <a:t>add  R7, R4, R1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685" y="5554216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Courier New" pitchFamily="49" charset="0"/>
              </a:rPr>
              <a:t>LAB</a:t>
            </a:r>
            <a:r>
              <a:rPr lang="en-US" sz="2800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4296916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429691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6422" y="42969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3622" y="4296916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0822" y="4296916"/>
            <a:ext cx="51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573017"/>
            <a:ext cx="387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Case 2 :</a:t>
            </a:r>
            <a:r>
              <a:rPr lang="en-US" sz="2800" dirty="0"/>
              <a:t> Branch  Taken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508500" y="5679152"/>
            <a:ext cx="2292298" cy="523220"/>
            <a:chOff x="2984500" y="5878036"/>
            <a:chExt cx="2292298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2984500" y="587803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5500" y="5878036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52322" y="587803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09522" y="5878036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66722" y="5878036"/>
              <a:ext cx="510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W</a:t>
              </a: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56872"/>
              </p:ext>
            </p:extLst>
          </p:nvPr>
        </p:nvGraphicFramePr>
        <p:xfrm>
          <a:off x="3962400" y="1104900"/>
          <a:ext cx="6400800" cy="2235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245268" y="1562318"/>
            <a:ext cx="32141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cs typeface="Courier New" pitchFamily="49" charset="0"/>
              </a:rPr>
              <a:t>bne</a:t>
            </a:r>
            <a:r>
              <a:rPr lang="en-US" sz="2800" b="1" dirty="0">
                <a:cs typeface="Courier New" pitchFamily="49" charset="0"/>
              </a:rPr>
              <a:t>  R1, R2, LAB</a:t>
            </a:r>
          </a:p>
          <a:p>
            <a:r>
              <a:rPr lang="en-US" sz="2800" b="1" dirty="0">
                <a:cs typeface="Courier New" pitchFamily="49" charset="0"/>
              </a:rPr>
              <a:t>add  R1, R1, R4</a:t>
            </a:r>
          </a:p>
          <a:p>
            <a:r>
              <a:rPr lang="en-US" sz="2800" b="1" dirty="0">
                <a:cs typeface="Courier New" pitchFamily="49" charset="0"/>
              </a:rPr>
              <a:t>sub  R4, R2, R7</a:t>
            </a:r>
          </a:p>
          <a:p>
            <a:r>
              <a:rPr lang="en-US" sz="2800" b="1" dirty="0">
                <a:cs typeface="Courier New" pitchFamily="49" charset="0"/>
              </a:rPr>
              <a:t>add  R7, R4, R1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4419" y="2837448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Courier New" pitchFamily="49" charset="0"/>
              </a:rPr>
              <a:t>LAB</a:t>
            </a:r>
            <a:r>
              <a:rPr lang="en-US" sz="2800" dirty="0"/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8600" y="15621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15621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06422" y="15621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63622" y="156210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20822" y="1562100"/>
            <a:ext cx="51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W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495180" y="2030968"/>
            <a:ext cx="2749498" cy="980420"/>
            <a:chOff x="2971180" y="2030968"/>
            <a:chExt cx="2749498" cy="980420"/>
          </a:xfrm>
        </p:grpSpPr>
        <p:sp>
          <p:nvSpPr>
            <p:cNvPr id="31" name="TextBox 30"/>
            <p:cNvSpPr txBox="1"/>
            <p:nvPr/>
          </p:nvSpPr>
          <p:spPr>
            <a:xfrm>
              <a:off x="2971180" y="2030968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52180" y="203096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39002" y="2030968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X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96202" y="2030968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53402" y="2030968"/>
              <a:ext cx="510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W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8380" y="2488168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F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9380" y="248816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96202" y="2488168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X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53402" y="2488168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M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10602" y="2488168"/>
              <a:ext cx="510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cs typeface="Times New Roman" pitchFamily="18" charset="0"/>
                </a:rPr>
                <a:t>W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0" y="838201"/>
            <a:ext cx="4418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Case 1 :</a:t>
            </a:r>
            <a:r>
              <a:rPr lang="en-US" sz="2800" dirty="0"/>
              <a:t> Branch Not Taken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0" y="35814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9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7407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1035</Words>
  <Application>Microsoft Office PowerPoint</Application>
  <PresentationFormat>와이드스크린</PresentationFormat>
  <Paragraphs>334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맑은 고딕</vt:lpstr>
      <vt:lpstr>연세</vt:lpstr>
      <vt:lpstr>조선일보명조</vt:lpstr>
      <vt:lpstr>Arial</vt:lpstr>
      <vt:lpstr>Calibri</vt:lpstr>
      <vt:lpstr>Courier New</vt:lpstr>
      <vt:lpstr>Times New Roman</vt:lpstr>
      <vt:lpstr>Wingdings</vt:lpstr>
      <vt:lpstr>Office 테마</vt:lpstr>
      <vt:lpstr> Lecture 6 Control Hazard and Branch Prediction  Courtesy of A. Shrivastava (ASU) &amp; Tack-Don Han (Yonsei) </vt:lpstr>
      <vt:lpstr>PowerPoint 프레젠테이션</vt:lpstr>
      <vt:lpstr>Branch Predictions</vt:lpstr>
      <vt:lpstr>Recap</vt:lpstr>
      <vt:lpstr>Control Hazard</vt:lpstr>
      <vt:lpstr>Control Hazard</vt:lpstr>
      <vt:lpstr>Branch Penalty</vt:lpstr>
      <vt:lpstr>Branch Prediction</vt:lpstr>
      <vt:lpstr>Branch Penalty w/ Oracle</vt:lpstr>
      <vt:lpstr>Flushing with Misprediction (Not Taken)</vt:lpstr>
      <vt:lpstr>Branching Structures</vt:lpstr>
      <vt:lpstr>Static Branch Prediction (con’t)</vt:lpstr>
      <vt:lpstr>Dynamic Branch Prediction</vt:lpstr>
      <vt:lpstr>Dynamic Branch Prediction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이상엽</cp:lastModifiedBy>
  <cp:revision>185</cp:revision>
  <dcterms:created xsi:type="dcterms:W3CDTF">2015-05-11T14:27:05Z</dcterms:created>
  <dcterms:modified xsi:type="dcterms:W3CDTF">2017-02-23T03:35:11Z</dcterms:modified>
</cp:coreProperties>
</file>