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92" r:id="rId2"/>
    <p:sldId id="487" r:id="rId3"/>
    <p:sldId id="488" r:id="rId4"/>
    <p:sldId id="419" r:id="rId5"/>
    <p:sldId id="489" r:id="rId6"/>
    <p:sldId id="420" r:id="rId7"/>
    <p:sldId id="421" r:id="rId8"/>
    <p:sldId id="422" r:id="rId9"/>
    <p:sldId id="424" r:id="rId10"/>
    <p:sldId id="425" r:id="rId11"/>
    <p:sldId id="426" r:id="rId12"/>
    <p:sldId id="427" r:id="rId13"/>
    <p:sldId id="428" r:id="rId14"/>
    <p:sldId id="490" r:id="rId15"/>
    <p:sldId id="429" r:id="rId16"/>
    <p:sldId id="430" r:id="rId17"/>
    <p:sldId id="491" r:id="rId18"/>
    <p:sldId id="434" r:id="rId19"/>
    <p:sldId id="492" r:id="rId20"/>
    <p:sldId id="49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7DC5"/>
    <a:srgbClr val="C00000"/>
    <a:srgbClr val="184A6B"/>
    <a:srgbClr val="FFFFFF"/>
    <a:srgbClr val="8DAFC7"/>
    <a:srgbClr val="FF0000"/>
    <a:srgbClr val="5B9BD5"/>
    <a:srgbClr val="2CE1E5"/>
    <a:srgbClr val="2CDFE3"/>
    <a:srgbClr val="7FD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0" y="25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F3033-B2B0-4232-82E9-ECA9E66812C0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3DBF2-A26E-411F-86B1-2BF68002A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9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8A4BE-FD52-49F8-BE73-84B9B8122874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100A4-F4DB-4ACD-9BB6-187BFC181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98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26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85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229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290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77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-2979" y="4856621"/>
            <a:ext cx="12194979" cy="1544179"/>
          </a:xfrm>
          <a:prstGeom prst="rect">
            <a:avLst/>
          </a:prstGeom>
          <a:solidFill>
            <a:srgbClr val="FFFFF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연세"/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4299"/>
            <a:ext cx="2249586" cy="876677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ctrTitle" hasCustomPrompt="1"/>
          </p:nvPr>
        </p:nvSpPr>
        <p:spPr>
          <a:xfrm>
            <a:off x="5490705" y="239219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ctr">
              <a:defRPr lang="ko-KR" altLang="en-US" sz="40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n-cs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  <p:sp>
        <p:nvSpPr>
          <p:cNvPr id="3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766756" y="5388644"/>
            <a:ext cx="255069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/>
            <a:r>
              <a:rPr lang="en-US" altLang="ko-KR" dirty="0" err="1"/>
              <a:t>Kyoungwoo</a:t>
            </a:r>
            <a:r>
              <a:rPr lang="en-US" altLang="ko-KR" dirty="0"/>
              <a:t> Lee 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4684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/>
              <a:t>Subject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37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6217C0-CCF6-4E8F-9803-BD6503ABD113}" type="datetime1">
              <a:rPr lang="en-US" altLang="ko-KR" smtClean="0"/>
              <a:t>5/4/2017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Spring 2016 -- Lecture #1</a:t>
            </a:r>
            <a:endParaRPr lang="ko-KR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7074" y="6525864"/>
            <a:ext cx="805719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EAC7E9F-0A6F-4D09-8C4D-979C938E7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8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180000"/>
            <a:ext cx="10972800" cy="56422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4745"/>
            <a:ext cx="10972800" cy="5001419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l"/>
              <a:defRPr/>
            </a:lvl1pPr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u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76168" y="6536578"/>
            <a:ext cx="2844800" cy="365125"/>
          </a:xfrm>
          <a:prstGeom prst="rect">
            <a:avLst/>
          </a:prstGeom>
        </p:spPr>
        <p:txBody>
          <a:bodyPr/>
          <a:lstStyle/>
          <a:p>
            <a:fld id="{8ECBF420-05F1-4B9C-8576-EF48BCB92060}" type="datetime1">
              <a:rPr lang="en-US" altLang="ko-KR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7011" y="6536578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Spring 2016 -- Lecture #1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6977" y="6521812"/>
            <a:ext cx="589856" cy="365125"/>
          </a:xfrm>
          <a:prstGeom prst="rect">
            <a:avLst/>
          </a:prstGeom>
        </p:spPr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65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Spring 2016 -- Lecture #1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3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979137" y="2390058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979137" y="3230995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979137" y="4071932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979137" y="4912869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9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979137" y="5753807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6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Spring 2016 -- Lecture #1</a:t>
            </a:r>
            <a:endParaRPr lang="ko-KR" altLang="en-US" dirty="0"/>
          </a:p>
        </p:txBody>
      </p:sp>
      <p:sp>
        <p:nvSpPr>
          <p:cNvPr id="15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r>
              <a:rPr lang="ko-KR" altLang="en-US" dirty="0"/>
              <a:t>한글</a:t>
            </a:r>
          </a:p>
        </p:txBody>
      </p:sp>
    </p:spTree>
    <p:extLst>
      <p:ext uri="{BB962C8B-B14F-4D97-AF65-F5344CB8AC3E}">
        <p14:creationId xmlns:p14="http://schemas.microsoft.com/office/powerpoint/2010/main" val="3948051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기본 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345843" y="1037179"/>
            <a:ext cx="114973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sz="2400" dirty="0" smtClean="0">
                <a:solidFill>
                  <a:srgbClr val="184A6B"/>
                </a:solidFill>
              </a:defRPr>
            </a:lvl1pPr>
            <a:lvl2pPr marL="228600" indent="0"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60839" y="203381"/>
            <a:ext cx="8766629" cy="5964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/>
              <a:t>제목을 입력하십시오</a:t>
            </a:r>
          </a:p>
        </p:txBody>
      </p:sp>
      <p:sp>
        <p:nvSpPr>
          <p:cNvPr id="28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Spring 2016 -- Lecture #1</a:t>
            </a:r>
            <a:endParaRPr lang="ko-KR" altLang="en-US" dirty="0"/>
          </a:p>
        </p:txBody>
      </p:sp>
      <p:sp>
        <p:nvSpPr>
          <p:cNvPr id="10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7859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없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4" name="직사각형 4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57" name="내용 개체 틀 2"/>
          <p:cNvSpPr>
            <a:spLocks noGrp="1"/>
          </p:cNvSpPr>
          <p:nvPr>
            <p:ph idx="1"/>
          </p:nvPr>
        </p:nvSpPr>
        <p:spPr>
          <a:xfrm>
            <a:off x="606639" y="2407837"/>
            <a:ext cx="11002266" cy="87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  <a:lvl2pPr marL="228600" indent="0" algn="just">
              <a:buNone/>
              <a:defRPr lang="ko-KR" altLang="en-US" sz="2400" kern="1200" dirty="0" smtClean="0">
                <a:solidFill>
                  <a:srgbClr val="184A6B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  <a:p>
            <a:pPr marL="457200" lvl="1"/>
            <a:r>
              <a:rPr lang="ko-KR" altLang="en-US" dirty="0"/>
              <a:t>둘째 수준</a:t>
            </a:r>
          </a:p>
        </p:txBody>
      </p:sp>
      <p:sp>
        <p:nvSpPr>
          <p:cNvPr id="59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Spring 2016 -- Lecture #1</a:t>
            </a:r>
            <a:endParaRPr lang="ko-KR" altLang="en-US" dirty="0"/>
          </a:p>
        </p:txBody>
      </p:sp>
      <p:sp>
        <p:nvSpPr>
          <p:cNvPr id="11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110022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926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Spring 2016 -- Lecture #1</a:t>
            </a:r>
            <a:endParaRPr lang="ko-KR" altLang="en-US" dirty="0"/>
          </a:p>
        </p:txBody>
      </p:sp>
      <p:sp>
        <p:nvSpPr>
          <p:cNvPr id="12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9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170602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Spring 2016 -- Lecture #1</a:t>
            </a:r>
            <a:endParaRPr lang="ko-KR" altLang="en-US" dirty="0"/>
          </a:p>
        </p:txBody>
      </p:sp>
      <p:sp>
        <p:nvSpPr>
          <p:cNvPr id="14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7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Spring 2016 -- Lecture #1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90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</p:spPr>
      </p:cxn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3167153" y="2408846"/>
            <a:ext cx="5857694" cy="646331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9333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/>
              <a:t>PPT title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455309" y="3055177"/>
            <a:ext cx="72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282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6580342"/>
            <a:ext cx="12192000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1751028" y="653855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0" dirty="0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18538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5" r:id="rId3"/>
    <p:sldLayoutId id="2147483653" r:id="rId4"/>
    <p:sldLayoutId id="2147483650" r:id="rId5"/>
    <p:sldLayoutId id="2147483662" r:id="rId6"/>
    <p:sldLayoutId id="2147483659" r:id="rId7"/>
    <p:sldLayoutId id="2147483660" r:id="rId8"/>
    <p:sldLayoutId id="2147483658" r:id="rId9"/>
    <p:sldLayoutId id="2147483663" r:id="rId10"/>
    <p:sldLayoutId id="214748366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45347" y="1353967"/>
            <a:ext cx="8501238" cy="3250121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/>
              <a:t>Lecture 9</a:t>
            </a:r>
            <a:br>
              <a:rPr kumimoji="1" lang="en-US" altLang="ko-KR" dirty="0"/>
            </a:br>
            <a:r>
              <a:rPr lang="en-US" altLang="ko-KR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Memory</a:t>
            </a:r>
            <a:r>
              <a:rPr lang="ko-KR" altLang="en-US" dirty="0">
                <a:latin typeface="+mn-lt"/>
              </a:rPr>
              <a:t/>
            </a:r>
            <a:br>
              <a:rPr lang="ko-KR" altLang="en-US" dirty="0">
                <a:latin typeface="+mn-lt"/>
              </a:rPr>
            </a:br>
            <a:r>
              <a:rPr lang="en-US" altLang="ko-KR" dirty="0">
                <a:latin typeface="+mn-lt"/>
              </a:rPr>
              <a:t/>
            </a:r>
            <a:br>
              <a:rPr lang="en-US" altLang="ko-KR" dirty="0">
                <a:latin typeface="+mn-lt"/>
              </a:rPr>
            </a:b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Courtesy of A. </a:t>
            </a:r>
            <a:r>
              <a:rPr kumimoji="1" lang="en-US" altLang="ko-KR" sz="2800" dirty="0" err="1">
                <a:solidFill>
                  <a:prstClr val="black"/>
                </a:solidFill>
                <a:latin typeface="Calibri"/>
                <a:ea typeface="맑은 고딕"/>
              </a:rPr>
              <a:t>Shrivastava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 (ASU) &amp; Tack-Don Han (</a:t>
            </a:r>
            <a:r>
              <a:rPr kumimoji="1" lang="en-US" altLang="ko-KR" sz="2800" dirty="0" err="1">
                <a:solidFill>
                  <a:prstClr val="black"/>
                </a:solidFill>
                <a:latin typeface="Calibri"/>
                <a:ea typeface="맑은 고딕"/>
              </a:rPr>
              <a:t>Yonsei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)</a:t>
            </a:r>
            <a:r>
              <a:rPr kumimoji="1" lang="ko-KR" altLang="en-US" sz="2400" dirty="0">
                <a:solidFill>
                  <a:prstClr val="black"/>
                </a:solidFill>
                <a:latin typeface="Calibri"/>
                <a:ea typeface="맑은 고딕"/>
              </a:rPr>
              <a:t/>
            </a:r>
            <a:br>
              <a:rPr kumimoji="1" lang="ko-KR" altLang="en-US" sz="2400" dirty="0">
                <a:solidFill>
                  <a:prstClr val="black"/>
                </a:solidFill>
                <a:latin typeface="Calibri"/>
                <a:ea typeface="맑은 고딕"/>
              </a:rPr>
            </a:br>
            <a:endParaRPr lang="ko-KR" altLang="en-US" dirty="0">
              <a:latin typeface="+mn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87780" y="5104164"/>
            <a:ext cx="5065041" cy="996170"/>
          </a:xfrm>
        </p:spPr>
        <p:txBody>
          <a:bodyPr/>
          <a:lstStyle/>
          <a:p>
            <a:pPr algn="r"/>
            <a:r>
              <a:rPr lang="en-US" altLang="ko-KR" dirty="0">
                <a:latin typeface="+mn-lt"/>
                <a:ea typeface="+mn-ea"/>
              </a:rPr>
              <a:t>Department of Computer Science</a:t>
            </a:r>
          </a:p>
          <a:p>
            <a:pPr algn="r"/>
            <a:r>
              <a:rPr lang="en-US" altLang="ko-KR" dirty="0" err="1">
                <a:latin typeface="+mn-lt"/>
                <a:ea typeface="+mn-ea"/>
              </a:rPr>
              <a:t>Kyoungwoo</a:t>
            </a:r>
            <a:r>
              <a:rPr lang="en-US" altLang="ko-KR" dirty="0">
                <a:latin typeface="+mn-lt"/>
                <a:ea typeface="+mn-ea"/>
              </a:rPr>
              <a:t> Lee</a:t>
            </a:r>
            <a:endParaRPr lang="ko-KR" altLang="en-US" dirty="0">
              <a:latin typeface="+mn-lt"/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4980951" cy="487313"/>
          </a:xfrm>
        </p:spPr>
        <p:txBody>
          <a:bodyPr/>
          <a:lstStyle/>
          <a:p>
            <a:r>
              <a:rPr lang="en-US" altLang="ko-KR" dirty="0">
                <a:latin typeface="+mn-lt"/>
                <a:ea typeface="+mn-ea"/>
              </a:rPr>
              <a:t>Computer Architecture-</a:t>
            </a:r>
            <a:r>
              <a:rPr lang="en-US" altLang="ko-KR" dirty="0" smtClean="0">
                <a:latin typeface="+mn-lt"/>
                <a:ea typeface="+mn-ea"/>
              </a:rPr>
              <a:t>Module3</a:t>
            </a:r>
            <a:endParaRPr lang="ko-KR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81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6" name="AutoShape 6"/>
          <p:cNvSpPr>
            <a:spLocks noChangeArrowheads="1"/>
          </p:cNvSpPr>
          <p:nvPr/>
        </p:nvSpPr>
        <p:spPr bwMode="auto">
          <a:xfrm>
            <a:off x="2951162" y="3119438"/>
            <a:ext cx="1143000" cy="1066800"/>
          </a:xfrm>
          <a:prstGeom prst="roundRect">
            <a:avLst>
              <a:gd name="adj" fmla="val 38986"/>
            </a:avLst>
          </a:prstGeom>
          <a:solidFill>
            <a:schemeClr val="bg2"/>
          </a:solidFill>
          <a:ln w="28575">
            <a:noFill/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en-US" sz="280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82311" y="1080340"/>
            <a:ext cx="10874977" cy="1506222"/>
          </a:xfrm>
        </p:spPr>
        <p:txBody>
          <a:bodyPr>
            <a:noAutofit/>
          </a:bodyPr>
          <a:lstStyle/>
          <a:p>
            <a:r>
              <a:rPr lang="en-US" sz="3000" dirty="0"/>
              <a:t>Examples:</a:t>
            </a:r>
          </a:p>
          <a:p>
            <a:pPr lvl="1"/>
            <a:r>
              <a:rPr lang="en-US" sz="2800" dirty="0"/>
              <a:t>most Cray machines, early PCs, nearly all embedded systems, etc.</a:t>
            </a:r>
          </a:p>
        </p:txBody>
      </p:sp>
      <p:sp>
        <p:nvSpPr>
          <p:cNvPr id="179233" name="Rectangle 33"/>
          <p:cNvSpPr>
            <a:spLocks noChangeArrowheads="1"/>
          </p:cNvSpPr>
          <p:nvPr/>
        </p:nvSpPr>
        <p:spPr bwMode="auto">
          <a:xfrm>
            <a:off x="6712591" y="2371261"/>
            <a:ext cx="2238462" cy="3552039"/>
          </a:xfrm>
          <a:prstGeom prst="rect">
            <a:avLst/>
          </a:prstGeom>
          <a:solidFill>
            <a:schemeClr val="folHlink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en-US" sz="2800"/>
          </a:p>
        </p:txBody>
      </p:sp>
      <p:sp>
        <p:nvSpPr>
          <p:cNvPr id="179232" name="Rectangle 32"/>
          <p:cNvSpPr>
            <a:spLocks noChangeArrowheads="1"/>
          </p:cNvSpPr>
          <p:nvPr/>
        </p:nvSpPr>
        <p:spPr bwMode="auto">
          <a:xfrm>
            <a:off x="6636391" y="2295061"/>
            <a:ext cx="2238462" cy="3552039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en-US" sz="2800"/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7339112" y="2476206"/>
            <a:ext cx="1220979" cy="3216086"/>
            <a:chOff x="3360" y="1632"/>
            <a:chExt cx="576" cy="1584"/>
          </a:xfrm>
        </p:grpSpPr>
        <p:sp>
          <p:nvSpPr>
            <p:cNvPr id="179210" name="Rectangle 10"/>
            <p:cNvSpPr>
              <a:spLocks noChangeArrowheads="1"/>
            </p:cNvSpPr>
            <p:nvPr/>
          </p:nvSpPr>
          <p:spPr bwMode="auto">
            <a:xfrm>
              <a:off x="3360" y="1632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79211" name="Rectangle 11"/>
            <p:cNvSpPr>
              <a:spLocks noChangeArrowheads="1"/>
            </p:cNvSpPr>
            <p:nvPr/>
          </p:nvSpPr>
          <p:spPr bwMode="auto">
            <a:xfrm>
              <a:off x="3360" y="1776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79212" name="Rectangle 12"/>
            <p:cNvSpPr>
              <a:spLocks noChangeArrowheads="1"/>
            </p:cNvSpPr>
            <p:nvPr/>
          </p:nvSpPr>
          <p:spPr bwMode="auto">
            <a:xfrm>
              <a:off x="3360" y="1920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79213" name="Rectangle 13"/>
            <p:cNvSpPr>
              <a:spLocks noChangeArrowheads="1"/>
            </p:cNvSpPr>
            <p:nvPr/>
          </p:nvSpPr>
          <p:spPr bwMode="auto">
            <a:xfrm>
              <a:off x="3360" y="2208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79214" name="Rectangle 14"/>
            <p:cNvSpPr>
              <a:spLocks noChangeArrowheads="1"/>
            </p:cNvSpPr>
            <p:nvPr/>
          </p:nvSpPr>
          <p:spPr bwMode="auto">
            <a:xfrm>
              <a:off x="3360" y="2064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79215" name="Rectangle 15"/>
            <p:cNvSpPr>
              <a:spLocks noChangeArrowheads="1"/>
            </p:cNvSpPr>
            <p:nvPr/>
          </p:nvSpPr>
          <p:spPr bwMode="auto">
            <a:xfrm>
              <a:off x="3360" y="2352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79216" name="Rectangle 16"/>
            <p:cNvSpPr>
              <a:spLocks noChangeArrowheads="1"/>
            </p:cNvSpPr>
            <p:nvPr/>
          </p:nvSpPr>
          <p:spPr bwMode="auto">
            <a:xfrm>
              <a:off x="3360" y="2496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79217" name="Rectangle 17"/>
            <p:cNvSpPr>
              <a:spLocks noChangeArrowheads="1"/>
            </p:cNvSpPr>
            <p:nvPr/>
          </p:nvSpPr>
          <p:spPr bwMode="auto">
            <a:xfrm>
              <a:off x="3360" y="2640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79218" name="Rectangle 18"/>
            <p:cNvSpPr>
              <a:spLocks noChangeArrowheads="1"/>
            </p:cNvSpPr>
            <p:nvPr/>
          </p:nvSpPr>
          <p:spPr bwMode="auto">
            <a:xfrm>
              <a:off x="3360" y="2784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79219" name="Rectangle 19"/>
            <p:cNvSpPr>
              <a:spLocks noChangeArrowheads="1"/>
            </p:cNvSpPr>
            <p:nvPr/>
          </p:nvSpPr>
          <p:spPr bwMode="auto">
            <a:xfrm>
              <a:off x="3360" y="3072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79224" name="Rectangle 24"/>
            <p:cNvSpPr>
              <a:spLocks noChangeArrowheads="1"/>
            </p:cNvSpPr>
            <p:nvPr/>
          </p:nvSpPr>
          <p:spPr bwMode="auto">
            <a:xfrm>
              <a:off x="3360" y="2928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</p:grpSp>
      <p:sp>
        <p:nvSpPr>
          <p:cNvPr id="179227" name="Text Box 27"/>
          <p:cNvSpPr txBox="1">
            <a:spLocks noChangeArrowheads="1"/>
          </p:cNvSpPr>
          <p:nvPr/>
        </p:nvSpPr>
        <p:spPr bwMode="auto">
          <a:xfrm>
            <a:off x="6855485" y="2328953"/>
            <a:ext cx="461963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0:</a:t>
            </a:r>
          </a:p>
        </p:txBody>
      </p:sp>
      <p:sp>
        <p:nvSpPr>
          <p:cNvPr id="179228" name="Text Box 28"/>
          <p:cNvSpPr txBox="1">
            <a:spLocks noChangeArrowheads="1"/>
          </p:cNvSpPr>
          <p:nvPr/>
        </p:nvSpPr>
        <p:spPr bwMode="auto">
          <a:xfrm>
            <a:off x="6855485" y="2666439"/>
            <a:ext cx="483627" cy="5235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en-US" sz="2800" dirty="0"/>
              <a:t>1:</a:t>
            </a:r>
          </a:p>
        </p:txBody>
      </p:sp>
      <p:sp>
        <p:nvSpPr>
          <p:cNvPr id="179229" name="Text Box 29"/>
          <p:cNvSpPr txBox="1">
            <a:spLocks noChangeArrowheads="1"/>
          </p:cNvSpPr>
          <p:nvPr/>
        </p:nvSpPr>
        <p:spPr bwMode="auto">
          <a:xfrm>
            <a:off x="6621918" y="5256235"/>
            <a:ext cx="804863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N-1:</a:t>
            </a:r>
          </a:p>
        </p:txBody>
      </p:sp>
      <p:sp>
        <p:nvSpPr>
          <p:cNvPr id="179236" name="Text Box 36"/>
          <p:cNvSpPr txBox="1">
            <a:spLocks noChangeArrowheads="1"/>
          </p:cNvSpPr>
          <p:nvPr/>
        </p:nvSpPr>
        <p:spPr bwMode="auto">
          <a:xfrm>
            <a:off x="8972717" y="2295061"/>
            <a:ext cx="1433513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Memory</a:t>
            </a:r>
          </a:p>
        </p:txBody>
      </p:sp>
      <p:sp>
        <p:nvSpPr>
          <p:cNvPr id="179237" name="Line 37"/>
          <p:cNvSpPr>
            <a:spLocks noChangeShapeType="1"/>
          </p:cNvSpPr>
          <p:nvPr/>
        </p:nvSpPr>
        <p:spPr bwMode="auto">
          <a:xfrm flipV="1">
            <a:off x="3894137" y="3200760"/>
            <a:ext cx="3387726" cy="29967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endParaRPr lang="en-US" sz="2800"/>
          </a:p>
        </p:txBody>
      </p:sp>
      <p:sp>
        <p:nvSpPr>
          <p:cNvPr id="179238" name="Line 38"/>
          <p:cNvSpPr>
            <a:spLocks noChangeShapeType="1"/>
          </p:cNvSpPr>
          <p:nvPr/>
        </p:nvSpPr>
        <p:spPr bwMode="auto">
          <a:xfrm flipH="1" flipV="1">
            <a:off x="3894137" y="3710778"/>
            <a:ext cx="3444974" cy="95466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0487" tIns="44450" rIns="90487" bIns="44450" anchor="ctr"/>
          <a:lstStyle/>
          <a:p>
            <a:endParaRPr lang="en-US" sz="2800"/>
          </a:p>
        </p:txBody>
      </p:sp>
      <p:sp>
        <p:nvSpPr>
          <p:cNvPr id="179239" name="Text Box 39"/>
          <p:cNvSpPr txBox="1">
            <a:spLocks noChangeArrowheads="1"/>
          </p:cNvSpPr>
          <p:nvPr/>
        </p:nvSpPr>
        <p:spPr bwMode="auto">
          <a:xfrm>
            <a:off x="4620070" y="2774109"/>
            <a:ext cx="1736725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Store 0x10</a:t>
            </a:r>
          </a:p>
        </p:txBody>
      </p:sp>
      <p:sp>
        <p:nvSpPr>
          <p:cNvPr id="179240" name="Text Box 40"/>
          <p:cNvSpPr txBox="1">
            <a:spLocks noChangeArrowheads="1"/>
          </p:cNvSpPr>
          <p:nvPr/>
        </p:nvSpPr>
        <p:spPr bwMode="auto">
          <a:xfrm>
            <a:off x="4424362" y="4148138"/>
            <a:ext cx="1595438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Load 0xf0</a:t>
            </a:r>
          </a:p>
        </p:txBody>
      </p:sp>
      <p:sp>
        <p:nvSpPr>
          <p:cNvPr id="179241" name="Text Box 41"/>
          <p:cNvSpPr txBox="1">
            <a:spLocks noChangeArrowheads="1"/>
          </p:cNvSpPr>
          <p:nvPr/>
        </p:nvSpPr>
        <p:spPr bwMode="auto">
          <a:xfrm>
            <a:off x="1615192" y="5842022"/>
            <a:ext cx="9505776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CPU’s load or store addresses used directly to access memory.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612000" y="180000"/>
            <a:ext cx="10972800" cy="56422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 System with Physical Memory Only</a:t>
            </a:r>
            <a:endParaRPr lang="ko-KR" altLang="en-US" dirty="0"/>
          </a:p>
        </p:txBody>
      </p:sp>
      <p:sp>
        <p:nvSpPr>
          <p:cNvPr id="179204" name="AutoShape 4"/>
          <p:cNvSpPr>
            <a:spLocks noChangeArrowheads="1"/>
          </p:cNvSpPr>
          <p:nvPr/>
        </p:nvSpPr>
        <p:spPr bwMode="auto">
          <a:xfrm>
            <a:off x="2874962" y="3043238"/>
            <a:ext cx="1143000" cy="1066800"/>
          </a:xfrm>
          <a:prstGeom prst="roundRect">
            <a:avLst>
              <a:gd name="adj" fmla="val 38986"/>
            </a:avLst>
          </a:prstGeom>
          <a:solidFill>
            <a:schemeClr val="accent2"/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/>
            <a:r>
              <a:rPr lang="en-US" sz="2800" b="1" dirty="0">
                <a:solidFill>
                  <a:srgbClr val="184A6B"/>
                </a:solidFill>
              </a:rPr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397887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23913" y="981076"/>
            <a:ext cx="8255000" cy="609600"/>
          </a:xfrm>
        </p:spPr>
        <p:txBody>
          <a:bodyPr>
            <a:noAutofit/>
          </a:bodyPr>
          <a:lstStyle/>
          <a:p>
            <a:r>
              <a:rPr lang="en-US" dirty="0"/>
              <a:t>Examples:</a:t>
            </a:r>
          </a:p>
          <a:p>
            <a:pPr lvl="1"/>
            <a:r>
              <a:rPr lang="en-US" sz="2800" dirty="0"/>
              <a:t>workstations, servers, modern PCs, etc.</a:t>
            </a:r>
          </a:p>
        </p:txBody>
      </p:sp>
      <p:sp>
        <p:nvSpPr>
          <p:cNvPr id="180257" name="Text Box 33"/>
          <p:cNvSpPr txBox="1">
            <a:spLocks noChangeArrowheads="1"/>
          </p:cNvSpPr>
          <p:nvPr/>
        </p:nvSpPr>
        <p:spPr bwMode="auto">
          <a:xfrm>
            <a:off x="1099657" y="5595671"/>
            <a:ext cx="9992686" cy="9515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/>
            <a:r>
              <a:rPr lang="en-US" sz="2800" b="1" u="sng" dirty="0">
                <a:solidFill>
                  <a:srgbClr val="C00000"/>
                </a:solidFill>
              </a:rPr>
              <a:t>Address Translation:</a:t>
            </a:r>
            <a:r>
              <a:rPr lang="en-US" sz="2800" b="1" dirty="0">
                <a:solidFill>
                  <a:srgbClr val="C00000"/>
                </a:solidFill>
              </a:rPr>
              <a:t> the hardware converts </a:t>
            </a:r>
            <a:r>
              <a:rPr lang="en-US" sz="2800" b="1" i="1" dirty="0">
                <a:solidFill>
                  <a:srgbClr val="C00000"/>
                </a:solidFill>
              </a:rPr>
              <a:t>virtual addresses</a:t>
            </a:r>
            <a:r>
              <a:rPr lang="en-US" sz="2800" b="1" dirty="0">
                <a:solidFill>
                  <a:srgbClr val="C00000"/>
                </a:solidFill>
              </a:rPr>
              <a:t> into </a:t>
            </a:r>
            <a:r>
              <a:rPr lang="en-US" sz="2800" b="1" i="1" dirty="0">
                <a:solidFill>
                  <a:srgbClr val="C00000"/>
                </a:solidFill>
              </a:rPr>
              <a:t>physical addresses </a:t>
            </a:r>
            <a:r>
              <a:rPr lang="en-US" sz="2800" b="1" dirty="0">
                <a:solidFill>
                  <a:srgbClr val="C00000"/>
                </a:solidFill>
              </a:rPr>
              <a:t>via an OS-managed lookup table (</a:t>
            </a:r>
            <a:r>
              <a:rPr lang="en-US" sz="2800" b="1" i="1" dirty="0">
                <a:solidFill>
                  <a:srgbClr val="C00000"/>
                </a:solidFill>
              </a:rPr>
              <a:t>page table</a:t>
            </a:r>
            <a:r>
              <a:rPr lang="en-US" sz="2800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80229" name="AutoShape 5"/>
          <p:cNvSpPr>
            <a:spLocks noChangeArrowheads="1"/>
          </p:cNvSpPr>
          <p:nvPr/>
        </p:nvSpPr>
        <p:spPr bwMode="auto">
          <a:xfrm>
            <a:off x="1773457" y="2927352"/>
            <a:ext cx="1143000" cy="1066800"/>
          </a:xfrm>
          <a:prstGeom prst="roundRect">
            <a:avLst>
              <a:gd name="adj" fmla="val 38986"/>
            </a:avLst>
          </a:prstGeom>
          <a:solidFill>
            <a:schemeClr val="bg2"/>
          </a:solidFill>
          <a:ln w="28575">
            <a:noFill/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en-US" sz="2800"/>
          </a:p>
        </p:txBody>
      </p:sp>
      <p:sp>
        <p:nvSpPr>
          <p:cNvPr id="180233" name="Rectangle 9"/>
          <p:cNvSpPr>
            <a:spLocks noChangeArrowheads="1"/>
          </p:cNvSpPr>
          <p:nvPr/>
        </p:nvSpPr>
        <p:spPr bwMode="auto">
          <a:xfrm>
            <a:off x="8520112" y="1684335"/>
            <a:ext cx="1676400" cy="3276601"/>
          </a:xfrm>
          <a:prstGeom prst="rect">
            <a:avLst/>
          </a:prstGeom>
          <a:solidFill>
            <a:schemeClr val="folHlink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en-US" sz="2800"/>
          </a:p>
        </p:txBody>
      </p:sp>
      <p:sp>
        <p:nvSpPr>
          <p:cNvPr id="180234" name="Rectangle 10"/>
          <p:cNvSpPr>
            <a:spLocks noChangeArrowheads="1"/>
          </p:cNvSpPr>
          <p:nvPr/>
        </p:nvSpPr>
        <p:spPr bwMode="auto">
          <a:xfrm>
            <a:off x="8443912" y="1608135"/>
            <a:ext cx="1676400" cy="327660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en-US" sz="2800"/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9129712" y="1828801"/>
            <a:ext cx="914400" cy="2903535"/>
            <a:chOff x="3360" y="1632"/>
            <a:chExt cx="576" cy="1584"/>
          </a:xfrm>
        </p:grpSpPr>
        <p:sp>
          <p:nvSpPr>
            <p:cNvPr id="180238" name="Rectangle 14"/>
            <p:cNvSpPr>
              <a:spLocks noChangeArrowheads="1"/>
            </p:cNvSpPr>
            <p:nvPr/>
          </p:nvSpPr>
          <p:spPr bwMode="auto">
            <a:xfrm>
              <a:off x="3360" y="1632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80239" name="Rectangle 15"/>
            <p:cNvSpPr>
              <a:spLocks noChangeArrowheads="1"/>
            </p:cNvSpPr>
            <p:nvPr/>
          </p:nvSpPr>
          <p:spPr bwMode="auto">
            <a:xfrm>
              <a:off x="3360" y="1776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80240" name="Rectangle 16"/>
            <p:cNvSpPr>
              <a:spLocks noChangeArrowheads="1"/>
            </p:cNvSpPr>
            <p:nvPr/>
          </p:nvSpPr>
          <p:spPr bwMode="auto">
            <a:xfrm>
              <a:off x="3360" y="1920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80241" name="Rectangle 17"/>
            <p:cNvSpPr>
              <a:spLocks noChangeArrowheads="1"/>
            </p:cNvSpPr>
            <p:nvPr/>
          </p:nvSpPr>
          <p:spPr bwMode="auto">
            <a:xfrm>
              <a:off x="3360" y="2208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80242" name="Rectangle 18"/>
            <p:cNvSpPr>
              <a:spLocks noChangeArrowheads="1"/>
            </p:cNvSpPr>
            <p:nvPr/>
          </p:nvSpPr>
          <p:spPr bwMode="auto">
            <a:xfrm>
              <a:off x="3360" y="2064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80243" name="Rectangle 19"/>
            <p:cNvSpPr>
              <a:spLocks noChangeArrowheads="1"/>
            </p:cNvSpPr>
            <p:nvPr/>
          </p:nvSpPr>
          <p:spPr bwMode="auto">
            <a:xfrm>
              <a:off x="3360" y="2352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80244" name="Rectangle 20"/>
            <p:cNvSpPr>
              <a:spLocks noChangeArrowheads="1"/>
            </p:cNvSpPr>
            <p:nvPr/>
          </p:nvSpPr>
          <p:spPr bwMode="auto">
            <a:xfrm>
              <a:off x="3360" y="2496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80245" name="Rectangle 21"/>
            <p:cNvSpPr>
              <a:spLocks noChangeArrowheads="1"/>
            </p:cNvSpPr>
            <p:nvPr/>
          </p:nvSpPr>
          <p:spPr bwMode="auto">
            <a:xfrm>
              <a:off x="3360" y="2640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80246" name="Rectangle 22"/>
            <p:cNvSpPr>
              <a:spLocks noChangeArrowheads="1"/>
            </p:cNvSpPr>
            <p:nvPr/>
          </p:nvSpPr>
          <p:spPr bwMode="auto">
            <a:xfrm>
              <a:off x="3360" y="2784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80247" name="Rectangle 23"/>
            <p:cNvSpPr>
              <a:spLocks noChangeArrowheads="1"/>
            </p:cNvSpPr>
            <p:nvPr/>
          </p:nvSpPr>
          <p:spPr bwMode="auto">
            <a:xfrm>
              <a:off x="3360" y="3072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80248" name="Rectangle 24"/>
            <p:cNvSpPr>
              <a:spLocks noChangeArrowheads="1"/>
            </p:cNvSpPr>
            <p:nvPr/>
          </p:nvSpPr>
          <p:spPr bwMode="auto">
            <a:xfrm>
              <a:off x="3360" y="2928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</p:grpSp>
      <p:sp>
        <p:nvSpPr>
          <p:cNvPr id="180249" name="Text Box 25"/>
          <p:cNvSpPr txBox="1">
            <a:spLocks noChangeArrowheads="1"/>
          </p:cNvSpPr>
          <p:nvPr/>
        </p:nvSpPr>
        <p:spPr bwMode="auto">
          <a:xfrm>
            <a:off x="8672512" y="1684335"/>
            <a:ext cx="461963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/>
              <a:t>0:</a:t>
            </a:r>
          </a:p>
        </p:txBody>
      </p:sp>
      <p:sp>
        <p:nvSpPr>
          <p:cNvPr id="180250" name="Text Box 26"/>
          <p:cNvSpPr txBox="1">
            <a:spLocks noChangeArrowheads="1"/>
          </p:cNvSpPr>
          <p:nvPr/>
        </p:nvSpPr>
        <p:spPr bwMode="auto">
          <a:xfrm>
            <a:off x="8672512" y="1938102"/>
            <a:ext cx="461963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1:</a:t>
            </a:r>
          </a:p>
        </p:txBody>
      </p:sp>
      <p:sp>
        <p:nvSpPr>
          <p:cNvPr id="180251" name="Text Box 27"/>
          <p:cNvSpPr txBox="1">
            <a:spLocks noChangeArrowheads="1"/>
          </p:cNvSpPr>
          <p:nvPr/>
        </p:nvSpPr>
        <p:spPr bwMode="auto">
          <a:xfrm>
            <a:off x="8410356" y="4318479"/>
            <a:ext cx="804863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N-1:</a:t>
            </a:r>
          </a:p>
        </p:txBody>
      </p:sp>
      <p:sp>
        <p:nvSpPr>
          <p:cNvPr id="180252" name="Text Box 28"/>
          <p:cNvSpPr txBox="1">
            <a:spLocks noChangeArrowheads="1"/>
          </p:cNvSpPr>
          <p:nvPr/>
        </p:nvSpPr>
        <p:spPr bwMode="auto">
          <a:xfrm>
            <a:off x="8610599" y="4872514"/>
            <a:ext cx="1433513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Memory</a:t>
            </a:r>
          </a:p>
        </p:txBody>
      </p:sp>
      <p:sp>
        <p:nvSpPr>
          <p:cNvPr id="180256" name="Text Box 32"/>
          <p:cNvSpPr txBox="1">
            <a:spLocks noChangeArrowheads="1"/>
          </p:cNvSpPr>
          <p:nvPr/>
        </p:nvSpPr>
        <p:spPr bwMode="auto">
          <a:xfrm>
            <a:off x="3121818" y="3728601"/>
            <a:ext cx="1595438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Load 0xf0</a:t>
            </a:r>
          </a:p>
        </p:txBody>
      </p:sp>
      <p:sp>
        <p:nvSpPr>
          <p:cNvPr id="180261" name="Rectangle 37"/>
          <p:cNvSpPr>
            <a:spLocks noChangeArrowheads="1"/>
          </p:cNvSpPr>
          <p:nvPr/>
        </p:nvSpPr>
        <p:spPr bwMode="auto">
          <a:xfrm>
            <a:off x="5029200" y="2286001"/>
            <a:ext cx="1219200" cy="2362201"/>
          </a:xfrm>
          <a:prstGeom prst="rect">
            <a:avLst/>
          </a:prstGeom>
          <a:solidFill>
            <a:schemeClr val="folHlink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en-US" sz="2800"/>
          </a:p>
        </p:txBody>
      </p:sp>
      <p:sp>
        <p:nvSpPr>
          <p:cNvPr id="180262" name="Rectangle 38"/>
          <p:cNvSpPr>
            <a:spLocks noChangeArrowheads="1"/>
          </p:cNvSpPr>
          <p:nvPr/>
        </p:nvSpPr>
        <p:spPr bwMode="auto">
          <a:xfrm>
            <a:off x="4953000" y="2209801"/>
            <a:ext cx="1219200" cy="236220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en-US" sz="2800"/>
          </a:p>
        </p:txBody>
      </p: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5562600" y="2362201"/>
            <a:ext cx="533400" cy="2057400"/>
            <a:chOff x="2688" y="1584"/>
            <a:chExt cx="576" cy="1296"/>
          </a:xfrm>
        </p:grpSpPr>
        <p:sp>
          <p:nvSpPr>
            <p:cNvPr id="180264" name="Rectangle 40"/>
            <p:cNvSpPr>
              <a:spLocks noChangeArrowheads="1"/>
            </p:cNvSpPr>
            <p:nvPr/>
          </p:nvSpPr>
          <p:spPr bwMode="auto">
            <a:xfrm>
              <a:off x="2688" y="1584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80265" name="Rectangle 41"/>
            <p:cNvSpPr>
              <a:spLocks noChangeArrowheads="1"/>
            </p:cNvSpPr>
            <p:nvPr/>
          </p:nvSpPr>
          <p:spPr bwMode="auto">
            <a:xfrm>
              <a:off x="2688" y="1728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80266" name="Rectangle 42"/>
            <p:cNvSpPr>
              <a:spLocks noChangeArrowheads="1"/>
            </p:cNvSpPr>
            <p:nvPr/>
          </p:nvSpPr>
          <p:spPr bwMode="auto">
            <a:xfrm>
              <a:off x="2688" y="1872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80267" name="Rectangle 43"/>
            <p:cNvSpPr>
              <a:spLocks noChangeArrowheads="1"/>
            </p:cNvSpPr>
            <p:nvPr/>
          </p:nvSpPr>
          <p:spPr bwMode="auto">
            <a:xfrm>
              <a:off x="2688" y="2016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80268" name="Rectangle 44"/>
            <p:cNvSpPr>
              <a:spLocks noChangeArrowheads="1"/>
            </p:cNvSpPr>
            <p:nvPr/>
          </p:nvSpPr>
          <p:spPr bwMode="auto">
            <a:xfrm>
              <a:off x="2688" y="2160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80269" name="Rectangle 45"/>
            <p:cNvSpPr>
              <a:spLocks noChangeArrowheads="1"/>
            </p:cNvSpPr>
            <p:nvPr/>
          </p:nvSpPr>
          <p:spPr bwMode="auto">
            <a:xfrm>
              <a:off x="2688" y="2448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80270" name="Rectangle 46"/>
            <p:cNvSpPr>
              <a:spLocks noChangeArrowheads="1"/>
            </p:cNvSpPr>
            <p:nvPr/>
          </p:nvSpPr>
          <p:spPr bwMode="auto">
            <a:xfrm>
              <a:off x="2688" y="2304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80271" name="Rectangle 47"/>
            <p:cNvSpPr>
              <a:spLocks noChangeArrowheads="1"/>
            </p:cNvSpPr>
            <p:nvPr/>
          </p:nvSpPr>
          <p:spPr bwMode="auto">
            <a:xfrm>
              <a:off x="2688" y="2592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80272" name="Rectangle 48"/>
            <p:cNvSpPr>
              <a:spLocks noChangeArrowheads="1"/>
            </p:cNvSpPr>
            <p:nvPr/>
          </p:nvSpPr>
          <p:spPr bwMode="auto">
            <a:xfrm>
              <a:off x="2688" y="2736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</p:grpSp>
      <p:sp>
        <p:nvSpPr>
          <p:cNvPr id="180277" name="Text Box 53"/>
          <p:cNvSpPr txBox="1">
            <a:spLocks noChangeArrowheads="1"/>
          </p:cNvSpPr>
          <p:nvPr/>
        </p:nvSpPr>
        <p:spPr bwMode="auto">
          <a:xfrm>
            <a:off x="5180908" y="2200611"/>
            <a:ext cx="461963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0:</a:t>
            </a:r>
          </a:p>
        </p:txBody>
      </p:sp>
      <p:sp>
        <p:nvSpPr>
          <p:cNvPr id="180278" name="Text Box 54"/>
          <p:cNvSpPr txBox="1">
            <a:spLocks noChangeArrowheads="1"/>
          </p:cNvSpPr>
          <p:nvPr/>
        </p:nvSpPr>
        <p:spPr bwMode="auto">
          <a:xfrm>
            <a:off x="5189087" y="2429211"/>
            <a:ext cx="461963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1:</a:t>
            </a:r>
          </a:p>
        </p:txBody>
      </p:sp>
      <p:sp>
        <p:nvSpPr>
          <p:cNvPr id="180279" name="Text Box 55"/>
          <p:cNvSpPr txBox="1">
            <a:spLocks noChangeArrowheads="1"/>
          </p:cNvSpPr>
          <p:nvPr/>
        </p:nvSpPr>
        <p:spPr bwMode="auto">
          <a:xfrm>
            <a:off x="4903088" y="4021918"/>
            <a:ext cx="758825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P-1:</a:t>
            </a:r>
          </a:p>
        </p:txBody>
      </p:sp>
      <p:sp>
        <p:nvSpPr>
          <p:cNvPr id="180280" name="Text Box 56"/>
          <p:cNvSpPr txBox="1">
            <a:spLocks noChangeArrowheads="1"/>
          </p:cNvSpPr>
          <p:nvPr/>
        </p:nvSpPr>
        <p:spPr bwMode="auto">
          <a:xfrm>
            <a:off x="4725506" y="4629152"/>
            <a:ext cx="1724025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Page Table</a:t>
            </a:r>
          </a:p>
        </p:txBody>
      </p:sp>
      <p:sp>
        <p:nvSpPr>
          <p:cNvPr id="180253" name="Line 29"/>
          <p:cNvSpPr>
            <a:spLocks noChangeShapeType="1"/>
          </p:cNvSpPr>
          <p:nvPr/>
        </p:nvSpPr>
        <p:spPr bwMode="auto">
          <a:xfrm flipV="1">
            <a:off x="2592198" y="2971800"/>
            <a:ext cx="2894202" cy="38100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endParaRPr lang="en-US" sz="2800"/>
          </a:p>
        </p:txBody>
      </p:sp>
      <p:sp>
        <p:nvSpPr>
          <p:cNvPr id="180255" name="Text Box 31"/>
          <p:cNvSpPr txBox="1">
            <a:spLocks noChangeArrowheads="1"/>
          </p:cNvSpPr>
          <p:nvPr/>
        </p:nvSpPr>
        <p:spPr bwMode="auto">
          <a:xfrm>
            <a:off x="2978369" y="2652713"/>
            <a:ext cx="1736725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Store 0x10</a:t>
            </a:r>
          </a:p>
        </p:txBody>
      </p:sp>
      <p:sp>
        <p:nvSpPr>
          <p:cNvPr id="180290" name="Oval 66"/>
          <p:cNvSpPr>
            <a:spLocks noChangeArrowheads="1"/>
          </p:cNvSpPr>
          <p:nvPr/>
        </p:nvSpPr>
        <p:spPr bwMode="auto">
          <a:xfrm>
            <a:off x="5695950" y="2847976"/>
            <a:ext cx="152400" cy="1524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en-US" sz="2800"/>
          </a:p>
        </p:txBody>
      </p:sp>
      <p:sp>
        <p:nvSpPr>
          <p:cNvPr id="180291" name="Oval 67"/>
          <p:cNvSpPr>
            <a:spLocks noChangeArrowheads="1"/>
          </p:cNvSpPr>
          <p:nvPr/>
        </p:nvSpPr>
        <p:spPr bwMode="auto">
          <a:xfrm>
            <a:off x="5705475" y="3771902"/>
            <a:ext cx="152400" cy="1524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en-US" sz="2800"/>
          </a:p>
        </p:txBody>
      </p:sp>
      <p:sp>
        <p:nvSpPr>
          <p:cNvPr id="180292" name="Line 68"/>
          <p:cNvSpPr>
            <a:spLocks noChangeShapeType="1"/>
          </p:cNvSpPr>
          <p:nvPr/>
        </p:nvSpPr>
        <p:spPr bwMode="auto">
          <a:xfrm>
            <a:off x="5781675" y="2933701"/>
            <a:ext cx="3297238" cy="108585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endParaRPr lang="en-US" sz="2800"/>
          </a:p>
        </p:txBody>
      </p:sp>
      <p:sp>
        <p:nvSpPr>
          <p:cNvPr id="180293" name="Line 69"/>
          <p:cNvSpPr>
            <a:spLocks noChangeShapeType="1"/>
          </p:cNvSpPr>
          <p:nvPr/>
        </p:nvSpPr>
        <p:spPr bwMode="auto">
          <a:xfrm flipV="1">
            <a:off x="5791200" y="2495551"/>
            <a:ext cx="3297238" cy="13144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endParaRPr lang="en-US" sz="2800"/>
          </a:p>
        </p:txBody>
      </p:sp>
      <p:sp>
        <p:nvSpPr>
          <p:cNvPr id="180254" name="Line 30"/>
          <p:cNvSpPr>
            <a:spLocks noChangeShapeType="1"/>
          </p:cNvSpPr>
          <p:nvPr/>
        </p:nvSpPr>
        <p:spPr bwMode="auto">
          <a:xfrm flipH="1" flipV="1">
            <a:off x="2592198" y="3567112"/>
            <a:ext cx="2894202" cy="24288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0487" tIns="44450" rIns="90487" bIns="44450" anchor="ctr"/>
          <a:lstStyle/>
          <a:p>
            <a:endParaRPr lang="en-US" sz="2800"/>
          </a:p>
        </p:txBody>
      </p:sp>
      <p:grpSp>
        <p:nvGrpSpPr>
          <p:cNvPr id="6" name="Group 98"/>
          <p:cNvGrpSpPr>
            <a:grpSpLocks/>
          </p:cNvGrpSpPr>
          <p:nvPr/>
        </p:nvGrpSpPr>
        <p:grpSpPr bwMode="auto">
          <a:xfrm>
            <a:off x="5562600" y="3962402"/>
            <a:ext cx="533400" cy="228600"/>
            <a:chOff x="2496" y="2688"/>
            <a:chExt cx="336" cy="144"/>
          </a:xfrm>
        </p:grpSpPr>
        <p:sp>
          <p:nvSpPr>
            <p:cNvPr id="180319" name="Line 95"/>
            <p:cNvSpPr>
              <a:spLocks noChangeShapeType="1"/>
            </p:cNvSpPr>
            <p:nvPr/>
          </p:nvSpPr>
          <p:spPr bwMode="auto">
            <a:xfrm flipV="1">
              <a:off x="2496" y="2688"/>
              <a:ext cx="336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80321" name="Line 97"/>
            <p:cNvSpPr>
              <a:spLocks noChangeShapeType="1"/>
            </p:cNvSpPr>
            <p:nvPr/>
          </p:nvSpPr>
          <p:spPr bwMode="auto">
            <a:xfrm flipH="1" flipV="1">
              <a:off x="2496" y="2688"/>
              <a:ext cx="336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</p:grpSp>
      <p:grpSp>
        <p:nvGrpSpPr>
          <p:cNvPr id="7" name="Group 99"/>
          <p:cNvGrpSpPr>
            <a:grpSpLocks/>
          </p:cNvGrpSpPr>
          <p:nvPr/>
        </p:nvGrpSpPr>
        <p:grpSpPr bwMode="auto">
          <a:xfrm>
            <a:off x="5562600" y="3276601"/>
            <a:ext cx="533400" cy="228600"/>
            <a:chOff x="2496" y="2688"/>
            <a:chExt cx="336" cy="144"/>
          </a:xfrm>
        </p:grpSpPr>
        <p:sp>
          <p:nvSpPr>
            <p:cNvPr id="180324" name="Line 100"/>
            <p:cNvSpPr>
              <a:spLocks noChangeShapeType="1"/>
            </p:cNvSpPr>
            <p:nvPr/>
          </p:nvSpPr>
          <p:spPr bwMode="auto">
            <a:xfrm flipV="1">
              <a:off x="2496" y="2688"/>
              <a:ext cx="336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80325" name="Line 101"/>
            <p:cNvSpPr>
              <a:spLocks noChangeShapeType="1"/>
            </p:cNvSpPr>
            <p:nvPr/>
          </p:nvSpPr>
          <p:spPr bwMode="auto">
            <a:xfrm flipH="1" flipV="1">
              <a:off x="2496" y="2688"/>
              <a:ext cx="336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</p:grpSp>
      <p:grpSp>
        <p:nvGrpSpPr>
          <p:cNvPr id="8" name="Group 102"/>
          <p:cNvGrpSpPr>
            <a:grpSpLocks/>
          </p:cNvGrpSpPr>
          <p:nvPr/>
        </p:nvGrpSpPr>
        <p:grpSpPr bwMode="auto">
          <a:xfrm>
            <a:off x="6487631" y="4817246"/>
            <a:ext cx="1295400" cy="666750"/>
            <a:chOff x="2592" y="3264"/>
            <a:chExt cx="816" cy="420"/>
          </a:xfrm>
        </p:grpSpPr>
        <p:sp>
          <p:nvSpPr>
            <p:cNvPr id="180327" name="Rectangle 103"/>
            <p:cNvSpPr>
              <a:spLocks noChangeArrowheads="1"/>
            </p:cNvSpPr>
            <p:nvPr/>
          </p:nvSpPr>
          <p:spPr bwMode="auto">
            <a:xfrm>
              <a:off x="2592" y="3360"/>
              <a:ext cx="816" cy="240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grpSp>
          <p:nvGrpSpPr>
            <p:cNvPr id="9" name="Group 104"/>
            <p:cNvGrpSpPr>
              <a:grpSpLocks/>
            </p:cNvGrpSpPr>
            <p:nvPr/>
          </p:nvGrpSpPr>
          <p:grpSpPr bwMode="auto">
            <a:xfrm>
              <a:off x="2592" y="3264"/>
              <a:ext cx="816" cy="420"/>
              <a:chOff x="2592" y="3264"/>
              <a:chExt cx="816" cy="420"/>
            </a:xfrm>
          </p:grpSpPr>
          <p:sp>
            <p:nvSpPr>
              <p:cNvPr id="180329" name="Oval 105"/>
              <p:cNvSpPr>
                <a:spLocks noChangeArrowheads="1"/>
              </p:cNvSpPr>
              <p:nvPr/>
            </p:nvSpPr>
            <p:spPr bwMode="auto">
              <a:xfrm>
                <a:off x="2592" y="3264"/>
                <a:ext cx="816" cy="192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80330" name="Line 106"/>
              <p:cNvSpPr>
                <a:spLocks noChangeShapeType="1"/>
              </p:cNvSpPr>
              <p:nvPr/>
            </p:nvSpPr>
            <p:spPr bwMode="auto">
              <a:xfrm>
                <a:off x="2592" y="336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80331" name="Line 107"/>
              <p:cNvSpPr>
                <a:spLocks noChangeShapeType="1"/>
              </p:cNvSpPr>
              <p:nvPr/>
            </p:nvSpPr>
            <p:spPr bwMode="auto">
              <a:xfrm>
                <a:off x="3408" y="336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80332" name="Freeform 108"/>
              <p:cNvSpPr>
                <a:spLocks/>
              </p:cNvSpPr>
              <p:nvPr/>
            </p:nvSpPr>
            <p:spPr bwMode="auto">
              <a:xfrm>
                <a:off x="2592" y="3600"/>
                <a:ext cx="816" cy="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0" y="60"/>
                  </a:cxn>
                  <a:cxn ang="0">
                    <a:pos x="414" y="84"/>
                  </a:cxn>
                  <a:cxn ang="0">
                    <a:pos x="678" y="60"/>
                  </a:cxn>
                  <a:cxn ang="0">
                    <a:pos x="816" y="0"/>
                  </a:cxn>
                </a:cxnLst>
                <a:rect l="0" t="0" r="r" b="b"/>
                <a:pathLst>
                  <a:path w="816" h="84">
                    <a:moveTo>
                      <a:pt x="0" y="0"/>
                    </a:moveTo>
                    <a:cubicBezTo>
                      <a:pt x="25" y="10"/>
                      <a:pt x="81" y="46"/>
                      <a:pt x="150" y="60"/>
                    </a:cubicBezTo>
                    <a:cubicBezTo>
                      <a:pt x="219" y="74"/>
                      <a:pt x="326" y="84"/>
                      <a:pt x="414" y="84"/>
                    </a:cubicBezTo>
                    <a:cubicBezTo>
                      <a:pt x="502" y="84"/>
                      <a:pt x="611" y="74"/>
                      <a:pt x="678" y="60"/>
                    </a:cubicBezTo>
                    <a:cubicBezTo>
                      <a:pt x="745" y="46"/>
                      <a:pt x="787" y="12"/>
                      <a:pt x="816" y="0"/>
                    </a:cubicBezTo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</p:grpSp>
      <p:sp>
        <p:nvSpPr>
          <p:cNvPr id="180333" name="Text Box 109"/>
          <p:cNvSpPr txBox="1">
            <a:spLocks noChangeArrowheads="1"/>
          </p:cNvSpPr>
          <p:nvPr/>
        </p:nvSpPr>
        <p:spPr bwMode="auto">
          <a:xfrm>
            <a:off x="6714175" y="5029203"/>
            <a:ext cx="790575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Disk</a:t>
            </a:r>
          </a:p>
        </p:txBody>
      </p:sp>
      <p:sp>
        <p:nvSpPr>
          <p:cNvPr id="180334" name="Freeform 110"/>
          <p:cNvSpPr>
            <a:spLocks/>
          </p:cNvSpPr>
          <p:nvPr/>
        </p:nvSpPr>
        <p:spPr bwMode="auto">
          <a:xfrm>
            <a:off x="5791200" y="3352802"/>
            <a:ext cx="1268413" cy="1371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8" y="42"/>
              </a:cxn>
              <a:cxn ang="0">
                <a:pos x="630" y="198"/>
              </a:cxn>
              <a:cxn ang="0">
                <a:pos x="786" y="504"/>
              </a:cxn>
              <a:cxn ang="0">
                <a:pos x="816" y="834"/>
              </a:cxn>
            </a:cxnLst>
            <a:rect l="0" t="0" r="r" b="b"/>
            <a:pathLst>
              <a:path w="817" h="834">
                <a:moveTo>
                  <a:pt x="0" y="0"/>
                </a:moveTo>
                <a:cubicBezTo>
                  <a:pt x="58" y="7"/>
                  <a:pt x="243" y="9"/>
                  <a:pt x="348" y="42"/>
                </a:cubicBezTo>
                <a:cubicBezTo>
                  <a:pt x="453" y="75"/>
                  <a:pt x="557" y="121"/>
                  <a:pt x="630" y="198"/>
                </a:cubicBezTo>
                <a:cubicBezTo>
                  <a:pt x="703" y="275"/>
                  <a:pt x="755" y="398"/>
                  <a:pt x="786" y="504"/>
                </a:cubicBezTo>
                <a:cubicBezTo>
                  <a:pt x="817" y="610"/>
                  <a:pt x="810" y="765"/>
                  <a:pt x="816" y="834"/>
                </a:cubicBezTo>
              </a:path>
            </a:pathLst>
          </a:custGeom>
          <a:noFill/>
          <a:ln w="38100" cap="rnd" cmpd="sng">
            <a:solidFill>
              <a:srgbClr val="0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endParaRPr lang="en-US" sz="2800"/>
          </a:p>
        </p:txBody>
      </p:sp>
      <p:sp>
        <p:nvSpPr>
          <p:cNvPr id="180335" name="Freeform 111"/>
          <p:cNvSpPr>
            <a:spLocks/>
          </p:cNvSpPr>
          <p:nvPr/>
        </p:nvSpPr>
        <p:spPr bwMode="auto">
          <a:xfrm>
            <a:off x="5867400" y="4076702"/>
            <a:ext cx="990600" cy="647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8" y="42"/>
              </a:cxn>
              <a:cxn ang="0">
                <a:pos x="630" y="198"/>
              </a:cxn>
              <a:cxn ang="0">
                <a:pos x="786" y="504"/>
              </a:cxn>
              <a:cxn ang="0">
                <a:pos x="816" y="834"/>
              </a:cxn>
            </a:cxnLst>
            <a:rect l="0" t="0" r="r" b="b"/>
            <a:pathLst>
              <a:path w="817" h="834">
                <a:moveTo>
                  <a:pt x="0" y="0"/>
                </a:moveTo>
                <a:cubicBezTo>
                  <a:pt x="58" y="7"/>
                  <a:pt x="243" y="9"/>
                  <a:pt x="348" y="42"/>
                </a:cubicBezTo>
                <a:cubicBezTo>
                  <a:pt x="453" y="75"/>
                  <a:pt x="557" y="121"/>
                  <a:pt x="630" y="198"/>
                </a:cubicBezTo>
                <a:cubicBezTo>
                  <a:pt x="703" y="275"/>
                  <a:pt x="755" y="398"/>
                  <a:pt x="786" y="504"/>
                </a:cubicBezTo>
                <a:cubicBezTo>
                  <a:pt x="817" y="610"/>
                  <a:pt x="810" y="765"/>
                  <a:pt x="816" y="834"/>
                </a:cubicBezTo>
              </a:path>
            </a:pathLst>
          </a:custGeom>
          <a:noFill/>
          <a:ln w="38100" cap="rnd" cmpd="sng">
            <a:solidFill>
              <a:srgbClr val="0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endParaRPr lang="en-US" sz="2800"/>
          </a:p>
        </p:txBody>
      </p:sp>
      <p:sp>
        <p:nvSpPr>
          <p:cNvPr id="180336" name="Text Box 112"/>
          <p:cNvSpPr txBox="1">
            <a:spLocks noChangeArrowheads="1"/>
          </p:cNvSpPr>
          <p:nvPr/>
        </p:nvSpPr>
        <p:spPr bwMode="auto">
          <a:xfrm>
            <a:off x="3284195" y="1864080"/>
            <a:ext cx="164465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sz="2800" i="1" dirty="0"/>
              <a:t>Virtual</a:t>
            </a:r>
          </a:p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sz="2800" i="1" dirty="0"/>
              <a:t>Addresses</a:t>
            </a:r>
            <a:endParaRPr lang="en-US" sz="2800" dirty="0"/>
          </a:p>
        </p:txBody>
      </p:sp>
      <p:sp>
        <p:nvSpPr>
          <p:cNvPr id="180337" name="Text Box 113"/>
          <p:cNvSpPr txBox="1">
            <a:spLocks noChangeArrowheads="1"/>
          </p:cNvSpPr>
          <p:nvPr/>
        </p:nvSpPr>
        <p:spPr bwMode="auto">
          <a:xfrm>
            <a:off x="6412444" y="1864080"/>
            <a:ext cx="164465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sz="2800" i="1" dirty="0"/>
              <a:t>Physical</a:t>
            </a:r>
          </a:p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sz="2800" i="1" dirty="0"/>
              <a:t>Addresses</a:t>
            </a:r>
            <a:endParaRPr lang="en-US" sz="2800" dirty="0"/>
          </a:p>
        </p:txBody>
      </p:sp>
      <p:sp>
        <p:nvSpPr>
          <p:cNvPr id="74" name="Rectangular Callout 73"/>
          <p:cNvSpPr/>
          <p:nvPr/>
        </p:nvSpPr>
        <p:spPr>
          <a:xfrm>
            <a:off x="757455" y="4360864"/>
            <a:ext cx="2802730" cy="1143001"/>
          </a:xfrm>
          <a:prstGeom prst="wedgeRectCallout">
            <a:avLst>
              <a:gd name="adj1" fmla="val 99520"/>
              <a:gd name="adj2" fmla="val -54645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P</a:t>
            </a:r>
            <a:r>
              <a:rPr lang="en-US" sz="2800" dirty="0">
                <a:solidFill>
                  <a:srgbClr val="C00000"/>
                </a:solidFill>
              </a:rPr>
              <a:t> = Total number of virtual pages</a:t>
            </a:r>
          </a:p>
        </p:txBody>
      </p:sp>
      <p:sp>
        <p:nvSpPr>
          <p:cNvPr id="75" name="제목 1"/>
          <p:cNvSpPr txBox="1">
            <a:spLocks/>
          </p:cNvSpPr>
          <p:nvPr/>
        </p:nvSpPr>
        <p:spPr>
          <a:xfrm>
            <a:off x="612000" y="180000"/>
            <a:ext cx="10972800" cy="56422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+mn-lt"/>
              </a:rPr>
              <a:t>A System with Virtual Memory</a:t>
            </a:r>
            <a:endParaRPr lang="ko-KR" altLang="en-US" dirty="0">
              <a:latin typeface="+mn-lt"/>
            </a:endParaRPr>
          </a:p>
        </p:txBody>
      </p:sp>
      <p:sp>
        <p:nvSpPr>
          <p:cNvPr id="180230" name="AutoShape 6"/>
          <p:cNvSpPr>
            <a:spLocks noChangeArrowheads="1"/>
          </p:cNvSpPr>
          <p:nvPr/>
        </p:nvSpPr>
        <p:spPr bwMode="auto">
          <a:xfrm>
            <a:off x="1697257" y="2851152"/>
            <a:ext cx="1143000" cy="1066800"/>
          </a:xfrm>
          <a:prstGeom prst="roundRect">
            <a:avLst>
              <a:gd name="adj" fmla="val 38986"/>
            </a:avLst>
          </a:prstGeom>
          <a:solidFill>
            <a:schemeClr val="accent2"/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/>
            <a:r>
              <a:rPr lang="en-US" sz="2800" dirty="0"/>
              <a:t>CPU</a:t>
            </a:r>
          </a:p>
        </p:txBody>
      </p:sp>
      <p:sp>
        <p:nvSpPr>
          <p:cNvPr id="7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6977" y="6521812"/>
            <a:ext cx="589856" cy="365125"/>
          </a:xfrm>
        </p:spPr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5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999" y="914400"/>
            <a:ext cx="10874977" cy="5265738"/>
          </a:xfrm>
        </p:spPr>
        <p:txBody>
          <a:bodyPr/>
          <a:lstStyle/>
          <a:p>
            <a:r>
              <a:rPr lang="en-US" sz="3000" dirty="0"/>
              <a:t>What if an object is on disk rather than in memory?</a:t>
            </a:r>
          </a:p>
          <a:p>
            <a:pPr lvl="1"/>
            <a:r>
              <a:rPr lang="en-US" sz="2800" dirty="0"/>
              <a:t>Page table entry indicates that the virtual address is not in memory</a:t>
            </a:r>
          </a:p>
          <a:p>
            <a:pPr lvl="1"/>
            <a:r>
              <a:rPr lang="en-US" sz="2800" dirty="0"/>
              <a:t>An OS trap handler is invoked, moving data from disk into memory</a:t>
            </a:r>
          </a:p>
          <a:p>
            <a:pPr lvl="2"/>
            <a:r>
              <a:rPr lang="en-US" sz="2800" dirty="0"/>
              <a:t>current process suspends, others can resume</a:t>
            </a:r>
          </a:p>
          <a:p>
            <a:pPr lvl="2"/>
            <a:r>
              <a:rPr lang="en-US" sz="2800" dirty="0"/>
              <a:t>OS has full control over placement, etc.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3" name="제목 1"/>
          <p:cNvSpPr txBox="1">
            <a:spLocks/>
          </p:cNvSpPr>
          <p:nvPr/>
        </p:nvSpPr>
        <p:spPr>
          <a:xfrm>
            <a:off x="612000" y="180000"/>
            <a:ext cx="10972800" cy="56422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Page Faults (Similar to “Cache Misses”)</a:t>
            </a:r>
            <a:endParaRPr lang="ko-KR" altLang="en-US" dirty="0">
              <a:latin typeface="+mn-lt"/>
            </a:endParaRPr>
          </a:p>
        </p:txBody>
      </p:sp>
      <p:sp>
        <p:nvSpPr>
          <p:cNvPr id="74" name="AutoShape 5"/>
          <p:cNvSpPr>
            <a:spLocks noChangeArrowheads="1"/>
          </p:cNvSpPr>
          <p:nvPr/>
        </p:nvSpPr>
        <p:spPr bwMode="auto">
          <a:xfrm>
            <a:off x="3543850" y="4257413"/>
            <a:ext cx="1143000" cy="1066800"/>
          </a:xfrm>
          <a:prstGeom prst="roundRect">
            <a:avLst>
              <a:gd name="adj" fmla="val 38986"/>
            </a:avLst>
          </a:prstGeom>
          <a:solidFill>
            <a:schemeClr val="bg2"/>
          </a:solidFill>
          <a:ln w="28575">
            <a:noFill/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en-US" sz="2800"/>
          </a:p>
        </p:txBody>
      </p:sp>
      <p:sp>
        <p:nvSpPr>
          <p:cNvPr id="75" name="Rectangle 9"/>
          <p:cNvSpPr>
            <a:spLocks noChangeArrowheads="1"/>
          </p:cNvSpPr>
          <p:nvPr/>
        </p:nvSpPr>
        <p:spPr bwMode="auto">
          <a:xfrm>
            <a:off x="10306967" y="2741347"/>
            <a:ext cx="1676400" cy="3276601"/>
          </a:xfrm>
          <a:prstGeom prst="rect">
            <a:avLst/>
          </a:prstGeom>
          <a:solidFill>
            <a:schemeClr val="folHlink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en-US" sz="2800"/>
          </a:p>
        </p:txBody>
      </p:sp>
      <p:sp>
        <p:nvSpPr>
          <p:cNvPr id="76" name="Rectangle 10"/>
          <p:cNvSpPr>
            <a:spLocks noChangeArrowheads="1"/>
          </p:cNvSpPr>
          <p:nvPr/>
        </p:nvSpPr>
        <p:spPr bwMode="auto">
          <a:xfrm>
            <a:off x="10230767" y="2665147"/>
            <a:ext cx="1676400" cy="327660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en-US" sz="2800"/>
          </a:p>
        </p:txBody>
      </p:sp>
      <p:grpSp>
        <p:nvGrpSpPr>
          <p:cNvPr id="77" name="Group 11"/>
          <p:cNvGrpSpPr>
            <a:grpSpLocks/>
          </p:cNvGrpSpPr>
          <p:nvPr/>
        </p:nvGrpSpPr>
        <p:grpSpPr bwMode="auto">
          <a:xfrm>
            <a:off x="10916567" y="2885813"/>
            <a:ext cx="914400" cy="2903535"/>
            <a:chOff x="3360" y="1632"/>
            <a:chExt cx="576" cy="1584"/>
          </a:xfrm>
        </p:grpSpPr>
        <p:sp>
          <p:nvSpPr>
            <p:cNvPr id="78" name="Rectangle 14"/>
            <p:cNvSpPr>
              <a:spLocks noChangeArrowheads="1"/>
            </p:cNvSpPr>
            <p:nvPr/>
          </p:nvSpPr>
          <p:spPr bwMode="auto">
            <a:xfrm>
              <a:off x="3360" y="1632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79" name="Rectangle 15"/>
            <p:cNvSpPr>
              <a:spLocks noChangeArrowheads="1"/>
            </p:cNvSpPr>
            <p:nvPr/>
          </p:nvSpPr>
          <p:spPr bwMode="auto">
            <a:xfrm>
              <a:off x="3360" y="1776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80" name="Rectangle 16"/>
            <p:cNvSpPr>
              <a:spLocks noChangeArrowheads="1"/>
            </p:cNvSpPr>
            <p:nvPr/>
          </p:nvSpPr>
          <p:spPr bwMode="auto">
            <a:xfrm>
              <a:off x="3360" y="1920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81" name="Rectangle 17"/>
            <p:cNvSpPr>
              <a:spLocks noChangeArrowheads="1"/>
            </p:cNvSpPr>
            <p:nvPr/>
          </p:nvSpPr>
          <p:spPr bwMode="auto">
            <a:xfrm>
              <a:off x="3360" y="2208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82" name="Rectangle 18"/>
            <p:cNvSpPr>
              <a:spLocks noChangeArrowheads="1"/>
            </p:cNvSpPr>
            <p:nvPr/>
          </p:nvSpPr>
          <p:spPr bwMode="auto">
            <a:xfrm>
              <a:off x="3360" y="2064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83" name="Rectangle 19"/>
            <p:cNvSpPr>
              <a:spLocks noChangeArrowheads="1"/>
            </p:cNvSpPr>
            <p:nvPr/>
          </p:nvSpPr>
          <p:spPr bwMode="auto">
            <a:xfrm>
              <a:off x="3360" y="2352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84" name="Rectangle 20"/>
            <p:cNvSpPr>
              <a:spLocks noChangeArrowheads="1"/>
            </p:cNvSpPr>
            <p:nvPr/>
          </p:nvSpPr>
          <p:spPr bwMode="auto">
            <a:xfrm>
              <a:off x="3360" y="2496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85" name="Rectangle 21"/>
            <p:cNvSpPr>
              <a:spLocks noChangeArrowheads="1"/>
            </p:cNvSpPr>
            <p:nvPr/>
          </p:nvSpPr>
          <p:spPr bwMode="auto">
            <a:xfrm>
              <a:off x="3360" y="2640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86" name="Rectangle 22"/>
            <p:cNvSpPr>
              <a:spLocks noChangeArrowheads="1"/>
            </p:cNvSpPr>
            <p:nvPr/>
          </p:nvSpPr>
          <p:spPr bwMode="auto">
            <a:xfrm>
              <a:off x="3360" y="2784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87" name="Rectangle 23"/>
            <p:cNvSpPr>
              <a:spLocks noChangeArrowheads="1"/>
            </p:cNvSpPr>
            <p:nvPr/>
          </p:nvSpPr>
          <p:spPr bwMode="auto">
            <a:xfrm>
              <a:off x="3360" y="3072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88" name="Rectangle 24"/>
            <p:cNvSpPr>
              <a:spLocks noChangeArrowheads="1"/>
            </p:cNvSpPr>
            <p:nvPr/>
          </p:nvSpPr>
          <p:spPr bwMode="auto">
            <a:xfrm>
              <a:off x="3360" y="2928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</p:grpSp>
      <p:sp>
        <p:nvSpPr>
          <p:cNvPr id="89" name="Text Box 25"/>
          <p:cNvSpPr txBox="1">
            <a:spLocks noChangeArrowheads="1"/>
          </p:cNvSpPr>
          <p:nvPr/>
        </p:nvSpPr>
        <p:spPr bwMode="auto">
          <a:xfrm>
            <a:off x="10459367" y="2741347"/>
            <a:ext cx="461963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/>
              <a:t>0:</a:t>
            </a:r>
          </a:p>
        </p:txBody>
      </p:sp>
      <p:sp>
        <p:nvSpPr>
          <p:cNvPr id="90" name="Text Box 26"/>
          <p:cNvSpPr txBox="1">
            <a:spLocks noChangeArrowheads="1"/>
          </p:cNvSpPr>
          <p:nvPr/>
        </p:nvSpPr>
        <p:spPr bwMode="auto">
          <a:xfrm>
            <a:off x="10459367" y="2995114"/>
            <a:ext cx="461963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1:</a:t>
            </a:r>
          </a:p>
        </p:txBody>
      </p:sp>
      <p:sp>
        <p:nvSpPr>
          <p:cNvPr id="91" name="Text Box 27"/>
          <p:cNvSpPr txBox="1">
            <a:spLocks noChangeArrowheads="1"/>
          </p:cNvSpPr>
          <p:nvPr/>
        </p:nvSpPr>
        <p:spPr bwMode="auto">
          <a:xfrm>
            <a:off x="10197211" y="5375491"/>
            <a:ext cx="804863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N-1:</a:t>
            </a:r>
          </a:p>
        </p:txBody>
      </p:sp>
      <p:sp>
        <p:nvSpPr>
          <p:cNvPr id="92" name="Text Box 28"/>
          <p:cNvSpPr txBox="1">
            <a:spLocks noChangeArrowheads="1"/>
          </p:cNvSpPr>
          <p:nvPr/>
        </p:nvSpPr>
        <p:spPr bwMode="auto">
          <a:xfrm>
            <a:off x="10397454" y="5929526"/>
            <a:ext cx="1433513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Memory</a:t>
            </a:r>
          </a:p>
        </p:txBody>
      </p:sp>
      <p:sp>
        <p:nvSpPr>
          <p:cNvPr id="93" name="Text Box 32"/>
          <p:cNvSpPr txBox="1">
            <a:spLocks noChangeArrowheads="1"/>
          </p:cNvSpPr>
          <p:nvPr/>
        </p:nvSpPr>
        <p:spPr bwMode="auto">
          <a:xfrm>
            <a:off x="4761961" y="4936909"/>
            <a:ext cx="1594987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Load 0xf8</a:t>
            </a:r>
          </a:p>
        </p:txBody>
      </p:sp>
      <p:sp>
        <p:nvSpPr>
          <p:cNvPr id="94" name="Rectangle 37"/>
          <p:cNvSpPr>
            <a:spLocks noChangeArrowheads="1"/>
          </p:cNvSpPr>
          <p:nvPr/>
        </p:nvSpPr>
        <p:spPr bwMode="auto">
          <a:xfrm>
            <a:off x="6816055" y="3343013"/>
            <a:ext cx="1219200" cy="2362201"/>
          </a:xfrm>
          <a:prstGeom prst="rect">
            <a:avLst/>
          </a:prstGeom>
          <a:solidFill>
            <a:schemeClr val="folHlink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en-US" sz="2800"/>
          </a:p>
        </p:txBody>
      </p:sp>
      <p:sp>
        <p:nvSpPr>
          <p:cNvPr id="95" name="Rectangle 38"/>
          <p:cNvSpPr>
            <a:spLocks noChangeArrowheads="1"/>
          </p:cNvSpPr>
          <p:nvPr/>
        </p:nvSpPr>
        <p:spPr bwMode="auto">
          <a:xfrm>
            <a:off x="6739855" y="3266813"/>
            <a:ext cx="1219200" cy="236220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en-US" sz="2800"/>
          </a:p>
        </p:txBody>
      </p:sp>
      <p:grpSp>
        <p:nvGrpSpPr>
          <p:cNvPr id="96" name="Group 57"/>
          <p:cNvGrpSpPr>
            <a:grpSpLocks/>
          </p:cNvGrpSpPr>
          <p:nvPr/>
        </p:nvGrpSpPr>
        <p:grpSpPr bwMode="auto">
          <a:xfrm>
            <a:off x="7349455" y="3419213"/>
            <a:ext cx="533400" cy="2057400"/>
            <a:chOff x="2688" y="1584"/>
            <a:chExt cx="576" cy="1296"/>
          </a:xfrm>
        </p:grpSpPr>
        <p:sp>
          <p:nvSpPr>
            <p:cNvPr id="97" name="Rectangle 40"/>
            <p:cNvSpPr>
              <a:spLocks noChangeArrowheads="1"/>
            </p:cNvSpPr>
            <p:nvPr/>
          </p:nvSpPr>
          <p:spPr bwMode="auto">
            <a:xfrm>
              <a:off x="2688" y="1584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98" name="Rectangle 41"/>
            <p:cNvSpPr>
              <a:spLocks noChangeArrowheads="1"/>
            </p:cNvSpPr>
            <p:nvPr/>
          </p:nvSpPr>
          <p:spPr bwMode="auto">
            <a:xfrm>
              <a:off x="2688" y="1728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99" name="Rectangle 42"/>
            <p:cNvSpPr>
              <a:spLocks noChangeArrowheads="1"/>
            </p:cNvSpPr>
            <p:nvPr/>
          </p:nvSpPr>
          <p:spPr bwMode="auto">
            <a:xfrm>
              <a:off x="2688" y="1872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00" name="Rectangle 43"/>
            <p:cNvSpPr>
              <a:spLocks noChangeArrowheads="1"/>
            </p:cNvSpPr>
            <p:nvPr/>
          </p:nvSpPr>
          <p:spPr bwMode="auto">
            <a:xfrm>
              <a:off x="2688" y="2016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01" name="Rectangle 44"/>
            <p:cNvSpPr>
              <a:spLocks noChangeArrowheads="1"/>
            </p:cNvSpPr>
            <p:nvPr/>
          </p:nvSpPr>
          <p:spPr bwMode="auto">
            <a:xfrm>
              <a:off x="2688" y="2160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02" name="Rectangle 45"/>
            <p:cNvSpPr>
              <a:spLocks noChangeArrowheads="1"/>
            </p:cNvSpPr>
            <p:nvPr/>
          </p:nvSpPr>
          <p:spPr bwMode="auto">
            <a:xfrm>
              <a:off x="2688" y="2448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03" name="Rectangle 46"/>
            <p:cNvSpPr>
              <a:spLocks noChangeArrowheads="1"/>
            </p:cNvSpPr>
            <p:nvPr/>
          </p:nvSpPr>
          <p:spPr bwMode="auto">
            <a:xfrm>
              <a:off x="2688" y="2304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04" name="Rectangle 47"/>
            <p:cNvSpPr>
              <a:spLocks noChangeArrowheads="1"/>
            </p:cNvSpPr>
            <p:nvPr/>
          </p:nvSpPr>
          <p:spPr bwMode="auto">
            <a:xfrm>
              <a:off x="2688" y="2592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05" name="Rectangle 48"/>
            <p:cNvSpPr>
              <a:spLocks noChangeArrowheads="1"/>
            </p:cNvSpPr>
            <p:nvPr/>
          </p:nvSpPr>
          <p:spPr bwMode="auto">
            <a:xfrm>
              <a:off x="2688" y="2736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</p:grpSp>
      <p:sp>
        <p:nvSpPr>
          <p:cNvPr id="106" name="Text Box 53"/>
          <p:cNvSpPr txBox="1">
            <a:spLocks noChangeArrowheads="1"/>
          </p:cNvSpPr>
          <p:nvPr/>
        </p:nvSpPr>
        <p:spPr bwMode="auto">
          <a:xfrm>
            <a:off x="6967763" y="3257623"/>
            <a:ext cx="461963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0:</a:t>
            </a:r>
          </a:p>
        </p:txBody>
      </p:sp>
      <p:sp>
        <p:nvSpPr>
          <p:cNvPr id="107" name="Text Box 54"/>
          <p:cNvSpPr txBox="1">
            <a:spLocks noChangeArrowheads="1"/>
          </p:cNvSpPr>
          <p:nvPr/>
        </p:nvSpPr>
        <p:spPr bwMode="auto">
          <a:xfrm>
            <a:off x="6975942" y="3486223"/>
            <a:ext cx="461963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1:</a:t>
            </a:r>
          </a:p>
        </p:txBody>
      </p:sp>
      <p:sp>
        <p:nvSpPr>
          <p:cNvPr id="108" name="Text Box 55"/>
          <p:cNvSpPr txBox="1">
            <a:spLocks noChangeArrowheads="1"/>
          </p:cNvSpPr>
          <p:nvPr/>
        </p:nvSpPr>
        <p:spPr bwMode="auto">
          <a:xfrm>
            <a:off x="6689943" y="5078930"/>
            <a:ext cx="758825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P-1:</a:t>
            </a:r>
          </a:p>
        </p:txBody>
      </p:sp>
      <p:sp>
        <p:nvSpPr>
          <p:cNvPr id="109" name="Text Box 56"/>
          <p:cNvSpPr txBox="1">
            <a:spLocks noChangeArrowheads="1"/>
          </p:cNvSpPr>
          <p:nvPr/>
        </p:nvSpPr>
        <p:spPr bwMode="auto">
          <a:xfrm>
            <a:off x="6512361" y="5686164"/>
            <a:ext cx="1724025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Page Table</a:t>
            </a:r>
          </a:p>
        </p:txBody>
      </p:sp>
      <p:sp>
        <p:nvSpPr>
          <p:cNvPr id="110" name="Line 29"/>
          <p:cNvSpPr>
            <a:spLocks noChangeShapeType="1"/>
          </p:cNvSpPr>
          <p:nvPr/>
        </p:nvSpPr>
        <p:spPr bwMode="auto">
          <a:xfrm flipV="1">
            <a:off x="4295164" y="4439971"/>
            <a:ext cx="3003492" cy="2238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endParaRPr lang="en-US" sz="2800"/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4705900" y="4035013"/>
            <a:ext cx="1737398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Store 0x05</a:t>
            </a:r>
          </a:p>
        </p:txBody>
      </p:sp>
      <p:sp>
        <p:nvSpPr>
          <p:cNvPr id="112" name="Oval 66"/>
          <p:cNvSpPr>
            <a:spLocks noChangeArrowheads="1"/>
          </p:cNvSpPr>
          <p:nvPr/>
        </p:nvSpPr>
        <p:spPr bwMode="auto">
          <a:xfrm>
            <a:off x="7482805" y="3904988"/>
            <a:ext cx="152400" cy="1524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en-US" sz="2800"/>
          </a:p>
        </p:txBody>
      </p:sp>
      <p:sp>
        <p:nvSpPr>
          <p:cNvPr id="113" name="Oval 67"/>
          <p:cNvSpPr>
            <a:spLocks noChangeArrowheads="1"/>
          </p:cNvSpPr>
          <p:nvPr/>
        </p:nvSpPr>
        <p:spPr bwMode="auto">
          <a:xfrm>
            <a:off x="7492330" y="4828914"/>
            <a:ext cx="152400" cy="1524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en-US" sz="2800"/>
          </a:p>
        </p:txBody>
      </p:sp>
      <p:sp>
        <p:nvSpPr>
          <p:cNvPr id="114" name="Line 68"/>
          <p:cNvSpPr>
            <a:spLocks noChangeShapeType="1"/>
          </p:cNvSpPr>
          <p:nvPr/>
        </p:nvSpPr>
        <p:spPr bwMode="auto">
          <a:xfrm>
            <a:off x="7568530" y="3990713"/>
            <a:ext cx="3297238" cy="1085851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endParaRPr lang="en-US" sz="2800"/>
          </a:p>
        </p:txBody>
      </p:sp>
      <p:sp>
        <p:nvSpPr>
          <p:cNvPr id="115" name="Line 69"/>
          <p:cNvSpPr>
            <a:spLocks noChangeShapeType="1"/>
          </p:cNvSpPr>
          <p:nvPr/>
        </p:nvSpPr>
        <p:spPr bwMode="auto">
          <a:xfrm flipV="1">
            <a:off x="7578055" y="3552563"/>
            <a:ext cx="3297238" cy="131445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endParaRPr lang="en-US" sz="2800"/>
          </a:p>
        </p:txBody>
      </p:sp>
      <p:sp>
        <p:nvSpPr>
          <p:cNvPr id="116" name="Line 30"/>
          <p:cNvSpPr>
            <a:spLocks noChangeShapeType="1"/>
          </p:cNvSpPr>
          <p:nvPr/>
        </p:nvSpPr>
        <p:spPr bwMode="auto">
          <a:xfrm flipH="1" flipV="1">
            <a:off x="4295163" y="4879759"/>
            <a:ext cx="2978092" cy="22855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0487" tIns="44450" rIns="90487" bIns="44450" anchor="ctr"/>
          <a:lstStyle/>
          <a:p>
            <a:endParaRPr lang="en-US" sz="2800"/>
          </a:p>
        </p:txBody>
      </p:sp>
      <p:grpSp>
        <p:nvGrpSpPr>
          <p:cNvPr id="117" name="Group 98"/>
          <p:cNvGrpSpPr>
            <a:grpSpLocks/>
          </p:cNvGrpSpPr>
          <p:nvPr/>
        </p:nvGrpSpPr>
        <p:grpSpPr bwMode="auto">
          <a:xfrm>
            <a:off x="7349455" y="5019414"/>
            <a:ext cx="533400" cy="228600"/>
            <a:chOff x="2496" y="2688"/>
            <a:chExt cx="336" cy="144"/>
          </a:xfrm>
        </p:grpSpPr>
        <p:sp>
          <p:nvSpPr>
            <p:cNvPr id="118" name="Line 95"/>
            <p:cNvSpPr>
              <a:spLocks noChangeShapeType="1"/>
            </p:cNvSpPr>
            <p:nvPr/>
          </p:nvSpPr>
          <p:spPr bwMode="auto">
            <a:xfrm flipV="1">
              <a:off x="2496" y="2688"/>
              <a:ext cx="336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19" name="Line 97"/>
            <p:cNvSpPr>
              <a:spLocks noChangeShapeType="1"/>
            </p:cNvSpPr>
            <p:nvPr/>
          </p:nvSpPr>
          <p:spPr bwMode="auto">
            <a:xfrm flipH="1" flipV="1">
              <a:off x="2496" y="2688"/>
              <a:ext cx="336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</p:grpSp>
      <p:grpSp>
        <p:nvGrpSpPr>
          <p:cNvPr id="120" name="Group 99"/>
          <p:cNvGrpSpPr>
            <a:grpSpLocks/>
          </p:cNvGrpSpPr>
          <p:nvPr/>
        </p:nvGrpSpPr>
        <p:grpSpPr bwMode="auto">
          <a:xfrm>
            <a:off x="7349455" y="4333613"/>
            <a:ext cx="533400" cy="228600"/>
            <a:chOff x="2496" y="2688"/>
            <a:chExt cx="336" cy="144"/>
          </a:xfrm>
        </p:grpSpPr>
        <p:sp>
          <p:nvSpPr>
            <p:cNvPr id="121" name="Line 100"/>
            <p:cNvSpPr>
              <a:spLocks noChangeShapeType="1"/>
            </p:cNvSpPr>
            <p:nvPr/>
          </p:nvSpPr>
          <p:spPr bwMode="auto">
            <a:xfrm flipV="1">
              <a:off x="2496" y="2688"/>
              <a:ext cx="336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22" name="Line 101"/>
            <p:cNvSpPr>
              <a:spLocks noChangeShapeType="1"/>
            </p:cNvSpPr>
            <p:nvPr/>
          </p:nvSpPr>
          <p:spPr bwMode="auto">
            <a:xfrm flipH="1" flipV="1">
              <a:off x="2496" y="2688"/>
              <a:ext cx="336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</p:grpSp>
      <p:grpSp>
        <p:nvGrpSpPr>
          <p:cNvPr id="123" name="Group 102"/>
          <p:cNvGrpSpPr>
            <a:grpSpLocks/>
          </p:cNvGrpSpPr>
          <p:nvPr/>
        </p:nvGrpSpPr>
        <p:grpSpPr bwMode="auto">
          <a:xfrm>
            <a:off x="8274486" y="5874258"/>
            <a:ext cx="1295400" cy="666750"/>
            <a:chOff x="2592" y="3264"/>
            <a:chExt cx="816" cy="420"/>
          </a:xfrm>
        </p:grpSpPr>
        <p:sp>
          <p:nvSpPr>
            <p:cNvPr id="124" name="Rectangle 103"/>
            <p:cNvSpPr>
              <a:spLocks noChangeArrowheads="1"/>
            </p:cNvSpPr>
            <p:nvPr/>
          </p:nvSpPr>
          <p:spPr bwMode="auto">
            <a:xfrm>
              <a:off x="2592" y="3360"/>
              <a:ext cx="816" cy="240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grpSp>
          <p:nvGrpSpPr>
            <p:cNvPr id="125" name="Group 104"/>
            <p:cNvGrpSpPr>
              <a:grpSpLocks/>
            </p:cNvGrpSpPr>
            <p:nvPr/>
          </p:nvGrpSpPr>
          <p:grpSpPr bwMode="auto">
            <a:xfrm>
              <a:off x="2592" y="3264"/>
              <a:ext cx="816" cy="420"/>
              <a:chOff x="2592" y="3264"/>
              <a:chExt cx="816" cy="420"/>
            </a:xfrm>
          </p:grpSpPr>
          <p:sp>
            <p:nvSpPr>
              <p:cNvPr id="126" name="Oval 105"/>
              <p:cNvSpPr>
                <a:spLocks noChangeArrowheads="1"/>
              </p:cNvSpPr>
              <p:nvPr/>
            </p:nvSpPr>
            <p:spPr bwMode="auto">
              <a:xfrm>
                <a:off x="2592" y="3264"/>
                <a:ext cx="816" cy="192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27" name="Line 106"/>
              <p:cNvSpPr>
                <a:spLocks noChangeShapeType="1"/>
              </p:cNvSpPr>
              <p:nvPr/>
            </p:nvSpPr>
            <p:spPr bwMode="auto">
              <a:xfrm>
                <a:off x="2592" y="336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28" name="Line 107"/>
              <p:cNvSpPr>
                <a:spLocks noChangeShapeType="1"/>
              </p:cNvSpPr>
              <p:nvPr/>
            </p:nvSpPr>
            <p:spPr bwMode="auto">
              <a:xfrm>
                <a:off x="3408" y="336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29" name="Freeform 108"/>
              <p:cNvSpPr>
                <a:spLocks/>
              </p:cNvSpPr>
              <p:nvPr/>
            </p:nvSpPr>
            <p:spPr bwMode="auto">
              <a:xfrm>
                <a:off x="2592" y="3600"/>
                <a:ext cx="816" cy="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0" y="60"/>
                  </a:cxn>
                  <a:cxn ang="0">
                    <a:pos x="414" y="84"/>
                  </a:cxn>
                  <a:cxn ang="0">
                    <a:pos x="678" y="60"/>
                  </a:cxn>
                  <a:cxn ang="0">
                    <a:pos x="816" y="0"/>
                  </a:cxn>
                </a:cxnLst>
                <a:rect l="0" t="0" r="r" b="b"/>
                <a:pathLst>
                  <a:path w="816" h="84">
                    <a:moveTo>
                      <a:pt x="0" y="0"/>
                    </a:moveTo>
                    <a:cubicBezTo>
                      <a:pt x="25" y="10"/>
                      <a:pt x="81" y="46"/>
                      <a:pt x="150" y="60"/>
                    </a:cubicBezTo>
                    <a:cubicBezTo>
                      <a:pt x="219" y="74"/>
                      <a:pt x="326" y="84"/>
                      <a:pt x="414" y="84"/>
                    </a:cubicBezTo>
                    <a:cubicBezTo>
                      <a:pt x="502" y="84"/>
                      <a:pt x="611" y="74"/>
                      <a:pt x="678" y="60"/>
                    </a:cubicBezTo>
                    <a:cubicBezTo>
                      <a:pt x="745" y="46"/>
                      <a:pt x="787" y="12"/>
                      <a:pt x="816" y="0"/>
                    </a:cubicBezTo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</p:grpSp>
      <p:sp>
        <p:nvSpPr>
          <p:cNvPr id="130" name="Text Box 109"/>
          <p:cNvSpPr txBox="1">
            <a:spLocks noChangeArrowheads="1"/>
          </p:cNvSpPr>
          <p:nvPr/>
        </p:nvSpPr>
        <p:spPr bwMode="auto">
          <a:xfrm>
            <a:off x="8501030" y="6086215"/>
            <a:ext cx="790575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Disk</a:t>
            </a:r>
          </a:p>
        </p:txBody>
      </p:sp>
      <p:sp>
        <p:nvSpPr>
          <p:cNvPr id="131" name="Freeform 110"/>
          <p:cNvSpPr>
            <a:spLocks/>
          </p:cNvSpPr>
          <p:nvPr/>
        </p:nvSpPr>
        <p:spPr bwMode="auto">
          <a:xfrm>
            <a:off x="7578055" y="4409814"/>
            <a:ext cx="1268413" cy="1371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8" y="42"/>
              </a:cxn>
              <a:cxn ang="0">
                <a:pos x="630" y="198"/>
              </a:cxn>
              <a:cxn ang="0">
                <a:pos x="786" y="504"/>
              </a:cxn>
              <a:cxn ang="0">
                <a:pos x="816" y="834"/>
              </a:cxn>
            </a:cxnLst>
            <a:rect l="0" t="0" r="r" b="b"/>
            <a:pathLst>
              <a:path w="817" h="834">
                <a:moveTo>
                  <a:pt x="0" y="0"/>
                </a:moveTo>
                <a:cubicBezTo>
                  <a:pt x="58" y="7"/>
                  <a:pt x="243" y="9"/>
                  <a:pt x="348" y="42"/>
                </a:cubicBezTo>
                <a:cubicBezTo>
                  <a:pt x="453" y="75"/>
                  <a:pt x="557" y="121"/>
                  <a:pt x="630" y="198"/>
                </a:cubicBezTo>
                <a:cubicBezTo>
                  <a:pt x="703" y="275"/>
                  <a:pt x="755" y="398"/>
                  <a:pt x="786" y="504"/>
                </a:cubicBezTo>
                <a:cubicBezTo>
                  <a:pt x="817" y="610"/>
                  <a:pt x="810" y="765"/>
                  <a:pt x="816" y="834"/>
                </a:cubicBezTo>
              </a:path>
            </a:pathLst>
          </a:custGeom>
          <a:noFill/>
          <a:ln w="38100" cap="rnd" cmpd="sng">
            <a:solidFill>
              <a:srgbClr val="0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endParaRPr lang="en-US" sz="2800"/>
          </a:p>
        </p:txBody>
      </p:sp>
      <p:sp>
        <p:nvSpPr>
          <p:cNvPr id="132" name="Freeform 111"/>
          <p:cNvSpPr>
            <a:spLocks/>
          </p:cNvSpPr>
          <p:nvPr/>
        </p:nvSpPr>
        <p:spPr bwMode="auto">
          <a:xfrm>
            <a:off x="7654255" y="5133714"/>
            <a:ext cx="990600" cy="647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8" y="42"/>
              </a:cxn>
              <a:cxn ang="0">
                <a:pos x="630" y="198"/>
              </a:cxn>
              <a:cxn ang="0">
                <a:pos x="786" y="504"/>
              </a:cxn>
              <a:cxn ang="0">
                <a:pos x="816" y="834"/>
              </a:cxn>
            </a:cxnLst>
            <a:rect l="0" t="0" r="r" b="b"/>
            <a:pathLst>
              <a:path w="817" h="834">
                <a:moveTo>
                  <a:pt x="0" y="0"/>
                </a:moveTo>
                <a:cubicBezTo>
                  <a:pt x="58" y="7"/>
                  <a:pt x="243" y="9"/>
                  <a:pt x="348" y="42"/>
                </a:cubicBezTo>
                <a:cubicBezTo>
                  <a:pt x="453" y="75"/>
                  <a:pt x="557" y="121"/>
                  <a:pt x="630" y="198"/>
                </a:cubicBezTo>
                <a:cubicBezTo>
                  <a:pt x="703" y="275"/>
                  <a:pt x="755" y="398"/>
                  <a:pt x="786" y="504"/>
                </a:cubicBezTo>
                <a:cubicBezTo>
                  <a:pt x="817" y="610"/>
                  <a:pt x="810" y="765"/>
                  <a:pt x="816" y="834"/>
                </a:cubicBezTo>
              </a:path>
            </a:pathLst>
          </a:custGeom>
          <a:noFill/>
          <a:ln w="38100" cap="rnd" cmpd="sng">
            <a:solidFill>
              <a:srgbClr val="0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endParaRPr lang="en-US" sz="2800"/>
          </a:p>
        </p:txBody>
      </p:sp>
      <p:sp>
        <p:nvSpPr>
          <p:cNvPr id="133" name="Text Box 112"/>
          <p:cNvSpPr txBox="1">
            <a:spLocks noChangeArrowheads="1"/>
          </p:cNvSpPr>
          <p:nvPr/>
        </p:nvSpPr>
        <p:spPr bwMode="auto">
          <a:xfrm>
            <a:off x="4977730" y="3154591"/>
            <a:ext cx="164465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sz="2800" i="1" dirty="0"/>
              <a:t>Virtual</a:t>
            </a:r>
          </a:p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sz="2800" i="1" dirty="0"/>
              <a:t>Addresses</a:t>
            </a:r>
            <a:endParaRPr lang="en-US" sz="2800" dirty="0"/>
          </a:p>
        </p:txBody>
      </p:sp>
      <p:sp>
        <p:nvSpPr>
          <p:cNvPr id="134" name="Text Box 113"/>
          <p:cNvSpPr txBox="1">
            <a:spLocks noChangeArrowheads="1"/>
          </p:cNvSpPr>
          <p:nvPr/>
        </p:nvSpPr>
        <p:spPr bwMode="auto">
          <a:xfrm>
            <a:off x="8217577" y="3128625"/>
            <a:ext cx="164465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sz="2800" i="1" dirty="0"/>
              <a:t>Physical</a:t>
            </a:r>
          </a:p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sz="2800" i="1" dirty="0"/>
              <a:t>Addresses</a:t>
            </a:r>
            <a:endParaRPr lang="en-US" sz="2800" dirty="0"/>
          </a:p>
        </p:txBody>
      </p:sp>
      <p:sp>
        <p:nvSpPr>
          <p:cNvPr id="135" name="AutoShape 6"/>
          <p:cNvSpPr>
            <a:spLocks noChangeArrowheads="1"/>
          </p:cNvSpPr>
          <p:nvPr/>
        </p:nvSpPr>
        <p:spPr bwMode="auto">
          <a:xfrm>
            <a:off x="3467650" y="4181213"/>
            <a:ext cx="1143000" cy="1066800"/>
          </a:xfrm>
          <a:prstGeom prst="roundRect">
            <a:avLst>
              <a:gd name="adj" fmla="val 38986"/>
            </a:avLst>
          </a:prstGeom>
          <a:solidFill>
            <a:schemeClr val="accent2"/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/>
            <a:r>
              <a:rPr lang="en-US" sz="2800" dirty="0"/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368102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0915" y="1171597"/>
            <a:ext cx="6571918" cy="5455706"/>
          </a:xfrm>
        </p:spPr>
        <p:txBody>
          <a:bodyPr>
            <a:noAutofit/>
          </a:bodyPr>
          <a:lstStyle/>
          <a:p>
            <a:pPr algn="l"/>
            <a:r>
              <a:rPr lang="en-US" sz="3000" dirty="0">
                <a:solidFill>
                  <a:srgbClr val="FF0000"/>
                </a:solidFill>
              </a:rPr>
              <a:t>Processor Signals Controller</a:t>
            </a:r>
          </a:p>
          <a:p>
            <a:pPr lvl="1" algn="l"/>
            <a:r>
              <a:rPr lang="en-US" sz="2800" dirty="0"/>
              <a:t>Read block of length P starting at disk address X and store starting at memory address Y</a:t>
            </a:r>
          </a:p>
          <a:p>
            <a:pPr lvl="1" algn="l"/>
            <a:endParaRPr lang="en-US" sz="2800" dirty="0"/>
          </a:p>
          <a:p>
            <a:pPr algn="l"/>
            <a:r>
              <a:rPr lang="en-US" sz="3000" dirty="0">
                <a:solidFill>
                  <a:srgbClr val="008000"/>
                </a:solidFill>
              </a:rPr>
              <a:t>Read Occurs</a:t>
            </a:r>
          </a:p>
          <a:p>
            <a:pPr lvl="1" algn="l"/>
            <a:r>
              <a:rPr lang="en-US" sz="2800" dirty="0"/>
              <a:t>Direct Memory Access</a:t>
            </a:r>
          </a:p>
          <a:p>
            <a:pPr lvl="1" algn="l"/>
            <a:r>
              <a:rPr lang="en-US" sz="2800" dirty="0"/>
              <a:t>Under control of I/O controller</a:t>
            </a:r>
          </a:p>
          <a:p>
            <a:pPr lvl="1" algn="l"/>
            <a:endParaRPr lang="en-US" sz="2800" dirty="0"/>
          </a:p>
          <a:p>
            <a:pPr algn="l"/>
            <a:r>
              <a:rPr lang="en-US" sz="3000" dirty="0"/>
              <a:t>I / O Controller Signals Completion</a:t>
            </a:r>
          </a:p>
          <a:p>
            <a:pPr lvl="1" algn="l"/>
            <a:r>
              <a:rPr lang="en-US" sz="2800" dirty="0"/>
              <a:t>Interrupt processor</a:t>
            </a:r>
          </a:p>
          <a:p>
            <a:pPr lvl="1" algn="l"/>
            <a:r>
              <a:rPr lang="en-US" sz="2800" dirty="0"/>
              <a:t>Can resume suspended process </a:t>
            </a:r>
          </a:p>
        </p:txBody>
      </p:sp>
      <p:sp>
        <p:nvSpPr>
          <p:cNvPr id="182276" name="Oval 4"/>
          <p:cNvSpPr>
            <a:spLocks noChangeArrowheads="1"/>
          </p:cNvSpPr>
          <p:nvPr/>
        </p:nvSpPr>
        <p:spPr bwMode="auto">
          <a:xfrm>
            <a:off x="9849381" y="5768997"/>
            <a:ext cx="779470" cy="139700"/>
          </a:xfrm>
          <a:prstGeom prst="ellipse">
            <a:avLst/>
          </a:prstGeom>
          <a:solidFill>
            <a:srgbClr val="C4C4C4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9849381" y="5387997"/>
            <a:ext cx="779470" cy="444500"/>
          </a:xfrm>
          <a:prstGeom prst="rect">
            <a:avLst/>
          </a:prstGeom>
          <a:solidFill>
            <a:srgbClr val="C4C4C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82279" name="Oval 7"/>
          <p:cNvSpPr>
            <a:spLocks noChangeArrowheads="1"/>
          </p:cNvSpPr>
          <p:nvPr/>
        </p:nvSpPr>
        <p:spPr bwMode="auto">
          <a:xfrm>
            <a:off x="9849381" y="5311797"/>
            <a:ext cx="779470" cy="139700"/>
          </a:xfrm>
          <a:prstGeom prst="ellipse">
            <a:avLst/>
          </a:prstGeom>
          <a:solidFill>
            <a:srgbClr val="C4C4C4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82280" name="Rectangle 8"/>
          <p:cNvSpPr>
            <a:spLocks noChangeArrowheads="1"/>
          </p:cNvSpPr>
          <p:nvPr/>
        </p:nvSpPr>
        <p:spPr bwMode="auto">
          <a:xfrm>
            <a:off x="9855732" y="5686447"/>
            <a:ext cx="763968" cy="152400"/>
          </a:xfrm>
          <a:prstGeom prst="rect">
            <a:avLst/>
          </a:prstGeom>
          <a:solidFill>
            <a:srgbClr val="C4C4C4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850385" y="5311797"/>
            <a:ext cx="797385" cy="596900"/>
            <a:chOff x="2028" y="3428"/>
            <a:chExt cx="376" cy="376"/>
          </a:xfrm>
        </p:grpSpPr>
        <p:sp>
          <p:nvSpPr>
            <p:cNvPr id="182283" name="Oval 11"/>
            <p:cNvSpPr>
              <a:spLocks noChangeArrowheads="1"/>
            </p:cNvSpPr>
            <p:nvPr/>
          </p:nvSpPr>
          <p:spPr bwMode="auto">
            <a:xfrm>
              <a:off x="2028" y="3716"/>
              <a:ext cx="376" cy="88"/>
            </a:xfrm>
            <a:prstGeom prst="ellipse">
              <a:avLst/>
            </a:prstGeom>
            <a:solidFill>
              <a:srgbClr val="C4C4C4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028" y="3476"/>
              <a:ext cx="376" cy="280"/>
            </a:xfrm>
            <a:prstGeom prst="rect">
              <a:avLst/>
            </a:prstGeom>
            <a:solidFill>
              <a:srgbClr val="C4C4C4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82286" name="Oval 14"/>
            <p:cNvSpPr>
              <a:spLocks noChangeArrowheads="1"/>
            </p:cNvSpPr>
            <p:nvPr/>
          </p:nvSpPr>
          <p:spPr bwMode="auto">
            <a:xfrm>
              <a:off x="2028" y="3428"/>
              <a:ext cx="376" cy="88"/>
            </a:xfrm>
            <a:prstGeom prst="ellipse">
              <a:avLst/>
            </a:prstGeom>
            <a:solidFill>
              <a:srgbClr val="C4C4C4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82287" name="Rectangle 15"/>
            <p:cNvSpPr>
              <a:spLocks noChangeArrowheads="1"/>
            </p:cNvSpPr>
            <p:nvPr/>
          </p:nvSpPr>
          <p:spPr bwMode="auto">
            <a:xfrm>
              <a:off x="2032" y="3664"/>
              <a:ext cx="368" cy="96"/>
            </a:xfrm>
            <a:prstGeom prst="rect">
              <a:avLst/>
            </a:prstGeom>
            <a:solidFill>
              <a:srgbClr val="C4C4C4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182289" name="Line 17"/>
          <p:cNvSpPr>
            <a:spLocks noChangeShapeType="1"/>
          </p:cNvSpPr>
          <p:nvPr/>
        </p:nvSpPr>
        <p:spPr bwMode="auto">
          <a:xfrm>
            <a:off x="9336618" y="4752997"/>
            <a:ext cx="0" cy="62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82290" name="Line 18"/>
          <p:cNvSpPr>
            <a:spLocks noChangeShapeType="1"/>
          </p:cNvSpPr>
          <p:nvPr/>
        </p:nvSpPr>
        <p:spPr bwMode="auto">
          <a:xfrm>
            <a:off x="10136718" y="4752997"/>
            <a:ext cx="0" cy="63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82291" name="Line 19"/>
          <p:cNvSpPr>
            <a:spLocks noChangeShapeType="1"/>
          </p:cNvSpPr>
          <p:nvPr/>
        </p:nvSpPr>
        <p:spPr bwMode="auto">
          <a:xfrm>
            <a:off x="9641418" y="3711597"/>
            <a:ext cx="0" cy="800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82292" name="Line 20"/>
          <p:cNvSpPr>
            <a:spLocks noChangeShapeType="1"/>
          </p:cNvSpPr>
          <p:nvPr/>
        </p:nvSpPr>
        <p:spPr bwMode="auto">
          <a:xfrm>
            <a:off x="7939618" y="2301897"/>
            <a:ext cx="0" cy="2374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82293" name="Rectangle 21"/>
          <p:cNvSpPr>
            <a:spLocks noChangeArrowheads="1"/>
          </p:cNvSpPr>
          <p:nvPr/>
        </p:nvSpPr>
        <p:spPr bwMode="auto">
          <a:xfrm>
            <a:off x="7310967" y="3622697"/>
            <a:ext cx="4022559" cy="3531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800"/>
              <a:t>Memory-I/O bus</a:t>
            </a:r>
          </a:p>
        </p:txBody>
      </p:sp>
      <p:sp>
        <p:nvSpPr>
          <p:cNvPr id="182294" name="Rectangle 22"/>
          <p:cNvSpPr>
            <a:spLocks noChangeArrowheads="1"/>
          </p:cNvSpPr>
          <p:nvPr/>
        </p:nvSpPr>
        <p:spPr bwMode="auto">
          <a:xfrm>
            <a:off x="7006169" y="1400197"/>
            <a:ext cx="1565246" cy="8748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Processor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2800" dirty="0"/>
          </a:p>
        </p:txBody>
      </p:sp>
      <p:sp>
        <p:nvSpPr>
          <p:cNvPr id="182295" name="Rectangle 23"/>
          <p:cNvSpPr>
            <a:spLocks noChangeArrowheads="1"/>
          </p:cNvSpPr>
          <p:nvPr/>
        </p:nvSpPr>
        <p:spPr bwMode="auto">
          <a:xfrm>
            <a:off x="7310968" y="2657497"/>
            <a:ext cx="1231900" cy="495300"/>
          </a:xfrm>
          <a:prstGeom prst="rect">
            <a:avLst/>
          </a:prstGeom>
          <a:solidFill>
            <a:srgbClr val="C4C4C4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Cache</a:t>
            </a:r>
          </a:p>
        </p:txBody>
      </p:sp>
      <p:sp>
        <p:nvSpPr>
          <p:cNvPr id="182296" name="Rectangle 24"/>
          <p:cNvSpPr>
            <a:spLocks noChangeArrowheads="1"/>
          </p:cNvSpPr>
          <p:nvPr/>
        </p:nvSpPr>
        <p:spPr bwMode="auto">
          <a:xfrm>
            <a:off x="7180983" y="4549797"/>
            <a:ext cx="1361885" cy="509424"/>
          </a:xfrm>
          <a:prstGeom prst="rect">
            <a:avLst/>
          </a:prstGeom>
          <a:solidFill>
            <a:srgbClr val="C4C4C4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Memory</a:t>
            </a:r>
          </a:p>
        </p:txBody>
      </p:sp>
      <p:sp>
        <p:nvSpPr>
          <p:cNvPr id="182297" name="Rectangle 25"/>
          <p:cNvSpPr>
            <a:spLocks noChangeArrowheads="1"/>
          </p:cNvSpPr>
          <p:nvPr/>
        </p:nvSpPr>
        <p:spPr bwMode="auto">
          <a:xfrm>
            <a:off x="8806869" y="4279211"/>
            <a:ext cx="1783397" cy="81838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I/O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controller</a:t>
            </a:r>
          </a:p>
        </p:txBody>
      </p:sp>
      <p:sp>
        <p:nvSpPr>
          <p:cNvPr id="182298" name="Rectangle 26"/>
          <p:cNvSpPr>
            <a:spLocks noChangeArrowheads="1"/>
          </p:cNvSpPr>
          <p:nvPr/>
        </p:nvSpPr>
        <p:spPr bwMode="auto">
          <a:xfrm>
            <a:off x="7439148" y="1839958"/>
            <a:ext cx="915411" cy="361018"/>
          </a:xfrm>
          <a:prstGeom prst="rect">
            <a:avLst/>
          </a:prstGeom>
          <a:solidFill>
            <a:srgbClr val="C4C4C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Reg</a:t>
            </a:r>
          </a:p>
        </p:txBody>
      </p:sp>
      <p:sp>
        <p:nvSpPr>
          <p:cNvPr id="182299" name="Freeform 27"/>
          <p:cNvSpPr>
            <a:spLocks/>
          </p:cNvSpPr>
          <p:nvPr/>
        </p:nvSpPr>
        <p:spPr bwMode="auto">
          <a:xfrm>
            <a:off x="7958668" y="3711597"/>
            <a:ext cx="1739900" cy="1651000"/>
          </a:xfrm>
          <a:custGeom>
            <a:avLst/>
            <a:gdLst/>
            <a:ahLst/>
            <a:cxnLst>
              <a:cxn ang="0">
                <a:pos x="936" y="1040"/>
              </a:cxn>
              <a:cxn ang="0">
                <a:pos x="936" y="656"/>
              </a:cxn>
              <a:cxn ang="0">
                <a:pos x="1080" y="464"/>
              </a:cxn>
              <a:cxn ang="0">
                <a:pos x="1032" y="128"/>
              </a:cxn>
              <a:cxn ang="0">
                <a:pos x="696" y="32"/>
              </a:cxn>
              <a:cxn ang="0">
                <a:pos x="168" y="32"/>
              </a:cxn>
              <a:cxn ang="0">
                <a:pos x="24" y="224"/>
              </a:cxn>
              <a:cxn ang="0">
                <a:pos x="24" y="512"/>
              </a:cxn>
            </a:cxnLst>
            <a:rect l="0" t="0" r="r" b="b"/>
            <a:pathLst>
              <a:path w="1096" h="1040">
                <a:moveTo>
                  <a:pt x="936" y="1040"/>
                </a:moveTo>
                <a:cubicBezTo>
                  <a:pt x="924" y="895"/>
                  <a:pt x="912" y="751"/>
                  <a:pt x="936" y="656"/>
                </a:cubicBezTo>
                <a:cubicBezTo>
                  <a:pt x="959" y="560"/>
                  <a:pt x="1064" y="552"/>
                  <a:pt x="1080" y="464"/>
                </a:cubicBezTo>
                <a:cubicBezTo>
                  <a:pt x="1096" y="376"/>
                  <a:pt x="1096" y="200"/>
                  <a:pt x="1032" y="128"/>
                </a:cubicBezTo>
                <a:cubicBezTo>
                  <a:pt x="967" y="55"/>
                  <a:pt x="839" y="47"/>
                  <a:pt x="696" y="32"/>
                </a:cubicBezTo>
                <a:cubicBezTo>
                  <a:pt x="552" y="16"/>
                  <a:pt x="280" y="0"/>
                  <a:pt x="168" y="32"/>
                </a:cubicBezTo>
                <a:cubicBezTo>
                  <a:pt x="56" y="64"/>
                  <a:pt x="47" y="144"/>
                  <a:pt x="24" y="224"/>
                </a:cubicBezTo>
                <a:cubicBezTo>
                  <a:pt x="0" y="303"/>
                  <a:pt x="12" y="407"/>
                  <a:pt x="24" y="512"/>
                </a:cubicBezTo>
              </a:path>
            </a:pathLst>
          </a:custGeom>
          <a:noFill/>
          <a:ln w="28575" cap="flat" cmpd="sng">
            <a:solidFill>
              <a:srgbClr val="0033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82300" name="Text Box 28"/>
          <p:cNvSpPr txBox="1">
            <a:spLocks noChangeArrowheads="1"/>
          </p:cNvSpPr>
          <p:nvPr/>
        </p:nvSpPr>
        <p:spPr bwMode="auto">
          <a:xfrm>
            <a:off x="6269082" y="4024592"/>
            <a:ext cx="2657907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(2) DMA Transfer</a:t>
            </a:r>
          </a:p>
        </p:txBody>
      </p:sp>
      <p:sp>
        <p:nvSpPr>
          <p:cNvPr id="182301" name="Freeform 29"/>
          <p:cNvSpPr>
            <a:spLocks/>
          </p:cNvSpPr>
          <p:nvPr/>
        </p:nvSpPr>
        <p:spPr bwMode="auto">
          <a:xfrm>
            <a:off x="8530168" y="2149497"/>
            <a:ext cx="1219200" cy="1460500"/>
          </a:xfrm>
          <a:custGeom>
            <a:avLst/>
            <a:gdLst/>
            <a:ahLst/>
            <a:cxnLst>
              <a:cxn ang="0">
                <a:pos x="720" y="1056"/>
              </a:cxn>
              <a:cxn ang="0">
                <a:pos x="720" y="0"/>
              </a:cxn>
              <a:cxn ang="0">
                <a:pos x="0" y="0"/>
              </a:cxn>
            </a:cxnLst>
            <a:rect l="0" t="0" r="r" b="b"/>
            <a:pathLst>
              <a:path w="720" h="1056">
                <a:moveTo>
                  <a:pt x="720" y="1056"/>
                </a:moveTo>
                <a:lnTo>
                  <a:pt x="720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82302" name="Freeform 30"/>
          <p:cNvSpPr>
            <a:spLocks/>
          </p:cNvSpPr>
          <p:nvPr/>
        </p:nvSpPr>
        <p:spPr bwMode="auto">
          <a:xfrm>
            <a:off x="8530168" y="1628797"/>
            <a:ext cx="1600200" cy="2667000"/>
          </a:xfrm>
          <a:custGeom>
            <a:avLst/>
            <a:gdLst/>
            <a:ahLst/>
            <a:cxnLst>
              <a:cxn ang="0">
                <a:pos x="720" y="1056"/>
              </a:cxn>
              <a:cxn ang="0">
                <a:pos x="720" y="0"/>
              </a:cxn>
              <a:cxn ang="0">
                <a:pos x="0" y="0"/>
              </a:cxn>
            </a:cxnLst>
            <a:rect l="0" t="0" r="r" b="b"/>
            <a:pathLst>
              <a:path w="720" h="1056">
                <a:moveTo>
                  <a:pt x="720" y="1056"/>
                </a:moveTo>
                <a:lnTo>
                  <a:pt x="720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82303" name="Text Box 31"/>
          <p:cNvSpPr txBox="1">
            <a:spLocks noChangeArrowheads="1"/>
          </p:cNvSpPr>
          <p:nvPr/>
        </p:nvSpPr>
        <p:spPr bwMode="auto">
          <a:xfrm>
            <a:off x="8571414" y="1171597"/>
            <a:ext cx="3365986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(1) Initiate Block Read</a:t>
            </a:r>
          </a:p>
        </p:txBody>
      </p:sp>
      <p:sp>
        <p:nvSpPr>
          <p:cNvPr id="182304" name="Text Box 32"/>
          <p:cNvSpPr txBox="1">
            <a:spLocks noChangeArrowheads="1"/>
          </p:cNvSpPr>
          <p:nvPr/>
        </p:nvSpPr>
        <p:spPr bwMode="auto">
          <a:xfrm>
            <a:off x="8580274" y="1648518"/>
            <a:ext cx="255091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(3) Read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878972" y="1171597"/>
            <a:ext cx="4940982" cy="223520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612000" y="180000"/>
            <a:ext cx="10972800" cy="56422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Servicing a Page Fault</a:t>
            </a:r>
            <a:endParaRPr lang="ko-KR" altLang="en-US" dirty="0">
              <a:latin typeface="+mn-lt"/>
            </a:endParaRPr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9855731" y="5432469"/>
            <a:ext cx="790280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Disk</a:t>
            </a: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8866070" y="5417881"/>
            <a:ext cx="790280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Disk</a:t>
            </a:r>
          </a:p>
        </p:txBody>
      </p:sp>
    </p:spTree>
    <p:extLst>
      <p:ext uri="{BB962C8B-B14F-4D97-AF65-F5344CB8AC3E}">
        <p14:creationId xmlns:p14="http://schemas.microsoft.com/office/powerpoint/2010/main" val="131547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99" grpId="0" animBg="1"/>
      <p:bldP spid="182300" grpId="0"/>
      <p:bldP spid="182301" grpId="0" animBg="1"/>
      <p:bldP spid="182302" grpId="0" animBg="1"/>
      <p:bldP spid="182303" grpId="0"/>
      <p:bldP spid="18230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390756" y="2408846"/>
            <a:ext cx="9410590" cy="646331"/>
          </a:xfrm>
        </p:spPr>
        <p:txBody>
          <a:bodyPr/>
          <a:lstStyle/>
          <a:p>
            <a:r>
              <a:rPr kumimoji="1" lang="en-US" altLang="ko-KR" dirty="0" smtClean="0"/>
              <a:t>Memory Management – </a:t>
            </a:r>
            <a:r>
              <a:rPr kumimoji="1" lang="en-US" altLang="ko-KR" dirty="0" err="1" smtClean="0"/>
              <a:t>i</a:t>
            </a:r>
            <a:r>
              <a:rPr kumimoji="1" lang="en-US" altLang="ko-KR" dirty="0" smtClean="0"/>
              <a:t>) Memory Sharing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2492990" cy="487313"/>
          </a:xfrm>
        </p:spPr>
        <p:txBody>
          <a:bodyPr/>
          <a:lstStyle/>
          <a:p>
            <a:r>
              <a:rPr lang="en-US" altLang="ko-KR" dirty="0" smtClean="0"/>
              <a:t>Virtual Memory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94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78808" y="980150"/>
            <a:ext cx="9195033" cy="990600"/>
          </a:xfrm>
        </p:spPr>
        <p:txBody>
          <a:bodyPr/>
          <a:lstStyle/>
          <a:p>
            <a:r>
              <a:rPr lang="en-US" sz="3000" dirty="0"/>
              <a:t>Multiple processes can reside in physical memory.</a:t>
            </a:r>
          </a:p>
          <a:p>
            <a:r>
              <a:rPr lang="en-US" sz="3000" dirty="0"/>
              <a:t>How do we resolve address conflicts?</a:t>
            </a:r>
          </a:p>
          <a:p>
            <a:pPr lvl="1"/>
            <a:endParaRPr lang="en-US" sz="2000" dirty="0"/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888839" y="2733824"/>
            <a:ext cx="7600380" cy="3860800"/>
            <a:chOff x="-807" y="960"/>
            <a:chExt cx="5637" cy="2864"/>
          </a:xfrm>
        </p:grpSpPr>
        <p:sp>
          <p:nvSpPr>
            <p:cNvPr id="172075" name="Rectangle 43"/>
            <p:cNvSpPr>
              <a:spLocks noChangeArrowheads="1"/>
            </p:cNvSpPr>
            <p:nvPr/>
          </p:nvSpPr>
          <p:spPr bwMode="auto">
            <a:xfrm>
              <a:off x="1688" y="3504"/>
              <a:ext cx="3142" cy="3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800"/>
                <a:t>Reserved</a:t>
              </a:r>
            </a:p>
          </p:txBody>
        </p:sp>
        <p:sp>
          <p:nvSpPr>
            <p:cNvPr id="172076" name="Rectangle 44"/>
            <p:cNvSpPr>
              <a:spLocks noChangeArrowheads="1"/>
            </p:cNvSpPr>
            <p:nvPr/>
          </p:nvSpPr>
          <p:spPr bwMode="auto">
            <a:xfrm>
              <a:off x="1688" y="2352"/>
              <a:ext cx="3142" cy="3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800"/>
                <a:t>Text (Code)</a:t>
              </a:r>
            </a:p>
          </p:txBody>
        </p:sp>
        <p:sp>
          <p:nvSpPr>
            <p:cNvPr id="172077" name="Rectangle 45"/>
            <p:cNvSpPr>
              <a:spLocks noChangeArrowheads="1"/>
            </p:cNvSpPr>
            <p:nvPr/>
          </p:nvSpPr>
          <p:spPr bwMode="auto">
            <a:xfrm>
              <a:off x="1688" y="2112"/>
              <a:ext cx="3142" cy="2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800"/>
                <a:t>Static Data</a:t>
              </a:r>
            </a:p>
          </p:txBody>
        </p:sp>
        <p:sp>
          <p:nvSpPr>
            <p:cNvPr id="172078" name="Rectangle 46"/>
            <p:cNvSpPr>
              <a:spLocks noChangeArrowheads="1"/>
            </p:cNvSpPr>
            <p:nvPr/>
          </p:nvSpPr>
          <p:spPr bwMode="auto">
            <a:xfrm>
              <a:off x="1688" y="1296"/>
              <a:ext cx="3142" cy="560"/>
            </a:xfrm>
            <a:prstGeom prst="rect">
              <a:avLst/>
            </a:prstGeom>
            <a:solidFill>
              <a:srgbClr val="C6C6C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182562" rIns="92075" bIns="182562" anchorCtr="1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2800" dirty="0"/>
            </a:p>
          </p:txBody>
        </p:sp>
        <p:sp>
          <p:nvSpPr>
            <p:cNvPr id="172079" name="Rectangle 47"/>
            <p:cNvSpPr>
              <a:spLocks noChangeArrowheads="1"/>
            </p:cNvSpPr>
            <p:nvPr/>
          </p:nvSpPr>
          <p:spPr bwMode="auto">
            <a:xfrm>
              <a:off x="1688" y="2688"/>
              <a:ext cx="3142" cy="2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800"/>
                <a:t>Stack</a:t>
              </a:r>
            </a:p>
          </p:txBody>
        </p:sp>
        <p:sp>
          <p:nvSpPr>
            <p:cNvPr id="172080" name="Line 48"/>
            <p:cNvSpPr>
              <a:spLocks noChangeShapeType="1"/>
            </p:cNvSpPr>
            <p:nvPr/>
          </p:nvSpPr>
          <p:spPr bwMode="auto">
            <a:xfrm flipV="1">
              <a:off x="3204" y="158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72081" name="Rectangle 49"/>
            <p:cNvSpPr>
              <a:spLocks noChangeArrowheads="1"/>
            </p:cNvSpPr>
            <p:nvPr/>
          </p:nvSpPr>
          <p:spPr bwMode="auto">
            <a:xfrm>
              <a:off x="1688" y="1872"/>
              <a:ext cx="3142" cy="2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800"/>
                <a:t>Dynamic Data</a:t>
              </a:r>
            </a:p>
          </p:txBody>
        </p:sp>
        <p:sp>
          <p:nvSpPr>
            <p:cNvPr id="172082" name="Rectangle 50"/>
            <p:cNvSpPr>
              <a:spLocks noChangeArrowheads="1"/>
            </p:cNvSpPr>
            <p:nvPr/>
          </p:nvSpPr>
          <p:spPr bwMode="auto">
            <a:xfrm>
              <a:off x="-787" y="1102"/>
              <a:ext cx="2460" cy="3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800" dirty="0"/>
                <a:t>0000 03FF 8000 0000</a:t>
              </a:r>
            </a:p>
          </p:txBody>
        </p:sp>
        <p:sp>
          <p:nvSpPr>
            <p:cNvPr id="172083" name="Rectangle 51"/>
            <p:cNvSpPr>
              <a:spLocks noChangeArrowheads="1"/>
            </p:cNvSpPr>
            <p:nvPr/>
          </p:nvSpPr>
          <p:spPr bwMode="auto">
            <a:xfrm>
              <a:off x="1688" y="960"/>
              <a:ext cx="3142" cy="3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800"/>
                <a:t>Reserved</a:t>
              </a:r>
            </a:p>
          </p:txBody>
        </p:sp>
        <p:sp>
          <p:nvSpPr>
            <p:cNvPr id="172084" name="Rectangle 52"/>
            <p:cNvSpPr>
              <a:spLocks noChangeArrowheads="1"/>
            </p:cNvSpPr>
            <p:nvPr/>
          </p:nvSpPr>
          <p:spPr bwMode="auto">
            <a:xfrm>
              <a:off x="1688" y="2928"/>
              <a:ext cx="3142" cy="560"/>
            </a:xfrm>
            <a:prstGeom prst="rect">
              <a:avLst/>
            </a:prstGeom>
            <a:solidFill>
              <a:srgbClr val="C6C6C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182562" rIns="92075" bIns="182562" anchor="b" anchorCtr="1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2800" dirty="0"/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2800" dirty="0"/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2800" dirty="0"/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2800" dirty="0"/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2800" dirty="0"/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2800" dirty="0"/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2800" dirty="0"/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2800" dirty="0"/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2800" dirty="0"/>
            </a:p>
          </p:txBody>
        </p:sp>
        <p:sp>
          <p:nvSpPr>
            <p:cNvPr id="172085" name="Line 53"/>
            <p:cNvSpPr>
              <a:spLocks noChangeShapeType="1"/>
            </p:cNvSpPr>
            <p:nvPr/>
          </p:nvSpPr>
          <p:spPr bwMode="auto">
            <a:xfrm>
              <a:off x="3225" y="2920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72086" name="Rectangle 54"/>
            <p:cNvSpPr>
              <a:spLocks noChangeArrowheads="1"/>
            </p:cNvSpPr>
            <p:nvPr/>
          </p:nvSpPr>
          <p:spPr bwMode="auto">
            <a:xfrm>
              <a:off x="-807" y="2467"/>
              <a:ext cx="2486" cy="3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800" dirty="0"/>
                <a:t>0000 0001 2000 0000</a:t>
              </a:r>
            </a:p>
          </p:txBody>
        </p:sp>
        <p:sp>
          <p:nvSpPr>
            <p:cNvPr id="172087" name="Rectangle 55"/>
            <p:cNvSpPr>
              <a:spLocks noChangeArrowheads="1"/>
            </p:cNvSpPr>
            <p:nvPr/>
          </p:nvSpPr>
          <p:spPr bwMode="auto">
            <a:xfrm>
              <a:off x="-807" y="3278"/>
              <a:ext cx="2486" cy="3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800" dirty="0"/>
                <a:t>0000 0000 0001 0000</a:t>
              </a:r>
            </a:p>
          </p:txBody>
        </p:sp>
        <p:sp>
          <p:nvSpPr>
            <p:cNvPr id="172088" name="Line 56"/>
            <p:cNvSpPr>
              <a:spLocks noChangeShapeType="1"/>
            </p:cNvSpPr>
            <p:nvPr/>
          </p:nvSpPr>
          <p:spPr bwMode="auto">
            <a:xfrm>
              <a:off x="1400" y="2199"/>
              <a:ext cx="272" cy="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72089" name="Rectangle 57"/>
            <p:cNvSpPr>
              <a:spLocks noChangeArrowheads="1"/>
            </p:cNvSpPr>
            <p:nvPr/>
          </p:nvSpPr>
          <p:spPr bwMode="auto">
            <a:xfrm>
              <a:off x="893" y="1972"/>
              <a:ext cx="536" cy="3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800" dirty="0"/>
                <a:t>$</a:t>
              </a:r>
              <a:r>
                <a:rPr lang="en-US" sz="2800" dirty="0" err="1"/>
                <a:t>gp</a:t>
              </a:r>
              <a:endParaRPr lang="en-US" sz="2800" dirty="0"/>
            </a:p>
          </p:txBody>
        </p:sp>
        <p:sp>
          <p:nvSpPr>
            <p:cNvPr id="172090" name="Line 58"/>
            <p:cNvSpPr>
              <a:spLocks noChangeShapeType="1"/>
            </p:cNvSpPr>
            <p:nvPr/>
          </p:nvSpPr>
          <p:spPr bwMode="auto">
            <a:xfrm flipV="1">
              <a:off x="1400" y="2853"/>
              <a:ext cx="279" cy="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72091" name="Rectangle 59"/>
            <p:cNvSpPr>
              <a:spLocks noChangeArrowheads="1"/>
            </p:cNvSpPr>
            <p:nvPr/>
          </p:nvSpPr>
          <p:spPr bwMode="auto">
            <a:xfrm>
              <a:off x="903" y="2735"/>
              <a:ext cx="516" cy="3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800" dirty="0"/>
                <a:t>$</a:t>
              </a:r>
              <a:r>
                <a:rPr lang="en-US" sz="2800" dirty="0" err="1"/>
                <a:t>sp</a:t>
              </a:r>
              <a:endParaRPr lang="en-US" sz="2800" dirty="0"/>
            </a:p>
          </p:txBody>
        </p:sp>
      </p:grpSp>
      <p:sp>
        <p:nvSpPr>
          <p:cNvPr id="172093" name="Text Box 61"/>
          <p:cNvSpPr txBox="1">
            <a:spLocks noChangeArrowheads="1"/>
          </p:cNvSpPr>
          <p:nvPr/>
        </p:nvSpPr>
        <p:spPr bwMode="auto">
          <a:xfrm>
            <a:off x="8955731" y="3185418"/>
            <a:ext cx="3342529" cy="2675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en-US" sz="2800" b="1" dirty="0">
                <a:solidFill>
                  <a:srgbClr val="3333CC"/>
                </a:solidFill>
              </a:rPr>
              <a:t>e.g., </a:t>
            </a:r>
            <a:br>
              <a:rPr lang="en-US" sz="2800" b="1" dirty="0">
                <a:solidFill>
                  <a:srgbClr val="3333CC"/>
                </a:solidFill>
              </a:rPr>
            </a:br>
            <a:r>
              <a:rPr lang="en-US" sz="2800" b="1" dirty="0">
                <a:solidFill>
                  <a:srgbClr val="3333CC"/>
                </a:solidFill>
              </a:rPr>
              <a:t>what if two different Alpha processes </a:t>
            </a:r>
            <a:br>
              <a:rPr lang="en-US" sz="2800" b="1" dirty="0">
                <a:solidFill>
                  <a:srgbClr val="3333CC"/>
                </a:solidFill>
              </a:rPr>
            </a:br>
            <a:r>
              <a:rPr lang="en-US" sz="2800" b="1" dirty="0">
                <a:solidFill>
                  <a:srgbClr val="3333CC"/>
                </a:solidFill>
              </a:rPr>
              <a:t>access their stacks at address 0x11fffff80 </a:t>
            </a:r>
            <a:br>
              <a:rPr lang="en-US" sz="2800" b="1" dirty="0">
                <a:solidFill>
                  <a:srgbClr val="3333CC"/>
                </a:solidFill>
              </a:rPr>
            </a:br>
            <a:r>
              <a:rPr lang="en-US" sz="2800" b="1" dirty="0">
                <a:solidFill>
                  <a:srgbClr val="3333CC"/>
                </a:solidFill>
              </a:rPr>
              <a:t>at the same time?</a:t>
            </a:r>
          </a:p>
        </p:txBody>
      </p:sp>
      <p:sp>
        <p:nvSpPr>
          <p:cNvPr id="172094" name="Line 62"/>
          <p:cNvSpPr>
            <a:spLocks noChangeShapeType="1"/>
          </p:cNvSpPr>
          <p:nvPr/>
        </p:nvSpPr>
        <p:spPr bwMode="auto">
          <a:xfrm flipH="1">
            <a:off x="8509442" y="5234729"/>
            <a:ext cx="475167" cy="439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endParaRPr lang="en-US" b="1">
              <a:solidFill>
                <a:srgbClr val="3333CC"/>
              </a:solidFill>
            </a:endParaRPr>
          </a:p>
        </p:txBody>
      </p:sp>
      <p:sp>
        <p:nvSpPr>
          <p:cNvPr id="172096" name="Text Box 64"/>
          <p:cNvSpPr txBox="1">
            <a:spLocks noChangeArrowheads="1"/>
          </p:cNvSpPr>
          <p:nvPr/>
        </p:nvSpPr>
        <p:spPr bwMode="auto">
          <a:xfrm>
            <a:off x="84187" y="2211666"/>
            <a:ext cx="6286848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u="sng" dirty="0"/>
              <a:t>(Virtual) Memory Image for Alpha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612000" y="180000"/>
            <a:ext cx="10972800" cy="56422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Motivation #2: Memory Management</a:t>
            </a:r>
            <a:endParaRPr lang="ko-KR" altLang="en-US" dirty="0"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83100" y="5665939"/>
            <a:ext cx="2668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2800" dirty="0"/>
              <a:t>Not yet allocated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036567" y="3079519"/>
            <a:ext cx="2668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2800" dirty="0"/>
              <a:t>Not yet allocated</a:t>
            </a:r>
          </a:p>
        </p:txBody>
      </p:sp>
    </p:spTree>
    <p:extLst>
      <p:ext uri="{BB962C8B-B14F-4D97-AF65-F5344CB8AC3E}">
        <p14:creationId xmlns:p14="http://schemas.microsoft.com/office/powerpoint/2010/main" val="293251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93" grpId="0"/>
      <p:bldP spid="17209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76" name="Rectangle 40"/>
          <p:cNvSpPr>
            <a:spLocks noGrp="1" noChangeArrowheads="1"/>
          </p:cNvSpPr>
          <p:nvPr>
            <p:ph sz="quarter" idx="1"/>
          </p:nvPr>
        </p:nvSpPr>
        <p:spPr>
          <a:xfrm>
            <a:off x="514177" y="856989"/>
            <a:ext cx="10972800" cy="1447800"/>
          </a:xfrm>
        </p:spPr>
        <p:txBody>
          <a:bodyPr>
            <a:noAutofit/>
          </a:bodyPr>
          <a:lstStyle/>
          <a:p>
            <a:r>
              <a:rPr lang="en-US" sz="3000" dirty="0"/>
              <a:t>Virtual and physical address spaces divided into equal-sized blocks</a:t>
            </a:r>
          </a:p>
          <a:p>
            <a:pPr lvl="1"/>
            <a:r>
              <a:rPr lang="en-US" sz="2800" dirty="0"/>
              <a:t>“</a:t>
            </a:r>
            <a:r>
              <a:rPr lang="en-US" sz="2800" b="1" dirty="0">
                <a:solidFill>
                  <a:srgbClr val="FF0000"/>
                </a:solidFill>
              </a:rPr>
              <a:t>Pages</a:t>
            </a:r>
            <a:r>
              <a:rPr lang="en-US" sz="2800" dirty="0"/>
              <a:t>” (both virtual and physical)</a:t>
            </a:r>
          </a:p>
          <a:p>
            <a:r>
              <a:rPr lang="en-US" sz="3000" dirty="0"/>
              <a:t>Each process has </a:t>
            </a:r>
            <a:r>
              <a:rPr lang="en-US" sz="3000" u="sng" dirty="0"/>
              <a:t>its own virtual address space</a:t>
            </a:r>
          </a:p>
          <a:p>
            <a:pPr lvl="1"/>
            <a:r>
              <a:rPr lang="en-US" sz="2800" dirty="0"/>
              <a:t>operating system controls how virtual pages are assigned to physical memory</a:t>
            </a:r>
          </a:p>
        </p:txBody>
      </p:sp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838393" y="3666082"/>
            <a:ext cx="1854994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3333CC"/>
                </a:solidFill>
              </a:rPr>
              <a:t>Process 1: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3198866" y="2876661"/>
            <a:ext cx="2938823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b="1" u="sng" dirty="0"/>
              <a:t>Virtual Addresses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8053711" y="2858360"/>
            <a:ext cx="3067257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b="1" u="sng" dirty="0"/>
              <a:t>Physical Addresses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3378414" y="3462389"/>
            <a:ext cx="901700" cy="3251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3378414" y="3781711"/>
            <a:ext cx="901700" cy="325154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3333CC"/>
                </a:solidFill>
              </a:rPr>
              <a:t>VP 1</a:t>
            </a:r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3378414" y="4112890"/>
            <a:ext cx="901700" cy="325154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800" b="1">
                <a:solidFill>
                  <a:srgbClr val="3333CC"/>
                </a:solidFill>
              </a:rPr>
              <a:t>VP 2</a:t>
            </a:r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3378414" y="4434363"/>
            <a:ext cx="901700" cy="3251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16747" name="Rectangle 11"/>
          <p:cNvSpPr>
            <a:spLocks noChangeArrowheads="1"/>
          </p:cNvSpPr>
          <p:nvPr/>
        </p:nvSpPr>
        <p:spPr bwMode="auto">
          <a:xfrm>
            <a:off x="851273" y="5216658"/>
            <a:ext cx="1842114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C00000"/>
                </a:solidFill>
              </a:rPr>
              <a:t>Process 2:</a:t>
            </a:r>
          </a:p>
        </p:txBody>
      </p:sp>
      <p:sp>
        <p:nvSpPr>
          <p:cNvPr id="116749" name="Rectangle 13"/>
          <p:cNvSpPr>
            <a:spLocks noChangeArrowheads="1"/>
          </p:cNvSpPr>
          <p:nvPr/>
        </p:nvSpPr>
        <p:spPr bwMode="auto">
          <a:xfrm>
            <a:off x="8942726" y="3477299"/>
            <a:ext cx="901700" cy="2767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16750" name="Rectangle 14"/>
          <p:cNvSpPr>
            <a:spLocks noChangeArrowheads="1"/>
          </p:cNvSpPr>
          <p:nvPr/>
        </p:nvSpPr>
        <p:spPr bwMode="auto">
          <a:xfrm>
            <a:off x="8942726" y="3755408"/>
            <a:ext cx="901700" cy="27679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PP 2</a:t>
            </a:r>
          </a:p>
        </p:txBody>
      </p:sp>
      <p:sp>
        <p:nvSpPr>
          <p:cNvPr id="116752" name="Rectangle 16"/>
          <p:cNvSpPr>
            <a:spLocks noChangeArrowheads="1"/>
          </p:cNvSpPr>
          <p:nvPr/>
        </p:nvSpPr>
        <p:spPr bwMode="auto">
          <a:xfrm>
            <a:off x="8942726" y="4034789"/>
            <a:ext cx="901700" cy="2767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16753" name="Rectangle 17"/>
          <p:cNvSpPr>
            <a:spLocks noChangeArrowheads="1"/>
          </p:cNvSpPr>
          <p:nvPr/>
        </p:nvSpPr>
        <p:spPr bwMode="auto">
          <a:xfrm>
            <a:off x="8942726" y="4312898"/>
            <a:ext cx="901700" cy="2767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8942726" y="4591007"/>
            <a:ext cx="901700" cy="2767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16755" name="Rectangle 19"/>
          <p:cNvSpPr>
            <a:spLocks noChangeArrowheads="1"/>
          </p:cNvSpPr>
          <p:nvPr/>
        </p:nvSpPr>
        <p:spPr bwMode="auto">
          <a:xfrm>
            <a:off x="8942726" y="5147225"/>
            <a:ext cx="901700" cy="2767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16756" name="Rectangle 20"/>
          <p:cNvSpPr>
            <a:spLocks noChangeArrowheads="1"/>
          </p:cNvSpPr>
          <p:nvPr/>
        </p:nvSpPr>
        <p:spPr bwMode="auto">
          <a:xfrm>
            <a:off x="8942726" y="5425334"/>
            <a:ext cx="901700" cy="2767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16757" name="Rectangle 21"/>
          <p:cNvSpPr>
            <a:spLocks noChangeArrowheads="1"/>
          </p:cNvSpPr>
          <p:nvPr/>
        </p:nvSpPr>
        <p:spPr bwMode="auto">
          <a:xfrm>
            <a:off x="8942726" y="5981552"/>
            <a:ext cx="901700" cy="2767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16758" name="Rectangle 22"/>
          <p:cNvSpPr>
            <a:spLocks noChangeArrowheads="1"/>
          </p:cNvSpPr>
          <p:nvPr/>
        </p:nvSpPr>
        <p:spPr bwMode="auto">
          <a:xfrm>
            <a:off x="8942726" y="6259657"/>
            <a:ext cx="901700" cy="2767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16759" name="Line 23"/>
          <p:cNvSpPr>
            <a:spLocks noChangeShapeType="1"/>
          </p:cNvSpPr>
          <p:nvPr/>
        </p:nvSpPr>
        <p:spPr bwMode="auto">
          <a:xfrm flipV="1">
            <a:off x="4280114" y="3906984"/>
            <a:ext cx="4662612" cy="466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16760" name="Rectangle 24"/>
          <p:cNvSpPr>
            <a:spLocks noChangeArrowheads="1"/>
          </p:cNvSpPr>
          <p:nvPr/>
        </p:nvSpPr>
        <p:spPr bwMode="auto">
          <a:xfrm>
            <a:off x="4496084" y="3272836"/>
            <a:ext cx="3248371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Address Translation</a:t>
            </a:r>
          </a:p>
        </p:txBody>
      </p:sp>
      <p:sp>
        <p:nvSpPr>
          <p:cNvPr id="116761" name="Rectangle 25"/>
          <p:cNvSpPr>
            <a:spLocks noChangeArrowheads="1"/>
          </p:cNvSpPr>
          <p:nvPr/>
        </p:nvSpPr>
        <p:spPr bwMode="auto">
          <a:xfrm>
            <a:off x="2796959" y="3458589"/>
            <a:ext cx="365484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0</a:t>
            </a:r>
          </a:p>
        </p:txBody>
      </p:sp>
      <p:sp>
        <p:nvSpPr>
          <p:cNvPr id="116763" name="Rectangle 27"/>
          <p:cNvSpPr>
            <a:spLocks noChangeArrowheads="1"/>
          </p:cNvSpPr>
          <p:nvPr/>
        </p:nvSpPr>
        <p:spPr bwMode="auto">
          <a:xfrm>
            <a:off x="2625438" y="4280645"/>
            <a:ext cx="708526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N-1</a:t>
            </a:r>
          </a:p>
        </p:txBody>
      </p:sp>
      <p:sp>
        <p:nvSpPr>
          <p:cNvPr id="116764" name="Rectangle 28"/>
          <p:cNvSpPr>
            <a:spLocks noChangeArrowheads="1"/>
          </p:cNvSpPr>
          <p:nvPr/>
        </p:nvSpPr>
        <p:spPr bwMode="auto">
          <a:xfrm>
            <a:off x="8497869" y="3345730"/>
            <a:ext cx="365484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0</a:t>
            </a:r>
          </a:p>
        </p:txBody>
      </p:sp>
      <p:sp>
        <p:nvSpPr>
          <p:cNvPr id="116766" name="Rectangle 30"/>
          <p:cNvSpPr>
            <a:spLocks noChangeArrowheads="1"/>
          </p:cNvSpPr>
          <p:nvPr/>
        </p:nvSpPr>
        <p:spPr bwMode="auto">
          <a:xfrm>
            <a:off x="8224971" y="6137727"/>
            <a:ext cx="783868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M-1</a:t>
            </a:r>
          </a:p>
        </p:txBody>
      </p:sp>
      <p:sp>
        <p:nvSpPr>
          <p:cNvPr id="116767" name="Line 31"/>
          <p:cNvSpPr>
            <a:spLocks noChangeShapeType="1"/>
          </p:cNvSpPr>
          <p:nvPr/>
        </p:nvSpPr>
        <p:spPr bwMode="auto">
          <a:xfrm>
            <a:off x="4280114" y="4278996"/>
            <a:ext cx="4662612" cy="69994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16770" name="Rectangle 34"/>
          <p:cNvSpPr>
            <a:spLocks noChangeArrowheads="1"/>
          </p:cNvSpPr>
          <p:nvPr/>
        </p:nvSpPr>
        <p:spPr bwMode="auto">
          <a:xfrm>
            <a:off x="8942726" y="4869116"/>
            <a:ext cx="901700" cy="27679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800"/>
              <a:t>PP 7</a:t>
            </a:r>
          </a:p>
        </p:txBody>
      </p:sp>
      <p:sp>
        <p:nvSpPr>
          <p:cNvPr id="116771" name="Line 35"/>
          <p:cNvSpPr>
            <a:spLocks noChangeShapeType="1"/>
          </p:cNvSpPr>
          <p:nvPr/>
        </p:nvSpPr>
        <p:spPr bwMode="auto">
          <a:xfrm flipV="1">
            <a:off x="4280114" y="4988545"/>
            <a:ext cx="4662612" cy="52698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16772" name="Line 36"/>
          <p:cNvSpPr>
            <a:spLocks noChangeShapeType="1"/>
          </p:cNvSpPr>
          <p:nvPr/>
        </p:nvSpPr>
        <p:spPr bwMode="auto">
          <a:xfrm>
            <a:off x="4280114" y="5816936"/>
            <a:ext cx="4662612" cy="179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16773" name="Rectangle 37"/>
          <p:cNvSpPr>
            <a:spLocks noChangeArrowheads="1"/>
          </p:cNvSpPr>
          <p:nvPr/>
        </p:nvSpPr>
        <p:spPr bwMode="auto">
          <a:xfrm>
            <a:off x="8942726" y="5703443"/>
            <a:ext cx="901700" cy="27679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800"/>
              <a:t>PP 10</a:t>
            </a:r>
          </a:p>
        </p:txBody>
      </p:sp>
      <p:sp>
        <p:nvSpPr>
          <p:cNvPr id="116774" name="Rectangle 38"/>
          <p:cNvSpPr>
            <a:spLocks noChangeArrowheads="1"/>
          </p:cNvSpPr>
          <p:nvPr/>
        </p:nvSpPr>
        <p:spPr bwMode="auto">
          <a:xfrm>
            <a:off x="9940351" y="4427559"/>
            <a:ext cx="2160685" cy="9515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(Read-only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library code</a:t>
            </a:r>
            <a:r>
              <a:rPr lang="en-US" sz="2800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612000" y="180000"/>
            <a:ext cx="10972800" cy="56422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Solution: Separate Virtual </a:t>
            </a:r>
            <a:r>
              <a:rPr lang="en-US" altLang="ko-KR" dirty="0" smtClean="0"/>
              <a:t>Address </a:t>
            </a:r>
            <a:r>
              <a:rPr lang="en-US" altLang="ko-KR" dirty="0"/>
              <a:t>Spaces</a:t>
            </a:r>
            <a:endParaRPr lang="ko-KR" altLang="en-US" dirty="0">
              <a:latin typeface="+mn-lt"/>
            </a:endParaRPr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3378414" y="4998680"/>
            <a:ext cx="901700" cy="3251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3378414" y="5318002"/>
            <a:ext cx="901700" cy="325154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C00000"/>
                </a:solidFill>
              </a:rPr>
              <a:t>VP 1</a:t>
            </a: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3378414" y="5649181"/>
            <a:ext cx="901700" cy="325154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C00000"/>
                </a:solidFill>
              </a:rPr>
              <a:t>VP 2</a:t>
            </a:r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3378414" y="5970654"/>
            <a:ext cx="901700" cy="3251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48" name="Rectangle 25"/>
          <p:cNvSpPr>
            <a:spLocks noChangeArrowheads="1"/>
          </p:cNvSpPr>
          <p:nvPr/>
        </p:nvSpPr>
        <p:spPr bwMode="auto">
          <a:xfrm>
            <a:off x="2796959" y="4994880"/>
            <a:ext cx="365484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0</a:t>
            </a:r>
          </a:p>
        </p:txBody>
      </p:sp>
      <p:sp>
        <p:nvSpPr>
          <p:cNvPr id="49" name="Rectangle 27"/>
          <p:cNvSpPr>
            <a:spLocks noChangeArrowheads="1"/>
          </p:cNvSpPr>
          <p:nvPr/>
        </p:nvSpPr>
        <p:spPr bwMode="auto">
          <a:xfrm>
            <a:off x="2625438" y="5816936"/>
            <a:ext cx="708526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800" dirty="0"/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621594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986466" y="2408846"/>
            <a:ext cx="8219174" cy="646331"/>
          </a:xfrm>
        </p:spPr>
        <p:txBody>
          <a:bodyPr/>
          <a:lstStyle/>
          <a:p>
            <a:r>
              <a:rPr kumimoji="1" lang="en-US" altLang="ko-KR" dirty="0" smtClean="0"/>
              <a:t>Memory Management – ii) Protection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2492990" cy="487313"/>
          </a:xfrm>
        </p:spPr>
        <p:txBody>
          <a:bodyPr/>
          <a:lstStyle/>
          <a:p>
            <a:r>
              <a:rPr lang="en-US" altLang="ko-KR" dirty="0" smtClean="0"/>
              <a:t>Virtual Memory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325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36" name="Rectangle 184"/>
          <p:cNvSpPr>
            <a:spLocks noChangeArrowheads="1"/>
          </p:cNvSpPr>
          <p:nvPr/>
        </p:nvSpPr>
        <p:spPr bwMode="auto">
          <a:xfrm>
            <a:off x="2565522" y="4420839"/>
            <a:ext cx="5333914" cy="2120857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/>
            <a:endParaRPr lang="en-US" sz="280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000" y="836712"/>
            <a:ext cx="10972800" cy="1066800"/>
          </a:xfrm>
        </p:spPr>
        <p:txBody>
          <a:bodyPr>
            <a:noAutofit/>
          </a:bodyPr>
          <a:lstStyle/>
          <a:p>
            <a:r>
              <a:rPr lang="en-US" sz="3000" dirty="0"/>
              <a:t>Page table entry contains access rights information</a:t>
            </a:r>
          </a:p>
          <a:p>
            <a:pPr lvl="1"/>
            <a:r>
              <a:rPr lang="en-US" sz="2800" dirty="0"/>
              <a:t>hardware enforces this protection (trap into OS if violation occurs)</a:t>
            </a:r>
          </a:p>
        </p:txBody>
      </p:sp>
      <p:sp>
        <p:nvSpPr>
          <p:cNvPr id="177308" name="Text Box 156"/>
          <p:cNvSpPr txBox="1">
            <a:spLocks noChangeArrowheads="1"/>
          </p:cNvSpPr>
          <p:nvPr/>
        </p:nvSpPr>
        <p:spPr bwMode="auto">
          <a:xfrm>
            <a:off x="4709193" y="1731712"/>
            <a:ext cx="1906418" cy="52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dirty="0"/>
              <a:t>Page Tables</a:t>
            </a:r>
          </a:p>
        </p:txBody>
      </p:sp>
      <p:sp>
        <p:nvSpPr>
          <p:cNvPr id="177295" name="Text Box 143"/>
          <p:cNvSpPr txBox="1">
            <a:spLocks noChangeArrowheads="1"/>
          </p:cNvSpPr>
          <p:nvPr/>
        </p:nvSpPr>
        <p:spPr bwMode="auto">
          <a:xfrm>
            <a:off x="863981" y="2599300"/>
            <a:ext cx="1549141" cy="52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Process i:</a:t>
            </a:r>
          </a:p>
        </p:txBody>
      </p:sp>
      <p:sp>
        <p:nvSpPr>
          <p:cNvPr id="177225" name="Rectangle 73"/>
          <p:cNvSpPr>
            <a:spLocks noChangeArrowheads="1"/>
          </p:cNvSpPr>
          <p:nvPr/>
        </p:nvSpPr>
        <p:spPr bwMode="auto">
          <a:xfrm>
            <a:off x="2565521" y="2186571"/>
            <a:ext cx="5333915" cy="2120857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/>
            <a:endParaRPr lang="en-US" sz="2800"/>
          </a:p>
        </p:txBody>
      </p:sp>
      <p:sp>
        <p:nvSpPr>
          <p:cNvPr id="177298" name="Text Box 146"/>
          <p:cNvSpPr txBox="1">
            <a:spLocks noChangeArrowheads="1"/>
          </p:cNvSpPr>
          <p:nvPr/>
        </p:nvSpPr>
        <p:spPr bwMode="auto">
          <a:xfrm>
            <a:off x="5763606" y="2135716"/>
            <a:ext cx="2128659" cy="52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Physical </a:t>
            </a:r>
            <a:r>
              <a:rPr lang="en-US" sz="2800" dirty="0" err="1"/>
              <a:t>Addr</a:t>
            </a:r>
            <a:endParaRPr lang="en-US" sz="2800" dirty="0"/>
          </a:p>
        </p:txBody>
      </p:sp>
      <p:sp>
        <p:nvSpPr>
          <p:cNvPr id="177300" name="Text Box 148"/>
          <p:cNvSpPr txBox="1">
            <a:spLocks noChangeArrowheads="1"/>
          </p:cNvSpPr>
          <p:nvPr/>
        </p:nvSpPr>
        <p:spPr bwMode="auto">
          <a:xfrm>
            <a:off x="3697757" y="2096865"/>
            <a:ext cx="1077345" cy="52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Read?</a:t>
            </a:r>
          </a:p>
        </p:txBody>
      </p:sp>
      <p:sp>
        <p:nvSpPr>
          <p:cNvPr id="177301" name="Text Box 149"/>
          <p:cNvSpPr txBox="1">
            <a:spLocks noChangeArrowheads="1"/>
          </p:cNvSpPr>
          <p:nvPr/>
        </p:nvSpPr>
        <p:spPr bwMode="auto">
          <a:xfrm>
            <a:off x="4748303" y="2107540"/>
            <a:ext cx="1159034" cy="52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Write?</a:t>
            </a:r>
          </a:p>
        </p:txBody>
      </p:sp>
      <p:sp>
        <p:nvSpPr>
          <p:cNvPr id="177303" name="Rectangle 151"/>
          <p:cNvSpPr>
            <a:spLocks noChangeArrowheads="1"/>
          </p:cNvSpPr>
          <p:nvPr/>
        </p:nvSpPr>
        <p:spPr bwMode="auto">
          <a:xfrm>
            <a:off x="3824302" y="2567572"/>
            <a:ext cx="6858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/>
            <a:r>
              <a:rPr lang="en-US" altLang="ko-KR" sz="2800" b="1">
                <a:solidFill>
                  <a:srgbClr val="C00000"/>
                </a:solidFill>
              </a:rPr>
              <a:t>Yes</a:t>
            </a:r>
            <a:endParaRPr lang="en-US" altLang="ko-KR" sz="2800" b="1" dirty="0">
              <a:solidFill>
                <a:srgbClr val="C00000"/>
              </a:solidFill>
            </a:endParaRPr>
          </a:p>
        </p:txBody>
      </p:sp>
      <p:sp>
        <p:nvSpPr>
          <p:cNvPr id="177304" name="Rectangle 152"/>
          <p:cNvSpPr>
            <a:spLocks noChangeArrowheads="1"/>
          </p:cNvSpPr>
          <p:nvPr/>
        </p:nvSpPr>
        <p:spPr bwMode="auto">
          <a:xfrm>
            <a:off x="4896695" y="2567572"/>
            <a:ext cx="6858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/>
            <a:r>
              <a:rPr lang="en-US" altLang="ko-KR" sz="2800" b="1">
                <a:solidFill>
                  <a:srgbClr val="C00000"/>
                </a:solidFill>
              </a:rPr>
              <a:t>No</a:t>
            </a:r>
            <a:endParaRPr lang="en-US" altLang="ko-KR" sz="2800" b="1" dirty="0">
              <a:solidFill>
                <a:srgbClr val="C00000"/>
              </a:solidFill>
            </a:endParaRPr>
          </a:p>
        </p:txBody>
      </p:sp>
      <p:sp>
        <p:nvSpPr>
          <p:cNvPr id="177313" name="Rectangle 161"/>
          <p:cNvSpPr>
            <a:spLocks noChangeArrowheads="1"/>
          </p:cNvSpPr>
          <p:nvPr/>
        </p:nvSpPr>
        <p:spPr bwMode="auto">
          <a:xfrm>
            <a:off x="3824302" y="2948572"/>
            <a:ext cx="6858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/>
            <a:r>
              <a:rPr lang="en-US" altLang="ko-KR" sz="2800"/>
              <a:t>Yes</a:t>
            </a:r>
            <a:endParaRPr lang="en-US" altLang="ko-KR" sz="2800" dirty="0"/>
          </a:p>
        </p:txBody>
      </p:sp>
      <p:sp>
        <p:nvSpPr>
          <p:cNvPr id="177314" name="Rectangle 162"/>
          <p:cNvSpPr>
            <a:spLocks noChangeArrowheads="1"/>
          </p:cNvSpPr>
          <p:nvPr/>
        </p:nvSpPr>
        <p:spPr bwMode="auto">
          <a:xfrm>
            <a:off x="4896695" y="2948572"/>
            <a:ext cx="6858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/>
            <a:r>
              <a:rPr lang="en-US" altLang="ko-KR" sz="2800"/>
              <a:t>Yes</a:t>
            </a:r>
            <a:endParaRPr lang="en-US" altLang="ko-KR" sz="2800" dirty="0"/>
          </a:p>
        </p:txBody>
      </p:sp>
      <p:sp>
        <p:nvSpPr>
          <p:cNvPr id="177321" name="Rectangle 169"/>
          <p:cNvSpPr>
            <a:spLocks noChangeArrowheads="1"/>
          </p:cNvSpPr>
          <p:nvPr/>
        </p:nvSpPr>
        <p:spPr bwMode="auto">
          <a:xfrm>
            <a:off x="3824302" y="3329572"/>
            <a:ext cx="6858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/>
            <a:r>
              <a:rPr lang="en-US" altLang="ko-KR" sz="2800" dirty="0"/>
              <a:t> No</a:t>
            </a:r>
          </a:p>
        </p:txBody>
      </p:sp>
      <p:sp>
        <p:nvSpPr>
          <p:cNvPr id="177322" name="Rectangle 170"/>
          <p:cNvSpPr>
            <a:spLocks noChangeArrowheads="1"/>
          </p:cNvSpPr>
          <p:nvPr/>
        </p:nvSpPr>
        <p:spPr bwMode="auto">
          <a:xfrm>
            <a:off x="4896695" y="3329572"/>
            <a:ext cx="6858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/>
            <a:r>
              <a:rPr lang="en-US" altLang="ko-KR" sz="2800"/>
              <a:t>No</a:t>
            </a:r>
            <a:endParaRPr lang="en-US" altLang="ko-KR" sz="2800" dirty="0"/>
          </a:p>
        </p:txBody>
      </p:sp>
      <p:grpSp>
        <p:nvGrpSpPr>
          <p:cNvPr id="2" name="Group 174"/>
          <p:cNvGrpSpPr>
            <a:grpSpLocks/>
          </p:cNvGrpSpPr>
          <p:nvPr/>
        </p:nvGrpSpPr>
        <p:grpSpPr bwMode="auto">
          <a:xfrm>
            <a:off x="2769940" y="2484239"/>
            <a:ext cx="933810" cy="1282701"/>
            <a:chOff x="1440" y="1632"/>
            <a:chExt cx="533" cy="808"/>
          </a:xfrm>
        </p:grpSpPr>
        <p:sp>
          <p:nvSpPr>
            <p:cNvPr id="177307" name="Text Box 155"/>
            <p:cNvSpPr txBox="1">
              <a:spLocks noChangeArrowheads="1"/>
            </p:cNvSpPr>
            <p:nvPr/>
          </p:nvSpPr>
          <p:spPr bwMode="auto">
            <a:xfrm>
              <a:off x="1440" y="1632"/>
              <a:ext cx="533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800" dirty="0"/>
                <a:t>VP 0:</a:t>
              </a:r>
            </a:p>
          </p:txBody>
        </p:sp>
        <p:sp>
          <p:nvSpPr>
            <p:cNvPr id="177317" name="Text Box 165"/>
            <p:cNvSpPr txBox="1">
              <a:spLocks noChangeArrowheads="1"/>
            </p:cNvSpPr>
            <p:nvPr/>
          </p:nvSpPr>
          <p:spPr bwMode="auto">
            <a:xfrm>
              <a:off x="1440" y="1872"/>
              <a:ext cx="533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800"/>
                <a:t>VP 1:</a:t>
              </a:r>
            </a:p>
          </p:txBody>
        </p:sp>
        <p:sp>
          <p:nvSpPr>
            <p:cNvPr id="177325" name="Text Box 173"/>
            <p:cNvSpPr txBox="1">
              <a:spLocks noChangeArrowheads="1"/>
            </p:cNvSpPr>
            <p:nvPr/>
          </p:nvSpPr>
          <p:spPr bwMode="auto">
            <a:xfrm>
              <a:off x="1440" y="2112"/>
              <a:ext cx="533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800" dirty="0"/>
                <a:t>VP 2:</a:t>
              </a:r>
            </a:p>
          </p:txBody>
        </p:sp>
      </p:grpSp>
      <p:sp>
        <p:nvSpPr>
          <p:cNvPr id="177327" name="Rectangle 175"/>
          <p:cNvSpPr>
            <a:spLocks noChangeArrowheads="1"/>
          </p:cNvSpPr>
          <p:nvPr/>
        </p:nvSpPr>
        <p:spPr bwMode="auto">
          <a:xfrm>
            <a:off x="4052903" y="3634373"/>
            <a:ext cx="246063" cy="73866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sz="2800" dirty="0"/>
              <a:t>•</a:t>
            </a:r>
          </a:p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sz="2800" dirty="0"/>
              <a:t>•</a:t>
            </a:r>
          </a:p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sz="2800" dirty="0"/>
              <a:t>•</a:t>
            </a:r>
          </a:p>
        </p:txBody>
      </p:sp>
      <p:sp>
        <p:nvSpPr>
          <p:cNvPr id="177328" name="Rectangle 176"/>
          <p:cNvSpPr>
            <a:spLocks noChangeArrowheads="1"/>
          </p:cNvSpPr>
          <p:nvPr/>
        </p:nvSpPr>
        <p:spPr bwMode="auto">
          <a:xfrm>
            <a:off x="5125296" y="3634373"/>
            <a:ext cx="246063" cy="73866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sz="2800"/>
              <a:t>•</a:t>
            </a:r>
          </a:p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sz="2800"/>
              <a:t>•</a:t>
            </a:r>
          </a:p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sz="2800"/>
              <a:t>•</a:t>
            </a:r>
          </a:p>
        </p:txBody>
      </p:sp>
      <p:sp>
        <p:nvSpPr>
          <p:cNvPr id="177334" name="Text Box 182"/>
          <p:cNvSpPr txBox="1">
            <a:spLocks noChangeArrowheads="1"/>
          </p:cNvSpPr>
          <p:nvPr/>
        </p:nvSpPr>
        <p:spPr bwMode="auto">
          <a:xfrm>
            <a:off x="859171" y="4961500"/>
            <a:ext cx="1553951" cy="52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Process j:</a:t>
            </a:r>
          </a:p>
        </p:txBody>
      </p:sp>
      <p:sp>
        <p:nvSpPr>
          <p:cNvPr id="177371" name="Rectangle 219"/>
          <p:cNvSpPr>
            <a:spLocks noChangeArrowheads="1"/>
          </p:cNvSpPr>
          <p:nvPr/>
        </p:nvSpPr>
        <p:spPr bwMode="auto">
          <a:xfrm>
            <a:off x="8587152" y="2338972"/>
            <a:ext cx="1676400" cy="3276600"/>
          </a:xfrm>
          <a:prstGeom prst="rect">
            <a:avLst/>
          </a:prstGeom>
          <a:solidFill>
            <a:schemeClr val="folHlink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en-US" sz="2800"/>
          </a:p>
        </p:txBody>
      </p:sp>
      <p:sp>
        <p:nvSpPr>
          <p:cNvPr id="177372" name="Rectangle 220"/>
          <p:cNvSpPr>
            <a:spLocks noChangeArrowheads="1"/>
          </p:cNvSpPr>
          <p:nvPr/>
        </p:nvSpPr>
        <p:spPr bwMode="auto">
          <a:xfrm>
            <a:off x="8510952" y="2262772"/>
            <a:ext cx="1676400" cy="3276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endParaRPr lang="en-US" sz="2800"/>
          </a:p>
        </p:txBody>
      </p:sp>
      <p:grpSp>
        <p:nvGrpSpPr>
          <p:cNvPr id="3" name="Group 221"/>
          <p:cNvGrpSpPr>
            <a:grpSpLocks/>
          </p:cNvGrpSpPr>
          <p:nvPr/>
        </p:nvGrpSpPr>
        <p:grpSpPr bwMode="auto">
          <a:xfrm>
            <a:off x="9196752" y="2415172"/>
            <a:ext cx="914400" cy="2971800"/>
            <a:chOff x="3360" y="1344"/>
            <a:chExt cx="576" cy="1872"/>
          </a:xfrm>
        </p:grpSpPr>
        <p:sp>
          <p:nvSpPr>
            <p:cNvPr id="177374" name="Rectangle 222"/>
            <p:cNvSpPr>
              <a:spLocks noChangeArrowheads="1"/>
            </p:cNvSpPr>
            <p:nvPr/>
          </p:nvSpPr>
          <p:spPr bwMode="auto">
            <a:xfrm>
              <a:off x="3360" y="1344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77375" name="Rectangle 223"/>
            <p:cNvSpPr>
              <a:spLocks noChangeArrowheads="1"/>
            </p:cNvSpPr>
            <p:nvPr/>
          </p:nvSpPr>
          <p:spPr bwMode="auto">
            <a:xfrm>
              <a:off x="3360" y="1488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77376" name="Rectangle 224"/>
            <p:cNvSpPr>
              <a:spLocks noChangeArrowheads="1"/>
            </p:cNvSpPr>
            <p:nvPr/>
          </p:nvSpPr>
          <p:spPr bwMode="auto">
            <a:xfrm>
              <a:off x="3360" y="1632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77377" name="Rectangle 225"/>
            <p:cNvSpPr>
              <a:spLocks noChangeArrowheads="1"/>
            </p:cNvSpPr>
            <p:nvPr/>
          </p:nvSpPr>
          <p:spPr bwMode="auto">
            <a:xfrm>
              <a:off x="3360" y="1776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77378" name="Rectangle 226"/>
            <p:cNvSpPr>
              <a:spLocks noChangeArrowheads="1"/>
            </p:cNvSpPr>
            <p:nvPr/>
          </p:nvSpPr>
          <p:spPr bwMode="auto">
            <a:xfrm>
              <a:off x="3360" y="1920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77379" name="Rectangle 227"/>
            <p:cNvSpPr>
              <a:spLocks noChangeArrowheads="1"/>
            </p:cNvSpPr>
            <p:nvPr/>
          </p:nvSpPr>
          <p:spPr bwMode="auto">
            <a:xfrm>
              <a:off x="3360" y="2208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77380" name="Rectangle 228"/>
            <p:cNvSpPr>
              <a:spLocks noChangeArrowheads="1"/>
            </p:cNvSpPr>
            <p:nvPr/>
          </p:nvSpPr>
          <p:spPr bwMode="auto">
            <a:xfrm>
              <a:off x="3360" y="2064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77381" name="Rectangle 229"/>
            <p:cNvSpPr>
              <a:spLocks noChangeArrowheads="1"/>
            </p:cNvSpPr>
            <p:nvPr/>
          </p:nvSpPr>
          <p:spPr bwMode="auto">
            <a:xfrm>
              <a:off x="3360" y="2352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77382" name="Rectangle 230"/>
            <p:cNvSpPr>
              <a:spLocks noChangeArrowheads="1"/>
            </p:cNvSpPr>
            <p:nvPr/>
          </p:nvSpPr>
          <p:spPr bwMode="auto">
            <a:xfrm>
              <a:off x="3360" y="2496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77383" name="Rectangle 231"/>
            <p:cNvSpPr>
              <a:spLocks noChangeArrowheads="1"/>
            </p:cNvSpPr>
            <p:nvPr/>
          </p:nvSpPr>
          <p:spPr bwMode="auto">
            <a:xfrm>
              <a:off x="3360" y="2640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77384" name="Rectangle 232"/>
            <p:cNvSpPr>
              <a:spLocks noChangeArrowheads="1"/>
            </p:cNvSpPr>
            <p:nvPr/>
          </p:nvSpPr>
          <p:spPr bwMode="auto">
            <a:xfrm>
              <a:off x="3360" y="2784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77385" name="Rectangle 233"/>
            <p:cNvSpPr>
              <a:spLocks noChangeArrowheads="1"/>
            </p:cNvSpPr>
            <p:nvPr/>
          </p:nvSpPr>
          <p:spPr bwMode="auto">
            <a:xfrm>
              <a:off x="3360" y="3072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77386" name="Rectangle 234"/>
            <p:cNvSpPr>
              <a:spLocks noChangeArrowheads="1"/>
            </p:cNvSpPr>
            <p:nvPr/>
          </p:nvSpPr>
          <p:spPr bwMode="auto">
            <a:xfrm>
              <a:off x="3360" y="2928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</p:grpSp>
      <p:sp>
        <p:nvSpPr>
          <p:cNvPr id="177387" name="Text Box 235"/>
          <p:cNvSpPr txBox="1">
            <a:spLocks noChangeArrowheads="1"/>
          </p:cNvSpPr>
          <p:nvPr/>
        </p:nvSpPr>
        <p:spPr bwMode="auto">
          <a:xfrm>
            <a:off x="8739552" y="2256401"/>
            <a:ext cx="461664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0:</a:t>
            </a:r>
          </a:p>
        </p:txBody>
      </p:sp>
      <p:sp>
        <p:nvSpPr>
          <p:cNvPr id="177388" name="Text Box 236"/>
          <p:cNvSpPr txBox="1">
            <a:spLocks noChangeArrowheads="1"/>
          </p:cNvSpPr>
          <p:nvPr/>
        </p:nvSpPr>
        <p:spPr bwMode="auto">
          <a:xfrm>
            <a:off x="8732380" y="2485000"/>
            <a:ext cx="461664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1:</a:t>
            </a:r>
          </a:p>
        </p:txBody>
      </p:sp>
      <p:sp>
        <p:nvSpPr>
          <p:cNvPr id="177389" name="Text Box 237"/>
          <p:cNvSpPr txBox="1">
            <a:spLocks noChangeArrowheads="1"/>
          </p:cNvSpPr>
          <p:nvPr/>
        </p:nvSpPr>
        <p:spPr bwMode="auto">
          <a:xfrm>
            <a:off x="8498832" y="4957699"/>
            <a:ext cx="804706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N-1:</a:t>
            </a:r>
          </a:p>
        </p:txBody>
      </p:sp>
      <p:sp>
        <p:nvSpPr>
          <p:cNvPr id="177390" name="Text Box 238"/>
          <p:cNvSpPr txBox="1">
            <a:spLocks noChangeArrowheads="1"/>
          </p:cNvSpPr>
          <p:nvPr/>
        </p:nvSpPr>
        <p:spPr bwMode="auto">
          <a:xfrm>
            <a:off x="8632546" y="1773845"/>
            <a:ext cx="1461938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b="1" dirty="0"/>
              <a:t>Memory</a:t>
            </a:r>
          </a:p>
        </p:txBody>
      </p:sp>
      <p:sp>
        <p:nvSpPr>
          <p:cNvPr id="177434" name="Line 282"/>
          <p:cNvSpPr>
            <a:spLocks noChangeShapeType="1"/>
          </p:cNvSpPr>
          <p:nvPr/>
        </p:nvSpPr>
        <p:spPr bwMode="auto">
          <a:xfrm>
            <a:off x="7291752" y="3100972"/>
            <a:ext cx="190500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endParaRPr lang="en-US" sz="2800"/>
          </a:p>
        </p:txBody>
      </p:sp>
      <p:sp>
        <p:nvSpPr>
          <p:cNvPr id="177436" name="Line 284"/>
          <p:cNvSpPr>
            <a:spLocks noChangeShapeType="1"/>
          </p:cNvSpPr>
          <p:nvPr/>
        </p:nvSpPr>
        <p:spPr bwMode="auto">
          <a:xfrm flipV="1">
            <a:off x="7287288" y="3939172"/>
            <a:ext cx="1909464" cy="1066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endParaRPr lang="en-US" sz="2800"/>
          </a:p>
        </p:txBody>
      </p:sp>
      <p:sp>
        <p:nvSpPr>
          <p:cNvPr id="177437" name="Line 285"/>
          <p:cNvSpPr>
            <a:spLocks noChangeShapeType="1"/>
          </p:cNvSpPr>
          <p:nvPr/>
        </p:nvSpPr>
        <p:spPr bwMode="auto">
          <a:xfrm>
            <a:off x="7291752" y="2719972"/>
            <a:ext cx="1905000" cy="19050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endParaRPr lang="en-US" sz="2800"/>
          </a:p>
        </p:txBody>
      </p:sp>
      <p:sp>
        <p:nvSpPr>
          <p:cNvPr id="177438" name="Line 286"/>
          <p:cNvSpPr>
            <a:spLocks noChangeShapeType="1"/>
          </p:cNvSpPr>
          <p:nvPr/>
        </p:nvSpPr>
        <p:spPr bwMode="auto">
          <a:xfrm flipV="1">
            <a:off x="7303872" y="4624972"/>
            <a:ext cx="1892880" cy="7620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endParaRPr lang="en-US" sz="2800"/>
          </a:p>
        </p:txBody>
      </p:sp>
      <p:sp>
        <p:nvSpPr>
          <p:cNvPr id="177337" name="Text Box 185"/>
          <p:cNvSpPr txBox="1">
            <a:spLocks noChangeArrowheads="1"/>
          </p:cNvSpPr>
          <p:nvPr/>
        </p:nvSpPr>
        <p:spPr bwMode="auto">
          <a:xfrm>
            <a:off x="5767753" y="4396373"/>
            <a:ext cx="2128659" cy="52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Physical </a:t>
            </a:r>
            <a:r>
              <a:rPr lang="en-US" sz="2800" dirty="0" err="1"/>
              <a:t>Addr</a:t>
            </a:r>
            <a:endParaRPr lang="en-US" sz="2800" dirty="0"/>
          </a:p>
        </p:txBody>
      </p:sp>
      <p:sp>
        <p:nvSpPr>
          <p:cNvPr id="177338" name="Text Box 186"/>
          <p:cNvSpPr txBox="1">
            <a:spLocks noChangeArrowheads="1"/>
          </p:cNvSpPr>
          <p:nvPr/>
        </p:nvSpPr>
        <p:spPr bwMode="auto">
          <a:xfrm>
            <a:off x="3670958" y="4387036"/>
            <a:ext cx="1077345" cy="52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Read?</a:t>
            </a:r>
          </a:p>
        </p:txBody>
      </p:sp>
      <p:sp>
        <p:nvSpPr>
          <p:cNvPr id="177339" name="Text Box 187"/>
          <p:cNvSpPr txBox="1">
            <a:spLocks noChangeArrowheads="1"/>
          </p:cNvSpPr>
          <p:nvPr/>
        </p:nvSpPr>
        <p:spPr bwMode="auto">
          <a:xfrm>
            <a:off x="4748303" y="4378708"/>
            <a:ext cx="1159034" cy="52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Write?</a:t>
            </a:r>
          </a:p>
        </p:txBody>
      </p:sp>
      <p:sp>
        <p:nvSpPr>
          <p:cNvPr id="177342" name="Rectangle 190"/>
          <p:cNvSpPr>
            <a:spLocks noChangeArrowheads="1"/>
          </p:cNvSpPr>
          <p:nvPr/>
        </p:nvSpPr>
        <p:spPr bwMode="auto">
          <a:xfrm>
            <a:off x="3824302" y="4835396"/>
            <a:ext cx="6858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/>
            <a:r>
              <a:rPr lang="en-US" altLang="ko-KR" sz="2800"/>
              <a:t>Yes</a:t>
            </a:r>
            <a:endParaRPr lang="en-US" altLang="ko-KR" sz="2800" dirty="0"/>
          </a:p>
        </p:txBody>
      </p:sp>
      <p:sp>
        <p:nvSpPr>
          <p:cNvPr id="177343" name="Rectangle 191"/>
          <p:cNvSpPr>
            <a:spLocks noChangeArrowheads="1"/>
          </p:cNvSpPr>
          <p:nvPr/>
        </p:nvSpPr>
        <p:spPr bwMode="auto">
          <a:xfrm>
            <a:off x="4896695" y="4835396"/>
            <a:ext cx="6858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/>
            <a:r>
              <a:rPr lang="en-US" altLang="ko-KR" sz="2800"/>
              <a:t>Yes</a:t>
            </a:r>
            <a:endParaRPr lang="en-US" altLang="ko-KR" sz="2800" dirty="0"/>
          </a:p>
        </p:txBody>
      </p:sp>
      <p:sp>
        <p:nvSpPr>
          <p:cNvPr id="177348" name="Rectangle 196"/>
          <p:cNvSpPr>
            <a:spLocks noChangeArrowheads="1"/>
          </p:cNvSpPr>
          <p:nvPr/>
        </p:nvSpPr>
        <p:spPr bwMode="auto">
          <a:xfrm>
            <a:off x="3824302" y="5216396"/>
            <a:ext cx="6858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/>
            <a:r>
              <a:rPr lang="en-US" altLang="ko-KR" sz="2800" b="1">
                <a:solidFill>
                  <a:srgbClr val="C00000"/>
                </a:solidFill>
              </a:rPr>
              <a:t>Yes</a:t>
            </a:r>
            <a:endParaRPr lang="en-US" altLang="ko-KR" sz="2800" b="1" dirty="0">
              <a:solidFill>
                <a:srgbClr val="C00000"/>
              </a:solidFill>
            </a:endParaRPr>
          </a:p>
        </p:txBody>
      </p:sp>
      <p:sp>
        <p:nvSpPr>
          <p:cNvPr id="177349" name="Rectangle 197"/>
          <p:cNvSpPr>
            <a:spLocks noChangeArrowheads="1"/>
          </p:cNvSpPr>
          <p:nvPr/>
        </p:nvSpPr>
        <p:spPr bwMode="auto">
          <a:xfrm>
            <a:off x="4896695" y="5216396"/>
            <a:ext cx="6858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/>
            <a:r>
              <a:rPr lang="en-US" altLang="ko-KR" sz="2800" b="1">
                <a:solidFill>
                  <a:srgbClr val="C00000"/>
                </a:solidFill>
              </a:rPr>
              <a:t>No</a:t>
            </a:r>
            <a:endParaRPr lang="en-US" altLang="ko-KR" sz="2800" b="1" dirty="0">
              <a:solidFill>
                <a:srgbClr val="C00000"/>
              </a:solidFill>
            </a:endParaRPr>
          </a:p>
        </p:txBody>
      </p:sp>
      <p:sp>
        <p:nvSpPr>
          <p:cNvPr id="177354" name="Rectangle 202"/>
          <p:cNvSpPr>
            <a:spLocks noChangeArrowheads="1"/>
          </p:cNvSpPr>
          <p:nvPr/>
        </p:nvSpPr>
        <p:spPr bwMode="auto">
          <a:xfrm>
            <a:off x="3824302" y="5597396"/>
            <a:ext cx="6858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/>
            <a:r>
              <a:rPr lang="en-US" altLang="ko-KR" sz="2800"/>
              <a:t> No</a:t>
            </a:r>
            <a:endParaRPr lang="en-US" altLang="ko-KR" sz="2800" dirty="0"/>
          </a:p>
        </p:txBody>
      </p:sp>
      <p:sp>
        <p:nvSpPr>
          <p:cNvPr id="177355" name="Rectangle 203"/>
          <p:cNvSpPr>
            <a:spLocks noChangeArrowheads="1"/>
          </p:cNvSpPr>
          <p:nvPr/>
        </p:nvSpPr>
        <p:spPr bwMode="auto">
          <a:xfrm>
            <a:off x="4896695" y="5597396"/>
            <a:ext cx="6858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/>
            <a:r>
              <a:rPr lang="en-US" altLang="ko-KR" sz="2800"/>
              <a:t>No</a:t>
            </a:r>
            <a:endParaRPr lang="en-US" altLang="ko-KR" sz="2800" dirty="0"/>
          </a:p>
        </p:txBody>
      </p:sp>
      <p:sp>
        <p:nvSpPr>
          <p:cNvPr id="177362" name="Rectangle 210"/>
          <p:cNvSpPr>
            <a:spLocks noChangeArrowheads="1"/>
          </p:cNvSpPr>
          <p:nvPr/>
        </p:nvSpPr>
        <p:spPr bwMode="auto">
          <a:xfrm>
            <a:off x="4052903" y="5902197"/>
            <a:ext cx="246063" cy="73866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sz="2800"/>
              <a:t>•</a:t>
            </a:r>
          </a:p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sz="2800"/>
              <a:t>•</a:t>
            </a:r>
          </a:p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sz="2800"/>
              <a:t>•</a:t>
            </a:r>
          </a:p>
        </p:txBody>
      </p:sp>
      <p:sp>
        <p:nvSpPr>
          <p:cNvPr id="177363" name="Rectangle 211"/>
          <p:cNvSpPr>
            <a:spLocks noChangeArrowheads="1"/>
          </p:cNvSpPr>
          <p:nvPr/>
        </p:nvSpPr>
        <p:spPr bwMode="auto">
          <a:xfrm>
            <a:off x="5125296" y="5902197"/>
            <a:ext cx="246063" cy="73866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sz="2800"/>
              <a:t>•</a:t>
            </a:r>
          </a:p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sz="2800"/>
              <a:t>•</a:t>
            </a:r>
          </a:p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sz="2800"/>
              <a:t>•</a:t>
            </a:r>
          </a:p>
        </p:txBody>
      </p:sp>
      <p:grpSp>
        <p:nvGrpSpPr>
          <p:cNvPr id="4" name="Group 288"/>
          <p:cNvGrpSpPr>
            <a:grpSpLocks/>
          </p:cNvGrpSpPr>
          <p:nvPr/>
        </p:nvGrpSpPr>
        <p:grpSpPr bwMode="auto">
          <a:xfrm>
            <a:off x="2719338" y="4582350"/>
            <a:ext cx="933810" cy="1282701"/>
            <a:chOff x="1440" y="1632"/>
            <a:chExt cx="533" cy="808"/>
          </a:xfrm>
        </p:grpSpPr>
        <p:sp>
          <p:nvSpPr>
            <p:cNvPr id="177441" name="Text Box 289"/>
            <p:cNvSpPr txBox="1">
              <a:spLocks noChangeArrowheads="1"/>
            </p:cNvSpPr>
            <p:nvPr/>
          </p:nvSpPr>
          <p:spPr bwMode="auto">
            <a:xfrm>
              <a:off x="1440" y="1632"/>
              <a:ext cx="533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800" dirty="0"/>
                <a:t>VP 0:</a:t>
              </a:r>
            </a:p>
          </p:txBody>
        </p:sp>
        <p:sp>
          <p:nvSpPr>
            <p:cNvPr id="177442" name="Text Box 290"/>
            <p:cNvSpPr txBox="1">
              <a:spLocks noChangeArrowheads="1"/>
            </p:cNvSpPr>
            <p:nvPr/>
          </p:nvSpPr>
          <p:spPr bwMode="auto">
            <a:xfrm>
              <a:off x="1440" y="1872"/>
              <a:ext cx="533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800"/>
                <a:t>VP 1:</a:t>
              </a:r>
            </a:p>
          </p:txBody>
        </p:sp>
        <p:sp>
          <p:nvSpPr>
            <p:cNvPr id="177443" name="Text Box 291"/>
            <p:cNvSpPr txBox="1">
              <a:spLocks noChangeArrowheads="1"/>
            </p:cNvSpPr>
            <p:nvPr/>
          </p:nvSpPr>
          <p:spPr bwMode="auto">
            <a:xfrm>
              <a:off x="1440" y="2112"/>
              <a:ext cx="533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800"/>
                <a:t>VP 2: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91" name="제목 1"/>
          <p:cNvSpPr txBox="1">
            <a:spLocks/>
          </p:cNvSpPr>
          <p:nvPr/>
        </p:nvSpPr>
        <p:spPr>
          <a:xfrm>
            <a:off x="612000" y="180000"/>
            <a:ext cx="10972800" cy="56422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Motivation #3: Protection</a:t>
            </a:r>
            <a:endParaRPr lang="ko-KR" altLang="en-US" dirty="0">
              <a:latin typeface="+mn-lt"/>
            </a:endParaRPr>
          </a:p>
        </p:txBody>
      </p:sp>
      <p:sp>
        <p:nvSpPr>
          <p:cNvPr id="177296" name="Rectangle 144"/>
          <p:cNvSpPr>
            <a:spLocks noChangeArrowheads="1"/>
          </p:cNvSpPr>
          <p:nvPr/>
        </p:nvSpPr>
        <p:spPr bwMode="auto">
          <a:xfrm>
            <a:off x="5876809" y="2567572"/>
            <a:ext cx="1524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/>
            <a:r>
              <a:rPr lang="en-US" altLang="ko-KR" sz="2800" b="1">
                <a:solidFill>
                  <a:srgbClr val="C00000"/>
                </a:solidFill>
              </a:rPr>
              <a:t> PP 9</a:t>
            </a:r>
            <a:endParaRPr lang="en-US" sz="2800"/>
          </a:p>
        </p:txBody>
      </p:sp>
      <p:sp>
        <p:nvSpPr>
          <p:cNvPr id="177311" name="Rectangle 159"/>
          <p:cNvSpPr>
            <a:spLocks noChangeArrowheads="1"/>
          </p:cNvSpPr>
          <p:nvPr/>
        </p:nvSpPr>
        <p:spPr bwMode="auto">
          <a:xfrm>
            <a:off x="5876809" y="2948572"/>
            <a:ext cx="1524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/>
            <a:r>
              <a:rPr lang="en-US" altLang="ko-KR" sz="2800"/>
              <a:t> PP 4</a:t>
            </a:r>
            <a:endParaRPr lang="en-US" sz="2800"/>
          </a:p>
        </p:txBody>
      </p:sp>
      <p:sp>
        <p:nvSpPr>
          <p:cNvPr id="177319" name="Rectangle 167"/>
          <p:cNvSpPr>
            <a:spLocks noChangeArrowheads="1"/>
          </p:cNvSpPr>
          <p:nvPr/>
        </p:nvSpPr>
        <p:spPr bwMode="auto">
          <a:xfrm>
            <a:off x="5876809" y="3329572"/>
            <a:ext cx="1524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/>
            <a:r>
              <a:rPr lang="en-US" altLang="ko-KR" sz="2800"/>
              <a:t>XXXXXXX</a:t>
            </a:r>
            <a:endParaRPr lang="en-US" altLang="ko-KR" sz="2800" dirty="0"/>
          </a:p>
        </p:txBody>
      </p:sp>
      <p:sp>
        <p:nvSpPr>
          <p:cNvPr id="177329" name="Rectangle 177"/>
          <p:cNvSpPr>
            <a:spLocks noChangeArrowheads="1"/>
          </p:cNvSpPr>
          <p:nvPr/>
        </p:nvSpPr>
        <p:spPr bwMode="auto">
          <a:xfrm>
            <a:off x="6486410" y="3634373"/>
            <a:ext cx="246063" cy="73866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sz="2800"/>
              <a:t>•</a:t>
            </a:r>
          </a:p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sz="2800"/>
              <a:t>•</a:t>
            </a:r>
          </a:p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sz="2800"/>
              <a:t>•</a:t>
            </a:r>
          </a:p>
        </p:txBody>
      </p:sp>
      <p:sp>
        <p:nvSpPr>
          <p:cNvPr id="177340" name="Rectangle 188"/>
          <p:cNvSpPr>
            <a:spLocks noChangeArrowheads="1"/>
          </p:cNvSpPr>
          <p:nvPr/>
        </p:nvSpPr>
        <p:spPr bwMode="auto">
          <a:xfrm>
            <a:off x="5876809" y="4835396"/>
            <a:ext cx="1524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/>
            <a:r>
              <a:rPr lang="en-US" altLang="ko-KR" sz="2800"/>
              <a:t> PP 6</a:t>
            </a:r>
            <a:endParaRPr lang="en-US" sz="2800"/>
          </a:p>
        </p:txBody>
      </p:sp>
      <p:sp>
        <p:nvSpPr>
          <p:cNvPr id="177346" name="Rectangle 194"/>
          <p:cNvSpPr>
            <a:spLocks noChangeArrowheads="1"/>
          </p:cNvSpPr>
          <p:nvPr/>
        </p:nvSpPr>
        <p:spPr bwMode="auto">
          <a:xfrm>
            <a:off x="5876809" y="5216396"/>
            <a:ext cx="1524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/>
            <a:r>
              <a:rPr lang="en-US" altLang="ko-KR" sz="2800" b="1">
                <a:solidFill>
                  <a:srgbClr val="C00000"/>
                </a:solidFill>
              </a:rPr>
              <a:t> PP 9</a:t>
            </a:r>
            <a:endParaRPr lang="en-US" sz="2800"/>
          </a:p>
        </p:txBody>
      </p:sp>
      <p:sp>
        <p:nvSpPr>
          <p:cNvPr id="177352" name="Rectangle 200"/>
          <p:cNvSpPr>
            <a:spLocks noChangeArrowheads="1"/>
          </p:cNvSpPr>
          <p:nvPr/>
        </p:nvSpPr>
        <p:spPr bwMode="auto">
          <a:xfrm>
            <a:off x="5876809" y="5597396"/>
            <a:ext cx="15240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/>
            <a:r>
              <a:rPr lang="en-US" altLang="ko-KR" sz="2800"/>
              <a:t>XXXXXXX</a:t>
            </a:r>
            <a:endParaRPr lang="en-US" altLang="ko-KR" sz="2800" dirty="0"/>
          </a:p>
        </p:txBody>
      </p:sp>
      <p:sp>
        <p:nvSpPr>
          <p:cNvPr id="177364" name="Rectangle 212"/>
          <p:cNvSpPr>
            <a:spLocks noChangeArrowheads="1"/>
          </p:cNvSpPr>
          <p:nvPr/>
        </p:nvSpPr>
        <p:spPr bwMode="auto">
          <a:xfrm>
            <a:off x="6486410" y="5902197"/>
            <a:ext cx="246063" cy="73866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sz="2800"/>
              <a:t>•</a:t>
            </a:r>
          </a:p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sz="2800"/>
              <a:t>•</a:t>
            </a:r>
          </a:p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sz="2800"/>
              <a:t>•</a:t>
            </a:r>
          </a:p>
        </p:txBody>
      </p:sp>
    </p:spTree>
    <p:extLst>
      <p:ext uri="{BB962C8B-B14F-4D97-AF65-F5344CB8AC3E}">
        <p14:creationId xmlns:p14="http://schemas.microsoft.com/office/powerpoint/2010/main" val="383871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826737" y="1535588"/>
            <a:ext cx="10782168" cy="2731004"/>
          </a:xfrm>
        </p:spPr>
        <p:txBody>
          <a:bodyPr/>
          <a:lstStyle/>
          <a:p>
            <a:r>
              <a:rPr lang="en-US" altLang="ko-KR" sz="3000" dirty="0"/>
              <a:t>If DRAM was to be organized similar to an SRAM cache, </a:t>
            </a:r>
            <a:br>
              <a:rPr lang="en-US" altLang="ko-KR" sz="3000" dirty="0"/>
            </a:br>
            <a:r>
              <a:rPr lang="en-US" altLang="ko-KR" sz="3000" dirty="0"/>
              <a:t>how would we set the following design parameters?</a:t>
            </a:r>
          </a:p>
          <a:p>
            <a:pPr lvl="1"/>
            <a:r>
              <a:rPr lang="en-US" altLang="ko-KR" sz="2800" dirty="0"/>
              <a:t>Line size?</a:t>
            </a:r>
          </a:p>
          <a:p>
            <a:pPr lvl="1"/>
            <a:r>
              <a:rPr lang="en-US" altLang="ko-KR" sz="2800" dirty="0"/>
              <a:t>Associativity?</a:t>
            </a:r>
          </a:p>
          <a:p>
            <a:pPr lvl="1"/>
            <a:r>
              <a:rPr lang="en-US" altLang="ko-KR" sz="2800" dirty="0"/>
              <a:t>Replacement policy (if associative)?</a:t>
            </a:r>
          </a:p>
          <a:p>
            <a:pPr lvl="1"/>
            <a:r>
              <a:rPr lang="en-US" altLang="ko-KR" sz="2800" dirty="0"/>
              <a:t>Write through or write back?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843539" y="4287643"/>
            <a:ext cx="10782168" cy="2315506"/>
          </a:xfrm>
        </p:spPr>
        <p:txBody>
          <a:bodyPr/>
          <a:lstStyle/>
          <a:p>
            <a:r>
              <a:rPr lang="en-US" altLang="ko-KR" sz="3000" dirty="0"/>
              <a:t>What would the impact of these choices be on:</a:t>
            </a:r>
          </a:p>
          <a:p>
            <a:pPr lvl="1"/>
            <a:r>
              <a:rPr lang="en-US" altLang="ko-KR" sz="2800" dirty="0"/>
              <a:t>miss rate</a:t>
            </a:r>
          </a:p>
          <a:p>
            <a:pPr lvl="1"/>
            <a:r>
              <a:rPr lang="en-US" altLang="ko-KR" sz="2800" dirty="0"/>
              <a:t>hit time</a:t>
            </a:r>
          </a:p>
          <a:p>
            <a:pPr lvl="1"/>
            <a:r>
              <a:rPr lang="en-US" altLang="ko-KR" sz="2800" dirty="0"/>
              <a:t>miss latency</a:t>
            </a:r>
          </a:p>
          <a:p>
            <a:pPr lvl="1"/>
            <a:r>
              <a:rPr lang="en-US" altLang="ko-KR" sz="2800" dirty="0"/>
              <a:t>tag overhead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9076950" y="6563667"/>
            <a:ext cx="2743200" cy="216000"/>
          </a:xfrm>
          <a:prstGeom prst="rect">
            <a:avLst/>
          </a:prstGeom>
        </p:spPr>
        <p:txBody>
          <a:bodyPr/>
          <a:lstStyle/>
          <a:p>
            <a:pPr algn="r"/>
            <a:fld id="{5BC373C5-40C0-4198-9E06-0924FC79B413}" type="slidenum">
              <a:rPr lang="ko-KR" altLang="en-US" sz="1400" b="1" smtClean="0"/>
              <a:pPr algn="r"/>
              <a:t>19</a:t>
            </a:fld>
            <a:endParaRPr lang="ko-KR" altLang="en-US" sz="1400" b="1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12000" y="180000"/>
            <a:ext cx="10972800" cy="56422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Assignments: Impact </a:t>
            </a:r>
            <a:r>
              <a:rPr lang="en-US" altLang="ko-KR" dirty="0"/>
              <a:t>of These Properties on </a:t>
            </a:r>
            <a:r>
              <a:rPr lang="en-US" altLang="ko-KR" dirty="0" smtClean="0"/>
              <a:t>Design?</a:t>
            </a:r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 rot="5400000">
            <a:off x="627855" y="4398365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/>
        </p:nvSpPr>
        <p:spPr>
          <a:xfrm rot="5400000">
            <a:off x="586948" y="1653852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82534" y="145240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13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75" y="187867"/>
            <a:ext cx="10515600" cy="1325563"/>
          </a:xfrm>
        </p:spPr>
        <p:txBody>
          <a:bodyPr/>
          <a:lstStyle/>
          <a:p>
            <a:r>
              <a:rPr lang="en-US" smtClean="0"/>
              <a:t>Where are we and where to?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dirty="0" smtClean="0"/>
              <a:t>Assembly Language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dirty="0" smtClean="0"/>
              <a:t>Simple Processor Design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dirty="0" smtClean="0"/>
              <a:t>Pipelined Processor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Bypasses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Branch Prediction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Out-of-order Scheduling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dirty="0" smtClean="0">
                <a:solidFill>
                  <a:srgbClr val="FF0000"/>
                </a:solidFill>
              </a:rPr>
              <a:t>Memory Hierarchy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Direct-mapped Cache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Set-associative Cache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Cache Parameters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251840" y="6561834"/>
            <a:ext cx="589856" cy="365125"/>
          </a:xfrm>
          <a:prstGeom prst="rect">
            <a:avLst/>
          </a:prstGeom>
        </p:spPr>
        <p:txBody>
          <a:bodyPr/>
          <a:lstStyle/>
          <a:p>
            <a:fld id="{A36AEEF3-902E-4072-B881-9649E0D3784F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5" name="그룹 4"/>
          <p:cNvGrpSpPr/>
          <p:nvPr/>
        </p:nvGrpSpPr>
        <p:grpSpPr>
          <a:xfrm>
            <a:off x="5225505" y="878261"/>
            <a:ext cx="6026335" cy="5683573"/>
            <a:chOff x="1628698" y="755184"/>
            <a:chExt cx="6420827" cy="609066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9095" y="859058"/>
              <a:ext cx="5425910" cy="598679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819262" y="3240290"/>
              <a:ext cx="9621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Input</a:t>
              </a:r>
              <a:endParaRPr lang="ko-KR" alt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19701" y="5616652"/>
              <a:ext cx="12298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Output</a:t>
              </a:r>
              <a:endParaRPr lang="ko-KR" alt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85457" y="1883352"/>
              <a:ext cx="14833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Interface</a:t>
              </a:r>
              <a:endParaRPr lang="ko-KR" altLang="en-US" sz="2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01460" y="2809003"/>
              <a:ext cx="16491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Computer</a:t>
              </a:r>
              <a:endParaRPr lang="ko-KR" altLang="en-US" sz="2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46238" y="4900332"/>
              <a:ext cx="1528175" cy="52322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800"/>
              </a:lvl1pPr>
            </a:lstStyle>
            <a:p>
              <a:r>
                <a:rPr lang="en-US" altLang="ko-KR" dirty="0" err="1"/>
                <a:t>Datapath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20264" y="6078532"/>
              <a:ext cx="16055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Processor</a:t>
              </a:r>
              <a:endParaRPr lang="ko-KR" altLang="en-US" sz="2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83794" y="6078532"/>
              <a:ext cx="14351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Memory</a:t>
              </a:r>
              <a:endParaRPr lang="ko-KR" altLang="en-US" sz="2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28698" y="3528986"/>
              <a:ext cx="1260794" cy="52322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Control</a:t>
              </a:r>
              <a:endParaRPr lang="ko-KR" altLang="en-US" sz="2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81108" y="755184"/>
              <a:ext cx="15071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Compiler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031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</p:spPr>
        <p:txBody>
          <a:bodyPr/>
          <a:lstStyle/>
          <a:p>
            <a:r>
              <a:rPr kumimoji="1" lang="en-US" altLang="ko-KR" dirty="0" smtClean="0"/>
              <a:t>Virtual Memory Motivation 1: DRAM as a Cache for DISK</a:t>
            </a:r>
            <a:endParaRPr kumimoji="1"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Summary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867930"/>
          </a:xfrm>
        </p:spPr>
        <p:txBody>
          <a:bodyPr/>
          <a:lstStyle/>
          <a:p>
            <a:r>
              <a:rPr kumimoji="1" lang="en-US" altLang="ko-KR" dirty="0" smtClean="0"/>
              <a:t>Virtual Memory Motivation 2: Memory Management – </a:t>
            </a:r>
            <a:r>
              <a:rPr kumimoji="1" lang="en-US" altLang="ko-KR" dirty="0" err="1" smtClean="0"/>
              <a:t>i</a:t>
            </a:r>
            <a:r>
              <a:rPr kumimoji="1" lang="en-US" altLang="ko-KR" dirty="0" smtClean="0"/>
              <a:t>) Memory Sharing among Multiple Programs, ii) Memory Protections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b="1" dirty="0" smtClean="0"/>
              <a:t>Next: Virtual </a:t>
            </a:r>
            <a:r>
              <a:rPr kumimoji="1" lang="en-US" altLang="ko-KR" b="1" dirty="0" smtClean="0"/>
              <a:t>Address Translation and TLB</a:t>
            </a:r>
            <a:endParaRPr kumimoji="1" lang="ko-KR" altLang="en-US" b="1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5BC373C5-40C0-4198-9E06-0924FC79B413}" type="slidenum">
              <a:rPr lang="ko-KR" altLang="en-US" sz="1400" b="1" smtClean="0"/>
              <a:pPr algn="r"/>
              <a:t>20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2352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15" name="내용 개체 틀 4"/>
          <p:cNvSpPr txBox="1">
            <a:spLocks/>
          </p:cNvSpPr>
          <p:nvPr/>
        </p:nvSpPr>
        <p:spPr>
          <a:xfrm>
            <a:off x="608135" y="2025651"/>
            <a:ext cx="11687907" cy="41275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kumimoji="1" lang="en-US" altLang="ko-KR" dirty="0" smtClean="0"/>
              <a:t>Use DRAM as a Cache for DISK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dirty="0" smtClean="0"/>
              <a:t>Memory Management – </a:t>
            </a:r>
            <a:r>
              <a:rPr kumimoji="1" lang="en-US" altLang="ko-KR" dirty="0" err="1" smtClean="0"/>
              <a:t>i</a:t>
            </a:r>
            <a:r>
              <a:rPr kumimoji="1" lang="en-US" altLang="ko-KR" dirty="0" smtClean="0"/>
              <a:t>) Memory Sharing among Multiple Programs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dirty="0" smtClean="0"/>
              <a:t>Memory Management – ii) Memory Protections </a:t>
            </a:r>
            <a:endParaRPr kumimoji="1" lang="en-US" altLang="ko-KR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9076950" y="6563667"/>
            <a:ext cx="2743200" cy="216000"/>
          </a:xfrm>
          <a:prstGeom prst="rect">
            <a:avLst/>
          </a:prstGeom>
        </p:spPr>
        <p:txBody>
          <a:bodyPr/>
          <a:lstStyle/>
          <a:p>
            <a:pPr algn="r"/>
            <a:fld id="{5BC373C5-40C0-4198-9E06-0924FC79B413}" type="slidenum">
              <a:rPr lang="ko-KR" altLang="en-US" sz="1400" b="1" smtClean="0"/>
              <a:pPr algn="r"/>
              <a:t>3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0178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 of Virtual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3000" dirty="0"/>
              <a:t>Use DRAM as a Cache for Disk</a:t>
            </a:r>
          </a:p>
          <a:p>
            <a:pPr lvl="1"/>
            <a:r>
              <a:rPr lang="en-US" altLang="ko-KR" sz="2800" dirty="0"/>
              <a:t>To allow a single user program to exceed the size of primary memory</a:t>
            </a:r>
          </a:p>
          <a:p>
            <a:pPr lvl="1"/>
            <a:r>
              <a:rPr lang="en-US" altLang="ko-KR" sz="2800" dirty="0"/>
              <a:t>Making it fit into primary memory was up to the programmer</a:t>
            </a:r>
          </a:p>
          <a:p>
            <a:pPr lvl="1"/>
            <a:r>
              <a:rPr lang="en-US" altLang="ko-KR" sz="2800" dirty="0"/>
              <a:t>Automatically manage two levels of the memory hierarchy represented by main memory and secondary storage</a:t>
            </a:r>
          </a:p>
          <a:p>
            <a:r>
              <a:rPr lang="en-US" altLang="ko-KR" sz="3000" dirty="0"/>
              <a:t>Memory Management</a:t>
            </a:r>
          </a:p>
          <a:p>
            <a:pPr lvl="1"/>
            <a:r>
              <a:rPr lang="en-US" altLang="ko-KR" sz="2800" dirty="0"/>
              <a:t>To allow efficient and safe sharing of memory among multiple programs</a:t>
            </a:r>
          </a:p>
          <a:p>
            <a:pPr lvl="2"/>
            <a:r>
              <a:rPr lang="en-US" altLang="ko-KR" sz="2800" dirty="0"/>
              <a:t>(</a:t>
            </a:r>
            <a:r>
              <a:rPr lang="en-US" altLang="ko-KR" sz="2800" dirty="0" err="1"/>
              <a:t>eg</a:t>
            </a:r>
            <a:r>
              <a:rPr lang="en-US" altLang="ko-KR" sz="2800" dirty="0"/>
              <a:t>) the memory needed by multiple virtual machines for cloud computing</a:t>
            </a:r>
          </a:p>
          <a:p>
            <a:pPr lvl="1"/>
            <a:r>
              <a:rPr lang="en-US" altLang="ko-KR" sz="2800" dirty="0"/>
              <a:t>Implement the translation of a program’s address space to physical addresses 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9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782339" y="2408846"/>
            <a:ext cx="6627392" cy="646331"/>
          </a:xfrm>
        </p:spPr>
        <p:txBody>
          <a:bodyPr/>
          <a:lstStyle/>
          <a:p>
            <a:r>
              <a:rPr kumimoji="1" lang="en-US" altLang="ko-KR" dirty="0" smtClean="0"/>
              <a:t>Use DRAM as a Cache for DISK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2492990" cy="487313"/>
          </a:xfrm>
        </p:spPr>
        <p:txBody>
          <a:bodyPr/>
          <a:lstStyle/>
          <a:p>
            <a:r>
              <a:rPr lang="en-US" altLang="ko-KR" dirty="0" smtClean="0"/>
              <a:t>Virtual Memory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39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"/>
          <p:cNvSpPr>
            <a:spLocks noGrp="1" noChangeArrowheads="1"/>
          </p:cNvSpPr>
          <p:nvPr>
            <p:ph idx="1"/>
          </p:nvPr>
        </p:nvSpPr>
        <p:spPr>
          <a:xfrm>
            <a:off x="495301" y="1018382"/>
            <a:ext cx="10972800" cy="5001419"/>
          </a:xfrm>
        </p:spPr>
        <p:txBody>
          <a:bodyPr/>
          <a:lstStyle/>
          <a:p>
            <a:pPr algn="l"/>
            <a:r>
              <a:rPr lang="en-US" sz="3000" dirty="0"/>
              <a:t>The full address space is quite large:</a:t>
            </a:r>
          </a:p>
          <a:p>
            <a:pPr lvl="1" algn="l"/>
            <a:r>
              <a:rPr lang="en-US" sz="2800" dirty="0"/>
              <a:t> 32-bit addresses: ~4,000,000,000 (4 billion) bytes</a:t>
            </a:r>
          </a:p>
          <a:p>
            <a:pPr lvl="1" algn="l"/>
            <a:r>
              <a:rPr lang="en-US" sz="2800" dirty="0"/>
              <a:t> 64-bit addresses: ~16,000,000,000,000,000,000 (16 quintillion) bytes</a:t>
            </a:r>
          </a:p>
          <a:p>
            <a:pPr algn="l"/>
            <a:r>
              <a:rPr lang="en-US" sz="3000" dirty="0"/>
              <a:t>Disk storage is ~30X cheaper than DRAM storage</a:t>
            </a:r>
          </a:p>
          <a:p>
            <a:pPr lvl="1" algn="l"/>
            <a:r>
              <a:rPr lang="en-US" dirty="0"/>
              <a:t> </a:t>
            </a:r>
            <a:r>
              <a:rPr lang="en-US" sz="2800" dirty="0"/>
              <a:t>8 GB of DRAM:   ~ $12,000</a:t>
            </a:r>
          </a:p>
          <a:p>
            <a:pPr lvl="1" algn="l"/>
            <a:r>
              <a:rPr lang="en-US" sz="2800" dirty="0"/>
              <a:t> 8 GB of disk:        ~  $400</a:t>
            </a:r>
          </a:p>
          <a:p>
            <a:pPr algn="l"/>
            <a:r>
              <a:rPr lang="en-US" dirty="0"/>
              <a:t>To access large amounts of data in a cost-effective manner,</a:t>
            </a:r>
            <a:br>
              <a:rPr lang="en-US" dirty="0"/>
            </a:br>
            <a:r>
              <a:rPr lang="en-US" dirty="0"/>
              <a:t> the bulk of the data must be stored on disk</a:t>
            </a:r>
          </a:p>
        </p:txBody>
      </p:sp>
      <p:sp>
        <p:nvSpPr>
          <p:cNvPr id="164887" name="Line 23"/>
          <p:cNvSpPr>
            <a:spLocks noChangeShapeType="1"/>
          </p:cNvSpPr>
          <p:nvPr/>
        </p:nvSpPr>
        <p:spPr bwMode="auto">
          <a:xfrm>
            <a:off x="7315200" y="4943476"/>
            <a:ext cx="0" cy="1076325"/>
          </a:xfrm>
          <a:prstGeom prst="line">
            <a:avLst/>
          </a:prstGeom>
          <a:noFill/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88" name="Line 24"/>
          <p:cNvSpPr>
            <a:spLocks noChangeShapeType="1"/>
          </p:cNvSpPr>
          <p:nvPr/>
        </p:nvSpPr>
        <p:spPr bwMode="auto">
          <a:xfrm>
            <a:off x="9439275" y="4943476"/>
            <a:ext cx="0" cy="1076325"/>
          </a:xfrm>
          <a:prstGeom prst="line">
            <a:avLst/>
          </a:prstGeom>
          <a:noFill/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5118994" y="4475048"/>
            <a:ext cx="6827838" cy="1987551"/>
            <a:chOff x="541" y="2929"/>
            <a:chExt cx="4301" cy="1252"/>
          </a:xfrm>
        </p:grpSpPr>
        <p:grpSp>
          <p:nvGrpSpPr>
            <p:cNvPr id="3" name="Group 43"/>
            <p:cNvGrpSpPr>
              <a:grpSpLocks/>
            </p:cNvGrpSpPr>
            <p:nvPr/>
          </p:nvGrpSpPr>
          <p:grpSpPr bwMode="auto">
            <a:xfrm>
              <a:off x="3456" y="2929"/>
              <a:ext cx="1386" cy="1252"/>
              <a:chOff x="3552" y="2929"/>
              <a:chExt cx="1386" cy="1252"/>
            </a:xfrm>
          </p:grpSpPr>
          <p:grpSp>
            <p:nvGrpSpPr>
              <p:cNvPr id="4" name="Group 26"/>
              <p:cNvGrpSpPr>
                <a:grpSpLocks/>
              </p:cNvGrpSpPr>
              <p:nvPr/>
            </p:nvGrpSpPr>
            <p:grpSpPr bwMode="auto">
              <a:xfrm>
                <a:off x="3600" y="2976"/>
                <a:ext cx="1338" cy="950"/>
                <a:chOff x="3648" y="2993"/>
                <a:chExt cx="1338" cy="950"/>
              </a:xfrm>
            </p:grpSpPr>
            <p:sp>
              <p:nvSpPr>
                <p:cNvPr id="164885" name="Rectangle 21"/>
                <p:cNvSpPr>
                  <a:spLocks noChangeArrowheads="1"/>
                </p:cNvSpPr>
                <p:nvPr/>
              </p:nvSpPr>
              <p:spPr bwMode="auto">
                <a:xfrm>
                  <a:off x="3648" y="3120"/>
                  <a:ext cx="1338" cy="672"/>
                </a:xfrm>
                <a:prstGeom prst="rect">
                  <a:avLst/>
                </a:prstGeom>
                <a:solidFill>
                  <a:schemeClr val="folHlink"/>
                </a:solidFill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64886" name="Oval 22"/>
                <p:cNvSpPr>
                  <a:spLocks noChangeArrowheads="1"/>
                </p:cNvSpPr>
                <p:nvPr/>
              </p:nvSpPr>
              <p:spPr bwMode="auto">
                <a:xfrm>
                  <a:off x="3648" y="2993"/>
                  <a:ext cx="1338" cy="215"/>
                </a:xfrm>
                <a:prstGeom prst="ellipse">
                  <a:avLst/>
                </a:prstGeom>
                <a:solidFill>
                  <a:schemeClr val="folHlink"/>
                </a:solidFill>
                <a:ln w="1905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164889" name="Freeform 25"/>
                <p:cNvSpPr>
                  <a:spLocks/>
                </p:cNvSpPr>
                <p:nvPr/>
              </p:nvSpPr>
              <p:spPr bwMode="auto">
                <a:xfrm>
                  <a:off x="3648" y="3792"/>
                  <a:ext cx="1338" cy="15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0" y="60"/>
                    </a:cxn>
                    <a:cxn ang="0">
                      <a:pos x="414" y="84"/>
                    </a:cxn>
                    <a:cxn ang="0">
                      <a:pos x="678" y="60"/>
                    </a:cxn>
                    <a:cxn ang="0">
                      <a:pos x="816" y="0"/>
                    </a:cxn>
                  </a:cxnLst>
                  <a:rect l="0" t="0" r="r" b="b"/>
                  <a:pathLst>
                    <a:path w="816" h="84">
                      <a:moveTo>
                        <a:pt x="0" y="0"/>
                      </a:moveTo>
                      <a:cubicBezTo>
                        <a:pt x="25" y="10"/>
                        <a:pt x="81" y="46"/>
                        <a:pt x="150" y="60"/>
                      </a:cubicBezTo>
                      <a:cubicBezTo>
                        <a:pt x="219" y="74"/>
                        <a:pt x="326" y="84"/>
                        <a:pt x="414" y="84"/>
                      </a:cubicBezTo>
                      <a:cubicBezTo>
                        <a:pt x="502" y="84"/>
                        <a:pt x="611" y="74"/>
                        <a:pt x="678" y="60"/>
                      </a:cubicBezTo>
                      <a:cubicBezTo>
                        <a:pt x="745" y="46"/>
                        <a:pt x="787" y="12"/>
                        <a:pt x="816" y="0"/>
                      </a:cubicBezTo>
                    </a:path>
                  </a:pathLst>
                </a:custGeom>
                <a:solidFill>
                  <a:schemeClr val="folHlink"/>
                </a:solidFill>
                <a:ln w="19050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</p:grpSp>
          <p:grpSp>
            <p:nvGrpSpPr>
              <p:cNvPr id="5" name="Group 42"/>
              <p:cNvGrpSpPr>
                <a:grpSpLocks/>
              </p:cNvGrpSpPr>
              <p:nvPr/>
            </p:nvGrpSpPr>
            <p:grpSpPr bwMode="auto">
              <a:xfrm>
                <a:off x="3552" y="2929"/>
                <a:ext cx="1341" cy="1252"/>
                <a:chOff x="3552" y="2929"/>
                <a:chExt cx="1341" cy="1252"/>
              </a:xfrm>
            </p:grpSpPr>
            <p:grpSp>
              <p:nvGrpSpPr>
                <p:cNvPr id="6" name="Group 16"/>
                <p:cNvGrpSpPr>
                  <a:grpSpLocks/>
                </p:cNvGrpSpPr>
                <p:nvPr/>
              </p:nvGrpSpPr>
              <p:grpSpPr bwMode="auto">
                <a:xfrm>
                  <a:off x="3552" y="2929"/>
                  <a:ext cx="1341" cy="918"/>
                  <a:chOff x="3312" y="2977"/>
                  <a:chExt cx="1341" cy="918"/>
                </a:xfrm>
              </p:grpSpPr>
              <p:sp>
                <p:nvSpPr>
                  <p:cNvPr id="164869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04"/>
                    <a:ext cx="1338" cy="64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64870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3315" y="2977"/>
                    <a:ext cx="1338" cy="215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64871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3312" y="3066"/>
                    <a:ext cx="0" cy="67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64872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4650" y="3066"/>
                    <a:ext cx="0" cy="67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  <p:sp>
                <p:nvSpPr>
                  <p:cNvPr id="164873" name="Freeform 9"/>
                  <p:cNvSpPr>
                    <a:spLocks/>
                  </p:cNvSpPr>
                  <p:nvPr/>
                </p:nvSpPr>
                <p:spPr bwMode="auto">
                  <a:xfrm>
                    <a:off x="3312" y="3744"/>
                    <a:ext cx="1338" cy="15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50" y="60"/>
                      </a:cxn>
                      <a:cxn ang="0">
                        <a:pos x="414" y="84"/>
                      </a:cxn>
                      <a:cxn ang="0">
                        <a:pos x="678" y="60"/>
                      </a:cxn>
                      <a:cxn ang="0">
                        <a:pos x="816" y="0"/>
                      </a:cxn>
                    </a:cxnLst>
                    <a:rect l="0" t="0" r="r" b="b"/>
                    <a:pathLst>
                      <a:path w="816" h="84">
                        <a:moveTo>
                          <a:pt x="0" y="0"/>
                        </a:moveTo>
                        <a:cubicBezTo>
                          <a:pt x="25" y="10"/>
                          <a:pt x="81" y="46"/>
                          <a:pt x="150" y="60"/>
                        </a:cubicBezTo>
                        <a:cubicBezTo>
                          <a:pt x="219" y="74"/>
                          <a:pt x="326" y="84"/>
                          <a:pt x="414" y="84"/>
                        </a:cubicBezTo>
                        <a:cubicBezTo>
                          <a:pt x="502" y="84"/>
                          <a:pt x="611" y="74"/>
                          <a:pt x="678" y="60"/>
                        </a:cubicBezTo>
                        <a:cubicBezTo>
                          <a:pt x="745" y="46"/>
                          <a:pt x="787" y="12"/>
                          <a:pt x="816" y="0"/>
                        </a:cubicBezTo>
                      </a:path>
                    </a:pathLst>
                  </a:custGeom>
                  <a:solidFill>
                    <a:schemeClr val="accent2"/>
                  </a:solidFill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 sz="2800"/>
                  </a:p>
                </p:txBody>
              </p:sp>
            </p:grpSp>
            <p:sp>
              <p:nvSpPr>
                <p:cNvPr id="16487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601" y="3851"/>
                  <a:ext cx="1234" cy="33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sz="2800" dirty="0"/>
                    <a:t>8 GB: ~$400</a:t>
                  </a:r>
                </a:p>
              </p:txBody>
            </p:sp>
          </p:grpSp>
        </p:grp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2208" y="3024"/>
              <a:ext cx="768" cy="768"/>
              <a:chOff x="2544" y="3024"/>
              <a:chExt cx="672" cy="672"/>
            </a:xfrm>
          </p:grpSpPr>
          <p:sp>
            <p:nvSpPr>
              <p:cNvPr id="164883" name="Rectangle 19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624" cy="624"/>
              </a:xfrm>
              <a:prstGeom prst="rect">
                <a:avLst/>
              </a:prstGeom>
              <a:solidFill>
                <a:schemeClr val="folHlink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endParaRPr lang="en-US" sz="2800"/>
              </a:p>
            </p:txBody>
          </p:sp>
          <p:sp>
            <p:nvSpPr>
              <p:cNvPr id="164882" name="Rectangle 18"/>
              <p:cNvSpPr>
                <a:spLocks noChangeArrowheads="1"/>
              </p:cNvSpPr>
              <p:nvPr/>
            </p:nvSpPr>
            <p:spPr bwMode="auto">
              <a:xfrm>
                <a:off x="2544" y="3024"/>
                <a:ext cx="624" cy="624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endParaRPr lang="en-US" sz="2800"/>
              </a:p>
            </p:txBody>
          </p:sp>
        </p:grpSp>
        <p:sp>
          <p:nvSpPr>
            <p:cNvPr id="164898" name="Text Box 34"/>
            <p:cNvSpPr txBox="1">
              <a:spLocks noChangeArrowheads="1"/>
            </p:cNvSpPr>
            <p:nvPr/>
          </p:nvSpPr>
          <p:spPr bwMode="auto">
            <a:xfrm>
              <a:off x="1858" y="3766"/>
              <a:ext cx="1567" cy="3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800" dirty="0"/>
                <a:t>256 MB: ~$400 </a:t>
              </a:r>
            </a:p>
          </p:txBody>
        </p:sp>
        <p:grpSp>
          <p:nvGrpSpPr>
            <p:cNvPr id="8" name="Group 38"/>
            <p:cNvGrpSpPr>
              <a:grpSpLocks/>
            </p:cNvGrpSpPr>
            <p:nvPr/>
          </p:nvGrpSpPr>
          <p:grpSpPr bwMode="auto">
            <a:xfrm>
              <a:off x="907" y="3165"/>
              <a:ext cx="675" cy="359"/>
              <a:chOff x="2428" y="2906"/>
              <a:chExt cx="788" cy="806"/>
            </a:xfrm>
          </p:grpSpPr>
          <p:sp>
            <p:nvSpPr>
              <p:cNvPr id="164903" name="Rectangle 39"/>
              <p:cNvSpPr>
                <a:spLocks noChangeArrowheads="1"/>
              </p:cNvSpPr>
              <p:nvPr/>
            </p:nvSpPr>
            <p:spPr bwMode="auto">
              <a:xfrm>
                <a:off x="2499" y="3072"/>
                <a:ext cx="717" cy="640"/>
              </a:xfrm>
              <a:prstGeom prst="rect">
                <a:avLst/>
              </a:prstGeom>
              <a:solidFill>
                <a:schemeClr val="folHlink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endParaRPr lang="en-US" sz="2800"/>
              </a:p>
            </p:txBody>
          </p:sp>
          <p:sp>
            <p:nvSpPr>
              <p:cNvPr id="164904" name="Rectangle 40"/>
              <p:cNvSpPr>
                <a:spLocks noChangeArrowheads="1"/>
              </p:cNvSpPr>
              <p:nvPr/>
            </p:nvSpPr>
            <p:spPr bwMode="auto">
              <a:xfrm>
                <a:off x="2428" y="2906"/>
                <a:ext cx="762" cy="735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endParaRPr lang="en-US" sz="2800"/>
              </a:p>
            </p:txBody>
          </p:sp>
        </p:grpSp>
        <p:sp>
          <p:nvSpPr>
            <p:cNvPr id="164905" name="Text Box 41"/>
            <p:cNvSpPr txBox="1">
              <a:spLocks noChangeArrowheads="1"/>
            </p:cNvSpPr>
            <p:nvPr/>
          </p:nvSpPr>
          <p:spPr bwMode="auto">
            <a:xfrm>
              <a:off x="541" y="3527"/>
              <a:ext cx="1286" cy="3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800" dirty="0"/>
                <a:t>4 MB: ~$400</a:t>
              </a:r>
            </a:p>
          </p:txBody>
        </p:sp>
        <p:sp>
          <p:nvSpPr>
            <p:cNvPr id="164908" name="Line 44"/>
            <p:cNvSpPr>
              <a:spLocks noChangeShapeType="1"/>
            </p:cNvSpPr>
            <p:nvPr/>
          </p:nvSpPr>
          <p:spPr bwMode="auto">
            <a:xfrm>
              <a:off x="1584" y="336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64909" name="Line 45"/>
            <p:cNvSpPr>
              <a:spLocks noChangeShapeType="1"/>
            </p:cNvSpPr>
            <p:nvPr/>
          </p:nvSpPr>
          <p:spPr bwMode="auto">
            <a:xfrm>
              <a:off x="2928" y="3360"/>
              <a:ext cx="5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64911" name="Text Box 47"/>
            <p:cNvSpPr txBox="1">
              <a:spLocks noChangeArrowheads="1"/>
            </p:cNvSpPr>
            <p:nvPr/>
          </p:nvSpPr>
          <p:spPr bwMode="auto">
            <a:xfrm>
              <a:off x="3888" y="3264"/>
              <a:ext cx="512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800" b="1" dirty="0">
                  <a:solidFill>
                    <a:srgbClr val="3333CC"/>
                  </a:solidFill>
                </a:rPr>
                <a:t>Disk</a:t>
              </a:r>
            </a:p>
          </p:txBody>
        </p:sp>
        <p:sp>
          <p:nvSpPr>
            <p:cNvPr id="164912" name="Text Box 48"/>
            <p:cNvSpPr txBox="1">
              <a:spLocks noChangeArrowheads="1"/>
            </p:cNvSpPr>
            <p:nvPr/>
          </p:nvSpPr>
          <p:spPr bwMode="auto">
            <a:xfrm>
              <a:off x="2188" y="3217"/>
              <a:ext cx="720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r>
                <a:rPr lang="en-US" sz="2800" b="1" dirty="0">
                  <a:solidFill>
                    <a:srgbClr val="3333CC"/>
                  </a:solidFill>
                </a:rPr>
                <a:t>DRAM</a:t>
              </a:r>
            </a:p>
          </p:txBody>
        </p:sp>
        <p:sp>
          <p:nvSpPr>
            <p:cNvPr id="164913" name="Text Box 49"/>
            <p:cNvSpPr txBox="1">
              <a:spLocks noChangeArrowheads="1"/>
            </p:cNvSpPr>
            <p:nvPr/>
          </p:nvSpPr>
          <p:spPr bwMode="auto">
            <a:xfrm>
              <a:off x="917" y="3165"/>
              <a:ext cx="685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r>
                <a:rPr lang="en-US" sz="2800" b="1" dirty="0">
                  <a:solidFill>
                    <a:srgbClr val="3333CC"/>
                  </a:solidFill>
                </a:rPr>
                <a:t>SRAM</a:t>
              </a: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8" name="제목 1"/>
          <p:cNvSpPr txBox="1">
            <a:spLocks/>
          </p:cNvSpPr>
          <p:nvPr/>
        </p:nvSpPr>
        <p:spPr>
          <a:xfrm>
            <a:off x="612000" y="180000"/>
            <a:ext cx="10972800" cy="56422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Motivation # 1: DRAM a “Cache” for Disk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074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7" name="제목 1"/>
          <p:cNvSpPr txBox="1">
            <a:spLocks/>
          </p:cNvSpPr>
          <p:nvPr/>
        </p:nvSpPr>
        <p:spPr>
          <a:xfrm>
            <a:off x="612000" y="180000"/>
            <a:ext cx="10972800" cy="56422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Size-Speed-Cost-Tradeoff</a:t>
            </a:r>
            <a:endParaRPr lang="ko-KR" altLang="en-US" dirty="0"/>
          </a:p>
        </p:txBody>
      </p:sp>
      <p:sp>
        <p:nvSpPr>
          <p:cNvPr id="38" name="Line 5"/>
          <p:cNvSpPr>
            <a:spLocks noChangeShapeType="1"/>
          </p:cNvSpPr>
          <p:nvPr/>
        </p:nvSpPr>
        <p:spPr bwMode="auto">
          <a:xfrm>
            <a:off x="3277526" y="2347938"/>
            <a:ext cx="772945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1226757" y="1103101"/>
            <a:ext cx="2762450" cy="2218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73025" tIns="36512" rIns="73025" bIns="36512" anchor="ctr"/>
          <a:lstStyle/>
          <a:p>
            <a:pPr algn="ctr" defTabSz="585788"/>
            <a:r>
              <a:rPr lang="en-US" sz="2800" dirty="0"/>
              <a:t>CPU</a:t>
            </a:r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1892526" y="2731338"/>
            <a:ext cx="1035914" cy="3729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73025" tIns="36512" rIns="73025" bIns="36512" anchor="ctr"/>
          <a:lstStyle/>
          <a:p>
            <a:pPr algn="ctr" defTabSz="585788"/>
            <a:r>
              <a:rPr lang="en-US" sz="2800" dirty="0" err="1"/>
              <a:t>regs</a:t>
            </a:r>
            <a:endParaRPr lang="en-US" sz="2800" dirty="0"/>
          </a:p>
        </p:txBody>
      </p:sp>
      <p:sp>
        <p:nvSpPr>
          <p:cNvPr id="44" name="Rectangle 12"/>
          <p:cNvSpPr>
            <a:spLocks noChangeArrowheads="1"/>
          </p:cNvSpPr>
          <p:nvPr/>
        </p:nvSpPr>
        <p:spPr bwMode="auto">
          <a:xfrm>
            <a:off x="7179547" y="1781827"/>
            <a:ext cx="1791357" cy="10748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73025" tIns="36512" rIns="73025" bIns="36512" anchor="ctr"/>
          <a:lstStyle/>
          <a:p>
            <a:pPr algn="ctr" defTabSz="585788"/>
            <a:r>
              <a:rPr lang="en-US" sz="2800"/>
              <a:t>Memory</a:t>
            </a:r>
          </a:p>
        </p:txBody>
      </p:sp>
      <p:sp>
        <p:nvSpPr>
          <p:cNvPr id="45" name="Oval 13"/>
          <p:cNvSpPr>
            <a:spLocks noChangeArrowheads="1"/>
          </p:cNvSpPr>
          <p:nvPr/>
        </p:nvSpPr>
        <p:spPr bwMode="auto">
          <a:xfrm>
            <a:off x="10770635" y="2049488"/>
            <a:ext cx="1328737" cy="596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73025" tIns="36512" rIns="73025" bIns="36512" anchor="ctr"/>
          <a:lstStyle/>
          <a:p>
            <a:pPr algn="ctr" defTabSz="585788"/>
            <a:r>
              <a:rPr lang="en-US" sz="2800"/>
              <a:t>disk</a:t>
            </a:r>
          </a:p>
        </p:txBody>
      </p:sp>
      <p:sp>
        <p:nvSpPr>
          <p:cNvPr id="57" name="Rectangle 25"/>
          <p:cNvSpPr>
            <a:spLocks noChangeArrowheads="1"/>
          </p:cNvSpPr>
          <p:nvPr/>
        </p:nvSpPr>
        <p:spPr bwMode="auto">
          <a:xfrm>
            <a:off x="4466160" y="1821587"/>
            <a:ext cx="825546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800" dirty="0"/>
              <a:t>16 B</a:t>
            </a:r>
          </a:p>
        </p:txBody>
      </p:sp>
      <p:sp>
        <p:nvSpPr>
          <p:cNvPr id="58" name="Rectangle 26"/>
          <p:cNvSpPr>
            <a:spLocks noChangeArrowheads="1"/>
          </p:cNvSpPr>
          <p:nvPr/>
        </p:nvSpPr>
        <p:spPr bwMode="auto">
          <a:xfrm>
            <a:off x="6382495" y="1754261"/>
            <a:ext cx="642804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800" dirty="0"/>
              <a:t>8 B</a:t>
            </a:r>
          </a:p>
        </p:txBody>
      </p:sp>
      <p:sp>
        <p:nvSpPr>
          <p:cNvPr id="59" name="Rectangle 27"/>
          <p:cNvSpPr>
            <a:spLocks noChangeArrowheads="1"/>
          </p:cNvSpPr>
          <p:nvPr/>
        </p:nvSpPr>
        <p:spPr bwMode="auto">
          <a:xfrm>
            <a:off x="9363925" y="1758586"/>
            <a:ext cx="828752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800" dirty="0"/>
              <a:t>4 KB</a:t>
            </a:r>
          </a:p>
        </p:txBody>
      </p:sp>
      <p:sp>
        <p:nvSpPr>
          <p:cNvPr id="62" name="Rectangle 30"/>
          <p:cNvSpPr>
            <a:spLocks noChangeArrowheads="1"/>
          </p:cNvSpPr>
          <p:nvPr/>
        </p:nvSpPr>
        <p:spPr bwMode="auto">
          <a:xfrm>
            <a:off x="4502150" y="974843"/>
            <a:ext cx="1033423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800" b="1" dirty="0">
                <a:solidFill>
                  <a:srgbClr val="077DC5"/>
                </a:solidFill>
              </a:rPr>
              <a:t>cache</a:t>
            </a:r>
          </a:p>
        </p:txBody>
      </p:sp>
      <p:sp>
        <p:nvSpPr>
          <p:cNvPr id="63" name="Rectangle 31"/>
          <p:cNvSpPr>
            <a:spLocks noChangeArrowheads="1"/>
          </p:cNvSpPr>
          <p:nvPr/>
        </p:nvSpPr>
        <p:spPr bwMode="auto">
          <a:xfrm>
            <a:off x="8345164" y="924229"/>
            <a:ext cx="2491066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800" b="1" dirty="0">
                <a:solidFill>
                  <a:srgbClr val="FF0000"/>
                </a:solidFill>
              </a:rPr>
              <a:t>virtual memory</a:t>
            </a:r>
          </a:p>
        </p:txBody>
      </p:sp>
      <p:sp>
        <p:nvSpPr>
          <p:cNvPr id="65" name="Rectangle 33"/>
          <p:cNvSpPr>
            <a:spLocks noChangeArrowheads="1"/>
          </p:cNvSpPr>
          <p:nvPr/>
        </p:nvSpPr>
        <p:spPr bwMode="auto">
          <a:xfrm>
            <a:off x="3362441" y="1150606"/>
            <a:ext cx="383228" cy="20802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defTabSz="585788"/>
            <a:r>
              <a:rPr lang="en-US" altLang="ko-KR" sz="2800" dirty="0"/>
              <a:t>C</a:t>
            </a:r>
          </a:p>
          <a:p>
            <a:pPr defTabSz="585788"/>
            <a:r>
              <a:rPr lang="en-US" altLang="ko-KR" sz="2800" dirty="0"/>
              <a:t>a</a:t>
            </a:r>
          </a:p>
          <a:p>
            <a:pPr defTabSz="585788"/>
            <a:r>
              <a:rPr lang="en-US" altLang="ko-KR" sz="2800" dirty="0"/>
              <a:t>c</a:t>
            </a:r>
          </a:p>
          <a:p>
            <a:pPr defTabSz="585788"/>
            <a:r>
              <a:rPr lang="en-US" altLang="ko-KR" sz="2800" dirty="0"/>
              <a:t>h</a:t>
            </a:r>
          </a:p>
          <a:p>
            <a:pPr defTabSz="585788"/>
            <a:r>
              <a:rPr lang="en-US" altLang="ko-KR" sz="2800" dirty="0"/>
              <a:t>e</a:t>
            </a:r>
          </a:p>
        </p:txBody>
      </p:sp>
      <p:sp>
        <p:nvSpPr>
          <p:cNvPr id="66" name="Rectangle 34"/>
          <p:cNvSpPr>
            <a:spLocks noChangeArrowheads="1"/>
          </p:cNvSpPr>
          <p:nvPr/>
        </p:nvSpPr>
        <p:spPr bwMode="auto">
          <a:xfrm>
            <a:off x="2990978" y="1811527"/>
            <a:ext cx="147944" cy="505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defTabSz="585788"/>
            <a:endParaRPr lang="en-US" sz="2800" dirty="0"/>
          </a:p>
        </p:txBody>
      </p:sp>
      <p:sp>
        <p:nvSpPr>
          <p:cNvPr id="71" name="Rectangle 33"/>
          <p:cNvSpPr>
            <a:spLocks noChangeArrowheads="1"/>
          </p:cNvSpPr>
          <p:nvPr/>
        </p:nvSpPr>
        <p:spPr bwMode="auto">
          <a:xfrm>
            <a:off x="5768659" y="1135476"/>
            <a:ext cx="383228" cy="21864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defTabSz="585788"/>
            <a:r>
              <a:rPr lang="en-US" altLang="ko-KR" sz="2800" dirty="0"/>
              <a:t>C</a:t>
            </a:r>
          </a:p>
          <a:p>
            <a:pPr defTabSz="585788"/>
            <a:r>
              <a:rPr lang="en-US" altLang="ko-KR" sz="2800" dirty="0"/>
              <a:t>a</a:t>
            </a:r>
          </a:p>
          <a:p>
            <a:pPr defTabSz="585788"/>
            <a:r>
              <a:rPr lang="en-US" altLang="ko-KR" sz="2800" dirty="0"/>
              <a:t>c</a:t>
            </a:r>
          </a:p>
          <a:p>
            <a:pPr defTabSz="585788"/>
            <a:r>
              <a:rPr lang="en-US" altLang="ko-KR" sz="2800" dirty="0"/>
              <a:t>h</a:t>
            </a:r>
          </a:p>
          <a:p>
            <a:pPr defTabSz="585788"/>
            <a:r>
              <a:rPr lang="en-US" altLang="ko-KR" sz="2800" dirty="0"/>
              <a:t>e</a:t>
            </a:r>
          </a:p>
        </p:txBody>
      </p:sp>
      <p:graphicFrame>
        <p:nvGraphicFramePr>
          <p:cNvPr id="80" name="내용 개체 틀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77604"/>
              </p:ext>
            </p:extLst>
          </p:nvPr>
        </p:nvGraphicFramePr>
        <p:xfrm>
          <a:off x="158435" y="3189252"/>
          <a:ext cx="11871738" cy="3017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99297">
                  <a:extLst>
                    <a:ext uri="{9D8B030D-6E8A-4147-A177-3AD203B41FA5}">
                      <a16:colId xmlns="" xmlns:a16="http://schemas.microsoft.com/office/drawing/2014/main" val="4168262497"/>
                    </a:ext>
                  </a:extLst>
                </a:gridCol>
                <a:gridCol w="1652040">
                  <a:extLst>
                    <a:ext uri="{9D8B030D-6E8A-4147-A177-3AD203B41FA5}">
                      <a16:colId xmlns="" xmlns:a16="http://schemas.microsoft.com/office/drawing/2014/main" val="2608188853"/>
                    </a:ext>
                  </a:extLst>
                </a:gridCol>
                <a:gridCol w="1777525">
                  <a:extLst>
                    <a:ext uri="{9D8B030D-6E8A-4147-A177-3AD203B41FA5}">
                      <a16:colId xmlns="" xmlns:a16="http://schemas.microsoft.com/office/drawing/2014/main" val="2514976317"/>
                    </a:ext>
                  </a:extLst>
                </a:gridCol>
                <a:gridCol w="2181147">
                  <a:extLst>
                    <a:ext uri="{9D8B030D-6E8A-4147-A177-3AD203B41FA5}">
                      <a16:colId xmlns="" xmlns:a16="http://schemas.microsoft.com/office/drawing/2014/main" val="3323788175"/>
                    </a:ext>
                  </a:extLst>
                </a:gridCol>
                <a:gridCol w="2392822">
                  <a:extLst>
                    <a:ext uri="{9D8B030D-6E8A-4147-A177-3AD203B41FA5}">
                      <a16:colId xmlns="" xmlns:a16="http://schemas.microsoft.com/office/drawing/2014/main" val="940847456"/>
                    </a:ext>
                  </a:extLst>
                </a:gridCol>
                <a:gridCol w="2268907">
                  <a:extLst>
                    <a:ext uri="{9D8B030D-6E8A-4147-A177-3AD203B41FA5}">
                      <a16:colId xmlns="" xmlns:a16="http://schemas.microsoft.com/office/drawing/2014/main" val="2173686951"/>
                    </a:ext>
                  </a:extLst>
                </a:gridCol>
              </a:tblGrid>
              <a:tr h="900011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2800" dirty="0"/>
                        <a:t>register </a:t>
                      </a:r>
                    </a:p>
                    <a:p>
                      <a:pPr algn="l"/>
                      <a:r>
                        <a:rPr lang="en-US" altLang="ko-KR" sz="2800" dirty="0"/>
                        <a:t>reference</a:t>
                      </a:r>
                      <a:endParaRPr lang="en-US" altLang="ko-KR" sz="28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2800" dirty="0"/>
                        <a:t>L1-cache</a:t>
                      </a:r>
                    </a:p>
                    <a:p>
                      <a:pPr algn="l"/>
                      <a:r>
                        <a:rPr lang="en-US" altLang="ko-KR" sz="2800" dirty="0"/>
                        <a:t>reference</a:t>
                      </a:r>
                      <a:endParaRPr lang="en-US" altLang="ko-KR" sz="28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2800" dirty="0"/>
                        <a:t>L2-cache</a:t>
                      </a:r>
                    </a:p>
                    <a:p>
                      <a:pPr algn="l"/>
                      <a:r>
                        <a:rPr lang="en-US" altLang="ko-KR" sz="2800" dirty="0"/>
                        <a:t>reference</a:t>
                      </a:r>
                      <a:endParaRPr lang="en-US" altLang="ko-KR" sz="28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2800" dirty="0"/>
                        <a:t>memory</a:t>
                      </a:r>
                    </a:p>
                    <a:p>
                      <a:pPr algn="l"/>
                      <a:r>
                        <a:rPr lang="en-US" altLang="ko-KR" sz="2800" dirty="0"/>
                        <a:t>reference</a:t>
                      </a:r>
                      <a:endParaRPr lang="en-US" altLang="ko-KR" sz="28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2800" dirty="0"/>
                        <a:t>disk memory</a:t>
                      </a:r>
                    </a:p>
                    <a:p>
                      <a:pPr algn="l"/>
                      <a:r>
                        <a:rPr lang="en-US" altLang="ko-KR" sz="2800" dirty="0"/>
                        <a:t>reference</a:t>
                      </a:r>
                      <a:endParaRPr lang="en-US" altLang="ko-KR" sz="28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78590853"/>
                  </a:ext>
                </a:extLst>
              </a:tr>
              <a:tr h="4510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Size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+mn-lt"/>
                        </a:rPr>
                        <a:t>608B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+mn-lt"/>
                        </a:rPr>
                        <a:t>128kB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+mn-lt"/>
                        </a:rPr>
                        <a:t>512kB~ 4MB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+mn-lt"/>
                        </a:rPr>
                        <a:t>128MB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+mn-lt"/>
                        </a:rPr>
                        <a:t>27GB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92868816"/>
                  </a:ext>
                </a:extLst>
              </a:tr>
              <a:tr h="4510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Speed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+mn-lt"/>
                        </a:rPr>
                        <a:t>1.4ns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+mn-lt"/>
                        </a:rPr>
                        <a:t>4.2ns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+mn-lt"/>
                        </a:rPr>
                        <a:t>16.8ns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+mn-lt"/>
                        </a:rPr>
                        <a:t>112ns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+mn-lt"/>
                        </a:rPr>
                        <a:t>9 </a:t>
                      </a:r>
                      <a:r>
                        <a:rPr lang="en-US" altLang="ko-KR" sz="2800" dirty="0" err="1">
                          <a:latin typeface="+mn-lt"/>
                        </a:rPr>
                        <a:t>ms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833875476"/>
                  </a:ext>
                </a:extLst>
              </a:tr>
              <a:tr h="4510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$/Mbyte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+mn-lt"/>
                        </a:rPr>
                        <a:t>$90/MB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+mn-lt"/>
                        </a:rPr>
                        <a:t>$2~6/MB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+mn-lt"/>
                        </a:rPr>
                        <a:t>$ 0.01/MB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92534461"/>
                  </a:ext>
                </a:extLst>
              </a:tr>
              <a:tr h="4510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Block size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+mn-lt"/>
                        </a:rPr>
                        <a:t>4B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+mn-lt"/>
                        </a:rPr>
                        <a:t>16B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+mn-lt"/>
                        </a:rPr>
                        <a:t>16B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+mn-lt"/>
                        </a:rPr>
                        <a:t>4~8 KB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80262220"/>
                  </a:ext>
                </a:extLst>
              </a:tr>
            </a:tbl>
          </a:graphicData>
        </a:graphic>
      </p:graphicFrame>
      <p:sp>
        <p:nvSpPr>
          <p:cNvPr id="5" name="화살표: 오른쪽 4"/>
          <p:cNvSpPr/>
          <p:nvPr/>
        </p:nvSpPr>
        <p:spPr>
          <a:xfrm>
            <a:off x="2215933" y="6065262"/>
            <a:ext cx="9202917" cy="627730"/>
          </a:xfrm>
          <a:prstGeom prst="rightArrow">
            <a:avLst>
              <a:gd name="adj1" fmla="val 50000"/>
              <a:gd name="adj2" fmla="val 20971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Rectangle 24"/>
          <p:cNvSpPr>
            <a:spLocks noChangeArrowheads="1"/>
          </p:cNvSpPr>
          <p:nvPr/>
        </p:nvSpPr>
        <p:spPr bwMode="auto">
          <a:xfrm>
            <a:off x="2501485" y="6120420"/>
            <a:ext cx="345568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larger, slower, cheaper</a:t>
            </a:r>
          </a:p>
        </p:txBody>
      </p:sp>
      <p:sp>
        <p:nvSpPr>
          <p:cNvPr id="83" name="Rectangle 37"/>
          <p:cNvSpPr>
            <a:spLocks noChangeArrowheads="1"/>
          </p:cNvSpPr>
          <p:nvPr/>
        </p:nvSpPr>
        <p:spPr bwMode="auto">
          <a:xfrm>
            <a:off x="950041" y="6458623"/>
            <a:ext cx="5707331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800" dirty="0"/>
              <a:t>(Numbers are for a 21264 at 700MHz)</a:t>
            </a:r>
          </a:p>
        </p:txBody>
      </p:sp>
      <p:sp>
        <p:nvSpPr>
          <p:cNvPr id="2" name="왼쪽/오른쪽 화살표 1"/>
          <p:cNvSpPr/>
          <p:nvPr/>
        </p:nvSpPr>
        <p:spPr>
          <a:xfrm>
            <a:off x="3464168" y="915852"/>
            <a:ext cx="4378569" cy="1934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왼쪽/오른쪽 화살표 24"/>
          <p:cNvSpPr/>
          <p:nvPr/>
        </p:nvSpPr>
        <p:spPr>
          <a:xfrm>
            <a:off x="7997736" y="922028"/>
            <a:ext cx="3561130" cy="187249"/>
          </a:xfrm>
          <a:prstGeom prst="left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17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2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03339" y="914400"/>
            <a:ext cx="11573494" cy="5265738"/>
          </a:xfrm>
        </p:spPr>
        <p:txBody>
          <a:bodyPr/>
          <a:lstStyle/>
          <a:p>
            <a:r>
              <a:rPr lang="en-US" sz="3000" dirty="0"/>
              <a:t>DRAM vs. disk is more extreme than SRAM vs. DRAM</a:t>
            </a:r>
          </a:p>
          <a:p>
            <a:pPr lvl="1"/>
            <a:r>
              <a:rPr lang="en-US" sz="2800" b="1" dirty="0">
                <a:solidFill>
                  <a:srgbClr val="3333CC"/>
                </a:solidFill>
              </a:rPr>
              <a:t>access latencies:</a:t>
            </a:r>
          </a:p>
          <a:p>
            <a:pPr lvl="2"/>
            <a:r>
              <a:rPr lang="en-US" sz="2800" dirty="0"/>
              <a:t>DRAM is ~10X slower than SRAM</a:t>
            </a:r>
          </a:p>
          <a:p>
            <a:pPr lvl="2"/>
            <a:r>
              <a:rPr lang="en-US" sz="2800" dirty="0">
                <a:solidFill>
                  <a:srgbClr val="FF0000"/>
                </a:solidFill>
              </a:rPr>
              <a:t>disk is ~</a:t>
            </a:r>
            <a:r>
              <a:rPr lang="en-US" sz="2800" b="1" dirty="0">
                <a:solidFill>
                  <a:srgbClr val="FF0000"/>
                </a:solidFill>
              </a:rPr>
              <a:t>100,000X</a:t>
            </a:r>
            <a:r>
              <a:rPr lang="en-US" sz="2800" dirty="0">
                <a:solidFill>
                  <a:srgbClr val="FF0000"/>
                </a:solidFill>
              </a:rPr>
              <a:t> slower than DRAM</a:t>
            </a:r>
          </a:p>
          <a:p>
            <a:pPr lvl="1"/>
            <a:r>
              <a:rPr lang="en-US" sz="2800" b="1" dirty="0">
                <a:solidFill>
                  <a:srgbClr val="3333CC"/>
                </a:solidFill>
              </a:rPr>
              <a:t>importance of exploiting spatial locality:</a:t>
            </a:r>
          </a:p>
          <a:p>
            <a:pPr lvl="2"/>
            <a:r>
              <a:rPr lang="en-US" sz="2800" dirty="0"/>
              <a:t>first byte is ~</a:t>
            </a:r>
            <a:r>
              <a:rPr lang="en-US" sz="2800" b="1" dirty="0"/>
              <a:t>100,000X</a:t>
            </a:r>
            <a:r>
              <a:rPr lang="en-US" sz="2800" dirty="0"/>
              <a:t> slower than successive bytes on disk</a:t>
            </a:r>
          </a:p>
          <a:p>
            <a:pPr lvl="3"/>
            <a:r>
              <a:rPr lang="en-US" sz="2800" dirty="0"/>
              <a:t>vs. ~4X improvement for page-mode vs. regular accesses to DRAM</a:t>
            </a:r>
          </a:p>
          <a:p>
            <a:pPr lvl="1"/>
            <a:r>
              <a:rPr lang="en-US" sz="2800" b="1" dirty="0">
                <a:solidFill>
                  <a:srgbClr val="3333CC"/>
                </a:solidFill>
              </a:rPr>
              <a:t>“cache” size:</a:t>
            </a:r>
          </a:p>
          <a:p>
            <a:pPr lvl="2"/>
            <a:r>
              <a:rPr lang="en-US" sz="2800" dirty="0"/>
              <a:t>main memory is ~</a:t>
            </a:r>
            <a:r>
              <a:rPr lang="en-US" sz="2800" b="1" dirty="0"/>
              <a:t>100X</a:t>
            </a:r>
            <a:r>
              <a:rPr lang="en-US" sz="2800" dirty="0"/>
              <a:t> larger than an SRAM cache</a:t>
            </a:r>
          </a:p>
          <a:p>
            <a:pPr lvl="1"/>
            <a:r>
              <a:rPr lang="en-US" sz="2800" b="1" dirty="0">
                <a:solidFill>
                  <a:srgbClr val="3333CC"/>
                </a:solidFill>
              </a:rPr>
              <a:t>addressing for disk is based on sector address, not memory address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31" name="Group 50"/>
          <p:cNvGrpSpPr>
            <a:grpSpLocks/>
          </p:cNvGrpSpPr>
          <p:nvPr/>
        </p:nvGrpSpPr>
        <p:grpSpPr bwMode="auto">
          <a:xfrm>
            <a:off x="4303704" y="5388769"/>
            <a:ext cx="6246813" cy="1582738"/>
            <a:chOff x="907" y="2929"/>
            <a:chExt cx="3935" cy="997"/>
          </a:xfrm>
        </p:grpSpPr>
        <p:grpSp>
          <p:nvGrpSpPr>
            <p:cNvPr id="32" name="Group 43"/>
            <p:cNvGrpSpPr>
              <a:grpSpLocks/>
            </p:cNvGrpSpPr>
            <p:nvPr/>
          </p:nvGrpSpPr>
          <p:grpSpPr bwMode="auto">
            <a:xfrm>
              <a:off x="3456" y="2929"/>
              <a:ext cx="1386" cy="997"/>
              <a:chOff x="3552" y="2929"/>
              <a:chExt cx="1386" cy="997"/>
            </a:xfrm>
          </p:grpSpPr>
          <p:grpSp>
            <p:nvGrpSpPr>
              <p:cNvPr id="46" name="Group 26"/>
              <p:cNvGrpSpPr>
                <a:grpSpLocks/>
              </p:cNvGrpSpPr>
              <p:nvPr/>
            </p:nvGrpSpPr>
            <p:grpSpPr bwMode="auto">
              <a:xfrm>
                <a:off x="3600" y="2976"/>
                <a:ext cx="1338" cy="950"/>
                <a:chOff x="3648" y="2993"/>
                <a:chExt cx="1338" cy="950"/>
              </a:xfrm>
            </p:grpSpPr>
            <p:sp>
              <p:nvSpPr>
                <p:cNvPr id="55" name="Rectangle 21"/>
                <p:cNvSpPr>
                  <a:spLocks noChangeArrowheads="1"/>
                </p:cNvSpPr>
                <p:nvPr/>
              </p:nvSpPr>
              <p:spPr bwMode="auto">
                <a:xfrm>
                  <a:off x="3648" y="3120"/>
                  <a:ext cx="1338" cy="672"/>
                </a:xfrm>
                <a:prstGeom prst="rect">
                  <a:avLst/>
                </a:prstGeom>
                <a:solidFill>
                  <a:schemeClr val="folHlink"/>
                </a:solidFill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56" name="Oval 22"/>
                <p:cNvSpPr>
                  <a:spLocks noChangeArrowheads="1"/>
                </p:cNvSpPr>
                <p:nvPr/>
              </p:nvSpPr>
              <p:spPr bwMode="auto">
                <a:xfrm>
                  <a:off x="3648" y="2993"/>
                  <a:ext cx="1338" cy="215"/>
                </a:xfrm>
                <a:prstGeom prst="ellipse">
                  <a:avLst/>
                </a:prstGeom>
                <a:solidFill>
                  <a:schemeClr val="folHlink"/>
                </a:solidFill>
                <a:ln w="1905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57" name="Freeform 25"/>
                <p:cNvSpPr>
                  <a:spLocks/>
                </p:cNvSpPr>
                <p:nvPr/>
              </p:nvSpPr>
              <p:spPr bwMode="auto">
                <a:xfrm>
                  <a:off x="3648" y="3792"/>
                  <a:ext cx="1338" cy="15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0" y="60"/>
                    </a:cxn>
                    <a:cxn ang="0">
                      <a:pos x="414" y="84"/>
                    </a:cxn>
                    <a:cxn ang="0">
                      <a:pos x="678" y="60"/>
                    </a:cxn>
                    <a:cxn ang="0">
                      <a:pos x="816" y="0"/>
                    </a:cxn>
                  </a:cxnLst>
                  <a:rect l="0" t="0" r="r" b="b"/>
                  <a:pathLst>
                    <a:path w="816" h="84">
                      <a:moveTo>
                        <a:pt x="0" y="0"/>
                      </a:moveTo>
                      <a:cubicBezTo>
                        <a:pt x="25" y="10"/>
                        <a:pt x="81" y="46"/>
                        <a:pt x="150" y="60"/>
                      </a:cubicBezTo>
                      <a:cubicBezTo>
                        <a:pt x="219" y="74"/>
                        <a:pt x="326" y="84"/>
                        <a:pt x="414" y="84"/>
                      </a:cubicBezTo>
                      <a:cubicBezTo>
                        <a:pt x="502" y="84"/>
                        <a:pt x="611" y="74"/>
                        <a:pt x="678" y="60"/>
                      </a:cubicBezTo>
                      <a:cubicBezTo>
                        <a:pt x="745" y="46"/>
                        <a:pt x="787" y="12"/>
                        <a:pt x="816" y="0"/>
                      </a:cubicBezTo>
                    </a:path>
                  </a:pathLst>
                </a:custGeom>
                <a:solidFill>
                  <a:schemeClr val="folHlink"/>
                </a:solidFill>
                <a:ln w="19050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</p:grpSp>
          <p:grpSp>
            <p:nvGrpSpPr>
              <p:cNvPr id="48" name="Group 16"/>
              <p:cNvGrpSpPr>
                <a:grpSpLocks/>
              </p:cNvGrpSpPr>
              <p:nvPr/>
            </p:nvGrpSpPr>
            <p:grpSpPr bwMode="auto">
              <a:xfrm>
                <a:off x="3552" y="2929"/>
                <a:ext cx="1341" cy="918"/>
                <a:chOff x="3312" y="2977"/>
                <a:chExt cx="1341" cy="918"/>
              </a:xfrm>
            </p:grpSpPr>
            <p:sp>
              <p:nvSpPr>
                <p:cNvPr id="50" name="Rectangle 5"/>
                <p:cNvSpPr>
                  <a:spLocks noChangeArrowheads="1"/>
                </p:cNvSpPr>
                <p:nvPr/>
              </p:nvSpPr>
              <p:spPr bwMode="auto">
                <a:xfrm>
                  <a:off x="3312" y="3104"/>
                  <a:ext cx="1338" cy="640"/>
                </a:xfrm>
                <a:prstGeom prst="rect">
                  <a:avLst/>
                </a:prstGeom>
                <a:solidFill>
                  <a:schemeClr val="accent2"/>
                </a:solidFill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51" name="Oval 6"/>
                <p:cNvSpPr>
                  <a:spLocks noChangeArrowheads="1"/>
                </p:cNvSpPr>
                <p:nvPr/>
              </p:nvSpPr>
              <p:spPr bwMode="auto">
                <a:xfrm>
                  <a:off x="3315" y="2977"/>
                  <a:ext cx="1338" cy="215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52" name="Line 7"/>
                <p:cNvSpPr>
                  <a:spLocks noChangeShapeType="1"/>
                </p:cNvSpPr>
                <p:nvPr/>
              </p:nvSpPr>
              <p:spPr bwMode="auto">
                <a:xfrm>
                  <a:off x="3312" y="3066"/>
                  <a:ext cx="0" cy="67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53" name="Line 8"/>
                <p:cNvSpPr>
                  <a:spLocks noChangeShapeType="1"/>
                </p:cNvSpPr>
                <p:nvPr/>
              </p:nvSpPr>
              <p:spPr bwMode="auto">
                <a:xfrm>
                  <a:off x="4650" y="3066"/>
                  <a:ext cx="0" cy="67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  <p:sp>
              <p:nvSpPr>
                <p:cNvPr id="54" name="Freeform 9"/>
                <p:cNvSpPr>
                  <a:spLocks/>
                </p:cNvSpPr>
                <p:nvPr/>
              </p:nvSpPr>
              <p:spPr bwMode="auto">
                <a:xfrm>
                  <a:off x="3312" y="3744"/>
                  <a:ext cx="1338" cy="15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0" y="60"/>
                    </a:cxn>
                    <a:cxn ang="0">
                      <a:pos x="414" y="84"/>
                    </a:cxn>
                    <a:cxn ang="0">
                      <a:pos x="678" y="60"/>
                    </a:cxn>
                    <a:cxn ang="0">
                      <a:pos x="816" y="0"/>
                    </a:cxn>
                  </a:cxnLst>
                  <a:rect l="0" t="0" r="r" b="b"/>
                  <a:pathLst>
                    <a:path w="816" h="84">
                      <a:moveTo>
                        <a:pt x="0" y="0"/>
                      </a:moveTo>
                      <a:cubicBezTo>
                        <a:pt x="25" y="10"/>
                        <a:pt x="81" y="46"/>
                        <a:pt x="150" y="60"/>
                      </a:cubicBezTo>
                      <a:cubicBezTo>
                        <a:pt x="219" y="74"/>
                        <a:pt x="326" y="84"/>
                        <a:pt x="414" y="84"/>
                      </a:cubicBezTo>
                      <a:cubicBezTo>
                        <a:pt x="502" y="84"/>
                        <a:pt x="611" y="74"/>
                        <a:pt x="678" y="60"/>
                      </a:cubicBezTo>
                      <a:cubicBezTo>
                        <a:pt x="745" y="46"/>
                        <a:pt x="787" y="12"/>
                        <a:pt x="816" y="0"/>
                      </a:cubicBezTo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 sz="2800"/>
                </a:p>
              </p:txBody>
            </p:sp>
          </p:grpSp>
        </p:grpSp>
        <p:grpSp>
          <p:nvGrpSpPr>
            <p:cNvPr id="33" name="Group 27"/>
            <p:cNvGrpSpPr>
              <a:grpSpLocks/>
            </p:cNvGrpSpPr>
            <p:nvPr/>
          </p:nvGrpSpPr>
          <p:grpSpPr bwMode="auto">
            <a:xfrm>
              <a:off x="2208" y="3024"/>
              <a:ext cx="768" cy="768"/>
              <a:chOff x="2544" y="3024"/>
              <a:chExt cx="672" cy="672"/>
            </a:xfrm>
          </p:grpSpPr>
          <p:sp>
            <p:nvSpPr>
              <p:cNvPr id="44" name="Rectangle 19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624" cy="624"/>
              </a:xfrm>
              <a:prstGeom prst="rect">
                <a:avLst/>
              </a:prstGeom>
              <a:solidFill>
                <a:schemeClr val="folHlink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endParaRPr lang="en-US" sz="2800"/>
              </a:p>
            </p:txBody>
          </p:sp>
          <p:sp>
            <p:nvSpPr>
              <p:cNvPr id="45" name="Rectangle 18"/>
              <p:cNvSpPr>
                <a:spLocks noChangeArrowheads="1"/>
              </p:cNvSpPr>
              <p:nvPr/>
            </p:nvSpPr>
            <p:spPr bwMode="auto">
              <a:xfrm>
                <a:off x="2544" y="3024"/>
                <a:ext cx="624" cy="624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endParaRPr lang="en-US" sz="2800"/>
              </a:p>
            </p:txBody>
          </p:sp>
        </p:grpSp>
        <p:grpSp>
          <p:nvGrpSpPr>
            <p:cNvPr id="35" name="Group 38"/>
            <p:cNvGrpSpPr>
              <a:grpSpLocks/>
            </p:cNvGrpSpPr>
            <p:nvPr/>
          </p:nvGrpSpPr>
          <p:grpSpPr bwMode="auto">
            <a:xfrm>
              <a:off x="907" y="3165"/>
              <a:ext cx="675" cy="359"/>
              <a:chOff x="2428" y="2906"/>
              <a:chExt cx="788" cy="806"/>
            </a:xfrm>
          </p:grpSpPr>
          <p:sp>
            <p:nvSpPr>
              <p:cNvPr id="42" name="Rectangle 39"/>
              <p:cNvSpPr>
                <a:spLocks noChangeArrowheads="1"/>
              </p:cNvSpPr>
              <p:nvPr/>
            </p:nvSpPr>
            <p:spPr bwMode="auto">
              <a:xfrm>
                <a:off x="2499" y="3072"/>
                <a:ext cx="717" cy="640"/>
              </a:xfrm>
              <a:prstGeom prst="rect">
                <a:avLst/>
              </a:prstGeom>
              <a:solidFill>
                <a:schemeClr val="folHlink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endParaRPr lang="en-US" sz="2800"/>
              </a:p>
            </p:txBody>
          </p:sp>
          <p:sp>
            <p:nvSpPr>
              <p:cNvPr id="43" name="Rectangle 40"/>
              <p:cNvSpPr>
                <a:spLocks noChangeArrowheads="1"/>
              </p:cNvSpPr>
              <p:nvPr/>
            </p:nvSpPr>
            <p:spPr bwMode="auto">
              <a:xfrm>
                <a:off x="2428" y="2906"/>
                <a:ext cx="762" cy="735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endParaRPr lang="en-US" sz="2800"/>
              </a:p>
            </p:txBody>
          </p:sp>
        </p:grpSp>
        <p:sp>
          <p:nvSpPr>
            <p:cNvPr id="37" name="Line 44"/>
            <p:cNvSpPr>
              <a:spLocks noChangeShapeType="1"/>
            </p:cNvSpPr>
            <p:nvPr/>
          </p:nvSpPr>
          <p:spPr bwMode="auto">
            <a:xfrm>
              <a:off x="1584" y="336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38" name="Line 45"/>
            <p:cNvSpPr>
              <a:spLocks noChangeShapeType="1"/>
            </p:cNvSpPr>
            <p:nvPr/>
          </p:nvSpPr>
          <p:spPr bwMode="auto">
            <a:xfrm>
              <a:off x="2928" y="3360"/>
              <a:ext cx="5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39" name="Text Box 47"/>
            <p:cNvSpPr txBox="1">
              <a:spLocks noChangeArrowheads="1"/>
            </p:cNvSpPr>
            <p:nvPr/>
          </p:nvSpPr>
          <p:spPr bwMode="auto">
            <a:xfrm>
              <a:off x="3888" y="3264"/>
              <a:ext cx="512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800" b="1" dirty="0">
                  <a:solidFill>
                    <a:srgbClr val="3333CC"/>
                  </a:solidFill>
                </a:rPr>
                <a:t>Disk</a:t>
              </a:r>
            </a:p>
          </p:txBody>
        </p:sp>
        <p:sp>
          <p:nvSpPr>
            <p:cNvPr id="40" name="Text Box 48"/>
            <p:cNvSpPr txBox="1">
              <a:spLocks noChangeArrowheads="1"/>
            </p:cNvSpPr>
            <p:nvPr/>
          </p:nvSpPr>
          <p:spPr bwMode="auto">
            <a:xfrm>
              <a:off x="2188" y="3217"/>
              <a:ext cx="720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r>
                <a:rPr lang="en-US" sz="2800" b="1" dirty="0">
                  <a:solidFill>
                    <a:srgbClr val="3333CC"/>
                  </a:solidFill>
                </a:rPr>
                <a:t>DRAM</a:t>
              </a:r>
            </a:p>
          </p:txBody>
        </p:sp>
        <p:sp>
          <p:nvSpPr>
            <p:cNvPr id="41" name="Text Box 49"/>
            <p:cNvSpPr txBox="1">
              <a:spLocks noChangeArrowheads="1"/>
            </p:cNvSpPr>
            <p:nvPr/>
          </p:nvSpPr>
          <p:spPr bwMode="auto">
            <a:xfrm>
              <a:off x="917" y="3165"/>
              <a:ext cx="685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r>
                <a:rPr lang="en-US" sz="2800" b="1" dirty="0">
                  <a:solidFill>
                    <a:srgbClr val="3333CC"/>
                  </a:solidFill>
                </a:rPr>
                <a:t>SRAM</a:t>
              </a:r>
            </a:p>
          </p:txBody>
        </p:sp>
      </p:grpSp>
      <p:sp>
        <p:nvSpPr>
          <p:cNvPr id="30" name="Rectangle 29"/>
          <p:cNvSpPr/>
          <p:nvPr/>
        </p:nvSpPr>
        <p:spPr>
          <a:xfrm>
            <a:off x="5949942" y="5360565"/>
            <a:ext cx="4800600" cy="14729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제목 1"/>
          <p:cNvSpPr txBox="1">
            <a:spLocks/>
          </p:cNvSpPr>
          <p:nvPr/>
        </p:nvSpPr>
        <p:spPr>
          <a:xfrm>
            <a:off x="612000" y="180000"/>
            <a:ext cx="10972800" cy="56422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DRAM vs. SRAM as a “Cache”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93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>
                <a:cs typeface="Arial" pitchFamily="34" charset="0"/>
              </a:rPr>
              <a:t>Search for matching tag</a:t>
            </a:r>
          </a:p>
          <a:p>
            <a:pPr lvl="1"/>
            <a:r>
              <a:rPr lang="en-US" altLang="ko-KR" sz="2800" dirty="0">
                <a:cs typeface="Arial" pitchFamily="34" charset="0"/>
              </a:rPr>
              <a:t>SRAM cache</a:t>
            </a:r>
          </a:p>
          <a:p>
            <a:endParaRPr lang="en-US" altLang="ko-KR" dirty="0">
              <a:cs typeface="Arial" pitchFamily="34" charset="0"/>
            </a:endParaRPr>
          </a:p>
          <a:p>
            <a:endParaRPr lang="en-US" altLang="ko-KR" dirty="0">
              <a:cs typeface="Arial" pitchFamily="34" charset="0"/>
            </a:endParaRPr>
          </a:p>
          <a:p>
            <a:endParaRPr lang="en-US" altLang="ko-KR" dirty="0">
              <a:cs typeface="Arial" pitchFamily="34" charset="0"/>
            </a:endParaRPr>
          </a:p>
          <a:p>
            <a:r>
              <a:rPr lang="en-US" altLang="ko-KR" sz="3000" dirty="0"/>
              <a:t>Use indirection to look up actual object location</a:t>
            </a:r>
          </a:p>
          <a:p>
            <a:pPr lvl="1"/>
            <a:r>
              <a:rPr lang="en-US" altLang="ko-KR" sz="2800" dirty="0"/>
              <a:t>virtual memory</a:t>
            </a:r>
          </a:p>
          <a:p>
            <a:pPr lvl="1"/>
            <a:endParaRPr lang="ko-KR" altLang="en-US" sz="2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612000" y="180000"/>
            <a:ext cx="10972800" cy="56422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Locating an Object in a “Cache”</a:t>
            </a:r>
            <a:endParaRPr lang="ko-KR" altLang="en-US" dirty="0"/>
          </a:p>
        </p:txBody>
      </p:sp>
      <p:grpSp>
        <p:nvGrpSpPr>
          <p:cNvPr id="81" name="Group 97"/>
          <p:cNvGrpSpPr>
            <a:grpSpLocks/>
          </p:cNvGrpSpPr>
          <p:nvPr/>
        </p:nvGrpSpPr>
        <p:grpSpPr bwMode="auto">
          <a:xfrm>
            <a:off x="1248493" y="4850634"/>
            <a:ext cx="2082801" cy="885826"/>
            <a:chOff x="624" y="1296"/>
            <a:chExt cx="1312" cy="558"/>
          </a:xfrm>
        </p:grpSpPr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>
              <a:off x="827" y="1594"/>
              <a:ext cx="576" cy="19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/>
              <a:r>
                <a:rPr lang="en-US" sz="2800" dirty="0"/>
                <a:t>X</a:t>
              </a:r>
            </a:p>
          </p:txBody>
        </p:sp>
        <p:sp>
          <p:nvSpPr>
            <p:cNvPr id="83" name="Text Box 54"/>
            <p:cNvSpPr txBox="1">
              <a:spLocks noChangeArrowheads="1"/>
            </p:cNvSpPr>
            <p:nvPr/>
          </p:nvSpPr>
          <p:spPr bwMode="auto">
            <a:xfrm>
              <a:off x="999" y="1526"/>
              <a:ext cx="115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endParaRPr lang="en-US" sz="2800" dirty="0"/>
            </a:p>
          </p:txBody>
        </p:sp>
        <p:sp>
          <p:nvSpPr>
            <p:cNvPr id="84" name="Text Box 55"/>
            <p:cNvSpPr txBox="1">
              <a:spLocks noChangeArrowheads="1"/>
            </p:cNvSpPr>
            <p:nvPr/>
          </p:nvSpPr>
          <p:spPr bwMode="auto">
            <a:xfrm>
              <a:off x="624" y="1296"/>
              <a:ext cx="1312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800" i="1" dirty="0"/>
                <a:t>Object Name</a:t>
              </a:r>
            </a:p>
          </p:txBody>
        </p:sp>
      </p:grpSp>
      <p:grpSp>
        <p:nvGrpSpPr>
          <p:cNvPr id="85" name="Group 139"/>
          <p:cNvGrpSpPr>
            <a:grpSpLocks/>
          </p:cNvGrpSpPr>
          <p:nvPr/>
        </p:nvGrpSpPr>
        <p:grpSpPr bwMode="auto">
          <a:xfrm>
            <a:off x="5184164" y="823464"/>
            <a:ext cx="5595938" cy="2628901"/>
            <a:chOff x="1904" y="592"/>
            <a:chExt cx="3525" cy="1656"/>
          </a:xfrm>
        </p:grpSpPr>
        <p:sp>
          <p:nvSpPr>
            <p:cNvPr id="86" name="Rectangle 4"/>
            <p:cNvSpPr>
              <a:spLocks noChangeArrowheads="1"/>
            </p:cNvSpPr>
            <p:nvPr/>
          </p:nvSpPr>
          <p:spPr bwMode="auto">
            <a:xfrm>
              <a:off x="2902" y="938"/>
              <a:ext cx="2527" cy="12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/>
              <a:endParaRPr lang="en-US" sz="2800"/>
            </a:p>
          </p:txBody>
        </p:sp>
        <p:sp>
          <p:nvSpPr>
            <p:cNvPr id="87" name="Text Box 34"/>
            <p:cNvSpPr txBox="1">
              <a:spLocks noChangeArrowheads="1"/>
            </p:cNvSpPr>
            <p:nvPr/>
          </p:nvSpPr>
          <p:spPr bwMode="auto">
            <a:xfrm>
              <a:off x="3539" y="870"/>
              <a:ext cx="422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800" dirty="0"/>
                <a:t>Tag</a:t>
              </a:r>
            </a:p>
          </p:txBody>
        </p:sp>
        <p:sp>
          <p:nvSpPr>
            <p:cNvPr id="88" name="Text Box 36"/>
            <p:cNvSpPr txBox="1">
              <a:spLocks noChangeArrowheads="1"/>
            </p:cNvSpPr>
            <p:nvPr/>
          </p:nvSpPr>
          <p:spPr bwMode="auto">
            <a:xfrm>
              <a:off x="4383" y="900"/>
              <a:ext cx="541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800" dirty="0"/>
                <a:t>Data</a:t>
              </a:r>
            </a:p>
          </p:txBody>
        </p:sp>
        <p:grpSp>
          <p:nvGrpSpPr>
            <p:cNvPr id="89" name="Group 39"/>
            <p:cNvGrpSpPr>
              <a:grpSpLocks/>
            </p:cNvGrpSpPr>
            <p:nvPr/>
          </p:nvGrpSpPr>
          <p:grpSpPr bwMode="auto">
            <a:xfrm>
              <a:off x="3522" y="1196"/>
              <a:ext cx="1812" cy="192"/>
              <a:chOff x="3378" y="1292"/>
              <a:chExt cx="1812" cy="192"/>
            </a:xfrm>
          </p:grpSpPr>
          <p:sp>
            <p:nvSpPr>
              <p:cNvPr id="111" name="Rectangle 5"/>
              <p:cNvSpPr>
                <a:spLocks noChangeArrowheads="1"/>
              </p:cNvSpPr>
              <p:nvPr/>
            </p:nvSpPr>
            <p:spPr bwMode="auto">
              <a:xfrm>
                <a:off x="3378" y="1292"/>
                <a:ext cx="872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r>
                  <a:rPr lang="en-US" sz="2800" dirty="0"/>
                  <a:t>D</a:t>
                </a:r>
              </a:p>
            </p:txBody>
          </p:sp>
          <p:sp>
            <p:nvSpPr>
              <p:cNvPr id="112" name="Rectangle 35"/>
              <p:cNvSpPr>
                <a:spLocks noChangeArrowheads="1"/>
              </p:cNvSpPr>
              <p:nvPr/>
            </p:nvSpPr>
            <p:spPr bwMode="auto">
              <a:xfrm>
                <a:off x="3954" y="1292"/>
                <a:ext cx="1236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r>
                  <a:rPr lang="en-US" sz="2800" dirty="0"/>
                  <a:t>243</a:t>
                </a:r>
              </a:p>
            </p:txBody>
          </p:sp>
        </p:grpSp>
        <p:grpSp>
          <p:nvGrpSpPr>
            <p:cNvPr id="90" name="Group 40"/>
            <p:cNvGrpSpPr>
              <a:grpSpLocks/>
            </p:cNvGrpSpPr>
            <p:nvPr/>
          </p:nvGrpSpPr>
          <p:grpSpPr bwMode="auto">
            <a:xfrm>
              <a:off x="3504" y="1440"/>
              <a:ext cx="739" cy="328"/>
              <a:chOff x="3360" y="1296"/>
              <a:chExt cx="739" cy="328"/>
            </a:xfrm>
          </p:grpSpPr>
          <p:sp>
            <p:nvSpPr>
              <p:cNvPr id="109" name="Text Box 43"/>
              <p:cNvSpPr txBox="1">
                <a:spLocks noChangeArrowheads="1"/>
              </p:cNvSpPr>
              <p:nvPr/>
            </p:nvSpPr>
            <p:spPr bwMode="auto">
              <a:xfrm>
                <a:off x="3360" y="1296"/>
                <a:ext cx="115" cy="3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spAutoFit/>
              </a:bodyPr>
              <a:lstStyle/>
              <a:p>
                <a:endParaRPr lang="en-US" sz="2800" dirty="0"/>
              </a:p>
            </p:txBody>
          </p:sp>
          <p:sp>
            <p:nvSpPr>
              <p:cNvPr id="110" name="Text Box 44"/>
              <p:cNvSpPr txBox="1">
                <a:spLocks noChangeArrowheads="1"/>
              </p:cNvSpPr>
              <p:nvPr/>
            </p:nvSpPr>
            <p:spPr bwMode="auto">
              <a:xfrm>
                <a:off x="3984" y="1296"/>
                <a:ext cx="115" cy="3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spAutoFit/>
              </a:bodyPr>
              <a:lstStyle/>
              <a:p>
                <a:endParaRPr lang="en-US" sz="2800" dirty="0"/>
              </a:p>
            </p:txBody>
          </p:sp>
        </p:grpSp>
        <p:grpSp>
          <p:nvGrpSpPr>
            <p:cNvPr id="91" name="Group 45"/>
            <p:cNvGrpSpPr>
              <a:grpSpLocks/>
            </p:cNvGrpSpPr>
            <p:nvPr/>
          </p:nvGrpSpPr>
          <p:grpSpPr bwMode="auto">
            <a:xfrm>
              <a:off x="3504" y="1920"/>
              <a:ext cx="739" cy="328"/>
              <a:chOff x="3360" y="1296"/>
              <a:chExt cx="739" cy="328"/>
            </a:xfrm>
          </p:grpSpPr>
          <p:sp>
            <p:nvSpPr>
              <p:cNvPr id="105" name="Text Box 48"/>
              <p:cNvSpPr txBox="1">
                <a:spLocks noChangeArrowheads="1"/>
              </p:cNvSpPr>
              <p:nvPr/>
            </p:nvSpPr>
            <p:spPr bwMode="auto">
              <a:xfrm>
                <a:off x="3360" y="1296"/>
                <a:ext cx="115" cy="3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spAutoFit/>
              </a:bodyPr>
              <a:lstStyle/>
              <a:p>
                <a:endParaRPr lang="en-US" sz="2800" dirty="0"/>
              </a:p>
            </p:txBody>
          </p:sp>
          <p:sp>
            <p:nvSpPr>
              <p:cNvPr id="106" name="Text Box 49"/>
              <p:cNvSpPr txBox="1">
                <a:spLocks noChangeArrowheads="1"/>
              </p:cNvSpPr>
              <p:nvPr/>
            </p:nvSpPr>
            <p:spPr bwMode="auto">
              <a:xfrm>
                <a:off x="3984" y="1296"/>
                <a:ext cx="115" cy="3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spAutoFit/>
              </a:bodyPr>
              <a:lstStyle/>
              <a:p>
                <a:endParaRPr lang="en-US" sz="2800" dirty="0"/>
              </a:p>
            </p:txBody>
          </p:sp>
        </p:grpSp>
        <p:sp>
          <p:nvSpPr>
            <p:cNvPr id="94" name="Text Box 58"/>
            <p:cNvSpPr txBox="1">
              <a:spLocks noChangeArrowheads="1"/>
            </p:cNvSpPr>
            <p:nvPr/>
          </p:nvSpPr>
          <p:spPr bwMode="auto">
            <a:xfrm>
              <a:off x="3078" y="1080"/>
              <a:ext cx="291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800" dirty="0"/>
                <a:t>0:</a:t>
              </a:r>
            </a:p>
          </p:txBody>
        </p:sp>
        <p:sp>
          <p:nvSpPr>
            <p:cNvPr id="95" name="Text Box 59"/>
            <p:cNvSpPr txBox="1">
              <a:spLocks noChangeArrowheads="1"/>
            </p:cNvSpPr>
            <p:nvPr/>
          </p:nvSpPr>
          <p:spPr bwMode="auto">
            <a:xfrm>
              <a:off x="3067" y="1349"/>
              <a:ext cx="291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800" dirty="0"/>
                <a:t>1:</a:t>
              </a:r>
            </a:p>
          </p:txBody>
        </p:sp>
        <p:sp>
          <p:nvSpPr>
            <p:cNvPr id="96" name="Text Box 60"/>
            <p:cNvSpPr txBox="1">
              <a:spLocks noChangeArrowheads="1"/>
            </p:cNvSpPr>
            <p:nvPr/>
          </p:nvSpPr>
          <p:spPr bwMode="auto">
            <a:xfrm>
              <a:off x="3067" y="1782"/>
              <a:ext cx="507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800" dirty="0"/>
                <a:t>N-1:</a:t>
              </a:r>
            </a:p>
          </p:txBody>
        </p:sp>
        <p:sp>
          <p:nvSpPr>
            <p:cNvPr id="97" name="Line 62"/>
            <p:cNvSpPr>
              <a:spLocks noChangeShapeType="1"/>
            </p:cNvSpPr>
            <p:nvPr/>
          </p:nvSpPr>
          <p:spPr bwMode="auto">
            <a:xfrm flipH="1">
              <a:off x="2544" y="1277"/>
              <a:ext cx="512" cy="2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arrow" w="med" len="med"/>
              <a:tailEnd type="none" w="med" len="med"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98" name="Line 63"/>
            <p:cNvSpPr>
              <a:spLocks noChangeShapeType="1"/>
            </p:cNvSpPr>
            <p:nvPr/>
          </p:nvSpPr>
          <p:spPr bwMode="auto">
            <a:xfrm flipV="1">
              <a:off x="2544" y="1536"/>
              <a:ext cx="53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 dirty="0"/>
            </a:p>
          </p:txBody>
        </p:sp>
        <p:sp>
          <p:nvSpPr>
            <p:cNvPr id="99" name="Line 64"/>
            <p:cNvSpPr>
              <a:spLocks noChangeShapeType="1"/>
            </p:cNvSpPr>
            <p:nvPr/>
          </p:nvSpPr>
          <p:spPr bwMode="auto">
            <a:xfrm>
              <a:off x="2544" y="1536"/>
              <a:ext cx="489" cy="3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00" name="Line 65"/>
            <p:cNvSpPr>
              <a:spLocks noChangeShapeType="1"/>
            </p:cNvSpPr>
            <p:nvPr/>
          </p:nvSpPr>
          <p:spPr bwMode="auto">
            <a:xfrm flipH="1">
              <a:off x="2400" y="1536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endParaRPr lang="en-US" sz="2800"/>
            </a:p>
          </p:txBody>
        </p:sp>
        <p:sp>
          <p:nvSpPr>
            <p:cNvPr id="101" name="Text Box 66"/>
            <p:cNvSpPr txBox="1">
              <a:spLocks noChangeArrowheads="1"/>
            </p:cNvSpPr>
            <p:nvPr/>
          </p:nvSpPr>
          <p:spPr bwMode="auto">
            <a:xfrm>
              <a:off x="1904" y="1349"/>
              <a:ext cx="502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800" i="1" dirty="0"/>
                <a:t>= X?</a:t>
              </a:r>
            </a:p>
          </p:txBody>
        </p:sp>
        <p:sp>
          <p:nvSpPr>
            <p:cNvPr id="102" name="Text Box 125"/>
            <p:cNvSpPr txBox="1">
              <a:spLocks noChangeArrowheads="1"/>
            </p:cNvSpPr>
            <p:nvPr/>
          </p:nvSpPr>
          <p:spPr bwMode="auto">
            <a:xfrm>
              <a:off x="3866" y="592"/>
              <a:ext cx="860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800" dirty="0"/>
                <a:t>“Cache”</a:t>
              </a:r>
            </a:p>
          </p:txBody>
        </p:sp>
      </p:grpSp>
      <p:sp>
        <p:nvSpPr>
          <p:cNvPr id="115" name="Rectangle 5"/>
          <p:cNvSpPr>
            <a:spLocks noChangeArrowheads="1"/>
          </p:cNvSpPr>
          <p:nvPr/>
        </p:nvSpPr>
        <p:spPr bwMode="auto">
          <a:xfrm>
            <a:off x="7740039" y="2209771"/>
            <a:ext cx="13843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r>
              <a:rPr lang="en-US" altLang="ko-KR" sz="2800"/>
              <a:t>X</a:t>
            </a:r>
            <a:endParaRPr lang="en-US" altLang="ko-KR" sz="2800" dirty="0"/>
          </a:p>
        </p:txBody>
      </p:sp>
      <p:sp>
        <p:nvSpPr>
          <p:cNvPr id="116" name="Rectangle 35"/>
          <p:cNvSpPr>
            <a:spLocks noChangeArrowheads="1"/>
          </p:cNvSpPr>
          <p:nvPr/>
        </p:nvSpPr>
        <p:spPr bwMode="auto">
          <a:xfrm>
            <a:off x="8654439" y="2209771"/>
            <a:ext cx="196215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r>
              <a:rPr lang="en-US" altLang="ko-KR" sz="2800"/>
              <a:t> 17</a:t>
            </a:r>
            <a:endParaRPr lang="en-US" altLang="ko-KR" sz="2800" dirty="0"/>
          </a:p>
        </p:txBody>
      </p:sp>
      <p:sp>
        <p:nvSpPr>
          <p:cNvPr id="117" name="Rectangle 5"/>
          <p:cNvSpPr>
            <a:spLocks noChangeArrowheads="1"/>
          </p:cNvSpPr>
          <p:nvPr/>
        </p:nvSpPr>
        <p:spPr bwMode="auto">
          <a:xfrm>
            <a:off x="7735277" y="2881868"/>
            <a:ext cx="13843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r>
              <a:rPr lang="en-US" altLang="ko-KR" sz="2800" dirty="0"/>
              <a:t>J</a:t>
            </a:r>
          </a:p>
        </p:txBody>
      </p:sp>
      <p:sp>
        <p:nvSpPr>
          <p:cNvPr id="118" name="Rectangle 35"/>
          <p:cNvSpPr>
            <a:spLocks noChangeArrowheads="1"/>
          </p:cNvSpPr>
          <p:nvPr/>
        </p:nvSpPr>
        <p:spPr bwMode="auto">
          <a:xfrm>
            <a:off x="8649677" y="2881868"/>
            <a:ext cx="196215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r>
              <a:rPr lang="en-US" altLang="ko-KR" sz="2800" dirty="0"/>
              <a:t>105</a:t>
            </a:r>
          </a:p>
        </p:txBody>
      </p:sp>
      <p:grpSp>
        <p:nvGrpSpPr>
          <p:cNvPr id="17" name="그룹 16"/>
          <p:cNvGrpSpPr/>
          <p:nvPr/>
        </p:nvGrpSpPr>
        <p:grpSpPr>
          <a:xfrm flipH="1">
            <a:off x="8151360" y="2569101"/>
            <a:ext cx="71120" cy="254389"/>
            <a:chOff x="5453013" y="2973091"/>
            <a:chExt cx="95250" cy="340699"/>
          </a:xfrm>
        </p:grpSpPr>
        <p:sp>
          <p:nvSpPr>
            <p:cNvPr id="16" name="타원 15"/>
            <p:cNvSpPr/>
            <p:nvPr/>
          </p:nvSpPr>
          <p:spPr>
            <a:xfrm>
              <a:off x="5453013" y="2973091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5453013" y="3091418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5453013" y="321854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4" name="그룹 123"/>
          <p:cNvGrpSpPr/>
          <p:nvPr/>
        </p:nvGrpSpPr>
        <p:grpSpPr>
          <a:xfrm flipH="1">
            <a:off x="9274358" y="2580048"/>
            <a:ext cx="71120" cy="254389"/>
            <a:chOff x="5453013" y="2973091"/>
            <a:chExt cx="95250" cy="340699"/>
          </a:xfrm>
        </p:grpSpPr>
        <p:sp>
          <p:nvSpPr>
            <p:cNvPr id="125" name="타원 124"/>
            <p:cNvSpPr/>
            <p:nvPr/>
          </p:nvSpPr>
          <p:spPr>
            <a:xfrm>
              <a:off x="5453013" y="2973091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5453013" y="3091418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5453013" y="321854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6" name="Group 97"/>
          <p:cNvGrpSpPr>
            <a:grpSpLocks/>
          </p:cNvGrpSpPr>
          <p:nvPr/>
        </p:nvGrpSpPr>
        <p:grpSpPr bwMode="auto">
          <a:xfrm>
            <a:off x="1280500" y="2074414"/>
            <a:ext cx="2082801" cy="885826"/>
            <a:chOff x="624" y="1296"/>
            <a:chExt cx="1312" cy="558"/>
          </a:xfrm>
        </p:grpSpPr>
        <p:sp>
          <p:nvSpPr>
            <p:cNvPr id="137" name="Rectangle 53"/>
            <p:cNvSpPr>
              <a:spLocks noChangeArrowheads="1"/>
            </p:cNvSpPr>
            <p:nvPr/>
          </p:nvSpPr>
          <p:spPr bwMode="auto">
            <a:xfrm>
              <a:off x="827" y="1594"/>
              <a:ext cx="576" cy="19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/>
              <a:r>
                <a:rPr lang="en-US" sz="2800" dirty="0"/>
                <a:t>X</a:t>
              </a:r>
            </a:p>
          </p:txBody>
        </p:sp>
        <p:sp>
          <p:nvSpPr>
            <p:cNvPr id="138" name="Text Box 54"/>
            <p:cNvSpPr txBox="1">
              <a:spLocks noChangeArrowheads="1"/>
            </p:cNvSpPr>
            <p:nvPr/>
          </p:nvSpPr>
          <p:spPr bwMode="auto">
            <a:xfrm>
              <a:off x="999" y="1526"/>
              <a:ext cx="115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endParaRPr lang="en-US" sz="2800" dirty="0"/>
            </a:p>
          </p:txBody>
        </p:sp>
        <p:sp>
          <p:nvSpPr>
            <p:cNvPr id="139" name="Text Box 55"/>
            <p:cNvSpPr txBox="1">
              <a:spLocks noChangeArrowheads="1"/>
            </p:cNvSpPr>
            <p:nvPr/>
          </p:nvSpPr>
          <p:spPr bwMode="auto">
            <a:xfrm>
              <a:off x="624" y="1296"/>
              <a:ext cx="1312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800" i="1" dirty="0"/>
                <a:t>Object Name</a:t>
              </a:r>
            </a:p>
          </p:txBody>
        </p:sp>
      </p:grpSp>
      <p:sp>
        <p:nvSpPr>
          <p:cNvPr id="140" name="Rectangle 105"/>
          <p:cNvSpPr>
            <a:spLocks noChangeArrowheads="1"/>
          </p:cNvSpPr>
          <p:nvPr/>
        </p:nvSpPr>
        <p:spPr bwMode="auto">
          <a:xfrm>
            <a:off x="5420380" y="4631578"/>
            <a:ext cx="2036302" cy="1905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/>
            <a:endParaRPr lang="en-US"/>
          </a:p>
        </p:txBody>
      </p:sp>
      <p:sp>
        <p:nvSpPr>
          <p:cNvPr id="141" name="Text Box 127"/>
          <p:cNvSpPr txBox="1">
            <a:spLocks noChangeArrowheads="1"/>
          </p:cNvSpPr>
          <p:nvPr/>
        </p:nvSpPr>
        <p:spPr bwMode="auto">
          <a:xfrm>
            <a:off x="5389654" y="4139194"/>
            <a:ext cx="2097753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Lookup Table</a:t>
            </a:r>
          </a:p>
        </p:txBody>
      </p:sp>
      <p:sp>
        <p:nvSpPr>
          <p:cNvPr id="142" name="Rectangle 107"/>
          <p:cNvSpPr>
            <a:spLocks noChangeArrowheads="1"/>
          </p:cNvSpPr>
          <p:nvPr/>
        </p:nvSpPr>
        <p:spPr bwMode="auto">
          <a:xfrm>
            <a:off x="5962787" y="4761244"/>
            <a:ext cx="1295400" cy="369887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43" name="Rectangle 107"/>
          <p:cNvSpPr>
            <a:spLocks noChangeArrowheads="1"/>
          </p:cNvSpPr>
          <p:nvPr/>
        </p:nvSpPr>
        <p:spPr bwMode="auto">
          <a:xfrm>
            <a:off x="5970392" y="5204661"/>
            <a:ext cx="1295400" cy="369887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/>
            <a:r>
              <a:rPr lang="en-US" altLang="ko-KR" sz="2800" dirty="0"/>
              <a:t>N-1</a:t>
            </a:r>
          </a:p>
        </p:txBody>
      </p:sp>
      <p:sp>
        <p:nvSpPr>
          <p:cNvPr id="144" name="Rectangle 107"/>
          <p:cNvSpPr>
            <a:spLocks noChangeArrowheads="1"/>
          </p:cNvSpPr>
          <p:nvPr/>
        </p:nvSpPr>
        <p:spPr bwMode="auto">
          <a:xfrm>
            <a:off x="5970392" y="6003253"/>
            <a:ext cx="1295400" cy="369887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/>
            <a:r>
              <a:rPr lang="en-US" sz="2800" dirty="0"/>
              <a:t>1</a:t>
            </a:r>
          </a:p>
        </p:txBody>
      </p:sp>
      <p:grpSp>
        <p:nvGrpSpPr>
          <p:cNvPr id="145" name="그룹 144"/>
          <p:cNvGrpSpPr/>
          <p:nvPr/>
        </p:nvGrpSpPr>
        <p:grpSpPr>
          <a:xfrm flipH="1">
            <a:off x="6583235" y="5667313"/>
            <a:ext cx="71120" cy="254389"/>
            <a:chOff x="5453013" y="2973091"/>
            <a:chExt cx="95250" cy="340699"/>
          </a:xfrm>
        </p:grpSpPr>
        <p:sp>
          <p:nvSpPr>
            <p:cNvPr id="146" name="타원 145"/>
            <p:cNvSpPr/>
            <p:nvPr/>
          </p:nvSpPr>
          <p:spPr>
            <a:xfrm>
              <a:off x="5453013" y="2973091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5453013" y="3091418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/>
            <p:cNvSpPr/>
            <p:nvPr/>
          </p:nvSpPr>
          <p:spPr>
            <a:xfrm>
              <a:off x="5453013" y="321854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9" name="Text Box 58"/>
          <p:cNvSpPr txBox="1">
            <a:spLocks noChangeArrowheads="1"/>
          </p:cNvSpPr>
          <p:nvPr/>
        </p:nvSpPr>
        <p:spPr bwMode="auto">
          <a:xfrm>
            <a:off x="5420050" y="4692592"/>
            <a:ext cx="500136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D:</a:t>
            </a:r>
          </a:p>
        </p:txBody>
      </p:sp>
      <p:sp>
        <p:nvSpPr>
          <p:cNvPr id="150" name="Text Box 59"/>
          <p:cNvSpPr txBox="1">
            <a:spLocks noChangeArrowheads="1"/>
          </p:cNvSpPr>
          <p:nvPr/>
        </p:nvSpPr>
        <p:spPr bwMode="auto">
          <a:xfrm>
            <a:off x="5428439" y="5099455"/>
            <a:ext cx="474488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J :</a:t>
            </a:r>
          </a:p>
        </p:txBody>
      </p:sp>
      <p:sp>
        <p:nvSpPr>
          <p:cNvPr id="151" name="Text Box 60"/>
          <p:cNvSpPr txBox="1">
            <a:spLocks noChangeArrowheads="1"/>
          </p:cNvSpPr>
          <p:nvPr/>
        </p:nvSpPr>
        <p:spPr bwMode="auto">
          <a:xfrm>
            <a:off x="5450687" y="5898579"/>
            <a:ext cx="464870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X:</a:t>
            </a:r>
          </a:p>
        </p:txBody>
      </p:sp>
      <p:sp>
        <p:nvSpPr>
          <p:cNvPr id="156" name="Rectangle 105"/>
          <p:cNvSpPr>
            <a:spLocks noChangeArrowheads="1"/>
          </p:cNvSpPr>
          <p:nvPr/>
        </p:nvSpPr>
        <p:spPr bwMode="auto">
          <a:xfrm>
            <a:off x="8191044" y="4622048"/>
            <a:ext cx="2231588" cy="1905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/>
            <a:endParaRPr lang="en-US"/>
          </a:p>
        </p:txBody>
      </p:sp>
      <p:sp>
        <p:nvSpPr>
          <p:cNvPr id="157" name="Text Box 127"/>
          <p:cNvSpPr txBox="1">
            <a:spLocks noChangeArrowheads="1"/>
          </p:cNvSpPr>
          <p:nvPr/>
        </p:nvSpPr>
        <p:spPr bwMode="auto">
          <a:xfrm>
            <a:off x="8724807" y="4129664"/>
            <a:ext cx="1359345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“Cache”</a:t>
            </a:r>
          </a:p>
        </p:txBody>
      </p:sp>
      <p:sp>
        <p:nvSpPr>
          <p:cNvPr id="158" name="Rectangle 107"/>
          <p:cNvSpPr>
            <a:spLocks noChangeArrowheads="1"/>
          </p:cNvSpPr>
          <p:nvPr/>
        </p:nvSpPr>
        <p:spPr bwMode="auto">
          <a:xfrm>
            <a:off x="8928736" y="4751714"/>
            <a:ext cx="1295400" cy="369887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/>
            <a:r>
              <a:rPr lang="en-US" sz="2800" dirty="0"/>
              <a:t>243</a:t>
            </a:r>
          </a:p>
        </p:txBody>
      </p:sp>
      <p:sp>
        <p:nvSpPr>
          <p:cNvPr id="159" name="Rectangle 107"/>
          <p:cNvSpPr>
            <a:spLocks noChangeArrowheads="1"/>
          </p:cNvSpPr>
          <p:nvPr/>
        </p:nvSpPr>
        <p:spPr bwMode="auto">
          <a:xfrm>
            <a:off x="8936341" y="5195131"/>
            <a:ext cx="1295400" cy="369887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/>
            <a:r>
              <a:rPr lang="en-US" altLang="ko-KR" sz="2800" dirty="0"/>
              <a:t>17</a:t>
            </a:r>
          </a:p>
        </p:txBody>
      </p:sp>
      <p:sp>
        <p:nvSpPr>
          <p:cNvPr id="160" name="Rectangle 107"/>
          <p:cNvSpPr>
            <a:spLocks noChangeArrowheads="1"/>
          </p:cNvSpPr>
          <p:nvPr/>
        </p:nvSpPr>
        <p:spPr bwMode="auto">
          <a:xfrm>
            <a:off x="8936341" y="5993723"/>
            <a:ext cx="1295400" cy="369887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/>
            <a:r>
              <a:rPr lang="en-US" sz="2800" dirty="0"/>
              <a:t>105</a:t>
            </a:r>
          </a:p>
        </p:txBody>
      </p:sp>
      <p:grpSp>
        <p:nvGrpSpPr>
          <p:cNvPr id="161" name="그룹 160"/>
          <p:cNvGrpSpPr/>
          <p:nvPr/>
        </p:nvGrpSpPr>
        <p:grpSpPr>
          <a:xfrm flipH="1">
            <a:off x="9549184" y="5657783"/>
            <a:ext cx="71120" cy="254389"/>
            <a:chOff x="5453013" y="2973091"/>
            <a:chExt cx="95250" cy="340699"/>
          </a:xfrm>
        </p:grpSpPr>
        <p:sp>
          <p:nvSpPr>
            <p:cNvPr id="162" name="타원 161"/>
            <p:cNvSpPr/>
            <p:nvPr/>
          </p:nvSpPr>
          <p:spPr>
            <a:xfrm>
              <a:off x="5453013" y="2973091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5453013" y="3091418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/>
            <p:cNvSpPr/>
            <p:nvPr/>
          </p:nvSpPr>
          <p:spPr>
            <a:xfrm>
              <a:off x="5453013" y="321854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Text Box 60"/>
          <p:cNvSpPr txBox="1">
            <a:spLocks noChangeArrowheads="1"/>
          </p:cNvSpPr>
          <p:nvPr/>
        </p:nvSpPr>
        <p:spPr bwMode="auto">
          <a:xfrm>
            <a:off x="8191043" y="5902579"/>
            <a:ext cx="804863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N-1:</a:t>
            </a:r>
          </a:p>
        </p:txBody>
      </p:sp>
      <p:sp>
        <p:nvSpPr>
          <p:cNvPr id="175" name="Text Box 58"/>
          <p:cNvSpPr txBox="1">
            <a:spLocks noChangeArrowheads="1"/>
          </p:cNvSpPr>
          <p:nvPr/>
        </p:nvSpPr>
        <p:spPr bwMode="auto">
          <a:xfrm>
            <a:off x="8483108" y="4657727"/>
            <a:ext cx="461963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0:</a:t>
            </a:r>
          </a:p>
        </p:txBody>
      </p:sp>
      <p:sp>
        <p:nvSpPr>
          <p:cNvPr id="176" name="Text Box 59"/>
          <p:cNvSpPr txBox="1">
            <a:spLocks noChangeArrowheads="1"/>
          </p:cNvSpPr>
          <p:nvPr/>
        </p:nvSpPr>
        <p:spPr bwMode="auto">
          <a:xfrm>
            <a:off x="8465646" y="5084764"/>
            <a:ext cx="461963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/>
              <a:t>1:</a:t>
            </a:r>
          </a:p>
        </p:txBody>
      </p:sp>
      <p:sp>
        <p:nvSpPr>
          <p:cNvPr id="177" name="Line 129"/>
          <p:cNvSpPr>
            <a:spLocks noChangeShapeType="1"/>
          </p:cNvSpPr>
          <p:nvPr/>
        </p:nvSpPr>
        <p:spPr bwMode="auto">
          <a:xfrm flipH="1">
            <a:off x="10359006" y="2371899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178" name="Line 129"/>
          <p:cNvSpPr>
            <a:spLocks noChangeShapeType="1"/>
          </p:cNvSpPr>
          <p:nvPr/>
        </p:nvSpPr>
        <p:spPr bwMode="auto">
          <a:xfrm flipH="1">
            <a:off x="10084152" y="5371335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179" name="Text Box 66"/>
          <p:cNvSpPr txBox="1">
            <a:spLocks noChangeArrowheads="1"/>
          </p:cNvSpPr>
          <p:nvPr/>
        </p:nvSpPr>
        <p:spPr bwMode="auto">
          <a:xfrm>
            <a:off x="3238006" y="5193188"/>
            <a:ext cx="796925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2800" i="1" dirty="0"/>
              <a:t>= X?</a:t>
            </a:r>
          </a:p>
        </p:txBody>
      </p:sp>
      <p:sp>
        <p:nvSpPr>
          <p:cNvPr id="180" name="Line 119"/>
          <p:cNvSpPr>
            <a:spLocks noChangeShapeType="1"/>
          </p:cNvSpPr>
          <p:nvPr/>
        </p:nvSpPr>
        <p:spPr bwMode="auto">
          <a:xfrm>
            <a:off x="3933417" y="5521303"/>
            <a:ext cx="1613456" cy="63760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  <a:effectLst/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181" name="Line 124"/>
          <p:cNvSpPr>
            <a:spLocks noChangeShapeType="1"/>
          </p:cNvSpPr>
          <p:nvPr/>
        </p:nvSpPr>
        <p:spPr bwMode="auto">
          <a:xfrm flipV="1">
            <a:off x="7314354" y="5371335"/>
            <a:ext cx="1198467" cy="8223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  <a:effectLst/>
        </p:spPr>
        <p:txBody>
          <a:bodyPr wrap="none" lIns="90487" tIns="44450" rIns="90487" bIns="4445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4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L_fonts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4508</TotalTime>
  <Words>1165</Words>
  <Application>Microsoft Office PowerPoint</Application>
  <PresentationFormat>와이드스크린</PresentationFormat>
  <Paragraphs>388</Paragraphs>
  <Slides>20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연세</vt:lpstr>
      <vt:lpstr>조선일보명조</vt:lpstr>
      <vt:lpstr>Arial</vt:lpstr>
      <vt:lpstr>Calibri</vt:lpstr>
      <vt:lpstr>Wingdings</vt:lpstr>
      <vt:lpstr>Office 테마</vt:lpstr>
      <vt:lpstr> Lecture 9 Virtual Memory  Courtesy of A. Shrivastava (ASU) &amp; Tack-Don Han (Yonsei) </vt:lpstr>
      <vt:lpstr>Where are we and where to?</vt:lpstr>
      <vt:lpstr>PowerPoint 프레젠테이션</vt:lpstr>
      <vt:lpstr>Motivation of Virtual Memory</vt:lpstr>
      <vt:lpstr>Use DRAM as a Cache for DISK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Memory Management – i) Memory Sharing</vt:lpstr>
      <vt:lpstr>PowerPoint 프레젠테이션</vt:lpstr>
      <vt:lpstr>PowerPoint 프레젠테이션</vt:lpstr>
      <vt:lpstr>Memory Management – ii) Protection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Registered User</cp:lastModifiedBy>
  <cp:revision>235</cp:revision>
  <dcterms:created xsi:type="dcterms:W3CDTF">2015-05-11T14:27:05Z</dcterms:created>
  <dcterms:modified xsi:type="dcterms:W3CDTF">2017-05-03T21:27:01Z</dcterms:modified>
</cp:coreProperties>
</file>