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92" r:id="rId2"/>
    <p:sldId id="487" r:id="rId3"/>
    <p:sldId id="488" r:id="rId4"/>
    <p:sldId id="489" r:id="rId5"/>
    <p:sldId id="435" r:id="rId6"/>
    <p:sldId id="471" r:id="rId7"/>
    <p:sldId id="472" r:id="rId8"/>
    <p:sldId id="473" r:id="rId9"/>
    <p:sldId id="474" r:id="rId10"/>
    <p:sldId id="439" r:id="rId11"/>
    <p:sldId id="490" r:id="rId12"/>
    <p:sldId id="440" r:id="rId13"/>
    <p:sldId id="491" r:id="rId14"/>
    <p:sldId id="441" r:id="rId15"/>
    <p:sldId id="475" r:id="rId16"/>
    <p:sldId id="466" r:id="rId17"/>
    <p:sldId id="467" r:id="rId18"/>
    <p:sldId id="468" r:id="rId19"/>
    <p:sldId id="49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DC5"/>
    <a:srgbClr val="184A6B"/>
    <a:srgbClr val="C00000"/>
    <a:srgbClr val="FFFFFF"/>
    <a:srgbClr val="8DAFC7"/>
    <a:srgbClr val="FF0000"/>
    <a:srgbClr val="5B9BD5"/>
    <a:srgbClr val="2CE1E5"/>
    <a:srgbClr val="2CDFE3"/>
    <a:srgbClr val="7FD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0" y="2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2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8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22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data accessed by the program = 2560 × 4 = 10240 Bytes = 10 KB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number of pages accessed = 5 = Total number of TLB entries used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12F3D-FE3C-499D-9ED3-407FD30662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64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data accessed by the program = 2560 × 4 = 10240 Bytes = 10 KB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number of pages accessed = 5 = Total number of TLB entries used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same data is accessed twice by the program, and therefore the number of TLB entries accessed are the same as earlier.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12F3D-FE3C-499D-9ED3-407FD30662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8KB page =&gt; 13 bit offset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43-13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VPNs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Table Size = (# VPNs) × (PTE size) =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8 =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of single level page table:  2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8GB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12F3D-FE3C-499D-9ED3-407FD306626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21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0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6217C0-CCF6-4E8F-9803-BD6503ABD113}" type="datetime1">
              <a:rPr lang="en-US" altLang="ko-KR" smtClean="0"/>
              <a:t>5/4/2017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u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76168" y="6536578"/>
            <a:ext cx="2844800" cy="365125"/>
          </a:xfrm>
          <a:prstGeom prst="rect">
            <a:avLst/>
          </a:prstGeom>
        </p:spPr>
        <p:txBody>
          <a:bodyPr/>
          <a:lstStyle/>
          <a:p>
            <a:fld id="{8ECBF420-05F1-4B9C-8576-EF48BCB92060}" type="datetime1">
              <a:rPr lang="en-US" altLang="ko-KR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7011" y="6536578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Spring 2016 -- Lecture #1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6977" y="6521812"/>
            <a:ext cx="589856" cy="365125"/>
          </a:xfrm>
          <a:prstGeom prst="rect">
            <a:avLst/>
          </a:prstGeo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99456" y="6339249"/>
            <a:ext cx="589856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4746"/>
            <a:ext cx="10945216" cy="5040559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altLang="ko-KR" dirty="0"/>
              <a:t>Click to edit Master text styles</a:t>
            </a:r>
          </a:p>
          <a:p>
            <a:pPr lvl="1" eaLnBrk="1" latinLnBrk="0" hangingPunct="1"/>
            <a:r>
              <a:rPr lang="en-US" altLang="ko-KR" dirty="0"/>
              <a:t>Second level</a:t>
            </a:r>
          </a:p>
          <a:p>
            <a:pPr lvl="2" eaLnBrk="1" latinLnBrk="0" hangingPunct="1"/>
            <a:r>
              <a:rPr lang="en-US" altLang="ko-KR" dirty="0"/>
              <a:t>Third level</a:t>
            </a:r>
          </a:p>
          <a:p>
            <a:pPr lvl="3" eaLnBrk="1" latinLnBrk="0" hangingPunct="1"/>
            <a:r>
              <a:rPr lang="en-US" altLang="ko-KR" dirty="0"/>
              <a:t>Fourth level</a:t>
            </a:r>
          </a:p>
          <a:p>
            <a:pPr lvl="4" eaLnBrk="1" latinLnBrk="0" hangingPunct="1"/>
            <a:r>
              <a:rPr lang="en-US" altLang="ko-KR" dirty="0"/>
              <a:t>Fifth level</a:t>
            </a:r>
            <a:endParaRPr kumimoji="0" lang="en-US" altLang="ko-K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25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751028" y="653855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0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5" r:id="rId11"/>
    <p:sldLayoutId id="214748366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47" y="1353967"/>
            <a:ext cx="8501238" cy="3250121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Lecture 9</a:t>
            </a:r>
            <a:br>
              <a:rPr kumimoji="1" lang="en-US" altLang="ko-KR" dirty="0"/>
            </a:br>
            <a:r>
              <a:rPr lang="en-US" altLang="ko-KR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</a:t>
            </a:r>
            <a:r>
              <a:rPr lang="ko-KR" altLang="en-US" dirty="0">
                <a:latin typeface="+mn-lt"/>
              </a:rPr>
              <a:t/>
            </a:r>
            <a:br>
              <a:rPr lang="ko-KR" altLang="en-US" dirty="0">
                <a:latin typeface="+mn-lt"/>
              </a:rPr>
            </a:br>
            <a:r>
              <a:rPr lang="en-US" altLang="ko-KR" dirty="0">
                <a:latin typeface="+mn-lt"/>
              </a:rPr>
              <a:t/>
            </a:r>
            <a:br>
              <a:rPr lang="en-US" altLang="ko-KR" dirty="0">
                <a:latin typeface="+mn-lt"/>
              </a:rPr>
            </a:b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Courtesy 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87780" y="5104164"/>
            <a:ext cx="5065041" cy="996170"/>
          </a:xfrm>
        </p:spPr>
        <p:txBody>
          <a:bodyPr/>
          <a:lstStyle/>
          <a:p>
            <a:pPr algn="r"/>
            <a:r>
              <a:rPr lang="en-US" altLang="ko-KR" dirty="0">
                <a:latin typeface="+mn-lt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>
                <a:latin typeface="+mn-lt"/>
                <a:ea typeface="+mn-ea"/>
              </a:rPr>
              <a:t>Kyoungwoo</a:t>
            </a:r>
            <a:r>
              <a:rPr lang="en-US" altLang="ko-KR" dirty="0">
                <a:latin typeface="+mn-lt"/>
                <a:ea typeface="+mn-ea"/>
              </a:rPr>
              <a:t> Lee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80951" cy="487313"/>
          </a:xfrm>
        </p:spPr>
        <p:txBody>
          <a:bodyPr/>
          <a:lstStyle/>
          <a:p>
            <a:r>
              <a:rPr lang="en-US" altLang="ko-KR" dirty="0">
                <a:latin typeface="+mn-lt"/>
                <a:ea typeface="+mn-ea"/>
              </a:rPr>
              <a:t>Computer Architecture-</a:t>
            </a:r>
            <a:r>
              <a:rPr lang="en-US" altLang="ko-KR" dirty="0" smtClean="0">
                <a:latin typeface="+mn-lt"/>
                <a:ea typeface="+mn-ea"/>
              </a:rPr>
              <a:t>Module3</a:t>
            </a:r>
            <a:endParaRPr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1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2374901" y="4368800"/>
            <a:ext cx="7254875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12000" y="994298"/>
            <a:ext cx="11266408" cy="5558901"/>
          </a:xfrm>
        </p:spPr>
        <p:txBody>
          <a:bodyPr>
            <a:noAutofit/>
          </a:bodyPr>
          <a:lstStyle/>
          <a:p>
            <a:r>
              <a:rPr lang="en-US" sz="3000" dirty="0"/>
              <a:t>Checking Protection</a:t>
            </a:r>
          </a:p>
          <a:p>
            <a:pPr lvl="1"/>
            <a:r>
              <a:rPr lang="en-US" sz="2800" dirty="0"/>
              <a:t>Access rights field indicate allowable access</a:t>
            </a:r>
          </a:p>
          <a:p>
            <a:pPr lvl="2"/>
            <a:r>
              <a:rPr lang="en-US" sz="2800" dirty="0"/>
              <a:t>e.g., read-only, read-write, execute-only</a:t>
            </a:r>
          </a:p>
          <a:p>
            <a:pPr lvl="2"/>
            <a:r>
              <a:rPr lang="en-US" sz="2800" dirty="0"/>
              <a:t>typically support multiple protection modes (e.g., kernel vs. user)</a:t>
            </a:r>
          </a:p>
          <a:p>
            <a:pPr lvl="1"/>
            <a:r>
              <a:rPr lang="en-US" sz="2800" dirty="0"/>
              <a:t>Protection violation fault </a:t>
            </a:r>
            <a:r>
              <a:rPr lang="en-US" sz="2800" dirty="0" smtClean="0"/>
              <a:t>if it doesn’t have </a:t>
            </a:r>
            <a:r>
              <a:rPr lang="en-US" sz="2800" dirty="0"/>
              <a:t>necessary permission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</a:t>
            </a:r>
            <a:r>
              <a:rPr lang="en-US" altLang="ko-KR" dirty="0" smtClean="0"/>
              <a:t>Operation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655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156901" y="2408846"/>
            <a:ext cx="7878312" cy="646331"/>
          </a:xfrm>
        </p:spPr>
        <p:txBody>
          <a:bodyPr/>
          <a:lstStyle/>
          <a:p>
            <a:r>
              <a:rPr kumimoji="1" lang="en-US" altLang="ko-KR" dirty="0" smtClean="0"/>
              <a:t>Integrating Virtual Memory &amp; Cache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492990" cy="487313"/>
          </a:xfrm>
        </p:spPr>
        <p:txBody>
          <a:bodyPr/>
          <a:lstStyle/>
          <a:p>
            <a:r>
              <a:rPr lang="en-US" altLang="ko-KR" dirty="0" smtClean="0"/>
              <a:t>Virtual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9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Line 2"/>
          <p:cNvSpPr>
            <a:spLocks noChangeShapeType="1"/>
          </p:cNvSpPr>
          <p:nvPr/>
        </p:nvSpPr>
        <p:spPr bwMode="auto">
          <a:xfrm>
            <a:off x="2597150" y="1018254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03" name="Line 3"/>
          <p:cNvSpPr>
            <a:spLocks noChangeShapeType="1"/>
          </p:cNvSpPr>
          <p:nvPr/>
        </p:nvSpPr>
        <p:spPr bwMode="auto">
          <a:xfrm>
            <a:off x="3594100" y="1024604"/>
            <a:ext cx="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2571750" y="1977104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2683402" y="1303155"/>
            <a:ext cx="735779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 dirty="0"/>
              <a:t>CPU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4248150" y="1050004"/>
            <a:ext cx="10795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Trans-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lation</a:t>
            </a: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6076950" y="1050004"/>
            <a:ext cx="10795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Cache</a:t>
            </a: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8045449" y="1062704"/>
            <a:ext cx="1356113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Main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Memory</a:t>
            </a: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3600450" y="1196054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10" name="Line 10"/>
          <p:cNvSpPr>
            <a:spLocks noChangeShapeType="1"/>
          </p:cNvSpPr>
          <p:nvPr/>
        </p:nvSpPr>
        <p:spPr bwMode="auto">
          <a:xfrm>
            <a:off x="5314950" y="1196054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>
            <a:off x="7156450" y="1170654"/>
            <a:ext cx="87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 flipH="1">
            <a:off x="7835900" y="1818354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7835900" y="1824704"/>
            <a:ext cx="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 flipH="1">
            <a:off x="3848100" y="2415254"/>
            <a:ext cx="398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 flipV="1">
            <a:off x="3848100" y="188185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 flipH="1">
            <a:off x="3594100" y="1881854"/>
            <a:ext cx="25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 flipV="1">
            <a:off x="7416800" y="1843754"/>
            <a:ext cx="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 flipH="1">
            <a:off x="7162800" y="1843754"/>
            <a:ext cx="25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19" name="Line 19"/>
          <p:cNvSpPr>
            <a:spLocks noChangeShapeType="1"/>
          </p:cNvSpPr>
          <p:nvPr/>
        </p:nvSpPr>
        <p:spPr bwMode="auto">
          <a:xfrm flipH="1">
            <a:off x="5829300" y="1818354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20" name="Line 20"/>
          <p:cNvSpPr>
            <a:spLocks noChangeShapeType="1"/>
          </p:cNvSpPr>
          <p:nvPr/>
        </p:nvSpPr>
        <p:spPr bwMode="auto">
          <a:xfrm>
            <a:off x="5829300" y="1824704"/>
            <a:ext cx="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21" name="Oval 21"/>
          <p:cNvSpPr>
            <a:spLocks noChangeArrowheads="1"/>
          </p:cNvSpPr>
          <p:nvPr/>
        </p:nvSpPr>
        <p:spPr bwMode="auto">
          <a:xfrm>
            <a:off x="7410450" y="2370804"/>
            <a:ext cx="38100" cy="50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3687572" y="860843"/>
            <a:ext cx="523348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 dirty="0"/>
              <a:t>VA</a:t>
            </a:r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5402071" y="860843"/>
            <a:ext cx="496098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 dirty="0"/>
              <a:t>PA</a:t>
            </a:r>
          </a:p>
        </p:txBody>
      </p:sp>
      <p:sp>
        <p:nvSpPr>
          <p:cNvPr id="128024" name="Rectangle 24"/>
          <p:cNvSpPr>
            <a:spLocks noChangeArrowheads="1"/>
          </p:cNvSpPr>
          <p:nvPr/>
        </p:nvSpPr>
        <p:spPr bwMode="auto">
          <a:xfrm>
            <a:off x="7268972" y="835443"/>
            <a:ext cx="779059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 dirty="0"/>
              <a:t>miss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5512463" y="1443984"/>
            <a:ext cx="51937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 dirty="0"/>
              <a:t>hit</a:t>
            </a:r>
          </a:p>
        </p:txBody>
      </p:sp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4401415" y="2067765"/>
            <a:ext cx="772969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/>
              <a:t>data</a:t>
            </a:r>
          </a:p>
        </p:txBody>
      </p:sp>
      <p:sp>
        <p:nvSpPr>
          <p:cNvPr id="128027" name="Line 27"/>
          <p:cNvSpPr>
            <a:spLocks noChangeShapeType="1"/>
          </p:cNvSpPr>
          <p:nvPr/>
        </p:nvSpPr>
        <p:spPr bwMode="auto">
          <a:xfrm flipV="1">
            <a:off x="2590800" y="1005554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029" name="Rectangle 29"/>
          <p:cNvSpPr>
            <a:spLocks noGrp="1" noChangeArrowheads="1"/>
          </p:cNvSpPr>
          <p:nvPr>
            <p:ph sz="quarter" idx="1"/>
          </p:nvPr>
        </p:nvSpPr>
        <p:spPr>
          <a:xfrm>
            <a:off x="684226" y="2469527"/>
            <a:ext cx="10175846" cy="3384550"/>
          </a:xfrm>
        </p:spPr>
        <p:txBody>
          <a:bodyPr>
            <a:noAutofit/>
          </a:bodyPr>
          <a:lstStyle/>
          <a:p>
            <a:r>
              <a:rPr lang="en-US" sz="3000" dirty="0"/>
              <a:t>Most Caches “Physically Addressed”</a:t>
            </a:r>
          </a:p>
          <a:p>
            <a:pPr lvl="1"/>
            <a:r>
              <a:rPr lang="en-US" sz="2800" dirty="0"/>
              <a:t>Accessed by physical addresses</a:t>
            </a:r>
          </a:p>
          <a:p>
            <a:pPr lvl="1"/>
            <a:r>
              <a:rPr lang="en-US" sz="2800" dirty="0"/>
              <a:t>Allows multiple processes to have blocks in cache at same time</a:t>
            </a:r>
          </a:p>
          <a:p>
            <a:pPr lvl="1"/>
            <a:r>
              <a:rPr lang="en-US" sz="2800" dirty="0"/>
              <a:t>Allows multiple processes to share pages</a:t>
            </a:r>
          </a:p>
          <a:p>
            <a:pPr lvl="1"/>
            <a:r>
              <a:rPr lang="en-US" sz="2800" dirty="0"/>
              <a:t>Cache doesn’t need to be concerned with protection issues</a:t>
            </a:r>
          </a:p>
          <a:p>
            <a:pPr lvl="2"/>
            <a:r>
              <a:rPr lang="en-US" sz="2800" dirty="0"/>
              <a:t>Access rights checked as part of address translation</a:t>
            </a:r>
          </a:p>
          <a:p>
            <a:r>
              <a:rPr lang="en-US" sz="3000" dirty="0"/>
              <a:t>Perform Address Translation Before Cache Lookup</a:t>
            </a:r>
          </a:p>
          <a:p>
            <a:pPr lvl="1"/>
            <a:r>
              <a:rPr lang="en-US" sz="2800" dirty="0"/>
              <a:t>But this could involve a memory access itself</a:t>
            </a:r>
          </a:p>
          <a:p>
            <a:pPr lvl="1"/>
            <a:r>
              <a:rPr lang="en-US" sz="2800" dirty="0"/>
              <a:t>Of course, page table entries can also become cached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Integrating </a:t>
            </a:r>
            <a:r>
              <a:rPr lang="en-US" altLang="ko-KR" dirty="0" smtClean="0"/>
              <a:t>Virtual Memory </a:t>
            </a:r>
            <a:r>
              <a:rPr lang="en-US" altLang="ko-KR" dirty="0"/>
              <a:t>and Cache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777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507609" y="2408846"/>
            <a:ext cx="7176901" cy="646331"/>
          </a:xfrm>
        </p:spPr>
        <p:txBody>
          <a:bodyPr/>
          <a:lstStyle/>
          <a:p>
            <a:r>
              <a:rPr kumimoji="1" lang="en-US" altLang="ko-KR" dirty="0" smtClean="0"/>
              <a:t>Translation </a:t>
            </a:r>
            <a:r>
              <a:rPr kumimoji="1" lang="en-US" altLang="ko-KR" dirty="0" err="1" smtClean="0"/>
              <a:t>Looaside</a:t>
            </a:r>
            <a:r>
              <a:rPr kumimoji="1" lang="en-US" altLang="ko-KR" dirty="0" smtClean="0"/>
              <a:t> Buffer (TLB)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492990" cy="487313"/>
          </a:xfrm>
        </p:spPr>
        <p:txBody>
          <a:bodyPr/>
          <a:lstStyle/>
          <a:p>
            <a:r>
              <a:rPr lang="en-US" altLang="ko-KR" dirty="0" smtClean="0"/>
              <a:t>Virtual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2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59279" y="3632560"/>
            <a:ext cx="6626225" cy="2889251"/>
            <a:chOff x="720" y="1931"/>
            <a:chExt cx="4174" cy="1820"/>
          </a:xfrm>
        </p:grpSpPr>
        <p:sp>
          <p:nvSpPr>
            <p:cNvPr id="129027" name="Line 3"/>
            <p:cNvSpPr>
              <a:spLocks noChangeShapeType="1"/>
            </p:cNvSpPr>
            <p:nvPr/>
          </p:nvSpPr>
          <p:spPr bwMode="auto">
            <a:xfrm>
              <a:off x="740" y="207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28" name="Line 4"/>
            <p:cNvSpPr>
              <a:spLocks noChangeShapeType="1"/>
            </p:cNvSpPr>
            <p:nvPr/>
          </p:nvSpPr>
          <p:spPr bwMode="auto">
            <a:xfrm>
              <a:off x="1368" y="2076"/>
              <a:ext cx="0" cy="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29" name="Line 5"/>
            <p:cNvSpPr>
              <a:spLocks noChangeShapeType="1"/>
            </p:cNvSpPr>
            <p:nvPr/>
          </p:nvSpPr>
          <p:spPr bwMode="auto">
            <a:xfrm flipH="1">
              <a:off x="720" y="2688"/>
              <a:ext cx="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30" name="Rectangle 6"/>
            <p:cNvSpPr>
              <a:spLocks noChangeArrowheads="1"/>
            </p:cNvSpPr>
            <p:nvPr/>
          </p:nvSpPr>
          <p:spPr bwMode="auto">
            <a:xfrm>
              <a:off x="804" y="2278"/>
              <a:ext cx="463" cy="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sz="2800" dirty="0"/>
                <a:t>CPU</a:t>
              </a:r>
            </a:p>
          </p:txBody>
        </p:sp>
        <p:sp>
          <p:nvSpPr>
            <p:cNvPr id="129031" name="Rectangle 7"/>
            <p:cNvSpPr>
              <a:spLocks noChangeArrowheads="1"/>
            </p:cNvSpPr>
            <p:nvPr/>
          </p:nvSpPr>
          <p:spPr bwMode="auto">
            <a:xfrm>
              <a:off x="1780" y="2092"/>
              <a:ext cx="6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TLB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Lookup</a:t>
              </a:r>
            </a:p>
          </p:txBody>
        </p:sp>
        <p:sp>
          <p:nvSpPr>
            <p:cNvPr id="129032" name="Rectangle 8"/>
            <p:cNvSpPr>
              <a:spLocks noChangeArrowheads="1"/>
            </p:cNvSpPr>
            <p:nvPr/>
          </p:nvSpPr>
          <p:spPr bwMode="auto">
            <a:xfrm>
              <a:off x="2932" y="2092"/>
              <a:ext cx="6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Cache</a:t>
              </a:r>
            </a:p>
          </p:txBody>
        </p:sp>
        <p:sp>
          <p:nvSpPr>
            <p:cNvPr id="129033" name="Rectangle 9"/>
            <p:cNvSpPr>
              <a:spLocks noChangeArrowheads="1"/>
            </p:cNvSpPr>
            <p:nvPr/>
          </p:nvSpPr>
          <p:spPr bwMode="auto">
            <a:xfrm>
              <a:off x="4104" y="2104"/>
              <a:ext cx="79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dirty="0"/>
                <a:t>Main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dirty="0"/>
                <a:t>Memory</a:t>
              </a:r>
            </a:p>
          </p:txBody>
        </p:sp>
        <p:sp>
          <p:nvSpPr>
            <p:cNvPr id="129034" name="Line 10"/>
            <p:cNvSpPr>
              <a:spLocks noChangeShapeType="1"/>
            </p:cNvSpPr>
            <p:nvPr/>
          </p:nvSpPr>
          <p:spPr bwMode="auto">
            <a:xfrm>
              <a:off x="1372" y="2184"/>
              <a:ext cx="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35" name="Line 11"/>
            <p:cNvSpPr>
              <a:spLocks noChangeShapeType="1"/>
            </p:cNvSpPr>
            <p:nvPr/>
          </p:nvSpPr>
          <p:spPr bwMode="auto">
            <a:xfrm flipV="1">
              <a:off x="2453" y="2208"/>
              <a:ext cx="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36" name="Line 12"/>
            <p:cNvSpPr>
              <a:spLocks noChangeShapeType="1"/>
            </p:cNvSpPr>
            <p:nvPr/>
          </p:nvSpPr>
          <p:spPr bwMode="auto">
            <a:xfrm>
              <a:off x="3612" y="2168"/>
              <a:ext cx="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37" name="Line 13"/>
            <p:cNvSpPr>
              <a:spLocks noChangeShapeType="1"/>
            </p:cNvSpPr>
            <p:nvPr/>
          </p:nvSpPr>
          <p:spPr bwMode="auto">
            <a:xfrm flipH="1" flipV="1">
              <a:off x="4029" y="2581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38" name="Line 14"/>
            <p:cNvSpPr>
              <a:spLocks noChangeShapeType="1"/>
            </p:cNvSpPr>
            <p:nvPr/>
          </p:nvSpPr>
          <p:spPr bwMode="auto">
            <a:xfrm>
              <a:off x="4024" y="2575"/>
              <a:ext cx="0" cy="1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39" name="Line 15"/>
            <p:cNvSpPr>
              <a:spLocks noChangeShapeType="1"/>
            </p:cNvSpPr>
            <p:nvPr/>
          </p:nvSpPr>
          <p:spPr bwMode="auto">
            <a:xfrm flipH="1">
              <a:off x="1536" y="3712"/>
              <a:ext cx="1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40" name="Line 16"/>
            <p:cNvSpPr>
              <a:spLocks noChangeShapeType="1"/>
            </p:cNvSpPr>
            <p:nvPr/>
          </p:nvSpPr>
          <p:spPr bwMode="auto">
            <a:xfrm flipV="1">
              <a:off x="1528" y="2616"/>
              <a:ext cx="0" cy="10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41" name="Line 17"/>
            <p:cNvSpPr>
              <a:spLocks noChangeShapeType="1"/>
            </p:cNvSpPr>
            <p:nvPr/>
          </p:nvSpPr>
          <p:spPr bwMode="auto">
            <a:xfrm flipH="1">
              <a:off x="1368" y="2616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42" name="Line 18"/>
            <p:cNvSpPr>
              <a:spLocks noChangeShapeType="1"/>
            </p:cNvSpPr>
            <p:nvPr/>
          </p:nvSpPr>
          <p:spPr bwMode="auto">
            <a:xfrm flipV="1">
              <a:off x="3787" y="2592"/>
              <a:ext cx="0" cy="1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43" name="Line 19"/>
            <p:cNvSpPr>
              <a:spLocks noChangeShapeType="1"/>
            </p:cNvSpPr>
            <p:nvPr/>
          </p:nvSpPr>
          <p:spPr bwMode="auto">
            <a:xfrm flipH="1">
              <a:off x="3616" y="2592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44" name="Line 20"/>
            <p:cNvSpPr>
              <a:spLocks noChangeShapeType="1"/>
            </p:cNvSpPr>
            <p:nvPr/>
          </p:nvSpPr>
          <p:spPr bwMode="auto">
            <a:xfrm flipH="1">
              <a:off x="2776" y="2576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45" name="Line 21"/>
            <p:cNvSpPr>
              <a:spLocks noChangeShapeType="1"/>
            </p:cNvSpPr>
            <p:nvPr/>
          </p:nvSpPr>
          <p:spPr bwMode="auto">
            <a:xfrm>
              <a:off x="2776" y="2580"/>
              <a:ext cx="0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46" name="Oval 22"/>
            <p:cNvSpPr>
              <a:spLocks noChangeArrowheads="1"/>
            </p:cNvSpPr>
            <p:nvPr/>
          </p:nvSpPr>
          <p:spPr bwMode="auto">
            <a:xfrm>
              <a:off x="3766" y="3692"/>
              <a:ext cx="24" cy="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47" name="Rectangle 23"/>
            <p:cNvSpPr>
              <a:spLocks noChangeArrowheads="1"/>
            </p:cNvSpPr>
            <p:nvPr/>
          </p:nvSpPr>
          <p:spPr bwMode="auto">
            <a:xfrm>
              <a:off x="1418" y="2196"/>
              <a:ext cx="330" cy="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sz="2800" dirty="0"/>
                <a:t>VA</a:t>
              </a:r>
            </a:p>
          </p:txBody>
        </p:sp>
        <p:sp>
          <p:nvSpPr>
            <p:cNvPr id="129048" name="Rectangle 24"/>
            <p:cNvSpPr>
              <a:spLocks noChangeArrowheads="1"/>
            </p:cNvSpPr>
            <p:nvPr/>
          </p:nvSpPr>
          <p:spPr bwMode="auto">
            <a:xfrm>
              <a:off x="2567" y="2208"/>
              <a:ext cx="313" cy="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sz="2800" dirty="0"/>
                <a:t>PA</a:t>
              </a:r>
            </a:p>
          </p:txBody>
        </p:sp>
        <p:sp>
          <p:nvSpPr>
            <p:cNvPr id="129049" name="Rectangle 25"/>
            <p:cNvSpPr>
              <a:spLocks noChangeArrowheads="1"/>
            </p:cNvSpPr>
            <p:nvPr/>
          </p:nvSpPr>
          <p:spPr bwMode="auto">
            <a:xfrm>
              <a:off x="3677" y="1931"/>
              <a:ext cx="491" cy="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sz="2800"/>
                <a:t>miss</a:t>
              </a:r>
            </a:p>
          </p:txBody>
        </p:sp>
        <p:sp>
          <p:nvSpPr>
            <p:cNvPr id="129050" name="Rectangle 26"/>
            <p:cNvSpPr>
              <a:spLocks noChangeArrowheads="1"/>
            </p:cNvSpPr>
            <p:nvPr/>
          </p:nvSpPr>
          <p:spPr bwMode="auto">
            <a:xfrm>
              <a:off x="2814" y="2708"/>
              <a:ext cx="327" cy="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sz="2800" dirty="0"/>
                <a:t>hit</a:t>
              </a:r>
            </a:p>
          </p:txBody>
        </p:sp>
        <p:sp>
          <p:nvSpPr>
            <p:cNvPr id="129051" name="Rectangle 27"/>
            <p:cNvSpPr>
              <a:spLocks noChangeArrowheads="1"/>
            </p:cNvSpPr>
            <p:nvPr/>
          </p:nvSpPr>
          <p:spPr bwMode="auto">
            <a:xfrm>
              <a:off x="3118" y="3488"/>
              <a:ext cx="487" cy="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sz="2800" dirty="0"/>
                <a:t>data</a:t>
              </a:r>
            </a:p>
          </p:txBody>
        </p:sp>
        <p:sp>
          <p:nvSpPr>
            <p:cNvPr id="129052" name="Rectangle 28"/>
            <p:cNvSpPr>
              <a:spLocks noChangeArrowheads="1"/>
            </p:cNvSpPr>
            <p:nvPr/>
          </p:nvSpPr>
          <p:spPr bwMode="auto">
            <a:xfrm>
              <a:off x="1780" y="2956"/>
              <a:ext cx="6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Trans-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lation</a:t>
              </a:r>
            </a:p>
          </p:txBody>
        </p:sp>
        <p:sp>
          <p:nvSpPr>
            <p:cNvPr id="129053" name="Rectangle 29"/>
            <p:cNvSpPr>
              <a:spLocks noChangeArrowheads="1"/>
            </p:cNvSpPr>
            <p:nvPr/>
          </p:nvSpPr>
          <p:spPr bwMode="auto">
            <a:xfrm>
              <a:off x="2525" y="1987"/>
              <a:ext cx="327" cy="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sz="2800" dirty="0"/>
                <a:t>hit</a:t>
              </a:r>
            </a:p>
          </p:txBody>
        </p:sp>
        <p:sp>
          <p:nvSpPr>
            <p:cNvPr id="129054" name="Line 30"/>
            <p:cNvSpPr>
              <a:spLocks noChangeShapeType="1"/>
            </p:cNvSpPr>
            <p:nvPr/>
          </p:nvSpPr>
          <p:spPr bwMode="auto">
            <a:xfrm>
              <a:off x="2112" y="26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55" name="Rectangle 31"/>
            <p:cNvSpPr>
              <a:spLocks noChangeArrowheads="1"/>
            </p:cNvSpPr>
            <p:nvPr/>
          </p:nvSpPr>
          <p:spPr bwMode="auto">
            <a:xfrm>
              <a:off x="1590" y="2680"/>
              <a:ext cx="491" cy="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sz="2800" dirty="0"/>
                <a:t>miss</a:t>
              </a:r>
            </a:p>
          </p:txBody>
        </p:sp>
        <p:sp>
          <p:nvSpPr>
            <p:cNvPr id="129056" name="Line 32"/>
            <p:cNvSpPr>
              <a:spLocks noChangeShapeType="1"/>
            </p:cNvSpPr>
            <p:nvPr/>
          </p:nvSpPr>
          <p:spPr bwMode="auto">
            <a:xfrm>
              <a:off x="2120" y="35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57" name="Line 33"/>
            <p:cNvSpPr>
              <a:spLocks noChangeShapeType="1"/>
            </p:cNvSpPr>
            <p:nvPr/>
          </p:nvSpPr>
          <p:spPr bwMode="auto">
            <a:xfrm>
              <a:off x="2124" y="3624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58" name="Line 34"/>
            <p:cNvSpPr>
              <a:spLocks noChangeShapeType="1"/>
            </p:cNvSpPr>
            <p:nvPr/>
          </p:nvSpPr>
          <p:spPr bwMode="auto">
            <a:xfrm flipH="1" flipV="1">
              <a:off x="2544" y="2208"/>
              <a:ext cx="8" cy="14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59" name="Line 35"/>
            <p:cNvSpPr>
              <a:spLocks noChangeShapeType="1"/>
            </p:cNvSpPr>
            <p:nvPr/>
          </p:nvSpPr>
          <p:spPr bwMode="auto">
            <a:xfrm flipH="1">
              <a:off x="2768" y="371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60" name="Line 36"/>
            <p:cNvSpPr>
              <a:spLocks noChangeShapeType="1"/>
            </p:cNvSpPr>
            <p:nvPr/>
          </p:nvSpPr>
          <p:spPr bwMode="auto">
            <a:xfrm flipV="1">
              <a:off x="2208" y="2672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9061" name="Line 37"/>
            <p:cNvSpPr>
              <a:spLocks noChangeShapeType="1"/>
            </p:cNvSpPr>
            <p:nvPr/>
          </p:nvSpPr>
          <p:spPr bwMode="auto">
            <a:xfrm>
              <a:off x="720" y="2076"/>
              <a:ext cx="0" cy="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29063" name="Rectangle 39"/>
          <p:cNvSpPr>
            <a:spLocks noGrp="1" noChangeArrowheads="1"/>
          </p:cNvSpPr>
          <p:nvPr>
            <p:ph sz="quarter" idx="1"/>
          </p:nvPr>
        </p:nvSpPr>
        <p:spPr>
          <a:xfrm>
            <a:off x="556388" y="871898"/>
            <a:ext cx="10219431" cy="3327400"/>
          </a:xfrm>
        </p:spPr>
        <p:txBody>
          <a:bodyPr>
            <a:normAutofit/>
          </a:bodyPr>
          <a:lstStyle/>
          <a:p>
            <a:r>
              <a:rPr lang="en-US" sz="3000" dirty="0"/>
              <a:t>“Translation </a:t>
            </a:r>
            <a:r>
              <a:rPr lang="en-US" sz="3000" dirty="0" err="1"/>
              <a:t>Lookaside</a:t>
            </a:r>
            <a:r>
              <a:rPr lang="en-US" sz="3000" dirty="0"/>
              <a:t> Buffer” (TLB)</a:t>
            </a:r>
          </a:p>
          <a:p>
            <a:pPr lvl="1"/>
            <a:r>
              <a:rPr lang="en-US" sz="2800" dirty="0"/>
              <a:t>Small, usually fully associative cache</a:t>
            </a:r>
          </a:p>
          <a:p>
            <a:pPr lvl="1"/>
            <a:r>
              <a:rPr lang="en-US" sz="2800" dirty="0"/>
              <a:t>Maps </a:t>
            </a:r>
            <a:r>
              <a:rPr lang="en-US" sz="2800" dirty="0">
                <a:solidFill>
                  <a:srgbClr val="FF0000"/>
                </a:solidFill>
              </a:rPr>
              <a:t>virtual page numbers </a:t>
            </a:r>
            <a:r>
              <a:rPr lang="en-US" sz="2800" dirty="0"/>
              <a:t>to  </a:t>
            </a:r>
            <a:r>
              <a:rPr lang="en-US" sz="2800" dirty="0">
                <a:solidFill>
                  <a:srgbClr val="FF0000"/>
                </a:solidFill>
              </a:rPr>
              <a:t>physical page numbers</a:t>
            </a:r>
          </a:p>
          <a:p>
            <a:pPr lvl="1"/>
            <a:r>
              <a:rPr lang="en-US" sz="2800" dirty="0"/>
              <a:t>Contains complete page table entries for small number of pages</a:t>
            </a:r>
          </a:p>
          <a:p>
            <a:pPr lvl="2"/>
            <a:r>
              <a:rPr lang="en-US" sz="2800" dirty="0"/>
              <a:t>TLB is nothing but </a:t>
            </a:r>
            <a:r>
              <a:rPr lang="en-US" sz="2800" dirty="0">
                <a:solidFill>
                  <a:srgbClr val="FF0000"/>
                </a:solidFill>
              </a:rPr>
              <a:t>a Cache of the Page Table</a:t>
            </a:r>
          </a:p>
          <a:p>
            <a:pPr lvl="2"/>
            <a:r>
              <a:rPr lang="en-US" sz="2800" dirty="0"/>
              <a:t>Most recently accessed page-table entries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Speeding up Translation with a TLB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805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004382" y="2256976"/>
            <a:ext cx="5252095" cy="604950"/>
            <a:chOff x="2355916" y="2256976"/>
            <a:chExt cx="4006639" cy="604950"/>
          </a:xfrm>
        </p:grpSpPr>
        <p:sp>
          <p:nvSpPr>
            <p:cNvPr id="130061" name="Rectangle 13"/>
            <p:cNvSpPr>
              <a:spLocks noChangeArrowheads="1"/>
            </p:cNvSpPr>
            <p:nvPr/>
          </p:nvSpPr>
          <p:spPr bwMode="auto">
            <a:xfrm>
              <a:off x="4083938" y="2256976"/>
              <a:ext cx="2278617" cy="1459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65" name="Rectangle 17"/>
            <p:cNvSpPr>
              <a:spLocks noChangeArrowheads="1"/>
            </p:cNvSpPr>
            <p:nvPr/>
          </p:nvSpPr>
          <p:spPr bwMode="auto">
            <a:xfrm>
              <a:off x="3372400" y="2256976"/>
              <a:ext cx="753892" cy="1459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66" name="Rectangle 18"/>
            <p:cNvSpPr>
              <a:spLocks noChangeArrowheads="1"/>
            </p:cNvSpPr>
            <p:nvPr/>
          </p:nvSpPr>
          <p:spPr bwMode="auto">
            <a:xfrm>
              <a:off x="2355916" y="2256976"/>
              <a:ext cx="550595" cy="1459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69" name="Rectangle 21"/>
            <p:cNvSpPr>
              <a:spLocks noChangeArrowheads="1"/>
            </p:cNvSpPr>
            <p:nvPr/>
          </p:nvSpPr>
          <p:spPr bwMode="auto">
            <a:xfrm>
              <a:off x="2864158" y="2256976"/>
              <a:ext cx="550595" cy="1459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71" name="Rectangle 23"/>
            <p:cNvSpPr>
              <a:spLocks noChangeArrowheads="1"/>
            </p:cNvSpPr>
            <p:nvPr/>
          </p:nvSpPr>
          <p:spPr bwMode="auto">
            <a:xfrm>
              <a:off x="4083938" y="2404565"/>
              <a:ext cx="2278617" cy="14596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72" name="Rectangle 24"/>
            <p:cNvSpPr>
              <a:spLocks noChangeArrowheads="1"/>
            </p:cNvSpPr>
            <p:nvPr/>
          </p:nvSpPr>
          <p:spPr bwMode="auto">
            <a:xfrm>
              <a:off x="3376635" y="2404565"/>
              <a:ext cx="753892" cy="14596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73" name="Rectangle 25"/>
            <p:cNvSpPr>
              <a:spLocks noChangeArrowheads="1"/>
            </p:cNvSpPr>
            <p:nvPr/>
          </p:nvSpPr>
          <p:spPr bwMode="auto">
            <a:xfrm>
              <a:off x="2355916" y="2404565"/>
              <a:ext cx="550595" cy="14596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75" name="Rectangle 27"/>
            <p:cNvSpPr>
              <a:spLocks noChangeArrowheads="1"/>
            </p:cNvSpPr>
            <p:nvPr/>
          </p:nvSpPr>
          <p:spPr bwMode="auto">
            <a:xfrm>
              <a:off x="2864158" y="2404565"/>
              <a:ext cx="550595" cy="14596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76" name="Rectangle 28"/>
            <p:cNvSpPr>
              <a:spLocks noChangeArrowheads="1"/>
            </p:cNvSpPr>
            <p:nvPr/>
          </p:nvSpPr>
          <p:spPr bwMode="auto">
            <a:xfrm>
              <a:off x="4083938" y="2560262"/>
              <a:ext cx="2278617" cy="1459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77" name="Rectangle 29"/>
            <p:cNvSpPr>
              <a:spLocks noChangeArrowheads="1"/>
            </p:cNvSpPr>
            <p:nvPr/>
          </p:nvSpPr>
          <p:spPr bwMode="auto">
            <a:xfrm>
              <a:off x="3372400" y="2560262"/>
              <a:ext cx="753892" cy="1459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78" name="Rectangle 30"/>
            <p:cNvSpPr>
              <a:spLocks noChangeArrowheads="1"/>
            </p:cNvSpPr>
            <p:nvPr/>
          </p:nvSpPr>
          <p:spPr bwMode="auto">
            <a:xfrm>
              <a:off x="2355916" y="2560262"/>
              <a:ext cx="550595" cy="1459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80" name="Rectangle 32"/>
            <p:cNvSpPr>
              <a:spLocks noChangeArrowheads="1"/>
            </p:cNvSpPr>
            <p:nvPr/>
          </p:nvSpPr>
          <p:spPr bwMode="auto">
            <a:xfrm>
              <a:off x="2864158" y="2560262"/>
              <a:ext cx="550595" cy="1459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81" name="Rectangle 33"/>
            <p:cNvSpPr>
              <a:spLocks noChangeArrowheads="1"/>
            </p:cNvSpPr>
            <p:nvPr/>
          </p:nvSpPr>
          <p:spPr bwMode="auto">
            <a:xfrm>
              <a:off x="4083938" y="2715960"/>
              <a:ext cx="2278617" cy="1459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82" name="Rectangle 34"/>
            <p:cNvSpPr>
              <a:spLocks noChangeArrowheads="1"/>
            </p:cNvSpPr>
            <p:nvPr/>
          </p:nvSpPr>
          <p:spPr bwMode="auto">
            <a:xfrm>
              <a:off x="3372400" y="2715960"/>
              <a:ext cx="753892" cy="1459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83" name="Rectangle 35"/>
            <p:cNvSpPr>
              <a:spLocks noChangeArrowheads="1"/>
            </p:cNvSpPr>
            <p:nvPr/>
          </p:nvSpPr>
          <p:spPr bwMode="auto">
            <a:xfrm>
              <a:off x="2355916" y="2715960"/>
              <a:ext cx="550595" cy="1459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85" name="Rectangle 37"/>
            <p:cNvSpPr>
              <a:spLocks noChangeArrowheads="1"/>
            </p:cNvSpPr>
            <p:nvPr/>
          </p:nvSpPr>
          <p:spPr bwMode="auto">
            <a:xfrm>
              <a:off x="2864158" y="2715960"/>
              <a:ext cx="550595" cy="1459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149" name="Oval 101"/>
            <p:cNvSpPr>
              <a:spLocks noChangeArrowheads="1"/>
            </p:cNvSpPr>
            <p:nvPr/>
          </p:nvSpPr>
          <p:spPr bwMode="auto">
            <a:xfrm>
              <a:off x="3740875" y="2458086"/>
              <a:ext cx="40236" cy="308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151" name="Oval 103"/>
            <p:cNvSpPr>
              <a:spLocks noChangeArrowheads="1"/>
            </p:cNvSpPr>
            <p:nvPr/>
          </p:nvSpPr>
          <p:spPr bwMode="auto">
            <a:xfrm>
              <a:off x="2662979" y="2458086"/>
              <a:ext cx="40236" cy="308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153" name="Oval 105"/>
            <p:cNvSpPr>
              <a:spLocks noChangeArrowheads="1"/>
            </p:cNvSpPr>
            <p:nvPr/>
          </p:nvSpPr>
          <p:spPr bwMode="auto">
            <a:xfrm>
              <a:off x="5248659" y="2471061"/>
              <a:ext cx="40236" cy="308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318714" y="841103"/>
            <a:ext cx="1236721" cy="9098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46037" tIns="23812" rIns="46037" bIns="23812">
            <a:spAutoFit/>
          </a:bodyPr>
          <a:lstStyle/>
          <a:p>
            <a:pPr defTabSz="228600">
              <a:spcBef>
                <a:spcPct val="0"/>
              </a:spcBef>
            </a:pPr>
            <a:r>
              <a:rPr lang="en-US" sz="2800" dirty="0"/>
              <a:t>virtual address</a:t>
            </a: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7961397" y="1317927"/>
            <a:ext cx="8320" cy="20110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3209339" y="743792"/>
            <a:ext cx="916953" cy="489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6037" tIns="23812" rIns="46037" bIns="23812">
            <a:spAutoFit/>
          </a:bodyPr>
          <a:lstStyle/>
          <a:p>
            <a:pPr defTabSz="228600">
              <a:spcBef>
                <a:spcPct val="0"/>
              </a:spcBef>
            </a:pPr>
            <a:r>
              <a:rPr lang="en-US" sz="2800" dirty="0"/>
              <a:t>N–1</a:t>
            </a:r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7895749" y="649725"/>
            <a:ext cx="368475" cy="489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6037" tIns="23812" rIns="46037" bIns="23812">
            <a:spAutoFit/>
          </a:bodyPr>
          <a:lstStyle/>
          <a:p>
            <a:pPr defTabSz="228600">
              <a:spcBef>
                <a:spcPct val="0"/>
              </a:spcBef>
            </a:pPr>
            <a:r>
              <a:rPr lang="en-US" sz="2800"/>
              <a:t>0</a:t>
            </a:r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6574321" y="649725"/>
            <a:ext cx="859776" cy="489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6037" tIns="23812" rIns="46037" bIns="23812">
            <a:spAutoFit/>
          </a:bodyPr>
          <a:lstStyle/>
          <a:p>
            <a:pPr defTabSz="228600">
              <a:spcBef>
                <a:spcPct val="0"/>
              </a:spcBef>
            </a:pPr>
            <a:r>
              <a:rPr lang="en-US" sz="2800" dirty="0"/>
              <a:t>p–1</a:t>
            </a:r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6263023" y="649725"/>
            <a:ext cx="376946" cy="489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6037" tIns="23812" rIns="46037" bIns="23812">
            <a:spAutoFit/>
          </a:bodyPr>
          <a:lstStyle/>
          <a:p>
            <a:pPr defTabSz="228600">
              <a:spcBef>
                <a:spcPct val="0"/>
              </a:spcBef>
            </a:pPr>
            <a:r>
              <a:rPr lang="en-US" sz="2800" dirty="0"/>
              <a:t>p</a:t>
            </a:r>
          </a:p>
        </p:txBody>
      </p:sp>
      <p:sp>
        <p:nvSpPr>
          <p:cNvPr id="130062" name="Line 14"/>
          <p:cNvSpPr>
            <a:spLocks noChangeShapeType="1"/>
          </p:cNvSpPr>
          <p:nvPr/>
        </p:nvSpPr>
        <p:spPr bwMode="auto">
          <a:xfrm>
            <a:off x="4643004" y="1317926"/>
            <a:ext cx="0" cy="3762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063" name="Rectangle 15"/>
          <p:cNvSpPr>
            <a:spLocks noChangeArrowheads="1"/>
          </p:cNvSpPr>
          <p:nvPr/>
        </p:nvSpPr>
        <p:spPr bwMode="auto">
          <a:xfrm>
            <a:off x="1869691" y="1789075"/>
            <a:ext cx="1031307" cy="489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6037" tIns="23812" rIns="46037" bIns="23812">
            <a:spAutoFit/>
          </a:bodyPr>
          <a:lstStyle/>
          <a:p>
            <a:pPr defTabSz="228600">
              <a:spcBef>
                <a:spcPct val="0"/>
              </a:spcBef>
            </a:pPr>
            <a:r>
              <a:rPr lang="en-US" sz="2800" dirty="0"/>
              <a:t>valid</a:t>
            </a:r>
          </a:p>
        </p:txBody>
      </p:sp>
      <p:sp>
        <p:nvSpPr>
          <p:cNvPr id="130064" name="Rectangle 16"/>
          <p:cNvSpPr>
            <a:spLocks noChangeArrowheads="1"/>
          </p:cNvSpPr>
          <p:nvPr/>
        </p:nvSpPr>
        <p:spPr bwMode="auto">
          <a:xfrm>
            <a:off x="4424884" y="1797993"/>
            <a:ext cx="4366643" cy="489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6037" tIns="23812" rIns="46037" bIns="23812">
            <a:spAutoFit/>
          </a:bodyPr>
          <a:lstStyle/>
          <a:p>
            <a:pPr defTabSz="228600">
              <a:spcBef>
                <a:spcPct val="0"/>
              </a:spcBef>
            </a:pPr>
            <a:r>
              <a:rPr lang="en-US" sz="2800" dirty="0"/>
              <a:t>physical page number</a:t>
            </a:r>
          </a:p>
        </p:txBody>
      </p:sp>
      <p:sp>
        <p:nvSpPr>
          <p:cNvPr id="130067" name="Rectangle 19"/>
          <p:cNvSpPr>
            <a:spLocks noChangeArrowheads="1"/>
          </p:cNvSpPr>
          <p:nvPr/>
        </p:nvSpPr>
        <p:spPr bwMode="auto">
          <a:xfrm>
            <a:off x="3531225" y="1806103"/>
            <a:ext cx="732715" cy="489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6037" tIns="23812" rIns="46037" bIns="23812">
            <a:spAutoFit/>
          </a:bodyPr>
          <a:lstStyle/>
          <a:p>
            <a:pPr defTabSz="228600">
              <a:spcBef>
                <a:spcPct val="0"/>
              </a:spcBef>
            </a:pPr>
            <a:r>
              <a:rPr lang="en-US" sz="2800" dirty="0"/>
              <a:t>tag</a:t>
            </a:r>
          </a:p>
        </p:txBody>
      </p:sp>
      <p:sp>
        <p:nvSpPr>
          <p:cNvPr id="130070" name="Rectangle 22"/>
          <p:cNvSpPr>
            <a:spLocks noChangeArrowheads="1"/>
          </p:cNvSpPr>
          <p:nvPr/>
        </p:nvSpPr>
        <p:spPr bwMode="auto">
          <a:xfrm>
            <a:off x="2647373" y="1773665"/>
            <a:ext cx="1029189" cy="489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6037" tIns="23812" rIns="46037" bIns="23812">
            <a:spAutoFit/>
          </a:bodyPr>
          <a:lstStyle/>
          <a:p>
            <a:pPr defTabSz="228600">
              <a:spcBef>
                <a:spcPct val="0"/>
              </a:spcBef>
            </a:pPr>
            <a:r>
              <a:rPr lang="en-US" sz="2800" dirty="0"/>
              <a:t>dirty</a:t>
            </a:r>
          </a:p>
        </p:txBody>
      </p:sp>
      <p:sp>
        <p:nvSpPr>
          <p:cNvPr id="130086" name="Line 38"/>
          <p:cNvSpPr>
            <a:spLocks noChangeShapeType="1"/>
          </p:cNvSpPr>
          <p:nvPr/>
        </p:nvSpPr>
        <p:spPr bwMode="auto">
          <a:xfrm flipH="1">
            <a:off x="1796850" y="1700682"/>
            <a:ext cx="28461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087" name="Line 39"/>
          <p:cNvSpPr>
            <a:spLocks noChangeShapeType="1"/>
          </p:cNvSpPr>
          <p:nvPr/>
        </p:nvSpPr>
        <p:spPr bwMode="auto">
          <a:xfrm>
            <a:off x="1796850" y="1707170"/>
            <a:ext cx="0" cy="14483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616390" y="5946682"/>
            <a:ext cx="438358" cy="214084"/>
            <a:chOff x="1443" y="4010"/>
            <a:chExt cx="207" cy="132"/>
          </a:xfrm>
        </p:grpSpPr>
        <p:sp>
          <p:nvSpPr>
            <p:cNvPr id="130089" name="Oval 41"/>
            <p:cNvSpPr>
              <a:spLocks noChangeArrowheads="1"/>
            </p:cNvSpPr>
            <p:nvPr/>
          </p:nvSpPr>
          <p:spPr bwMode="auto">
            <a:xfrm>
              <a:off x="1443" y="4014"/>
              <a:ext cx="176" cy="1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90" name="Rectangle 42"/>
            <p:cNvSpPr>
              <a:spLocks noChangeArrowheads="1"/>
            </p:cNvSpPr>
            <p:nvPr/>
          </p:nvSpPr>
          <p:spPr bwMode="auto">
            <a:xfrm>
              <a:off x="1544" y="4010"/>
              <a:ext cx="106" cy="1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091" name="Line 43"/>
            <p:cNvSpPr>
              <a:spLocks noChangeShapeType="1"/>
            </p:cNvSpPr>
            <p:nvPr/>
          </p:nvSpPr>
          <p:spPr bwMode="auto">
            <a:xfrm flipV="1">
              <a:off x="1544" y="4010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30092" name="Rectangle 44"/>
          <p:cNvSpPr>
            <a:spLocks noChangeArrowheads="1"/>
          </p:cNvSpPr>
          <p:nvPr/>
        </p:nvSpPr>
        <p:spPr bwMode="auto">
          <a:xfrm>
            <a:off x="4736182" y="4720565"/>
            <a:ext cx="1996966" cy="11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093" name="Rectangle 45"/>
          <p:cNvSpPr>
            <a:spLocks noChangeArrowheads="1"/>
          </p:cNvSpPr>
          <p:nvPr/>
        </p:nvSpPr>
        <p:spPr bwMode="auto">
          <a:xfrm>
            <a:off x="4736182" y="4848691"/>
            <a:ext cx="1996966" cy="11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094" name="Rectangle 46"/>
          <p:cNvSpPr>
            <a:spLocks noChangeArrowheads="1"/>
          </p:cNvSpPr>
          <p:nvPr/>
        </p:nvSpPr>
        <p:spPr bwMode="auto">
          <a:xfrm>
            <a:off x="4736182" y="4976817"/>
            <a:ext cx="1996966" cy="1167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800"/>
          </a:p>
        </p:txBody>
      </p:sp>
      <p:sp>
        <p:nvSpPr>
          <p:cNvPr id="130095" name="Rectangle 47"/>
          <p:cNvSpPr>
            <a:spLocks noChangeArrowheads="1"/>
          </p:cNvSpPr>
          <p:nvPr/>
        </p:nvSpPr>
        <p:spPr bwMode="auto">
          <a:xfrm>
            <a:off x="4736182" y="5234691"/>
            <a:ext cx="1996966" cy="11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096" name="Rectangle 48"/>
          <p:cNvSpPr>
            <a:spLocks noChangeArrowheads="1"/>
          </p:cNvSpPr>
          <p:nvPr/>
        </p:nvSpPr>
        <p:spPr bwMode="auto">
          <a:xfrm>
            <a:off x="4736182" y="5106565"/>
            <a:ext cx="1996966" cy="11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097" name="Rectangle 49"/>
          <p:cNvSpPr>
            <a:spLocks noChangeArrowheads="1"/>
          </p:cNvSpPr>
          <p:nvPr/>
        </p:nvSpPr>
        <p:spPr bwMode="auto">
          <a:xfrm>
            <a:off x="4736182" y="5362817"/>
            <a:ext cx="1996966" cy="11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098" name="Rectangle 50"/>
          <p:cNvSpPr>
            <a:spLocks noChangeArrowheads="1"/>
          </p:cNvSpPr>
          <p:nvPr/>
        </p:nvSpPr>
        <p:spPr bwMode="auto">
          <a:xfrm>
            <a:off x="3730286" y="4720565"/>
            <a:ext cx="988954" cy="11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099" name="Rectangle 51"/>
          <p:cNvSpPr>
            <a:spLocks noChangeArrowheads="1"/>
          </p:cNvSpPr>
          <p:nvPr/>
        </p:nvSpPr>
        <p:spPr bwMode="auto">
          <a:xfrm>
            <a:off x="3730286" y="4848691"/>
            <a:ext cx="988954" cy="11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00" name="Rectangle 52"/>
          <p:cNvSpPr>
            <a:spLocks noChangeArrowheads="1"/>
          </p:cNvSpPr>
          <p:nvPr/>
        </p:nvSpPr>
        <p:spPr bwMode="auto">
          <a:xfrm>
            <a:off x="3730286" y="4976817"/>
            <a:ext cx="988954" cy="1167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800"/>
          </a:p>
        </p:txBody>
      </p:sp>
      <p:sp>
        <p:nvSpPr>
          <p:cNvPr id="130101" name="Rectangle 53"/>
          <p:cNvSpPr>
            <a:spLocks noChangeArrowheads="1"/>
          </p:cNvSpPr>
          <p:nvPr/>
        </p:nvSpPr>
        <p:spPr bwMode="auto">
          <a:xfrm>
            <a:off x="3730286" y="5106565"/>
            <a:ext cx="988954" cy="11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02" name="Rectangle 54"/>
          <p:cNvSpPr>
            <a:spLocks noChangeArrowheads="1"/>
          </p:cNvSpPr>
          <p:nvPr/>
        </p:nvSpPr>
        <p:spPr bwMode="auto">
          <a:xfrm>
            <a:off x="3730286" y="5234691"/>
            <a:ext cx="988954" cy="11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03" name="Rectangle 55"/>
          <p:cNvSpPr>
            <a:spLocks noChangeArrowheads="1"/>
          </p:cNvSpPr>
          <p:nvPr/>
        </p:nvSpPr>
        <p:spPr bwMode="auto">
          <a:xfrm>
            <a:off x="3730286" y="5362817"/>
            <a:ext cx="988954" cy="11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04" name="Rectangle 56"/>
          <p:cNvSpPr>
            <a:spLocks noChangeArrowheads="1"/>
          </p:cNvSpPr>
          <p:nvPr/>
        </p:nvSpPr>
        <p:spPr bwMode="auto">
          <a:xfrm>
            <a:off x="3338517" y="4720565"/>
            <a:ext cx="374828" cy="11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05" name="Rectangle 57"/>
          <p:cNvSpPr>
            <a:spLocks noChangeArrowheads="1"/>
          </p:cNvSpPr>
          <p:nvPr/>
        </p:nvSpPr>
        <p:spPr bwMode="auto">
          <a:xfrm>
            <a:off x="3338517" y="4848691"/>
            <a:ext cx="374828" cy="11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06" name="Rectangle 58"/>
          <p:cNvSpPr>
            <a:spLocks noChangeArrowheads="1"/>
          </p:cNvSpPr>
          <p:nvPr/>
        </p:nvSpPr>
        <p:spPr bwMode="auto">
          <a:xfrm>
            <a:off x="3338517" y="4976817"/>
            <a:ext cx="374828" cy="1167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800"/>
          </a:p>
        </p:txBody>
      </p:sp>
      <p:sp>
        <p:nvSpPr>
          <p:cNvPr id="130107" name="Rectangle 59"/>
          <p:cNvSpPr>
            <a:spLocks noChangeArrowheads="1"/>
          </p:cNvSpPr>
          <p:nvPr/>
        </p:nvSpPr>
        <p:spPr bwMode="auto">
          <a:xfrm>
            <a:off x="3338517" y="5106565"/>
            <a:ext cx="374828" cy="11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08" name="Rectangle 60"/>
          <p:cNvSpPr>
            <a:spLocks noChangeArrowheads="1"/>
          </p:cNvSpPr>
          <p:nvPr/>
        </p:nvSpPr>
        <p:spPr bwMode="auto">
          <a:xfrm>
            <a:off x="3338517" y="5234691"/>
            <a:ext cx="374828" cy="11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09" name="Rectangle 61"/>
          <p:cNvSpPr>
            <a:spLocks noChangeArrowheads="1"/>
          </p:cNvSpPr>
          <p:nvPr/>
        </p:nvSpPr>
        <p:spPr bwMode="auto">
          <a:xfrm>
            <a:off x="3338517" y="5362817"/>
            <a:ext cx="374828" cy="11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10" name="Rectangle 62"/>
          <p:cNvSpPr>
            <a:spLocks noChangeArrowheads="1"/>
          </p:cNvSpPr>
          <p:nvPr/>
        </p:nvSpPr>
        <p:spPr bwMode="auto">
          <a:xfrm>
            <a:off x="3043691" y="4329725"/>
            <a:ext cx="1044013" cy="4962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0800" tIns="26987" rIns="50800" bIns="26987">
            <a:spAutoFit/>
          </a:bodyPr>
          <a:lstStyle/>
          <a:p>
            <a:pPr defTabSz="276225">
              <a:spcBef>
                <a:spcPct val="0"/>
              </a:spcBef>
            </a:pPr>
            <a:r>
              <a:rPr lang="en-US" sz="2800" dirty="0"/>
              <a:t>valid</a:t>
            </a:r>
          </a:p>
        </p:txBody>
      </p:sp>
      <p:sp>
        <p:nvSpPr>
          <p:cNvPr id="130111" name="Rectangle 63"/>
          <p:cNvSpPr>
            <a:spLocks noChangeArrowheads="1"/>
          </p:cNvSpPr>
          <p:nvPr/>
        </p:nvSpPr>
        <p:spPr bwMode="auto">
          <a:xfrm>
            <a:off x="3938834" y="4323212"/>
            <a:ext cx="745421" cy="4962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0800" tIns="26987" rIns="50800" bIns="26987">
            <a:spAutoFit/>
          </a:bodyPr>
          <a:lstStyle/>
          <a:p>
            <a:pPr defTabSz="276225">
              <a:spcBef>
                <a:spcPct val="0"/>
              </a:spcBef>
            </a:pPr>
            <a:r>
              <a:rPr lang="en-US" sz="2800" dirty="0"/>
              <a:t>tag</a:t>
            </a:r>
          </a:p>
        </p:txBody>
      </p:sp>
      <p:sp>
        <p:nvSpPr>
          <p:cNvPr id="130112" name="Rectangle 64"/>
          <p:cNvSpPr>
            <a:spLocks noChangeArrowheads="1"/>
          </p:cNvSpPr>
          <p:nvPr/>
        </p:nvSpPr>
        <p:spPr bwMode="auto">
          <a:xfrm>
            <a:off x="5307484" y="4322401"/>
            <a:ext cx="997424" cy="4962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0800" tIns="26987" rIns="50800" bIns="26987">
            <a:spAutoFit/>
          </a:bodyPr>
          <a:lstStyle/>
          <a:p>
            <a:pPr defTabSz="276225">
              <a:spcBef>
                <a:spcPct val="0"/>
              </a:spcBef>
            </a:pPr>
            <a:r>
              <a:rPr lang="en-US" sz="2800" dirty="0"/>
              <a:t>data</a:t>
            </a:r>
          </a:p>
        </p:txBody>
      </p:sp>
      <p:sp>
        <p:nvSpPr>
          <p:cNvPr id="130113" name="Line 65"/>
          <p:cNvSpPr>
            <a:spLocks noChangeShapeType="1"/>
          </p:cNvSpPr>
          <p:nvPr/>
        </p:nvSpPr>
        <p:spPr bwMode="auto">
          <a:xfrm flipH="1">
            <a:off x="6777619" y="5048178"/>
            <a:ext cx="711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14" name="Line 66"/>
          <p:cNvSpPr>
            <a:spLocks noChangeShapeType="1"/>
          </p:cNvSpPr>
          <p:nvPr/>
        </p:nvSpPr>
        <p:spPr bwMode="auto">
          <a:xfrm>
            <a:off x="5761136" y="5054666"/>
            <a:ext cx="0" cy="9990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15" name="Rectangle 67"/>
          <p:cNvSpPr>
            <a:spLocks noChangeArrowheads="1"/>
          </p:cNvSpPr>
          <p:nvPr/>
        </p:nvSpPr>
        <p:spPr bwMode="auto">
          <a:xfrm>
            <a:off x="5879725" y="5821800"/>
            <a:ext cx="997424" cy="4962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0800" tIns="26987" rIns="50800" bIns="26987">
            <a:spAutoFit/>
          </a:bodyPr>
          <a:lstStyle/>
          <a:p>
            <a:pPr defTabSz="276225">
              <a:spcBef>
                <a:spcPct val="0"/>
              </a:spcBef>
            </a:pPr>
            <a:r>
              <a:rPr lang="en-US" sz="2800"/>
              <a:t>data</a:t>
            </a:r>
          </a:p>
        </p:txBody>
      </p:sp>
      <p:sp>
        <p:nvSpPr>
          <p:cNvPr id="130116" name="Line 68"/>
          <p:cNvSpPr>
            <a:spLocks noChangeShapeType="1"/>
          </p:cNvSpPr>
          <p:nvPr/>
        </p:nvSpPr>
        <p:spPr bwMode="auto">
          <a:xfrm>
            <a:off x="3514284" y="5054666"/>
            <a:ext cx="0" cy="93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17" name="Line 69"/>
          <p:cNvSpPr>
            <a:spLocks noChangeShapeType="1"/>
          </p:cNvSpPr>
          <p:nvPr/>
        </p:nvSpPr>
        <p:spPr bwMode="auto">
          <a:xfrm>
            <a:off x="4066997" y="5062775"/>
            <a:ext cx="0" cy="6292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18" name="Line 70"/>
          <p:cNvSpPr>
            <a:spLocks noChangeShapeType="1"/>
          </p:cNvSpPr>
          <p:nvPr/>
        </p:nvSpPr>
        <p:spPr bwMode="auto">
          <a:xfrm>
            <a:off x="2923453" y="5748817"/>
            <a:ext cx="9995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20" name="Line 72"/>
          <p:cNvSpPr>
            <a:spLocks noChangeShapeType="1"/>
          </p:cNvSpPr>
          <p:nvPr/>
        </p:nvSpPr>
        <p:spPr bwMode="auto">
          <a:xfrm>
            <a:off x="4056408" y="5876943"/>
            <a:ext cx="0" cy="235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21" name="Line 73"/>
          <p:cNvSpPr>
            <a:spLocks noChangeShapeType="1"/>
          </p:cNvSpPr>
          <p:nvPr/>
        </p:nvSpPr>
        <p:spPr bwMode="auto">
          <a:xfrm flipH="1">
            <a:off x="2830274" y="6112111"/>
            <a:ext cx="1226134" cy="129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22" name="Oval 74"/>
          <p:cNvSpPr>
            <a:spLocks noChangeArrowheads="1"/>
          </p:cNvSpPr>
          <p:nvPr/>
        </p:nvSpPr>
        <p:spPr bwMode="auto">
          <a:xfrm>
            <a:off x="3497342" y="5027094"/>
            <a:ext cx="40236" cy="3081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23" name="Oval 75"/>
          <p:cNvSpPr>
            <a:spLocks noChangeArrowheads="1"/>
          </p:cNvSpPr>
          <p:nvPr/>
        </p:nvSpPr>
        <p:spPr bwMode="auto">
          <a:xfrm>
            <a:off x="4045820" y="5027094"/>
            <a:ext cx="40236" cy="3081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24" name="Oval 76"/>
          <p:cNvSpPr>
            <a:spLocks noChangeArrowheads="1"/>
          </p:cNvSpPr>
          <p:nvPr/>
        </p:nvSpPr>
        <p:spPr bwMode="auto">
          <a:xfrm>
            <a:off x="5739959" y="5027094"/>
            <a:ext cx="40236" cy="3081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25" name="Line 77"/>
          <p:cNvSpPr>
            <a:spLocks noChangeShapeType="1"/>
          </p:cNvSpPr>
          <p:nvPr/>
        </p:nvSpPr>
        <p:spPr bwMode="auto">
          <a:xfrm flipH="1" flipV="1">
            <a:off x="2830274" y="5993716"/>
            <a:ext cx="684010" cy="6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26" name="Line 78"/>
          <p:cNvSpPr>
            <a:spLocks noChangeShapeType="1"/>
          </p:cNvSpPr>
          <p:nvPr/>
        </p:nvSpPr>
        <p:spPr bwMode="auto">
          <a:xfrm flipH="1">
            <a:off x="1932381" y="6068321"/>
            <a:ext cx="65436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27" name="Rectangle 79"/>
          <p:cNvSpPr>
            <a:spLocks noChangeArrowheads="1"/>
          </p:cNvSpPr>
          <p:nvPr/>
        </p:nvSpPr>
        <p:spPr bwMode="auto">
          <a:xfrm>
            <a:off x="451294" y="5786120"/>
            <a:ext cx="1994849" cy="531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cache hit</a:t>
            </a:r>
          </a:p>
        </p:txBody>
      </p:sp>
      <p:sp>
        <p:nvSpPr>
          <p:cNvPr id="130128" name="Line 80"/>
          <p:cNvSpPr>
            <a:spLocks noChangeShapeType="1"/>
          </p:cNvSpPr>
          <p:nvPr/>
        </p:nvSpPr>
        <p:spPr bwMode="auto">
          <a:xfrm>
            <a:off x="5456191" y="3964783"/>
            <a:ext cx="0" cy="3762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29" name="Line 81"/>
          <p:cNvSpPr>
            <a:spLocks noChangeShapeType="1"/>
          </p:cNvSpPr>
          <p:nvPr/>
        </p:nvSpPr>
        <p:spPr bwMode="auto">
          <a:xfrm flipH="1">
            <a:off x="2914982" y="4347540"/>
            <a:ext cx="254120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30" name="Line 82"/>
          <p:cNvSpPr>
            <a:spLocks noChangeShapeType="1"/>
          </p:cNvSpPr>
          <p:nvPr/>
        </p:nvSpPr>
        <p:spPr bwMode="auto">
          <a:xfrm>
            <a:off x="2914982" y="4354027"/>
            <a:ext cx="0" cy="138830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31" name="Rectangle 83"/>
          <p:cNvSpPr>
            <a:spLocks noChangeArrowheads="1"/>
          </p:cNvSpPr>
          <p:nvPr/>
        </p:nvSpPr>
        <p:spPr bwMode="auto">
          <a:xfrm>
            <a:off x="2835614" y="3792868"/>
            <a:ext cx="851305" cy="531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tag</a:t>
            </a:r>
          </a:p>
        </p:txBody>
      </p:sp>
      <p:sp>
        <p:nvSpPr>
          <p:cNvPr id="130132" name="Line 84"/>
          <p:cNvSpPr>
            <a:spLocks noChangeShapeType="1"/>
          </p:cNvSpPr>
          <p:nvPr/>
        </p:nvSpPr>
        <p:spPr bwMode="auto">
          <a:xfrm>
            <a:off x="8708938" y="3964783"/>
            <a:ext cx="0" cy="53196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33" name="Rectangle 85"/>
          <p:cNvSpPr>
            <a:spLocks noChangeArrowheads="1"/>
          </p:cNvSpPr>
          <p:nvPr/>
        </p:nvSpPr>
        <p:spPr bwMode="auto">
          <a:xfrm>
            <a:off x="8791527" y="4060472"/>
            <a:ext cx="2329441" cy="531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byte offset</a:t>
            </a:r>
          </a:p>
        </p:txBody>
      </p:sp>
      <p:sp>
        <p:nvSpPr>
          <p:cNvPr id="130135" name="Line 87"/>
          <p:cNvSpPr>
            <a:spLocks noChangeShapeType="1"/>
          </p:cNvSpPr>
          <p:nvPr/>
        </p:nvSpPr>
        <p:spPr bwMode="auto">
          <a:xfrm>
            <a:off x="7489157" y="4058851"/>
            <a:ext cx="0" cy="9828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36" name="Rectangle 88"/>
          <p:cNvSpPr>
            <a:spLocks noChangeArrowheads="1"/>
          </p:cNvSpPr>
          <p:nvPr/>
        </p:nvSpPr>
        <p:spPr bwMode="auto">
          <a:xfrm>
            <a:off x="7484922" y="4295644"/>
            <a:ext cx="1236721" cy="971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index</a:t>
            </a:r>
          </a:p>
        </p:txBody>
      </p: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2084942" y="3377674"/>
            <a:ext cx="438358" cy="214084"/>
            <a:chOff x="1299" y="2426"/>
            <a:chExt cx="207" cy="132"/>
          </a:xfrm>
        </p:grpSpPr>
        <p:sp>
          <p:nvSpPr>
            <p:cNvPr id="130138" name="Oval 90"/>
            <p:cNvSpPr>
              <a:spLocks noChangeArrowheads="1"/>
            </p:cNvSpPr>
            <p:nvPr/>
          </p:nvSpPr>
          <p:spPr bwMode="auto">
            <a:xfrm>
              <a:off x="1299" y="2430"/>
              <a:ext cx="176" cy="1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1400" y="2426"/>
              <a:ext cx="106" cy="1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0140" name="Line 92"/>
            <p:cNvSpPr>
              <a:spLocks noChangeShapeType="1"/>
            </p:cNvSpPr>
            <p:nvPr/>
          </p:nvSpPr>
          <p:spPr bwMode="auto">
            <a:xfrm flipV="1">
              <a:off x="1400" y="2426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30141" name="Line 93"/>
          <p:cNvSpPr>
            <a:spLocks noChangeShapeType="1"/>
          </p:cNvSpPr>
          <p:nvPr/>
        </p:nvSpPr>
        <p:spPr bwMode="auto">
          <a:xfrm>
            <a:off x="1805321" y="3171699"/>
            <a:ext cx="1725904" cy="162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43" name="Line 95"/>
          <p:cNvSpPr>
            <a:spLocks noChangeShapeType="1"/>
          </p:cNvSpPr>
          <p:nvPr/>
        </p:nvSpPr>
        <p:spPr bwMode="auto">
          <a:xfrm>
            <a:off x="3751463" y="3307934"/>
            <a:ext cx="0" cy="2286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44" name="Line 96"/>
          <p:cNvSpPr>
            <a:spLocks noChangeShapeType="1"/>
          </p:cNvSpPr>
          <p:nvPr/>
        </p:nvSpPr>
        <p:spPr bwMode="auto">
          <a:xfrm flipH="1" flipV="1">
            <a:off x="2298825" y="3541479"/>
            <a:ext cx="1452637" cy="16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45" name="Line 97"/>
          <p:cNvSpPr>
            <a:spLocks noChangeShapeType="1"/>
          </p:cNvSpPr>
          <p:nvPr/>
        </p:nvSpPr>
        <p:spPr bwMode="auto">
          <a:xfrm flipH="1">
            <a:off x="2298826" y="3439733"/>
            <a:ext cx="148478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46" name="Line 98"/>
          <p:cNvSpPr>
            <a:spLocks noChangeShapeType="1"/>
          </p:cNvSpPr>
          <p:nvPr/>
        </p:nvSpPr>
        <p:spPr bwMode="auto">
          <a:xfrm flipH="1">
            <a:off x="1400933" y="3499313"/>
            <a:ext cx="65436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47" name="Rectangle 99"/>
          <p:cNvSpPr>
            <a:spLocks noChangeArrowheads="1"/>
          </p:cNvSpPr>
          <p:nvPr/>
        </p:nvSpPr>
        <p:spPr bwMode="auto">
          <a:xfrm>
            <a:off x="164970" y="3194455"/>
            <a:ext cx="1569196" cy="531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TLB hit</a:t>
            </a:r>
          </a:p>
        </p:txBody>
      </p:sp>
      <p:sp>
        <p:nvSpPr>
          <p:cNvPr id="130148" name="Line 100"/>
          <p:cNvSpPr>
            <a:spLocks noChangeShapeType="1"/>
          </p:cNvSpPr>
          <p:nvPr/>
        </p:nvSpPr>
        <p:spPr bwMode="auto">
          <a:xfrm>
            <a:off x="3846890" y="2486467"/>
            <a:ext cx="0" cy="5717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50" name="Line 102"/>
          <p:cNvSpPr>
            <a:spLocks noChangeShapeType="1"/>
          </p:cNvSpPr>
          <p:nvPr/>
        </p:nvSpPr>
        <p:spPr bwMode="auto">
          <a:xfrm flipH="1">
            <a:off x="2439087" y="2483226"/>
            <a:ext cx="8218" cy="9565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52" name="Line 104"/>
          <p:cNvSpPr>
            <a:spLocks noChangeShapeType="1"/>
          </p:cNvSpPr>
          <p:nvPr/>
        </p:nvSpPr>
        <p:spPr bwMode="auto">
          <a:xfrm flipH="1">
            <a:off x="5816194" y="2506741"/>
            <a:ext cx="6506" cy="8303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155" name="Line 107"/>
          <p:cNvSpPr>
            <a:spLocks noChangeShapeType="1"/>
          </p:cNvSpPr>
          <p:nvPr/>
        </p:nvSpPr>
        <p:spPr bwMode="auto">
          <a:xfrm>
            <a:off x="3118279" y="1317926"/>
            <a:ext cx="0" cy="3762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3330046" y="1120061"/>
            <a:ext cx="3210393" cy="3957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6037" tIns="23812" rIns="46037" bIns="23812" anchor="ctr"/>
          <a:lstStyle/>
          <a:p>
            <a:pPr algn="ctr" defTabSz="228600">
              <a:spcBef>
                <a:spcPct val="0"/>
              </a:spcBef>
            </a:pPr>
            <a:r>
              <a:rPr lang="en-US" sz="2800" dirty="0"/>
              <a:t>virtual page number</a:t>
            </a: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6548910" y="1120061"/>
            <a:ext cx="1768258" cy="397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6037" tIns="23812" rIns="46037" bIns="23812" anchor="ctr"/>
          <a:lstStyle/>
          <a:p>
            <a:pPr algn="ctr" defTabSz="228600">
              <a:spcBef>
                <a:spcPct val="0"/>
              </a:spcBef>
            </a:pPr>
            <a:r>
              <a:rPr lang="en-US" sz="2800" dirty="0"/>
              <a:t>page offset</a:t>
            </a:r>
          </a:p>
        </p:txBody>
      </p:sp>
      <p:sp>
        <p:nvSpPr>
          <p:cNvPr id="130154" name="Rectangle 106"/>
          <p:cNvSpPr>
            <a:spLocks noChangeArrowheads="1"/>
          </p:cNvSpPr>
          <p:nvPr/>
        </p:nvSpPr>
        <p:spPr bwMode="auto">
          <a:xfrm>
            <a:off x="1805321" y="1120061"/>
            <a:ext cx="1516254" cy="3957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6037" tIns="23812" rIns="46037" bIns="23812" anchor="ctr"/>
          <a:lstStyle/>
          <a:p>
            <a:pPr algn="ctr" defTabSz="228600">
              <a:spcBef>
                <a:spcPct val="0"/>
              </a:spcBef>
            </a:pPr>
            <a:r>
              <a:rPr lang="en-US" sz="2800" dirty="0"/>
              <a:t>process ID</a:t>
            </a:r>
          </a:p>
        </p:txBody>
      </p:sp>
      <p:sp>
        <p:nvSpPr>
          <p:cNvPr id="130142" name="Oval 94"/>
          <p:cNvSpPr>
            <a:spLocks noChangeArrowheads="1"/>
          </p:cNvSpPr>
          <p:nvPr/>
        </p:nvSpPr>
        <p:spPr bwMode="auto">
          <a:xfrm>
            <a:off x="3556637" y="3041951"/>
            <a:ext cx="385417" cy="29517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50800" tIns="26987" rIns="50800" bIns="26987" anchor="ctr"/>
          <a:lstStyle/>
          <a:p>
            <a:pPr algn="ctr" defTabSz="276225">
              <a:spcBef>
                <a:spcPct val="0"/>
              </a:spcBef>
            </a:pPr>
            <a:r>
              <a:rPr lang="en-US" sz="2800" dirty="0"/>
              <a:t>=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4117821" y="3731237"/>
            <a:ext cx="5228402" cy="3957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6037" tIns="23812" rIns="46037" bIns="23812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 smtClean="0"/>
              <a:t>= physical address(</a:t>
            </a:r>
            <a:r>
              <a:rPr lang="en-US" sz="2800" dirty="0" err="1" smtClean="0"/>
              <a:t>tag+index+offset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30157" name="AutoShape 109"/>
          <p:cNvSpPr>
            <a:spLocks/>
          </p:cNvSpPr>
          <p:nvPr/>
        </p:nvSpPr>
        <p:spPr bwMode="auto">
          <a:xfrm>
            <a:off x="10040953" y="1142704"/>
            <a:ext cx="228600" cy="2286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58" name="AutoShape 110"/>
          <p:cNvSpPr>
            <a:spLocks/>
          </p:cNvSpPr>
          <p:nvPr/>
        </p:nvSpPr>
        <p:spPr bwMode="auto">
          <a:xfrm>
            <a:off x="10421953" y="3657304"/>
            <a:ext cx="228600" cy="2286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25400">
            <a:solidFill>
              <a:srgbClr val="077DC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59" name="Text Box 111"/>
          <p:cNvSpPr txBox="1">
            <a:spLocks noChangeArrowheads="1"/>
          </p:cNvSpPr>
          <p:nvPr/>
        </p:nvSpPr>
        <p:spPr bwMode="auto">
          <a:xfrm>
            <a:off x="10406078" y="2104729"/>
            <a:ext cx="716863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0000"/>
                </a:solidFill>
              </a:rPr>
              <a:t>TLB</a:t>
            </a:r>
          </a:p>
        </p:txBody>
      </p:sp>
      <p:sp>
        <p:nvSpPr>
          <p:cNvPr id="130160" name="Text Box 112"/>
          <p:cNvSpPr txBox="1">
            <a:spLocks noChangeArrowheads="1"/>
          </p:cNvSpPr>
          <p:nvPr/>
        </p:nvSpPr>
        <p:spPr bwMode="auto">
          <a:xfrm>
            <a:off x="10787078" y="4619329"/>
            <a:ext cx="1077539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77DC5"/>
                </a:solidFill>
              </a:rPr>
              <a:t>Cache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 with a TLB</a:t>
            </a:r>
            <a:endParaRPr lang="ko-KR" altLang="en-US" dirty="0"/>
          </a:p>
        </p:txBody>
      </p:sp>
      <p:sp>
        <p:nvSpPr>
          <p:cNvPr id="130119" name="Oval 71"/>
          <p:cNvSpPr>
            <a:spLocks noChangeArrowheads="1"/>
          </p:cNvSpPr>
          <p:nvPr/>
        </p:nvSpPr>
        <p:spPr bwMode="auto">
          <a:xfrm>
            <a:off x="3927351" y="5705027"/>
            <a:ext cx="284707" cy="2481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50800" tIns="26987" rIns="50800" bIns="26987" anchor="ctr"/>
          <a:lstStyle/>
          <a:p>
            <a:pPr algn="ctr" defTabSz="276225">
              <a:spcBef>
                <a:spcPct val="0"/>
              </a:spcBef>
            </a:pPr>
            <a:r>
              <a:rPr lang="en-US" sz="2800" dirty="0"/>
              <a:t>=</a:t>
            </a:r>
          </a:p>
        </p:txBody>
      </p:sp>
      <p:sp>
        <p:nvSpPr>
          <p:cNvPr id="109" name="Rectangle 7"/>
          <p:cNvSpPr>
            <a:spLocks noChangeArrowheads="1"/>
          </p:cNvSpPr>
          <p:nvPr/>
        </p:nvSpPr>
        <p:spPr bwMode="auto">
          <a:xfrm>
            <a:off x="4117820" y="3328995"/>
            <a:ext cx="5228402" cy="3957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6037" tIns="23812" rIns="46037" bIns="23812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physical </a:t>
            </a:r>
            <a:r>
              <a:rPr lang="en-US" sz="2800" dirty="0" smtClean="0"/>
              <a:t>page number   page offset</a:t>
            </a:r>
            <a:endParaRPr lang="en-US" sz="28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546622" y="3337127"/>
            <a:ext cx="0" cy="395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204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612000" y="914400"/>
            <a:ext cx="10493002" cy="4458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j-lt"/>
              </a:rPr>
              <a:t>Q1. Consider a system with </a:t>
            </a:r>
            <a:r>
              <a:rPr lang="en-US" altLang="ko-KR" b="1" dirty="0">
                <a:latin typeface="+mj-lt"/>
              </a:rPr>
              <a:t>Data page size = 2KB</a:t>
            </a:r>
            <a:r>
              <a:rPr lang="en-US" altLang="ko-KR" dirty="0">
                <a:latin typeface="+mj-lt"/>
              </a:rPr>
              <a:t>, and processor cache configuration – </a:t>
            </a:r>
            <a:r>
              <a:rPr lang="en-US" altLang="ko-KR" b="1" dirty="0">
                <a:latin typeface="+mj-lt"/>
              </a:rPr>
              <a:t>1KB, fully associative cache; and TLB of 8 entries, with FIFO replacement policy</a:t>
            </a:r>
            <a:r>
              <a:rPr lang="en-US" altLang="ko-KR" dirty="0">
                <a:latin typeface="+mj-lt"/>
              </a:rPr>
              <a:t>. The following program is executed on this system.  </a:t>
            </a:r>
            <a:endParaRPr lang="ko-KR" altLang="ko-KR" dirty="0">
              <a:latin typeface="+mj-lt"/>
            </a:endParaRPr>
          </a:p>
          <a:p>
            <a:pPr marL="0" indent="0">
              <a:buNone/>
            </a:pPr>
            <a:r>
              <a:rPr lang="en-US" altLang="ko-KR" b="1" dirty="0">
                <a:latin typeface="+mj-lt"/>
              </a:rPr>
              <a:t>			</a:t>
            </a:r>
            <a:endParaRPr lang="ko-KR" altLang="ko-KR" dirty="0">
              <a:latin typeface="+mj-lt"/>
            </a:endParaRPr>
          </a:p>
          <a:p>
            <a:pPr marL="0" indent="0">
              <a:buNone/>
            </a:pPr>
            <a:r>
              <a:rPr lang="en-US" altLang="ko-KR" b="1" dirty="0">
                <a:latin typeface="+mj-lt"/>
              </a:rPr>
              <a:t>#define N = 2560</a:t>
            </a:r>
            <a:endParaRPr lang="ko-KR" altLang="ko-KR" dirty="0">
              <a:latin typeface="+mj-lt"/>
            </a:endParaRPr>
          </a:p>
          <a:p>
            <a:pPr marL="0" indent="0">
              <a:buNone/>
            </a:pPr>
            <a:r>
              <a:rPr lang="en-US" altLang="ko-KR" b="1" dirty="0" err="1">
                <a:latin typeface="+mj-lt"/>
              </a:rPr>
              <a:t>int</a:t>
            </a:r>
            <a:r>
              <a:rPr lang="en-US" altLang="ko-KR" b="1" dirty="0">
                <a:latin typeface="+mj-lt"/>
              </a:rPr>
              <a:t>  A[N]; 		</a:t>
            </a:r>
            <a:r>
              <a:rPr lang="en-US" altLang="ko-KR" dirty="0">
                <a:latin typeface="+mj-lt"/>
              </a:rPr>
              <a:t>// each element is a word = </a:t>
            </a:r>
            <a:r>
              <a:rPr lang="en-US" altLang="ko-KR" dirty="0" smtClean="0">
                <a:latin typeface="+mj-lt"/>
              </a:rPr>
              <a:t>4 Bytes</a:t>
            </a:r>
            <a:endParaRPr lang="ko-KR" altLang="ko-KR" dirty="0">
              <a:latin typeface="+mj-lt"/>
            </a:endParaRPr>
          </a:p>
          <a:p>
            <a:pPr marL="0" indent="0">
              <a:buNone/>
            </a:pPr>
            <a:r>
              <a:rPr lang="en-US" altLang="ko-KR" b="1" dirty="0">
                <a:latin typeface="+mj-lt"/>
              </a:rPr>
              <a:t>for ( </a:t>
            </a:r>
            <a:r>
              <a:rPr lang="en-US" altLang="ko-KR" b="1" dirty="0" err="1">
                <a:latin typeface="+mj-lt"/>
              </a:rPr>
              <a:t>i</a:t>
            </a:r>
            <a:r>
              <a:rPr lang="en-US" altLang="ko-KR" b="1" dirty="0">
                <a:latin typeface="+mj-lt"/>
              </a:rPr>
              <a:t>=0; </a:t>
            </a:r>
            <a:r>
              <a:rPr lang="en-US" altLang="ko-KR" b="1" dirty="0" err="1">
                <a:latin typeface="+mj-lt"/>
              </a:rPr>
              <a:t>i</a:t>
            </a:r>
            <a:r>
              <a:rPr lang="en-US" altLang="ko-KR" b="1" dirty="0">
                <a:latin typeface="+mj-lt"/>
              </a:rPr>
              <a:t>&lt;N; </a:t>
            </a:r>
            <a:r>
              <a:rPr lang="en-US" altLang="ko-KR" b="1" dirty="0" err="1">
                <a:latin typeface="+mj-lt"/>
              </a:rPr>
              <a:t>i</a:t>
            </a:r>
            <a:r>
              <a:rPr lang="en-US" altLang="ko-KR" b="1" dirty="0">
                <a:latin typeface="+mj-lt"/>
              </a:rPr>
              <a:t>++)</a:t>
            </a:r>
            <a:endParaRPr lang="ko-KR" altLang="ko-KR" dirty="0">
              <a:latin typeface="+mj-lt"/>
            </a:endParaRPr>
          </a:p>
          <a:p>
            <a:pPr marL="0" indent="0">
              <a:buNone/>
            </a:pPr>
            <a:r>
              <a:rPr lang="en-US" altLang="ko-KR" b="1" dirty="0">
                <a:latin typeface="+mj-lt"/>
              </a:rPr>
              <a:t>	C = A[ </a:t>
            </a:r>
            <a:r>
              <a:rPr lang="en-US" altLang="ko-KR" b="1" dirty="0" err="1">
                <a:latin typeface="+mj-lt"/>
              </a:rPr>
              <a:t>i</a:t>
            </a:r>
            <a:r>
              <a:rPr lang="en-US" altLang="ko-KR" b="1" dirty="0">
                <a:latin typeface="+mj-lt"/>
              </a:rPr>
              <a:t> ];</a:t>
            </a:r>
            <a:endParaRPr lang="ko-KR" altLang="ko-KR" dirty="0">
              <a:latin typeface="+mj-lt"/>
            </a:endParaRPr>
          </a:p>
          <a:p>
            <a:pPr marL="0" indent="0">
              <a:buNone/>
            </a:pPr>
            <a:r>
              <a:rPr lang="en-US" altLang="ko-KR" b="1" dirty="0">
                <a:latin typeface="+mj-lt"/>
              </a:rPr>
              <a:t> </a:t>
            </a:r>
            <a:endParaRPr lang="ko-KR" altLang="ko-KR" dirty="0">
              <a:latin typeface="+mj-lt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184A6B"/>
                </a:solidFill>
                <a:latin typeface="+mj-lt"/>
              </a:rPr>
              <a:t>For the execution of the above program, what is the </a:t>
            </a:r>
            <a:r>
              <a:rPr lang="en-US" altLang="ko-KR" u="sng" dirty="0">
                <a:solidFill>
                  <a:srgbClr val="184A6B"/>
                </a:solidFill>
                <a:latin typeface="+mj-lt"/>
              </a:rPr>
              <a:t>total number of TLB misses incurred</a:t>
            </a:r>
            <a:r>
              <a:rPr lang="en-US" altLang="ko-KR" dirty="0">
                <a:solidFill>
                  <a:srgbClr val="184A6B"/>
                </a:solidFill>
                <a:latin typeface="+mj-lt"/>
              </a:rPr>
              <a:t>?</a:t>
            </a:r>
            <a:endParaRPr lang="ko-KR" altLang="ko-KR" dirty="0">
              <a:solidFill>
                <a:srgbClr val="184A6B"/>
              </a:solidFill>
              <a:latin typeface="+mj-lt"/>
            </a:endParaRPr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8276168" y="653657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DB1534D-0988-4072-B4E0-DE8143546BF8}" type="datetime1">
              <a:rPr lang="en-US" smtClean="0"/>
              <a:pPr>
                <a:defRPr/>
              </a:pPr>
              <a:t>5/4/2017</a:t>
            </a:fld>
            <a:endParaRPr 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86977" y="6521812"/>
            <a:ext cx="589856" cy="365125"/>
          </a:xfrm>
        </p:spPr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이등변 삼각형 9"/>
          <p:cNvSpPr/>
          <p:nvPr/>
        </p:nvSpPr>
        <p:spPr>
          <a:xfrm rot="5400000">
            <a:off x="413118" y="5756015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Assignments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8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Assignments 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440675" y="896878"/>
            <a:ext cx="10245686" cy="5442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Q2 : </a:t>
            </a:r>
            <a:r>
              <a:rPr lang="en-US" altLang="ko-KR" u="sng" dirty="0"/>
              <a:t>I have modified the program as follows: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/>
              <a:t>#define N = 2560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 err="1"/>
              <a:t>int</a:t>
            </a:r>
            <a:r>
              <a:rPr lang="en-US" altLang="ko-KR" b="1" dirty="0"/>
              <a:t>  A[N]; 		</a:t>
            </a:r>
            <a:r>
              <a:rPr lang="en-US" altLang="ko-KR" dirty="0"/>
              <a:t>// each element is a word = </a:t>
            </a:r>
            <a:r>
              <a:rPr lang="en-US" altLang="ko-KR" dirty="0" smtClean="0"/>
              <a:t>4 Bytes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/>
              <a:t> 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/>
              <a:t>for ( k=0; k&lt;5; k++)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/>
              <a:t>	for ( </a:t>
            </a:r>
            <a:r>
              <a:rPr lang="en-US" altLang="ko-KR" b="1" dirty="0" err="1"/>
              <a:t>i</a:t>
            </a:r>
            <a:r>
              <a:rPr lang="en-US" altLang="ko-KR" b="1" dirty="0"/>
              <a:t>=0; </a:t>
            </a:r>
            <a:r>
              <a:rPr lang="en-US" altLang="ko-KR" b="1" dirty="0" err="1"/>
              <a:t>i</a:t>
            </a:r>
            <a:r>
              <a:rPr lang="en-US" altLang="ko-KR" b="1" dirty="0"/>
              <a:t>&lt;N; </a:t>
            </a:r>
            <a:r>
              <a:rPr lang="en-US" altLang="ko-KR" b="1" dirty="0" err="1"/>
              <a:t>i</a:t>
            </a:r>
            <a:r>
              <a:rPr lang="en-US" altLang="ko-KR" b="1" dirty="0"/>
              <a:t>+=2)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/>
              <a:t>    		C = A[ </a:t>
            </a:r>
            <a:r>
              <a:rPr lang="en-US" altLang="ko-KR" b="1" dirty="0" err="1"/>
              <a:t>i</a:t>
            </a:r>
            <a:r>
              <a:rPr lang="en-US" altLang="ko-KR" b="1" dirty="0"/>
              <a:t> ];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/>
              <a:t> 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184A6B"/>
                </a:solidFill>
              </a:rPr>
              <a:t>For the execution of the above program, and for the same system setup, what is the </a:t>
            </a:r>
            <a:r>
              <a:rPr lang="en-US" altLang="ko-KR" u="sng" dirty="0">
                <a:solidFill>
                  <a:srgbClr val="184A6B"/>
                </a:solidFill>
              </a:rPr>
              <a:t>total number of TLB misses incurred</a:t>
            </a:r>
            <a:r>
              <a:rPr lang="en-US" altLang="ko-KR" dirty="0">
                <a:solidFill>
                  <a:srgbClr val="184A6B"/>
                </a:solidFill>
              </a:rPr>
              <a:t>?</a:t>
            </a:r>
            <a:endParaRPr lang="ko-KR" altLang="ko-KR" dirty="0">
              <a:solidFill>
                <a:srgbClr val="184A6B"/>
              </a:solidFill>
            </a:endParaRPr>
          </a:p>
          <a:p>
            <a:pPr marL="0" indent="0">
              <a:buNone/>
            </a:pPr>
            <a:r>
              <a:rPr lang="en-US" altLang="ko-KR" b="1" u="sng" dirty="0"/>
              <a:t>Hint:</a:t>
            </a:r>
            <a:r>
              <a:rPr lang="en-US" altLang="ko-KR" b="1" dirty="0"/>
              <a:t> </a:t>
            </a:r>
            <a:r>
              <a:rPr lang="en-US" altLang="ko-KR" dirty="0"/>
              <a:t>Pay attention to the data access pattern and the for loops</a:t>
            </a:r>
            <a:endParaRPr lang="ko-KR" altLang="ko-KR" dirty="0"/>
          </a:p>
        </p:txBody>
      </p:sp>
      <p:sp>
        <p:nvSpPr>
          <p:cNvPr id="9" name="Date Placeholder 1"/>
          <p:cNvSpPr txBox="1">
            <a:spLocks/>
          </p:cNvSpPr>
          <p:nvPr/>
        </p:nvSpPr>
        <p:spPr>
          <a:xfrm>
            <a:off x="8276168" y="653657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DB1534D-0988-4072-B4E0-DE8143546BF8}" type="datetime1">
              <a:rPr lang="en-US" smtClean="0"/>
              <a:pPr>
                <a:defRPr/>
              </a:pPr>
              <a:t>5/4/2017</a:t>
            </a:fld>
            <a:endParaRPr lang="en-US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86977" y="6521812"/>
            <a:ext cx="589856" cy="365125"/>
          </a:xfrm>
        </p:spPr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3" name="이등변 삼각형 12"/>
          <p:cNvSpPr/>
          <p:nvPr/>
        </p:nvSpPr>
        <p:spPr>
          <a:xfrm rot="5400000">
            <a:off x="195549" y="5085555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Assignments 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501831" y="1007872"/>
            <a:ext cx="11193137" cy="39723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Q3. Consider a system with </a:t>
            </a:r>
            <a:r>
              <a:rPr lang="en-US" altLang="ko-KR" b="1" dirty="0"/>
              <a:t>43-bit virtual address</a:t>
            </a:r>
            <a:r>
              <a:rPr lang="en-US" altLang="ko-KR" dirty="0"/>
              <a:t>, and </a:t>
            </a:r>
            <a:r>
              <a:rPr lang="en-US" altLang="ko-KR" b="1" dirty="0"/>
              <a:t>26-bit physical address</a:t>
            </a:r>
            <a:r>
              <a:rPr lang="en-US" altLang="ko-KR" dirty="0"/>
              <a:t> space. For such a system, we need virtual memory system, and page tables. Suppose the page table entry size is </a:t>
            </a:r>
            <a:r>
              <a:rPr lang="en-US" altLang="ko-KR" b="1" dirty="0"/>
              <a:t>8 bytes</a:t>
            </a:r>
            <a:r>
              <a:rPr lang="en-US" altLang="ko-KR" dirty="0"/>
              <a:t>. One way to create a page table is to create one single-level page table. </a:t>
            </a:r>
            <a:r>
              <a:rPr lang="en-US" altLang="ko-KR" b="1" dirty="0"/>
              <a:t>Page size of the data memory = </a:t>
            </a:r>
            <a:r>
              <a:rPr lang="en-US" altLang="ko-KR" b="1" dirty="0" smtClean="0"/>
              <a:t>8 KB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184A6B"/>
                </a:solidFill>
              </a:rPr>
              <a:t>What is the </a:t>
            </a:r>
            <a:r>
              <a:rPr lang="en-US" altLang="ko-KR" b="1" dirty="0">
                <a:solidFill>
                  <a:srgbClr val="184A6B"/>
                </a:solidFill>
              </a:rPr>
              <a:t>size of the page table</a:t>
            </a:r>
            <a:r>
              <a:rPr lang="en-US" altLang="ko-KR" dirty="0">
                <a:solidFill>
                  <a:srgbClr val="184A6B"/>
                </a:solidFill>
              </a:rPr>
              <a:t>, when </a:t>
            </a:r>
            <a:r>
              <a:rPr lang="en-US" altLang="ko-KR" b="1" dirty="0" smtClean="0">
                <a:solidFill>
                  <a:srgbClr val="184A6B"/>
                </a:solidFill>
              </a:rPr>
              <a:t>8192 KB</a:t>
            </a:r>
            <a:r>
              <a:rPr lang="en-US" altLang="ko-KR" dirty="0" smtClean="0">
                <a:solidFill>
                  <a:srgbClr val="184A6B"/>
                </a:solidFill>
              </a:rPr>
              <a:t> </a:t>
            </a:r>
            <a:r>
              <a:rPr lang="en-US" altLang="ko-KR" dirty="0">
                <a:solidFill>
                  <a:srgbClr val="184A6B"/>
                </a:solidFill>
              </a:rPr>
              <a:t>of array A is allocated in the heap, for a </a:t>
            </a:r>
            <a:r>
              <a:rPr lang="en-US" altLang="ko-KR" b="1" dirty="0">
                <a:solidFill>
                  <a:srgbClr val="184A6B"/>
                </a:solidFill>
              </a:rPr>
              <a:t>single-level page table</a:t>
            </a:r>
            <a:r>
              <a:rPr lang="en-US" altLang="ko-KR" dirty="0">
                <a:solidFill>
                  <a:srgbClr val="184A6B"/>
                </a:solidFill>
              </a:rPr>
              <a:t> implementation? </a:t>
            </a:r>
            <a:endParaRPr lang="ko-KR" altLang="ko-KR" dirty="0">
              <a:solidFill>
                <a:srgbClr val="184A6B"/>
              </a:solidFill>
            </a:endParaRPr>
          </a:p>
          <a:p>
            <a:pPr marL="0" indent="0">
              <a:buNone/>
            </a:pPr>
            <a:r>
              <a:rPr lang="en-US" altLang="ko-KR" b="1" u="sng" dirty="0"/>
              <a:t>Hint:</a:t>
            </a:r>
            <a:r>
              <a:rPr lang="en-US" altLang="ko-KR" dirty="0"/>
              <a:t> You may assume that the array allocation is the one and only heap allocation in the program, and starts from a page boundary. 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2000" y="180000"/>
            <a:ext cx="10972800" cy="564221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Date Placeholder 1"/>
          <p:cNvSpPr txBox="1">
            <a:spLocks/>
          </p:cNvSpPr>
          <p:nvPr/>
        </p:nvSpPr>
        <p:spPr>
          <a:xfrm>
            <a:off x="8276168" y="653657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DB1534D-0988-4072-B4E0-DE8143546BF8}" type="datetime1">
              <a:rPr lang="en-US" smtClean="0"/>
              <a:pPr>
                <a:defRPr/>
              </a:pPr>
              <a:t>5/4/2017</a:t>
            </a:fld>
            <a:endParaRPr lang="en-US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86977" y="6521812"/>
            <a:ext cx="589856" cy="365125"/>
          </a:xfrm>
        </p:spPr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2" name="이등변 삼각형 11"/>
          <p:cNvSpPr/>
          <p:nvPr/>
        </p:nvSpPr>
        <p:spPr>
          <a:xfrm rot="5400000">
            <a:off x="302949" y="3410991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</p:spPr>
        <p:txBody>
          <a:bodyPr/>
          <a:lstStyle/>
          <a:p>
            <a:r>
              <a:rPr kumimoji="1" lang="en-US" altLang="ko-KR" dirty="0" smtClean="0"/>
              <a:t>Virtual Memory Translation</a:t>
            </a:r>
            <a:endParaRPr kumimoji="1"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</p:spPr>
        <p:txBody>
          <a:bodyPr/>
          <a:lstStyle/>
          <a:p>
            <a:r>
              <a:rPr kumimoji="1" lang="en-US" altLang="ko-KR" dirty="0" smtClean="0"/>
              <a:t>Integrating TLB, Virtual Memory, and Cache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b="1" dirty="0" smtClean="0"/>
              <a:t>Next: </a:t>
            </a:r>
            <a:r>
              <a:rPr kumimoji="1" lang="en-US" altLang="ko-KR" b="1" dirty="0" smtClean="0"/>
              <a:t>Out-of-Order Processor</a:t>
            </a:r>
            <a:endParaRPr kumimoji="1"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19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87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75" y="187867"/>
            <a:ext cx="10515600" cy="1325563"/>
          </a:xfrm>
        </p:spPr>
        <p:txBody>
          <a:bodyPr/>
          <a:lstStyle/>
          <a:p>
            <a:r>
              <a:rPr lang="en-US" smtClean="0"/>
              <a:t>Where are we and where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 smtClean="0"/>
              <a:t>Assembly Language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/>
              <a:t>Simple Processor Design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/>
              <a:t>Pipelined Processor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Bypasses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Branch Prediction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Out-of-order Scheduling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rgbClr val="FF0000"/>
                </a:solidFill>
              </a:rPr>
              <a:t>Memory Hierarchy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Direct-mapped Cache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Set-associative Cache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Cache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251840" y="6561834"/>
            <a:ext cx="589856" cy="365125"/>
          </a:xfrm>
          <a:prstGeom prst="rect">
            <a:avLst/>
          </a:prstGeom>
        </p:spPr>
        <p:txBody>
          <a:bodyPr/>
          <a:lstStyle/>
          <a:p>
            <a:fld id="{A36AEEF3-902E-4072-B881-9649E0D3784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그룹 4"/>
          <p:cNvGrpSpPr/>
          <p:nvPr/>
        </p:nvGrpSpPr>
        <p:grpSpPr>
          <a:xfrm>
            <a:off x="5225505" y="878261"/>
            <a:ext cx="6026335" cy="5683573"/>
            <a:chOff x="1628698" y="755184"/>
            <a:chExt cx="6420827" cy="609066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095" y="859058"/>
              <a:ext cx="5425910" cy="598679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19262" y="3240290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Input</a:t>
              </a:r>
              <a:endParaRPr lang="ko-KR" alt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19701" y="5616652"/>
              <a:ext cx="1229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Output</a:t>
              </a:r>
              <a:endParaRPr lang="ko-KR" alt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5457" y="1883352"/>
              <a:ext cx="1483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Interface</a:t>
              </a:r>
              <a:endParaRPr lang="ko-KR" alt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01460" y="2809003"/>
              <a:ext cx="16491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Computer</a:t>
              </a:r>
              <a:endParaRPr lang="ko-KR" alt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6238" y="4900332"/>
              <a:ext cx="1528175" cy="52322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800"/>
              </a:lvl1pPr>
            </a:lstStyle>
            <a:p>
              <a:r>
                <a:rPr lang="en-US" altLang="ko-KR" dirty="0" err="1"/>
                <a:t>Datapath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20264" y="6078532"/>
              <a:ext cx="1605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Processor</a:t>
              </a:r>
              <a:endParaRPr lang="ko-KR" alt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3794" y="6078532"/>
              <a:ext cx="1435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Memory</a:t>
              </a:r>
              <a:endParaRPr lang="ko-KR" alt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28698" y="3528986"/>
              <a:ext cx="1260794" cy="52322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Control</a:t>
              </a:r>
              <a:endParaRPr lang="ko-KR" alt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1108" y="755184"/>
              <a:ext cx="15071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Compiler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3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Virtual Memory Address Translation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Integrating Virtual Memory and Cache – Two Level Memory Hierarchy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Translation </a:t>
            </a:r>
            <a:r>
              <a:rPr kumimoji="1" lang="en-US" altLang="ko-KR" dirty="0" err="1" smtClean="0"/>
              <a:t>Lookaside</a:t>
            </a:r>
            <a:r>
              <a:rPr kumimoji="1" lang="en-US" altLang="ko-KR" dirty="0" smtClean="0"/>
              <a:t> Buffer (TLB) </a:t>
            </a:r>
            <a:endParaRPr kumimoji="1"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3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017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157786" y="2408846"/>
            <a:ext cx="7876515" cy="646331"/>
          </a:xfrm>
        </p:spPr>
        <p:txBody>
          <a:bodyPr/>
          <a:lstStyle/>
          <a:p>
            <a:r>
              <a:rPr kumimoji="1" lang="en-US" altLang="ko-KR" dirty="0" smtClean="0"/>
              <a:t>Virtual Memory Address Translation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492990" cy="487313"/>
          </a:xfrm>
        </p:spPr>
        <p:txBody>
          <a:bodyPr/>
          <a:lstStyle/>
          <a:p>
            <a:r>
              <a:rPr lang="en-US" altLang="ko-KR" dirty="0" smtClean="0"/>
              <a:t>Virtual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3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3907246" y="2523266"/>
            <a:ext cx="2213864" cy="3173413"/>
            <a:chOff x="1776" y="1296"/>
            <a:chExt cx="768" cy="1440"/>
          </a:xfrm>
        </p:grpSpPr>
        <p:sp>
          <p:nvSpPr>
            <p:cNvPr id="123909" name="Rectangle 5"/>
            <p:cNvSpPr>
              <a:spLocks noChangeArrowheads="1"/>
            </p:cNvSpPr>
            <p:nvPr/>
          </p:nvSpPr>
          <p:spPr bwMode="auto">
            <a:xfrm>
              <a:off x="1776" y="2160"/>
              <a:ext cx="768" cy="14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10" name="Rectangle 6"/>
            <p:cNvSpPr>
              <a:spLocks noChangeArrowheads="1"/>
            </p:cNvSpPr>
            <p:nvPr/>
          </p:nvSpPr>
          <p:spPr bwMode="auto">
            <a:xfrm>
              <a:off x="1776" y="2304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11" name="Rectangle 7"/>
            <p:cNvSpPr>
              <a:spLocks noChangeArrowheads="1"/>
            </p:cNvSpPr>
            <p:nvPr/>
          </p:nvSpPr>
          <p:spPr bwMode="auto">
            <a:xfrm>
              <a:off x="1776" y="2448"/>
              <a:ext cx="768" cy="14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12" name="Rectangle 8"/>
            <p:cNvSpPr>
              <a:spLocks noChangeArrowheads="1"/>
            </p:cNvSpPr>
            <p:nvPr/>
          </p:nvSpPr>
          <p:spPr bwMode="auto">
            <a:xfrm>
              <a:off x="1776" y="2592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dirty="0"/>
            </a:p>
          </p:txBody>
        </p:sp>
        <p:sp>
          <p:nvSpPr>
            <p:cNvPr id="123913" name="Rectangle 9"/>
            <p:cNvSpPr>
              <a:spLocks noChangeArrowheads="1"/>
            </p:cNvSpPr>
            <p:nvPr/>
          </p:nvSpPr>
          <p:spPr bwMode="auto">
            <a:xfrm>
              <a:off x="1776" y="2016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14" name="Rectangle 10"/>
            <p:cNvSpPr>
              <a:spLocks noChangeArrowheads="1"/>
            </p:cNvSpPr>
            <p:nvPr/>
          </p:nvSpPr>
          <p:spPr bwMode="auto">
            <a:xfrm>
              <a:off x="1776" y="1296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1776" y="1440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16" name="Rectangle 12"/>
            <p:cNvSpPr>
              <a:spLocks noChangeArrowheads="1"/>
            </p:cNvSpPr>
            <p:nvPr/>
          </p:nvSpPr>
          <p:spPr bwMode="auto">
            <a:xfrm>
              <a:off x="1776" y="1584"/>
              <a:ext cx="768" cy="14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17" name="Rectangle 13"/>
            <p:cNvSpPr>
              <a:spLocks noChangeArrowheads="1"/>
            </p:cNvSpPr>
            <p:nvPr/>
          </p:nvSpPr>
          <p:spPr bwMode="auto">
            <a:xfrm>
              <a:off x="1776" y="1728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18" name="Rectangle 14"/>
            <p:cNvSpPr>
              <a:spLocks noChangeArrowheads="1"/>
            </p:cNvSpPr>
            <p:nvPr/>
          </p:nvSpPr>
          <p:spPr bwMode="auto">
            <a:xfrm>
              <a:off x="1776" y="1872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39" name="Oval 35"/>
            <p:cNvSpPr>
              <a:spLocks noChangeArrowheads="1"/>
            </p:cNvSpPr>
            <p:nvPr/>
          </p:nvSpPr>
          <p:spPr bwMode="auto">
            <a:xfrm>
              <a:off x="2160" y="26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41" name="Oval 37"/>
            <p:cNvSpPr>
              <a:spLocks noChangeArrowheads="1"/>
            </p:cNvSpPr>
            <p:nvPr/>
          </p:nvSpPr>
          <p:spPr bwMode="auto">
            <a:xfrm>
              <a:off x="2160" y="2208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43" name="Oval 39"/>
            <p:cNvSpPr>
              <a:spLocks noChangeArrowheads="1"/>
            </p:cNvSpPr>
            <p:nvPr/>
          </p:nvSpPr>
          <p:spPr bwMode="auto">
            <a:xfrm>
              <a:off x="2160" y="235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45" name="Oval 41"/>
            <p:cNvSpPr>
              <a:spLocks noChangeArrowheads="1"/>
            </p:cNvSpPr>
            <p:nvPr/>
          </p:nvSpPr>
          <p:spPr bwMode="auto">
            <a:xfrm>
              <a:off x="2160" y="249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47" name="Oval 43"/>
            <p:cNvSpPr>
              <a:spLocks noChangeArrowheads="1"/>
            </p:cNvSpPr>
            <p:nvPr/>
          </p:nvSpPr>
          <p:spPr bwMode="auto">
            <a:xfrm>
              <a:off x="2160" y="206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>
              <a:off x="2160" y="192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>
              <a:off x="2160" y="177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>
              <a:off x="2160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55" name="Oval 51"/>
            <p:cNvSpPr>
              <a:spLocks noChangeArrowheads="1"/>
            </p:cNvSpPr>
            <p:nvPr/>
          </p:nvSpPr>
          <p:spPr bwMode="auto">
            <a:xfrm>
              <a:off x="21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57" name="Oval 53"/>
            <p:cNvSpPr>
              <a:spLocks noChangeArrowheads="1"/>
            </p:cNvSpPr>
            <p:nvPr/>
          </p:nvSpPr>
          <p:spPr bwMode="auto">
            <a:xfrm>
              <a:off x="2160" y="1488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485558" y="2523266"/>
            <a:ext cx="421688" cy="3173413"/>
            <a:chOff x="2652714" y="2438400"/>
            <a:chExt cx="304800" cy="2716214"/>
          </a:xfrm>
        </p:grpSpPr>
        <p:sp>
          <p:nvSpPr>
            <p:cNvPr id="123969" name="Rectangle 65"/>
            <p:cNvSpPr>
              <a:spLocks noChangeArrowheads="1"/>
            </p:cNvSpPr>
            <p:nvPr/>
          </p:nvSpPr>
          <p:spPr bwMode="auto">
            <a:xfrm>
              <a:off x="2652714" y="4068128"/>
              <a:ext cx="304800" cy="2716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2800" b="1">
                  <a:solidFill>
                    <a:srgbClr val="C00000"/>
                  </a:solidFill>
                </a:rPr>
                <a:t>0</a:t>
              </a:r>
              <a:endParaRPr lang="en-US" altLang="ko-KR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23970" name="Rectangle 66"/>
            <p:cNvSpPr>
              <a:spLocks noChangeArrowheads="1"/>
            </p:cNvSpPr>
            <p:nvPr/>
          </p:nvSpPr>
          <p:spPr bwMode="auto">
            <a:xfrm>
              <a:off x="2652714" y="4339750"/>
              <a:ext cx="304800" cy="2716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23971" name="Rectangle 67"/>
            <p:cNvSpPr>
              <a:spLocks noChangeArrowheads="1"/>
            </p:cNvSpPr>
            <p:nvPr/>
          </p:nvSpPr>
          <p:spPr bwMode="auto">
            <a:xfrm>
              <a:off x="2652714" y="4611371"/>
              <a:ext cx="304800" cy="2716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2800" b="1">
                  <a:solidFill>
                    <a:srgbClr val="C00000"/>
                  </a:solidFill>
                </a:rPr>
                <a:t>0</a:t>
              </a:r>
              <a:endParaRPr lang="en-US" altLang="ko-KR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23972" name="Rectangle 68"/>
            <p:cNvSpPr>
              <a:spLocks noChangeArrowheads="1"/>
            </p:cNvSpPr>
            <p:nvPr/>
          </p:nvSpPr>
          <p:spPr bwMode="auto">
            <a:xfrm>
              <a:off x="2652714" y="4882993"/>
              <a:ext cx="304800" cy="2716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2800" dirty="0"/>
                <a:t>1</a:t>
              </a:r>
            </a:p>
          </p:txBody>
        </p:sp>
        <p:sp>
          <p:nvSpPr>
            <p:cNvPr id="123973" name="Rectangle 69"/>
            <p:cNvSpPr>
              <a:spLocks noChangeArrowheads="1"/>
            </p:cNvSpPr>
            <p:nvPr/>
          </p:nvSpPr>
          <p:spPr bwMode="auto">
            <a:xfrm>
              <a:off x="2652714" y="3796507"/>
              <a:ext cx="304800" cy="2716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23974" name="Rectangle 70"/>
            <p:cNvSpPr>
              <a:spLocks noChangeArrowheads="1"/>
            </p:cNvSpPr>
            <p:nvPr/>
          </p:nvSpPr>
          <p:spPr bwMode="auto">
            <a:xfrm>
              <a:off x="2652714" y="2438400"/>
              <a:ext cx="304800" cy="2716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2800" dirty="0"/>
                <a:t>1</a:t>
              </a:r>
            </a:p>
          </p:txBody>
        </p:sp>
        <p:sp>
          <p:nvSpPr>
            <p:cNvPr id="123975" name="Rectangle 71"/>
            <p:cNvSpPr>
              <a:spLocks noChangeArrowheads="1"/>
            </p:cNvSpPr>
            <p:nvPr/>
          </p:nvSpPr>
          <p:spPr bwMode="auto">
            <a:xfrm>
              <a:off x="2652714" y="2710021"/>
              <a:ext cx="304800" cy="2716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23976" name="Rectangle 72"/>
            <p:cNvSpPr>
              <a:spLocks noChangeArrowheads="1"/>
            </p:cNvSpPr>
            <p:nvPr/>
          </p:nvSpPr>
          <p:spPr bwMode="auto">
            <a:xfrm>
              <a:off x="2652714" y="2981643"/>
              <a:ext cx="304800" cy="2716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2800" b="1">
                  <a:solidFill>
                    <a:srgbClr val="C00000"/>
                  </a:solidFill>
                </a:rPr>
                <a:t>0</a:t>
              </a:r>
              <a:endParaRPr lang="en-US" altLang="ko-KR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23977" name="Rectangle 73"/>
            <p:cNvSpPr>
              <a:spLocks noChangeArrowheads="1"/>
            </p:cNvSpPr>
            <p:nvPr/>
          </p:nvSpPr>
          <p:spPr bwMode="auto">
            <a:xfrm>
              <a:off x="2652714" y="3253264"/>
              <a:ext cx="304800" cy="2716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23978" name="Rectangle 74"/>
            <p:cNvSpPr>
              <a:spLocks noChangeArrowheads="1"/>
            </p:cNvSpPr>
            <p:nvPr/>
          </p:nvSpPr>
          <p:spPr bwMode="auto">
            <a:xfrm>
              <a:off x="2652714" y="3524886"/>
              <a:ext cx="304800" cy="2716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/>
                <a:t>1</a:t>
              </a:r>
            </a:p>
          </p:txBody>
        </p:sp>
      </p:grp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3965638" y="1068581"/>
            <a:ext cx="2558777" cy="13849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b="1" dirty="0"/>
              <a:t>Page Table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(physical page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 or disk address)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8186259" y="1432375"/>
            <a:ext cx="2735364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b="1" dirty="0"/>
              <a:t>Physical Memory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8718260" y="1965121"/>
            <a:ext cx="1379538" cy="1600200"/>
            <a:chOff x="2352" y="2160"/>
            <a:chExt cx="768" cy="1008"/>
          </a:xfrm>
        </p:grpSpPr>
        <p:sp>
          <p:nvSpPr>
            <p:cNvPr id="123920" name="Rectangle 16"/>
            <p:cNvSpPr>
              <a:spLocks noChangeArrowheads="1"/>
            </p:cNvSpPr>
            <p:nvPr/>
          </p:nvSpPr>
          <p:spPr bwMode="auto">
            <a:xfrm>
              <a:off x="2352" y="3024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21" name="Rectangle 17"/>
            <p:cNvSpPr>
              <a:spLocks noChangeArrowheads="1"/>
            </p:cNvSpPr>
            <p:nvPr/>
          </p:nvSpPr>
          <p:spPr bwMode="auto">
            <a:xfrm>
              <a:off x="2352" y="2880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2352" y="2160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>
              <a:off x="2352" y="2304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24" name="Rectangle 20"/>
            <p:cNvSpPr>
              <a:spLocks noChangeArrowheads="1"/>
            </p:cNvSpPr>
            <p:nvPr/>
          </p:nvSpPr>
          <p:spPr bwMode="auto">
            <a:xfrm>
              <a:off x="2352" y="2448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25" name="Rectangle 21"/>
            <p:cNvSpPr>
              <a:spLocks noChangeArrowheads="1"/>
            </p:cNvSpPr>
            <p:nvPr/>
          </p:nvSpPr>
          <p:spPr bwMode="auto">
            <a:xfrm>
              <a:off x="2352" y="2592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26" name="Rectangle 22"/>
            <p:cNvSpPr>
              <a:spLocks noChangeArrowheads="1"/>
            </p:cNvSpPr>
            <p:nvPr/>
          </p:nvSpPr>
          <p:spPr bwMode="auto">
            <a:xfrm>
              <a:off x="2352" y="2736"/>
              <a:ext cx="76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23938" name="Line 34"/>
          <p:cNvSpPr>
            <a:spLocks noChangeShapeType="1"/>
          </p:cNvSpPr>
          <p:nvPr/>
        </p:nvSpPr>
        <p:spPr bwMode="auto">
          <a:xfrm flipV="1">
            <a:off x="5100508" y="2955721"/>
            <a:ext cx="3617752" cy="26061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3940" name="Line 36"/>
          <p:cNvSpPr>
            <a:spLocks noChangeShapeType="1"/>
          </p:cNvSpPr>
          <p:nvPr/>
        </p:nvSpPr>
        <p:spPr bwMode="auto">
          <a:xfrm>
            <a:off x="5152545" y="4576558"/>
            <a:ext cx="3573653" cy="4857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3942" name="Line 38"/>
          <p:cNvSpPr>
            <a:spLocks noChangeShapeType="1"/>
          </p:cNvSpPr>
          <p:nvPr/>
        </p:nvSpPr>
        <p:spPr bwMode="auto">
          <a:xfrm flipV="1">
            <a:off x="5100507" y="2574721"/>
            <a:ext cx="3617753" cy="234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3944" name="Line 40"/>
          <p:cNvSpPr>
            <a:spLocks noChangeShapeType="1"/>
          </p:cNvSpPr>
          <p:nvPr/>
        </p:nvSpPr>
        <p:spPr bwMode="auto">
          <a:xfrm>
            <a:off x="5100507" y="5223921"/>
            <a:ext cx="3625691" cy="1432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3946" name="Line 42"/>
          <p:cNvSpPr>
            <a:spLocks noChangeShapeType="1"/>
          </p:cNvSpPr>
          <p:nvPr/>
        </p:nvSpPr>
        <p:spPr bwMode="auto">
          <a:xfrm flipV="1">
            <a:off x="5100506" y="2346121"/>
            <a:ext cx="3617754" cy="1913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3948" name="Line 44"/>
          <p:cNvSpPr>
            <a:spLocks noChangeShapeType="1"/>
          </p:cNvSpPr>
          <p:nvPr/>
        </p:nvSpPr>
        <p:spPr bwMode="auto">
          <a:xfrm flipV="1">
            <a:off x="5092568" y="2041321"/>
            <a:ext cx="3625692" cy="19070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3950" name="Line 46"/>
          <p:cNvSpPr>
            <a:spLocks noChangeShapeType="1"/>
          </p:cNvSpPr>
          <p:nvPr/>
        </p:nvSpPr>
        <p:spPr bwMode="auto">
          <a:xfrm flipV="1">
            <a:off x="5100505" y="3489121"/>
            <a:ext cx="3617755" cy="1290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3952" name="Line 48"/>
          <p:cNvSpPr>
            <a:spLocks noChangeShapeType="1"/>
          </p:cNvSpPr>
          <p:nvPr/>
        </p:nvSpPr>
        <p:spPr bwMode="auto">
          <a:xfrm>
            <a:off x="5100504" y="3326045"/>
            <a:ext cx="3625694" cy="14314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3954" name="Line 50"/>
          <p:cNvSpPr>
            <a:spLocks noChangeShapeType="1"/>
          </p:cNvSpPr>
          <p:nvPr/>
        </p:nvSpPr>
        <p:spPr bwMode="auto">
          <a:xfrm>
            <a:off x="5092568" y="2690927"/>
            <a:ext cx="3625692" cy="1123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3956" name="Line 52"/>
          <p:cNvSpPr>
            <a:spLocks noChangeShapeType="1"/>
          </p:cNvSpPr>
          <p:nvPr/>
        </p:nvSpPr>
        <p:spPr bwMode="auto">
          <a:xfrm>
            <a:off x="5100504" y="3001757"/>
            <a:ext cx="3617756" cy="258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8345199" y="3757409"/>
            <a:ext cx="2124075" cy="1925637"/>
            <a:chOff x="3557" y="2425"/>
            <a:chExt cx="1338" cy="1213"/>
          </a:xfrm>
        </p:grpSpPr>
        <p:sp>
          <p:nvSpPr>
            <p:cNvPr id="123928" name="Rectangle 24"/>
            <p:cNvSpPr>
              <a:spLocks noChangeArrowheads="1"/>
            </p:cNvSpPr>
            <p:nvPr/>
          </p:nvSpPr>
          <p:spPr bwMode="auto">
            <a:xfrm>
              <a:off x="3557" y="2847"/>
              <a:ext cx="1338" cy="5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30" name="Oval 26"/>
            <p:cNvSpPr>
              <a:spLocks noChangeArrowheads="1"/>
            </p:cNvSpPr>
            <p:nvPr/>
          </p:nvSpPr>
          <p:spPr bwMode="auto">
            <a:xfrm>
              <a:off x="3557" y="2688"/>
              <a:ext cx="1338" cy="2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31" name="Line 27"/>
            <p:cNvSpPr>
              <a:spLocks noChangeShapeType="1"/>
            </p:cNvSpPr>
            <p:nvPr/>
          </p:nvSpPr>
          <p:spPr bwMode="auto">
            <a:xfrm>
              <a:off x="3557" y="2809"/>
              <a:ext cx="0" cy="6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32" name="Line 28"/>
            <p:cNvSpPr>
              <a:spLocks noChangeShapeType="1"/>
            </p:cNvSpPr>
            <p:nvPr/>
          </p:nvSpPr>
          <p:spPr bwMode="auto">
            <a:xfrm>
              <a:off x="4895" y="2809"/>
              <a:ext cx="0" cy="6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33" name="Freeform 29"/>
            <p:cNvSpPr>
              <a:spLocks/>
            </p:cNvSpPr>
            <p:nvPr/>
          </p:nvSpPr>
          <p:spPr bwMode="auto">
            <a:xfrm>
              <a:off x="3557" y="3487"/>
              <a:ext cx="1338" cy="1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60"/>
                </a:cxn>
                <a:cxn ang="0">
                  <a:pos x="414" y="84"/>
                </a:cxn>
                <a:cxn ang="0">
                  <a:pos x="678" y="60"/>
                </a:cxn>
                <a:cxn ang="0">
                  <a:pos x="816" y="0"/>
                </a:cxn>
              </a:cxnLst>
              <a:rect l="0" t="0" r="r" b="b"/>
              <a:pathLst>
                <a:path w="816" h="84">
                  <a:moveTo>
                    <a:pt x="0" y="0"/>
                  </a:moveTo>
                  <a:cubicBezTo>
                    <a:pt x="25" y="10"/>
                    <a:pt x="81" y="46"/>
                    <a:pt x="150" y="60"/>
                  </a:cubicBezTo>
                  <a:cubicBezTo>
                    <a:pt x="219" y="74"/>
                    <a:pt x="326" y="84"/>
                    <a:pt x="414" y="84"/>
                  </a:cubicBezTo>
                  <a:cubicBezTo>
                    <a:pt x="502" y="84"/>
                    <a:pt x="611" y="74"/>
                    <a:pt x="678" y="60"/>
                  </a:cubicBezTo>
                  <a:cubicBezTo>
                    <a:pt x="745" y="46"/>
                    <a:pt x="787" y="12"/>
                    <a:pt x="816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3619" y="2425"/>
              <a:ext cx="1276" cy="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b="1" dirty="0"/>
                <a:t>Disk Storage</a:t>
              </a:r>
            </a:p>
          </p:txBody>
        </p:sp>
        <p:grpSp>
          <p:nvGrpSpPr>
            <p:cNvPr id="5" name="Group 64"/>
            <p:cNvGrpSpPr>
              <a:grpSpLocks/>
            </p:cNvGrpSpPr>
            <p:nvPr/>
          </p:nvGrpSpPr>
          <p:grpSpPr bwMode="auto">
            <a:xfrm>
              <a:off x="3797" y="2959"/>
              <a:ext cx="869" cy="576"/>
              <a:chOff x="3760" y="2912"/>
              <a:chExt cx="869" cy="576"/>
            </a:xfrm>
          </p:grpSpPr>
          <p:sp>
            <p:nvSpPr>
              <p:cNvPr id="123962" name="Rectangle 58"/>
              <p:cNvSpPr>
                <a:spLocks noChangeArrowheads="1"/>
              </p:cNvSpPr>
              <p:nvPr/>
            </p:nvSpPr>
            <p:spPr bwMode="auto">
              <a:xfrm>
                <a:off x="3760" y="3127"/>
                <a:ext cx="869" cy="144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3961" name="Rectangle 57"/>
              <p:cNvSpPr>
                <a:spLocks noChangeArrowheads="1"/>
              </p:cNvSpPr>
              <p:nvPr/>
            </p:nvSpPr>
            <p:spPr bwMode="auto">
              <a:xfrm>
                <a:off x="3760" y="2912"/>
                <a:ext cx="869" cy="144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3963" name="Rectangle 59"/>
              <p:cNvSpPr>
                <a:spLocks noChangeArrowheads="1"/>
              </p:cNvSpPr>
              <p:nvPr/>
            </p:nvSpPr>
            <p:spPr bwMode="auto">
              <a:xfrm>
                <a:off x="3760" y="3344"/>
                <a:ext cx="869" cy="144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</p:grpSp>
      <p:sp>
        <p:nvSpPr>
          <p:cNvPr id="123982" name="Text Box 78"/>
          <p:cNvSpPr txBox="1">
            <a:spLocks noChangeArrowheads="1"/>
          </p:cNvSpPr>
          <p:nvPr/>
        </p:nvSpPr>
        <p:spPr bwMode="auto">
          <a:xfrm>
            <a:off x="2980705" y="2084511"/>
            <a:ext cx="1381779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i="1" dirty="0"/>
              <a:t>Valid</a:t>
            </a:r>
            <a:endParaRPr lang="en-US" sz="2800" dirty="0"/>
          </a:p>
        </p:txBody>
      </p:sp>
      <p:sp>
        <p:nvSpPr>
          <p:cNvPr id="124006" name="Text Box 102"/>
          <p:cNvSpPr txBox="1">
            <a:spLocks noChangeArrowheads="1"/>
          </p:cNvSpPr>
          <p:nvPr/>
        </p:nvSpPr>
        <p:spPr bwMode="auto">
          <a:xfrm>
            <a:off x="592950" y="2154013"/>
            <a:ext cx="1932517" cy="9541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Virtual Page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Number</a:t>
            </a:r>
          </a:p>
        </p:txBody>
      </p: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1484851" y="3260519"/>
            <a:ext cx="1701419" cy="762001"/>
            <a:chOff x="816" y="1152"/>
            <a:chExt cx="624" cy="816"/>
          </a:xfrm>
        </p:grpSpPr>
        <p:sp>
          <p:nvSpPr>
            <p:cNvPr id="124011" name="Line 107"/>
            <p:cNvSpPr>
              <a:spLocks noChangeShapeType="1"/>
            </p:cNvSpPr>
            <p:nvPr/>
          </p:nvSpPr>
          <p:spPr bwMode="auto">
            <a:xfrm>
              <a:off x="816" y="1152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4012" name="Line 108"/>
            <p:cNvSpPr>
              <a:spLocks noChangeShapeType="1"/>
            </p:cNvSpPr>
            <p:nvPr/>
          </p:nvSpPr>
          <p:spPr bwMode="auto">
            <a:xfrm>
              <a:off x="816" y="1968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Tables</a:t>
            </a:r>
            <a:endParaRPr lang="ko-KR" altLang="en-US" dirty="0"/>
          </a:p>
        </p:txBody>
      </p:sp>
      <p:sp>
        <p:nvSpPr>
          <p:cNvPr id="90" name="Rectangle 101"/>
          <p:cNvSpPr>
            <a:spLocks noChangeArrowheads="1"/>
          </p:cNvSpPr>
          <p:nvPr/>
        </p:nvSpPr>
        <p:spPr bwMode="auto">
          <a:xfrm>
            <a:off x="897622" y="3108121"/>
            <a:ext cx="1289361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6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621962" y="903389"/>
            <a:ext cx="7109382" cy="1516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 dirty="0">
                <a:solidFill>
                  <a:srgbClr val="184A6B"/>
                </a:solidFill>
              </a:rPr>
              <a:t>V = {0, 1, . . . , N–1}   virtual address space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 dirty="0">
                <a:solidFill>
                  <a:srgbClr val="184A6B"/>
                </a:solidFill>
              </a:rPr>
              <a:t>P = {0, 1, . . . , M–1}  physical address space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sz="2800" dirty="0">
              <a:solidFill>
                <a:srgbClr val="184A6B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 dirty="0">
                <a:solidFill>
                  <a:srgbClr val="184A6B"/>
                </a:solidFill>
              </a:rPr>
              <a:t>MAP:  V </a:t>
            </a:r>
            <a:r>
              <a:rPr lang="en-US" sz="2800" dirty="0">
                <a:solidFill>
                  <a:srgbClr val="184A6B"/>
                </a:solidFill>
                <a:sym typeface="Symbol" pitchFamily="18" charset="2"/>
              </a:rPr>
              <a:t></a:t>
            </a:r>
            <a:r>
              <a:rPr lang="en-US" sz="2800" dirty="0">
                <a:solidFill>
                  <a:srgbClr val="184A6B"/>
                </a:solidFill>
              </a:rPr>
              <a:t>  P  U  {</a:t>
            </a:r>
            <a:r>
              <a:rPr lang="en-US" sz="2800" dirty="0">
                <a:solidFill>
                  <a:srgbClr val="184A6B"/>
                </a:solidFill>
                <a:sym typeface="Symbol" pitchFamily="18" charset="2"/>
              </a:rPr>
              <a:t></a:t>
            </a:r>
            <a:r>
              <a:rPr lang="en-US" sz="2800" dirty="0">
                <a:solidFill>
                  <a:srgbClr val="184A6B"/>
                </a:solidFill>
              </a:rPr>
              <a:t>}  address mapping function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7848601" y="1143001"/>
            <a:ext cx="1011495" cy="420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 dirty="0">
                <a:solidFill>
                  <a:srgbClr val="008000"/>
                </a:solidFill>
              </a:rPr>
              <a:t>N &gt; M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612000" y="2456509"/>
            <a:ext cx="11530297" cy="783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tabLst>
                <a:tab pos="1028700" algn="l"/>
              </a:tabLst>
            </a:pPr>
            <a:r>
              <a:rPr lang="en-US" sz="2800" dirty="0">
                <a:solidFill>
                  <a:srgbClr val="C00000"/>
                </a:solidFill>
              </a:rPr>
              <a:t>MAP(a)  </a:t>
            </a:r>
            <a:r>
              <a:rPr lang="en-US" sz="2800" dirty="0" smtClean="0">
                <a:solidFill>
                  <a:srgbClr val="C00000"/>
                </a:solidFill>
              </a:rPr>
              <a:t>=  </a:t>
            </a:r>
            <a:r>
              <a:rPr lang="en-US" sz="2800" dirty="0">
                <a:solidFill>
                  <a:srgbClr val="C00000"/>
                </a:solidFill>
              </a:rPr>
              <a:t>a'  if data at virtual address </a:t>
            </a:r>
            <a:r>
              <a:rPr lang="en-US" sz="2800" u="sng" dirty="0">
                <a:solidFill>
                  <a:srgbClr val="C00000"/>
                </a:solidFill>
              </a:rPr>
              <a:t>a</a:t>
            </a:r>
            <a:r>
              <a:rPr lang="en-US" sz="2800" dirty="0">
                <a:solidFill>
                  <a:srgbClr val="C00000"/>
                </a:solidFill>
              </a:rPr>
              <a:t> is present at </a:t>
            </a:r>
            <a:r>
              <a:rPr lang="en-US" sz="2800" dirty="0" smtClean="0">
                <a:solidFill>
                  <a:srgbClr val="C00000"/>
                </a:solidFill>
              </a:rPr>
              <a:t>physical </a:t>
            </a:r>
            <a:r>
              <a:rPr lang="en-US" sz="2800" dirty="0">
                <a:solidFill>
                  <a:srgbClr val="C00000"/>
                </a:solidFill>
              </a:rPr>
              <a:t>address </a:t>
            </a:r>
            <a:r>
              <a:rPr lang="en-US" sz="2800" u="sng" dirty="0">
                <a:solidFill>
                  <a:srgbClr val="C00000"/>
                </a:solidFill>
              </a:rPr>
              <a:t>a'</a:t>
            </a:r>
            <a:r>
              <a:rPr lang="en-US" sz="2800" dirty="0">
                <a:solidFill>
                  <a:srgbClr val="C00000"/>
                </a:solidFill>
              </a:rPr>
              <a:t> in P</a:t>
            </a:r>
          </a:p>
          <a:p>
            <a:pPr>
              <a:lnSpc>
                <a:spcPct val="85000"/>
              </a:lnSpc>
              <a:spcBef>
                <a:spcPct val="0"/>
              </a:spcBef>
              <a:tabLst>
                <a:tab pos="1028700" algn="l"/>
              </a:tabLst>
            </a:pP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</a:t>
            </a:r>
            <a:r>
              <a:rPr lang="en-US" sz="2800" dirty="0" smtClean="0">
                <a:solidFill>
                  <a:srgbClr val="C00000"/>
                </a:solidFill>
              </a:rPr>
              <a:t>=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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if </a:t>
            </a:r>
            <a:r>
              <a:rPr lang="en-US" sz="2800" dirty="0">
                <a:solidFill>
                  <a:srgbClr val="C00000"/>
                </a:solidFill>
              </a:rPr>
              <a:t>data at virtual address a is not present in P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885821" y="4014102"/>
            <a:ext cx="1549142" cy="447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92000"/>
              </a:lnSpc>
              <a:spcBef>
                <a:spcPct val="0"/>
              </a:spcBef>
            </a:pPr>
            <a:r>
              <a:rPr lang="en-US" sz="2800"/>
              <a:t>Processor</a:t>
            </a: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2944038" y="4534607"/>
            <a:ext cx="1825820" cy="11889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88000"/>
              </a:lnSpc>
              <a:spcBef>
                <a:spcPct val="0"/>
              </a:spcBef>
            </a:pPr>
            <a:r>
              <a:rPr lang="en-US" sz="2800" dirty="0" smtClean="0"/>
              <a:t>Address</a:t>
            </a:r>
          </a:p>
          <a:p>
            <a:pPr algn="ctr">
              <a:lnSpc>
                <a:spcPct val="88000"/>
              </a:lnSpc>
              <a:spcBef>
                <a:spcPct val="0"/>
              </a:spcBef>
            </a:pPr>
            <a:r>
              <a:rPr lang="en-US" sz="2800" dirty="0" smtClean="0"/>
              <a:t>Translation</a:t>
            </a:r>
            <a:endParaRPr lang="en-US" sz="2800" dirty="0"/>
          </a:p>
          <a:p>
            <a:pPr algn="ctr">
              <a:lnSpc>
                <a:spcPct val="88000"/>
              </a:lnSpc>
              <a:spcBef>
                <a:spcPct val="0"/>
              </a:spcBef>
            </a:pPr>
            <a:r>
              <a:rPr lang="en-US" sz="2800" dirty="0"/>
              <a:t>Mechanism</a:t>
            </a:r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5802003" y="3750498"/>
            <a:ext cx="1251946" cy="80970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88000"/>
              </a:lnSpc>
              <a:spcBef>
                <a:spcPct val="0"/>
              </a:spcBef>
            </a:pPr>
            <a:r>
              <a:rPr lang="en-US" sz="2800" dirty="0"/>
              <a:t>fault</a:t>
            </a:r>
          </a:p>
          <a:p>
            <a:pPr algn="ctr">
              <a:lnSpc>
                <a:spcPct val="88000"/>
              </a:lnSpc>
              <a:spcBef>
                <a:spcPct val="0"/>
              </a:spcBef>
            </a:pPr>
            <a:r>
              <a:rPr lang="en-US" sz="2800" dirty="0"/>
              <a:t>handler</a:t>
            </a:r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6692546" y="4713362"/>
            <a:ext cx="1378712" cy="80970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88000"/>
              </a:lnSpc>
              <a:spcBef>
                <a:spcPct val="0"/>
              </a:spcBef>
            </a:pPr>
            <a:r>
              <a:rPr lang="en-US" sz="2800"/>
              <a:t>Main</a:t>
            </a:r>
          </a:p>
          <a:p>
            <a:pPr algn="ctr">
              <a:lnSpc>
                <a:spcPct val="88000"/>
              </a:lnSpc>
              <a:spcBef>
                <a:spcPct val="0"/>
              </a:spcBef>
            </a:pPr>
            <a:r>
              <a:rPr lang="en-US" sz="2800"/>
              <a:t>Memory</a:t>
            </a:r>
          </a:p>
        </p:txBody>
      </p:sp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9175038" y="4694311"/>
            <a:ext cx="1899008" cy="80970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3500" tIns="25400" rIns="63500" bIns="25400" anchor="ctr">
            <a:spAutoFit/>
          </a:bodyPr>
          <a:lstStyle/>
          <a:p>
            <a:pPr algn="ctr">
              <a:lnSpc>
                <a:spcPct val="88000"/>
              </a:lnSpc>
              <a:spcBef>
                <a:spcPct val="0"/>
              </a:spcBef>
            </a:pPr>
            <a:r>
              <a:rPr lang="en-US" sz="2800"/>
              <a:t>Secondary memory</a:t>
            </a:r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6576030" y="4595345"/>
            <a:ext cx="4544938" cy="997420"/>
          </a:xfrm>
          <a:prstGeom prst="rect">
            <a:avLst/>
          </a:prstGeom>
          <a:noFill/>
          <a:ln w="12700">
            <a:pattFill prst="dkUp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8276168" y="4941207"/>
            <a:ext cx="660400" cy="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 flipH="1">
            <a:off x="8257118" y="5322207"/>
            <a:ext cx="685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 flipV="1">
            <a:off x="4762910" y="5182507"/>
            <a:ext cx="1813120" cy="13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4753514" y="4941207"/>
            <a:ext cx="35229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 flipV="1">
            <a:off x="5105808" y="4179207"/>
            <a:ext cx="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5099458" y="4179207"/>
            <a:ext cx="60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 flipV="1">
            <a:off x="7053949" y="4179207"/>
            <a:ext cx="301099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0064945" y="4179207"/>
            <a:ext cx="0" cy="558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664108" y="4536554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670458" y="5050904"/>
            <a:ext cx="128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0858" name="Rectangle 26"/>
          <p:cNvSpPr>
            <a:spLocks noChangeArrowheads="1"/>
          </p:cNvSpPr>
          <p:nvPr/>
        </p:nvSpPr>
        <p:spPr bwMode="auto">
          <a:xfrm>
            <a:off x="2311808" y="5131708"/>
            <a:ext cx="299762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/>
              <a:t>a</a:t>
            </a:r>
          </a:p>
        </p:txBody>
      </p:sp>
      <p:sp>
        <p:nvSpPr>
          <p:cNvPr id="120859" name="Rectangle 27"/>
          <p:cNvSpPr>
            <a:spLocks noChangeArrowheads="1"/>
          </p:cNvSpPr>
          <p:nvPr/>
        </p:nvSpPr>
        <p:spPr bwMode="auto">
          <a:xfrm>
            <a:off x="4837002" y="5311721"/>
            <a:ext cx="378309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 dirty="0"/>
              <a:t>a'</a:t>
            </a:r>
          </a:p>
        </p:txBody>
      </p:sp>
      <p:sp>
        <p:nvSpPr>
          <p:cNvPr id="120860" name="Rectangle 28"/>
          <p:cNvSpPr>
            <a:spLocks noChangeArrowheads="1"/>
          </p:cNvSpPr>
          <p:nvPr/>
        </p:nvSpPr>
        <p:spPr bwMode="auto">
          <a:xfrm>
            <a:off x="4663566" y="4225413"/>
            <a:ext cx="423193" cy="4175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</a:t>
            </a:r>
          </a:p>
        </p:txBody>
      </p:sp>
      <p:sp>
        <p:nvSpPr>
          <p:cNvPr id="120861" name="Rectangle 29"/>
          <p:cNvSpPr>
            <a:spLocks noChangeArrowheads="1"/>
          </p:cNvSpPr>
          <p:nvPr/>
        </p:nvSpPr>
        <p:spPr bwMode="auto">
          <a:xfrm>
            <a:off x="2541661" y="3548832"/>
            <a:ext cx="2715295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 i="1" dirty="0"/>
              <a:t>missing item fault</a:t>
            </a:r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4865615" y="3858961"/>
            <a:ext cx="494193" cy="2884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0863" name="Rectangle 31"/>
          <p:cNvSpPr>
            <a:spLocks noChangeArrowheads="1"/>
          </p:cNvSpPr>
          <p:nvPr/>
        </p:nvSpPr>
        <p:spPr bwMode="auto">
          <a:xfrm>
            <a:off x="3899309" y="5906408"/>
            <a:ext cx="249581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/>
              <a:t>physical address</a:t>
            </a:r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 flipV="1">
            <a:off x="4769858" y="5640691"/>
            <a:ext cx="166758" cy="3038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 flipH="1">
            <a:off x="8456101" y="5407269"/>
            <a:ext cx="125191" cy="3467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0866" name="Rectangle 34"/>
          <p:cNvSpPr>
            <a:spLocks noChangeArrowheads="1"/>
          </p:cNvSpPr>
          <p:nvPr/>
        </p:nvSpPr>
        <p:spPr bwMode="auto">
          <a:xfrm>
            <a:off x="7296383" y="5753391"/>
            <a:ext cx="4078692" cy="783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 dirty="0"/>
              <a:t>OS performs this transfer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800" dirty="0"/>
              <a:t>(only if miss)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Memory</a:t>
            </a:r>
            <a:r>
              <a:rPr lang="en-US" altLang="ko-KR" dirty="0" smtClean="0"/>
              <a:t> </a:t>
            </a:r>
            <a:r>
              <a:rPr lang="en-US" altLang="ko-KR" dirty="0"/>
              <a:t>Address </a:t>
            </a:r>
            <a:r>
              <a:rPr lang="en-US" altLang="ko-KR" dirty="0" smtClean="0"/>
              <a:t>Translation (Mapping)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47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040720" y="2763354"/>
            <a:ext cx="10434954" cy="3138488"/>
            <a:chOff x="1285" y="1713"/>
            <a:chExt cx="5068" cy="1977"/>
          </a:xfrm>
        </p:grpSpPr>
        <p:sp>
          <p:nvSpPr>
            <p:cNvPr id="121859" name="Rectangle 3"/>
            <p:cNvSpPr>
              <a:spLocks noChangeArrowheads="1"/>
            </p:cNvSpPr>
            <p:nvPr/>
          </p:nvSpPr>
          <p:spPr bwMode="auto">
            <a:xfrm>
              <a:off x="1293" y="2034"/>
              <a:ext cx="200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virtual page number</a:t>
              </a:r>
            </a:p>
          </p:txBody>
        </p:sp>
        <p:sp>
          <p:nvSpPr>
            <p:cNvPr id="121860" name="Rectangle 4"/>
            <p:cNvSpPr>
              <a:spLocks noChangeArrowheads="1"/>
            </p:cNvSpPr>
            <p:nvPr/>
          </p:nvSpPr>
          <p:spPr bwMode="auto">
            <a:xfrm>
              <a:off x="3309" y="2034"/>
              <a:ext cx="1384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page offset</a:t>
              </a:r>
            </a:p>
          </p:txBody>
        </p:sp>
        <p:sp>
          <p:nvSpPr>
            <p:cNvPr id="121861" name="Rectangle 5"/>
            <p:cNvSpPr>
              <a:spLocks noChangeArrowheads="1"/>
            </p:cNvSpPr>
            <p:nvPr/>
          </p:nvSpPr>
          <p:spPr bwMode="auto">
            <a:xfrm>
              <a:off x="4747" y="1970"/>
              <a:ext cx="1465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dirty="0"/>
                <a:t>virtual address</a:t>
              </a:r>
            </a:p>
          </p:txBody>
        </p:sp>
        <p:sp>
          <p:nvSpPr>
            <p:cNvPr id="121862" name="Rectangle 6"/>
            <p:cNvSpPr>
              <a:spLocks noChangeArrowheads="1"/>
            </p:cNvSpPr>
            <p:nvPr/>
          </p:nvSpPr>
          <p:spPr bwMode="auto">
            <a:xfrm>
              <a:off x="1485" y="3426"/>
              <a:ext cx="1816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physical page number</a:t>
              </a:r>
            </a:p>
          </p:txBody>
        </p:sp>
        <p:sp>
          <p:nvSpPr>
            <p:cNvPr id="121863" name="Rectangle 7"/>
            <p:cNvSpPr>
              <a:spLocks noChangeArrowheads="1"/>
            </p:cNvSpPr>
            <p:nvPr/>
          </p:nvSpPr>
          <p:spPr bwMode="auto">
            <a:xfrm>
              <a:off x="3309" y="3426"/>
              <a:ext cx="1384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page offset</a:t>
              </a:r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4747" y="3362"/>
              <a:ext cx="1606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dirty="0"/>
                <a:t>physical address</a:t>
              </a:r>
            </a:p>
          </p:txBody>
        </p:sp>
        <p:sp>
          <p:nvSpPr>
            <p:cNvPr id="121865" name="Line 9"/>
            <p:cNvSpPr>
              <a:spLocks noChangeShapeType="1"/>
            </p:cNvSpPr>
            <p:nvPr/>
          </p:nvSpPr>
          <p:spPr bwMode="auto">
            <a:xfrm>
              <a:off x="4073" y="2274"/>
              <a:ext cx="0" cy="10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1866" name="Rectangle 10"/>
            <p:cNvSpPr>
              <a:spLocks noChangeArrowheads="1"/>
            </p:cNvSpPr>
            <p:nvPr/>
          </p:nvSpPr>
          <p:spPr bwMode="auto">
            <a:xfrm>
              <a:off x="4597" y="3105"/>
              <a:ext cx="23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121867" name="Rectangle 11"/>
            <p:cNvSpPr>
              <a:spLocks noChangeArrowheads="1"/>
            </p:cNvSpPr>
            <p:nvPr/>
          </p:nvSpPr>
          <p:spPr bwMode="auto">
            <a:xfrm>
              <a:off x="3301" y="3105"/>
              <a:ext cx="46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p–1</a:t>
              </a:r>
            </a:p>
          </p:txBody>
        </p:sp>
        <p:sp>
          <p:nvSpPr>
            <p:cNvPr id="121868" name="Oval 12"/>
            <p:cNvSpPr>
              <a:spLocks noChangeArrowheads="1"/>
            </p:cNvSpPr>
            <p:nvPr/>
          </p:nvSpPr>
          <p:spPr bwMode="auto">
            <a:xfrm>
              <a:off x="1644" y="2684"/>
              <a:ext cx="1582" cy="27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C00000"/>
                  </a:solidFill>
                </a:rPr>
                <a:t>address translation</a:t>
              </a:r>
            </a:p>
          </p:txBody>
        </p:sp>
        <p:sp>
          <p:nvSpPr>
            <p:cNvPr id="121869" name="Rectangle 13"/>
            <p:cNvSpPr>
              <a:spLocks noChangeArrowheads="1"/>
            </p:cNvSpPr>
            <p:nvPr/>
          </p:nvSpPr>
          <p:spPr bwMode="auto">
            <a:xfrm>
              <a:off x="3109" y="3105"/>
              <a:ext cx="23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p</a:t>
              </a:r>
            </a:p>
          </p:txBody>
        </p:sp>
        <p:sp>
          <p:nvSpPr>
            <p:cNvPr id="121870" name="Rectangle 14"/>
            <p:cNvSpPr>
              <a:spLocks noChangeArrowheads="1"/>
            </p:cNvSpPr>
            <p:nvPr/>
          </p:nvSpPr>
          <p:spPr bwMode="auto">
            <a:xfrm>
              <a:off x="1477" y="3105"/>
              <a:ext cx="52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m–1</a:t>
              </a:r>
            </a:p>
          </p:txBody>
        </p:sp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1285" y="1713"/>
              <a:ext cx="46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dirty="0"/>
                <a:t>n–1</a:t>
              </a:r>
            </a:p>
          </p:txBody>
        </p:sp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>
              <a:off x="4507" y="1713"/>
              <a:ext cx="23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121873" name="Rectangle 17"/>
            <p:cNvSpPr>
              <a:spLocks noChangeArrowheads="1"/>
            </p:cNvSpPr>
            <p:nvPr/>
          </p:nvSpPr>
          <p:spPr bwMode="auto">
            <a:xfrm>
              <a:off x="3259" y="1713"/>
              <a:ext cx="46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p–1</a:t>
              </a:r>
            </a:p>
          </p:txBody>
        </p:sp>
        <p:sp>
          <p:nvSpPr>
            <p:cNvPr id="121874" name="Rectangle 18"/>
            <p:cNvSpPr>
              <a:spLocks noChangeArrowheads="1"/>
            </p:cNvSpPr>
            <p:nvPr/>
          </p:nvSpPr>
          <p:spPr bwMode="auto">
            <a:xfrm>
              <a:off x="3061" y="1713"/>
              <a:ext cx="23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dirty="0"/>
                <a:t>p</a:t>
              </a:r>
            </a:p>
          </p:txBody>
        </p:sp>
        <p:sp>
          <p:nvSpPr>
            <p:cNvPr id="121875" name="Line 19"/>
            <p:cNvSpPr>
              <a:spLocks noChangeShapeType="1"/>
            </p:cNvSpPr>
            <p:nvPr/>
          </p:nvSpPr>
          <p:spPr bwMode="auto">
            <a:xfrm>
              <a:off x="2441" y="2274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1876" name="Line 20"/>
            <p:cNvSpPr>
              <a:spLocks noChangeShapeType="1"/>
            </p:cNvSpPr>
            <p:nvPr/>
          </p:nvSpPr>
          <p:spPr bwMode="auto">
            <a:xfrm>
              <a:off x="2441" y="2946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21877" name="Rectangle 21"/>
          <p:cNvSpPr>
            <a:spLocks noChangeArrowheads="1"/>
          </p:cNvSpPr>
          <p:nvPr/>
        </p:nvSpPr>
        <p:spPr bwMode="auto">
          <a:xfrm>
            <a:off x="844124" y="5968517"/>
            <a:ext cx="10597539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8000"/>
                </a:solidFill>
              </a:rPr>
              <a:t>Notice that the page offset bits don't change as a result of translation</a:t>
            </a:r>
          </a:p>
        </p:txBody>
      </p:sp>
      <p:sp>
        <p:nvSpPr>
          <p:cNvPr id="121879" name="Rectangle 23"/>
          <p:cNvSpPr>
            <a:spLocks noGrp="1" noChangeArrowheads="1"/>
          </p:cNvSpPr>
          <p:nvPr>
            <p:ph sz="quarter" idx="1"/>
          </p:nvPr>
        </p:nvSpPr>
        <p:spPr>
          <a:xfrm>
            <a:off x="612000" y="914400"/>
            <a:ext cx="8913000" cy="1524000"/>
          </a:xfrm>
        </p:spPr>
        <p:txBody>
          <a:bodyPr>
            <a:noAutofit/>
          </a:bodyPr>
          <a:lstStyle/>
          <a:p>
            <a:r>
              <a:rPr lang="en-US" sz="3000" dirty="0"/>
              <a:t>Parameters</a:t>
            </a:r>
          </a:p>
          <a:p>
            <a:pPr lvl="1"/>
            <a:r>
              <a:rPr lang="en-US" sz="2800" dirty="0"/>
              <a:t>P = 2</a:t>
            </a:r>
            <a:r>
              <a:rPr lang="en-US" sz="2800" baseline="30000" dirty="0"/>
              <a:t>p</a:t>
            </a:r>
            <a:r>
              <a:rPr lang="en-US" sz="2800" dirty="0"/>
              <a:t> = page size (bytes).  Typically 1KB–16KB</a:t>
            </a:r>
          </a:p>
          <a:p>
            <a:pPr lvl="1"/>
            <a:r>
              <a:rPr lang="en-US" sz="2800" dirty="0"/>
              <a:t>N = 2</a:t>
            </a:r>
            <a:r>
              <a:rPr lang="en-US" sz="2800" baseline="30000" dirty="0"/>
              <a:t>n</a:t>
            </a:r>
            <a:r>
              <a:rPr lang="en-US" sz="2800" dirty="0"/>
              <a:t> = Virtual address limit</a:t>
            </a:r>
          </a:p>
          <a:p>
            <a:pPr lvl="1"/>
            <a:r>
              <a:rPr lang="en-US" sz="2800" dirty="0"/>
              <a:t>M = 2</a:t>
            </a:r>
            <a:r>
              <a:rPr lang="en-US" sz="2800" baseline="30000" dirty="0"/>
              <a:t>m</a:t>
            </a:r>
            <a:r>
              <a:rPr lang="en-US" sz="2800" dirty="0"/>
              <a:t> = Physical address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Memory </a:t>
            </a:r>
            <a:r>
              <a:rPr lang="en-US" altLang="ko-KR" dirty="0"/>
              <a:t>Address Translation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12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4114800" y="1695103"/>
            <a:ext cx="38036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virtual page number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7931150" y="1695103"/>
            <a:ext cx="2197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page offset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259514" y="980729"/>
            <a:ext cx="232602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virtual address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4959350" y="5200303"/>
            <a:ext cx="3316818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physical page number</a:t>
            </a:r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8276168" y="5200303"/>
            <a:ext cx="2197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page offset</a:t>
            </a: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6019800" y="5727354"/>
            <a:ext cx="255031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physical address</a:t>
            </a: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9461627" y="2063403"/>
            <a:ext cx="0" cy="307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9815834" y="4669179"/>
            <a:ext cx="36548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0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8256994" y="4706545"/>
            <a:ext cx="73417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p–1</a:t>
            </a:r>
          </a:p>
        </p:txBody>
      </p: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7952194" y="4706544"/>
            <a:ext cx="37189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p</a:t>
            </a:r>
          </a:p>
        </p:txBody>
      </p:sp>
      <p:sp>
        <p:nvSpPr>
          <p:cNvPr id="122893" name="Rectangle 13"/>
          <p:cNvSpPr>
            <a:spLocks noChangeArrowheads="1"/>
          </p:cNvSpPr>
          <p:nvPr/>
        </p:nvSpPr>
        <p:spPr bwMode="auto">
          <a:xfrm>
            <a:off x="4862833" y="4669180"/>
            <a:ext cx="83195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m–1</a:t>
            </a:r>
          </a:p>
        </p:txBody>
      </p:sp>
      <p:sp>
        <p:nvSpPr>
          <p:cNvPr id="122894" name="Rectangle 14"/>
          <p:cNvSpPr>
            <a:spLocks noChangeArrowheads="1"/>
          </p:cNvSpPr>
          <p:nvPr/>
        </p:nvSpPr>
        <p:spPr bwMode="auto">
          <a:xfrm>
            <a:off x="3991800" y="1245307"/>
            <a:ext cx="73417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n–1</a:t>
            </a:r>
          </a:p>
        </p:txBody>
      </p:sp>
      <p:sp>
        <p:nvSpPr>
          <p:cNvPr id="122895" name="Rectangle 15"/>
          <p:cNvSpPr>
            <a:spLocks noChangeArrowheads="1"/>
          </p:cNvSpPr>
          <p:nvPr/>
        </p:nvSpPr>
        <p:spPr bwMode="auto">
          <a:xfrm>
            <a:off x="9859320" y="1241056"/>
            <a:ext cx="36548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0</a:t>
            </a:r>
          </a:p>
        </p:txBody>
      </p:sp>
      <p:sp>
        <p:nvSpPr>
          <p:cNvPr id="122896" name="Rectangle 16"/>
          <p:cNvSpPr>
            <a:spLocks noChangeArrowheads="1"/>
          </p:cNvSpPr>
          <p:nvPr/>
        </p:nvSpPr>
        <p:spPr bwMode="auto">
          <a:xfrm>
            <a:off x="7889907" y="1231215"/>
            <a:ext cx="73417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p–1</a:t>
            </a:r>
          </a:p>
        </p:txBody>
      </p:sp>
      <p:sp>
        <p:nvSpPr>
          <p:cNvPr id="122897" name="Rectangle 17"/>
          <p:cNvSpPr>
            <a:spLocks noChangeArrowheads="1"/>
          </p:cNvSpPr>
          <p:nvPr/>
        </p:nvSpPr>
        <p:spPr bwMode="auto">
          <a:xfrm>
            <a:off x="7570400" y="1220147"/>
            <a:ext cx="37189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p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113012" y="937918"/>
            <a:ext cx="3652538" cy="520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page table base register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5949950" y="2761903"/>
            <a:ext cx="2806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00" name="Rectangle 20"/>
          <p:cNvSpPr>
            <a:spLocks noChangeArrowheads="1"/>
          </p:cNvSpPr>
          <p:nvPr/>
        </p:nvSpPr>
        <p:spPr bwMode="auto">
          <a:xfrm>
            <a:off x="5949950" y="2990503"/>
            <a:ext cx="28067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01" name="Rectangle 21"/>
          <p:cNvSpPr>
            <a:spLocks noChangeArrowheads="1"/>
          </p:cNvSpPr>
          <p:nvPr/>
        </p:nvSpPr>
        <p:spPr bwMode="auto">
          <a:xfrm>
            <a:off x="5949950" y="3219103"/>
            <a:ext cx="2806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02" name="Rectangle 22"/>
          <p:cNvSpPr>
            <a:spLocks noChangeArrowheads="1"/>
          </p:cNvSpPr>
          <p:nvPr/>
        </p:nvSpPr>
        <p:spPr bwMode="auto">
          <a:xfrm>
            <a:off x="5949950" y="3447703"/>
            <a:ext cx="2806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03" name="Line 23"/>
          <p:cNvSpPr>
            <a:spLocks noChangeShapeType="1"/>
          </p:cNvSpPr>
          <p:nvPr/>
        </p:nvSpPr>
        <p:spPr bwMode="auto">
          <a:xfrm>
            <a:off x="4267200" y="313655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04" name="Oval 24"/>
          <p:cNvSpPr>
            <a:spLocks noChangeArrowheads="1"/>
          </p:cNvSpPr>
          <p:nvPr/>
        </p:nvSpPr>
        <p:spPr bwMode="auto">
          <a:xfrm>
            <a:off x="6635750" y="3066703"/>
            <a:ext cx="63500" cy="63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05" name="Line 25"/>
          <p:cNvSpPr>
            <a:spLocks noChangeShapeType="1"/>
          </p:cNvSpPr>
          <p:nvPr/>
        </p:nvSpPr>
        <p:spPr bwMode="auto">
          <a:xfrm>
            <a:off x="6667500" y="3130203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 flipH="1">
            <a:off x="4267200" y="458435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2322951" y="4273203"/>
            <a:ext cx="2345321" cy="1382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if valid=0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then page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not in memory</a:t>
            </a:r>
          </a:p>
        </p:txBody>
      </p:sp>
      <p:sp>
        <p:nvSpPr>
          <p:cNvPr id="122908" name="Rectangle 28"/>
          <p:cNvSpPr>
            <a:spLocks noChangeArrowheads="1"/>
          </p:cNvSpPr>
          <p:nvPr/>
        </p:nvSpPr>
        <p:spPr bwMode="auto">
          <a:xfrm>
            <a:off x="4212817" y="2331545"/>
            <a:ext cx="86356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valid</a:t>
            </a:r>
          </a:p>
        </p:txBody>
      </p:sp>
      <p:sp>
        <p:nvSpPr>
          <p:cNvPr id="122909" name="Rectangle 29"/>
          <p:cNvSpPr>
            <a:spLocks noChangeArrowheads="1"/>
          </p:cNvSpPr>
          <p:nvPr/>
        </p:nvSpPr>
        <p:spPr bwMode="auto">
          <a:xfrm>
            <a:off x="6211337" y="2301770"/>
            <a:ext cx="336322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physical page number</a:t>
            </a:r>
          </a:p>
        </p:txBody>
      </p:sp>
      <p:sp>
        <p:nvSpPr>
          <p:cNvPr id="122910" name="Line 30"/>
          <p:cNvSpPr>
            <a:spLocks noChangeShapeType="1"/>
          </p:cNvSpPr>
          <p:nvPr/>
        </p:nvSpPr>
        <p:spPr bwMode="auto">
          <a:xfrm>
            <a:off x="3048000" y="1460153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11" name="Line 31"/>
          <p:cNvSpPr>
            <a:spLocks noChangeShapeType="1"/>
          </p:cNvSpPr>
          <p:nvPr/>
        </p:nvSpPr>
        <p:spPr bwMode="auto">
          <a:xfrm>
            <a:off x="3048000" y="3669953"/>
            <a:ext cx="143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12" name="Rectangle 32"/>
          <p:cNvSpPr>
            <a:spLocks noChangeArrowheads="1"/>
          </p:cNvSpPr>
          <p:nvPr/>
        </p:nvSpPr>
        <p:spPr bwMode="auto">
          <a:xfrm>
            <a:off x="4578350" y="2761903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13" name="Rectangle 33"/>
          <p:cNvSpPr>
            <a:spLocks noChangeArrowheads="1"/>
          </p:cNvSpPr>
          <p:nvPr/>
        </p:nvSpPr>
        <p:spPr bwMode="auto">
          <a:xfrm>
            <a:off x="4578350" y="2990503"/>
            <a:ext cx="6731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14" name="Rectangle 34"/>
          <p:cNvSpPr>
            <a:spLocks noChangeArrowheads="1"/>
          </p:cNvSpPr>
          <p:nvPr/>
        </p:nvSpPr>
        <p:spPr bwMode="auto">
          <a:xfrm>
            <a:off x="4578350" y="3219103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15" name="Rectangle 35"/>
          <p:cNvSpPr>
            <a:spLocks noChangeArrowheads="1"/>
          </p:cNvSpPr>
          <p:nvPr/>
        </p:nvSpPr>
        <p:spPr bwMode="auto">
          <a:xfrm>
            <a:off x="4578350" y="3447703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16" name="Rectangle 36"/>
          <p:cNvSpPr>
            <a:spLocks noChangeArrowheads="1"/>
          </p:cNvSpPr>
          <p:nvPr/>
        </p:nvSpPr>
        <p:spPr bwMode="auto">
          <a:xfrm>
            <a:off x="5264150" y="2761903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17" name="Rectangle 37"/>
          <p:cNvSpPr>
            <a:spLocks noChangeArrowheads="1"/>
          </p:cNvSpPr>
          <p:nvPr/>
        </p:nvSpPr>
        <p:spPr bwMode="auto">
          <a:xfrm>
            <a:off x="5264150" y="2990503"/>
            <a:ext cx="6731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18" name="Rectangle 38"/>
          <p:cNvSpPr>
            <a:spLocks noChangeArrowheads="1"/>
          </p:cNvSpPr>
          <p:nvPr/>
        </p:nvSpPr>
        <p:spPr bwMode="auto">
          <a:xfrm>
            <a:off x="5264150" y="3219103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19" name="Rectangle 39"/>
          <p:cNvSpPr>
            <a:spLocks noChangeArrowheads="1"/>
          </p:cNvSpPr>
          <p:nvPr/>
        </p:nvSpPr>
        <p:spPr bwMode="auto">
          <a:xfrm>
            <a:off x="5264150" y="3447703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20" name="Line 40"/>
          <p:cNvSpPr>
            <a:spLocks noChangeShapeType="1"/>
          </p:cNvSpPr>
          <p:nvPr/>
        </p:nvSpPr>
        <p:spPr bwMode="auto">
          <a:xfrm>
            <a:off x="4953000" y="3158779"/>
            <a:ext cx="0" cy="142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21" name="Oval 41"/>
          <p:cNvSpPr>
            <a:spLocks noChangeArrowheads="1"/>
          </p:cNvSpPr>
          <p:nvPr/>
        </p:nvSpPr>
        <p:spPr bwMode="auto">
          <a:xfrm>
            <a:off x="4911725" y="3066703"/>
            <a:ext cx="63500" cy="63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22" name="Rectangle 42"/>
          <p:cNvSpPr>
            <a:spLocks noChangeArrowheads="1"/>
          </p:cNvSpPr>
          <p:nvPr/>
        </p:nvSpPr>
        <p:spPr bwMode="auto">
          <a:xfrm>
            <a:off x="5104082" y="2300873"/>
            <a:ext cx="111889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access</a:t>
            </a:r>
          </a:p>
        </p:txBody>
      </p:sp>
      <p:sp>
        <p:nvSpPr>
          <p:cNvPr id="122923" name="Line 43"/>
          <p:cNvSpPr>
            <a:spLocks noChangeShapeType="1"/>
          </p:cNvSpPr>
          <p:nvPr/>
        </p:nvSpPr>
        <p:spPr bwMode="auto">
          <a:xfrm>
            <a:off x="4114800" y="3136553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24" name="Freeform 44"/>
          <p:cNvSpPr>
            <a:spLocks/>
          </p:cNvSpPr>
          <p:nvPr/>
        </p:nvSpPr>
        <p:spPr bwMode="auto">
          <a:xfrm>
            <a:off x="3581400" y="2069753"/>
            <a:ext cx="1524000" cy="1295400"/>
          </a:xfrm>
          <a:custGeom>
            <a:avLst/>
            <a:gdLst/>
            <a:ahLst/>
            <a:cxnLst>
              <a:cxn ang="0">
                <a:pos x="960" y="0"/>
              </a:cxn>
              <a:cxn ang="0">
                <a:pos x="912" y="0"/>
              </a:cxn>
              <a:cxn ang="0">
                <a:pos x="0" y="240"/>
              </a:cxn>
              <a:cxn ang="0">
                <a:pos x="0" y="528"/>
              </a:cxn>
              <a:cxn ang="0">
                <a:pos x="432" y="528"/>
              </a:cxn>
            </a:cxnLst>
            <a:rect l="0" t="0" r="r" b="b"/>
            <a:pathLst>
              <a:path w="960" h="528">
                <a:moveTo>
                  <a:pt x="960" y="0"/>
                </a:moveTo>
                <a:lnTo>
                  <a:pt x="912" y="0"/>
                </a:lnTo>
                <a:lnTo>
                  <a:pt x="0" y="240"/>
                </a:lnTo>
                <a:lnTo>
                  <a:pt x="0" y="528"/>
                </a:lnTo>
                <a:lnTo>
                  <a:pt x="432" y="52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25" name="Text Box 45"/>
          <p:cNvSpPr txBox="1">
            <a:spLocks noChangeArrowheads="1"/>
          </p:cNvSpPr>
          <p:nvPr/>
        </p:nvSpPr>
        <p:spPr bwMode="auto">
          <a:xfrm>
            <a:off x="879021" y="2252296"/>
            <a:ext cx="2187575" cy="9541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VPN acts as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table index</a:t>
            </a:r>
          </a:p>
        </p:txBody>
      </p:sp>
      <p:sp>
        <p:nvSpPr>
          <p:cNvPr id="122926" name="Line 46"/>
          <p:cNvSpPr>
            <a:spLocks noChangeShapeType="1"/>
          </p:cNvSpPr>
          <p:nvPr/>
        </p:nvSpPr>
        <p:spPr bwMode="auto">
          <a:xfrm flipV="1">
            <a:off x="10042062" y="276190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2927" name="Text Box 47"/>
          <p:cNvSpPr txBox="1">
            <a:spLocks noChangeArrowheads="1"/>
          </p:cNvSpPr>
          <p:nvPr/>
        </p:nvSpPr>
        <p:spPr bwMode="auto">
          <a:xfrm>
            <a:off x="9607677" y="3224193"/>
            <a:ext cx="1351717" cy="52322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Address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 via Page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484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2374901" y="4368800"/>
            <a:ext cx="7254875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12000" y="994298"/>
            <a:ext cx="10176242" cy="5558901"/>
          </a:xfrm>
        </p:spPr>
        <p:txBody>
          <a:bodyPr>
            <a:noAutofit/>
          </a:bodyPr>
          <a:lstStyle/>
          <a:p>
            <a:r>
              <a:rPr lang="en-US" sz="3000" dirty="0"/>
              <a:t>Translation</a:t>
            </a:r>
          </a:p>
          <a:p>
            <a:pPr lvl="1"/>
            <a:r>
              <a:rPr lang="en-US" sz="2800" dirty="0"/>
              <a:t>Separate (set of) page table(s) per process</a:t>
            </a:r>
          </a:p>
          <a:p>
            <a:pPr lvl="1"/>
            <a:r>
              <a:rPr lang="en-US" sz="2800" dirty="0" smtClean="0"/>
              <a:t>VPN (Virtual Page Number) </a:t>
            </a:r>
            <a:r>
              <a:rPr lang="en-US" sz="2800" dirty="0"/>
              <a:t>forms index into page table</a:t>
            </a:r>
          </a:p>
          <a:p>
            <a:pPr lvl="1"/>
            <a:endParaRPr lang="en-US" sz="2800" dirty="0"/>
          </a:p>
          <a:p>
            <a:r>
              <a:rPr lang="en-US" sz="3000" dirty="0"/>
              <a:t>Computing Physical Address</a:t>
            </a:r>
          </a:p>
          <a:p>
            <a:pPr lvl="1"/>
            <a:r>
              <a:rPr lang="en-US" sz="2800" dirty="0"/>
              <a:t>Page Table Entry (PTE) provides information about page</a:t>
            </a:r>
          </a:p>
          <a:p>
            <a:pPr lvl="2"/>
            <a:r>
              <a:rPr lang="en-US" sz="2800" dirty="0"/>
              <a:t>if (Valid bit = 1) then page in memory.</a:t>
            </a:r>
          </a:p>
          <a:p>
            <a:pPr lvl="3"/>
            <a:r>
              <a:rPr lang="en-US" sz="2800" dirty="0"/>
              <a:t>Use physical page number (PPN) to construct address</a:t>
            </a:r>
          </a:p>
          <a:p>
            <a:pPr lvl="2"/>
            <a:r>
              <a:rPr lang="en-US" sz="2800" dirty="0"/>
              <a:t>if (Valid bit = 0) then page in secondary memory</a:t>
            </a:r>
          </a:p>
          <a:p>
            <a:pPr lvl="3"/>
            <a:r>
              <a:rPr lang="en-US" sz="2800" dirty="0"/>
              <a:t>Page fault</a:t>
            </a:r>
          </a:p>
          <a:p>
            <a:pPr lvl="3"/>
            <a:r>
              <a:rPr lang="en-US" sz="2800" dirty="0"/>
              <a:t>Must load into main memory before continuing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Operation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936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928</Words>
  <Application>Microsoft Office PowerPoint</Application>
  <PresentationFormat>와이드스크린</PresentationFormat>
  <Paragraphs>280</Paragraphs>
  <Slides>19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연세</vt:lpstr>
      <vt:lpstr>조선일보명조</vt:lpstr>
      <vt:lpstr>Arial</vt:lpstr>
      <vt:lpstr>Calibri</vt:lpstr>
      <vt:lpstr>Symbol</vt:lpstr>
      <vt:lpstr>Wingdings</vt:lpstr>
      <vt:lpstr>Office 테마</vt:lpstr>
      <vt:lpstr> Lecture 9 Virtual Memory  Courtesy of A. Shrivastava (ASU) &amp; Tack-Don Han (Yonsei) </vt:lpstr>
      <vt:lpstr>Where are we and where to?</vt:lpstr>
      <vt:lpstr>PowerPoint 프레젠테이션</vt:lpstr>
      <vt:lpstr>Virtual Memory Address Translation</vt:lpstr>
      <vt:lpstr>Page Tables</vt:lpstr>
      <vt:lpstr>Virtual Memory Address Translation (Mapping)</vt:lpstr>
      <vt:lpstr>Virtual Memory Address Translation</vt:lpstr>
      <vt:lpstr>Address Translation via Page Table</vt:lpstr>
      <vt:lpstr>Page Table Operation</vt:lpstr>
      <vt:lpstr>Page Table Operation (cont’)</vt:lpstr>
      <vt:lpstr>Integrating Virtual Memory &amp; Cache</vt:lpstr>
      <vt:lpstr>Integrating Virtual Memory and Cache</vt:lpstr>
      <vt:lpstr>Translation Looaside Buffer (TLB)</vt:lpstr>
      <vt:lpstr>Speeding up Translation with a TLB</vt:lpstr>
      <vt:lpstr>Address Translation with a TLB</vt:lpstr>
      <vt:lpstr>Assignments 1</vt:lpstr>
      <vt:lpstr>Assignments 2</vt:lpstr>
      <vt:lpstr>Assignments 3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240</cp:revision>
  <dcterms:created xsi:type="dcterms:W3CDTF">2015-05-11T14:27:05Z</dcterms:created>
  <dcterms:modified xsi:type="dcterms:W3CDTF">2017-05-03T21:19:54Z</dcterms:modified>
</cp:coreProperties>
</file>