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55" r:id="rId2"/>
    <p:sldId id="419" r:id="rId3"/>
    <p:sldId id="456" r:id="rId4"/>
    <p:sldId id="457" r:id="rId5"/>
    <p:sldId id="420" r:id="rId6"/>
    <p:sldId id="462" r:id="rId7"/>
    <p:sldId id="460" r:id="rId8"/>
    <p:sldId id="422" r:id="rId9"/>
    <p:sldId id="464" r:id="rId10"/>
    <p:sldId id="421" r:id="rId11"/>
    <p:sldId id="463" r:id="rId12"/>
    <p:sldId id="458" r:id="rId13"/>
    <p:sldId id="459" r:id="rId14"/>
    <p:sldId id="461" r:id="rId15"/>
    <p:sldId id="423" r:id="rId16"/>
    <p:sldId id="465" r:id="rId17"/>
    <p:sldId id="466" r:id="rId18"/>
    <p:sldId id="424" r:id="rId19"/>
    <p:sldId id="425" r:id="rId20"/>
    <p:sldId id="426" r:id="rId21"/>
    <p:sldId id="427" r:id="rId22"/>
    <p:sldId id="467" r:id="rId23"/>
    <p:sldId id="4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8DAFC7"/>
    <a:srgbClr val="077DC5"/>
    <a:srgbClr val="5B9BD5"/>
    <a:srgbClr val="184A6B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4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2017. 4. 14.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7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3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1CCBF-3952-46B2-9993-B9E8FEE29B8B}" type="slidenum">
              <a:rPr lang="en-US"/>
              <a:pPr/>
              <a:t>5</a:t>
            </a:fld>
            <a:endParaRPr lang="en-US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4213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If the cache had a total of 16 blocks, with 16 bytes each, </a:t>
            </a:r>
          </a:p>
          <a:p>
            <a:r>
              <a:rPr lang="en-US" dirty="0" smtClean="0"/>
              <a:t>    - What is the size of the memory address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    - How will you access byte x in Block y ?</a:t>
            </a:r>
          </a:p>
          <a:p>
            <a:r>
              <a:rPr lang="en-US" baseline="0" dirty="0" err="1" smtClean="0"/>
              <a:t>Ans</a:t>
            </a:r>
            <a:r>
              <a:rPr lang="en-US" baseline="0" dirty="0" smtClean="0"/>
              <a:t>:  5bits for the 16blocks,</a:t>
            </a:r>
          </a:p>
          <a:p>
            <a:r>
              <a:rPr lang="en-US" baseline="0" dirty="0" smtClean="0"/>
              <a:t>        5bits for the 16bytes in each block</a:t>
            </a:r>
          </a:p>
          <a:p>
            <a:r>
              <a:rPr lang="en-US" baseline="0" dirty="0" smtClean="0"/>
              <a:t>        Total memory address size = 8bits</a:t>
            </a:r>
          </a:p>
          <a:p>
            <a:endParaRPr lang="en-US" baseline="0" dirty="0" smtClean="0"/>
          </a:p>
          <a:p>
            <a:pPr marL="228600" indent="-228600">
              <a:buAutoNum type="arabicParenR" startAt="2"/>
            </a:pPr>
            <a:r>
              <a:rPr lang="en-US" dirty="0" smtClean="0"/>
              <a:t>When</a:t>
            </a:r>
            <a:r>
              <a:rPr lang="en-US" baseline="0" dirty="0" smtClean="0"/>
              <a:t> you double the memory size, which bit differs in the modulo of cache size ?</a:t>
            </a:r>
          </a:p>
          <a:p>
            <a:pPr marL="228600" indent="-228600">
              <a:buNone/>
            </a:pPr>
            <a:r>
              <a:rPr lang="en-US" baseline="0" dirty="0" smtClean="0"/>
              <a:t>     - This is the tag id that is used to identify if the memory block in the cache -- &gt; valid status</a:t>
            </a:r>
          </a:p>
          <a:p>
            <a:pPr marL="228600" indent="-228600">
              <a:buNone/>
            </a:pPr>
            <a:r>
              <a:rPr lang="en-US" baseline="0" dirty="0" smtClean="0"/>
              <a:t>     </a:t>
            </a:r>
          </a:p>
          <a:p>
            <a:pPr marL="228600" indent="-228600">
              <a:buAutoNum type="arabicParenR" startAt="3"/>
            </a:pPr>
            <a:r>
              <a:rPr lang="en-US" baseline="0" dirty="0" smtClean="0"/>
              <a:t>Now, modulo (# cache blocks) is the mapping from main memory to the cache. </a:t>
            </a:r>
          </a:p>
          <a:p>
            <a:pPr marL="228600" indent="-228600">
              <a:buAutoNum type="arabicParenR" startAt="3"/>
            </a:pPr>
            <a:endParaRPr lang="en-US" baseline="0" dirty="0" smtClean="0"/>
          </a:p>
          <a:p>
            <a:pPr marL="228600" indent="-228600">
              <a:buAutoNum type="arabicParenR" startAt="3"/>
            </a:pPr>
            <a:r>
              <a:rPr lang="en-US" baseline="0" dirty="0" smtClean="0"/>
              <a:t>To identify which cache block contains the required data, if valid bit =1, use the next set of bits to identify the set associated with the memory address.</a:t>
            </a:r>
          </a:p>
          <a:p>
            <a:pPr marL="228600" indent="-228600">
              <a:buAutoNum type="arabicParenR" startAt="3"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3) </a:t>
            </a:r>
          </a:p>
          <a:p>
            <a:pPr marL="228600" indent="-228600">
              <a:buAutoNum type="arabicParenR" startAt="2"/>
            </a:pPr>
            <a:endParaRPr lang="en-US" baseline="0" dirty="0" smtClean="0"/>
          </a:p>
          <a:p>
            <a:pPr marL="228600" indent="-228600">
              <a:buAutoNum type="arabicParenR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7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4/14/17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9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23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  <p:sldLayoutId id="2147483668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</a:t>
            </a:r>
            <a:r>
              <a:rPr kumimoji="1" lang="en-US" altLang="ko-KR" dirty="0" smtClean="0"/>
              <a:t>7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Memory Hierarchy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Architecture-Module3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37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Size-Speed-Cost Tradeoff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116372" y="2393968"/>
            <a:ext cx="62547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917860" y="1511427"/>
            <a:ext cx="2240522" cy="1361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CPU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141912" y="2445259"/>
            <a:ext cx="935885" cy="2812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regs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65003" y="1789102"/>
            <a:ext cx="504119" cy="1117769"/>
            <a:chOff x="2437" y="1453"/>
            <a:chExt cx="216" cy="632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2452" y="1453"/>
              <a:ext cx="171" cy="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 rot="5400000">
              <a:off x="2254" y="1646"/>
              <a:ext cx="58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sz="2800" dirty="0" smtClean="0"/>
                <a:t>Cache</a:t>
              </a:r>
              <a:endParaRPr lang="en-US" sz="2800" dirty="0"/>
            </a:p>
          </p:txBody>
        </p:sp>
      </p:grp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982374" y="1789101"/>
            <a:ext cx="1416664" cy="1140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Memory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9402605" y="2061468"/>
            <a:ext cx="1953454" cy="665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disk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44472" y="3782334"/>
            <a:ext cx="1670263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size:</a:t>
            </a: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speed: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$/Mbyte:</a:t>
            </a:r>
          </a:p>
          <a:p>
            <a:pPr algn="l"/>
            <a:r>
              <a:rPr lang="en-US" sz="2800" dirty="0"/>
              <a:t>block size: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805833" y="3803558"/>
            <a:ext cx="1051569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608 B</a:t>
            </a: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1.4 ns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4 B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1670470" y="2841431"/>
            <a:ext cx="157344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register </a:t>
            </a:r>
          </a:p>
          <a:p>
            <a:pPr algn="l"/>
            <a:r>
              <a:rPr lang="en-US" sz="2800" dirty="0"/>
              <a:t>reference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916820" y="2843200"/>
            <a:ext cx="157344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L2-cache</a:t>
            </a:r>
          </a:p>
          <a:p>
            <a:pPr algn="l"/>
            <a:r>
              <a:rPr lang="en-US" sz="2800" dirty="0"/>
              <a:t>reference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7185422" y="2843200"/>
            <a:ext cx="157344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/>
              <a:t>memory</a:t>
            </a:r>
          </a:p>
          <a:p>
            <a:pPr algn="l"/>
            <a:r>
              <a:rPr lang="en-US" sz="2800"/>
              <a:t>reference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649994" y="2843200"/>
            <a:ext cx="2069606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/>
              <a:t>disk memory</a:t>
            </a:r>
          </a:p>
          <a:p>
            <a:pPr algn="l"/>
            <a:r>
              <a:rPr lang="en-US" sz="2800"/>
              <a:t>reference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856394" y="3805327"/>
            <a:ext cx="2265043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512KB </a:t>
            </a:r>
            <a:r>
              <a:rPr lang="en-US" sz="2800" dirty="0">
                <a:solidFill>
                  <a:srgbClr val="FF0000"/>
                </a:solidFill>
              </a:rPr>
              <a:t>-- 4MB</a:t>
            </a: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16.8 ns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$90/MB</a:t>
            </a:r>
          </a:p>
          <a:p>
            <a:pPr algn="l"/>
            <a:r>
              <a:rPr lang="en-US" sz="2800" dirty="0"/>
              <a:t>16 B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073396" y="3805327"/>
            <a:ext cx="1484380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128 MB</a:t>
            </a: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112 ns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$2-6/MB</a:t>
            </a:r>
          </a:p>
          <a:p>
            <a:pPr algn="l"/>
            <a:r>
              <a:rPr lang="en-US" sz="2800" dirty="0"/>
              <a:t>4-8  KB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9649996" y="3805328"/>
            <a:ext cx="164788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27GB</a:t>
            </a: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9 </a:t>
            </a:r>
            <a:r>
              <a:rPr lang="en-US" sz="2800" dirty="0" err="1">
                <a:solidFill>
                  <a:srgbClr val="3333CC"/>
                </a:solidFill>
              </a:rPr>
              <a:t>ms</a:t>
            </a:r>
            <a:endParaRPr lang="en-US" sz="2800" dirty="0">
              <a:solidFill>
                <a:srgbClr val="3333CC"/>
              </a:solidFill>
            </a:endParaRP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$0.01/MB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963436" y="6139806"/>
            <a:ext cx="8215247" cy="0"/>
          </a:xfrm>
          <a:prstGeom prst="line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793066" y="5649139"/>
            <a:ext cx="392947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3200" dirty="0">
                <a:solidFill>
                  <a:schemeClr val="accent2"/>
                </a:solidFill>
              </a:rPr>
              <a:t>larger, slower, cheaper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4539715" y="1935175"/>
            <a:ext cx="64280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8 B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6153847" y="1935175"/>
            <a:ext cx="82554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16 B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8618421" y="1935175"/>
            <a:ext cx="8287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/>
              <a:t>4 KB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3486225" y="1341639"/>
            <a:ext cx="40236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7864578" y="1341639"/>
            <a:ext cx="255792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830539" y="824406"/>
            <a:ext cx="102297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cache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967270" y="824406"/>
            <a:ext cx="242547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virtual memory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404989" y="1596327"/>
            <a:ext cx="505755" cy="1108761"/>
            <a:chOff x="2421" y="1453"/>
            <a:chExt cx="193" cy="639"/>
          </a:xfrm>
        </p:grpSpPr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2452" y="1453"/>
              <a:ext cx="103" cy="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 rot="5400000">
              <a:off x="2215" y="1692"/>
              <a:ext cx="606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73025" tIns="36512" rIns="73025" bIns="36512">
              <a:spAutoFit/>
            </a:bodyPr>
            <a:lstStyle/>
            <a:p>
              <a:pPr defTabSz="585788"/>
              <a:r>
                <a:rPr lang="en-US" sz="2800" dirty="0" smtClean="0"/>
                <a:t>Cache</a:t>
              </a:r>
              <a:endParaRPr lang="en-US" sz="2800" dirty="0"/>
            </a:p>
          </p:txBody>
        </p:sp>
      </p:grp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285513" y="3803558"/>
            <a:ext cx="1112483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128KB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>
                <a:solidFill>
                  <a:srgbClr val="3333CC"/>
                </a:solidFill>
              </a:rPr>
              <a:t>4.2 ns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4 B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3150148" y="2841431"/>
            <a:ext cx="157344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/>
              <a:t>L1-cache</a:t>
            </a:r>
          </a:p>
          <a:p>
            <a:pPr algn="l"/>
            <a:r>
              <a:rPr lang="en-US" sz="2800"/>
              <a:t>reference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349496" y="6098370"/>
            <a:ext cx="57073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(Numbers are for a 21264 at 700MHz)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67488" y="1002064"/>
            <a:ext cx="2964607" cy="459358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89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52868"/>
              </p:ext>
            </p:extLst>
          </p:nvPr>
        </p:nvGraphicFramePr>
        <p:xfrm>
          <a:off x="732937" y="1023559"/>
          <a:ext cx="4973272" cy="5446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66"/>
                <a:gridCol w="2245306"/>
              </a:tblGrid>
              <a:tr h="687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Memory Hierarchy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Latency</a:t>
                      </a:r>
                      <a:endParaRPr lang="ko-KR" altLang="en-US" sz="2800" dirty="0"/>
                    </a:p>
                  </a:txBody>
                  <a:tcPr/>
                </a:tc>
              </a:tr>
              <a:tr h="11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Registers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 ns</a:t>
                      </a:r>
                      <a:endParaRPr lang="ko-KR" altLang="en-US" sz="2800" dirty="0"/>
                    </a:p>
                  </a:txBody>
                  <a:tcPr/>
                </a:tc>
              </a:tr>
              <a:tr h="1099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Caches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 ns</a:t>
                      </a:r>
                      <a:endParaRPr lang="ko-KR" altLang="en-US" sz="2800" dirty="0"/>
                    </a:p>
                  </a:txBody>
                  <a:tcPr/>
                </a:tc>
              </a:tr>
              <a:tr h="1131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Main Memory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112 ns</a:t>
                      </a:r>
                      <a:endParaRPr lang="ko-KR" altLang="en-US" sz="2800" dirty="0"/>
                    </a:p>
                  </a:txBody>
                  <a:tcPr/>
                </a:tc>
              </a:tr>
              <a:tr h="1142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Hard Disk</a:t>
                      </a:r>
                      <a:r>
                        <a:rPr lang="en-US" altLang="ko-KR" sz="2800" baseline="0" dirty="0" smtClean="0"/>
                        <a:t> Drive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9,000 ns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7923" y="203381"/>
            <a:ext cx="12036669" cy="596446"/>
          </a:xfrm>
        </p:spPr>
        <p:txBody>
          <a:bodyPr/>
          <a:lstStyle/>
          <a:p>
            <a:r>
              <a:rPr lang="en-US" altLang="ko-KR" dirty="0" smtClean="0"/>
              <a:t>Memory Hierarchy Analogy – Library (writing a report)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58487"/>
              </p:ext>
            </p:extLst>
          </p:nvPr>
        </p:nvGraphicFramePr>
        <p:xfrm>
          <a:off x="6195891" y="969676"/>
          <a:ext cx="4973272" cy="54465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7966"/>
                <a:gridCol w="2245306"/>
              </a:tblGrid>
              <a:tr h="687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Library</a:t>
                      </a:r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Latency (Assumption)</a:t>
                      </a:r>
                      <a:endParaRPr lang="ko-KR" altLang="en-US" sz="2800" dirty="0"/>
                    </a:p>
                  </a:txBody>
                  <a:tcPr/>
                </a:tc>
              </a:tr>
              <a:tr h="11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Information in the book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 s</a:t>
                      </a:r>
                      <a:endParaRPr lang="ko-KR" altLang="en-US" sz="2800" dirty="0"/>
                    </a:p>
                  </a:txBody>
                  <a:tcPr/>
                </a:tc>
              </a:tr>
              <a:tr h="1099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Books in the desk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 s</a:t>
                      </a:r>
                      <a:endParaRPr lang="ko-KR" altLang="en-US" sz="2800" dirty="0"/>
                    </a:p>
                  </a:txBody>
                  <a:tcPr/>
                </a:tc>
              </a:tr>
              <a:tr h="1131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Books in the bookshelf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112 s</a:t>
                      </a:r>
                      <a:endParaRPr lang="ko-KR" altLang="en-US" sz="2800" dirty="0"/>
                    </a:p>
                  </a:txBody>
                  <a:tcPr/>
                </a:tc>
              </a:tr>
              <a:tr h="1142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Books in the central</a:t>
                      </a:r>
                      <a:r>
                        <a:rPr lang="en-US" altLang="ko-KR" sz="2800" baseline="0" dirty="0" smtClean="0"/>
                        <a:t> library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9,000 s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3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 Alternative View of Memory Hierarchy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06" b="13017"/>
          <a:stretch/>
        </p:blipFill>
        <p:spPr>
          <a:xfrm>
            <a:off x="270226" y="1095402"/>
            <a:ext cx="11648565" cy="5342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87045" y="84425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UCSB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7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864197"/>
              </p:ext>
            </p:extLst>
          </p:nvPr>
        </p:nvGraphicFramePr>
        <p:xfrm>
          <a:off x="8686800" y="949840"/>
          <a:ext cx="3505201" cy="531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37"/>
                <a:gridCol w="1143206"/>
                <a:gridCol w="1133758"/>
              </a:tblGrid>
              <a:tr h="106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Level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Access Time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Size</a:t>
                      </a:r>
                      <a:endParaRPr lang="ko-KR" altLang="en-US" sz="2800" dirty="0"/>
                    </a:p>
                  </a:txBody>
                  <a:tcPr/>
                </a:tc>
              </a:tr>
              <a:tr h="106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Registers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1-3 ns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 KB</a:t>
                      </a:r>
                      <a:endParaRPr lang="ko-KR" altLang="en-US" sz="2800" dirty="0"/>
                    </a:p>
                  </a:txBody>
                  <a:tcPr/>
                </a:tc>
              </a:tr>
              <a:tr h="106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L1 Cache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2-8 ns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8-128 KB</a:t>
                      </a:r>
                      <a:endParaRPr lang="ko-KR" altLang="en-US" sz="2800" dirty="0"/>
                    </a:p>
                  </a:txBody>
                  <a:tcPr/>
                </a:tc>
              </a:tr>
              <a:tr h="106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L2 Cache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5-12 ns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0.5-8 MB</a:t>
                      </a:r>
                      <a:endParaRPr lang="ko-KR" altLang="en-US" sz="2800" dirty="0"/>
                    </a:p>
                  </a:txBody>
                  <a:tcPr/>
                </a:tc>
              </a:tr>
              <a:tr h="106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MM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10-60 ns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64MB-1GB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Another Alternative View of Memory Hierarchy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6" name="Picture 2" descr="memory hierarchy analogy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473" r="1873" b="2691"/>
          <a:stretch/>
        </p:blipFill>
        <p:spPr bwMode="auto">
          <a:xfrm>
            <a:off x="52754" y="949840"/>
            <a:ext cx="8634046" cy="53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3343"/>
            <a:ext cx="220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679247" y="2408846"/>
            <a:ext cx="4833567" cy="646331"/>
          </a:xfrm>
        </p:spPr>
        <p:txBody>
          <a:bodyPr/>
          <a:lstStyle/>
          <a:p>
            <a:r>
              <a:rPr kumimoji="1" lang="en-US" altLang="ko-KR" dirty="0" smtClean="0"/>
              <a:t>Caches with Localities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434816" cy="480131"/>
          </a:xfrm>
        </p:spPr>
        <p:txBody>
          <a:bodyPr/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30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Locality of Reference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866062"/>
            <a:ext cx="10972800" cy="5001419"/>
          </a:xfrm>
        </p:spPr>
        <p:txBody>
          <a:bodyPr/>
          <a:lstStyle/>
          <a:p>
            <a:r>
              <a:rPr lang="en-US" dirty="0" smtClean="0"/>
              <a:t>Principle of Locality:</a:t>
            </a:r>
          </a:p>
          <a:p>
            <a:pPr lvl="1"/>
            <a:r>
              <a:rPr lang="en-US" dirty="0" smtClean="0"/>
              <a:t>Programs tend to reuse data and instructions near those they have used recently</a:t>
            </a:r>
          </a:p>
          <a:p>
            <a:pPr lvl="1"/>
            <a:r>
              <a:rPr lang="en-US" u="sng" dirty="0" smtClean="0">
                <a:solidFill>
                  <a:srgbClr val="3333CC"/>
                </a:solidFill>
              </a:rPr>
              <a:t>Temporal locality</a:t>
            </a:r>
            <a:r>
              <a:rPr lang="en-US" dirty="0" smtClean="0">
                <a:solidFill>
                  <a:srgbClr val="3333CC"/>
                </a:solidFill>
              </a:rPr>
              <a:t>:  recently referenced items are likely to be referenced in the near future</a:t>
            </a:r>
            <a:endParaRPr lang="en-US" dirty="0" smtClean="0"/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>
                <a:solidFill>
                  <a:srgbClr val="FF0000"/>
                </a:solidFill>
              </a:rPr>
              <a:t>:  items with nearby addresses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tend to be referenced close together in time</a:t>
            </a:r>
          </a:p>
          <a:p>
            <a:r>
              <a:rPr lang="en-US" dirty="0"/>
              <a:t>Locality in Example: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Reference array elements in succession </a:t>
            </a:r>
            <a:r>
              <a:rPr lang="en-US" dirty="0">
                <a:solidFill>
                  <a:srgbClr val="FF0000"/>
                </a:solidFill>
              </a:rPr>
              <a:t>(spatial)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/>
              <a:t>Reference instructions in sequence </a:t>
            </a:r>
            <a:r>
              <a:rPr lang="en-US" dirty="0">
                <a:solidFill>
                  <a:srgbClr val="FF0000"/>
                </a:solidFill>
              </a:rPr>
              <a:t>(spatial)</a:t>
            </a:r>
          </a:p>
          <a:p>
            <a:pPr lvl="2"/>
            <a:r>
              <a:rPr lang="en-US" dirty="0"/>
              <a:t>Cycle through loop repeatedly </a:t>
            </a:r>
            <a:r>
              <a:rPr lang="en-US" dirty="0">
                <a:solidFill>
                  <a:srgbClr val="3333CC"/>
                </a:solidFill>
              </a:rPr>
              <a:t>(temporal)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698832" y="2869479"/>
            <a:ext cx="2609782" cy="1567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dirty="0"/>
              <a:t>sum = 0;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for 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&lt; n;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	sum += a[</a:t>
            </a:r>
            <a:r>
              <a:rPr lang="en-US" sz="2400" b="1" dirty="0" err="1"/>
              <a:t>i</a:t>
            </a:r>
            <a:r>
              <a:rPr lang="en-US" sz="2400" b="1" dirty="0"/>
              <a:t>];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*v = sum;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63552" y="4024776"/>
            <a:ext cx="70104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lnSpc>
                <a:spcPct val="90000"/>
              </a:lnSpc>
              <a:spcBef>
                <a:spcPct val="30000"/>
              </a:spcBef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Real Memory Reference Patterns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8428" y="6551115"/>
            <a:ext cx="11602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Donald J. Hatfield, Jeanette Gerald: Program Restructuring for Virtual Memory. IBM Systems Journal 10(3): 168-192 (1971)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56567" y="948463"/>
            <a:ext cx="9465602" cy="5622106"/>
            <a:chOff x="856567" y="1011116"/>
            <a:chExt cx="9465602" cy="56221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t="1522"/>
            <a:stretch/>
          </p:blipFill>
          <p:spPr>
            <a:xfrm>
              <a:off x="985299" y="1011116"/>
              <a:ext cx="9336870" cy="56221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56567" y="6437076"/>
              <a:ext cx="8546123" cy="196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69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Typical Memory Reference Patterns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74" y="1037179"/>
            <a:ext cx="7419975" cy="5381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54114" y="654029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http://www-inst.eecs.berkeley.edu/~cs152/fa16/lectures/L06-Memory.pdf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0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Caching: The Basic Idea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Stores words</a:t>
            </a:r>
          </a:p>
          <a:p>
            <a:pPr lvl="2"/>
            <a:r>
              <a:rPr lang="en-US" dirty="0" smtClean="0"/>
              <a:t>A–Z in example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Stores subset of the words</a:t>
            </a:r>
          </a:p>
          <a:p>
            <a:pPr lvl="2"/>
            <a:r>
              <a:rPr lang="en-US" dirty="0" smtClean="0"/>
              <a:t>4 in example</a:t>
            </a:r>
          </a:p>
          <a:p>
            <a:pPr lvl="1"/>
            <a:r>
              <a:rPr lang="en-US" dirty="0" smtClean="0"/>
              <a:t>Organized in lines</a:t>
            </a:r>
          </a:p>
          <a:p>
            <a:pPr lvl="2"/>
            <a:r>
              <a:rPr lang="en-US" dirty="0" smtClean="0"/>
              <a:t>Multiple words</a:t>
            </a:r>
          </a:p>
          <a:p>
            <a:pPr lvl="2"/>
            <a:r>
              <a:rPr lang="en-US" dirty="0" smtClean="0"/>
              <a:t>To exploit spatial locality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Word must be in cache for processor to access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6601678" y="1027326"/>
            <a:ext cx="5187351" cy="5275051"/>
            <a:chOff x="4964897" y="2286000"/>
            <a:chExt cx="5418942" cy="31242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8077201" y="2286000"/>
              <a:ext cx="2306638" cy="3124200"/>
              <a:chOff x="3696" y="1008"/>
              <a:chExt cx="1453" cy="1968"/>
            </a:xfrm>
          </p:grpSpPr>
          <p:sp>
            <p:nvSpPr>
              <p:cNvPr id="37893" name="Rectangle 5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1104" cy="16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600">
                  <a:latin typeface="+mj-lt"/>
                </a:endParaRPr>
              </a:p>
            </p:txBody>
          </p:sp>
          <p:sp>
            <p:nvSpPr>
              <p:cNvPr id="37894" name="Rectangle 6"/>
              <p:cNvSpPr>
                <a:spLocks noChangeArrowheads="1"/>
              </p:cNvSpPr>
              <p:nvPr/>
            </p:nvSpPr>
            <p:spPr bwMode="auto">
              <a:xfrm>
                <a:off x="3696" y="1008"/>
                <a:ext cx="1453" cy="3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latin typeface="+mj-lt"/>
                  </a:rPr>
                  <a:t>Big, </a:t>
                </a:r>
                <a:r>
                  <a:rPr lang="en-US" sz="2800" dirty="0" smtClean="0">
                    <a:latin typeface="+mj-lt"/>
                  </a:rPr>
                  <a:t/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Slow </a:t>
                </a:r>
                <a:r>
                  <a:rPr lang="en-US" sz="28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37895" name="Rectangle 7"/>
              <p:cNvSpPr>
                <a:spLocks noChangeArrowheads="1"/>
              </p:cNvSpPr>
              <p:nvPr/>
            </p:nvSpPr>
            <p:spPr bwMode="auto">
              <a:xfrm>
                <a:off x="4209" y="1515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latin typeface="+mj-lt"/>
                  </a:rPr>
                  <a:t>A</a:t>
                </a:r>
              </a:p>
            </p:txBody>
          </p:sp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4209" y="1707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B</a:t>
                </a:r>
              </a:p>
            </p:txBody>
          </p:sp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4209" y="1899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C</a:t>
                </a:r>
              </a:p>
            </p:txBody>
          </p:sp>
          <p:sp>
            <p:nvSpPr>
              <p:cNvPr id="37898" name="Rectangle 10"/>
              <p:cNvSpPr>
                <a:spLocks noChangeArrowheads="1"/>
              </p:cNvSpPr>
              <p:nvPr/>
            </p:nvSpPr>
            <p:spPr bwMode="auto">
              <a:xfrm>
                <a:off x="4209" y="2091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•</a:t>
                </a:r>
              </a:p>
              <a:p>
                <a:pPr algn="ctr"/>
                <a:r>
                  <a:rPr lang="en-US" sz="2800">
                    <a:latin typeface="+mj-lt"/>
                  </a:rPr>
                  <a:t>•</a:t>
                </a:r>
              </a:p>
              <a:p>
                <a:pPr algn="ctr"/>
                <a:r>
                  <a:rPr lang="en-US" sz="2800">
                    <a:latin typeface="+mj-lt"/>
                  </a:rPr>
                  <a:t>•</a:t>
                </a:r>
              </a:p>
            </p:txBody>
          </p:sp>
          <p:sp>
            <p:nvSpPr>
              <p:cNvPr id="37899" name="Rectangle 11"/>
              <p:cNvSpPr>
                <a:spLocks noChangeArrowheads="1"/>
              </p:cNvSpPr>
              <p:nvPr/>
            </p:nvSpPr>
            <p:spPr bwMode="auto">
              <a:xfrm>
                <a:off x="4209" y="2475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Y</a:t>
                </a:r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4209" y="2667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Z</a:t>
                </a:r>
              </a:p>
            </p:txBody>
          </p:sp>
        </p:grp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6305172" y="2457893"/>
              <a:ext cx="1809675" cy="6821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latin typeface="+mj-lt"/>
                </a:rPr>
                <a:t>Small,</a:t>
              </a:r>
            </a:p>
            <a:p>
              <a:pPr algn="ctr"/>
              <a:r>
                <a:rPr lang="en-US" sz="2800" dirty="0">
                  <a:latin typeface="+mj-lt"/>
                </a:rPr>
                <a:t>Fast Cache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858000" y="3048000"/>
              <a:ext cx="914400" cy="1600200"/>
              <a:chOff x="3216" y="1392"/>
              <a:chExt cx="576" cy="1008"/>
            </a:xfrm>
          </p:grpSpPr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576" cy="10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37904" name="Rectangle 1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latin typeface="+mj-lt"/>
                  </a:rPr>
                  <a:t>A</a:t>
                </a:r>
              </a:p>
            </p:txBody>
          </p:sp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B</a:t>
                </a:r>
              </a:p>
            </p:txBody>
          </p:sp>
          <p:sp>
            <p:nvSpPr>
              <p:cNvPr id="37906" name="Rectangle 18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G</a:t>
                </a:r>
              </a:p>
            </p:txBody>
          </p:sp>
          <p:sp>
            <p:nvSpPr>
              <p:cNvPr id="37907" name="Rectangle 19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+mj-lt"/>
                  </a:rPr>
                  <a:t>H</a:t>
                </a:r>
              </a:p>
            </p:txBody>
          </p:sp>
        </p:grp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5410200" y="3581400"/>
              <a:ext cx="9144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4964897" y="3185297"/>
              <a:ext cx="1677249" cy="374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dirty="0">
                  <a:latin typeface="+mj-lt"/>
                </a:rPr>
                <a:t>Processor</a:t>
              </a:r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6324600" y="3886200"/>
              <a:ext cx="533400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7772400" y="3886200"/>
              <a:ext cx="533400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important are caches?</a:t>
            </a:r>
            <a:endParaRPr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978568" y="2408260"/>
            <a:ext cx="7022932" cy="2843610"/>
          </a:xfrm>
        </p:spPr>
        <p:txBody>
          <a:bodyPr/>
          <a:lstStyle/>
          <a:p>
            <a:r>
              <a:rPr lang="en-US" altLang="ko-KR" dirty="0"/>
              <a:t>21264 Floorplan</a:t>
            </a:r>
          </a:p>
          <a:p>
            <a:r>
              <a:rPr lang="en-US" altLang="ko-KR" dirty="0"/>
              <a:t>Register files in middle of execution units</a:t>
            </a:r>
          </a:p>
          <a:p>
            <a:r>
              <a:rPr lang="en-US" altLang="ko-KR" dirty="0" smtClean="0"/>
              <a:t>64 KB instruction </a:t>
            </a:r>
            <a:r>
              <a:rPr lang="en-US" altLang="ko-KR" dirty="0"/>
              <a:t>cache</a:t>
            </a:r>
          </a:p>
          <a:p>
            <a:r>
              <a:rPr lang="en-US" altLang="ko-KR" dirty="0" smtClean="0"/>
              <a:t>64 KB </a:t>
            </a:r>
            <a:r>
              <a:rPr lang="en-US" altLang="ko-KR" dirty="0"/>
              <a:t>data cache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Caches take up a large fraction of the </a:t>
            </a:r>
            <a:r>
              <a:rPr lang="en-US" altLang="ko-KR" dirty="0" smtClean="0">
                <a:solidFill>
                  <a:srgbClr val="FF0000"/>
                </a:solidFill>
              </a:rPr>
              <a:t>die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 l="6876" t="16435" r="41875" b="6367"/>
          <a:stretch>
            <a:fillRect/>
          </a:stretch>
        </p:blipFill>
        <p:spPr bwMode="auto">
          <a:xfrm>
            <a:off x="435143" y="1020764"/>
            <a:ext cx="4314825" cy="510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34482" y="6126164"/>
            <a:ext cx="41916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(Figure from Jim Keller, Compaq Corp.)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542" y="3916364"/>
            <a:ext cx="1752600" cy="2133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342" y="4221164"/>
            <a:ext cx="2286000" cy="1828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we and where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</a:p>
          <a:p>
            <a:r>
              <a:rPr lang="en-US" dirty="0" smtClean="0"/>
              <a:t>Simple Processor Design</a:t>
            </a:r>
          </a:p>
          <a:p>
            <a:r>
              <a:rPr lang="en-US" dirty="0" smtClean="0"/>
              <a:t>Pipelined Processor</a:t>
            </a:r>
          </a:p>
          <a:p>
            <a:pPr lvl="1"/>
            <a:r>
              <a:rPr lang="en-US" dirty="0" smtClean="0"/>
              <a:t>Bypasses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Out-of-order Scheduling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Memory Hierarchy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Direct-mapped Cache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Set-associative Cache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Virtual Memory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Inclusive Caches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25505" y="878261"/>
            <a:ext cx="6026335" cy="5683573"/>
            <a:chOff x="1628698" y="755184"/>
            <a:chExt cx="6420827" cy="60906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95" y="859058"/>
              <a:ext cx="5425910" cy="59867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19262" y="324029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Input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701" y="5616652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Output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457" y="1883352"/>
              <a:ext cx="148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Interface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1460" y="2809003"/>
              <a:ext cx="1649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Computer</a:t>
              </a:r>
              <a:endParaRPr lang="ko-KR" alt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6238" y="4900332"/>
              <a:ext cx="1528175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/>
              </a:lvl1pPr>
            </a:lstStyle>
            <a:p>
              <a:r>
                <a:rPr lang="en-US" altLang="ko-KR" dirty="0" err="1"/>
                <a:t>Datapath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0264" y="6078532"/>
              <a:ext cx="1605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Processor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3794" y="607853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Memory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8698" y="3528986"/>
              <a:ext cx="1260794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Control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1108" y="755184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Compiler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8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Issues for Caches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932240"/>
            <a:ext cx="10972800" cy="5001419"/>
          </a:xfrm>
        </p:spPr>
        <p:txBody>
          <a:bodyPr/>
          <a:lstStyle/>
          <a:p>
            <a:r>
              <a:rPr lang="en-US" dirty="0" smtClean="0"/>
              <a:t>Key Questions:</a:t>
            </a:r>
          </a:p>
          <a:p>
            <a:pPr lvl="1"/>
            <a:r>
              <a:rPr lang="en-US" dirty="0" smtClean="0"/>
              <a:t>Where should a line be placed in the cache?  </a:t>
            </a:r>
            <a:r>
              <a:rPr lang="en-US" dirty="0" smtClean="0">
                <a:solidFill>
                  <a:srgbClr val="3333CC"/>
                </a:solidFill>
              </a:rPr>
              <a:t>(line placement)</a:t>
            </a:r>
          </a:p>
          <a:p>
            <a:pPr lvl="1"/>
            <a:r>
              <a:rPr lang="en-US" dirty="0" smtClean="0"/>
              <a:t>How is a line found in the cache? </a:t>
            </a:r>
            <a:r>
              <a:rPr lang="en-US" dirty="0" smtClean="0">
                <a:solidFill>
                  <a:srgbClr val="3333CC"/>
                </a:solidFill>
              </a:rPr>
              <a:t>(line identification)</a:t>
            </a:r>
          </a:p>
          <a:p>
            <a:pPr lvl="1"/>
            <a:r>
              <a:rPr lang="en-US" dirty="0" smtClean="0"/>
              <a:t>Which line should be replaced on a miss?</a:t>
            </a:r>
            <a:r>
              <a:rPr lang="en-US" dirty="0" smtClean="0">
                <a:solidFill>
                  <a:srgbClr val="3333CC"/>
                </a:solidFill>
              </a:rPr>
              <a:t> (line replacement)</a:t>
            </a:r>
          </a:p>
          <a:p>
            <a:pPr lvl="1"/>
            <a:r>
              <a:rPr lang="en-US" dirty="0" smtClean="0"/>
              <a:t>What happens on a write?</a:t>
            </a:r>
            <a:r>
              <a:rPr lang="en-US" dirty="0" smtClean="0">
                <a:solidFill>
                  <a:srgbClr val="3333CC"/>
                </a:solidFill>
              </a:rPr>
              <a:t> (write strategy)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 Constraints:</a:t>
            </a:r>
          </a:p>
          <a:p>
            <a:pPr lvl="1"/>
            <a:r>
              <a:rPr lang="en-US" dirty="0" smtClean="0"/>
              <a:t>Design must be very simple</a:t>
            </a:r>
          </a:p>
          <a:p>
            <a:pPr lvl="2"/>
            <a:r>
              <a:rPr lang="en-US" dirty="0" smtClean="0"/>
              <a:t>Hardware realization</a:t>
            </a:r>
          </a:p>
          <a:p>
            <a:pPr lvl="2"/>
            <a:r>
              <a:rPr lang="en-US" dirty="0" smtClean="0"/>
              <a:t>All decision making within nanosecond time scale</a:t>
            </a:r>
          </a:p>
          <a:p>
            <a:pPr lvl="1"/>
            <a:r>
              <a:rPr lang="en-US" dirty="0" smtClean="0"/>
              <a:t>Want to optimize performance for “typical” programs</a:t>
            </a:r>
          </a:p>
          <a:p>
            <a:pPr lvl="2"/>
            <a:r>
              <a:rPr lang="en-US" dirty="0" smtClean="0"/>
              <a:t>Do extensive benchmarking and simulations</a:t>
            </a:r>
          </a:p>
          <a:p>
            <a:pPr lvl="2"/>
            <a:r>
              <a:rPr lang="en-US" dirty="0" smtClean="0"/>
              <a:t>Many subtle engineering tradeoffs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72979" y="1066800"/>
            <a:ext cx="11544300" cy="5105400"/>
            <a:chOff x="1752600" y="1066800"/>
            <a:chExt cx="8686800" cy="5105400"/>
          </a:xfrm>
        </p:grpSpPr>
        <p:sp>
          <p:nvSpPr>
            <p:cNvPr id="6" name="Rectangle 5"/>
            <p:cNvSpPr/>
            <p:nvPr/>
          </p:nvSpPr>
          <p:spPr>
            <a:xfrm>
              <a:off x="6781800" y="2514600"/>
              <a:ext cx="3657600" cy="2743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7400" y="2514600"/>
              <a:ext cx="914400" cy="2743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819400"/>
              <a:ext cx="2438400" cy="2133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1752600" y="1540042"/>
              <a:ext cx="2133600" cy="74595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4267200" y="3581400"/>
              <a:ext cx="1600200" cy="484632"/>
            </a:xfrm>
            <a:prstGeom prst="left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810000" y="5181600"/>
              <a:ext cx="1905000" cy="457200"/>
            </a:xfrm>
            <a:prstGeom prst="wedgeRectCallout">
              <a:avLst>
                <a:gd name="adj1" fmla="val 13197"/>
                <a:gd name="adj2" fmla="val -35161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Memory Bus</a:t>
              </a:r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4114800" y="1233237"/>
              <a:ext cx="2362200" cy="1128963"/>
            </a:xfrm>
            <a:prstGeom prst="borderCallout1">
              <a:avLst>
                <a:gd name="adj1" fmla="val 98946"/>
                <a:gd name="adj2" fmla="val 27488"/>
                <a:gd name="adj3" fmla="val 219322"/>
                <a:gd name="adj4" fmla="val 27336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Char char="-"/>
              </a:pPr>
              <a:r>
                <a:rPr lang="en-US" sz="2800" b="1" dirty="0">
                  <a:solidFill>
                    <a:schemeClr val="tx1"/>
                  </a:solidFill>
                </a:rPr>
                <a:t> Memory 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Address</a:t>
              </a:r>
              <a:endParaRPr lang="en-US" sz="2800" b="1" dirty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en-US" sz="2800" b="1" dirty="0">
                  <a:solidFill>
                    <a:schemeClr val="tx1"/>
                  </a:solidFill>
                </a:rPr>
                <a:t> Read/Write Data</a:t>
              </a:r>
            </a:p>
          </p:txBody>
        </p:sp>
        <p:cxnSp>
          <p:nvCxnSpPr>
            <p:cNvPr id="15" name="Straight Arrow Connector 14"/>
            <p:cNvCxnSpPr>
              <a:stCxn id="9" idx="4"/>
            </p:cNvCxnSpPr>
            <p:nvPr/>
          </p:nvCxnSpPr>
          <p:spPr>
            <a:xfrm>
              <a:off x="2819400" y="22860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81800" y="28194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31242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34290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1800" y="37338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81800" y="40386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81800" y="43434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81800" y="46482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81800" y="49530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ular Callout 24"/>
            <p:cNvSpPr/>
            <p:nvPr/>
          </p:nvSpPr>
          <p:spPr>
            <a:xfrm>
              <a:off x="7086600" y="5715000"/>
              <a:ext cx="1905000" cy="457200"/>
            </a:xfrm>
            <a:prstGeom prst="wedgeRectCallout">
              <a:avLst>
                <a:gd name="adj1" fmla="val 26809"/>
                <a:gd name="adj2" fmla="val -1814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Cache Blocks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96200" y="1066800"/>
              <a:ext cx="27432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MAIN MEMORY</a:t>
              </a:r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8915400" y="1981200"/>
              <a:ext cx="304800" cy="533400"/>
            </a:xfrm>
            <a:prstGeom prst="up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954107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What else can you see other than library as an analogy to memory hierarchy?</a:t>
            </a:r>
            <a:endParaRPr lang="en-US" altLang="ko-KR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867930"/>
          </a:xfrm>
        </p:spPr>
        <p:txBody>
          <a:bodyPr/>
          <a:lstStyle/>
          <a:p>
            <a:pPr lvl="0"/>
            <a:r>
              <a:rPr lang="en-US" altLang="ko-KR" dirty="0"/>
              <a:t>What </a:t>
            </a:r>
            <a:r>
              <a:rPr lang="en-US" altLang="ko-KR" dirty="0" smtClean="0"/>
              <a:t>makes CPU consider the memory as large as possible and as fast as possible (ideal memory)?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Quiz / Assignments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323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Memory Hierarchy – Size vs Cost, Locality, Ideal Memory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Caches and Design Issues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smtClean="0"/>
              <a:t>Next: Direct Mapped Caches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492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Memory Hierarchy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Caches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9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14911" y="2408846"/>
            <a:ext cx="4162230" cy="646331"/>
          </a:xfrm>
        </p:spPr>
        <p:txBody>
          <a:bodyPr/>
          <a:lstStyle/>
          <a:p>
            <a:r>
              <a:rPr kumimoji="1" lang="en-US" altLang="ko-KR" dirty="0" smtClean="0"/>
              <a:t>Memory Hierarchy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434816" cy="480131"/>
          </a:xfrm>
        </p:spPr>
        <p:txBody>
          <a:bodyPr/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CPU-Memory Bottleneck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868382"/>
            <a:ext cx="10577146" cy="5001419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3200" dirty="0" smtClean="0">
                <a:latin typeface="Verdana" pitchFamily="34" charset="0"/>
              </a:rPr>
              <a:t>Ideally, as large as possible &amp; as fast as possible</a:t>
            </a:r>
          </a:p>
          <a:p>
            <a:pPr>
              <a:spcBef>
                <a:spcPct val="20000"/>
              </a:spcBef>
            </a:pPr>
            <a:endParaRPr lang="en-US" altLang="ko-KR" sz="3200" dirty="0" smtClean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ko-KR" sz="3200" dirty="0" smtClean="0">
                <a:latin typeface="Verdana" pitchFamily="34" charset="0"/>
              </a:rPr>
              <a:t>Performance </a:t>
            </a:r>
            <a:r>
              <a:rPr lang="en-US" altLang="ko-KR" sz="3200" dirty="0">
                <a:latin typeface="Verdana" pitchFamily="34" charset="0"/>
              </a:rPr>
              <a:t>of high-speed computers is </a:t>
            </a:r>
            <a:r>
              <a:rPr lang="en-US" altLang="ko-KR" sz="3200" dirty="0" smtClean="0">
                <a:latin typeface="Verdana" pitchFamily="34" charset="0"/>
              </a:rPr>
              <a:t>usually limited </a:t>
            </a:r>
            <a:r>
              <a:rPr lang="en-US" altLang="ko-KR" sz="3200" dirty="0">
                <a:latin typeface="Verdana" pitchFamily="34" charset="0"/>
              </a:rPr>
              <a:t>by memory </a:t>
            </a:r>
            <a:r>
              <a:rPr lang="en-US" altLang="ko-KR" sz="3200" i="1" dirty="0">
                <a:latin typeface="Verdana" pitchFamily="34" charset="0"/>
              </a:rPr>
              <a:t>bandwidth </a:t>
            </a:r>
            <a:r>
              <a:rPr lang="en-US" altLang="ko-KR" sz="3200" dirty="0">
                <a:latin typeface="Verdana" pitchFamily="34" charset="0"/>
              </a:rPr>
              <a:t>&amp;</a:t>
            </a:r>
            <a:r>
              <a:rPr lang="en-US" altLang="ko-KR" sz="3200" i="1" dirty="0">
                <a:latin typeface="Verdana" pitchFamily="34" charset="0"/>
              </a:rPr>
              <a:t> latency</a:t>
            </a:r>
          </a:p>
          <a:p>
            <a:pPr lvl="1"/>
            <a:r>
              <a:rPr lang="en-US" altLang="ko-KR" dirty="0" smtClean="0">
                <a:solidFill>
                  <a:srgbClr val="3333CC"/>
                </a:solidFill>
              </a:rPr>
              <a:t>Latency </a:t>
            </a:r>
            <a:r>
              <a:rPr lang="en-US" altLang="ko-KR" dirty="0">
                <a:solidFill>
                  <a:srgbClr val="3333CC"/>
                </a:solidFill>
              </a:rPr>
              <a:t>(time for a single access)</a:t>
            </a:r>
          </a:p>
          <a:p>
            <a:pPr lvl="2"/>
            <a:r>
              <a:rPr lang="en-US" altLang="ko-KR" dirty="0">
                <a:solidFill>
                  <a:srgbClr val="3333CC"/>
                </a:solidFill>
              </a:rPr>
              <a:t>Memory access </a:t>
            </a:r>
            <a:r>
              <a:rPr lang="en-US" altLang="ko-KR" dirty="0" smtClean="0">
                <a:solidFill>
                  <a:srgbClr val="3333CC"/>
                </a:solidFill>
              </a:rPr>
              <a:t>time </a:t>
            </a:r>
            <a:r>
              <a:rPr lang="en-US" altLang="ko-KR" dirty="0">
                <a:solidFill>
                  <a:srgbClr val="3333CC"/>
                </a:solidFill>
              </a:rPr>
              <a:t>&gt;&gt; Processor cycle </a:t>
            </a:r>
            <a:r>
              <a:rPr lang="en-US" altLang="ko-KR" dirty="0" smtClean="0">
                <a:solidFill>
                  <a:srgbClr val="3333CC"/>
                </a:solidFill>
              </a:rPr>
              <a:t>time</a:t>
            </a:r>
          </a:p>
          <a:p>
            <a:pPr lvl="2"/>
            <a:r>
              <a:rPr lang="en-US" altLang="ko-KR" dirty="0" smtClean="0">
                <a:solidFill>
                  <a:srgbClr val="3333CC"/>
                </a:solidFill>
              </a:rPr>
              <a:t>(e.g.) approximately ~60 ns &gt;&gt; 1 ns at Intel Core i7 Xeon 5500 series</a:t>
            </a:r>
            <a:endParaRPr lang="en-US" altLang="ko-KR" dirty="0">
              <a:solidFill>
                <a:srgbClr val="3333CC"/>
              </a:solidFill>
            </a:endParaRPr>
          </a:p>
          <a:p>
            <a:pPr lvl="1"/>
            <a:r>
              <a:rPr lang="en-US" altLang="ko-KR" dirty="0">
                <a:solidFill>
                  <a:srgbClr val="3333CC"/>
                </a:solidFill>
              </a:rPr>
              <a:t>Bandwidth (number of accesses per unit time)</a:t>
            </a:r>
          </a:p>
          <a:p>
            <a:pPr lvl="2"/>
            <a:r>
              <a:rPr lang="en-US" altLang="ko-KR" dirty="0">
                <a:solidFill>
                  <a:srgbClr val="3333CC"/>
                </a:solidFill>
              </a:rPr>
              <a:t>if fraction m of instructions access memory</a:t>
            </a:r>
            <a:r>
              <a:rPr lang="en-US" altLang="ko-KR" dirty="0" smtClean="0">
                <a:solidFill>
                  <a:srgbClr val="3333CC"/>
                </a:solidFill>
              </a:rPr>
              <a:t>,</a:t>
            </a:r>
            <a:br>
              <a:rPr lang="en-US" altLang="ko-KR" dirty="0" smtClean="0">
                <a:solidFill>
                  <a:srgbClr val="3333CC"/>
                </a:solidFill>
              </a:rPr>
            </a:br>
            <a:r>
              <a:rPr lang="en-US" altLang="ko-KR" dirty="0" smtClean="0">
                <a:solidFill>
                  <a:srgbClr val="3333CC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3333CC"/>
                </a:solidFill>
              </a:rPr>
              <a:t>1+m </a:t>
            </a:r>
            <a:r>
              <a:rPr lang="en-US" altLang="ko-KR" dirty="0">
                <a:solidFill>
                  <a:srgbClr val="3333CC"/>
                </a:solidFill>
              </a:rPr>
              <a:t>memory references / </a:t>
            </a:r>
            <a:r>
              <a:rPr lang="en-US" altLang="ko-KR" dirty="0" smtClean="0">
                <a:solidFill>
                  <a:srgbClr val="3333CC"/>
                </a:solidFill>
              </a:rPr>
              <a:t>instruction</a:t>
            </a:r>
            <a:br>
              <a:rPr lang="en-US" altLang="ko-KR" dirty="0" smtClean="0">
                <a:solidFill>
                  <a:srgbClr val="3333CC"/>
                </a:solidFill>
              </a:rPr>
            </a:br>
            <a:r>
              <a:rPr lang="en-US" altLang="ko-KR" dirty="0" smtClean="0">
                <a:solidFill>
                  <a:srgbClr val="3333CC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3333CC"/>
                </a:solidFill>
              </a:rPr>
              <a:t>CPI </a:t>
            </a:r>
            <a:r>
              <a:rPr lang="en-US" altLang="ko-KR" dirty="0">
                <a:solidFill>
                  <a:srgbClr val="3333CC"/>
                </a:solidFill>
              </a:rPr>
              <a:t>= 1 requires 1+m memory refs / </a:t>
            </a:r>
            <a:r>
              <a:rPr lang="en-US" altLang="ko-KR" dirty="0" smtClean="0">
                <a:solidFill>
                  <a:srgbClr val="3333CC"/>
                </a:solidFill>
              </a:rPr>
              <a:t>cycle</a:t>
            </a:r>
            <a:endParaRPr lang="en-US" altLang="ko-KR" dirty="0">
              <a:solidFill>
                <a:srgbClr val="3333CC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1409027" name="Rectangle 3"/>
          <p:cNvSpPr>
            <a:spLocks noChangeArrowheads="1"/>
          </p:cNvSpPr>
          <p:nvPr/>
        </p:nvSpPr>
        <p:spPr bwMode="auto">
          <a:xfrm>
            <a:off x="10368496" y="4471214"/>
            <a:ext cx="1473200" cy="1398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3333CC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10495721" y="2029917"/>
            <a:ext cx="1208348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3333CC"/>
                </a:solidFill>
                <a:latin typeface="Verdana" pitchFamily="34" charset="0"/>
              </a:rPr>
              <a:t>CPU</a:t>
            </a:r>
          </a:p>
        </p:txBody>
      </p:sp>
      <p:sp>
        <p:nvSpPr>
          <p:cNvPr id="1409029" name="Line 5"/>
          <p:cNvSpPr>
            <a:spLocks noChangeShapeType="1"/>
          </p:cNvSpPr>
          <p:nvPr/>
        </p:nvSpPr>
        <p:spPr bwMode="auto">
          <a:xfrm rot="5400000" flipV="1">
            <a:off x="10448010" y="3795217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0162" y="5688414"/>
            <a:ext cx="11497332" cy="867930"/>
          </a:xfrm>
        </p:spPr>
        <p:txBody>
          <a:bodyPr/>
          <a:lstStyle/>
          <a:p>
            <a:r>
              <a:rPr lang="en-US" altLang="ko-KR" sz="2800" dirty="0" smtClean="0"/>
              <a:t>Four-issue 2 GHz Superscalar accessing 100 ns DRAM could execute 800 instructions during time for one memory access!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Processor – DRAM Gap (Latency)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565"/>
          <a:stretch/>
        </p:blipFill>
        <p:spPr>
          <a:xfrm>
            <a:off x="760364" y="905608"/>
            <a:ext cx="9992630" cy="47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Storage Latency: How Far Away is the Data?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 descr="http://loci.cs.utk.edu/dsi/netstore99/docs/presentations/keynote/img0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9519"/>
          <a:stretch/>
        </p:blipFill>
        <p:spPr bwMode="auto">
          <a:xfrm>
            <a:off x="433766" y="931984"/>
            <a:ext cx="11136784" cy="56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3766" y="6540290"/>
            <a:ext cx="995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Jim Gray’s slides - http</a:t>
            </a:r>
            <a:r>
              <a:rPr lang="en-US" altLang="ko-KR" dirty="0"/>
              <a:t>://loci.cs.utk.edu/dsi/netstore99/docs/presentations/keynote/sld023.htm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56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bigger slower?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Physics slows us down</a:t>
            </a:r>
          </a:p>
          <a:p>
            <a:r>
              <a:rPr lang="en-US" dirty="0" smtClean="0"/>
              <a:t>Racing the speed of light:  (3.0x10^8m/s)</a:t>
            </a:r>
          </a:p>
          <a:p>
            <a:pPr lvl="1"/>
            <a:r>
              <a:rPr lang="en-US" dirty="0" smtClean="0"/>
              <a:t>clock = 500MHz</a:t>
            </a:r>
          </a:p>
          <a:p>
            <a:pPr lvl="1"/>
            <a:r>
              <a:rPr lang="en-US" dirty="0" smtClean="0"/>
              <a:t>how far can I go in a clock cycle?</a:t>
            </a:r>
          </a:p>
          <a:p>
            <a:pPr lvl="1"/>
            <a:r>
              <a:rPr lang="en-US" dirty="0" smtClean="0"/>
              <a:t>(3.0x10^8 m/s) / (500x10^6 cycles/s) = 0.6m/cycle</a:t>
            </a:r>
          </a:p>
          <a:p>
            <a:pPr lvl="1"/>
            <a:r>
              <a:rPr lang="en-US" b="1" dirty="0" smtClean="0"/>
              <a:t>For comparison:  21264 is about 17mm across</a:t>
            </a:r>
          </a:p>
          <a:p>
            <a:r>
              <a:rPr lang="en-US" dirty="0" smtClean="0"/>
              <a:t>Capacitance:</a:t>
            </a:r>
          </a:p>
          <a:p>
            <a:pPr lvl="1"/>
            <a:r>
              <a:rPr lang="en-US" dirty="0" smtClean="0"/>
              <a:t>long wires have more capacitance</a:t>
            </a:r>
          </a:p>
          <a:p>
            <a:pPr lvl="1"/>
            <a:r>
              <a:rPr lang="en-US" dirty="0" smtClean="0"/>
              <a:t>either more powerful (bigger) transistors required, or slower</a:t>
            </a:r>
          </a:p>
          <a:p>
            <a:pPr lvl="1"/>
            <a:r>
              <a:rPr lang="en-US" dirty="0" smtClean="0"/>
              <a:t>signal propagation speed proportional to capacitance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going “off chip” has an order of magnitude more capacitance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Memory Hierarchy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4991" y="2400571"/>
            <a:ext cx="2439162" cy="7913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Processor</a:t>
            </a:r>
            <a:endParaRPr lang="ko-KR" altLang="en-US" sz="2800" b="1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39426" y="888595"/>
            <a:ext cx="11497332" cy="15122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Consist of multiple levels of memory with different speeds and sizes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Take advantage of the principle of locality (temporal and spatial localities)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Make an illusion of memory as large and fast as possible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4857" y="2461838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Speed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08148" y="2503838"/>
            <a:ext cx="75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Size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5176" y="2461838"/>
            <a:ext cx="1879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Cost ($/bit)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74712" y="2228612"/>
            <a:ext cx="1860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Current</a:t>
            </a:r>
          </a:p>
          <a:p>
            <a:r>
              <a:rPr lang="en-US" altLang="ko-KR" sz="2800" b="1" dirty="0" smtClean="0"/>
              <a:t>Technology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628900" y="3314704"/>
            <a:ext cx="1714500" cy="4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Memory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857" y="3204794"/>
            <a:ext cx="1200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Fastest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8002" y="3246794"/>
            <a:ext cx="140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Smallest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520166" y="3225794"/>
            <a:ext cx="128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Highest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879729" y="319187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SRAM</a:t>
            </a:r>
            <a:endParaRPr lang="en-US" altLang="ko-KR" sz="2800" dirty="0"/>
          </a:p>
        </p:txBody>
      </p:sp>
      <p:sp>
        <p:nvSpPr>
          <p:cNvPr id="18" name="직사각형 17"/>
          <p:cNvSpPr/>
          <p:nvPr/>
        </p:nvSpPr>
        <p:spPr>
          <a:xfrm>
            <a:off x="2479431" y="3947750"/>
            <a:ext cx="2048607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Memory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863699" y="4215762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DRAM</a:t>
            </a:r>
            <a:endParaRPr lang="en-US" altLang="ko-KR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2304991" y="5046789"/>
            <a:ext cx="2439162" cy="150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Memory</a:t>
            </a:r>
            <a:endParaRPr lang="ko-KR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857" y="5446950"/>
            <a:ext cx="1307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Slowest</a:t>
            </a:r>
            <a:endParaRPr lang="ko-KR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318002" y="5488950"/>
            <a:ext cx="12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Biggest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20166" y="5467950"/>
            <a:ext cx="121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Lowest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879729" y="5434035"/>
            <a:ext cx="1551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Magnetic</a:t>
            </a:r>
          </a:p>
          <a:p>
            <a:r>
              <a:rPr lang="en-US" altLang="ko-KR" sz="2800" dirty="0" smtClean="0"/>
              <a:t>Disk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9645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1046</Words>
  <Application>Microsoft Macintosh PowerPoint</Application>
  <PresentationFormat>와이드스크린</PresentationFormat>
  <Paragraphs>295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맑은 고딕</vt:lpstr>
      <vt:lpstr>연세</vt:lpstr>
      <vt:lpstr>조선일보명조</vt:lpstr>
      <vt:lpstr>Calibri</vt:lpstr>
      <vt:lpstr>Times New Roman</vt:lpstr>
      <vt:lpstr>Trebuchet MS</vt:lpstr>
      <vt:lpstr>Verdana</vt:lpstr>
      <vt:lpstr>Wingdings</vt:lpstr>
      <vt:lpstr>Arial</vt:lpstr>
      <vt:lpstr>Office 테마</vt:lpstr>
      <vt:lpstr> Lecture 7 Memory Hierarchy  Courtesy of A. Shrivastava (ASU) &amp; Tack-Don Han (Yonsei) </vt:lpstr>
      <vt:lpstr>Where are we and where to?</vt:lpstr>
      <vt:lpstr>PowerPoint 프레젠테이션</vt:lpstr>
      <vt:lpstr>Memory Hierarchy</vt:lpstr>
      <vt:lpstr>CPU-Memory Bottleneck</vt:lpstr>
      <vt:lpstr>PowerPoint 프레젠테이션</vt:lpstr>
      <vt:lpstr>PowerPoint 프레젠테이션</vt:lpstr>
      <vt:lpstr>Why is bigger slower?</vt:lpstr>
      <vt:lpstr>PowerPoint 프레젠테이션</vt:lpstr>
      <vt:lpstr>Size-Speed-Cost Tradeoff</vt:lpstr>
      <vt:lpstr>PowerPoint 프레젠테이션</vt:lpstr>
      <vt:lpstr>PowerPoint 프레젠테이션</vt:lpstr>
      <vt:lpstr>PowerPoint 프레젠테이션</vt:lpstr>
      <vt:lpstr>Caches with Localities</vt:lpstr>
      <vt:lpstr>Locality of Reference</vt:lpstr>
      <vt:lpstr>PowerPoint 프레젠테이션</vt:lpstr>
      <vt:lpstr>PowerPoint 프레젠테이션</vt:lpstr>
      <vt:lpstr>Caching: The Basic Idea</vt:lpstr>
      <vt:lpstr>How important are caches?</vt:lpstr>
      <vt:lpstr>Design Issues for Caches</vt:lpstr>
      <vt:lpstr>The Cache Architecture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Office 사용자</cp:lastModifiedBy>
  <cp:revision>216</cp:revision>
  <dcterms:created xsi:type="dcterms:W3CDTF">2015-05-11T14:27:05Z</dcterms:created>
  <dcterms:modified xsi:type="dcterms:W3CDTF">2017-04-14T01:28:35Z</dcterms:modified>
</cp:coreProperties>
</file>