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55" r:id="rId2"/>
    <p:sldId id="456" r:id="rId3"/>
    <p:sldId id="457" r:id="rId4"/>
    <p:sldId id="428" r:id="rId5"/>
    <p:sldId id="462" r:id="rId6"/>
    <p:sldId id="429" r:id="rId7"/>
    <p:sldId id="430" r:id="rId8"/>
    <p:sldId id="431" r:id="rId9"/>
    <p:sldId id="432" r:id="rId10"/>
    <p:sldId id="470" r:id="rId11"/>
    <p:sldId id="471" r:id="rId12"/>
    <p:sldId id="472" r:id="rId13"/>
    <p:sldId id="473" r:id="rId14"/>
    <p:sldId id="474" r:id="rId15"/>
    <p:sldId id="475" r:id="rId16"/>
    <p:sldId id="434" r:id="rId17"/>
    <p:sldId id="435" r:id="rId18"/>
    <p:sldId id="436" r:id="rId19"/>
    <p:sldId id="476" r:id="rId20"/>
    <p:sldId id="477" r:id="rId21"/>
    <p:sldId id="469" r:id="rId22"/>
    <p:sldId id="439" r:id="rId23"/>
    <p:sldId id="460" r:id="rId24"/>
    <p:sldId id="440" r:id="rId25"/>
    <p:sldId id="441" r:id="rId26"/>
    <p:sldId id="442" r:id="rId27"/>
    <p:sldId id="454" r:id="rId28"/>
    <p:sldId id="461" r:id="rId29"/>
    <p:sldId id="444" r:id="rId30"/>
    <p:sldId id="445" r:id="rId31"/>
    <p:sldId id="451" r:id="rId32"/>
    <p:sldId id="458" r:id="rId33"/>
    <p:sldId id="478" r:id="rId34"/>
    <p:sldId id="479" r:id="rId35"/>
    <p:sldId id="45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8DAFC7"/>
    <a:srgbClr val="077DC5"/>
    <a:srgbClr val="5B9BD5"/>
    <a:srgbClr val="184A6B"/>
    <a:srgbClr val="2CE1E5"/>
    <a:srgbClr val="2CDFE3"/>
    <a:srgbClr val="7FD4E8"/>
    <a:srgbClr val="A0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4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8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B1B0B-4BFE-47B9-A745-873504FE5E11}" type="slidenum">
              <a:rPr lang="en-US" smtClean="0">
                <a:latin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77" tIns="44445" rIns="90477" bIns="44445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41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B1B0B-4BFE-47B9-A745-873504FE5E11}" type="slidenum">
              <a:rPr lang="en-US" smtClean="0">
                <a:latin typeface="Arial" pitchFamily="34" charset="0"/>
              </a:rPr>
              <a:pPr/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77" tIns="44445" rIns="90477" bIns="44445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266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B1B0B-4BFE-47B9-A745-873504FE5E11}" type="slidenum">
              <a:rPr lang="en-US" smtClean="0">
                <a:latin typeface="Arial" pitchFamily="34" charset="0"/>
              </a:rPr>
              <a:pPr/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77" tIns="44445" rIns="90477" bIns="44445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12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2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3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0" dirty="0" smtClean="0"/>
              <a:t> Byte = 8 bits</a:t>
            </a:r>
          </a:p>
          <a:p>
            <a:r>
              <a:rPr lang="en-US" baseline="0" dirty="0" smtClean="0"/>
              <a:t>4 Bytes = 1 word = 16 Bits</a:t>
            </a:r>
          </a:p>
          <a:p>
            <a:r>
              <a:rPr lang="en-US" baseline="0" dirty="0" smtClean="0"/>
              <a:t>16 Bytes = 4 Words</a:t>
            </a:r>
          </a:p>
          <a:p>
            <a:r>
              <a:rPr lang="en-US" baseline="0" dirty="0" smtClean="0"/>
              <a:t>32 Bytes = 8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B45435-00F5-45F8-BD9D-C49212B273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0" dirty="0" smtClean="0"/>
              <a:t> Byte = 8 bits</a:t>
            </a:r>
          </a:p>
          <a:p>
            <a:r>
              <a:rPr lang="en-US" baseline="0" dirty="0" smtClean="0"/>
              <a:t>4 Bytes = 1 word = 16 Bits</a:t>
            </a:r>
          </a:p>
          <a:p>
            <a:r>
              <a:rPr lang="en-US" baseline="0" dirty="0" smtClean="0"/>
              <a:t>16 Bytes = 4 Words</a:t>
            </a:r>
          </a:p>
          <a:p>
            <a:r>
              <a:rPr lang="en-US" baseline="0" dirty="0" smtClean="0"/>
              <a:t>32 Bytes = 8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B45435-00F5-45F8-BD9D-C49212B273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587375"/>
            <a:ext cx="6070600" cy="3416300"/>
          </a:xfrm>
        </p:spPr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434" y="4343704"/>
            <a:ext cx="5909964" cy="4113892"/>
          </a:xfrm>
          <a:ln/>
        </p:spPr>
        <p:txBody>
          <a:bodyPr lIns="91422" tIns="45711" rIns="91422" bIns="45711"/>
          <a:lstStyle/>
          <a:p>
            <a:r>
              <a:rPr lang="en-US" dirty="0"/>
              <a:t>For lecture</a:t>
            </a:r>
          </a:p>
          <a:p>
            <a:r>
              <a:rPr lang="en-US" dirty="0"/>
              <a:t>Valid bit indicates whether an entry contains valid information – if the bit is not set, there cannot be a match for this block</a:t>
            </a:r>
          </a:p>
        </p:txBody>
      </p:sp>
    </p:spTree>
    <p:extLst>
      <p:ext uri="{BB962C8B-B14F-4D97-AF65-F5344CB8AC3E}">
        <p14:creationId xmlns:p14="http://schemas.microsoft.com/office/powerpoint/2010/main" val="75314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587375"/>
            <a:ext cx="6070600" cy="3416300"/>
          </a:xfrm>
        </p:spPr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434" y="4343704"/>
            <a:ext cx="5909964" cy="4113892"/>
          </a:xfrm>
          <a:ln/>
        </p:spPr>
        <p:txBody>
          <a:bodyPr lIns="91422" tIns="45711" rIns="91422" bIns="45711"/>
          <a:lstStyle/>
          <a:p>
            <a:r>
              <a:rPr lang="en-US" dirty="0"/>
              <a:t>For lecture</a:t>
            </a:r>
          </a:p>
          <a:p>
            <a:r>
              <a:rPr lang="en-US" dirty="0"/>
              <a:t>Valid bit indicates whether an entry contains valid information – if the bit is not set, there cannot be a match for this block</a:t>
            </a:r>
          </a:p>
        </p:txBody>
      </p:sp>
    </p:spTree>
    <p:extLst>
      <p:ext uri="{BB962C8B-B14F-4D97-AF65-F5344CB8AC3E}">
        <p14:creationId xmlns:p14="http://schemas.microsoft.com/office/powerpoint/2010/main" val="203477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1" cy="4113893"/>
          </a:xfrm>
          <a:noFill/>
          <a:ln>
            <a:noFill/>
          </a:ln>
        </p:spPr>
        <p:txBody>
          <a:bodyPr lIns="92910" tIns="45640" rIns="92910" bIns="45640"/>
          <a:lstStyle/>
          <a:p>
            <a:r>
              <a:rPr lang="en-US"/>
              <a:t>to take advantage for spatial locality want a cache block that is larger than word word in size.</a:t>
            </a:r>
          </a:p>
        </p:txBody>
      </p:sp>
      <p:sp>
        <p:nvSpPr>
          <p:cNvPr id="1619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2150"/>
            <a:ext cx="6069012" cy="3414713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0233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B45435-00F5-45F8-BD9D-C49212B273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1) If the cache had a total of 16 blocks, with 16 bytes each, </a:t>
            </a:r>
          </a:p>
          <a:p>
            <a:r>
              <a:rPr lang="en-US" dirty="0" smtClean="0"/>
              <a:t>    - What is the size of the memory address</a:t>
            </a:r>
            <a:r>
              <a:rPr lang="en-US" baseline="0" dirty="0" smtClean="0"/>
              <a:t> ?</a:t>
            </a:r>
          </a:p>
          <a:p>
            <a:r>
              <a:rPr lang="en-US" baseline="0" dirty="0" smtClean="0"/>
              <a:t>    - How will you access byte x in Block y ?</a:t>
            </a:r>
          </a:p>
          <a:p>
            <a:r>
              <a:rPr lang="en-US" baseline="0" dirty="0" err="1" smtClean="0"/>
              <a:t>Ans</a:t>
            </a:r>
            <a:r>
              <a:rPr lang="en-US" baseline="0" dirty="0" smtClean="0"/>
              <a:t>:  5bits for the 16blocks,</a:t>
            </a:r>
          </a:p>
          <a:p>
            <a:r>
              <a:rPr lang="en-US" baseline="0" dirty="0" smtClean="0"/>
              <a:t>        5bits for the 16bytes in each block</a:t>
            </a:r>
          </a:p>
          <a:p>
            <a:r>
              <a:rPr lang="en-US" baseline="0" dirty="0" smtClean="0"/>
              <a:t>        Total memory address size = 8bits</a:t>
            </a:r>
          </a:p>
          <a:p>
            <a:endParaRPr lang="en-US" baseline="0" dirty="0" smtClean="0"/>
          </a:p>
          <a:p>
            <a:pPr marL="228600" indent="-228600">
              <a:buAutoNum type="arabicParenR" startAt="2"/>
            </a:pPr>
            <a:r>
              <a:rPr lang="en-US" dirty="0" smtClean="0"/>
              <a:t>When</a:t>
            </a:r>
            <a:r>
              <a:rPr lang="en-US" baseline="0" dirty="0" smtClean="0"/>
              <a:t> you double the memory size, which bit differs in the modulo of cache size ?</a:t>
            </a:r>
          </a:p>
          <a:p>
            <a:pPr marL="228600" indent="-228600">
              <a:buNone/>
            </a:pPr>
            <a:r>
              <a:rPr lang="en-US" baseline="0" dirty="0" smtClean="0"/>
              <a:t>     - This is the tag id that is used to identify if the memory block in the cache -- &gt; valid status</a:t>
            </a:r>
          </a:p>
          <a:p>
            <a:pPr marL="228600" indent="-228600">
              <a:buNone/>
            </a:pPr>
            <a:r>
              <a:rPr lang="en-US" baseline="0" dirty="0" smtClean="0"/>
              <a:t>     </a:t>
            </a:r>
          </a:p>
          <a:p>
            <a:pPr marL="228600" indent="-228600">
              <a:buAutoNum type="arabicParenR" startAt="3"/>
            </a:pPr>
            <a:r>
              <a:rPr lang="en-US" baseline="0" dirty="0" smtClean="0"/>
              <a:t>Now, modulo (# cache blocks) is the mapping from main memory to the cache. </a:t>
            </a:r>
          </a:p>
          <a:p>
            <a:pPr marL="228600" indent="-228600">
              <a:buAutoNum type="arabicParenR" startAt="3"/>
            </a:pPr>
            <a:endParaRPr lang="en-US" baseline="0" dirty="0" smtClean="0"/>
          </a:p>
          <a:p>
            <a:pPr marL="228600" indent="-228600">
              <a:buAutoNum type="arabicParenR" startAt="3"/>
            </a:pPr>
            <a:r>
              <a:rPr lang="en-US" baseline="0" dirty="0" smtClean="0"/>
              <a:t>To identify which cache block contains the required data, if valid bit =1, use the next set of bits to identify the set associated with the memory address.</a:t>
            </a:r>
          </a:p>
          <a:p>
            <a:pPr marL="228600" indent="-228600">
              <a:buAutoNum type="arabicParenR" startAt="3"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3) </a:t>
            </a:r>
          </a:p>
          <a:p>
            <a:pPr marL="228600" indent="-228600">
              <a:buAutoNum type="arabicParenR" startAt="2"/>
            </a:pPr>
            <a:endParaRPr lang="en-US" baseline="0" dirty="0" smtClean="0"/>
          </a:p>
          <a:p>
            <a:pPr marL="228600" indent="-228600">
              <a:buAutoNum type="arabicParenR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B45435-00F5-45F8-BD9D-C49212B273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3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76A685-973A-454F-858D-87F016AD2F80}" type="datetime1">
              <a:rPr lang="en-US" altLang="ko-KR" smtClean="0"/>
              <a:t>4/26/2017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360000">
              <a:buFont typeface="Wingdings" panose="05000000000000000000" pitchFamily="2" charset="2"/>
              <a:buChar char="l"/>
              <a:defRPr sz="3000"/>
            </a:lvl1pPr>
            <a:lvl2pPr marL="685800" indent="-360000">
              <a:buFont typeface="Wingdings" panose="05000000000000000000" pitchFamily="2" charset="2"/>
              <a:buChar char="Ø"/>
              <a:defRPr sz="2800"/>
            </a:lvl2pPr>
            <a:lvl3pPr marL="1143000" indent="-432000">
              <a:buFont typeface="Wingdings" panose="05000000000000000000" pitchFamily="2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1840" y="6561834"/>
            <a:ext cx="589856" cy="365125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E35EC6-F145-4FFC-92A9-7AB97ABAE7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0DD82D45-2327-4D4A-8F00-B7F1DA97CFBF}" type="datetime1">
              <a:rPr lang="en-US" altLang="ko-KR" smtClean="0"/>
              <a:t>4/26/2017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4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60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24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5" r:id="rId11"/>
    <p:sldLayoutId id="2147483667" r:id="rId12"/>
    <p:sldLayoutId id="214748366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84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Lecture </a:t>
            </a:r>
            <a:r>
              <a:rPr kumimoji="1" lang="en-US" altLang="ko-KR" dirty="0" smtClean="0"/>
              <a:t>7-2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Direct Mapped Caches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Courtesy 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>
                <a:latin typeface="+mn-lt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>
                <a:latin typeface="+mn-lt"/>
                <a:ea typeface="+mn-ea"/>
              </a:rPr>
              <a:t>Kyoungwoo</a:t>
            </a:r>
            <a:r>
              <a:rPr lang="en-US" altLang="ko-KR" dirty="0">
                <a:latin typeface="+mn-lt"/>
                <a:ea typeface="+mn-ea"/>
              </a:rPr>
              <a:t> Lee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Computer </a:t>
            </a:r>
            <a:r>
              <a:rPr lang="en-US" altLang="ko-KR" dirty="0" smtClean="0">
                <a:latin typeface="+mn-lt"/>
                <a:ea typeface="+mn-ea"/>
              </a:rPr>
              <a:t>Architecture-Module3</a:t>
            </a:r>
            <a:endParaRPr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83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8853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8-blocks, 1 word/block, direct mapped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Initial </a:t>
            </a:r>
            <a:r>
              <a:rPr lang="en-US" altLang="ko-KR" dirty="0" smtClean="0"/>
              <a:t>state</a:t>
            </a:r>
            <a:endParaRPr lang="en-AU" altLang="ko-KR" dirty="0">
              <a:ea typeface="굴림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Cache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451098" y="2352675"/>
          <a:ext cx="6096000" cy="4114800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73256"/>
              </p:ext>
            </p:extLst>
          </p:nvPr>
        </p:nvGraphicFramePr>
        <p:xfrm>
          <a:off x="7737228" y="956459"/>
          <a:ext cx="4290648" cy="561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62"/>
                <a:gridCol w="1072662"/>
                <a:gridCol w="1072662"/>
                <a:gridCol w="1072662"/>
              </a:tblGrid>
              <a:tr h="552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Decimal 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Binary</a:t>
                      </a:r>
                      <a:r>
                        <a:rPr lang="en-US" altLang="ko-KR" baseline="0" dirty="0" smtClean="0"/>
                        <a:t> 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Hit or 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Cache Block</a:t>
                      </a:r>
                      <a:endParaRPr lang="ko-KR" altLang="en-US" dirty="0"/>
                    </a:p>
                  </a:txBody>
                  <a:tcPr/>
                </a:tc>
              </a:tr>
              <a:tr h="552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10110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110</a:t>
                      </a:r>
                      <a:endParaRPr lang="ko-KR" altLang="en-US" sz="2400" dirty="0"/>
                    </a:p>
                  </a:txBody>
                  <a:tcPr/>
                </a:tc>
              </a:tr>
              <a:tr h="552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26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11010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010</a:t>
                      </a:r>
                      <a:endParaRPr lang="ko-KR" altLang="en-US" sz="2400" dirty="0"/>
                    </a:p>
                  </a:txBody>
                  <a:tcPr/>
                </a:tc>
              </a:tr>
              <a:tr h="552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10110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110</a:t>
                      </a:r>
                      <a:endParaRPr lang="ko-KR" altLang="en-US" sz="2400" dirty="0"/>
                    </a:p>
                  </a:txBody>
                  <a:tcPr/>
                </a:tc>
              </a:tr>
              <a:tr h="552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26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11010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010</a:t>
                      </a:r>
                      <a:endParaRPr lang="ko-KR" altLang="en-US" sz="2400" dirty="0"/>
                    </a:p>
                  </a:txBody>
                  <a:tcPr/>
                </a:tc>
              </a:tr>
              <a:tr h="552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16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10000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000</a:t>
                      </a:r>
                      <a:endParaRPr lang="ko-KR" altLang="en-US" sz="2400" dirty="0"/>
                    </a:p>
                  </a:txBody>
                  <a:tcPr/>
                </a:tc>
              </a:tr>
              <a:tr h="552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00011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011</a:t>
                      </a:r>
                      <a:endParaRPr lang="ko-KR" altLang="en-US" sz="2400" dirty="0"/>
                    </a:p>
                  </a:txBody>
                  <a:tcPr/>
                </a:tc>
              </a:tr>
              <a:tr h="552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16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10000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000</a:t>
                      </a:r>
                      <a:endParaRPr lang="ko-KR" altLang="en-US" sz="2400" dirty="0"/>
                    </a:p>
                  </a:txBody>
                  <a:tcPr/>
                </a:tc>
              </a:tr>
              <a:tr h="552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10010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010</a:t>
                      </a:r>
                      <a:endParaRPr lang="ko-KR" altLang="en-US" sz="2400" dirty="0"/>
                    </a:p>
                  </a:txBody>
                  <a:tcPr/>
                </a:tc>
              </a:tr>
              <a:tr h="552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16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10000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000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38593"/>
              </p:ext>
            </p:extLst>
          </p:nvPr>
        </p:nvGraphicFramePr>
        <p:xfrm>
          <a:off x="9882552" y="965554"/>
          <a:ext cx="1072662" cy="561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62"/>
              </a:tblGrid>
              <a:tr h="62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Hit</a:t>
                      </a:r>
                      <a:r>
                        <a:rPr lang="en-US" altLang="ko-KR" sz="1800" baseline="0" dirty="0" smtClean="0"/>
                        <a:t> or Miss</a:t>
                      </a:r>
                      <a:endParaRPr lang="ko-KR" altLang="en-US" sz="1800" dirty="0"/>
                    </a:p>
                  </a:txBody>
                  <a:tcPr/>
                </a:tc>
              </a:tr>
              <a:tr h="553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Miss</a:t>
                      </a:r>
                      <a:endParaRPr lang="ko-KR" altLang="en-US" sz="2400" dirty="0"/>
                    </a:p>
                  </a:txBody>
                  <a:tcPr/>
                </a:tc>
              </a:tr>
              <a:tr h="553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Miss</a:t>
                      </a:r>
                      <a:endParaRPr lang="ko-KR" altLang="en-US" sz="2400" dirty="0"/>
                    </a:p>
                  </a:txBody>
                  <a:tcPr/>
                </a:tc>
              </a:tr>
              <a:tr h="553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Hit</a:t>
                      </a:r>
                      <a:endParaRPr lang="ko-KR" altLang="en-US" sz="2400" dirty="0"/>
                    </a:p>
                  </a:txBody>
                  <a:tcPr/>
                </a:tc>
              </a:tr>
              <a:tr h="553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Hit</a:t>
                      </a:r>
                      <a:endParaRPr lang="ko-KR" altLang="en-US" sz="2400" dirty="0"/>
                    </a:p>
                  </a:txBody>
                  <a:tcPr/>
                </a:tc>
              </a:tr>
              <a:tr h="553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Miss</a:t>
                      </a:r>
                      <a:endParaRPr lang="ko-KR" altLang="en-US" sz="2400" dirty="0"/>
                    </a:p>
                  </a:txBody>
                  <a:tcPr/>
                </a:tc>
              </a:tr>
              <a:tr h="553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Miss</a:t>
                      </a:r>
                      <a:endParaRPr lang="ko-KR" altLang="en-US" sz="2400" dirty="0"/>
                    </a:p>
                  </a:txBody>
                  <a:tcPr/>
                </a:tc>
              </a:tr>
              <a:tr h="553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Hit</a:t>
                      </a:r>
                      <a:endParaRPr lang="ko-KR" altLang="en-US" sz="2400" dirty="0"/>
                    </a:p>
                  </a:txBody>
                  <a:tcPr/>
                </a:tc>
              </a:tr>
              <a:tr h="553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Miss</a:t>
                      </a:r>
                      <a:endParaRPr lang="ko-KR" altLang="en-US" sz="2400" dirty="0"/>
                    </a:p>
                  </a:txBody>
                  <a:tcPr/>
                </a:tc>
              </a:tr>
              <a:tr h="553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Hit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0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Cache Example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524000" y="2455769"/>
          <a:ext cx="6096000" cy="4114800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1547813" y="1320800"/>
          <a:ext cx="6072187" cy="731520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6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Cache Example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535906" y="2455769"/>
          <a:ext cx="6096000" cy="4114800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1547813" y="1320800"/>
          <a:ext cx="6072187" cy="731520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Cache Example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547813" y="2455769"/>
          <a:ext cx="6096000" cy="4114800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1547813" y="1079158"/>
          <a:ext cx="6072187" cy="1097280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4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Cache Example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535906" y="2455769"/>
          <a:ext cx="6096000" cy="4114800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1535906" y="896278"/>
          <a:ext cx="6072187" cy="1463040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9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Cache Example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547813" y="2455769"/>
          <a:ext cx="6096000" cy="4114800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1547813" y="1320800"/>
          <a:ext cx="6072187" cy="731520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98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Mapped Cache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Cache Block (line): the cache data that has in its own cache tag</a:t>
            </a:r>
          </a:p>
          <a:p>
            <a:r>
              <a:rPr lang="en-US" u="sng" dirty="0" smtClean="0"/>
              <a:t>A 1Kbyte direct mapped cache with 1 word blocks for MIPS</a:t>
            </a:r>
          </a:p>
          <a:p>
            <a:pPr lvl="1"/>
            <a:r>
              <a:rPr lang="en-US" dirty="0" smtClean="0"/>
              <a:t>1 word = 4 Bytes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그룹 6"/>
          <p:cNvGrpSpPr/>
          <p:nvPr/>
        </p:nvGrpSpPr>
        <p:grpSpPr>
          <a:xfrm>
            <a:off x="338890" y="2489863"/>
            <a:ext cx="11514220" cy="4132388"/>
            <a:chOff x="2568575" y="2086137"/>
            <a:chExt cx="7112001" cy="3699370"/>
          </a:xfrm>
        </p:grpSpPr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6610351" y="4127500"/>
              <a:ext cx="2524125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6594475" y="2509839"/>
              <a:ext cx="120162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Cache Index</a:t>
              </a: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9120189" y="3694114"/>
              <a:ext cx="22773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0</a:t>
              </a: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9120189" y="4078477"/>
              <a:ext cx="22773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1</a:t>
              </a:r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6610351" y="4576763"/>
              <a:ext cx="2524125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6610351" y="5029200"/>
              <a:ext cx="2524125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7990514" y="4552809"/>
              <a:ext cx="17426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:</a:t>
              </a:r>
            </a:p>
          </p:txBody>
        </p:sp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7370764" y="5316539"/>
              <a:ext cx="1178452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 Cache Data</a:t>
              </a:r>
            </a:p>
          </p:txBody>
        </p:sp>
        <p:sp>
          <p:nvSpPr>
            <p:cNvPr id="43024" name="Rectangle 16"/>
            <p:cNvSpPr>
              <a:spLocks noChangeArrowheads="1"/>
            </p:cNvSpPr>
            <p:nvPr/>
          </p:nvSpPr>
          <p:spPr bwMode="auto">
            <a:xfrm>
              <a:off x="8448676" y="3657601"/>
              <a:ext cx="67970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Byte 0</a:t>
              </a:r>
            </a:p>
          </p:txBody>
        </p:sp>
        <p:sp>
          <p:nvSpPr>
            <p:cNvPr id="43025" name="Rectangle 17"/>
            <p:cNvSpPr>
              <a:spLocks noChangeArrowheads="1"/>
            </p:cNvSpPr>
            <p:nvPr/>
          </p:nvSpPr>
          <p:spPr bwMode="auto">
            <a:xfrm>
              <a:off x="2595564" y="2538414"/>
              <a:ext cx="6662737" cy="466068"/>
            </a:xfrm>
            <a:prstGeom prst="rect">
              <a:avLst/>
            </a:prstGeom>
            <a:noFill/>
            <a:ln w="254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8859838" y="3319457"/>
              <a:ext cx="0" cy="32068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H="1">
              <a:off x="6496051" y="2522539"/>
              <a:ext cx="0" cy="481943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9051926" y="2086137"/>
              <a:ext cx="22773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0</a:t>
              </a:r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7959726" y="2086137"/>
              <a:ext cx="22773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1</a:t>
              </a:r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2568576" y="2086137"/>
              <a:ext cx="340604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31</a:t>
              </a:r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3416300" y="3687764"/>
              <a:ext cx="2908300" cy="1552575"/>
            </a:xfrm>
            <a:prstGeom prst="rect">
              <a:avLst/>
            </a:prstGeom>
            <a:noFill/>
            <a:ln w="254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H="1">
              <a:off x="3403600" y="4127500"/>
              <a:ext cx="2933700" cy="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flipH="1">
              <a:off x="3403600" y="4576763"/>
              <a:ext cx="2933700" cy="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H="1">
              <a:off x="3403600" y="5029200"/>
              <a:ext cx="2933700" cy="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4751388" y="4560232"/>
              <a:ext cx="17426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:</a:t>
              </a:r>
            </a:p>
          </p:txBody>
        </p:sp>
        <p:sp>
          <p:nvSpPr>
            <p:cNvPr id="43038" name="Rectangle 30"/>
            <p:cNvSpPr>
              <a:spLocks noChangeArrowheads="1"/>
            </p:cNvSpPr>
            <p:nvPr/>
          </p:nvSpPr>
          <p:spPr bwMode="auto">
            <a:xfrm>
              <a:off x="3798889" y="2509839"/>
              <a:ext cx="1010406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Cache Tag</a:t>
              </a:r>
            </a:p>
          </p:txBody>
        </p:sp>
        <p:sp>
          <p:nvSpPr>
            <p:cNvPr id="43039" name="Rectangle 31"/>
            <p:cNvSpPr>
              <a:spLocks noChangeArrowheads="1"/>
            </p:cNvSpPr>
            <p:nvPr/>
          </p:nvSpPr>
          <p:spPr bwMode="auto">
            <a:xfrm>
              <a:off x="4925651" y="2967505"/>
              <a:ext cx="863392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chemeClr val="tx2"/>
                  </a:solidFill>
                  <a:latin typeface="+mj-lt"/>
                </a:rPr>
                <a:t>Ex: </a:t>
              </a:r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0x50</a:t>
              </a:r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>
              <a:off x="9271001" y="4013200"/>
              <a:ext cx="40957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41" name="Rectangle 33"/>
            <p:cNvSpPr>
              <a:spLocks noChangeArrowheads="1"/>
            </p:cNvSpPr>
            <p:nvPr/>
          </p:nvSpPr>
          <p:spPr bwMode="auto">
            <a:xfrm>
              <a:off x="6732589" y="2943327"/>
              <a:ext cx="863392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Ex: 0x01</a:t>
              </a:r>
            </a:p>
          </p:txBody>
        </p: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4603751" y="4143865"/>
              <a:ext cx="549522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0x50</a:t>
              </a:r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4838700" y="2840038"/>
              <a:ext cx="0" cy="8112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44" name="Rectangle 36"/>
            <p:cNvSpPr>
              <a:spLocks noChangeArrowheads="1"/>
            </p:cNvSpPr>
            <p:nvPr/>
          </p:nvSpPr>
          <p:spPr bwMode="auto">
            <a:xfrm>
              <a:off x="2568575" y="3180158"/>
              <a:ext cx="848066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Valid Bit</a:t>
              </a:r>
            </a:p>
          </p:txBody>
        </p:sp>
        <p:sp>
          <p:nvSpPr>
            <p:cNvPr id="43045" name="Rectangle 37"/>
            <p:cNvSpPr>
              <a:spLocks noChangeArrowheads="1"/>
            </p:cNvSpPr>
            <p:nvPr/>
          </p:nvSpPr>
          <p:spPr bwMode="auto">
            <a:xfrm>
              <a:off x="2868613" y="3687764"/>
              <a:ext cx="247650" cy="1552575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flipH="1">
              <a:off x="2855913" y="3900488"/>
              <a:ext cx="27305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flipH="1">
              <a:off x="2855913" y="4127500"/>
              <a:ext cx="27305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H="1">
              <a:off x="2855913" y="4351338"/>
              <a:ext cx="27305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H="1">
              <a:off x="2855913" y="4576763"/>
              <a:ext cx="27305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flipH="1">
              <a:off x="2855913" y="5029200"/>
              <a:ext cx="27305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51" name="Rectangle 43"/>
            <p:cNvSpPr>
              <a:spLocks noChangeArrowheads="1"/>
            </p:cNvSpPr>
            <p:nvPr/>
          </p:nvSpPr>
          <p:spPr bwMode="auto">
            <a:xfrm>
              <a:off x="2909888" y="4560232"/>
              <a:ext cx="17426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:</a:t>
              </a:r>
            </a:p>
          </p:txBody>
        </p:sp>
        <p:sp>
          <p:nvSpPr>
            <p:cNvPr id="43052" name="Rectangle 44"/>
            <p:cNvSpPr>
              <a:spLocks noChangeArrowheads="1"/>
            </p:cNvSpPr>
            <p:nvPr/>
          </p:nvSpPr>
          <p:spPr bwMode="auto">
            <a:xfrm>
              <a:off x="9120189" y="4884476"/>
              <a:ext cx="453479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255</a:t>
              </a:r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>
              <a:off x="8450263" y="3675064"/>
              <a:ext cx="0" cy="225425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7754939" y="3659189"/>
              <a:ext cx="67970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Byte 1</a:t>
              </a:r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>
              <a:off x="7770813" y="3675063"/>
              <a:ext cx="6350" cy="23495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56" name="Rectangle 48"/>
            <p:cNvSpPr>
              <a:spLocks noChangeArrowheads="1"/>
            </p:cNvSpPr>
            <p:nvPr/>
          </p:nvSpPr>
          <p:spPr bwMode="auto">
            <a:xfrm>
              <a:off x="6629401" y="3646489"/>
              <a:ext cx="67970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Byte 3</a:t>
              </a:r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>
              <a:off x="7292975" y="3675064"/>
              <a:ext cx="0" cy="225425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58" name="Rectangle 50"/>
            <p:cNvSpPr>
              <a:spLocks noChangeArrowheads="1"/>
            </p:cNvSpPr>
            <p:nvPr/>
          </p:nvSpPr>
          <p:spPr bwMode="auto">
            <a:xfrm rot="16200000">
              <a:off x="7381016" y="3758590"/>
              <a:ext cx="252566" cy="32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:</a:t>
              </a:r>
            </a:p>
          </p:txBody>
        </p:sp>
        <p:sp>
          <p:nvSpPr>
            <p:cNvPr id="43059" name="Rectangle 51"/>
            <p:cNvSpPr>
              <a:spLocks noChangeArrowheads="1"/>
            </p:cNvSpPr>
            <p:nvPr/>
          </p:nvSpPr>
          <p:spPr bwMode="auto">
            <a:xfrm>
              <a:off x="8450264" y="4111814"/>
              <a:ext cx="67970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Byte 0</a:t>
              </a:r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>
              <a:off x="8450263" y="3900488"/>
              <a:ext cx="11112" cy="132715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7766051" y="4122926"/>
              <a:ext cx="67970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Byte 1</a:t>
              </a:r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>
              <a:off x="7770814" y="3900489"/>
              <a:ext cx="3175" cy="13731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63" name="Rectangle 55"/>
            <p:cNvSpPr>
              <a:spLocks noChangeArrowheads="1"/>
            </p:cNvSpPr>
            <p:nvPr/>
          </p:nvSpPr>
          <p:spPr bwMode="auto">
            <a:xfrm>
              <a:off x="6616701" y="4110226"/>
              <a:ext cx="67970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Byte 3</a:t>
              </a:r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>
              <a:off x="7292975" y="3900489"/>
              <a:ext cx="0" cy="1349375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65" name="Rectangle 57"/>
            <p:cNvSpPr>
              <a:spLocks noChangeArrowheads="1"/>
            </p:cNvSpPr>
            <p:nvPr/>
          </p:nvSpPr>
          <p:spPr bwMode="auto">
            <a:xfrm rot="16200000">
              <a:off x="7374723" y="4203837"/>
              <a:ext cx="252566" cy="32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:</a:t>
              </a:r>
            </a:p>
          </p:txBody>
        </p:sp>
        <p:sp>
          <p:nvSpPr>
            <p:cNvPr id="43066" name="Rectangle 58"/>
            <p:cNvSpPr>
              <a:spLocks noChangeArrowheads="1"/>
            </p:cNvSpPr>
            <p:nvPr/>
          </p:nvSpPr>
          <p:spPr bwMode="auto">
            <a:xfrm rot="16200000">
              <a:off x="7920755" y="4974573"/>
              <a:ext cx="252566" cy="32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:</a:t>
              </a:r>
            </a:p>
          </p:txBody>
        </p:sp>
        <p:sp>
          <p:nvSpPr>
            <p:cNvPr id="43067" name="Rectangle 59"/>
            <p:cNvSpPr>
              <a:spLocks noChangeArrowheads="1"/>
            </p:cNvSpPr>
            <p:nvPr/>
          </p:nvSpPr>
          <p:spPr bwMode="auto">
            <a:xfrm>
              <a:off x="4348164" y="5316539"/>
              <a:ext cx="106090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 Cache Tag</a:t>
              </a:r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>
              <a:off x="7974013" y="2525712"/>
              <a:ext cx="0" cy="490811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69" name="Rectangle 61"/>
            <p:cNvSpPr>
              <a:spLocks noChangeArrowheads="1"/>
            </p:cNvSpPr>
            <p:nvPr/>
          </p:nvSpPr>
          <p:spPr bwMode="auto">
            <a:xfrm>
              <a:off x="8099425" y="2509839"/>
              <a:ext cx="1107439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Byte Select</a:t>
              </a:r>
            </a:p>
          </p:txBody>
        </p:sp>
        <p:sp>
          <p:nvSpPr>
            <p:cNvPr id="43070" name="Rectangle 62"/>
            <p:cNvSpPr>
              <a:spLocks noChangeArrowheads="1"/>
            </p:cNvSpPr>
            <p:nvPr/>
          </p:nvSpPr>
          <p:spPr bwMode="auto">
            <a:xfrm>
              <a:off x="8164514" y="2945674"/>
              <a:ext cx="863392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Ex: 0x00</a:t>
              </a: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6526214" y="2086137"/>
              <a:ext cx="22773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9</a:t>
              </a:r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>
              <a:off x="7154863" y="3500959"/>
              <a:ext cx="25257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9680575" y="3500958"/>
              <a:ext cx="0" cy="51224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flipV="1">
              <a:off x="7154863" y="3339033"/>
              <a:ext cx="0" cy="16192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43075" name="Rectangle 67"/>
            <p:cNvSpPr>
              <a:spLocks noChangeArrowheads="1"/>
            </p:cNvSpPr>
            <p:nvPr/>
          </p:nvSpPr>
          <p:spPr bwMode="auto">
            <a:xfrm>
              <a:off x="6623051" y="3687764"/>
              <a:ext cx="2498725" cy="1552575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7711716" y="2086137"/>
              <a:ext cx="22773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2</a:t>
              </a: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6172201" y="2086137"/>
              <a:ext cx="340604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071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Mapped Cache 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12821" y="925104"/>
            <a:ext cx="11566358" cy="5001419"/>
          </a:xfrm>
        </p:spPr>
        <p:txBody>
          <a:bodyPr/>
          <a:lstStyle/>
          <a:p>
            <a:r>
              <a:rPr lang="en-US" dirty="0" smtClean="0"/>
              <a:t>Cache Block (line): the cache data that has in its own cache tag</a:t>
            </a:r>
          </a:p>
          <a:p>
            <a:r>
              <a:rPr lang="en-US" dirty="0" smtClean="0"/>
              <a:t>In order to take advantage of  </a:t>
            </a:r>
            <a:r>
              <a:rPr lang="en-US" dirty="0" smtClean="0">
                <a:solidFill>
                  <a:srgbClr val="FF0000"/>
                </a:solidFill>
              </a:rPr>
              <a:t>Spatial Locality</a:t>
            </a:r>
            <a:r>
              <a:rPr lang="en-US" dirty="0" smtClean="0"/>
              <a:t>: </a:t>
            </a: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the block </a:t>
            </a:r>
            <a:r>
              <a:rPr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endParaRPr lang="en-US" dirty="0" smtClean="0"/>
          </a:p>
          <a:p>
            <a:r>
              <a:rPr lang="en-US" u="sng" dirty="0" smtClean="0"/>
              <a:t>A 1Kbyte direct mapped cache with 32 byte blocks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39" name="그룹 138"/>
          <p:cNvGrpSpPr/>
          <p:nvPr/>
        </p:nvGrpSpPr>
        <p:grpSpPr>
          <a:xfrm>
            <a:off x="338890" y="2489863"/>
            <a:ext cx="11514220" cy="4132388"/>
            <a:chOff x="2568575" y="2086137"/>
            <a:chExt cx="7112001" cy="3699370"/>
          </a:xfrm>
        </p:grpSpPr>
        <p:sp>
          <p:nvSpPr>
            <p:cNvPr id="140" name="Line 5"/>
            <p:cNvSpPr>
              <a:spLocks noChangeShapeType="1"/>
            </p:cNvSpPr>
            <p:nvPr/>
          </p:nvSpPr>
          <p:spPr bwMode="auto">
            <a:xfrm>
              <a:off x="6610351" y="4127500"/>
              <a:ext cx="2524125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41" name="Rectangle 7"/>
            <p:cNvSpPr>
              <a:spLocks noChangeArrowheads="1"/>
            </p:cNvSpPr>
            <p:nvPr/>
          </p:nvSpPr>
          <p:spPr bwMode="auto">
            <a:xfrm>
              <a:off x="6488742" y="2511857"/>
              <a:ext cx="120162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Cache Index</a:t>
              </a:r>
            </a:p>
          </p:txBody>
        </p:sp>
        <p:sp>
          <p:nvSpPr>
            <p:cNvPr id="142" name="Rectangle 8"/>
            <p:cNvSpPr>
              <a:spLocks noChangeArrowheads="1"/>
            </p:cNvSpPr>
            <p:nvPr/>
          </p:nvSpPr>
          <p:spPr bwMode="auto">
            <a:xfrm>
              <a:off x="9120189" y="3694114"/>
              <a:ext cx="22773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0</a:t>
              </a:r>
            </a:p>
          </p:txBody>
        </p:sp>
        <p:sp>
          <p:nvSpPr>
            <p:cNvPr id="143" name="Rectangle 9"/>
            <p:cNvSpPr>
              <a:spLocks noChangeArrowheads="1"/>
            </p:cNvSpPr>
            <p:nvPr/>
          </p:nvSpPr>
          <p:spPr bwMode="auto">
            <a:xfrm>
              <a:off x="9120189" y="4078477"/>
              <a:ext cx="22773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1</a:t>
              </a:r>
            </a:p>
          </p:txBody>
        </p:sp>
        <p:sp>
          <p:nvSpPr>
            <p:cNvPr id="144" name="Line 12"/>
            <p:cNvSpPr>
              <a:spLocks noChangeShapeType="1"/>
            </p:cNvSpPr>
            <p:nvPr/>
          </p:nvSpPr>
          <p:spPr bwMode="auto">
            <a:xfrm>
              <a:off x="6610351" y="4576763"/>
              <a:ext cx="2524125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45" name="Line 13"/>
            <p:cNvSpPr>
              <a:spLocks noChangeShapeType="1"/>
            </p:cNvSpPr>
            <p:nvPr/>
          </p:nvSpPr>
          <p:spPr bwMode="auto">
            <a:xfrm>
              <a:off x="6610351" y="5029200"/>
              <a:ext cx="2524125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46" name="Rectangle 14"/>
            <p:cNvSpPr>
              <a:spLocks noChangeArrowheads="1"/>
            </p:cNvSpPr>
            <p:nvPr/>
          </p:nvSpPr>
          <p:spPr bwMode="auto">
            <a:xfrm>
              <a:off x="7990514" y="4552809"/>
              <a:ext cx="17426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:</a:t>
              </a:r>
            </a:p>
          </p:txBody>
        </p:sp>
        <p:sp>
          <p:nvSpPr>
            <p:cNvPr id="147" name="Rectangle 15"/>
            <p:cNvSpPr>
              <a:spLocks noChangeArrowheads="1"/>
            </p:cNvSpPr>
            <p:nvPr/>
          </p:nvSpPr>
          <p:spPr bwMode="auto">
            <a:xfrm>
              <a:off x="7370764" y="5316539"/>
              <a:ext cx="1178452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 Cache Data</a:t>
              </a:r>
            </a:p>
          </p:txBody>
        </p:sp>
        <p:sp>
          <p:nvSpPr>
            <p:cNvPr id="148" name="Rectangle 16"/>
            <p:cNvSpPr>
              <a:spLocks noChangeArrowheads="1"/>
            </p:cNvSpPr>
            <p:nvPr/>
          </p:nvSpPr>
          <p:spPr bwMode="auto">
            <a:xfrm>
              <a:off x="8448676" y="3657601"/>
              <a:ext cx="67970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Byte 0</a:t>
              </a:r>
            </a:p>
          </p:txBody>
        </p:sp>
        <p:sp>
          <p:nvSpPr>
            <p:cNvPr id="149" name="Rectangle 17"/>
            <p:cNvSpPr>
              <a:spLocks noChangeArrowheads="1"/>
            </p:cNvSpPr>
            <p:nvPr/>
          </p:nvSpPr>
          <p:spPr bwMode="auto">
            <a:xfrm>
              <a:off x="2595564" y="2538414"/>
              <a:ext cx="6662737" cy="466068"/>
            </a:xfrm>
            <a:prstGeom prst="rect">
              <a:avLst/>
            </a:prstGeom>
            <a:noFill/>
            <a:ln w="254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50" name="Line 18"/>
            <p:cNvSpPr>
              <a:spLocks noChangeShapeType="1"/>
            </p:cNvSpPr>
            <p:nvPr/>
          </p:nvSpPr>
          <p:spPr bwMode="auto">
            <a:xfrm>
              <a:off x="8859838" y="3319457"/>
              <a:ext cx="0" cy="32068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51" name="Line 19"/>
            <p:cNvSpPr>
              <a:spLocks noChangeShapeType="1"/>
            </p:cNvSpPr>
            <p:nvPr/>
          </p:nvSpPr>
          <p:spPr bwMode="auto">
            <a:xfrm flipH="1">
              <a:off x="6496051" y="2522539"/>
              <a:ext cx="0" cy="481943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52" name="Rectangle 20"/>
            <p:cNvSpPr>
              <a:spLocks noChangeArrowheads="1"/>
            </p:cNvSpPr>
            <p:nvPr/>
          </p:nvSpPr>
          <p:spPr bwMode="auto">
            <a:xfrm>
              <a:off x="9051926" y="2086137"/>
              <a:ext cx="22773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0</a:t>
              </a:r>
            </a:p>
          </p:txBody>
        </p:sp>
        <p:sp>
          <p:nvSpPr>
            <p:cNvPr id="153" name="Rectangle 21"/>
            <p:cNvSpPr>
              <a:spLocks noChangeArrowheads="1"/>
            </p:cNvSpPr>
            <p:nvPr/>
          </p:nvSpPr>
          <p:spPr bwMode="auto">
            <a:xfrm>
              <a:off x="7631204" y="2123920"/>
              <a:ext cx="22773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chemeClr val="tx2"/>
                  </a:solidFill>
                  <a:latin typeface="+mj-lt"/>
                </a:rPr>
                <a:t>4</a:t>
              </a:r>
              <a:endParaRPr lang="en-US" sz="28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54" name="Rectangle 22"/>
            <p:cNvSpPr>
              <a:spLocks noChangeArrowheads="1"/>
            </p:cNvSpPr>
            <p:nvPr/>
          </p:nvSpPr>
          <p:spPr bwMode="auto">
            <a:xfrm>
              <a:off x="2568576" y="2086137"/>
              <a:ext cx="340604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31</a:t>
              </a:r>
            </a:p>
          </p:txBody>
        </p:sp>
        <p:sp>
          <p:nvSpPr>
            <p:cNvPr id="155" name="Rectangle 23"/>
            <p:cNvSpPr>
              <a:spLocks noChangeArrowheads="1"/>
            </p:cNvSpPr>
            <p:nvPr/>
          </p:nvSpPr>
          <p:spPr bwMode="auto">
            <a:xfrm>
              <a:off x="3416300" y="3687764"/>
              <a:ext cx="2908300" cy="1552575"/>
            </a:xfrm>
            <a:prstGeom prst="rect">
              <a:avLst/>
            </a:prstGeom>
            <a:noFill/>
            <a:ln w="254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56" name="Line 25"/>
            <p:cNvSpPr>
              <a:spLocks noChangeShapeType="1"/>
            </p:cNvSpPr>
            <p:nvPr/>
          </p:nvSpPr>
          <p:spPr bwMode="auto">
            <a:xfrm flipH="1">
              <a:off x="3403600" y="4127500"/>
              <a:ext cx="2933700" cy="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57" name="Line 27"/>
            <p:cNvSpPr>
              <a:spLocks noChangeShapeType="1"/>
            </p:cNvSpPr>
            <p:nvPr/>
          </p:nvSpPr>
          <p:spPr bwMode="auto">
            <a:xfrm flipH="1">
              <a:off x="3403600" y="4576763"/>
              <a:ext cx="2933700" cy="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58" name="Line 28"/>
            <p:cNvSpPr>
              <a:spLocks noChangeShapeType="1"/>
            </p:cNvSpPr>
            <p:nvPr/>
          </p:nvSpPr>
          <p:spPr bwMode="auto">
            <a:xfrm flipH="1">
              <a:off x="3403600" y="5029200"/>
              <a:ext cx="2933700" cy="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59" name="Rectangle 29"/>
            <p:cNvSpPr>
              <a:spLocks noChangeArrowheads="1"/>
            </p:cNvSpPr>
            <p:nvPr/>
          </p:nvSpPr>
          <p:spPr bwMode="auto">
            <a:xfrm>
              <a:off x="4751388" y="4560232"/>
              <a:ext cx="17426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:</a:t>
              </a:r>
            </a:p>
          </p:txBody>
        </p:sp>
        <p:sp>
          <p:nvSpPr>
            <p:cNvPr id="160" name="Rectangle 30"/>
            <p:cNvSpPr>
              <a:spLocks noChangeArrowheads="1"/>
            </p:cNvSpPr>
            <p:nvPr/>
          </p:nvSpPr>
          <p:spPr bwMode="auto">
            <a:xfrm>
              <a:off x="3798889" y="2509839"/>
              <a:ext cx="1010406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Cache Tag</a:t>
              </a:r>
            </a:p>
          </p:txBody>
        </p:sp>
        <p:sp>
          <p:nvSpPr>
            <p:cNvPr id="161" name="Rectangle 31"/>
            <p:cNvSpPr>
              <a:spLocks noChangeArrowheads="1"/>
            </p:cNvSpPr>
            <p:nvPr/>
          </p:nvSpPr>
          <p:spPr bwMode="auto">
            <a:xfrm>
              <a:off x="4888163" y="2960526"/>
              <a:ext cx="863392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chemeClr val="tx2"/>
                  </a:solidFill>
                  <a:latin typeface="+mj-lt"/>
                </a:rPr>
                <a:t>Ex: </a:t>
              </a:r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0x50</a:t>
              </a:r>
            </a:p>
          </p:txBody>
        </p:sp>
        <p:sp>
          <p:nvSpPr>
            <p:cNvPr id="162" name="Line 32"/>
            <p:cNvSpPr>
              <a:spLocks noChangeShapeType="1"/>
            </p:cNvSpPr>
            <p:nvPr/>
          </p:nvSpPr>
          <p:spPr bwMode="auto">
            <a:xfrm>
              <a:off x="9271001" y="4013200"/>
              <a:ext cx="40957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63" name="Rectangle 33"/>
            <p:cNvSpPr>
              <a:spLocks noChangeArrowheads="1"/>
            </p:cNvSpPr>
            <p:nvPr/>
          </p:nvSpPr>
          <p:spPr bwMode="auto">
            <a:xfrm>
              <a:off x="6732589" y="2943327"/>
              <a:ext cx="863392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Ex: 0x01</a:t>
              </a:r>
            </a:p>
          </p:txBody>
        </p:sp>
        <p:sp>
          <p:nvSpPr>
            <p:cNvPr id="164" name="Rectangle 34"/>
            <p:cNvSpPr>
              <a:spLocks noChangeArrowheads="1"/>
            </p:cNvSpPr>
            <p:nvPr/>
          </p:nvSpPr>
          <p:spPr bwMode="auto">
            <a:xfrm>
              <a:off x="4603751" y="4143865"/>
              <a:ext cx="549522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0x50</a:t>
              </a:r>
            </a:p>
          </p:txBody>
        </p:sp>
        <p:sp>
          <p:nvSpPr>
            <p:cNvPr id="165" name="Line 35"/>
            <p:cNvSpPr>
              <a:spLocks noChangeShapeType="1"/>
            </p:cNvSpPr>
            <p:nvPr/>
          </p:nvSpPr>
          <p:spPr bwMode="auto">
            <a:xfrm>
              <a:off x="4838700" y="2840038"/>
              <a:ext cx="0" cy="8112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66" name="Rectangle 36"/>
            <p:cNvSpPr>
              <a:spLocks noChangeArrowheads="1"/>
            </p:cNvSpPr>
            <p:nvPr/>
          </p:nvSpPr>
          <p:spPr bwMode="auto">
            <a:xfrm>
              <a:off x="2568575" y="3180158"/>
              <a:ext cx="848066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Valid Bit</a:t>
              </a:r>
            </a:p>
          </p:txBody>
        </p:sp>
        <p:sp>
          <p:nvSpPr>
            <p:cNvPr id="167" name="Rectangle 37"/>
            <p:cNvSpPr>
              <a:spLocks noChangeArrowheads="1"/>
            </p:cNvSpPr>
            <p:nvPr/>
          </p:nvSpPr>
          <p:spPr bwMode="auto">
            <a:xfrm>
              <a:off x="2868613" y="3687764"/>
              <a:ext cx="247650" cy="1552575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68" name="Line 38"/>
            <p:cNvSpPr>
              <a:spLocks noChangeShapeType="1"/>
            </p:cNvSpPr>
            <p:nvPr/>
          </p:nvSpPr>
          <p:spPr bwMode="auto">
            <a:xfrm flipH="1">
              <a:off x="2855913" y="3900488"/>
              <a:ext cx="27305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69" name="Line 39"/>
            <p:cNvSpPr>
              <a:spLocks noChangeShapeType="1"/>
            </p:cNvSpPr>
            <p:nvPr/>
          </p:nvSpPr>
          <p:spPr bwMode="auto">
            <a:xfrm flipH="1">
              <a:off x="2855913" y="4127500"/>
              <a:ext cx="27305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70" name="Line 40"/>
            <p:cNvSpPr>
              <a:spLocks noChangeShapeType="1"/>
            </p:cNvSpPr>
            <p:nvPr/>
          </p:nvSpPr>
          <p:spPr bwMode="auto">
            <a:xfrm flipH="1">
              <a:off x="2855913" y="4351338"/>
              <a:ext cx="27305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71" name="Line 41"/>
            <p:cNvSpPr>
              <a:spLocks noChangeShapeType="1"/>
            </p:cNvSpPr>
            <p:nvPr/>
          </p:nvSpPr>
          <p:spPr bwMode="auto">
            <a:xfrm flipH="1">
              <a:off x="2855913" y="4576763"/>
              <a:ext cx="27305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72" name="Line 42"/>
            <p:cNvSpPr>
              <a:spLocks noChangeShapeType="1"/>
            </p:cNvSpPr>
            <p:nvPr/>
          </p:nvSpPr>
          <p:spPr bwMode="auto">
            <a:xfrm flipH="1">
              <a:off x="2855913" y="5029200"/>
              <a:ext cx="27305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73" name="Rectangle 43"/>
            <p:cNvSpPr>
              <a:spLocks noChangeArrowheads="1"/>
            </p:cNvSpPr>
            <p:nvPr/>
          </p:nvSpPr>
          <p:spPr bwMode="auto">
            <a:xfrm>
              <a:off x="2909888" y="4560232"/>
              <a:ext cx="17426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:</a:t>
              </a:r>
            </a:p>
          </p:txBody>
        </p:sp>
        <p:sp>
          <p:nvSpPr>
            <p:cNvPr id="174" name="Rectangle 44"/>
            <p:cNvSpPr>
              <a:spLocks noChangeArrowheads="1"/>
            </p:cNvSpPr>
            <p:nvPr/>
          </p:nvSpPr>
          <p:spPr bwMode="auto">
            <a:xfrm>
              <a:off x="9120189" y="4884476"/>
              <a:ext cx="340604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chemeClr val="tx2"/>
                  </a:solidFill>
                  <a:latin typeface="+mj-lt"/>
                </a:rPr>
                <a:t>31</a:t>
              </a:r>
              <a:endParaRPr lang="en-US" sz="28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75" name="Line 45"/>
            <p:cNvSpPr>
              <a:spLocks noChangeShapeType="1"/>
            </p:cNvSpPr>
            <p:nvPr/>
          </p:nvSpPr>
          <p:spPr bwMode="auto">
            <a:xfrm>
              <a:off x="8450263" y="3675064"/>
              <a:ext cx="0" cy="225425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76" name="Rectangle 46"/>
            <p:cNvSpPr>
              <a:spLocks noChangeArrowheads="1"/>
            </p:cNvSpPr>
            <p:nvPr/>
          </p:nvSpPr>
          <p:spPr bwMode="auto">
            <a:xfrm>
              <a:off x="7754939" y="3659189"/>
              <a:ext cx="67970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Byte 1</a:t>
              </a:r>
            </a:p>
          </p:txBody>
        </p:sp>
        <p:sp>
          <p:nvSpPr>
            <p:cNvPr id="177" name="Line 47"/>
            <p:cNvSpPr>
              <a:spLocks noChangeShapeType="1"/>
            </p:cNvSpPr>
            <p:nvPr/>
          </p:nvSpPr>
          <p:spPr bwMode="auto">
            <a:xfrm>
              <a:off x="7770813" y="3675063"/>
              <a:ext cx="6350" cy="23495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78" name="Rectangle 48"/>
            <p:cNvSpPr>
              <a:spLocks noChangeArrowheads="1"/>
            </p:cNvSpPr>
            <p:nvPr/>
          </p:nvSpPr>
          <p:spPr bwMode="auto">
            <a:xfrm>
              <a:off x="6574008" y="3646489"/>
              <a:ext cx="792578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Byte </a:t>
              </a:r>
              <a:r>
                <a:rPr lang="en-US" sz="2800" dirty="0" smtClean="0">
                  <a:solidFill>
                    <a:schemeClr val="tx2"/>
                  </a:solidFill>
                  <a:latin typeface="+mj-lt"/>
                </a:rPr>
                <a:t>31</a:t>
              </a:r>
              <a:endParaRPr lang="en-US" sz="28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79" name="Line 49"/>
            <p:cNvSpPr>
              <a:spLocks noChangeShapeType="1"/>
            </p:cNvSpPr>
            <p:nvPr/>
          </p:nvSpPr>
          <p:spPr bwMode="auto">
            <a:xfrm>
              <a:off x="7292975" y="3675064"/>
              <a:ext cx="0" cy="225425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80" name="Rectangle 50"/>
            <p:cNvSpPr>
              <a:spLocks noChangeArrowheads="1"/>
            </p:cNvSpPr>
            <p:nvPr/>
          </p:nvSpPr>
          <p:spPr bwMode="auto">
            <a:xfrm rot="16200000">
              <a:off x="7381016" y="3758590"/>
              <a:ext cx="252566" cy="32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:</a:t>
              </a:r>
            </a:p>
          </p:txBody>
        </p:sp>
        <p:sp>
          <p:nvSpPr>
            <p:cNvPr id="181" name="Rectangle 51"/>
            <p:cNvSpPr>
              <a:spLocks noChangeArrowheads="1"/>
            </p:cNvSpPr>
            <p:nvPr/>
          </p:nvSpPr>
          <p:spPr bwMode="auto">
            <a:xfrm>
              <a:off x="8450264" y="4111814"/>
              <a:ext cx="67970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Byte 0</a:t>
              </a:r>
            </a:p>
          </p:txBody>
        </p:sp>
        <p:sp>
          <p:nvSpPr>
            <p:cNvPr id="182" name="Line 52"/>
            <p:cNvSpPr>
              <a:spLocks noChangeShapeType="1"/>
            </p:cNvSpPr>
            <p:nvPr/>
          </p:nvSpPr>
          <p:spPr bwMode="auto">
            <a:xfrm>
              <a:off x="8450263" y="3900488"/>
              <a:ext cx="11112" cy="132715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83" name="Rectangle 53"/>
            <p:cNvSpPr>
              <a:spLocks noChangeArrowheads="1"/>
            </p:cNvSpPr>
            <p:nvPr/>
          </p:nvSpPr>
          <p:spPr bwMode="auto">
            <a:xfrm>
              <a:off x="7766051" y="4122926"/>
              <a:ext cx="67970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Byte 1</a:t>
              </a:r>
            </a:p>
          </p:txBody>
        </p:sp>
        <p:sp>
          <p:nvSpPr>
            <p:cNvPr id="184" name="Line 54"/>
            <p:cNvSpPr>
              <a:spLocks noChangeShapeType="1"/>
            </p:cNvSpPr>
            <p:nvPr/>
          </p:nvSpPr>
          <p:spPr bwMode="auto">
            <a:xfrm>
              <a:off x="7770814" y="3900489"/>
              <a:ext cx="3175" cy="137318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85" name="Rectangle 55"/>
            <p:cNvSpPr>
              <a:spLocks noChangeArrowheads="1"/>
            </p:cNvSpPr>
            <p:nvPr/>
          </p:nvSpPr>
          <p:spPr bwMode="auto">
            <a:xfrm>
              <a:off x="6575841" y="4110226"/>
              <a:ext cx="792578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Byte </a:t>
              </a:r>
              <a:r>
                <a:rPr lang="en-US" sz="2800" dirty="0" smtClean="0">
                  <a:solidFill>
                    <a:schemeClr val="tx2"/>
                  </a:solidFill>
                  <a:latin typeface="+mj-lt"/>
                </a:rPr>
                <a:t>31</a:t>
              </a:r>
              <a:endParaRPr lang="en-US" sz="28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86" name="Line 56"/>
            <p:cNvSpPr>
              <a:spLocks noChangeShapeType="1"/>
            </p:cNvSpPr>
            <p:nvPr/>
          </p:nvSpPr>
          <p:spPr bwMode="auto">
            <a:xfrm>
              <a:off x="7292975" y="3900489"/>
              <a:ext cx="0" cy="1349375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87" name="Rectangle 57"/>
            <p:cNvSpPr>
              <a:spLocks noChangeArrowheads="1"/>
            </p:cNvSpPr>
            <p:nvPr/>
          </p:nvSpPr>
          <p:spPr bwMode="auto">
            <a:xfrm rot="16200000">
              <a:off x="7374723" y="4203837"/>
              <a:ext cx="252566" cy="32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:</a:t>
              </a:r>
            </a:p>
          </p:txBody>
        </p:sp>
        <p:sp>
          <p:nvSpPr>
            <p:cNvPr id="188" name="Rectangle 58"/>
            <p:cNvSpPr>
              <a:spLocks noChangeArrowheads="1"/>
            </p:cNvSpPr>
            <p:nvPr/>
          </p:nvSpPr>
          <p:spPr bwMode="auto">
            <a:xfrm rot="16200000">
              <a:off x="7920755" y="4974573"/>
              <a:ext cx="252566" cy="32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:</a:t>
              </a:r>
            </a:p>
          </p:txBody>
        </p:sp>
        <p:sp>
          <p:nvSpPr>
            <p:cNvPr id="189" name="Rectangle 59"/>
            <p:cNvSpPr>
              <a:spLocks noChangeArrowheads="1"/>
            </p:cNvSpPr>
            <p:nvPr/>
          </p:nvSpPr>
          <p:spPr bwMode="auto">
            <a:xfrm>
              <a:off x="4348164" y="5316539"/>
              <a:ext cx="1060903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solidFill>
                    <a:schemeClr val="tx2"/>
                  </a:solidFill>
                  <a:latin typeface="+mj-lt"/>
                </a:rPr>
                <a:t> Cache Tag</a:t>
              </a:r>
            </a:p>
          </p:txBody>
        </p:sp>
        <p:sp>
          <p:nvSpPr>
            <p:cNvPr id="190" name="Line 60"/>
            <p:cNvSpPr>
              <a:spLocks noChangeShapeType="1"/>
            </p:cNvSpPr>
            <p:nvPr/>
          </p:nvSpPr>
          <p:spPr bwMode="auto">
            <a:xfrm>
              <a:off x="7661472" y="2522539"/>
              <a:ext cx="0" cy="490811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91" name="Rectangle 61"/>
            <p:cNvSpPr>
              <a:spLocks noChangeArrowheads="1"/>
            </p:cNvSpPr>
            <p:nvPr/>
          </p:nvSpPr>
          <p:spPr bwMode="auto">
            <a:xfrm>
              <a:off x="7937054" y="2509839"/>
              <a:ext cx="1107439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Byte Select</a:t>
              </a:r>
            </a:p>
          </p:txBody>
        </p:sp>
        <p:sp>
          <p:nvSpPr>
            <p:cNvPr id="192" name="Rectangle 62"/>
            <p:cNvSpPr>
              <a:spLocks noChangeArrowheads="1"/>
            </p:cNvSpPr>
            <p:nvPr/>
          </p:nvSpPr>
          <p:spPr bwMode="auto">
            <a:xfrm>
              <a:off x="8164514" y="2945674"/>
              <a:ext cx="863392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Ex: 0x00</a:t>
              </a:r>
            </a:p>
          </p:txBody>
        </p:sp>
        <p:sp>
          <p:nvSpPr>
            <p:cNvPr id="193" name="Rectangle 63"/>
            <p:cNvSpPr>
              <a:spLocks noChangeArrowheads="1"/>
            </p:cNvSpPr>
            <p:nvPr/>
          </p:nvSpPr>
          <p:spPr bwMode="auto">
            <a:xfrm>
              <a:off x="6526214" y="2086137"/>
              <a:ext cx="22773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9</a:t>
              </a:r>
            </a:p>
          </p:txBody>
        </p:sp>
        <p:sp>
          <p:nvSpPr>
            <p:cNvPr id="194" name="Line 64"/>
            <p:cNvSpPr>
              <a:spLocks noChangeShapeType="1"/>
            </p:cNvSpPr>
            <p:nvPr/>
          </p:nvSpPr>
          <p:spPr bwMode="auto">
            <a:xfrm>
              <a:off x="7154863" y="3500959"/>
              <a:ext cx="25257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95" name="Line 65"/>
            <p:cNvSpPr>
              <a:spLocks noChangeShapeType="1"/>
            </p:cNvSpPr>
            <p:nvPr/>
          </p:nvSpPr>
          <p:spPr bwMode="auto">
            <a:xfrm flipV="1">
              <a:off x="9680575" y="3500958"/>
              <a:ext cx="0" cy="51224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96" name="Line 66"/>
            <p:cNvSpPr>
              <a:spLocks noChangeShapeType="1"/>
            </p:cNvSpPr>
            <p:nvPr/>
          </p:nvSpPr>
          <p:spPr bwMode="auto">
            <a:xfrm flipV="1">
              <a:off x="7154863" y="3339033"/>
              <a:ext cx="0" cy="16192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97" name="Rectangle 67"/>
            <p:cNvSpPr>
              <a:spLocks noChangeArrowheads="1"/>
            </p:cNvSpPr>
            <p:nvPr/>
          </p:nvSpPr>
          <p:spPr bwMode="auto">
            <a:xfrm>
              <a:off x="6623051" y="3687764"/>
              <a:ext cx="2498725" cy="1552575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98" name="Rectangle 63"/>
            <p:cNvSpPr>
              <a:spLocks noChangeArrowheads="1"/>
            </p:cNvSpPr>
            <p:nvPr/>
          </p:nvSpPr>
          <p:spPr bwMode="auto">
            <a:xfrm>
              <a:off x="7383194" y="2123920"/>
              <a:ext cx="227730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chemeClr val="tx2"/>
                  </a:solidFill>
                  <a:latin typeface="+mj-lt"/>
                </a:rPr>
                <a:t>5</a:t>
              </a:r>
              <a:endParaRPr lang="en-US" sz="28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99" name="Rectangle 63"/>
            <p:cNvSpPr>
              <a:spLocks noChangeArrowheads="1"/>
            </p:cNvSpPr>
            <p:nvPr/>
          </p:nvSpPr>
          <p:spPr bwMode="auto">
            <a:xfrm>
              <a:off x="6172201" y="2086137"/>
              <a:ext cx="340604" cy="46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2"/>
                  </a:solidFill>
                  <a:latin typeface="+mj-lt"/>
                </a:rPr>
                <a:t>10</a:t>
              </a:r>
            </a:p>
          </p:txBody>
        </p:sp>
      </p:grpSp>
      <p:sp>
        <p:nvSpPr>
          <p:cNvPr id="200" name="Oval 71"/>
          <p:cNvSpPr/>
          <p:nvPr/>
        </p:nvSpPr>
        <p:spPr>
          <a:xfrm>
            <a:off x="7984788" y="2372251"/>
            <a:ext cx="3693066" cy="859374"/>
          </a:xfrm>
          <a:prstGeom prst="ellipse">
            <a:avLst/>
          </a:prstGeom>
          <a:noFill/>
          <a:ln w="1270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01" name="Oval 72"/>
          <p:cNvSpPr/>
          <p:nvPr/>
        </p:nvSpPr>
        <p:spPr>
          <a:xfrm>
            <a:off x="10671353" y="5351014"/>
            <a:ext cx="1207826" cy="1004861"/>
          </a:xfrm>
          <a:prstGeom prst="ellipse">
            <a:avLst/>
          </a:prstGeom>
          <a:noFill/>
          <a:ln w="1270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71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ChangeArrowheads="1"/>
          </p:cNvSpPr>
          <p:nvPr/>
        </p:nvSpPr>
        <p:spPr bwMode="auto">
          <a:xfrm>
            <a:off x="1749425" y="312739"/>
            <a:ext cx="3168650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Multiword Block Direct Mapped Cache</a:t>
            </a:r>
            <a:endParaRPr lang="en-US" dirty="0"/>
          </a:p>
        </p:txBody>
      </p:sp>
      <p:sp>
        <p:nvSpPr>
          <p:cNvPr id="1619035" name="Rectangle 91"/>
          <p:cNvSpPr>
            <a:spLocks noGrp="1" noChangeArrowheads="1"/>
          </p:cNvSpPr>
          <p:nvPr>
            <p:ph sz="quarter" idx="1"/>
          </p:nvPr>
        </p:nvSpPr>
        <p:spPr>
          <a:xfrm>
            <a:off x="295204" y="1010445"/>
            <a:ext cx="10972800" cy="5001419"/>
          </a:xfrm>
        </p:spPr>
        <p:txBody>
          <a:bodyPr/>
          <a:lstStyle/>
          <a:p>
            <a:r>
              <a:rPr lang="en-US" dirty="0" smtClean="0"/>
              <a:t>Four words/block, cache size = 1K words = 4K Bytes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38659" y="1145255"/>
            <a:ext cx="11491532" cy="5500690"/>
            <a:chOff x="1770064" y="814387"/>
            <a:chExt cx="8839200" cy="550069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2436182" y="1790700"/>
              <a:ext cx="3771901" cy="1866900"/>
              <a:chOff x="576" y="1224"/>
              <a:chExt cx="2376" cy="1176"/>
            </a:xfrm>
          </p:grpSpPr>
          <p:grpSp>
            <p:nvGrpSpPr>
              <p:cNvPr id="3" name="Group 5"/>
              <p:cNvGrpSpPr>
                <a:grpSpLocks/>
              </p:cNvGrpSpPr>
              <p:nvPr/>
            </p:nvGrpSpPr>
            <p:grpSpPr bwMode="auto">
              <a:xfrm>
                <a:off x="576" y="1224"/>
                <a:ext cx="2376" cy="1176"/>
                <a:chOff x="576" y="1224"/>
                <a:chExt cx="2376" cy="1176"/>
              </a:xfrm>
            </p:grpSpPr>
            <p:sp>
              <p:nvSpPr>
                <p:cNvPr id="1618950" name="Line 6"/>
                <p:cNvSpPr>
                  <a:spLocks noChangeShapeType="1"/>
                </p:cNvSpPr>
                <p:nvPr/>
              </p:nvSpPr>
              <p:spPr bwMode="auto">
                <a:xfrm>
                  <a:off x="2640" y="1344"/>
                  <a:ext cx="148" cy="57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3200"/>
                </a:p>
              </p:txBody>
            </p:sp>
            <p:sp>
              <p:nvSpPr>
                <p:cNvPr id="161895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774" y="1224"/>
                  <a:ext cx="178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/>
                    <a:t>8</a:t>
                  </a:r>
                </a:p>
              </p:txBody>
            </p:sp>
            <p:sp>
              <p:nvSpPr>
                <p:cNvPr id="161895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80" y="1368"/>
                  <a:ext cx="475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/>
                    <a:t>Index</a:t>
                  </a:r>
                </a:p>
              </p:txBody>
            </p:sp>
            <p:sp>
              <p:nvSpPr>
                <p:cNvPr id="1618953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248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3200"/>
                </a:p>
              </p:txBody>
            </p:sp>
            <p:sp>
              <p:nvSpPr>
                <p:cNvPr id="1618954" name="Line 10"/>
                <p:cNvSpPr>
                  <a:spLocks noChangeShapeType="1"/>
                </p:cNvSpPr>
                <p:nvPr/>
              </p:nvSpPr>
              <p:spPr bwMode="auto">
                <a:xfrm>
                  <a:off x="576" y="1632"/>
                  <a:ext cx="21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3200"/>
                </a:p>
              </p:txBody>
            </p:sp>
            <p:sp>
              <p:nvSpPr>
                <p:cNvPr id="1618955" name="Line 11"/>
                <p:cNvSpPr>
                  <a:spLocks noChangeShapeType="1"/>
                </p:cNvSpPr>
                <p:nvPr/>
              </p:nvSpPr>
              <p:spPr bwMode="auto">
                <a:xfrm>
                  <a:off x="576" y="163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3200"/>
                </a:p>
              </p:txBody>
            </p:sp>
          </p:grpSp>
          <p:sp>
            <p:nvSpPr>
              <p:cNvPr id="1618956" name="Line 12"/>
              <p:cNvSpPr>
                <a:spLocks noChangeShapeType="1"/>
              </p:cNvSpPr>
              <p:nvPr/>
            </p:nvSpPr>
            <p:spPr bwMode="auto">
              <a:xfrm>
                <a:off x="576" y="240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146303" y="2290763"/>
              <a:ext cx="7683502" cy="2449516"/>
              <a:chOff x="392" y="1539"/>
              <a:chExt cx="4840" cy="1543"/>
            </a:xfrm>
          </p:grpSpPr>
          <p:sp>
            <p:nvSpPr>
              <p:cNvPr id="1618958" name="Freeform 14"/>
              <p:cNvSpPr>
                <a:spLocks/>
              </p:cNvSpPr>
              <p:nvPr/>
            </p:nvSpPr>
            <p:spPr bwMode="auto">
              <a:xfrm>
                <a:off x="960" y="2352"/>
                <a:ext cx="4260" cy="96"/>
              </a:xfrm>
              <a:custGeom>
                <a:avLst/>
                <a:gdLst/>
                <a:ahLst/>
                <a:cxnLst>
                  <a:cxn ang="0">
                    <a:pos x="1608" y="110"/>
                  </a:cxn>
                  <a:cxn ang="0">
                    <a:pos x="1608" y="0"/>
                  </a:cxn>
                  <a:cxn ang="0">
                    <a:pos x="0" y="0"/>
                  </a:cxn>
                  <a:cxn ang="0">
                    <a:pos x="0" y="110"/>
                  </a:cxn>
                  <a:cxn ang="0">
                    <a:pos x="1608" y="110"/>
                  </a:cxn>
                  <a:cxn ang="0">
                    <a:pos x="1608" y="110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59" name="Freeform 15"/>
              <p:cNvSpPr>
                <a:spLocks/>
              </p:cNvSpPr>
              <p:nvPr/>
            </p:nvSpPr>
            <p:spPr bwMode="auto">
              <a:xfrm>
                <a:off x="960" y="2352"/>
                <a:ext cx="4272" cy="96"/>
              </a:xfrm>
              <a:custGeom>
                <a:avLst/>
                <a:gdLst/>
                <a:ahLst/>
                <a:cxnLst>
                  <a:cxn ang="0">
                    <a:pos x="1608" y="110"/>
                  </a:cxn>
                  <a:cxn ang="0">
                    <a:pos x="1608" y="0"/>
                  </a:cxn>
                  <a:cxn ang="0">
                    <a:pos x="0" y="0"/>
                  </a:cxn>
                  <a:cxn ang="0">
                    <a:pos x="0" y="110"/>
                  </a:cxn>
                  <a:cxn ang="0">
                    <a:pos x="1608" y="110"/>
                  </a:cxn>
                  <a:cxn ang="0">
                    <a:pos x="1608" y="110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60" name="Line 16"/>
              <p:cNvSpPr>
                <a:spLocks noChangeShapeType="1"/>
              </p:cNvSpPr>
              <p:nvPr/>
            </p:nvSpPr>
            <p:spPr bwMode="auto">
              <a:xfrm flipH="1">
                <a:off x="960" y="2011"/>
                <a:ext cx="4260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61" name="Line 17"/>
              <p:cNvSpPr>
                <a:spLocks noChangeShapeType="1"/>
              </p:cNvSpPr>
              <p:nvPr/>
            </p:nvSpPr>
            <p:spPr bwMode="auto">
              <a:xfrm flipH="1">
                <a:off x="960" y="2121"/>
                <a:ext cx="4260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62" name="Line 18"/>
              <p:cNvSpPr>
                <a:spLocks noChangeShapeType="1"/>
              </p:cNvSpPr>
              <p:nvPr/>
            </p:nvSpPr>
            <p:spPr bwMode="auto">
              <a:xfrm flipH="1">
                <a:off x="960" y="2230"/>
                <a:ext cx="4260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63" name="Line 19"/>
              <p:cNvSpPr>
                <a:spLocks noChangeShapeType="1"/>
              </p:cNvSpPr>
              <p:nvPr/>
            </p:nvSpPr>
            <p:spPr bwMode="auto">
              <a:xfrm flipH="1">
                <a:off x="960" y="2559"/>
                <a:ext cx="4260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64" name="Line 20"/>
              <p:cNvSpPr>
                <a:spLocks noChangeShapeType="1"/>
              </p:cNvSpPr>
              <p:nvPr/>
            </p:nvSpPr>
            <p:spPr bwMode="auto">
              <a:xfrm flipH="1">
                <a:off x="960" y="2669"/>
                <a:ext cx="4260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65" name="Line 21"/>
              <p:cNvSpPr>
                <a:spLocks noChangeShapeType="1"/>
              </p:cNvSpPr>
              <p:nvPr/>
            </p:nvSpPr>
            <p:spPr bwMode="auto">
              <a:xfrm flipH="1">
                <a:off x="960" y="2779"/>
                <a:ext cx="4260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66" name="Line 22"/>
              <p:cNvSpPr>
                <a:spLocks noChangeShapeType="1"/>
              </p:cNvSpPr>
              <p:nvPr/>
            </p:nvSpPr>
            <p:spPr bwMode="auto">
              <a:xfrm flipH="1">
                <a:off x="960" y="2889"/>
                <a:ext cx="4260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67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539"/>
                <a:ext cx="417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Data</a:t>
                </a:r>
              </a:p>
            </p:txBody>
          </p:sp>
          <p:sp>
            <p:nvSpPr>
              <p:cNvPr id="1618968" name="Text Box 24"/>
              <p:cNvSpPr txBox="1">
                <a:spLocks noChangeArrowheads="1"/>
              </p:cNvSpPr>
              <p:nvPr/>
            </p:nvSpPr>
            <p:spPr bwMode="auto">
              <a:xfrm>
                <a:off x="392" y="1765"/>
                <a:ext cx="488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008000"/>
                    </a:solidFill>
                  </a:rPr>
                  <a:t>Index</a:t>
                </a:r>
              </a:p>
            </p:txBody>
          </p:sp>
          <p:sp>
            <p:nvSpPr>
              <p:cNvPr id="1618969" name="Text Box 25"/>
              <p:cNvSpPr txBox="1">
                <a:spLocks noChangeArrowheads="1"/>
              </p:cNvSpPr>
              <p:nvPr/>
            </p:nvSpPr>
            <p:spPr bwMode="auto">
              <a:xfrm>
                <a:off x="1258" y="1655"/>
                <a:ext cx="331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1618970" name="Text Box 26"/>
              <p:cNvSpPr txBox="1">
                <a:spLocks noChangeArrowheads="1"/>
              </p:cNvSpPr>
              <p:nvPr/>
            </p:nvSpPr>
            <p:spPr bwMode="auto">
              <a:xfrm>
                <a:off x="807" y="1656"/>
                <a:ext cx="447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3333CC"/>
                    </a:solidFill>
                  </a:rPr>
                  <a:t>Valid</a:t>
                </a:r>
              </a:p>
            </p:txBody>
          </p:sp>
          <p:sp>
            <p:nvSpPr>
              <p:cNvPr id="1618971" name="Text Box 27"/>
              <p:cNvSpPr txBox="1">
                <a:spLocks noChangeArrowheads="1"/>
              </p:cNvSpPr>
              <p:nvPr/>
            </p:nvSpPr>
            <p:spPr bwMode="auto">
              <a:xfrm>
                <a:off x="748" y="1872"/>
                <a:ext cx="204" cy="1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n-US" sz="1200" b="1" dirty="0">
                    <a:solidFill>
                      <a:srgbClr val="008000"/>
                    </a:solidFill>
                  </a:rPr>
                  <a:t>0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 b="1" dirty="0">
                    <a:solidFill>
                      <a:srgbClr val="008000"/>
                    </a:solidFill>
                  </a:rPr>
                  <a:t>1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 b="1" dirty="0">
                    <a:solidFill>
                      <a:srgbClr val="008000"/>
                    </a:solidFill>
                  </a:rPr>
                  <a:t>2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 b="1" dirty="0">
                    <a:solidFill>
                      <a:srgbClr val="008000"/>
                    </a:solidFill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 b="1" dirty="0">
                    <a:solidFill>
                      <a:srgbClr val="008000"/>
                    </a:solidFill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 b="1" dirty="0">
                    <a:solidFill>
                      <a:srgbClr val="008000"/>
                    </a:solidFill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 b="1" dirty="0">
                    <a:solidFill>
                      <a:srgbClr val="008000"/>
                    </a:solidFill>
                  </a:rPr>
                  <a:t>253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 b="1" dirty="0">
                    <a:solidFill>
                      <a:srgbClr val="008000"/>
                    </a:solidFill>
                  </a:rPr>
                  <a:t>254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 b="1" dirty="0">
                    <a:solidFill>
                      <a:srgbClr val="008000"/>
                    </a:solidFill>
                  </a:rPr>
                  <a:t>255</a:t>
                </a:r>
              </a:p>
            </p:txBody>
          </p:sp>
          <p:sp>
            <p:nvSpPr>
              <p:cNvPr id="1618972" name="Rectangle 28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4272" cy="11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1618973" name="Line 29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1" cy="1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74" name="Line 30"/>
              <p:cNvSpPr>
                <a:spLocks noChangeShapeType="1"/>
              </p:cNvSpPr>
              <p:nvPr/>
            </p:nvSpPr>
            <p:spPr bwMode="auto">
              <a:xfrm>
                <a:off x="4320" y="1920"/>
                <a:ext cx="1" cy="1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75" name="Line 31"/>
              <p:cNvSpPr>
                <a:spLocks noChangeShapeType="1"/>
              </p:cNvSpPr>
              <p:nvPr/>
            </p:nvSpPr>
            <p:spPr bwMode="auto">
              <a:xfrm>
                <a:off x="2496" y="1920"/>
                <a:ext cx="1" cy="1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76" name="Line 32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0" cy="1104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77" name="Line 33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1" cy="1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78" name="Line 34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36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3997325" y="1219202"/>
              <a:ext cx="4156075" cy="633413"/>
              <a:chOff x="1558" y="864"/>
              <a:chExt cx="2618" cy="399"/>
            </a:xfrm>
          </p:grpSpPr>
          <p:sp>
            <p:nvSpPr>
              <p:cNvPr id="1618980" name="Line 36"/>
              <p:cNvSpPr>
                <a:spLocks noChangeShapeType="1"/>
              </p:cNvSpPr>
              <p:nvPr/>
            </p:nvSpPr>
            <p:spPr bwMode="auto">
              <a:xfrm flipV="1">
                <a:off x="2528" y="1114"/>
                <a:ext cx="3" cy="14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81" name="Line 37"/>
              <p:cNvSpPr>
                <a:spLocks noChangeShapeType="1"/>
              </p:cNvSpPr>
              <p:nvPr/>
            </p:nvSpPr>
            <p:spPr bwMode="auto">
              <a:xfrm flipV="1">
                <a:off x="3072" y="1104"/>
                <a:ext cx="1" cy="14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82" name="Freeform 38"/>
              <p:cNvSpPr>
                <a:spLocks/>
              </p:cNvSpPr>
              <p:nvPr/>
            </p:nvSpPr>
            <p:spPr bwMode="auto">
              <a:xfrm>
                <a:off x="1660" y="1112"/>
                <a:ext cx="1570" cy="151"/>
              </a:xfrm>
              <a:custGeom>
                <a:avLst/>
                <a:gdLst/>
                <a:ahLst/>
                <a:cxnLst>
                  <a:cxn ang="0">
                    <a:pos x="0" y="149"/>
                  </a:cxn>
                  <a:cxn ang="0">
                    <a:pos x="3" y="0"/>
                  </a:cxn>
                  <a:cxn ang="0">
                    <a:pos x="1570" y="0"/>
                  </a:cxn>
                  <a:cxn ang="0">
                    <a:pos x="1570" y="151"/>
                  </a:cxn>
                  <a:cxn ang="0">
                    <a:pos x="3" y="151"/>
                  </a:cxn>
                  <a:cxn ang="0">
                    <a:pos x="3" y="151"/>
                  </a:cxn>
                </a:cxnLst>
                <a:rect l="0" t="0" r="r" b="b"/>
                <a:pathLst>
                  <a:path w="1570" h="151">
                    <a:moveTo>
                      <a:pt x="0" y="149"/>
                    </a:moveTo>
                    <a:lnTo>
                      <a:pt x="3" y="0"/>
                    </a:lnTo>
                    <a:lnTo>
                      <a:pt x="1570" y="0"/>
                    </a:lnTo>
                    <a:lnTo>
                      <a:pt x="1570" y="151"/>
                    </a:lnTo>
                    <a:lnTo>
                      <a:pt x="3" y="151"/>
                    </a:lnTo>
                    <a:lnTo>
                      <a:pt x="3" y="151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83" name="Text Box 39"/>
              <p:cNvSpPr txBox="1">
                <a:spLocks noChangeArrowheads="1"/>
              </p:cNvSpPr>
              <p:nvPr/>
            </p:nvSpPr>
            <p:spPr bwMode="auto">
              <a:xfrm>
                <a:off x="1558" y="915"/>
                <a:ext cx="1930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dirty="0"/>
                  <a:t>31 30   . . .         13 12  11    . . .    4  3 2  1 0</a:t>
                </a:r>
              </a:p>
            </p:txBody>
          </p:sp>
          <p:sp>
            <p:nvSpPr>
              <p:cNvPr id="1618984" name="Line 40"/>
              <p:cNvSpPr>
                <a:spLocks noChangeShapeType="1"/>
              </p:cNvSpPr>
              <p:nvPr/>
            </p:nvSpPr>
            <p:spPr bwMode="auto">
              <a:xfrm flipV="1">
                <a:off x="2928" y="1104"/>
                <a:ext cx="1" cy="14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85" name="Text Box 41"/>
              <p:cNvSpPr txBox="1">
                <a:spLocks noChangeArrowheads="1"/>
              </p:cNvSpPr>
              <p:nvPr/>
            </p:nvSpPr>
            <p:spPr bwMode="auto">
              <a:xfrm>
                <a:off x="3312" y="864"/>
                <a:ext cx="864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Byte offset</a:t>
                </a:r>
              </a:p>
            </p:txBody>
          </p:sp>
          <p:sp>
            <p:nvSpPr>
              <p:cNvPr id="1618986" name="Line 42"/>
              <p:cNvSpPr>
                <a:spLocks noChangeShapeType="1"/>
              </p:cNvSpPr>
              <p:nvPr/>
            </p:nvSpPr>
            <p:spPr bwMode="auto">
              <a:xfrm flipH="1">
                <a:off x="3168" y="1056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3505204" y="3657602"/>
              <a:ext cx="635002" cy="1473201"/>
              <a:chOff x="1229" y="2400"/>
              <a:chExt cx="400" cy="928"/>
            </a:xfrm>
          </p:grpSpPr>
          <p:sp>
            <p:nvSpPr>
              <p:cNvPr id="1618988" name="Line 44"/>
              <p:cNvSpPr>
                <a:spLocks noChangeShapeType="1"/>
              </p:cNvSpPr>
              <p:nvPr/>
            </p:nvSpPr>
            <p:spPr bwMode="auto">
              <a:xfrm>
                <a:off x="1229" y="3071"/>
                <a:ext cx="196" cy="54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8989" name="Text Box 45"/>
              <p:cNvSpPr txBox="1">
                <a:spLocks noChangeArrowheads="1"/>
              </p:cNvSpPr>
              <p:nvPr/>
            </p:nvSpPr>
            <p:spPr bwMode="auto">
              <a:xfrm>
                <a:off x="1362" y="2998"/>
                <a:ext cx="267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20</a:t>
                </a:r>
              </a:p>
            </p:txBody>
          </p:sp>
          <p:sp>
            <p:nvSpPr>
              <p:cNvPr id="1618990" name="Line 46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oval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2286000" y="1685925"/>
              <a:ext cx="3074989" cy="3567113"/>
              <a:chOff x="480" y="1158"/>
              <a:chExt cx="1937" cy="2247"/>
            </a:xfrm>
          </p:grpSpPr>
          <p:grpSp>
            <p:nvGrpSpPr>
              <p:cNvPr id="8" name="Group 48"/>
              <p:cNvGrpSpPr>
                <a:grpSpLocks/>
              </p:cNvGrpSpPr>
              <p:nvPr/>
            </p:nvGrpSpPr>
            <p:grpSpPr bwMode="auto">
              <a:xfrm>
                <a:off x="480" y="1158"/>
                <a:ext cx="1937" cy="2154"/>
                <a:chOff x="432" y="1158"/>
                <a:chExt cx="1937" cy="2154"/>
              </a:xfrm>
            </p:grpSpPr>
            <p:sp>
              <p:nvSpPr>
                <p:cNvPr id="1618993" name="Line 4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3200"/>
                </a:p>
              </p:txBody>
            </p:sp>
            <p:sp>
              <p:nvSpPr>
                <p:cNvPr id="161899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102" y="1215"/>
                  <a:ext cx="26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/>
                    <a:t>20</a:t>
                  </a:r>
                </a:p>
              </p:txBody>
            </p:sp>
            <p:sp>
              <p:nvSpPr>
                <p:cNvPr id="161899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152" y="1158"/>
                  <a:ext cx="325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/>
                    <a:t>Tag</a:t>
                  </a:r>
                </a:p>
              </p:txBody>
            </p:sp>
            <p:sp>
              <p:nvSpPr>
                <p:cNvPr id="1618996" name="Line 52"/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3200"/>
                </a:p>
              </p:txBody>
            </p:sp>
            <p:sp>
              <p:nvSpPr>
                <p:cNvPr id="1618997" name="Line 53"/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3200"/>
                </a:p>
              </p:txBody>
            </p:sp>
            <p:sp>
              <p:nvSpPr>
                <p:cNvPr id="1618998" name="Line 54"/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0" cy="18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3200"/>
                </a:p>
              </p:txBody>
            </p:sp>
            <p:sp>
              <p:nvSpPr>
                <p:cNvPr id="1618999" name="Line 55"/>
                <p:cNvSpPr>
                  <a:spLocks noChangeShapeType="1"/>
                </p:cNvSpPr>
                <p:nvPr/>
              </p:nvSpPr>
              <p:spPr bwMode="auto">
                <a:xfrm>
                  <a:off x="432" y="3312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3200"/>
                </a:p>
              </p:txBody>
            </p:sp>
          </p:grpSp>
          <p:sp>
            <p:nvSpPr>
              <p:cNvPr id="1619000" name="Freeform 56"/>
              <p:cNvSpPr>
                <a:spLocks/>
              </p:cNvSpPr>
              <p:nvPr/>
            </p:nvSpPr>
            <p:spPr bwMode="auto">
              <a:xfrm>
                <a:off x="1182" y="3240"/>
                <a:ext cx="249" cy="165"/>
              </a:xfrm>
              <a:custGeom>
                <a:avLst/>
                <a:gdLst/>
                <a:ahLst/>
                <a:cxnLst>
                  <a:cxn ang="0">
                    <a:pos x="125" y="162"/>
                  </a:cxn>
                  <a:cxn ang="0">
                    <a:pos x="145" y="162"/>
                  </a:cxn>
                  <a:cxn ang="0">
                    <a:pos x="165" y="160"/>
                  </a:cxn>
                  <a:cxn ang="0">
                    <a:pos x="182" y="154"/>
                  </a:cxn>
                  <a:cxn ang="0">
                    <a:pos x="199" y="147"/>
                  </a:cxn>
                  <a:cxn ang="0">
                    <a:pos x="216" y="140"/>
                  </a:cxn>
                  <a:cxn ang="0">
                    <a:pos x="226" y="130"/>
                  </a:cxn>
                  <a:cxn ang="0">
                    <a:pos x="236" y="121"/>
                  </a:cxn>
                  <a:cxn ang="0">
                    <a:pos x="246" y="108"/>
                  </a:cxn>
                  <a:cxn ang="0">
                    <a:pos x="249" y="94"/>
                  </a:cxn>
                  <a:cxn ang="0">
                    <a:pos x="249" y="81"/>
                  </a:cxn>
                  <a:cxn ang="0">
                    <a:pos x="249" y="68"/>
                  </a:cxn>
                  <a:cxn ang="0">
                    <a:pos x="246" y="57"/>
                  </a:cxn>
                  <a:cxn ang="0">
                    <a:pos x="236" y="44"/>
                  </a:cxn>
                  <a:cxn ang="0">
                    <a:pos x="226" y="35"/>
                  </a:cxn>
                  <a:cxn ang="0">
                    <a:pos x="216" y="24"/>
                  </a:cxn>
                  <a:cxn ang="0">
                    <a:pos x="199" y="15"/>
                  </a:cxn>
                  <a:cxn ang="0">
                    <a:pos x="182" y="9"/>
                  </a:cxn>
                  <a:cxn ang="0">
                    <a:pos x="165" y="4"/>
                  </a:cxn>
                  <a:cxn ang="0">
                    <a:pos x="145" y="2"/>
                  </a:cxn>
                  <a:cxn ang="0">
                    <a:pos x="125" y="0"/>
                  </a:cxn>
                  <a:cxn ang="0">
                    <a:pos x="105" y="2"/>
                  </a:cxn>
                  <a:cxn ang="0">
                    <a:pos x="88" y="4"/>
                  </a:cxn>
                  <a:cxn ang="0">
                    <a:pos x="68" y="9"/>
                  </a:cxn>
                  <a:cxn ang="0">
                    <a:pos x="51" y="15"/>
                  </a:cxn>
                  <a:cxn ang="0">
                    <a:pos x="37" y="24"/>
                  </a:cxn>
                  <a:cxn ang="0">
                    <a:pos x="24" y="35"/>
                  </a:cxn>
                  <a:cxn ang="0">
                    <a:pos x="14" y="44"/>
                  </a:cxn>
                  <a:cxn ang="0">
                    <a:pos x="7" y="57"/>
                  </a:cxn>
                  <a:cxn ang="0">
                    <a:pos x="4" y="68"/>
                  </a:cxn>
                  <a:cxn ang="0">
                    <a:pos x="0" y="81"/>
                  </a:cxn>
                  <a:cxn ang="0">
                    <a:pos x="4" y="94"/>
                  </a:cxn>
                  <a:cxn ang="0">
                    <a:pos x="7" y="108"/>
                  </a:cxn>
                  <a:cxn ang="0">
                    <a:pos x="14" y="121"/>
                  </a:cxn>
                  <a:cxn ang="0">
                    <a:pos x="24" y="130"/>
                  </a:cxn>
                  <a:cxn ang="0">
                    <a:pos x="37" y="140"/>
                  </a:cxn>
                  <a:cxn ang="0">
                    <a:pos x="51" y="147"/>
                  </a:cxn>
                  <a:cxn ang="0">
                    <a:pos x="68" y="154"/>
                  </a:cxn>
                  <a:cxn ang="0">
                    <a:pos x="88" y="160"/>
                  </a:cxn>
                  <a:cxn ang="0">
                    <a:pos x="105" y="162"/>
                  </a:cxn>
                  <a:cxn ang="0">
                    <a:pos x="125" y="165"/>
                  </a:cxn>
                  <a:cxn ang="0">
                    <a:pos x="125" y="165"/>
                  </a:cxn>
                </a:cxnLst>
                <a:rect l="0" t="0" r="r" b="b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  <a:lnTo>
                      <a:pt x="125" y="165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01" name="Freeform 57"/>
              <p:cNvSpPr>
                <a:spLocks noEditPoints="1"/>
              </p:cNvSpPr>
              <p:nvPr/>
            </p:nvSpPr>
            <p:spPr bwMode="auto">
              <a:xfrm>
                <a:off x="1270" y="3312"/>
                <a:ext cx="74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4" y="0"/>
                  </a:cxn>
                  <a:cxn ang="0">
                    <a:pos x="74" y="7"/>
                  </a:cxn>
                  <a:cxn ang="0">
                    <a:pos x="3" y="7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74" y="18"/>
                  </a:cxn>
                  <a:cxn ang="0">
                    <a:pos x="74" y="25"/>
                  </a:cxn>
                  <a:cxn ang="0">
                    <a:pos x="3" y="25"/>
                  </a:cxn>
                  <a:cxn ang="0">
                    <a:pos x="3" y="18"/>
                  </a:cxn>
                  <a:cxn ang="0">
                    <a:pos x="3" y="18"/>
                  </a:cxn>
                </a:cxnLst>
                <a:rect l="0" t="0" r="r" b="b"/>
                <a:pathLst>
                  <a:path w="74" h="25">
                    <a:moveTo>
                      <a:pt x="0" y="0"/>
                    </a:moveTo>
                    <a:lnTo>
                      <a:pt x="74" y="0"/>
                    </a:lnTo>
                    <a:lnTo>
                      <a:pt x="74" y="7"/>
                    </a:lnTo>
                    <a:lnTo>
                      <a:pt x="3" y="7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  <a:moveTo>
                      <a:pt x="3" y="18"/>
                    </a:moveTo>
                    <a:lnTo>
                      <a:pt x="74" y="18"/>
                    </a:lnTo>
                    <a:lnTo>
                      <a:pt x="74" y="25"/>
                    </a:lnTo>
                    <a:lnTo>
                      <a:pt x="3" y="25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</p:grpSp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1770064" y="1290638"/>
              <a:ext cx="1828801" cy="4652963"/>
              <a:chOff x="155" y="909"/>
              <a:chExt cx="1152" cy="2931"/>
            </a:xfrm>
          </p:grpSpPr>
          <p:sp>
            <p:nvSpPr>
              <p:cNvPr id="1619003" name="Freeform 59"/>
              <p:cNvSpPr>
                <a:spLocks/>
              </p:cNvSpPr>
              <p:nvPr/>
            </p:nvSpPr>
            <p:spPr bwMode="auto">
              <a:xfrm>
                <a:off x="912" y="3552"/>
                <a:ext cx="222" cy="172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3" y="114"/>
                  </a:cxn>
                  <a:cxn ang="0">
                    <a:pos x="7" y="125"/>
                  </a:cxn>
                  <a:cxn ang="0">
                    <a:pos x="13" y="134"/>
                  </a:cxn>
                  <a:cxn ang="0">
                    <a:pos x="23" y="143"/>
                  </a:cxn>
                  <a:cxn ang="0">
                    <a:pos x="33" y="152"/>
                  </a:cxn>
                  <a:cxn ang="0">
                    <a:pos x="47" y="158"/>
                  </a:cxn>
                  <a:cxn ang="0">
                    <a:pos x="60" y="165"/>
                  </a:cxn>
                  <a:cxn ang="0">
                    <a:pos x="77" y="169"/>
                  </a:cxn>
                  <a:cxn ang="0">
                    <a:pos x="94" y="172"/>
                  </a:cxn>
                  <a:cxn ang="0">
                    <a:pos x="111" y="172"/>
                  </a:cxn>
                  <a:cxn ang="0">
                    <a:pos x="131" y="172"/>
                  </a:cxn>
                  <a:cxn ang="0">
                    <a:pos x="148" y="169"/>
                  </a:cxn>
                  <a:cxn ang="0">
                    <a:pos x="161" y="165"/>
                  </a:cxn>
                  <a:cxn ang="0">
                    <a:pos x="178" y="158"/>
                  </a:cxn>
                  <a:cxn ang="0">
                    <a:pos x="188" y="152"/>
                  </a:cxn>
                  <a:cxn ang="0">
                    <a:pos x="202" y="143"/>
                  </a:cxn>
                  <a:cxn ang="0">
                    <a:pos x="208" y="134"/>
                  </a:cxn>
                  <a:cxn ang="0">
                    <a:pos x="215" y="125"/>
                  </a:cxn>
                  <a:cxn ang="0">
                    <a:pos x="222" y="114"/>
                  </a:cxn>
                  <a:cxn ang="0">
                    <a:pos x="222" y="104"/>
                  </a:cxn>
                  <a:cxn ang="0">
                    <a:pos x="222" y="0"/>
                  </a:cxn>
                  <a:cxn ang="0">
                    <a:pos x="3" y="0"/>
                  </a:cxn>
                  <a:cxn ang="0">
                    <a:pos x="3" y="104"/>
                  </a:cxn>
                  <a:cxn ang="0">
                    <a:pos x="3" y="104"/>
                  </a:cxn>
                </a:cxnLst>
                <a:rect l="0" t="0" r="r" b="b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04" name="Line 60"/>
              <p:cNvSpPr>
                <a:spLocks noChangeShapeType="1"/>
              </p:cNvSpPr>
              <p:nvPr/>
            </p:nvSpPr>
            <p:spPr bwMode="auto">
              <a:xfrm>
                <a:off x="1004" y="2391"/>
                <a:ext cx="4" cy="1161"/>
              </a:xfrm>
              <a:prstGeom prst="line">
                <a:avLst/>
              </a:prstGeom>
              <a:noFill/>
              <a:ln w="20701">
                <a:solidFill>
                  <a:srgbClr val="3333CC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05" name="Freeform 61"/>
              <p:cNvSpPr>
                <a:spLocks/>
              </p:cNvSpPr>
              <p:nvPr/>
            </p:nvSpPr>
            <p:spPr bwMode="auto">
              <a:xfrm>
                <a:off x="1055" y="3405"/>
                <a:ext cx="252" cy="136"/>
              </a:xfrm>
              <a:custGeom>
                <a:avLst/>
                <a:gdLst/>
                <a:ahLst/>
                <a:cxnLst>
                  <a:cxn ang="0">
                    <a:pos x="248" y="0"/>
                  </a:cxn>
                  <a:cxn ang="0">
                    <a:pos x="252" y="68"/>
                  </a:cxn>
                  <a:cxn ang="0">
                    <a:pos x="0" y="68"/>
                  </a:cxn>
                  <a:cxn ang="0">
                    <a:pos x="0" y="136"/>
                  </a:cxn>
                </a:cxnLst>
                <a:rect l="0" t="0" r="r" b="b"/>
                <a:pathLst>
                  <a:path w="252" h="136">
                    <a:moveTo>
                      <a:pt x="248" y="0"/>
                    </a:moveTo>
                    <a:lnTo>
                      <a:pt x="252" y="68"/>
                    </a:lnTo>
                    <a:lnTo>
                      <a:pt x="0" y="68"/>
                    </a:lnTo>
                    <a:lnTo>
                      <a:pt x="0" y="136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06" name="Text Box 62"/>
              <p:cNvSpPr txBox="1">
                <a:spLocks noChangeArrowheads="1"/>
              </p:cNvSpPr>
              <p:nvPr/>
            </p:nvSpPr>
            <p:spPr bwMode="auto">
              <a:xfrm>
                <a:off x="155" y="909"/>
                <a:ext cx="296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Hit</a:t>
                </a:r>
              </a:p>
            </p:txBody>
          </p:sp>
          <p:sp>
            <p:nvSpPr>
              <p:cNvPr id="1619007" name="Line 63"/>
              <p:cNvSpPr>
                <a:spLocks noChangeShapeType="1"/>
              </p:cNvSpPr>
              <p:nvPr/>
            </p:nvSpPr>
            <p:spPr bwMode="auto">
              <a:xfrm>
                <a:off x="1008" y="374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08" name="Line 64"/>
              <p:cNvSpPr>
                <a:spLocks noChangeShapeType="1"/>
              </p:cNvSpPr>
              <p:nvPr/>
            </p:nvSpPr>
            <p:spPr bwMode="auto">
              <a:xfrm flipH="1">
                <a:off x="288" y="3840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09" name="Line 65"/>
              <p:cNvSpPr>
                <a:spLocks noChangeShapeType="1"/>
              </p:cNvSpPr>
              <p:nvPr/>
            </p:nvSpPr>
            <p:spPr bwMode="auto">
              <a:xfrm flipV="1">
                <a:off x="288" y="1200"/>
                <a:ext cx="0" cy="2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</p:grpSp>
        <p:grpSp>
          <p:nvGrpSpPr>
            <p:cNvPr id="10" name="Group 66"/>
            <p:cNvGrpSpPr>
              <a:grpSpLocks/>
            </p:cNvGrpSpPr>
            <p:nvPr/>
          </p:nvGrpSpPr>
          <p:grpSpPr bwMode="auto">
            <a:xfrm>
              <a:off x="4648200" y="814387"/>
              <a:ext cx="5961064" cy="5500690"/>
              <a:chOff x="1968" y="609"/>
              <a:chExt cx="3755" cy="3465"/>
            </a:xfrm>
          </p:grpSpPr>
          <p:sp>
            <p:nvSpPr>
              <p:cNvPr id="1619011" name="Line 67"/>
              <p:cNvSpPr>
                <a:spLocks noChangeShapeType="1"/>
              </p:cNvSpPr>
              <p:nvPr/>
            </p:nvSpPr>
            <p:spPr bwMode="auto">
              <a:xfrm>
                <a:off x="3888" y="3696"/>
                <a:ext cx="144" cy="9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12" name="Text Box 68"/>
              <p:cNvSpPr txBox="1">
                <a:spLocks noChangeArrowheads="1"/>
              </p:cNvSpPr>
              <p:nvPr/>
            </p:nvSpPr>
            <p:spPr bwMode="auto">
              <a:xfrm>
                <a:off x="5150" y="609"/>
                <a:ext cx="573" cy="60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Data </a:t>
                </a:r>
              </a:p>
              <a:p>
                <a:r>
                  <a:rPr lang="en-US" sz="2800" b="1" dirty="0"/>
                  <a:t>(word)</a:t>
                </a:r>
              </a:p>
            </p:txBody>
          </p:sp>
          <p:sp>
            <p:nvSpPr>
              <p:cNvPr id="1619013" name="Text Box 69"/>
              <p:cNvSpPr txBox="1">
                <a:spLocks noChangeArrowheads="1"/>
              </p:cNvSpPr>
              <p:nvPr/>
            </p:nvSpPr>
            <p:spPr bwMode="auto">
              <a:xfrm>
                <a:off x="3984" y="3744"/>
                <a:ext cx="267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32</a:t>
                </a:r>
              </a:p>
            </p:txBody>
          </p:sp>
          <p:sp>
            <p:nvSpPr>
              <p:cNvPr id="1619014" name="Text Box 70"/>
              <p:cNvSpPr txBox="1">
                <a:spLocks noChangeArrowheads="1"/>
              </p:cNvSpPr>
              <p:nvPr/>
            </p:nvSpPr>
            <p:spPr bwMode="auto">
              <a:xfrm>
                <a:off x="3755" y="1144"/>
                <a:ext cx="1008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800" b="1" dirty="0">
                    <a:solidFill>
                      <a:srgbClr val="3333CC"/>
                    </a:solidFill>
                  </a:rPr>
                  <a:t>Block offset</a:t>
                </a:r>
              </a:p>
            </p:txBody>
          </p:sp>
          <p:sp>
            <p:nvSpPr>
              <p:cNvPr id="1619015" name="Line 71"/>
              <p:cNvSpPr>
                <a:spLocks noChangeShapeType="1"/>
              </p:cNvSpPr>
              <p:nvPr/>
            </p:nvSpPr>
            <p:spPr bwMode="auto">
              <a:xfrm>
                <a:off x="5424" y="1200"/>
                <a:ext cx="0" cy="25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16" name="AutoShape 72"/>
              <p:cNvSpPr>
                <a:spLocks noChangeArrowheads="1"/>
              </p:cNvSpPr>
              <p:nvPr/>
            </p:nvSpPr>
            <p:spPr bwMode="auto">
              <a:xfrm>
                <a:off x="2832" y="3456"/>
                <a:ext cx="1008" cy="144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1619017" name="Line 73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18" name="Line 74"/>
              <p:cNvSpPr>
                <a:spLocks noChangeShapeType="1"/>
              </p:cNvSpPr>
              <p:nvPr/>
            </p:nvSpPr>
            <p:spPr bwMode="auto">
              <a:xfrm>
                <a:off x="2928" y="240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19" name="Line 75"/>
              <p:cNvSpPr>
                <a:spLocks noChangeShapeType="1"/>
              </p:cNvSpPr>
              <p:nvPr/>
            </p:nvSpPr>
            <p:spPr bwMode="auto">
              <a:xfrm>
                <a:off x="3840" y="240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20" name="Line 76"/>
              <p:cNvSpPr>
                <a:spLocks noChangeShapeType="1"/>
              </p:cNvSpPr>
              <p:nvPr/>
            </p:nvSpPr>
            <p:spPr bwMode="auto">
              <a:xfrm>
                <a:off x="4752" y="2400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21" name="Line 77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22" name="Line 78"/>
              <p:cNvSpPr>
                <a:spLocks noChangeShapeType="1"/>
              </p:cNvSpPr>
              <p:nvPr/>
            </p:nvSpPr>
            <p:spPr bwMode="auto">
              <a:xfrm>
                <a:off x="3744" y="3264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23" name="Line 79"/>
              <p:cNvSpPr>
                <a:spLocks noChangeShapeType="1"/>
              </p:cNvSpPr>
              <p:nvPr/>
            </p:nvSpPr>
            <p:spPr bwMode="auto">
              <a:xfrm>
                <a:off x="3504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24" name="Line 80"/>
              <p:cNvSpPr>
                <a:spLocks noChangeShapeType="1"/>
              </p:cNvSpPr>
              <p:nvPr/>
            </p:nvSpPr>
            <p:spPr bwMode="auto">
              <a:xfrm>
                <a:off x="2928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25" name="Line 81"/>
              <p:cNvSpPr>
                <a:spLocks noChangeShapeType="1"/>
              </p:cNvSpPr>
              <p:nvPr/>
            </p:nvSpPr>
            <p:spPr bwMode="auto">
              <a:xfrm>
                <a:off x="3264" y="316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26" name="Line 82"/>
              <p:cNvSpPr>
                <a:spLocks noChangeShapeType="1"/>
              </p:cNvSpPr>
              <p:nvPr/>
            </p:nvSpPr>
            <p:spPr bwMode="auto">
              <a:xfrm>
                <a:off x="3504" y="316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27" name="Line 83"/>
              <p:cNvSpPr>
                <a:spLocks noChangeShapeType="1"/>
              </p:cNvSpPr>
              <p:nvPr/>
            </p:nvSpPr>
            <p:spPr bwMode="auto">
              <a:xfrm>
                <a:off x="374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28" name="Line 84"/>
              <p:cNvSpPr>
                <a:spLocks noChangeShapeType="1"/>
              </p:cNvSpPr>
              <p:nvPr/>
            </p:nvSpPr>
            <p:spPr bwMode="auto">
              <a:xfrm>
                <a:off x="302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29" name="Line 85"/>
              <p:cNvSpPr>
                <a:spLocks noChangeShapeType="1"/>
              </p:cNvSpPr>
              <p:nvPr/>
            </p:nvSpPr>
            <p:spPr bwMode="auto">
              <a:xfrm>
                <a:off x="3024" y="124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30" name="Line 86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2304" cy="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31" name="Line 87"/>
              <p:cNvSpPr>
                <a:spLocks noChangeShapeType="1"/>
              </p:cNvSpPr>
              <p:nvPr/>
            </p:nvSpPr>
            <p:spPr bwMode="auto">
              <a:xfrm>
                <a:off x="5328" y="1440"/>
                <a:ext cx="0" cy="2112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32" name="Line 88"/>
              <p:cNvSpPr>
                <a:spLocks noChangeShapeType="1"/>
              </p:cNvSpPr>
              <p:nvPr/>
            </p:nvSpPr>
            <p:spPr bwMode="auto">
              <a:xfrm flipH="1">
                <a:off x="3696" y="3552"/>
                <a:ext cx="1632" cy="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33" name="Line 89"/>
              <p:cNvSpPr>
                <a:spLocks noChangeShapeType="1"/>
              </p:cNvSpPr>
              <p:nvPr/>
            </p:nvSpPr>
            <p:spPr bwMode="auto">
              <a:xfrm>
                <a:off x="3360" y="36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619034" name="Line 90"/>
              <p:cNvSpPr>
                <a:spLocks noChangeShapeType="1"/>
              </p:cNvSpPr>
              <p:nvPr/>
            </p:nvSpPr>
            <p:spPr bwMode="auto">
              <a:xfrm>
                <a:off x="3360" y="3744"/>
                <a:ext cx="20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7894756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5842" y="1037179"/>
            <a:ext cx="11846157" cy="97872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3200" dirty="0" smtClean="0"/>
              <a:t>How many total bits are required for a direct-mapped cache with 16 KB of data and 4 word blocks, assuming a 32-bit address?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Bits in a Cache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360839" y="1664364"/>
            <a:ext cx="11846157" cy="402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3200" dirty="0" smtClean="0"/>
          </a:p>
          <a:p>
            <a:pPr marL="685800" lvl="1" indent="-457200">
              <a:buFont typeface="Wingdings" panose="05000000000000000000" pitchFamily="2" charset="2"/>
              <a:buChar char="Ø"/>
            </a:pPr>
            <a:r>
              <a:rPr lang="en-US" altLang="ko-KR" sz="3200" dirty="0" smtClean="0"/>
              <a:t>16 KB is 4096 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words</a:t>
            </a:r>
          </a:p>
          <a:p>
            <a:pPr marL="685800" lvl="1" indent="-457200">
              <a:buFont typeface="Wingdings" panose="05000000000000000000" pitchFamily="2" charset="2"/>
              <a:buChar char="Ø"/>
            </a:pPr>
            <a:r>
              <a:rPr lang="en-US" altLang="ko-KR" sz="3200" dirty="0" smtClean="0"/>
              <a:t>With a block size of 4 words, 1024 (2</a:t>
            </a:r>
            <a:r>
              <a:rPr lang="en-US" altLang="ko-KR" sz="3200" baseline="30000" dirty="0" smtClean="0"/>
              <a:t>10</a:t>
            </a:r>
            <a:r>
              <a:rPr lang="en-US" altLang="ko-KR" sz="3200" dirty="0" smtClean="0"/>
              <a:t>) blocks</a:t>
            </a:r>
          </a:p>
          <a:p>
            <a:pPr marL="685800" lvl="1" indent="-457200">
              <a:buFont typeface="Wingdings" panose="05000000000000000000" pitchFamily="2" charset="2"/>
              <a:buChar char="Ø"/>
            </a:pPr>
            <a:r>
              <a:rPr lang="en-US" altLang="ko-KR" sz="3200" dirty="0" smtClean="0"/>
              <a:t>Each block has 4x32 or 128 bits of data plus a tag, which is 32 – 10 – 2 – 2 bits, plus a valid bit</a:t>
            </a:r>
          </a:p>
          <a:p>
            <a:pPr marL="685800" lvl="1" indent="-457200">
              <a:buFont typeface="Wingdings" panose="05000000000000000000" pitchFamily="2" charset="2"/>
              <a:buChar char="Ø"/>
            </a:pPr>
            <a:r>
              <a:rPr lang="en-US" altLang="ko-KR" sz="3200" dirty="0" smtClean="0"/>
              <a:t>Thus, total cache size is</a:t>
            </a:r>
          </a:p>
          <a:p>
            <a:pPr marL="685800" lvl="1" indent="-457200">
              <a:buFont typeface="Wingdings" panose="05000000000000000000" pitchFamily="2" charset="2"/>
              <a:buChar char="Ø"/>
            </a:pPr>
            <a:endParaRPr lang="en-US" altLang="ko-KR" sz="3200" dirty="0" smtClean="0"/>
          </a:p>
          <a:p>
            <a:pPr lvl="1"/>
            <a:r>
              <a:rPr lang="en-US" altLang="ko-KR" sz="3200" dirty="0" smtClean="0"/>
              <a:t>2</a:t>
            </a:r>
            <a:r>
              <a:rPr lang="en-US" altLang="ko-KR" sz="3200" baseline="30000" dirty="0" smtClean="0"/>
              <a:t>10</a:t>
            </a:r>
            <a:r>
              <a:rPr lang="en-US" altLang="ko-KR" sz="3200" dirty="0" smtClean="0"/>
              <a:t> x (4x32 + (32 – 10 – 2 – 2) + 1) = 2</a:t>
            </a:r>
            <a:r>
              <a:rPr lang="en-US" altLang="ko-KR" sz="3200" baseline="30000" dirty="0" smtClean="0"/>
              <a:t>10</a:t>
            </a:r>
            <a:r>
              <a:rPr lang="en-US" altLang="ko-KR" sz="3200" dirty="0" smtClean="0"/>
              <a:t> x 147 = 147 K bits = 18.4 KB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089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Direct Mapped Caches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Thrashing Example (Homework &amp; Discussion at Class)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Cache Operations </a:t>
            </a:r>
            <a:endParaRPr kumimoji="1"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89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5842" y="1037179"/>
            <a:ext cx="11846157" cy="97872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3200" dirty="0" smtClean="0"/>
              <a:t>The total number of bits needed for a cache is a function of the cache size and the address size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Actual Size of Bits in a Cache (General)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360839" y="1398868"/>
            <a:ext cx="11846157" cy="4973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3200" dirty="0" smtClean="0"/>
          </a:p>
          <a:p>
            <a:pPr marL="685800" lvl="1" indent="-457200">
              <a:buFont typeface="Wingdings" panose="05000000000000000000" pitchFamily="2" charset="2"/>
              <a:buChar char="Ø"/>
            </a:pPr>
            <a:r>
              <a:rPr lang="en-US" altLang="ko-KR" sz="3200" dirty="0" smtClean="0"/>
              <a:t>32-bit address (n = 32)</a:t>
            </a:r>
          </a:p>
          <a:p>
            <a:pPr marL="685800" lvl="1" indent="-457200">
              <a:buFont typeface="Wingdings" panose="05000000000000000000" pitchFamily="2" charset="2"/>
              <a:buChar char="Ø"/>
            </a:pPr>
            <a:r>
              <a:rPr lang="en-US" altLang="ko-KR" sz="3200" dirty="0" smtClean="0"/>
              <a:t>A direct-mapped cache</a:t>
            </a:r>
          </a:p>
          <a:p>
            <a:pPr marL="685800" lvl="1" indent="-457200">
              <a:buFont typeface="Wingdings" panose="05000000000000000000" pitchFamily="2" charset="2"/>
              <a:buChar char="Ø"/>
            </a:pPr>
            <a:r>
              <a:rPr lang="en-US" altLang="ko-KR" sz="3200" dirty="0" smtClean="0"/>
              <a:t>The cache size is 2</a:t>
            </a:r>
            <a:r>
              <a:rPr lang="en-US" altLang="ko-KR" sz="3200" baseline="30000" dirty="0" smtClean="0"/>
              <a:t>s</a:t>
            </a:r>
            <a:r>
              <a:rPr lang="en-US" altLang="ko-KR" sz="3200" dirty="0" smtClean="0"/>
              <a:t> blocks, s bits are used for the index</a:t>
            </a:r>
          </a:p>
          <a:p>
            <a:pPr marL="685800" lvl="1" indent="-457200">
              <a:buFont typeface="Wingdings" panose="05000000000000000000" pitchFamily="2" charset="2"/>
              <a:buChar char="Ø"/>
            </a:pPr>
            <a:r>
              <a:rPr lang="en-US" altLang="ko-KR" sz="3200" dirty="0" smtClean="0"/>
              <a:t>The block size is 2</a:t>
            </a:r>
            <a:r>
              <a:rPr lang="en-US" altLang="ko-KR" sz="3200" baseline="30000" dirty="0" smtClean="0"/>
              <a:t>b-2</a:t>
            </a:r>
            <a:r>
              <a:rPr lang="en-US" altLang="ko-KR" sz="3200" dirty="0" smtClean="0"/>
              <a:t> words (2</a:t>
            </a:r>
            <a:r>
              <a:rPr lang="en-US" altLang="ko-KR" sz="3200" baseline="30000" dirty="0" smtClean="0"/>
              <a:t>b</a:t>
            </a:r>
            <a:r>
              <a:rPr lang="en-US" altLang="ko-KR" sz="3200" dirty="0" smtClean="0"/>
              <a:t> bytes), (b-2) bits are used for the word within the block</a:t>
            </a:r>
          </a:p>
          <a:p>
            <a:pPr lvl="1"/>
            <a:r>
              <a:rPr lang="en-US" altLang="ko-KR" sz="3200" dirty="0" smtClean="0"/>
              <a:t>Then, the size of the tag field is 32 – (s + b) = t</a:t>
            </a:r>
          </a:p>
          <a:p>
            <a:pPr lvl="1"/>
            <a:r>
              <a:rPr lang="en-US" sz="3200" dirty="0" smtClean="0"/>
              <a:t>The total number of bits in a direct-mapped cache is 2</a:t>
            </a:r>
            <a:r>
              <a:rPr lang="en-US" sz="3200" baseline="30000" dirty="0" smtClean="0"/>
              <a:t>s </a:t>
            </a:r>
            <a:r>
              <a:rPr lang="en-US" sz="3200" dirty="0" smtClean="0"/>
              <a:t>x (block size + tag size + valid field size)</a:t>
            </a:r>
          </a:p>
          <a:p>
            <a:pPr lvl="1"/>
            <a:r>
              <a:rPr lang="en-US" sz="3200" dirty="0" smtClean="0"/>
              <a:t>2</a:t>
            </a:r>
            <a:r>
              <a:rPr lang="en-US" sz="3200" baseline="30000" dirty="0" smtClean="0"/>
              <a:t>s </a:t>
            </a:r>
            <a:r>
              <a:rPr lang="en-US" sz="3200" dirty="0" smtClean="0"/>
              <a:t>x (2</a:t>
            </a:r>
            <a:r>
              <a:rPr lang="en-US" sz="3200" baseline="30000" dirty="0" smtClean="0"/>
              <a:t>b-2</a:t>
            </a:r>
            <a:r>
              <a:rPr lang="en-US" sz="3200" dirty="0" smtClean="0"/>
              <a:t> x n + t + 1) = actual size in bits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968841" y="1328963"/>
            <a:ext cx="4765737" cy="1770979"/>
            <a:chOff x="6689246" y="2061974"/>
            <a:chExt cx="3389793" cy="142135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689246" y="2061974"/>
              <a:ext cx="2445708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 b="1" dirty="0">
                  <a:latin typeface="+mj-lt"/>
                </a:rPr>
                <a:t>n-bit Physical Address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7239001" y="2432050"/>
              <a:ext cx="215496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 dirty="0">
                  <a:latin typeface="+mj-lt"/>
                </a:rPr>
                <a:t>t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382001" y="2432050"/>
              <a:ext cx="230318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 dirty="0">
                  <a:solidFill>
                    <a:schemeClr val="accent2"/>
                  </a:solidFill>
                  <a:latin typeface="+mj-lt"/>
                </a:rPr>
                <a:t>s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9474201" y="2432050"/>
              <a:ext cx="264524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 dirty="0">
                  <a:solidFill>
                    <a:srgbClr val="3333CC"/>
                  </a:solidFill>
                  <a:latin typeface="+mj-lt"/>
                </a:rPr>
                <a:t>b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781800" y="2765426"/>
              <a:ext cx="947738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800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9177339" y="2765424"/>
              <a:ext cx="901700" cy="3000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800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729539" y="2765424"/>
              <a:ext cx="1447800" cy="3000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800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086601" y="3065464"/>
              <a:ext cx="454160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>
                  <a:latin typeface="+mj-lt"/>
                </a:rPr>
                <a:t>tag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912101" y="3065464"/>
              <a:ext cx="1059829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>
                  <a:solidFill>
                    <a:schemeClr val="accent2"/>
                  </a:solidFill>
                  <a:latin typeface="+mj-lt"/>
                </a:rPr>
                <a:t>set index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9296401" y="3065464"/>
              <a:ext cx="725115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>
                  <a:solidFill>
                    <a:srgbClr val="3333CC"/>
                  </a:solidFill>
                  <a:latin typeface="+mj-lt"/>
                </a:rPr>
                <a:t>offset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14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97872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3200" dirty="0" smtClean="0"/>
              <a:t>Consider a cache with 64 blocks and </a:t>
            </a:r>
            <a:r>
              <a:rPr lang="en-US" altLang="ko-KR" sz="3200" dirty="0"/>
              <a:t>16 </a:t>
            </a:r>
            <a:r>
              <a:rPr lang="en-US" altLang="ko-KR" sz="3200" dirty="0" smtClean="0"/>
              <a:t>bytes/block. To </a:t>
            </a:r>
            <a:r>
              <a:rPr lang="en-US" altLang="ko-KR" sz="3200" dirty="0"/>
              <a:t>what block number does </a:t>
            </a:r>
            <a:r>
              <a:rPr lang="en-US" altLang="ko-KR" sz="3200" dirty="0" smtClean="0"/>
              <a:t>byte address </a:t>
            </a:r>
            <a:r>
              <a:rPr lang="en-US" altLang="ko-KR" sz="3200" dirty="0"/>
              <a:t>1200 map</a:t>
            </a:r>
            <a:r>
              <a:rPr lang="en-US" altLang="ko-KR" sz="3200" dirty="0" smtClean="0"/>
              <a:t>?</a:t>
            </a:r>
            <a:endParaRPr lang="en-US" altLang="ko-KR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Mapping an Address to a Multiword Cache Block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449387" y="4613883"/>
            <a:ext cx="6982435" cy="2233679"/>
            <a:chOff x="1193" y="2755"/>
            <a:chExt cx="3344" cy="79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/>
                <a:t>Tag</a:t>
              </a:r>
              <a:endParaRPr lang="en-AU" altLang="ko-KR" sz="2800" dirty="0"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/>
                <a:t>Index</a:t>
              </a:r>
              <a:endParaRPr lang="en-AU" altLang="ko-KR" sz="2800"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/>
                <a:t>Offset</a:t>
              </a:r>
              <a:endParaRPr lang="en-AU" altLang="ko-KR" sz="2800">
                <a:ea typeface="굴림" charset="-127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306" y="2755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0</a:t>
              </a:r>
              <a:endParaRPr lang="en-AU" altLang="ko-KR" sz="2800">
                <a:ea typeface="굴림" charset="-127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807" y="2755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3</a:t>
              </a:r>
              <a:endParaRPr lang="en-AU" altLang="ko-KR" sz="2800">
                <a:ea typeface="굴림" charset="-127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584" y="2755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  <a:endParaRPr lang="en-AU" altLang="ko-KR" sz="2800">
                <a:ea typeface="굴림" charset="-127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945" y="2755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</a:t>
              </a:r>
              <a:endParaRPr lang="en-AU" altLang="ko-KR" sz="2800">
                <a:ea typeface="굴림" charset="-127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705" y="2755"/>
              <a:ext cx="34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10</a:t>
              </a:r>
              <a:endParaRPr lang="en-AU" altLang="ko-KR" sz="2800">
                <a:ea typeface="굴림" charset="-127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193" y="2755"/>
              <a:ext cx="34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31</a:t>
              </a:r>
              <a:endParaRPr lang="en-AU" altLang="ko-KR" sz="2800">
                <a:ea typeface="굴림" charset="-127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840" y="3220"/>
              <a:ext cx="6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 bits</a:t>
              </a:r>
              <a:endParaRPr lang="en-AU" altLang="ko-KR" sz="2800">
                <a:ea typeface="굴림" charset="-127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083" y="3220"/>
              <a:ext cx="6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6 bits</a:t>
              </a:r>
              <a:endParaRPr lang="en-AU" altLang="ko-KR" sz="2800">
                <a:ea typeface="굴림" charset="-127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754" y="3220"/>
              <a:ext cx="73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22 bits</a:t>
              </a:r>
              <a:endParaRPr lang="en-AU" altLang="ko-KR" sz="2800">
                <a:ea typeface="굴림" charset="-127"/>
              </a:endParaRPr>
            </a:p>
          </p:txBody>
        </p:sp>
      </p:grpSp>
      <p:sp>
        <p:nvSpPr>
          <p:cNvPr id="18" name="내용 개체 틀 1"/>
          <p:cNvSpPr txBox="1">
            <a:spLocks/>
          </p:cNvSpPr>
          <p:nvPr/>
        </p:nvSpPr>
        <p:spPr>
          <a:xfrm>
            <a:off x="383022" y="2015908"/>
            <a:ext cx="11497332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/>
              <a:t>Block Address is </a:t>
            </a:r>
            <a:r>
              <a:rPr lang="en-US" altLang="ko-KR" sz="2800" b="1" i="1" dirty="0" smtClean="0"/>
              <a:t>Byte Address/Bytes per Block </a:t>
            </a:r>
            <a:r>
              <a:rPr lang="en-US" altLang="ko-KR" sz="2800" dirty="0" smtClean="0"/>
              <a:t>containing all addresses b/w (byte address/bytes per block)*bytes per block and (byte address/bytes per block)*bytes per block + (bytes per block – 1)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/>
              <a:t>Block address = </a:t>
            </a:r>
            <a:r>
              <a:rPr lang="en-US" altLang="ko-KR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</a:t>
            </a:r>
            <a:r>
              <a:rPr lang="en-US" altLang="ko-KR" sz="2800" dirty="0" smtClean="0"/>
              <a:t>1200/16</a:t>
            </a:r>
            <a:r>
              <a:rPr lang="en-US" altLang="ko-KR" sz="2800" dirty="0" smtClean="0">
                <a:sym typeface="Symbol" pitchFamily="18" charset="2"/>
              </a:rPr>
              <a:t></a:t>
            </a:r>
            <a:r>
              <a:rPr lang="en-US" altLang="ko-KR" sz="2800" dirty="0" smtClean="0"/>
              <a:t> = 75</a:t>
            </a:r>
          </a:p>
          <a:p>
            <a:pPr marL="685800" lvl="1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/>
              <a:t>Block is given by </a:t>
            </a:r>
            <a:r>
              <a:rPr lang="en-US" altLang="ko-KR" sz="2800" b="1" i="1" dirty="0" smtClean="0"/>
              <a:t>(Block Address) modulo (Number of Blocks in the Cache)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/>
              <a:t>Block number = 75 modulo 64 = 11</a:t>
            </a:r>
            <a:endParaRPr lang="en-US" altLang="ko-KR" sz="2800" dirty="0" smtClean="0">
              <a:ea typeface="굴림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0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Direct Mapped Caches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Strength</a:t>
            </a:r>
          </a:p>
          <a:p>
            <a:pPr lvl="1"/>
            <a:r>
              <a:rPr lang="en-US" dirty="0" smtClean="0">
                <a:latin typeface="+mj-lt"/>
              </a:rPr>
              <a:t>Minimal control hardware overhead</a:t>
            </a:r>
          </a:p>
          <a:p>
            <a:pPr lvl="1"/>
            <a:r>
              <a:rPr lang="en-US" dirty="0" smtClean="0">
                <a:latin typeface="+mj-lt"/>
              </a:rPr>
              <a:t>Simple design</a:t>
            </a:r>
          </a:p>
          <a:p>
            <a:pPr lvl="1"/>
            <a:r>
              <a:rPr lang="en-US" dirty="0" smtClean="0">
                <a:latin typeface="+mj-lt"/>
              </a:rPr>
              <a:t>(Relatively) easy to make fast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Weakness</a:t>
            </a:r>
          </a:p>
          <a:p>
            <a:pPr lvl="1"/>
            <a:r>
              <a:rPr lang="en-US" b="1" i="1" dirty="0" smtClean="0">
                <a:latin typeface="+mj-lt"/>
              </a:rPr>
              <a:t>Vulnerable to thrashing</a:t>
            </a:r>
          </a:p>
          <a:p>
            <a:pPr lvl="1"/>
            <a:r>
              <a:rPr lang="en-US" dirty="0" smtClean="0">
                <a:latin typeface="+mj-lt"/>
              </a:rPr>
              <a:t>Two heavily used lines have the same cache index</a:t>
            </a:r>
          </a:p>
          <a:p>
            <a:pPr lvl="1"/>
            <a:r>
              <a:rPr lang="en-US" dirty="0" smtClean="0">
                <a:latin typeface="+mj-lt"/>
              </a:rPr>
              <a:t>Repeatedly evict one to make room for other</a:t>
            </a:r>
            <a:endParaRPr lang="en-US" dirty="0">
              <a:latin typeface="+mj-l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>
                <a:latin typeface="+mj-lt"/>
              </a:rPr>
              <a:pPr/>
              <a:t>22</a:t>
            </a:fld>
            <a:endParaRPr lang="en-US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406242" y="1481889"/>
            <a:ext cx="3845598" cy="2590800"/>
            <a:chOff x="6842125" y="1524000"/>
            <a:chExt cx="3845598" cy="2590800"/>
          </a:xfrm>
        </p:grpSpPr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6842125" y="1524000"/>
              <a:ext cx="838200" cy="1143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6842125" y="2971800"/>
              <a:ext cx="838200" cy="1143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7680325" y="2057400"/>
              <a:ext cx="175260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 flipV="1">
              <a:off x="7680325" y="2895600"/>
              <a:ext cx="175260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9432925" y="2209800"/>
              <a:ext cx="838200" cy="1143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8940129" y="1724026"/>
              <a:ext cx="1747594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latin typeface="+mj-lt"/>
                </a:rPr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3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001583" y="2408846"/>
            <a:ext cx="4188904" cy="646331"/>
          </a:xfrm>
        </p:spPr>
        <p:txBody>
          <a:bodyPr/>
          <a:lstStyle/>
          <a:p>
            <a:r>
              <a:rPr kumimoji="1" lang="en-US" altLang="ko-KR" dirty="0" smtClean="0"/>
              <a:t>Thrashing Example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1207382" cy="480131"/>
          </a:xfrm>
        </p:spPr>
        <p:txBody>
          <a:bodyPr/>
          <a:lstStyle/>
          <a:p>
            <a:r>
              <a:rPr lang="en-US" altLang="ko-KR" dirty="0" smtClean="0"/>
              <a:t>Caches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9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Product Example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3758268"/>
            <a:ext cx="10972800" cy="2803566"/>
          </a:xfrm>
        </p:spPr>
        <p:txBody>
          <a:bodyPr/>
          <a:lstStyle/>
          <a:p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DEC Station 5000</a:t>
            </a:r>
          </a:p>
          <a:p>
            <a:pPr lvl="1"/>
            <a:r>
              <a:rPr lang="en-US" dirty="0" smtClean="0"/>
              <a:t>MIPS Processor with 64KB direct-mapped cache, 16 B line size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Good case:  24 cycles / iteration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Bad case:  66 cycles / iteration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117431" y="1042737"/>
            <a:ext cx="5837321" cy="35394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1" dirty="0">
                <a:latin typeface="+mj-lt"/>
              </a:rPr>
              <a:t>float </a:t>
            </a:r>
            <a:r>
              <a:rPr lang="en-US" sz="2800" b="1" dirty="0" err="1">
                <a:latin typeface="+mj-lt"/>
              </a:rPr>
              <a:t>dot_prod</a:t>
            </a:r>
            <a:r>
              <a:rPr lang="en-US" sz="2800" b="1" dirty="0">
                <a:latin typeface="+mj-lt"/>
              </a:rPr>
              <a:t>(float x[1024], y[1024])</a:t>
            </a:r>
          </a:p>
          <a:p>
            <a:pPr algn="l"/>
            <a:r>
              <a:rPr lang="en-US" sz="2800" b="1" dirty="0">
                <a:latin typeface="+mj-lt"/>
              </a:rPr>
              <a:t>{</a:t>
            </a:r>
          </a:p>
          <a:p>
            <a:pPr algn="l"/>
            <a:r>
              <a:rPr lang="en-US" sz="2800" b="1" dirty="0">
                <a:latin typeface="+mj-lt"/>
              </a:rPr>
              <a:t>  float sum = 0.0;</a:t>
            </a:r>
          </a:p>
          <a:p>
            <a:pPr algn="l"/>
            <a:r>
              <a:rPr lang="en-US" sz="2800" b="1" dirty="0">
                <a:latin typeface="+mj-lt"/>
              </a:rPr>
              <a:t>  </a:t>
            </a:r>
            <a:r>
              <a:rPr lang="en-US" sz="2800" b="1" dirty="0" err="1">
                <a:latin typeface="+mj-lt"/>
              </a:rPr>
              <a:t>int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i</a:t>
            </a:r>
            <a:r>
              <a:rPr lang="en-US" sz="2800" b="1" dirty="0">
                <a:latin typeface="+mj-lt"/>
              </a:rPr>
              <a:t>;</a:t>
            </a:r>
          </a:p>
          <a:p>
            <a:pPr algn="l"/>
            <a:r>
              <a:rPr lang="en-US" sz="2800" b="1" dirty="0">
                <a:latin typeface="+mj-lt"/>
              </a:rPr>
              <a:t>  for (</a:t>
            </a:r>
            <a:r>
              <a:rPr lang="en-US" sz="2800" b="1" dirty="0" err="1">
                <a:latin typeface="+mj-lt"/>
              </a:rPr>
              <a:t>i</a:t>
            </a:r>
            <a:r>
              <a:rPr lang="en-US" sz="2800" b="1" dirty="0">
                <a:latin typeface="+mj-lt"/>
              </a:rPr>
              <a:t> = 0; </a:t>
            </a:r>
            <a:r>
              <a:rPr lang="en-US" sz="2800" b="1" dirty="0" err="1">
                <a:latin typeface="+mj-lt"/>
              </a:rPr>
              <a:t>i</a:t>
            </a:r>
            <a:r>
              <a:rPr lang="en-US" sz="2800" b="1" dirty="0">
                <a:latin typeface="+mj-lt"/>
              </a:rPr>
              <a:t> &lt; 1024; </a:t>
            </a:r>
            <a:r>
              <a:rPr lang="en-US" sz="2800" b="1" dirty="0" err="1">
                <a:latin typeface="+mj-lt"/>
              </a:rPr>
              <a:t>i</a:t>
            </a:r>
            <a:r>
              <a:rPr lang="en-US" sz="2800" b="1" dirty="0">
                <a:latin typeface="+mj-lt"/>
              </a:rPr>
              <a:t>++)</a:t>
            </a:r>
          </a:p>
          <a:p>
            <a:pPr algn="l"/>
            <a:r>
              <a:rPr lang="en-US" sz="2800" b="1" dirty="0">
                <a:latin typeface="+mj-lt"/>
              </a:rPr>
              <a:t>    sum += x[</a:t>
            </a:r>
            <a:r>
              <a:rPr lang="en-US" sz="2800" b="1" dirty="0" err="1">
                <a:latin typeface="+mj-lt"/>
              </a:rPr>
              <a:t>i</a:t>
            </a:r>
            <a:r>
              <a:rPr lang="en-US" sz="2800" b="1" dirty="0">
                <a:latin typeface="+mj-lt"/>
              </a:rPr>
              <a:t>]*y[</a:t>
            </a:r>
            <a:r>
              <a:rPr lang="en-US" sz="2800" b="1" dirty="0" err="1">
                <a:latin typeface="+mj-lt"/>
              </a:rPr>
              <a:t>i</a:t>
            </a:r>
            <a:r>
              <a:rPr lang="en-US" sz="2800" b="1" dirty="0">
                <a:latin typeface="+mj-lt"/>
              </a:rPr>
              <a:t>];</a:t>
            </a:r>
          </a:p>
          <a:p>
            <a:pPr algn="l"/>
            <a:r>
              <a:rPr lang="en-US" sz="2800" b="1" dirty="0">
                <a:latin typeface="+mj-lt"/>
              </a:rPr>
              <a:t>  return sum;</a:t>
            </a:r>
          </a:p>
          <a:p>
            <a:pPr algn="l"/>
            <a:r>
              <a:rPr lang="en-US" sz="2800" b="1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81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Thrashing Example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6096334"/>
            <a:ext cx="10972800" cy="407671"/>
          </a:xfrm>
        </p:spPr>
        <p:txBody>
          <a:bodyPr/>
          <a:lstStyle/>
          <a:p>
            <a:r>
              <a:rPr lang="en-US" dirty="0" smtClean="0"/>
              <a:t>Access one element from each array per iteration</a:t>
            </a:r>
            <a:endParaRPr lang="en-US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2" name="그룹 1"/>
          <p:cNvGrpSpPr/>
          <p:nvPr/>
        </p:nvGrpSpPr>
        <p:grpSpPr>
          <a:xfrm>
            <a:off x="609600" y="986589"/>
            <a:ext cx="11049000" cy="4999121"/>
            <a:chOff x="1828800" y="1295400"/>
            <a:chExt cx="8838718" cy="4459307"/>
          </a:xfrm>
        </p:grpSpPr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2971800" y="16002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1828800" y="16002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x[1]</a:t>
              </a:r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2971800" y="12954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1828800" y="12954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x[0]</a:t>
              </a:r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2971800" y="44958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1828800" y="44958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x[1020]</a:t>
              </a: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2971800" y="2514600"/>
              <a:ext cx="838200" cy="1981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+mj-lt"/>
                </a:rPr>
                <a:t>•</a:t>
              </a:r>
            </a:p>
            <a:p>
              <a:pPr algn="ctr"/>
              <a:r>
                <a:rPr lang="en-US" sz="2800">
                  <a:latin typeface="+mj-lt"/>
                </a:rPr>
                <a:t>•</a:t>
              </a:r>
            </a:p>
            <a:p>
              <a:pPr algn="ctr"/>
              <a:r>
                <a:rPr lang="en-US" sz="2800">
                  <a:latin typeface="+mj-lt"/>
                </a:rPr>
                <a:t>•</a:t>
              </a: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2286001" y="2971800"/>
              <a:ext cx="364202" cy="13849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+mj-lt"/>
                </a:rPr>
                <a:t>•</a:t>
              </a:r>
            </a:p>
            <a:p>
              <a:r>
                <a:rPr lang="en-US" sz="2800">
                  <a:latin typeface="+mj-lt"/>
                </a:rPr>
                <a:t>•</a:t>
              </a:r>
            </a:p>
            <a:p>
              <a:r>
                <a:rPr lang="en-US" sz="2800">
                  <a:latin typeface="+mj-lt"/>
                </a:rPr>
                <a:t>•</a:t>
              </a:r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2971800" y="22098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2971800" y="19050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828800" y="22098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x[3]</a:t>
              </a: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1828800" y="19050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>
                  <a:latin typeface="+mj-lt"/>
                </a:rPr>
                <a:t>x[2]</a:t>
              </a: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2971800" y="48006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1828800" y="48006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x[1021]</a:t>
              </a: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2971800" y="51054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1828800" y="51054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x[1022]</a:t>
              </a:r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2971800" y="54102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1828800" y="54102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x[1023]</a:t>
              </a:r>
            </a:p>
          </p:txBody>
        </p:sp>
        <p:sp>
          <p:nvSpPr>
            <p:cNvPr id="50198" name="Rectangle 22"/>
            <p:cNvSpPr>
              <a:spLocks noChangeArrowheads="1"/>
            </p:cNvSpPr>
            <p:nvPr/>
          </p:nvSpPr>
          <p:spPr bwMode="auto">
            <a:xfrm>
              <a:off x="8001000" y="16002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6858000" y="16002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y[1]</a:t>
              </a:r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8001000" y="12954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6858000" y="12954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y[0]</a:t>
              </a:r>
            </a:p>
          </p:txBody>
        </p:sp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8001000" y="44958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6858000" y="44958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y[1020]</a:t>
              </a:r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8001000" y="2514600"/>
              <a:ext cx="838200" cy="1981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+mj-lt"/>
                </a:rPr>
                <a:t>•</a:t>
              </a:r>
            </a:p>
            <a:p>
              <a:pPr algn="ctr"/>
              <a:r>
                <a:rPr lang="en-US" sz="2800">
                  <a:latin typeface="+mj-lt"/>
                </a:rPr>
                <a:t>•</a:t>
              </a:r>
            </a:p>
            <a:p>
              <a:pPr algn="ctr"/>
              <a:r>
                <a:rPr lang="en-US" sz="2800">
                  <a:latin typeface="+mj-lt"/>
                </a:rPr>
                <a:t>•</a:t>
              </a:r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7315201" y="2971800"/>
              <a:ext cx="364202" cy="13849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+mj-lt"/>
                </a:rPr>
                <a:t>•</a:t>
              </a:r>
            </a:p>
            <a:p>
              <a:r>
                <a:rPr lang="en-US" sz="2800">
                  <a:latin typeface="+mj-lt"/>
                </a:rPr>
                <a:t>•</a:t>
              </a:r>
            </a:p>
            <a:p>
              <a:r>
                <a:rPr lang="en-US" sz="2800">
                  <a:latin typeface="+mj-lt"/>
                </a:rPr>
                <a:t>•</a:t>
              </a:r>
            </a:p>
          </p:txBody>
        </p:sp>
        <p:sp>
          <p:nvSpPr>
            <p:cNvPr id="50206" name="Rectangle 30"/>
            <p:cNvSpPr>
              <a:spLocks noChangeArrowheads="1"/>
            </p:cNvSpPr>
            <p:nvPr/>
          </p:nvSpPr>
          <p:spPr bwMode="auto">
            <a:xfrm>
              <a:off x="8001000" y="22098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207" name="Rectangle 31"/>
            <p:cNvSpPr>
              <a:spLocks noChangeArrowheads="1"/>
            </p:cNvSpPr>
            <p:nvPr/>
          </p:nvSpPr>
          <p:spPr bwMode="auto">
            <a:xfrm>
              <a:off x="8001000" y="19050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208" name="Rectangle 32"/>
            <p:cNvSpPr>
              <a:spLocks noChangeArrowheads="1"/>
            </p:cNvSpPr>
            <p:nvPr/>
          </p:nvSpPr>
          <p:spPr bwMode="auto">
            <a:xfrm>
              <a:off x="6858000" y="22098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y[3]</a:t>
              </a:r>
            </a:p>
          </p:txBody>
        </p:sp>
        <p:sp>
          <p:nvSpPr>
            <p:cNvPr id="50209" name="Rectangle 33"/>
            <p:cNvSpPr>
              <a:spLocks noChangeArrowheads="1"/>
            </p:cNvSpPr>
            <p:nvPr/>
          </p:nvSpPr>
          <p:spPr bwMode="auto">
            <a:xfrm>
              <a:off x="6858000" y="19050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y[2]</a:t>
              </a:r>
            </a:p>
          </p:txBody>
        </p:sp>
        <p:sp>
          <p:nvSpPr>
            <p:cNvPr id="50210" name="Rectangle 34"/>
            <p:cNvSpPr>
              <a:spLocks noChangeArrowheads="1"/>
            </p:cNvSpPr>
            <p:nvPr/>
          </p:nvSpPr>
          <p:spPr bwMode="auto">
            <a:xfrm>
              <a:off x="8001000" y="48006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211" name="Rectangle 35"/>
            <p:cNvSpPr>
              <a:spLocks noChangeArrowheads="1"/>
            </p:cNvSpPr>
            <p:nvPr/>
          </p:nvSpPr>
          <p:spPr bwMode="auto">
            <a:xfrm>
              <a:off x="6858000" y="48006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y[1021]</a:t>
              </a:r>
            </a:p>
          </p:txBody>
        </p:sp>
        <p:sp>
          <p:nvSpPr>
            <p:cNvPr id="50212" name="Rectangle 36"/>
            <p:cNvSpPr>
              <a:spLocks noChangeArrowheads="1"/>
            </p:cNvSpPr>
            <p:nvPr/>
          </p:nvSpPr>
          <p:spPr bwMode="auto">
            <a:xfrm>
              <a:off x="8001000" y="51054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213" name="Rectangle 37"/>
            <p:cNvSpPr>
              <a:spLocks noChangeArrowheads="1"/>
            </p:cNvSpPr>
            <p:nvPr/>
          </p:nvSpPr>
          <p:spPr bwMode="auto">
            <a:xfrm>
              <a:off x="6858000" y="51054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y[1022]</a:t>
              </a:r>
            </a:p>
          </p:txBody>
        </p:sp>
        <p:sp>
          <p:nvSpPr>
            <p:cNvPr id="50214" name="Rectangle 38"/>
            <p:cNvSpPr>
              <a:spLocks noChangeArrowheads="1"/>
            </p:cNvSpPr>
            <p:nvPr/>
          </p:nvSpPr>
          <p:spPr bwMode="auto">
            <a:xfrm>
              <a:off x="8001000" y="5410200"/>
              <a:ext cx="838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215" name="Rectangle 39"/>
            <p:cNvSpPr>
              <a:spLocks noChangeArrowheads="1"/>
            </p:cNvSpPr>
            <p:nvPr/>
          </p:nvSpPr>
          <p:spPr bwMode="auto">
            <a:xfrm>
              <a:off x="6858000" y="54102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y[1023]</a:t>
              </a:r>
            </a:p>
          </p:txBody>
        </p:sp>
        <p:sp>
          <p:nvSpPr>
            <p:cNvPr id="50216" name="AutoShape 40"/>
            <p:cNvSpPr>
              <a:spLocks/>
            </p:cNvSpPr>
            <p:nvPr/>
          </p:nvSpPr>
          <p:spPr bwMode="auto">
            <a:xfrm flipH="1">
              <a:off x="8991600" y="1295400"/>
              <a:ext cx="457200" cy="1219200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217" name="AutoShape 41"/>
            <p:cNvSpPr>
              <a:spLocks/>
            </p:cNvSpPr>
            <p:nvPr/>
          </p:nvSpPr>
          <p:spPr bwMode="auto">
            <a:xfrm flipH="1">
              <a:off x="8991600" y="4495800"/>
              <a:ext cx="457200" cy="1219200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218" name="AutoShape 42"/>
            <p:cNvSpPr>
              <a:spLocks/>
            </p:cNvSpPr>
            <p:nvPr/>
          </p:nvSpPr>
          <p:spPr bwMode="auto">
            <a:xfrm flipH="1">
              <a:off x="8991600" y="2514600"/>
              <a:ext cx="457200" cy="1219200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219" name="Text Box 43"/>
            <p:cNvSpPr txBox="1">
              <a:spLocks noChangeArrowheads="1"/>
            </p:cNvSpPr>
            <p:nvPr/>
          </p:nvSpPr>
          <p:spPr bwMode="auto">
            <a:xfrm>
              <a:off x="9525000" y="1600200"/>
              <a:ext cx="1066318" cy="954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>
                  <a:latin typeface="+mj-lt"/>
                </a:rPr>
                <a:t>Cache</a:t>
              </a:r>
            </a:p>
            <a:p>
              <a:pPr algn="l"/>
              <a:r>
                <a:rPr lang="en-US" sz="2800">
                  <a:latin typeface="+mj-lt"/>
                </a:rPr>
                <a:t>Line</a:t>
              </a:r>
            </a:p>
          </p:txBody>
        </p:sp>
        <p:sp>
          <p:nvSpPr>
            <p:cNvPr id="50220" name="Text Box 44"/>
            <p:cNvSpPr txBox="1">
              <a:spLocks noChangeArrowheads="1"/>
            </p:cNvSpPr>
            <p:nvPr/>
          </p:nvSpPr>
          <p:spPr bwMode="auto">
            <a:xfrm>
              <a:off x="9601200" y="2895600"/>
              <a:ext cx="1066318" cy="954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>
                  <a:latin typeface="+mj-lt"/>
                </a:rPr>
                <a:t>Cache</a:t>
              </a:r>
            </a:p>
            <a:p>
              <a:pPr algn="l"/>
              <a:r>
                <a:rPr lang="en-US" sz="2800">
                  <a:latin typeface="+mj-lt"/>
                </a:rPr>
                <a:t>Line</a:t>
              </a:r>
            </a:p>
          </p:txBody>
        </p:sp>
        <p:sp>
          <p:nvSpPr>
            <p:cNvPr id="50221" name="Text Box 45"/>
            <p:cNvSpPr txBox="1">
              <a:spLocks noChangeArrowheads="1"/>
            </p:cNvSpPr>
            <p:nvPr/>
          </p:nvSpPr>
          <p:spPr bwMode="auto">
            <a:xfrm>
              <a:off x="9601200" y="4800600"/>
              <a:ext cx="1066318" cy="954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>
                  <a:latin typeface="+mj-lt"/>
                </a:rPr>
                <a:t>Cache</a:t>
              </a:r>
            </a:p>
            <a:p>
              <a:pPr algn="l"/>
              <a:r>
                <a:rPr lang="en-US" sz="2800">
                  <a:latin typeface="+mj-lt"/>
                </a:rPr>
                <a:t>Line</a:t>
              </a:r>
            </a:p>
          </p:txBody>
        </p:sp>
        <p:sp>
          <p:nvSpPr>
            <p:cNvPr id="50222" name="AutoShape 46"/>
            <p:cNvSpPr>
              <a:spLocks/>
            </p:cNvSpPr>
            <p:nvPr/>
          </p:nvSpPr>
          <p:spPr bwMode="auto">
            <a:xfrm flipH="1">
              <a:off x="3886200" y="1295400"/>
              <a:ext cx="457200" cy="1219200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223" name="AutoShape 47"/>
            <p:cNvSpPr>
              <a:spLocks/>
            </p:cNvSpPr>
            <p:nvPr/>
          </p:nvSpPr>
          <p:spPr bwMode="auto">
            <a:xfrm flipH="1">
              <a:off x="3886200" y="4495800"/>
              <a:ext cx="457200" cy="1219200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224" name="AutoShape 48"/>
            <p:cNvSpPr>
              <a:spLocks/>
            </p:cNvSpPr>
            <p:nvPr/>
          </p:nvSpPr>
          <p:spPr bwMode="auto">
            <a:xfrm flipH="1">
              <a:off x="3886200" y="2514600"/>
              <a:ext cx="457200" cy="1219200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0225" name="Text Box 49"/>
            <p:cNvSpPr txBox="1">
              <a:spLocks noChangeArrowheads="1"/>
            </p:cNvSpPr>
            <p:nvPr/>
          </p:nvSpPr>
          <p:spPr bwMode="auto">
            <a:xfrm>
              <a:off x="4419600" y="1600200"/>
              <a:ext cx="1066318" cy="954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>
                  <a:latin typeface="+mj-lt"/>
                </a:rPr>
                <a:t>Cache</a:t>
              </a:r>
            </a:p>
            <a:p>
              <a:pPr algn="l"/>
              <a:r>
                <a:rPr lang="en-US" sz="2800">
                  <a:latin typeface="+mj-lt"/>
                </a:rPr>
                <a:t>Line</a:t>
              </a:r>
            </a:p>
          </p:txBody>
        </p:sp>
        <p:sp>
          <p:nvSpPr>
            <p:cNvPr id="50226" name="Text Box 50"/>
            <p:cNvSpPr txBox="1">
              <a:spLocks noChangeArrowheads="1"/>
            </p:cNvSpPr>
            <p:nvPr/>
          </p:nvSpPr>
          <p:spPr bwMode="auto">
            <a:xfrm>
              <a:off x="4495800" y="2895600"/>
              <a:ext cx="1066318" cy="954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>
                  <a:latin typeface="+mj-lt"/>
                </a:rPr>
                <a:t>Cache</a:t>
              </a:r>
            </a:p>
            <a:p>
              <a:pPr algn="l"/>
              <a:r>
                <a:rPr lang="en-US" sz="2800">
                  <a:latin typeface="+mj-lt"/>
                </a:rPr>
                <a:t>Line</a:t>
              </a:r>
            </a:p>
          </p:txBody>
        </p:sp>
        <p:sp>
          <p:nvSpPr>
            <p:cNvPr id="50227" name="Text Box 51"/>
            <p:cNvSpPr txBox="1">
              <a:spLocks noChangeArrowheads="1"/>
            </p:cNvSpPr>
            <p:nvPr/>
          </p:nvSpPr>
          <p:spPr bwMode="auto">
            <a:xfrm>
              <a:off x="4495800" y="4800600"/>
              <a:ext cx="1066318" cy="954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>
                  <a:latin typeface="+mj-lt"/>
                </a:rPr>
                <a:t>Cache</a:t>
              </a:r>
            </a:p>
            <a:p>
              <a:pPr algn="l"/>
              <a:r>
                <a:rPr lang="en-US" sz="2800">
                  <a:latin typeface="+mj-lt"/>
                </a:rPr>
                <a:t>Line</a:t>
              </a:r>
            </a:p>
          </p:txBody>
        </p:sp>
        <p:sp>
          <p:nvSpPr>
            <p:cNvPr id="50228" name="Line 52"/>
            <p:cNvSpPr>
              <a:spLocks noChangeShapeType="1"/>
            </p:cNvSpPr>
            <p:nvPr/>
          </p:nvSpPr>
          <p:spPr bwMode="auto">
            <a:xfrm>
              <a:off x="6096000" y="1447800"/>
              <a:ext cx="0" cy="419100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Thrashing Example: </a:t>
            </a:r>
            <a:r>
              <a:rPr lang="en-US" dirty="0" smtClean="0">
                <a:solidFill>
                  <a:srgbClr val="00B050"/>
                </a:solidFill>
              </a:rPr>
              <a:t>Good Case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222" name="Rectangle 22"/>
          <p:cNvSpPr>
            <a:spLocks noGrp="1" noChangeArrowheads="1"/>
          </p:cNvSpPr>
          <p:nvPr>
            <p:ph idx="1"/>
          </p:nvPr>
        </p:nvSpPr>
        <p:spPr>
          <a:xfrm>
            <a:off x="0" y="2488134"/>
            <a:ext cx="5665787" cy="5001419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Access Sequence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Read x[0]</a:t>
            </a:r>
          </a:p>
          <a:p>
            <a:pPr lvl="2">
              <a:lnSpc>
                <a:spcPct val="70000"/>
              </a:lnSpc>
            </a:pPr>
            <a:r>
              <a:rPr lang="en-US" dirty="0" smtClean="0"/>
              <a:t>x[0], x[1], x[2], x[3] loaded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Read y[0]</a:t>
            </a:r>
          </a:p>
          <a:p>
            <a:pPr lvl="2">
              <a:lnSpc>
                <a:spcPct val="70000"/>
              </a:lnSpc>
            </a:pPr>
            <a:r>
              <a:rPr lang="en-US" dirty="0" smtClean="0"/>
              <a:t>y[0], y[1], y[2], y[3] loaded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Read x[1]</a:t>
            </a:r>
          </a:p>
          <a:p>
            <a:pPr lvl="2">
              <a:lnSpc>
                <a:spcPct val="70000"/>
              </a:lnSpc>
            </a:pPr>
            <a:r>
              <a:rPr lang="en-US" dirty="0" smtClean="0"/>
              <a:t>Hit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Read y[1]</a:t>
            </a:r>
          </a:p>
          <a:p>
            <a:pPr lvl="2">
              <a:lnSpc>
                <a:spcPct val="70000"/>
              </a:lnSpc>
            </a:pPr>
            <a:r>
              <a:rPr lang="en-US" dirty="0" smtClean="0"/>
              <a:t>Hit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• • •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2 misses / 8 reads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6FA2-0D02-466F-8BE5-7E24797A5A3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9740" y="995852"/>
            <a:ext cx="11712141" cy="1350305"/>
            <a:chOff x="1828800" y="929680"/>
            <a:chExt cx="8921251" cy="1219200"/>
          </a:xfrm>
        </p:grpSpPr>
        <p:sp>
          <p:nvSpPr>
            <p:cNvPr id="51202" name="Rectangle 2" descr="Wide downward diagonal"/>
            <p:cNvSpPr>
              <a:spLocks noChangeArrowheads="1"/>
            </p:cNvSpPr>
            <p:nvPr/>
          </p:nvSpPr>
          <p:spPr bwMode="auto">
            <a:xfrm>
              <a:off x="2590800" y="1234480"/>
              <a:ext cx="838200" cy="304800"/>
            </a:xfrm>
            <a:prstGeom prst="rect">
              <a:avLst/>
            </a:prstGeom>
            <a:pattFill prst="wdDnDiag">
              <a:fgClr>
                <a:srgbClr val="063DE8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1828800" y="12344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x[1]</a:t>
              </a:r>
            </a:p>
          </p:txBody>
        </p:sp>
        <p:sp>
          <p:nvSpPr>
            <p:cNvPr id="51204" name="Rectangle 4" descr="Wide downward diagonal"/>
            <p:cNvSpPr>
              <a:spLocks noChangeArrowheads="1"/>
            </p:cNvSpPr>
            <p:nvPr/>
          </p:nvSpPr>
          <p:spPr bwMode="auto">
            <a:xfrm>
              <a:off x="2590800" y="929680"/>
              <a:ext cx="838200" cy="304800"/>
            </a:xfrm>
            <a:prstGeom prst="rect">
              <a:avLst/>
            </a:prstGeom>
            <a:pattFill prst="wdDnDiag">
              <a:fgClr>
                <a:srgbClr val="063DE8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1828800" y="9296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>
                  <a:latin typeface="+mj-lt"/>
                </a:rPr>
                <a:t>x[0]</a:t>
              </a:r>
            </a:p>
          </p:txBody>
        </p:sp>
        <p:sp>
          <p:nvSpPr>
            <p:cNvPr id="51206" name="Rectangle 6" descr="Wide downward diagonal"/>
            <p:cNvSpPr>
              <a:spLocks noChangeArrowheads="1"/>
            </p:cNvSpPr>
            <p:nvPr/>
          </p:nvSpPr>
          <p:spPr bwMode="auto">
            <a:xfrm>
              <a:off x="2590800" y="1844080"/>
              <a:ext cx="838200" cy="304800"/>
            </a:xfrm>
            <a:prstGeom prst="rect">
              <a:avLst/>
            </a:prstGeom>
            <a:pattFill prst="wdDnDiag">
              <a:fgClr>
                <a:srgbClr val="063DE8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07" name="Rectangle 7" descr="Wide downward diagonal"/>
            <p:cNvSpPr>
              <a:spLocks noChangeArrowheads="1"/>
            </p:cNvSpPr>
            <p:nvPr/>
          </p:nvSpPr>
          <p:spPr bwMode="auto">
            <a:xfrm>
              <a:off x="2590800" y="1539280"/>
              <a:ext cx="838200" cy="304800"/>
            </a:xfrm>
            <a:prstGeom prst="rect">
              <a:avLst/>
            </a:prstGeom>
            <a:pattFill prst="wdDnDiag">
              <a:fgClr>
                <a:srgbClr val="063DE8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1828800" y="18440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x[3]</a:t>
              </a:r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1828800" y="15392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x[2]</a:t>
              </a:r>
            </a:p>
          </p:txBody>
        </p:sp>
        <p:sp>
          <p:nvSpPr>
            <p:cNvPr id="51210" name="Rectangle 10" descr="Wide upward diagonal"/>
            <p:cNvSpPr>
              <a:spLocks noChangeArrowheads="1"/>
            </p:cNvSpPr>
            <p:nvPr/>
          </p:nvSpPr>
          <p:spPr bwMode="auto">
            <a:xfrm>
              <a:off x="4648200" y="1234480"/>
              <a:ext cx="838200" cy="304800"/>
            </a:xfrm>
            <a:prstGeom prst="rect">
              <a:avLst/>
            </a:prstGeom>
            <a:pattFill prst="wdUpDiag">
              <a:fgClr>
                <a:srgbClr val="D60093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3962400" y="12344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y[1]</a:t>
              </a:r>
            </a:p>
          </p:txBody>
        </p:sp>
        <p:sp>
          <p:nvSpPr>
            <p:cNvPr id="51212" name="Rectangle 12" descr="Wide upward diagonal"/>
            <p:cNvSpPr>
              <a:spLocks noChangeArrowheads="1"/>
            </p:cNvSpPr>
            <p:nvPr/>
          </p:nvSpPr>
          <p:spPr bwMode="auto">
            <a:xfrm>
              <a:off x="4648200" y="929680"/>
              <a:ext cx="838200" cy="304800"/>
            </a:xfrm>
            <a:prstGeom prst="rect">
              <a:avLst/>
            </a:prstGeom>
            <a:pattFill prst="wdUpDiag">
              <a:fgClr>
                <a:srgbClr val="D60093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13" name="Rectangle 13"/>
            <p:cNvSpPr>
              <a:spLocks noChangeArrowheads="1"/>
            </p:cNvSpPr>
            <p:nvPr/>
          </p:nvSpPr>
          <p:spPr bwMode="auto">
            <a:xfrm>
              <a:off x="3962400" y="9296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>
                  <a:latin typeface="+mj-lt"/>
                </a:rPr>
                <a:t>y[0]</a:t>
              </a:r>
            </a:p>
          </p:txBody>
        </p:sp>
        <p:sp>
          <p:nvSpPr>
            <p:cNvPr id="51214" name="Rectangle 14" descr="Wide upward diagonal"/>
            <p:cNvSpPr>
              <a:spLocks noChangeArrowheads="1"/>
            </p:cNvSpPr>
            <p:nvPr/>
          </p:nvSpPr>
          <p:spPr bwMode="auto">
            <a:xfrm>
              <a:off x="4648200" y="1844080"/>
              <a:ext cx="838200" cy="304800"/>
            </a:xfrm>
            <a:prstGeom prst="rect">
              <a:avLst/>
            </a:prstGeom>
            <a:pattFill prst="wdUpDiag">
              <a:fgClr>
                <a:srgbClr val="D60093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15" name="Rectangle 15" descr="Wide upward diagonal"/>
            <p:cNvSpPr>
              <a:spLocks noChangeArrowheads="1"/>
            </p:cNvSpPr>
            <p:nvPr/>
          </p:nvSpPr>
          <p:spPr bwMode="auto">
            <a:xfrm>
              <a:off x="4648200" y="1539280"/>
              <a:ext cx="838200" cy="304800"/>
            </a:xfrm>
            <a:prstGeom prst="rect">
              <a:avLst/>
            </a:prstGeom>
            <a:pattFill prst="wdUpDiag">
              <a:fgClr>
                <a:srgbClr val="D60093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3962400" y="18440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>
                  <a:latin typeface="+mj-lt"/>
                </a:rPr>
                <a:t>y[3]</a:t>
              </a:r>
            </a:p>
          </p:txBody>
        </p:sp>
        <p:sp>
          <p:nvSpPr>
            <p:cNvPr id="51217" name="Rectangle 17"/>
            <p:cNvSpPr>
              <a:spLocks noChangeArrowheads="1"/>
            </p:cNvSpPr>
            <p:nvPr/>
          </p:nvSpPr>
          <p:spPr bwMode="auto">
            <a:xfrm>
              <a:off x="3962400" y="15392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>
                  <a:latin typeface="+mj-lt"/>
                </a:rPr>
                <a:t>y[2]</a:t>
              </a:r>
            </a:p>
          </p:txBody>
        </p:sp>
        <p:sp>
          <p:nvSpPr>
            <p:cNvPr id="51218" name="AutoShape 18"/>
            <p:cNvSpPr>
              <a:spLocks/>
            </p:cNvSpPr>
            <p:nvPr/>
          </p:nvSpPr>
          <p:spPr bwMode="auto">
            <a:xfrm flipH="1">
              <a:off x="5638800" y="929680"/>
              <a:ext cx="457200" cy="1219200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6144485" y="1057872"/>
              <a:ext cx="1066318" cy="954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 dirty="0">
                  <a:latin typeface="+mj-lt"/>
                </a:rPr>
                <a:t>Cache</a:t>
              </a:r>
            </a:p>
            <a:p>
              <a:pPr algn="l"/>
              <a:r>
                <a:rPr lang="en-US" sz="2800" dirty="0">
                  <a:latin typeface="+mj-lt"/>
                </a:rPr>
                <a:t>Line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996545" y="929680"/>
              <a:ext cx="3753506" cy="1143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+mj-lt"/>
                  <a:cs typeface="Helvetica" pitchFamily="34" charset="0"/>
                </a:rPr>
                <a:t>The TWO arrays are mapped to </a:t>
              </a:r>
              <a:r>
                <a:rPr lang="en-US" sz="2800" b="1" u="sng" dirty="0">
                  <a:solidFill>
                    <a:srgbClr val="C00000"/>
                  </a:solidFill>
                  <a:latin typeface="+mj-lt"/>
                  <a:cs typeface="Helvetica" pitchFamily="34" charset="0"/>
                </a:rPr>
                <a:t>different blocks</a:t>
              </a:r>
              <a:r>
                <a:rPr lang="en-US" sz="2800" b="1" dirty="0">
                  <a:solidFill>
                    <a:srgbClr val="C00000"/>
                  </a:solidFill>
                  <a:latin typeface="+mj-lt"/>
                  <a:cs typeface="Helvetica" pitchFamily="34" charset="0"/>
                </a:rPr>
                <a:t> in the cache</a:t>
              </a:r>
            </a:p>
          </p:txBody>
        </p:sp>
      </p:grpSp>
      <p:sp>
        <p:nvSpPr>
          <p:cNvPr id="29" name="Rectangle 22"/>
          <p:cNvSpPr txBox="1">
            <a:spLocks noChangeArrowheads="1"/>
          </p:cNvSpPr>
          <p:nvPr/>
        </p:nvSpPr>
        <p:spPr>
          <a:xfrm>
            <a:off x="5481765" y="2488134"/>
            <a:ext cx="6710235" cy="5001419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6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432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dirty="0"/>
              <a:t>Analysis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x[</a:t>
            </a:r>
            <a:r>
              <a:rPr lang="en-US" altLang="ko-KR" dirty="0" err="1"/>
              <a:t>i</a:t>
            </a:r>
            <a:r>
              <a:rPr lang="en-US" altLang="ko-KR" dirty="0"/>
              <a:t>] and y[</a:t>
            </a:r>
            <a:r>
              <a:rPr lang="en-US" altLang="ko-KR" dirty="0" err="1"/>
              <a:t>i</a:t>
            </a:r>
            <a:r>
              <a:rPr lang="en-US" altLang="ko-KR" dirty="0"/>
              <a:t>] map to different cache lines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Miss rate = 25%</a:t>
            </a:r>
          </a:p>
          <a:p>
            <a:pPr lvl="2">
              <a:lnSpc>
                <a:spcPct val="70000"/>
              </a:lnSpc>
            </a:pPr>
            <a:r>
              <a:rPr lang="en-US" altLang="ko-KR" dirty="0"/>
              <a:t>Two memory accesses / iteration</a:t>
            </a:r>
          </a:p>
          <a:p>
            <a:pPr lvl="2">
              <a:lnSpc>
                <a:spcPct val="70000"/>
              </a:lnSpc>
            </a:pPr>
            <a:r>
              <a:rPr lang="en-US" altLang="ko-KR" dirty="0"/>
              <a:t>On every 4th iteration have two misses</a:t>
            </a:r>
          </a:p>
          <a:p>
            <a:pPr>
              <a:lnSpc>
                <a:spcPct val="70000"/>
              </a:lnSpc>
            </a:pPr>
            <a:r>
              <a:rPr lang="en-US" altLang="ko-KR" dirty="0"/>
              <a:t>Timing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10 cycle loop time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28 cycles / cache miss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Average time / iteration =  24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	10 + 0.25 * 2 * 28</a:t>
            </a:r>
          </a:p>
        </p:txBody>
      </p:sp>
    </p:spTree>
    <p:extLst>
      <p:ext uri="{BB962C8B-B14F-4D97-AF65-F5344CB8AC3E}">
        <p14:creationId xmlns:p14="http://schemas.microsoft.com/office/powerpoint/2010/main" val="33835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Thrashing Example: Bad Case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222" name="Rectangle 22"/>
          <p:cNvSpPr>
            <a:spLocks noGrp="1" noChangeArrowheads="1"/>
          </p:cNvSpPr>
          <p:nvPr>
            <p:ph idx="1"/>
          </p:nvPr>
        </p:nvSpPr>
        <p:spPr>
          <a:xfrm>
            <a:off x="0" y="2518214"/>
            <a:ext cx="5665787" cy="5001419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ko-KR" dirty="0"/>
              <a:t>Access Pattern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Read x[0]</a:t>
            </a:r>
          </a:p>
          <a:p>
            <a:pPr lvl="2">
              <a:lnSpc>
                <a:spcPct val="70000"/>
              </a:lnSpc>
            </a:pPr>
            <a:r>
              <a:rPr lang="en-US" altLang="ko-KR" dirty="0"/>
              <a:t>x[0], x[1], x[2], x[3] loaded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Read y[0]</a:t>
            </a:r>
          </a:p>
          <a:p>
            <a:pPr lvl="2">
              <a:lnSpc>
                <a:spcPct val="70000"/>
              </a:lnSpc>
            </a:pPr>
            <a:r>
              <a:rPr lang="en-US" altLang="ko-KR" dirty="0"/>
              <a:t>y[0], y[1], y[2], y[3] loaded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Read x[1]</a:t>
            </a:r>
          </a:p>
          <a:p>
            <a:pPr lvl="2">
              <a:lnSpc>
                <a:spcPct val="70000"/>
              </a:lnSpc>
            </a:pPr>
            <a:r>
              <a:rPr lang="en-US" altLang="ko-KR" dirty="0"/>
              <a:t>x[0], x[1], x[2], x[3] loaded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Read y[1]</a:t>
            </a:r>
          </a:p>
          <a:p>
            <a:pPr lvl="2">
              <a:lnSpc>
                <a:spcPct val="70000"/>
              </a:lnSpc>
            </a:pPr>
            <a:r>
              <a:rPr lang="en-US" altLang="ko-KR" dirty="0"/>
              <a:t>y[0], y[1], y[2], y[3] loaded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• • •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8 misses / 8 reads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6FA2-0D02-466F-8BE5-7E24797A5A3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9740" y="995852"/>
            <a:ext cx="11712141" cy="1350305"/>
            <a:chOff x="1828800" y="929680"/>
            <a:chExt cx="8921251" cy="1219200"/>
          </a:xfrm>
        </p:grpSpPr>
        <p:sp>
          <p:nvSpPr>
            <p:cNvPr id="51202" name="Rectangle 2" descr="Wide downward diagonal"/>
            <p:cNvSpPr>
              <a:spLocks noChangeArrowheads="1"/>
            </p:cNvSpPr>
            <p:nvPr/>
          </p:nvSpPr>
          <p:spPr bwMode="auto">
            <a:xfrm>
              <a:off x="2590800" y="1234480"/>
              <a:ext cx="838200" cy="304800"/>
            </a:xfrm>
            <a:prstGeom prst="rect">
              <a:avLst/>
            </a:prstGeom>
            <a:pattFill prst="wdDnDiag">
              <a:fgClr>
                <a:srgbClr val="063DE8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1828800" y="12344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x[1]</a:t>
              </a:r>
            </a:p>
          </p:txBody>
        </p:sp>
        <p:sp>
          <p:nvSpPr>
            <p:cNvPr id="51204" name="Rectangle 4" descr="Wide downward diagonal"/>
            <p:cNvSpPr>
              <a:spLocks noChangeArrowheads="1"/>
            </p:cNvSpPr>
            <p:nvPr/>
          </p:nvSpPr>
          <p:spPr bwMode="auto">
            <a:xfrm>
              <a:off x="2590800" y="929680"/>
              <a:ext cx="838200" cy="304800"/>
            </a:xfrm>
            <a:prstGeom prst="rect">
              <a:avLst/>
            </a:prstGeom>
            <a:pattFill prst="wdDnDiag">
              <a:fgClr>
                <a:srgbClr val="063DE8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1828800" y="9296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>
                  <a:latin typeface="+mj-lt"/>
                </a:rPr>
                <a:t>x[0]</a:t>
              </a:r>
            </a:p>
          </p:txBody>
        </p:sp>
        <p:sp>
          <p:nvSpPr>
            <p:cNvPr id="51206" name="Rectangle 6" descr="Wide downward diagonal"/>
            <p:cNvSpPr>
              <a:spLocks noChangeArrowheads="1"/>
            </p:cNvSpPr>
            <p:nvPr/>
          </p:nvSpPr>
          <p:spPr bwMode="auto">
            <a:xfrm>
              <a:off x="2590800" y="1844080"/>
              <a:ext cx="838200" cy="304800"/>
            </a:xfrm>
            <a:prstGeom prst="rect">
              <a:avLst/>
            </a:prstGeom>
            <a:pattFill prst="wdDnDiag">
              <a:fgClr>
                <a:srgbClr val="063DE8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07" name="Rectangle 7" descr="Wide downward diagonal"/>
            <p:cNvSpPr>
              <a:spLocks noChangeArrowheads="1"/>
            </p:cNvSpPr>
            <p:nvPr/>
          </p:nvSpPr>
          <p:spPr bwMode="auto">
            <a:xfrm>
              <a:off x="2590800" y="1539280"/>
              <a:ext cx="838200" cy="304800"/>
            </a:xfrm>
            <a:prstGeom prst="rect">
              <a:avLst/>
            </a:prstGeom>
            <a:pattFill prst="wdDnDiag">
              <a:fgClr>
                <a:srgbClr val="063DE8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1828800" y="18440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x[3]</a:t>
              </a:r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1828800" y="15392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x[2]</a:t>
              </a:r>
            </a:p>
          </p:txBody>
        </p: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3962400" y="12344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+mj-lt"/>
                </a:rPr>
                <a:t>y[1]</a:t>
              </a:r>
            </a:p>
          </p:txBody>
        </p:sp>
        <p:sp>
          <p:nvSpPr>
            <p:cNvPr id="51213" name="Rectangle 13"/>
            <p:cNvSpPr>
              <a:spLocks noChangeArrowheads="1"/>
            </p:cNvSpPr>
            <p:nvPr/>
          </p:nvSpPr>
          <p:spPr bwMode="auto">
            <a:xfrm>
              <a:off x="3962400" y="9296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>
                  <a:latin typeface="+mj-lt"/>
                </a:rPr>
                <a:t>y[0]</a:t>
              </a:r>
            </a:p>
          </p:txBody>
        </p:sp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3962400" y="18440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>
                  <a:latin typeface="+mj-lt"/>
                </a:rPr>
                <a:t>y[3]</a:t>
              </a:r>
            </a:p>
          </p:txBody>
        </p:sp>
        <p:sp>
          <p:nvSpPr>
            <p:cNvPr id="51217" name="Rectangle 17"/>
            <p:cNvSpPr>
              <a:spLocks noChangeArrowheads="1"/>
            </p:cNvSpPr>
            <p:nvPr/>
          </p:nvSpPr>
          <p:spPr bwMode="auto">
            <a:xfrm>
              <a:off x="3962400" y="1539280"/>
              <a:ext cx="106680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>
                  <a:latin typeface="+mj-lt"/>
                </a:rPr>
                <a:t>y[2]</a:t>
              </a:r>
            </a:p>
          </p:txBody>
        </p:sp>
        <p:sp>
          <p:nvSpPr>
            <p:cNvPr id="51218" name="AutoShape 18"/>
            <p:cNvSpPr>
              <a:spLocks/>
            </p:cNvSpPr>
            <p:nvPr/>
          </p:nvSpPr>
          <p:spPr bwMode="auto">
            <a:xfrm flipH="1">
              <a:off x="5638800" y="929680"/>
              <a:ext cx="457200" cy="1219200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6144485" y="1057872"/>
              <a:ext cx="1066318" cy="954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 dirty="0">
                  <a:latin typeface="+mj-lt"/>
                </a:rPr>
                <a:t>Cache</a:t>
              </a:r>
            </a:p>
            <a:p>
              <a:pPr algn="l"/>
              <a:r>
                <a:rPr lang="en-US" sz="2800" dirty="0">
                  <a:latin typeface="+mj-lt"/>
                </a:rPr>
                <a:t>Line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996545" y="929680"/>
              <a:ext cx="3753506" cy="1143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C00000"/>
                  </a:solidFill>
                  <a:latin typeface="Helvetica" pitchFamily="34" charset="0"/>
                  <a:cs typeface="Helvetica" pitchFamily="34" charset="0"/>
                </a:rPr>
                <a:t>The TWO arrays are mapped to </a:t>
              </a:r>
              <a:r>
                <a:rPr lang="en-US" altLang="ko-KR" sz="2800" b="1" u="sng" dirty="0">
                  <a:solidFill>
                    <a:srgbClr val="C00000"/>
                  </a:solidFill>
                  <a:latin typeface="Helvetica" pitchFamily="34" charset="0"/>
                  <a:cs typeface="Helvetica" pitchFamily="34" charset="0"/>
                </a:rPr>
                <a:t>SAME block</a:t>
              </a:r>
              <a:r>
                <a:rPr lang="en-US" altLang="ko-KR" sz="2800" b="1" dirty="0">
                  <a:solidFill>
                    <a:srgbClr val="C00000"/>
                  </a:solidFill>
                  <a:latin typeface="Helvetica" pitchFamily="34" charset="0"/>
                  <a:cs typeface="Helvetica" pitchFamily="34" charset="0"/>
                </a:rPr>
                <a:t> in the cache</a:t>
              </a:r>
            </a:p>
          </p:txBody>
        </p:sp>
        <p:sp>
          <p:nvSpPr>
            <p:cNvPr id="32" name="Rectangle 2" descr="Wide downward diagonal"/>
            <p:cNvSpPr>
              <a:spLocks noChangeArrowheads="1"/>
            </p:cNvSpPr>
            <p:nvPr/>
          </p:nvSpPr>
          <p:spPr bwMode="auto">
            <a:xfrm>
              <a:off x="4658584" y="1234480"/>
              <a:ext cx="838200" cy="304800"/>
            </a:xfrm>
            <a:prstGeom prst="rect">
              <a:avLst/>
            </a:prstGeom>
            <a:pattFill prst="wdDnDiag">
              <a:fgClr>
                <a:srgbClr val="063DE8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33" name="Rectangle 4" descr="Wide downward diagonal"/>
            <p:cNvSpPr>
              <a:spLocks noChangeArrowheads="1"/>
            </p:cNvSpPr>
            <p:nvPr/>
          </p:nvSpPr>
          <p:spPr bwMode="auto">
            <a:xfrm>
              <a:off x="4658584" y="929680"/>
              <a:ext cx="838200" cy="304800"/>
            </a:xfrm>
            <a:prstGeom prst="rect">
              <a:avLst/>
            </a:prstGeom>
            <a:pattFill prst="wdDnDiag">
              <a:fgClr>
                <a:srgbClr val="063DE8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34" name="Rectangle 6" descr="Wide downward diagonal"/>
            <p:cNvSpPr>
              <a:spLocks noChangeArrowheads="1"/>
            </p:cNvSpPr>
            <p:nvPr/>
          </p:nvSpPr>
          <p:spPr bwMode="auto">
            <a:xfrm>
              <a:off x="4658584" y="1844080"/>
              <a:ext cx="838200" cy="304800"/>
            </a:xfrm>
            <a:prstGeom prst="rect">
              <a:avLst/>
            </a:prstGeom>
            <a:pattFill prst="wdDnDiag">
              <a:fgClr>
                <a:srgbClr val="063DE8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35" name="Rectangle 7" descr="Wide downward diagonal"/>
            <p:cNvSpPr>
              <a:spLocks noChangeArrowheads="1"/>
            </p:cNvSpPr>
            <p:nvPr/>
          </p:nvSpPr>
          <p:spPr bwMode="auto">
            <a:xfrm>
              <a:off x="4658584" y="1539280"/>
              <a:ext cx="838200" cy="304800"/>
            </a:xfrm>
            <a:prstGeom prst="rect">
              <a:avLst/>
            </a:prstGeom>
            <a:pattFill prst="wdDnDiag">
              <a:fgClr>
                <a:srgbClr val="063DE8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</p:grpSp>
      <p:sp>
        <p:nvSpPr>
          <p:cNvPr id="29" name="Rectangle 22"/>
          <p:cNvSpPr txBox="1">
            <a:spLocks noChangeArrowheads="1"/>
          </p:cNvSpPr>
          <p:nvPr/>
        </p:nvSpPr>
        <p:spPr>
          <a:xfrm>
            <a:off x="5481765" y="2578374"/>
            <a:ext cx="6710235" cy="5001419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6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432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dirty="0"/>
              <a:t>Analysis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x[</a:t>
            </a:r>
            <a:r>
              <a:rPr lang="en-US" altLang="ko-KR" dirty="0" err="1"/>
              <a:t>i</a:t>
            </a:r>
            <a:r>
              <a:rPr lang="en-US" altLang="ko-KR" dirty="0"/>
              <a:t>] and y[</a:t>
            </a:r>
            <a:r>
              <a:rPr lang="en-US" altLang="ko-KR" dirty="0" err="1"/>
              <a:t>i</a:t>
            </a:r>
            <a:r>
              <a:rPr lang="en-US" altLang="ko-KR" dirty="0"/>
              <a:t>] map to same cache lines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Miss rate = 100%</a:t>
            </a:r>
          </a:p>
          <a:p>
            <a:pPr lvl="2">
              <a:lnSpc>
                <a:spcPct val="70000"/>
              </a:lnSpc>
            </a:pPr>
            <a:r>
              <a:rPr lang="en-US" altLang="ko-KR" dirty="0"/>
              <a:t>Two memory accesses / iteration</a:t>
            </a:r>
          </a:p>
          <a:p>
            <a:pPr lvl="2">
              <a:lnSpc>
                <a:spcPct val="70000"/>
              </a:lnSpc>
            </a:pPr>
            <a:r>
              <a:rPr lang="en-US" altLang="ko-KR" dirty="0"/>
              <a:t>On </a:t>
            </a:r>
            <a:r>
              <a:rPr lang="en-US" altLang="ko-KR" dirty="0">
                <a:solidFill>
                  <a:srgbClr val="FF0000"/>
                </a:solidFill>
              </a:rPr>
              <a:t>every iteration </a:t>
            </a:r>
            <a:r>
              <a:rPr lang="en-US" altLang="ko-KR" dirty="0"/>
              <a:t>have two misses</a:t>
            </a:r>
          </a:p>
          <a:p>
            <a:pPr>
              <a:lnSpc>
                <a:spcPct val="70000"/>
              </a:lnSpc>
            </a:pPr>
            <a:r>
              <a:rPr lang="en-US" altLang="ko-KR" dirty="0"/>
              <a:t>Timing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10 cycle loop time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28 cycles / cache miss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Average time / iteration =  66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	10 + 1.0 * 2 * 28</a:t>
            </a:r>
          </a:p>
        </p:txBody>
      </p:sp>
    </p:spTree>
    <p:extLst>
      <p:ext uri="{BB962C8B-B14F-4D97-AF65-F5344CB8AC3E}">
        <p14:creationId xmlns:p14="http://schemas.microsoft.com/office/powerpoint/2010/main" val="13846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231581" y="2408846"/>
            <a:ext cx="3728906" cy="646331"/>
          </a:xfrm>
        </p:spPr>
        <p:txBody>
          <a:bodyPr/>
          <a:lstStyle/>
          <a:p>
            <a:r>
              <a:rPr kumimoji="1" lang="en-US" altLang="ko-KR" dirty="0" smtClean="0"/>
              <a:t>Cache Operation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1207382" cy="480131"/>
          </a:xfrm>
        </p:spPr>
        <p:txBody>
          <a:bodyPr/>
          <a:lstStyle/>
          <a:p>
            <a:r>
              <a:rPr lang="en-US" altLang="ko-KR" dirty="0" smtClean="0"/>
              <a:t>Caches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2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Cache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35405" y="1066799"/>
            <a:ext cx="11121190" cy="5352047"/>
            <a:chOff x="1752600" y="1066800"/>
            <a:chExt cx="8686800" cy="5105400"/>
          </a:xfrm>
        </p:grpSpPr>
        <p:sp>
          <p:nvSpPr>
            <p:cNvPr id="6" name="Rectangle 5"/>
            <p:cNvSpPr/>
            <p:nvPr/>
          </p:nvSpPr>
          <p:spPr>
            <a:xfrm>
              <a:off x="6781800" y="2514600"/>
              <a:ext cx="3657600" cy="2743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67400" y="2514600"/>
              <a:ext cx="914400" cy="2743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Decoder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2819400"/>
              <a:ext cx="2438400" cy="2133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9" name="Flowchart: Data 8"/>
            <p:cNvSpPr/>
            <p:nvPr/>
          </p:nvSpPr>
          <p:spPr>
            <a:xfrm>
              <a:off x="1752600" y="1610051"/>
              <a:ext cx="2133600" cy="675949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4267200" y="3581400"/>
              <a:ext cx="1600200" cy="484632"/>
            </a:xfrm>
            <a:prstGeom prst="left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3810000" y="5181600"/>
              <a:ext cx="1905000" cy="457200"/>
            </a:xfrm>
            <a:prstGeom prst="wedgeRectCallout">
              <a:avLst>
                <a:gd name="adj1" fmla="val 13197"/>
                <a:gd name="adj2" fmla="val -351611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Memory Bus</a:t>
              </a:r>
            </a:p>
          </p:txBody>
        </p:sp>
        <p:sp>
          <p:nvSpPr>
            <p:cNvPr id="13" name="Line Callout 1 12"/>
            <p:cNvSpPr/>
            <p:nvPr/>
          </p:nvSpPr>
          <p:spPr>
            <a:xfrm>
              <a:off x="4114800" y="1292488"/>
              <a:ext cx="2362200" cy="1069712"/>
            </a:xfrm>
            <a:prstGeom prst="borderCallout1">
              <a:avLst>
                <a:gd name="adj1" fmla="val 98946"/>
                <a:gd name="adj2" fmla="val 27488"/>
                <a:gd name="adj3" fmla="val 225731"/>
                <a:gd name="adj4" fmla="val 27564"/>
              </a:avLst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Tx/>
                <a:buChar char="-"/>
              </a:pPr>
              <a:r>
                <a:rPr lang="en-US" sz="2800" b="1" dirty="0">
                  <a:solidFill>
                    <a:schemeClr val="tx1"/>
                  </a:solidFill>
                </a:rPr>
                <a:t> Memory address</a:t>
              </a:r>
            </a:p>
            <a:p>
              <a:pPr algn="ctr">
                <a:buFontTx/>
                <a:buChar char="-"/>
              </a:pPr>
              <a:r>
                <a:rPr lang="en-US" sz="2800" b="1" dirty="0">
                  <a:solidFill>
                    <a:schemeClr val="tx1"/>
                  </a:solidFill>
                </a:rPr>
                <a:t> Read/Write Data</a:t>
              </a:r>
            </a:p>
          </p:txBody>
        </p:sp>
        <p:cxnSp>
          <p:nvCxnSpPr>
            <p:cNvPr id="15" name="Straight Arrow Connector 14"/>
            <p:cNvCxnSpPr>
              <a:stCxn id="9" idx="4"/>
            </p:cNvCxnSpPr>
            <p:nvPr/>
          </p:nvCxnSpPr>
          <p:spPr>
            <a:xfrm>
              <a:off x="2819400" y="2286000"/>
              <a:ext cx="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81800" y="28194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31242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81800" y="34290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781800" y="37338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781800" y="40386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81800" y="43434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781800" y="46482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81800" y="4953000"/>
              <a:ext cx="3657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ular Callout 24"/>
            <p:cNvSpPr/>
            <p:nvPr/>
          </p:nvSpPr>
          <p:spPr>
            <a:xfrm>
              <a:off x="7086600" y="5715000"/>
              <a:ext cx="1905000" cy="457200"/>
            </a:xfrm>
            <a:prstGeom prst="wedgeRectCallout">
              <a:avLst>
                <a:gd name="adj1" fmla="val 26809"/>
                <a:gd name="adj2" fmla="val -18146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Cache Blocks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96200" y="1066800"/>
              <a:ext cx="27432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MAIN MEMORY</a:t>
              </a:r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8915400" y="1981200"/>
              <a:ext cx="304800" cy="533400"/>
            </a:xfrm>
            <a:prstGeom prst="upDown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6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616506" y="2408846"/>
            <a:ext cx="4959050" cy="646331"/>
          </a:xfrm>
        </p:spPr>
        <p:txBody>
          <a:bodyPr/>
          <a:lstStyle/>
          <a:p>
            <a:r>
              <a:rPr kumimoji="1" lang="en-US" altLang="ko-KR" dirty="0" smtClean="0"/>
              <a:t>Direct Mapped Caches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1207382" cy="480131"/>
          </a:xfrm>
        </p:spPr>
        <p:txBody>
          <a:bodyPr/>
          <a:lstStyle/>
          <a:p>
            <a:r>
              <a:rPr lang="en-US" altLang="ko-KR" dirty="0" smtClean="0"/>
              <a:t>Caches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Operation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588815" y="3343522"/>
            <a:ext cx="1957074" cy="954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i="1" dirty="0"/>
              <a:t>write to the </a:t>
            </a:r>
          </a:p>
          <a:p>
            <a:pPr eaLnBrk="0" hangingPunct="0"/>
            <a:r>
              <a:rPr lang="en-US" sz="2800" i="1" dirty="0"/>
              <a:t>    block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759934" y="1442131"/>
            <a:ext cx="2800190" cy="954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i="1" dirty="0"/>
              <a:t>  select block(s), </a:t>
            </a:r>
          </a:p>
          <a:p>
            <a:pPr eaLnBrk="0" hangingPunct="0"/>
            <a:r>
              <a:rPr lang="en-US" sz="2800" i="1" dirty="0"/>
              <a:t>read tag and data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626065" y="1519369"/>
            <a:ext cx="3024202" cy="82858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5862360" y="920285"/>
            <a:ext cx="0" cy="59417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5943921" y="893324"/>
            <a:ext cx="2830902" cy="5238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 i="1" dirty="0"/>
              <a:t>address from CPU</a:t>
            </a:r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4696892" y="2445803"/>
            <a:ext cx="2335229" cy="569273"/>
          </a:xfrm>
          <a:prstGeom prst="diamond">
            <a:avLst/>
          </a:prstGeom>
          <a:solidFill>
            <a:srgbClr val="99FFFF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958763" y="2411112"/>
            <a:ext cx="1920269" cy="954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 b="1" i="1" dirty="0"/>
              <a:t>tag 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i="1" dirty="0" smtClean="0"/>
              <a:t>comparison</a:t>
            </a:r>
            <a:endParaRPr lang="en-US" sz="2800" b="1" i="1" dirty="0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862360" y="2246558"/>
            <a:ext cx="0" cy="17078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31556" y="3281924"/>
            <a:ext cx="2113815" cy="999784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229770" y="3321620"/>
            <a:ext cx="2333652" cy="954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i="1" dirty="0"/>
              <a:t>select </a:t>
            </a:r>
            <a:r>
              <a:rPr lang="en-US" sz="2800" i="1" dirty="0" smtClean="0"/>
              <a:t>&amp; </a:t>
            </a:r>
            <a:r>
              <a:rPr lang="en-US" sz="2800" i="1" dirty="0"/>
              <a:t>return</a:t>
            </a:r>
          </a:p>
          <a:p>
            <a:pPr eaLnBrk="0" hangingPunct="0"/>
            <a:r>
              <a:rPr lang="en-US" sz="2800" i="1" dirty="0"/>
              <a:t>  data to CPU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2569860" y="3281923"/>
            <a:ext cx="1976029" cy="99978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60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35318" y="2214536"/>
            <a:ext cx="3230257" cy="1168787"/>
            <a:chOff x="816" y="1470"/>
            <a:chExt cx="1505" cy="657"/>
          </a:xfrm>
        </p:grpSpPr>
        <p:sp>
          <p:nvSpPr>
            <p:cNvPr id="51263" name="AutoShape 15"/>
            <p:cNvSpPr>
              <a:spLocks noChangeArrowheads="1"/>
            </p:cNvSpPr>
            <p:nvPr/>
          </p:nvSpPr>
          <p:spPr bwMode="auto">
            <a:xfrm>
              <a:off x="1281" y="1600"/>
              <a:ext cx="727" cy="320"/>
            </a:xfrm>
            <a:prstGeom prst="diamond">
              <a:avLst/>
            </a:prstGeom>
            <a:solidFill>
              <a:srgbClr val="99FFFF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600"/>
            </a:p>
          </p:txBody>
        </p:sp>
        <p:sp>
          <p:nvSpPr>
            <p:cNvPr id="51264" name="Line 16"/>
            <p:cNvSpPr>
              <a:spLocks noChangeShapeType="1"/>
            </p:cNvSpPr>
            <p:nvPr/>
          </p:nvSpPr>
          <p:spPr bwMode="auto">
            <a:xfrm flipH="1">
              <a:off x="2016" y="1766"/>
              <a:ext cx="2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 sz="3600"/>
            </a:p>
          </p:txBody>
        </p:sp>
        <p:sp>
          <p:nvSpPr>
            <p:cNvPr id="51265" name="Rectangle 17"/>
            <p:cNvSpPr>
              <a:spLocks noChangeArrowheads="1"/>
            </p:cNvSpPr>
            <p:nvPr/>
          </p:nvSpPr>
          <p:spPr bwMode="auto">
            <a:xfrm>
              <a:off x="1377" y="1470"/>
              <a:ext cx="589" cy="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b="1" i="1" dirty="0"/>
                <a:t>read or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2800" b="1" i="1" dirty="0"/>
                <a:t> write?</a:t>
              </a:r>
            </a:p>
          </p:txBody>
        </p:sp>
        <p:sp>
          <p:nvSpPr>
            <p:cNvPr id="51266" name="Rectangle 18"/>
            <p:cNvSpPr>
              <a:spLocks noChangeArrowheads="1"/>
            </p:cNvSpPr>
            <p:nvPr/>
          </p:nvSpPr>
          <p:spPr bwMode="auto">
            <a:xfrm>
              <a:off x="2054" y="1517"/>
              <a:ext cx="267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i="1" dirty="0"/>
                <a:t>hit</a:t>
              </a:r>
            </a:p>
          </p:txBody>
        </p:sp>
        <p:sp>
          <p:nvSpPr>
            <p:cNvPr id="51267" name="Line 19"/>
            <p:cNvSpPr>
              <a:spLocks noChangeShapeType="1"/>
            </p:cNvSpPr>
            <p:nvPr/>
          </p:nvSpPr>
          <p:spPr bwMode="auto">
            <a:xfrm>
              <a:off x="1632" y="1920"/>
              <a:ext cx="0" cy="14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 sz="3600"/>
            </a:p>
          </p:txBody>
        </p:sp>
        <p:sp>
          <p:nvSpPr>
            <p:cNvPr id="51268" name="Rectangle 20"/>
            <p:cNvSpPr>
              <a:spLocks noChangeArrowheads="1"/>
            </p:cNvSpPr>
            <p:nvPr/>
          </p:nvSpPr>
          <p:spPr bwMode="auto">
            <a:xfrm>
              <a:off x="960" y="1517"/>
              <a:ext cx="396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i="1" dirty="0"/>
                <a:t>read</a:t>
              </a:r>
            </a:p>
          </p:txBody>
        </p:sp>
        <p:sp>
          <p:nvSpPr>
            <p:cNvPr id="51269" name="Line 21"/>
            <p:cNvSpPr>
              <a:spLocks noChangeShapeType="1"/>
            </p:cNvSpPr>
            <p:nvPr/>
          </p:nvSpPr>
          <p:spPr bwMode="auto">
            <a:xfrm flipH="1">
              <a:off x="816" y="1776"/>
              <a:ext cx="48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/>
            </a:p>
          </p:txBody>
        </p:sp>
        <p:sp>
          <p:nvSpPr>
            <p:cNvPr id="51270" name="Rectangle 22"/>
            <p:cNvSpPr>
              <a:spLocks noChangeArrowheads="1"/>
            </p:cNvSpPr>
            <p:nvPr/>
          </p:nvSpPr>
          <p:spPr bwMode="auto">
            <a:xfrm>
              <a:off x="1597" y="1833"/>
              <a:ext cx="436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i="1" dirty="0"/>
                <a:t>write</a:t>
              </a:r>
            </a:p>
          </p:txBody>
        </p:sp>
        <p:sp>
          <p:nvSpPr>
            <p:cNvPr id="51271" name="Line 23"/>
            <p:cNvSpPr>
              <a:spLocks noChangeShapeType="1"/>
            </p:cNvSpPr>
            <p:nvPr/>
          </p:nvSpPr>
          <p:spPr bwMode="auto">
            <a:xfrm>
              <a:off x="816" y="1776"/>
              <a:ext cx="0" cy="2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 sz="3600"/>
            </a:p>
          </p:txBody>
        </p:sp>
      </p:grpSp>
      <p:sp>
        <p:nvSpPr>
          <p:cNvPr id="51225" name="Rectangle 36"/>
          <p:cNvSpPr>
            <a:spLocks noChangeArrowheads="1"/>
          </p:cNvSpPr>
          <p:nvPr/>
        </p:nvSpPr>
        <p:spPr bwMode="auto">
          <a:xfrm>
            <a:off x="6740346" y="2279322"/>
            <a:ext cx="830355" cy="5238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i="1" dirty="0"/>
              <a:t>miss</a:t>
            </a:r>
          </a:p>
        </p:txBody>
      </p:sp>
      <p:sp>
        <p:nvSpPr>
          <p:cNvPr id="51226" name="Rectangle 37"/>
          <p:cNvSpPr>
            <a:spLocks noChangeArrowheads="1"/>
          </p:cNvSpPr>
          <p:nvPr/>
        </p:nvSpPr>
        <p:spPr bwMode="auto">
          <a:xfrm>
            <a:off x="5058238" y="3473825"/>
            <a:ext cx="1920225" cy="89327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27" name="Rectangle 38"/>
          <p:cNvSpPr>
            <a:spLocks noChangeArrowheads="1"/>
          </p:cNvSpPr>
          <p:nvPr/>
        </p:nvSpPr>
        <p:spPr bwMode="auto">
          <a:xfrm>
            <a:off x="5187351" y="3519680"/>
            <a:ext cx="1723229" cy="86857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2800" i="1" dirty="0"/>
              <a:t> replace a</a:t>
            </a:r>
          </a:p>
          <a:p>
            <a:pPr eaLnBrk="0" hangingPunct="0"/>
            <a:r>
              <a:rPr lang="en-US" sz="2800" i="1" dirty="0"/>
              <a:t>valid block</a:t>
            </a: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 flipH="1" flipV="1">
            <a:off x="7059101" y="2730439"/>
            <a:ext cx="27159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 flipH="1" flipV="1">
            <a:off x="6995634" y="4039766"/>
            <a:ext cx="272587" cy="889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 sz="3600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347239" y="5729804"/>
            <a:ext cx="5906118" cy="839678"/>
            <a:chOff x="2592" y="3446"/>
            <a:chExt cx="1937" cy="472"/>
          </a:xfrm>
        </p:grpSpPr>
        <p:sp>
          <p:nvSpPr>
            <p:cNvPr id="51259" name="Rectangle 42"/>
            <p:cNvSpPr>
              <a:spLocks noChangeArrowheads="1"/>
            </p:cNvSpPr>
            <p:nvPr/>
          </p:nvSpPr>
          <p:spPr bwMode="auto">
            <a:xfrm>
              <a:off x="2757" y="3473"/>
              <a:ext cx="1772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2800" i="1" dirty="0"/>
                <a:t> read from </a:t>
              </a:r>
              <a:r>
                <a:rPr lang="en-US" sz="2800" i="1" dirty="0" smtClean="0"/>
                <a:t>memory, write </a:t>
              </a:r>
              <a:r>
                <a:rPr lang="en-US" sz="2800" i="1" dirty="0"/>
                <a:t>to </a:t>
              </a:r>
              <a:r>
                <a:rPr lang="en-US" sz="2800" i="1" dirty="0" smtClean="0"/>
                <a:t>cache, return </a:t>
              </a:r>
              <a:r>
                <a:rPr lang="en-US" sz="2800" i="1" dirty="0"/>
                <a:t>data to CPU</a:t>
              </a:r>
            </a:p>
          </p:txBody>
        </p:sp>
        <p:sp>
          <p:nvSpPr>
            <p:cNvPr id="51260" name="Rectangle 43"/>
            <p:cNvSpPr>
              <a:spLocks noChangeArrowheads="1"/>
            </p:cNvSpPr>
            <p:nvPr/>
          </p:nvSpPr>
          <p:spPr bwMode="auto">
            <a:xfrm>
              <a:off x="2592" y="3446"/>
              <a:ext cx="983" cy="40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600"/>
            </a:p>
          </p:txBody>
        </p:sp>
      </p:grpSp>
      <p:sp>
        <p:nvSpPr>
          <p:cNvPr id="51232" name="Line 45"/>
          <p:cNvSpPr>
            <a:spLocks noChangeShapeType="1"/>
          </p:cNvSpPr>
          <p:nvPr/>
        </p:nvSpPr>
        <p:spPr bwMode="auto">
          <a:xfrm>
            <a:off x="6377484" y="4381329"/>
            <a:ext cx="0" cy="133957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33" name="Line 46"/>
          <p:cNvSpPr>
            <a:spLocks noChangeShapeType="1"/>
          </p:cNvSpPr>
          <p:nvPr/>
        </p:nvSpPr>
        <p:spPr bwMode="auto">
          <a:xfrm flipH="1">
            <a:off x="6377484" y="4719336"/>
            <a:ext cx="1719227" cy="355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 sz="3600"/>
          </a:p>
        </p:txBody>
      </p:sp>
      <p:grpSp>
        <p:nvGrpSpPr>
          <p:cNvPr id="7" name="Group 6"/>
          <p:cNvGrpSpPr/>
          <p:nvPr/>
        </p:nvGrpSpPr>
        <p:grpSpPr>
          <a:xfrm>
            <a:off x="875755" y="4295939"/>
            <a:ext cx="4933808" cy="1658849"/>
            <a:chOff x="731368" y="3940175"/>
            <a:chExt cx="3649181" cy="1480302"/>
          </a:xfrm>
        </p:grpSpPr>
        <p:sp>
          <p:nvSpPr>
            <p:cNvPr id="51215" name="AutoShape 24"/>
            <p:cNvSpPr>
              <a:spLocks noChangeArrowheads="1"/>
            </p:cNvSpPr>
            <p:nvPr/>
          </p:nvSpPr>
          <p:spPr bwMode="auto">
            <a:xfrm>
              <a:off x="1917700" y="4270375"/>
              <a:ext cx="1193800" cy="571500"/>
            </a:xfrm>
            <a:prstGeom prst="diamond">
              <a:avLst/>
            </a:prstGeom>
            <a:solidFill>
              <a:srgbClr val="99FFFF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600"/>
            </a:p>
          </p:txBody>
        </p:sp>
        <p:sp>
          <p:nvSpPr>
            <p:cNvPr id="51216" name="Line 25"/>
            <p:cNvSpPr>
              <a:spLocks noChangeShapeType="1"/>
            </p:cNvSpPr>
            <p:nvPr/>
          </p:nvSpPr>
          <p:spPr bwMode="auto">
            <a:xfrm>
              <a:off x="2514600" y="3940175"/>
              <a:ext cx="0" cy="30480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 sz="3600"/>
            </a:p>
          </p:txBody>
        </p:sp>
        <p:sp>
          <p:nvSpPr>
            <p:cNvPr id="51217" name="Rectangle 26"/>
            <p:cNvSpPr>
              <a:spLocks noChangeArrowheads="1"/>
            </p:cNvSpPr>
            <p:nvPr/>
          </p:nvSpPr>
          <p:spPr bwMode="auto">
            <a:xfrm>
              <a:off x="2020889" y="4151055"/>
              <a:ext cx="1054543" cy="736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b="1" i="1" dirty="0"/>
                <a:t>write to</a:t>
              </a:r>
            </a:p>
            <a:p>
              <a:pPr eaLnBrk="0" hangingPunct="0">
                <a:lnSpc>
                  <a:spcPct val="70000"/>
                </a:lnSpc>
              </a:pPr>
              <a:r>
                <a:rPr lang="en-US" sz="2800" b="1" i="1" dirty="0"/>
                <a:t>memory</a:t>
              </a: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124200" y="4549775"/>
              <a:ext cx="381000" cy="381000"/>
              <a:chOff x="2016" y="3024"/>
              <a:chExt cx="240" cy="240"/>
            </a:xfrm>
          </p:grpSpPr>
          <p:sp>
            <p:nvSpPr>
              <p:cNvPr id="51261" name="Line 28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3600"/>
              </a:p>
            </p:txBody>
          </p:sp>
          <p:sp>
            <p:nvSpPr>
              <p:cNvPr id="51262" name="Line 29"/>
              <p:cNvSpPr>
                <a:spLocks noChangeShapeType="1"/>
              </p:cNvSpPr>
              <p:nvPr/>
            </p:nvSpPr>
            <p:spPr bwMode="auto">
              <a:xfrm>
                <a:off x="2256" y="302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en-US" sz="3600"/>
              </a:p>
            </p:txBody>
          </p:sp>
        </p:grpSp>
        <p:sp>
          <p:nvSpPr>
            <p:cNvPr id="51219" name="Line 30"/>
            <p:cNvSpPr>
              <a:spLocks noChangeShapeType="1"/>
            </p:cNvSpPr>
            <p:nvPr/>
          </p:nvSpPr>
          <p:spPr bwMode="auto">
            <a:xfrm>
              <a:off x="1524000" y="4549775"/>
              <a:ext cx="3810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3600"/>
            </a:p>
          </p:txBody>
        </p:sp>
        <p:sp>
          <p:nvSpPr>
            <p:cNvPr id="51220" name="Line 31"/>
            <p:cNvSpPr>
              <a:spLocks noChangeShapeType="1"/>
            </p:cNvSpPr>
            <p:nvPr/>
          </p:nvSpPr>
          <p:spPr bwMode="auto">
            <a:xfrm>
              <a:off x="1524000" y="4549775"/>
              <a:ext cx="0" cy="38100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 sz="3600"/>
            </a:p>
          </p:txBody>
        </p:sp>
        <p:sp>
          <p:nvSpPr>
            <p:cNvPr id="51221" name="Rectangle 32"/>
            <p:cNvSpPr>
              <a:spLocks noChangeArrowheads="1"/>
            </p:cNvSpPr>
            <p:nvPr/>
          </p:nvSpPr>
          <p:spPr bwMode="auto">
            <a:xfrm>
              <a:off x="2641320" y="4948237"/>
              <a:ext cx="1635689" cy="467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i="1" dirty="0"/>
                <a:t>write-through</a:t>
              </a:r>
            </a:p>
          </p:txBody>
        </p:sp>
        <p:sp>
          <p:nvSpPr>
            <p:cNvPr id="51222" name="Rectangle 33"/>
            <p:cNvSpPr>
              <a:spLocks noChangeArrowheads="1"/>
            </p:cNvSpPr>
            <p:nvPr/>
          </p:nvSpPr>
          <p:spPr bwMode="auto">
            <a:xfrm>
              <a:off x="731368" y="4953000"/>
              <a:ext cx="1493674" cy="467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2800" i="1" dirty="0"/>
                <a:t>write-back</a:t>
              </a:r>
            </a:p>
          </p:txBody>
        </p:sp>
        <p:sp>
          <p:nvSpPr>
            <p:cNvPr id="51223" name="Rectangle 34"/>
            <p:cNvSpPr>
              <a:spLocks noChangeArrowheads="1"/>
            </p:cNvSpPr>
            <p:nvPr/>
          </p:nvSpPr>
          <p:spPr bwMode="auto">
            <a:xfrm>
              <a:off x="3089877" y="4142691"/>
              <a:ext cx="1290672" cy="467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i="1" dirty="0"/>
                <a:t>immediate</a:t>
              </a:r>
            </a:p>
          </p:txBody>
        </p:sp>
        <p:sp>
          <p:nvSpPr>
            <p:cNvPr id="51224" name="Rectangle 35"/>
            <p:cNvSpPr>
              <a:spLocks noChangeArrowheads="1"/>
            </p:cNvSpPr>
            <p:nvPr/>
          </p:nvSpPr>
          <p:spPr bwMode="auto">
            <a:xfrm>
              <a:off x="1290166" y="4098550"/>
              <a:ext cx="638578" cy="467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 i="1" dirty="0"/>
                <a:t>later</a:t>
              </a:r>
            </a:p>
          </p:txBody>
        </p:sp>
        <p:sp>
          <p:nvSpPr>
            <p:cNvPr id="51231" name="Rectangle 44"/>
            <p:cNvSpPr>
              <a:spLocks noChangeArrowheads="1"/>
            </p:cNvSpPr>
            <p:nvPr/>
          </p:nvSpPr>
          <p:spPr bwMode="auto">
            <a:xfrm>
              <a:off x="2641320" y="4943475"/>
              <a:ext cx="1635688" cy="47224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600"/>
            </a:p>
          </p:txBody>
        </p:sp>
        <p:sp>
          <p:nvSpPr>
            <p:cNvPr id="51234" name="Rectangle 47"/>
            <p:cNvSpPr>
              <a:spLocks noChangeArrowheads="1"/>
            </p:cNvSpPr>
            <p:nvPr/>
          </p:nvSpPr>
          <p:spPr bwMode="auto">
            <a:xfrm>
              <a:off x="731368" y="4943475"/>
              <a:ext cx="1313332" cy="47700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600"/>
            </a:p>
          </p:txBody>
        </p:sp>
      </p:grpSp>
      <p:sp>
        <p:nvSpPr>
          <p:cNvPr id="51235" name="Rectangle 48"/>
          <p:cNvSpPr>
            <a:spLocks noChangeArrowheads="1"/>
          </p:cNvSpPr>
          <p:nvPr/>
        </p:nvSpPr>
        <p:spPr bwMode="auto">
          <a:xfrm>
            <a:off x="9918435" y="5249470"/>
            <a:ext cx="2077049" cy="39849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36" name="Rectangle 49"/>
          <p:cNvSpPr>
            <a:spLocks noChangeArrowheads="1"/>
          </p:cNvSpPr>
          <p:nvPr/>
        </p:nvSpPr>
        <p:spPr bwMode="auto">
          <a:xfrm>
            <a:off x="8178272" y="3111141"/>
            <a:ext cx="849592" cy="5238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i="1"/>
              <a:t>read</a:t>
            </a:r>
          </a:p>
        </p:txBody>
      </p:sp>
      <p:sp>
        <p:nvSpPr>
          <p:cNvPr id="51237" name="Line 50"/>
          <p:cNvSpPr>
            <a:spLocks noChangeShapeType="1"/>
          </p:cNvSpPr>
          <p:nvPr/>
        </p:nvSpPr>
        <p:spPr bwMode="auto">
          <a:xfrm flipH="1">
            <a:off x="8920909" y="2744671"/>
            <a:ext cx="103024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38" name="AutoShape 51"/>
          <p:cNvSpPr>
            <a:spLocks noChangeArrowheads="1"/>
          </p:cNvSpPr>
          <p:nvPr/>
        </p:nvSpPr>
        <p:spPr bwMode="auto">
          <a:xfrm>
            <a:off x="7343343" y="2431571"/>
            <a:ext cx="1560397" cy="569273"/>
          </a:xfrm>
          <a:prstGeom prst="diamond">
            <a:avLst/>
          </a:prstGeom>
          <a:solidFill>
            <a:srgbClr val="99FFFF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39" name="Rectangle 52"/>
          <p:cNvSpPr>
            <a:spLocks noChangeArrowheads="1"/>
          </p:cNvSpPr>
          <p:nvPr/>
        </p:nvSpPr>
        <p:spPr bwMode="auto">
          <a:xfrm>
            <a:off x="7620727" y="2260997"/>
            <a:ext cx="1264770" cy="86857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 i="1" dirty="0"/>
              <a:t>read or</a:t>
            </a:r>
          </a:p>
          <a:p>
            <a:pPr eaLnBrk="0" hangingPunct="0">
              <a:lnSpc>
                <a:spcPct val="80000"/>
              </a:lnSpc>
            </a:pPr>
            <a:r>
              <a:rPr lang="en-US" sz="2800" b="1" i="1" dirty="0"/>
              <a:t> write?</a:t>
            </a:r>
          </a:p>
        </p:txBody>
      </p:sp>
      <p:sp>
        <p:nvSpPr>
          <p:cNvPr id="51240" name="Line 53"/>
          <p:cNvSpPr>
            <a:spLocks noChangeShapeType="1"/>
          </p:cNvSpPr>
          <p:nvPr/>
        </p:nvSpPr>
        <p:spPr bwMode="auto">
          <a:xfrm>
            <a:off x="8096711" y="3000844"/>
            <a:ext cx="0" cy="68312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41" name="Rectangle 54"/>
          <p:cNvSpPr>
            <a:spLocks noChangeArrowheads="1"/>
          </p:cNvSpPr>
          <p:nvPr/>
        </p:nvSpPr>
        <p:spPr bwMode="auto">
          <a:xfrm>
            <a:off x="9002472" y="2342623"/>
            <a:ext cx="935512" cy="5238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i="1"/>
              <a:t>write</a:t>
            </a:r>
          </a:p>
        </p:txBody>
      </p:sp>
      <p:sp>
        <p:nvSpPr>
          <p:cNvPr id="51242" name="Line 55"/>
          <p:cNvSpPr>
            <a:spLocks noChangeShapeType="1"/>
          </p:cNvSpPr>
          <p:nvPr/>
        </p:nvSpPr>
        <p:spPr bwMode="auto">
          <a:xfrm>
            <a:off x="9951157" y="2744671"/>
            <a:ext cx="0" cy="9393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43" name="AutoShape 56"/>
          <p:cNvSpPr>
            <a:spLocks noChangeArrowheads="1"/>
          </p:cNvSpPr>
          <p:nvPr/>
        </p:nvSpPr>
        <p:spPr bwMode="auto">
          <a:xfrm>
            <a:off x="7289683" y="3712434"/>
            <a:ext cx="1614055" cy="640432"/>
          </a:xfrm>
          <a:prstGeom prst="diamond">
            <a:avLst/>
          </a:prstGeom>
          <a:solidFill>
            <a:srgbClr val="99FFFF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44" name="Rectangle 57"/>
          <p:cNvSpPr>
            <a:spLocks noChangeArrowheads="1"/>
          </p:cNvSpPr>
          <p:nvPr/>
        </p:nvSpPr>
        <p:spPr bwMode="auto">
          <a:xfrm>
            <a:off x="7424902" y="3590396"/>
            <a:ext cx="1551708" cy="86857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 i="1" dirty="0"/>
              <a:t>available</a:t>
            </a:r>
          </a:p>
          <a:p>
            <a:pPr eaLnBrk="0" hangingPunct="0">
              <a:lnSpc>
                <a:spcPct val="80000"/>
              </a:lnSpc>
            </a:pPr>
            <a:r>
              <a:rPr lang="en-US" sz="2800" b="1" i="1" dirty="0"/>
              <a:t>  block?</a:t>
            </a:r>
          </a:p>
        </p:txBody>
      </p:sp>
      <p:sp>
        <p:nvSpPr>
          <p:cNvPr id="51245" name="Line 58"/>
          <p:cNvSpPr>
            <a:spLocks noChangeShapeType="1"/>
          </p:cNvSpPr>
          <p:nvPr/>
        </p:nvSpPr>
        <p:spPr bwMode="auto">
          <a:xfrm>
            <a:off x="8096711" y="4367098"/>
            <a:ext cx="0" cy="341564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46" name="AutoShape 59"/>
          <p:cNvSpPr>
            <a:spLocks noChangeArrowheads="1"/>
          </p:cNvSpPr>
          <p:nvPr/>
        </p:nvSpPr>
        <p:spPr bwMode="auto">
          <a:xfrm>
            <a:off x="9131251" y="3673297"/>
            <a:ext cx="1717080" cy="640432"/>
          </a:xfrm>
          <a:prstGeom prst="diamond">
            <a:avLst/>
          </a:prstGeom>
          <a:solidFill>
            <a:srgbClr val="99FFFF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47" name="Rectangle 60"/>
          <p:cNvSpPr>
            <a:spLocks noChangeArrowheads="1"/>
          </p:cNvSpPr>
          <p:nvPr/>
        </p:nvSpPr>
        <p:spPr bwMode="auto">
          <a:xfrm>
            <a:off x="9281600" y="3568318"/>
            <a:ext cx="1667122" cy="82548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 i="1" dirty="0"/>
              <a:t>read from</a:t>
            </a:r>
          </a:p>
          <a:p>
            <a:pPr eaLnBrk="0" hangingPunct="0">
              <a:lnSpc>
                <a:spcPct val="70000"/>
              </a:lnSpc>
            </a:pPr>
            <a:r>
              <a:rPr lang="en-US" sz="2800" b="1" i="1" dirty="0"/>
              <a:t> memory</a:t>
            </a:r>
          </a:p>
        </p:txBody>
      </p:sp>
      <p:sp>
        <p:nvSpPr>
          <p:cNvPr id="51248" name="Rectangle 61"/>
          <p:cNvSpPr>
            <a:spLocks noChangeArrowheads="1"/>
          </p:cNvSpPr>
          <p:nvPr/>
        </p:nvSpPr>
        <p:spPr bwMode="auto">
          <a:xfrm>
            <a:off x="7847838" y="5256276"/>
            <a:ext cx="1969542" cy="39849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49" name="Line 62"/>
          <p:cNvSpPr>
            <a:spLocks noChangeShapeType="1"/>
          </p:cNvSpPr>
          <p:nvPr/>
        </p:nvSpPr>
        <p:spPr bwMode="auto">
          <a:xfrm flipV="1">
            <a:off x="9023934" y="4025534"/>
            <a:ext cx="0" cy="119547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50" name="Line 63"/>
          <p:cNvSpPr>
            <a:spLocks noChangeShapeType="1"/>
          </p:cNvSpPr>
          <p:nvPr/>
        </p:nvSpPr>
        <p:spPr bwMode="auto">
          <a:xfrm flipH="1">
            <a:off x="9023934" y="4025534"/>
            <a:ext cx="103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51" name="Line 64"/>
          <p:cNvSpPr>
            <a:spLocks noChangeShapeType="1"/>
          </p:cNvSpPr>
          <p:nvPr/>
        </p:nvSpPr>
        <p:spPr bwMode="auto">
          <a:xfrm flipH="1" flipV="1">
            <a:off x="10972819" y="3981060"/>
            <a:ext cx="23609" cy="12524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52" name="Line 65"/>
          <p:cNvSpPr>
            <a:spLocks noChangeShapeType="1"/>
          </p:cNvSpPr>
          <p:nvPr/>
        </p:nvSpPr>
        <p:spPr bwMode="auto">
          <a:xfrm flipH="1">
            <a:off x="10850477" y="3981061"/>
            <a:ext cx="139513" cy="1779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600"/>
          </a:p>
        </p:txBody>
      </p:sp>
      <p:sp>
        <p:nvSpPr>
          <p:cNvPr id="51253" name="Rectangle 66"/>
          <p:cNvSpPr>
            <a:spLocks noChangeArrowheads="1"/>
          </p:cNvSpPr>
          <p:nvPr/>
        </p:nvSpPr>
        <p:spPr bwMode="auto">
          <a:xfrm>
            <a:off x="7773425" y="5186270"/>
            <a:ext cx="2091278" cy="5238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i="1" dirty="0"/>
              <a:t>write-around</a:t>
            </a:r>
          </a:p>
        </p:txBody>
      </p:sp>
      <p:sp>
        <p:nvSpPr>
          <p:cNvPr id="51254" name="Rectangle 67"/>
          <p:cNvSpPr>
            <a:spLocks noChangeArrowheads="1"/>
          </p:cNvSpPr>
          <p:nvPr/>
        </p:nvSpPr>
        <p:spPr bwMode="auto">
          <a:xfrm>
            <a:off x="9864703" y="5186270"/>
            <a:ext cx="2197334" cy="5238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i="1" dirty="0"/>
              <a:t>write-allocate</a:t>
            </a:r>
          </a:p>
        </p:txBody>
      </p:sp>
      <p:sp>
        <p:nvSpPr>
          <p:cNvPr id="51255" name="Rectangle 68"/>
          <p:cNvSpPr>
            <a:spLocks noChangeArrowheads="1"/>
          </p:cNvSpPr>
          <p:nvPr/>
        </p:nvSpPr>
        <p:spPr bwMode="auto">
          <a:xfrm>
            <a:off x="6907028" y="4595459"/>
            <a:ext cx="657231" cy="5238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i="1" dirty="0"/>
              <a:t>yes</a:t>
            </a:r>
          </a:p>
        </p:txBody>
      </p:sp>
      <p:sp>
        <p:nvSpPr>
          <p:cNvPr id="51256" name="Rectangle 69"/>
          <p:cNvSpPr>
            <a:spLocks noChangeArrowheads="1"/>
          </p:cNvSpPr>
          <p:nvPr/>
        </p:nvSpPr>
        <p:spPr bwMode="auto">
          <a:xfrm>
            <a:off x="6910580" y="3598190"/>
            <a:ext cx="554638" cy="5238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i="1" dirty="0"/>
              <a:t>no</a:t>
            </a:r>
          </a:p>
        </p:txBody>
      </p:sp>
      <p:sp>
        <p:nvSpPr>
          <p:cNvPr id="51257" name="Rectangle 70"/>
          <p:cNvSpPr>
            <a:spLocks noChangeArrowheads="1"/>
          </p:cNvSpPr>
          <p:nvPr/>
        </p:nvSpPr>
        <p:spPr bwMode="auto">
          <a:xfrm>
            <a:off x="11000833" y="4356425"/>
            <a:ext cx="657231" cy="5238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i="1" dirty="0"/>
              <a:t>yes</a:t>
            </a:r>
          </a:p>
        </p:txBody>
      </p:sp>
      <p:sp>
        <p:nvSpPr>
          <p:cNvPr id="51258" name="Rectangle 71"/>
          <p:cNvSpPr>
            <a:spLocks noChangeArrowheads="1"/>
          </p:cNvSpPr>
          <p:nvPr/>
        </p:nvSpPr>
        <p:spPr bwMode="auto">
          <a:xfrm>
            <a:off x="8998811" y="4356425"/>
            <a:ext cx="554638" cy="5238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i="1" dirty="0"/>
              <a:t>no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08095" y="4406235"/>
            <a:ext cx="5151240" cy="1707818"/>
          </a:xfrm>
          <a:prstGeom prst="roundRect">
            <a:avLst/>
          </a:prstGeom>
          <a:noFill/>
          <a:ln w="28575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39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Decreasing Miss Penalty with Multilevel Caches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9283" y="992397"/>
            <a:ext cx="11598883" cy="5001419"/>
          </a:xfrm>
        </p:spPr>
        <p:txBody>
          <a:bodyPr/>
          <a:lstStyle/>
          <a:p>
            <a:r>
              <a:rPr lang="en-US" b="1" dirty="0" smtClean="0"/>
              <a:t>Add a second level cache:</a:t>
            </a:r>
          </a:p>
          <a:p>
            <a:pPr lvl="1"/>
            <a:r>
              <a:rPr lang="en-US" dirty="0" smtClean="0"/>
              <a:t>often primary cache is on the same chip as the processor</a:t>
            </a:r>
          </a:p>
          <a:p>
            <a:pPr lvl="1"/>
            <a:r>
              <a:rPr lang="en-US" dirty="0" smtClean="0"/>
              <a:t>use SRAMs to add another cache above primary memory (DRAM)</a:t>
            </a:r>
          </a:p>
          <a:p>
            <a:pPr lvl="1"/>
            <a:r>
              <a:rPr lang="en-US" dirty="0" smtClean="0"/>
              <a:t>miss penalty goes down if data is in 2nd level cache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Example:</a:t>
            </a:r>
          </a:p>
          <a:p>
            <a:pPr lvl="1"/>
            <a:r>
              <a:rPr lang="en-US" dirty="0" smtClean="0"/>
              <a:t>CPI of 1.0 on a 5 GHz machine with a 5% miss rate, 100ns DRAM access</a:t>
            </a:r>
          </a:p>
          <a:p>
            <a:pPr lvl="1"/>
            <a:r>
              <a:rPr lang="en-US" dirty="0" smtClean="0"/>
              <a:t>Adding 2nd level cache with 5ns access time decreases miss rate to 0.5%</a:t>
            </a:r>
          </a:p>
          <a:p>
            <a:r>
              <a:rPr lang="en-US" b="1" dirty="0" smtClean="0">
                <a:solidFill>
                  <a:srgbClr val="3333CC"/>
                </a:solidFill>
              </a:rPr>
              <a:t>Using multilevel caches:</a:t>
            </a:r>
          </a:p>
          <a:p>
            <a:pPr lvl="1"/>
            <a:r>
              <a:rPr lang="en-US" dirty="0" smtClean="0"/>
              <a:t>try and optimize the hit time on the 1st level cache</a:t>
            </a:r>
          </a:p>
          <a:p>
            <a:pPr lvl="1"/>
            <a:r>
              <a:rPr lang="en-US" dirty="0" smtClean="0"/>
              <a:t>try and optimize the miss rate on the 2nd level cache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94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52322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How do Direct Mapped Caches work with Tag, Valid, Index, and Offset?</a:t>
            </a:r>
            <a:endParaRPr lang="en-US" altLang="ko-KR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Quiz / Assignments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What and how much is the cache miss penalty?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867930"/>
          </a:xfrm>
        </p:spPr>
        <p:txBody>
          <a:bodyPr/>
          <a:lstStyle/>
          <a:p>
            <a:r>
              <a:rPr lang="en-US" altLang="ko-KR" dirty="0" smtClean="0"/>
              <a:t>What is the main difference between Write-back and Write-through policies?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32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01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5.2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9283" y="992397"/>
            <a:ext cx="11598883" cy="5001419"/>
          </a:xfrm>
        </p:spPr>
        <p:txBody>
          <a:bodyPr/>
          <a:lstStyle/>
          <a:p>
            <a:r>
              <a:rPr lang="en-US" b="1" dirty="0" smtClean="0"/>
              <a:t>Caches are important to providing a high-performance memory hierarchy to processors. Below is a list of 32-bit memory address references, given as word addresses.</a:t>
            </a:r>
          </a:p>
          <a:p>
            <a:pPr lvl="1"/>
            <a:r>
              <a:rPr lang="en-US" b="1" dirty="0" smtClean="0"/>
              <a:t>3, 180, 43, 2, 191, 88, 190, 14, 191, 44, 186, 253</a:t>
            </a:r>
            <a:endParaRPr lang="en-US" dirty="0"/>
          </a:p>
          <a:p>
            <a:pPr marL="840150" lvl="1" indent="-514350">
              <a:buAutoNum type="arabicParenR"/>
            </a:pPr>
            <a:r>
              <a:rPr lang="en-US" b="1" dirty="0" smtClean="0"/>
              <a:t>For each of these references, identify the binary address, the tag, and the index given a direct-mapped cache with 16 one-word blocks. Also list if each reference is a hit or a miss, assuming the cache is initially empty.</a:t>
            </a:r>
          </a:p>
          <a:p>
            <a:pPr marL="840150" lvl="1" indent="-514350">
              <a:buAutoNum type="arabicParenR"/>
            </a:pPr>
            <a:r>
              <a:rPr lang="en-US" b="1" dirty="0" smtClean="0"/>
              <a:t>For each of these references, identify the binary </a:t>
            </a:r>
            <a:r>
              <a:rPr lang="en-US" altLang="ko-KR" b="1" dirty="0"/>
              <a:t>address, the tag, and the index given a direct-mapped cache with </a:t>
            </a:r>
            <a:r>
              <a:rPr lang="en-US" altLang="ko-KR" b="1" dirty="0" smtClean="0"/>
              <a:t> two word blocks and a total size of 8 blocks. </a:t>
            </a:r>
            <a:r>
              <a:rPr lang="en-US" altLang="ko-KR" b="1" dirty="0"/>
              <a:t>Also list if each reference is a hit or a miss, assuming the cache is initially empty.</a:t>
            </a:r>
            <a:endParaRPr lang="en-US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69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5.3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9283" y="992397"/>
            <a:ext cx="11598883" cy="5001419"/>
          </a:xfrm>
        </p:spPr>
        <p:txBody>
          <a:bodyPr/>
          <a:lstStyle/>
          <a:p>
            <a:r>
              <a:rPr lang="en-US" b="1" dirty="0" smtClean="0"/>
              <a:t>For a direct-mapped cache design with a 32-bit address, the following bits of the address are used to access the cache.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840150" lvl="1" indent="-514350">
              <a:buAutoNum type="arabicParenR"/>
            </a:pPr>
            <a:r>
              <a:rPr lang="en-US" b="1" dirty="0" smtClean="0"/>
              <a:t>What is the cache block size (in words)?</a:t>
            </a:r>
          </a:p>
          <a:p>
            <a:pPr marL="840150" lvl="1" indent="-514350">
              <a:buAutoNum type="arabicParenR"/>
            </a:pPr>
            <a:r>
              <a:rPr lang="en-US" b="1" dirty="0" smtClean="0"/>
              <a:t>How many entries does the cache have?</a:t>
            </a:r>
          </a:p>
          <a:p>
            <a:pPr marL="840150" lvl="1" indent="-514350">
              <a:buAutoNum type="arabicParenR"/>
            </a:pPr>
            <a:r>
              <a:rPr lang="en-US" b="1" dirty="0" smtClean="0"/>
              <a:t>What is the ratio between total bits required for such a cache implementation over the </a:t>
            </a:r>
            <a:r>
              <a:rPr lang="en-US" b="1" smtClean="0"/>
              <a:t>data storage bits?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59529"/>
              </p:ext>
            </p:extLst>
          </p:nvPr>
        </p:nvGraphicFramePr>
        <p:xfrm>
          <a:off x="1284654" y="1985758"/>
          <a:ext cx="8127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Tag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Index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Offset</a:t>
                      </a:r>
                      <a:endParaRPr lang="ko-KR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31 – 10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9 – 5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 – 0 </a:t>
                      </a:r>
                      <a:endParaRPr lang="ko-KR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638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Direct Mapped Caches – Simplest Cache Design</a:t>
            </a:r>
            <a:endParaRPr kumimoji="1"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Cache Operations: Write-back vs. </a:t>
            </a:r>
            <a:r>
              <a:rPr kumimoji="1" lang="en-US" altLang="ko-KR" dirty="0" err="1" smtClean="0"/>
              <a:t>Writh</a:t>
            </a:r>
            <a:r>
              <a:rPr kumimoji="1" lang="en-US" altLang="ko-KR" dirty="0" smtClean="0"/>
              <a:t>-through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smtClean="0"/>
              <a:t>Next: Set Associate Caches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35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79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Direct-Mapped Caches: only one choice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966056"/>
            <a:ext cx="3654669" cy="5229109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800" dirty="0" smtClean="0"/>
              <a:t>Simplest Design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Each memory line has a </a:t>
            </a:r>
            <a:r>
              <a:rPr lang="en-US" dirty="0" smtClean="0">
                <a:solidFill>
                  <a:srgbClr val="FF0000"/>
                </a:solidFill>
              </a:rPr>
              <a:t>unique cache location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32 memory lines &amp; 8 cache lines</a:t>
            </a:r>
          </a:p>
          <a:p>
            <a:pPr lvl="2">
              <a:lnSpc>
                <a:spcPct val="70000"/>
              </a:lnSpc>
            </a:pPr>
            <a:r>
              <a:rPr lang="en-US" dirty="0" smtClean="0"/>
              <a:t>Memory lines with addresses of 00</a:t>
            </a:r>
            <a:r>
              <a:rPr lang="en-US" b="1" dirty="0" smtClean="0">
                <a:solidFill>
                  <a:srgbClr val="3333CC"/>
                </a:solidFill>
              </a:rPr>
              <a:t>101</a:t>
            </a:r>
            <a:r>
              <a:rPr lang="en-US" dirty="0" smtClean="0"/>
              <a:t>, 01</a:t>
            </a:r>
            <a:r>
              <a:rPr lang="en-US" b="1" dirty="0" smtClean="0">
                <a:solidFill>
                  <a:srgbClr val="3333CC"/>
                </a:solidFill>
              </a:rPr>
              <a:t>101</a:t>
            </a:r>
            <a:r>
              <a:rPr lang="en-US" dirty="0" smtClean="0"/>
              <a:t>, 10</a:t>
            </a:r>
            <a:r>
              <a:rPr lang="en-US" b="1" dirty="0" smtClean="0">
                <a:solidFill>
                  <a:srgbClr val="3333CC"/>
                </a:solidFill>
              </a:rPr>
              <a:t>101</a:t>
            </a:r>
            <a:r>
              <a:rPr lang="en-US" dirty="0" smtClean="0"/>
              <a:t>, &amp; 11</a:t>
            </a:r>
            <a:r>
              <a:rPr lang="en-US" b="1" dirty="0" smtClean="0">
                <a:solidFill>
                  <a:srgbClr val="3333CC"/>
                </a:solidFill>
              </a:rPr>
              <a:t>101</a:t>
            </a:r>
            <a:r>
              <a:rPr lang="en-US" dirty="0" smtClean="0"/>
              <a:t> have cache line with </a:t>
            </a:r>
            <a:r>
              <a:rPr lang="en-US" b="1" dirty="0" smtClean="0">
                <a:solidFill>
                  <a:srgbClr val="3333CC"/>
                </a:solidFill>
              </a:rPr>
              <a:t>101</a:t>
            </a:r>
          </a:p>
          <a:p>
            <a:pPr lvl="1">
              <a:lnSpc>
                <a:spcPct val="70000"/>
              </a:lnSpc>
            </a:pPr>
            <a:endParaRPr lang="en-US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7" name="Picture 9" descr="f05-05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270" y="957118"/>
            <a:ext cx="7763608" cy="5604716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4264270" y="4308231"/>
            <a:ext cx="1943099" cy="1723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74524" y="1664580"/>
            <a:ext cx="1943099" cy="1723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02974" y="4308231"/>
            <a:ext cx="1943099" cy="1723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141678" y="4308231"/>
            <a:ext cx="1943099" cy="1723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082582" y="4308231"/>
            <a:ext cx="1943099" cy="1723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6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Direct-Mapped Caches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966056"/>
            <a:ext cx="10972800" cy="5458807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3200" dirty="0" smtClean="0"/>
              <a:t>Parameters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Line (aka block) size:  </a:t>
            </a:r>
            <a:r>
              <a:rPr lang="en-US" b="1" dirty="0" smtClean="0"/>
              <a:t>B = </a:t>
            </a:r>
            <a:r>
              <a:rPr lang="en-US" b="1" dirty="0" smtClean="0">
                <a:solidFill>
                  <a:srgbClr val="3333CC"/>
                </a:solidFill>
              </a:rPr>
              <a:t>2</a:t>
            </a:r>
            <a:r>
              <a:rPr lang="en-US" b="1" baseline="30000" dirty="0" smtClean="0">
                <a:solidFill>
                  <a:srgbClr val="3333CC"/>
                </a:solidFill>
              </a:rPr>
              <a:t>b</a:t>
            </a:r>
          </a:p>
          <a:p>
            <a:pPr lvl="2">
              <a:lnSpc>
                <a:spcPct val="70000"/>
              </a:lnSpc>
            </a:pPr>
            <a:r>
              <a:rPr lang="en-US" dirty="0" smtClean="0"/>
              <a:t>Number of bytes (B) in each line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Number of Sets:  </a:t>
            </a:r>
            <a:r>
              <a:rPr lang="en-US" b="1" dirty="0" smtClean="0"/>
              <a:t>S = </a:t>
            </a:r>
            <a:r>
              <a:rPr lang="en-US" b="1" dirty="0" smtClean="0">
                <a:solidFill>
                  <a:schemeClr val="accent2"/>
                </a:solidFill>
              </a:rPr>
              <a:t>2</a:t>
            </a:r>
            <a:r>
              <a:rPr lang="en-US" b="1" baseline="30000" dirty="0" smtClean="0">
                <a:solidFill>
                  <a:schemeClr val="accent2"/>
                </a:solidFill>
              </a:rPr>
              <a:t>s</a:t>
            </a:r>
          </a:p>
          <a:p>
            <a:pPr lvl="2">
              <a:lnSpc>
                <a:spcPct val="70000"/>
              </a:lnSpc>
            </a:pPr>
            <a:r>
              <a:rPr lang="en-US" dirty="0" smtClean="0"/>
              <a:t>Number of lines cache can hold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Total Cache Size:  </a:t>
            </a:r>
            <a:r>
              <a:rPr lang="en-US" b="1" dirty="0" smtClean="0"/>
              <a:t>B x S = 2</a:t>
            </a:r>
            <a:r>
              <a:rPr lang="en-US" b="1" baseline="30000" dirty="0" smtClean="0"/>
              <a:t>b+s</a:t>
            </a:r>
          </a:p>
          <a:p>
            <a:pPr>
              <a:lnSpc>
                <a:spcPct val="70000"/>
              </a:lnSpc>
            </a:pPr>
            <a:endParaRPr lang="en-US" sz="2800" dirty="0" smtClean="0"/>
          </a:p>
          <a:p>
            <a:pPr>
              <a:lnSpc>
                <a:spcPct val="70000"/>
              </a:lnSpc>
            </a:pPr>
            <a:r>
              <a:rPr lang="en-US" sz="3200" dirty="0" smtClean="0"/>
              <a:t>Physical Address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Address used to reference main memory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n bits to reference N = 2</a:t>
            </a:r>
            <a:r>
              <a:rPr lang="en-US" baseline="30000" dirty="0" smtClean="0"/>
              <a:t>n</a:t>
            </a:r>
            <a:r>
              <a:rPr lang="en-US" dirty="0" smtClean="0"/>
              <a:t> total bytes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Partition into fields</a:t>
            </a:r>
          </a:p>
          <a:p>
            <a:pPr lvl="2">
              <a:lnSpc>
                <a:spcPct val="70000"/>
              </a:lnSpc>
            </a:pPr>
            <a:r>
              <a:rPr lang="en-US" i="1" dirty="0" smtClean="0">
                <a:solidFill>
                  <a:srgbClr val="3333CC"/>
                </a:solidFill>
              </a:rPr>
              <a:t>Offset</a:t>
            </a:r>
            <a:r>
              <a:rPr lang="en-US" dirty="0" smtClean="0"/>
              <a:t>: Lower </a:t>
            </a:r>
            <a:r>
              <a:rPr lang="en-US" i="1" dirty="0" smtClean="0">
                <a:solidFill>
                  <a:srgbClr val="3333CC"/>
                </a:solidFill>
              </a:rPr>
              <a:t>b</a:t>
            </a:r>
            <a:r>
              <a:rPr lang="en-US" dirty="0" smtClean="0">
                <a:solidFill>
                  <a:srgbClr val="3333CC"/>
                </a:solidFill>
              </a:rPr>
              <a:t> bits </a:t>
            </a:r>
            <a:r>
              <a:rPr lang="en-US" dirty="0" smtClean="0"/>
              <a:t>indicate which byte within line</a:t>
            </a:r>
          </a:p>
          <a:p>
            <a:pPr lvl="2">
              <a:lnSpc>
                <a:spcPct val="70000"/>
              </a:lnSpc>
            </a:pPr>
            <a:r>
              <a:rPr lang="en-US" i="1" dirty="0" smtClean="0">
                <a:solidFill>
                  <a:schemeClr val="accent2"/>
                </a:solidFill>
              </a:rPr>
              <a:t>Set</a:t>
            </a:r>
            <a:r>
              <a:rPr lang="en-US" dirty="0" smtClean="0"/>
              <a:t>: Next </a:t>
            </a:r>
            <a:r>
              <a:rPr lang="en-US" i="1" dirty="0" smtClean="0">
                <a:solidFill>
                  <a:schemeClr val="accent2"/>
                </a:solidFill>
              </a:rPr>
              <a:t>s</a:t>
            </a:r>
            <a:r>
              <a:rPr lang="en-US" dirty="0" smtClean="0">
                <a:solidFill>
                  <a:schemeClr val="accent2"/>
                </a:solidFill>
              </a:rPr>
              <a:t> bits </a:t>
            </a:r>
            <a:r>
              <a:rPr lang="en-US" dirty="0" smtClean="0"/>
              <a:t>indicate how to locate line within cache</a:t>
            </a:r>
          </a:p>
          <a:p>
            <a:pPr lvl="2">
              <a:lnSpc>
                <a:spcPct val="70000"/>
              </a:lnSpc>
            </a:pPr>
            <a:r>
              <a:rPr lang="en-US" i="1" dirty="0" smtClean="0"/>
              <a:t>Tag</a:t>
            </a:r>
            <a:r>
              <a:rPr lang="en-US" dirty="0" smtClean="0"/>
              <a:t>: Identifies this line when in cache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7075959" y="1578943"/>
            <a:ext cx="4765737" cy="1770979"/>
            <a:chOff x="6689246" y="2061974"/>
            <a:chExt cx="3389793" cy="1421359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689246" y="2061974"/>
              <a:ext cx="2445708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 b="1" dirty="0">
                  <a:latin typeface="+mj-lt"/>
                </a:rPr>
                <a:t>n-bit Physical Address</a:t>
              </a:r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239001" y="2432050"/>
              <a:ext cx="215496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 dirty="0">
                  <a:latin typeface="+mj-lt"/>
                </a:rPr>
                <a:t>t</a:t>
              </a:r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382001" y="2432050"/>
              <a:ext cx="230318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 dirty="0">
                  <a:solidFill>
                    <a:schemeClr val="accent2"/>
                  </a:solidFill>
                  <a:latin typeface="+mj-lt"/>
                </a:rPr>
                <a:t>s</a:t>
              </a: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9474201" y="2432050"/>
              <a:ext cx="264524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 dirty="0">
                  <a:solidFill>
                    <a:srgbClr val="3333CC"/>
                  </a:solidFill>
                  <a:latin typeface="+mj-lt"/>
                </a:rPr>
                <a:t>b</a:t>
              </a:r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6781800" y="2765426"/>
              <a:ext cx="947738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800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9177339" y="2765424"/>
              <a:ext cx="901700" cy="3000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800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7729539" y="2765424"/>
              <a:ext cx="1447800" cy="3000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800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7086601" y="3065464"/>
              <a:ext cx="454160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>
                  <a:latin typeface="+mj-lt"/>
                </a:rPr>
                <a:t>tag</a:t>
              </a:r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7912101" y="3065464"/>
              <a:ext cx="1059829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>
                  <a:solidFill>
                    <a:schemeClr val="accent2"/>
                  </a:solidFill>
                  <a:latin typeface="+mj-lt"/>
                </a:rPr>
                <a:t>set index</a:t>
              </a:r>
            </a:p>
          </p:txBody>
        </p:sp>
        <p:sp>
          <p:nvSpPr>
            <p:cNvPr id="40973" name="Rectangle 13"/>
            <p:cNvSpPr>
              <a:spLocks noChangeArrowheads="1"/>
            </p:cNvSpPr>
            <p:nvPr/>
          </p:nvSpPr>
          <p:spPr bwMode="auto">
            <a:xfrm>
              <a:off x="9296401" y="3065464"/>
              <a:ext cx="725115" cy="417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800">
                  <a:solidFill>
                    <a:srgbClr val="3333CC"/>
                  </a:solidFill>
                  <a:latin typeface="+mj-lt"/>
                </a:rPr>
                <a:t>offset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2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Indexing into Direct-Mapped Cache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958535"/>
            <a:ext cx="10972800" cy="5167629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Use set index bits to select cache set/block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66964" y="1560505"/>
            <a:ext cx="11474732" cy="5069294"/>
            <a:chOff x="3276602" y="1380317"/>
            <a:chExt cx="6781798" cy="5069294"/>
          </a:xfrm>
        </p:grpSpPr>
        <p:sp>
          <p:nvSpPr>
            <p:cNvPr id="41988" name="Rectangle 4"/>
            <p:cNvSpPr>
              <a:spLocks noChangeArrowheads="1"/>
            </p:cNvSpPr>
            <p:nvPr/>
          </p:nvSpPr>
          <p:spPr bwMode="auto">
            <a:xfrm>
              <a:off x="6057051" y="1380317"/>
              <a:ext cx="1143000" cy="5847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3200" dirty="0">
                  <a:latin typeface="+mj-lt"/>
                </a:rPr>
                <a:t>Set </a:t>
              </a:r>
              <a:r>
                <a:rPr lang="en-US" sz="3200" dirty="0">
                  <a:solidFill>
                    <a:schemeClr val="accent2"/>
                  </a:solidFill>
                  <a:latin typeface="+mj-lt"/>
                </a:rPr>
                <a:t>0</a:t>
              </a:r>
              <a:r>
                <a:rPr lang="en-US" sz="3200" dirty="0">
                  <a:latin typeface="+mj-lt"/>
                </a:rPr>
                <a:t>: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6705600" y="1447800"/>
              <a:ext cx="3352800" cy="533400"/>
            </a:xfrm>
            <a:prstGeom prst="rect">
              <a:avLst/>
            </a:prstGeom>
            <a:solidFill>
              <a:srgbClr val="9900FF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>
                <a:latin typeface="+mj-lt"/>
              </a:endParaRP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8305800" y="1524000"/>
              <a:ext cx="304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+mj-lt"/>
                </a:rPr>
                <a:t>0</a:t>
              </a:r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8610600" y="1524000"/>
              <a:ext cx="304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+mj-lt"/>
                </a:rPr>
                <a:t>1</a:t>
              </a:r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8915400" y="1524000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+mj-lt"/>
                </a:rPr>
                <a:t>• • •</a:t>
              </a: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9601200" y="1524000"/>
              <a:ext cx="304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+mj-lt"/>
                </a:rPr>
                <a:t>B–1</a:t>
              </a: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6781800" y="1524000"/>
              <a:ext cx="795338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latin typeface="+mj-lt"/>
                </a:rPr>
                <a:t>Tag</a:t>
              </a:r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7620000" y="1524000"/>
              <a:ext cx="533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800">
                  <a:latin typeface="+mj-lt"/>
                </a:rPr>
                <a:t>Valid</a:t>
              </a:r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6705600" y="1981200"/>
              <a:ext cx="3352800" cy="533400"/>
            </a:xfrm>
            <a:prstGeom prst="rect">
              <a:avLst/>
            </a:prstGeom>
            <a:solidFill>
              <a:srgbClr val="9900FF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>
                <a:latin typeface="+mj-lt"/>
              </a:endParaRPr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8305800" y="2057400"/>
              <a:ext cx="304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+mj-lt"/>
                </a:rPr>
                <a:t>0</a:t>
              </a:r>
            </a:p>
          </p:txBody>
        </p:sp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8610600" y="2057400"/>
              <a:ext cx="304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+mj-lt"/>
                </a:rPr>
                <a:t>1</a:t>
              </a:r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8915400" y="2057400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>
                  <a:latin typeface="+mj-lt"/>
                </a:rPr>
                <a:t>• • •</a:t>
              </a:r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9601200" y="2057400"/>
              <a:ext cx="304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+mj-lt"/>
                </a:rPr>
                <a:t>B–1</a:t>
              </a:r>
            </a:p>
          </p:txBody>
        </p: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6781800" y="2057400"/>
              <a:ext cx="795338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+mj-lt"/>
                </a:rPr>
                <a:t>Tag</a:t>
              </a:r>
            </a:p>
          </p:txBody>
        </p:sp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7620000" y="2057400"/>
              <a:ext cx="533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800">
                  <a:latin typeface="+mj-lt"/>
                </a:rPr>
                <a:t>Valid</a:t>
              </a:r>
            </a:p>
          </p:txBody>
        </p:sp>
        <p:sp>
          <p:nvSpPr>
            <p:cNvPr id="42003" name="Rectangle 19"/>
            <p:cNvSpPr>
              <a:spLocks noChangeArrowheads="1"/>
            </p:cNvSpPr>
            <p:nvPr/>
          </p:nvSpPr>
          <p:spPr bwMode="auto">
            <a:xfrm>
              <a:off x="6705600" y="3429000"/>
              <a:ext cx="3352800" cy="533400"/>
            </a:xfrm>
            <a:prstGeom prst="rect">
              <a:avLst/>
            </a:prstGeom>
            <a:solidFill>
              <a:srgbClr val="9900FF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>
                <a:latin typeface="+mj-lt"/>
              </a:endParaRPr>
            </a:p>
          </p:txBody>
        </p:sp>
        <p:sp>
          <p:nvSpPr>
            <p:cNvPr id="42004" name="Rectangle 20"/>
            <p:cNvSpPr>
              <a:spLocks noChangeArrowheads="1"/>
            </p:cNvSpPr>
            <p:nvPr/>
          </p:nvSpPr>
          <p:spPr bwMode="auto">
            <a:xfrm>
              <a:off x="8305800" y="3505200"/>
              <a:ext cx="304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+mj-lt"/>
                </a:rPr>
                <a:t>0</a:t>
              </a:r>
            </a:p>
          </p:txBody>
        </p:sp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8610600" y="3505200"/>
              <a:ext cx="304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+mj-lt"/>
                </a:rPr>
                <a:t>1</a:t>
              </a:r>
            </a:p>
          </p:txBody>
        </p:sp>
        <p:sp>
          <p:nvSpPr>
            <p:cNvPr id="42006" name="Rectangle 22"/>
            <p:cNvSpPr>
              <a:spLocks noChangeArrowheads="1"/>
            </p:cNvSpPr>
            <p:nvPr/>
          </p:nvSpPr>
          <p:spPr bwMode="auto">
            <a:xfrm>
              <a:off x="8915400" y="3505200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>
                  <a:latin typeface="+mj-lt"/>
                </a:rPr>
                <a:t>• • •</a:t>
              </a:r>
            </a:p>
          </p:txBody>
        </p:sp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9601200" y="3505200"/>
              <a:ext cx="304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+mj-lt"/>
                </a:rPr>
                <a:t>B–1</a:t>
              </a:r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6781800" y="3505200"/>
              <a:ext cx="795338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+mj-lt"/>
                </a:rPr>
                <a:t>Tag</a:t>
              </a:r>
            </a:p>
          </p:txBody>
        </p:sp>
        <p:sp>
          <p:nvSpPr>
            <p:cNvPr id="42009" name="Rectangle 25"/>
            <p:cNvSpPr>
              <a:spLocks noChangeArrowheads="1"/>
            </p:cNvSpPr>
            <p:nvPr/>
          </p:nvSpPr>
          <p:spPr bwMode="auto">
            <a:xfrm>
              <a:off x="7620000" y="3505200"/>
              <a:ext cx="533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800" dirty="0">
                  <a:latin typeface="+mj-lt"/>
                </a:rPr>
                <a:t>Valid</a:t>
              </a:r>
            </a:p>
          </p:txBody>
        </p:sp>
        <p:sp>
          <p:nvSpPr>
            <p:cNvPr id="42010" name="Rectangle 26"/>
            <p:cNvSpPr>
              <a:spLocks noChangeArrowheads="1"/>
            </p:cNvSpPr>
            <p:nvPr/>
          </p:nvSpPr>
          <p:spPr bwMode="auto">
            <a:xfrm>
              <a:off x="6057051" y="1913717"/>
              <a:ext cx="1143000" cy="5847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3200" dirty="0">
                  <a:latin typeface="+mj-lt"/>
                </a:rPr>
                <a:t>Set </a:t>
              </a:r>
              <a:r>
                <a:rPr lang="en-US" sz="3200" dirty="0">
                  <a:solidFill>
                    <a:schemeClr val="accent2"/>
                  </a:solidFill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:</a:t>
              </a:r>
            </a:p>
          </p:txBody>
        </p:sp>
        <p:sp>
          <p:nvSpPr>
            <p:cNvPr id="42011" name="Rectangle 27"/>
            <p:cNvSpPr>
              <a:spLocks noChangeArrowheads="1"/>
            </p:cNvSpPr>
            <p:nvPr/>
          </p:nvSpPr>
          <p:spPr bwMode="auto">
            <a:xfrm>
              <a:off x="5834160" y="3384923"/>
              <a:ext cx="1143000" cy="5847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3200" dirty="0">
                  <a:latin typeface="+mj-lt"/>
                </a:rPr>
                <a:t>Set </a:t>
              </a:r>
              <a:r>
                <a:rPr lang="en-US" sz="3200" dirty="0">
                  <a:solidFill>
                    <a:schemeClr val="accent2"/>
                  </a:solidFill>
                  <a:latin typeface="+mj-lt"/>
                </a:rPr>
                <a:t>S–1</a:t>
              </a:r>
              <a:r>
                <a:rPr lang="en-US" sz="3200" dirty="0">
                  <a:latin typeface="+mj-lt"/>
                </a:rPr>
                <a:t>:</a:t>
              </a:r>
            </a:p>
          </p:txBody>
        </p:sp>
        <p:sp>
          <p:nvSpPr>
            <p:cNvPr id="42012" name="Rectangle 28"/>
            <p:cNvSpPr>
              <a:spLocks noChangeArrowheads="1"/>
            </p:cNvSpPr>
            <p:nvPr/>
          </p:nvSpPr>
          <p:spPr bwMode="auto">
            <a:xfrm>
              <a:off x="8196484" y="2514600"/>
              <a:ext cx="177355" cy="923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•</a:t>
              </a:r>
            </a:p>
            <a:p>
              <a:pPr algn="ctr"/>
              <a:r>
                <a:rPr lang="en-US" dirty="0">
                  <a:latin typeface="+mj-lt"/>
                </a:rPr>
                <a:t>•</a:t>
              </a:r>
            </a:p>
            <a:p>
              <a:pPr algn="ctr"/>
              <a:r>
                <a:rPr lang="en-US" dirty="0">
                  <a:latin typeface="+mj-lt"/>
                </a:rPr>
                <a:t>•</a:t>
              </a:r>
            </a:p>
          </p:txBody>
        </p:sp>
        <p:grpSp>
          <p:nvGrpSpPr>
            <p:cNvPr id="2" name="Group 29"/>
            <p:cNvGrpSpPr>
              <a:grpSpLocks/>
            </p:cNvGrpSpPr>
            <p:nvPr/>
          </p:nvGrpSpPr>
          <p:grpSpPr bwMode="auto">
            <a:xfrm>
              <a:off x="3276602" y="4637098"/>
              <a:ext cx="3309939" cy="1379542"/>
              <a:chOff x="3264" y="1961"/>
              <a:chExt cx="2085" cy="869"/>
            </a:xfrm>
          </p:grpSpPr>
          <p:sp>
            <p:nvSpPr>
              <p:cNvPr id="42014" name="Rectangle 30"/>
              <p:cNvSpPr>
                <a:spLocks noChangeArrowheads="1"/>
              </p:cNvSpPr>
              <p:nvPr/>
            </p:nvSpPr>
            <p:spPr bwMode="auto">
              <a:xfrm>
                <a:off x="3552" y="1961"/>
                <a:ext cx="119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3200">
                    <a:latin typeface="+mj-lt"/>
                  </a:rPr>
                  <a:t>t</a:t>
                </a:r>
              </a:p>
            </p:txBody>
          </p:sp>
          <p:sp>
            <p:nvSpPr>
              <p:cNvPr id="42015" name="Rectangle 31"/>
              <p:cNvSpPr>
                <a:spLocks noChangeArrowheads="1"/>
              </p:cNvSpPr>
              <p:nvPr/>
            </p:nvSpPr>
            <p:spPr bwMode="auto">
              <a:xfrm>
                <a:off x="4272" y="1961"/>
                <a:ext cx="128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3200" dirty="0">
                    <a:solidFill>
                      <a:schemeClr val="accent2"/>
                    </a:solidFill>
                    <a:latin typeface="+mj-lt"/>
                  </a:rPr>
                  <a:t>s</a:t>
                </a:r>
              </a:p>
            </p:txBody>
          </p:sp>
          <p:sp>
            <p:nvSpPr>
              <p:cNvPr id="42016" name="Rectangle 32"/>
              <p:cNvSpPr>
                <a:spLocks noChangeArrowheads="1"/>
              </p:cNvSpPr>
              <p:nvPr/>
            </p:nvSpPr>
            <p:spPr bwMode="auto">
              <a:xfrm>
                <a:off x="4960" y="1961"/>
                <a:ext cx="153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3200" dirty="0">
                    <a:latin typeface="+mj-lt"/>
                  </a:rPr>
                  <a:t>b</a:t>
                </a:r>
              </a:p>
            </p:txBody>
          </p:sp>
          <p:sp>
            <p:nvSpPr>
              <p:cNvPr id="42017" name="Rectangle 33"/>
              <p:cNvSpPr>
                <a:spLocks noChangeArrowheads="1"/>
              </p:cNvSpPr>
              <p:nvPr/>
            </p:nvSpPr>
            <p:spPr bwMode="auto">
              <a:xfrm>
                <a:off x="3264" y="2274"/>
                <a:ext cx="597" cy="2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3200">
                  <a:latin typeface="+mj-lt"/>
                </a:endParaRPr>
              </a:p>
            </p:txBody>
          </p:sp>
          <p:sp>
            <p:nvSpPr>
              <p:cNvPr id="42018" name="Rectangle 34"/>
              <p:cNvSpPr>
                <a:spLocks noChangeArrowheads="1"/>
              </p:cNvSpPr>
              <p:nvPr/>
            </p:nvSpPr>
            <p:spPr bwMode="auto">
              <a:xfrm>
                <a:off x="4781" y="2274"/>
                <a:ext cx="568" cy="2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3200">
                  <a:latin typeface="+mj-lt"/>
                </a:endParaRPr>
              </a:p>
            </p:txBody>
          </p:sp>
          <p:sp>
            <p:nvSpPr>
              <p:cNvPr id="42019" name="Rectangle 35"/>
              <p:cNvSpPr>
                <a:spLocks noChangeArrowheads="1"/>
              </p:cNvSpPr>
              <p:nvPr/>
            </p:nvSpPr>
            <p:spPr bwMode="auto">
              <a:xfrm>
                <a:off x="3869" y="2274"/>
                <a:ext cx="904" cy="2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3200">
                  <a:latin typeface="+mj-lt"/>
                </a:endParaRPr>
              </a:p>
            </p:txBody>
          </p:sp>
          <p:sp>
            <p:nvSpPr>
              <p:cNvPr id="42020" name="Rectangle 36"/>
              <p:cNvSpPr>
                <a:spLocks noChangeArrowheads="1"/>
              </p:cNvSpPr>
              <p:nvPr/>
            </p:nvSpPr>
            <p:spPr bwMode="auto">
              <a:xfrm>
                <a:off x="3456" y="2463"/>
                <a:ext cx="263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3200">
                    <a:latin typeface="+mj-lt"/>
                  </a:rPr>
                  <a:t>tag</a:t>
                </a:r>
              </a:p>
            </p:txBody>
          </p:sp>
          <p:sp>
            <p:nvSpPr>
              <p:cNvPr id="42021" name="Rectangle 37"/>
              <p:cNvSpPr>
                <a:spLocks noChangeArrowheads="1"/>
              </p:cNvSpPr>
              <p:nvPr/>
            </p:nvSpPr>
            <p:spPr bwMode="auto">
              <a:xfrm>
                <a:off x="3976" y="2463"/>
                <a:ext cx="625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3200" dirty="0">
                    <a:solidFill>
                      <a:schemeClr val="accent2"/>
                    </a:solidFill>
                    <a:latin typeface="+mj-lt"/>
                  </a:rPr>
                  <a:t>set index</a:t>
                </a:r>
              </a:p>
            </p:txBody>
          </p:sp>
          <p:sp>
            <p:nvSpPr>
              <p:cNvPr id="42022" name="Rectangle 38"/>
              <p:cNvSpPr>
                <a:spLocks noChangeArrowheads="1"/>
              </p:cNvSpPr>
              <p:nvPr/>
            </p:nvSpPr>
            <p:spPr bwMode="auto">
              <a:xfrm>
                <a:off x="4848" y="2463"/>
                <a:ext cx="438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3200">
                    <a:latin typeface="+mj-lt"/>
                  </a:rPr>
                  <a:t>offset</a:t>
                </a:r>
              </a:p>
            </p:txBody>
          </p:sp>
        </p:grpSp>
        <p:sp>
          <p:nvSpPr>
            <p:cNvPr id="42023" name="AutoShape 39"/>
            <p:cNvSpPr>
              <a:spLocks/>
            </p:cNvSpPr>
            <p:nvPr/>
          </p:nvSpPr>
          <p:spPr bwMode="auto">
            <a:xfrm rot="-5400000">
              <a:off x="4762500" y="3924300"/>
              <a:ext cx="381000" cy="1371600"/>
            </a:xfrm>
            <a:prstGeom prst="rightBrace">
              <a:avLst>
                <a:gd name="adj1" fmla="val 3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42024" name="Freeform 40"/>
            <p:cNvSpPr>
              <a:spLocks/>
            </p:cNvSpPr>
            <p:nvPr/>
          </p:nvSpPr>
          <p:spPr bwMode="auto">
            <a:xfrm>
              <a:off x="4952999" y="2514600"/>
              <a:ext cx="990600" cy="1905000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0" y="0"/>
                </a:cxn>
                <a:cxn ang="0">
                  <a:pos x="432" y="0"/>
                </a:cxn>
              </a:cxnLst>
              <a:rect l="0" t="0" r="r" b="b"/>
              <a:pathLst>
                <a:path w="432" h="912">
                  <a:moveTo>
                    <a:pt x="0" y="912"/>
                  </a:moveTo>
                  <a:lnTo>
                    <a:pt x="0" y="0"/>
                  </a:lnTo>
                  <a:lnTo>
                    <a:pt x="43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42025" name="Rectangle 41"/>
            <p:cNvSpPr>
              <a:spLocks noChangeArrowheads="1"/>
            </p:cNvSpPr>
            <p:nvPr/>
          </p:nvSpPr>
          <p:spPr bwMode="auto">
            <a:xfrm>
              <a:off x="4038601" y="5867400"/>
              <a:ext cx="1729397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3200">
                  <a:latin typeface="+mj-lt"/>
                </a:rPr>
                <a:t>Physical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2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Direct-Mapped Cache Tag Matching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8008" y="966391"/>
            <a:ext cx="10972800" cy="5001419"/>
          </a:xfrm>
        </p:spPr>
        <p:txBody>
          <a:bodyPr/>
          <a:lstStyle/>
          <a:p>
            <a:r>
              <a:rPr lang="en-US" dirty="0" smtClean="0"/>
              <a:t>Identifying Line</a:t>
            </a:r>
          </a:p>
          <a:p>
            <a:pPr lvl="1"/>
            <a:r>
              <a:rPr lang="en-US" dirty="0" smtClean="0"/>
              <a:t>Must have </a:t>
            </a:r>
            <a:r>
              <a:rPr lang="en-US" dirty="0" smtClean="0">
                <a:solidFill>
                  <a:srgbClr val="FF0000"/>
                </a:solidFill>
              </a:rPr>
              <a:t>tag match </a:t>
            </a:r>
            <a:r>
              <a:rPr lang="en-US" dirty="0" smtClean="0"/>
              <a:t>high order bits of address</a:t>
            </a:r>
          </a:p>
          <a:p>
            <a:pPr lvl="1"/>
            <a:r>
              <a:rPr lang="en-US" dirty="0" smtClean="0"/>
              <a:t>Must have </a:t>
            </a:r>
            <a:r>
              <a:rPr lang="en-US" i="1" dirty="0" smtClean="0"/>
              <a:t>Valid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01416" y="1695242"/>
            <a:ext cx="10808370" cy="4754369"/>
            <a:chOff x="3276600" y="1695242"/>
            <a:chExt cx="6858000" cy="4754369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6705600" y="2667000"/>
              <a:ext cx="3352800" cy="533400"/>
            </a:xfrm>
            <a:prstGeom prst="rect">
              <a:avLst/>
            </a:prstGeom>
            <a:solidFill>
              <a:srgbClr val="9900FF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>
                <a:latin typeface="+mj-lt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8305800" y="2743200"/>
              <a:ext cx="304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+mj-lt"/>
                </a:rPr>
                <a:t>0</a:t>
              </a:r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8610600" y="2743200"/>
              <a:ext cx="304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+mj-lt"/>
                </a:rPr>
                <a:t>1</a:t>
              </a: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8915400" y="2743200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>
                  <a:latin typeface="+mj-lt"/>
                </a:rPr>
                <a:t>• • •</a:t>
              </a: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9601200" y="2743200"/>
              <a:ext cx="304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+mj-lt"/>
                </a:rPr>
                <a:t>B–1</a:t>
              </a: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6781800" y="2743200"/>
              <a:ext cx="795338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+mj-lt"/>
                </a:rPr>
                <a:t>Tag</a:t>
              </a:r>
            </a:p>
          </p:txBody>
        </p: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7620000" y="2743200"/>
              <a:ext cx="533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800" dirty="0">
                  <a:latin typeface="+mj-lt"/>
                </a:rPr>
                <a:t>Valid</a:t>
              </a: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5638800" y="2081372"/>
              <a:ext cx="1828800" cy="1077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3200" dirty="0">
                  <a:latin typeface="+mj-lt"/>
                </a:rPr>
                <a:t>Selected Set: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3276600" y="4648205"/>
              <a:ext cx="3309938" cy="1368427"/>
              <a:chOff x="3264" y="1968"/>
              <a:chExt cx="2085" cy="862"/>
            </a:xfrm>
          </p:grpSpPr>
          <p:sp>
            <p:nvSpPr>
              <p:cNvPr id="43021" name="Rectangle 13"/>
              <p:cNvSpPr>
                <a:spLocks noChangeArrowheads="1"/>
              </p:cNvSpPr>
              <p:nvPr/>
            </p:nvSpPr>
            <p:spPr bwMode="auto">
              <a:xfrm>
                <a:off x="3552" y="1968"/>
                <a:ext cx="128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t</a:t>
                </a:r>
              </a:p>
            </p:txBody>
          </p:sp>
          <p:sp>
            <p:nvSpPr>
              <p:cNvPr id="43022" name="Rectangle 14"/>
              <p:cNvSpPr>
                <a:spLocks noChangeArrowheads="1"/>
              </p:cNvSpPr>
              <p:nvPr/>
            </p:nvSpPr>
            <p:spPr bwMode="auto">
              <a:xfrm>
                <a:off x="4272" y="1968"/>
                <a:ext cx="216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3200" dirty="0">
                    <a:latin typeface="+mj-lt"/>
                  </a:rPr>
                  <a:t>s</a:t>
                </a:r>
              </a:p>
            </p:txBody>
          </p:sp>
          <p:sp>
            <p:nvSpPr>
              <p:cNvPr id="43023" name="Rectangle 15"/>
              <p:cNvSpPr>
                <a:spLocks noChangeArrowheads="1"/>
              </p:cNvSpPr>
              <p:nvPr/>
            </p:nvSpPr>
            <p:spPr bwMode="auto">
              <a:xfrm>
                <a:off x="4960" y="1968"/>
                <a:ext cx="160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3200" dirty="0">
                    <a:solidFill>
                      <a:srgbClr val="3333CC"/>
                    </a:solidFill>
                    <a:latin typeface="+mj-lt"/>
                  </a:rPr>
                  <a:t>b</a:t>
                </a:r>
              </a:p>
            </p:txBody>
          </p:sp>
          <p:sp>
            <p:nvSpPr>
              <p:cNvPr id="43024" name="Rectangle 16"/>
              <p:cNvSpPr>
                <a:spLocks noChangeArrowheads="1"/>
              </p:cNvSpPr>
              <p:nvPr/>
            </p:nvSpPr>
            <p:spPr bwMode="auto">
              <a:xfrm>
                <a:off x="3264" y="2292"/>
                <a:ext cx="616" cy="2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3200">
                  <a:latin typeface="+mj-lt"/>
                </a:endParaRPr>
              </a:p>
            </p:txBody>
          </p:sp>
          <p:sp>
            <p:nvSpPr>
              <p:cNvPr id="43025" name="Rectangle 17"/>
              <p:cNvSpPr>
                <a:spLocks noChangeArrowheads="1"/>
              </p:cNvSpPr>
              <p:nvPr/>
            </p:nvSpPr>
            <p:spPr bwMode="auto">
              <a:xfrm>
                <a:off x="4781" y="2292"/>
                <a:ext cx="568" cy="2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3200">
                  <a:latin typeface="+mj-lt"/>
                </a:endParaRPr>
              </a:p>
            </p:txBody>
          </p:sp>
          <p:sp>
            <p:nvSpPr>
              <p:cNvPr id="43026" name="Rectangle 18"/>
              <p:cNvSpPr>
                <a:spLocks noChangeArrowheads="1"/>
              </p:cNvSpPr>
              <p:nvPr/>
            </p:nvSpPr>
            <p:spPr bwMode="auto">
              <a:xfrm>
                <a:off x="3880" y="2292"/>
                <a:ext cx="904" cy="21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3200">
                  <a:latin typeface="+mj-lt"/>
                </a:endParaRPr>
              </a:p>
            </p:txBody>
          </p:sp>
          <p:sp>
            <p:nvSpPr>
              <p:cNvPr id="43027" name="Rectangle 19"/>
              <p:cNvSpPr>
                <a:spLocks noChangeArrowheads="1"/>
              </p:cNvSpPr>
              <p:nvPr/>
            </p:nvSpPr>
            <p:spPr bwMode="auto">
              <a:xfrm>
                <a:off x="3456" y="2463"/>
                <a:ext cx="282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tag</a:t>
                </a:r>
              </a:p>
            </p:txBody>
          </p:sp>
          <p:sp>
            <p:nvSpPr>
              <p:cNvPr id="43028" name="Rectangle 20"/>
              <p:cNvSpPr>
                <a:spLocks noChangeArrowheads="1"/>
              </p:cNvSpPr>
              <p:nvPr/>
            </p:nvSpPr>
            <p:spPr bwMode="auto">
              <a:xfrm>
                <a:off x="3976" y="2463"/>
                <a:ext cx="1057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3200">
                    <a:latin typeface="+mj-lt"/>
                  </a:rPr>
                  <a:t>set index</a:t>
                </a:r>
              </a:p>
            </p:txBody>
          </p:sp>
          <p:sp>
            <p:nvSpPr>
              <p:cNvPr id="43029" name="Rectangle 21"/>
              <p:cNvSpPr>
                <a:spLocks noChangeArrowheads="1"/>
              </p:cNvSpPr>
              <p:nvPr/>
            </p:nvSpPr>
            <p:spPr bwMode="auto">
              <a:xfrm>
                <a:off x="4848" y="2463"/>
                <a:ext cx="455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3200" dirty="0">
                    <a:solidFill>
                      <a:srgbClr val="3333CC"/>
                    </a:solidFill>
                    <a:latin typeface="+mj-lt"/>
                  </a:rPr>
                  <a:t>offset</a:t>
                </a:r>
              </a:p>
            </p:txBody>
          </p:sp>
        </p:grp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4038601" y="5867400"/>
              <a:ext cx="2926121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3200">
                  <a:latin typeface="+mj-lt"/>
                </a:rPr>
                <a:t>Physical Address</a:t>
              </a:r>
            </a:p>
          </p:txBody>
        </p:sp>
        <p:sp>
          <p:nvSpPr>
            <p:cNvPr id="43031" name="AutoShape 23"/>
            <p:cNvSpPr>
              <a:spLocks/>
            </p:cNvSpPr>
            <p:nvPr/>
          </p:nvSpPr>
          <p:spPr bwMode="auto">
            <a:xfrm rot="-5400000">
              <a:off x="5905500" y="4152900"/>
              <a:ext cx="381000" cy="914400"/>
            </a:xfrm>
            <a:prstGeom prst="rightBrace">
              <a:avLst>
                <a:gd name="adj1" fmla="val 2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43032" name="Freeform 24"/>
            <p:cNvSpPr>
              <a:spLocks/>
            </p:cNvSpPr>
            <p:nvPr/>
          </p:nvSpPr>
          <p:spPr bwMode="auto">
            <a:xfrm>
              <a:off x="6096000" y="3243264"/>
              <a:ext cx="3124200" cy="1176336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0" y="240"/>
                </a:cxn>
                <a:cxn ang="0">
                  <a:pos x="1968" y="240"/>
                </a:cxn>
                <a:cxn ang="0">
                  <a:pos x="1968" y="0"/>
                </a:cxn>
              </a:cxnLst>
              <a:rect l="0" t="0" r="r" b="b"/>
              <a:pathLst>
                <a:path w="1968" h="528">
                  <a:moveTo>
                    <a:pt x="0" y="528"/>
                  </a:moveTo>
                  <a:lnTo>
                    <a:pt x="0" y="240"/>
                  </a:lnTo>
                  <a:lnTo>
                    <a:pt x="1968" y="240"/>
                  </a:lnTo>
                  <a:lnTo>
                    <a:pt x="1968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43033" name="AutoShape 25"/>
            <p:cNvSpPr>
              <a:spLocks/>
            </p:cNvSpPr>
            <p:nvPr/>
          </p:nvSpPr>
          <p:spPr bwMode="auto">
            <a:xfrm rot="-5400000">
              <a:off x="3619500" y="4152900"/>
              <a:ext cx="381000" cy="914400"/>
            </a:xfrm>
            <a:prstGeom prst="rightBrace">
              <a:avLst>
                <a:gd name="adj1" fmla="val 2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43034" name="Freeform 26"/>
            <p:cNvSpPr>
              <a:spLocks/>
            </p:cNvSpPr>
            <p:nvPr/>
          </p:nvSpPr>
          <p:spPr bwMode="auto">
            <a:xfrm>
              <a:off x="3810000" y="2971800"/>
              <a:ext cx="685800" cy="1447800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0" y="0"/>
                </a:cxn>
                <a:cxn ang="0">
                  <a:pos x="432" y="0"/>
                </a:cxn>
              </a:cxnLst>
              <a:rect l="0" t="0" r="r" b="b"/>
              <a:pathLst>
                <a:path w="432" h="912">
                  <a:moveTo>
                    <a:pt x="0" y="912"/>
                  </a:moveTo>
                  <a:lnTo>
                    <a:pt x="0" y="0"/>
                  </a:lnTo>
                  <a:lnTo>
                    <a:pt x="43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flipH="1">
              <a:off x="5334000" y="2971800"/>
              <a:ext cx="144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43036" name="Text Box 28"/>
            <p:cNvSpPr txBox="1">
              <a:spLocks noChangeArrowheads="1"/>
            </p:cNvSpPr>
            <p:nvPr/>
          </p:nvSpPr>
          <p:spPr bwMode="auto">
            <a:xfrm>
              <a:off x="4663104" y="2667000"/>
              <a:ext cx="427393" cy="5847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i="1" dirty="0">
                  <a:solidFill>
                    <a:srgbClr val="FF0000"/>
                  </a:solidFill>
                  <a:latin typeface="+mj-lt"/>
                </a:rPr>
                <a:t>= ?</a:t>
              </a:r>
              <a:endParaRPr lang="en-US" sz="32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H="1">
              <a:off x="7881937" y="2261398"/>
              <a:ext cx="1" cy="481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sz="3200">
                <a:latin typeface="+mj-lt"/>
              </a:endParaRPr>
            </a:p>
          </p:txBody>
        </p:sp>
        <p:sp>
          <p:nvSpPr>
            <p:cNvPr id="43038" name="Text Box 30"/>
            <p:cNvSpPr txBox="1">
              <a:spLocks noChangeArrowheads="1"/>
            </p:cNvSpPr>
            <p:nvPr/>
          </p:nvSpPr>
          <p:spPr bwMode="auto">
            <a:xfrm>
              <a:off x="7407613" y="1695242"/>
              <a:ext cx="881973" cy="5847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i="1" dirty="0">
                  <a:latin typeface="+mj-lt"/>
                </a:rPr>
                <a:t>= 1?</a:t>
              </a:r>
            </a:p>
          </p:txBody>
        </p:sp>
        <p:sp>
          <p:nvSpPr>
            <p:cNvPr id="43039" name="Rectangle 31"/>
            <p:cNvSpPr>
              <a:spLocks noChangeArrowheads="1"/>
            </p:cNvSpPr>
            <p:nvPr/>
          </p:nvSpPr>
          <p:spPr bwMode="auto">
            <a:xfrm>
              <a:off x="6651627" y="4191000"/>
              <a:ext cx="3482973" cy="2133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560388" lvl="1" indent="-222250" defTabSz="895350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endParaRPr lang="en-US" sz="2800" dirty="0">
                <a:solidFill>
                  <a:srgbClr val="3333CC"/>
                </a:solidFill>
                <a:latin typeface="+mj-lt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6825692" y="4191000"/>
            <a:ext cx="5128308" cy="1676400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6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432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33CC"/>
                </a:solidFill>
              </a:rPr>
              <a:t>Lower bits of address select </a:t>
            </a:r>
            <a:r>
              <a:rPr lang="en-US" dirty="0" smtClean="0">
                <a:solidFill>
                  <a:srgbClr val="3333CC"/>
                </a:solidFill>
              </a:rPr>
              <a:t> byte </a:t>
            </a:r>
            <a:r>
              <a:rPr lang="en-US" dirty="0">
                <a:solidFill>
                  <a:srgbClr val="3333CC"/>
                </a:solidFill>
              </a:rPr>
              <a:t>or word within cache line</a:t>
            </a:r>
          </a:p>
        </p:txBody>
      </p:sp>
    </p:spTree>
    <p:extLst>
      <p:ext uri="{BB962C8B-B14F-4D97-AF65-F5344CB8AC3E}">
        <p14:creationId xmlns:p14="http://schemas.microsoft.com/office/powerpoint/2010/main" val="7159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Mapped Cache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60953" name="Text Box 25"/>
          <p:cNvSpPr txBox="1">
            <a:spLocks noChangeArrowheads="1"/>
          </p:cNvSpPr>
          <p:nvPr/>
        </p:nvSpPr>
        <p:spPr bwMode="auto">
          <a:xfrm>
            <a:off x="7326097" y="903945"/>
            <a:ext cx="231826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/>
              <a:t>Main Memory</a:t>
            </a:r>
          </a:p>
        </p:txBody>
      </p:sp>
      <p:sp>
        <p:nvSpPr>
          <p:cNvPr id="1660954" name="Text Box 26"/>
          <p:cNvSpPr txBox="1">
            <a:spLocks noChangeArrowheads="1"/>
          </p:cNvSpPr>
          <p:nvPr/>
        </p:nvSpPr>
        <p:spPr bwMode="auto">
          <a:xfrm>
            <a:off x="7421478" y="2813205"/>
            <a:ext cx="4465721" cy="2923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Q2: How do we find it?</a:t>
            </a:r>
          </a:p>
          <a:p>
            <a:endParaRPr lang="en-US" sz="1600" dirty="0"/>
          </a:p>
          <a:p>
            <a:r>
              <a:rPr lang="en-US" sz="2800" dirty="0"/>
              <a:t>Use next 2 low order memory address bits – the index </a:t>
            </a:r>
            <a:r>
              <a:rPr lang="en-US" sz="2400" dirty="0"/>
              <a:t>–</a:t>
            </a:r>
            <a:r>
              <a:rPr lang="en-US" sz="2800" dirty="0"/>
              <a:t> to determine which cache block (i.e., modulo the number of blocks in the cache)</a:t>
            </a:r>
          </a:p>
        </p:txBody>
      </p:sp>
      <p:sp>
        <p:nvSpPr>
          <p:cNvPr id="1660991" name="Text Box 63"/>
          <p:cNvSpPr txBox="1">
            <a:spLocks noChangeArrowheads="1"/>
          </p:cNvSpPr>
          <p:nvPr/>
        </p:nvSpPr>
        <p:spPr bwMode="auto">
          <a:xfrm>
            <a:off x="85275" y="3743980"/>
            <a:ext cx="4665020" cy="2492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Q1: Is it there?</a:t>
            </a:r>
          </a:p>
          <a:p>
            <a:endParaRPr lang="en-US" sz="1600" dirty="0"/>
          </a:p>
          <a:p>
            <a:r>
              <a:rPr lang="en-US" sz="2800" dirty="0"/>
              <a:t>Compare the cache </a:t>
            </a:r>
            <a:r>
              <a:rPr lang="en-US" sz="2800" dirty="0">
                <a:solidFill>
                  <a:srgbClr val="3333CC"/>
                </a:solidFill>
              </a:rPr>
              <a:t>tag</a:t>
            </a:r>
            <a:r>
              <a:rPr lang="en-US" sz="2800" dirty="0"/>
              <a:t> to the </a:t>
            </a:r>
            <a:r>
              <a:rPr lang="en-US" sz="2800" dirty="0">
                <a:solidFill>
                  <a:srgbClr val="3333CC"/>
                </a:solidFill>
              </a:rPr>
              <a:t>high order 2 memory address bits</a:t>
            </a:r>
            <a:r>
              <a:rPr lang="en-US" sz="2800" dirty="0"/>
              <a:t> to tell if the memory block is in the cache</a:t>
            </a:r>
          </a:p>
        </p:txBody>
      </p:sp>
      <p:sp>
        <p:nvSpPr>
          <p:cNvPr id="1661020" name="Text Box 92"/>
          <p:cNvSpPr txBox="1">
            <a:spLocks noChangeArrowheads="1"/>
          </p:cNvSpPr>
          <p:nvPr/>
        </p:nvSpPr>
        <p:spPr bwMode="auto">
          <a:xfrm>
            <a:off x="7326098" y="1313537"/>
            <a:ext cx="4674268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Two low order bits define the byte in the word (32b words)</a:t>
            </a:r>
          </a:p>
        </p:txBody>
      </p:sp>
      <p:sp>
        <p:nvSpPr>
          <p:cNvPr id="1661022" name="Text Box 94"/>
          <p:cNvSpPr txBox="1">
            <a:spLocks noChangeArrowheads="1"/>
          </p:cNvSpPr>
          <p:nvPr/>
        </p:nvSpPr>
        <p:spPr bwMode="auto">
          <a:xfrm>
            <a:off x="4476749" y="5946952"/>
            <a:ext cx="7452561" cy="52322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</a:rPr>
              <a:t>(block address) modulo (# of blocks in the cache)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07" y="992617"/>
            <a:ext cx="7362854" cy="5036321"/>
            <a:chOff x="1676400" y="838200"/>
            <a:chExt cx="5995945" cy="5036321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3657600" y="2057400"/>
              <a:ext cx="990600" cy="1219200"/>
              <a:chOff x="1344" y="1056"/>
              <a:chExt cx="624" cy="768"/>
            </a:xfrm>
          </p:grpSpPr>
          <p:sp>
            <p:nvSpPr>
              <p:cNvPr id="1660932" name="Rectangle 4"/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933" name="Line 5"/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934" name="Line 6"/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935" name="Line 7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0936" name="Line 8"/>
            <p:cNvSpPr>
              <a:spLocks noChangeShapeType="1"/>
            </p:cNvSpPr>
            <p:nvPr/>
          </p:nvSpPr>
          <p:spPr bwMode="auto">
            <a:xfrm>
              <a:off x="5715000" y="14478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37" name="Line 9"/>
            <p:cNvSpPr>
              <a:spLocks noChangeShapeType="1"/>
            </p:cNvSpPr>
            <p:nvPr/>
          </p:nvSpPr>
          <p:spPr bwMode="auto">
            <a:xfrm>
              <a:off x="5715000" y="11430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38" name="Line 10"/>
            <p:cNvSpPr>
              <a:spLocks noChangeShapeType="1"/>
            </p:cNvSpPr>
            <p:nvPr/>
          </p:nvSpPr>
          <p:spPr bwMode="auto">
            <a:xfrm>
              <a:off x="5715000" y="17526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39" name="Line 11"/>
            <p:cNvSpPr>
              <a:spLocks noChangeShapeType="1"/>
            </p:cNvSpPr>
            <p:nvPr/>
          </p:nvSpPr>
          <p:spPr bwMode="auto">
            <a:xfrm>
              <a:off x="5715000" y="838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40" name="Line 12"/>
            <p:cNvSpPr>
              <a:spLocks noChangeShapeType="1"/>
            </p:cNvSpPr>
            <p:nvPr/>
          </p:nvSpPr>
          <p:spPr bwMode="auto">
            <a:xfrm>
              <a:off x="5715000" y="838200"/>
              <a:ext cx="0" cy="3657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41" name="Line 13"/>
            <p:cNvSpPr>
              <a:spLocks noChangeShapeType="1"/>
            </p:cNvSpPr>
            <p:nvPr/>
          </p:nvSpPr>
          <p:spPr bwMode="auto">
            <a:xfrm>
              <a:off x="6705600" y="838200"/>
              <a:ext cx="0" cy="3657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42" name="Line 14"/>
            <p:cNvSpPr>
              <a:spLocks noChangeShapeType="1"/>
            </p:cNvSpPr>
            <p:nvPr/>
          </p:nvSpPr>
          <p:spPr bwMode="auto">
            <a:xfrm flipH="1" flipV="1">
              <a:off x="5715000" y="51054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43" name="Line 15"/>
            <p:cNvSpPr>
              <a:spLocks noChangeShapeType="1"/>
            </p:cNvSpPr>
            <p:nvPr/>
          </p:nvSpPr>
          <p:spPr bwMode="auto">
            <a:xfrm flipH="1" flipV="1">
              <a:off x="5715000" y="5410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44" name="Line 16"/>
            <p:cNvSpPr>
              <a:spLocks noChangeShapeType="1"/>
            </p:cNvSpPr>
            <p:nvPr/>
          </p:nvSpPr>
          <p:spPr bwMode="auto">
            <a:xfrm flipH="1" flipV="1">
              <a:off x="5715000" y="48006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45" name="Line 17"/>
            <p:cNvSpPr>
              <a:spLocks noChangeShapeType="1"/>
            </p:cNvSpPr>
            <p:nvPr/>
          </p:nvSpPr>
          <p:spPr bwMode="auto">
            <a:xfrm flipH="1" flipV="1">
              <a:off x="5715000" y="57150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46" name="Line 18"/>
            <p:cNvSpPr>
              <a:spLocks noChangeShapeType="1"/>
            </p:cNvSpPr>
            <p:nvPr/>
          </p:nvSpPr>
          <p:spPr bwMode="auto">
            <a:xfrm flipH="1" flipV="1">
              <a:off x="6705600" y="4495800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47" name="Text Box 19"/>
            <p:cNvSpPr txBox="1">
              <a:spLocks noChangeArrowheads="1"/>
            </p:cNvSpPr>
            <p:nvPr/>
          </p:nvSpPr>
          <p:spPr bwMode="auto">
            <a:xfrm>
              <a:off x="2117725" y="2017713"/>
              <a:ext cx="41870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00</a:t>
              </a:r>
            </a:p>
          </p:txBody>
        </p:sp>
        <p:sp>
          <p:nvSpPr>
            <p:cNvPr id="1660948" name="Text Box 20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41870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01</a:t>
              </a:r>
            </a:p>
          </p:txBody>
        </p:sp>
        <p:sp>
          <p:nvSpPr>
            <p:cNvPr id="1660949" name="Text Box 21"/>
            <p:cNvSpPr txBox="1">
              <a:spLocks noChangeArrowheads="1"/>
            </p:cNvSpPr>
            <p:nvPr/>
          </p:nvSpPr>
          <p:spPr bwMode="auto">
            <a:xfrm>
              <a:off x="2133600" y="2667000"/>
              <a:ext cx="41870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1660950" name="Text Box 22"/>
            <p:cNvSpPr txBox="1">
              <a:spLocks noChangeArrowheads="1"/>
            </p:cNvSpPr>
            <p:nvPr/>
          </p:nvSpPr>
          <p:spPr bwMode="auto">
            <a:xfrm>
              <a:off x="2133600" y="2971800"/>
              <a:ext cx="41870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1660951" name="Text Box 23"/>
            <p:cNvSpPr txBox="1">
              <a:spLocks noChangeArrowheads="1"/>
            </p:cNvSpPr>
            <p:nvPr/>
          </p:nvSpPr>
          <p:spPr bwMode="auto">
            <a:xfrm>
              <a:off x="1905001" y="1143000"/>
              <a:ext cx="1077539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/>
                <a:t>Cache</a:t>
              </a:r>
            </a:p>
          </p:txBody>
        </p:sp>
        <p:sp>
          <p:nvSpPr>
            <p:cNvPr id="1660955" name="Line 27"/>
            <p:cNvSpPr>
              <a:spLocks noChangeShapeType="1"/>
            </p:cNvSpPr>
            <p:nvPr/>
          </p:nvSpPr>
          <p:spPr bwMode="auto">
            <a:xfrm>
              <a:off x="5715000" y="20574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56" name="Line 28"/>
            <p:cNvSpPr>
              <a:spLocks noChangeShapeType="1"/>
            </p:cNvSpPr>
            <p:nvPr/>
          </p:nvSpPr>
          <p:spPr bwMode="auto">
            <a:xfrm>
              <a:off x="5715000" y="2362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57" name="Line 29"/>
            <p:cNvSpPr>
              <a:spLocks noChangeShapeType="1"/>
            </p:cNvSpPr>
            <p:nvPr/>
          </p:nvSpPr>
          <p:spPr bwMode="auto">
            <a:xfrm>
              <a:off x="5715000" y="26670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58" name="Line 30"/>
            <p:cNvSpPr>
              <a:spLocks noChangeShapeType="1"/>
            </p:cNvSpPr>
            <p:nvPr/>
          </p:nvSpPr>
          <p:spPr bwMode="auto">
            <a:xfrm>
              <a:off x="5715000" y="29718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59" name="Line 31"/>
            <p:cNvSpPr>
              <a:spLocks noChangeShapeType="1"/>
            </p:cNvSpPr>
            <p:nvPr/>
          </p:nvSpPr>
          <p:spPr bwMode="auto">
            <a:xfrm>
              <a:off x="5715000" y="32766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60" name="Line 32"/>
            <p:cNvSpPr>
              <a:spLocks noChangeShapeType="1"/>
            </p:cNvSpPr>
            <p:nvPr/>
          </p:nvSpPr>
          <p:spPr bwMode="auto">
            <a:xfrm>
              <a:off x="5715000" y="35814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61" name="Line 33"/>
            <p:cNvSpPr>
              <a:spLocks noChangeShapeType="1"/>
            </p:cNvSpPr>
            <p:nvPr/>
          </p:nvSpPr>
          <p:spPr bwMode="auto">
            <a:xfrm>
              <a:off x="5715000" y="44958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62" name="Line 34"/>
            <p:cNvSpPr>
              <a:spLocks noChangeShapeType="1"/>
            </p:cNvSpPr>
            <p:nvPr/>
          </p:nvSpPr>
          <p:spPr bwMode="auto">
            <a:xfrm>
              <a:off x="5715000" y="3886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63" name="Line 35"/>
            <p:cNvSpPr>
              <a:spLocks noChangeShapeType="1"/>
            </p:cNvSpPr>
            <p:nvPr/>
          </p:nvSpPr>
          <p:spPr bwMode="auto">
            <a:xfrm>
              <a:off x="5715000" y="41910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3048000" y="2057400"/>
              <a:ext cx="609600" cy="1219200"/>
              <a:chOff x="1344" y="1056"/>
              <a:chExt cx="624" cy="768"/>
            </a:xfrm>
          </p:grpSpPr>
          <p:sp>
            <p:nvSpPr>
              <p:cNvPr id="1660965" name="Rectangle 37"/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966" name="Line 38"/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967" name="Line 39"/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968" name="Line 4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0969" name="Text Box 41"/>
            <p:cNvSpPr txBox="1">
              <a:spLocks noChangeArrowheads="1"/>
            </p:cNvSpPr>
            <p:nvPr/>
          </p:nvSpPr>
          <p:spPr bwMode="auto">
            <a:xfrm>
              <a:off x="3048000" y="1600200"/>
              <a:ext cx="671146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3333CC"/>
                  </a:solidFill>
                </a:rPr>
                <a:t>Tag</a:t>
              </a:r>
            </a:p>
          </p:txBody>
        </p:sp>
        <p:sp>
          <p:nvSpPr>
            <p:cNvPr id="1660970" name="Text Box 42"/>
            <p:cNvSpPr txBox="1">
              <a:spLocks noChangeArrowheads="1"/>
            </p:cNvSpPr>
            <p:nvPr/>
          </p:nvSpPr>
          <p:spPr bwMode="auto">
            <a:xfrm>
              <a:off x="3810000" y="1600200"/>
              <a:ext cx="861454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/>
                <a:t>Data</a:t>
              </a:r>
            </a:p>
          </p:txBody>
        </p:sp>
        <p:sp>
          <p:nvSpPr>
            <p:cNvPr id="1660971" name="Rectangle 43" descr="5%"/>
            <p:cNvSpPr>
              <a:spLocks noChangeArrowheads="1"/>
            </p:cNvSpPr>
            <p:nvPr/>
          </p:nvSpPr>
          <p:spPr bwMode="auto">
            <a:xfrm>
              <a:off x="5715000" y="8382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72" name="Rectangle 44" descr="5%"/>
            <p:cNvSpPr>
              <a:spLocks noChangeArrowheads="1"/>
            </p:cNvSpPr>
            <p:nvPr/>
          </p:nvSpPr>
          <p:spPr bwMode="auto">
            <a:xfrm>
              <a:off x="3657600" y="20574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73" name="Rectangle 45" descr="5%"/>
            <p:cNvSpPr>
              <a:spLocks noChangeArrowheads="1"/>
            </p:cNvSpPr>
            <p:nvPr/>
          </p:nvSpPr>
          <p:spPr bwMode="auto">
            <a:xfrm>
              <a:off x="5715000" y="20574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74" name="Rectangle 46" descr="5%"/>
            <p:cNvSpPr>
              <a:spLocks noChangeArrowheads="1"/>
            </p:cNvSpPr>
            <p:nvPr/>
          </p:nvSpPr>
          <p:spPr bwMode="auto">
            <a:xfrm>
              <a:off x="5715000" y="32766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75" name="Rectangle 47" descr="5%"/>
            <p:cNvSpPr>
              <a:spLocks noChangeArrowheads="1"/>
            </p:cNvSpPr>
            <p:nvPr/>
          </p:nvSpPr>
          <p:spPr bwMode="auto">
            <a:xfrm>
              <a:off x="5715000" y="44958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660976" name="Rectangle 48" descr="5%"/>
            <p:cNvSpPr>
              <a:spLocks noChangeArrowheads="1"/>
            </p:cNvSpPr>
            <p:nvPr/>
          </p:nvSpPr>
          <p:spPr bwMode="auto">
            <a:xfrm>
              <a:off x="5715000" y="54102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77" name="Rectangle 49" descr="5%"/>
            <p:cNvSpPr>
              <a:spLocks noChangeArrowheads="1"/>
            </p:cNvSpPr>
            <p:nvPr/>
          </p:nvSpPr>
          <p:spPr bwMode="auto">
            <a:xfrm>
              <a:off x="5715000" y="41910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78" name="Rectangle 50" descr="5%"/>
            <p:cNvSpPr>
              <a:spLocks noChangeArrowheads="1"/>
            </p:cNvSpPr>
            <p:nvPr/>
          </p:nvSpPr>
          <p:spPr bwMode="auto">
            <a:xfrm>
              <a:off x="5715000" y="29718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79" name="Rectangle 51" descr="5%"/>
            <p:cNvSpPr>
              <a:spLocks noChangeArrowheads="1"/>
            </p:cNvSpPr>
            <p:nvPr/>
          </p:nvSpPr>
          <p:spPr bwMode="auto">
            <a:xfrm>
              <a:off x="5715000" y="17526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80" name="Rectangle 52" descr="5%"/>
            <p:cNvSpPr>
              <a:spLocks noChangeArrowheads="1"/>
            </p:cNvSpPr>
            <p:nvPr/>
          </p:nvSpPr>
          <p:spPr bwMode="auto">
            <a:xfrm>
              <a:off x="3657600" y="29718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81" name="Rectangle 53" descr="5%"/>
            <p:cNvSpPr>
              <a:spLocks noChangeArrowheads="1"/>
            </p:cNvSpPr>
            <p:nvPr/>
          </p:nvSpPr>
          <p:spPr bwMode="auto">
            <a:xfrm>
              <a:off x="5715000" y="11430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82" name="Rectangle 54" descr="5%"/>
            <p:cNvSpPr>
              <a:spLocks noChangeArrowheads="1"/>
            </p:cNvSpPr>
            <p:nvPr/>
          </p:nvSpPr>
          <p:spPr bwMode="auto">
            <a:xfrm>
              <a:off x="3657600" y="23622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83" name="Rectangle 55" descr="5%"/>
            <p:cNvSpPr>
              <a:spLocks noChangeArrowheads="1"/>
            </p:cNvSpPr>
            <p:nvPr/>
          </p:nvSpPr>
          <p:spPr bwMode="auto">
            <a:xfrm>
              <a:off x="5715000" y="23622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84" name="Rectangle 56" descr="5%"/>
            <p:cNvSpPr>
              <a:spLocks noChangeArrowheads="1"/>
            </p:cNvSpPr>
            <p:nvPr/>
          </p:nvSpPr>
          <p:spPr bwMode="auto">
            <a:xfrm>
              <a:off x="5715000" y="35814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85" name="Rectangle 57" descr="5%"/>
            <p:cNvSpPr>
              <a:spLocks noChangeArrowheads="1"/>
            </p:cNvSpPr>
            <p:nvPr/>
          </p:nvSpPr>
          <p:spPr bwMode="auto">
            <a:xfrm>
              <a:off x="5715000" y="4800600"/>
              <a:ext cx="9906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86" name="Rectangle 58" descr="5%"/>
            <p:cNvSpPr>
              <a:spLocks noChangeArrowheads="1"/>
            </p:cNvSpPr>
            <p:nvPr/>
          </p:nvSpPr>
          <p:spPr bwMode="auto">
            <a:xfrm>
              <a:off x="5715000" y="5105400"/>
              <a:ext cx="9906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87" name="Rectangle 59" descr="5%"/>
            <p:cNvSpPr>
              <a:spLocks noChangeArrowheads="1"/>
            </p:cNvSpPr>
            <p:nvPr/>
          </p:nvSpPr>
          <p:spPr bwMode="auto">
            <a:xfrm>
              <a:off x="5715000" y="3886200"/>
              <a:ext cx="9906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660988" name="Rectangle 60" descr="5%"/>
            <p:cNvSpPr>
              <a:spLocks noChangeArrowheads="1"/>
            </p:cNvSpPr>
            <p:nvPr/>
          </p:nvSpPr>
          <p:spPr bwMode="auto">
            <a:xfrm>
              <a:off x="5715000" y="2667000"/>
              <a:ext cx="9906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660989" name="Rectangle 61" descr="5%"/>
            <p:cNvSpPr>
              <a:spLocks noChangeArrowheads="1"/>
            </p:cNvSpPr>
            <p:nvPr/>
          </p:nvSpPr>
          <p:spPr bwMode="auto">
            <a:xfrm>
              <a:off x="5715000" y="1447800"/>
              <a:ext cx="9906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660990" name="Rectangle 62" descr="5%"/>
            <p:cNvSpPr>
              <a:spLocks noChangeArrowheads="1"/>
            </p:cNvSpPr>
            <p:nvPr/>
          </p:nvSpPr>
          <p:spPr bwMode="auto">
            <a:xfrm>
              <a:off x="3657600" y="2667000"/>
              <a:ext cx="9906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2667000" y="2057400"/>
              <a:ext cx="381000" cy="1219200"/>
              <a:chOff x="1344" y="1056"/>
              <a:chExt cx="624" cy="768"/>
            </a:xfrm>
          </p:grpSpPr>
          <p:sp>
            <p:nvSpPr>
              <p:cNvPr id="1660993" name="Rectangle 65"/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994" name="Line 66"/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995" name="Line 67"/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996" name="Line 68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0997" name="Text Box 69"/>
            <p:cNvSpPr txBox="1">
              <a:spLocks noChangeArrowheads="1"/>
            </p:cNvSpPr>
            <p:nvPr/>
          </p:nvSpPr>
          <p:spPr bwMode="auto">
            <a:xfrm>
              <a:off x="2438400" y="1600200"/>
              <a:ext cx="892424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Valid</a:t>
              </a:r>
            </a:p>
          </p:txBody>
        </p:sp>
        <p:grpSp>
          <p:nvGrpSpPr>
            <p:cNvPr id="5" name="Group 70"/>
            <p:cNvGrpSpPr>
              <a:grpSpLocks/>
            </p:cNvGrpSpPr>
            <p:nvPr/>
          </p:nvGrpSpPr>
          <p:grpSpPr bwMode="auto">
            <a:xfrm>
              <a:off x="4648200" y="990600"/>
              <a:ext cx="1066800" cy="2133600"/>
              <a:chOff x="2016" y="624"/>
              <a:chExt cx="672" cy="1344"/>
            </a:xfrm>
          </p:grpSpPr>
          <p:sp>
            <p:nvSpPr>
              <p:cNvPr id="1660999" name="Line 71"/>
              <p:cNvSpPr>
                <a:spLocks noChangeShapeType="1"/>
              </p:cNvSpPr>
              <p:nvPr/>
            </p:nvSpPr>
            <p:spPr bwMode="auto">
              <a:xfrm flipH="1">
                <a:off x="2016" y="624"/>
                <a:ext cx="67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000" name="Line 72"/>
              <p:cNvSpPr>
                <a:spLocks noChangeShapeType="1"/>
              </p:cNvSpPr>
              <p:nvPr/>
            </p:nvSpPr>
            <p:spPr bwMode="auto">
              <a:xfrm flipH="1">
                <a:off x="2016" y="816"/>
                <a:ext cx="67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001" name="Line 73"/>
              <p:cNvSpPr>
                <a:spLocks noChangeShapeType="1"/>
              </p:cNvSpPr>
              <p:nvPr/>
            </p:nvSpPr>
            <p:spPr bwMode="auto">
              <a:xfrm flipH="1">
                <a:off x="2016" y="1008"/>
                <a:ext cx="67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002" name="Line 74"/>
              <p:cNvSpPr>
                <a:spLocks noChangeShapeType="1"/>
              </p:cNvSpPr>
              <p:nvPr/>
            </p:nvSpPr>
            <p:spPr bwMode="auto">
              <a:xfrm flipH="1">
                <a:off x="2016" y="1200"/>
                <a:ext cx="67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4648200" y="2209800"/>
              <a:ext cx="1066800" cy="914400"/>
              <a:chOff x="2016" y="1392"/>
              <a:chExt cx="672" cy="576"/>
            </a:xfrm>
          </p:grpSpPr>
          <p:sp>
            <p:nvSpPr>
              <p:cNvPr id="1661004" name="Line 76"/>
              <p:cNvSpPr>
                <a:spLocks noChangeShapeType="1"/>
              </p:cNvSpPr>
              <p:nvPr/>
            </p:nvSpPr>
            <p:spPr bwMode="auto">
              <a:xfrm flipH="1">
                <a:off x="2016" y="139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005" name="Line 77"/>
              <p:cNvSpPr>
                <a:spLocks noChangeShapeType="1"/>
              </p:cNvSpPr>
              <p:nvPr/>
            </p:nvSpPr>
            <p:spPr bwMode="auto">
              <a:xfrm flipH="1">
                <a:off x="2016" y="158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006" name="Line 78"/>
              <p:cNvSpPr>
                <a:spLocks noChangeShapeType="1"/>
              </p:cNvSpPr>
              <p:nvPr/>
            </p:nvSpPr>
            <p:spPr bwMode="auto">
              <a:xfrm flipH="1">
                <a:off x="2016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007" name="Line 79"/>
              <p:cNvSpPr>
                <a:spLocks noChangeShapeType="1"/>
              </p:cNvSpPr>
              <p:nvPr/>
            </p:nvSpPr>
            <p:spPr bwMode="auto">
              <a:xfrm flipH="1">
                <a:off x="2016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0"/>
            <p:cNvGrpSpPr>
              <a:grpSpLocks/>
            </p:cNvGrpSpPr>
            <p:nvPr/>
          </p:nvGrpSpPr>
          <p:grpSpPr bwMode="auto">
            <a:xfrm>
              <a:off x="4648200" y="2286000"/>
              <a:ext cx="1066800" cy="2133600"/>
              <a:chOff x="2016" y="1392"/>
              <a:chExt cx="672" cy="1344"/>
            </a:xfrm>
          </p:grpSpPr>
          <p:sp>
            <p:nvSpPr>
              <p:cNvPr id="1661009" name="Line 81"/>
              <p:cNvSpPr>
                <a:spLocks noChangeShapeType="1"/>
              </p:cNvSpPr>
              <p:nvPr/>
            </p:nvSpPr>
            <p:spPr bwMode="auto">
              <a:xfrm flipH="1" flipV="1">
                <a:off x="2016" y="1392"/>
                <a:ext cx="67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010" name="Line 82"/>
              <p:cNvSpPr>
                <a:spLocks noChangeShapeType="1"/>
              </p:cNvSpPr>
              <p:nvPr/>
            </p:nvSpPr>
            <p:spPr bwMode="auto">
              <a:xfrm flipH="1" flipV="1">
                <a:off x="2016" y="1584"/>
                <a:ext cx="67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011" name="Line 83"/>
              <p:cNvSpPr>
                <a:spLocks noChangeShapeType="1"/>
              </p:cNvSpPr>
              <p:nvPr/>
            </p:nvSpPr>
            <p:spPr bwMode="auto">
              <a:xfrm flipH="1" flipV="1">
                <a:off x="2016" y="1776"/>
                <a:ext cx="67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012" name="Line 84"/>
              <p:cNvSpPr>
                <a:spLocks noChangeShapeType="1"/>
              </p:cNvSpPr>
              <p:nvPr/>
            </p:nvSpPr>
            <p:spPr bwMode="auto">
              <a:xfrm flipH="1" flipV="1">
                <a:off x="2016" y="1968"/>
                <a:ext cx="67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4648200" y="2209800"/>
              <a:ext cx="1066800" cy="3352800"/>
              <a:chOff x="2016" y="2112"/>
              <a:chExt cx="672" cy="2112"/>
            </a:xfrm>
          </p:grpSpPr>
          <p:sp>
            <p:nvSpPr>
              <p:cNvPr id="1661015" name="Line 87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672" cy="1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016" name="Line 88"/>
              <p:cNvSpPr>
                <a:spLocks noChangeShapeType="1"/>
              </p:cNvSpPr>
              <p:nvPr/>
            </p:nvSpPr>
            <p:spPr bwMode="auto">
              <a:xfrm>
                <a:off x="2016" y="2304"/>
                <a:ext cx="672" cy="1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017" name="Line 89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672" cy="1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018" name="Line 90"/>
              <p:cNvSpPr>
                <a:spLocks noChangeShapeType="1"/>
              </p:cNvSpPr>
              <p:nvPr/>
            </p:nvSpPr>
            <p:spPr bwMode="auto">
              <a:xfrm>
                <a:off x="2016" y="2688"/>
                <a:ext cx="672" cy="1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1019" name="Text Box 91"/>
            <p:cNvSpPr txBox="1">
              <a:spLocks noChangeArrowheads="1"/>
            </p:cNvSpPr>
            <p:nvPr/>
          </p:nvSpPr>
          <p:spPr bwMode="auto">
            <a:xfrm>
              <a:off x="6681745" y="857763"/>
              <a:ext cx="990600" cy="50167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0000xx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0001xx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0010xx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0011xx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0100xx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0101xx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0110xx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0111xx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1000xx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1001xx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1010xx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1011xx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1100xx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1101xx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1110xx</a:t>
              </a:r>
            </a:p>
            <a:p>
              <a:pPr>
                <a:lnSpc>
                  <a:spcPts val="2400"/>
                </a:lnSpc>
              </a:pPr>
              <a:r>
                <a:rPr lang="en-US" sz="2800" dirty="0">
                  <a:solidFill>
                    <a:srgbClr val="3333CC"/>
                  </a:solidFill>
                </a:rPr>
                <a:t>1111xx</a:t>
              </a:r>
            </a:p>
          </p:txBody>
        </p:sp>
        <p:sp>
          <p:nvSpPr>
            <p:cNvPr id="1661023" name="Text Box 95"/>
            <p:cNvSpPr txBox="1">
              <a:spLocks noChangeArrowheads="1"/>
            </p:cNvSpPr>
            <p:nvPr/>
          </p:nvSpPr>
          <p:spPr bwMode="auto">
            <a:xfrm>
              <a:off x="1676400" y="1654887"/>
              <a:ext cx="980718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/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232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54" grpId="0" autoUpdateAnimBg="0"/>
      <p:bldP spid="16609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Mapped Cache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7159" y="2340491"/>
            <a:ext cx="1275765" cy="1219200"/>
            <a:chOff x="1344" y="1056"/>
            <a:chExt cx="624" cy="768"/>
          </a:xfrm>
        </p:grpSpPr>
        <p:sp>
          <p:nvSpPr>
            <p:cNvPr id="1660932" name="Rectangle 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33" name="Line 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34" name="Line 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35" name="Line 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60936" name="Line 8"/>
          <p:cNvSpPr>
            <a:spLocks noChangeShapeType="1"/>
          </p:cNvSpPr>
          <p:nvPr/>
        </p:nvSpPr>
        <p:spPr bwMode="auto">
          <a:xfrm>
            <a:off x="5166824" y="17308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37" name="Line 9"/>
          <p:cNvSpPr>
            <a:spLocks noChangeShapeType="1"/>
          </p:cNvSpPr>
          <p:nvPr/>
        </p:nvSpPr>
        <p:spPr bwMode="auto">
          <a:xfrm>
            <a:off x="5166824" y="14260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38" name="Line 10"/>
          <p:cNvSpPr>
            <a:spLocks noChangeShapeType="1"/>
          </p:cNvSpPr>
          <p:nvPr/>
        </p:nvSpPr>
        <p:spPr bwMode="auto">
          <a:xfrm>
            <a:off x="5166824" y="20356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39" name="Line 11"/>
          <p:cNvSpPr>
            <a:spLocks noChangeShapeType="1"/>
          </p:cNvSpPr>
          <p:nvPr/>
        </p:nvSpPr>
        <p:spPr bwMode="auto">
          <a:xfrm>
            <a:off x="5166824" y="11212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40" name="Line 12"/>
          <p:cNvSpPr>
            <a:spLocks noChangeShapeType="1"/>
          </p:cNvSpPr>
          <p:nvPr/>
        </p:nvSpPr>
        <p:spPr bwMode="auto">
          <a:xfrm>
            <a:off x="5166824" y="1121291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41" name="Line 13"/>
          <p:cNvSpPr>
            <a:spLocks noChangeShapeType="1"/>
          </p:cNvSpPr>
          <p:nvPr/>
        </p:nvSpPr>
        <p:spPr bwMode="auto">
          <a:xfrm>
            <a:off x="6442589" y="1121291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42" name="Line 14"/>
          <p:cNvSpPr>
            <a:spLocks noChangeShapeType="1"/>
          </p:cNvSpPr>
          <p:nvPr/>
        </p:nvSpPr>
        <p:spPr bwMode="auto">
          <a:xfrm flipH="1" flipV="1">
            <a:off x="5166824" y="53884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43" name="Line 15"/>
          <p:cNvSpPr>
            <a:spLocks noChangeShapeType="1"/>
          </p:cNvSpPr>
          <p:nvPr/>
        </p:nvSpPr>
        <p:spPr bwMode="auto">
          <a:xfrm flipH="1" flipV="1">
            <a:off x="5166824" y="56932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44" name="Line 16"/>
          <p:cNvSpPr>
            <a:spLocks noChangeShapeType="1"/>
          </p:cNvSpPr>
          <p:nvPr/>
        </p:nvSpPr>
        <p:spPr bwMode="auto">
          <a:xfrm flipH="1" flipV="1">
            <a:off x="5166824" y="50836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45" name="Line 17"/>
          <p:cNvSpPr>
            <a:spLocks noChangeShapeType="1"/>
          </p:cNvSpPr>
          <p:nvPr/>
        </p:nvSpPr>
        <p:spPr bwMode="auto">
          <a:xfrm flipH="1" flipV="1">
            <a:off x="5166824" y="59980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46" name="Line 18"/>
          <p:cNvSpPr>
            <a:spLocks noChangeShapeType="1"/>
          </p:cNvSpPr>
          <p:nvPr/>
        </p:nvSpPr>
        <p:spPr bwMode="auto">
          <a:xfrm flipH="1" flipV="1">
            <a:off x="6442589" y="4778891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47" name="Text Box 19"/>
          <p:cNvSpPr txBox="1">
            <a:spLocks noChangeArrowheads="1"/>
          </p:cNvSpPr>
          <p:nvPr/>
        </p:nvSpPr>
        <p:spPr bwMode="auto">
          <a:xfrm>
            <a:off x="533999" y="2300804"/>
            <a:ext cx="5392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00</a:t>
            </a:r>
          </a:p>
        </p:txBody>
      </p:sp>
      <p:sp>
        <p:nvSpPr>
          <p:cNvPr id="1660948" name="Text Box 20"/>
          <p:cNvSpPr txBox="1">
            <a:spLocks noChangeArrowheads="1"/>
          </p:cNvSpPr>
          <p:nvPr/>
        </p:nvSpPr>
        <p:spPr bwMode="auto">
          <a:xfrm>
            <a:off x="554444" y="2645291"/>
            <a:ext cx="5392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01</a:t>
            </a:r>
          </a:p>
        </p:txBody>
      </p:sp>
      <p:sp>
        <p:nvSpPr>
          <p:cNvPr id="1660949" name="Text Box 21"/>
          <p:cNvSpPr txBox="1">
            <a:spLocks noChangeArrowheads="1"/>
          </p:cNvSpPr>
          <p:nvPr/>
        </p:nvSpPr>
        <p:spPr bwMode="auto">
          <a:xfrm>
            <a:off x="554444" y="2950091"/>
            <a:ext cx="5392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660950" name="Text Box 22"/>
          <p:cNvSpPr txBox="1">
            <a:spLocks noChangeArrowheads="1"/>
          </p:cNvSpPr>
          <p:nvPr/>
        </p:nvSpPr>
        <p:spPr bwMode="auto">
          <a:xfrm>
            <a:off x="554444" y="3254891"/>
            <a:ext cx="5392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660951" name="Text Box 23"/>
          <p:cNvSpPr txBox="1">
            <a:spLocks noChangeArrowheads="1"/>
          </p:cNvSpPr>
          <p:nvPr/>
        </p:nvSpPr>
        <p:spPr bwMode="auto">
          <a:xfrm>
            <a:off x="260038" y="1426091"/>
            <a:ext cx="107753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/>
              <a:t>Cache</a:t>
            </a:r>
          </a:p>
        </p:txBody>
      </p:sp>
      <p:sp>
        <p:nvSpPr>
          <p:cNvPr id="1660955" name="Line 27"/>
          <p:cNvSpPr>
            <a:spLocks noChangeShapeType="1"/>
          </p:cNvSpPr>
          <p:nvPr/>
        </p:nvSpPr>
        <p:spPr bwMode="auto">
          <a:xfrm>
            <a:off x="5166824" y="23404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56" name="Line 28"/>
          <p:cNvSpPr>
            <a:spLocks noChangeShapeType="1"/>
          </p:cNvSpPr>
          <p:nvPr/>
        </p:nvSpPr>
        <p:spPr bwMode="auto">
          <a:xfrm>
            <a:off x="5166824" y="26452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57" name="Line 29"/>
          <p:cNvSpPr>
            <a:spLocks noChangeShapeType="1"/>
          </p:cNvSpPr>
          <p:nvPr/>
        </p:nvSpPr>
        <p:spPr bwMode="auto">
          <a:xfrm>
            <a:off x="5166824" y="29500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58" name="Line 30"/>
          <p:cNvSpPr>
            <a:spLocks noChangeShapeType="1"/>
          </p:cNvSpPr>
          <p:nvPr/>
        </p:nvSpPr>
        <p:spPr bwMode="auto">
          <a:xfrm>
            <a:off x="5166824" y="32548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59" name="Line 31"/>
          <p:cNvSpPr>
            <a:spLocks noChangeShapeType="1"/>
          </p:cNvSpPr>
          <p:nvPr/>
        </p:nvSpPr>
        <p:spPr bwMode="auto">
          <a:xfrm>
            <a:off x="5166824" y="35596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60" name="Line 32"/>
          <p:cNvSpPr>
            <a:spLocks noChangeShapeType="1"/>
          </p:cNvSpPr>
          <p:nvPr/>
        </p:nvSpPr>
        <p:spPr bwMode="auto">
          <a:xfrm>
            <a:off x="5166824" y="38644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61" name="Line 33"/>
          <p:cNvSpPr>
            <a:spLocks noChangeShapeType="1"/>
          </p:cNvSpPr>
          <p:nvPr/>
        </p:nvSpPr>
        <p:spPr bwMode="auto">
          <a:xfrm>
            <a:off x="5166824" y="47788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62" name="Line 34"/>
          <p:cNvSpPr>
            <a:spLocks noChangeShapeType="1"/>
          </p:cNvSpPr>
          <p:nvPr/>
        </p:nvSpPr>
        <p:spPr bwMode="auto">
          <a:xfrm>
            <a:off x="5166824" y="41692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0963" name="Line 35"/>
          <p:cNvSpPr>
            <a:spLocks noChangeShapeType="1"/>
          </p:cNvSpPr>
          <p:nvPr/>
        </p:nvSpPr>
        <p:spPr bwMode="auto">
          <a:xfrm>
            <a:off x="5166824" y="4474091"/>
            <a:ext cx="12757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732073" y="2340491"/>
            <a:ext cx="785086" cy="1219200"/>
            <a:chOff x="1344" y="1056"/>
            <a:chExt cx="624" cy="768"/>
          </a:xfrm>
        </p:grpSpPr>
        <p:sp>
          <p:nvSpPr>
            <p:cNvPr id="1660965" name="Rectangle 3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66" name="Line 3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67" name="Line 3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68" name="Line 4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60969" name="Text Box 41"/>
          <p:cNvSpPr txBox="1">
            <a:spLocks noChangeArrowheads="1"/>
          </p:cNvSpPr>
          <p:nvPr/>
        </p:nvSpPr>
        <p:spPr bwMode="auto">
          <a:xfrm>
            <a:off x="1732073" y="1883291"/>
            <a:ext cx="67114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3333CC"/>
                </a:solidFill>
              </a:rPr>
              <a:t>Tag</a:t>
            </a:r>
          </a:p>
        </p:txBody>
      </p:sp>
      <p:sp>
        <p:nvSpPr>
          <p:cNvPr id="1660970" name="Text Box 42"/>
          <p:cNvSpPr txBox="1">
            <a:spLocks noChangeArrowheads="1"/>
          </p:cNvSpPr>
          <p:nvPr/>
        </p:nvSpPr>
        <p:spPr bwMode="auto">
          <a:xfrm>
            <a:off x="2713430" y="1883291"/>
            <a:ext cx="86145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Data</a:t>
            </a:r>
          </a:p>
        </p:txBody>
      </p:sp>
      <p:sp>
        <p:nvSpPr>
          <p:cNvPr id="1660971" name="Rectangle 43" descr="5%"/>
          <p:cNvSpPr>
            <a:spLocks noChangeArrowheads="1"/>
          </p:cNvSpPr>
          <p:nvPr/>
        </p:nvSpPr>
        <p:spPr bwMode="auto">
          <a:xfrm>
            <a:off x="5166824" y="11212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72" name="Rectangle 44" descr="5%"/>
          <p:cNvSpPr>
            <a:spLocks noChangeArrowheads="1"/>
          </p:cNvSpPr>
          <p:nvPr/>
        </p:nvSpPr>
        <p:spPr bwMode="auto">
          <a:xfrm>
            <a:off x="2517159" y="23404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73" name="Rectangle 45" descr="5%"/>
          <p:cNvSpPr>
            <a:spLocks noChangeArrowheads="1"/>
          </p:cNvSpPr>
          <p:nvPr/>
        </p:nvSpPr>
        <p:spPr bwMode="auto">
          <a:xfrm>
            <a:off x="5166824" y="23404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74" name="Rectangle 46" descr="5%"/>
          <p:cNvSpPr>
            <a:spLocks noChangeArrowheads="1"/>
          </p:cNvSpPr>
          <p:nvPr/>
        </p:nvSpPr>
        <p:spPr bwMode="auto">
          <a:xfrm>
            <a:off x="5166824" y="35596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75" name="Rectangle 47" descr="5%"/>
          <p:cNvSpPr>
            <a:spLocks noChangeArrowheads="1"/>
          </p:cNvSpPr>
          <p:nvPr/>
        </p:nvSpPr>
        <p:spPr bwMode="auto">
          <a:xfrm>
            <a:off x="5166824" y="47788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76" name="Rectangle 48" descr="5%"/>
          <p:cNvSpPr>
            <a:spLocks noChangeArrowheads="1"/>
          </p:cNvSpPr>
          <p:nvPr/>
        </p:nvSpPr>
        <p:spPr bwMode="auto">
          <a:xfrm>
            <a:off x="5166824" y="56932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77" name="Rectangle 49" descr="5%"/>
          <p:cNvSpPr>
            <a:spLocks noChangeArrowheads="1"/>
          </p:cNvSpPr>
          <p:nvPr/>
        </p:nvSpPr>
        <p:spPr bwMode="auto">
          <a:xfrm>
            <a:off x="5166824" y="44740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78" name="Rectangle 50" descr="5%"/>
          <p:cNvSpPr>
            <a:spLocks noChangeArrowheads="1"/>
          </p:cNvSpPr>
          <p:nvPr/>
        </p:nvSpPr>
        <p:spPr bwMode="auto">
          <a:xfrm>
            <a:off x="5166824" y="32548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79" name="Rectangle 51" descr="5%"/>
          <p:cNvSpPr>
            <a:spLocks noChangeArrowheads="1"/>
          </p:cNvSpPr>
          <p:nvPr/>
        </p:nvSpPr>
        <p:spPr bwMode="auto">
          <a:xfrm>
            <a:off x="5166824" y="20356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80" name="Rectangle 52" descr="5%"/>
          <p:cNvSpPr>
            <a:spLocks noChangeArrowheads="1"/>
          </p:cNvSpPr>
          <p:nvPr/>
        </p:nvSpPr>
        <p:spPr bwMode="auto">
          <a:xfrm>
            <a:off x="2517159" y="32548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81" name="Rectangle 53" descr="5%"/>
          <p:cNvSpPr>
            <a:spLocks noChangeArrowheads="1"/>
          </p:cNvSpPr>
          <p:nvPr/>
        </p:nvSpPr>
        <p:spPr bwMode="auto">
          <a:xfrm>
            <a:off x="5166824" y="14260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82" name="Rectangle 54" descr="5%"/>
          <p:cNvSpPr>
            <a:spLocks noChangeArrowheads="1"/>
          </p:cNvSpPr>
          <p:nvPr/>
        </p:nvSpPr>
        <p:spPr bwMode="auto">
          <a:xfrm>
            <a:off x="2517159" y="26452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83" name="Rectangle 55" descr="5%"/>
          <p:cNvSpPr>
            <a:spLocks noChangeArrowheads="1"/>
          </p:cNvSpPr>
          <p:nvPr/>
        </p:nvSpPr>
        <p:spPr bwMode="auto">
          <a:xfrm>
            <a:off x="5166824" y="26452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84" name="Rectangle 56" descr="5%"/>
          <p:cNvSpPr>
            <a:spLocks noChangeArrowheads="1"/>
          </p:cNvSpPr>
          <p:nvPr/>
        </p:nvSpPr>
        <p:spPr bwMode="auto">
          <a:xfrm>
            <a:off x="5166824" y="38644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85" name="Rectangle 57" descr="5%"/>
          <p:cNvSpPr>
            <a:spLocks noChangeArrowheads="1"/>
          </p:cNvSpPr>
          <p:nvPr/>
        </p:nvSpPr>
        <p:spPr bwMode="auto">
          <a:xfrm>
            <a:off x="5166824" y="5083691"/>
            <a:ext cx="127576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86" name="Rectangle 58" descr="5%"/>
          <p:cNvSpPr>
            <a:spLocks noChangeArrowheads="1"/>
          </p:cNvSpPr>
          <p:nvPr/>
        </p:nvSpPr>
        <p:spPr bwMode="auto">
          <a:xfrm>
            <a:off x="5166824" y="5388491"/>
            <a:ext cx="1275765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87" name="Rectangle 59" descr="5%"/>
          <p:cNvSpPr>
            <a:spLocks noChangeArrowheads="1"/>
          </p:cNvSpPr>
          <p:nvPr/>
        </p:nvSpPr>
        <p:spPr bwMode="auto">
          <a:xfrm>
            <a:off x="5166824" y="4169291"/>
            <a:ext cx="1275765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88" name="Rectangle 60" descr="5%"/>
          <p:cNvSpPr>
            <a:spLocks noChangeArrowheads="1"/>
          </p:cNvSpPr>
          <p:nvPr/>
        </p:nvSpPr>
        <p:spPr bwMode="auto">
          <a:xfrm>
            <a:off x="5166824" y="2950091"/>
            <a:ext cx="1275765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89" name="Rectangle 61" descr="5%"/>
          <p:cNvSpPr>
            <a:spLocks noChangeArrowheads="1"/>
          </p:cNvSpPr>
          <p:nvPr/>
        </p:nvSpPr>
        <p:spPr bwMode="auto">
          <a:xfrm>
            <a:off x="5166824" y="1730891"/>
            <a:ext cx="1275765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60990" name="Rectangle 62" descr="5%"/>
          <p:cNvSpPr>
            <a:spLocks noChangeArrowheads="1"/>
          </p:cNvSpPr>
          <p:nvPr/>
        </p:nvSpPr>
        <p:spPr bwMode="auto">
          <a:xfrm>
            <a:off x="2517159" y="2950091"/>
            <a:ext cx="1275765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1241394" y="2340491"/>
            <a:ext cx="490679" cy="1219200"/>
            <a:chOff x="1344" y="1056"/>
            <a:chExt cx="624" cy="768"/>
          </a:xfrm>
        </p:grpSpPr>
        <p:sp>
          <p:nvSpPr>
            <p:cNvPr id="1660993" name="Rectangle 65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94" name="Line 66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95" name="Line 67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96" name="Line 68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60997" name="Text Box 69"/>
          <p:cNvSpPr txBox="1">
            <a:spLocks noChangeArrowheads="1"/>
          </p:cNvSpPr>
          <p:nvPr/>
        </p:nvSpPr>
        <p:spPr bwMode="auto">
          <a:xfrm>
            <a:off x="946987" y="1883291"/>
            <a:ext cx="8924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Valid</a:t>
            </a:r>
          </a:p>
        </p:txBody>
      </p: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3792923" y="1273691"/>
            <a:ext cx="1373901" cy="2133600"/>
            <a:chOff x="2016" y="624"/>
            <a:chExt cx="672" cy="1344"/>
          </a:xfrm>
        </p:grpSpPr>
        <p:sp>
          <p:nvSpPr>
            <p:cNvPr id="1660999" name="Line 71"/>
            <p:cNvSpPr>
              <a:spLocks noChangeShapeType="1"/>
            </p:cNvSpPr>
            <p:nvPr/>
          </p:nvSpPr>
          <p:spPr bwMode="auto">
            <a:xfrm flipH="1">
              <a:off x="2016" y="624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1000" name="Line 72"/>
            <p:cNvSpPr>
              <a:spLocks noChangeShapeType="1"/>
            </p:cNvSpPr>
            <p:nvPr/>
          </p:nvSpPr>
          <p:spPr bwMode="auto">
            <a:xfrm flipH="1">
              <a:off x="2016" y="816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1001" name="Line 73"/>
            <p:cNvSpPr>
              <a:spLocks noChangeShapeType="1"/>
            </p:cNvSpPr>
            <p:nvPr/>
          </p:nvSpPr>
          <p:spPr bwMode="auto">
            <a:xfrm flipH="1">
              <a:off x="2016" y="1008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1002" name="Line 74"/>
            <p:cNvSpPr>
              <a:spLocks noChangeShapeType="1"/>
            </p:cNvSpPr>
            <p:nvPr/>
          </p:nvSpPr>
          <p:spPr bwMode="auto">
            <a:xfrm flipH="1">
              <a:off x="2016" y="1200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3792923" y="2492891"/>
            <a:ext cx="1373901" cy="914400"/>
            <a:chOff x="2016" y="1392"/>
            <a:chExt cx="672" cy="576"/>
          </a:xfrm>
        </p:grpSpPr>
        <p:sp>
          <p:nvSpPr>
            <p:cNvPr id="1661004" name="Line 76"/>
            <p:cNvSpPr>
              <a:spLocks noChangeShapeType="1"/>
            </p:cNvSpPr>
            <p:nvPr/>
          </p:nvSpPr>
          <p:spPr bwMode="auto">
            <a:xfrm flipH="1">
              <a:off x="2016" y="139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1005" name="Line 77"/>
            <p:cNvSpPr>
              <a:spLocks noChangeShapeType="1"/>
            </p:cNvSpPr>
            <p:nvPr/>
          </p:nvSpPr>
          <p:spPr bwMode="auto">
            <a:xfrm flipH="1">
              <a:off x="2016" y="158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1006" name="Line 78"/>
            <p:cNvSpPr>
              <a:spLocks noChangeShapeType="1"/>
            </p:cNvSpPr>
            <p:nvPr/>
          </p:nvSpPr>
          <p:spPr bwMode="auto">
            <a:xfrm flipH="1">
              <a:off x="2016" y="177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1007" name="Line 79"/>
            <p:cNvSpPr>
              <a:spLocks noChangeShapeType="1"/>
            </p:cNvSpPr>
            <p:nvPr/>
          </p:nvSpPr>
          <p:spPr bwMode="auto">
            <a:xfrm flipH="1">
              <a:off x="2016" y="196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3792923" y="2569091"/>
            <a:ext cx="1373901" cy="2133600"/>
            <a:chOff x="2016" y="1392"/>
            <a:chExt cx="672" cy="1344"/>
          </a:xfrm>
        </p:grpSpPr>
        <p:sp>
          <p:nvSpPr>
            <p:cNvPr id="1661009" name="Line 81"/>
            <p:cNvSpPr>
              <a:spLocks noChangeShapeType="1"/>
            </p:cNvSpPr>
            <p:nvPr/>
          </p:nvSpPr>
          <p:spPr bwMode="auto">
            <a:xfrm flipH="1" flipV="1">
              <a:off x="2016" y="1392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1010" name="Line 82"/>
            <p:cNvSpPr>
              <a:spLocks noChangeShapeType="1"/>
            </p:cNvSpPr>
            <p:nvPr/>
          </p:nvSpPr>
          <p:spPr bwMode="auto">
            <a:xfrm flipH="1" flipV="1">
              <a:off x="2016" y="1584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1011" name="Line 83"/>
            <p:cNvSpPr>
              <a:spLocks noChangeShapeType="1"/>
            </p:cNvSpPr>
            <p:nvPr/>
          </p:nvSpPr>
          <p:spPr bwMode="auto">
            <a:xfrm flipH="1" flipV="1">
              <a:off x="2016" y="1776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1012" name="Line 84"/>
            <p:cNvSpPr>
              <a:spLocks noChangeShapeType="1"/>
            </p:cNvSpPr>
            <p:nvPr/>
          </p:nvSpPr>
          <p:spPr bwMode="auto">
            <a:xfrm flipH="1" flipV="1">
              <a:off x="2016" y="1968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3792923" y="2492891"/>
            <a:ext cx="1373901" cy="3352800"/>
            <a:chOff x="2016" y="2112"/>
            <a:chExt cx="672" cy="2112"/>
          </a:xfrm>
        </p:grpSpPr>
        <p:sp>
          <p:nvSpPr>
            <p:cNvPr id="1661015" name="Line 87"/>
            <p:cNvSpPr>
              <a:spLocks noChangeShapeType="1"/>
            </p:cNvSpPr>
            <p:nvPr/>
          </p:nvSpPr>
          <p:spPr bwMode="auto">
            <a:xfrm>
              <a:off x="2016" y="2112"/>
              <a:ext cx="672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1016" name="Line 88"/>
            <p:cNvSpPr>
              <a:spLocks noChangeShapeType="1"/>
            </p:cNvSpPr>
            <p:nvPr/>
          </p:nvSpPr>
          <p:spPr bwMode="auto">
            <a:xfrm>
              <a:off x="2016" y="2304"/>
              <a:ext cx="672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1017" name="Line 89"/>
            <p:cNvSpPr>
              <a:spLocks noChangeShapeType="1"/>
            </p:cNvSpPr>
            <p:nvPr/>
          </p:nvSpPr>
          <p:spPr bwMode="auto">
            <a:xfrm>
              <a:off x="2016" y="2496"/>
              <a:ext cx="672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1018" name="Line 90"/>
            <p:cNvSpPr>
              <a:spLocks noChangeShapeType="1"/>
            </p:cNvSpPr>
            <p:nvPr/>
          </p:nvSpPr>
          <p:spPr bwMode="auto">
            <a:xfrm>
              <a:off x="2016" y="2688"/>
              <a:ext cx="672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1019" name="Text Box 91"/>
          <p:cNvSpPr txBox="1">
            <a:spLocks noChangeArrowheads="1"/>
          </p:cNvSpPr>
          <p:nvPr/>
        </p:nvSpPr>
        <p:spPr bwMode="auto">
          <a:xfrm>
            <a:off x="6344453" y="1121291"/>
            <a:ext cx="1275765" cy="5016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0000xx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0001xx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0010xx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0011xx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0100xx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0101xx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0110xx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0111xx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1000xx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1001xx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1010xx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1011xx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1100xx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1101xx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1110xx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solidFill>
                  <a:srgbClr val="3333CC"/>
                </a:solidFill>
              </a:rPr>
              <a:t>1111xx</a:t>
            </a:r>
          </a:p>
        </p:txBody>
      </p:sp>
      <p:sp>
        <p:nvSpPr>
          <p:cNvPr id="1661023" name="Text Box 95"/>
          <p:cNvSpPr txBox="1">
            <a:spLocks noChangeArrowheads="1"/>
          </p:cNvSpPr>
          <p:nvPr/>
        </p:nvSpPr>
        <p:spPr bwMode="auto">
          <a:xfrm>
            <a:off x="-34371" y="2035691"/>
            <a:ext cx="98071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Index</a:t>
            </a:r>
          </a:p>
        </p:txBody>
      </p:sp>
      <p:cxnSp>
        <p:nvCxnSpPr>
          <p:cNvPr id="13" name="직선 화살표 연결선 12"/>
          <p:cNvCxnSpPr>
            <a:endCxn id="11" idx="1"/>
          </p:cNvCxnSpPr>
          <p:nvPr/>
        </p:nvCxnSpPr>
        <p:spPr>
          <a:xfrm>
            <a:off x="7141785" y="1323078"/>
            <a:ext cx="629279" cy="945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ext Box 91"/>
          <p:cNvSpPr txBox="1">
            <a:spLocks noChangeArrowheads="1"/>
          </p:cNvSpPr>
          <p:nvPr/>
        </p:nvSpPr>
        <p:spPr bwMode="auto">
          <a:xfrm>
            <a:off x="10125172" y="760161"/>
            <a:ext cx="1862663" cy="1815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CC"/>
                </a:solidFill>
              </a:rPr>
              <a:t>0 </a:t>
            </a:r>
            <a:r>
              <a:rPr lang="en-US" sz="2800" dirty="0" smtClean="0">
                <a:solidFill>
                  <a:srgbClr val="3333CC"/>
                </a:solidFill>
              </a:rPr>
              <a:t>0  </a:t>
            </a:r>
            <a:r>
              <a:rPr lang="en-US" sz="2800" dirty="0">
                <a:solidFill>
                  <a:srgbClr val="3333CC"/>
                </a:solidFill>
              </a:rPr>
              <a:t>0 0 </a:t>
            </a:r>
            <a:r>
              <a:rPr lang="en-US" sz="2800" dirty="0" smtClean="0">
                <a:solidFill>
                  <a:srgbClr val="3333CC"/>
                </a:solidFill>
              </a:rPr>
              <a:t> 0 </a:t>
            </a:r>
            <a:r>
              <a:rPr lang="en-US" sz="2800" dirty="0">
                <a:solidFill>
                  <a:srgbClr val="3333CC"/>
                </a:solidFill>
              </a:rPr>
              <a:t>0</a:t>
            </a:r>
          </a:p>
          <a:p>
            <a:r>
              <a:rPr lang="en-US" sz="2800" dirty="0">
                <a:solidFill>
                  <a:srgbClr val="3333CC"/>
                </a:solidFill>
              </a:rPr>
              <a:t>0 0 </a:t>
            </a:r>
            <a:r>
              <a:rPr lang="en-US" sz="2800" dirty="0" smtClean="0">
                <a:solidFill>
                  <a:srgbClr val="3333CC"/>
                </a:solidFill>
              </a:rPr>
              <a:t> 0 0  </a:t>
            </a:r>
            <a:r>
              <a:rPr lang="en-US" sz="2800" dirty="0">
                <a:solidFill>
                  <a:srgbClr val="3333CC"/>
                </a:solidFill>
              </a:rPr>
              <a:t>0 1</a:t>
            </a:r>
          </a:p>
          <a:p>
            <a:r>
              <a:rPr lang="en-US" sz="2800" dirty="0">
                <a:solidFill>
                  <a:srgbClr val="3333CC"/>
                </a:solidFill>
              </a:rPr>
              <a:t>0 </a:t>
            </a:r>
            <a:r>
              <a:rPr lang="en-US" sz="2800" dirty="0" smtClean="0">
                <a:solidFill>
                  <a:srgbClr val="3333CC"/>
                </a:solidFill>
              </a:rPr>
              <a:t>0  </a:t>
            </a:r>
            <a:r>
              <a:rPr lang="en-US" sz="2800" dirty="0">
                <a:solidFill>
                  <a:srgbClr val="3333CC"/>
                </a:solidFill>
              </a:rPr>
              <a:t>0 0 </a:t>
            </a:r>
            <a:r>
              <a:rPr lang="en-US" sz="2800" dirty="0" smtClean="0">
                <a:solidFill>
                  <a:srgbClr val="3333CC"/>
                </a:solidFill>
              </a:rPr>
              <a:t> 1 </a:t>
            </a:r>
            <a:r>
              <a:rPr lang="en-US" sz="2800" dirty="0">
                <a:solidFill>
                  <a:srgbClr val="3333CC"/>
                </a:solidFill>
              </a:rPr>
              <a:t>0</a:t>
            </a:r>
          </a:p>
          <a:p>
            <a:r>
              <a:rPr lang="en-US" sz="2800" dirty="0">
                <a:solidFill>
                  <a:srgbClr val="3333CC"/>
                </a:solidFill>
              </a:rPr>
              <a:t>0 0 </a:t>
            </a:r>
            <a:r>
              <a:rPr lang="en-US" sz="2800" dirty="0" smtClean="0">
                <a:solidFill>
                  <a:srgbClr val="3333CC"/>
                </a:solidFill>
              </a:rPr>
              <a:t> 0 </a:t>
            </a:r>
            <a:r>
              <a:rPr lang="en-US" sz="2800" dirty="0">
                <a:solidFill>
                  <a:srgbClr val="3333CC"/>
                </a:solidFill>
              </a:rPr>
              <a:t>0 </a:t>
            </a:r>
            <a:r>
              <a:rPr lang="en-US" sz="2800" dirty="0" smtClean="0">
                <a:solidFill>
                  <a:srgbClr val="3333CC"/>
                </a:solidFill>
              </a:rPr>
              <a:t> 1 </a:t>
            </a:r>
            <a:r>
              <a:rPr lang="en-US" sz="2800" dirty="0">
                <a:solidFill>
                  <a:srgbClr val="3333CC"/>
                </a:solidFill>
              </a:rPr>
              <a:t>1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7771064" y="1053249"/>
            <a:ext cx="1646447" cy="2430241"/>
            <a:chOff x="8021229" y="1393798"/>
            <a:chExt cx="1646447" cy="344894"/>
          </a:xfrm>
        </p:grpSpPr>
        <p:sp>
          <p:nvSpPr>
            <p:cNvPr id="95" name="Rectangle 43" descr="5%"/>
            <p:cNvSpPr>
              <a:spLocks noChangeArrowheads="1"/>
            </p:cNvSpPr>
            <p:nvPr/>
          </p:nvSpPr>
          <p:spPr bwMode="auto">
            <a:xfrm>
              <a:off x="8391911" y="1401490"/>
              <a:ext cx="1275765" cy="705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43" descr="5%"/>
            <p:cNvSpPr>
              <a:spLocks noChangeArrowheads="1"/>
            </p:cNvSpPr>
            <p:nvPr/>
          </p:nvSpPr>
          <p:spPr bwMode="auto">
            <a:xfrm>
              <a:off x="8391911" y="1483868"/>
              <a:ext cx="1275765" cy="705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43" descr="5%"/>
            <p:cNvSpPr>
              <a:spLocks noChangeArrowheads="1"/>
            </p:cNvSpPr>
            <p:nvPr/>
          </p:nvSpPr>
          <p:spPr bwMode="auto">
            <a:xfrm>
              <a:off x="8391911" y="1566245"/>
              <a:ext cx="1275765" cy="705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43" descr="5%"/>
            <p:cNvSpPr>
              <a:spLocks noChangeArrowheads="1"/>
            </p:cNvSpPr>
            <p:nvPr/>
          </p:nvSpPr>
          <p:spPr bwMode="auto">
            <a:xfrm>
              <a:off x="8391911" y="1648623"/>
              <a:ext cx="1275765" cy="705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왼쪽 중괄호 10"/>
            <p:cNvSpPr/>
            <p:nvPr/>
          </p:nvSpPr>
          <p:spPr>
            <a:xfrm>
              <a:off x="8021229" y="1393798"/>
              <a:ext cx="278211" cy="34489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화살표 연결선 15"/>
          <p:cNvCxnSpPr>
            <a:stCxn id="95" idx="3"/>
          </p:cNvCxnSpPr>
          <p:nvPr/>
        </p:nvCxnSpPr>
        <p:spPr>
          <a:xfrm flipV="1">
            <a:off x="9417511" y="1045291"/>
            <a:ext cx="648628" cy="31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6" idx="3"/>
          </p:cNvCxnSpPr>
          <p:nvPr/>
        </p:nvCxnSpPr>
        <p:spPr>
          <a:xfrm flipV="1">
            <a:off x="9417511" y="1460381"/>
            <a:ext cx="678707" cy="47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7" idx="3"/>
          </p:cNvCxnSpPr>
          <p:nvPr/>
        </p:nvCxnSpPr>
        <p:spPr>
          <a:xfrm flipV="1">
            <a:off x="9417511" y="1815312"/>
            <a:ext cx="684723" cy="70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8" idx="3"/>
          </p:cNvCxnSpPr>
          <p:nvPr/>
        </p:nvCxnSpPr>
        <p:spPr>
          <a:xfrm flipV="1">
            <a:off x="9417511" y="2260481"/>
            <a:ext cx="708786" cy="83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10120916" y="2316784"/>
            <a:ext cx="1885601" cy="1547707"/>
            <a:chOff x="10180374" y="2051185"/>
            <a:chExt cx="1635660" cy="1547707"/>
          </a:xfrm>
        </p:grpSpPr>
        <p:sp>
          <p:nvSpPr>
            <p:cNvPr id="24" name="왼쪽 중괄호 23"/>
            <p:cNvSpPr/>
            <p:nvPr/>
          </p:nvSpPr>
          <p:spPr>
            <a:xfrm rot="16200000">
              <a:off x="10261732" y="2009465"/>
              <a:ext cx="367308" cy="47304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왼쪽 중괄호 113"/>
            <p:cNvSpPr/>
            <p:nvPr/>
          </p:nvSpPr>
          <p:spPr>
            <a:xfrm rot="16200000">
              <a:off x="11282544" y="2009465"/>
              <a:ext cx="367308" cy="47304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왼쪽 중괄호 114"/>
            <p:cNvSpPr/>
            <p:nvPr/>
          </p:nvSpPr>
          <p:spPr>
            <a:xfrm rot="16200000">
              <a:off x="10780778" y="1998317"/>
              <a:ext cx="367308" cy="47304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80374" y="2468813"/>
              <a:ext cx="615553" cy="6096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0070C0"/>
                  </a:solidFill>
                </a:rPr>
                <a:t>tag</a:t>
              </a:r>
              <a:endParaRPr lang="ko-KR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706925" y="2479961"/>
              <a:ext cx="615553" cy="11038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0070C0"/>
                  </a:solidFill>
                </a:rPr>
                <a:t>index</a:t>
              </a:r>
              <a:endParaRPr lang="ko-KR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200481" y="2495065"/>
              <a:ext cx="615553" cy="11038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0070C0"/>
                  </a:solidFill>
                </a:rPr>
                <a:t>offset</a:t>
              </a:r>
              <a:endParaRPr lang="ko-KR" altLang="en-US" sz="28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24" name="Text Box 91"/>
          <p:cNvSpPr txBox="1">
            <a:spLocks noChangeArrowheads="1"/>
          </p:cNvSpPr>
          <p:nvPr/>
        </p:nvSpPr>
        <p:spPr bwMode="auto">
          <a:xfrm>
            <a:off x="10181074" y="3710671"/>
            <a:ext cx="1862663" cy="1815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0 0 </a:t>
            </a:r>
            <a:r>
              <a:rPr lang="en-US" sz="2800" dirty="0" smtClean="0">
                <a:solidFill>
                  <a:srgbClr val="FF0000"/>
                </a:solidFill>
              </a:rPr>
              <a:t> 0 </a:t>
            </a:r>
            <a:r>
              <a:rPr lang="en-US" sz="2800" dirty="0">
                <a:solidFill>
                  <a:srgbClr val="FF0000"/>
                </a:solidFill>
              </a:rPr>
              <a:t>0 </a:t>
            </a:r>
            <a:r>
              <a:rPr lang="en-US" sz="2800" dirty="0" smtClean="0">
                <a:solidFill>
                  <a:srgbClr val="FF0000"/>
                </a:solidFill>
              </a:rPr>
              <a:t> 0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 </a:t>
            </a:r>
            <a:r>
              <a:rPr lang="en-US" sz="2800" dirty="0" smtClean="0">
                <a:solidFill>
                  <a:srgbClr val="FF0000"/>
                </a:solidFill>
              </a:rPr>
              <a:t>0  </a:t>
            </a:r>
            <a:r>
              <a:rPr lang="en-US" sz="2800" dirty="0">
                <a:solidFill>
                  <a:srgbClr val="FF0000"/>
                </a:solidFill>
              </a:rPr>
              <a:t>0 0 </a:t>
            </a:r>
            <a:r>
              <a:rPr lang="en-US" sz="2800" dirty="0" smtClean="0">
                <a:solidFill>
                  <a:srgbClr val="FF0000"/>
                </a:solidFill>
              </a:rPr>
              <a:t> 0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 </a:t>
            </a:r>
            <a:r>
              <a:rPr lang="en-US" sz="2800" dirty="0" smtClean="0">
                <a:solidFill>
                  <a:srgbClr val="FF0000"/>
                </a:solidFill>
              </a:rPr>
              <a:t>0  </a:t>
            </a:r>
            <a:r>
              <a:rPr lang="en-US" sz="2800" dirty="0">
                <a:solidFill>
                  <a:srgbClr val="FF0000"/>
                </a:solidFill>
              </a:rPr>
              <a:t>0 0 </a:t>
            </a:r>
            <a:r>
              <a:rPr lang="en-US" sz="2800" dirty="0" smtClean="0">
                <a:solidFill>
                  <a:srgbClr val="FF0000"/>
                </a:solidFill>
              </a:rPr>
              <a:t> 1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 </a:t>
            </a:r>
            <a:r>
              <a:rPr lang="en-US" sz="2800" dirty="0" smtClean="0">
                <a:solidFill>
                  <a:srgbClr val="FF0000"/>
                </a:solidFill>
              </a:rPr>
              <a:t>0  </a:t>
            </a:r>
            <a:r>
              <a:rPr lang="en-US" sz="2800" dirty="0">
                <a:solidFill>
                  <a:srgbClr val="FF0000"/>
                </a:solidFill>
              </a:rPr>
              <a:t>0 0 </a:t>
            </a:r>
            <a:r>
              <a:rPr lang="en-US" sz="2800" dirty="0" smtClean="0">
                <a:solidFill>
                  <a:srgbClr val="FF0000"/>
                </a:solidFill>
              </a:rPr>
              <a:t> 1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7764815" y="3735797"/>
            <a:ext cx="1653862" cy="2273865"/>
            <a:chOff x="8021928" y="4102083"/>
            <a:chExt cx="1653862" cy="344894"/>
          </a:xfrm>
        </p:grpSpPr>
        <p:sp>
          <p:nvSpPr>
            <p:cNvPr id="120" name="Rectangle 43" descr="5%"/>
            <p:cNvSpPr>
              <a:spLocks noChangeArrowheads="1"/>
            </p:cNvSpPr>
            <p:nvPr/>
          </p:nvSpPr>
          <p:spPr bwMode="auto">
            <a:xfrm>
              <a:off x="8400025" y="4114087"/>
              <a:ext cx="1275765" cy="705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43" descr="5%"/>
            <p:cNvSpPr>
              <a:spLocks noChangeArrowheads="1"/>
            </p:cNvSpPr>
            <p:nvPr/>
          </p:nvSpPr>
          <p:spPr bwMode="auto">
            <a:xfrm>
              <a:off x="8400025" y="4189340"/>
              <a:ext cx="1275765" cy="705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43" descr="5%"/>
            <p:cNvSpPr>
              <a:spLocks noChangeArrowheads="1"/>
            </p:cNvSpPr>
            <p:nvPr/>
          </p:nvSpPr>
          <p:spPr bwMode="auto">
            <a:xfrm>
              <a:off x="8400025" y="4264594"/>
              <a:ext cx="1275765" cy="705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43" descr="5%"/>
            <p:cNvSpPr>
              <a:spLocks noChangeArrowheads="1"/>
            </p:cNvSpPr>
            <p:nvPr/>
          </p:nvSpPr>
          <p:spPr bwMode="auto">
            <a:xfrm>
              <a:off x="8400025" y="4345053"/>
              <a:ext cx="1275765" cy="705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왼쪽 중괄호 124"/>
            <p:cNvSpPr/>
            <p:nvPr/>
          </p:nvSpPr>
          <p:spPr>
            <a:xfrm>
              <a:off x="8021928" y="4102083"/>
              <a:ext cx="278211" cy="344894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6" name="직선 화살표 연결선 125"/>
          <p:cNvCxnSpPr>
            <a:endCxn id="125" idx="1"/>
          </p:cNvCxnSpPr>
          <p:nvPr/>
        </p:nvCxnSpPr>
        <p:spPr>
          <a:xfrm>
            <a:off x="7141785" y="4062781"/>
            <a:ext cx="623030" cy="80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20" idx="3"/>
          </p:cNvCxnSpPr>
          <p:nvPr/>
        </p:nvCxnSpPr>
        <p:spPr>
          <a:xfrm flipV="1">
            <a:off x="9418677" y="3962949"/>
            <a:ext cx="737699" cy="84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1" idx="3"/>
          </p:cNvCxnSpPr>
          <p:nvPr/>
        </p:nvCxnSpPr>
        <p:spPr>
          <a:xfrm flipV="1">
            <a:off x="9418677" y="4384054"/>
            <a:ext cx="743715" cy="159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22" idx="3"/>
          </p:cNvCxnSpPr>
          <p:nvPr/>
        </p:nvCxnSpPr>
        <p:spPr>
          <a:xfrm flipV="1">
            <a:off x="9418677" y="4787112"/>
            <a:ext cx="743715" cy="252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23" idx="3"/>
          </p:cNvCxnSpPr>
          <p:nvPr/>
        </p:nvCxnSpPr>
        <p:spPr>
          <a:xfrm flipV="1">
            <a:off x="9418677" y="5184154"/>
            <a:ext cx="725667" cy="385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10181074" y="5255268"/>
            <a:ext cx="1878420" cy="1547707"/>
            <a:chOff x="10188487" y="4763782"/>
            <a:chExt cx="1635660" cy="1547707"/>
          </a:xfrm>
        </p:grpSpPr>
        <p:sp>
          <p:nvSpPr>
            <p:cNvPr id="131" name="왼쪽 중괄호 130"/>
            <p:cNvSpPr/>
            <p:nvPr/>
          </p:nvSpPr>
          <p:spPr>
            <a:xfrm rot="16200000">
              <a:off x="10269846" y="4722062"/>
              <a:ext cx="367308" cy="47304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왼쪽 중괄호 131"/>
            <p:cNvSpPr/>
            <p:nvPr/>
          </p:nvSpPr>
          <p:spPr>
            <a:xfrm rot="16200000">
              <a:off x="11290657" y="4722062"/>
              <a:ext cx="367308" cy="47304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왼쪽 중괄호 132"/>
            <p:cNvSpPr/>
            <p:nvPr/>
          </p:nvSpPr>
          <p:spPr>
            <a:xfrm rot="16200000">
              <a:off x="10788891" y="4710914"/>
              <a:ext cx="367308" cy="47304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8487" y="5181410"/>
              <a:ext cx="615553" cy="6096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</a:rPr>
                <a:t>tag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0715038" y="5192558"/>
              <a:ext cx="615553" cy="11038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</a:rPr>
                <a:t>index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1208594" y="5207662"/>
              <a:ext cx="615553" cy="11038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</a:rPr>
                <a:t>offset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790016" y="1045291"/>
            <a:ext cx="321425" cy="5115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835180" y="3574931"/>
            <a:ext cx="6085599" cy="3243394"/>
          </a:xfrm>
          <a:custGeom>
            <a:avLst/>
            <a:gdLst>
              <a:gd name="connsiteX0" fmla="*/ 2917767 w 2917767"/>
              <a:gd name="connsiteY0" fmla="*/ 2601884 h 3243394"/>
              <a:gd name="connsiteX1" fmla="*/ 1645920 w 2917767"/>
              <a:gd name="connsiteY1" fmla="*/ 3067396 h 3243394"/>
              <a:gd name="connsiteX2" fmla="*/ 0 w 2917767"/>
              <a:gd name="connsiteY2" fmla="*/ 0 h 324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7767" h="3243394">
                <a:moveTo>
                  <a:pt x="2917767" y="2601884"/>
                </a:moveTo>
                <a:cubicBezTo>
                  <a:pt x="2524990" y="3051463"/>
                  <a:pt x="2132214" y="3501043"/>
                  <a:pt x="1645920" y="3067396"/>
                </a:cubicBezTo>
                <a:cubicBezTo>
                  <a:pt x="1159626" y="2633749"/>
                  <a:pt x="579813" y="1316874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6452085" y="1047724"/>
            <a:ext cx="321425" cy="51152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자유형 137"/>
          <p:cNvSpPr/>
          <p:nvPr/>
        </p:nvSpPr>
        <p:spPr>
          <a:xfrm flipV="1">
            <a:off x="2100082" y="710635"/>
            <a:ext cx="4522996" cy="1633304"/>
          </a:xfrm>
          <a:custGeom>
            <a:avLst/>
            <a:gdLst>
              <a:gd name="connsiteX0" fmla="*/ 2917767 w 2917767"/>
              <a:gd name="connsiteY0" fmla="*/ 2601884 h 3243394"/>
              <a:gd name="connsiteX1" fmla="*/ 1645920 w 2917767"/>
              <a:gd name="connsiteY1" fmla="*/ 3067396 h 3243394"/>
              <a:gd name="connsiteX2" fmla="*/ 0 w 2917767"/>
              <a:gd name="connsiteY2" fmla="*/ 0 h 324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7767" h="3243394">
                <a:moveTo>
                  <a:pt x="2917767" y="2601884"/>
                </a:moveTo>
                <a:cubicBezTo>
                  <a:pt x="2524990" y="3051463"/>
                  <a:pt x="2132214" y="3501043"/>
                  <a:pt x="1645920" y="3067396"/>
                </a:cubicBezTo>
                <a:cubicBezTo>
                  <a:pt x="1159626" y="2633749"/>
                  <a:pt x="579813" y="131687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46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2620</Words>
  <Application>Microsoft Office PowerPoint</Application>
  <PresentationFormat>와이드스크린</PresentationFormat>
  <Paragraphs>849</Paragraphs>
  <Slides>35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Arial Unicode MS</vt:lpstr>
      <vt:lpstr>굴림</vt:lpstr>
      <vt:lpstr>맑은 고딕</vt:lpstr>
      <vt:lpstr>연세</vt:lpstr>
      <vt:lpstr>조선일보명조</vt:lpstr>
      <vt:lpstr>Arial</vt:lpstr>
      <vt:lpstr>Calibri</vt:lpstr>
      <vt:lpstr>Helvetica</vt:lpstr>
      <vt:lpstr>Symbol</vt:lpstr>
      <vt:lpstr>Times New Roman</vt:lpstr>
      <vt:lpstr>Wingdings</vt:lpstr>
      <vt:lpstr>Office 테마</vt:lpstr>
      <vt:lpstr> Lecture 7-2 Direct Mapped Caches  Courtesy of A. Shrivastava (ASU) &amp; Tack-Don Han (Yonsei) </vt:lpstr>
      <vt:lpstr>PowerPoint 프레젠테이션</vt:lpstr>
      <vt:lpstr>Direct Mapped Caches</vt:lpstr>
      <vt:lpstr>Direct-Mapped Caches: only one choice</vt:lpstr>
      <vt:lpstr>Direct-Mapped Caches</vt:lpstr>
      <vt:lpstr>Indexing into Direct-Mapped Cache</vt:lpstr>
      <vt:lpstr>Direct-Mapped Cache Tag Matching</vt:lpstr>
      <vt:lpstr>Direct Mapped Cache</vt:lpstr>
      <vt:lpstr>Direct Mapped Cache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Direct Mapped Cache </vt:lpstr>
      <vt:lpstr>Direct Mapped Cache </vt:lpstr>
      <vt:lpstr>Multiword Block Direct Mapped Cache</vt:lpstr>
      <vt:lpstr>PowerPoint 프레젠테이션</vt:lpstr>
      <vt:lpstr>PowerPoint 프레젠테이션</vt:lpstr>
      <vt:lpstr>PowerPoint 프레젠테이션</vt:lpstr>
      <vt:lpstr>Properties of Direct Mapped Caches</vt:lpstr>
      <vt:lpstr>Thrashing Example</vt:lpstr>
      <vt:lpstr>Vector Product Example</vt:lpstr>
      <vt:lpstr>Thrashing Example</vt:lpstr>
      <vt:lpstr>Thrashing Example: Good Case</vt:lpstr>
      <vt:lpstr>Thrashing Example: Bad Case</vt:lpstr>
      <vt:lpstr>Cache Operation</vt:lpstr>
      <vt:lpstr>The Cache Architecture</vt:lpstr>
      <vt:lpstr>Cache Operation</vt:lpstr>
      <vt:lpstr>Decreasing Miss Penalty with Multilevel Caches</vt:lpstr>
      <vt:lpstr>PowerPoint 프레젠테이션</vt:lpstr>
      <vt:lpstr>Exercise 5.2</vt:lpstr>
      <vt:lpstr>Exercise 5.3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227</cp:revision>
  <dcterms:created xsi:type="dcterms:W3CDTF">2015-05-11T14:27:05Z</dcterms:created>
  <dcterms:modified xsi:type="dcterms:W3CDTF">2017-04-26T06:00:36Z</dcterms:modified>
</cp:coreProperties>
</file>