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2"/>
  </p:notesMasterIdLst>
  <p:handoutMasterIdLst>
    <p:handoutMasterId r:id="rId33"/>
  </p:handoutMasterIdLst>
  <p:sldIdLst>
    <p:sldId id="392" r:id="rId2"/>
    <p:sldId id="460" r:id="rId3"/>
    <p:sldId id="470" r:id="rId4"/>
    <p:sldId id="449" r:id="rId5"/>
    <p:sldId id="450" r:id="rId6"/>
    <p:sldId id="457" r:id="rId7"/>
    <p:sldId id="411" r:id="rId8"/>
    <p:sldId id="412" r:id="rId9"/>
    <p:sldId id="451" r:id="rId10"/>
    <p:sldId id="413" r:id="rId11"/>
    <p:sldId id="446" r:id="rId12"/>
    <p:sldId id="414" r:id="rId13"/>
    <p:sldId id="415" r:id="rId14"/>
    <p:sldId id="452" r:id="rId15"/>
    <p:sldId id="416" r:id="rId16"/>
    <p:sldId id="417" r:id="rId17"/>
    <p:sldId id="418" r:id="rId18"/>
    <p:sldId id="455" r:id="rId19"/>
    <p:sldId id="458" r:id="rId20"/>
    <p:sldId id="468" r:id="rId21"/>
    <p:sldId id="469" r:id="rId22"/>
    <p:sldId id="459" r:id="rId23"/>
    <p:sldId id="461" r:id="rId24"/>
    <p:sldId id="462" r:id="rId25"/>
    <p:sldId id="464" r:id="rId26"/>
    <p:sldId id="465" r:id="rId27"/>
    <p:sldId id="466" r:id="rId28"/>
    <p:sldId id="463" r:id="rId29"/>
    <p:sldId id="467" r:id="rId30"/>
    <p:sldId id="456" r:id="rId31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77DC5"/>
    <a:srgbClr val="5B9BD5"/>
    <a:srgbClr val="184A6B"/>
    <a:srgbClr val="2CE1E5"/>
    <a:srgbClr val="2CDFE3"/>
    <a:srgbClr val="7FD4E8"/>
    <a:srgbClr val="A0DFEE"/>
    <a:srgbClr val="169FF4"/>
    <a:srgbClr val="34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2" autoAdjust="0"/>
    <p:restoredTop sz="73349" autoAdjust="0"/>
  </p:normalViewPr>
  <p:slideViewPr>
    <p:cSldViewPr snapToGrid="0">
      <p:cViewPr varScale="1">
        <p:scale>
          <a:sx n="85" d="100"/>
          <a:sy n="85" d="100"/>
        </p:scale>
        <p:origin x="732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26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ko-KR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0C1278-1B0F-492F-8DF8-F0F1FBE25FFA}" type="datetime3">
              <a:rPr lang="en-AU" altLang="ko-KR"/>
              <a:pPr/>
              <a:t>10 May, 2017</a:t>
            </a:fld>
            <a:endParaRPr lang="en-AU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ko-KR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8ED27-E3C8-4FE2-A498-6C7E3BEDCC0E}" type="slidenum">
              <a:rPr lang="en-AU" altLang="ko-KR"/>
              <a:pPr/>
              <a:t>13</a:t>
            </a:fld>
            <a:endParaRPr lang="en-AU" altLang="ko-KR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6468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D7883-87B6-48BA-9F79-8EFFCD015B12}" type="slidenum">
              <a:rPr lang="en-US"/>
              <a:pPr/>
              <a:t>15</a:t>
            </a:fld>
            <a:endParaRPr lang="en-US"/>
          </a:p>
        </p:txBody>
      </p:sp>
      <p:sp>
        <p:nvSpPr>
          <p:cNvPr id="143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2950"/>
            <a:ext cx="6624638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990" y="4721515"/>
            <a:ext cx="4987220" cy="4473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/>
          <a:lstStyle/>
          <a:p>
            <a:r>
              <a:rPr lang="en-US" dirty="0" smtClean="0"/>
              <a:t>To compute the latency of accesses to a</a:t>
            </a:r>
            <a:r>
              <a:rPr lang="en-US" baseline="0" dirty="0" smtClean="0"/>
              <a:t> cache architecture, apply a constant time-delay for each block, and then compute the total time to access one data-block. </a:t>
            </a:r>
          </a:p>
          <a:p>
            <a:pPr>
              <a:buFontTx/>
              <a:buChar char="-"/>
            </a:pPr>
            <a:r>
              <a:rPr lang="en-US" baseline="0" dirty="0" smtClean="0"/>
              <a:t>Max( 20ps (for HIT) 20ps (for Data Word Read) ) = 20ps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Hardware blocks involved in the data read (other than the cache structure)</a:t>
            </a:r>
          </a:p>
          <a:p>
            <a:pPr>
              <a:buFontTx/>
              <a:buNone/>
            </a:pPr>
            <a:r>
              <a:rPr lang="en-US" baseline="0" dirty="0" smtClean="0"/>
              <a:t>1 XOR, 1 AND, 1 4x1 MUX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54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CB21A-BFBE-4327-B3E5-9CE3888F9C49}" type="slidenum">
              <a:rPr lang="en-US"/>
              <a:pPr/>
              <a:t>16</a:t>
            </a:fld>
            <a:endParaRPr lang="en-US"/>
          </a:p>
        </p:txBody>
      </p:sp>
      <p:sp>
        <p:nvSpPr>
          <p:cNvPr id="144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2950"/>
            <a:ext cx="6624638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990" y="4721515"/>
            <a:ext cx="4987220" cy="4473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/>
          <a:lstStyle/>
          <a:p>
            <a:r>
              <a:rPr lang="en-US" dirty="0"/>
              <a:t>Compare latency to direct mapped case? </a:t>
            </a:r>
            <a:endParaRPr lang="en-US" dirty="0" smtClean="0"/>
          </a:p>
          <a:p>
            <a:r>
              <a:rPr lang="en-US" dirty="0" smtClean="0"/>
              <a:t> - Max</a:t>
            </a:r>
            <a:r>
              <a:rPr lang="en-US" baseline="0" dirty="0" smtClean="0"/>
              <a:t> (</a:t>
            </a:r>
            <a:r>
              <a:rPr lang="en-US" dirty="0" smtClean="0"/>
              <a:t>30ps</a:t>
            </a:r>
            <a:r>
              <a:rPr lang="en-US" baseline="0" dirty="0" smtClean="0"/>
              <a:t> (for HIT), 20ps (for Data Word read)) = 30ps</a:t>
            </a:r>
          </a:p>
          <a:p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Hardware blocks involved in the data read (other than the cache structure)</a:t>
            </a:r>
          </a:p>
          <a:p>
            <a:pPr>
              <a:buFontTx/>
              <a:buNone/>
            </a:pPr>
            <a:r>
              <a:rPr lang="en-US" baseline="0" dirty="0" smtClean="0"/>
              <a:t>2 XOR, 2 AND, 2 TS Buffer, 1 4x1 MUX + 1 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16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348D3-F9A9-4F0B-85FD-6E31CF4593C8}" type="slidenum">
              <a:rPr lang="en-US"/>
              <a:pPr/>
              <a:t>17</a:t>
            </a:fld>
            <a:endParaRPr lang="en-US"/>
          </a:p>
        </p:txBody>
      </p:sp>
      <p:sp>
        <p:nvSpPr>
          <p:cNvPr id="146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latency to a 2-way set-associative</a:t>
            </a:r>
            <a:r>
              <a:rPr lang="en-US" baseline="0" dirty="0" smtClean="0"/>
              <a:t> and fully associative cache 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- Max</a:t>
            </a:r>
            <a:r>
              <a:rPr lang="en-US" baseline="0" dirty="0" smtClean="0"/>
              <a:t> (</a:t>
            </a:r>
            <a:r>
              <a:rPr lang="en-US" dirty="0" smtClean="0"/>
              <a:t>30ps</a:t>
            </a:r>
            <a:r>
              <a:rPr lang="en-US" baseline="0" dirty="0" smtClean="0"/>
              <a:t> (for HIT), 20ps (for Data Word read)) = 30ps</a:t>
            </a:r>
            <a:endParaRPr lang="en-US" dirty="0" smtClean="0"/>
          </a:p>
          <a:p>
            <a:endParaRPr lang="en-US" dirty="0" smtClean="0"/>
          </a:p>
          <a:p>
            <a:pPr>
              <a:buFontTx/>
              <a:buNone/>
            </a:pPr>
            <a:r>
              <a:rPr lang="en-US" baseline="0" dirty="0" smtClean="0"/>
              <a:t>Hardware blocks involved in the data read (other than the cache structure)</a:t>
            </a:r>
          </a:p>
          <a:p>
            <a:pPr>
              <a:buFontTx/>
              <a:buNone/>
            </a:pPr>
            <a:r>
              <a:rPr lang="en-US" baseline="0" dirty="0" smtClean="0"/>
              <a:t>n XOR, n AND, n TS Buffer, 1 4x1 MUX + 1 OR  (n = number of cache blocks)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71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altLang="ko-KR" dirty="0" smtClean="0"/>
              <a:t>106 (0x51EDA6A7 = 0101</a:t>
            </a:r>
            <a:r>
              <a:rPr lang="en-US" altLang="ko-KR" baseline="0" dirty="0" smtClean="0"/>
              <a:t> 0001 1110 1101 1010 0110 1010 0111 binary and 01101010 = 2+8+32+64)</a:t>
            </a:r>
          </a:p>
          <a:p>
            <a:pPr marL="228600" indent="-228600">
              <a:buAutoNum type="arabicParenR"/>
            </a:pPr>
            <a:r>
              <a:rPr lang="en-US" altLang="ko-KR" baseline="0" dirty="0" smtClean="0"/>
              <a:t>01 and 0111 or 11</a:t>
            </a:r>
          </a:p>
          <a:p>
            <a:pPr marL="228600" indent="-228600">
              <a:buAutoNum type="arabicParenR"/>
            </a:pPr>
            <a:r>
              <a:rPr lang="en-US" altLang="ko-KR" baseline="0" dirty="0" smtClean="0"/>
              <a:t>01</a:t>
            </a:r>
          </a:p>
          <a:p>
            <a:pPr marL="228600" indent="-228600">
              <a:buAutoNum type="arabicParenR"/>
            </a:pPr>
            <a:r>
              <a:rPr lang="en-US" altLang="ko-KR" baseline="0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3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D7883-87B6-48BA-9F79-8EFFCD015B12}" type="slidenum">
              <a:rPr lang="en-US"/>
              <a:pPr/>
              <a:t>23</a:t>
            </a:fld>
            <a:endParaRPr lang="en-US"/>
          </a:p>
        </p:txBody>
      </p:sp>
      <p:sp>
        <p:nvSpPr>
          <p:cNvPr id="143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2950"/>
            <a:ext cx="6624638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990" y="4721515"/>
            <a:ext cx="4987220" cy="4473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/>
          <a:lstStyle/>
          <a:p>
            <a:r>
              <a:rPr lang="en-US" dirty="0" smtClean="0"/>
              <a:t>To compute the latency of accesses to a</a:t>
            </a:r>
            <a:r>
              <a:rPr lang="en-US" baseline="0" dirty="0" smtClean="0"/>
              <a:t> cache architecture, apply a constant time-delay for each block, and then compute the total time to access one data-block. </a:t>
            </a:r>
          </a:p>
          <a:p>
            <a:pPr>
              <a:buFontTx/>
              <a:buChar char="-"/>
            </a:pPr>
            <a:r>
              <a:rPr lang="en-US" baseline="0" dirty="0" smtClean="0"/>
              <a:t>Max( 20ps (for HIT) 20ps (for Data Word Read) ) = 20ps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Hardware blocks involved in the data read (other than the cache structure)</a:t>
            </a:r>
          </a:p>
          <a:p>
            <a:pPr>
              <a:buFontTx/>
              <a:buNone/>
            </a:pPr>
            <a:r>
              <a:rPr lang="en-US" baseline="0" dirty="0" smtClean="0"/>
              <a:t>1 XOR, 1 AND, 1 4x1 MUX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6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CB21A-BFBE-4327-B3E5-9CE3888F9C49}" type="slidenum">
              <a:rPr lang="en-US"/>
              <a:pPr/>
              <a:t>24</a:t>
            </a:fld>
            <a:endParaRPr lang="en-US"/>
          </a:p>
        </p:txBody>
      </p:sp>
      <p:sp>
        <p:nvSpPr>
          <p:cNvPr id="144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2950"/>
            <a:ext cx="6624638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990" y="4721515"/>
            <a:ext cx="4987220" cy="4473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/>
          <a:lstStyle/>
          <a:p>
            <a:r>
              <a:rPr lang="en-US" dirty="0"/>
              <a:t>Compare latency to direct mapped case? </a:t>
            </a:r>
            <a:endParaRPr lang="en-US" dirty="0" smtClean="0"/>
          </a:p>
          <a:p>
            <a:r>
              <a:rPr lang="en-US" dirty="0" smtClean="0"/>
              <a:t> - Max</a:t>
            </a:r>
            <a:r>
              <a:rPr lang="en-US" baseline="0" dirty="0" smtClean="0"/>
              <a:t> (</a:t>
            </a:r>
            <a:r>
              <a:rPr lang="en-US" dirty="0" smtClean="0"/>
              <a:t>30ps</a:t>
            </a:r>
            <a:r>
              <a:rPr lang="en-US" baseline="0" dirty="0" smtClean="0"/>
              <a:t> (for HIT), 20ps (for Data Word read)) = 30ps</a:t>
            </a:r>
          </a:p>
          <a:p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Hardware blocks involved in the data read (other than the cache structure)</a:t>
            </a:r>
          </a:p>
          <a:p>
            <a:pPr>
              <a:buFontTx/>
              <a:buNone/>
            </a:pPr>
            <a:r>
              <a:rPr lang="en-US" baseline="0" dirty="0" smtClean="0"/>
              <a:t>2 XOR, 2 AND, 2 TS Buffer, 1 4x1 MUX + 1 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98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CB21A-BFBE-4327-B3E5-9CE3888F9C49}" type="slidenum">
              <a:rPr lang="en-US"/>
              <a:pPr/>
              <a:t>25</a:t>
            </a:fld>
            <a:endParaRPr lang="en-US"/>
          </a:p>
        </p:txBody>
      </p:sp>
      <p:sp>
        <p:nvSpPr>
          <p:cNvPr id="144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2950"/>
            <a:ext cx="6624638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990" y="4721515"/>
            <a:ext cx="4987220" cy="4473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/>
          <a:lstStyle/>
          <a:p>
            <a:r>
              <a:rPr lang="en-US" dirty="0"/>
              <a:t>Compare latency to direct mapped case? </a:t>
            </a:r>
            <a:endParaRPr lang="en-US" dirty="0" smtClean="0"/>
          </a:p>
          <a:p>
            <a:r>
              <a:rPr lang="en-US" dirty="0" smtClean="0"/>
              <a:t> - Max</a:t>
            </a:r>
            <a:r>
              <a:rPr lang="en-US" baseline="0" dirty="0" smtClean="0"/>
              <a:t> (</a:t>
            </a:r>
            <a:r>
              <a:rPr lang="en-US" dirty="0" smtClean="0"/>
              <a:t>30ps</a:t>
            </a:r>
            <a:r>
              <a:rPr lang="en-US" baseline="0" dirty="0" smtClean="0"/>
              <a:t> (for HIT), 20ps (for Data Word read)) = 30ps</a:t>
            </a:r>
          </a:p>
          <a:p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Hardware blocks involved in the data read (other than the cache structure)</a:t>
            </a:r>
          </a:p>
          <a:p>
            <a:pPr>
              <a:buFontTx/>
              <a:buNone/>
            </a:pPr>
            <a:r>
              <a:rPr lang="en-US" baseline="0" dirty="0" smtClean="0"/>
              <a:t>2 XOR, 2 AND, 2 TS Buffer, 1 4x1 MUX + 1 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19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CB21A-BFBE-4327-B3E5-9CE3888F9C49}" type="slidenum">
              <a:rPr lang="en-US"/>
              <a:pPr/>
              <a:t>26</a:t>
            </a:fld>
            <a:endParaRPr lang="en-US"/>
          </a:p>
        </p:txBody>
      </p:sp>
      <p:sp>
        <p:nvSpPr>
          <p:cNvPr id="144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2950"/>
            <a:ext cx="6624638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990" y="4721515"/>
            <a:ext cx="4987220" cy="4473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/>
          <a:lstStyle/>
          <a:p>
            <a:r>
              <a:rPr lang="en-US" dirty="0"/>
              <a:t>Compare latency to direct mapped case? </a:t>
            </a:r>
            <a:endParaRPr lang="en-US" dirty="0" smtClean="0"/>
          </a:p>
          <a:p>
            <a:r>
              <a:rPr lang="en-US" dirty="0" smtClean="0"/>
              <a:t> - Max</a:t>
            </a:r>
            <a:r>
              <a:rPr lang="en-US" baseline="0" dirty="0" smtClean="0"/>
              <a:t> (</a:t>
            </a:r>
            <a:r>
              <a:rPr lang="en-US" dirty="0" smtClean="0"/>
              <a:t>30ps</a:t>
            </a:r>
            <a:r>
              <a:rPr lang="en-US" baseline="0" dirty="0" smtClean="0"/>
              <a:t> (for HIT), 20ps (for Data Word read)) = 30ps</a:t>
            </a:r>
          </a:p>
          <a:p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Hardware blocks involved in the data read (other than the cache structure)</a:t>
            </a:r>
          </a:p>
          <a:p>
            <a:pPr>
              <a:buFontTx/>
              <a:buNone/>
            </a:pPr>
            <a:r>
              <a:rPr lang="en-US" baseline="0" dirty="0" smtClean="0"/>
              <a:t>2 XOR, 2 AND, 2 TS Buffer, 1 4x1 MUX + 1 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62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CB21A-BFBE-4327-B3E5-9CE3888F9C49}" type="slidenum">
              <a:rPr lang="en-US"/>
              <a:pPr/>
              <a:t>27</a:t>
            </a:fld>
            <a:endParaRPr lang="en-US"/>
          </a:p>
        </p:txBody>
      </p:sp>
      <p:sp>
        <p:nvSpPr>
          <p:cNvPr id="144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2950"/>
            <a:ext cx="6624638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990" y="4721515"/>
            <a:ext cx="4987220" cy="4473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/>
          <a:lstStyle/>
          <a:p>
            <a:r>
              <a:rPr lang="en-US" dirty="0"/>
              <a:t>Compare latency to direct mapped case? </a:t>
            </a:r>
            <a:endParaRPr lang="en-US" dirty="0" smtClean="0"/>
          </a:p>
          <a:p>
            <a:r>
              <a:rPr lang="en-US" dirty="0" smtClean="0"/>
              <a:t> - Max</a:t>
            </a:r>
            <a:r>
              <a:rPr lang="en-US" baseline="0" dirty="0" smtClean="0"/>
              <a:t> (</a:t>
            </a:r>
            <a:r>
              <a:rPr lang="en-US" dirty="0" smtClean="0"/>
              <a:t>30ps</a:t>
            </a:r>
            <a:r>
              <a:rPr lang="en-US" baseline="0" dirty="0" smtClean="0"/>
              <a:t> (for HIT), 20ps (for Data Word read)) = 30ps</a:t>
            </a:r>
          </a:p>
          <a:p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Hardware blocks involved in the data read (other than the cache structure)</a:t>
            </a:r>
          </a:p>
          <a:p>
            <a:pPr>
              <a:buFontTx/>
              <a:buNone/>
            </a:pPr>
            <a:r>
              <a:rPr lang="en-US" baseline="0" dirty="0" smtClean="0"/>
              <a:t>2 XOR, 2 AND, 2 TS Buffer, 1 4x1 MUX + 1 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26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348D3-F9A9-4F0B-85FD-6E31CF4593C8}" type="slidenum">
              <a:rPr lang="en-US"/>
              <a:pPr/>
              <a:t>28</a:t>
            </a:fld>
            <a:endParaRPr lang="en-US"/>
          </a:p>
        </p:txBody>
      </p:sp>
      <p:sp>
        <p:nvSpPr>
          <p:cNvPr id="146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latency to a 2-way set-associative</a:t>
            </a:r>
            <a:r>
              <a:rPr lang="en-US" baseline="0" dirty="0" smtClean="0"/>
              <a:t> and fully associative cache 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- Max</a:t>
            </a:r>
            <a:r>
              <a:rPr lang="en-US" baseline="0" dirty="0" smtClean="0"/>
              <a:t> (</a:t>
            </a:r>
            <a:r>
              <a:rPr lang="en-US" dirty="0" smtClean="0"/>
              <a:t>30ps</a:t>
            </a:r>
            <a:r>
              <a:rPr lang="en-US" baseline="0" dirty="0" smtClean="0"/>
              <a:t> (for HIT), 20ps (for Data Word read)) = 30ps</a:t>
            </a:r>
            <a:endParaRPr lang="en-US" dirty="0" smtClean="0"/>
          </a:p>
          <a:p>
            <a:endParaRPr lang="en-US" dirty="0" smtClean="0"/>
          </a:p>
          <a:p>
            <a:pPr>
              <a:buFontTx/>
              <a:buNone/>
            </a:pPr>
            <a:r>
              <a:rPr lang="en-US" baseline="0" dirty="0" smtClean="0"/>
              <a:t>Hardware blocks involved in the data read (other than the cache structure)</a:t>
            </a:r>
          </a:p>
          <a:p>
            <a:pPr>
              <a:buFontTx/>
              <a:buNone/>
            </a:pPr>
            <a:r>
              <a:rPr lang="en-US" baseline="0" dirty="0" smtClean="0"/>
              <a:t>n XOR, n AND, n TS Buffer, 1 4x1 MUX + 1 OR  (n = number of cache blocks)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53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72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ko-KR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9027C2-8B61-4CBB-90DB-835F7EE99A41}" type="datetime3">
              <a:rPr lang="en-AU" altLang="ko-KR"/>
              <a:pPr/>
              <a:t>10 May, 2017</a:t>
            </a:fld>
            <a:endParaRPr lang="en-AU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ko-KR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EA11E-EDA4-4E0E-8FB4-2755046BB4C6}" type="slidenum">
              <a:rPr lang="en-AU" altLang="ko-KR"/>
              <a:pPr/>
              <a:t>6</a:t>
            </a:fld>
            <a:endParaRPr lang="en-AU" altLang="ko-KR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25118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0DC15B-220C-442D-B12F-A88DCFFCC52B}" type="slidenum">
              <a:rPr lang="en-US"/>
              <a:pPr/>
              <a:t>7</a:t>
            </a:fld>
            <a:endParaRPr lang="en-US"/>
          </a:p>
        </p:txBody>
      </p:sp>
      <p:sp>
        <p:nvSpPr>
          <p:cNvPr id="143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2950"/>
            <a:ext cx="6624638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990" y="4721515"/>
            <a:ext cx="4987220" cy="44733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5" tIns="44968" rIns="89935" bIns="44968"/>
          <a:lstStyle/>
          <a:p>
            <a:r>
              <a:rPr lang="en-US" dirty="0"/>
              <a:t>Simplest scheme is to extract bits from ‘block number’ to determine ‘set’ (</a:t>
            </a:r>
            <a:r>
              <a:rPr lang="en-US" dirty="0" err="1"/>
              <a:t>jse</a:t>
            </a:r>
            <a:r>
              <a:rPr lang="en-US" dirty="0"/>
              <a:t>)</a:t>
            </a:r>
          </a:p>
          <a:p>
            <a:r>
              <a:rPr lang="en-US" dirty="0"/>
              <a:t>More sophisticated schemes will hash the block number ---- why could that be good/bad?</a:t>
            </a:r>
          </a:p>
        </p:txBody>
      </p:sp>
    </p:spTree>
    <p:extLst>
      <p:ext uri="{BB962C8B-B14F-4D97-AF65-F5344CB8AC3E}">
        <p14:creationId xmlns:p14="http://schemas.microsoft.com/office/powerpoint/2010/main" val="319668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ko-KR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692F2A2-C5C6-4A7E-8C63-970A179C03B6}" type="datetime3">
              <a:rPr lang="en-AU" altLang="ko-KR"/>
              <a:pPr/>
              <a:t>10 May, 2017</a:t>
            </a:fld>
            <a:endParaRPr lang="en-AU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ko-KR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328D2-D79E-43D4-8D1B-0ADD88CB0F3C}" type="slidenum">
              <a:rPr lang="en-AU" altLang="ko-KR"/>
              <a:pPr/>
              <a:t>8</a:t>
            </a:fld>
            <a:endParaRPr lang="en-AU" altLang="ko-KR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6079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ko-KR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4F95F93-7C0A-4AFB-81AB-47CA01A5BE20}" type="datetime3">
              <a:rPr lang="en-AU" altLang="ko-KR"/>
              <a:pPr/>
              <a:t>10 May, 2017</a:t>
            </a:fld>
            <a:endParaRPr lang="en-AU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ko-KR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872A4-130D-42E2-8F95-79038E052520}" type="slidenum">
              <a:rPr lang="en-AU" altLang="ko-KR"/>
              <a:pPr/>
              <a:t>10</a:t>
            </a:fld>
            <a:endParaRPr lang="en-AU" altLang="ko-KR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19880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ko-KR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DD6C752-8B76-47A6-82CC-BA1B593A6AA1}" type="datetime3">
              <a:rPr lang="en-AU" altLang="ko-KR"/>
              <a:pPr/>
              <a:t>10 May, 2017</a:t>
            </a:fld>
            <a:endParaRPr lang="en-AU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ko-KR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8D09B-B508-4885-8BFA-5E9035CC658D}" type="slidenum">
              <a:rPr lang="en-AU" altLang="ko-KR"/>
              <a:pPr/>
              <a:t>11</a:t>
            </a:fld>
            <a:endParaRPr lang="en-AU" altLang="ko-K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46281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ko-KR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DD6C752-8B76-47A6-82CC-BA1B593A6AA1}" type="datetime3">
              <a:rPr lang="en-AU" altLang="ko-KR"/>
              <a:pPr/>
              <a:t>10 May, 2017</a:t>
            </a:fld>
            <a:endParaRPr lang="en-AU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ko-KR"/>
              <a:t>Chapter 5 — Large and Fast: Exploiting Memory Hierarchy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8D09B-B508-4885-8BFA-5E9035CC658D}" type="slidenum">
              <a:rPr lang="en-AU" altLang="ko-KR"/>
              <a:pPr/>
              <a:t>12</a:t>
            </a:fld>
            <a:endParaRPr lang="en-AU" altLang="ko-K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5630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921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1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72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9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536" y="6355080"/>
            <a:ext cx="3048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6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6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6"/>
            <a:ext cx="5994400" cy="6149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708026"/>
            <a:ext cx="5994400" cy="6149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33990"/>
      </p:ext>
    </p:extLst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978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43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620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9771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5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94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2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808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40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28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39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3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6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406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 sz="2800"/>
            </a:lvl2pPr>
            <a:lvl3pPr eaLnBrk="1" latinLnBrk="0" hangingPunct="1">
              <a:defRPr sz="2800"/>
            </a:lvl3pPr>
            <a:lvl4pPr eaLnBrk="1" latinLnBrk="0" hangingPunct="1">
              <a:defRPr sz="2800"/>
            </a:lvl4pPr>
            <a:lvl5pPr eaLnBrk="1" latinLnBrk="0" hangingPunct="1">
              <a:defRPr sz="2800"/>
            </a:lvl5pPr>
          </a:lstStyle>
          <a:p>
            <a:pPr lvl="0" eaLnBrk="1" latinLnBrk="0" hangingPunct="1"/>
            <a:r>
              <a:rPr lang="en-US" altLang="ko-KR" dirty="0" smtClean="0"/>
              <a:t>Click to edit Master text styles</a:t>
            </a:r>
          </a:p>
          <a:p>
            <a:pPr lvl="1" eaLnBrk="1" latinLnBrk="0" hangingPunct="1"/>
            <a:r>
              <a:rPr lang="en-US" altLang="ko-KR" dirty="0" smtClean="0"/>
              <a:t>Second level</a:t>
            </a:r>
          </a:p>
          <a:p>
            <a:pPr lvl="2" eaLnBrk="1" latinLnBrk="0" hangingPunct="1"/>
            <a:r>
              <a:rPr lang="en-US" altLang="ko-KR" dirty="0" smtClean="0"/>
              <a:t>Third level</a:t>
            </a:r>
          </a:p>
          <a:p>
            <a:pPr lvl="3" eaLnBrk="1" latinLnBrk="0" hangingPunct="1"/>
            <a:r>
              <a:rPr lang="en-US" altLang="ko-KR" dirty="0" smtClean="0"/>
              <a:t>Fourth level</a:t>
            </a:r>
          </a:p>
          <a:p>
            <a:pPr lvl="4" eaLnBrk="1" latinLnBrk="0" hangingPunct="1"/>
            <a:r>
              <a:rPr lang="en-US" altLang="ko-KR" dirty="0" smtClean="0"/>
              <a:t>Fifth level</a:t>
            </a:r>
            <a:endParaRPr kumimoji="0" lang="en-US" altLang="ko-KR" dirty="0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4"/>
          </p:nvPr>
        </p:nvSpPr>
        <p:spPr>
          <a:xfrm>
            <a:off x="8317732" y="6339250"/>
            <a:ext cx="2844800" cy="365125"/>
          </a:xfrm>
          <a:prstGeom prst="rect">
            <a:avLst/>
          </a:prstGeom>
        </p:spPr>
        <p:txBody>
          <a:bodyPr/>
          <a:lstStyle/>
          <a:p>
            <a:fld id="{11150F1B-4267-4BD4-BC57-2B12D9F6F9DC}" type="datetime1">
              <a:rPr lang="en-US" altLang="ko-KR" smtClean="0"/>
              <a:t>5/10/2017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5"/>
          </p:nvPr>
        </p:nvSpPr>
        <p:spPr>
          <a:xfrm>
            <a:off x="2235200" y="633925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Spring 2016 -- Lecture #1</a:t>
            </a:r>
            <a:endParaRPr lang="ko-KR" altLang="en-US" dirty="0" smtClean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6"/>
          </p:nvPr>
        </p:nvSpPr>
        <p:spPr>
          <a:xfrm>
            <a:off x="11277947" y="6521812"/>
            <a:ext cx="589856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609600" y="332657"/>
            <a:ext cx="10972800" cy="564221"/>
          </a:xfrm>
          <a:prstGeom prst="rect">
            <a:avLst/>
          </a:prstGeom>
        </p:spPr>
        <p:txBody>
          <a:bodyPr/>
          <a:lstStyle/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5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9373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33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2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r>
              <a:rPr lang="en-US" altLang="ko-KR" smtClean="0"/>
              <a:t>. Piaget</a:t>
            </a:r>
            <a:r>
              <a:rPr lang="ko-KR" altLang="en-US" smtClean="0"/>
              <a:t>의 인지발달이론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295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849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en-US" altLang="ko-KR" sz="1400" b="1" dirty="0" smtClean="0"/>
              <a:t>29</a:t>
            </a:r>
            <a:endParaRPr lang="ko-KR" altLang="en-US" sz="14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121944" y="65274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2416890-E562-4CD1-831C-F7FC291606ED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49" r:id="rId25"/>
    <p:sldLayoutId id="2147483661" r:id="rId26"/>
    <p:sldLayoutId id="2147483655" r:id="rId27"/>
    <p:sldLayoutId id="2147483653" r:id="rId28"/>
    <p:sldLayoutId id="2147483650" r:id="rId29"/>
    <p:sldLayoutId id="2147483662" r:id="rId30"/>
    <p:sldLayoutId id="2147483659" r:id="rId31"/>
    <p:sldLayoutId id="2147483660" r:id="rId32"/>
    <p:sldLayoutId id="2147483658" r:id="rId33"/>
    <p:sldLayoutId id="2147483664" r:id="rId34"/>
    <p:sldLayoutId id="2147483665" r:id="rId35"/>
    <p:sldLayoutId id="2147483693" r:id="rId3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79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Lecture 8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Set Associative Caches</a:t>
            </a:r>
            <a:r>
              <a:rPr lang="ko-KR" altLang="en-US" dirty="0" smtClean="0">
                <a:latin typeface="+mn-lt"/>
              </a:rPr>
              <a:t/>
            </a:r>
            <a:br>
              <a:rPr lang="ko-KR" altLang="en-US" dirty="0" smtClean="0">
                <a:latin typeface="+mn-lt"/>
              </a:rPr>
            </a:b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Courtesy 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87780" y="5104164"/>
            <a:ext cx="5065041" cy="996170"/>
          </a:xfrm>
        </p:spPr>
        <p:txBody>
          <a:bodyPr/>
          <a:lstStyle/>
          <a:p>
            <a:pPr algn="r"/>
            <a:r>
              <a:rPr lang="en-US" altLang="ko-KR" dirty="0" smtClean="0"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 smtClean="0">
                <a:ea typeface="+mn-ea"/>
              </a:rPr>
              <a:t>Kyoungwoo</a:t>
            </a:r>
            <a:r>
              <a:rPr lang="en-US" altLang="ko-KR" dirty="0" smtClean="0">
                <a:ea typeface="+mn-ea"/>
              </a:rPr>
              <a:t> Lee</a:t>
            </a:r>
            <a:endParaRPr lang="ko-KR" altLang="en-US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964757" cy="480131"/>
          </a:xfrm>
        </p:spPr>
        <p:txBody>
          <a:bodyPr/>
          <a:lstStyle/>
          <a:p>
            <a:r>
              <a:rPr lang="en-US" altLang="ko-KR" dirty="0" smtClean="0">
                <a:ea typeface="+mn-ea"/>
              </a:rPr>
              <a:t>Computer Architecture-Module3</a:t>
            </a:r>
            <a:endParaRPr lang="ko-KR" alt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1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93" name="Rectangle 6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sz="3200" dirty="0" smtClean="0"/>
              <a:t>Compare 4-block caches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Direct mapped, 2-way set associative, fully associative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Block access sequence: 0, 8, 0, 6, 8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sz="3200" dirty="0" smtClean="0"/>
              <a:t>Direct mapped</a:t>
            </a:r>
            <a:endParaRPr 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04192" name="Rectangle 64"/>
          <p:cNvSpPr>
            <a:spLocks noGrp="1" noChangeArrowheads="1"/>
          </p:cNvSpPr>
          <p:nvPr>
            <p:ph type="title"/>
          </p:nvPr>
        </p:nvSpPr>
        <p:spPr>
          <a:xfrm>
            <a:off x="305147" y="223098"/>
            <a:ext cx="10972800" cy="564221"/>
          </a:xfrm>
        </p:spPr>
        <p:txBody>
          <a:bodyPr/>
          <a:lstStyle/>
          <a:p>
            <a:r>
              <a:rPr lang="en-US" dirty="0" smtClean="0"/>
              <a:t>Associativity Example</a:t>
            </a:r>
            <a:endParaRPr lang="en-AU" altLang="ko-KR" dirty="0"/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32117"/>
              </p:ext>
            </p:extLst>
          </p:nvPr>
        </p:nvGraphicFramePr>
        <p:xfrm>
          <a:off x="696913" y="3424141"/>
          <a:ext cx="11170891" cy="2987040"/>
        </p:xfrm>
        <a:graphic>
          <a:graphicData uri="http://schemas.openxmlformats.org/drawingml/2006/table">
            <a:tbl>
              <a:tblPr/>
              <a:tblGrid>
                <a:gridCol w="1594391"/>
                <a:gridCol w="1599468"/>
                <a:gridCol w="1594391"/>
                <a:gridCol w="1594391"/>
                <a:gridCol w="1596929"/>
                <a:gridCol w="1596930"/>
                <a:gridCol w="1594391"/>
              </a:tblGrid>
              <a:tr h="35724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Block address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Cache index</a:t>
                      </a:r>
                      <a:endParaRPr kumimoji="0" lang="en-AU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Hit/miss</a:t>
                      </a:r>
                      <a:endParaRPr kumimoji="0" lang="en-AU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Cache content after access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7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AU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AU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en-AU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244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244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244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244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244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68046"/>
              </p:ext>
            </p:extLst>
          </p:nvPr>
        </p:nvGraphicFramePr>
        <p:xfrm>
          <a:off x="696913" y="4277277"/>
          <a:ext cx="6382641" cy="426720"/>
        </p:xfrm>
        <a:graphic>
          <a:graphicData uri="http://schemas.openxmlformats.org/drawingml/2006/table">
            <a:tbl>
              <a:tblPr/>
              <a:tblGrid>
                <a:gridCol w="1594391"/>
                <a:gridCol w="1599468"/>
                <a:gridCol w="1594391"/>
                <a:gridCol w="1594391"/>
              </a:tblGrid>
              <a:tr h="35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miss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n-lt"/>
                        </a:rPr>
                        <a:t>Mem[0]</a:t>
                      </a:r>
                      <a:endParaRPr kumimoji="0" lang="en-AU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234"/>
              </p:ext>
            </p:extLst>
          </p:nvPr>
        </p:nvGraphicFramePr>
        <p:xfrm>
          <a:off x="696912" y="4703997"/>
          <a:ext cx="6382641" cy="426720"/>
        </p:xfrm>
        <a:graphic>
          <a:graphicData uri="http://schemas.openxmlformats.org/drawingml/2006/table">
            <a:tbl>
              <a:tblPr/>
              <a:tblGrid>
                <a:gridCol w="1594391"/>
                <a:gridCol w="1599468"/>
                <a:gridCol w="1594391"/>
                <a:gridCol w="1594391"/>
              </a:tblGrid>
              <a:tr h="35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miss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Mem[8]</a:t>
                      </a:r>
                      <a:endParaRPr kumimoji="0" lang="en-AU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85416"/>
              </p:ext>
            </p:extLst>
          </p:nvPr>
        </p:nvGraphicFramePr>
        <p:xfrm>
          <a:off x="696912" y="5130717"/>
          <a:ext cx="6382641" cy="426720"/>
        </p:xfrm>
        <a:graphic>
          <a:graphicData uri="http://schemas.openxmlformats.org/drawingml/2006/table">
            <a:tbl>
              <a:tblPr/>
              <a:tblGrid>
                <a:gridCol w="1594391"/>
                <a:gridCol w="1599468"/>
                <a:gridCol w="1594391"/>
                <a:gridCol w="1594391"/>
              </a:tblGrid>
              <a:tr h="35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miss</a:t>
                      </a:r>
                      <a:endParaRPr kumimoji="0" lang="en-AU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Mem[0]</a:t>
                      </a:r>
                      <a:endParaRPr kumimoji="0" lang="en-AU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17647"/>
              </p:ext>
            </p:extLst>
          </p:nvPr>
        </p:nvGraphicFramePr>
        <p:xfrm>
          <a:off x="696912" y="5557133"/>
          <a:ext cx="9576500" cy="426720"/>
        </p:xfrm>
        <a:graphic>
          <a:graphicData uri="http://schemas.openxmlformats.org/drawingml/2006/table">
            <a:tbl>
              <a:tblPr/>
              <a:tblGrid>
                <a:gridCol w="1594391"/>
                <a:gridCol w="1599468"/>
                <a:gridCol w="1594391"/>
                <a:gridCol w="1594391"/>
                <a:gridCol w="1596929"/>
                <a:gridCol w="1596930"/>
              </a:tblGrid>
              <a:tr h="35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miss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Mem[0]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n-lt"/>
                        </a:rPr>
                        <a:t>Mem[6]</a:t>
                      </a:r>
                      <a:endParaRPr kumimoji="0" lang="en-AU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19513"/>
              </p:ext>
            </p:extLst>
          </p:nvPr>
        </p:nvGraphicFramePr>
        <p:xfrm>
          <a:off x="696912" y="5992697"/>
          <a:ext cx="6382641" cy="426720"/>
        </p:xfrm>
        <a:graphic>
          <a:graphicData uri="http://schemas.openxmlformats.org/drawingml/2006/table">
            <a:tbl>
              <a:tblPr/>
              <a:tblGrid>
                <a:gridCol w="1594391"/>
                <a:gridCol w="1599468"/>
                <a:gridCol w="1594391"/>
                <a:gridCol w="1594391"/>
              </a:tblGrid>
              <a:tr h="35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miss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Mem[8]</a:t>
                      </a:r>
                      <a:endParaRPr kumimoji="0" lang="en-AU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7115"/>
              </p:ext>
            </p:extLst>
          </p:nvPr>
        </p:nvGraphicFramePr>
        <p:xfrm>
          <a:off x="5483893" y="5557133"/>
          <a:ext cx="3191320" cy="426720"/>
        </p:xfrm>
        <a:graphic>
          <a:graphicData uri="http://schemas.openxmlformats.org/drawingml/2006/table">
            <a:tbl>
              <a:tblPr/>
              <a:tblGrid>
                <a:gridCol w="1594391"/>
                <a:gridCol w="1596929"/>
              </a:tblGrid>
              <a:tr h="35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Mem[0]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05353"/>
              </p:ext>
            </p:extLst>
          </p:nvPr>
        </p:nvGraphicFramePr>
        <p:xfrm>
          <a:off x="8675213" y="5983549"/>
          <a:ext cx="3191321" cy="426720"/>
        </p:xfrm>
        <a:graphic>
          <a:graphicData uri="http://schemas.openxmlformats.org/drawingml/2006/table">
            <a:tbl>
              <a:tblPr/>
              <a:tblGrid>
                <a:gridCol w="1596930"/>
                <a:gridCol w="1594391"/>
              </a:tblGrid>
              <a:tr h="35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Mem[6]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95" name="Rectangle 1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sz="3200" dirty="0" smtClean="0"/>
              <a:t>2-way set associative</a:t>
            </a:r>
            <a:endParaRPr 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06294" name="Rectangle 118"/>
          <p:cNvSpPr>
            <a:spLocks noGrp="1" noChangeArrowheads="1"/>
          </p:cNvSpPr>
          <p:nvPr>
            <p:ph type="title"/>
          </p:nvPr>
        </p:nvSpPr>
        <p:spPr>
          <a:xfrm>
            <a:off x="380207" y="202555"/>
            <a:ext cx="10972800" cy="564221"/>
          </a:xfrm>
        </p:spPr>
        <p:txBody>
          <a:bodyPr/>
          <a:lstStyle/>
          <a:p>
            <a:r>
              <a:rPr lang="en-US" smtClean="0"/>
              <a:t>Associativity Example</a:t>
            </a:r>
            <a:endParaRPr lang="en-AU" altLang="ko-KR" dirty="0"/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85097"/>
              </p:ext>
            </p:extLst>
          </p:nvPr>
        </p:nvGraphicFramePr>
        <p:xfrm>
          <a:off x="380207" y="1942884"/>
          <a:ext cx="11431586" cy="2987040"/>
        </p:xfrm>
        <a:graphic>
          <a:graphicData uri="http://schemas.openxmlformats.org/drawingml/2006/table">
            <a:tbl>
              <a:tblPr/>
              <a:tblGrid>
                <a:gridCol w="1631599"/>
                <a:gridCol w="1636795"/>
                <a:gridCol w="1631599"/>
                <a:gridCol w="1631599"/>
                <a:gridCol w="1634197"/>
                <a:gridCol w="1634198"/>
                <a:gridCol w="1631599"/>
              </a:tblGrid>
              <a:tr h="3224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Block address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Cache index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Hit/miss</a:t>
                      </a:r>
                      <a:endParaRPr kumimoji="0" lang="en-AU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Cache content after access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2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Set 0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Set 1</a:t>
                      </a:r>
                      <a:endParaRPr kumimoji="0" lang="en-AU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249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9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9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9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9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08276"/>
              </p:ext>
            </p:extLst>
          </p:nvPr>
        </p:nvGraphicFramePr>
        <p:xfrm>
          <a:off x="380207" y="2798083"/>
          <a:ext cx="6531592" cy="426720"/>
        </p:xfrm>
        <a:graphic>
          <a:graphicData uri="http://schemas.openxmlformats.org/drawingml/2006/table">
            <a:tbl>
              <a:tblPr/>
              <a:tblGrid>
                <a:gridCol w="1631599"/>
                <a:gridCol w="1636795"/>
                <a:gridCol w="1631599"/>
                <a:gridCol w="1631599"/>
              </a:tblGrid>
              <a:tr h="322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miss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n-lt"/>
                        </a:rPr>
                        <a:t>Mem[0]</a:t>
                      </a:r>
                      <a:endParaRPr kumimoji="0" lang="en-AU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0879"/>
              </p:ext>
            </p:extLst>
          </p:nvPr>
        </p:nvGraphicFramePr>
        <p:xfrm>
          <a:off x="380207" y="3224803"/>
          <a:ext cx="4899993" cy="426720"/>
        </p:xfrm>
        <a:graphic>
          <a:graphicData uri="http://schemas.openxmlformats.org/drawingml/2006/table">
            <a:tbl>
              <a:tblPr/>
              <a:tblGrid>
                <a:gridCol w="1631599"/>
                <a:gridCol w="1636795"/>
                <a:gridCol w="1631599"/>
              </a:tblGrid>
              <a:tr h="322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miss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41698"/>
              </p:ext>
            </p:extLst>
          </p:nvPr>
        </p:nvGraphicFramePr>
        <p:xfrm>
          <a:off x="6911799" y="3223044"/>
          <a:ext cx="3268395" cy="426720"/>
        </p:xfrm>
        <a:graphic>
          <a:graphicData uri="http://schemas.openxmlformats.org/drawingml/2006/table">
            <a:tbl>
              <a:tblPr/>
              <a:tblGrid>
                <a:gridCol w="1634197"/>
                <a:gridCol w="1634198"/>
              </a:tblGrid>
              <a:tr h="322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n-lt"/>
                        </a:rPr>
                        <a:t>Mem[8]</a:t>
                      </a:r>
                      <a:endParaRPr kumimoji="0" lang="en-AU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35037"/>
              </p:ext>
            </p:extLst>
          </p:nvPr>
        </p:nvGraphicFramePr>
        <p:xfrm>
          <a:off x="3648601" y="3216917"/>
          <a:ext cx="3263198" cy="426720"/>
        </p:xfrm>
        <a:graphic>
          <a:graphicData uri="http://schemas.openxmlformats.org/drawingml/2006/table">
            <a:tbl>
              <a:tblPr/>
              <a:tblGrid>
                <a:gridCol w="1631599"/>
                <a:gridCol w="1631599"/>
              </a:tblGrid>
              <a:tr h="32249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Mem[0]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8960"/>
              </p:ext>
            </p:extLst>
          </p:nvPr>
        </p:nvGraphicFramePr>
        <p:xfrm>
          <a:off x="380207" y="3642757"/>
          <a:ext cx="8165789" cy="426720"/>
        </p:xfrm>
        <a:graphic>
          <a:graphicData uri="http://schemas.openxmlformats.org/drawingml/2006/table">
            <a:tbl>
              <a:tblPr/>
              <a:tblGrid>
                <a:gridCol w="1631599"/>
                <a:gridCol w="1636795"/>
                <a:gridCol w="1631599"/>
                <a:gridCol w="1631599"/>
                <a:gridCol w="1634197"/>
              </a:tblGrid>
              <a:tr h="322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hit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Mem[0]</a:t>
                      </a:r>
                      <a:endParaRPr kumimoji="0" lang="en-AU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Mem[8]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14405"/>
              </p:ext>
            </p:extLst>
          </p:nvPr>
        </p:nvGraphicFramePr>
        <p:xfrm>
          <a:off x="380207" y="4076484"/>
          <a:ext cx="6531592" cy="426720"/>
        </p:xfrm>
        <a:graphic>
          <a:graphicData uri="http://schemas.openxmlformats.org/drawingml/2006/table">
            <a:tbl>
              <a:tblPr/>
              <a:tblGrid>
                <a:gridCol w="1631599"/>
                <a:gridCol w="1636795"/>
                <a:gridCol w="1631599"/>
                <a:gridCol w="1631599"/>
              </a:tblGrid>
              <a:tr h="322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miss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Mem[0]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78014"/>
              </p:ext>
            </p:extLst>
          </p:nvPr>
        </p:nvGraphicFramePr>
        <p:xfrm>
          <a:off x="6911799" y="4076484"/>
          <a:ext cx="3268395" cy="426720"/>
        </p:xfrm>
        <a:graphic>
          <a:graphicData uri="http://schemas.openxmlformats.org/drawingml/2006/table">
            <a:tbl>
              <a:tblPr/>
              <a:tblGrid>
                <a:gridCol w="1634197"/>
                <a:gridCol w="1634198"/>
              </a:tblGrid>
              <a:tr h="322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Mem[6]</a:t>
                      </a:r>
                      <a:endParaRPr kumimoji="0" lang="en-AU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8594"/>
              </p:ext>
            </p:extLst>
          </p:nvPr>
        </p:nvGraphicFramePr>
        <p:xfrm>
          <a:off x="6911798" y="4496197"/>
          <a:ext cx="3268395" cy="426720"/>
        </p:xfrm>
        <a:graphic>
          <a:graphicData uri="http://schemas.openxmlformats.org/drawingml/2006/table">
            <a:tbl>
              <a:tblPr/>
              <a:tblGrid>
                <a:gridCol w="1634197"/>
                <a:gridCol w="1634198"/>
              </a:tblGrid>
              <a:tr h="322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Mem[6]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454103"/>
              </p:ext>
            </p:extLst>
          </p:nvPr>
        </p:nvGraphicFramePr>
        <p:xfrm>
          <a:off x="380207" y="4496197"/>
          <a:ext cx="6531592" cy="426720"/>
        </p:xfrm>
        <a:graphic>
          <a:graphicData uri="http://schemas.openxmlformats.org/drawingml/2006/table">
            <a:tbl>
              <a:tblPr/>
              <a:tblGrid>
                <a:gridCol w="1631599"/>
                <a:gridCol w="1636795"/>
                <a:gridCol w="1631599"/>
                <a:gridCol w="1631599"/>
              </a:tblGrid>
              <a:tr h="322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miss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Mem[8]</a:t>
                      </a:r>
                      <a:endParaRPr kumimoji="0" lang="en-AU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41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95" name="Rectangle 1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sz="3200" dirty="0" smtClean="0"/>
              <a:t>Fully associative</a:t>
            </a:r>
            <a:endParaRPr 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06294" name="Rectangle 118"/>
          <p:cNvSpPr>
            <a:spLocks noGrp="1" noChangeArrowheads="1"/>
          </p:cNvSpPr>
          <p:nvPr>
            <p:ph type="title"/>
          </p:nvPr>
        </p:nvSpPr>
        <p:spPr>
          <a:xfrm>
            <a:off x="380207" y="202748"/>
            <a:ext cx="10972800" cy="564221"/>
          </a:xfrm>
        </p:spPr>
        <p:txBody>
          <a:bodyPr/>
          <a:lstStyle/>
          <a:p>
            <a:r>
              <a:rPr lang="en-US" smtClean="0"/>
              <a:t>Associativity Example</a:t>
            </a:r>
            <a:endParaRPr lang="en-AU" altLang="ko-KR" dirty="0"/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14069"/>
              </p:ext>
            </p:extLst>
          </p:nvPr>
        </p:nvGraphicFramePr>
        <p:xfrm>
          <a:off x="380207" y="1843428"/>
          <a:ext cx="11431586" cy="2987040"/>
        </p:xfrm>
        <a:graphic>
          <a:graphicData uri="http://schemas.openxmlformats.org/drawingml/2006/table">
            <a:tbl>
              <a:tblPr/>
              <a:tblGrid>
                <a:gridCol w="1631599"/>
                <a:gridCol w="1636795"/>
                <a:gridCol w="1631599"/>
                <a:gridCol w="1631599"/>
                <a:gridCol w="1634197"/>
                <a:gridCol w="1634198"/>
                <a:gridCol w="1631599"/>
              </a:tblGrid>
              <a:tr h="644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Block address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Hit/miss</a:t>
                      </a:r>
                      <a:endParaRPr kumimoji="0" lang="en-AU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Cache content after access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249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9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9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9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49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65329"/>
              </p:ext>
            </p:extLst>
          </p:nvPr>
        </p:nvGraphicFramePr>
        <p:xfrm>
          <a:off x="380207" y="2696482"/>
          <a:ext cx="6531592" cy="426720"/>
        </p:xfrm>
        <a:graphic>
          <a:graphicData uri="http://schemas.openxmlformats.org/drawingml/2006/table">
            <a:tbl>
              <a:tblPr/>
              <a:tblGrid>
                <a:gridCol w="1631599"/>
                <a:gridCol w="1636795"/>
                <a:gridCol w="1631599"/>
                <a:gridCol w="1631599"/>
              </a:tblGrid>
              <a:tr h="322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miss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n-lt"/>
                        </a:rPr>
                        <a:t>Mem[0]</a:t>
                      </a:r>
                      <a:endParaRPr kumimoji="0" lang="en-AU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26226"/>
              </p:ext>
            </p:extLst>
          </p:nvPr>
        </p:nvGraphicFramePr>
        <p:xfrm>
          <a:off x="380207" y="3123202"/>
          <a:ext cx="8165789" cy="426720"/>
        </p:xfrm>
        <a:graphic>
          <a:graphicData uri="http://schemas.openxmlformats.org/drawingml/2006/table">
            <a:tbl>
              <a:tblPr/>
              <a:tblGrid>
                <a:gridCol w="1631599"/>
                <a:gridCol w="1636795"/>
                <a:gridCol w="1631599"/>
                <a:gridCol w="1631599"/>
                <a:gridCol w="1634197"/>
              </a:tblGrid>
              <a:tr h="322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en-AU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miss</a:t>
                      </a:r>
                      <a:endParaRPr kumimoji="0" lang="en-AU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Mem[0]</a:t>
                      </a:r>
                      <a:endParaRPr kumimoji="0" lang="en-AU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n-lt"/>
                        </a:rPr>
                        <a:t>Mem[8]</a:t>
                      </a:r>
                      <a:endParaRPr kumimoji="0" lang="en-AU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38645"/>
              </p:ext>
            </p:extLst>
          </p:nvPr>
        </p:nvGraphicFramePr>
        <p:xfrm>
          <a:off x="380207" y="3549922"/>
          <a:ext cx="8165789" cy="426720"/>
        </p:xfrm>
        <a:graphic>
          <a:graphicData uri="http://schemas.openxmlformats.org/drawingml/2006/table">
            <a:tbl>
              <a:tblPr/>
              <a:tblGrid>
                <a:gridCol w="1631599"/>
                <a:gridCol w="1636795"/>
                <a:gridCol w="1631599"/>
                <a:gridCol w="1631599"/>
                <a:gridCol w="1634197"/>
              </a:tblGrid>
              <a:tr h="322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hit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Mem[0]</a:t>
                      </a:r>
                      <a:endParaRPr kumimoji="0" lang="en-AU" altLang="ko-K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Mem[8]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98649"/>
              </p:ext>
            </p:extLst>
          </p:nvPr>
        </p:nvGraphicFramePr>
        <p:xfrm>
          <a:off x="380207" y="3976256"/>
          <a:ext cx="9799987" cy="426720"/>
        </p:xfrm>
        <a:graphic>
          <a:graphicData uri="http://schemas.openxmlformats.org/drawingml/2006/table">
            <a:tbl>
              <a:tblPr/>
              <a:tblGrid>
                <a:gridCol w="1631599"/>
                <a:gridCol w="1636795"/>
                <a:gridCol w="1631599"/>
                <a:gridCol w="1631599"/>
                <a:gridCol w="1634197"/>
                <a:gridCol w="1634198"/>
              </a:tblGrid>
              <a:tr h="322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miss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Mem[0]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Mem[8]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Mem[6]</a:t>
                      </a:r>
                      <a:endParaRPr kumimoji="0" lang="ko-KR" altLang="ko-KR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35323"/>
              </p:ext>
            </p:extLst>
          </p:nvPr>
        </p:nvGraphicFramePr>
        <p:xfrm>
          <a:off x="380207" y="4400661"/>
          <a:ext cx="9799987" cy="426720"/>
        </p:xfrm>
        <a:graphic>
          <a:graphicData uri="http://schemas.openxmlformats.org/drawingml/2006/table">
            <a:tbl>
              <a:tblPr/>
              <a:tblGrid>
                <a:gridCol w="1631599"/>
                <a:gridCol w="1636795"/>
                <a:gridCol w="1631599"/>
                <a:gridCol w="1631599"/>
                <a:gridCol w="1634197"/>
                <a:gridCol w="1634198"/>
              </a:tblGrid>
              <a:tr h="322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hit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Mem[0]</a:t>
                      </a:r>
                      <a:endParaRPr kumimoji="0" lang="en-AU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Mem[8]</a:t>
                      </a:r>
                      <a:endParaRPr kumimoji="0" lang="en-AU" altLang="ko-KR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Mem[6]</a:t>
                      </a:r>
                      <a:endParaRPr kumimoji="0" lang="ko-KR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3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sz="3200" dirty="0" smtClean="0"/>
              <a:t>Increased associativity decreases miss rate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But with diminishing returns</a:t>
            </a:r>
          </a:p>
          <a:p>
            <a:pPr>
              <a:buFont typeface="Wingdings" panose="05000000000000000000" pitchFamily="2" charset="2"/>
              <a:buChar char="l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sz="3200" dirty="0" smtClean="0"/>
              <a:t>Simulation of a system with 64KB D-cache, 16-word blocks, SPEC2000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1-way: 10.3%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2-way: 8.6%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4-way: 8.3%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8-way: 8.1%</a:t>
            </a:r>
            <a:endParaRPr lang="en-AU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title"/>
          </p:nvPr>
        </p:nvSpPr>
        <p:spPr>
          <a:xfrm>
            <a:off x="449943" y="164876"/>
            <a:ext cx="10972800" cy="564221"/>
          </a:xfrm>
        </p:spPr>
        <p:txBody>
          <a:bodyPr/>
          <a:lstStyle/>
          <a:p>
            <a:r>
              <a:rPr lang="en-US" smtClean="0"/>
              <a:t>How Much Associativity</a:t>
            </a:r>
            <a:endParaRPr lang="en-AU" altLang="ko-KR" dirty="0"/>
          </a:p>
        </p:txBody>
      </p:sp>
    </p:spTree>
    <p:extLst>
      <p:ext uri="{BB962C8B-B14F-4D97-AF65-F5344CB8AC3E}">
        <p14:creationId xmlns:p14="http://schemas.microsoft.com/office/powerpoint/2010/main" val="3070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212103" y="2408846"/>
            <a:ext cx="5767861" cy="646331"/>
          </a:xfrm>
        </p:spPr>
        <p:txBody>
          <a:bodyPr/>
          <a:lstStyle/>
          <a:p>
            <a:r>
              <a:rPr kumimoji="1" lang="en-US" altLang="ko-KR" dirty="0" smtClean="0"/>
              <a:t>Implementation of Caches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3452420" cy="480131"/>
          </a:xfrm>
        </p:spPr>
        <p:txBody>
          <a:bodyPr/>
          <a:lstStyle/>
          <a:p>
            <a:r>
              <a:rPr lang="en-US" altLang="ko-KR" dirty="0" smtClean="0"/>
              <a:t>Set Associative Caches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6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6" name="Rectangle 4"/>
          <p:cNvSpPr>
            <a:spLocks noGrp="1" noChangeArrowheads="1"/>
          </p:cNvSpPr>
          <p:nvPr>
            <p:ph type="title"/>
          </p:nvPr>
        </p:nvSpPr>
        <p:spPr>
          <a:xfrm>
            <a:off x="664650" y="219350"/>
            <a:ext cx="10515600" cy="1325563"/>
          </a:xfrm>
        </p:spPr>
        <p:txBody>
          <a:bodyPr/>
          <a:lstStyle/>
          <a:p>
            <a:r>
              <a:rPr lang="en-US" dirty="0" smtClean="0"/>
              <a:t>Direct-Mapped Cache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9121775" y="6527800"/>
            <a:ext cx="27432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8" name="그룹 7"/>
          <p:cNvGrpSpPr/>
          <p:nvPr/>
        </p:nvGrpSpPr>
        <p:grpSpPr>
          <a:xfrm>
            <a:off x="677290" y="1112313"/>
            <a:ext cx="9816085" cy="5415487"/>
            <a:chOff x="677290" y="1112313"/>
            <a:chExt cx="9816085" cy="5542700"/>
          </a:xfrm>
        </p:grpSpPr>
        <p:sp>
          <p:nvSpPr>
            <p:cNvPr id="1436674" name="Line 2"/>
            <p:cNvSpPr>
              <a:spLocks noChangeShapeType="1"/>
            </p:cNvSpPr>
            <p:nvPr/>
          </p:nvSpPr>
          <p:spPr bwMode="auto">
            <a:xfrm>
              <a:off x="2826870" y="5328391"/>
              <a:ext cx="0" cy="1686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75" name="Rectangle 3" descr="Large confetti"/>
            <p:cNvSpPr>
              <a:spLocks noChangeArrowheads="1"/>
            </p:cNvSpPr>
            <p:nvPr/>
          </p:nvSpPr>
          <p:spPr bwMode="auto">
            <a:xfrm>
              <a:off x="1870943" y="3564665"/>
              <a:ext cx="6843366" cy="407554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77" name="Rectangle 5"/>
            <p:cNvSpPr>
              <a:spLocks noChangeArrowheads="1"/>
            </p:cNvSpPr>
            <p:nvPr/>
          </p:nvSpPr>
          <p:spPr bwMode="auto">
            <a:xfrm>
              <a:off x="1879877" y="2728476"/>
              <a:ext cx="6825498" cy="16583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78" name="Line 6"/>
            <p:cNvSpPr>
              <a:spLocks noChangeShapeType="1"/>
            </p:cNvSpPr>
            <p:nvPr/>
          </p:nvSpPr>
          <p:spPr bwMode="auto">
            <a:xfrm>
              <a:off x="1862009" y="3136031"/>
              <a:ext cx="68612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79" name="Line 7"/>
            <p:cNvSpPr>
              <a:spLocks noChangeShapeType="1"/>
            </p:cNvSpPr>
            <p:nvPr/>
          </p:nvSpPr>
          <p:spPr bwMode="auto">
            <a:xfrm>
              <a:off x="1862009" y="3557638"/>
              <a:ext cx="68612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80" name="Line 8"/>
            <p:cNvSpPr>
              <a:spLocks noChangeShapeType="1"/>
            </p:cNvSpPr>
            <p:nvPr/>
          </p:nvSpPr>
          <p:spPr bwMode="auto">
            <a:xfrm>
              <a:off x="1862009" y="3979246"/>
              <a:ext cx="68612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81" name="Line 9"/>
            <p:cNvSpPr>
              <a:spLocks noChangeShapeType="1"/>
            </p:cNvSpPr>
            <p:nvPr/>
          </p:nvSpPr>
          <p:spPr bwMode="auto">
            <a:xfrm>
              <a:off x="3577317" y="2545780"/>
              <a:ext cx="0" cy="18550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82" name="Line 10"/>
            <p:cNvSpPr>
              <a:spLocks noChangeShapeType="1"/>
            </p:cNvSpPr>
            <p:nvPr/>
          </p:nvSpPr>
          <p:spPr bwMode="auto">
            <a:xfrm>
              <a:off x="4863799" y="2714423"/>
              <a:ext cx="0" cy="1686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83" name="Line 11"/>
            <p:cNvSpPr>
              <a:spLocks noChangeShapeType="1"/>
            </p:cNvSpPr>
            <p:nvPr/>
          </p:nvSpPr>
          <p:spPr bwMode="auto">
            <a:xfrm>
              <a:off x="2290836" y="2545780"/>
              <a:ext cx="0" cy="18550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84" name="Rectangle 12"/>
            <p:cNvSpPr>
              <a:spLocks noChangeArrowheads="1"/>
            </p:cNvSpPr>
            <p:nvPr/>
          </p:nvSpPr>
          <p:spPr bwMode="auto">
            <a:xfrm>
              <a:off x="2488247" y="2241687"/>
              <a:ext cx="835934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 Tag</a:t>
              </a:r>
            </a:p>
          </p:txBody>
        </p:sp>
        <p:sp>
          <p:nvSpPr>
            <p:cNvPr id="1436685" name="Rectangle 13"/>
            <p:cNvSpPr>
              <a:spLocks noChangeArrowheads="1"/>
            </p:cNvSpPr>
            <p:nvPr/>
          </p:nvSpPr>
          <p:spPr bwMode="auto">
            <a:xfrm>
              <a:off x="5163084" y="2250800"/>
              <a:ext cx="1726755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Data Block</a:t>
              </a:r>
            </a:p>
          </p:txBody>
        </p:sp>
        <p:sp>
          <p:nvSpPr>
            <p:cNvPr id="1436686" name="Rectangle 14"/>
            <p:cNvSpPr>
              <a:spLocks noChangeArrowheads="1"/>
            </p:cNvSpPr>
            <p:nvPr/>
          </p:nvSpPr>
          <p:spPr bwMode="auto">
            <a:xfrm>
              <a:off x="1730489" y="2277061"/>
              <a:ext cx="553037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 V</a:t>
              </a:r>
            </a:p>
          </p:txBody>
        </p:sp>
        <p:sp>
          <p:nvSpPr>
            <p:cNvPr id="1436687" name="Line 15"/>
            <p:cNvSpPr>
              <a:spLocks noChangeShapeType="1"/>
            </p:cNvSpPr>
            <p:nvPr/>
          </p:nvSpPr>
          <p:spPr bwMode="auto">
            <a:xfrm>
              <a:off x="6150280" y="2714423"/>
              <a:ext cx="0" cy="1686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88" name="Line 16"/>
            <p:cNvSpPr>
              <a:spLocks noChangeShapeType="1"/>
            </p:cNvSpPr>
            <p:nvPr/>
          </p:nvSpPr>
          <p:spPr bwMode="auto">
            <a:xfrm>
              <a:off x="7436761" y="2714423"/>
              <a:ext cx="0" cy="1686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89" name="Rectangle 17"/>
            <p:cNvSpPr>
              <a:spLocks noChangeArrowheads="1"/>
            </p:cNvSpPr>
            <p:nvPr/>
          </p:nvSpPr>
          <p:spPr bwMode="auto">
            <a:xfrm>
              <a:off x="915016" y="1126367"/>
              <a:ext cx="7129251" cy="562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2" name="Group 18"/>
            <p:cNvGrpSpPr>
              <a:grpSpLocks/>
            </p:cNvGrpSpPr>
            <p:nvPr/>
          </p:nvGrpSpPr>
          <p:grpSpPr bwMode="auto">
            <a:xfrm>
              <a:off x="1966984" y="5676219"/>
              <a:ext cx="457862" cy="523496"/>
              <a:chOff x="1151" y="3414"/>
              <a:chExt cx="205" cy="298"/>
            </a:xfrm>
          </p:grpSpPr>
          <p:sp>
            <p:nvSpPr>
              <p:cNvPr id="1436691" name="Line 19"/>
              <p:cNvSpPr>
                <a:spLocks noChangeShapeType="1"/>
              </p:cNvSpPr>
              <p:nvPr/>
            </p:nvSpPr>
            <p:spPr bwMode="auto">
              <a:xfrm>
                <a:off x="1354" y="3414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6692" name="Line 20"/>
              <p:cNvSpPr>
                <a:spLocks noChangeShapeType="1"/>
              </p:cNvSpPr>
              <p:nvPr/>
            </p:nvSpPr>
            <p:spPr bwMode="auto">
              <a:xfrm>
                <a:off x="1152" y="3414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6693" name="Line 21"/>
              <p:cNvSpPr>
                <a:spLocks noChangeShapeType="1"/>
              </p:cNvSpPr>
              <p:nvPr/>
            </p:nvSpPr>
            <p:spPr bwMode="auto">
              <a:xfrm flipH="1">
                <a:off x="1153" y="3416"/>
                <a:ext cx="20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6694" name="Arc 22"/>
              <p:cNvSpPr>
                <a:spLocks/>
              </p:cNvSpPr>
              <p:nvPr/>
            </p:nvSpPr>
            <p:spPr bwMode="auto">
              <a:xfrm>
                <a:off x="1249" y="3617"/>
                <a:ext cx="107" cy="94"/>
              </a:xfrm>
              <a:custGeom>
                <a:avLst/>
                <a:gdLst>
                  <a:gd name="G0" fmla="+- 205 0 0"/>
                  <a:gd name="G1" fmla="+- 0 0 0"/>
                  <a:gd name="G2" fmla="+- 21600 0 0"/>
                  <a:gd name="T0" fmla="*/ 21805 w 21805"/>
                  <a:gd name="T1" fmla="*/ 0 h 21600"/>
                  <a:gd name="T2" fmla="*/ 0 w 21805"/>
                  <a:gd name="T3" fmla="*/ 21599 h 21600"/>
                  <a:gd name="T4" fmla="*/ 205 w 2180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05" h="21600" fill="none" extrusionOk="0">
                    <a:moveTo>
                      <a:pt x="21805" y="0"/>
                    </a:moveTo>
                    <a:cubicBezTo>
                      <a:pt x="21805" y="11929"/>
                      <a:pt x="12134" y="21600"/>
                      <a:pt x="205" y="21600"/>
                    </a:cubicBezTo>
                    <a:cubicBezTo>
                      <a:pt x="136" y="21600"/>
                      <a:pt x="68" y="21599"/>
                      <a:pt x="-1" y="21599"/>
                    </a:cubicBezTo>
                  </a:path>
                  <a:path w="21805" h="21600" stroke="0" extrusionOk="0">
                    <a:moveTo>
                      <a:pt x="21805" y="0"/>
                    </a:moveTo>
                    <a:cubicBezTo>
                      <a:pt x="21805" y="11929"/>
                      <a:pt x="12134" y="21600"/>
                      <a:pt x="205" y="21600"/>
                    </a:cubicBezTo>
                    <a:cubicBezTo>
                      <a:pt x="136" y="21600"/>
                      <a:pt x="68" y="21599"/>
                      <a:pt x="-1" y="21599"/>
                    </a:cubicBezTo>
                    <a:lnTo>
                      <a:pt x="205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6695" name="Arc 23"/>
              <p:cNvSpPr>
                <a:spLocks/>
              </p:cNvSpPr>
              <p:nvPr/>
            </p:nvSpPr>
            <p:spPr bwMode="auto">
              <a:xfrm>
                <a:off x="1151" y="3618"/>
                <a:ext cx="106" cy="9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395 w 21600"/>
                  <a:gd name="T1" fmla="*/ 21599 h 21599"/>
                  <a:gd name="T2" fmla="*/ 0 w 21600"/>
                  <a:gd name="T3" fmla="*/ 0 h 21599"/>
                  <a:gd name="T4" fmla="*/ 21600 w 21600"/>
                  <a:gd name="T5" fmla="*/ 0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21394" y="21599"/>
                    </a:moveTo>
                    <a:cubicBezTo>
                      <a:pt x="9546" y="21486"/>
                      <a:pt x="0" y="11849"/>
                      <a:pt x="0" y="0"/>
                    </a:cubicBezTo>
                  </a:path>
                  <a:path w="21600" h="21599" stroke="0" extrusionOk="0">
                    <a:moveTo>
                      <a:pt x="21394" y="21599"/>
                    </a:moveTo>
                    <a:cubicBezTo>
                      <a:pt x="9546" y="21486"/>
                      <a:pt x="0" y="1184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36696" name="AutoShape 24"/>
            <p:cNvSpPr>
              <a:spLocks noChangeArrowheads="1"/>
            </p:cNvSpPr>
            <p:nvPr/>
          </p:nvSpPr>
          <p:spPr bwMode="auto">
            <a:xfrm rot="10800000" flipH="1" flipV="1">
              <a:off x="5417700" y="5850132"/>
              <a:ext cx="1572366" cy="307422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97" name="Oval 25"/>
            <p:cNvSpPr>
              <a:spLocks noChangeArrowheads="1"/>
            </p:cNvSpPr>
            <p:nvPr/>
          </p:nvSpPr>
          <p:spPr bwMode="auto">
            <a:xfrm>
              <a:off x="2453880" y="4836516"/>
              <a:ext cx="714712" cy="56214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98" name="Rectangle 26"/>
            <p:cNvSpPr>
              <a:spLocks noChangeArrowheads="1"/>
            </p:cNvSpPr>
            <p:nvPr/>
          </p:nvSpPr>
          <p:spPr bwMode="auto">
            <a:xfrm>
              <a:off x="2500783" y="4833203"/>
              <a:ext cx="44723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=</a:t>
              </a:r>
            </a:p>
          </p:txBody>
        </p:sp>
        <p:sp>
          <p:nvSpPr>
            <p:cNvPr id="1436699" name="Rectangle 27"/>
            <p:cNvSpPr>
              <a:spLocks noChangeArrowheads="1"/>
            </p:cNvSpPr>
            <p:nvPr/>
          </p:nvSpPr>
          <p:spPr bwMode="auto">
            <a:xfrm>
              <a:off x="6011777" y="1119340"/>
              <a:ext cx="1934247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dirty="0" smtClean="0"/>
                <a:t>Block Offset</a:t>
              </a:r>
              <a:endParaRPr lang="en-US" sz="2800" dirty="0"/>
            </a:p>
          </p:txBody>
        </p:sp>
        <p:sp>
          <p:nvSpPr>
            <p:cNvPr id="1436700" name="Line 28"/>
            <p:cNvSpPr>
              <a:spLocks noChangeShapeType="1"/>
            </p:cNvSpPr>
            <p:nvPr/>
          </p:nvSpPr>
          <p:spPr bwMode="auto">
            <a:xfrm>
              <a:off x="5935867" y="1112313"/>
              <a:ext cx="0" cy="5902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01" name="Line 29"/>
            <p:cNvSpPr>
              <a:spLocks noChangeShapeType="1"/>
            </p:cNvSpPr>
            <p:nvPr/>
          </p:nvSpPr>
          <p:spPr bwMode="auto">
            <a:xfrm>
              <a:off x="2934077" y="1112313"/>
              <a:ext cx="0" cy="5902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02" name="Rectangle 30"/>
            <p:cNvSpPr>
              <a:spLocks noChangeArrowheads="1"/>
            </p:cNvSpPr>
            <p:nvPr/>
          </p:nvSpPr>
          <p:spPr bwMode="auto">
            <a:xfrm>
              <a:off x="1303640" y="1159744"/>
              <a:ext cx="835934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 Tag</a:t>
              </a:r>
            </a:p>
          </p:txBody>
        </p:sp>
        <p:sp>
          <p:nvSpPr>
            <p:cNvPr id="1436703" name="Rectangle 31"/>
            <p:cNvSpPr>
              <a:spLocks noChangeArrowheads="1"/>
            </p:cNvSpPr>
            <p:nvPr/>
          </p:nvSpPr>
          <p:spPr bwMode="auto">
            <a:xfrm>
              <a:off x="3697925" y="1159744"/>
              <a:ext cx="98200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dirty="0"/>
                <a:t>Index</a:t>
              </a:r>
            </a:p>
          </p:txBody>
        </p:sp>
        <p:sp>
          <p:nvSpPr>
            <p:cNvPr id="1436704" name="Line 32"/>
            <p:cNvSpPr>
              <a:spLocks noChangeShapeType="1"/>
            </p:cNvSpPr>
            <p:nvPr/>
          </p:nvSpPr>
          <p:spPr bwMode="auto">
            <a:xfrm>
              <a:off x="2076422" y="3810603"/>
              <a:ext cx="0" cy="11805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05" name="Line 33"/>
            <p:cNvSpPr>
              <a:spLocks noChangeShapeType="1"/>
            </p:cNvSpPr>
            <p:nvPr/>
          </p:nvSpPr>
          <p:spPr bwMode="auto">
            <a:xfrm>
              <a:off x="2826870" y="3810603"/>
              <a:ext cx="0" cy="10118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06" name="Line 34"/>
            <p:cNvSpPr>
              <a:spLocks noChangeShapeType="1"/>
            </p:cNvSpPr>
            <p:nvPr/>
          </p:nvSpPr>
          <p:spPr bwMode="auto">
            <a:xfrm>
              <a:off x="2183629" y="6171607"/>
              <a:ext cx="0" cy="1686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07" name="Line 35"/>
            <p:cNvSpPr>
              <a:spLocks noChangeShapeType="1"/>
            </p:cNvSpPr>
            <p:nvPr/>
          </p:nvSpPr>
          <p:spPr bwMode="auto">
            <a:xfrm flipH="1">
              <a:off x="1433182" y="6340250"/>
              <a:ext cx="7504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08" name="Line 36"/>
            <p:cNvSpPr>
              <a:spLocks noChangeShapeType="1"/>
            </p:cNvSpPr>
            <p:nvPr/>
          </p:nvSpPr>
          <p:spPr bwMode="auto">
            <a:xfrm flipH="1">
              <a:off x="2290836" y="5497035"/>
              <a:ext cx="536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09" name="Line 37"/>
            <p:cNvSpPr>
              <a:spLocks noChangeShapeType="1"/>
            </p:cNvSpPr>
            <p:nvPr/>
          </p:nvSpPr>
          <p:spPr bwMode="auto">
            <a:xfrm>
              <a:off x="2290836" y="5497035"/>
              <a:ext cx="0" cy="1686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0" name="Line 38"/>
            <p:cNvSpPr>
              <a:spLocks noChangeShapeType="1"/>
            </p:cNvSpPr>
            <p:nvPr/>
          </p:nvSpPr>
          <p:spPr bwMode="auto">
            <a:xfrm>
              <a:off x="4236193" y="3810603"/>
              <a:ext cx="0" cy="15177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1" name="Line 39"/>
            <p:cNvSpPr>
              <a:spLocks noChangeShapeType="1"/>
            </p:cNvSpPr>
            <p:nvPr/>
          </p:nvSpPr>
          <p:spPr bwMode="auto">
            <a:xfrm flipH="1">
              <a:off x="4220558" y="5328391"/>
              <a:ext cx="12864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2" name="Line 40"/>
            <p:cNvSpPr>
              <a:spLocks noChangeShapeType="1"/>
            </p:cNvSpPr>
            <p:nvPr/>
          </p:nvSpPr>
          <p:spPr bwMode="auto">
            <a:xfrm>
              <a:off x="5507039" y="5328391"/>
              <a:ext cx="0" cy="5059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3" name="Line 41"/>
            <p:cNvSpPr>
              <a:spLocks noChangeShapeType="1"/>
            </p:cNvSpPr>
            <p:nvPr/>
          </p:nvSpPr>
          <p:spPr bwMode="auto">
            <a:xfrm>
              <a:off x="5484705" y="3810603"/>
              <a:ext cx="0" cy="1264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4" name="Line 42"/>
            <p:cNvSpPr>
              <a:spLocks noChangeShapeType="1"/>
            </p:cNvSpPr>
            <p:nvPr/>
          </p:nvSpPr>
          <p:spPr bwMode="auto">
            <a:xfrm flipH="1">
              <a:off x="5507039" y="5075427"/>
              <a:ext cx="4288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5" name="Line 43"/>
            <p:cNvSpPr>
              <a:spLocks noChangeShapeType="1"/>
            </p:cNvSpPr>
            <p:nvPr/>
          </p:nvSpPr>
          <p:spPr bwMode="auto">
            <a:xfrm>
              <a:off x="5935867" y="5075427"/>
              <a:ext cx="0" cy="7588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6" name="Line 44"/>
            <p:cNvSpPr>
              <a:spLocks noChangeShapeType="1"/>
            </p:cNvSpPr>
            <p:nvPr/>
          </p:nvSpPr>
          <p:spPr bwMode="auto">
            <a:xfrm>
              <a:off x="6471900" y="5075427"/>
              <a:ext cx="0" cy="7588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7" name="Line 45"/>
            <p:cNvSpPr>
              <a:spLocks noChangeShapeType="1"/>
            </p:cNvSpPr>
            <p:nvPr/>
          </p:nvSpPr>
          <p:spPr bwMode="auto">
            <a:xfrm>
              <a:off x="6900728" y="5328391"/>
              <a:ext cx="0" cy="5059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8" name="Line 46"/>
            <p:cNvSpPr>
              <a:spLocks noChangeShapeType="1"/>
            </p:cNvSpPr>
            <p:nvPr/>
          </p:nvSpPr>
          <p:spPr bwMode="auto">
            <a:xfrm flipH="1">
              <a:off x="6471900" y="5075427"/>
              <a:ext cx="4288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9" name="Line 47"/>
            <p:cNvSpPr>
              <a:spLocks noChangeShapeType="1"/>
            </p:cNvSpPr>
            <p:nvPr/>
          </p:nvSpPr>
          <p:spPr bwMode="auto">
            <a:xfrm flipH="1">
              <a:off x="6900728" y="5328391"/>
              <a:ext cx="1179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0" name="Line 48"/>
            <p:cNvSpPr>
              <a:spLocks noChangeShapeType="1"/>
            </p:cNvSpPr>
            <p:nvPr/>
          </p:nvSpPr>
          <p:spPr bwMode="auto">
            <a:xfrm>
              <a:off x="6934230" y="3810603"/>
              <a:ext cx="0" cy="1264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1" name="Line 49"/>
            <p:cNvSpPr>
              <a:spLocks noChangeShapeType="1"/>
            </p:cNvSpPr>
            <p:nvPr/>
          </p:nvSpPr>
          <p:spPr bwMode="auto">
            <a:xfrm>
              <a:off x="8088936" y="3810603"/>
              <a:ext cx="0" cy="15177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2" name="Line 50"/>
            <p:cNvSpPr>
              <a:spLocks noChangeShapeType="1"/>
            </p:cNvSpPr>
            <p:nvPr/>
          </p:nvSpPr>
          <p:spPr bwMode="auto">
            <a:xfrm>
              <a:off x="6257487" y="6171607"/>
              <a:ext cx="0" cy="252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3" name="Line 51"/>
            <p:cNvSpPr>
              <a:spLocks noChangeShapeType="1"/>
            </p:cNvSpPr>
            <p:nvPr/>
          </p:nvSpPr>
          <p:spPr bwMode="auto">
            <a:xfrm flipH="1">
              <a:off x="6257487" y="6424572"/>
              <a:ext cx="1393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4" name="Line 52"/>
            <p:cNvSpPr>
              <a:spLocks noChangeShapeType="1"/>
            </p:cNvSpPr>
            <p:nvPr/>
          </p:nvSpPr>
          <p:spPr bwMode="auto">
            <a:xfrm>
              <a:off x="4434972" y="1702564"/>
              <a:ext cx="0" cy="337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5" name="Line 53"/>
            <p:cNvSpPr>
              <a:spLocks noChangeShapeType="1"/>
            </p:cNvSpPr>
            <p:nvPr/>
          </p:nvSpPr>
          <p:spPr bwMode="auto">
            <a:xfrm flipH="1">
              <a:off x="1540389" y="2039850"/>
              <a:ext cx="28945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6" name="Line 54"/>
            <p:cNvSpPr>
              <a:spLocks noChangeShapeType="1"/>
            </p:cNvSpPr>
            <p:nvPr/>
          </p:nvSpPr>
          <p:spPr bwMode="auto">
            <a:xfrm>
              <a:off x="1862009" y="1702564"/>
              <a:ext cx="0" cy="1686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7" name="Line 55"/>
            <p:cNvSpPr>
              <a:spLocks noChangeShapeType="1"/>
            </p:cNvSpPr>
            <p:nvPr/>
          </p:nvSpPr>
          <p:spPr bwMode="auto">
            <a:xfrm>
              <a:off x="1540389" y="2039850"/>
              <a:ext cx="0" cy="1686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8" name="Line 56"/>
            <p:cNvSpPr>
              <a:spLocks noChangeShapeType="1"/>
            </p:cNvSpPr>
            <p:nvPr/>
          </p:nvSpPr>
          <p:spPr bwMode="auto">
            <a:xfrm flipH="1">
              <a:off x="1540389" y="3726282"/>
              <a:ext cx="3216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9" name="Line 57"/>
            <p:cNvSpPr>
              <a:spLocks noChangeShapeType="1"/>
            </p:cNvSpPr>
            <p:nvPr/>
          </p:nvSpPr>
          <p:spPr bwMode="auto">
            <a:xfrm flipH="1">
              <a:off x="897148" y="1871207"/>
              <a:ext cx="9648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0" name="Line 58"/>
            <p:cNvSpPr>
              <a:spLocks noChangeShapeType="1"/>
            </p:cNvSpPr>
            <p:nvPr/>
          </p:nvSpPr>
          <p:spPr bwMode="auto">
            <a:xfrm>
              <a:off x="897148" y="1871207"/>
              <a:ext cx="0" cy="3204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1" name="Line 59"/>
            <p:cNvSpPr>
              <a:spLocks noChangeShapeType="1"/>
            </p:cNvSpPr>
            <p:nvPr/>
          </p:nvSpPr>
          <p:spPr bwMode="auto">
            <a:xfrm flipH="1">
              <a:off x="897148" y="5075427"/>
              <a:ext cx="10720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2" name="Line 60"/>
            <p:cNvSpPr>
              <a:spLocks noChangeShapeType="1"/>
            </p:cNvSpPr>
            <p:nvPr/>
          </p:nvSpPr>
          <p:spPr bwMode="auto">
            <a:xfrm flipH="1">
              <a:off x="1862009" y="5075427"/>
              <a:ext cx="536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3" name="Oval 61"/>
            <p:cNvSpPr>
              <a:spLocks noChangeArrowheads="1"/>
            </p:cNvSpPr>
            <p:nvPr/>
          </p:nvSpPr>
          <p:spPr bwMode="auto">
            <a:xfrm>
              <a:off x="2033987" y="3740335"/>
              <a:ext cx="89339" cy="702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4" name="Oval 62"/>
            <p:cNvSpPr>
              <a:spLocks noChangeArrowheads="1"/>
            </p:cNvSpPr>
            <p:nvPr/>
          </p:nvSpPr>
          <p:spPr bwMode="auto">
            <a:xfrm>
              <a:off x="2777734" y="3740335"/>
              <a:ext cx="89339" cy="702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5" name="Oval 63"/>
            <p:cNvSpPr>
              <a:spLocks noChangeArrowheads="1"/>
            </p:cNvSpPr>
            <p:nvPr/>
          </p:nvSpPr>
          <p:spPr bwMode="auto">
            <a:xfrm>
              <a:off x="4191524" y="3740335"/>
              <a:ext cx="89339" cy="702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6" name="Oval 64"/>
            <p:cNvSpPr>
              <a:spLocks noChangeArrowheads="1"/>
            </p:cNvSpPr>
            <p:nvPr/>
          </p:nvSpPr>
          <p:spPr bwMode="auto">
            <a:xfrm>
              <a:off x="5440035" y="3740335"/>
              <a:ext cx="89339" cy="702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7" name="Oval 65"/>
            <p:cNvSpPr>
              <a:spLocks noChangeArrowheads="1"/>
            </p:cNvSpPr>
            <p:nvPr/>
          </p:nvSpPr>
          <p:spPr bwMode="auto">
            <a:xfrm>
              <a:off x="6889561" y="3740335"/>
              <a:ext cx="89339" cy="702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8" name="Oval 66"/>
            <p:cNvSpPr>
              <a:spLocks noChangeArrowheads="1"/>
            </p:cNvSpPr>
            <p:nvPr/>
          </p:nvSpPr>
          <p:spPr bwMode="auto">
            <a:xfrm>
              <a:off x="8044267" y="3740335"/>
              <a:ext cx="89339" cy="702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9" name="Line 67"/>
            <p:cNvSpPr>
              <a:spLocks noChangeShapeType="1"/>
            </p:cNvSpPr>
            <p:nvPr/>
          </p:nvSpPr>
          <p:spPr bwMode="auto">
            <a:xfrm>
              <a:off x="2076422" y="5159748"/>
              <a:ext cx="0" cy="5059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0" name="Line 68"/>
            <p:cNvSpPr>
              <a:spLocks noChangeShapeType="1"/>
            </p:cNvSpPr>
            <p:nvPr/>
          </p:nvSpPr>
          <p:spPr bwMode="auto">
            <a:xfrm>
              <a:off x="6471900" y="1702564"/>
              <a:ext cx="0" cy="337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1" name="Line 69"/>
            <p:cNvSpPr>
              <a:spLocks noChangeShapeType="1"/>
            </p:cNvSpPr>
            <p:nvPr/>
          </p:nvSpPr>
          <p:spPr bwMode="auto">
            <a:xfrm flipH="1">
              <a:off x="6471900" y="2039850"/>
              <a:ext cx="36450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2" name="Line 70"/>
            <p:cNvSpPr>
              <a:spLocks noChangeShapeType="1"/>
            </p:cNvSpPr>
            <p:nvPr/>
          </p:nvSpPr>
          <p:spPr bwMode="auto">
            <a:xfrm>
              <a:off x="10116931" y="2039850"/>
              <a:ext cx="0" cy="3963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3" name="Line 71"/>
            <p:cNvSpPr>
              <a:spLocks noChangeShapeType="1"/>
            </p:cNvSpPr>
            <p:nvPr/>
          </p:nvSpPr>
          <p:spPr bwMode="auto">
            <a:xfrm flipH="1">
              <a:off x="6793521" y="6002964"/>
              <a:ext cx="33234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4" name="Line 72"/>
            <p:cNvSpPr>
              <a:spLocks noChangeShapeType="1"/>
            </p:cNvSpPr>
            <p:nvPr/>
          </p:nvSpPr>
          <p:spPr bwMode="auto">
            <a:xfrm flipH="1">
              <a:off x="1004355" y="1786886"/>
              <a:ext cx="214414" cy="1686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5" name="Line 73"/>
            <p:cNvSpPr>
              <a:spLocks noChangeShapeType="1"/>
            </p:cNvSpPr>
            <p:nvPr/>
          </p:nvSpPr>
          <p:spPr bwMode="auto">
            <a:xfrm flipH="1">
              <a:off x="3898938" y="1955529"/>
              <a:ext cx="214414" cy="1686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6" name="Line 74"/>
            <p:cNvSpPr>
              <a:spLocks noChangeShapeType="1"/>
            </p:cNvSpPr>
            <p:nvPr/>
          </p:nvSpPr>
          <p:spPr bwMode="auto">
            <a:xfrm flipH="1">
              <a:off x="7436761" y="1955529"/>
              <a:ext cx="214414" cy="1686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7" name="Line 75"/>
            <p:cNvSpPr>
              <a:spLocks noChangeShapeType="1"/>
            </p:cNvSpPr>
            <p:nvPr/>
          </p:nvSpPr>
          <p:spPr bwMode="auto">
            <a:xfrm flipH="1">
              <a:off x="2719663" y="4485176"/>
              <a:ext cx="214414" cy="1686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8" name="Rectangle 76"/>
            <p:cNvSpPr>
              <a:spLocks noChangeArrowheads="1"/>
            </p:cNvSpPr>
            <p:nvPr/>
          </p:nvSpPr>
          <p:spPr bwMode="auto">
            <a:xfrm>
              <a:off x="874813" y="1904585"/>
              <a:ext cx="387927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/>
                <a:t> t</a:t>
              </a:r>
            </a:p>
          </p:txBody>
        </p:sp>
        <p:sp>
          <p:nvSpPr>
            <p:cNvPr id="1436749" name="Rectangle 77"/>
            <p:cNvSpPr>
              <a:spLocks noChangeArrowheads="1"/>
            </p:cNvSpPr>
            <p:nvPr/>
          </p:nvSpPr>
          <p:spPr bwMode="auto">
            <a:xfrm>
              <a:off x="3769396" y="2073228"/>
              <a:ext cx="408766" cy="536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</a:t>
              </a:r>
              <a:r>
                <a:rPr lang="en-US" sz="2800" dirty="0" smtClean="0"/>
                <a:t>s</a:t>
              </a:r>
              <a:endParaRPr lang="en-US" sz="2800" dirty="0"/>
            </a:p>
          </p:txBody>
        </p:sp>
        <p:sp>
          <p:nvSpPr>
            <p:cNvPr id="1436750" name="Rectangle 78"/>
            <p:cNvSpPr>
              <a:spLocks noChangeArrowheads="1"/>
            </p:cNvSpPr>
            <p:nvPr/>
          </p:nvSpPr>
          <p:spPr bwMode="auto">
            <a:xfrm>
              <a:off x="7307221" y="2073228"/>
              <a:ext cx="456856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/>
                <a:t> b</a:t>
              </a:r>
            </a:p>
          </p:txBody>
        </p:sp>
        <p:sp>
          <p:nvSpPr>
            <p:cNvPr id="1436751" name="Rectangle 79"/>
            <p:cNvSpPr>
              <a:spLocks noChangeArrowheads="1"/>
            </p:cNvSpPr>
            <p:nvPr/>
          </p:nvSpPr>
          <p:spPr bwMode="auto">
            <a:xfrm>
              <a:off x="2844626" y="4311372"/>
              <a:ext cx="387927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t</a:t>
              </a:r>
            </a:p>
          </p:txBody>
        </p:sp>
        <p:sp>
          <p:nvSpPr>
            <p:cNvPr id="1436752" name="Rectangle 80"/>
            <p:cNvSpPr>
              <a:spLocks noChangeArrowheads="1"/>
            </p:cNvSpPr>
            <p:nvPr/>
          </p:nvSpPr>
          <p:spPr bwMode="auto">
            <a:xfrm>
              <a:off x="677290" y="6004282"/>
              <a:ext cx="674865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/>
                <a:t>HIT</a:t>
              </a:r>
            </a:p>
          </p:txBody>
        </p:sp>
        <p:sp>
          <p:nvSpPr>
            <p:cNvPr id="1436753" name="Rectangle 81"/>
            <p:cNvSpPr>
              <a:spLocks noChangeArrowheads="1"/>
            </p:cNvSpPr>
            <p:nvPr/>
          </p:nvSpPr>
          <p:spPr bwMode="auto">
            <a:xfrm>
              <a:off x="7618870" y="6131151"/>
              <a:ext cx="2874505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/>
                <a:t>Data Word or Byte</a:t>
              </a:r>
            </a:p>
          </p:txBody>
        </p:sp>
        <p:sp>
          <p:nvSpPr>
            <p:cNvPr id="1436754" name="Line 82"/>
            <p:cNvSpPr>
              <a:spLocks noChangeShapeType="1"/>
            </p:cNvSpPr>
            <p:nvPr/>
          </p:nvSpPr>
          <p:spPr bwMode="auto">
            <a:xfrm>
              <a:off x="8937656" y="2714423"/>
              <a:ext cx="0" cy="1686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55" name="Rectangle 83"/>
            <p:cNvSpPr>
              <a:spLocks noChangeArrowheads="1"/>
            </p:cNvSpPr>
            <p:nvPr/>
          </p:nvSpPr>
          <p:spPr bwMode="auto">
            <a:xfrm>
              <a:off x="8924303" y="3066657"/>
              <a:ext cx="857607" cy="977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 </a:t>
              </a:r>
              <a:r>
                <a:rPr lang="en-US" sz="2800" dirty="0" smtClean="0"/>
                <a:t>2</a:t>
              </a:r>
              <a:r>
                <a:rPr lang="en-US" sz="2800" baseline="30000" dirty="0" smtClean="0"/>
                <a:t>s</a:t>
              </a:r>
              <a:endParaRPr lang="en-US" sz="2800" baseline="30000" dirty="0"/>
            </a:p>
            <a:p>
              <a:pPr algn="l">
                <a:spcBef>
                  <a:spcPct val="0"/>
                </a:spcBef>
              </a:pPr>
              <a:r>
                <a:rPr lang="en-US" sz="2800" dirty="0"/>
                <a:t>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705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995" y="161888"/>
            <a:ext cx="10515600" cy="1325563"/>
          </a:xfrm>
        </p:spPr>
        <p:txBody>
          <a:bodyPr/>
          <a:lstStyle/>
          <a:p>
            <a:r>
              <a:rPr lang="en-US" dirty="0" smtClean="0"/>
              <a:t>2-Way Set-Associative Cache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9121775" y="6527800"/>
            <a:ext cx="27432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74650" y="1189138"/>
            <a:ext cx="11139070" cy="5332263"/>
            <a:chOff x="374650" y="1189138"/>
            <a:chExt cx="7307909" cy="5332263"/>
          </a:xfrm>
        </p:grpSpPr>
        <p:sp>
          <p:nvSpPr>
            <p:cNvPr id="1440771" name="Line 3"/>
            <p:cNvSpPr>
              <a:spLocks noChangeShapeType="1"/>
            </p:cNvSpPr>
            <p:nvPr/>
          </p:nvSpPr>
          <p:spPr bwMode="auto">
            <a:xfrm>
              <a:off x="5724525" y="4748176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72" name="Line 4"/>
            <p:cNvSpPr>
              <a:spLocks noChangeShapeType="1"/>
            </p:cNvSpPr>
            <p:nvPr/>
          </p:nvSpPr>
          <p:spPr bwMode="auto">
            <a:xfrm>
              <a:off x="5724525" y="4976776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73" name="Line 5"/>
            <p:cNvSpPr>
              <a:spLocks noChangeShapeType="1"/>
            </p:cNvSpPr>
            <p:nvPr/>
          </p:nvSpPr>
          <p:spPr bwMode="auto">
            <a:xfrm>
              <a:off x="5724525" y="5205376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74" name="Line 6"/>
            <p:cNvSpPr>
              <a:spLocks noChangeShapeType="1"/>
            </p:cNvSpPr>
            <p:nvPr/>
          </p:nvSpPr>
          <p:spPr bwMode="auto">
            <a:xfrm>
              <a:off x="5724525" y="5433976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75" name="Line 7"/>
            <p:cNvSpPr>
              <a:spLocks noChangeShapeType="1"/>
            </p:cNvSpPr>
            <p:nvPr/>
          </p:nvSpPr>
          <p:spPr bwMode="auto">
            <a:xfrm>
              <a:off x="1685925" y="5129176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76" name="Line 8"/>
            <p:cNvSpPr>
              <a:spLocks noChangeShapeType="1"/>
            </p:cNvSpPr>
            <p:nvPr/>
          </p:nvSpPr>
          <p:spPr bwMode="auto">
            <a:xfrm flipH="1">
              <a:off x="6334125" y="5052976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77" name="Rectangle 9" descr="Large confetti"/>
            <p:cNvSpPr>
              <a:spLocks noChangeArrowheads="1"/>
            </p:cNvSpPr>
            <p:nvPr/>
          </p:nvSpPr>
          <p:spPr bwMode="auto">
            <a:xfrm>
              <a:off x="1006475" y="3382926"/>
              <a:ext cx="2349500" cy="2921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78" name="Rectangle 10"/>
            <p:cNvSpPr>
              <a:spLocks noChangeArrowheads="1"/>
            </p:cNvSpPr>
            <p:nvPr/>
          </p:nvSpPr>
          <p:spPr bwMode="auto">
            <a:xfrm>
              <a:off x="1012825" y="2779676"/>
              <a:ext cx="2336800" cy="1193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79" name="Line 11"/>
            <p:cNvSpPr>
              <a:spLocks noChangeShapeType="1"/>
            </p:cNvSpPr>
            <p:nvPr/>
          </p:nvSpPr>
          <p:spPr bwMode="auto">
            <a:xfrm>
              <a:off x="1000125" y="3071776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80" name="Line 12"/>
            <p:cNvSpPr>
              <a:spLocks noChangeShapeType="1"/>
            </p:cNvSpPr>
            <p:nvPr/>
          </p:nvSpPr>
          <p:spPr bwMode="auto">
            <a:xfrm>
              <a:off x="1000125" y="3376576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81" name="Line 13"/>
            <p:cNvSpPr>
              <a:spLocks noChangeShapeType="1"/>
            </p:cNvSpPr>
            <p:nvPr/>
          </p:nvSpPr>
          <p:spPr bwMode="auto">
            <a:xfrm>
              <a:off x="1000125" y="3681376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82" name="Line 14"/>
            <p:cNvSpPr>
              <a:spLocks noChangeShapeType="1"/>
            </p:cNvSpPr>
            <p:nvPr/>
          </p:nvSpPr>
          <p:spPr bwMode="auto">
            <a:xfrm>
              <a:off x="1990725" y="2614576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83" name="Line 15"/>
            <p:cNvSpPr>
              <a:spLocks noChangeShapeType="1"/>
            </p:cNvSpPr>
            <p:nvPr/>
          </p:nvSpPr>
          <p:spPr bwMode="auto">
            <a:xfrm>
              <a:off x="1304925" y="2614576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84" name="Rectangle 16"/>
            <p:cNvSpPr>
              <a:spLocks noChangeArrowheads="1"/>
            </p:cNvSpPr>
            <p:nvPr/>
          </p:nvSpPr>
          <p:spPr bwMode="auto">
            <a:xfrm>
              <a:off x="1136650" y="2331215"/>
              <a:ext cx="69490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>
                  <a:latin typeface="Verdana" pitchFamily="3" charset="0"/>
                </a:rPr>
                <a:t>  Tag</a:t>
              </a:r>
            </a:p>
          </p:txBody>
        </p:sp>
        <p:sp>
          <p:nvSpPr>
            <p:cNvPr id="1440785" name="Rectangle 17"/>
            <p:cNvSpPr>
              <a:spLocks noChangeArrowheads="1"/>
            </p:cNvSpPr>
            <p:nvPr/>
          </p:nvSpPr>
          <p:spPr bwMode="auto">
            <a:xfrm>
              <a:off x="1974850" y="2331215"/>
              <a:ext cx="1395563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>
                  <a:latin typeface="Verdana" pitchFamily="3" charset="0"/>
                </a:rPr>
                <a:t>Data Block</a:t>
              </a:r>
            </a:p>
          </p:txBody>
        </p:sp>
        <p:sp>
          <p:nvSpPr>
            <p:cNvPr id="1440786" name="Rectangle 18"/>
            <p:cNvSpPr>
              <a:spLocks noChangeArrowheads="1"/>
            </p:cNvSpPr>
            <p:nvPr/>
          </p:nvSpPr>
          <p:spPr bwMode="auto">
            <a:xfrm>
              <a:off x="831850" y="2331215"/>
              <a:ext cx="449063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  V</a:t>
              </a:r>
            </a:p>
          </p:txBody>
        </p:sp>
        <p:sp>
          <p:nvSpPr>
            <p:cNvPr id="1440787" name="Rectangle 19"/>
            <p:cNvSpPr>
              <a:spLocks noChangeArrowheads="1"/>
            </p:cNvSpPr>
            <p:nvPr/>
          </p:nvSpPr>
          <p:spPr bwMode="auto">
            <a:xfrm>
              <a:off x="390525" y="1242976"/>
              <a:ext cx="4241800" cy="50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2" name="Group 20"/>
            <p:cNvGrpSpPr>
              <a:grpSpLocks/>
            </p:cNvGrpSpPr>
            <p:nvPr/>
          </p:nvGrpSpPr>
          <p:grpSpPr bwMode="auto">
            <a:xfrm>
              <a:off x="1836739" y="5364127"/>
              <a:ext cx="473075" cy="327025"/>
              <a:chOff x="1535" y="3412"/>
              <a:chExt cx="298" cy="206"/>
            </a:xfrm>
          </p:grpSpPr>
          <p:sp>
            <p:nvSpPr>
              <p:cNvPr id="1440789" name="Line 21"/>
              <p:cNvSpPr>
                <a:spLocks noChangeShapeType="1"/>
              </p:cNvSpPr>
              <p:nvPr/>
            </p:nvSpPr>
            <p:spPr bwMode="auto">
              <a:xfrm>
                <a:off x="1535" y="3413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790" name="Line 22"/>
              <p:cNvSpPr>
                <a:spLocks noChangeShapeType="1"/>
              </p:cNvSpPr>
              <p:nvPr/>
            </p:nvSpPr>
            <p:spPr bwMode="auto">
              <a:xfrm>
                <a:off x="1535" y="3615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791" name="Line 23"/>
              <p:cNvSpPr>
                <a:spLocks noChangeShapeType="1"/>
              </p:cNvSpPr>
              <p:nvPr/>
            </p:nvSpPr>
            <p:spPr bwMode="auto">
              <a:xfrm>
                <a:off x="1537" y="3412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792" name="Arc 24"/>
              <p:cNvSpPr>
                <a:spLocks/>
              </p:cNvSpPr>
              <p:nvPr/>
            </p:nvSpPr>
            <p:spPr bwMode="auto">
              <a:xfrm>
                <a:off x="1738" y="3413"/>
                <a:ext cx="94" cy="1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9"/>
                  <a:gd name="T1" fmla="*/ 0 h 21600"/>
                  <a:gd name="T2" fmla="*/ 21599 w 21599"/>
                  <a:gd name="T3" fmla="*/ 21395 h 21600"/>
                  <a:gd name="T4" fmla="*/ 0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</a:path>
                  <a:path w="21599" h="21600" stroke="0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793" name="Arc 25"/>
              <p:cNvSpPr>
                <a:spLocks/>
              </p:cNvSpPr>
              <p:nvPr/>
            </p:nvSpPr>
            <p:spPr bwMode="auto">
              <a:xfrm>
                <a:off x="1739" y="3511"/>
                <a:ext cx="94" cy="107"/>
              </a:xfrm>
              <a:custGeom>
                <a:avLst/>
                <a:gdLst>
                  <a:gd name="G0" fmla="+- 0 0 0"/>
                  <a:gd name="G1" fmla="+- 205 0 0"/>
                  <a:gd name="G2" fmla="+- 21600 0 0"/>
                  <a:gd name="T0" fmla="*/ 21599 w 21600"/>
                  <a:gd name="T1" fmla="*/ 0 h 21805"/>
                  <a:gd name="T2" fmla="*/ 0 w 21600"/>
                  <a:gd name="T3" fmla="*/ 21805 h 21805"/>
                  <a:gd name="T4" fmla="*/ 0 w 21600"/>
                  <a:gd name="T5" fmla="*/ 205 h 2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05" fill="none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</a:path>
                  <a:path w="21600" h="21805" stroke="0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  <a:lnTo>
                      <a:pt x="0" y="20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0794" name="Oval 26"/>
            <p:cNvSpPr>
              <a:spLocks noChangeArrowheads="1"/>
            </p:cNvSpPr>
            <p:nvPr/>
          </p:nvSpPr>
          <p:spPr bwMode="auto">
            <a:xfrm>
              <a:off x="1420813" y="4684676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5" name="Rectangle 27"/>
            <p:cNvSpPr>
              <a:spLocks noChangeArrowheads="1"/>
            </p:cNvSpPr>
            <p:nvPr/>
          </p:nvSpPr>
          <p:spPr bwMode="auto">
            <a:xfrm>
              <a:off x="1454150" y="4664039"/>
              <a:ext cx="39753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>
                  <a:latin typeface="Verdana" pitchFamily="3" charset="0"/>
                </a:rPr>
                <a:t> =</a:t>
              </a:r>
            </a:p>
          </p:txBody>
        </p:sp>
        <p:sp>
          <p:nvSpPr>
            <p:cNvPr id="1440796" name="Rectangle 28"/>
            <p:cNvSpPr>
              <a:spLocks noChangeArrowheads="1"/>
            </p:cNvSpPr>
            <p:nvPr/>
          </p:nvSpPr>
          <p:spPr bwMode="auto">
            <a:xfrm>
              <a:off x="3431714" y="1189138"/>
              <a:ext cx="1530811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dirty="0" smtClean="0"/>
                <a:t>Block Offset</a:t>
              </a:r>
              <a:endParaRPr lang="en-US" sz="2800" dirty="0"/>
            </a:p>
          </p:txBody>
        </p:sp>
        <p:sp>
          <p:nvSpPr>
            <p:cNvPr id="1440797" name="Line 29"/>
            <p:cNvSpPr>
              <a:spLocks noChangeShapeType="1"/>
            </p:cNvSpPr>
            <p:nvPr/>
          </p:nvSpPr>
          <p:spPr bwMode="auto">
            <a:xfrm>
              <a:off x="3420803" y="1242976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8" name="Line 30"/>
            <p:cNvSpPr>
              <a:spLocks noChangeShapeType="1"/>
            </p:cNvSpPr>
            <p:nvPr/>
          </p:nvSpPr>
          <p:spPr bwMode="auto">
            <a:xfrm>
              <a:off x="1762125" y="1242976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9" name="Rectangle 31"/>
            <p:cNvSpPr>
              <a:spLocks noChangeArrowheads="1"/>
            </p:cNvSpPr>
            <p:nvPr/>
          </p:nvSpPr>
          <p:spPr bwMode="auto">
            <a:xfrm>
              <a:off x="694672" y="1236591"/>
              <a:ext cx="548424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dirty="0"/>
                <a:t>  Tag</a:t>
              </a:r>
            </a:p>
          </p:txBody>
        </p:sp>
        <p:sp>
          <p:nvSpPr>
            <p:cNvPr id="1440800" name="Rectangle 32"/>
            <p:cNvSpPr>
              <a:spLocks noChangeArrowheads="1"/>
            </p:cNvSpPr>
            <p:nvPr/>
          </p:nvSpPr>
          <p:spPr bwMode="auto">
            <a:xfrm>
              <a:off x="2355850" y="1215972"/>
              <a:ext cx="644252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dirty="0"/>
                <a:t>Index</a:t>
              </a:r>
            </a:p>
          </p:txBody>
        </p:sp>
        <p:sp>
          <p:nvSpPr>
            <p:cNvPr id="1440801" name="Line 33"/>
            <p:cNvSpPr>
              <a:spLocks noChangeShapeType="1"/>
            </p:cNvSpPr>
            <p:nvPr/>
          </p:nvSpPr>
          <p:spPr bwMode="auto">
            <a:xfrm>
              <a:off x="1152525" y="3528976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02" name="Line 34"/>
            <p:cNvSpPr>
              <a:spLocks noChangeShapeType="1"/>
            </p:cNvSpPr>
            <p:nvPr/>
          </p:nvSpPr>
          <p:spPr bwMode="auto">
            <a:xfrm>
              <a:off x="1685925" y="3528976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03" name="Line 35"/>
            <p:cNvSpPr>
              <a:spLocks noChangeShapeType="1"/>
            </p:cNvSpPr>
            <p:nvPr/>
          </p:nvSpPr>
          <p:spPr bwMode="auto">
            <a:xfrm>
              <a:off x="2652713" y="5575264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04" name="Line 36"/>
            <p:cNvSpPr>
              <a:spLocks noChangeShapeType="1"/>
            </p:cNvSpPr>
            <p:nvPr/>
          </p:nvSpPr>
          <p:spPr bwMode="auto">
            <a:xfrm flipH="1">
              <a:off x="1152525" y="5586376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05" name="Line 37"/>
            <p:cNvSpPr>
              <a:spLocks noChangeShapeType="1"/>
            </p:cNvSpPr>
            <p:nvPr/>
          </p:nvSpPr>
          <p:spPr bwMode="auto">
            <a:xfrm>
              <a:off x="2828925" y="1776376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06" name="Line 38"/>
            <p:cNvSpPr>
              <a:spLocks noChangeShapeType="1"/>
            </p:cNvSpPr>
            <p:nvPr/>
          </p:nvSpPr>
          <p:spPr bwMode="auto">
            <a:xfrm flipH="1">
              <a:off x="771525" y="2081176"/>
              <a:ext cx="2057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07" name="Line 39"/>
            <p:cNvSpPr>
              <a:spLocks noChangeShapeType="1"/>
            </p:cNvSpPr>
            <p:nvPr/>
          </p:nvSpPr>
          <p:spPr bwMode="auto">
            <a:xfrm>
              <a:off x="1000125" y="1776376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08" name="Line 40"/>
            <p:cNvSpPr>
              <a:spLocks noChangeShapeType="1"/>
            </p:cNvSpPr>
            <p:nvPr/>
          </p:nvSpPr>
          <p:spPr bwMode="auto">
            <a:xfrm>
              <a:off x="771525" y="2081176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09" name="Line 41"/>
            <p:cNvSpPr>
              <a:spLocks noChangeShapeType="1"/>
            </p:cNvSpPr>
            <p:nvPr/>
          </p:nvSpPr>
          <p:spPr bwMode="auto">
            <a:xfrm flipH="1">
              <a:off x="771525" y="3528976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0" name="Line 42"/>
            <p:cNvSpPr>
              <a:spLocks noChangeShapeType="1"/>
            </p:cNvSpPr>
            <p:nvPr/>
          </p:nvSpPr>
          <p:spPr bwMode="auto">
            <a:xfrm flipH="1">
              <a:off x="390525" y="1928776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1" name="Line 43"/>
            <p:cNvSpPr>
              <a:spLocks noChangeShapeType="1"/>
            </p:cNvSpPr>
            <p:nvPr/>
          </p:nvSpPr>
          <p:spPr bwMode="auto">
            <a:xfrm>
              <a:off x="390525" y="1928776"/>
              <a:ext cx="0" cy="297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2" name="Line 44"/>
            <p:cNvSpPr>
              <a:spLocks noChangeShapeType="1"/>
            </p:cNvSpPr>
            <p:nvPr/>
          </p:nvSpPr>
          <p:spPr bwMode="auto">
            <a:xfrm flipH="1">
              <a:off x="390525" y="4900576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3" name="Line 45"/>
            <p:cNvSpPr>
              <a:spLocks noChangeShapeType="1"/>
            </p:cNvSpPr>
            <p:nvPr/>
          </p:nvSpPr>
          <p:spPr bwMode="auto">
            <a:xfrm flipH="1">
              <a:off x="1000125" y="4900576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4" name="Oval 46"/>
            <p:cNvSpPr>
              <a:spLocks noChangeArrowheads="1"/>
            </p:cNvSpPr>
            <p:nvPr/>
          </p:nvSpPr>
          <p:spPr bwMode="auto">
            <a:xfrm>
              <a:off x="1122363" y="3495639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5" name="Oval 47"/>
            <p:cNvSpPr>
              <a:spLocks noChangeArrowheads="1"/>
            </p:cNvSpPr>
            <p:nvPr/>
          </p:nvSpPr>
          <p:spPr bwMode="auto">
            <a:xfrm>
              <a:off x="1657350" y="3495639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6" name="Oval 48"/>
            <p:cNvSpPr>
              <a:spLocks noChangeArrowheads="1"/>
            </p:cNvSpPr>
            <p:nvPr/>
          </p:nvSpPr>
          <p:spPr bwMode="auto">
            <a:xfrm>
              <a:off x="2641600" y="3495639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7" name="Line 49"/>
            <p:cNvSpPr>
              <a:spLocks noChangeShapeType="1"/>
            </p:cNvSpPr>
            <p:nvPr/>
          </p:nvSpPr>
          <p:spPr bwMode="auto">
            <a:xfrm>
              <a:off x="1152525" y="4976776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8" name="Line 50"/>
            <p:cNvSpPr>
              <a:spLocks noChangeShapeType="1"/>
            </p:cNvSpPr>
            <p:nvPr/>
          </p:nvSpPr>
          <p:spPr bwMode="auto">
            <a:xfrm flipH="1">
              <a:off x="4657725" y="1471576"/>
              <a:ext cx="1600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9" name="Line 51"/>
            <p:cNvSpPr>
              <a:spLocks noChangeShapeType="1"/>
            </p:cNvSpPr>
            <p:nvPr/>
          </p:nvSpPr>
          <p:spPr bwMode="auto">
            <a:xfrm flipH="1">
              <a:off x="466725" y="1852576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20" name="Line 52"/>
            <p:cNvSpPr>
              <a:spLocks noChangeShapeType="1"/>
            </p:cNvSpPr>
            <p:nvPr/>
          </p:nvSpPr>
          <p:spPr bwMode="auto">
            <a:xfrm flipH="1">
              <a:off x="1990725" y="2004976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21" name="Line 53"/>
            <p:cNvSpPr>
              <a:spLocks noChangeShapeType="1"/>
            </p:cNvSpPr>
            <p:nvPr/>
          </p:nvSpPr>
          <p:spPr bwMode="auto">
            <a:xfrm flipH="1">
              <a:off x="4962525" y="1395376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22" name="Rectangle 54"/>
            <p:cNvSpPr>
              <a:spLocks noChangeArrowheads="1"/>
            </p:cNvSpPr>
            <p:nvPr/>
          </p:nvSpPr>
          <p:spPr bwMode="auto">
            <a:xfrm>
              <a:off x="374650" y="1958939"/>
              <a:ext cx="297622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 t</a:t>
              </a:r>
            </a:p>
          </p:txBody>
        </p:sp>
        <p:sp>
          <p:nvSpPr>
            <p:cNvPr id="1440823" name="Rectangle 55"/>
            <p:cNvSpPr>
              <a:spLocks noChangeArrowheads="1"/>
            </p:cNvSpPr>
            <p:nvPr/>
          </p:nvSpPr>
          <p:spPr bwMode="auto">
            <a:xfrm>
              <a:off x="1974850" y="1977996"/>
              <a:ext cx="32812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>
                  <a:latin typeface="Verdana" pitchFamily="3" charset="0"/>
                </a:rPr>
                <a:t> </a:t>
              </a:r>
              <a:r>
                <a:rPr lang="en-US" sz="2800" dirty="0" smtClean="0">
                  <a:latin typeface="Verdana" pitchFamily="3" charset="0"/>
                </a:rPr>
                <a:t>s</a:t>
              </a:r>
              <a:endParaRPr lang="en-US" sz="2800" dirty="0">
                <a:latin typeface="Verdana" pitchFamily="3" charset="0"/>
              </a:endParaRPr>
            </a:p>
          </p:txBody>
        </p:sp>
        <p:sp>
          <p:nvSpPr>
            <p:cNvPr id="1440824" name="Rectangle 56"/>
            <p:cNvSpPr>
              <a:spLocks noChangeArrowheads="1"/>
            </p:cNvSpPr>
            <p:nvPr/>
          </p:nvSpPr>
          <p:spPr bwMode="auto">
            <a:xfrm>
              <a:off x="4870451" y="1501739"/>
              <a:ext cx="352309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 b</a:t>
              </a:r>
            </a:p>
          </p:txBody>
        </p:sp>
        <p:sp>
          <p:nvSpPr>
            <p:cNvPr id="1440825" name="Rectangle 57"/>
            <p:cNvSpPr>
              <a:spLocks noChangeArrowheads="1"/>
            </p:cNvSpPr>
            <p:nvPr/>
          </p:nvSpPr>
          <p:spPr bwMode="auto">
            <a:xfrm>
              <a:off x="7015164" y="5997539"/>
              <a:ext cx="542661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HIT</a:t>
              </a:r>
            </a:p>
          </p:txBody>
        </p:sp>
        <p:sp>
          <p:nvSpPr>
            <p:cNvPr id="1440826" name="Line 58"/>
            <p:cNvSpPr>
              <a:spLocks noChangeShapeType="1"/>
            </p:cNvSpPr>
            <p:nvPr/>
          </p:nvSpPr>
          <p:spPr bwMode="auto">
            <a:xfrm flipH="1">
              <a:off x="390525" y="4443376"/>
              <a:ext cx="3124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27" name="Line 59"/>
            <p:cNvSpPr>
              <a:spLocks noChangeShapeType="1"/>
            </p:cNvSpPr>
            <p:nvPr/>
          </p:nvSpPr>
          <p:spPr bwMode="auto">
            <a:xfrm>
              <a:off x="3514725" y="4443376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28" name="Rectangle 60" descr="Large confetti"/>
            <p:cNvSpPr>
              <a:spLocks noChangeArrowheads="1"/>
            </p:cNvSpPr>
            <p:nvPr/>
          </p:nvSpPr>
          <p:spPr bwMode="auto">
            <a:xfrm>
              <a:off x="3673475" y="3382926"/>
              <a:ext cx="2349500" cy="2921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29" name="Rectangle 61"/>
            <p:cNvSpPr>
              <a:spLocks noChangeArrowheads="1"/>
            </p:cNvSpPr>
            <p:nvPr/>
          </p:nvSpPr>
          <p:spPr bwMode="auto">
            <a:xfrm>
              <a:off x="3679825" y="2779676"/>
              <a:ext cx="2336800" cy="1193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30" name="Line 62"/>
            <p:cNvSpPr>
              <a:spLocks noChangeShapeType="1"/>
            </p:cNvSpPr>
            <p:nvPr/>
          </p:nvSpPr>
          <p:spPr bwMode="auto">
            <a:xfrm>
              <a:off x="3667125" y="3071776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31" name="Line 63"/>
            <p:cNvSpPr>
              <a:spLocks noChangeShapeType="1"/>
            </p:cNvSpPr>
            <p:nvPr/>
          </p:nvSpPr>
          <p:spPr bwMode="auto">
            <a:xfrm>
              <a:off x="3667125" y="3376576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32" name="Line 64"/>
            <p:cNvSpPr>
              <a:spLocks noChangeShapeType="1"/>
            </p:cNvSpPr>
            <p:nvPr/>
          </p:nvSpPr>
          <p:spPr bwMode="auto">
            <a:xfrm>
              <a:off x="3667125" y="3681376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33" name="Line 65"/>
            <p:cNvSpPr>
              <a:spLocks noChangeShapeType="1"/>
            </p:cNvSpPr>
            <p:nvPr/>
          </p:nvSpPr>
          <p:spPr bwMode="auto">
            <a:xfrm>
              <a:off x="4657725" y="2614576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34" name="Rectangle 66"/>
            <p:cNvSpPr>
              <a:spLocks noChangeArrowheads="1"/>
            </p:cNvSpPr>
            <p:nvPr/>
          </p:nvSpPr>
          <p:spPr bwMode="auto">
            <a:xfrm>
              <a:off x="4108450" y="3298789"/>
              <a:ext cx="205075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 </a:t>
              </a:r>
            </a:p>
          </p:txBody>
        </p:sp>
        <p:sp>
          <p:nvSpPr>
            <p:cNvPr id="1440835" name="Line 67"/>
            <p:cNvSpPr>
              <a:spLocks noChangeShapeType="1"/>
            </p:cNvSpPr>
            <p:nvPr/>
          </p:nvSpPr>
          <p:spPr bwMode="auto">
            <a:xfrm>
              <a:off x="3971925" y="2614576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36" name="Rectangle 68"/>
            <p:cNvSpPr>
              <a:spLocks noChangeArrowheads="1"/>
            </p:cNvSpPr>
            <p:nvPr/>
          </p:nvSpPr>
          <p:spPr bwMode="auto">
            <a:xfrm>
              <a:off x="3803650" y="2331215"/>
              <a:ext cx="69490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  Tag</a:t>
              </a:r>
            </a:p>
          </p:txBody>
        </p:sp>
        <p:sp>
          <p:nvSpPr>
            <p:cNvPr id="1440837" name="Rectangle 69"/>
            <p:cNvSpPr>
              <a:spLocks noChangeArrowheads="1"/>
            </p:cNvSpPr>
            <p:nvPr/>
          </p:nvSpPr>
          <p:spPr bwMode="auto">
            <a:xfrm>
              <a:off x="4641850" y="2331215"/>
              <a:ext cx="1395563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Data Block</a:t>
              </a:r>
            </a:p>
          </p:txBody>
        </p:sp>
        <p:sp>
          <p:nvSpPr>
            <p:cNvPr id="1440838" name="Oval 70"/>
            <p:cNvSpPr>
              <a:spLocks noChangeArrowheads="1"/>
            </p:cNvSpPr>
            <p:nvPr/>
          </p:nvSpPr>
          <p:spPr bwMode="auto">
            <a:xfrm>
              <a:off x="3789363" y="3495639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39" name="Oval 71"/>
            <p:cNvSpPr>
              <a:spLocks noChangeArrowheads="1"/>
            </p:cNvSpPr>
            <p:nvPr/>
          </p:nvSpPr>
          <p:spPr bwMode="auto">
            <a:xfrm>
              <a:off x="4311650" y="3495639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40" name="Oval 72"/>
            <p:cNvSpPr>
              <a:spLocks noChangeArrowheads="1"/>
            </p:cNvSpPr>
            <p:nvPr/>
          </p:nvSpPr>
          <p:spPr bwMode="auto">
            <a:xfrm>
              <a:off x="5305425" y="3495639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41" name="Rectangle 73"/>
            <p:cNvSpPr>
              <a:spLocks noChangeArrowheads="1"/>
            </p:cNvSpPr>
            <p:nvPr/>
          </p:nvSpPr>
          <p:spPr bwMode="auto">
            <a:xfrm>
              <a:off x="3498850" y="2331215"/>
              <a:ext cx="449063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  V</a:t>
              </a:r>
            </a:p>
          </p:txBody>
        </p:sp>
        <p:sp>
          <p:nvSpPr>
            <p:cNvPr id="1440842" name="Line 74"/>
            <p:cNvSpPr>
              <a:spLocks noChangeShapeType="1"/>
            </p:cNvSpPr>
            <p:nvPr/>
          </p:nvSpPr>
          <p:spPr bwMode="auto">
            <a:xfrm>
              <a:off x="3819525" y="3528976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43" name="Line 75"/>
            <p:cNvSpPr>
              <a:spLocks noChangeShapeType="1"/>
            </p:cNvSpPr>
            <p:nvPr/>
          </p:nvSpPr>
          <p:spPr bwMode="auto">
            <a:xfrm>
              <a:off x="4352925" y="3528976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44" name="Line 76"/>
            <p:cNvSpPr>
              <a:spLocks noChangeShapeType="1"/>
            </p:cNvSpPr>
            <p:nvPr/>
          </p:nvSpPr>
          <p:spPr bwMode="auto">
            <a:xfrm>
              <a:off x="2676525" y="3528976"/>
              <a:ext cx="0" cy="182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45" name="Line 77"/>
            <p:cNvSpPr>
              <a:spLocks noChangeShapeType="1"/>
            </p:cNvSpPr>
            <p:nvPr/>
          </p:nvSpPr>
          <p:spPr bwMode="auto">
            <a:xfrm>
              <a:off x="5343525" y="3528976"/>
              <a:ext cx="0" cy="182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46" name="Line 78"/>
            <p:cNvSpPr>
              <a:spLocks noChangeShapeType="1"/>
            </p:cNvSpPr>
            <p:nvPr/>
          </p:nvSpPr>
          <p:spPr bwMode="auto">
            <a:xfrm flipH="1">
              <a:off x="2524125" y="5891176"/>
              <a:ext cx="3200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47" name="AutoShape 79"/>
            <p:cNvSpPr>
              <a:spLocks noChangeArrowheads="1"/>
            </p:cNvSpPr>
            <p:nvPr/>
          </p:nvSpPr>
          <p:spPr bwMode="auto">
            <a:xfrm rot="5400000" flipV="1">
              <a:off x="5661026" y="4914864"/>
              <a:ext cx="1117600" cy="276225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48" name="Line 80"/>
            <p:cNvSpPr>
              <a:spLocks noChangeShapeType="1"/>
            </p:cNvSpPr>
            <p:nvPr/>
          </p:nvSpPr>
          <p:spPr bwMode="auto">
            <a:xfrm>
              <a:off x="6257925" y="1471576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49" name="Rectangle 81"/>
            <p:cNvSpPr>
              <a:spLocks noChangeArrowheads="1"/>
            </p:cNvSpPr>
            <p:nvPr/>
          </p:nvSpPr>
          <p:spPr bwMode="auto">
            <a:xfrm>
              <a:off x="6699250" y="4625940"/>
              <a:ext cx="983309" cy="138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Data</a:t>
              </a:r>
            </a:p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Word</a:t>
              </a:r>
            </a:p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or Byte</a:t>
              </a:r>
            </a:p>
          </p:txBody>
        </p:sp>
        <p:sp>
          <p:nvSpPr>
            <p:cNvPr id="1440850" name="Line 82"/>
            <p:cNvSpPr>
              <a:spLocks noChangeShapeType="1"/>
            </p:cNvSpPr>
            <p:nvPr/>
          </p:nvSpPr>
          <p:spPr bwMode="auto">
            <a:xfrm>
              <a:off x="1152525" y="4519576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51" name="Line 83"/>
            <p:cNvSpPr>
              <a:spLocks noChangeShapeType="1"/>
            </p:cNvSpPr>
            <p:nvPr/>
          </p:nvSpPr>
          <p:spPr bwMode="auto">
            <a:xfrm>
              <a:off x="1685925" y="4519576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52" name="Line 84"/>
            <p:cNvSpPr>
              <a:spLocks noChangeShapeType="1"/>
            </p:cNvSpPr>
            <p:nvPr/>
          </p:nvSpPr>
          <p:spPr bwMode="auto">
            <a:xfrm>
              <a:off x="3819525" y="4138576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53" name="Line 85"/>
            <p:cNvSpPr>
              <a:spLocks noChangeShapeType="1"/>
            </p:cNvSpPr>
            <p:nvPr/>
          </p:nvSpPr>
          <p:spPr bwMode="auto">
            <a:xfrm>
              <a:off x="4352925" y="4214776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3" name="Group 86"/>
            <p:cNvGrpSpPr>
              <a:grpSpLocks/>
            </p:cNvGrpSpPr>
            <p:nvPr/>
          </p:nvGrpSpPr>
          <p:grpSpPr bwMode="auto">
            <a:xfrm>
              <a:off x="2500313" y="5381589"/>
              <a:ext cx="279400" cy="215900"/>
              <a:chOff x="1953" y="3423"/>
              <a:chExt cx="176" cy="136"/>
            </a:xfrm>
          </p:grpSpPr>
          <p:sp>
            <p:nvSpPr>
              <p:cNvPr id="1440855" name="Line 87"/>
              <p:cNvSpPr>
                <a:spLocks noChangeShapeType="1"/>
              </p:cNvSpPr>
              <p:nvPr/>
            </p:nvSpPr>
            <p:spPr bwMode="auto">
              <a:xfrm flipH="1">
                <a:off x="2037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56" name="Line 88"/>
              <p:cNvSpPr>
                <a:spLocks noChangeShapeType="1"/>
              </p:cNvSpPr>
              <p:nvPr/>
            </p:nvSpPr>
            <p:spPr bwMode="auto">
              <a:xfrm>
                <a:off x="1953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57" name="Line 89"/>
              <p:cNvSpPr>
                <a:spLocks noChangeShapeType="1"/>
              </p:cNvSpPr>
              <p:nvPr/>
            </p:nvSpPr>
            <p:spPr bwMode="auto">
              <a:xfrm flipH="1">
                <a:off x="1958" y="3423"/>
                <a:ext cx="1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0858" name="Line 90"/>
            <p:cNvSpPr>
              <a:spLocks noChangeShapeType="1"/>
            </p:cNvSpPr>
            <p:nvPr/>
          </p:nvSpPr>
          <p:spPr bwMode="auto">
            <a:xfrm flipH="1">
              <a:off x="1685925" y="5433976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59" name="Line 91"/>
            <p:cNvSpPr>
              <a:spLocks noChangeShapeType="1"/>
            </p:cNvSpPr>
            <p:nvPr/>
          </p:nvSpPr>
          <p:spPr bwMode="auto">
            <a:xfrm flipH="1">
              <a:off x="2295525" y="5510176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60" name="Line 92"/>
            <p:cNvSpPr>
              <a:spLocks noChangeShapeType="1"/>
            </p:cNvSpPr>
            <p:nvPr/>
          </p:nvSpPr>
          <p:spPr bwMode="auto">
            <a:xfrm>
              <a:off x="4352925" y="5129176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4" name="Group 93"/>
            <p:cNvGrpSpPr>
              <a:grpSpLocks/>
            </p:cNvGrpSpPr>
            <p:nvPr/>
          </p:nvGrpSpPr>
          <p:grpSpPr bwMode="auto">
            <a:xfrm>
              <a:off x="4503739" y="5364127"/>
              <a:ext cx="473075" cy="327025"/>
              <a:chOff x="3215" y="3412"/>
              <a:chExt cx="298" cy="206"/>
            </a:xfrm>
          </p:grpSpPr>
          <p:sp>
            <p:nvSpPr>
              <p:cNvPr id="1440862" name="Line 94"/>
              <p:cNvSpPr>
                <a:spLocks noChangeShapeType="1"/>
              </p:cNvSpPr>
              <p:nvPr/>
            </p:nvSpPr>
            <p:spPr bwMode="auto">
              <a:xfrm>
                <a:off x="3215" y="3413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63" name="Line 95"/>
              <p:cNvSpPr>
                <a:spLocks noChangeShapeType="1"/>
              </p:cNvSpPr>
              <p:nvPr/>
            </p:nvSpPr>
            <p:spPr bwMode="auto">
              <a:xfrm>
                <a:off x="3215" y="3615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64" name="Line 96"/>
              <p:cNvSpPr>
                <a:spLocks noChangeShapeType="1"/>
              </p:cNvSpPr>
              <p:nvPr/>
            </p:nvSpPr>
            <p:spPr bwMode="auto">
              <a:xfrm>
                <a:off x="3217" y="3412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65" name="Arc 97"/>
              <p:cNvSpPr>
                <a:spLocks/>
              </p:cNvSpPr>
              <p:nvPr/>
            </p:nvSpPr>
            <p:spPr bwMode="auto">
              <a:xfrm>
                <a:off x="3418" y="3413"/>
                <a:ext cx="94" cy="1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9"/>
                  <a:gd name="T1" fmla="*/ 0 h 21600"/>
                  <a:gd name="T2" fmla="*/ 21599 w 21599"/>
                  <a:gd name="T3" fmla="*/ 21395 h 21600"/>
                  <a:gd name="T4" fmla="*/ 0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</a:path>
                  <a:path w="21599" h="21600" stroke="0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66" name="Arc 98"/>
              <p:cNvSpPr>
                <a:spLocks/>
              </p:cNvSpPr>
              <p:nvPr/>
            </p:nvSpPr>
            <p:spPr bwMode="auto">
              <a:xfrm>
                <a:off x="3419" y="3511"/>
                <a:ext cx="94" cy="107"/>
              </a:xfrm>
              <a:custGeom>
                <a:avLst/>
                <a:gdLst>
                  <a:gd name="G0" fmla="+- 0 0 0"/>
                  <a:gd name="G1" fmla="+- 205 0 0"/>
                  <a:gd name="G2" fmla="+- 21600 0 0"/>
                  <a:gd name="T0" fmla="*/ 21599 w 21600"/>
                  <a:gd name="T1" fmla="*/ 0 h 21805"/>
                  <a:gd name="T2" fmla="*/ 0 w 21600"/>
                  <a:gd name="T3" fmla="*/ 21805 h 21805"/>
                  <a:gd name="T4" fmla="*/ 0 w 21600"/>
                  <a:gd name="T5" fmla="*/ 205 h 2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05" fill="none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</a:path>
                  <a:path w="21600" h="21805" stroke="0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  <a:lnTo>
                      <a:pt x="0" y="20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0867" name="Oval 99"/>
            <p:cNvSpPr>
              <a:spLocks noChangeArrowheads="1"/>
            </p:cNvSpPr>
            <p:nvPr/>
          </p:nvSpPr>
          <p:spPr bwMode="auto">
            <a:xfrm>
              <a:off x="4087813" y="4684676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68" name="Rectangle 100"/>
            <p:cNvSpPr>
              <a:spLocks noChangeArrowheads="1"/>
            </p:cNvSpPr>
            <p:nvPr/>
          </p:nvSpPr>
          <p:spPr bwMode="auto">
            <a:xfrm>
              <a:off x="4121150" y="4664039"/>
              <a:ext cx="39753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 =</a:t>
              </a:r>
            </a:p>
          </p:txBody>
        </p:sp>
        <p:sp>
          <p:nvSpPr>
            <p:cNvPr id="1440869" name="Line 101"/>
            <p:cNvSpPr>
              <a:spLocks noChangeShapeType="1"/>
            </p:cNvSpPr>
            <p:nvPr/>
          </p:nvSpPr>
          <p:spPr bwMode="auto">
            <a:xfrm>
              <a:off x="5319713" y="5586376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70" name="Line 102"/>
            <p:cNvSpPr>
              <a:spLocks noChangeShapeType="1"/>
            </p:cNvSpPr>
            <p:nvPr/>
          </p:nvSpPr>
          <p:spPr bwMode="auto">
            <a:xfrm flipH="1">
              <a:off x="3819525" y="5586376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71" name="Line 103"/>
            <p:cNvSpPr>
              <a:spLocks noChangeShapeType="1"/>
            </p:cNvSpPr>
            <p:nvPr/>
          </p:nvSpPr>
          <p:spPr bwMode="auto">
            <a:xfrm flipH="1">
              <a:off x="3514725" y="4900576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72" name="Line 104"/>
            <p:cNvSpPr>
              <a:spLocks noChangeShapeType="1"/>
            </p:cNvSpPr>
            <p:nvPr/>
          </p:nvSpPr>
          <p:spPr bwMode="auto">
            <a:xfrm>
              <a:off x="3819525" y="4976776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5" name="Group 105"/>
            <p:cNvGrpSpPr>
              <a:grpSpLocks/>
            </p:cNvGrpSpPr>
            <p:nvPr/>
          </p:nvGrpSpPr>
          <p:grpSpPr bwMode="auto">
            <a:xfrm>
              <a:off x="5167313" y="5381589"/>
              <a:ext cx="279400" cy="215900"/>
              <a:chOff x="3633" y="3423"/>
              <a:chExt cx="176" cy="136"/>
            </a:xfrm>
          </p:grpSpPr>
          <p:sp>
            <p:nvSpPr>
              <p:cNvPr id="1440874" name="Line 106"/>
              <p:cNvSpPr>
                <a:spLocks noChangeShapeType="1"/>
              </p:cNvSpPr>
              <p:nvPr/>
            </p:nvSpPr>
            <p:spPr bwMode="auto">
              <a:xfrm flipH="1">
                <a:off x="3717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75" name="Line 107"/>
              <p:cNvSpPr>
                <a:spLocks noChangeShapeType="1"/>
              </p:cNvSpPr>
              <p:nvPr/>
            </p:nvSpPr>
            <p:spPr bwMode="auto">
              <a:xfrm>
                <a:off x="3633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76" name="Line 108"/>
              <p:cNvSpPr>
                <a:spLocks noChangeShapeType="1"/>
              </p:cNvSpPr>
              <p:nvPr/>
            </p:nvSpPr>
            <p:spPr bwMode="auto">
              <a:xfrm flipH="1">
                <a:off x="3638" y="3423"/>
                <a:ext cx="1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0877" name="Line 109"/>
            <p:cNvSpPr>
              <a:spLocks noChangeShapeType="1"/>
            </p:cNvSpPr>
            <p:nvPr/>
          </p:nvSpPr>
          <p:spPr bwMode="auto">
            <a:xfrm flipH="1">
              <a:off x="4352925" y="5433976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78" name="Line 110"/>
            <p:cNvSpPr>
              <a:spLocks noChangeShapeType="1"/>
            </p:cNvSpPr>
            <p:nvPr/>
          </p:nvSpPr>
          <p:spPr bwMode="auto">
            <a:xfrm flipH="1">
              <a:off x="4962525" y="5510176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79" name="Line 111"/>
            <p:cNvSpPr>
              <a:spLocks noChangeShapeType="1"/>
            </p:cNvSpPr>
            <p:nvPr/>
          </p:nvSpPr>
          <p:spPr bwMode="auto">
            <a:xfrm flipV="1">
              <a:off x="5724525" y="4671976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80" name="Line 112"/>
            <p:cNvSpPr>
              <a:spLocks noChangeShapeType="1"/>
            </p:cNvSpPr>
            <p:nvPr/>
          </p:nvSpPr>
          <p:spPr bwMode="auto">
            <a:xfrm>
              <a:off x="2371725" y="5510176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6" name="Group 113"/>
            <p:cNvGrpSpPr>
              <a:grpSpLocks/>
            </p:cNvGrpSpPr>
            <p:nvPr/>
          </p:nvGrpSpPr>
          <p:grpSpPr bwMode="auto">
            <a:xfrm>
              <a:off x="5935664" y="5975314"/>
              <a:ext cx="758825" cy="476250"/>
              <a:chOff x="4117" y="3797"/>
              <a:chExt cx="478" cy="300"/>
            </a:xfrm>
          </p:grpSpPr>
          <p:sp>
            <p:nvSpPr>
              <p:cNvPr id="1440882" name="Arc 114"/>
              <p:cNvSpPr>
                <a:spLocks/>
              </p:cNvSpPr>
              <p:nvPr/>
            </p:nvSpPr>
            <p:spPr bwMode="auto">
              <a:xfrm>
                <a:off x="4117" y="3797"/>
                <a:ext cx="70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83" name="Arc 115"/>
              <p:cNvSpPr>
                <a:spLocks/>
              </p:cNvSpPr>
              <p:nvPr/>
            </p:nvSpPr>
            <p:spPr bwMode="auto">
              <a:xfrm>
                <a:off x="4117" y="3797"/>
                <a:ext cx="478" cy="1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84" name="Arc 116"/>
              <p:cNvSpPr>
                <a:spLocks/>
              </p:cNvSpPr>
              <p:nvPr/>
            </p:nvSpPr>
            <p:spPr bwMode="auto">
              <a:xfrm>
                <a:off x="4141" y="3940"/>
                <a:ext cx="453" cy="15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85" name="Arc 117"/>
              <p:cNvSpPr>
                <a:spLocks/>
              </p:cNvSpPr>
              <p:nvPr/>
            </p:nvSpPr>
            <p:spPr bwMode="auto">
              <a:xfrm>
                <a:off x="4117" y="3940"/>
                <a:ext cx="70" cy="15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0886" name="Line 118"/>
            <p:cNvSpPr>
              <a:spLocks noChangeShapeType="1"/>
            </p:cNvSpPr>
            <p:nvPr/>
          </p:nvSpPr>
          <p:spPr bwMode="auto">
            <a:xfrm flipH="1">
              <a:off x="6673850" y="6195976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87" name="Line 119"/>
            <p:cNvSpPr>
              <a:spLocks noChangeShapeType="1"/>
            </p:cNvSpPr>
            <p:nvPr/>
          </p:nvSpPr>
          <p:spPr bwMode="auto">
            <a:xfrm>
              <a:off x="5038725" y="5510176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88" name="Line 120"/>
            <p:cNvSpPr>
              <a:spLocks noChangeShapeType="1"/>
            </p:cNvSpPr>
            <p:nvPr/>
          </p:nvSpPr>
          <p:spPr bwMode="auto">
            <a:xfrm>
              <a:off x="5038725" y="5967376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89" name="Line 121"/>
            <p:cNvSpPr>
              <a:spLocks noChangeShapeType="1"/>
            </p:cNvSpPr>
            <p:nvPr/>
          </p:nvSpPr>
          <p:spPr bwMode="auto">
            <a:xfrm flipH="1">
              <a:off x="5038725" y="6119776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90" name="Line 122"/>
            <p:cNvSpPr>
              <a:spLocks noChangeShapeType="1"/>
            </p:cNvSpPr>
            <p:nvPr/>
          </p:nvSpPr>
          <p:spPr bwMode="auto">
            <a:xfrm flipH="1">
              <a:off x="2371725" y="6272176"/>
              <a:ext cx="3657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91" name="Line 123"/>
            <p:cNvSpPr>
              <a:spLocks noChangeShapeType="1"/>
            </p:cNvSpPr>
            <p:nvPr/>
          </p:nvSpPr>
          <p:spPr bwMode="auto">
            <a:xfrm flipH="1">
              <a:off x="1597025" y="4102064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92" name="Rectangle 124"/>
            <p:cNvSpPr>
              <a:spLocks noChangeArrowheads="1"/>
            </p:cNvSpPr>
            <p:nvPr/>
          </p:nvSpPr>
          <p:spPr bwMode="auto">
            <a:xfrm>
              <a:off x="1709738" y="4008401"/>
              <a:ext cx="297622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 t</a:t>
              </a:r>
            </a:p>
          </p:txBody>
        </p:sp>
        <p:sp>
          <p:nvSpPr>
            <p:cNvPr id="1440893" name="Line 125"/>
            <p:cNvSpPr>
              <a:spLocks noChangeShapeType="1"/>
            </p:cNvSpPr>
            <p:nvPr/>
          </p:nvSpPr>
          <p:spPr bwMode="auto">
            <a:xfrm>
              <a:off x="3362325" y="3376576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94" name="Line 126"/>
            <p:cNvSpPr>
              <a:spLocks noChangeShapeType="1"/>
            </p:cNvSpPr>
            <p:nvPr/>
          </p:nvSpPr>
          <p:spPr bwMode="auto">
            <a:xfrm>
              <a:off x="3362325" y="3681376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pic>
          <p:nvPicPr>
            <p:cNvPr id="3074" name="Ink 2"/>
            <p:cNvPicPr>
              <a:picLocks noRot="1" noChangeAspect="1" noEditPoints="1" noChangeArrowheads="1" noChangeShapeType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1051" y="3468638"/>
              <a:ext cx="28575" cy="84164"/>
            </a:xfrm>
            <a:prstGeom prst="rect">
              <a:avLst/>
            </a:prstGeom>
          </p:spPr>
        </p:pic>
        <p:pic>
          <p:nvPicPr>
            <p:cNvPr id="3080" name="Ink 8"/>
            <p:cNvPicPr>
              <a:picLocks noRot="1" noChangeAspect="1" noEditPoints="1" noChangeArrowheads="1" noChangeShapeType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01" y="3493144"/>
              <a:ext cx="340986" cy="27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203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823" name="Rectangle 7"/>
          <p:cNvSpPr>
            <a:spLocks noGrp="1" noChangeArrowheads="1"/>
          </p:cNvSpPr>
          <p:nvPr>
            <p:ph type="title"/>
          </p:nvPr>
        </p:nvSpPr>
        <p:spPr>
          <a:xfrm>
            <a:off x="624525" y="147637"/>
            <a:ext cx="10515600" cy="1325563"/>
          </a:xfrm>
        </p:spPr>
        <p:txBody>
          <a:bodyPr/>
          <a:lstStyle/>
          <a:p>
            <a:r>
              <a:rPr lang="en-US" smtClean="0"/>
              <a:t>Fully Associative Cache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>
          <a:xfrm>
            <a:off x="9121775" y="6527800"/>
            <a:ext cx="27432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624525" y="846152"/>
            <a:ext cx="11112236" cy="5240310"/>
            <a:chOff x="2558961" y="846152"/>
            <a:chExt cx="7281952" cy="5240310"/>
          </a:xfrm>
        </p:grpSpPr>
        <p:sp>
          <p:nvSpPr>
            <p:cNvPr id="1442818" name="Line 2"/>
            <p:cNvSpPr>
              <a:spLocks noChangeShapeType="1"/>
            </p:cNvSpPr>
            <p:nvPr/>
          </p:nvSpPr>
          <p:spPr bwMode="auto">
            <a:xfrm flipH="1">
              <a:off x="6934200" y="5227637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19" name="Line 3"/>
            <p:cNvSpPr>
              <a:spLocks noChangeShapeType="1"/>
            </p:cNvSpPr>
            <p:nvPr/>
          </p:nvSpPr>
          <p:spPr bwMode="auto">
            <a:xfrm flipH="1">
              <a:off x="6934200" y="4541837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20" name="Line 4"/>
            <p:cNvSpPr>
              <a:spLocks noChangeShapeType="1"/>
            </p:cNvSpPr>
            <p:nvPr/>
          </p:nvSpPr>
          <p:spPr bwMode="auto">
            <a:xfrm flipH="1">
              <a:off x="6934200" y="4770437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22" name="Line 6"/>
            <p:cNvSpPr>
              <a:spLocks noChangeShapeType="1"/>
            </p:cNvSpPr>
            <p:nvPr/>
          </p:nvSpPr>
          <p:spPr bwMode="auto">
            <a:xfrm flipH="1">
              <a:off x="7620000" y="4922837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24" name="Rectangle 8" descr="Large confetti"/>
            <p:cNvSpPr>
              <a:spLocks noChangeArrowheads="1"/>
            </p:cNvSpPr>
            <p:nvPr/>
          </p:nvSpPr>
          <p:spPr bwMode="auto">
            <a:xfrm>
              <a:off x="3822700" y="1354137"/>
              <a:ext cx="2413000" cy="3556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25" name="Line 9"/>
            <p:cNvSpPr>
              <a:spLocks noChangeShapeType="1"/>
            </p:cNvSpPr>
            <p:nvPr/>
          </p:nvSpPr>
          <p:spPr bwMode="auto">
            <a:xfrm>
              <a:off x="4800600" y="1189037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27" name="Line 11"/>
            <p:cNvSpPr>
              <a:spLocks noChangeShapeType="1"/>
            </p:cNvSpPr>
            <p:nvPr/>
          </p:nvSpPr>
          <p:spPr bwMode="auto">
            <a:xfrm>
              <a:off x="4114800" y="1189037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28" name="Rectangle 12"/>
            <p:cNvSpPr>
              <a:spLocks noChangeArrowheads="1"/>
            </p:cNvSpPr>
            <p:nvPr/>
          </p:nvSpPr>
          <p:spPr bwMode="auto">
            <a:xfrm>
              <a:off x="4055832" y="846152"/>
              <a:ext cx="547795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/>
                <a:t>  Tag</a:t>
              </a:r>
            </a:p>
          </p:txBody>
        </p:sp>
        <p:sp>
          <p:nvSpPr>
            <p:cNvPr id="1442829" name="Rectangle 13"/>
            <p:cNvSpPr>
              <a:spLocks noChangeArrowheads="1"/>
            </p:cNvSpPr>
            <p:nvPr/>
          </p:nvSpPr>
          <p:spPr bwMode="auto">
            <a:xfrm>
              <a:off x="4970233" y="846152"/>
              <a:ext cx="1131559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Data Block</a:t>
              </a:r>
            </a:p>
          </p:txBody>
        </p:sp>
        <p:sp>
          <p:nvSpPr>
            <p:cNvPr id="1442830" name="Rectangle 14"/>
            <p:cNvSpPr>
              <a:spLocks noChangeArrowheads="1"/>
            </p:cNvSpPr>
            <p:nvPr/>
          </p:nvSpPr>
          <p:spPr bwMode="auto">
            <a:xfrm>
              <a:off x="3751032" y="846152"/>
              <a:ext cx="36241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/>
                <a:t>  V</a:t>
              </a:r>
            </a:p>
          </p:txBody>
        </p:sp>
        <p:sp>
          <p:nvSpPr>
            <p:cNvPr id="1442831" name="Rectangle 15"/>
            <p:cNvSpPr>
              <a:spLocks noChangeArrowheads="1"/>
            </p:cNvSpPr>
            <p:nvPr/>
          </p:nvSpPr>
          <p:spPr bwMode="auto">
            <a:xfrm>
              <a:off x="2603500" y="1201737"/>
              <a:ext cx="508000" cy="431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2" name="Group 16"/>
            <p:cNvGrpSpPr>
              <a:grpSpLocks/>
            </p:cNvGrpSpPr>
            <p:nvPr/>
          </p:nvGrpSpPr>
          <p:grpSpPr bwMode="auto">
            <a:xfrm>
              <a:off x="5268922" y="2235201"/>
              <a:ext cx="473076" cy="327025"/>
              <a:chOff x="2359" y="1571"/>
              <a:chExt cx="298" cy="206"/>
            </a:xfrm>
          </p:grpSpPr>
          <p:sp>
            <p:nvSpPr>
              <p:cNvPr id="1442833" name="Line 17"/>
              <p:cNvSpPr>
                <a:spLocks noChangeShapeType="1"/>
              </p:cNvSpPr>
              <p:nvPr/>
            </p:nvSpPr>
            <p:spPr bwMode="auto">
              <a:xfrm>
                <a:off x="2359" y="1572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34" name="Line 18"/>
              <p:cNvSpPr>
                <a:spLocks noChangeShapeType="1"/>
              </p:cNvSpPr>
              <p:nvPr/>
            </p:nvSpPr>
            <p:spPr bwMode="auto">
              <a:xfrm>
                <a:off x="2359" y="1774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35" name="Line 19"/>
              <p:cNvSpPr>
                <a:spLocks noChangeShapeType="1"/>
              </p:cNvSpPr>
              <p:nvPr/>
            </p:nvSpPr>
            <p:spPr bwMode="auto">
              <a:xfrm>
                <a:off x="2361" y="1571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36" name="Arc 20"/>
              <p:cNvSpPr>
                <a:spLocks/>
              </p:cNvSpPr>
              <p:nvPr/>
            </p:nvSpPr>
            <p:spPr bwMode="auto">
              <a:xfrm>
                <a:off x="2562" y="1572"/>
                <a:ext cx="94" cy="1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9"/>
                  <a:gd name="T1" fmla="*/ 0 h 21600"/>
                  <a:gd name="T2" fmla="*/ 21599 w 21599"/>
                  <a:gd name="T3" fmla="*/ 21395 h 21600"/>
                  <a:gd name="T4" fmla="*/ 0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</a:path>
                  <a:path w="21599" h="21600" stroke="0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37" name="Arc 21"/>
              <p:cNvSpPr>
                <a:spLocks/>
              </p:cNvSpPr>
              <p:nvPr/>
            </p:nvSpPr>
            <p:spPr bwMode="auto">
              <a:xfrm>
                <a:off x="2563" y="1670"/>
                <a:ext cx="94" cy="107"/>
              </a:xfrm>
              <a:custGeom>
                <a:avLst/>
                <a:gdLst>
                  <a:gd name="G0" fmla="+- 0 0 0"/>
                  <a:gd name="G1" fmla="+- 205 0 0"/>
                  <a:gd name="G2" fmla="+- 21600 0 0"/>
                  <a:gd name="T0" fmla="*/ 21599 w 21600"/>
                  <a:gd name="T1" fmla="*/ 0 h 21805"/>
                  <a:gd name="T2" fmla="*/ 0 w 21600"/>
                  <a:gd name="T3" fmla="*/ 21805 h 21805"/>
                  <a:gd name="T4" fmla="*/ 0 w 21600"/>
                  <a:gd name="T5" fmla="*/ 205 h 2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05" fill="none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</a:path>
                  <a:path w="21600" h="21805" stroke="0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  <a:lnTo>
                      <a:pt x="0" y="20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2838" name="Oval 22"/>
            <p:cNvSpPr>
              <a:spLocks noChangeArrowheads="1"/>
            </p:cNvSpPr>
            <p:nvPr/>
          </p:nvSpPr>
          <p:spPr bwMode="auto">
            <a:xfrm>
              <a:off x="4230688" y="2039937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39" name="Rectangle 23"/>
            <p:cNvSpPr>
              <a:spLocks noChangeArrowheads="1"/>
            </p:cNvSpPr>
            <p:nvPr/>
          </p:nvSpPr>
          <p:spPr bwMode="auto">
            <a:xfrm>
              <a:off x="4307495" y="1992313"/>
              <a:ext cx="293079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=</a:t>
              </a:r>
            </a:p>
          </p:txBody>
        </p:sp>
        <p:sp>
          <p:nvSpPr>
            <p:cNvPr id="1442840" name="Rectangle 24"/>
            <p:cNvSpPr>
              <a:spLocks noChangeArrowheads="1"/>
            </p:cNvSpPr>
            <p:nvPr/>
          </p:nvSpPr>
          <p:spPr bwMode="auto">
            <a:xfrm rot="16200000">
              <a:off x="2336675" y="4653538"/>
              <a:ext cx="1070229" cy="625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Block</a:t>
              </a:r>
            </a:p>
            <a:p>
              <a:pPr algn="l">
                <a:spcBef>
                  <a:spcPct val="0"/>
                </a:spcBef>
              </a:pPr>
              <a:r>
                <a:rPr lang="en-US" sz="2800" dirty="0"/>
                <a:t>Offset</a:t>
              </a:r>
            </a:p>
          </p:txBody>
        </p:sp>
        <p:sp>
          <p:nvSpPr>
            <p:cNvPr id="1442841" name="Rectangle 25"/>
            <p:cNvSpPr>
              <a:spLocks noChangeArrowheads="1"/>
            </p:cNvSpPr>
            <p:nvPr/>
          </p:nvSpPr>
          <p:spPr bwMode="auto">
            <a:xfrm rot="16200000">
              <a:off x="2431926" y="2838253"/>
              <a:ext cx="835934" cy="343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 Tag</a:t>
              </a:r>
            </a:p>
          </p:txBody>
        </p:sp>
        <p:sp>
          <p:nvSpPr>
            <p:cNvPr id="1442842" name="Line 26"/>
            <p:cNvSpPr>
              <a:spLocks noChangeShapeType="1"/>
            </p:cNvSpPr>
            <p:nvPr/>
          </p:nvSpPr>
          <p:spPr bwMode="auto">
            <a:xfrm>
              <a:off x="3962400" y="1570037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43" name="Line 27"/>
            <p:cNvSpPr>
              <a:spLocks noChangeShapeType="1"/>
            </p:cNvSpPr>
            <p:nvPr/>
          </p:nvSpPr>
          <p:spPr bwMode="auto">
            <a:xfrm>
              <a:off x="4495800" y="1570037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44" name="Line 28"/>
            <p:cNvSpPr>
              <a:spLocks noChangeShapeType="1"/>
            </p:cNvSpPr>
            <p:nvPr/>
          </p:nvSpPr>
          <p:spPr bwMode="auto">
            <a:xfrm>
              <a:off x="3581400" y="2255837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45" name="Line 29"/>
            <p:cNvSpPr>
              <a:spLocks noChangeShapeType="1"/>
            </p:cNvSpPr>
            <p:nvPr/>
          </p:nvSpPr>
          <p:spPr bwMode="auto">
            <a:xfrm flipH="1">
              <a:off x="3581400" y="2255837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46" name="Oval 30"/>
            <p:cNvSpPr>
              <a:spLocks noChangeArrowheads="1"/>
            </p:cNvSpPr>
            <p:nvPr/>
          </p:nvSpPr>
          <p:spPr bwMode="auto">
            <a:xfrm>
              <a:off x="3932238" y="15367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47" name="Oval 31"/>
            <p:cNvSpPr>
              <a:spLocks noChangeArrowheads="1"/>
            </p:cNvSpPr>
            <p:nvPr/>
          </p:nvSpPr>
          <p:spPr bwMode="auto">
            <a:xfrm>
              <a:off x="4467225" y="15367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48" name="Oval 32"/>
            <p:cNvSpPr>
              <a:spLocks noChangeArrowheads="1"/>
            </p:cNvSpPr>
            <p:nvPr/>
          </p:nvSpPr>
          <p:spPr bwMode="auto">
            <a:xfrm>
              <a:off x="5299075" y="15367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49" name="Line 33"/>
            <p:cNvSpPr>
              <a:spLocks noChangeShapeType="1"/>
            </p:cNvSpPr>
            <p:nvPr/>
          </p:nvSpPr>
          <p:spPr bwMode="auto">
            <a:xfrm flipH="1">
              <a:off x="3276600" y="3779837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50" name="Line 34"/>
            <p:cNvSpPr>
              <a:spLocks noChangeShapeType="1"/>
            </p:cNvSpPr>
            <p:nvPr/>
          </p:nvSpPr>
          <p:spPr bwMode="auto">
            <a:xfrm flipH="1">
              <a:off x="2743200" y="5684837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51" name="Rectangle 35"/>
            <p:cNvSpPr>
              <a:spLocks noChangeArrowheads="1"/>
            </p:cNvSpPr>
            <p:nvPr/>
          </p:nvSpPr>
          <p:spPr bwMode="auto">
            <a:xfrm>
              <a:off x="3184525" y="3429000"/>
              <a:ext cx="254212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/>
                <a:t> t</a:t>
              </a:r>
            </a:p>
          </p:txBody>
        </p:sp>
        <p:sp>
          <p:nvSpPr>
            <p:cNvPr id="1442852" name="Rectangle 36"/>
            <p:cNvSpPr>
              <a:spLocks noChangeArrowheads="1"/>
            </p:cNvSpPr>
            <p:nvPr/>
          </p:nvSpPr>
          <p:spPr bwMode="auto">
            <a:xfrm>
              <a:off x="2803526" y="5562600"/>
              <a:ext cx="299382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/>
                <a:t> b</a:t>
              </a:r>
            </a:p>
          </p:txBody>
        </p:sp>
        <p:sp>
          <p:nvSpPr>
            <p:cNvPr id="1442853" name="Rectangle 37"/>
            <p:cNvSpPr>
              <a:spLocks noChangeArrowheads="1"/>
            </p:cNvSpPr>
            <p:nvPr/>
          </p:nvSpPr>
          <p:spPr bwMode="auto">
            <a:xfrm>
              <a:off x="9280526" y="4191000"/>
              <a:ext cx="442245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/>
                <a:t>HIT</a:t>
              </a:r>
            </a:p>
          </p:txBody>
        </p:sp>
        <p:sp>
          <p:nvSpPr>
            <p:cNvPr id="1442854" name="Line 38"/>
            <p:cNvSpPr>
              <a:spLocks noChangeShapeType="1"/>
            </p:cNvSpPr>
            <p:nvPr/>
          </p:nvSpPr>
          <p:spPr bwMode="auto">
            <a:xfrm flipH="1">
              <a:off x="7010400" y="2408237"/>
              <a:ext cx="1600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55" name="Rectangle 39"/>
            <p:cNvSpPr>
              <a:spLocks noChangeArrowheads="1"/>
            </p:cNvSpPr>
            <p:nvPr/>
          </p:nvSpPr>
          <p:spPr bwMode="auto">
            <a:xfrm>
              <a:off x="7640022" y="4900613"/>
              <a:ext cx="807260" cy="1127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en-US" sz="2800" dirty="0"/>
                <a:t>Data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en-US" sz="2800" dirty="0"/>
                <a:t>Word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en-US" sz="2800" dirty="0"/>
                <a:t>or Byte</a:t>
              </a:r>
            </a:p>
          </p:txBody>
        </p:sp>
        <p:sp>
          <p:nvSpPr>
            <p:cNvPr id="1442856" name="Line 40"/>
            <p:cNvSpPr>
              <a:spLocks noChangeShapeType="1"/>
            </p:cNvSpPr>
            <p:nvPr/>
          </p:nvSpPr>
          <p:spPr bwMode="auto">
            <a:xfrm flipH="1">
              <a:off x="4724400" y="2255837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57" name="Line 41"/>
            <p:cNvSpPr>
              <a:spLocks noChangeShapeType="1"/>
            </p:cNvSpPr>
            <p:nvPr/>
          </p:nvSpPr>
          <p:spPr bwMode="auto">
            <a:xfrm flipH="1">
              <a:off x="3962400" y="2636837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58" name="Line 42"/>
            <p:cNvSpPr>
              <a:spLocks noChangeShapeType="1"/>
            </p:cNvSpPr>
            <p:nvPr/>
          </p:nvSpPr>
          <p:spPr bwMode="auto">
            <a:xfrm>
              <a:off x="3962400" y="2332037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59" name="Line 43"/>
            <p:cNvSpPr>
              <a:spLocks noChangeShapeType="1"/>
            </p:cNvSpPr>
            <p:nvPr/>
          </p:nvSpPr>
          <p:spPr bwMode="auto">
            <a:xfrm>
              <a:off x="5029200" y="2255837"/>
              <a:ext cx="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60" name="Line 44"/>
            <p:cNvSpPr>
              <a:spLocks noChangeShapeType="1"/>
            </p:cNvSpPr>
            <p:nvPr/>
          </p:nvSpPr>
          <p:spPr bwMode="auto">
            <a:xfrm flipH="1">
              <a:off x="5029200" y="2332037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61" name="Line 45"/>
            <p:cNvSpPr>
              <a:spLocks noChangeShapeType="1"/>
            </p:cNvSpPr>
            <p:nvPr/>
          </p:nvSpPr>
          <p:spPr bwMode="auto">
            <a:xfrm flipH="1">
              <a:off x="5029200" y="2484437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62" name="Line 46"/>
            <p:cNvSpPr>
              <a:spLocks noChangeShapeType="1"/>
            </p:cNvSpPr>
            <p:nvPr/>
          </p:nvSpPr>
          <p:spPr bwMode="auto">
            <a:xfrm>
              <a:off x="5029200" y="2484437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63" name="Rectangle 47" descr="Large confetti"/>
            <p:cNvSpPr>
              <a:spLocks noChangeArrowheads="1"/>
            </p:cNvSpPr>
            <p:nvPr/>
          </p:nvSpPr>
          <p:spPr bwMode="auto">
            <a:xfrm>
              <a:off x="3822700" y="2954337"/>
              <a:ext cx="2413000" cy="3556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5268922" y="3835401"/>
              <a:ext cx="473076" cy="327025"/>
              <a:chOff x="2359" y="2579"/>
              <a:chExt cx="298" cy="206"/>
            </a:xfrm>
          </p:grpSpPr>
          <p:sp>
            <p:nvSpPr>
              <p:cNvPr id="1442866" name="Line 50"/>
              <p:cNvSpPr>
                <a:spLocks noChangeShapeType="1"/>
              </p:cNvSpPr>
              <p:nvPr/>
            </p:nvSpPr>
            <p:spPr bwMode="auto">
              <a:xfrm>
                <a:off x="2359" y="2580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67" name="Line 51"/>
              <p:cNvSpPr>
                <a:spLocks noChangeShapeType="1"/>
              </p:cNvSpPr>
              <p:nvPr/>
            </p:nvSpPr>
            <p:spPr bwMode="auto">
              <a:xfrm>
                <a:off x="2359" y="2782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68" name="Line 52"/>
              <p:cNvSpPr>
                <a:spLocks noChangeShapeType="1"/>
              </p:cNvSpPr>
              <p:nvPr/>
            </p:nvSpPr>
            <p:spPr bwMode="auto">
              <a:xfrm>
                <a:off x="2361" y="2579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69" name="Arc 53"/>
              <p:cNvSpPr>
                <a:spLocks/>
              </p:cNvSpPr>
              <p:nvPr/>
            </p:nvSpPr>
            <p:spPr bwMode="auto">
              <a:xfrm>
                <a:off x="2562" y="2580"/>
                <a:ext cx="94" cy="1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9"/>
                  <a:gd name="T1" fmla="*/ 0 h 21600"/>
                  <a:gd name="T2" fmla="*/ 21599 w 21599"/>
                  <a:gd name="T3" fmla="*/ 21395 h 21600"/>
                  <a:gd name="T4" fmla="*/ 0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</a:path>
                  <a:path w="21599" h="21600" stroke="0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70" name="Arc 54"/>
              <p:cNvSpPr>
                <a:spLocks/>
              </p:cNvSpPr>
              <p:nvPr/>
            </p:nvSpPr>
            <p:spPr bwMode="auto">
              <a:xfrm>
                <a:off x="2563" y="2678"/>
                <a:ext cx="94" cy="107"/>
              </a:xfrm>
              <a:custGeom>
                <a:avLst/>
                <a:gdLst>
                  <a:gd name="G0" fmla="+- 0 0 0"/>
                  <a:gd name="G1" fmla="+- 205 0 0"/>
                  <a:gd name="G2" fmla="+- 21600 0 0"/>
                  <a:gd name="T0" fmla="*/ 21599 w 21600"/>
                  <a:gd name="T1" fmla="*/ 0 h 21805"/>
                  <a:gd name="T2" fmla="*/ 0 w 21600"/>
                  <a:gd name="T3" fmla="*/ 21805 h 21805"/>
                  <a:gd name="T4" fmla="*/ 0 w 21600"/>
                  <a:gd name="T5" fmla="*/ 205 h 2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05" fill="none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</a:path>
                  <a:path w="21600" h="21805" stroke="0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  <a:lnTo>
                      <a:pt x="0" y="20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2871" name="Oval 55"/>
            <p:cNvSpPr>
              <a:spLocks noChangeArrowheads="1"/>
            </p:cNvSpPr>
            <p:nvPr/>
          </p:nvSpPr>
          <p:spPr bwMode="auto">
            <a:xfrm>
              <a:off x="4230688" y="3640137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72" name="Rectangle 56"/>
            <p:cNvSpPr>
              <a:spLocks noChangeArrowheads="1"/>
            </p:cNvSpPr>
            <p:nvPr/>
          </p:nvSpPr>
          <p:spPr bwMode="auto">
            <a:xfrm>
              <a:off x="4307495" y="3592513"/>
              <a:ext cx="293079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=</a:t>
              </a:r>
            </a:p>
          </p:txBody>
        </p:sp>
        <p:sp>
          <p:nvSpPr>
            <p:cNvPr id="1442873" name="Line 57"/>
            <p:cNvSpPr>
              <a:spLocks noChangeShapeType="1"/>
            </p:cNvSpPr>
            <p:nvPr/>
          </p:nvSpPr>
          <p:spPr bwMode="auto">
            <a:xfrm>
              <a:off x="3962400" y="3170237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74" name="Line 58"/>
            <p:cNvSpPr>
              <a:spLocks noChangeShapeType="1"/>
            </p:cNvSpPr>
            <p:nvPr/>
          </p:nvSpPr>
          <p:spPr bwMode="auto">
            <a:xfrm>
              <a:off x="4495800" y="3170237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75" name="Line 59"/>
            <p:cNvSpPr>
              <a:spLocks noChangeShapeType="1"/>
            </p:cNvSpPr>
            <p:nvPr/>
          </p:nvSpPr>
          <p:spPr bwMode="auto">
            <a:xfrm flipH="1">
              <a:off x="3124200" y="3856037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76" name="Oval 60"/>
            <p:cNvSpPr>
              <a:spLocks noChangeArrowheads="1"/>
            </p:cNvSpPr>
            <p:nvPr/>
          </p:nvSpPr>
          <p:spPr bwMode="auto">
            <a:xfrm>
              <a:off x="3932238" y="31369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77" name="Oval 61"/>
            <p:cNvSpPr>
              <a:spLocks noChangeArrowheads="1"/>
            </p:cNvSpPr>
            <p:nvPr/>
          </p:nvSpPr>
          <p:spPr bwMode="auto">
            <a:xfrm>
              <a:off x="4467225" y="31369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78" name="Oval 62"/>
            <p:cNvSpPr>
              <a:spLocks noChangeArrowheads="1"/>
            </p:cNvSpPr>
            <p:nvPr/>
          </p:nvSpPr>
          <p:spPr bwMode="auto">
            <a:xfrm>
              <a:off x="5299075" y="31369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79" name="Line 63"/>
            <p:cNvSpPr>
              <a:spLocks noChangeShapeType="1"/>
            </p:cNvSpPr>
            <p:nvPr/>
          </p:nvSpPr>
          <p:spPr bwMode="auto">
            <a:xfrm flipH="1">
              <a:off x="7010400" y="4008437"/>
              <a:ext cx="1828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0" name="Line 64"/>
            <p:cNvSpPr>
              <a:spLocks noChangeShapeType="1"/>
            </p:cNvSpPr>
            <p:nvPr/>
          </p:nvSpPr>
          <p:spPr bwMode="auto">
            <a:xfrm flipH="1">
              <a:off x="4724400" y="3856037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1" name="Line 65"/>
            <p:cNvSpPr>
              <a:spLocks noChangeShapeType="1"/>
            </p:cNvSpPr>
            <p:nvPr/>
          </p:nvSpPr>
          <p:spPr bwMode="auto">
            <a:xfrm flipH="1">
              <a:off x="3962400" y="4237037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2" name="Line 66"/>
            <p:cNvSpPr>
              <a:spLocks noChangeShapeType="1"/>
            </p:cNvSpPr>
            <p:nvPr/>
          </p:nvSpPr>
          <p:spPr bwMode="auto">
            <a:xfrm>
              <a:off x="3962400" y="3932237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3" name="Line 67"/>
            <p:cNvSpPr>
              <a:spLocks noChangeShapeType="1"/>
            </p:cNvSpPr>
            <p:nvPr/>
          </p:nvSpPr>
          <p:spPr bwMode="auto">
            <a:xfrm>
              <a:off x="5029200" y="3856037"/>
              <a:ext cx="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4" name="Line 68"/>
            <p:cNvSpPr>
              <a:spLocks noChangeShapeType="1"/>
            </p:cNvSpPr>
            <p:nvPr/>
          </p:nvSpPr>
          <p:spPr bwMode="auto">
            <a:xfrm flipH="1">
              <a:off x="5029200" y="3932237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5" name="Line 69"/>
            <p:cNvSpPr>
              <a:spLocks noChangeShapeType="1"/>
            </p:cNvSpPr>
            <p:nvPr/>
          </p:nvSpPr>
          <p:spPr bwMode="auto">
            <a:xfrm flipH="1">
              <a:off x="5029200" y="4084637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6" name="Line 70"/>
            <p:cNvSpPr>
              <a:spLocks noChangeShapeType="1"/>
            </p:cNvSpPr>
            <p:nvPr/>
          </p:nvSpPr>
          <p:spPr bwMode="auto">
            <a:xfrm>
              <a:off x="5029200" y="4084637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7" name="Line 71"/>
            <p:cNvSpPr>
              <a:spLocks noChangeShapeType="1"/>
            </p:cNvSpPr>
            <p:nvPr/>
          </p:nvSpPr>
          <p:spPr bwMode="auto">
            <a:xfrm>
              <a:off x="4800600" y="2941637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8" name="Line 72"/>
            <p:cNvSpPr>
              <a:spLocks noChangeShapeType="1"/>
            </p:cNvSpPr>
            <p:nvPr/>
          </p:nvSpPr>
          <p:spPr bwMode="auto">
            <a:xfrm>
              <a:off x="4114800" y="2941637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9" name="Rectangle 73" descr="Large confetti"/>
            <p:cNvSpPr>
              <a:spLocks noChangeArrowheads="1"/>
            </p:cNvSpPr>
            <p:nvPr/>
          </p:nvSpPr>
          <p:spPr bwMode="auto">
            <a:xfrm>
              <a:off x="3822700" y="4554537"/>
              <a:ext cx="2413000" cy="3556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5268922" y="5435601"/>
              <a:ext cx="473076" cy="327025"/>
              <a:chOff x="2359" y="3587"/>
              <a:chExt cx="298" cy="206"/>
            </a:xfrm>
          </p:grpSpPr>
          <p:sp>
            <p:nvSpPr>
              <p:cNvPr id="1442892" name="Line 76"/>
              <p:cNvSpPr>
                <a:spLocks noChangeShapeType="1"/>
              </p:cNvSpPr>
              <p:nvPr/>
            </p:nvSpPr>
            <p:spPr bwMode="auto">
              <a:xfrm>
                <a:off x="2359" y="3588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93" name="Line 77"/>
              <p:cNvSpPr>
                <a:spLocks noChangeShapeType="1"/>
              </p:cNvSpPr>
              <p:nvPr/>
            </p:nvSpPr>
            <p:spPr bwMode="auto">
              <a:xfrm>
                <a:off x="2359" y="3790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94" name="Line 78"/>
              <p:cNvSpPr>
                <a:spLocks noChangeShapeType="1"/>
              </p:cNvSpPr>
              <p:nvPr/>
            </p:nvSpPr>
            <p:spPr bwMode="auto">
              <a:xfrm>
                <a:off x="2361" y="3587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95" name="Arc 79"/>
              <p:cNvSpPr>
                <a:spLocks/>
              </p:cNvSpPr>
              <p:nvPr/>
            </p:nvSpPr>
            <p:spPr bwMode="auto">
              <a:xfrm>
                <a:off x="2562" y="3588"/>
                <a:ext cx="94" cy="1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9"/>
                  <a:gd name="T1" fmla="*/ 0 h 21600"/>
                  <a:gd name="T2" fmla="*/ 21599 w 21599"/>
                  <a:gd name="T3" fmla="*/ 21395 h 21600"/>
                  <a:gd name="T4" fmla="*/ 0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</a:path>
                  <a:path w="21599" h="21600" stroke="0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96" name="Arc 80"/>
              <p:cNvSpPr>
                <a:spLocks/>
              </p:cNvSpPr>
              <p:nvPr/>
            </p:nvSpPr>
            <p:spPr bwMode="auto">
              <a:xfrm>
                <a:off x="2563" y="3686"/>
                <a:ext cx="94" cy="107"/>
              </a:xfrm>
              <a:custGeom>
                <a:avLst/>
                <a:gdLst>
                  <a:gd name="G0" fmla="+- 0 0 0"/>
                  <a:gd name="G1" fmla="+- 205 0 0"/>
                  <a:gd name="G2" fmla="+- 21600 0 0"/>
                  <a:gd name="T0" fmla="*/ 21599 w 21600"/>
                  <a:gd name="T1" fmla="*/ 0 h 21805"/>
                  <a:gd name="T2" fmla="*/ 0 w 21600"/>
                  <a:gd name="T3" fmla="*/ 21805 h 21805"/>
                  <a:gd name="T4" fmla="*/ 0 w 21600"/>
                  <a:gd name="T5" fmla="*/ 205 h 2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05" fill="none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</a:path>
                  <a:path w="21600" h="21805" stroke="0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  <a:lnTo>
                      <a:pt x="0" y="20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2897" name="Oval 81"/>
            <p:cNvSpPr>
              <a:spLocks noChangeArrowheads="1"/>
            </p:cNvSpPr>
            <p:nvPr/>
          </p:nvSpPr>
          <p:spPr bwMode="auto">
            <a:xfrm>
              <a:off x="4230688" y="5240337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98" name="Rectangle 82"/>
            <p:cNvSpPr>
              <a:spLocks noChangeArrowheads="1"/>
            </p:cNvSpPr>
            <p:nvPr/>
          </p:nvSpPr>
          <p:spPr bwMode="auto">
            <a:xfrm>
              <a:off x="4307495" y="5192713"/>
              <a:ext cx="293079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=</a:t>
              </a:r>
            </a:p>
          </p:txBody>
        </p:sp>
        <p:sp>
          <p:nvSpPr>
            <p:cNvPr id="1442899" name="Line 83"/>
            <p:cNvSpPr>
              <a:spLocks noChangeShapeType="1"/>
            </p:cNvSpPr>
            <p:nvPr/>
          </p:nvSpPr>
          <p:spPr bwMode="auto">
            <a:xfrm>
              <a:off x="3962400" y="4770437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0" name="Line 84"/>
            <p:cNvSpPr>
              <a:spLocks noChangeShapeType="1"/>
            </p:cNvSpPr>
            <p:nvPr/>
          </p:nvSpPr>
          <p:spPr bwMode="auto">
            <a:xfrm>
              <a:off x="4495800" y="4770437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1" name="Line 85"/>
            <p:cNvSpPr>
              <a:spLocks noChangeShapeType="1"/>
            </p:cNvSpPr>
            <p:nvPr/>
          </p:nvSpPr>
          <p:spPr bwMode="auto">
            <a:xfrm flipH="1">
              <a:off x="3581400" y="5456237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2" name="Oval 86"/>
            <p:cNvSpPr>
              <a:spLocks noChangeArrowheads="1"/>
            </p:cNvSpPr>
            <p:nvPr/>
          </p:nvSpPr>
          <p:spPr bwMode="auto">
            <a:xfrm>
              <a:off x="3932238" y="47371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3" name="Oval 87"/>
            <p:cNvSpPr>
              <a:spLocks noChangeArrowheads="1"/>
            </p:cNvSpPr>
            <p:nvPr/>
          </p:nvSpPr>
          <p:spPr bwMode="auto">
            <a:xfrm>
              <a:off x="4467225" y="47371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4" name="Oval 88"/>
            <p:cNvSpPr>
              <a:spLocks noChangeArrowheads="1"/>
            </p:cNvSpPr>
            <p:nvPr/>
          </p:nvSpPr>
          <p:spPr bwMode="auto">
            <a:xfrm>
              <a:off x="5299075" y="47371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5" name="Line 89"/>
            <p:cNvSpPr>
              <a:spLocks noChangeShapeType="1"/>
            </p:cNvSpPr>
            <p:nvPr/>
          </p:nvSpPr>
          <p:spPr bwMode="auto">
            <a:xfrm flipH="1">
              <a:off x="7620000" y="5608637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6" name="Line 90"/>
            <p:cNvSpPr>
              <a:spLocks noChangeShapeType="1"/>
            </p:cNvSpPr>
            <p:nvPr/>
          </p:nvSpPr>
          <p:spPr bwMode="auto">
            <a:xfrm flipH="1">
              <a:off x="4724400" y="5456237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7" name="Line 91"/>
            <p:cNvSpPr>
              <a:spLocks noChangeShapeType="1"/>
            </p:cNvSpPr>
            <p:nvPr/>
          </p:nvSpPr>
          <p:spPr bwMode="auto">
            <a:xfrm flipH="1">
              <a:off x="3962400" y="5837237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8" name="Line 92"/>
            <p:cNvSpPr>
              <a:spLocks noChangeShapeType="1"/>
            </p:cNvSpPr>
            <p:nvPr/>
          </p:nvSpPr>
          <p:spPr bwMode="auto">
            <a:xfrm>
              <a:off x="3962400" y="5532437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9" name="Line 93"/>
            <p:cNvSpPr>
              <a:spLocks noChangeShapeType="1"/>
            </p:cNvSpPr>
            <p:nvPr/>
          </p:nvSpPr>
          <p:spPr bwMode="auto">
            <a:xfrm>
              <a:off x="5029200" y="5456237"/>
              <a:ext cx="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0" name="Line 94"/>
            <p:cNvSpPr>
              <a:spLocks noChangeShapeType="1"/>
            </p:cNvSpPr>
            <p:nvPr/>
          </p:nvSpPr>
          <p:spPr bwMode="auto">
            <a:xfrm flipH="1">
              <a:off x="5029200" y="5532437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1" name="Line 95"/>
            <p:cNvSpPr>
              <a:spLocks noChangeShapeType="1"/>
            </p:cNvSpPr>
            <p:nvPr/>
          </p:nvSpPr>
          <p:spPr bwMode="auto">
            <a:xfrm flipH="1">
              <a:off x="5029200" y="5684837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2" name="Line 96"/>
            <p:cNvSpPr>
              <a:spLocks noChangeShapeType="1"/>
            </p:cNvSpPr>
            <p:nvPr/>
          </p:nvSpPr>
          <p:spPr bwMode="auto">
            <a:xfrm>
              <a:off x="5029200" y="5684837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3" name="Line 97"/>
            <p:cNvSpPr>
              <a:spLocks noChangeShapeType="1"/>
            </p:cNvSpPr>
            <p:nvPr/>
          </p:nvSpPr>
          <p:spPr bwMode="auto">
            <a:xfrm>
              <a:off x="4800600" y="4541837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4" name="Line 98"/>
            <p:cNvSpPr>
              <a:spLocks noChangeShapeType="1"/>
            </p:cNvSpPr>
            <p:nvPr/>
          </p:nvSpPr>
          <p:spPr bwMode="auto">
            <a:xfrm>
              <a:off x="4114800" y="4541837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5" name="Line 99"/>
            <p:cNvSpPr>
              <a:spLocks noChangeShapeType="1"/>
            </p:cNvSpPr>
            <p:nvPr/>
          </p:nvSpPr>
          <p:spPr bwMode="auto">
            <a:xfrm>
              <a:off x="2590800" y="4452931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6" name="Line 100"/>
            <p:cNvSpPr>
              <a:spLocks noChangeShapeType="1"/>
            </p:cNvSpPr>
            <p:nvPr/>
          </p:nvSpPr>
          <p:spPr bwMode="auto">
            <a:xfrm flipH="1">
              <a:off x="5334000" y="3170237"/>
              <a:ext cx="114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7" name="Line 101"/>
            <p:cNvSpPr>
              <a:spLocks noChangeShapeType="1"/>
            </p:cNvSpPr>
            <p:nvPr/>
          </p:nvSpPr>
          <p:spPr bwMode="auto">
            <a:xfrm flipH="1">
              <a:off x="5334000" y="4770437"/>
              <a:ext cx="114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8" name="Line 102"/>
            <p:cNvSpPr>
              <a:spLocks noChangeShapeType="1"/>
            </p:cNvSpPr>
            <p:nvPr/>
          </p:nvSpPr>
          <p:spPr bwMode="auto">
            <a:xfrm>
              <a:off x="6934200" y="1417637"/>
              <a:ext cx="0" cy="3886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9" name="AutoShape 103"/>
            <p:cNvSpPr>
              <a:spLocks noChangeArrowheads="1"/>
            </p:cNvSpPr>
            <p:nvPr/>
          </p:nvSpPr>
          <p:spPr bwMode="auto">
            <a:xfrm rot="5400000" flipV="1">
              <a:off x="6946901" y="4784725"/>
              <a:ext cx="1117600" cy="276225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20" name="Line 104"/>
            <p:cNvSpPr>
              <a:spLocks noChangeShapeType="1"/>
            </p:cNvSpPr>
            <p:nvPr/>
          </p:nvSpPr>
          <p:spPr bwMode="auto">
            <a:xfrm>
              <a:off x="2819400" y="5532437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21" name="Line 105"/>
            <p:cNvSpPr>
              <a:spLocks noChangeShapeType="1"/>
            </p:cNvSpPr>
            <p:nvPr/>
          </p:nvSpPr>
          <p:spPr bwMode="auto">
            <a:xfrm>
              <a:off x="2819400" y="6065837"/>
              <a:ext cx="4724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22" name="Line 106"/>
            <p:cNvSpPr>
              <a:spLocks noChangeShapeType="1"/>
            </p:cNvSpPr>
            <p:nvPr/>
          </p:nvSpPr>
          <p:spPr bwMode="auto">
            <a:xfrm flipV="1">
              <a:off x="7543800" y="5303837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23" name="Line 107"/>
            <p:cNvSpPr>
              <a:spLocks noChangeShapeType="1"/>
            </p:cNvSpPr>
            <p:nvPr/>
          </p:nvSpPr>
          <p:spPr bwMode="auto">
            <a:xfrm flipH="1">
              <a:off x="5334000" y="1570037"/>
              <a:ext cx="114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6484938" y="3009900"/>
              <a:ext cx="215900" cy="279400"/>
              <a:chOff x="3125" y="2059"/>
              <a:chExt cx="136" cy="176"/>
            </a:xfrm>
          </p:grpSpPr>
          <p:sp>
            <p:nvSpPr>
              <p:cNvPr id="1442925" name="Line 109"/>
              <p:cNvSpPr>
                <a:spLocks noChangeShapeType="1"/>
              </p:cNvSpPr>
              <p:nvPr/>
            </p:nvSpPr>
            <p:spPr bwMode="auto">
              <a:xfrm>
                <a:off x="3128" y="2059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26" name="Line 110"/>
              <p:cNvSpPr>
                <a:spLocks noChangeShapeType="1"/>
              </p:cNvSpPr>
              <p:nvPr/>
            </p:nvSpPr>
            <p:spPr bwMode="auto">
              <a:xfrm flipV="1">
                <a:off x="3128" y="2143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27" name="Line 111"/>
              <p:cNvSpPr>
                <a:spLocks noChangeShapeType="1"/>
              </p:cNvSpPr>
              <p:nvPr/>
            </p:nvSpPr>
            <p:spPr bwMode="auto">
              <a:xfrm>
                <a:off x="3125" y="2062"/>
                <a:ext cx="0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grpSp>
          <p:nvGrpSpPr>
            <p:cNvPr id="6" name="Group 112"/>
            <p:cNvGrpSpPr>
              <a:grpSpLocks/>
            </p:cNvGrpSpPr>
            <p:nvPr/>
          </p:nvGrpSpPr>
          <p:grpSpPr bwMode="auto">
            <a:xfrm>
              <a:off x="6484938" y="1409700"/>
              <a:ext cx="215900" cy="279400"/>
              <a:chOff x="3125" y="1051"/>
              <a:chExt cx="136" cy="176"/>
            </a:xfrm>
          </p:grpSpPr>
          <p:sp>
            <p:nvSpPr>
              <p:cNvPr id="1442929" name="Line 113"/>
              <p:cNvSpPr>
                <a:spLocks noChangeShapeType="1"/>
              </p:cNvSpPr>
              <p:nvPr/>
            </p:nvSpPr>
            <p:spPr bwMode="auto">
              <a:xfrm>
                <a:off x="3128" y="1051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30" name="Line 114"/>
              <p:cNvSpPr>
                <a:spLocks noChangeShapeType="1"/>
              </p:cNvSpPr>
              <p:nvPr/>
            </p:nvSpPr>
            <p:spPr bwMode="auto">
              <a:xfrm flipV="1">
                <a:off x="3128" y="1135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31" name="Line 115"/>
              <p:cNvSpPr>
                <a:spLocks noChangeShapeType="1"/>
              </p:cNvSpPr>
              <p:nvPr/>
            </p:nvSpPr>
            <p:spPr bwMode="auto">
              <a:xfrm>
                <a:off x="3125" y="1054"/>
                <a:ext cx="0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grpSp>
          <p:nvGrpSpPr>
            <p:cNvPr id="7" name="Group 116"/>
            <p:cNvGrpSpPr>
              <a:grpSpLocks/>
            </p:cNvGrpSpPr>
            <p:nvPr/>
          </p:nvGrpSpPr>
          <p:grpSpPr bwMode="auto">
            <a:xfrm>
              <a:off x="6484938" y="4610100"/>
              <a:ext cx="215900" cy="279400"/>
              <a:chOff x="3125" y="3067"/>
              <a:chExt cx="136" cy="176"/>
            </a:xfrm>
          </p:grpSpPr>
          <p:sp>
            <p:nvSpPr>
              <p:cNvPr id="1442933" name="Line 117"/>
              <p:cNvSpPr>
                <a:spLocks noChangeShapeType="1"/>
              </p:cNvSpPr>
              <p:nvPr/>
            </p:nvSpPr>
            <p:spPr bwMode="auto">
              <a:xfrm>
                <a:off x="3128" y="3067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34" name="Line 118"/>
              <p:cNvSpPr>
                <a:spLocks noChangeShapeType="1"/>
              </p:cNvSpPr>
              <p:nvPr/>
            </p:nvSpPr>
            <p:spPr bwMode="auto">
              <a:xfrm flipV="1">
                <a:off x="3128" y="3151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35" name="Line 119"/>
              <p:cNvSpPr>
                <a:spLocks noChangeShapeType="1"/>
              </p:cNvSpPr>
              <p:nvPr/>
            </p:nvSpPr>
            <p:spPr bwMode="auto">
              <a:xfrm>
                <a:off x="3125" y="3070"/>
                <a:ext cx="0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2936" name="Line 120"/>
            <p:cNvSpPr>
              <a:spLocks noChangeShapeType="1"/>
            </p:cNvSpPr>
            <p:nvPr/>
          </p:nvSpPr>
          <p:spPr bwMode="auto">
            <a:xfrm flipH="1">
              <a:off x="6705600" y="1546225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37" name="Line 121"/>
            <p:cNvSpPr>
              <a:spLocks noChangeShapeType="1"/>
            </p:cNvSpPr>
            <p:nvPr/>
          </p:nvSpPr>
          <p:spPr bwMode="auto">
            <a:xfrm flipH="1">
              <a:off x="6692900" y="3146425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38" name="Line 122"/>
            <p:cNvSpPr>
              <a:spLocks noChangeShapeType="1"/>
            </p:cNvSpPr>
            <p:nvPr/>
          </p:nvSpPr>
          <p:spPr bwMode="auto">
            <a:xfrm flipH="1">
              <a:off x="6705600" y="4746625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39" name="Line 123"/>
            <p:cNvSpPr>
              <a:spLocks noChangeShapeType="1"/>
            </p:cNvSpPr>
            <p:nvPr/>
          </p:nvSpPr>
          <p:spPr bwMode="auto">
            <a:xfrm>
              <a:off x="6553200" y="1646237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40" name="Line 124"/>
            <p:cNvSpPr>
              <a:spLocks noChangeShapeType="1"/>
            </p:cNvSpPr>
            <p:nvPr/>
          </p:nvSpPr>
          <p:spPr bwMode="auto">
            <a:xfrm>
              <a:off x="6553200" y="3246437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41" name="Line 125"/>
            <p:cNvSpPr>
              <a:spLocks noChangeShapeType="1"/>
            </p:cNvSpPr>
            <p:nvPr/>
          </p:nvSpPr>
          <p:spPr bwMode="auto">
            <a:xfrm>
              <a:off x="6553200" y="4846637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42" name="Line 126"/>
            <p:cNvSpPr>
              <a:spLocks noChangeShapeType="1"/>
            </p:cNvSpPr>
            <p:nvPr/>
          </p:nvSpPr>
          <p:spPr bwMode="auto">
            <a:xfrm flipH="1">
              <a:off x="5715000" y="4008437"/>
              <a:ext cx="114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43" name="Line 127"/>
            <p:cNvSpPr>
              <a:spLocks noChangeShapeType="1"/>
            </p:cNvSpPr>
            <p:nvPr/>
          </p:nvSpPr>
          <p:spPr bwMode="auto">
            <a:xfrm flipH="1">
              <a:off x="5715000" y="2408237"/>
              <a:ext cx="114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44" name="Line 128"/>
            <p:cNvSpPr>
              <a:spLocks noChangeShapeType="1"/>
            </p:cNvSpPr>
            <p:nvPr/>
          </p:nvSpPr>
          <p:spPr bwMode="auto">
            <a:xfrm flipH="1">
              <a:off x="5715000" y="5608637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8" name="Group 129"/>
            <p:cNvGrpSpPr>
              <a:grpSpLocks/>
            </p:cNvGrpSpPr>
            <p:nvPr/>
          </p:nvGrpSpPr>
          <p:grpSpPr bwMode="auto">
            <a:xfrm>
              <a:off x="8745568" y="3787775"/>
              <a:ext cx="758828" cy="476250"/>
              <a:chOff x="4549" y="2549"/>
              <a:chExt cx="478" cy="300"/>
            </a:xfrm>
          </p:grpSpPr>
          <p:sp>
            <p:nvSpPr>
              <p:cNvPr id="1442946" name="Arc 130"/>
              <p:cNvSpPr>
                <a:spLocks/>
              </p:cNvSpPr>
              <p:nvPr/>
            </p:nvSpPr>
            <p:spPr bwMode="auto">
              <a:xfrm>
                <a:off x="4549" y="2549"/>
                <a:ext cx="70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47" name="Arc 131"/>
              <p:cNvSpPr>
                <a:spLocks/>
              </p:cNvSpPr>
              <p:nvPr/>
            </p:nvSpPr>
            <p:spPr bwMode="auto">
              <a:xfrm>
                <a:off x="4549" y="2549"/>
                <a:ext cx="478" cy="1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48" name="Arc 132"/>
              <p:cNvSpPr>
                <a:spLocks/>
              </p:cNvSpPr>
              <p:nvPr/>
            </p:nvSpPr>
            <p:spPr bwMode="auto">
              <a:xfrm>
                <a:off x="4573" y="2692"/>
                <a:ext cx="453" cy="15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49" name="Arc 133"/>
              <p:cNvSpPr>
                <a:spLocks/>
              </p:cNvSpPr>
              <p:nvPr/>
            </p:nvSpPr>
            <p:spPr bwMode="auto">
              <a:xfrm>
                <a:off x="4549" y="2692"/>
                <a:ext cx="70" cy="15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2950" name="Line 134"/>
            <p:cNvSpPr>
              <a:spLocks noChangeShapeType="1"/>
            </p:cNvSpPr>
            <p:nvPr/>
          </p:nvSpPr>
          <p:spPr bwMode="auto">
            <a:xfrm>
              <a:off x="8610600" y="416083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51" name="Line 135"/>
            <p:cNvSpPr>
              <a:spLocks noChangeShapeType="1"/>
            </p:cNvSpPr>
            <p:nvPr/>
          </p:nvSpPr>
          <p:spPr bwMode="auto">
            <a:xfrm flipH="1">
              <a:off x="8610601" y="4159251"/>
              <a:ext cx="212725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52" name="Line 136"/>
            <p:cNvSpPr>
              <a:spLocks noChangeShapeType="1"/>
            </p:cNvSpPr>
            <p:nvPr/>
          </p:nvSpPr>
          <p:spPr bwMode="auto">
            <a:xfrm flipH="1" flipV="1">
              <a:off x="8610601" y="3856037"/>
              <a:ext cx="188913" cy="6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53" name="Line 137"/>
            <p:cNvSpPr>
              <a:spLocks noChangeShapeType="1"/>
            </p:cNvSpPr>
            <p:nvPr/>
          </p:nvSpPr>
          <p:spPr bwMode="auto">
            <a:xfrm>
              <a:off x="8610600" y="240823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54" name="Line 138"/>
            <p:cNvSpPr>
              <a:spLocks noChangeShapeType="1"/>
            </p:cNvSpPr>
            <p:nvPr/>
          </p:nvSpPr>
          <p:spPr bwMode="auto">
            <a:xfrm flipH="1">
              <a:off x="9459913" y="403225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55" name="Oval 139"/>
            <p:cNvSpPr>
              <a:spLocks noChangeArrowheads="1"/>
            </p:cNvSpPr>
            <p:nvPr/>
          </p:nvSpPr>
          <p:spPr bwMode="auto">
            <a:xfrm>
              <a:off x="3548063" y="3824287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56" name="Line 140"/>
            <p:cNvSpPr>
              <a:spLocks noChangeShapeType="1"/>
            </p:cNvSpPr>
            <p:nvPr/>
          </p:nvSpPr>
          <p:spPr bwMode="auto">
            <a:xfrm flipH="1">
              <a:off x="4419600" y="1751013"/>
              <a:ext cx="152400" cy="123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57" name="Rectangle 141"/>
            <p:cNvSpPr>
              <a:spLocks noChangeArrowheads="1"/>
            </p:cNvSpPr>
            <p:nvPr/>
          </p:nvSpPr>
          <p:spPr bwMode="auto">
            <a:xfrm>
              <a:off x="4479925" y="1676400"/>
              <a:ext cx="254212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t</a:t>
              </a:r>
            </a:p>
          </p:txBody>
        </p:sp>
      </p:grpSp>
      <p:sp>
        <p:nvSpPr>
          <p:cNvPr id="144" name="Oval 60"/>
          <p:cNvSpPr>
            <a:spLocks noChangeArrowheads="1"/>
          </p:cNvSpPr>
          <p:nvPr/>
        </p:nvSpPr>
        <p:spPr bwMode="auto">
          <a:xfrm>
            <a:off x="3302742" y="4335509"/>
            <a:ext cx="126119" cy="13329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800"/>
          </a:p>
        </p:txBody>
      </p:sp>
      <p:sp>
        <p:nvSpPr>
          <p:cNvPr id="145" name="Oval 60"/>
          <p:cNvSpPr>
            <a:spLocks noChangeArrowheads="1"/>
          </p:cNvSpPr>
          <p:nvPr/>
        </p:nvSpPr>
        <p:spPr bwMode="auto">
          <a:xfrm>
            <a:off x="3561119" y="4340289"/>
            <a:ext cx="126119" cy="13329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800"/>
          </a:p>
        </p:txBody>
      </p:sp>
      <p:sp>
        <p:nvSpPr>
          <p:cNvPr id="146" name="Oval 60"/>
          <p:cNvSpPr>
            <a:spLocks noChangeArrowheads="1"/>
          </p:cNvSpPr>
          <p:nvPr/>
        </p:nvSpPr>
        <p:spPr bwMode="auto">
          <a:xfrm>
            <a:off x="3824662" y="4335541"/>
            <a:ext cx="126119" cy="13329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800"/>
          </a:p>
        </p:txBody>
      </p:sp>
      <p:sp>
        <p:nvSpPr>
          <p:cNvPr id="147" name="Oval 60"/>
          <p:cNvSpPr>
            <a:spLocks noChangeArrowheads="1"/>
          </p:cNvSpPr>
          <p:nvPr/>
        </p:nvSpPr>
        <p:spPr bwMode="auto">
          <a:xfrm>
            <a:off x="7446576" y="4937853"/>
            <a:ext cx="126119" cy="13329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800"/>
          </a:p>
        </p:txBody>
      </p:sp>
      <p:sp>
        <p:nvSpPr>
          <p:cNvPr id="149" name="Oval 60"/>
          <p:cNvSpPr>
            <a:spLocks noChangeArrowheads="1"/>
          </p:cNvSpPr>
          <p:nvPr/>
        </p:nvSpPr>
        <p:spPr bwMode="auto">
          <a:xfrm>
            <a:off x="7613490" y="4930599"/>
            <a:ext cx="126119" cy="13329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800"/>
          </a:p>
        </p:txBody>
      </p:sp>
      <p:sp>
        <p:nvSpPr>
          <p:cNvPr id="152" name="Oval 60"/>
          <p:cNvSpPr>
            <a:spLocks noChangeArrowheads="1"/>
          </p:cNvSpPr>
          <p:nvPr/>
        </p:nvSpPr>
        <p:spPr bwMode="auto">
          <a:xfrm>
            <a:off x="7787658" y="4930599"/>
            <a:ext cx="126119" cy="13329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30755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867930"/>
          </a:xfrm>
        </p:spPr>
        <p:txBody>
          <a:bodyPr/>
          <a:lstStyle/>
          <a:p>
            <a:r>
              <a:rPr lang="en-US" altLang="ko-KR" dirty="0"/>
              <a:t>Enter the data that was retrieved from the memory address – </a:t>
            </a:r>
            <a:r>
              <a:rPr lang="en-US" altLang="ko-KR" dirty="0" smtClean="0"/>
              <a:t>0x7121C5 and 0xE5ADBA 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smtClean="0"/>
              <a:t>Assignments 1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How many lines are contained in this cache?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</p:spPr>
        <p:txBody>
          <a:bodyPr/>
          <a:lstStyle/>
          <a:p>
            <a:r>
              <a:rPr lang="en-US" altLang="ko-KR" dirty="0"/>
              <a:t>How many blocks are contained in the memory space 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18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301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19</a:t>
            </a:fld>
            <a:endParaRPr lang="ko-KR" altLang="en-US" sz="1400" b="1" dirty="0"/>
          </a:p>
        </p:txBody>
      </p:sp>
      <p:graphicFrame>
        <p:nvGraphicFramePr>
          <p:cNvPr id="11" name="내용 개체 틀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451701"/>
              </p:ext>
            </p:extLst>
          </p:nvPr>
        </p:nvGraphicFramePr>
        <p:xfrm>
          <a:off x="239706" y="470557"/>
          <a:ext cx="10972800" cy="597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3400"/>
                <a:gridCol w="2204720"/>
                <a:gridCol w="1423670"/>
                <a:gridCol w="1423670"/>
                <a:gridCol w="1423670"/>
                <a:gridCol w="1423670"/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Tag</a:t>
                      </a:r>
                      <a:br>
                        <a:rPr lang="en-US" altLang="ko-KR" sz="2800" dirty="0" smtClean="0">
                          <a:latin typeface="+mn-lt"/>
                        </a:rPr>
                      </a:br>
                      <a:r>
                        <a:rPr lang="en-US" altLang="ko-KR" sz="2800" dirty="0" smtClean="0">
                          <a:latin typeface="+mn-lt"/>
                        </a:rPr>
                        <a:t>(binary)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Set ID</a:t>
                      </a:r>
                      <a:br>
                        <a:rPr lang="en-US" altLang="ko-KR" sz="2800" dirty="0" smtClean="0">
                          <a:latin typeface="+mn-lt"/>
                        </a:rPr>
                      </a:br>
                      <a:r>
                        <a:rPr lang="en-US" altLang="ko-KR" sz="2800" dirty="0" smtClean="0">
                          <a:latin typeface="+mn-lt"/>
                        </a:rPr>
                        <a:t>(binary)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Word within block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10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11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10100001001001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01101101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0x00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0x61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0xC2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0x23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11100001100100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01101101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0x10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0x71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0xD2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0x33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11001011010110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01101110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0x20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0x81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0xE2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0x43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11100101101011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01101110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0x30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0x91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0xF2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0x53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11110110110100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01101111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0x40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0xA1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0x02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0x63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10100111010101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01101111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0x50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0xB1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0x12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0x73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10101010111110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01110000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0x84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0xE5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0x46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0xA7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10101010010011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01110000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0x94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0xF5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0x56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0xB7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01110001001000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01110001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0xA4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0xA5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0x66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0xC7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00001101101101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01110001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0xB4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0x15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0x76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0xD7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01011010010010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01110010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0xC4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0x25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0x86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0xE7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10101111001011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01110010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0xD4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0x35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0x96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+mn-lt"/>
                        </a:rPr>
                        <a:t>0xF7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16" y="158438"/>
            <a:ext cx="10515600" cy="1325563"/>
          </a:xfrm>
        </p:spPr>
        <p:txBody>
          <a:bodyPr/>
          <a:lstStyle/>
          <a:p>
            <a:r>
              <a:rPr lang="en-US" dirty="0" smtClean="0"/>
              <a:t>Where are we and where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dirty="0" smtClean="0"/>
              <a:t>Assembly Language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/>
              <a:t>Simple Processor Design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/>
              <a:t>Pipelined Processor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Bypasses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Branch Prediction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Out-of-order Scheduling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rgbClr val="FF0000"/>
                </a:solidFill>
              </a:rPr>
              <a:t>Memory Hierarchy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Direct-mapped Cache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Set-associative Cache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Cache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251840" y="6561834"/>
            <a:ext cx="589856" cy="365125"/>
          </a:xfrm>
          <a:prstGeom prst="rect">
            <a:avLst/>
          </a:prstGeom>
        </p:spPr>
        <p:txBody>
          <a:bodyPr/>
          <a:lstStyle/>
          <a:p>
            <a:fld id="{A36AEEF3-902E-4072-B881-9649E0D3784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그룹 4"/>
          <p:cNvGrpSpPr/>
          <p:nvPr/>
        </p:nvGrpSpPr>
        <p:grpSpPr>
          <a:xfrm>
            <a:off x="5225505" y="878261"/>
            <a:ext cx="6026335" cy="5683573"/>
            <a:chOff x="1628698" y="755184"/>
            <a:chExt cx="6420827" cy="609066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9095" y="859058"/>
              <a:ext cx="5425910" cy="598679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19262" y="3240290"/>
              <a:ext cx="962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Input</a:t>
              </a:r>
              <a:endParaRPr lang="ko-KR" alt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19701" y="5616652"/>
              <a:ext cx="1229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Output</a:t>
              </a:r>
              <a:endParaRPr lang="ko-KR" alt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5457" y="1883352"/>
              <a:ext cx="1483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Interface</a:t>
              </a:r>
              <a:endParaRPr lang="ko-KR" alt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01460" y="2809003"/>
              <a:ext cx="16491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Computer</a:t>
              </a:r>
              <a:endParaRPr lang="ko-KR" alt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46238" y="4900332"/>
              <a:ext cx="1528175" cy="52322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800"/>
              </a:lvl1pPr>
            </a:lstStyle>
            <a:p>
              <a:r>
                <a:rPr lang="en-US" altLang="ko-KR" dirty="0" err="1"/>
                <a:t>Datapath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20264" y="6078532"/>
              <a:ext cx="1605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Processor</a:t>
              </a:r>
              <a:endParaRPr lang="ko-KR" alt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3794" y="6078532"/>
              <a:ext cx="1435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Memory</a:t>
              </a:r>
              <a:endParaRPr lang="ko-KR" alt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28698" y="3528986"/>
              <a:ext cx="1260794" cy="52322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Control</a:t>
              </a:r>
              <a:endParaRPr lang="ko-KR" alt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1108" y="755184"/>
              <a:ext cx="15071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Compiler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1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way set associative cache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416890-E562-4CD1-831C-F7FC291606ED}" type="slidenum">
              <a:rPr lang="en-US" altLang="ko-KR" smtClean="0"/>
              <a:pPr/>
              <a:t>20</a:t>
            </a:fld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05879"/>
              </p:ext>
            </p:extLst>
          </p:nvPr>
        </p:nvGraphicFramePr>
        <p:xfrm>
          <a:off x="381000" y="675259"/>
          <a:ext cx="11153775" cy="585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7700"/>
                <a:gridCol w="3495675"/>
                <a:gridCol w="1771745"/>
                <a:gridCol w="1714405"/>
                <a:gridCol w="1685925"/>
                <a:gridCol w="1838325"/>
              </a:tblGrid>
              <a:tr h="36913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Set ID</a:t>
                      </a:r>
                      <a:endParaRPr lang="ko-KR" sz="2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#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Tag Array</a:t>
                      </a:r>
                      <a:endParaRPr lang="ko-KR" sz="2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(binary)</a:t>
                      </a:r>
                      <a:endParaRPr lang="ko-KR" sz="2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Data stored in the cache blocks (hex)</a:t>
                      </a:r>
                      <a:endParaRPr lang="ko-KR" sz="24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    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2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</a:t>
                      </a:r>
                      <a:endParaRPr lang="ko-KR" sz="2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11-10-01-00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 </a:t>
                      </a:r>
                      <a:endParaRPr lang="ko-KR" sz="2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11-10-01-00          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01</a:t>
                      </a:r>
                      <a:endParaRPr lang="ko-KR" sz="2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11-10-01-00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00</a:t>
                      </a:r>
                      <a:endParaRPr lang="ko-KR" sz="2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11-10-01-00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</a:tr>
              <a:tr h="18456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…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…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…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…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…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…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</a:tr>
              <a:tr h="354864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102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0101 0001 1111 1101 1010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 67 E2 F1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71 D3 45 A2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D2 66 C4 33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33 44 6A 65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</a:tr>
              <a:tr h="354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0101 0000 1110 1101 1010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 56 A1 B3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81 43 87 A3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E2 57 9A 11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43 A2 F4 E1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</a:tr>
              <a:tr h="354864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103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0101 0000 1110 1001 1010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F2 B1 C3 11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91 B2 45 78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F2 A2 B3 11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53 B3 F2 E1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</a:tr>
              <a:tr h="354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0101 0001 1110 1101 1010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40 70 89 A2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A1 B3 E3 11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02 A2 B3 76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63 56 79 96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</a:tr>
              <a:tr h="354864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104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0001 0001 1110 1101 1010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50 98 08 A2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56 78 98 23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 D3 E1 F2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73 66 88 99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</a:tr>
              <a:tr h="354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0100 0001 1110 1101 1010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84 66 55 33 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E5 11 44 67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46 A2 B2 88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67 B3 F3 11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</a:tr>
              <a:tr h="354864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105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0101 0001 1010 1101 1010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94 A3 B4 12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F5 34 45 67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B1 C3 F2 11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B7 14 C2 23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</a:tr>
              <a:tr h="354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0101 0001 0110 1101 1010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A4 B3 74 34 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A5 B3 C4 34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66 E4 F2 34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C7 19 A3 11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</a:tr>
              <a:tr h="354864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106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0101 0101 1110 1101 1010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B4 B2 45 11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15 98 65 4A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76 78 98 54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67 19 B4 12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</a:tr>
              <a:tr h="354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0101 1001 1110 1101 1010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C4 C3 12 11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25 35 29 19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86 97 A3 A4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E7 43 C4 17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/>
                </a:tc>
              </a:tr>
              <a:tr h="18456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…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…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…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…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…</a:t>
                      </a:r>
                      <a:endParaRPr lang="ko-KR" sz="2400" kern="10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…</a:t>
                      </a:r>
                      <a:endParaRPr lang="ko-KR" sz="2400" kern="1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65929" marR="65929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725" y="1386817"/>
            <a:ext cx="21615134" cy="57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8835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2493" y="894304"/>
            <a:ext cx="11497332" cy="4978799"/>
          </a:xfrm>
        </p:spPr>
        <p:txBody>
          <a:bodyPr/>
          <a:lstStyle/>
          <a:p>
            <a:r>
              <a:rPr lang="en-US" altLang="ko-KR" dirty="0" smtClean="0"/>
              <a:t>The diagram </a:t>
            </a:r>
            <a:r>
              <a:rPr lang="en-US" altLang="ko-KR" dirty="0"/>
              <a:t>shows a part of the 2-way set associative cache. </a:t>
            </a:r>
            <a:r>
              <a:rPr lang="en-US" altLang="ko-KR" dirty="0"/>
              <a:t>Notice that the set ID values start from 102, and increment every other set in the cache. The corresponding snapshot of the </a:t>
            </a:r>
            <a:r>
              <a:rPr lang="en-US" altLang="ko-KR" i="1" dirty="0"/>
              <a:t>“Tag Array”</a:t>
            </a:r>
            <a:r>
              <a:rPr lang="en-US" altLang="ko-KR" dirty="0"/>
              <a:t> is also given. </a:t>
            </a:r>
            <a:r>
              <a:rPr lang="en-US" altLang="ko-KR" dirty="0"/>
              <a:t>For this cache configuration, tag is 20 bits, set ID is 8 bits, 4 words per block and each word is 4 bytes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u="sng" dirty="0"/>
              <a:t>Note:</a:t>
            </a:r>
            <a:r>
              <a:rPr lang="en-US" altLang="ko-KR" dirty="0"/>
              <a:t> The ordering/position of the byte/words in the cache-block are indicated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Suppose the processor executes a </a:t>
            </a:r>
            <a:r>
              <a:rPr lang="en-US" altLang="ko-KR" i="1" dirty="0"/>
              <a:t>Load-Byte</a:t>
            </a:r>
            <a:r>
              <a:rPr lang="en-US" altLang="ko-KR" dirty="0"/>
              <a:t> instruction from the address </a:t>
            </a:r>
            <a:r>
              <a:rPr lang="en-US" altLang="ko-KR" b="1" dirty="0"/>
              <a:t>0x51EDA677.</a:t>
            </a:r>
            <a:endParaRPr lang="en-US" altLang="ko-KR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ko-KR" dirty="0"/>
              <a:t>What is the SetID</a:t>
            </a:r>
            <a:r>
              <a:rPr lang="en-US" altLang="ko-KR" dirty="0"/>
              <a:t>, where the data will be searched</a:t>
            </a:r>
            <a:r>
              <a:rPr lang="en-US" altLang="ko-KR" dirty="0" smtClean="0"/>
              <a:t>?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dirty="0" smtClean="0"/>
              <a:t>Write the block offset and byte offset for the address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dirty="0"/>
              <a:t>Which word in the cache block is requested by the processor?</a:t>
            </a:r>
            <a:endParaRPr lang="en-US" altLang="ko-KR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ko-KR" dirty="0"/>
              <a:t>What is the data value (byte) that is returned to the processor</a:t>
            </a:r>
            <a:r>
              <a:rPr lang="en-US" altLang="ko-KR" dirty="0" smtClean="0"/>
              <a:t>?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dirty="0" smtClean="0"/>
              <a:t>What is the address in </a:t>
            </a:r>
            <a:r>
              <a:rPr lang="en-US" altLang="ko-KR" dirty="0" err="1" smtClean="0"/>
              <a:t>hexa</a:t>
            </a:r>
            <a:r>
              <a:rPr lang="en-US" altLang="ko-KR" dirty="0" smtClean="0"/>
              <a:t> if the </a:t>
            </a:r>
            <a:r>
              <a:rPr lang="en-US" altLang="ko-KR" dirty="0" err="1" smtClean="0"/>
              <a:t>SetID</a:t>
            </a:r>
            <a:r>
              <a:rPr lang="en-US" altLang="ko-KR" dirty="0" smtClean="0"/>
              <a:t> = 103, Tag value = 0101 0001 1110 1101 1010, and the byte data returned is 0x02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Questions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3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</p:spPr>
        <p:txBody>
          <a:bodyPr/>
          <a:lstStyle/>
          <a:p>
            <a:r>
              <a:rPr lang="en-US" altLang="ko-KR" dirty="0" smtClean="0"/>
              <a:t>Draw a Direct-mapped Cache architecture for 64 KB size with 1024 Blocks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smtClean="0"/>
              <a:t>Assignments 2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Draw a 2-way Set Associate Cache architecture for the same size above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</p:spPr>
        <p:txBody>
          <a:bodyPr/>
          <a:lstStyle/>
          <a:p>
            <a:r>
              <a:rPr lang="en-US" altLang="ko-KR" dirty="0" smtClean="0"/>
              <a:t>Draw a Fully Associative Cache architecture for the same size above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22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049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6" name="Rectangle 4"/>
          <p:cNvSpPr>
            <a:spLocks noGrp="1" noChangeArrowheads="1"/>
          </p:cNvSpPr>
          <p:nvPr>
            <p:ph type="title"/>
          </p:nvPr>
        </p:nvSpPr>
        <p:spPr>
          <a:xfrm>
            <a:off x="664650" y="219351"/>
            <a:ext cx="10453924" cy="735056"/>
          </a:xfrm>
        </p:spPr>
        <p:txBody>
          <a:bodyPr/>
          <a:lstStyle/>
          <a:p>
            <a:r>
              <a:rPr lang="en-US" dirty="0" smtClean="0"/>
              <a:t>Direct-Mapped Cache</a:t>
            </a:r>
            <a:r>
              <a:rPr lang="ko-KR" altLang="en-US" dirty="0" smtClean="0"/>
              <a:t> </a:t>
            </a:r>
            <a:r>
              <a:rPr lang="en-US" altLang="ko-KR" dirty="0" smtClean="0"/>
              <a:t>(64</a:t>
            </a:r>
            <a:r>
              <a:rPr lang="ko-KR" altLang="en-US" dirty="0" smtClean="0"/>
              <a:t> </a:t>
            </a:r>
            <a:r>
              <a:rPr lang="en-US" altLang="ko-KR" dirty="0" smtClean="0"/>
              <a:t>KB, 1024 Blocks)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9121775" y="6527800"/>
            <a:ext cx="27432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0786" y="821887"/>
            <a:ext cx="3188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/>
              <a:t>Block Size = 64 Bytes</a:t>
            </a:r>
            <a:endParaRPr kumimoji="1" lang="ko-KR" alt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8714309" y="789351"/>
            <a:ext cx="346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i="1" smtClean="0"/>
              <a:t>Assume 32 bit address</a:t>
            </a:r>
            <a:endParaRPr kumimoji="1" lang="ko-KR" altLang="en-US" sz="2800" i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650786" y="1294875"/>
            <a:ext cx="11350469" cy="5346486"/>
            <a:chOff x="650786" y="1294875"/>
            <a:chExt cx="11350469" cy="5346486"/>
          </a:xfrm>
        </p:grpSpPr>
        <p:sp>
          <p:nvSpPr>
            <p:cNvPr id="1436675" name="Rectangle 3" descr="Large confetti"/>
            <p:cNvSpPr>
              <a:spLocks noChangeArrowheads="1"/>
            </p:cNvSpPr>
            <p:nvPr/>
          </p:nvSpPr>
          <p:spPr bwMode="auto">
            <a:xfrm>
              <a:off x="2507439" y="3690942"/>
              <a:ext cx="6843366" cy="3982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74" name="Line 2"/>
            <p:cNvSpPr>
              <a:spLocks noChangeShapeType="1"/>
            </p:cNvSpPr>
            <p:nvPr/>
          </p:nvSpPr>
          <p:spPr bwMode="auto">
            <a:xfrm>
              <a:off x="3463366" y="5414188"/>
              <a:ext cx="0" cy="1647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77" name="Rectangle 5"/>
            <p:cNvSpPr>
              <a:spLocks noChangeArrowheads="1"/>
            </p:cNvSpPr>
            <p:nvPr/>
          </p:nvSpPr>
          <p:spPr bwMode="auto">
            <a:xfrm>
              <a:off x="2516373" y="2873945"/>
              <a:ext cx="6825498" cy="16202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78" name="Line 6"/>
            <p:cNvSpPr>
              <a:spLocks noChangeShapeType="1"/>
            </p:cNvSpPr>
            <p:nvPr/>
          </p:nvSpPr>
          <p:spPr bwMode="auto">
            <a:xfrm>
              <a:off x="2498505" y="3272146"/>
              <a:ext cx="68612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79" name="Line 7"/>
            <p:cNvSpPr>
              <a:spLocks noChangeShapeType="1"/>
            </p:cNvSpPr>
            <p:nvPr/>
          </p:nvSpPr>
          <p:spPr bwMode="auto">
            <a:xfrm>
              <a:off x="2498505" y="3684076"/>
              <a:ext cx="68612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80" name="Line 8"/>
            <p:cNvSpPr>
              <a:spLocks noChangeShapeType="1"/>
            </p:cNvSpPr>
            <p:nvPr/>
          </p:nvSpPr>
          <p:spPr bwMode="auto">
            <a:xfrm>
              <a:off x="2498505" y="4096008"/>
              <a:ext cx="68612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81" name="Line 9"/>
            <p:cNvSpPr>
              <a:spLocks noChangeShapeType="1"/>
            </p:cNvSpPr>
            <p:nvPr/>
          </p:nvSpPr>
          <p:spPr bwMode="auto">
            <a:xfrm>
              <a:off x="4213813" y="2695442"/>
              <a:ext cx="0" cy="18124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82" name="Line 10"/>
            <p:cNvSpPr>
              <a:spLocks noChangeShapeType="1"/>
            </p:cNvSpPr>
            <p:nvPr/>
          </p:nvSpPr>
          <p:spPr bwMode="auto">
            <a:xfrm>
              <a:off x="5500295" y="2860214"/>
              <a:ext cx="0" cy="1647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83" name="Line 11"/>
            <p:cNvSpPr>
              <a:spLocks noChangeShapeType="1"/>
            </p:cNvSpPr>
            <p:nvPr/>
          </p:nvSpPr>
          <p:spPr bwMode="auto">
            <a:xfrm>
              <a:off x="2927332" y="2695442"/>
              <a:ext cx="0" cy="18124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84" name="Rectangle 12"/>
            <p:cNvSpPr>
              <a:spLocks noChangeArrowheads="1"/>
            </p:cNvSpPr>
            <p:nvPr/>
          </p:nvSpPr>
          <p:spPr bwMode="auto">
            <a:xfrm>
              <a:off x="3124743" y="2398328"/>
              <a:ext cx="835934" cy="511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 Tag</a:t>
              </a:r>
            </a:p>
          </p:txBody>
        </p:sp>
        <p:sp>
          <p:nvSpPr>
            <p:cNvPr id="1436685" name="Rectangle 13"/>
            <p:cNvSpPr>
              <a:spLocks noChangeArrowheads="1"/>
            </p:cNvSpPr>
            <p:nvPr/>
          </p:nvSpPr>
          <p:spPr bwMode="auto">
            <a:xfrm>
              <a:off x="5799580" y="2407232"/>
              <a:ext cx="1726755" cy="511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Data Block</a:t>
              </a:r>
            </a:p>
          </p:txBody>
        </p:sp>
        <p:sp>
          <p:nvSpPr>
            <p:cNvPr id="1436686" name="Rectangle 14"/>
            <p:cNvSpPr>
              <a:spLocks noChangeArrowheads="1"/>
            </p:cNvSpPr>
            <p:nvPr/>
          </p:nvSpPr>
          <p:spPr bwMode="auto">
            <a:xfrm>
              <a:off x="2366985" y="2432890"/>
              <a:ext cx="553037" cy="511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 V</a:t>
              </a:r>
            </a:p>
          </p:txBody>
        </p:sp>
        <p:sp>
          <p:nvSpPr>
            <p:cNvPr id="1436687" name="Line 15"/>
            <p:cNvSpPr>
              <a:spLocks noChangeShapeType="1"/>
            </p:cNvSpPr>
            <p:nvPr/>
          </p:nvSpPr>
          <p:spPr bwMode="auto">
            <a:xfrm>
              <a:off x="6786776" y="2860214"/>
              <a:ext cx="0" cy="1647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88" name="Line 16"/>
            <p:cNvSpPr>
              <a:spLocks noChangeShapeType="1"/>
            </p:cNvSpPr>
            <p:nvPr/>
          </p:nvSpPr>
          <p:spPr bwMode="auto">
            <a:xfrm>
              <a:off x="8073257" y="2860214"/>
              <a:ext cx="0" cy="1647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89" name="Rectangle 17"/>
            <p:cNvSpPr>
              <a:spLocks noChangeArrowheads="1"/>
            </p:cNvSpPr>
            <p:nvPr/>
          </p:nvSpPr>
          <p:spPr bwMode="auto">
            <a:xfrm>
              <a:off x="1551512" y="1308606"/>
              <a:ext cx="7129251" cy="54924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2" name="Group 18"/>
            <p:cNvGrpSpPr>
              <a:grpSpLocks/>
            </p:cNvGrpSpPr>
            <p:nvPr/>
          </p:nvGrpSpPr>
          <p:grpSpPr bwMode="auto">
            <a:xfrm>
              <a:off x="2603480" y="5754033"/>
              <a:ext cx="457862" cy="511481"/>
              <a:chOff x="1151" y="3414"/>
              <a:chExt cx="205" cy="298"/>
            </a:xfrm>
          </p:grpSpPr>
          <p:sp>
            <p:nvSpPr>
              <p:cNvPr id="1436691" name="Line 19"/>
              <p:cNvSpPr>
                <a:spLocks noChangeShapeType="1"/>
              </p:cNvSpPr>
              <p:nvPr/>
            </p:nvSpPr>
            <p:spPr bwMode="auto">
              <a:xfrm>
                <a:off x="1354" y="3414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6692" name="Line 20"/>
              <p:cNvSpPr>
                <a:spLocks noChangeShapeType="1"/>
              </p:cNvSpPr>
              <p:nvPr/>
            </p:nvSpPr>
            <p:spPr bwMode="auto">
              <a:xfrm>
                <a:off x="1152" y="3414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6693" name="Line 21"/>
              <p:cNvSpPr>
                <a:spLocks noChangeShapeType="1"/>
              </p:cNvSpPr>
              <p:nvPr/>
            </p:nvSpPr>
            <p:spPr bwMode="auto">
              <a:xfrm flipH="1">
                <a:off x="1153" y="3416"/>
                <a:ext cx="20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6694" name="Arc 22"/>
              <p:cNvSpPr>
                <a:spLocks/>
              </p:cNvSpPr>
              <p:nvPr/>
            </p:nvSpPr>
            <p:spPr bwMode="auto">
              <a:xfrm>
                <a:off x="1249" y="3617"/>
                <a:ext cx="107" cy="94"/>
              </a:xfrm>
              <a:custGeom>
                <a:avLst/>
                <a:gdLst>
                  <a:gd name="G0" fmla="+- 205 0 0"/>
                  <a:gd name="G1" fmla="+- 0 0 0"/>
                  <a:gd name="G2" fmla="+- 21600 0 0"/>
                  <a:gd name="T0" fmla="*/ 21805 w 21805"/>
                  <a:gd name="T1" fmla="*/ 0 h 21600"/>
                  <a:gd name="T2" fmla="*/ 0 w 21805"/>
                  <a:gd name="T3" fmla="*/ 21599 h 21600"/>
                  <a:gd name="T4" fmla="*/ 205 w 2180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05" h="21600" fill="none" extrusionOk="0">
                    <a:moveTo>
                      <a:pt x="21805" y="0"/>
                    </a:moveTo>
                    <a:cubicBezTo>
                      <a:pt x="21805" y="11929"/>
                      <a:pt x="12134" y="21600"/>
                      <a:pt x="205" y="21600"/>
                    </a:cubicBezTo>
                    <a:cubicBezTo>
                      <a:pt x="136" y="21600"/>
                      <a:pt x="68" y="21599"/>
                      <a:pt x="-1" y="21599"/>
                    </a:cubicBezTo>
                  </a:path>
                  <a:path w="21805" h="21600" stroke="0" extrusionOk="0">
                    <a:moveTo>
                      <a:pt x="21805" y="0"/>
                    </a:moveTo>
                    <a:cubicBezTo>
                      <a:pt x="21805" y="11929"/>
                      <a:pt x="12134" y="21600"/>
                      <a:pt x="205" y="21600"/>
                    </a:cubicBezTo>
                    <a:cubicBezTo>
                      <a:pt x="136" y="21600"/>
                      <a:pt x="68" y="21599"/>
                      <a:pt x="-1" y="21599"/>
                    </a:cubicBezTo>
                    <a:lnTo>
                      <a:pt x="205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6695" name="Arc 23"/>
              <p:cNvSpPr>
                <a:spLocks/>
              </p:cNvSpPr>
              <p:nvPr/>
            </p:nvSpPr>
            <p:spPr bwMode="auto">
              <a:xfrm>
                <a:off x="1151" y="3618"/>
                <a:ext cx="106" cy="9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395 w 21600"/>
                  <a:gd name="T1" fmla="*/ 21599 h 21599"/>
                  <a:gd name="T2" fmla="*/ 0 w 21600"/>
                  <a:gd name="T3" fmla="*/ 0 h 21599"/>
                  <a:gd name="T4" fmla="*/ 21600 w 21600"/>
                  <a:gd name="T5" fmla="*/ 0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21394" y="21599"/>
                    </a:moveTo>
                    <a:cubicBezTo>
                      <a:pt x="9546" y="21486"/>
                      <a:pt x="0" y="11849"/>
                      <a:pt x="0" y="0"/>
                    </a:cubicBezTo>
                  </a:path>
                  <a:path w="21600" h="21599" stroke="0" extrusionOk="0">
                    <a:moveTo>
                      <a:pt x="21394" y="21599"/>
                    </a:moveTo>
                    <a:cubicBezTo>
                      <a:pt x="9546" y="21486"/>
                      <a:pt x="0" y="1184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36696" name="AutoShape 24"/>
            <p:cNvSpPr>
              <a:spLocks noChangeArrowheads="1"/>
            </p:cNvSpPr>
            <p:nvPr/>
          </p:nvSpPr>
          <p:spPr bwMode="auto">
            <a:xfrm rot="10800000" flipH="1" flipV="1">
              <a:off x="6054196" y="5923955"/>
              <a:ext cx="1572366" cy="300366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 smtClean="0"/>
                <a:t>16x1</a:t>
              </a:r>
              <a:endParaRPr lang="en-US" sz="2800" dirty="0"/>
            </a:p>
          </p:txBody>
        </p:sp>
        <p:sp>
          <p:nvSpPr>
            <p:cNvPr id="1436697" name="Oval 25"/>
            <p:cNvSpPr>
              <a:spLocks noChangeArrowheads="1"/>
            </p:cNvSpPr>
            <p:nvPr/>
          </p:nvSpPr>
          <p:spPr bwMode="auto">
            <a:xfrm>
              <a:off x="3090376" y="4933602"/>
              <a:ext cx="714712" cy="54924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698" name="Rectangle 26"/>
            <p:cNvSpPr>
              <a:spLocks noChangeArrowheads="1"/>
            </p:cNvSpPr>
            <p:nvPr/>
          </p:nvSpPr>
          <p:spPr bwMode="auto">
            <a:xfrm>
              <a:off x="3137279" y="4930365"/>
              <a:ext cx="447238" cy="511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=</a:t>
              </a:r>
            </a:p>
          </p:txBody>
        </p:sp>
        <p:sp>
          <p:nvSpPr>
            <p:cNvPr id="1436699" name="Rectangle 27"/>
            <p:cNvSpPr>
              <a:spLocks noChangeArrowheads="1"/>
            </p:cNvSpPr>
            <p:nvPr/>
          </p:nvSpPr>
          <p:spPr bwMode="auto">
            <a:xfrm>
              <a:off x="7562671" y="1301741"/>
              <a:ext cx="1070742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smtClean="0"/>
                <a:t>Offset</a:t>
              </a:r>
              <a:endParaRPr lang="en-US" sz="2800" dirty="0"/>
            </a:p>
          </p:txBody>
        </p:sp>
        <p:sp>
          <p:nvSpPr>
            <p:cNvPr id="1436700" name="Line 28"/>
            <p:cNvSpPr>
              <a:spLocks noChangeShapeType="1"/>
            </p:cNvSpPr>
            <p:nvPr/>
          </p:nvSpPr>
          <p:spPr bwMode="auto">
            <a:xfrm>
              <a:off x="7558967" y="1294875"/>
              <a:ext cx="0" cy="576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01" name="Line 29"/>
            <p:cNvSpPr>
              <a:spLocks noChangeShapeType="1"/>
            </p:cNvSpPr>
            <p:nvPr/>
          </p:nvSpPr>
          <p:spPr bwMode="auto">
            <a:xfrm>
              <a:off x="5316421" y="1308606"/>
              <a:ext cx="0" cy="576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02" name="Rectangle 30"/>
            <p:cNvSpPr>
              <a:spLocks noChangeArrowheads="1"/>
            </p:cNvSpPr>
            <p:nvPr/>
          </p:nvSpPr>
          <p:spPr bwMode="auto">
            <a:xfrm>
              <a:off x="3093074" y="1341217"/>
              <a:ext cx="835934" cy="511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 Tag</a:t>
              </a:r>
            </a:p>
          </p:txBody>
        </p:sp>
        <p:sp>
          <p:nvSpPr>
            <p:cNvPr id="1436703" name="Rectangle 31"/>
            <p:cNvSpPr>
              <a:spLocks noChangeArrowheads="1"/>
            </p:cNvSpPr>
            <p:nvPr/>
          </p:nvSpPr>
          <p:spPr bwMode="auto">
            <a:xfrm>
              <a:off x="6123466" y="1341217"/>
              <a:ext cx="982000" cy="511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dirty="0"/>
                <a:t>Index</a:t>
              </a:r>
            </a:p>
          </p:txBody>
        </p:sp>
        <p:sp>
          <p:nvSpPr>
            <p:cNvPr id="1436704" name="Line 32"/>
            <p:cNvSpPr>
              <a:spLocks noChangeShapeType="1"/>
            </p:cNvSpPr>
            <p:nvPr/>
          </p:nvSpPr>
          <p:spPr bwMode="auto">
            <a:xfrm>
              <a:off x="2712918" y="3931236"/>
              <a:ext cx="0" cy="1153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05" name="Line 33"/>
            <p:cNvSpPr>
              <a:spLocks noChangeShapeType="1"/>
            </p:cNvSpPr>
            <p:nvPr/>
          </p:nvSpPr>
          <p:spPr bwMode="auto">
            <a:xfrm>
              <a:off x="3463366" y="3931236"/>
              <a:ext cx="0" cy="988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06" name="Line 34"/>
            <p:cNvSpPr>
              <a:spLocks noChangeShapeType="1"/>
            </p:cNvSpPr>
            <p:nvPr/>
          </p:nvSpPr>
          <p:spPr bwMode="auto">
            <a:xfrm>
              <a:off x="2820125" y="6238051"/>
              <a:ext cx="0" cy="1647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07" name="Line 35"/>
            <p:cNvSpPr>
              <a:spLocks noChangeShapeType="1"/>
            </p:cNvSpPr>
            <p:nvPr/>
          </p:nvSpPr>
          <p:spPr bwMode="auto">
            <a:xfrm flipH="1">
              <a:off x="2069678" y="6402824"/>
              <a:ext cx="7504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08" name="Line 36"/>
            <p:cNvSpPr>
              <a:spLocks noChangeShapeType="1"/>
            </p:cNvSpPr>
            <p:nvPr/>
          </p:nvSpPr>
          <p:spPr bwMode="auto">
            <a:xfrm flipH="1">
              <a:off x="2927332" y="5578962"/>
              <a:ext cx="536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09" name="Line 37"/>
            <p:cNvSpPr>
              <a:spLocks noChangeShapeType="1"/>
            </p:cNvSpPr>
            <p:nvPr/>
          </p:nvSpPr>
          <p:spPr bwMode="auto">
            <a:xfrm>
              <a:off x="2927332" y="5578962"/>
              <a:ext cx="0" cy="1647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0" name="Line 38"/>
            <p:cNvSpPr>
              <a:spLocks noChangeShapeType="1"/>
            </p:cNvSpPr>
            <p:nvPr/>
          </p:nvSpPr>
          <p:spPr bwMode="auto">
            <a:xfrm>
              <a:off x="4363404" y="3931236"/>
              <a:ext cx="0" cy="14829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1" name="Line 39"/>
            <p:cNvSpPr>
              <a:spLocks noChangeShapeType="1"/>
            </p:cNvSpPr>
            <p:nvPr/>
          </p:nvSpPr>
          <p:spPr bwMode="auto">
            <a:xfrm flipH="1" flipV="1">
              <a:off x="4363403" y="5407325"/>
              <a:ext cx="1780131" cy="68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2" name="Line 40"/>
            <p:cNvSpPr>
              <a:spLocks noChangeShapeType="1"/>
            </p:cNvSpPr>
            <p:nvPr/>
          </p:nvSpPr>
          <p:spPr bwMode="auto">
            <a:xfrm>
              <a:off x="6143535" y="5414188"/>
              <a:ext cx="0" cy="494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3" name="Line 41"/>
            <p:cNvSpPr>
              <a:spLocks noChangeShapeType="1"/>
            </p:cNvSpPr>
            <p:nvPr/>
          </p:nvSpPr>
          <p:spPr bwMode="auto">
            <a:xfrm>
              <a:off x="4651217" y="3931236"/>
              <a:ext cx="835" cy="1318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4" name="Line 42"/>
            <p:cNvSpPr>
              <a:spLocks noChangeShapeType="1"/>
            </p:cNvSpPr>
            <p:nvPr/>
          </p:nvSpPr>
          <p:spPr bwMode="auto">
            <a:xfrm flipH="1">
              <a:off x="4663351" y="5249416"/>
              <a:ext cx="16217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5" name="Line 43"/>
            <p:cNvSpPr>
              <a:spLocks noChangeShapeType="1"/>
            </p:cNvSpPr>
            <p:nvPr/>
          </p:nvSpPr>
          <p:spPr bwMode="auto">
            <a:xfrm>
              <a:off x="6285052" y="5249415"/>
              <a:ext cx="0" cy="6745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6" name="Line 44"/>
            <p:cNvSpPr>
              <a:spLocks noChangeShapeType="1"/>
            </p:cNvSpPr>
            <p:nvPr/>
          </p:nvSpPr>
          <p:spPr bwMode="auto">
            <a:xfrm>
              <a:off x="6409007" y="5091507"/>
              <a:ext cx="381" cy="83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7" name="Line 45"/>
            <p:cNvSpPr>
              <a:spLocks noChangeShapeType="1"/>
            </p:cNvSpPr>
            <p:nvPr/>
          </p:nvSpPr>
          <p:spPr bwMode="auto">
            <a:xfrm>
              <a:off x="7537224" y="5414188"/>
              <a:ext cx="0" cy="494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8" name="Line 46"/>
            <p:cNvSpPr>
              <a:spLocks noChangeShapeType="1"/>
            </p:cNvSpPr>
            <p:nvPr/>
          </p:nvSpPr>
          <p:spPr bwMode="auto">
            <a:xfrm flipH="1" flipV="1">
              <a:off x="4940568" y="5089365"/>
              <a:ext cx="1468820" cy="21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19" name="Line 47"/>
            <p:cNvSpPr>
              <a:spLocks noChangeShapeType="1"/>
            </p:cNvSpPr>
            <p:nvPr/>
          </p:nvSpPr>
          <p:spPr bwMode="auto">
            <a:xfrm flipH="1" flipV="1">
              <a:off x="7537223" y="5414188"/>
              <a:ext cx="1677192" cy="15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0" name="Line 48"/>
            <p:cNvSpPr>
              <a:spLocks noChangeShapeType="1"/>
            </p:cNvSpPr>
            <p:nvPr/>
          </p:nvSpPr>
          <p:spPr bwMode="auto">
            <a:xfrm>
              <a:off x="4954848" y="3931236"/>
              <a:ext cx="7180" cy="11602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1" name="Line 49"/>
            <p:cNvSpPr>
              <a:spLocks noChangeShapeType="1"/>
            </p:cNvSpPr>
            <p:nvPr/>
          </p:nvSpPr>
          <p:spPr bwMode="auto">
            <a:xfrm>
              <a:off x="9199994" y="3931236"/>
              <a:ext cx="0" cy="14829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2" name="Line 50"/>
            <p:cNvSpPr>
              <a:spLocks noChangeShapeType="1"/>
            </p:cNvSpPr>
            <p:nvPr/>
          </p:nvSpPr>
          <p:spPr bwMode="auto">
            <a:xfrm>
              <a:off x="6893983" y="6238052"/>
              <a:ext cx="0" cy="1797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3" name="Line 51"/>
            <p:cNvSpPr>
              <a:spLocks noChangeShapeType="1"/>
            </p:cNvSpPr>
            <p:nvPr/>
          </p:nvSpPr>
          <p:spPr bwMode="auto">
            <a:xfrm flipH="1">
              <a:off x="6893983" y="6417785"/>
              <a:ext cx="98272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4" name="Line 52"/>
            <p:cNvSpPr>
              <a:spLocks noChangeShapeType="1"/>
            </p:cNvSpPr>
            <p:nvPr/>
          </p:nvSpPr>
          <p:spPr bwMode="auto">
            <a:xfrm>
              <a:off x="6431935" y="1853056"/>
              <a:ext cx="0" cy="329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5" name="Line 53"/>
            <p:cNvSpPr>
              <a:spLocks noChangeShapeType="1"/>
            </p:cNvSpPr>
            <p:nvPr/>
          </p:nvSpPr>
          <p:spPr bwMode="auto">
            <a:xfrm flipH="1">
              <a:off x="2175293" y="2201123"/>
              <a:ext cx="4261148" cy="97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6" name="Line 54"/>
            <p:cNvSpPr>
              <a:spLocks noChangeShapeType="1"/>
            </p:cNvSpPr>
            <p:nvPr/>
          </p:nvSpPr>
          <p:spPr bwMode="auto">
            <a:xfrm>
              <a:off x="2498505" y="1871579"/>
              <a:ext cx="0" cy="1647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7" name="Line 55"/>
            <p:cNvSpPr>
              <a:spLocks noChangeShapeType="1"/>
            </p:cNvSpPr>
            <p:nvPr/>
          </p:nvSpPr>
          <p:spPr bwMode="auto">
            <a:xfrm>
              <a:off x="2176885" y="2201124"/>
              <a:ext cx="0" cy="1647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8" name="Line 56"/>
            <p:cNvSpPr>
              <a:spLocks noChangeShapeType="1"/>
            </p:cNvSpPr>
            <p:nvPr/>
          </p:nvSpPr>
          <p:spPr bwMode="auto">
            <a:xfrm flipH="1">
              <a:off x="2176885" y="3848850"/>
              <a:ext cx="3216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29" name="Line 57"/>
            <p:cNvSpPr>
              <a:spLocks noChangeShapeType="1"/>
            </p:cNvSpPr>
            <p:nvPr/>
          </p:nvSpPr>
          <p:spPr bwMode="auto">
            <a:xfrm flipH="1">
              <a:off x="1905164" y="2036351"/>
              <a:ext cx="5933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0" name="Line 58"/>
            <p:cNvSpPr>
              <a:spLocks noChangeShapeType="1"/>
            </p:cNvSpPr>
            <p:nvPr/>
          </p:nvSpPr>
          <p:spPr bwMode="auto">
            <a:xfrm>
              <a:off x="1905165" y="2036351"/>
              <a:ext cx="0" cy="3130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1" name="Line 59"/>
            <p:cNvSpPr>
              <a:spLocks noChangeShapeType="1"/>
            </p:cNvSpPr>
            <p:nvPr/>
          </p:nvSpPr>
          <p:spPr bwMode="auto">
            <a:xfrm flipH="1" flipV="1">
              <a:off x="1902166" y="5167029"/>
              <a:ext cx="70354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2" name="Line 60"/>
            <p:cNvSpPr>
              <a:spLocks noChangeShapeType="1"/>
            </p:cNvSpPr>
            <p:nvPr/>
          </p:nvSpPr>
          <p:spPr bwMode="auto">
            <a:xfrm flipH="1">
              <a:off x="2498505" y="5167030"/>
              <a:ext cx="5360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3" name="Oval 61"/>
            <p:cNvSpPr>
              <a:spLocks noChangeArrowheads="1"/>
            </p:cNvSpPr>
            <p:nvPr/>
          </p:nvSpPr>
          <p:spPr bwMode="auto">
            <a:xfrm>
              <a:off x="2670483" y="3862580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4" name="Oval 62"/>
            <p:cNvSpPr>
              <a:spLocks noChangeArrowheads="1"/>
            </p:cNvSpPr>
            <p:nvPr/>
          </p:nvSpPr>
          <p:spPr bwMode="auto">
            <a:xfrm>
              <a:off x="3414230" y="3862580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5" name="Oval 63"/>
            <p:cNvSpPr>
              <a:spLocks noChangeArrowheads="1"/>
            </p:cNvSpPr>
            <p:nvPr/>
          </p:nvSpPr>
          <p:spPr bwMode="auto">
            <a:xfrm>
              <a:off x="4341881" y="3862580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6" name="Oval 64"/>
            <p:cNvSpPr>
              <a:spLocks noChangeArrowheads="1"/>
            </p:cNvSpPr>
            <p:nvPr/>
          </p:nvSpPr>
          <p:spPr bwMode="auto">
            <a:xfrm>
              <a:off x="4606544" y="3862580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7" name="Oval 65"/>
            <p:cNvSpPr>
              <a:spLocks noChangeArrowheads="1"/>
            </p:cNvSpPr>
            <p:nvPr/>
          </p:nvSpPr>
          <p:spPr bwMode="auto">
            <a:xfrm>
              <a:off x="4910181" y="3862580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8" name="Oval 66"/>
            <p:cNvSpPr>
              <a:spLocks noChangeArrowheads="1"/>
            </p:cNvSpPr>
            <p:nvPr/>
          </p:nvSpPr>
          <p:spPr bwMode="auto">
            <a:xfrm>
              <a:off x="5300956" y="3862580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39" name="Line 67"/>
            <p:cNvSpPr>
              <a:spLocks noChangeShapeType="1"/>
            </p:cNvSpPr>
            <p:nvPr/>
          </p:nvSpPr>
          <p:spPr bwMode="auto">
            <a:xfrm>
              <a:off x="2712918" y="5249416"/>
              <a:ext cx="0" cy="494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0" name="Line 68"/>
            <p:cNvSpPr>
              <a:spLocks noChangeShapeType="1"/>
            </p:cNvSpPr>
            <p:nvPr/>
          </p:nvSpPr>
          <p:spPr bwMode="auto">
            <a:xfrm>
              <a:off x="7889964" y="1853056"/>
              <a:ext cx="0" cy="329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1" name="Line 69"/>
            <p:cNvSpPr>
              <a:spLocks noChangeShapeType="1"/>
            </p:cNvSpPr>
            <p:nvPr/>
          </p:nvSpPr>
          <p:spPr bwMode="auto">
            <a:xfrm flipH="1" flipV="1">
              <a:off x="7876712" y="2201123"/>
              <a:ext cx="287671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2" name="Line 70"/>
            <p:cNvSpPr>
              <a:spLocks noChangeShapeType="1"/>
            </p:cNvSpPr>
            <p:nvPr/>
          </p:nvSpPr>
          <p:spPr bwMode="auto">
            <a:xfrm>
              <a:off x="10753427" y="2201124"/>
              <a:ext cx="0" cy="3872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3" name="Line 71"/>
            <p:cNvSpPr>
              <a:spLocks noChangeShapeType="1"/>
            </p:cNvSpPr>
            <p:nvPr/>
          </p:nvSpPr>
          <p:spPr bwMode="auto">
            <a:xfrm flipH="1">
              <a:off x="7430017" y="6073279"/>
              <a:ext cx="33234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4" name="Line 72"/>
            <p:cNvSpPr>
              <a:spLocks noChangeShapeType="1"/>
            </p:cNvSpPr>
            <p:nvPr/>
          </p:nvSpPr>
          <p:spPr bwMode="auto">
            <a:xfrm flipH="1">
              <a:off x="1785953" y="2236279"/>
              <a:ext cx="214414" cy="1647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5" name="Line 73"/>
            <p:cNvSpPr>
              <a:spLocks noChangeShapeType="1"/>
            </p:cNvSpPr>
            <p:nvPr/>
          </p:nvSpPr>
          <p:spPr bwMode="auto">
            <a:xfrm flipH="1">
              <a:off x="4535434" y="2118738"/>
              <a:ext cx="214414" cy="1647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6" name="Line 74"/>
            <p:cNvSpPr>
              <a:spLocks noChangeShapeType="1"/>
            </p:cNvSpPr>
            <p:nvPr/>
          </p:nvSpPr>
          <p:spPr bwMode="auto">
            <a:xfrm flipH="1">
              <a:off x="8073257" y="2118738"/>
              <a:ext cx="214414" cy="1647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7" name="Line 75"/>
            <p:cNvSpPr>
              <a:spLocks noChangeShapeType="1"/>
            </p:cNvSpPr>
            <p:nvPr/>
          </p:nvSpPr>
          <p:spPr bwMode="auto">
            <a:xfrm flipH="1">
              <a:off x="3356159" y="4590326"/>
              <a:ext cx="214414" cy="1647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48" name="Rectangle 76"/>
            <p:cNvSpPr>
              <a:spLocks noChangeArrowheads="1"/>
            </p:cNvSpPr>
            <p:nvPr/>
          </p:nvSpPr>
          <p:spPr bwMode="auto">
            <a:xfrm>
              <a:off x="650786" y="2105833"/>
              <a:ext cx="1322478" cy="1816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</a:t>
              </a:r>
              <a:r>
                <a:rPr lang="en-US" sz="2800" dirty="0" smtClean="0"/>
                <a:t>   t=16</a:t>
              </a:r>
            </a:p>
            <a:p>
              <a:pPr algn="l">
                <a:spcBef>
                  <a:spcPct val="0"/>
                </a:spcBef>
              </a:pPr>
              <a:r>
                <a:rPr lang="en-US" sz="2800" i="1" dirty="0" smtClean="0"/>
                <a:t>if </a:t>
              </a:r>
              <a:r>
                <a:rPr lang="en-US" sz="2800" i="1" dirty="0" err="1" smtClean="0"/>
                <a:t>addr</a:t>
              </a:r>
              <a:r>
                <a:rPr lang="en-US" sz="2800" i="1" dirty="0" smtClean="0"/>
                <a:t>.</a:t>
              </a:r>
            </a:p>
            <a:p>
              <a:pPr algn="l">
                <a:spcBef>
                  <a:spcPct val="0"/>
                </a:spcBef>
              </a:pPr>
              <a:r>
                <a:rPr lang="en-US" sz="2800" i="1" dirty="0" smtClean="0"/>
                <a:t>is 32 bit</a:t>
              </a:r>
            </a:p>
            <a:p>
              <a:pPr algn="l">
                <a:spcBef>
                  <a:spcPct val="0"/>
                </a:spcBef>
              </a:pPr>
              <a:r>
                <a:rPr lang="en-US" sz="2800" i="1" dirty="0" smtClean="0"/>
                <a:t>long</a:t>
              </a:r>
              <a:r>
                <a:rPr lang="en-US" sz="2800" dirty="0" smtClean="0"/>
                <a:t> </a:t>
              </a:r>
            </a:p>
          </p:txBody>
        </p:sp>
        <p:sp>
          <p:nvSpPr>
            <p:cNvPr id="1436749" name="Rectangle 77"/>
            <p:cNvSpPr>
              <a:spLocks noChangeArrowheads="1"/>
            </p:cNvSpPr>
            <p:nvPr/>
          </p:nvSpPr>
          <p:spPr bwMode="auto">
            <a:xfrm>
              <a:off x="4405892" y="2233736"/>
              <a:ext cx="953787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</a:t>
              </a:r>
              <a:r>
                <a:rPr lang="en-US" sz="2800" dirty="0" smtClean="0"/>
                <a:t>s=10</a:t>
              </a:r>
              <a:endParaRPr lang="en-US" sz="2800" dirty="0"/>
            </a:p>
          </p:txBody>
        </p:sp>
        <p:sp>
          <p:nvSpPr>
            <p:cNvPr id="1436750" name="Rectangle 78"/>
            <p:cNvSpPr>
              <a:spLocks noChangeArrowheads="1"/>
            </p:cNvSpPr>
            <p:nvPr/>
          </p:nvSpPr>
          <p:spPr bwMode="auto">
            <a:xfrm>
              <a:off x="7943717" y="2233736"/>
              <a:ext cx="3029034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</a:t>
              </a:r>
              <a:r>
                <a:rPr lang="en-US" sz="2800" dirty="0" smtClean="0"/>
                <a:t>b=6 (or 4 for word)</a:t>
              </a:r>
              <a:endParaRPr lang="en-US" sz="2800" dirty="0"/>
            </a:p>
          </p:txBody>
        </p:sp>
        <p:sp>
          <p:nvSpPr>
            <p:cNvPr id="1436751" name="Rectangle 79"/>
            <p:cNvSpPr>
              <a:spLocks noChangeArrowheads="1"/>
            </p:cNvSpPr>
            <p:nvPr/>
          </p:nvSpPr>
          <p:spPr bwMode="auto">
            <a:xfrm>
              <a:off x="3481122" y="4420511"/>
              <a:ext cx="387927" cy="511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t</a:t>
              </a:r>
            </a:p>
          </p:txBody>
        </p:sp>
        <p:sp>
          <p:nvSpPr>
            <p:cNvPr id="1436752" name="Rectangle 80"/>
            <p:cNvSpPr>
              <a:spLocks noChangeArrowheads="1"/>
            </p:cNvSpPr>
            <p:nvPr/>
          </p:nvSpPr>
          <p:spPr bwMode="auto">
            <a:xfrm>
              <a:off x="1313786" y="6074567"/>
              <a:ext cx="674865" cy="511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/>
                <a:t>HIT</a:t>
              </a:r>
            </a:p>
          </p:txBody>
        </p:sp>
        <p:sp>
          <p:nvSpPr>
            <p:cNvPr id="1436753" name="Rectangle 81"/>
            <p:cNvSpPr>
              <a:spLocks noChangeArrowheads="1"/>
            </p:cNvSpPr>
            <p:nvPr/>
          </p:nvSpPr>
          <p:spPr bwMode="auto">
            <a:xfrm>
              <a:off x="7780804" y="6117499"/>
              <a:ext cx="4220451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Data </a:t>
              </a:r>
              <a:r>
                <a:rPr lang="en-US" sz="2800" dirty="0" smtClean="0"/>
                <a:t>Word (Byte?</a:t>
              </a:r>
              <a:r>
                <a:rPr lang="en-US" sz="2800" dirty="0" smtClean="0">
                  <a:sym typeface="Wingdings"/>
                </a:rPr>
                <a:t>64x1Mux)</a:t>
              </a:r>
              <a:endParaRPr lang="en-US" sz="2800" dirty="0"/>
            </a:p>
          </p:txBody>
        </p:sp>
        <p:sp>
          <p:nvSpPr>
            <p:cNvPr id="1436754" name="Line 82"/>
            <p:cNvSpPr>
              <a:spLocks noChangeShapeType="1"/>
            </p:cNvSpPr>
            <p:nvPr/>
          </p:nvSpPr>
          <p:spPr bwMode="auto">
            <a:xfrm>
              <a:off x="9574152" y="2860214"/>
              <a:ext cx="0" cy="1647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6755" name="Rectangle 83"/>
            <p:cNvSpPr>
              <a:spLocks noChangeArrowheads="1"/>
            </p:cNvSpPr>
            <p:nvPr/>
          </p:nvSpPr>
          <p:spPr bwMode="auto">
            <a:xfrm>
              <a:off x="9560799" y="3204364"/>
              <a:ext cx="1178208" cy="138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 </a:t>
              </a:r>
              <a:r>
                <a:rPr lang="en-US" sz="2800" dirty="0" smtClean="0"/>
                <a:t>2</a:t>
              </a:r>
              <a:r>
                <a:rPr lang="en-US" sz="2800" baseline="30000" dirty="0" smtClean="0"/>
                <a:t>10</a:t>
              </a:r>
              <a:endParaRPr lang="en-US" sz="2800" baseline="30000" dirty="0"/>
            </a:p>
            <a:p>
              <a:pPr algn="l">
                <a:spcBef>
                  <a:spcPct val="0"/>
                </a:spcBef>
              </a:pPr>
              <a:r>
                <a:rPr lang="en-US" sz="2800" dirty="0" smtClean="0"/>
                <a:t>=1024 </a:t>
              </a:r>
            </a:p>
            <a:p>
              <a:pPr algn="l">
                <a:spcBef>
                  <a:spcPct val="0"/>
                </a:spcBef>
              </a:pPr>
              <a:r>
                <a:rPr lang="en-US" sz="2800" dirty="0" smtClean="0"/>
                <a:t>lines</a:t>
              </a:r>
              <a:endParaRPr lang="en-US" sz="2800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6732051" y="5751450"/>
              <a:ext cx="94036" cy="111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6884451" y="5753375"/>
              <a:ext cx="94036" cy="111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7036851" y="5755308"/>
              <a:ext cx="94036" cy="11154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" name="Line 10"/>
            <p:cNvSpPr>
              <a:spLocks noChangeShapeType="1"/>
            </p:cNvSpPr>
            <p:nvPr/>
          </p:nvSpPr>
          <p:spPr bwMode="auto">
            <a:xfrm>
              <a:off x="4830891" y="2885289"/>
              <a:ext cx="0" cy="1647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93" name="Line 15"/>
            <p:cNvSpPr>
              <a:spLocks noChangeShapeType="1"/>
            </p:cNvSpPr>
            <p:nvPr/>
          </p:nvSpPr>
          <p:spPr bwMode="auto">
            <a:xfrm>
              <a:off x="6117372" y="2885289"/>
              <a:ext cx="0" cy="1647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94" name="Line 16"/>
            <p:cNvSpPr>
              <a:spLocks noChangeShapeType="1"/>
            </p:cNvSpPr>
            <p:nvPr/>
          </p:nvSpPr>
          <p:spPr bwMode="auto">
            <a:xfrm>
              <a:off x="7403853" y="2885289"/>
              <a:ext cx="0" cy="1647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4529950" y="2873714"/>
              <a:ext cx="0" cy="1647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96" name="Line 15"/>
            <p:cNvSpPr>
              <a:spLocks noChangeShapeType="1"/>
            </p:cNvSpPr>
            <p:nvPr/>
          </p:nvSpPr>
          <p:spPr bwMode="auto">
            <a:xfrm>
              <a:off x="5816431" y="2873714"/>
              <a:ext cx="0" cy="1647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>
              <a:off x="7102912" y="2873714"/>
              <a:ext cx="0" cy="1647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>
              <a:off x="5154983" y="2862139"/>
              <a:ext cx="0" cy="1647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99" name="Line 15"/>
            <p:cNvSpPr>
              <a:spLocks noChangeShapeType="1"/>
            </p:cNvSpPr>
            <p:nvPr/>
          </p:nvSpPr>
          <p:spPr bwMode="auto">
            <a:xfrm>
              <a:off x="6441464" y="2862139"/>
              <a:ext cx="0" cy="1647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0" name="Line 16"/>
            <p:cNvSpPr>
              <a:spLocks noChangeShapeType="1"/>
            </p:cNvSpPr>
            <p:nvPr/>
          </p:nvSpPr>
          <p:spPr bwMode="auto">
            <a:xfrm>
              <a:off x="7727945" y="2862139"/>
              <a:ext cx="0" cy="1647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8678998" y="2864064"/>
              <a:ext cx="0" cy="1647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2" name="Line 16"/>
            <p:cNvSpPr>
              <a:spLocks noChangeShapeType="1"/>
            </p:cNvSpPr>
            <p:nvPr/>
          </p:nvSpPr>
          <p:spPr bwMode="auto">
            <a:xfrm>
              <a:off x="8378057" y="2852489"/>
              <a:ext cx="0" cy="1647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3" name="Line 16"/>
            <p:cNvSpPr>
              <a:spLocks noChangeShapeType="1"/>
            </p:cNvSpPr>
            <p:nvPr/>
          </p:nvSpPr>
          <p:spPr bwMode="auto">
            <a:xfrm>
              <a:off x="9003090" y="2840914"/>
              <a:ext cx="0" cy="1647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6" name="Oval 63"/>
            <p:cNvSpPr>
              <a:spLocks noChangeArrowheads="1"/>
            </p:cNvSpPr>
            <p:nvPr/>
          </p:nvSpPr>
          <p:spPr bwMode="auto">
            <a:xfrm>
              <a:off x="5640173" y="3864507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7" name="Oval 64"/>
            <p:cNvSpPr>
              <a:spLocks noChangeArrowheads="1"/>
            </p:cNvSpPr>
            <p:nvPr/>
          </p:nvSpPr>
          <p:spPr bwMode="auto">
            <a:xfrm>
              <a:off x="5904836" y="3864507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8" name="Oval 65"/>
            <p:cNvSpPr>
              <a:spLocks noChangeArrowheads="1"/>
            </p:cNvSpPr>
            <p:nvPr/>
          </p:nvSpPr>
          <p:spPr bwMode="auto">
            <a:xfrm>
              <a:off x="6208473" y="3864507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9" name="Oval 66"/>
            <p:cNvSpPr>
              <a:spLocks noChangeArrowheads="1"/>
            </p:cNvSpPr>
            <p:nvPr/>
          </p:nvSpPr>
          <p:spPr bwMode="auto">
            <a:xfrm>
              <a:off x="6599248" y="3864507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0" name="Oval 63"/>
            <p:cNvSpPr>
              <a:spLocks noChangeArrowheads="1"/>
            </p:cNvSpPr>
            <p:nvPr/>
          </p:nvSpPr>
          <p:spPr bwMode="auto">
            <a:xfrm>
              <a:off x="6913390" y="3864506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1" name="Oval 64"/>
            <p:cNvSpPr>
              <a:spLocks noChangeArrowheads="1"/>
            </p:cNvSpPr>
            <p:nvPr/>
          </p:nvSpPr>
          <p:spPr bwMode="auto">
            <a:xfrm>
              <a:off x="7178053" y="3864506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2" name="Oval 65"/>
            <p:cNvSpPr>
              <a:spLocks noChangeArrowheads="1"/>
            </p:cNvSpPr>
            <p:nvPr/>
          </p:nvSpPr>
          <p:spPr bwMode="auto">
            <a:xfrm>
              <a:off x="7481690" y="3864506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3" name="Oval 66"/>
            <p:cNvSpPr>
              <a:spLocks noChangeArrowheads="1"/>
            </p:cNvSpPr>
            <p:nvPr/>
          </p:nvSpPr>
          <p:spPr bwMode="auto">
            <a:xfrm>
              <a:off x="7872465" y="3864506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4" name="Oval 63"/>
            <p:cNvSpPr>
              <a:spLocks noChangeArrowheads="1"/>
            </p:cNvSpPr>
            <p:nvPr/>
          </p:nvSpPr>
          <p:spPr bwMode="auto">
            <a:xfrm>
              <a:off x="8209754" y="3864507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5" name="Oval 64"/>
            <p:cNvSpPr>
              <a:spLocks noChangeArrowheads="1"/>
            </p:cNvSpPr>
            <p:nvPr/>
          </p:nvSpPr>
          <p:spPr bwMode="auto">
            <a:xfrm>
              <a:off x="8474417" y="3864507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6" name="Oval 65"/>
            <p:cNvSpPr>
              <a:spLocks noChangeArrowheads="1"/>
            </p:cNvSpPr>
            <p:nvPr/>
          </p:nvSpPr>
          <p:spPr bwMode="auto">
            <a:xfrm>
              <a:off x="8778054" y="3864507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7" name="Oval 66"/>
            <p:cNvSpPr>
              <a:spLocks noChangeArrowheads="1"/>
            </p:cNvSpPr>
            <p:nvPr/>
          </p:nvSpPr>
          <p:spPr bwMode="auto">
            <a:xfrm>
              <a:off x="9168829" y="3864507"/>
              <a:ext cx="89339" cy="6865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8" name="Line 28"/>
            <p:cNvSpPr>
              <a:spLocks noChangeShapeType="1"/>
            </p:cNvSpPr>
            <p:nvPr/>
          </p:nvSpPr>
          <p:spPr bwMode="auto">
            <a:xfrm>
              <a:off x="8313250" y="1296800"/>
              <a:ext cx="0" cy="576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2014147" y="2812388"/>
            <a:ext cx="53219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/>
              <a:t>  </a:t>
            </a:r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21" name="Rectangle 14"/>
          <p:cNvSpPr>
            <a:spLocks noChangeArrowheads="1"/>
          </p:cNvSpPr>
          <p:nvPr/>
        </p:nvSpPr>
        <p:spPr bwMode="auto">
          <a:xfrm>
            <a:off x="1967767" y="3190073"/>
            <a:ext cx="597921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/>
              <a:t>  </a:t>
            </a:r>
            <a:r>
              <a:rPr lang="is-IS" sz="2800" dirty="0" smtClean="0"/>
              <a:t>…</a:t>
            </a:r>
            <a:endParaRPr lang="en-US" sz="2800" dirty="0"/>
          </a:p>
        </p:txBody>
      </p:sp>
      <p:sp>
        <p:nvSpPr>
          <p:cNvPr id="122" name="Rectangle 14"/>
          <p:cNvSpPr>
            <a:spLocks noChangeArrowheads="1"/>
          </p:cNvSpPr>
          <p:nvPr/>
        </p:nvSpPr>
        <p:spPr bwMode="auto">
          <a:xfrm>
            <a:off x="1676761" y="4066139"/>
            <a:ext cx="916918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 smtClean="0"/>
              <a:t>1023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0490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995" y="161888"/>
            <a:ext cx="10515600" cy="1325563"/>
          </a:xfrm>
        </p:spPr>
        <p:txBody>
          <a:bodyPr/>
          <a:lstStyle/>
          <a:p>
            <a:r>
              <a:rPr lang="en-US" dirty="0" smtClean="0"/>
              <a:t>2-Way Set-Associative Cache(64KB,1024 </a:t>
            </a:r>
            <a:r>
              <a:rPr lang="en-US" dirty="0" err="1" smtClean="0"/>
              <a:t>blks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9121775" y="6527800"/>
            <a:ext cx="27432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74650" y="1334910"/>
            <a:ext cx="11718824" cy="5332263"/>
            <a:chOff x="374650" y="1189138"/>
            <a:chExt cx="7688263" cy="5332263"/>
          </a:xfrm>
        </p:grpSpPr>
        <p:sp>
          <p:nvSpPr>
            <p:cNvPr id="1440771" name="Line 3"/>
            <p:cNvSpPr>
              <a:spLocks noChangeShapeType="1"/>
            </p:cNvSpPr>
            <p:nvPr/>
          </p:nvSpPr>
          <p:spPr bwMode="auto">
            <a:xfrm>
              <a:off x="5724525" y="4748176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72" name="Line 4"/>
            <p:cNvSpPr>
              <a:spLocks noChangeShapeType="1"/>
            </p:cNvSpPr>
            <p:nvPr/>
          </p:nvSpPr>
          <p:spPr bwMode="auto">
            <a:xfrm>
              <a:off x="5724525" y="4844256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73" name="Line 5"/>
            <p:cNvSpPr>
              <a:spLocks noChangeShapeType="1"/>
            </p:cNvSpPr>
            <p:nvPr/>
          </p:nvSpPr>
          <p:spPr bwMode="auto">
            <a:xfrm>
              <a:off x="5724525" y="4953588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74" name="Line 6"/>
            <p:cNvSpPr>
              <a:spLocks noChangeShapeType="1"/>
            </p:cNvSpPr>
            <p:nvPr/>
          </p:nvSpPr>
          <p:spPr bwMode="auto">
            <a:xfrm>
              <a:off x="5724525" y="5433976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75" name="Line 7"/>
            <p:cNvSpPr>
              <a:spLocks noChangeShapeType="1"/>
            </p:cNvSpPr>
            <p:nvPr/>
          </p:nvSpPr>
          <p:spPr bwMode="auto">
            <a:xfrm>
              <a:off x="1685925" y="5129176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76" name="Line 8"/>
            <p:cNvSpPr>
              <a:spLocks noChangeShapeType="1"/>
            </p:cNvSpPr>
            <p:nvPr/>
          </p:nvSpPr>
          <p:spPr bwMode="auto">
            <a:xfrm flipH="1">
              <a:off x="6334125" y="5052976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77" name="Rectangle 9" descr="Large confetti"/>
            <p:cNvSpPr>
              <a:spLocks noChangeArrowheads="1"/>
            </p:cNvSpPr>
            <p:nvPr/>
          </p:nvSpPr>
          <p:spPr bwMode="auto">
            <a:xfrm>
              <a:off x="1006475" y="3382926"/>
              <a:ext cx="2349500" cy="2921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78" name="Rectangle 10"/>
            <p:cNvSpPr>
              <a:spLocks noChangeArrowheads="1"/>
            </p:cNvSpPr>
            <p:nvPr/>
          </p:nvSpPr>
          <p:spPr bwMode="auto">
            <a:xfrm>
              <a:off x="1012825" y="2779676"/>
              <a:ext cx="2336800" cy="1193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79" name="Line 11"/>
            <p:cNvSpPr>
              <a:spLocks noChangeShapeType="1"/>
            </p:cNvSpPr>
            <p:nvPr/>
          </p:nvSpPr>
          <p:spPr bwMode="auto">
            <a:xfrm>
              <a:off x="1000125" y="3071776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80" name="Line 12"/>
            <p:cNvSpPr>
              <a:spLocks noChangeShapeType="1"/>
            </p:cNvSpPr>
            <p:nvPr/>
          </p:nvSpPr>
          <p:spPr bwMode="auto">
            <a:xfrm>
              <a:off x="1000125" y="3376576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81" name="Line 13"/>
            <p:cNvSpPr>
              <a:spLocks noChangeShapeType="1"/>
            </p:cNvSpPr>
            <p:nvPr/>
          </p:nvSpPr>
          <p:spPr bwMode="auto">
            <a:xfrm>
              <a:off x="1000125" y="3681376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82" name="Line 14"/>
            <p:cNvSpPr>
              <a:spLocks noChangeShapeType="1"/>
            </p:cNvSpPr>
            <p:nvPr/>
          </p:nvSpPr>
          <p:spPr bwMode="auto">
            <a:xfrm>
              <a:off x="1990725" y="2614576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83" name="Line 15"/>
            <p:cNvSpPr>
              <a:spLocks noChangeShapeType="1"/>
            </p:cNvSpPr>
            <p:nvPr/>
          </p:nvSpPr>
          <p:spPr bwMode="auto">
            <a:xfrm>
              <a:off x="1304925" y="2614576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84" name="Rectangle 16"/>
            <p:cNvSpPr>
              <a:spLocks noChangeArrowheads="1"/>
            </p:cNvSpPr>
            <p:nvPr/>
          </p:nvSpPr>
          <p:spPr bwMode="auto">
            <a:xfrm>
              <a:off x="1136650" y="2331215"/>
              <a:ext cx="69490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>
                  <a:latin typeface="Verdana" pitchFamily="3" charset="0"/>
                </a:rPr>
                <a:t>  Tag</a:t>
              </a:r>
            </a:p>
          </p:txBody>
        </p:sp>
        <p:sp>
          <p:nvSpPr>
            <p:cNvPr id="1440785" name="Rectangle 17"/>
            <p:cNvSpPr>
              <a:spLocks noChangeArrowheads="1"/>
            </p:cNvSpPr>
            <p:nvPr/>
          </p:nvSpPr>
          <p:spPr bwMode="auto">
            <a:xfrm>
              <a:off x="1974850" y="2331215"/>
              <a:ext cx="1395563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>
                  <a:latin typeface="Verdana" pitchFamily="3" charset="0"/>
                </a:rPr>
                <a:t>Data Block</a:t>
              </a:r>
            </a:p>
          </p:txBody>
        </p:sp>
        <p:sp>
          <p:nvSpPr>
            <p:cNvPr id="1440786" name="Rectangle 18"/>
            <p:cNvSpPr>
              <a:spLocks noChangeArrowheads="1"/>
            </p:cNvSpPr>
            <p:nvPr/>
          </p:nvSpPr>
          <p:spPr bwMode="auto">
            <a:xfrm>
              <a:off x="831850" y="2331215"/>
              <a:ext cx="449063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  V</a:t>
              </a:r>
            </a:p>
          </p:txBody>
        </p:sp>
        <p:sp>
          <p:nvSpPr>
            <p:cNvPr id="1440787" name="Rectangle 19"/>
            <p:cNvSpPr>
              <a:spLocks noChangeArrowheads="1"/>
            </p:cNvSpPr>
            <p:nvPr/>
          </p:nvSpPr>
          <p:spPr bwMode="auto">
            <a:xfrm>
              <a:off x="390525" y="1242976"/>
              <a:ext cx="4241800" cy="50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2" name="Group 20"/>
            <p:cNvGrpSpPr>
              <a:grpSpLocks/>
            </p:cNvGrpSpPr>
            <p:nvPr/>
          </p:nvGrpSpPr>
          <p:grpSpPr bwMode="auto">
            <a:xfrm>
              <a:off x="1836739" y="5364127"/>
              <a:ext cx="473075" cy="327025"/>
              <a:chOff x="1535" y="3412"/>
              <a:chExt cx="298" cy="206"/>
            </a:xfrm>
          </p:grpSpPr>
          <p:sp>
            <p:nvSpPr>
              <p:cNvPr id="1440789" name="Line 21"/>
              <p:cNvSpPr>
                <a:spLocks noChangeShapeType="1"/>
              </p:cNvSpPr>
              <p:nvPr/>
            </p:nvSpPr>
            <p:spPr bwMode="auto">
              <a:xfrm>
                <a:off x="1535" y="3413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790" name="Line 22"/>
              <p:cNvSpPr>
                <a:spLocks noChangeShapeType="1"/>
              </p:cNvSpPr>
              <p:nvPr/>
            </p:nvSpPr>
            <p:spPr bwMode="auto">
              <a:xfrm>
                <a:off x="1535" y="3615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791" name="Line 23"/>
              <p:cNvSpPr>
                <a:spLocks noChangeShapeType="1"/>
              </p:cNvSpPr>
              <p:nvPr/>
            </p:nvSpPr>
            <p:spPr bwMode="auto">
              <a:xfrm>
                <a:off x="1537" y="3412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792" name="Arc 24"/>
              <p:cNvSpPr>
                <a:spLocks/>
              </p:cNvSpPr>
              <p:nvPr/>
            </p:nvSpPr>
            <p:spPr bwMode="auto">
              <a:xfrm>
                <a:off x="1738" y="3413"/>
                <a:ext cx="94" cy="1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9"/>
                  <a:gd name="T1" fmla="*/ 0 h 21600"/>
                  <a:gd name="T2" fmla="*/ 21599 w 21599"/>
                  <a:gd name="T3" fmla="*/ 21395 h 21600"/>
                  <a:gd name="T4" fmla="*/ 0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</a:path>
                  <a:path w="21599" h="21600" stroke="0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793" name="Arc 25"/>
              <p:cNvSpPr>
                <a:spLocks/>
              </p:cNvSpPr>
              <p:nvPr/>
            </p:nvSpPr>
            <p:spPr bwMode="auto">
              <a:xfrm>
                <a:off x="1739" y="3511"/>
                <a:ext cx="94" cy="107"/>
              </a:xfrm>
              <a:custGeom>
                <a:avLst/>
                <a:gdLst>
                  <a:gd name="G0" fmla="+- 0 0 0"/>
                  <a:gd name="G1" fmla="+- 205 0 0"/>
                  <a:gd name="G2" fmla="+- 21600 0 0"/>
                  <a:gd name="T0" fmla="*/ 21599 w 21600"/>
                  <a:gd name="T1" fmla="*/ 0 h 21805"/>
                  <a:gd name="T2" fmla="*/ 0 w 21600"/>
                  <a:gd name="T3" fmla="*/ 21805 h 21805"/>
                  <a:gd name="T4" fmla="*/ 0 w 21600"/>
                  <a:gd name="T5" fmla="*/ 205 h 2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05" fill="none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</a:path>
                  <a:path w="21600" h="21805" stroke="0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  <a:lnTo>
                      <a:pt x="0" y="20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0794" name="Oval 26"/>
            <p:cNvSpPr>
              <a:spLocks noChangeArrowheads="1"/>
            </p:cNvSpPr>
            <p:nvPr/>
          </p:nvSpPr>
          <p:spPr bwMode="auto">
            <a:xfrm>
              <a:off x="1420813" y="4684676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5" name="Rectangle 27"/>
            <p:cNvSpPr>
              <a:spLocks noChangeArrowheads="1"/>
            </p:cNvSpPr>
            <p:nvPr/>
          </p:nvSpPr>
          <p:spPr bwMode="auto">
            <a:xfrm>
              <a:off x="1454150" y="4664039"/>
              <a:ext cx="39753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>
                  <a:latin typeface="Verdana" pitchFamily="3" charset="0"/>
                </a:rPr>
                <a:t> =</a:t>
              </a:r>
            </a:p>
          </p:txBody>
        </p:sp>
        <p:sp>
          <p:nvSpPr>
            <p:cNvPr id="1440796" name="Rectangle 28"/>
            <p:cNvSpPr>
              <a:spLocks noChangeArrowheads="1"/>
            </p:cNvSpPr>
            <p:nvPr/>
          </p:nvSpPr>
          <p:spPr bwMode="auto">
            <a:xfrm>
              <a:off x="3947913" y="1189138"/>
              <a:ext cx="1014612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smtClean="0"/>
                <a:t>Offset</a:t>
              </a:r>
              <a:endParaRPr lang="en-US" sz="2800" dirty="0"/>
            </a:p>
          </p:txBody>
        </p:sp>
        <p:sp>
          <p:nvSpPr>
            <p:cNvPr id="1440797" name="Line 29"/>
            <p:cNvSpPr>
              <a:spLocks noChangeShapeType="1"/>
            </p:cNvSpPr>
            <p:nvPr/>
          </p:nvSpPr>
          <p:spPr bwMode="auto">
            <a:xfrm>
              <a:off x="3927356" y="1227053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8" name="Line 30"/>
            <p:cNvSpPr>
              <a:spLocks noChangeShapeType="1"/>
            </p:cNvSpPr>
            <p:nvPr/>
          </p:nvSpPr>
          <p:spPr bwMode="auto">
            <a:xfrm>
              <a:off x="2676525" y="1227053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9" name="Rectangle 31"/>
            <p:cNvSpPr>
              <a:spLocks noChangeArrowheads="1"/>
            </p:cNvSpPr>
            <p:nvPr/>
          </p:nvSpPr>
          <p:spPr bwMode="auto">
            <a:xfrm>
              <a:off x="694672" y="1236591"/>
              <a:ext cx="548424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dirty="0"/>
                <a:t>  Tag</a:t>
              </a:r>
            </a:p>
          </p:txBody>
        </p:sp>
        <p:sp>
          <p:nvSpPr>
            <p:cNvPr id="1440800" name="Rectangle 32"/>
            <p:cNvSpPr>
              <a:spLocks noChangeArrowheads="1"/>
            </p:cNvSpPr>
            <p:nvPr/>
          </p:nvSpPr>
          <p:spPr bwMode="auto">
            <a:xfrm>
              <a:off x="3025321" y="1215222"/>
              <a:ext cx="644252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dirty="0"/>
                <a:t>Index</a:t>
              </a:r>
            </a:p>
          </p:txBody>
        </p:sp>
        <p:sp>
          <p:nvSpPr>
            <p:cNvPr id="1440801" name="Line 33"/>
            <p:cNvSpPr>
              <a:spLocks noChangeShapeType="1"/>
            </p:cNvSpPr>
            <p:nvPr/>
          </p:nvSpPr>
          <p:spPr bwMode="auto">
            <a:xfrm>
              <a:off x="1152525" y="3528976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02" name="Line 34"/>
            <p:cNvSpPr>
              <a:spLocks noChangeShapeType="1"/>
            </p:cNvSpPr>
            <p:nvPr/>
          </p:nvSpPr>
          <p:spPr bwMode="auto">
            <a:xfrm>
              <a:off x="1685925" y="3528976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03" name="Line 35"/>
            <p:cNvSpPr>
              <a:spLocks noChangeShapeType="1"/>
            </p:cNvSpPr>
            <p:nvPr/>
          </p:nvSpPr>
          <p:spPr bwMode="auto">
            <a:xfrm>
              <a:off x="2652713" y="5575264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04" name="Line 36"/>
            <p:cNvSpPr>
              <a:spLocks noChangeShapeType="1"/>
            </p:cNvSpPr>
            <p:nvPr/>
          </p:nvSpPr>
          <p:spPr bwMode="auto">
            <a:xfrm flipH="1">
              <a:off x="1152525" y="5586376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05" name="Line 37"/>
            <p:cNvSpPr>
              <a:spLocks noChangeShapeType="1"/>
            </p:cNvSpPr>
            <p:nvPr/>
          </p:nvSpPr>
          <p:spPr bwMode="auto">
            <a:xfrm>
              <a:off x="3349625" y="1760453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06" name="Line 38"/>
            <p:cNvSpPr>
              <a:spLocks noChangeShapeType="1"/>
            </p:cNvSpPr>
            <p:nvPr/>
          </p:nvSpPr>
          <p:spPr bwMode="auto">
            <a:xfrm flipH="1">
              <a:off x="771524" y="2081176"/>
              <a:ext cx="2584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07" name="Line 39"/>
            <p:cNvSpPr>
              <a:spLocks noChangeShapeType="1"/>
            </p:cNvSpPr>
            <p:nvPr/>
          </p:nvSpPr>
          <p:spPr bwMode="auto">
            <a:xfrm>
              <a:off x="1000125" y="1776376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08" name="Line 40"/>
            <p:cNvSpPr>
              <a:spLocks noChangeShapeType="1"/>
            </p:cNvSpPr>
            <p:nvPr/>
          </p:nvSpPr>
          <p:spPr bwMode="auto">
            <a:xfrm>
              <a:off x="771525" y="2081176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09" name="Line 41"/>
            <p:cNvSpPr>
              <a:spLocks noChangeShapeType="1"/>
            </p:cNvSpPr>
            <p:nvPr/>
          </p:nvSpPr>
          <p:spPr bwMode="auto">
            <a:xfrm flipH="1">
              <a:off x="771525" y="3528976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0" name="Line 42"/>
            <p:cNvSpPr>
              <a:spLocks noChangeShapeType="1"/>
            </p:cNvSpPr>
            <p:nvPr/>
          </p:nvSpPr>
          <p:spPr bwMode="auto">
            <a:xfrm flipH="1">
              <a:off x="390525" y="1928776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1" name="Line 43"/>
            <p:cNvSpPr>
              <a:spLocks noChangeShapeType="1"/>
            </p:cNvSpPr>
            <p:nvPr/>
          </p:nvSpPr>
          <p:spPr bwMode="auto">
            <a:xfrm>
              <a:off x="390525" y="1928776"/>
              <a:ext cx="0" cy="297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2" name="Line 44"/>
            <p:cNvSpPr>
              <a:spLocks noChangeShapeType="1"/>
            </p:cNvSpPr>
            <p:nvPr/>
          </p:nvSpPr>
          <p:spPr bwMode="auto">
            <a:xfrm flipH="1">
              <a:off x="390525" y="4900576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3" name="Line 45"/>
            <p:cNvSpPr>
              <a:spLocks noChangeShapeType="1"/>
            </p:cNvSpPr>
            <p:nvPr/>
          </p:nvSpPr>
          <p:spPr bwMode="auto">
            <a:xfrm flipH="1">
              <a:off x="1000125" y="4900576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4" name="Oval 46"/>
            <p:cNvSpPr>
              <a:spLocks noChangeArrowheads="1"/>
            </p:cNvSpPr>
            <p:nvPr/>
          </p:nvSpPr>
          <p:spPr bwMode="auto">
            <a:xfrm>
              <a:off x="1122363" y="3495639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5" name="Oval 47"/>
            <p:cNvSpPr>
              <a:spLocks noChangeArrowheads="1"/>
            </p:cNvSpPr>
            <p:nvPr/>
          </p:nvSpPr>
          <p:spPr bwMode="auto">
            <a:xfrm>
              <a:off x="1657350" y="3495639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6" name="Oval 48"/>
            <p:cNvSpPr>
              <a:spLocks noChangeArrowheads="1"/>
            </p:cNvSpPr>
            <p:nvPr/>
          </p:nvSpPr>
          <p:spPr bwMode="auto">
            <a:xfrm>
              <a:off x="2641600" y="3495639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7" name="Line 49"/>
            <p:cNvSpPr>
              <a:spLocks noChangeShapeType="1"/>
            </p:cNvSpPr>
            <p:nvPr/>
          </p:nvSpPr>
          <p:spPr bwMode="auto">
            <a:xfrm>
              <a:off x="1152525" y="4976776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8" name="Line 50"/>
            <p:cNvSpPr>
              <a:spLocks noChangeShapeType="1"/>
            </p:cNvSpPr>
            <p:nvPr/>
          </p:nvSpPr>
          <p:spPr bwMode="auto">
            <a:xfrm flipH="1">
              <a:off x="4657725" y="1471576"/>
              <a:ext cx="1600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19" name="Line 51"/>
            <p:cNvSpPr>
              <a:spLocks noChangeShapeType="1"/>
            </p:cNvSpPr>
            <p:nvPr/>
          </p:nvSpPr>
          <p:spPr bwMode="auto">
            <a:xfrm flipH="1">
              <a:off x="466725" y="1852576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20" name="Line 52"/>
            <p:cNvSpPr>
              <a:spLocks noChangeShapeType="1"/>
            </p:cNvSpPr>
            <p:nvPr/>
          </p:nvSpPr>
          <p:spPr bwMode="auto">
            <a:xfrm flipH="1">
              <a:off x="1990725" y="2004976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21" name="Line 53"/>
            <p:cNvSpPr>
              <a:spLocks noChangeShapeType="1"/>
            </p:cNvSpPr>
            <p:nvPr/>
          </p:nvSpPr>
          <p:spPr bwMode="auto">
            <a:xfrm flipH="1">
              <a:off x="4962525" y="1395376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22" name="Rectangle 54"/>
            <p:cNvSpPr>
              <a:spLocks noChangeArrowheads="1"/>
            </p:cNvSpPr>
            <p:nvPr/>
          </p:nvSpPr>
          <p:spPr bwMode="auto">
            <a:xfrm>
              <a:off x="374650" y="1958939"/>
              <a:ext cx="420667" cy="138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>
                  <a:latin typeface="Verdana" pitchFamily="3" charset="0"/>
                </a:rPr>
                <a:t> </a:t>
              </a:r>
              <a:r>
                <a:rPr lang="en-US" sz="2800" dirty="0" smtClean="0">
                  <a:latin typeface="Verdana" pitchFamily="3" charset="0"/>
                </a:rPr>
                <a:t>t</a:t>
              </a:r>
            </a:p>
            <a:p>
              <a:pPr algn="l">
                <a:spcBef>
                  <a:spcPct val="0"/>
                </a:spcBef>
              </a:pPr>
              <a:r>
                <a:rPr lang="en-US" sz="2800" dirty="0" smtClean="0">
                  <a:latin typeface="Verdana" pitchFamily="3" charset="0"/>
                </a:rPr>
                <a:t>=</a:t>
              </a:r>
            </a:p>
            <a:p>
              <a:pPr algn="l">
                <a:spcBef>
                  <a:spcPct val="0"/>
                </a:spcBef>
              </a:pPr>
              <a:r>
                <a:rPr lang="en-US" sz="2800" dirty="0" smtClean="0">
                  <a:latin typeface="Verdana" pitchFamily="3" charset="0"/>
                </a:rPr>
                <a:t>17</a:t>
              </a:r>
              <a:endParaRPr lang="en-US" sz="2800" dirty="0">
                <a:latin typeface="Verdana" pitchFamily="3" charset="0"/>
              </a:endParaRPr>
            </a:p>
          </p:txBody>
        </p:sp>
        <p:sp>
          <p:nvSpPr>
            <p:cNvPr id="1440823" name="Rectangle 55"/>
            <p:cNvSpPr>
              <a:spLocks noChangeArrowheads="1"/>
            </p:cNvSpPr>
            <p:nvPr/>
          </p:nvSpPr>
          <p:spPr bwMode="auto">
            <a:xfrm>
              <a:off x="1974850" y="1977996"/>
              <a:ext cx="669912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>
                  <a:latin typeface="Verdana" pitchFamily="3" charset="0"/>
                </a:rPr>
                <a:t> </a:t>
              </a:r>
              <a:r>
                <a:rPr lang="en-US" sz="2800" dirty="0" smtClean="0">
                  <a:latin typeface="Verdana" pitchFamily="3" charset="0"/>
                </a:rPr>
                <a:t>s=9</a:t>
              </a:r>
              <a:endParaRPr lang="en-US" sz="2800" dirty="0">
                <a:latin typeface="Verdana" pitchFamily="3" charset="0"/>
              </a:endParaRPr>
            </a:p>
          </p:txBody>
        </p:sp>
        <p:sp>
          <p:nvSpPr>
            <p:cNvPr id="1440824" name="Rectangle 56"/>
            <p:cNvSpPr>
              <a:spLocks noChangeArrowheads="1"/>
            </p:cNvSpPr>
            <p:nvPr/>
          </p:nvSpPr>
          <p:spPr bwMode="auto">
            <a:xfrm>
              <a:off x="4870451" y="1501739"/>
              <a:ext cx="694101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>
                  <a:latin typeface="Verdana" pitchFamily="3" charset="0"/>
                </a:rPr>
                <a:t> </a:t>
              </a:r>
              <a:r>
                <a:rPr lang="en-US" sz="2800" dirty="0" smtClean="0">
                  <a:latin typeface="Verdana" pitchFamily="3" charset="0"/>
                </a:rPr>
                <a:t>b=6</a:t>
              </a:r>
              <a:endParaRPr lang="en-US" sz="2800" dirty="0">
                <a:latin typeface="Verdana" pitchFamily="3" charset="0"/>
              </a:endParaRPr>
            </a:p>
          </p:txBody>
        </p:sp>
        <p:sp>
          <p:nvSpPr>
            <p:cNvPr id="1440825" name="Rectangle 57"/>
            <p:cNvSpPr>
              <a:spLocks noChangeArrowheads="1"/>
            </p:cNvSpPr>
            <p:nvPr/>
          </p:nvSpPr>
          <p:spPr bwMode="auto">
            <a:xfrm>
              <a:off x="7015164" y="5997539"/>
              <a:ext cx="542661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HIT</a:t>
              </a:r>
            </a:p>
          </p:txBody>
        </p:sp>
        <p:sp>
          <p:nvSpPr>
            <p:cNvPr id="1440826" name="Line 58"/>
            <p:cNvSpPr>
              <a:spLocks noChangeShapeType="1"/>
            </p:cNvSpPr>
            <p:nvPr/>
          </p:nvSpPr>
          <p:spPr bwMode="auto">
            <a:xfrm flipH="1">
              <a:off x="390525" y="4443376"/>
              <a:ext cx="3124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27" name="Line 59"/>
            <p:cNvSpPr>
              <a:spLocks noChangeShapeType="1"/>
            </p:cNvSpPr>
            <p:nvPr/>
          </p:nvSpPr>
          <p:spPr bwMode="auto">
            <a:xfrm>
              <a:off x="3514725" y="4443376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28" name="Rectangle 60" descr="Large confetti"/>
            <p:cNvSpPr>
              <a:spLocks noChangeArrowheads="1"/>
            </p:cNvSpPr>
            <p:nvPr/>
          </p:nvSpPr>
          <p:spPr bwMode="auto">
            <a:xfrm>
              <a:off x="3673475" y="3382926"/>
              <a:ext cx="2349500" cy="2921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29" name="Rectangle 61"/>
            <p:cNvSpPr>
              <a:spLocks noChangeArrowheads="1"/>
            </p:cNvSpPr>
            <p:nvPr/>
          </p:nvSpPr>
          <p:spPr bwMode="auto">
            <a:xfrm>
              <a:off x="3679825" y="2779676"/>
              <a:ext cx="2336800" cy="1193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30" name="Line 62"/>
            <p:cNvSpPr>
              <a:spLocks noChangeShapeType="1"/>
            </p:cNvSpPr>
            <p:nvPr/>
          </p:nvSpPr>
          <p:spPr bwMode="auto">
            <a:xfrm>
              <a:off x="3667125" y="3071776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31" name="Line 63"/>
            <p:cNvSpPr>
              <a:spLocks noChangeShapeType="1"/>
            </p:cNvSpPr>
            <p:nvPr/>
          </p:nvSpPr>
          <p:spPr bwMode="auto">
            <a:xfrm>
              <a:off x="3667125" y="3376576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32" name="Line 64"/>
            <p:cNvSpPr>
              <a:spLocks noChangeShapeType="1"/>
            </p:cNvSpPr>
            <p:nvPr/>
          </p:nvSpPr>
          <p:spPr bwMode="auto">
            <a:xfrm>
              <a:off x="3667125" y="3681376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33" name="Line 65"/>
            <p:cNvSpPr>
              <a:spLocks noChangeShapeType="1"/>
            </p:cNvSpPr>
            <p:nvPr/>
          </p:nvSpPr>
          <p:spPr bwMode="auto">
            <a:xfrm>
              <a:off x="4657725" y="2614576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34" name="Rectangle 66"/>
            <p:cNvSpPr>
              <a:spLocks noChangeArrowheads="1"/>
            </p:cNvSpPr>
            <p:nvPr/>
          </p:nvSpPr>
          <p:spPr bwMode="auto">
            <a:xfrm>
              <a:off x="4108450" y="3298789"/>
              <a:ext cx="205075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 </a:t>
              </a:r>
            </a:p>
          </p:txBody>
        </p:sp>
        <p:sp>
          <p:nvSpPr>
            <p:cNvPr id="1440835" name="Line 67"/>
            <p:cNvSpPr>
              <a:spLocks noChangeShapeType="1"/>
            </p:cNvSpPr>
            <p:nvPr/>
          </p:nvSpPr>
          <p:spPr bwMode="auto">
            <a:xfrm>
              <a:off x="3971925" y="2614576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36" name="Rectangle 68"/>
            <p:cNvSpPr>
              <a:spLocks noChangeArrowheads="1"/>
            </p:cNvSpPr>
            <p:nvPr/>
          </p:nvSpPr>
          <p:spPr bwMode="auto">
            <a:xfrm>
              <a:off x="3803650" y="2331215"/>
              <a:ext cx="69490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  Tag</a:t>
              </a:r>
            </a:p>
          </p:txBody>
        </p:sp>
        <p:sp>
          <p:nvSpPr>
            <p:cNvPr id="1440837" name="Rectangle 69"/>
            <p:cNvSpPr>
              <a:spLocks noChangeArrowheads="1"/>
            </p:cNvSpPr>
            <p:nvPr/>
          </p:nvSpPr>
          <p:spPr bwMode="auto">
            <a:xfrm>
              <a:off x="4641850" y="2331215"/>
              <a:ext cx="1395563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Data Block</a:t>
              </a:r>
            </a:p>
          </p:txBody>
        </p:sp>
        <p:sp>
          <p:nvSpPr>
            <p:cNvPr id="1440838" name="Oval 70"/>
            <p:cNvSpPr>
              <a:spLocks noChangeArrowheads="1"/>
            </p:cNvSpPr>
            <p:nvPr/>
          </p:nvSpPr>
          <p:spPr bwMode="auto">
            <a:xfrm>
              <a:off x="3789363" y="3495639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39" name="Oval 71"/>
            <p:cNvSpPr>
              <a:spLocks noChangeArrowheads="1"/>
            </p:cNvSpPr>
            <p:nvPr/>
          </p:nvSpPr>
          <p:spPr bwMode="auto">
            <a:xfrm>
              <a:off x="4311650" y="3495639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40" name="Oval 72"/>
            <p:cNvSpPr>
              <a:spLocks noChangeArrowheads="1"/>
            </p:cNvSpPr>
            <p:nvPr/>
          </p:nvSpPr>
          <p:spPr bwMode="auto">
            <a:xfrm>
              <a:off x="5305425" y="3495639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41" name="Rectangle 73"/>
            <p:cNvSpPr>
              <a:spLocks noChangeArrowheads="1"/>
            </p:cNvSpPr>
            <p:nvPr/>
          </p:nvSpPr>
          <p:spPr bwMode="auto">
            <a:xfrm>
              <a:off x="3498850" y="2331215"/>
              <a:ext cx="449063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  V</a:t>
              </a:r>
            </a:p>
          </p:txBody>
        </p:sp>
        <p:sp>
          <p:nvSpPr>
            <p:cNvPr id="1440842" name="Line 74"/>
            <p:cNvSpPr>
              <a:spLocks noChangeShapeType="1"/>
            </p:cNvSpPr>
            <p:nvPr/>
          </p:nvSpPr>
          <p:spPr bwMode="auto">
            <a:xfrm>
              <a:off x="3819525" y="3528976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43" name="Line 75"/>
            <p:cNvSpPr>
              <a:spLocks noChangeShapeType="1"/>
            </p:cNvSpPr>
            <p:nvPr/>
          </p:nvSpPr>
          <p:spPr bwMode="auto">
            <a:xfrm>
              <a:off x="4352925" y="3528976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44" name="Line 76"/>
            <p:cNvSpPr>
              <a:spLocks noChangeShapeType="1"/>
            </p:cNvSpPr>
            <p:nvPr/>
          </p:nvSpPr>
          <p:spPr bwMode="auto">
            <a:xfrm>
              <a:off x="2676525" y="3528976"/>
              <a:ext cx="0" cy="182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45" name="Line 77"/>
            <p:cNvSpPr>
              <a:spLocks noChangeShapeType="1"/>
            </p:cNvSpPr>
            <p:nvPr/>
          </p:nvSpPr>
          <p:spPr bwMode="auto">
            <a:xfrm>
              <a:off x="5343525" y="3528976"/>
              <a:ext cx="0" cy="182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46" name="Line 78"/>
            <p:cNvSpPr>
              <a:spLocks noChangeShapeType="1"/>
            </p:cNvSpPr>
            <p:nvPr/>
          </p:nvSpPr>
          <p:spPr bwMode="auto">
            <a:xfrm flipH="1">
              <a:off x="2524125" y="5891176"/>
              <a:ext cx="3200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47" name="AutoShape 79"/>
            <p:cNvSpPr>
              <a:spLocks noChangeArrowheads="1"/>
            </p:cNvSpPr>
            <p:nvPr/>
          </p:nvSpPr>
          <p:spPr bwMode="auto">
            <a:xfrm rot="5400000" flipV="1">
              <a:off x="5661026" y="4914864"/>
              <a:ext cx="1117600" cy="276225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sz="2800" smtClean="0"/>
                <a:t>64x1</a:t>
              </a:r>
              <a:endParaRPr lang="en-US" sz="2800"/>
            </a:p>
          </p:txBody>
        </p:sp>
        <p:sp>
          <p:nvSpPr>
            <p:cNvPr id="1440848" name="Line 80"/>
            <p:cNvSpPr>
              <a:spLocks noChangeShapeType="1"/>
            </p:cNvSpPr>
            <p:nvPr/>
          </p:nvSpPr>
          <p:spPr bwMode="auto">
            <a:xfrm>
              <a:off x="6257925" y="1471576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49" name="Rectangle 81"/>
            <p:cNvSpPr>
              <a:spLocks noChangeArrowheads="1"/>
            </p:cNvSpPr>
            <p:nvPr/>
          </p:nvSpPr>
          <p:spPr bwMode="auto">
            <a:xfrm>
              <a:off x="6699250" y="4215122"/>
              <a:ext cx="1363663" cy="138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 smtClean="0">
                  <a:latin typeface="Verdana" pitchFamily="3" charset="0"/>
                </a:rPr>
                <a:t>Data Byte</a:t>
              </a:r>
            </a:p>
            <a:p>
              <a:pPr algn="l">
                <a:spcBef>
                  <a:spcPct val="0"/>
                </a:spcBef>
              </a:pPr>
              <a:r>
                <a:rPr lang="en-US" sz="2800" dirty="0" smtClean="0">
                  <a:latin typeface="Verdana" pitchFamily="3" charset="0"/>
                </a:rPr>
                <a:t>(Word?16x1 Mux)</a:t>
              </a:r>
              <a:endParaRPr lang="en-US" sz="2800" dirty="0">
                <a:latin typeface="Verdana" pitchFamily="3" charset="0"/>
              </a:endParaRPr>
            </a:p>
          </p:txBody>
        </p:sp>
        <p:sp>
          <p:nvSpPr>
            <p:cNvPr id="1440850" name="Line 82"/>
            <p:cNvSpPr>
              <a:spLocks noChangeShapeType="1"/>
            </p:cNvSpPr>
            <p:nvPr/>
          </p:nvSpPr>
          <p:spPr bwMode="auto">
            <a:xfrm>
              <a:off x="1152525" y="4519576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51" name="Line 83"/>
            <p:cNvSpPr>
              <a:spLocks noChangeShapeType="1"/>
            </p:cNvSpPr>
            <p:nvPr/>
          </p:nvSpPr>
          <p:spPr bwMode="auto">
            <a:xfrm>
              <a:off x="1685925" y="4519576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52" name="Line 84"/>
            <p:cNvSpPr>
              <a:spLocks noChangeShapeType="1"/>
            </p:cNvSpPr>
            <p:nvPr/>
          </p:nvSpPr>
          <p:spPr bwMode="auto">
            <a:xfrm>
              <a:off x="3819525" y="4138576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53" name="Line 85"/>
            <p:cNvSpPr>
              <a:spLocks noChangeShapeType="1"/>
            </p:cNvSpPr>
            <p:nvPr/>
          </p:nvSpPr>
          <p:spPr bwMode="auto">
            <a:xfrm>
              <a:off x="4352925" y="4214776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3" name="Group 86"/>
            <p:cNvGrpSpPr>
              <a:grpSpLocks/>
            </p:cNvGrpSpPr>
            <p:nvPr/>
          </p:nvGrpSpPr>
          <p:grpSpPr bwMode="auto">
            <a:xfrm>
              <a:off x="2500313" y="5381589"/>
              <a:ext cx="279400" cy="215900"/>
              <a:chOff x="1953" y="3423"/>
              <a:chExt cx="176" cy="136"/>
            </a:xfrm>
          </p:grpSpPr>
          <p:sp>
            <p:nvSpPr>
              <p:cNvPr id="1440855" name="Line 87"/>
              <p:cNvSpPr>
                <a:spLocks noChangeShapeType="1"/>
              </p:cNvSpPr>
              <p:nvPr/>
            </p:nvSpPr>
            <p:spPr bwMode="auto">
              <a:xfrm flipH="1">
                <a:off x="2037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56" name="Line 88"/>
              <p:cNvSpPr>
                <a:spLocks noChangeShapeType="1"/>
              </p:cNvSpPr>
              <p:nvPr/>
            </p:nvSpPr>
            <p:spPr bwMode="auto">
              <a:xfrm>
                <a:off x="1953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57" name="Line 89"/>
              <p:cNvSpPr>
                <a:spLocks noChangeShapeType="1"/>
              </p:cNvSpPr>
              <p:nvPr/>
            </p:nvSpPr>
            <p:spPr bwMode="auto">
              <a:xfrm flipH="1">
                <a:off x="1958" y="3423"/>
                <a:ext cx="1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0858" name="Line 90"/>
            <p:cNvSpPr>
              <a:spLocks noChangeShapeType="1"/>
            </p:cNvSpPr>
            <p:nvPr/>
          </p:nvSpPr>
          <p:spPr bwMode="auto">
            <a:xfrm flipH="1">
              <a:off x="1685925" y="5433976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59" name="Line 91"/>
            <p:cNvSpPr>
              <a:spLocks noChangeShapeType="1"/>
            </p:cNvSpPr>
            <p:nvPr/>
          </p:nvSpPr>
          <p:spPr bwMode="auto">
            <a:xfrm flipH="1">
              <a:off x="2295525" y="5510176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60" name="Line 92"/>
            <p:cNvSpPr>
              <a:spLocks noChangeShapeType="1"/>
            </p:cNvSpPr>
            <p:nvPr/>
          </p:nvSpPr>
          <p:spPr bwMode="auto">
            <a:xfrm>
              <a:off x="4352925" y="5129176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4" name="Group 93"/>
            <p:cNvGrpSpPr>
              <a:grpSpLocks/>
            </p:cNvGrpSpPr>
            <p:nvPr/>
          </p:nvGrpSpPr>
          <p:grpSpPr bwMode="auto">
            <a:xfrm>
              <a:off x="4503739" y="5364127"/>
              <a:ext cx="473075" cy="327025"/>
              <a:chOff x="3215" y="3412"/>
              <a:chExt cx="298" cy="206"/>
            </a:xfrm>
          </p:grpSpPr>
          <p:sp>
            <p:nvSpPr>
              <p:cNvPr id="1440862" name="Line 94"/>
              <p:cNvSpPr>
                <a:spLocks noChangeShapeType="1"/>
              </p:cNvSpPr>
              <p:nvPr/>
            </p:nvSpPr>
            <p:spPr bwMode="auto">
              <a:xfrm>
                <a:off x="3215" y="3413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63" name="Line 95"/>
              <p:cNvSpPr>
                <a:spLocks noChangeShapeType="1"/>
              </p:cNvSpPr>
              <p:nvPr/>
            </p:nvSpPr>
            <p:spPr bwMode="auto">
              <a:xfrm>
                <a:off x="3215" y="3615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64" name="Line 96"/>
              <p:cNvSpPr>
                <a:spLocks noChangeShapeType="1"/>
              </p:cNvSpPr>
              <p:nvPr/>
            </p:nvSpPr>
            <p:spPr bwMode="auto">
              <a:xfrm>
                <a:off x="3217" y="3412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65" name="Arc 97"/>
              <p:cNvSpPr>
                <a:spLocks/>
              </p:cNvSpPr>
              <p:nvPr/>
            </p:nvSpPr>
            <p:spPr bwMode="auto">
              <a:xfrm>
                <a:off x="3418" y="3413"/>
                <a:ext cx="94" cy="1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9"/>
                  <a:gd name="T1" fmla="*/ 0 h 21600"/>
                  <a:gd name="T2" fmla="*/ 21599 w 21599"/>
                  <a:gd name="T3" fmla="*/ 21395 h 21600"/>
                  <a:gd name="T4" fmla="*/ 0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</a:path>
                  <a:path w="21599" h="21600" stroke="0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66" name="Arc 98"/>
              <p:cNvSpPr>
                <a:spLocks/>
              </p:cNvSpPr>
              <p:nvPr/>
            </p:nvSpPr>
            <p:spPr bwMode="auto">
              <a:xfrm>
                <a:off x="3419" y="3511"/>
                <a:ext cx="94" cy="107"/>
              </a:xfrm>
              <a:custGeom>
                <a:avLst/>
                <a:gdLst>
                  <a:gd name="G0" fmla="+- 0 0 0"/>
                  <a:gd name="G1" fmla="+- 205 0 0"/>
                  <a:gd name="G2" fmla="+- 21600 0 0"/>
                  <a:gd name="T0" fmla="*/ 21599 w 21600"/>
                  <a:gd name="T1" fmla="*/ 0 h 21805"/>
                  <a:gd name="T2" fmla="*/ 0 w 21600"/>
                  <a:gd name="T3" fmla="*/ 21805 h 21805"/>
                  <a:gd name="T4" fmla="*/ 0 w 21600"/>
                  <a:gd name="T5" fmla="*/ 205 h 2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05" fill="none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</a:path>
                  <a:path w="21600" h="21805" stroke="0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  <a:lnTo>
                      <a:pt x="0" y="20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0867" name="Oval 99"/>
            <p:cNvSpPr>
              <a:spLocks noChangeArrowheads="1"/>
            </p:cNvSpPr>
            <p:nvPr/>
          </p:nvSpPr>
          <p:spPr bwMode="auto">
            <a:xfrm>
              <a:off x="4087813" y="4684676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68" name="Rectangle 100"/>
            <p:cNvSpPr>
              <a:spLocks noChangeArrowheads="1"/>
            </p:cNvSpPr>
            <p:nvPr/>
          </p:nvSpPr>
          <p:spPr bwMode="auto">
            <a:xfrm>
              <a:off x="4121150" y="4664039"/>
              <a:ext cx="39753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 =</a:t>
              </a:r>
            </a:p>
          </p:txBody>
        </p:sp>
        <p:sp>
          <p:nvSpPr>
            <p:cNvPr id="1440869" name="Line 101"/>
            <p:cNvSpPr>
              <a:spLocks noChangeShapeType="1"/>
            </p:cNvSpPr>
            <p:nvPr/>
          </p:nvSpPr>
          <p:spPr bwMode="auto">
            <a:xfrm>
              <a:off x="5319713" y="5586376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70" name="Line 102"/>
            <p:cNvSpPr>
              <a:spLocks noChangeShapeType="1"/>
            </p:cNvSpPr>
            <p:nvPr/>
          </p:nvSpPr>
          <p:spPr bwMode="auto">
            <a:xfrm flipH="1">
              <a:off x="3819525" y="5586376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71" name="Line 103"/>
            <p:cNvSpPr>
              <a:spLocks noChangeShapeType="1"/>
            </p:cNvSpPr>
            <p:nvPr/>
          </p:nvSpPr>
          <p:spPr bwMode="auto">
            <a:xfrm flipH="1">
              <a:off x="3514725" y="4900576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72" name="Line 104"/>
            <p:cNvSpPr>
              <a:spLocks noChangeShapeType="1"/>
            </p:cNvSpPr>
            <p:nvPr/>
          </p:nvSpPr>
          <p:spPr bwMode="auto">
            <a:xfrm>
              <a:off x="3819525" y="4976776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5" name="Group 105"/>
            <p:cNvGrpSpPr>
              <a:grpSpLocks/>
            </p:cNvGrpSpPr>
            <p:nvPr/>
          </p:nvGrpSpPr>
          <p:grpSpPr bwMode="auto">
            <a:xfrm>
              <a:off x="5167313" y="5381589"/>
              <a:ext cx="279400" cy="215900"/>
              <a:chOff x="3633" y="3423"/>
              <a:chExt cx="176" cy="136"/>
            </a:xfrm>
          </p:grpSpPr>
          <p:sp>
            <p:nvSpPr>
              <p:cNvPr id="1440874" name="Line 106"/>
              <p:cNvSpPr>
                <a:spLocks noChangeShapeType="1"/>
              </p:cNvSpPr>
              <p:nvPr/>
            </p:nvSpPr>
            <p:spPr bwMode="auto">
              <a:xfrm flipH="1">
                <a:off x="3717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75" name="Line 107"/>
              <p:cNvSpPr>
                <a:spLocks noChangeShapeType="1"/>
              </p:cNvSpPr>
              <p:nvPr/>
            </p:nvSpPr>
            <p:spPr bwMode="auto">
              <a:xfrm>
                <a:off x="3633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76" name="Line 108"/>
              <p:cNvSpPr>
                <a:spLocks noChangeShapeType="1"/>
              </p:cNvSpPr>
              <p:nvPr/>
            </p:nvSpPr>
            <p:spPr bwMode="auto">
              <a:xfrm flipH="1">
                <a:off x="3638" y="3423"/>
                <a:ext cx="1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0877" name="Line 109"/>
            <p:cNvSpPr>
              <a:spLocks noChangeShapeType="1"/>
            </p:cNvSpPr>
            <p:nvPr/>
          </p:nvSpPr>
          <p:spPr bwMode="auto">
            <a:xfrm flipH="1">
              <a:off x="4352925" y="5433976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78" name="Line 110"/>
            <p:cNvSpPr>
              <a:spLocks noChangeShapeType="1"/>
            </p:cNvSpPr>
            <p:nvPr/>
          </p:nvSpPr>
          <p:spPr bwMode="auto">
            <a:xfrm flipH="1">
              <a:off x="4962525" y="5510176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79" name="Line 111"/>
            <p:cNvSpPr>
              <a:spLocks noChangeShapeType="1"/>
            </p:cNvSpPr>
            <p:nvPr/>
          </p:nvSpPr>
          <p:spPr bwMode="auto">
            <a:xfrm flipV="1">
              <a:off x="5724525" y="4671976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80" name="Line 112"/>
            <p:cNvSpPr>
              <a:spLocks noChangeShapeType="1"/>
            </p:cNvSpPr>
            <p:nvPr/>
          </p:nvSpPr>
          <p:spPr bwMode="auto">
            <a:xfrm>
              <a:off x="2371725" y="5510176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6" name="Group 113"/>
            <p:cNvGrpSpPr>
              <a:grpSpLocks/>
            </p:cNvGrpSpPr>
            <p:nvPr/>
          </p:nvGrpSpPr>
          <p:grpSpPr bwMode="auto">
            <a:xfrm>
              <a:off x="5935664" y="5975314"/>
              <a:ext cx="758825" cy="476250"/>
              <a:chOff x="4117" y="3797"/>
              <a:chExt cx="478" cy="300"/>
            </a:xfrm>
          </p:grpSpPr>
          <p:sp>
            <p:nvSpPr>
              <p:cNvPr id="1440882" name="Arc 114"/>
              <p:cNvSpPr>
                <a:spLocks/>
              </p:cNvSpPr>
              <p:nvPr/>
            </p:nvSpPr>
            <p:spPr bwMode="auto">
              <a:xfrm>
                <a:off x="4117" y="3797"/>
                <a:ext cx="70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83" name="Arc 115"/>
              <p:cNvSpPr>
                <a:spLocks/>
              </p:cNvSpPr>
              <p:nvPr/>
            </p:nvSpPr>
            <p:spPr bwMode="auto">
              <a:xfrm>
                <a:off x="4117" y="3797"/>
                <a:ext cx="478" cy="1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84" name="Arc 116"/>
              <p:cNvSpPr>
                <a:spLocks/>
              </p:cNvSpPr>
              <p:nvPr/>
            </p:nvSpPr>
            <p:spPr bwMode="auto">
              <a:xfrm>
                <a:off x="4141" y="3940"/>
                <a:ext cx="453" cy="15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0885" name="Arc 117"/>
              <p:cNvSpPr>
                <a:spLocks/>
              </p:cNvSpPr>
              <p:nvPr/>
            </p:nvSpPr>
            <p:spPr bwMode="auto">
              <a:xfrm>
                <a:off x="4117" y="3940"/>
                <a:ext cx="70" cy="15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0886" name="Line 118"/>
            <p:cNvSpPr>
              <a:spLocks noChangeShapeType="1"/>
            </p:cNvSpPr>
            <p:nvPr/>
          </p:nvSpPr>
          <p:spPr bwMode="auto">
            <a:xfrm flipH="1">
              <a:off x="6673850" y="6195976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87" name="Line 119"/>
            <p:cNvSpPr>
              <a:spLocks noChangeShapeType="1"/>
            </p:cNvSpPr>
            <p:nvPr/>
          </p:nvSpPr>
          <p:spPr bwMode="auto">
            <a:xfrm>
              <a:off x="5038725" y="5510176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88" name="Line 120"/>
            <p:cNvSpPr>
              <a:spLocks noChangeShapeType="1"/>
            </p:cNvSpPr>
            <p:nvPr/>
          </p:nvSpPr>
          <p:spPr bwMode="auto">
            <a:xfrm>
              <a:off x="5038725" y="5967376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89" name="Line 121"/>
            <p:cNvSpPr>
              <a:spLocks noChangeShapeType="1"/>
            </p:cNvSpPr>
            <p:nvPr/>
          </p:nvSpPr>
          <p:spPr bwMode="auto">
            <a:xfrm flipH="1">
              <a:off x="5038725" y="6119776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90" name="Line 122"/>
            <p:cNvSpPr>
              <a:spLocks noChangeShapeType="1"/>
            </p:cNvSpPr>
            <p:nvPr/>
          </p:nvSpPr>
          <p:spPr bwMode="auto">
            <a:xfrm flipH="1">
              <a:off x="2371725" y="6272176"/>
              <a:ext cx="3657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91" name="Line 123"/>
            <p:cNvSpPr>
              <a:spLocks noChangeShapeType="1"/>
            </p:cNvSpPr>
            <p:nvPr/>
          </p:nvSpPr>
          <p:spPr bwMode="auto">
            <a:xfrm flipH="1">
              <a:off x="1597025" y="4102064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92" name="Rectangle 124"/>
            <p:cNvSpPr>
              <a:spLocks noChangeArrowheads="1"/>
            </p:cNvSpPr>
            <p:nvPr/>
          </p:nvSpPr>
          <p:spPr bwMode="auto">
            <a:xfrm>
              <a:off x="1640186" y="3955393"/>
              <a:ext cx="788751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>
                  <a:latin typeface="Verdana" pitchFamily="3" charset="0"/>
                </a:rPr>
                <a:t> </a:t>
              </a:r>
              <a:r>
                <a:rPr lang="en-US" sz="2800" smtClean="0">
                  <a:latin typeface="Verdana" pitchFamily="3" charset="0"/>
                </a:rPr>
                <a:t>t=17</a:t>
              </a:r>
              <a:endParaRPr lang="en-US" sz="2800" dirty="0">
                <a:latin typeface="Verdana" pitchFamily="3" charset="0"/>
              </a:endParaRPr>
            </a:p>
          </p:txBody>
        </p:sp>
        <p:sp>
          <p:nvSpPr>
            <p:cNvPr id="1440893" name="Line 125"/>
            <p:cNvSpPr>
              <a:spLocks noChangeShapeType="1"/>
            </p:cNvSpPr>
            <p:nvPr/>
          </p:nvSpPr>
          <p:spPr bwMode="auto">
            <a:xfrm>
              <a:off x="3362325" y="3376576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94" name="Line 126"/>
            <p:cNvSpPr>
              <a:spLocks noChangeShapeType="1"/>
            </p:cNvSpPr>
            <p:nvPr/>
          </p:nvSpPr>
          <p:spPr bwMode="auto">
            <a:xfrm>
              <a:off x="3362325" y="3681376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pic>
          <p:nvPicPr>
            <p:cNvPr id="3074" name="Ink 2"/>
            <p:cNvPicPr>
              <a:picLocks noRot="1" noChangeAspect="1" noEditPoints="1" noChangeArrowheads="1" noChangeShapeType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1051" y="3468638"/>
              <a:ext cx="28575" cy="84164"/>
            </a:xfrm>
            <a:prstGeom prst="rect">
              <a:avLst/>
            </a:prstGeom>
          </p:spPr>
        </p:pic>
        <p:pic>
          <p:nvPicPr>
            <p:cNvPr id="3080" name="Ink 8"/>
            <p:cNvPicPr>
              <a:picLocks noRot="1" noChangeAspect="1" noEditPoints="1" noChangeArrowheads="1" noChangeShapeType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01" y="3493144"/>
              <a:ext cx="340986" cy="27214"/>
            </a:xfrm>
            <a:prstGeom prst="rect">
              <a:avLst/>
            </a:prstGeom>
          </p:spPr>
        </p:pic>
      </p:grpSp>
      <p:sp>
        <p:nvSpPr>
          <p:cNvPr id="131" name="TextBox 130"/>
          <p:cNvSpPr txBox="1"/>
          <p:nvPr/>
        </p:nvSpPr>
        <p:spPr>
          <a:xfrm>
            <a:off x="8714309" y="789351"/>
            <a:ext cx="346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i="1" smtClean="0"/>
              <a:t>Assume 32 bit address</a:t>
            </a:r>
            <a:endParaRPr kumimoji="1" lang="ko-KR" altLang="en-US" sz="2800" i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650786" y="821887"/>
            <a:ext cx="651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/>
              <a:t>Block Size = 64 Bytes, Number of Sets = 512</a:t>
            </a:r>
            <a:endParaRPr kumimoji="1" lang="ko-KR" altLang="en-US" sz="2800" dirty="0"/>
          </a:p>
        </p:txBody>
      </p:sp>
      <p:sp>
        <p:nvSpPr>
          <p:cNvPr id="133" name="타원 132"/>
          <p:cNvSpPr/>
          <p:nvPr/>
        </p:nvSpPr>
        <p:spPr>
          <a:xfrm>
            <a:off x="8759631" y="5141851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8753007" y="5289548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8759635" y="5437255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6" name="Line 123"/>
          <p:cNvSpPr>
            <a:spLocks noChangeShapeType="1"/>
          </p:cNvSpPr>
          <p:nvPr/>
        </p:nvSpPr>
        <p:spPr bwMode="auto">
          <a:xfrm flipH="1">
            <a:off x="3755226" y="4254464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7" name="Rectangle 124"/>
          <p:cNvSpPr>
            <a:spLocks noChangeArrowheads="1"/>
          </p:cNvSpPr>
          <p:nvPr/>
        </p:nvSpPr>
        <p:spPr bwMode="auto">
          <a:xfrm>
            <a:off x="3794509" y="4068037"/>
            <a:ext cx="1772921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 </a:t>
            </a:r>
            <a:r>
              <a:rPr lang="en-US" sz="2800" smtClean="0">
                <a:latin typeface="Verdana" pitchFamily="3" charset="0"/>
              </a:rPr>
              <a:t>512 bits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38" name="Line 123"/>
          <p:cNvSpPr>
            <a:spLocks noChangeShapeType="1"/>
          </p:cNvSpPr>
          <p:nvPr/>
        </p:nvSpPr>
        <p:spPr bwMode="auto">
          <a:xfrm flipH="1">
            <a:off x="7843529" y="4194828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9" name="Rectangle 124"/>
          <p:cNvSpPr>
            <a:spLocks noChangeArrowheads="1"/>
          </p:cNvSpPr>
          <p:nvPr/>
        </p:nvSpPr>
        <p:spPr bwMode="auto">
          <a:xfrm>
            <a:off x="8015332" y="4101165"/>
            <a:ext cx="1014701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 smtClean="0">
                <a:latin typeface="Verdana" pitchFamily="3" charset="0"/>
              </a:rPr>
              <a:t>64 B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0" name="Line 123"/>
          <p:cNvSpPr>
            <a:spLocks noChangeShapeType="1"/>
          </p:cNvSpPr>
          <p:nvPr/>
        </p:nvSpPr>
        <p:spPr bwMode="auto">
          <a:xfrm flipH="1">
            <a:off x="8415463" y="5745537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1" name="Rectangle 124"/>
          <p:cNvSpPr>
            <a:spLocks noChangeArrowheads="1"/>
          </p:cNvSpPr>
          <p:nvPr/>
        </p:nvSpPr>
        <p:spPr bwMode="auto">
          <a:xfrm>
            <a:off x="8587266" y="5651874"/>
            <a:ext cx="155901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 smtClean="0">
                <a:latin typeface="Verdana" pitchFamily="3" charset="0"/>
              </a:rPr>
              <a:t>64 byte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2" name="Rectangle 14"/>
          <p:cNvSpPr>
            <a:spLocks noChangeArrowheads="1"/>
          </p:cNvSpPr>
          <p:nvPr/>
        </p:nvSpPr>
        <p:spPr bwMode="auto">
          <a:xfrm>
            <a:off x="861208" y="2812388"/>
            <a:ext cx="53219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/>
              <a:t>  </a:t>
            </a:r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43" name="Rectangle 14"/>
          <p:cNvSpPr>
            <a:spLocks noChangeArrowheads="1"/>
          </p:cNvSpPr>
          <p:nvPr/>
        </p:nvSpPr>
        <p:spPr bwMode="auto">
          <a:xfrm>
            <a:off x="814828" y="2978039"/>
            <a:ext cx="597921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/>
              <a:t>  </a:t>
            </a:r>
            <a:r>
              <a:rPr lang="is-IS" sz="2800" dirty="0" smtClean="0"/>
              <a:t>…</a:t>
            </a:r>
            <a:endParaRPr lang="en-US" sz="2800" dirty="0"/>
          </a:p>
        </p:txBody>
      </p:sp>
      <p:sp>
        <p:nvSpPr>
          <p:cNvPr id="144" name="Rectangle 14"/>
          <p:cNvSpPr>
            <a:spLocks noChangeArrowheads="1"/>
          </p:cNvSpPr>
          <p:nvPr/>
        </p:nvSpPr>
        <p:spPr bwMode="auto">
          <a:xfrm>
            <a:off x="669594" y="3708330"/>
            <a:ext cx="7341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smtClean="0"/>
              <a:t>511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3167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995" y="161888"/>
            <a:ext cx="10515600" cy="1325563"/>
          </a:xfrm>
        </p:spPr>
        <p:txBody>
          <a:bodyPr/>
          <a:lstStyle/>
          <a:p>
            <a:r>
              <a:rPr lang="en-US" dirty="0" smtClean="0"/>
              <a:t>4-Way Set-Associative Cache(64KB,1024 </a:t>
            </a:r>
            <a:r>
              <a:rPr lang="en-US" dirty="0" err="1" smtClean="0"/>
              <a:t>blks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9121775" y="6527800"/>
            <a:ext cx="27432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40771" name="Line 3"/>
          <p:cNvSpPr>
            <a:spLocks noChangeShapeType="1"/>
          </p:cNvSpPr>
          <p:nvPr/>
        </p:nvSpPr>
        <p:spPr bwMode="auto">
          <a:xfrm>
            <a:off x="10357992" y="489394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2" name="Line 4"/>
          <p:cNvSpPr>
            <a:spLocks noChangeShapeType="1"/>
          </p:cNvSpPr>
          <p:nvPr/>
        </p:nvSpPr>
        <p:spPr bwMode="auto">
          <a:xfrm>
            <a:off x="10357992" y="499002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3" name="Line 5"/>
          <p:cNvSpPr>
            <a:spLocks noChangeShapeType="1"/>
          </p:cNvSpPr>
          <p:nvPr/>
        </p:nvSpPr>
        <p:spPr bwMode="auto">
          <a:xfrm>
            <a:off x="10357992" y="5099360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4" name="Line 6"/>
          <p:cNvSpPr>
            <a:spLocks noChangeShapeType="1"/>
          </p:cNvSpPr>
          <p:nvPr/>
        </p:nvSpPr>
        <p:spPr bwMode="auto">
          <a:xfrm>
            <a:off x="10357992" y="557974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5" name="Line 7"/>
          <p:cNvSpPr>
            <a:spLocks noChangeShapeType="1"/>
          </p:cNvSpPr>
          <p:nvPr/>
        </p:nvSpPr>
        <p:spPr bwMode="auto">
          <a:xfrm>
            <a:off x="2161327" y="527494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6" name="Line 8"/>
          <p:cNvSpPr>
            <a:spLocks noChangeShapeType="1"/>
          </p:cNvSpPr>
          <p:nvPr/>
        </p:nvSpPr>
        <p:spPr bwMode="auto">
          <a:xfrm flipH="1">
            <a:off x="11287174" y="519874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7" name="Rectangle 9" descr="Large confetti"/>
          <p:cNvSpPr>
            <a:spLocks noChangeArrowheads="1"/>
          </p:cNvSpPr>
          <p:nvPr/>
        </p:nvSpPr>
        <p:spPr bwMode="auto">
          <a:xfrm>
            <a:off x="1125676" y="3528698"/>
            <a:ext cx="2944632" cy="277012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8" name="Rectangle 10"/>
          <p:cNvSpPr>
            <a:spLocks noChangeArrowheads="1"/>
          </p:cNvSpPr>
          <p:nvPr/>
        </p:nvSpPr>
        <p:spPr bwMode="auto">
          <a:xfrm>
            <a:off x="1135355" y="2925448"/>
            <a:ext cx="2930113" cy="1193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9" name="Line 11"/>
          <p:cNvSpPr>
            <a:spLocks noChangeShapeType="1"/>
          </p:cNvSpPr>
          <p:nvPr/>
        </p:nvSpPr>
        <p:spPr bwMode="auto">
          <a:xfrm flipV="1">
            <a:off x="1115997" y="3217547"/>
            <a:ext cx="2949471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80" name="Line 12"/>
          <p:cNvSpPr>
            <a:spLocks noChangeShapeType="1"/>
          </p:cNvSpPr>
          <p:nvPr/>
        </p:nvSpPr>
        <p:spPr bwMode="auto">
          <a:xfrm>
            <a:off x="1115997" y="3522348"/>
            <a:ext cx="2949471" cy="33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81" name="Line 13"/>
          <p:cNvSpPr>
            <a:spLocks noChangeShapeType="1"/>
          </p:cNvSpPr>
          <p:nvPr/>
        </p:nvSpPr>
        <p:spPr bwMode="auto">
          <a:xfrm flipV="1">
            <a:off x="1115997" y="3816822"/>
            <a:ext cx="2937660" cy="103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82" name="Line 14"/>
          <p:cNvSpPr>
            <a:spLocks noChangeShapeType="1"/>
          </p:cNvSpPr>
          <p:nvPr/>
        </p:nvSpPr>
        <p:spPr bwMode="auto">
          <a:xfrm>
            <a:off x="2625918" y="2760348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83" name="Line 15"/>
          <p:cNvSpPr>
            <a:spLocks noChangeShapeType="1"/>
          </p:cNvSpPr>
          <p:nvPr/>
        </p:nvSpPr>
        <p:spPr bwMode="auto">
          <a:xfrm>
            <a:off x="1580588" y="2760348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84" name="Rectangle 16"/>
          <p:cNvSpPr>
            <a:spLocks noChangeArrowheads="1"/>
          </p:cNvSpPr>
          <p:nvPr/>
        </p:nvSpPr>
        <p:spPr bwMode="auto">
          <a:xfrm>
            <a:off x="1324095" y="2476987"/>
            <a:ext cx="10592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 Tag</a:t>
            </a:r>
          </a:p>
        </p:txBody>
      </p:sp>
      <p:sp>
        <p:nvSpPr>
          <p:cNvPr id="1440785" name="Rectangle 17"/>
          <p:cNvSpPr>
            <a:spLocks noChangeArrowheads="1"/>
          </p:cNvSpPr>
          <p:nvPr/>
        </p:nvSpPr>
        <p:spPr bwMode="auto">
          <a:xfrm>
            <a:off x="2694485" y="2476987"/>
            <a:ext cx="114935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smtClean="0">
                <a:latin typeface="Verdana" pitchFamily="3" charset="0"/>
              </a:rPr>
              <a:t>Block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40786" name="Rectangle 18"/>
          <p:cNvSpPr>
            <a:spLocks noChangeArrowheads="1"/>
          </p:cNvSpPr>
          <p:nvPr/>
        </p:nvSpPr>
        <p:spPr bwMode="auto">
          <a:xfrm>
            <a:off x="859504" y="2476987"/>
            <a:ext cx="6844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  V</a:t>
            </a:r>
          </a:p>
        </p:txBody>
      </p:sp>
      <p:sp>
        <p:nvSpPr>
          <p:cNvPr id="1440787" name="Rectangle 19"/>
          <p:cNvSpPr>
            <a:spLocks noChangeArrowheads="1"/>
          </p:cNvSpPr>
          <p:nvPr/>
        </p:nvSpPr>
        <p:spPr bwMode="auto">
          <a:xfrm>
            <a:off x="186815" y="1388748"/>
            <a:ext cx="6465558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377956" y="5509899"/>
            <a:ext cx="430711" cy="327025"/>
            <a:chOff x="1535" y="3412"/>
            <a:chExt cx="298" cy="206"/>
          </a:xfrm>
        </p:grpSpPr>
        <p:sp>
          <p:nvSpPr>
            <p:cNvPr id="1440789" name="Line 21"/>
            <p:cNvSpPr>
              <a:spLocks noChangeShapeType="1"/>
            </p:cNvSpPr>
            <p:nvPr/>
          </p:nvSpPr>
          <p:spPr bwMode="auto">
            <a:xfrm>
              <a:off x="1535" y="3413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0" name="Line 22"/>
            <p:cNvSpPr>
              <a:spLocks noChangeShapeType="1"/>
            </p:cNvSpPr>
            <p:nvPr/>
          </p:nvSpPr>
          <p:spPr bwMode="auto">
            <a:xfrm>
              <a:off x="1535" y="3615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1" name="Line 23"/>
            <p:cNvSpPr>
              <a:spLocks noChangeShapeType="1"/>
            </p:cNvSpPr>
            <p:nvPr/>
          </p:nvSpPr>
          <p:spPr bwMode="auto">
            <a:xfrm>
              <a:off x="1537" y="341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2" name="Arc 24"/>
            <p:cNvSpPr>
              <a:spLocks/>
            </p:cNvSpPr>
            <p:nvPr/>
          </p:nvSpPr>
          <p:spPr bwMode="auto">
            <a:xfrm>
              <a:off x="1738" y="3413"/>
              <a:ext cx="94" cy="1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395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3" name="Arc 25"/>
            <p:cNvSpPr>
              <a:spLocks/>
            </p:cNvSpPr>
            <p:nvPr/>
          </p:nvSpPr>
          <p:spPr bwMode="auto">
            <a:xfrm>
              <a:off x="1739" y="3511"/>
              <a:ext cx="94" cy="107"/>
            </a:xfrm>
            <a:custGeom>
              <a:avLst/>
              <a:gdLst>
                <a:gd name="G0" fmla="+- 0 0 0"/>
                <a:gd name="G1" fmla="+- 205 0 0"/>
                <a:gd name="G2" fmla="+- 21600 0 0"/>
                <a:gd name="T0" fmla="*/ 21599 w 21600"/>
                <a:gd name="T1" fmla="*/ 0 h 21805"/>
                <a:gd name="T2" fmla="*/ 0 w 21600"/>
                <a:gd name="T3" fmla="*/ 21805 h 21805"/>
                <a:gd name="T4" fmla="*/ 0 w 21600"/>
                <a:gd name="T5" fmla="*/ 205 h 2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05" fill="none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</a:path>
                <a:path w="21600" h="21805" stroke="0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  <a:lnTo>
                    <a:pt x="0" y="20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440794" name="Oval 26"/>
          <p:cNvSpPr>
            <a:spLocks noChangeArrowheads="1"/>
          </p:cNvSpPr>
          <p:nvPr/>
        </p:nvSpPr>
        <p:spPr bwMode="auto">
          <a:xfrm>
            <a:off x="1757230" y="4830448"/>
            <a:ext cx="774318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95" name="Rectangle 27"/>
          <p:cNvSpPr>
            <a:spLocks noChangeArrowheads="1"/>
          </p:cNvSpPr>
          <p:nvPr/>
        </p:nvSpPr>
        <p:spPr bwMode="auto">
          <a:xfrm>
            <a:off x="1808044" y="4809811"/>
            <a:ext cx="60593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=</a:t>
            </a:r>
          </a:p>
        </p:txBody>
      </p:sp>
      <p:sp>
        <p:nvSpPr>
          <p:cNvPr id="1440796" name="Rectangle 28"/>
          <p:cNvSpPr>
            <a:spLocks noChangeArrowheads="1"/>
          </p:cNvSpPr>
          <p:nvPr/>
        </p:nvSpPr>
        <p:spPr bwMode="auto">
          <a:xfrm>
            <a:off x="5609159" y="1334910"/>
            <a:ext cx="1546521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smtClean="0"/>
              <a:t>Offset</a:t>
            </a:r>
            <a:endParaRPr lang="en-US" sz="2800" dirty="0"/>
          </a:p>
        </p:txBody>
      </p:sp>
      <p:sp>
        <p:nvSpPr>
          <p:cNvPr id="1440797" name="Line 29"/>
          <p:cNvSpPr>
            <a:spLocks noChangeShapeType="1"/>
          </p:cNvSpPr>
          <p:nvPr/>
        </p:nvSpPr>
        <p:spPr bwMode="auto">
          <a:xfrm>
            <a:off x="5577825" y="13728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98" name="Line 30"/>
          <p:cNvSpPr>
            <a:spLocks noChangeShapeType="1"/>
          </p:cNvSpPr>
          <p:nvPr/>
        </p:nvSpPr>
        <p:spPr bwMode="auto">
          <a:xfrm>
            <a:off x="3671248" y="13728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99" name="Rectangle 31"/>
          <p:cNvSpPr>
            <a:spLocks noChangeArrowheads="1"/>
          </p:cNvSpPr>
          <p:nvPr/>
        </p:nvSpPr>
        <p:spPr bwMode="auto">
          <a:xfrm>
            <a:off x="650411" y="1382363"/>
            <a:ext cx="83593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/>
              <a:t>  Tag</a:t>
            </a:r>
          </a:p>
        </p:txBody>
      </p:sp>
      <p:sp>
        <p:nvSpPr>
          <p:cNvPr id="1440800" name="Rectangle 32"/>
          <p:cNvSpPr>
            <a:spLocks noChangeArrowheads="1"/>
          </p:cNvSpPr>
          <p:nvPr/>
        </p:nvSpPr>
        <p:spPr bwMode="auto">
          <a:xfrm>
            <a:off x="4202900" y="1360994"/>
            <a:ext cx="982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/>
              <a:t>Index</a:t>
            </a:r>
          </a:p>
        </p:txBody>
      </p:sp>
      <p:sp>
        <p:nvSpPr>
          <p:cNvPr id="1440801" name="Line 33"/>
          <p:cNvSpPr>
            <a:spLocks noChangeShapeType="1"/>
          </p:cNvSpPr>
          <p:nvPr/>
        </p:nvSpPr>
        <p:spPr bwMode="auto">
          <a:xfrm>
            <a:off x="1348293" y="3674748"/>
            <a:ext cx="3750" cy="8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2" name="Line 34"/>
          <p:cNvSpPr>
            <a:spLocks noChangeShapeType="1"/>
          </p:cNvSpPr>
          <p:nvPr/>
        </p:nvSpPr>
        <p:spPr bwMode="auto">
          <a:xfrm>
            <a:off x="2161327" y="3674748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3" name="Line 35"/>
          <p:cNvSpPr>
            <a:spLocks noChangeShapeType="1"/>
          </p:cNvSpPr>
          <p:nvPr/>
        </p:nvSpPr>
        <p:spPr bwMode="auto">
          <a:xfrm>
            <a:off x="3316904" y="5721036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4" name="Line 36"/>
          <p:cNvSpPr>
            <a:spLocks noChangeShapeType="1"/>
          </p:cNvSpPr>
          <p:nvPr/>
        </p:nvSpPr>
        <p:spPr bwMode="auto">
          <a:xfrm flipH="1">
            <a:off x="1348293" y="5732148"/>
            <a:ext cx="10453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5" name="Line 37"/>
          <p:cNvSpPr>
            <a:spLocks noChangeShapeType="1"/>
          </p:cNvSpPr>
          <p:nvPr/>
        </p:nvSpPr>
        <p:spPr bwMode="auto">
          <a:xfrm>
            <a:off x="4697219" y="19062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6" name="Line 38"/>
          <p:cNvSpPr>
            <a:spLocks noChangeShapeType="1"/>
          </p:cNvSpPr>
          <p:nvPr/>
        </p:nvSpPr>
        <p:spPr bwMode="auto">
          <a:xfrm flipH="1">
            <a:off x="767553" y="2226948"/>
            <a:ext cx="393934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7" name="Line 39"/>
          <p:cNvSpPr>
            <a:spLocks noChangeShapeType="1"/>
          </p:cNvSpPr>
          <p:nvPr/>
        </p:nvSpPr>
        <p:spPr bwMode="auto">
          <a:xfrm>
            <a:off x="1115997" y="1922148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8" name="Line 40"/>
          <p:cNvSpPr>
            <a:spLocks noChangeShapeType="1"/>
          </p:cNvSpPr>
          <p:nvPr/>
        </p:nvSpPr>
        <p:spPr bwMode="auto">
          <a:xfrm>
            <a:off x="767554" y="222694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9" name="Line 41"/>
          <p:cNvSpPr>
            <a:spLocks noChangeShapeType="1"/>
          </p:cNvSpPr>
          <p:nvPr/>
        </p:nvSpPr>
        <p:spPr bwMode="auto">
          <a:xfrm flipH="1">
            <a:off x="767554" y="3674748"/>
            <a:ext cx="34844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0" name="Line 42"/>
          <p:cNvSpPr>
            <a:spLocks noChangeShapeType="1"/>
          </p:cNvSpPr>
          <p:nvPr/>
        </p:nvSpPr>
        <p:spPr bwMode="auto">
          <a:xfrm flipH="1">
            <a:off x="186815" y="2074548"/>
            <a:ext cx="92918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1" name="Line 43"/>
          <p:cNvSpPr>
            <a:spLocks noChangeShapeType="1"/>
          </p:cNvSpPr>
          <p:nvPr/>
        </p:nvSpPr>
        <p:spPr bwMode="auto">
          <a:xfrm>
            <a:off x="186815" y="2074548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2" name="Line 44"/>
          <p:cNvSpPr>
            <a:spLocks noChangeShapeType="1"/>
          </p:cNvSpPr>
          <p:nvPr/>
        </p:nvSpPr>
        <p:spPr bwMode="auto">
          <a:xfrm flipH="1">
            <a:off x="186815" y="5046348"/>
            <a:ext cx="10453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3" name="Line 45"/>
          <p:cNvSpPr>
            <a:spLocks noChangeShapeType="1"/>
          </p:cNvSpPr>
          <p:nvPr/>
        </p:nvSpPr>
        <p:spPr bwMode="auto">
          <a:xfrm flipH="1">
            <a:off x="1115997" y="504634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4" name="Oval 46"/>
          <p:cNvSpPr>
            <a:spLocks noChangeArrowheads="1"/>
          </p:cNvSpPr>
          <p:nvPr/>
        </p:nvSpPr>
        <p:spPr bwMode="auto">
          <a:xfrm>
            <a:off x="1302318" y="3641411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5" name="Oval 47"/>
          <p:cNvSpPr>
            <a:spLocks noChangeArrowheads="1"/>
          </p:cNvSpPr>
          <p:nvPr/>
        </p:nvSpPr>
        <p:spPr bwMode="auto">
          <a:xfrm>
            <a:off x="2117772" y="3641411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6" name="Oval 48"/>
          <p:cNvSpPr>
            <a:spLocks noChangeArrowheads="1"/>
          </p:cNvSpPr>
          <p:nvPr/>
        </p:nvSpPr>
        <p:spPr bwMode="auto">
          <a:xfrm>
            <a:off x="3246951" y="3641411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7" name="Line 49"/>
          <p:cNvSpPr>
            <a:spLocks noChangeShapeType="1"/>
          </p:cNvSpPr>
          <p:nvPr/>
        </p:nvSpPr>
        <p:spPr bwMode="auto">
          <a:xfrm>
            <a:off x="1348293" y="5122548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8" name="Line 50"/>
          <p:cNvSpPr>
            <a:spLocks noChangeShapeType="1"/>
          </p:cNvSpPr>
          <p:nvPr/>
        </p:nvSpPr>
        <p:spPr bwMode="auto">
          <a:xfrm flipH="1">
            <a:off x="6691088" y="1614423"/>
            <a:ext cx="4420474" cy="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9" name="Line 51"/>
          <p:cNvSpPr>
            <a:spLocks noChangeShapeType="1"/>
          </p:cNvSpPr>
          <p:nvPr/>
        </p:nvSpPr>
        <p:spPr bwMode="auto">
          <a:xfrm flipH="1">
            <a:off x="302963" y="1998348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20" name="Line 52"/>
          <p:cNvSpPr>
            <a:spLocks noChangeShapeType="1"/>
          </p:cNvSpPr>
          <p:nvPr/>
        </p:nvSpPr>
        <p:spPr bwMode="auto">
          <a:xfrm flipH="1">
            <a:off x="2625918" y="2150748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21" name="Line 53"/>
          <p:cNvSpPr>
            <a:spLocks noChangeShapeType="1"/>
          </p:cNvSpPr>
          <p:nvPr/>
        </p:nvSpPr>
        <p:spPr bwMode="auto">
          <a:xfrm flipH="1">
            <a:off x="7155680" y="1541148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22" name="Rectangle 54"/>
          <p:cNvSpPr>
            <a:spLocks noChangeArrowheads="1"/>
          </p:cNvSpPr>
          <p:nvPr/>
        </p:nvSpPr>
        <p:spPr bwMode="auto">
          <a:xfrm>
            <a:off x="162618" y="2104711"/>
            <a:ext cx="641201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</a:t>
            </a:r>
            <a:r>
              <a:rPr lang="en-US" sz="2800" dirty="0" smtClean="0">
                <a:latin typeface="Verdana" pitchFamily="3" charset="0"/>
              </a:rPr>
              <a:t>t</a:t>
            </a:r>
          </a:p>
          <a:p>
            <a:pPr algn="l">
              <a:spcBef>
                <a:spcPct val="0"/>
              </a:spcBef>
            </a:pPr>
            <a:r>
              <a:rPr lang="en-US" sz="2800" dirty="0" smtClean="0">
                <a:latin typeface="Verdana" pitchFamily="3" charset="0"/>
              </a:rPr>
              <a:t>=</a:t>
            </a:r>
          </a:p>
          <a:p>
            <a:pPr algn="l">
              <a:spcBef>
                <a:spcPct val="0"/>
              </a:spcBef>
            </a:pPr>
            <a:r>
              <a:rPr lang="en-US" sz="2800" dirty="0" smtClean="0">
                <a:latin typeface="Verdana" pitchFamily="3" charset="0"/>
              </a:rPr>
              <a:t>18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40823" name="Rectangle 55"/>
          <p:cNvSpPr>
            <a:spLocks noChangeArrowheads="1"/>
          </p:cNvSpPr>
          <p:nvPr/>
        </p:nvSpPr>
        <p:spPr bwMode="auto">
          <a:xfrm>
            <a:off x="2601721" y="2123768"/>
            <a:ext cx="102111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</a:t>
            </a:r>
            <a:r>
              <a:rPr lang="en-US" sz="2800" dirty="0" smtClean="0">
                <a:latin typeface="Verdana" pitchFamily="3" charset="0"/>
              </a:rPr>
              <a:t>s=8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40824" name="Rectangle 56"/>
          <p:cNvSpPr>
            <a:spLocks noChangeArrowheads="1"/>
          </p:cNvSpPr>
          <p:nvPr/>
        </p:nvSpPr>
        <p:spPr bwMode="auto">
          <a:xfrm>
            <a:off x="7015336" y="1647511"/>
            <a:ext cx="105798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</a:t>
            </a:r>
            <a:r>
              <a:rPr lang="en-US" sz="2800" dirty="0" smtClean="0">
                <a:latin typeface="Verdana" pitchFamily="3" charset="0"/>
              </a:rPr>
              <a:t>b=6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40825" name="Rectangle 57"/>
          <p:cNvSpPr>
            <a:spLocks noChangeArrowheads="1"/>
          </p:cNvSpPr>
          <p:nvPr/>
        </p:nvSpPr>
        <p:spPr bwMode="auto">
          <a:xfrm>
            <a:off x="11450602" y="6143311"/>
            <a:ext cx="8271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HIT</a:t>
            </a:r>
          </a:p>
        </p:txBody>
      </p:sp>
      <p:sp>
        <p:nvSpPr>
          <p:cNvPr id="1440826" name="Line 58"/>
          <p:cNvSpPr>
            <a:spLocks noChangeShapeType="1"/>
          </p:cNvSpPr>
          <p:nvPr/>
        </p:nvSpPr>
        <p:spPr bwMode="auto">
          <a:xfrm flipH="1" flipV="1">
            <a:off x="174469" y="4705343"/>
            <a:ext cx="4121532" cy="140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27" name="Line 59"/>
          <p:cNvSpPr>
            <a:spLocks noChangeShapeType="1"/>
          </p:cNvSpPr>
          <p:nvPr/>
        </p:nvSpPr>
        <p:spPr bwMode="auto">
          <a:xfrm>
            <a:off x="4264252" y="4705342"/>
            <a:ext cx="8579" cy="3940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44" name="Line 76"/>
          <p:cNvSpPr>
            <a:spLocks noChangeShapeType="1"/>
          </p:cNvSpPr>
          <p:nvPr/>
        </p:nvSpPr>
        <p:spPr bwMode="auto">
          <a:xfrm>
            <a:off x="3293862" y="3674748"/>
            <a:ext cx="22530" cy="82086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45" name="Line 77"/>
          <p:cNvSpPr>
            <a:spLocks noChangeShapeType="1"/>
          </p:cNvSpPr>
          <p:nvPr/>
        </p:nvSpPr>
        <p:spPr bwMode="auto">
          <a:xfrm flipH="1">
            <a:off x="6559288" y="4653674"/>
            <a:ext cx="925" cy="869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46" name="Line 78"/>
          <p:cNvSpPr>
            <a:spLocks noChangeShapeType="1"/>
          </p:cNvSpPr>
          <p:nvPr/>
        </p:nvSpPr>
        <p:spPr bwMode="auto">
          <a:xfrm flipH="1">
            <a:off x="3226919" y="6032185"/>
            <a:ext cx="7703326" cy="47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47" name="AutoShape 79"/>
          <p:cNvSpPr>
            <a:spLocks noChangeArrowheads="1"/>
          </p:cNvSpPr>
          <p:nvPr/>
        </p:nvSpPr>
        <p:spPr bwMode="auto">
          <a:xfrm rot="5400000" flipV="1">
            <a:off x="10554154" y="4988231"/>
            <a:ext cx="1117600" cy="421036"/>
          </a:xfrm>
          <a:custGeom>
            <a:avLst/>
            <a:gdLst>
              <a:gd name="G0" fmla="+- 5399 0 0"/>
              <a:gd name="G1" fmla="+- 21600 0 5399"/>
              <a:gd name="G2" fmla="*/ 5399 1 2"/>
              <a:gd name="G3" fmla="+- 21600 0 G2"/>
              <a:gd name="G4" fmla="+/ 5399 21600 2"/>
              <a:gd name="G5" fmla="+/ G1 0 2"/>
              <a:gd name="G6" fmla="*/ 21600 21600 5399"/>
              <a:gd name="G7" fmla="*/ G6 1 2"/>
              <a:gd name="G8" fmla="+- 21600 0 G7"/>
              <a:gd name="G9" fmla="*/ 21600 1 2"/>
              <a:gd name="G10" fmla="+- 5399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anchor="ctr"/>
          <a:lstStyle/>
          <a:p>
            <a:r>
              <a:rPr lang="en-US" sz="2800" smtClean="0"/>
              <a:t>64x1</a:t>
            </a:r>
            <a:endParaRPr lang="en-US" sz="2800"/>
          </a:p>
        </p:txBody>
      </p:sp>
      <p:sp>
        <p:nvSpPr>
          <p:cNvPr id="1440848" name="Line 80"/>
          <p:cNvSpPr>
            <a:spLocks noChangeShapeType="1"/>
          </p:cNvSpPr>
          <p:nvPr/>
        </p:nvSpPr>
        <p:spPr bwMode="auto">
          <a:xfrm>
            <a:off x="11119192" y="1609411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49" name="Rectangle 81"/>
          <p:cNvSpPr>
            <a:spLocks noChangeArrowheads="1"/>
          </p:cNvSpPr>
          <p:nvPr/>
        </p:nvSpPr>
        <p:spPr bwMode="auto">
          <a:xfrm rot="16200000">
            <a:off x="9655617" y="2635834"/>
            <a:ext cx="4198682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 smtClean="0">
                <a:latin typeface="Verdana" pitchFamily="3" charset="0"/>
              </a:rPr>
              <a:t>Data Byte</a:t>
            </a:r>
          </a:p>
          <a:p>
            <a:pPr algn="l">
              <a:spcBef>
                <a:spcPct val="0"/>
              </a:spcBef>
            </a:pPr>
            <a:r>
              <a:rPr lang="en-US" sz="2800" dirty="0" smtClean="0">
                <a:latin typeface="Verdana" pitchFamily="3" charset="0"/>
              </a:rPr>
              <a:t>(Word?16x1 Mux)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40850" name="Line 82"/>
          <p:cNvSpPr>
            <a:spLocks noChangeShapeType="1"/>
          </p:cNvSpPr>
          <p:nvPr/>
        </p:nvSpPr>
        <p:spPr bwMode="auto">
          <a:xfrm flipH="1">
            <a:off x="1348005" y="4774077"/>
            <a:ext cx="4325" cy="2225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51" name="Line 83"/>
          <p:cNvSpPr>
            <a:spLocks noChangeShapeType="1"/>
          </p:cNvSpPr>
          <p:nvPr/>
        </p:nvSpPr>
        <p:spPr bwMode="auto">
          <a:xfrm>
            <a:off x="2161327" y="4774076"/>
            <a:ext cx="0" cy="436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52" name="Line 84"/>
          <p:cNvSpPr>
            <a:spLocks noChangeShapeType="1"/>
          </p:cNvSpPr>
          <p:nvPr/>
        </p:nvSpPr>
        <p:spPr bwMode="auto">
          <a:xfrm>
            <a:off x="4542989" y="4639949"/>
            <a:ext cx="7746" cy="4063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3084609" y="5527361"/>
            <a:ext cx="425875" cy="215900"/>
            <a:chOff x="1953" y="3423"/>
            <a:chExt cx="176" cy="136"/>
          </a:xfrm>
        </p:grpSpPr>
        <p:sp>
          <p:nvSpPr>
            <p:cNvPr id="1440855" name="Line 87"/>
            <p:cNvSpPr>
              <a:spLocks noChangeShapeType="1"/>
            </p:cNvSpPr>
            <p:nvPr/>
          </p:nvSpPr>
          <p:spPr bwMode="auto">
            <a:xfrm flipH="1">
              <a:off x="2037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56" name="Line 88"/>
            <p:cNvSpPr>
              <a:spLocks noChangeShapeType="1"/>
            </p:cNvSpPr>
            <p:nvPr/>
          </p:nvSpPr>
          <p:spPr bwMode="auto">
            <a:xfrm>
              <a:off x="1953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57" name="Line 89"/>
            <p:cNvSpPr>
              <a:spLocks noChangeShapeType="1"/>
            </p:cNvSpPr>
            <p:nvPr/>
          </p:nvSpPr>
          <p:spPr bwMode="auto">
            <a:xfrm flipH="1">
              <a:off x="1958" y="342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440858" name="Line 90"/>
          <p:cNvSpPr>
            <a:spLocks noChangeShapeType="1"/>
          </p:cNvSpPr>
          <p:nvPr/>
        </p:nvSpPr>
        <p:spPr bwMode="auto">
          <a:xfrm flipH="1">
            <a:off x="2161327" y="5579748"/>
            <a:ext cx="23229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59" name="Line 91"/>
          <p:cNvSpPr>
            <a:spLocks noChangeShapeType="1"/>
          </p:cNvSpPr>
          <p:nvPr/>
        </p:nvSpPr>
        <p:spPr bwMode="auto">
          <a:xfrm flipH="1">
            <a:off x="2812217" y="5655948"/>
            <a:ext cx="3944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60" name="Line 92"/>
          <p:cNvSpPr>
            <a:spLocks noChangeShapeType="1"/>
          </p:cNvSpPr>
          <p:nvPr/>
        </p:nvSpPr>
        <p:spPr bwMode="auto">
          <a:xfrm>
            <a:off x="5325350" y="5296759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67" name="Oval 99"/>
          <p:cNvSpPr>
            <a:spLocks noChangeArrowheads="1"/>
          </p:cNvSpPr>
          <p:nvPr/>
        </p:nvSpPr>
        <p:spPr bwMode="auto">
          <a:xfrm>
            <a:off x="4936527" y="4830448"/>
            <a:ext cx="774318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68" name="Rectangle 100"/>
          <p:cNvSpPr>
            <a:spLocks noChangeArrowheads="1"/>
          </p:cNvSpPr>
          <p:nvPr/>
        </p:nvSpPr>
        <p:spPr bwMode="auto">
          <a:xfrm>
            <a:off x="4944624" y="4822517"/>
            <a:ext cx="60593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 =</a:t>
            </a:r>
          </a:p>
        </p:txBody>
      </p:sp>
      <p:sp>
        <p:nvSpPr>
          <p:cNvPr id="1440869" name="Line 101"/>
          <p:cNvSpPr>
            <a:spLocks noChangeShapeType="1"/>
          </p:cNvSpPr>
          <p:nvPr/>
        </p:nvSpPr>
        <p:spPr bwMode="auto">
          <a:xfrm>
            <a:off x="6560435" y="573214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70" name="Line 102"/>
          <p:cNvSpPr>
            <a:spLocks noChangeShapeType="1"/>
          </p:cNvSpPr>
          <p:nvPr/>
        </p:nvSpPr>
        <p:spPr bwMode="auto">
          <a:xfrm flipH="1">
            <a:off x="4525568" y="5732148"/>
            <a:ext cx="10453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71" name="Line 103"/>
          <p:cNvSpPr>
            <a:spLocks noChangeShapeType="1"/>
          </p:cNvSpPr>
          <p:nvPr/>
        </p:nvSpPr>
        <p:spPr bwMode="auto">
          <a:xfrm flipH="1">
            <a:off x="4252442" y="5086104"/>
            <a:ext cx="665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72" name="Line 104"/>
          <p:cNvSpPr>
            <a:spLocks noChangeShapeType="1"/>
          </p:cNvSpPr>
          <p:nvPr/>
        </p:nvSpPr>
        <p:spPr bwMode="auto">
          <a:xfrm>
            <a:off x="4552075" y="5111436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6328140" y="5527361"/>
            <a:ext cx="425875" cy="215900"/>
            <a:chOff x="3633" y="3423"/>
            <a:chExt cx="176" cy="136"/>
          </a:xfrm>
        </p:grpSpPr>
        <p:sp>
          <p:nvSpPr>
            <p:cNvPr id="1440874" name="Line 106"/>
            <p:cNvSpPr>
              <a:spLocks noChangeShapeType="1"/>
            </p:cNvSpPr>
            <p:nvPr/>
          </p:nvSpPr>
          <p:spPr bwMode="auto">
            <a:xfrm flipH="1">
              <a:off x="3717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75" name="Line 107"/>
            <p:cNvSpPr>
              <a:spLocks noChangeShapeType="1"/>
            </p:cNvSpPr>
            <p:nvPr/>
          </p:nvSpPr>
          <p:spPr bwMode="auto">
            <a:xfrm>
              <a:off x="3633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76" name="Line 108"/>
            <p:cNvSpPr>
              <a:spLocks noChangeShapeType="1"/>
            </p:cNvSpPr>
            <p:nvPr/>
          </p:nvSpPr>
          <p:spPr bwMode="auto">
            <a:xfrm flipH="1">
              <a:off x="3638" y="342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440877" name="Line 109"/>
          <p:cNvSpPr>
            <a:spLocks noChangeShapeType="1"/>
          </p:cNvSpPr>
          <p:nvPr/>
        </p:nvSpPr>
        <p:spPr bwMode="auto">
          <a:xfrm flipH="1">
            <a:off x="5325350" y="5579748"/>
            <a:ext cx="23229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78" name="Line 110"/>
          <p:cNvSpPr>
            <a:spLocks noChangeShapeType="1"/>
          </p:cNvSpPr>
          <p:nvPr/>
        </p:nvSpPr>
        <p:spPr bwMode="auto">
          <a:xfrm flipH="1">
            <a:off x="6015992" y="5655948"/>
            <a:ext cx="46459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79" name="Line 111"/>
          <p:cNvSpPr>
            <a:spLocks noChangeShapeType="1"/>
          </p:cNvSpPr>
          <p:nvPr/>
        </p:nvSpPr>
        <p:spPr bwMode="auto">
          <a:xfrm flipV="1">
            <a:off x="10357992" y="4817748"/>
            <a:ext cx="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80" name="Line 112"/>
          <p:cNvSpPr>
            <a:spLocks noChangeShapeType="1"/>
          </p:cNvSpPr>
          <p:nvPr/>
        </p:nvSpPr>
        <p:spPr bwMode="auto">
          <a:xfrm>
            <a:off x="2968117" y="5655947"/>
            <a:ext cx="14379" cy="8206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9805176" y="6121086"/>
            <a:ext cx="1156638" cy="476250"/>
            <a:chOff x="4117" y="3797"/>
            <a:chExt cx="478" cy="300"/>
          </a:xfrm>
        </p:grpSpPr>
        <p:sp>
          <p:nvSpPr>
            <p:cNvPr id="1440882" name="Arc 114"/>
            <p:cNvSpPr>
              <a:spLocks/>
            </p:cNvSpPr>
            <p:nvPr/>
          </p:nvSpPr>
          <p:spPr bwMode="auto">
            <a:xfrm>
              <a:off x="4117" y="3797"/>
              <a:ext cx="7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83" name="Arc 115"/>
            <p:cNvSpPr>
              <a:spLocks/>
            </p:cNvSpPr>
            <p:nvPr/>
          </p:nvSpPr>
          <p:spPr bwMode="auto">
            <a:xfrm>
              <a:off x="4117" y="3797"/>
              <a:ext cx="478" cy="15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84" name="Arc 116"/>
            <p:cNvSpPr>
              <a:spLocks/>
            </p:cNvSpPr>
            <p:nvPr/>
          </p:nvSpPr>
          <p:spPr bwMode="auto">
            <a:xfrm>
              <a:off x="4141" y="3940"/>
              <a:ext cx="453" cy="15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85" name="Arc 117"/>
            <p:cNvSpPr>
              <a:spLocks/>
            </p:cNvSpPr>
            <p:nvPr/>
          </p:nvSpPr>
          <p:spPr bwMode="auto">
            <a:xfrm>
              <a:off x="4117" y="3940"/>
              <a:ext cx="70" cy="15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440886" name="Line 118"/>
          <p:cNvSpPr>
            <a:spLocks noChangeShapeType="1"/>
          </p:cNvSpPr>
          <p:nvPr/>
        </p:nvSpPr>
        <p:spPr bwMode="auto">
          <a:xfrm flipH="1">
            <a:off x="10930355" y="634174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87" name="Line 119"/>
          <p:cNvSpPr>
            <a:spLocks noChangeShapeType="1"/>
          </p:cNvSpPr>
          <p:nvPr/>
        </p:nvSpPr>
        <p:spPr bwMode="auto">
          <a:xfrm>
            <a:off x="6132140" y="565594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88" name="Line 120"/>
          <p:cNvSpPr>
            <a:spLocks noChangeShapeType="1"/>
          </p:cNvSpPr>
          <p:nvPr/>
        </p:nvSpPr>
        <p:spPr bwMode="auto">
          <a:xfrm>
            <a:off x="6132140" y="6113148"/>
            <a:ext cx="0" cy="280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89" name="Line 121"/>
          <p:cNvSpPr>
            <a:spLocks noChangeShapeType="1"/>
          </p:cNvSpPr>
          <p:nvPr/>
        </p:nvSpPr>
        <p:spPr bwMode="auto">
          <a:xfrm flipH="1" flipV="1">
            <a:off x="6132140" y="6385993"/>
            <a:ext cx="3842418" cy="81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90" name="Line 122"/>
          <p:cNvSpPr>
            <a:spLocks noChangeShapeType="1"/>
          </p:cNvSpPr>
          <p:nvPr/>
        </p:nvSpPr>
        <p:spPr bwMode="auto">
          <a:xfrm flipH="1" flipV="1">
            <a:off x="2968117" y="6465848"/>
            <a:ext cx="6981130" cy="107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91" name="Line 123"/>
          <p:cNvSpPr>
            <a:spLocks noChangeShapeType="1"/>
          </p:cNvSpPr>
          <p:nvPr/>
        </p:nvSpPr>
        <p:spPr bwMode="auto">
          <a:xfrm flipH="1">
            <a:off x="2025821" y="4247836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92" name="Rectangle 124"/>
          <p:cNvSpPr>
            <a:spLocks noChangeArrowheads="1"/>
          </p:cNvSpPr>
          <p:nvPr/>
        </p:nvSpPr>
        <p:spPr bwMode="auto">
          <a:xfrm>
            <a:off x="2091609" y="4101165"/>
            <a:ext cx="120225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</a:t>
            </a:r>
            <a:r>
              <a:rPr lang="en-US" sz="2800" dirty="0" smtClean="0">
                <a:latin typeface="Verdana" pitchFamily="3" charset="0"/>
              </a:rPr>
              <a:t>t=18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40893" name="Line 125"/>
          <p:cNvSpPr>
            <a:spLocks noChangeShapeType="1"/>
          </p:cNvSpPr>
          <p:nvPr/>
        </p:nvSpPr>
        <p:spPr bwMode="auto">
          <a:xfrm>
            <a:off x="4080472" y="3522348"/>
            <a:ext cx="260848" cy="336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94" name="Line 126"/>
          <p:cNvSpPr>
            <a:spLocks noChangeShapeType="1"/>
          </p:cNvSpPr>
          <p:nvPr/>
        </p:nvSpPr>
        <p:spPr bwMode="auto">
          <a:xfrm>
            <a:off x="4080471" y="3827148"/>
            <a:ext cx="26624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pic>
        <p:nvPicPr>
          <p:cNvPr id="3074" name="Ink 2"/>
          <p:cNvPicPr>
            <a:picLocks noRot="1" noChangeAspect="1" noEditPoints="1" noChangeArrowheads="1" noChangeShapeType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7870" y="3614410"/>
            <a:ext cx="43555" cy="84164"/>
          </a:xfrm>
          <a:prstGeom prst="rect">
            <a:avLst/>
          </a:prstGeom>
        </p:spPr>
      </p:pic>
      <p:pic>
        <p:nvPicPr>
          <p:cNvPr id="3080" name="Ink 8"/>
          <p:cNvPicPr>
            <a:picLocks noRot="1" noChangeAspect="1" noEditPoints="1" noChangeArrowheads="1" noChangeShapeType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1531" y="3638916"/>
            <a:ext cx="519747" cy="27214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8714309" y="789351"/>
            <a:ext cx="346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i="1" smtClean="0"/>
              <a:t>Assume 32 bit address</a:t>
            </a:r>
            <a:endParaRPr kumimoji="1" lang="ko-KR" altLang="en-US" sz="2800" i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650786" y="821887"/>
            <a:ext cx="6515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/>
              <a:t>Block Size = 64 Bytes, Number of Sets = 256</a:t>
            </a:r>
            <a:endParaRPr kumimoji="1" lang="ko-KR" altLang="en-US" sz="2800" dirty="0"/>
          </a:p>
        </p:txBody>
      </p:sp>
      <p:sp>
        <p:nvSpPr>
          <p:cNvPr id="133" name="타원 132"/>
          <p:cNvSpPr/>
          <p:nvPr/>
        </p:nvSpPr>
        <p:spPr>
          <a:xfrm>
            <a:off x="10588434" y="5141851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10581810" y="5289548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10588438" y="5437255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6" name="Line 123"/>
          <p:cNvSpPr>
            <a:spLocks noChangeShapeType="1"/>
          </p:cNvSpPr>
          <p:nvPr/>
        </p:nvSpPr>
        <p:spPr bwMode="auto">
          <a:xfrm flipH="1">
            <a:off x="3185385" y="4254464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7" name="Rectangle 124"/>
          <p:cNvSpPr>
            <a:spLocks noChangeArrowheads="1"/>
          </p:cNvSpPr>
          <p:nvPr/>
        </p:nvSpPr>
        <p:spPr bwMode="auto">
          <a:xfrm>
            <a:off x="3224668" y="4068037"/>
            <a:ext cx="99546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</a:t>
            </a:r>
            <a:r>
              <a:rPr lang="en-US" sz="2800" dirty="0" smtClean="0">
                <a:latin typeface="Verdana" pitchFamily="3" charset="0"/>
              </a:rPr>
              <a:t>512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0" name="Line 123"/>
          <p:cNvSpPr>
            <a:spLocks noChangeShapeType="1"/>
          </p:cNvSpPr>
          <p:nvPr/>
        </p:nvSpPr>
        <p:spPr bwMode="auto">
          <a:xfrm flipH="1">
            <a:off x="10244266" y="5745537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2" name="Rectangle 14"/>
          <p:cNvSpPr>
            <a:spLocks noChangeArrowheads="1"/>
          </p:cNvSpPr>
          <p:nvPr/>
        </p:nvSpPr>
        <p:spPr bwMode="auto">
          <a:xfrm>
            <a:off x="649176" y="2812388"/>
            <a:ext cx="53219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/>
              <a:t>  </a:t>
            </a:r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43" name="Rectangle 14"/>
          <p:cNvSpPr>
            <a:spLocks noChangeArrowheads="1"/>
          </p:cNvSpPr>
          <p:nvPr/>
        </p:nvSpPr>
        <p:spPr bwMode="auto">
          <a:xfrm>
            <a:off x="602796" y="2978039"/>
            <a:ext cx="597921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/>
              <a:t>  </a:t>
            </a:r>
            <a:r>
              <a:rPr lang="is-IS" sz="2800" dirty="0" smtClean="0"/>
              <a:t>…</a:t>
            </a:r>
            <a:endParaRPr lang="en-US" sz="2800" dirty="0"/>
          </a:p>
        </p:txBody>
      </p:sp>
      <p:sp>
        <p:nvSpPr>
          <p:cNvPr id="144" name="Rectangle 14"/>
          <p:cNvSpPr>
            <a:spLocks noChangeArrowheads="1"/>
          </p:cNvSpPr>
          <p:nvPr/>
        </p:nvSpPr>
        <p:spPr bwMode="auto">
          <a:xfrm>
            <a:off x="457562" y="3708330"/>
            <a:ext cx="7341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 smtClean="0"/>
              <a:t>255</a:t>
            </a:r>
            <a:endParaRPr lang="en-US" sz="2800" dirty="0"/>
          </a:p>
        </p:txBody>
      </p:sp>
      <p:sp>
        <p:nvSpPr>
          <p:cNvPr id="196" name="Rectangle 9" descr="Large confetti"/>
          <p:cNvSpPr>
            <a:spLocks noChangeArrowheads="1"/>
          </p:cNvSpPr>
          <p:nvPr/>
        </p:nvSpPr>
        <p:spPr bwMode="auto">
          <a:xfrm>
            <a:off x="4286322" y="3535326"/>
            <a:ext cx="2944632" cy="277012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7" name="Rectangle 10"/>
          <p:cNvSpPr>
            <a:spLocks noChangeArrowheads="1"/>
          </p:cNvSpPr>
          <p:nvPr/>
        </p:nvSpPr>
        <p:spPr bwMode="auto">
          <a:xfrm>
            <a:off x="4296001" y="2932076"/>
            <a:ext cx="2930113" cy="1193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8" name="Line 11"/>
          <p:cNvSpPr>
            <a:spLocks noChangeShapeType="1"/>
          </p:cNvSpPr>
          <p:nvPr/>
        </p:nvSpPr>
        <p:spPr bwMode="auto">
          <a:xfrm flipV="1">
            <a:off x="4276643" y="3224175"/>
            <a:ext cx="2949471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9" name="Line 12"/>
          <p:cNvSpPr>
            <a:spLocks noChangeShapeType="1"/>
          </p:cNvSpPr>
          <p:nvPr/>
        </p:nvSpPr>
        <p:spPr bwMode="auto">
          <a:xfrm>
            <a:off x="4276643" y="3528976"/>
            <a:ext cx="2949471" cy="33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0" name="Line 13"/>
          <p:cNvSpPr>
            <a:spLocks noChangeShapeType="1"/>
          </p:cNvSpPr>
          <p:nvPr/>
        </p:nvSpPr>
        <p:spPr bwMode="auto">
          <a:xfrm flipV="1">
            <a:off x="4276643" y="3823450"/>
            <a:ext cx="2937660" cy="103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1" name="Line 14"/>
          <p:cNvSpPr>
            <a:spLocks noChangeShapeType="1"/>
          </p:cNvSpPr>
          <p:nvPr/>
        </p:nvSpPr>
        <p:spPr bwMode="auto">
          <a:xfrm>
            <a:off x="5786564" y="2766976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2" name="Line 15"/>
          <p:cNvSpPr>
            <a:spLocks noChangeShapeType="1"/>
          </p:cNvSpPr>
          <p:nvPr/>
        </p:nvSpPr>
        <p:spPr bwMode="auto">
          <a:xfrm>
            <a:off x="4741234" y="2766976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3" name="Rectangle 16"/>
          <p:cNvSpPr>
            <a:spLocks noChangeArrowheads="1"/>
          </p:cNvSpPr>
          <p:nvPr/>
        </p:nvSpPr>
        <p:spPr bwMode="auto">
          <a:xfrm>
            <a:off x="4484741" y="2483615"/>
            <a:ext cx="10592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 Tag</a:t>
            </a:r>
          </a:p>
        </p:txBody>
      </p:sp>
      <p:sp>
        <p:nvSpPr>
          <p:cNvPr id="204" name="Rectangle 17"/>
          <p:cNvSpPr>
            <a:spLocks noChangeArrowheads="1"/>
          </p:cNvSpPr>
          <p:nvPr/>
        </p:nvSpPr>
        <p:spPr bwMode="auto">
          <a:xfrm>
            <a:off x="5855131" y="2483615"/>
            <a:ext cx="114935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smtClean="0">
                <a:latin typeface="Verdana" pitchFamily="3" charset="0"/>
              </a:rPr>
              <a:t>Block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205" name="Oval 46"/>
          <p:cNvSpPr>
            <a:spLocks noChangeArrowheads="1"/>
          </p:cNvSpPr>
          <p:nvPr/>
        </p:nvSpPr>
        <p:spPr bwMode="auto">
          <a:xfrm>
            <a:off x="4462964" y="364803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6" name="Oval 47"/>
          <p:cNvSpPr>
            <a:spLocks noChangeArrowheads="1"/>
          </p:cNvSpPr>
          <p:nvPr/>
        </p:nvSpPr>
        <p:spPr bwMode="auto">
          <a:xfrm>
            <a:off x="5278418" y="364803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7" name="Oval 48"/>
          <p:cNvSpPr>
            <a:spLocks noChangeArrowheads="1"/>
          </p:cNvSpPr>
          <p:nvPr/>
        </p:nvSpPr>
        <p:spPr bwMode="auto">
          <a:xfrm>
            <a:off x="6500364" y="364803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8" name="Line 125"/>
          <p:cNvSpPr>
            <a:spLocks noChangeShapeType="1"/>
          </p:cNvSpPr>
          <p:nvPr/>
        </p:nvSpPr>
        <p:spPr bwMode="auto">
          <a:xfrm flipV="1">
            <a:off x="7241117" y="3522348"/>
            <a:ext cx="564645" cy="662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9" name="Line 126"/>
          <p:cNvSpPr>
            <a:spLocks noChangeShapeType="1"/>
          </p:cNvSpPr>
          <p:nvPr/>
        </p:nvSpPr>
        <p:spPr bwMode="auto">
          <a:xfrm>
            <a:off x="7241117" y="3833776"/>
            <a:ext cx="56464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pic>
        <p:nvPicPr>
          <p:cNvPr id="210" name="Ink 2"/>
          <p:cNvPicPr>
            <a:picLocks noRot="1" noChangeAspect="1" noEditPoints="1" noChangeArrowheads="1" noChangeShapeType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8516" y="3621038"/>
            <a:ext cx="43555" cy="84164"/>
          </a:xfrm>
          <a:prstGeom prst="rect">
            <a:avLst/>
          </a:prstGeom>
        </p:spPr>
      </p:pic>
      <p:sp>
        <p:nvSpPr>
          <p:cNvPr id="1440853" name="Line 85"/>
          <p:cNvSpPr>
            <a:spLocks noChangeShapeType="1"/>
          </p:cNvSpPr>
          <p:nvPr/>
        </p:nvSpPr>
        <p:spPr bwMode="auto">
          <a:xfrm>
            <a:off x="5338938" y="4622515"/>
            <a:ext cx="1182" cy="19523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11" name="Group 20"/>
          <p:cNvGrpSpPr>
            <a:grpSpLocks/>
          </p:cNvGrpSpPr>
          <p:nvPr/>
        </p:nvGrpSpPr>
        <p:grpSpPr bwMode="auto">
          <a:xfrm>
            <a:off x="5564467" y="5489829"/>
            <a:ext cx="430711" cy="327025"/>
            <a:chOff x="1535" y="3412"/>
            <a:chExt cx="298" cy="206"/>
          </a:xfrm>
        </p:grpSpPr>
        <p:sp>
          <p:nvSpPr>
            <p:cNvPr id="212" name="Line 21"/>
            <p:cNvSpPr>
              <a:spLocks noChangeShapeType="1"/>
            </p:cNvSpPr>
            <p:nvPr/>
          </p:nvSpPr>
          <p:spPr bwMode="auto">
            <a:xfrm>
              <a:off x="1535" y="3413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3" name="Line 22"/>
            <p:cNvSpPr>
              <a:spLocks noChangeShapeType="1"/>
            </p:cNvSpPr>
            <p:nvPr/>
          </p:nvSpPr>
          <p:spPr bwMode="auto">
            <a:xfrm>
              <a:off x="1535" y="3615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4" name="Line 23"/>
            <p:cNvSpPr>
              <a:spLocks noChangeShapeType="1"/>
            </p:cNvSpPr>
            <p:nvPr/>
          </p:nvSpPr>
          <p:spPr bwMode="auto">
            <a:xfrm>
              <a:off x="1537" y="341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5" name="Arc 24"/>
            <p:cNvSpPr>
              <a:spLocks/>
            </p:cNvSpPr>
            <p:nvPr/>
          </p:nvSpPr>
          <p:spPr bwMode="auto">
            <a:xfrm>
              <a:off x="1738" y="3413"/>
              <a:ext cx="94" cy="1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395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6" name="Arc 25"/>
            <p:cNvSpPr>
              <a:spLocks/>
            </p:cNvSpPr>
            <p:nvPr/>
          </p:nvSpPr>
          <p:spPr bwMode="auto">
            <a:xfrm>
              <a:off x="1739" y="3511"/>
              <a:ext cx="94" cy="107"/>
            </a:xfrm>
            <a:custGeom>
              <a:avLst/>
              <a:gdLst>
                <a:gd name="G0" fmla="+- 0 0 0"/>
                <a:gd name="G1" fmla="+- 205 0 0"/>
                <a:gd name="G2" fmla="+- 21600 0 0"/>
                <a:gd name="T0" fmla="*/ 21599 w 21600"/>
                <a:gd name="T1" fmla="*/ 0 h 21805"/>
                <a:gd name="T2" fmla="*/ 0 w 21600"/>
                <a:gd name="T3" fmla="*/ 21805 h 21805"/>
                <a:gd name="T4" fmla="*/ 0 w 21600"/>
                <a:gd name="T5" fmla="*/ 205 h 2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05" fill="none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</a:path>
                <a:path w="21600" h="21805" stroke="0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  <a:lnTo>
                    <a:pt x="0" y="20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217" name="Line 59"/>
          <p:cNvSpPr>
            <a:spLocks noChangeShapeType="1"/>
          </p:cNvSpPr>
          <p:nvPr/>
        </p:nvSpPr>
        <p:spPr bwMode="auto">
          <a:xfrm flipH="1">
            <a:off x="7783059" y="4541193"/>
            <a:ext cx="635" cy="5147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0" name="Line 92"/>
          <p:cNvSpPr>
            <a:spLocks noChangeShapeType="1"/>
          </p:cNvSpPr>
          <p:nvPr/>
        </p:nvSpPr>
        <p:spPr bwMode="auto">
          <a:xfrm>
            <a:off x="8844791" y="52665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1" name="Oval 99"/>
          <p:cNvSpPr>
            <a:spLocks noChangeArrowheads="1"/>
          </p:cNvSpPr>
          <p:nvPr/>
        </p:nvSpPr>
        <p:spPr bwMode="auto">
          <a:xfrm>
            <a:off x="8455968" y="4800264"/>
            <a:ext cx="774318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2" name="Rectangle 100"/>
          <p:cNvSpPr>
            <a:spLocks noChangeArrowheads="1"/>
          </p:cNvSpPr>
          <p:nvPr/>
        </p:nvSpPr>
        <p:spPr bwMode="auto">
          <a:xfrm>
            <a:off x="8464065" y="4792333"/>
            <a:ext cx="60593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 =</a:t>
            </a:r>
          </a:p>
        </p:txBody>
      </p:sp>
      <p:sp>
        <p:nvSpPr>
          <p:cNvPr id="223" name="Line 101"/>
          <p:cNvSpPr>
            <a:spLocks noChangeShapeType="1"/>
          </p:cNvSpPr>
          <p:nvPr/>
        </p:nvSpPr>
        <p:spPr bwMode="auto">
          <a:xfrm>
            <a:off x="10079876" y="570196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4" name="Line 102"/>
          <p:cNvSpPr>
            <a:spLocks noChangeShapeType="1"/>
          </p:cNvSpPr>
          <p:nvPr/>
        </p:nvSpPr>
        <p:spPr bwMode="auto">
          <a:xfrm flipH="1">
            <a:off x="8045009" y="5701964"/>
            <a:ext cx="10453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5" name="Line 103"/>
          <p:cNvSpPr>
            <a:spLocks noChangeShapeType="1"/>
          </p:cNvSpPr>
          <p:nvPr/>
        </p:nvSpPr>
        <p:spPr bwMode="auto">
          <a:xfrm flipH="1">
            <a:off x="7771883" y="5055920"/>
            <a:ext cx="665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6" name="Line 104"/>
          <p:cNvSpPr>
            <a:spLocks noChangeShapeType="1"/>
          </p:cNvSpPr>
          <p:nvPr/>
        </p:nvSpPr>
        <p:spPr bwMode="auto">
          <a:xfrm>
            <a:off x="8070176" y="5141850"/>
            <a:ext cx="1340" cy="5490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27" name="Group 105"/>
          <p:cNvGrpSpPr>
            <a:grpSpLocks/>
          </p:cNvGrpSpPr>
          <p:nvPr/>
        </p:nvGrpSpPr>
        <p:grpSpPr bwMode="auto">
          <a:xfrm>
            <a:off x="9847581" y="5497177"/>
            <a:ext cx="425875" cy="215900"/>
            <a:chOff x="3633" y="3423"/>
            <a:chExt cx="176" cy="136"/>
          </a:xfrm>
        </p:grpSpPr>
        <p:sp>
          <p:nvSpPr>
            <p:cNvPr id="228" name="Line 106"/>
            <p:cNvSpPr>
              <a:spLocks noChangeShapeType="1"/>
            </p:cNvSpPr>
            <p:nvPr/>
          </p:nvSpPr>
          <p:spPr bwMode="auto">
            <a:xfrm flipH="1">
              <a:off x="3717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29" name="Line 107"/>
            <p:cNvSpPr>
              <a:spLocks noChangeShapeType="1"/>
            </p:cNvSpPr>
            <p:nvPr/>
          </p:nvSpPr>
          <p:spPr bwMode="auto">
            <a:xfrm>
              <a:off x="3633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30" name="Line 108"/>
            <p:cNvSpPr>
              <a:spLocks noChangeShapeType="1"/>
            </p:cNvSpPr>
            <p:nvPr/>
          </p:nvSpPr>
          <p:spPr bwMode="auto">
            <a:xfrm flipH="1">
              <a:off x="3638" y="342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231" name="Line 109"/>
          <p:cNvSpPr>
            <a:spLocks noChangeShapeType="1"/>
          </p:cNvSpPr>
          <p:nvPr/>
        </p:nvSpPr>
        <p:spPr bwMode="auto">
          <a:xfrm flipH="1">
            <a:off x="8844791" y="5549564"/>
            <a:ext cx="23229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2" name="Line 110"/>
          <p:cNvSpPr>
            <a:spLocks noChangeShapeType="1"/>
          </p:cNvSpPr>
          <p:nvPr/>
        </p:nvSpPr>
        <p:spPr bwMode="auto">
          <a:xfrm flipH="1">
            <a:off x="9535433" y="5625764"/>
            <a:ext cx="46459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3" name="Line 119"/>
          <p:cNvSpPr>
            <a:spLocks noChangeShapeType="1"/>
          </p:cNvSpPr>
          <p:nvPr/>
        </p:nvSpPr>
        <p:spPr bwMode="auto">
          <a:xfrm>
            <a:off x="9651581" y="562576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4" name="Line 120"/>
          <p:cNvSpPr>
            <a:spLocks noChangeShapeType="1"/>
          </p:cNvSpPr>
          <p:nvPr/>
        </p:nvSpPr>
        <p:spPr bwMode="auto">
          <a:xfrm>
            <a:off x="9651581" y="6082964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5" name="Rectangle 9" descr="Large confetti"/>
          <p:cNvSpPr>
            <a:spLocks noChangeArrowheads="1"/>
          </p:cNvSpPr>
          <p:nvPr/>
        </p:nvSpPr>
        <p:spPr bwMode="auto">
          <a:xfrm>
            <a:off x="7805763" y="3531646"/>
            <a:ext cx="2944632" cy="277012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6" name="Rectangle 10"/>
          <p:cNvSpPr>
            <a:spLocks noChangeArrowheads="1"/>
          </p:cNvSpPr>
          <p:nvPr/>
        </p:nvSpPr>
        <p:spPr bwMode="auto">
          <a:xfrm>
            <a:off x="7815442" y="2928396"/>
            <a:ext cx="2930113" cy="1193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7" name="Line 11"/>
          <p:cNvSpPr>
            <a:spLocks noChangeShapeType="1"/>
          </p:cNvSpPr>
          <p:nvPr/>
        </p:nvSpPr>
        <p:spPr bwMode="auto">
          <a:xfrm flipV="1">
            <a:off x="7796084" y="3220495"/>
            <a:ext cx="2949471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8" name="Line 12"/>
          <p:cNvSpPr>
            <a:spLocks noChangeShapeType="1"/>
          </p:cNvSpPr>
          <p:nvPr/>
        </p:nvSpPr>
        <p:spPr bwMode="auto">
          <a:xfrm>
            <a:off x="7796084" y="3525296"/>
            <a:ext cx="2949471" cy="33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9" name="Line 13"/>
          <p:cNvSpPr>
            <a:spLocks noChangeShapeType="1"/>
          </p:cNvSpPr>
          <p:nvPr/>
        </p:nvSpPr>
        <p:spPr bwMode="auto">
          <a:xfrm flipV="1">
            <a:off x="7796084" y="3819770"/>
            <a:ext cx="2937660" cy="103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0" name="Line 14"/>
          <p:cNvSpPr>
            <a:spLocks noChangeShapeType="1"/>
          </p:cNvSpPr>
          <p:nvPr/>
        </p:nvSpPr>
        <p:spPr bwMode="auto">
          <a:xfrm>
            <a:off x="9306005" y="2763296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1" name="Line 15"/>
          <p:cNvSpPr>
            <a:spLocks noChangeShapeType="1"/>
          </p:cNvSpPr>
          <p:nvPr/>
        </p:nvSpPr>
        <p:spPr bwMode="auto">
          <a:xfrm>
            <a:off x="8260675" y="2763296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2" name="Rectangle 16"/>
          <p:cNvSpPr>
            <a:spLocks noChangeArrowheads="1"/>
          </p:cNvSpPr>
          <p:nvPr/>
        </p:nvSpPr>
        <p:spPr bwMode="auto">
          <a:xfrm>
            <a:off x="8004182" y="2479935"/>
            <a:ext cx="10592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 Tag</a:t>
            </a:r>
          </a:p>
        </p:txBody>
      </p:sp>
      <p:sp>
        <p:nvSpPr>
          <p:cNvPr id="243" name="Rectangle 17"/>
          <p:cNvSpPr>
            <a:spLocks noChangeArrowheads="1"/>
          </p:cNvSpPr>
          <p:nvPr/>
        </p:nvSpPr>
        <p:spPr bwMode="auto">
          <a:xfrm>
            <a:off x="9374572" y="2479935"/>
            <a:ext cx="114935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smtClean="0">
                <a:latin typeface="Verdana" pitchFamily="3" charset="0"/>
              </a:rPr>
              <a:t>Block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244" name="Oval 46"/>
          <p:cNvSpPr>
            <a:spLocks noChangeArrowheads="1"/>
          </p:cNvSpPr>
          <p:nvPr/>
        </p:nvSpPr>
        <p:spPr bwMode="auto">
          <a:xfrm>
            <a:off x="7982405" y="364435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5" name="Oval 47"/>
          <p:cNvSpPr>
            <a:spLocks noChangeArrowheads="1"/>
          </p:cNvSpPr>
          <p:nvPr/>
        </p:nvSpPr>
        <p:spPr bwMode="auto">
          <a:xfrm>
            <a:off x="8797859" y="364435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6" name="Oval 48"/>
          <p:cNvSpPr>
            <a:spLocks noChangeArrowheads="1"/>
          </p:cNvSpPr>
          <p:nvPr/>
        </p:nvSpPr>
        <p:spPr bwMode="auto">
          <a:xfrm>
            <a:off x="9980049" y="364435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pic>
        <p:nvPicPr>
          <p:cNvPr id="247" name="Ink 2"/>
          <p:cNvPicPr>
            <a:picLocks noRot="1" noChangeAspect="1" noEditPoints="1" noChangeArrowheads="1" noChangeShapeType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97957" y="3617358"/>
            <a:ext cx="43555" cy="84164"/>
          </a:xfrm>
          <a:prstGeom prst="rect">
            <a:avLst/>
          </a:prstGeom>
        </p:spPr>
      </p:pic>
      <p:sp>
        <p:nvSpPr>
          <p:cNvPr id="248" name="Line 85"/>
          <p:cNvSpPr>
            <a:spLocks noChangeShapeType="1"/>
          </p:cNvSpPr>
          <p:nvPr/>
        </p:nvSpPr>
        <p:spPr bwMode="auto">
          <a:xfrm flipH="1">
            <a:off x="8859561" y="3681864"/>
            <a:ext cx="10966" cy="11056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49" name="Group 20"/>
          <p:cNvGrpSpPr>
            <a:grpSpLocks/>
          </p:cNvGrpSpPr>
          <p:nvPr/>
        </p:nvGrpSpPr>
        <p:grpSpPr bwMode="auto">
          <a:xfrm>
            <a:off x="9123664" y="5459645"/>
            <a:ext cx="430711" cy="327025"/>
            <a:chOff x="1535" y="3412"/>
            <a:chExt cx="298" cy="206"/>
          </a:xfrm>
        </p:grpSpPr>
        <p:sp>
          <p:nvSpPr>
            <p:cNvPr id="250" name="Line 21"/>
            <p:cNvSpPr>
              <a:spLocks noChangeShapeType="1"/>
            </p:cNvSpPr>
            <p:nvPr/>
          </p:nvSpPr>
          <p:spPr bwMode="auto">
            <a:xfrm>
              <a:off x="1535" y="3413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51" name="Line 22"/>
            <p:cNvSpPr>
              <a:spLocks noChangeShapeType="1"/>
            </p:cNvSpPr>
            <p:nvPr/>
          </p:nvSpPr>
          <p:spPr bwMode="auto">
            <a:xfrm>
              <a:off x="1535" y="3615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52" name="Line 23"/>
            <p:cNvSpPr>
              <a:spLocks noChangeShapeType="1"/>
            </p:cNvSpPr>
            <p:nvPr/>
          </p:nvSpPr>
          <p:spPr bwMode="auto">
            <a:xfrm>
              <a:off x="1537" y="341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53" name="Arc 24"/>
            <p:cNvSpPr>
              <a:spLocks/>
            </p:cNvSpPr>
            <p:nvPr/>
          </p:nvSpPr>
          <p:spPr bwMode="auto">
            <a:xfrm>
              <a:off x="1738" y="3413"/>
              <a:ext cx="94" cy="1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395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54" name="Arc 25"/>
            <p:cNvSpPr>
              <a:spLocks/>
            </p:cNvSpPr>
            <p:nvPr/>
          </p:nvSpPr>
          <p:spPr bwMode="auto">
            <a:xfrm>
              <a:off x="1739" y="3511"/>
              <a:ext cx="94" cy="107"/>
            </a:xfrm>
            <a:custGeom>
              <a:avLst/>
              <a:gdLst>
                <a:gd name="G0" fmla="+- 0 0 0"/>
                <a:gd name="G1" fmla="+- 205 0 0"/>
                <a:gd name="G2" fmla="+- 21600 0 0"/>
                <a:gd name="T0" fmla="*/ 21599 w 21600"/>
                <a:gd name="T1" fmla="*/ 0 h 21805"/>
                <a:gd name="T2" fmla="*/ 0 w 21600"/>
                <a:gd name="T3" fmla="*/ 21805 h 21805"/>
                <a:gd name="T4" fmla="*/ 0 w 21600"/>
                <a:gd name="T5" fmla="*/ 205 h 2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05" fill="none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</a:path>
                <a:path w="21600" h="21805" stroke="0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  <a:lnTo>
                    <a:pt x="0" y="20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255" name="타원 254"/>
          <p:cNvSpPr/>
          <p:nvPr/>
        </p:nvSpPr>
        <p:spPr>
          <a:xfrm>
            <a:off x="7341655" y="3644352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6" name="타원 255"/>
          <p:cNvSpPr/>
          <p:nvPr/>
        </p:nvSpPr>
        <p:spPr>
          <a:xfrm>
            <a:off x="7494055" y="3646277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7646455" y="3648210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9" name="Line 84"/>
          <p:cNvSpPr>
            <a:spLocks noChangeShapeType="1"/>
          </p:cNvSpPr>
          <p:nvPr/>
        </p:nvSpPr>
        <p:spPr bwMode="auto">
          <a:xfrm flipH="1">
            <a:off x="8070176" y="3710272"/>
            <a:ext cx="1340" cy="13058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8" name="Line 77"/>
          <p:cNvSpPr>
            <a:spLocks noChangeShapeType="1"/>
          </p:cNvSpPr>
          <p:nvPr/>
        </p:nvSpPr>
        <p:spPr bwMode="auto">
          <a:xfrm>
            <a:off x="10053372" y="3650915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8" name="Line 58"/>
          <p:cNvSpPr>
            <a:spLocks noChangeShapeType="1"/>
          </p:cNvSpPr>
          <p:nvPr/>
        </p:nvSpPr>
        <p:spPr bwMode="auto">
          <a:xfrm flipH="1" flipV="1">
            <a:off x="185883" y="4541193"/>
            <a:ext cx="7585999" cy="512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9" name="Line 82"/>
          <p:cNvSpPr>
            <a:spLocks noChangeShapeType="1"/>
          </p:cNvSpPr>
          <p:nvPr/>
        </p:nvSpPr>
        <p:spPr bwMode="auto">
          <a:xfrm>
            <a:off x="1345853" y="4565395"/>
            <a:ext cx="2440" cy="10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0" name="Line 82"/>
          <p:cNvSpPr>
            <a:spLocks noChangeShapeType="1"/>
          </p:cNvSpPr>
          <p:nvPr/>
        </p:nvSpPr>
        <p:spPr bwMode="auto">
          <a:xfrm>
            <a:off x="2160863" y="4572023"/>
            <a:ext cx="2440" cy="10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1" name="Line 82"/>
          <p:cNvSpPr>
            <a:spLocks noChangeShapeType="1"/>
          </p:cNvSpPr>
          <p:nvPr/>
        </p:nvSpPr>
        <p:spPr bwMode="auto">
          <a:xfrm>
            <a:off x="3320279" y="4767452"/>
            <a:ext cx="5347" cy="77419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2" name="Line 82"/>
          <p:cNvSpPr>
            <a:spLocks noChangeShapeType="1"/>
          </p:cNvSpPr>
          <p:nvPr/>
        </p:nvSpPr>
        <p:spPr bwMode="auto">
          <a:xfrm>
            <a:off x="3313803" y="4558771"/>
            <a:ext cx="2440" cy="10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3" name="Line 33"/>
          <p:cNvSpPr>
            <a:spLocks noChangeShapeType="1"/>
          </p:cNvSpPr>
          <p:nvPr/>
        </p:nvSpPr>
        <p:spPr bwMode="auto">
          <a:xfrm>
            <a:off x="4535443" y="3654871"/>
            <a:ext cx="3750" cy="8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4" name="Line 33"/>
          <p:cNvSpPr>
            <a:spLocks noChangeShapeType="1"/>
          </p:cNvSpPr>
          <p:nvPr/>
        </p:nvSpPr>
        <p:spPr bwMode="auto">
          <a:xfrm>
            <a:off x="5342210" y="3681867"/>
            <a:ext cx="3750" cy="8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5" name="Line 33"/>
          <p:cNvSpPr>
            <a:spLocks noChangeShapeType="1"/>
          </p:cNvSpPr>
          <p:nvPr/>
        </p:nvSpPr>
        <p:spPr bwMode="auto">
          <a:xfrm>
            <a:off x="6556463" y="3686046"/>
            <a:ext cx="3750" cy="8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6" name="Oval 99"/>
          <p:cNvSpPr>
            <a:spLocks noChangeArrowheads="1"/>
          </p:cNvSpPr>
          <p:nvPr/>
        </p:nvSpPr>
        <p:spPr bwMode="auto">
          <a:xfrm>
            <a:off x="6859081" y="4873152"/>
            <a:ext cx="774318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7" name="Rectangle 100"/>
          <p:cNvSpPr>
            <a:spLocks noChangeArrowheads="1"/>
          </p:cNvSpPr>
          <p:nvPr/>
        </p:nvSpPr>
        <p:spPr bwMode="auto">
          <a:xfrm>
            <a:off x="6867178" y="4865221"/>
            <a:ext cx="605935" cy="52386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 =</a:t>
            </a:r>
          </a:p>
        </p:txBody>
      </p:sp>
      <p:grpSp>
        <p:nvGrpSpPr>
          <p:cNvPr id="268" name="Group 105"/>
          <p:cNvGrpSpPr>
            <a:grpSpLocks/>
          </p:cNvGrpSpPr>
          <p:nvPr/>
        </p:nvGrpSpPr>
        <p:grpSpPr bwMode="auto">
          <a:xfrm>
            <a:off x="7492914" y="5543225"/>
            <a:ext cx="425875" cy="215900"/>
            <a:chOff x="3633" y="3423"/>
            <a:chExt cx="176" cy="136"/>
          </a:xfrm>
        </p:grpSpPr>
        <p:sp>
          <p:nvSpPr>
            <p:cNvPr id="269" name="Line 106"/>
            <p:cNvSpPr>
              <a:spLocks noChangeShapeType="1"/>
            </p:cNvSpPr>
            <p:nvPr/>
          </p:nvSpPr>
          <p:spPr bwMode="auto">
            <a:xfrm flipH="1">
              <a:off x="3717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0" name="Line 107"/>
            <p:cNvSpPr>
              <a:spLocks noChangeShapeType="1"/>
            </p:cNvSpPr>
            <p:nvPr/>
          </p:nvSpPr>
          <p:spPr bwMode="auto">
            <a:xfrm>
              <a:off x="3633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1" name="Line 108"/>
            <p:cNvSpPr>
              <a:spLocks noChangeShapeType="1"/>
            </p:cNvSpPr>
            <p:nvPr/>
          </p:nvSpPr>
          <p:spPr bwMode="auto">
            <a:xfrm flipH="1">
              <a:off x="3638" y="342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272" name="Group 20"/>
          <p:cNvGrpSpPr>
            <a:grpSpLocks/>
          </p:cNvGrpSpPr>
          <p:nvPr/>
        </p:nvGrpSpPr>
        <p:grpSpPr bwMode="auto">
          <a:xfrm>
            <a:off x="6983766" y="5481323"/>
            <a:ext cx="430711" cy="327025"/>
            <a:chOff x="1535" y="3412"/>
            <a:chExt cx="298" cy="206"/>
          </a:xfrm>
        </p:grpSpPr>
        <p:sp>
          <p:nvSpPr>
            <p:cNvPr id="273" name="Line 21"/>
            <p:cNvSpPr>
              <a:spLocks noChangeShapeType="1"/>
            </p:cNvSpPr>
            <p:nvPr/>
          </p:nvSpPr>
          <p:spPr bwMode="auto">
            <a:xfrm>
              <a:off x="1535" y="3413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4" name="Line 22"/>
            <p:cNvSpPr>
              <a:spLocks noChangeShapeType="1"/>
            </p:cNvSpPr>
            <p:nvPr/>
          </p:nvSpPr>
          <p:spPr bwMode="auto">
            <a:xfrm>
              <a:off x="1535" y="3615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5" name="Line 23"/>
            <p:cNvSpPr>
              <a:spLocks noChangeShapeType="1"/>
            </p:cNvSpPr>
            <p:nvPr/>
          </p:nvSpPr>
          <p:spPr bwMode="auto">
            <a:xfrm>
              <a:off x="1537" y="341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6" name="Arc 24"/>
            <p:cNvSpPr>
              <a:spLocks/>
            </p:cNvSpPr>
            <p:nvPr/>
          </p:nvSpPr>
          <p:spPr bwMode="auto">
            <a:xfrm>
              <a:off x="1738" y="3413"/>
              <a:ext cx="94" cy="1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395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77" name="Arc 25"/>
            <p:cNvSpPr>
              <a:spLocks/>
            </p:cNvSpPr>
            <p:nvPr/>
          </p:nvSpPr>
          <p:spPr bwMode="auto">
            <a:xfrm>
              <a:off x="1739" y="3511"/>
              <a:ext cx="94" cy="107"/>
            </a:xfrm>
            <a:custGeom>
              <a:avLst/>
              <a:gdLst>
                <a:gd name="G0" fmla="+- 0 0 0"/>
                <a:gd name="G1" fmla="+- 205 0 0"/>
                <a:gd name="G2" fmla="+- 21600 0 0"/>
                <a:gd name="T0" fmla="*/ 21599 w 21600"/>
                <a:gd name="T1" fmla="*/ 0 h 21805"/>
                <a:gd name="T2" fmla="*/ 0 w 21600"/>
                <a:gd name="T3" fmla="*/ 21805 h 21805"/>
                <a:gd name="T4" fmla="*/ 0 w 21600"/>
                <a:gd name="T5" fmla="*/ 205 h 2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05" fill="none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</a:path>
                <a:path w="21600" h="21805" stroke="0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  <a:lnTo>
                    <a:pt x="0" y="20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278" name="Line 90"/>
          <p:cNvSpPr>
            <a:spLocks noChangeShapeType="1"/>
          </p:cNvSpPr>
          <p:nvPr/>
        </p:nvSpPr>
        <p:spPr bwMode="auto">
          <a:xfrm flipH="1" flipV="1">
            <a:off x="9627384" y="6224888"/>
            <a:ext cx="321862" cy="5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79" name="Line 102"/>
          <p:cNvSpPr>
            <a:spLocks noChangeShapeType="1"/>
          </p:cNvSpPr>
          <p:nvPr/>
        </p:nvSpPr>
        <p:spPr bwMode="auto">
          <a:xfrm flipH="1">
            <a:off x="7473113" y="6311779"/>
            <a:ext cx="2491087" cy="1102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0" name="Rectangle 18"/>
          <p:cNvSpPr>
            <a:spLocks noChangeArrowheads="1"/>
          </p:cNvSpPr>
          <p:nvPr/>
        </p:nvSpPr>
        <p:spPr bwMode="auto">
          <a:xfrm>
            <a:off x="4020150" y="2483615"/>
            <a:ext cx="6844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  V</a:t>
            </a:r>
          </a:p>
        </p:txBody>
      </p:sp>
      <p:sp>
        <p:nvSpPr>
          <p:cNvPr id="281" name="Rectangle 18"/>
          <p:cNvSpPr>
            <a:spLocks noChangeArrowheads="1"/>
          </p:cNvSpPr>
          <p:nvPr/>
        </p:nvSpPr>
        <p:spPr bwMode="auto">
          <a:xfrm>
            <a:off x="7565110" y="2490243"/>
            <a:ext cx="6844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  V</a:t>
            </a:r>
          </a:p>
        </p:txBody>
      </p:sp>
    </p:spTree>
    <p:extLst>
      <p:ext uri="{BB962C8B-B14F-4D97-AF65-F5344CB8AC3E}">
        <p14:creationId xmlns:p14="http://schemas.microsoft.com/office/powerpoint/2010/main" val="1960290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2963" y="161888"/>
            <a:ext cx="10727632" cy="1325563"/>
          </a:xfrm>
        </p:spPr>
        <p:txBody>
          <a:bodyPr/>
          <a:lstStyle/>
          <a:p>
            <a:r>
              <a:rPr lang="en-US" smtClean="0"/>
              <a:t>16-Way </a:t>
            </a:r>
            <a:r>
              <a:rPr lang="en-US" dirty="0" smtClean="0"/>
              <a:t>Set-Associative Cache(64KB,1024 </a:t>
            </a:r>
            <a:r>
              <a:rPr lang="en-US" dirty="0" err="1" smtClean="0"/>
              <a:t>blks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9121775" y="6527800"/>
            <a:ext cx="27432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40771" name="Line 3"/>
          <p:cNvSpPr>
            <a:spLocks noChangeShapeType="1"/>
          </p:cNvSpPr>
          <p:nvPr/>
        </p:nvSpPr>
        <p:spPr bwMode="auto">
          <a:xfrm>
            <a:off x="10357992" y="489394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2" name="Line 4"/>
          <p:cNvSpPr>
            <a:spLocks noChangeShapeType="1"/>
          </p:cNvSpPr>
          <p:nvPr/>
        </p:nvSpPr>
        <p:spPr bwMode="auto">
          <a:xfrm>
            <a:off x="10357992" y="499002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3" name="Line 5"/>
          <p:cNvSpPr>
            <a:spLocks noChangeShapeType="1"/>
          </p:cNvSpPr>
          <p:nvPr/>
        </p:nvSpPr>
        <p:spPr bwMode="auto">
          <a:xfrm>
            <a:off x="10357992" y="5099360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4" name="Line 6"/>
          <p:cNvSpPr>
            <a:spLocks noChangeShapeType="1"/>
          </p:cNvSpPr>
          <p:nvPr/>
        </p:nvSpPr>
        <p:spPr bwMode="auto">
          <a:xfrm>
            <a:off x="10357992" y="557974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5" name="Line 7"/>
          <p:cNvSpPr>
            <a:spLocks noChangeShapeType="1"/>
          </p:cNvSpPr>
          <p:nvPr/>
        </p:nvSpPr>
        <p:spPr bwMode="auto">
          <a:xfrm>
            <a:off x="2161327" y="527494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6" name="Line 8"/>
          <p:cNvSpPr>
            <a:spLocks noChangeShapeType="1"/>
          </p:cNvSpPr>
          <p:nvPr/>
        </p:nvSpPr>
        <p:spPr bwMode="auto">
          <a:xfrm flipH="1">
            <a:off x="11287174" y="519874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7" name="Rectangle 9" descr="Large confetti"/>
          <p:cNvSpPr>
            <a:spLocks noChangeArrowheads="1"/>
          </p:cNvSpPr>
          <p:nvPr/>
        </p:nvSpPr>
        <p:spPr bwMode="auto">
          <a:xfrm>
            <a:off x="1125676" y="3528698"/>
            <a:ext cx="2944632" cy="277012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8" name="Rectangle 10"/>
          <p:cNvSpPr>
            <a:spLocks noChangeArrowheads="1"/>
          </p:cNvSpPr>
          <p:nvPr/>
        </p:nvSpPr>
        <p:spPr bwMode="auto">
          <a:xfrm>
            <a:off x="1135355" y="2925448"/>
            <a:ext cx="2930113" cy="1193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9" name="Line 11"/>
          <p:cNvSpPr>
            <a:spLocks noChangeShapeType="1"/>
          </p:cNvSpPr>
          <p:nvPr/>
        </p:nvSpPr>
        <p:spPr bwMode="auto">
          <a:xfrm flipV="1">
            <a:off x="1115997" y="3217547"/>
            <a:ext cx="2949471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80" name="Line 12"/>
          <p:cNvSpPr>
            <a:spLocks noChangeShapeType="1"/>
          </p:cNvSpPr>
          <p:nvPr/>
        </p:nvSpPr>
        <p:spPr bwMode="auto">
          <a:xfrm>
            <a:off x="1115997" y="3522348"/>
            <a:ext cx="2949471" cy="33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81" name="Line 13"/>
          <p:cNvSpPr>
            <a:spLocks noChangeShapeType="1"/>
          </p:cNvSpPr>
          <p:nvPr/>
        </p:nvSpPr>
        <p:spPr bwMode="auto">
          <a:xfrm flipV="1">
            <a:off x="1115997" y="3816822"/>
            <a:ext cx="2937660" cy="103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82" name="Line 14"/>
          <p:cNvSpPr>
            <a:spLocks noChangeShapeType="1"/>
          </p:cNvSpPr>
          <p:nvPr/>
        </p:nvSpPr>
        <p:spPr bwMode="auto">
          <a:xfrm>
            <a:off x="2625918" y="2760348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83" name="Line 15"/>
          <p:cNvSpPr>
            <a:spLocks noChangeShapeType="1"/>
          </p:cNvSpPr>
          <p:nvPr/>
        </p:nvSpPr>
        <p:spPr bwMode="auto">
          <a:xfrm>
            <a:off x="1580588" y="2760348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84" name="Rectangle 16"/>
          <p:cNvSpPr>
            <a:spLocks noChangeArrowheads="1"/>
          </p:cNvSpPr>
          <p:nvPr/>
        </p:nvSpPr>
        <p:spPr bwMode="auto">
          <a:xfrm>
            <a:off x="1324095" y="2476987"/>
            <a:ext cx="10592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 Tag</a:t>
            </a:r>
          </a:p>
        </p:txBody>
      </p:sp>
      <p:sp>
        <p:nvSpPr>
          <p:cNvPr id="1440785" name="Rectangle 17"/>
          <p:cNvSpPr>
            <a:spLocks noChangeArrowheads="1"/>
          </p:cNvSpPr>
          <p:nvPr/>
        </p:nvSpPr>
        <p:spPr bwMode="auto">
          <a:xfrm>
            <a:off x="2694485" y="2476987"/>
            <a:ext cx="114935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smtClean="0">
                <a:latin typeface="Verdana" pitchFamily="3" charset="0"/>
              </a:rPr>
              <a:t>Block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40786" name="Rectangle 18"/>
          <p:cNvSpPr>
            <a:spLocks noChangeArrowheads="1"/>
          </p:cNvSpPr>
          <p:nvPr/>
        </p:nvSpPr>
        <p:spPr bwMode="auto">
          <a:xfrm>
            <a:off x="859504" y="2476987"/>
            <a:ext cx="6844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  V</a:t>
            </a:r>
          </a:p>
        </p:txBody>
      </p:sp>
      <p:sp>
        <p:nvSpPr>
          <p:cNvPr id="1440787" name="Rectangle 19"/>
          <p:cNvSpPr>
            <a:spLocks noChangeArrowheads="1"/>
          </p:cNvSpPr>
          <p:nvPr/>
        </p:nvSpPr>
        <p:spPr bwMode="auto">
          <a:xfrm>
            <a:off x="186815" y="1388748"/>
            <a:ext cx="6465558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377956" y="5509899"/>
            <a:ext cx="430711" cy="327025"/>
            <a:chOff x="1535" y="3412"/>
            <a:chExt cx="298" cy="206"/>
          </a:xfrm>
        </p:grpSpPr>
        <p:sp>
          <p:nvSpPr>
            <p:cNvPr id="1440789" name="Line 21"/>
            <p:cNvSpPr>
              <a:spLocks noChangeShapeType="1"/>
            </p:cNvSpPr>
            <p:nvPr/>
          </p:nvSpPr>
          <p:spPr bwMode="auto">
            <a:xfrm>
              <a:off x="1535" y="3413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0" name="Line 22"/>
            <p:cNvSpPr>
              <a:spLocks noChangeShapeType="1"/>
            </p:cNvSpPr>
            <p:nvPr/>
          </p:nvSpPr>
          <p:spPr bwMode="auto">
            <a:xfrm>
              <a:off x="1535" y="3615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1" name="Line 23"/>
            <p:cNvSpPr>
              <a:spLocks noChangeShapeType="1"/>
            </p:cNvSpPr>
            <p:nvPr/>
          </p:nvSpPr>
          <p:spPr bwMode="auto">
            <a:xfrm>
              <a:off x="1537" y="341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2" name="Arc 24"/>
            <p:cNvSpPr>
              <a:spLocks/>
            </p:cNvSpPr>
            <p:nvPr/>
          </p:nvSpPr>
          <p:spPr bwMode="auto">
            <a:xfrm>
              <a:off x="1738" y="3413"/>
              <a:ext cx="94" cy="1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395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3" name="Arc 25"/>
            <p:cNvSpPr>
              <a:spLocks/>
            </p:cNvSpPr>
            <p:nvPr/>
          </p:nvSpPr>
          <p:spPr bwMode="auto">
            <a:xfrm>
              <a:off x="1739" y="3511"/>
              <a:ext cx="94" cy="107"/>
            </a:xfrm>
            <a:custGeom>
              <a:avLst/>
              <a:gdLst>
                <a:gd name="G0" fmla="+- 0 0 0"/>
                <a:gd name="G1" fmla="+- 205 0 0"/>
                <a:gd name="G2" fmla="+- 21600 0 0"/>
                <a:gd name="T0" fmla="*/ 21599 w 21600"/>
                <a:gd name="T1" fmla="*/ 0 h 21805"/>
                <a:gd name="T2" fmla="*/ 0 w 21600"/>
                <a:gd name="T3" fmla="*/ 21805 h 21805"/>
                <a:gd name="T4" fmla="*/ 0 w 21600"/>
                <a:gd name="T5" fmla="*/ 205 h 2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05" fill="none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</a:path>
                <a:path w="21600" h="21805" stroke="0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  <a:lnTo>
                    <a:pt x="0" y="20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440794" name="Oval 26"/>
          <p:cNvSpPr>
            <a:spLocks noChangeArrowheads="1"/>
          </p:cNvSpPr>
          <p:nvPr/>
        </p:nvSpPr>
        <p:spPr bwMode="auto">
          <a:xfrm>
            <a:off x="1757230" y="4830448"/>
            <a:ext cx="774318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95" name="Rectangle 27"/>
          <p:cNvSpPr>
            <a:spLocks noChangeArrowheads="1"/>
          </p:cNvSpPr>
          <p:nvPr/>
        </p:nvSpPr>
        <p:spPr bwMode="auto">
          <a:xfrm>
            <a:off x="1808044" y="4809811"/>
            <a:ext cx="60593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=</a:t>
            </a:r>
          </a:p>
        </p:txBody>
      </p:sp>
      <p:sp>
        <p:nvSpPr>
          <p:cNvPr id="1440796" name="Rectangle 28"/>
          <p:cNvSpPr>
            <a:spLocks noChangeArrowheads="1"/>
          </p:cNvSpPr>
          <p:nvPr/>
        </p:nvSpPr>
        <p:spPr bwMode="auto">
          <a:xfrm>
            <a:off x="5609159" y="1334910"/>
            <a:ext cx="1546521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smtClean="0"/>
              <a:t>Offset</a:t>
            </a:r>
            <a:endParaRPr lang="en-US" sz="2800" dirty="0"/>
          </a:p>
        </p:txBody>
      </p:sp>
      <p:sp>
        <p:nvSpPr>
          <p:cNvPr id="1440797" name="Line 29"/>
          <p:cNvSpPr>
            <a:spLocks noChangeShapeType="1"/>
          </p:cNvSpPr>
          <p:nvPr/>
        </p:nvSpPr>
        <p:spPr bwMode="auto">
          <a:xfrm>
            <a:off x="5577825" y="13728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98" name="Line 30"/>
          <p:cNvSpPr>
            <a:spLocks noChangeShapeType="1"/>
          </p:cNvSpPr>
          <p:nvPr/>
        </p:nvSpPr>
        <p:spPr bwMode="auto">
          <a:xfrm>
            <a:off x="4453127" y="13728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99" name="Rectangle 31"/>
          <p:cNvSpPr>
            <a:spLocks noChangeArrowheads="1"/>
          </p:cNvSpPr>
          <p:nvPr/>
        </p:nvSpPr>
        <p:spPr bwMode="auto">
          <a:xfrm>
            <a:off x="1841731" y="1356278"/>
            <a:ext cx="83593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/>
              <a:t>  Tag</a:t>
            </a:r>
          </a:p>
        </p:txBody>
      </p:sp>
      <p:sp>
        <p:nvSpPr>
          <p:cNvPr id="1440800" name="Rectangle 32"/>
          <p:cNvSpPr>
            <a:spLocks noChangeArrowheads="1"/>
          </p:cNvSpPr>
          <p:nvPr/>
        </p:nvSpPr>
        <p:spPr bwMode="auto">
          <a:xfrm>
            <a:off x="4534205" y="1360994"/>
            <a:ext cx="982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/>
              <a:t>Index</a:t>
            </a:r>
          </a:p>
        </p:txBody>
      </p:sp>
      <p:sp>
        <p:nvSpPr>
          <p:cNvPr id="1440801" name="Line 33"/>
          <p:cNvSpPr>
            <a:spLocks noChangeShapeType="1"/>
          </p:cNvSpPr>
          <p:nvPr/>
        </p:nvSpPr>
        <p:spPr bwMode="auto">
          <a:xfrm>
            <a:off x="1348293" y="3674748"/>
            <a:ext cx="3750" cy="8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2" name="Line 34"/>
          <p:cNvSpPr>
            <a:spLocks noChangeShapeType="1"/>
          </p:cNvSpPr>
          <p:nvPr/>
        </p:nvSpPr>
        <p:spPr bwMode="auto">
          <a:xfrm>
            <a:off x="2161327" y="3674748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3" name="Line 35"/>
          <p:cNvSpPr>
            <a:spLocks noChangeShapeType="1"/>
          </p:cNvSpPr>
          <p:nvPr/>
        </p:nvSpPr>
        <p:spPr bwMode="auto">
          <a:xfrm>
            <a:off x="3316904" y="5721036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4" name="Line 36"/>
          <p:cNvSpPr>
            <a:spLocks noChangeShapeType="1"/>
          </p:cNvSpPr>
          <p:nvPr/>
        </p:nvSpPr>
        <p:spPr bwMode="auto">
          <a:xfrm flipH="1">
            <a:off x="1348293" y="5732148"/>
            <a:ext cx="10453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5" name="Line 37"/>
          <p:cNvSpPr>
            <a:spLocks noChangeShapeType="1"/>
          </p:cNvSpPr>
          <p:nvPr/>
        </p:nvSpPr>
        <p:spPr bwMode="auto">
          <a:xfrm>
            <a:off x="5081531" y="189674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6" name="Line 38"/>
          <p:cNvSpPr>
            <a:spLocks noChangeShapeType="1"/>
          </p:cNvSpPr>
          <p:nvPr/>
        </p:nvSpPr>
        <p:spPr bwMode="auto">
          <a:xfrm flipH="1">
            <a:off x="767552" y="2226948"/>
            <a:ext cx="431397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7" name="Line 39"/>
          <p:cNvSpPr>
            <a:spLocks noChangeShapeType="1"/>
          </p:cNvSpPr>
          <p:nvPr/>
        </p:nvSpPr>
        <p:spPr bwMode="auto">
          <a:xfrm>
            <a:off x="1115997" y="1922148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8" name="Line 40"/>
          <p:cNvSpPr>
            <a:spLocks noChangeShapeType="1"/>
          </p:cNvSpPr>
          <p:nvPr/>
        </p:nvSpPr>
        <p:spPr bwMode="auto">
          <a:xfrm>
            <a:off x="767554" y="222694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9" name="Line 41"/>
          <p:cNvSpPr>
            <a:spLocks noChangeShapeType="1"/>
          </p:cNvSpPr>
          <p:nvPr/>
        </p:nvSpPr>
        <p:spPr bwMode="auto">
          <a:xfrm flipH="1">
            <a:off x="767554" y="3674748"/>
            <a:ext cx="34844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0" name="Line 42"/>
          <p:cNvSpPr>
            <a:spLocks noChangeShapeType="1"/>
          </p:cNvSpPr>
          <p:nvPr/>
        </p:nvSpPr>
        <p:spPr bwMode="auto">
          <a:xfrm flipH="1">
            <a:off x="186815" y="2074548"/>
            <a:ext cx="92918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1" name="Line 43"/>
          <p:cNvSpPr>
            <a:spLocks noChangeShapeType="1"/>
          </p:cNvSpPr>
          <p:nvPr/>
        </p:nvSpPr>
        <p:spPr bwMode="auto">
          <a:xfrm>
            <a:off x="186815" y="2074548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2" name="Line 44"/>
          <p:cNvSpPr>
            <a:spLocks noChangeShapeType="1"/>
          </p:cNvSpPr>
          <p:nvPr/>
        </p:nvSpPr>
        <p:spPr bwMode="auto">
          <a:xfrm flipH="1">
            <a:off x="186815" y="5046348"/>
            <a:ext cx="10453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3" name="Line 45"/>
          <p:cNvSpPr>
            <a:spLocks noChangeShapeType="1"/>
          </p:cNvSpPr>
          <p:nvPr/>
        </p:nvSpPr>
        <p:spPr bwMode="auto">
          <a:xfrm flipH="1">
            <a:off x="1115997" y="504634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4" name="Oval 46"/>
          <p:cNvSpPr>
            <a:spLocks noChangeArrowheads="1"/>
          </p:cNvSpPr>
          <p:nvPr/>
        </p:nvSpPr>
        <p:spPr bwMode="auto">
          <a:xfrm>
            <a:off x="1302318" y="3641411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5" name="Oval 47"/>
          <p:cNvSpPr>
            <a:spLocks noChangeArrowheads="1"/>
          </p:cNvSpPr>
          <p:nvPr/>
        </p:nvSpPr>
        <p:spPr bwMode="auto">
          <a:xfrm>
            <a:off x="2117772" y="3641411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6" name="Oval 48"/>
          <p:cNvSpPr>
            <a:spLocks noChangeArrowheads="1"/>
          </p:cNvSpPr>
          <p:nvPr/>
        </p:nvSpPr>
        <p:spPr bwMode="auto">
          <a:xfrm>
            <a:off x="3246951" y="3641411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7" name="Line 49"/>
          <p:cNvSpPr>
            <a:spLocks noChangeShapeType="1"/>
          </p:cNvSpPr>
          <p:nvPr/>
        </p:nvSpPr>
        <p:spPr bwMode="auto">
          <a:xfrm>
            <a:off x="1348293" y="5122548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8" name="Line 50"/>
          <p:cNvSpPr>
            <a:spLocks noChangeShapeType="1"/>
          </p:cNvSpPr>
          <p:nvPr/>
        </p:nvSpPr>
        <p:spPr bwMode="auto">
          <a:xfrm flipH="1">
            <a:off x="6691088" y="1614423"/>
            <a:ext cx="4420474" cy="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9" name="Line 51"/>
          <p:cNvSpPr>
            <a:spLocks noChangeShapeType="1"/>
          </p:cNvSpPr>
          <p:nvPr/>
        </p:nvSpPr>
        <p:spPr bwMode="auto">
          <a:xfrm flipH="1">
            <a:off x="302963" y="1998348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20" name="Line 52"/>
          <p:cNvSpPr>
            <a:spLocks noChangeShapeType="1"/>
          </p:cNvSpPr>
          <p:nvPr/>
        </p:nvSpPr>
        <p:spPr bwMode="auto">
          <a:xfrm flipH="1">
            <a:off x="2625918" y="2150748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21" name="Line 53"/>
          <p:cNvSpPr>
            <a:spLocks noChangeShapeType="1"/>
          </p:cNvSpPr>
          <p:nvPr/>
        </p:nvSpPr>
        <p:spPr bwMode="auto">
          <a:xfrm flipH="1">
            <a:off x="7155680" y="1541148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22" name="Rectangle 54"/>
          <p:cNvSpPr>
            <a:spLocks noChangeArrowheads="1"/>
          </p:cNvSpPr>
          <p:nvPr/>
        </p:nvSpPr>
        <p:spPr bwMode="auto">
          <a:xfrm>
            <a:off x="162618" y="2104711"/>
            <a:ext cx="641201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</a:t>
            </a:r>
            <a:r>
              <a:rPr lang="en-US" sz="2800" dirty="0" smtClean="0">
                <a:latin typeface="Verdana" pitchFamily="3" charset="0"/>
              </a:rPr>
              <a:t>t</a:t>
            </a:r>
          </a:p>
          <a:p>
            <a:pPr algn="l">
              <a:spcBef>
                <a:spcPct val="0"/>
              </a:spcBef>
            </a:pPr>
            <a:r>
              <a:rPr lang="en-US" sz="2800" dirty="0" smtClean="0">
                <a:latin typeface="Verdana" pitchFamily="3" charset="0"/>
              </a:rPr>
              <a:t>=</a:t>
            </a:r>
          </a:p>
          <a:p>
            <a:pPr algn="l">
              <a:spcBef>
                <a:spcPct val="0"/>
              </a:spcBef>
            </a:pPr>
            <a:r>
              <a:rPr lang="en-US" sz="2800" dirty="0" smtClean="0">
                <a:latin typeface="Verdana" pitchFamily="3" charset="0"/>
              </a:rPr>
              <a:t>20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40823" name="Rectangle 55"/>
          <p:cNvSpPr>
            <a:spLocks noChangeArrowheads="1"/>
          </p:cNvSpPr>
          <p:nvPr/>
        </p:nvSpPr>
        <p:spPr bwMode="auto">
          <a:xfrm>
            <a:off x="2601721" y="2123768"/>
            <a:ext cx="102111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</a:t>
            </a:r>
            <a:r>
              <a:rPr lang="en-US" sz="2800" dirty="0" smtClean="0">
                <a:latin typeface="Verdana" pitchFamily="3" charset="0"/>
              </a:rPr>
              <a:t>s=6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40824" name="Rectangle 56"/>
          <p:cNvSpPr>
            <a:spLocks noChangeArrowheads="1"/>
          </p:cNvSpPr>
          <p:nvPr/>
        </p:nvSpPr>
        <p:spPr bwMode="auto">
          <a:xfrm>
            <a:off x="7015336" y="1647511"/>
            <a:ext cx="105798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</a:t>
            </a:r>
            <a:r>
              <a:rPr lang="en-US" sz="2800" dirty="0" smtClean="0">
                <a:latin typeface="Verdana" pitchFamily="3" charset="0"/>
              </a:rPr>
              <a:t>b=6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40825" name="Rectangle 57"/>
          <p:cNvSpPr>
            <a:spLocks noChangeArrowheads="1"/>
          </p:cNvSpPr>
          <p:nvPr/>
        </p:nvSpPr>
        <p:spPr bwMode="auto">
          <a:xfrm>
            <a:off x="11450602" y="6143311"/>
            <a:ext cx="8271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HIT</a:t>
            </a:r>
          </a:p>
        </p:txBody>
      </p:sp>
      <p:sp>
        <p:nvSpPr>
          <p:cNvPr id="1440826" name="Line 58"/>
          <p:cNvSpPr>
            <a:spLocks noChangeShapeType="1"/>
          </p:cNvSpPr>
          <p:nvPr/>
        </p:nvSpPr>
        <p:spPr bwMode="auto">
          <a:xfrm flipH="1" flipV="1">
            <a:off x="174469" y="4705343"/>
            <a:ext cx="4121532" cy="140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27" name="Line 59"/>
          <p:cNvSpPr>
            <a:spLocks noChangeShapeType="1"/>
          </p:cNvSpPr>
          <p:nvPr/>
        </p:nvSpPr>
        <p:spPr bwMode="auto">
          <a:xfrm>
            <a:off x="4264252" y="4705342"/>
            <a:ext cx="8579" cy="3940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44" name="Line 76"/>
          <p:cNvSpPr>
            <a:spLocks noChangeShapeType="1"/>
          </p:cNvSpPr>
          <p:nvPr/>
        </p:nvSpPr>
        <p:spPr bwMode="auto">
          <a:xfrm>
            <a:off x="3293862" y="3674748"/>
            <a:ext cx="22530" cy="82086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45" name="Line 77"/>
          <p:cNvSpPr>
            <a:spLocks noChangeShapeType="1"/>
          </p:cNvSpPr>
          <p:nvPr/>
        </p:nvSpPr>
        <p:spPr bwMode="auto">
          <a:xfrm flipH="1">
            <a:off x="6559288" y="4653674"/>
            <a:ext cx="925" cy="869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46" name="Line 78"/>
          <p:cNvSpPr>
            <a:spLocks noChangeShapeType="1"/>
          </p:cNvSpPr>
          <p:nvPr/>
        </p:nvSpPr>
        <p:spPr bwMode="auto">
          <a:xfrm flipH="1">
            <a:off x="3226919" y="6032185"/>
            <a:ext cx="7703326" cy="47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47" name="AutoShape 79"/>
          <p:cNvSpPr>
            <a:spLocks noChangeArrowheads="1"/>
          </p:cNvSpPr>
          <p:nvPr/>
        </p:nvSpPr>
        <p:spPr bwMode="auto">
          <a:xfrm rot="5400000" flipV="1">
            <a:off x="10554154" y="4988231"/>
            <a:ext cx="1117600" cy="421036"/>
          </a:xfrm>
          <a:custGeom>
            <a:avLst/>
            <a:gdLst>
              <a:gd name="G0" fmla="+- 5399 0 0"/>
              <a:gd name="G1" fmla="+- 21600 0 5399"/>
              <a:gd name="G2" fmla="*/ 5399 1 2"/>
              <a:gd name="G3" fmla="+- 21600 0 G2"/>
              <a:gd name="G4" fmla="+/ 5399 21600 2"/>
              <a:gd name="G5" fmla="+/ G1 0 2"/>
              <a:gd name="G6" fmla="*/ 21600 21600 5399"/>
              <a:gd name="G7" fmla="*/ G6 1 2"/>
              <a:gd name="G8" fmla="+- 21600 0 G7"/>
              <a:gd name="G9" fmla="*/ 21600 1 2"/>
              <a:gd name="G10" fmla="+- 5399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anchor="ctr"/>
          <a:lstStyle/>
          <a:p>
            <a:r>
              <a:rPr lang="en-US" sz="2800" smtClean="0"/>
              <a:t>64x1</a:t>
            </a:r>
            <a:endParaRPr lang="en-US" sz="2800"/>
          </a:p>
        </p:txBody>
      </p:sp>
      <p:sp>
        <p:nvSpPr>
          <p:cNvPr id="1440848" name="Line 80"/>
          <p:cNvSpPr>
            <a:spLocks noChangeShapeType="1"/>
          </p:cNvSpPr>
          <p:nvPr/>
        </p:nvSpPr>
        <p:spPr bwMode="auto">
          <a:xfrm>
            <a:off x="11111562" y="1637602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49" name="Rectangle 81"/>
          <p:cNvSpPr>
            <a:spLocks noChangeArrowheads="1"/>
          </p:cNvSpPr>
          <p:nvPr/>
        </p:nvSpPr>
        <p:spPr bwMode="auto">
          <a:xfrm rot="16200000">
            <a:off x="9655617" y="2635834"/>
            <a:ext cx="4198682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 smtClean="0">
                <a:latin typeface="Verdana" pitchFamily="3" charset="0"/>
              </a:rPr>
              <a:t>Data Byte</a:t>
            </a:r>
          </a:p>
          <a:p>
            <a:pPr algn="l">
              <a:spcBef>
                <a:spcPct val="0"/>
              </a:spcBef>
            </a:pPr>
            <a:r>
              <a:rPr lang="en-US" sz="2800" dirty="0" smtClean="0">
                <a:latin typeface="Verdana" pitchFamily="3" charset="0"/>
              </a:rPr>
              <a:t>(Word?16x1 Mux)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40850" name="Line 82"/>
          <p:cNvSpPr>
            <a:spLocks noChangeShapeType="1"/>
          </p:cNvSpPr>
          <p:nvPr/>
        </p:nvSpPr>
        <p:spPr bwMode="auto">
          <a:xfrm flipH="1">
            <a:off x="1348005" y="4774077"/>
            <a:ext cx="4325" cy="2225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51" name="Line 83"/>
          <p:cNvSpPr>
            <a:spLocks noChangeShapeType="1"/>
          </p:cNvSpPr>
          <p:nvPr/>
        </p:nvSpPr>
        <p:spPr bwMode="auto">
          <a:xfrm>
            <a:off x="2161327" y="4774076"/>
            <a:ext cx="0" cy="436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52" name="Line 84"/>
          <p:cNvSpPr>
            <a:spLocks noChangeShapeType="1"/>
          </p:cNvSpPr>
          <p:nvPr/>
        </p:nvSpPr>
        <p:spPr bwMode="auto">
          <a:xfrm>
            <a:off x="4542989" y="4639949"/>
            <a:ext cx="7746" cy="4063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3084609" y="5527361"/>
            <a:ext cx="425875" cy="215900"/>
            <a:chOff x="1953" y="3423"/>
            <a:chExt cx="176" cy="136"/>
          </a:xfrm>
        </p:grpSpPr>
        <p:sp>
          <p:nvSpPr>
            <p:cNvPr id="1440855" name="Line 87"/>
            <p:cNvSpPr>
              <a:spLocks noChangeShapeType="1"/>
            </p:cNvSpPr>
            <p:nvPr/>
          </p:nvSpPr>
          <p:spPr bwMode="auto">
            <a:xfrm flipH="1">
              <a:off x="2037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56" name="Line 88"/>
            <p:cNvSpPr>
              <a:spLocks noChangeShapeType="1"/>
            </p:cNvSpPr>
            <p:nvPr/>
          </p:nvSpPr>
          <p:spPr bwMode="auto">
            <a:xfrm>
              <a:off x="1953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57" name="Line 89"/>
            <p:cNvSpPr>
              <a:spLocks noChangeShapeType="1"/>
            </p:cNvSpPr>
            <p:nvPr/>
          </p:nvSpPr>
          <p:spPr bwMode="auto">
            <a:xfrm flipH="1">
              <a:off x="1958" y="342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440858" name="Line 90"/>
          <p:cNvSpPr>
            <a:spLocks noChangeShapeType="1"/>
          </p:cNvSpPr>
          <p:nvPr/>
        </p:nvSpPr>
        <p:spPr bwMode="auto">
          <a:xfrm flipH="1">
            <a:off x="2161327" y="5579748"/>
            <a:ext cx="23229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59" name="Line 91"/>
          <p:cNvSpPr>
            <a:spLocks noChangeShapeType="1"/>
          </p:cNvSpPr>
          <p:nvPr/>
        </p:nvSpPr>
        <p:spPr bwMode="auto">
          <a:xfrm flipH="1">
            <a:off x="2812217" y="5655948"/>
            <a:ext cx="3944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60" name="Line 92"/>
          <p:cNvSpPr>
            <a:spLocks noChangeShapeType="1"/>
          </p:cNvSpPr>
          <p:nvPr/>
        </p:nvSpPr>
        <p:spPr bwMode="auto">
          <a:xfrm>
            <a:off x="5325350" y="5296759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67" name="Oval 99"/>
          <p:cNvSpPr>
            <a:spLocks noChangeArrowheads="1"/>
          </p:cNvSpPr>
          <p:nvPr/>
        </p:nvSpPr>
        <p:spPr bwMode="auto">
          <a:xfrm>
            <a:off x="4936527" y="4830448"/>
            <a:ext cx="774318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68" name="Rectangle 100"/>
          <p:cNvSpPr>
            <a:spLocks noChangeArrowheads="1"/>
          </p:cNvSpPr>
          <p:nvPr/>
        </p:nvSpPr>
        <p:spPr bwMode="auto">
          <a:xfrm>
            <a:off x="4944624" y="4822517"/>
            <a:ext cx="60593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 =</a:t>
            </a:r>
          </a:p>
        </p:txBody>
      </p:sp>
      <p:sp>
        <p:nvSpPr>
          <p:cNvPr id="1440869" name="Line 101"/>
          <p:cNvSpPr>
            <a:spLocks noChangeShapeType="1"/>
          </p:cNvSpPr>
          <p:nvPr/>
        </p:nvSpPr>
        <p:spPr bwMode="auto">
          <a:xfrm>
            <a:off x="6560435" y="573214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70" name="Line 102"/>
          <p:cNvSpPr>
            <a:spLocks noChangeShapeType="1"/>
          </p:cNvSpPr>
          <p:nvPr/>
        </p:nvSpPr>
        <p:spPr bwMode="auto">
          <a:xfrm flipH="1">
            <a:off x="4525568" y="5732148"/>
            <a:ext cx="10453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71" name="Line 103"/>
          <p:cNvSpPr>
            <a:spLocks noChangeShapeType="1"/>
          </p:cNvSpPr>
          <p:nvPr/>
        </p:nvSpPr>
        <p:spPr bwMode="auto">
          <a:xfrm flipH="1">
            <a:off x="4252442" y="5086104"/>
            <a:ext cx="665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72" name="Line 104"/>
          <p:cNvSpPr>
            <a:spLocks noChangeShapeType="1"/>
          </p:cNvSpPr>
          <p:nvPr/>
        </p:nvSpPr>
        <p:spPr bwMode="auto">
          <a:xfrm>
            <a:off x="4552075" y="5111436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6328140" y="5527361"/>
            <a:ext cx="425875" cy="215900"/>
            <a:chOff x="3633" y="3423"/>
            <a:chExt cx="176" cy="136"/>
          </a:xfrm>
        </p:grpSpPr>
        <p:sp>
          <p:nvSpPr>
            <p:cNvPr id="1440874" name="Line 106"/>
            <p:cNvSpPr>
              <a:spLocks noChangeShapeType="1"/>
            </p:cNvSpPr>
            <p:nvPr/>
          </p:nvSpPr>
          <p:spPr bwMode="auto">
            <a:xfrm flipH="1">
              <a:off x="3717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75" name="Line 107"/>
            <p:cNvSpPr>
              <a:spLocks noChangeShapeType="1"/>
            </p:cNvSpPr>
            <p:nvPr/>
          </p:nvSpPr>
          <p:spPr bwMode="auto">
            <a:xfrm>
              <a:off x="3633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76" name="Line 108"/>
            <p:cNvSpPr>
              <a:spLocks noChangeShapeType="1"/>
            </p:cNvSpPr>
            <p:nvPr/>
          </p:nvSpPr>
          <p:spPr bwMode="auto">
            <a:xfrm flipH="1">
              <a:off x="3638" y="342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440877" name="Line 109"/>
          <p:cNvSpPr>
            <a:spLocks noChangeShapeType="1"/>
          </p:cNvSpPr>
          <p:nvPr/>
        </p:nvSpPr>
        <p:spPr bwMode="auto">
          <a:xfrm flipH="1">
            <a:off x="5325350" y="5579748"/>
            <a:ext cx="23229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78" name="Line 110"/>
          <p:cNvSpPr>
            <a:spLocks noChangeShapeType="1"/>
          </p:cNvSpPr>
          <p:nvPr/>
        </p:nvSpPr>
        <p:spPr bwMode="auto">
          <a:xfrm flipH="1">
            <a:off x="6015992" y="5655948"/>
            <a:ext cx="46459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79" name="Line 111"/>
          <p:cNvSpPr>
            <a:spLocks noChangeShapeType="1"/>
          </p:cNvSpPr>
          <p:nvPr/>
        </p:nvSpPr>
        <p:spPr bwMode="auto">
          <a:xfrm flipV="1">
            <a:off x="10357992" y="4817748"/>
            <a:ext cx="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80" name="Line 112"/>
          <p:cNvSpPr>
            <a:spLocks noChangeShapeType="1"/>
          </p:cNvSpPr>
          <p:nvPr/>
        </p:nvSpPr>
        <p:spPr bwMode="auto">
          <a:xfrm>
            <a:off x="2968117" y="5655947"/>
            <a:ext cx="14379" cy="8206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9805176" y="6121086"/>
            <a:ext cx="1156638" cy="476250"/>
            <a:chOff x="4117" y="3797"/>
            <a:chExt cx="478" cy="300"/>
          </a:xfrm>
        </p:grpSpPr>
        <p:sp>
          <p:nvSpPr>
            <p:cNvPr id="1440882" name="Arc 114"/>
            <p:cNvSpPr>
              <a:spLocks/>
            </p:cNvSpPr>
            <p:nvPr/>
          </p:nvSpPr>
          <p:spPr bwMode="auto">
            <a:xfrm>
              <a:off x="4117" y="3797"/>
              <a:ext cx="7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83" name="Arc 115"/>
            <p:cNvSpPr>
              <a:spLocks/>
            </p:cNvSpPr>
            <p:nvPr/>
          </p:nvSpPr>
          <p:spPr bwMode="auto">
            <a:xfrm>
              <a:off x="4117" y="3797"/>
              <a:ext cx="478" cy="15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84" name="Arc 116"/>
            <p:cNvSpPr>
              <a:spLocks/>
            </p:cNvSpPr>
            <p:nvPr/>
          </p:nvSpPr>
          <p:spPr bwMode="auto">
            <a:xfrm>
              <a:off x="4141" y="3940"/>
              <a:ext cx="453" cy="15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85" name="Arc 117"/>
            <p:cNvSpPr>
              <a:spLocks/>
            </p:cNvSpPr>
            <p:nvPr/>
          </p:nvSpPr>
          <p:spPr bwMode="auto">
            <a:xfrm>
              <a:off x="4117" y="3940"/>
              <a:ext cx="70" cy="15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440886" name="Line 118"/>
          <p:cNvSpPr>
            <a:spLocks noChangeShapeType="1"/>
          </p:cNvSpPr>
          <p:nvPr/>
        </p:nvSpPr>
        <p:spPr bwMode="auto">
          <a:xfrm flipH="1">
            <a:off x="10930355" y="634174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87" name="Line 119"/>
          <p:cNvSpPr>
            <a:spLocks noChangeShapeType="1"/>
          </p:cNvSpPr>
          <p:nvPr/>
        </p:nvSpPr>
        <p:spPr bwMode="auto">
          <a:xfrm>
            <a:off x="6132140" y="565594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88" name="Line 120"/>
          <p:cNvSpPr>
            <a:spLocks noChangeShapeType="1"/>
          </p:cNvSpPr>
          <p:nvPr/>
        </p:nvSpPr>
        <p:spPr bwMode="auto">
          <a:xfrm>
            <a:off x="6132140" y="6113148"/>
            <a:ext cx="0" cy="280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89" name="Line 121"/>
          <p:cNvSpPr>
            <a:spLocks noChangeShapeType="1"/>
          </p:cNvSpPr>
          <p:nvPr/>
        </p:nvSpPr>
        <p:spPr bwMode="auto">
          <a:xfrm flipH="1" flipV="1">
            <a:off x="6132140" y="6385993"/>
            <a:ext cx="3842418" cy="81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90" name="Line 122"/>
          <p:cNvSpPr>
            <a:spLocks noChangeShapeType="1"/>
          </p:cNvSpPr>
          <p:nvPr/>
        </p:nvSpPr>
        <p:spPr bwMode="auto">
          <a:xfrm flipH="1" flipV="1">
            <a:off x="2968117" y="6465848"/>
            <a:ext cx="6981130" cy="107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91" name="Line 123"/>
          <p:cNvSpPr>
            <a:spLocks noChangeShapeType="1"/>
          </p:cNvSpPr>
          <p:nvPr/>
        </p:nvSpPr>
        <p:spPr bwMode="auto">
          <a:xfrm flipH="1">
            <a:off x="2025821" y="4247836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92" name="Rectangle 124"/>
          <p:cNvSpPr>
            <a:spLocks noChangeArrowheads="1"/>
          </p:cNvSpPr>
          <p:nvPr/>
        </p:nvSpPr>
        <p:spPr bwMode="auto">
          <a:xfrm>
            <a:off x="2091609" y="4101165"/>
            <a:ext cx="767839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</a:t>
            </a:r>
            <a:r>
              <a:rPr lang="en-US" sz="2800" dirty="0" smtClean="0">
                <a:latin typeface="Verdana" pitchFamily="3" charset="0"/>
              </a:rPr>
              <a:t>20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40893" name="Line 125"/>
          <p:cNvSpPr>
            <a:spLocks noChangeShapeType="1"/>
          </p:cNvSpPr>
          <p:nvPr/>
        </p:nvSpPr>
        <p:spPr bwMode="auto">
          <a:xfrm>
            <a:off x="4080472" y="3522348"/>
            <a:ext cx="260848" cy="336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94" name="Line 126"/>
          <p:cNvSpPr>
            <a:spLocks noChangeShapeType="1"/>
          </p:cNvSpPr>
          <p:nvPr/>
        </p:nvSpPr>
        <p:spPr bwMode="auto">
          <a:xfrm>
            <a:off x="4080471" y="3827148"/>
            <a:ext cx="26624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pic>
        <p:nvPicPr>
          <p:cNvPr id="3074" name="Ink 2"/>
          <p:cNvPicPr>
            <a:picLocks noRot="1" noChangeAspect="1" noEditPoints="1" noChangeArrowheads="1" noChangeShapeType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7870" y="3614410"/>
            <a:ext cx="43555" cy="84164"/>
          </a:xfrm>
          <a:prstGeom prst="rect">
            <a:avLst/>
          </a:prstGeom>
        </p:spPr>
      </p:pic>
      <p:pic>
        <p:nvPicPr>
          <p:cNvPr id="3080" name="Ink 8"/>
          <p:cNvPicPr>
            <a:picLocks noRot="1" noChangeAspect="1" noEditPoints="1" noChangeArrowheads="1" noChangeShapeType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1531" y="3638916"/>
            <a:ext cx="519747" cy="27214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8714309" y="789351"/>
            <a:ext cx="346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i="1" smtClean="0"/>
              <a:t>Assume 32 bit address</a:t>
            </a:r>
            <a:endParaRPr kumimoji="1" lang="ko-KR" altLang="en-US" sz="2800" i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650786" y="821887"/>
            <a:ext cx="633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/>
              <a:t>Block Size = 64 Bytes, Number of Sets = 64</a:t>
            </a:r>
            <a:endParaRPr kumimoji="1" lang="ko-KR" altLang="en-US" sz="2800" dirty="0"/>
          </a:p>
        </p:txBody>
      </p:sp>
      <p:sp>
        <p:nvSpPr>
          <p:cNvPr id="133" name="타원 132"/>
          <p:cNvSpPr/>
          <p:nvPr/>
        </p:nvSpPr>
        <p:spPr>
          <a:xfrm>
            <a:off x="10588434" y="5141851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10581810" y="5289548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10588438" y="5437255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6" name="Line 123"/>
          <p:cNvSpPr>
            <a:spLocks noChangeShapeType="1"/>
          </p:cNvSpPr>
          <p:nvPr/>
        </p:nvSpPr>
        <p:spPr bwMode="auto">
          <a:xfrm flipH="1">
            <a:off x="3185385" y="4254464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7" name="Rectangle 124"/>
          <p:cNvSpPr>
            <a:spLocks noChangeArrowheads="1"/>
          </p:cNvSpPr>
          <p:nvPr/>
        </p:nvSpPr>
        <p:spPr bwMode="auto">
          <a:xfrm>
            <a:off x="3224668" y="4068037"/>
            <a:ext cx="99546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</a:t>
            </a:r>
            <a:r>
              <a:rPr lang="en-US" sz="2800" dirty="0" smtClean="0">
                <a:latin typeface="Verdana" pitchFamily="3" charset="0"/>
              </a:rPr>
              <a:t>512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0" name="Line 123"/>
          <p:cNvSpPr>
            <a:spLocks noChangeShapeType="1"/>
          </p:cNvSpPr>
          <p:nvPr/>
        </p:nvSpPr>
        <p:spPr bwMode="auto">
          <a:xfrm flipH="1">
            <a:off x="10244266" y="5745537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2" name="Rectangle 14"/>
          <p:cNvSpPr>
            <a:spLocks noChangeArrowheads="1"/>
          </p:cNvSpPr>
          <p:nvPr/>
        </p:nvSpPr>
        <p:spPr bwMode="auto">
          <a:xfrm>
            <a:off x="649176" y="2812388"/>
            <a:ext cx="53219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/>
              <a:t>  </a:t>
            </a:r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43" name="Rectangle 14"/>
          <p:cNvSpPr>
            <a:spLocks noChangeArrowheads="1"/>
          </p:cNvSpPr>
          <p:nvPr/>
        </p:nvSpPr>
        <p:spPr bwMode="auto">
          <a:xfrm>
            <a:off x="602796" y="2978039"/>
            <a:ext cx="597921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/>
              <a:t>  </a:t>
            </a:r>
            <a:r>
              <a:rPr lang="is-IS" sz="2800" dirty="0" smtClean="0"/>
              <a:t>…</a:t>
            </a:r>
            <a:endParaRPr lang="en-US" sz="2800" dirty="0"/>
          </a:p>
        </p:txBody>
      </p:sp>
      <p:sp>
        <p:nvSpPr>
          <p:cNvPr id="144" name="Rectangle 14"/>
          <p:cNvSpPr>
            <a:spLocks noChangeArrowheads="1"/>
          </p:cNvSpPr>
          <p:nvPr/>
        </p:nvSpPr>
        <p:spPr bwMode="auto">
          <a:xfrm>
            <a:off x="643090" y="3708330"/>
            <a:ext cx="55143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 smtClean="0"/>
              <a:t>63</a:t>
            </a:r>
            <a:endParaRPr lang="en-US" sz="2800" dirty="0"/>
          </a:p>
        </p:txBody>
      </p:sp>
      <p:sp>
        <p:nvSpPr>
          <p:cNvPr id="196" name="Rectangle 9" descr="Large confetti"/>
          <p:cNvSpPr>
            <a:spLocks noChangeArrowheads="1"/>
          </p:cNvSpPr>
          <p:nvPr/>
        </p:nvSpPr>
        <p:spPr bwMode="auto">
          <a:xfrm>
            <a:off x="4286322" y="3535326"/>
            <a:ext cx="2944632" cy="277012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7" name="Rectangle 10"/>
          <p:cNvSpPr>
            <a:spLocks noChangeArrowheads="1"/>
          </p:cNvSpPr>
          <p:nvPr/>
        </p:nvSpPr>
        <p:spPr bwMode="auto">
          <a:xfrm>
            <a:off x="4296001" y="2932076"/>
            <a:ext cx="2930113" cy="1193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8" name="Line 11"/>
          <p:cNvSpPr>
            <a:spLocks noChangeShapeType="1"/>
          </p:cNvSpPr>
          <p:nvPr/>
        </p:nvSpPr>
        <p:spPr bwMode="auto">
          <a:xfrm flipV="1">
            <a:off x="4276643" y="3224175"/>
            <a:ext cx="2949471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9" name="Line 12"/>
          <p:cNvSpPr>
            <a:spLocks noChangeShapeType="1"/>
          </p:cNvSpPr>
          <p:nvPr/>
        </p:nvSpPr>
        <p:spPr bwMode="auto">
          <a:xfrm>
            <a:off x="4276643" y="3528976"/>
            <a:ext cx="2949471" cy="33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0" name="Line 13"/>
          <p:cNvSpPr>
            <a:spLocks noChangeShapeType="1"/>
          </p:cNvSpPr>
          <p:nvPr/>
        </p:nvSpPr>
        <p:spPr bwMode="auto">
          <a:xfrm flipV="1">
            <a:off x="4276643" y="3823450"/>
            <a:ext cx="2937660" cy="103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1" name="Line 14"/>
          <p:cNvSpPr>
            <a:spLocks noChangeShapeType="1"/>
          </p:cNvSpPr>
          <p:nvPr/>
        </p:nvSpPr>
        <p:spPr bwMode="auto">
          <a:xfrm>
            <a:off x="5786564" y="2766976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2" name="Line 15"/>
          <p:cNvSpPr>
            <a:spLocks noChangeShapeType="1"/>
          </p:cNvSpPr>
          <p:nvPr/>
        </p:nvSpPr>
        <p:spPr bwMode="auto">
          <a:xfrm>
            <a:off x="4741234" y="2766976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3" name="Rectangle 16"/>
          <p:cNvSpPr>
            <a:spLocks noChangeArrowheads="1"/>
          </p:cNvSpPr>
          <p:nvPr/>
        </p:nvSpPr>
        <p:spPr bwMode="auto">
          <a:xfrm>
            <a:off x="4484741" y="2483615"/>
            <a:ext cx="10592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 Tag</a:t>
            </a:r>
          </a:p>
        </p:txBody>
      </p:sp>
      <p:sp>
        <p:nvSpPr>
          <p:cNvPr id="204" name="Rectangle 17"/>
          <p:cNvSpPr>
            <a:spLocks noChangeArrowheads="1"/>
          </p:cNvSpPr>
          <p:nvPr/>
        </p:nvSpPr>
        <p:spPr bwMode="auto">
          <a:xfrm>
            <a:off x="5855131" y="2483615"/>
            <a:ext cx="114935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smtClean="0">
                <a:latin typeface="Verdana" pitchFamily="3" charset="0"/>
              </a:rPr>
              <a:t>Block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205" name="Oval 46"/>
          <p:cNvSpPr>
            <a:spLocks noChangeArrowheads="1"/>
          </p:cNvSpPr>
          <p:nvPr/>
        </p:nvSpPr>
        <p:spPr bwMode="auto">
          <a:xfrm>
            <a:off x="4462964" y="364803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6" name="Oval 47"/>
          <p:cNvSpPr>
            <a:spLocks noChangeArrowheads="1"/>
          </p:cNvSpPr>
          <p:nvPr/>
        </p:nvSpPr>
        <p:spPr bwMode="auto">
          <a:xfrm>
            <a:off x="5278418" y="364803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7" name="Oval 48"/>
          <p:cNvSpPr>
            <a:spLocks noChangeArrowheads="1"/>
          </p:cNvSpPr>
          <p:nvPr/>
        </p:nvSpPr>
        <p:spPr bwMode="auto">
          <a:xfrm>
            <a:off x="6500364" y="364803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8" name="Line 125"/>
          <p:cNvSpPr>
            <a:spLocks noChangeShapeType="1"/>
          </p:cNvSpPr>
          <p:nvPr/>
        </p:nvSpPr>
        <p:spPr bwMode="auto">
          <a:xfrm flipV="1">
            <a:off x="7241117" y="3522348"/>
            <a:ext cx="564645" cy="662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9" name="Line 126"/>
          <p:cNvSpPr>
            <a:spLocks noChangeShapeType="1"/>
          </p:cNvSpPr>
          <p:nvPr/>
        </p:nvSpPr>
        <p:spPr bwMode="auto">
          <a:xfrm>
            <a:off x="7241117" y="3833776"/>
            <a:ext cx="56464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pic>
        <p:nvPicPr>
          <p:cNvPr id="210" name="Ink 2"/>
          <p:cNvPicPr>
            <a:picLocks noRot="1" noChangeAspect="1" noEditPoints="1" noChangeArrowheads="1" noChangeShapeType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8516" y="3621038"/>
            <a:ext cx="43555" cy="84164"/>
          </a:xfrm>
          <a:prstGeom prst="rect">
            <a:avLst/>
          </a:prstGeom>
        </p:spPr>
      </p:pic>
      <p:sp>
        <p:nvSpPr>
          <p:cNvPr id="1440853" name="Line 85"/>
          <p:cNvSpPr>
            <a:spLocks noChangeShapeType="1"/>
          </p:cNvSpPr>
          <p:nvPr/>
        </p:nvSpPr>
        <p:spPr bwMode="auto">
          <a:xfrm>
            <a:off x="5338938" y="4622515"/>
            <a:ext cx="1182" cy="19523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11" name="Group 20"/>
          <p:cNvGrpSpPr>
            <a:grpSpLocks/>
          </p:cNvGrpSpPr>
          <p:nvPr/>
        </p:nvGrpSpPr>
        <p:grpSpPr bwMode="auto">
          <a:xfrm>
            <a:off x="5564467" y="5489829"/>
            <a:ext cx="430711" cy="327025"/>
            <a:chOff x="1535" y="3412"/>
            <a:chExt cx="298" cy="206"/>
          </a:xfrm>
        </p:grpSpPr>
        <p:sp>
          <p:nvSpPr>
            <p:cNvPr id="212" name="Line 21"/>
            <p:cNvSpPr>
              <a:spLocks noChangeShapeType="1"/>
            </p:cNvSpPr>
            <p:nvPr/>
          </p:nvSpPr>
          <p:spPr bwMode="auto">
            <a:xfrm>
              <a:off x="1535" y="3413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3" name="Line 22"/>
            <p:cNvSpPr>
              <a:spLocks noChangeShapeType="1"/>
            </p:cNvSpPr>
            <p:nvPr/>
          </p:nvSpPr>
          <p:spPr bwMode="auto">
            <a:xfrm>
              <a:off x="1535" y="3615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4" name="Line 23"/>
            <p:cNvSpPr>
              <a:spLocks noChangeShapeType="1"/>
            </p:cNvSpPr>
            <p:nvPr/>
          </p:nvSpPr>
          <p:spPr bwMode="auto">
            <a:xfrm>
              <a:off x="1537" y="341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5" name="Arc 24"/>
            <p:cNvSpPr>
              <a:spLocks/>
            </p:cNvSpPr>
            <p:nvPr/>
          </p:nvSpPr>
          <p:spPr bwMode="auto">
            <a:xfrm>
              <a:off x="1738" y="3413"/>
              <a:ext cx="94" cy="1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395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6" name="Arc 25"/>
            <p:cNvSpPr>
              <a:spLocks/>
            </p:cNvSpPr>
            <p:nvPr/>
          </p:nvSpPr>
          <p:spPr bwMode="auto">
            <a:xfrm>
              <a:off x="1739" y="3511"/>
              <a:ext cx="94" cy="107"/>
            </a:xfrm>
            <a:custGeom>
              <a:avLst/>
              <a:gdLst>
                <a:gd name="G0" fmla="+- 0 0 0"/>
                <a:gd name="G1" fmla="+- 205 0 0"/>
                <a:gd name="G2" fmla="+- 21600 0 0"/>
                <a:gd name="T0" fmla="*/ 21599 w 21600"/>
                <a:gd name="T1" fmla="*/ 0 h 21805"/>
                <a:gd name="T2" fmla="*/ 0 w 21600"/>
                <a:gd name="T3" fmla="*/ 21805 h 21805"/>
                <a:gd name="T4" fmla="*/ 0 w 21600"/>
                <a:gd name="T5" fmla="*/ 205 h 2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05" fill="none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</a:path>
                <a:path w="21600" h="21805" stroke="0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  <a:lnTo>
                    <a:pt x="0" y="20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217" name="Line 59"/>
          <p:cNvSpPr>
            <a:spLocks noChangeShapeType="1"/>
          </p:cNvSpPr>
          <p:nvPr/>
        </p:nvSpPr>
        <p:spPr bwMode="auto">
          <a:xfrm flipH="1">
            <a:off x="7783059" y="4541193"/>
            <a:ext cx="635" cy="5147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0" name="Line 92"/>
          <p:cNvSpPr>
            <a:spLocks noChangeShapeType="1"/>
          </p:cNvSpPr>
          <p:nvPr/>
        </p:nvSpPr>
        <p:spPr bwMode="auto">
          <a:xfrm>
            <a:off x="8844791" y="52665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1" name="Oval 99"/>
          <p:cNvSpPr>
            <a:spLocks noChangeArrowheads="1"/>
          </p:cNvSpPr>
          <p:nvPr/>
        </p:nvSpPr>
        <p:spPr bwMode="auto">
          <a:xfrm>
            <a:off x="8455968" y="4800264"/>
            <a:ext cx="774318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2" name="Rectangle 100"/>
          <p:cNvSpPr>
            <a:spLocks noChangeArrowheads="1"/>
          </p:cNvSpPr>
          <p:nvPr/>
        </p:nvSpPr>
        <p:spPr bwMode="auto">
          <a:xfrm>
            <a:off x="8464065" y="4792333"/>
            <a:ext cx="60593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 =</a:t>
            </a:r>
          </a:p>
        </p:txBody>
      </p:sp>
      <p:sp>
        <p:nvSpPr>
          <p:cNvPr id="223" name="Line 101"/>
          <p:cNvSpPr>
            <a:spLocks noChangeShapeType="1"/>
          </p:cNvSpPr>
          <p:nvPr/>
        </p:nvSpPr>
        <p:spPr bwMode="auto">
          <a:xfrm>
            <a:off x="10079876" y="570196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4" name="Line 102"/>
          <p:cNvSpPr>
            <a:spLocks noChangeShapeType="1"/>
          </p:cNvSpPr>
          <p:nvPr/>
        </p:nvSpPr>
        <p:spPr bwMode="auto">
          <a:xfrm flipH="1">
            <a:off x="8045009" y="5701964"/>
            <a:ext cx="10453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5" name="Line 103"/>
          <p:cNvSpPr>
            <a:spLocks noChangeShapeType="1"/>
          </p:cNvSpPr>
          <p:nvPr/>
        </p:nvSpPr>
        <p:spPr bwMode="auto">
          <a:xfrm flipH="1">
            <a:off x="7771883" y="5055920"/>
            <a:ext cx="665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6" name="Line 104"/>
          <p:cNvSpPr>
            <a:spLocks noChangeShapeType="1"/>
          </p:cNvSpPr>
          <p:nvPr/>
        </p:nvSpPr>
        <p:spPr bwMode="auto">
          <a:xfrm>
            <a:off x="8070176" y="5141850"/>
            <a:ext cx="1340" cy="5490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27" name="Group 105"/>
          <p:cNvGrpSpPr>
            <a:grpSpLocks/>
          </p:cNvGrpSpPr>
          <p:nvPr/>
        </p:nvGrpSpPr>
        <p:grpSpPr bwMode="auto">
          <a:xfrm>
            <a:off x="9847581" y="5497177"/>
            <a:ext cx="425875" cy="215900"/>
            <a:chOff x="3633" y="3423"/>
            <a:chExt cx="176" cy="136"/>
          </a:xfrm>
        </p:grpSpPr>
        <p:sp>
          <p:nvSpPr>
            <p:cNvPr id="228" name="Line 106"/>
            <p:cNvSpPr>
              <a:spLocks noChangeShapeType="1"/>
            </p:cNvSpPr>
            <p:nvPr/>
          </p:nvSpPr>
          <p:spPr bwMode="auto">
            <a:xfrm flipH="1">
              <a:off x="3717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29" name="Line 107"/>
            <p:cNvSpPr>
              <a:spLocks noChangeShapeType="1"/>
            </p:cNvSpPr>
            <p:nvPr/>
          </p:nvSpPr>
          <p:spPr bwMode="auto">
            <a:xfrm>
              <a:off x="3633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30" name="Line 108"/>
            <p:cNvSpPr>
              <a:spLocks noChangeShapeType="1"/>
            </p:cNvSpPr>
            <p:nvPr/>
          </p:nvSpPr>
          <p:spPr bwMode="auto">
            <a:xfrm flipH="1">
              <a:off x="3638" y="342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231" name="Line 109"/>
          <p:cNvSpPr>
            <a:spLocks noChangeShapeType="1"/>
          </p:cNvSpPr>
          <p:nvPr/>
        </p:nvSpPr>
        <p:spPr bwMode="auto">
          <a:xfrm flipH="1">
            <a:off x="8844791" y="5549564"/>
            <a:ext cx="23229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2" name="Line 110"/>
          <p:cNvSpPr>
            <a:spLocks noChangeShapeType="1"/>
          </p:cNvSpPr>
          <p:nvPr/>
        </p:nvSpPr>
        <p:spPr bwMode="auto">
          <a:xfrm flipH="1">
            <a:off x="9535433" y="5625764"/>
            <a:ext cx="46459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3" name="Line 119"/>
          <p:cNvSpPr>
            <a:spLocks noChangeShapeType="1"/>
          </p:cNvSpPr>
          <p:nvPr/>
        </p:nvSpPr>
        <p:spPr bwMode="auto">
          <a:xfrm>
            <a:off x="9651581" y="562576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4" name="Line 120"/>
          <p:cNvSpPr>
            <a:spLocks noChangeShapeType="1"/>
          </p:cNvSpPr>
          <p:nvPr/>
        </p:nvSpPr>
        <p:spPr bwMode="auto">
          <a:xfrm>
            <a:off x="9651581" y="6082964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5" name="Rectangle 9" descr="Large confetti"/>
          <p:cNvSpPr>
            <a:spLocks noChangeArrowheads="1"/>
          </p:cNvSpPr>
          <p:nvPr/>
        </p:nvSpPr>
        <p:spPr bwMode="auto">
          <a:xfrm>
            <a:off x="7805763" y="3531646"/>
            <a:ext cx="2944632" cy="277012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6" name="Rectangle 10"/>
          <p:cNvSpPr>
            <a:spLocks noChangeArrowheads="1"/>
          </p:cNvSpPr>
          <p:nvPr/>
        </p:nvSpPr>
        <p:spPr bwMode="auto">
          <a:xfrm>
            <a:off x="7815442" y="2928396"/>
            <a:ext cx="2930113" cy="1193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7" name="Line 11"/>
          <p:cNvSpPr>
            <a:spLocks noChangeShapeType="1"/>
          </p:cNvSpPr>
          <p:nvPr/>
        </p:nvSpPr>
        <p:spPr bwMode="auto">
          <a:xfrm flipV="1">
            <a:off x="7796084" y="3220495"/>
            <a:ext cx="2949471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8" name="Line 12"/>
          <p:cNvSpPr>
            <a:spLocks noChangeShapeType="1"/>
          </p:cNvSpPr>
          <p:nvPr/>
        </p:nvSpPr>
        <p:spPr bwMode="auto">
          <a:xfrm>
            <a:off x="7796084" y="3525296"/>
            <a:ext cx="2949471" cy="33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9" name="Line 13"/>
          <p:cNvSpPr>
            <a:spLocks noChangeShapeType="1"/>
          </p:cNvSpPr>
          <p:nvPr/>
        </p:nvSpPr>
        <p:spPr bwMode="auto">
          <a:xfrm flipV="1">
            <a:off x="7796084" y="3819770"/>
            <a:ext cx="2937660" cy="103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0" name="Line 14"/>
          <p:cNvSpPr>
            <a:spLocks noChangeShapeType="1"/>
          </p:cNvSpPr>
          <p:nvPr/>
        </p:nvSpPr>
        <p:spPr bwMode="auto">
          <a:xfrm>
            <a:off x="9306005" y="2763296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1" name="Line 15"/>
          <p:cNvSpPr>
            <a:spLocks noChangeShapeType="1"/>
          </p:cNvSpPr>
          <p:nvPr/>
        </p:nvSpPr>
        <p:spPr bwMode="auto">
          <a:xfrm>
            <a:off x="8260675" y="2763296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2" name="Rectangle 16"/>
          <p:cNvSpPr>
            <a:spLocks noChangeArrowheads="1"/>
          </p:cNvSpPr>
          <p:nvPr/>
        </p:nvSpPr>
        <p:spPr bwMode="auto">
          <a:xfrm>
            <a:off x="8004182" y="2479935"/>
            <a:ext cx="10592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 Tag</a:t>
            </a:r>
          </a:p>
        </p:txBody>
      </p:sp>
      <p:sp>
        <p:nvSpPr>
          <p:cNvPr id="243" name="Rectangle 17"/>
          <p:cNvSpPr>
            <a:spLocks noChangeArrowheads="1"/>
          </p:cNvSpPr>
          <p:nvPr/>
        </p:nvSpPr>
        <p:spPr bwMode="auto">
          <a:xfrm>
            <a:off x="9374572" y="2479935"/>
            <a:ext cx="114935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smtClean="0">
                <a:latin typeface="Verdana" pitchFamily="3" charset="0"/>
              </a:rPr>
              <a:t>Block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244" name="Oval 46"/>
          <p:cNvSpPr>
            <a:spLocks noChangeArrowheads="1"/>
          </p:cNvSpPr>
          <p:nvPr/>
        </p:nvSpPr>
        <p:spPr bwMode="auto">
          <a:xfrm>
            <a:off x="7982405" y="364435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5" name="Oval 47"/>
          <p:cNvSpPr>
            <a:spLocks noChangeArrowheads="1"/>
          </p:cNvSpPr>
          <p:nvPr/>
        </p:nvSpPr>
        <p:spPr bwMode="auto">
          <a:xfrm>
            <a:off x="8797859" y="364435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6" name="Oval 48"/>
          <p:cNvSpPr>
            <a:spLocks noChangeArrowheads="1"/>
          </p:cNvSpPr>
          <p:nvPr/>
        </p:nvSpPr>
        <p:spPr bwMode="auto">
          <a:xfrm>
            <a:off x="9980049" y="364435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pic>
        <p:nvPicPr>
          <p:cNvPr id="247" name="Ink 2"/>
          <p:cNvPicPr>
            <a:picLocks noRot="1" noChangeAspect="1" noEditPoints="1" noChangeArrowheads="1" noChangeShapeType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97957" y="3617358"/>
            <a:ext cx="43555" cy="84164"/>
          </a:xfrm>
          <a:prstGeom prst="rect">
            <a:avLst/>
          </a:prstGeom>
        </p:spPr>
      </p:pic>
      <p:sp>
        <p:nvSpPr>
          <p:cNvPr id="248" name="Line 85"/>
          <p:cNvSpPr>
            <a:spLocks noChangeShapeType="1"/>
          </p:cNvSpPr>
          <p:nvPr/>
        </p:nvSpPr>
        <p:spPr bwMode="auto">
          <a:xfrm flipH="1">
            <a:off x="8859561" y="3681864"/>
            <a:ext cx="10966" cy="11056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49" name="Group 20"/>
          <p:cNvGrpSpPr>
            <a:grpSpLocks/>
          </p:cNvGrpSpPr>
          <p:nvPr/>
        </p:nvGrpSpPr>
        <p:grpSpPr bwMode="auto">
          <a:xfrm>
            <a:off x="9123664" y="5459645"/>
            <a:ext cx="430711" cy="327025"/>
            <a:chOff x="1535" y="3412"/>
            <a:chExt cx="298" cy="206"/>
          </a:xfrm>
        </p:grpSpPr>
        <p:sp>
          <p:nvSpPr>
            <p:cNvPr id="250" name="Line 21"/>
            <p:cNvSpPr>
              <a:spLocks noChangeShapeType="1"/>
            </p:cNvSpPr>
            <p:nvPr/>
          </p:nvSpPr>
          <p:spPr bwMode="auto">
            <a:xfrm>
              <a:off x="1535" y="3413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51" name="Line 22"/>
            <p:cNvSpPr>
              <a:spLocks noChangeShapeType="1"/>
            </p:cNvSpPr>
            <p:nvPr/>
          </p:nvSpPr>
          <p:spPr bwMode="auto">
            <a:xfrm>
              <a:off x="1535" y="3615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52" name="Line 23"/>
            <p:cNvSpPr>
              <a:spLocks noChangeShapeType="1"/>
            </p:cNvSpPr>
            <p:nvPr/>
          </p:nvSpPr>
          <p:spPr bwMode="auto">
            <a:xfrm>
              <a:off x="1537" y="341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53" name="Arc 24"/>
            <p:cNvSpPr>
              <a:spLocks/>
            </p:cNvSpPr>
            <p:nvPr/>
          </p:nvSpPr>
          <p:spPr bwMode="auto">
            <a:xfrm>
              <a:off x="1738" y="3413"/>
              <a:ext cx="94" cy="1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395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54" name="Arc 25"/>
            <p:cNvSpPr>
              <a:spLocks/>
            </p:cNvSpPr>
            <p:nvPr/>
          </p:nvSpPr>
          <p:spPr bwMode="auto">
            <a:xfrm>
              <a:off x="1739" y="3511"/>
              <a:ext cx="94" cy="107"/>
            </a:xfrm>
            <a:custGeom>
              <a:avLst/>
              <a:gdLst>
                <a:gd name="G0" fmla="+- 0 0 0"/>
                <a:gd name="G1" fmla="+- 205 0 0"/>
                <a:gd name="G2" fmla="+- 21600 0 0"/>
                <a:gd name="T0" fmla="*/ 21599 w 21600"/>
                <a:gd name="T1" fmla="*/ 0 h 21805"/>
                <a:gd name="T2" fmla="*/ 0 w 21600"/>
                <a:gd name="T3" fmla="*/ 21805 h 21805"/>
                <a:gd name="T4" fmla="*/ 0 w 21600"/>
                <a:gd name="T5" fmla="*/ 205 h 2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05" fill="none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</a:path>
                <a:path w="21600" h="21805" stroke="0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  <a:lnTo>
                    <a:pt x="0" y="20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255" name="타원 254"/>
          <p:cNvSpPr/>
          <p:nvPr/>
        </p:nvSpPr>
        <p:spPr>
          <a:xfrm>
            <a:off x="7341655" y="3644352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6" name="타원 255"/>
          <p:cNvSpPr/>
          <p:nvPr/>
        </p:nvSpPr>
        <p:spPr>
          <a:xfrm>
            <a:off x="7494055" y="3646277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7646455" y="3648210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9" name="Line 84"/>
          <p:cNvSpPr>
            <a:spLocks noChangeShapeType="1"/>
          </p:cNvSpPr>
          <p:nvPr/>
        </p:nvSpPr>
        <p:spPr bwMode="auto">
          <a:xfrm flipH="1">
            <a:off x="8070176" y="3710272"/>
            <a:ext cx="1340" cy="13058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8" name="Line 77"/>
          <p:cNvSpPr>
            <a:spLocks noChangeShapeType="1"/>
          </p:cNvSpPr>
          <p:nvPr/>
        </p:nvSpPr>
        <p:spPr bwMode="auto">
          <a:xfrm>
            <a:off x="10053372" y="3650915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8" name="Line 58"/>
          <p:cNvSpPr>
            <a:spLocks noChangeShapeType="1"/>
          </p:cNvSpPr>
          <p:nvPr/>
        </p:nvSpPr>
        <p:spPr bwMode="auto">
          <a:xfrm flipH="1" flipV="1">
            <a:off x="185883" y="4541193"/>
            <a:ext cx="7585999" cy="512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9" name="Line 82"/>
          <p:cNvSpPr>
            <a:spLocks noChangeShapeType="1"/>
          </p:cNvSpPr>
          <p:nvPr/>
        </p:nvSpPr>
        <p:spPr bwMode="auto">
          <a:xfrm>
            <a:off x="1345853" y="4565395"/>
            <a:ext cx="2440" cy="10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0" name="Line 82"/>
          <p:cNvSpPr>
            <a:spLocks noChangeShapeType="1"/>
          </p:cNvSpPr>
          <p:nvPr/>
        </p:nvSpPr>
        <p:spPr bwMode="auto">
          <a:xfrm>
            <a:off x="2160863" y="4572023"/>
            <a:ext cx="2440" cy="10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1" name="Line 82"/>
          <p:cNvSpPr>
            <a:spLocks noChangeShapeType="1"/>
          </p:cNvSpPr>
          <p:nvPr/>
        </p:nvSpPr>
        <p:spPr bwMode="auto">
          <a:xfrm>
            <a:off x="3320279" y="4767452"/>
            <a:ext cx="5347" cy="77419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2" name="Line 82"/>
          <p:cNvSpPr>
            <a:spLocks noChangeShapeType="1"/>
          </p:cNvSpPr>
          <p:nvPr/>
        </p:nvSpPr>
        <p:spPr bwMode="auto">
          <a:xfrm>
            <a:off x="3313803" y="4558771"/>
            <a:ext cx="2440" cy="10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3" name="Line 33"/>
          <p:cNvSpPr>
            <a:spLocks noChangeShapeType="1"/>
          </p:cNvSpPr>
          <p:nvPr/>
        </p:nvSpPr>
        <p:spPr bwMode="auto">
          <a:xfrm>
            <a:off x="4535443" y="3654871"/>
            <a:ext cx="3750" cy="8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4" name="Line 33"/>
          <p:cNvSpPr>
            <a:spLocks noChangeShapeType="1"/>
          </p:cNvSpPr>
          <p:nvPr/>
        </p:nvSpPr>
        <p:spPr bwMode="auto">
          <a:xfrm>
            <a:off x="5342210" y="3681867"/>
            <a:ext cx="3750" cy="8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5" name="Line 33"/>
          <p:cNvSpPr>
            <a:spLocks noChangeShapeType="1"/>
          </p:cNvSpPr>
          <p:nvPr/>
        </p:nvSpPr>
        <p:spPr bwMode="auto">
          <a:xfrm>
            <a:off x="6556463" y="3686046"/>
            <a:ext cx="3750" cy="8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78" name="Line 90"/>
          <p:cNvSpPr>
            <a:spLocks noChangeShapeType="1"/>
          </p:cNvSpPr>
          <p:nvPr/>
        </p:nvSpPr>
        <p:spPr bwMode="auto">
          <a:xfrm flipH="1" flipV="1">
            <a:off x="9627384" y="6224888"/>
            <a:ext cx="321862" cy="5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79" name="Line 102"/>
          <p:cNvSpPr>
            <a:spLocks noChangeShapeType="1"/>
          </p:cNvSpPr>
          <p:nvPr/>
        </p:nvSpPr>
        <p:spPr bwMode="auto">
          <a:xfrm flipH="1" flipV="1">
            <a:off x="9627383" y="6309793"/>
            <a:ext cx="336816" cy="198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" name="오른쪽 중괄호[R] 3"/>
          <p:cNvSpPr/>
          <p:nvPr/>
        </p:nvSpPr>
        <p:spPr>
          <a:xfrm rot="16200000">
            <a:off x="5759040" y="-2493859"/>
            <a:ext cx="353151" cy="9619879"/>
          </a:xfrm>
          <a:prstGeom prst="rightBrace">
            <a:avLst>
              <a:gd name="adj1" fmla="val 8333"/>
              <a:gd name="adj2" fmla="val 8085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0" name="Rectangle 56"/>
          <p:cNvSpPr>
            <a:spLocks noChangeArrowheads="1"/>
          </p:cNvSpPr>
          <p:nvPr/>
        </p:nvSpPr>
        <p:spPr bwMode="auto">
          <a:xfrm>
            <a:off x="8012730" y="1681432"/>
            <a:ext cx="309219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b="1">
                <a:solidFill>
                  <a:srgbClr val="FF0000"/>
                </a:solidFill>
                <a:latin typeface="Verdana" pitchFamily="3" charset="0"/>
              </a:rPr>
              <a:t> </a:t>
            </a:r>
            <a:r>
              <a:rPr lang="en-US" sz="2800" b="1" smtClean="0">
                <a:solidFill>
                  <a:srgbClr val="FF0000"/>
                </a:solidFill>
                <a:latin typeface="Verdana" pitchFamily="3" charset="0"/>
              </a:rPr>
              <a:t>16 blocks/set</a:t>
            </a:r>
            <a:endParaRPr lang="en-US" sz="2800" b="1" dirty="0">
              <a:solidFill>
                <a:srgbClr val="FF0000"/>
              </a:solidFill>
              <a:latin typeface="Verdana" pitchFamily="3" charset="0"/>
            </a:endParaRPr>
          </a:p>
        </p:txBody>
      </p:sp>
      <p:sp>
        <p:nvSpPr>
          <p:cNvPr id="281" name="Rectangle 56"/>
          <p:cNvSpPr>
            <a:spLocks noChangeArrowheads="1"/>
          </p:cNvSpPr>
          <p:nvPr/>
        </p:nvSpPr>
        <p:spPr bwMode="auto">
          <a:xfrm>
            <a:off x="5399449" y="5027275"/>
            <a:ext cx="3648435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b="1" dirty="0">
                <a:solidFill>
                  <a:srgbClr val="FF0000"/>
                </a:solidFill>
                <a:latin typeface="Verdana" pitchFamily="3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Verdana" pitchFamily="3" charset="0"/>
              </a:rPr>
              <a:t>16 comparators</a:t>
            </a:r>
          </a:p>
          <a:p>
            <a:pPr algn="l">
              <a:spcBef>
                <a:spcPct val="0"/>
              </a:spcBef>
            </a:pPr>
            <a:r>
              <a:rPr lang="en-US" sz="2800" b="1" dirty="0">
                <a:solidFill>
                  <a:srgbClr val="FF0000"/>
                </a:solidFill>
                <a:latin typeface="Verdana" pitchFamily="3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Verdana" pitchFamily="3" charset="0"/>
              </a:rPr>
              <a:t>		and etc.</a:t>
            </a:r>
            <a:endParaRPr lang="en-US" sz="2800" b="1" dirty="0">
              <a:solidFill>
                <a:srgbClr val="FF0000"/>
              </a:solidFill>
              <a:latin typeface="Verdana" pitchFamily="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74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2963" y="161888"/>
            <a:ext cx="10727632" cy="1325563"/>
          </a:xfrm>
        </p:spPr>
        <p:txBody>
          <a:bodyPr/>
          <a:lstStyle/>
          <a:p>
            <a:r>
              <a:rPr lang="en-US" dirty="0" smtClean="0"/>
              <a:t>Fully Associative Cache(64KB,1024 </a:t>
            </a:r>
            <a:r>
              <a:rPr lang="en-US" dirty="0" err="1" smtClean="0"/>
              <a:t>blks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9121775" y="6527800"/>
            <a:ext cx="27432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40771" name="Line 3"/>
          <p:cNvSpPr>
            <a:spLocks noChangeShapeType="1"/>
          </p:cNvSpPr>
          <p:nvPr/>
        </p:nvSpPr>
        <p:spPr bwMode="auto">
          <a:xfrm>
            <a:off x="10357992" y="489394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2" name="Line 4"/>
          <p:cNvSpPr>
            <a:spLocks noChangeShapeType="1"/>
          </p:cNvSpPr>
          <p:nvPr/>
        </p:nvSpPr>
        <p:spPr bwMode="auto">
          <a:xfrm>
            <a:off x="10357992" y="499002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3" name="Line 5"/>
          <p:cNvSpPr>
            <a:spLocks noChangeShapeType="1"/>
          </p:cNvSpPr>
          <p:nvPr/>
        </p:nvSpPr>
        <p:spPr bwMode="auto">
          <a:xfrm>
            <a:off x="10357992" y="5099360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4" name="Line 6"/>
          <p:cNvSpPr>
            <a:spLocks noChangeShapeType="1"/>
          </p:cNvSpPr>
          <p:nvPr/>
        </p:nvSpPr>
        <p:spPr bwMode="auto">
          <a:xfrm>
            <a:off x="10357992" y="557974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5" name="Line 7"/>
          <p:cNvSpPr>
            <a:spLocks noChangeShapeType="1"/>
          </p:cNvSpPr>
          <p:nvPr/>
        </p:nvSpPr>
        <p:spPr bwMode="auto">
          <a:xfrm>
            <a:off x="2161327" y="527494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6" name="Line 8"/>
          <p:cNvSpPr>
            <a:spLocks noChangeShapeType="1"/>
          </p:cNvSpPr>
          <p:nvPr/>
        </p:nvSpPr>
        <p:spPr bwMode="auto">
          <a:xfrm flipH="1">
            <a:off x="11287174" y="519874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77" name="Rectangle 9" descr="Large confetti"/>
          <p:cNvSpPr>
            <a:spLocks noChangeArrowheads="1"/>
          </p:cNvSpPr>
          <p:nvPr/>
        </p:nvSpPr>
        <p:spPr bwMode="auto">
          <a:xfrm>
            <a:off x="1125676" y="3528698"/>
            <a:ext cx="2944632" cy="277012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80" name="Line 12"/>
          <p:cNvSpPr>
            <a:spLocks noChangeShapeType="1"/>
          </p:cNvSpPr>
          <p:nvPr/>
        </p:nvSpPr>
        <p:spPr bwMode="auto">
          <a:xfrm>
            <a:off x="1115997" y="3522348"/>
            <a:ext cx="2949471" cy="33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81" name="Line 13"/>
          <p:cNvSpPr>
            <a:spLocks noChangeShapeType="1"/>
          </p:cNvSpPr>
          <p:nvPr/>
        </p:nvSpPr>
        <p:spPr bwMode="auto">
          <a:xfrm flipV="1">
            <a:off x="1115997" y="3816822"/>
            <a:ext cx="2937660" cy="103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83" name="Line 15"/>
          <p:cNvSpPr>
            <a:spLocks noChangeShapeType="1"/>
          </p:cNvSpPr>
          <p:nvPr/>
        </p:nvSpPr>
        <p:spPr bwMode="auto">
          <a:xfrm flipH="1">
            <a:off x="1565126" y="3353993"/>
            <a:ext cx="1" cy="4731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84" name="Rectangle 16"/>
          <p:cNvSpPr>
            <a:spLocks noChangeArrowheads="1"/>
          </p:cNvSpPr>
          <p:nvPr/>
        </p:nvSpPr>
        <p:spPr bwMode="auto">
          <a:xfrm>
            <a:off x="1324095" y="3020327"/>
            <a:ext cx="10592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 Tag</a:t>
            </a:r>
          </a:p>
        </p:txBody>
      </p:sp>
      <p:sp>
        <p:nvSpPr>
          <p:cNvPr id="1440785" name="Rectangle 17"/>
          <p:cNvSpPr>
            <a:spLocks noChangeArrowheads="1"/>
          </p:cNvSpPr>
          <p:nvPr/>
        </p:nvSpPr>
        <p:spPr bwMode="auto">
          <a:xfrm>
            <a:off x="2694485" y="3020327"/>
            <a:ext cx="114935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 smtClean="0">
                <a:latin typeface="Verdana" pitchFamily="3" charset="0"/>
              </a:rPr>
              <a:t>Block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40786" name="Rectangle 18"/>
          <p:cNvSpPr>
            <a:spLocks noChangeArrowheads="1"/>
          </p:cNvSpPr>
          <p:nvPr/>
        </p:nvSpPr>
        <p:spPr bwMode="auto">
          <a:xfrm>
            <a:off x="859504" y="3020327"/>
            <a:ext cx="6844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  V</a:t>
            </a:r>
          </a:p>
        </p:txBody>
      </p:sp>
      <p:sp>
        <p:nvSpPr>
          <p:cNvPr id="1440787" name="Rectangle 19"/>
          <p:cNvSpPr>
            <a:spLocks noChangeArrowheads="1"/>
          </p:cNvSpPr>
          <p:nvPr/>
        </p:nvSpPr>
        <p:spPr bwMode="auto">
          <a:xfrm>
            <a:off x="186815" y="1388748"/>
            <a:ext cx="6465558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377956" y="5509899"/>
            <a:ext cx="430711" cy="327025"/>
            <a:chOff x="1535" y="3412"/>
            <a:chExt cx="298" cy="206"/>
          </a:xfrm>
        </p:grpSpPr>
        <p:sp>
          <p:nvSpPr>
            <p:cNvPr id="1440789" name="Line 21"/>
            <p:cNvSpPr>
              <a:spLocks noChangeShapeType="1"/>
            </p:cNvSpPr>
            <p:nvPr/>
          </p:nvSpPr>
          <p:spPr bwMode="auto">
            <a:xfrm>
              <a:off x="1535" y="3413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0" name="Line 22"/>
            <p:cNvSpPr>
              <a:spLocks noChangeShapeType="1"/>
            </p:cNvSpPr>
            <p:nvPr/>
          </p:nvSpPr>
          <p:spPr bwMode="auto">
            <a:xfrm>
              <a:off x="1535" y="3615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1" name="Line 23"/>
            <p:cNvSpPr>
              <a:spLocks noChangeShapeType="1"/>
            </p:cNvSpPr>
            <p:nvPr/>
          </p:nvSpPr>
          <p:spPr bwMode="auto">
            <a:xfrm>
              <a:off x="1537" y="341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2" name="Arc 24"/>
            <p:cNvSpPr>
              <a:spLocks/>
            </p:cNvSpPr>
            <p:nvPr/>
          </p:nvSpPr>
          <p:spPr bwMode="auto">
            <a:xfrm>
              <a:off x="1738" y="3413"/>
              <a:ext cx="94" cy="1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395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793" name="Arc 25"/>
            <p:cNvSpPr>
              <a:spLocks/>
            </p:cNvSpPr>
            <p:nvPr/>
          </p:nvSpPr>
          <p:spPr bwMode="auto">
            <a:xfrm>
              <a:off x="1739" y="3511"/>
              <a:ext cx="94" cy="107"/>
            </a:xfrm>
            <a:custGeom>
              <a:avLst/>
              <a:gdLst>
                <a:gd name="G0" fmla="+- 0 0 0"/>
                <a:gd name="G1" fmla="+- 205 0 0"/>
                <a:gd name="G2" fmla="+- 21600 0 0"/>
                <a:gd name="T0" fmla="*/ 21599 w 21600"/>
                <a:gd name="T1" fmla="*/ 0 h 21805"/>
                <a:gd name="T2" fmla="*/ 0 w 21600"/>
                <a:gd name="T3" fmla="*/ 21805 h 21805"/>
                <a:gd name="T4" fmla="*/ 0 w 21600"/>
                <a:gd name="T5" fmla="*/ 205 h 2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05" fill="none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</a:path>
                <a:path w="21600" h="21805" stroke="0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  <a:lnTo>
                    <a:pt x="0" y="20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440794" name="Oval 26"/>
          <p:cNvSpPr>
            <a:spLocks noChangeArrowheads="1"/>
          </p:cNvSpPr>
          <p:nvPr/>
        </p:nvSpPr>
        <p:spPr bwMode="auto">
          <a:xfrm>
            <a:off x="1757230" y="4830448"/>
            <a:ext cx="774318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95" name="Rectangle 27"/>
          <p:cNvSpPr>
            <a:spLocks noChangeArrowheads="1"/>
          </p:cNvSpPr>
          <p:nvPr/>
        </p:nvSpPr>
        <p:spPr bwMode="auto">
          <a:xfrm>
            <a:off x="1808044" y="4809811"/>
            <a:ext cx="60593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=</a:t>
            </a:r>
          </a:p>
        </p:txBody>
      </p:sp>
      <p:sp>
        <p:nvSpPr>
          <p:cNvPr id="1440796" name="Rectangle 28"/>
          <p:cNvSpPr>
            <a:spLocks noChangeArrowheads="1"/>
          </p:cNvSpPr>
          <p:nvPr/>
        </p:nvSpPr>
        <p:spPr bwMode="auto">
          <a:xfrm>
            <a:off x="5609159" y="1334910"/>
            <a:ext cx="1546521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smtClean="0"/>
              <a:t>Offset</a:t>
            </a:r>
            <a:endParaRPr lang="en-US" sz="2800" dirty="0"/>
          </a:p>
        </p:txBody>
      </p:sp>
      <p:sp>
        <p:nvSpPr>
          <p:cNvPr id="1440797" name="Line 29"/>
          <p:cNvSpPr>
            <a:spLocks noChangeShapeType="1"/>
          </p:cNvSpPr>
          <p:nvPr/>
        </p:nvSpPr>
        <p:spPr bwMode="auto">
          <a:xfrm>
            <a:off x="5577825" y="13728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799" name="Rectangle 31"/>
          <p:cNvSpPr>
            <a:spLocks noChangeArrowheads="1"/>
          </p:cNvSpPr>
          <p:nvPr/>
        </p:nvSpPr>
        <p:spPr bwMode="auto">
          <a:xfrm>
            <a:off x="1841731" y="1356278"/>
            <a:ext cx="83593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/>
              <a:t>  Tag</a:t>
            </a:r>
          </a:p>
        </p:txBody>
      </p:sp>
      <p:sp>
        <p:nvSpPr>
          <p:cNvPr id="1440801" name="Line 33"/>
          <p:cNvSpPr>
            <a:spLocks noChangeShapeType="1"/>
          </p:cNvSpPr>
          <p:nvPr/>
        </p:nvSpPr>
        <p:spPr bwMode="auto">
          <a:xfrm>
            <a:off x="1348293" y="3674748"/>
            <a:ext cx="3750" cy="8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2" name="Line 34"/>
          <p:cNvSpPr>
            <a:spLocks noChangeShapeType="1"/>
          </p:cNvSpPr>
          <p:nvPr/>
        </p:nvSpPr>
        <p:spPr bwMode="auto">
          <a:xfrm>
            <a:off x="2161327" y="3674748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3" name="Line 35"/>
          <p:cNvSpPr>
            <a:spLocks noChangeShapeType="1"/>
          </p:cNvSpPr>
          <p:nvPr/>
        </p:nvSpPr>
        <p:spPr bwMode="auto">
          <a:xfrm>
            <a:off x="3316904" y="5721036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4" name="Line 36"/>
          <p:cNvSpPr>
            <a:spLocks noChangeShapeType="1"/>
          </p:cNvSpPr>
          <p:nvPr/>
        </p:nvSpPr>
        <p:spPr bwMode="auto">
          <a:xfrm flipH="1">
            <a:off x="1348293" y="5732148"/>
            <a:ext cx="10453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07" name="Line 39"/>
          <p:cNvSpPr>
            <a:spLocks noChangeShapeType="1"/>
          </p:cNvSpPr>
          <p:nvPr/>
        </p:nvSpPr>
        <p:spPr bwMode="auto">
          <a:xfrm>
            <a:off x="1115997" y="1922148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0" name="Line 42"/>
          <p:cNvSpPr>
            <a:spLocks noChangeShapeType="1"/>
          </p:cNvSpPr>
          <p:nvPr/>
        </p:nvSpPr>
        <p:spPr bwMode="auto">
          <a:xfrm flipH="1">
            <a:off x="186815" y="2074548"/>
            <a:ext cx="92918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1" name="Line 43"/>
          <p:cNvSpPr>
            <a:spLocks noChangeShapeType="1"/>
          </p:cNvSpPr>
          <p:nvPr/>
        </p:nvSpPr>
        <p:spPr bwMode="auto">
          <a:xfrm>
            <a:off x="186815" y="2074548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2" name="Line 44"/>
          <p:cNvSpPr>
            <a:spLocks noChangeShapeType="1"/>
          </p:cNvSpPr>
          <p:nvPr/>
        </p:nvSpPr>
        <p:spPr bwMode="auto">
          <a:xfrm flipH="1">
            <a:off x="186815" y="5046348"/>
            <a:ext cx="10453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3" name="Line 45"/>
          <p:cNvSpPr>
            <a:spLocks noChangeShapeType="1"/>
          </p:cNvSpPr>
          <p:nvPr/>
        </p:nvSpPr>
        <p:spPr bwMode="auto">
          <a:xfrm flipH="1">
            <a:off x="1115997" y="504634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4" name="Oval 46"/>
          <p:cNvSpPr>
            <a:spLocks noChangeArrowheads="1"/>
          </p:cNvSpPr>
          <p:nvPr/>
        </p:nvSpPr>
        <p:spPr bwMode="auto">
          <a:xfrm>
            <a:off x="1302318" y="3641411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5" name="Oval 47"/>
          <p:cNvSpPr>
            <a:spLocks noChangeArrowheads="1"/>
          </p:cNvSpPr>
          <p:nvPr/>
        </p:nvSpPr>
        <p:spPr bwMode="auto">
          <a:xfrm>
            <a:off x="2117772" y="3641411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6" name="Oval 48"/>
          <p:cNvSpPr>
            <a:spLocks noChangeArrowheads="1"/>
          </p:cNvSpPr>
          <p:nvPr/>
        </p:nvSpPr>
        <p:spPr bwMode="auto">
          <a:xfrm>
            <a:off x="3246951" y="3641411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7" name="Line 49"/>
          <p:cNvSpPr>
            <a:spLocks noChangeShapeType="1"/>
          </p:cNvSpPr>
          <p:nvPr/>
        </p:nvSpPr>
        <p:spPr bwMode="auto">
          <a:xfrm>
            <a:off x="1348293" y="5122548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8" name="Line 50"/>
          <p:cNvSpPr>
            <a:spLocks noChangeShapeType="1"/>
          </p:cNvSpPr>
          <p:nvPr/>
        </p:nvSpPr>
        <p:spPr bwMode="auto">
          <a:xfrm flipH="1">
            <a:off x="6691088" y="1614423"/>
            <a:ext cx="4420474" cy="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19" name="Line 51"/>
          <p:cNvSpPr>
            <a:spLocks noChangeShapeType="1"/>
          </p:cNvSpPr>
          <p:nvPr/>
        </p:nvSpPr>
        <p:spPr bwMode="auto">
          <a:xfrm flipH="1">
            <a:off x="302963" y="1998348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21" name="Line 53"/>
          <p:cNvSpPr>
            <a:spLocks noChangeShapeType="1"/>
          </p:cNvSpPr>
          <p:nvPr/>
        </p:nvSpPr>
        <p:spPr bwMode="auto">
          <a:xfrm flipH="1">
            <a:off x="7155680" y="1541148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22" name="Rectangle 54"/>
          <p:cNvSpPr>
            <a:spLocks noChangeArrowheads="1"/>
          </p:cNvSpPr>
          <p:nvPr/>
        </p:nvSpPr>
        <p:spPr bwMode="auto">
          <a:xfrm>
            <a:off x="162618" y="2104711"/>
            <a:ext cx="120225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</a:t>
            </a:r>
            <a:r>
              <a:rPr lang="en-US" sz="2800" dirty="0" smtClean="0">
                <a:latin typeface="Verdana" pitchFamily="3" charset="0"/>
              </a:rPr>
              <a:t>t=26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40824" name="Rectangle 56"/>
          <p:cNvSpPr>
            <a:spLocks noChangeArrowheads="1"/>
          </p:cNvSpPr>
          <p:nvPr/>
        </p:nvSpPr>
        <p:spPr bwMode="auto">
          <a:xfrm>
            <a:off x="7015336" y="1647511"/>
            <a:ext cx="105798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</a:t>
            </a:r>
            <a:r>
              <a:rPr lang="en-US" sz="2800" dirty="0" smtClean="0">
                <a:latin typeface="Verdana" pitchFamily="3" charset="0"/>
              </a:rPr>
              <a:t>b=6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40825" name="Rectangle 57"/>
          <p:cNvSpPr>
            <a:spLocks noChangeArrowheads="1"/>
          </p:cNvSpPr>
          <p:nvPr/>
        </p:nvSpPr>
        <p:spPr bwMode="auto">
          <a:xfrm>
            <a:off x="11450602" y="6143311"/>
            <a:ext cx="8271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HIT</a:t>
            </a:r>
          </a:p>
        </p:txBody>
      </p:sp>
      <p:sp>
        <p:nvSpPr>
          <p:cNvPr id="1440826" name="Line 58"/>
          <p:cNvSpPr>
            <a:spLocks noChangeShapeType="1"/>
          </p:cNvSpPr>
          <p:nvPr/>
        </p:nvSpPr>
        <p:spPr bwMode="auto">
          <a:xfrm flipH="1" flipV="1">
            <a:off x="174469" y="4705343"/>
            <a:ext cx="4121532" cy="140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27" name="Line 59"/>
          <p:cNvSpPr>
            <a:spLocks noChangeShapeType="1"/>
          </p:cNvSpPr>
          <p:nvPr/>
        </p:nvSpPr>
        <p:spPr bwMode="auto">
          <a:xfrm>
            <a:off x="4264252" y="4705342"/>
            <a:ext cx="8579" cy="3940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44" name="Line 76"/>
          <p:cNvSpPr>
            <a:spLocks noChangeShapeType="1"/>
          </p:cNvSpPr>
          <p:nvPr/>
        </p:nvSpPr>
        <p:spPr bwMode="auto">
          <a:xfrm>
            <a:off x="3293862" y="3674748"/>
            <a:ext cx="22530" cy="82086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45" name="Line 77"/>
          <p:cNvSpPr>
            <a:spLocks noChangeShapeType="1"/>
          </p:cNvSpPr>
          <p:nvPr/>
        </p:nvSpPr>
        <p:spPr bwMode="auto">
          <a:xfrm flipH="1">
            <a:off x="6559288" y="4653674"/>
            <a:ext cx="925" cy="869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46" name="Line 78"/>
          <p:cNvSpPr>
            <a:spLocks noChangeShapeType="1"/>
          </p:cNvSpPr>
          <p:nvPr/>
        </p:nvSpPr>
        <p:spPr bwMode="auto">
          <a:xfrm flipH="1">
            <a:off x="3226919" y="6032185"/>
            <a:ext cx="7703326" cy="47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47" name="AutoShape 79"/>
          <p:cNvSpPr>
            <a:spLocks noChangeArrowheads="1"/>
          </p:cNvSpPr>
          <p:nvPr/>
        </p:nvSpPr>
        <p:spPr bwMode="auto">
          <a:xfrm rot="5400000" flipV="1">
            <a:off x="10554154" y="4988231"/>
            <a:ext cx="1117600" cy="421036"/>
          </a:xfrm>
          <a:custGeom>
            <a:avLst/>
            <a:gdLst>
              <a:gd name="G0" fmla="+- 5399 0 0"/>
              <a:gd name="G1" fmla="+- 21600 0 5399"/>
              <a:gd name="G2" fmla="*/ 5399 1 2"/>
              <a:gd name="G3" fmla="+- 21600 0 G2"/>
              <a:gd name="G4" fmla="+/ 5399 21600 2"/>
              <a:gd name="G5" fmla="+/ G1 0 2"/>
              <a:gd name="G6" fmla="*/ 21600 21600 5399"/>
              <a:gd name="G7" fmla="*/ G6 1 2"/>
              <a:gd name="G8" fmla="+- 21600 0 G7"/>
              <a:gd name="G9" fmla="*/ 21600 1 2"/>
              <a:gd name="G10" fmla="+- 5399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anchor="ctr"/>
          <a:lstStyle/>
          <a:p>
            <a:r>
              <a:rPr lang="en-US" sz="2800" smtClean="0"/>
              <a:t>64x1</a:t>
            </a:r>
            <a:endParaRPr lang="en-US" sz="2800"/>
          </a:p>
        </p:txBody>
      </p:sp>
      <p:sp>
        <p:nvSpPr>
          <p:cNvPr id="1440848" name="Line 80"/>
          <p:cNvSpPr>
            <a:spLocks noChangeShapeType="1"/>
          </p:cNvSpPr>
          <p:nvPr/>
        </p:nvSpPr>
        <p:spPr bwMode="auto">
          <a:xfrm>
            <a:off x="11111562" y="1637602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49" name="Rectangle 81"/>
          <p:cNvSpPr>
            <a:spLocks noChangeArrowheads="1"/>
          </p:cNvSpPr>
          <p:nvPr/>
        </p:nvSpPr>
        <p:spPr bwMode="auto">
          <a:xfrm rot="16200000">
            <a:off x="9655617" y="2635834"/>
            <a:ext cx="4198682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 smtClean="0">
                <a:latin typeface="Verdana" pitchFamily="3" charset="0"/>
              </a:rPr>
              <a:t>Data Byte</a:t>
            </a:r>
          </a:p>
          <a:p>
            <a:pPr algn="l">
              <a:spcBef>
                <a:spcPct val="0"/>
              </a:spcBef>
            </a:pPr>
            <a:r>
              <a:rPr lang="en-US" sz="2800" dirty="0" smtClean="0">
                <a:latin typeface="Verdana" pitchFamily="3" charset="0"/>
              </a:rPr>
              <a:t>(Word?16x1 Mux)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40850" name="Line 82"/>
          <p:cNvSpPr>
            <a:spLocks noChangeShapeType="1"/>
          </p:cNvSpPr>
          <p:nvPr/>
        </p:nvSpPr>
        <p:spPr bwMode="auto">
          <a:xfrm flipH="1">
            <a:off x="1348005" y="4774077"/>
            <a:ext cx="4325" cy="2225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51" name="Line 83"/>
          <p:cNvSpPr>
            <a:spLocks noChangeShapeType="1"/>
          </p:cNvSpPr>
          <p:nvPr/>
        </p:nvSpPr>
        <p:spPr bwMode="auto">
          <a:xfrm>
            <a:off x="2161327" y="4774076"/>
            <a:ext cx="0" cy="436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52" name="Line 84"/>
          <p:cNvSpPr>
            <a:spLocks noChangeShapeType="1"/>
          </p:cNvSpPr>
          <p:nvPr/>
        </p:nvSpPr>
        <p:spPr bwMode="auto">
          <a:xfrm>
            <a:off x="4542989" y="4639949"/>
            <a:ext cx="7746" cy="4063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3084609" y="5527361"/>
            <a:ext cx="425875" cy="215900"/>
            <a:chOff x="1953" y="3423"/>
            <a:chExt cx="176" cy="136"/>
          </a:xfrm>
        </p:grpSpPr>
        <p:sp>
          <p:nvSpPr>
            <p:cNvPr id="1440855" name="Line 87"/>
            <p:cNvSpPr>
              <a:spLocks noChangeShapeType="1"/>
            </p:cNvSpPr>
            <p:nvPr/>
          </p:nvSpPr>
          <p:spPr bwMode="auto">
            <a:xfrm flipH="1">
              <a:off x="2037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56" name="Line 88"/>
            <p:cNvSpPr>
              <a:spLocks noChangeShapeType="1"/>
            </p:cNvSpPr>
            <p:nvPr/>
          </p:nvSpPr>
          <p:spPr bwMode="auto">
            <a:xfrm>
              <a:off x="1953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57" name="Line 89"/>
            <p:cNvSpPr>
              <a:spLocks noChangeShapeType="1"/>
            </p:cNvSpPr>
            <p:nvPr/>
          </p:nvSpPr>
          <p:spPr bwMode="auto">
            <a:xfrm flipH="1">
              <a:off x="1958" y="342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440858" name="Line 90"/>
          <p:cNvSpPr>
            <a:spLocks noChangeShapeType="1"/>
          </p:cNvSpPr>
          <p:nvPr/>
        </p:nvSpPr>
        <p:spPr bwMode="auto">
          <a:xfrm flipH="1">
            <a:off x="2161327" y="5579748"/>
            <a:ext cx="23229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59" name="Line 91"/>
          <p:cNvSpPr>
            <a:spLocks noChangeShapeType="1"/>
          </p:cNvSpPr>
          <p:nvPr/>
        </p:nvSpPr>
        <p:spPr bwMode="auto">
          <a:xfrm flipH="1">
            <a:off x="2812217" y="5655948"/>
            <a:ext cx="3944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60" name="Line 92"/>
          <p:cNvSpPr>
            <a:spLocks noChangeShapeType="1"/>
          </p:cNvSpPr>
          <p:nvPr/>
        </p:nvSpPr>
        <p:spPr bwMode="auto">
          <a:xfrm>
            <a:off x="5325350" y="5296759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67" name="Oval 99"/>
          <p:cNvSpPr>
            <a:spLocks noChangeArrowheads="1"/>
          </p:cNvSpPr>
          <p:nvPr/>
        </p:nvSpPr>
        <p:spPr bwMode="auto">
          <a:xfrm>
            <a:off x="4936527" y="4830448"/>
            <a:ext cx="774318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68" name="Rectangle 100"/>
          <p:cNvSpPr>
            <a:spLocks noChangeArrowheads="1"/>
          </p:cNvSpPr>
          <p:nvPr/>
        </p:nvSpPr>
        <p:spPr bwMode="auto">
          <a:xfrm>
            <a:off x="4944624" y="4822517"/>
            <a:ext cx="60593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 =</a:t>
            </a:r>
          </a:p>
        </p:txBody>
      </p:sp>
      <p:sp>
        <p:nvSpPr>
          <p:cNvPr id="1440869" name="Line 101"/>
          <p:cNvSpPr>
            <a:spLocks noChangeShapeType="1"/>
          </p:cNvSpPr>
          <p:nvPr/>
        </p:nvSpPr>
        <p:spPr bwMode="auto">
          <a:xfrm>
            <a:off x="6560435" y="573214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70" name="Line 102"/>
          <p:cNvSpPr>
            <a:spLocks noChangeShapeType="1"/>
          </p:cNvSpPr>
          <p:nvPr/>
        </p:nvSpPr>
        <p:spPr bwMode="auto">
          <a:xfrm flipH="1">
            <a:off x="4525568" y="5732148"/>
            <a:ext cx="10453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71" name="Line 103"/>
          <p:cNvSpPr>
            <a:spLocks noChangeShapeType="1"/>
          </p:cNvSpPr>
          <p:nvPr/>
        </p:nvSpPr>
        <p:spPr bwMode="auto">
          <a:xfrm flipH="1">
            <a:off x="4252442" y="5086104"/>
            <a:ext cx="665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72" name="Line 104"/>
          <p:cNvSpPr>
            <a:spLocks noChangeShapeType="1"/>
          </p:cNvSpPr>
          <p:nvPr/>
        </p:nvSpPr>
        <p:spPr bwMode="auto">
          <a:xfrm>
            <a:off x="4552075" y="5111436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6328140" y="5527361"/>
            <a:ext cx="425875" cy="215900"/>
            <a:chOff x="3633" y="3423"/>
            <a:chExt cx="176" cy="136"/>
          </a:xfrm>
        </p:grpSpPr>
        <p:sp>
          <p:nvSpPr>
            <p:cNvPr id="1440874" name="Line 106"/>
            <p:cNvSpPr>
              <a:spLocks noChangeShapeType="1"/>
            </p:cNvSpPr>
            <p:nvPr/>
          </p:nvSpPr>
          <p:spPr bwMode="auto">
            <a:xfrm flipH="1">
              <a:off x="3717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75" name="Line 107"/>
            <p:cNvSpPr>
              <a:spLocks noChangeShapeType="1"/>
            </p:cNvSpPr>
            <p:nvPr/>
          </p:nvSpPr>
          <p:spPr bwMode="auto">
            <a:xfrm>
              <a:off x="3633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76" name="Line 108"/>
            <p:cNvSpPr>
              <a:spLocks noChangeShapeType="1"/>
            </p:cNvSpPr>
            <p:nvPr/>
          </p:nvSpPr>
          <p:spPr bwMode="auto">
            <a:xfrm flipH="1">
              <a:off x="3638" y="342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440877" name="Line 109"/>
          <p:cNvSpPr>
            <a:spLocks noChangeShapeType="1"/>
          </p:cNvSpPr>
          <p:nvPr/>
        </p:nvSpPr>
        <p:spPr bwMode="auto">
          <a:xfrm flipH="1">
            <a:off x="5325350" y="5579748"/>
            <a:ext cx="23229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78" name="Line 110"/>
          <p:cNvSpPr>
            <a:spLocks noChangeShapeType="1"/>
          </p:cNvSpPr>
          <p:nvPr/>
        </p:nvSpPr>
        <p:spPr bwMode="auto">
          <a:xfrm flipH="1">
            <a:off x="6015992" y="5655948"/>
            <a:ext cx="46459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79" name="Line 111"/>
          <p:cNvSpPr>
            <a:spLocks noChangeShapeType="1"/>
          </p:cNvSpPr>
          <p:nvPr/>
        </p:nvSpPr>
        <p:spPr bwMode="auto">
          <a:xfrm flipV="1">
            <a:off x="10357992" y="4817748"/>
            <a:ext cx="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80" name="Line 112"/>
          <p:cNvSpPr>
            <a:spLocks noChangeShapeType="1"/>
          </p:cNvSpPr>
          <p:nvPr/>
        </p:nvSpPr>
        <p:spPr bwMode="auto">
          <a:xfrm>
            <a:off x="2968117" y="5655947"/>
            <a:ext cx="14379" cy="8206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9805176" y="6121086"/>
            <a:ext cx="1156638" cy="476250"/>
            <a:chOff x="4117" y="3797"/>
            <a:chExt cx="478" cy="300"/>
          </a:xfrm>
        </p:grpSpPr>
        <p:sp>
          <p:nvSpPr>
            <p:cNvPr id="1440882" name="Arc 114"/>
            <p:cNvSpPr>
              <a:spLocks/>
            </p:cNvSpPr>
            <p:nvPr/>
          </p:nvSpPr>
          <p:spPr bwMode="auto">
            <a:xfrm>
              <a:off x="4117" y="3797"/>
              <a:ext cx="7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83" name="Arc 115"/>
            <p:cNvSpPr>
              <a:spLocks/>
            </p:cNvSpPr>
            <p:nvPr/>
          </p:nvSpPr>
          <p:spPr bwMode="auto">
            <a:xfrm>
              <a:off x="4117" y="3797"/>
              <a:ext cx="478" cy="15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84" name="Arc 116"/>
            <p:cNvSpPr>
              <a:spLocks/>
            </p:cNvSpPr>
            <p:nvPr/>
          </p:nvSpPr>
          <p:spPr bwMode="auto">
            <a:xfrm>
              <a:off x="4141" y="3940"/>
              <a:ext cx="453" cy="15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0885" name="Arc 117"/>
            <p:cNvSpPr>
              <a:spLocks/>
            </p:cNvSpPr>
            <p:nvPr/>
          </p:nvSpPr>
          <p:spPr bwMode="auto">
            <a:xfrm>
              <a:off x="4117" y="3940"/>
              <a:ext cx="70" cy="15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440886" name="Line 118"/>
          <p:cNvSpPr>
            <a:spLocks noChangeShapeType="1"/>
          </p:cNvSpPr>
          <p:nvPr/>
        </p:nvSpPr>
        <p:spPr bwMode="auto">
          <a:xfrm flipH="1">
            <a:off x="10930355" y="6341748"/>
            <a:ext cx="58073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87" name="Line 119"/>
          <p:cNvSpPr>
            <a:spLocks noChangeShapeType="1"/>
          </p:cNvSpPr>
          <p:nvPr/>
        </p:nvSpPr>
        <p:spPr bwMode="auto">
          <a:xfrm>
            <a:off x="6132140" y="5655948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88" name="Line 120"/>
          <p:cNvSpPr>
            <a:spLocks noChangeShapeType="1"/>
          </p:cNvSpPr>
          <p:nvPr/>
        </p:nvSpPr>
        <p:spPr bwMode="auto">
          <a:xfrm>
            <a:off x="6132140" y="6113148"/>
            <a:ext cx="0" cy="280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89" name="Line 121"/>
          <p:cNvSpPr>
            <a:spLocks noChangeShapeType="1"/>
          </p:cNvSpPr>
          <p:nvPr/>
        </p:nvSpPr>
        <p:spPr bwMode="auto">
          <a:xfrm flipH="1" flipV="1">
            <a:off x="6132140" y="6385993"/>
            <a:ext cx="3842418" cy="81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90" name="Line 122"/>
          <p:cNvSpPr>
            <a:spLocks noChangeShapeType="1"/>
          </p:cNvSpPr>
          <p:nvPr/>
        </p:nvSpPr>
        <p:spPr bwMode="auto">
          <a:xfrm flipH="1" flipV="1">
            <a:off x="2968117" y="6465848"/>
            <a:ext cx="6981130" cy="107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91" name="Line 123"/>
          <p:cNvSpPr>
            <a:spLocks noChangeShapeType="1"/>
          </p:cNvSpPr>
          <p:nvPr/>
        </p:nvSpPr>
        <p:spPr bwMode="auto">
          <a:xfrm flipH="1">
            <a:off x="2025821" y="4247836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92" name="Rectangle 124"/>
          <p:cNvSpPr>
            <a:spLocks noChangeArrowheads="1"/>
          </p:cNvSpPr>
          <p:nvPr/>
        </p:nvSpPr>
        <p:spPr bwMode="auto">
          <a:xfrm>
            <a:off x="2091609" y="4101165"/>
            <a:ext cx="767839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</a:t>
            </a:r>
            <a:r>
              <a:rPr lang="en-US" sz="2800" dirty="0" smtClean="0">
                <a:latin typeface="Verdana" pitchFamily="3" charset="0"/>
              </a:rPr>
              <a:t>26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40893" name="Line 125"/>
          <p:cNvSpPr>
            <a:spLocks noChangeShapeType="1"/>
          </p:cNvSpPr>
          <p:nvPr/>
        </p:nvSpPr>
        <p:spPr bwMode="auto">
          <a:xfrm>
            <a:off x="4080472" y="3522348"/>
            <a:ext cx="260848" cy="336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40894" name="Line 126"/>
          <p:cNvSpPr>
            <a:spLocks noChangeShapeType="1"/>
          </p:cNvSpPr>
          <p:nvPr/>
        </p:nvSpPr>
        <p:spPr bwMode="auto">
          <a:xfrm>
            <a:off x="4080471" y="3827148"/>
            <a:ext cx="26624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pic>
        <p:nvPicPr>
          <p:cNvPr id="3074" name="Ink 2"/>
          <p:cNvPicPr>
            <a:picLocks noRot="1" noChangeAspect="1" noEditPoints="1" noChangeArrowheads="1" noChangeShapeType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7870" y="3614410"/>
            <a:ext cx="43555" cy="84164"/>
          </a:xfrm>
          <a:prstGeom prst="rect">
            <a:avLst/>
          </a:prstGeom>
        </p:spPr>
      </p:pic>
      <p:pic>
        <p:nvPicPr>
          <p:cNvPr id="3080" name="Ink 8"/>
          <p:cNvPicPr>
            <a:picLocks noRot="1" noChangeAspect="1" noEditPoints="1" noChangeArrowheads="1" noChangeShapeType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1531" y="3638916"/>
            <a:ext cx="519747" cy="27214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8714309" y="789351"/>
            <a:ext cx="346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i="1" smtClean="0"/>
              <a:t>Assume 32 bit address</a:t>
            </a:r>
            <a:endParaRPr kumimoji="1" lang="ko-KR" altLang="en-US" sz="2800" i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650786" y="821887"/>
            <a:ext cx="633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/>
              <a:t>Block Size = 64 Bytes, Number of Sets = 1</a:t>
            </a:r>
            <a:endParaRPr kumimoji="1" lang="ko-KR" altLang="en-US" sz="2800" dirty="0"/>
          </a:p>
        </p:txBody>
      </p:sp>
      <p:sp>
        <p:nvSpPr>
          <p:cNvPr id="133" name="타원 132"/>
          <p:cNvSpPr/>
          <p:nvPr/>
        </p:nvSpPr>
        <p:spPr>
          <a:xfrm>
            <a:off x="10588434" y="5141851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10581810" y="5289548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10588438" y="5437255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6" name="Line 123"/>
          <p:cNvSpPr>
            <a:spLocks noChangeShapeType="1"/>
          </p:cNvSpPr>
          <p:nvPr/>
        </p:nvSpPr>
        <p:spPr bwMode="auto">
          <a:xfrm flipH="1">
            <a:off x="3185385" y="4254464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37" name="Rectangle 124"/>
          <p:cNvSpPr>
            <a:spLocks noChangeArrowheads="1"/>
          </p:cNvSpPr>
          <p:nvPr/>
        </p:nvSpPr>
        <p:spPr bwMode="auto">
          <a:xfrm>
            <a:off x="3224668" y="4068037"/>
            <a:ext cx="99546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</a:t>
            </a:r>
            <a:r>
              <a:rPr lang="en-US" sz="2800" dirty="0" smtClean="0">
                <a:latin typeface="Verdana" pitchFamily="3" charset="0"/>
              </a:rPr>
              <a:t>512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140" name="Line 123"/>
          <p:cNvSpPr>
            <a:spLocks noChangeShapeType="1"/>
          </p:cNvSpPr>
          <p:nvPr/>
        </p:nvSpPr>
        <p:spPr bwMode="auto">
          <a:xfrm flipH="1">
            <a:off x="10244266" y="5745537"/>
            <a:ext cx="232295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6" name="Rectangle 9" descr="Large confetti"/>
          <p:cNvSpPr>
            <a:spLocks noChangeArrowheads="1"/>
          </p:cNvSpPr>
          <p:nvPr/>
        </p:nvSpPr>
        <p:spPr bwMode="auto">
          <a:xfrm>
            <a:off x="4286322" y="3535326"/>
            <a:ext cx="2944632" cy="277012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9" name="Line 12"/>
          <p:cNvSpPr>
            <a:spLocks noChangeShapeType="1"/>
          </p:cNvSpPr>
          <p:nvPr/>
        </p:nvSpPr>
        <p:spPr bwMode="auto">
          <a:xfrm>
            <a:off x="4276643" y="3528976"/>
            <a:ext cx="2949471" cy="33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0" name="Line 13"/>
          <p:cNvSpPr>
            <a:spLocks noChangeShapeType="1"/>
          </p:cNvSpPr>
          <p:nvPr/>
        </p:nvSpPr>
        <p:spPr bwMode="auto">
          <a:xfrm flipV="1">
            <a:off x="4276643" y="3823450"/>
            <a:ext cx="2937660" cy="103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3" name="Rectangle 16"/>
          <p:cNvSpPr>
            <a:spLocks noChangeArrowheads="1"/>
          </p:cNvSpPr>
          <p:nvPr/>
        </p:nvSpPr>
        <p:spPr bwMode="auto">
          <a:xfrm>
            <a:off x="4484741" y="3026955"/>
            <a:ext cx="10592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 Tag</a:t>
            </a:r>
          </a:p>
        </p:txBody>
      </p:sp>
      <p:sp>
        <p:nvSpPr>
          <p:cNvPr id="204" name="Rectangle 17"/>
          <p:cNvSpPr>
            <a:spLocks noChangeArrowheads="1"/>
          </p:cNvSpPr>
          <p:nvPr/>
        </p:nvSpPr>
        <p:spPr bwMode="auto">
          <a:xfrm>
            <a:off x="5855131" y="3026955"/>
            <a:ext cx="114935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smtClean="0">
                <a:latin typeface="Verdana" pitchFamily="3" charset="0"/>
              </a:rPr>
              <a:t>Block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205" name="Oval 46"/>
          <p:cNvSpPr>
            <a:spLocks noChangeArrowheads="1"/>
          </p:cNvSpPr>
          <p:nvPr/>
        </p:nvSpPr>
        <p:spPr bwMode="auto">
          <a:xfrm>
            <a:off x="4462964" y="364803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6" name="Oval 47"/>
          <p:cNvSpPr>
            <a:spLocks noChangeArrowheads="1"/>
          </p:cNvSpPr>
          <p:nvPr/>
        </p:nvSpPr>
        <p:spPr bwMode="auto">
          <a:xfrm>
            <a:off x="5278418" y="364803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7" name="Oval 48"/>
          <p:cNvSpPr>
            <a:spLocks noChangeArrowheads="1"/>
          </p:cNvSpPr>
          <p:nvPr/>
        </p:nvSpPr>
        <p:spPr bwMode="auto">
          <a:xfrm>
            <a:off x="6500364" y="364803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8" name="Line 125"/>
          <p:cNvSpPr>
            <a:spLocks noChangeShapeType="1"/>
          </p:cNvSpPr>
          <p:nvPr/>
        </p:nvSpPr>
        <p:spPr bwMode="auto">
          <a:xfrm flipV="1">
            <a:off x="7241117" y="3522348"/>
            <a:ext cx="564645" cy="662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9" name="Line 126"/>
          <p:cNvSpPr>
            <a:spLocks noChangeShapeType="1"/>
          </p:cNvSpPr>
          <p:nvPr/>
        </p:nvSpPr>
        <p:spPr bwMode="auto">
          <a:xfrm>
            <a:off x="7241117" y="3833776"/>
            <a:ext cx="56464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pic>
        <p:nvPicPr>
          <p:cNvPr id="210" name="Ink 2"/>
          <p:cNvPicPr>
            <a:picLocks noRot="1" noChangeAspect="1" noEditPoints="1" noChangeArrowheads="1" noChangeShapeType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8516" y="3621038"/>
            <a:ext cx="43555" cy="84164"/>
          </a:xfrm>
          <a:prstGeom prst="rect">
            <a:avLst/>
          </a:prstGeom>
        </p:spPr>
      </p:pic>
      <p:sp>
        <p:nvSpPr>
          <p:cNvPr id="1440853" name="Line 85"/>
          <p:cNvSpPr>
            <a:spLocks noChangeShapeType="1"/>
          </p:cNvSpPr>
          <p:nvPr/>
        </p:nvSpPr>
        <p:spPr bwMode="auto">
          <a:xfrm>
            <a:off x="5338938" y="4622515"/>
            <a:ext cx="1182" cy="19523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11" name="Group 20"/>
          <p:cNvGrpSpPr>
            <a:grpSpLocks/>
          </p:cNvGrpSpPr>
          <p:nvPr/>
        </p:nvGrpSpPr>
        <p:grpSpPr bwMode="auto">
          <a:xfrm>
            <a:off x="5564467" y="5489829"/>
            <a:ext cx="430711" cy="327025"/>
            <a:chOff x="1535" y="3412"/>
            <a:chExt cx="298" cy="206"/>
          </a:xfrm>
        </p:grpSpPr>
        <p:sp>
          <p:nvSpPr>
            <p:cNvPr id="212" name="Line 21"/>
            <p:cNvSpPr>
              <a:spLocks noChangeShapeType="1"/>
            </p:cNvSpPr>
            <p:nvPr/>
          </p:nvSpPr>
          <p:spPr bwMode="auto">
            <a:xfrm>
              <a:off x="1535" y="3413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3" name="Line 22"/>
            <p:cNvSpPr>
              <a:spLocks noChangeShapeType="1"/>
            </p:cNvSpPr>
            <p:nvPr/>
          </p:nvSpPr>
          <p:spPr bwMode="auto">
            <a:xfrm>
              <a:off x="1535" y="3615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4" name="Line 23"/>
            <p:cNvSpPr>
              <a:spLocks noChangeShapeType="1"/>
            </p:cNvSpPr>
            <p:nvPr/>
          </p:nvSpPr>
          <p:spPr bwMode="auto">
            <a:xfrm>
              <a:off x="1537" y="341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5" name="Arc 24"/>
            <p:cNvSpPr>
              <a:spLocks/>
            </p:cNvSpPr>
            <p:nvPr/>
          </p:nvSpPr>
          <p:spPr bwMode="auto">
            <a:xfrm>
              <a:off x="1738" y="3413"/>
              <a:ext cx="94" cy="1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395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6" name="Arc 25"/>
            <p:cNvSpPr>
              <a:spLocks/>
            </p:cNvSpPr>
            <p:nvPr/>
          </p:nvSpPr>
          <p:spPr bwMode="auto">
            <a:xfrm>
              <a:off x="1739" y="3511"/>
              <a:ext cx="94" cy="107"/>
            </a:xfrm>
            <a:custGeom>
              <a:avLst/>
              <a:gdLst>
                <a:gd name="G0" fmla="+- 0 0 0"/>
                <a:gd name="G1" fmla="+- 205 0 0"/>
                <a:gd name="G2" fmla="+- 21600 0 0"/>
                <a:gd name="T0" fmla="*/ 21599 w 21600"/>
                <a:gd name="T1" fmla="*/ 0 h 21805"/>
                <a:gd name="T2" fmla="*/ 0 w 21600"/>
                <a:gd name="T3" fmla="*/ 21805 h 21805"/>
                <a:gd name="T4" fmla="*/ 0 w 21600"/>
                <a:gd name="T5" fmla="*/ 205 h 2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05" fill="none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</a:path>
                <a:path w="21600" h="21805" stroke="0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  <a:lnTo>
                    <a:pt x="0" y="20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217" name="Line 59"/>
          <p:cNvSpPr>
            <a:spLocks noChangeShapeType="1"/>
          </p:cNvSpPr>
          <p:nvPr/>
        </p:nvSpPr>
        <p:spPr bwMode="auto">
          <a:xfrm flipH="1">
            <a:off x="7783059" y="4541193"/>
            <a:ext cx="635" cy="5147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0" name="Line 92"/>
          <p:cNvSpPr>
            <a:spLocks noChangeShapeType="1"/>
          </p:cNvSpPr>
          <p:nvPr/>
        </p:nvSpPr>
        <p:spPr bwMode="auto">
          <a:xfrm>
            <a:off x="8844791" y="52665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1" name="Oval 99"/>
          <p:cNvSpPr>
            <a:spLocks noChangeArrowheads="1"/>
          </p:cNvSpPr>
          <p:nvPr/>
        </p:nvSpPr>
        <p:spPr bwMode="auto">
          <a:xfrm>
            <a:off x="8455968" y="4800264"/>
            <a:ext cx="774318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2" name="Rectangle 100"/>
          <p:cNvSpPr>
            <a:spLocks noChangeArrowheads="1"/>
          </p:cNvSpPr>
          <p:nvPr/>
        </p:nvSpPr>
        <p:spPr bwMode="auto">
          <a:xfrm>
            <a:off x="8464065" y="4792333"/>
            <a:ext cx="60593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 =</a:t>
            </a:r>
          </a:p>
        </p:txBody>
      </p:sp>
      <p:sp>
        <p:nvSpPr>
          <p:cNvPr id="223" name="Line 101"/>
          <p:cNvSpPr>
            <a:spLocks noChangeShapeType="1"/>
          </p:cNvSpPr>
          <p:nvPr/>
        </p:nvSpPr>
        <p:spPr bwMode="auto">
          <a:xfrm>
            <a:off x="10079876" y="570196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4" name="Line 102"/>
          <p:cNvSpPr>
            <a:spLocks noChangeShapeType="1"/>
          </p:cNvSpPr>
          <p:nvPr/>
        </p:nvSpPr>
        <p:spPr bwMode="auto">
          <a:xfrm flipH="1">
            <a:off x="8045009" y="5701964"/>
            <a:ext cx="10453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5" name="Line 103"/>
          <p:cNvSpPr>
            <a:spLocks noChangeShapeType="1"/>
          </p:cNvSpPr>
          <p:nvPr/>
        </p:nvSpPr>
        <p:spPr bwMode="auto">
          <a:xfrm flipH="1">
            <a:off x="7771883" y="5055920"/>
            <a:ext cx="665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6" name="Line 104"/>
          <p:cNvSpPr>
            <a:spLocks noChangeShapeType="1"/>
          </p:cNvSpPr>
          <p:nvPr/>
        </p:nvSpPr>
        <p:spPr bwMode="auto">
          <a:xfrm>
            <a:off x="8070176" y="5141850"/>
            <a:ext cx="1340" cy="5490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27" name="Group 105"/>
          <p:cNvGrpSpPr>
            <a:grpSpLocks/>
          </p:cNvGrpSpPr>
          <p:nvPr/>
        </p:nvGrpSpPr>
        <p:grpSpPr bwMode="auto">
          <a:xfrm>
            <a:off x="9847581" y="5497177"/>
            <a:ext cx="425875" cy="215900"/>
            <a:chOff x="3633" y="3423"/>
            <a:chExt cx="176" cy="136"/>
          </a:xfrm>
        </p:grpSpPr>
        <p:sp>
          <p:nvSpPr>
            <p:cNvPr id="228" name="Line 106"/>
            <p:cNvSpPr>
              <a:spLocks noChangeShapeType="1"/>
            </p:cNvSpPr>
            <p:nvPr/>
          </p:nvSpPr>
          <p:spPr bwMode="auto">
            <a:xfrm flipH="1">
              <a:off x="3717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29" name="Line 107"/>
            <p:cNvSpPr>
              <a:spLocks noChangeShapeType="1"/>
            </p:cNvSpPr>
            <p:nvPr/>
          </p:nvSpPr>
          <p:spPr bwMode="auto">
            <a:xfrm>
              <a:off x="3633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30" name="Line 108"/>
            <p:cNvSpPr>
              <a:spLocks noChangeShapeType="1"/>
            </p:cNvSpPr>
            <p:nvPr/>
          </p:nvSpPr>
          <p:spPr bwMode="auto">
            <a:xfrm flipH="1">
              <a:off x="3638" y="342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231" name="Line 109"/>
          <p:cNvSpPr>
            <a:spLocks noChangeShapeType="1"/>
          </p:cNvSpPr>
          <p:nvPr/>
        </p:nvSpPr>
        <p:spPr bwMode="auto">
          <a:xfrm flipH="1">
            <a:off x="8844791" y="5549564"/>
            <a:ext cx="23229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2" name="Line 110"/>
          <p:cNvSpPr>
            <a:spLocks noChangeShapeType="1"/>
          </p:cNvSpPr>
          <p:nvPr/>
        </p:nvSpPr>
        <p:spPr bwMode="auto">
          <a:xfrm flipH="1">
            <a:off x="9535433" y="5625764"/>
            <a:ext cx="46459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3" name="Line 119"/>
          <p:cNvSpPr>
            <a:spLocks noChangeShapeType="1"/>
          </p:cNvSpPr>
          <p:nvPr/>
        </p:nvSpPr>
        <p:spPr bwMode="auto">
          <a:xfrm>
            <a:off x="9651581" y="562576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4" name="Line 120"/>
          <p:cNvSpPr>
            <a:spLocks noChangeShapeType="1"/>
          </p:cNvSpPr>
          <p:nvPr/>
        </p:nvSpPr>
        <p:spPr bwMode="auto">
          <a:xfrm>
            <a:off x="9651581" y="6082964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5" name="Rectangle 9" descr="Large confetti"/>
          <p:cNvSpPr>
            <a:spLocks noChangeArrowheads="1"/>
          </p:cNvSpPr>
          <p:nvPr/>
        </p:nvSpPr>
        <p:spPr bwMode="auto">
          <a:xfrm>
            <a:off x="7805763" y="3531646"/>
            <a:ext cx="2944632" cy="277012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8" name="Line 12"/>
          <p:cNvSpPr>
            <a:spLocks noChangeShapeType="1"/>
          </p:cNvSpPr>
          <p:nvPr/>
        </p:nvSpPr>
        <p:spPr bwMode="auto">
          <a:xfrm>
            <a:off x="7796084" y="3525296"/>
            <a:ext cx="2949471" cy="33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9" name="Line 13"/>
          <p:cNvSpPr>
            <a:spLocks noChangeShapeType="1"/>
          </p:cNvSpPr>
          <p:nvPr/>
        </p:nvSpPr>
        <p:spPr bwMode="auto">
          <a:xfrm flipV="1">
            <a:off x="7796084" y="3819770"/>
            <a:ext cx="2937660" cy="1032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2" name="Rectangle 16"/>
          <p:cNvSpPr>
            <a:spLocks noChangeArrowheads="1"/>
          </p:cNvSpPr>
          <p:nvPr/>
        </p:nvSpPr>
        <p:spPr bwMode="auto">
          <a:xfrm>
            <a:off x="8004182" y="3023275"/>
            <a:ext cx="10592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latin typeface="Verdana" pitchFamily="3" charset="0"/>
              </a:rPr>
              <a:t>  Tag</a:t>
            </a:r>
          </a:p>
        </p:txBody>
      </p:sp>
      <p:sp>
        <p:nvSpPr>
          <p:cNvPr id="243" name="Rectangle 17"/>
          <p:cNvSpPr>
            <a:spLocks noChangeArrowheads="1"/>
          </p:cNvSpPr>
          <p:nvPr/>
        </p:nvSpPr>
        <p:spPr bwMode="auto">
          <a:xfrm>
            <a:off x="9374572" y="3023275"/>
            <a:ext cx="114935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smtClean="0">
                <a:latin typeface="Verdana" pitchFamily="3" charset="0"/>
              </a:rPr>
              <a:t>Block</a:t>
            </a:r>
            <a:endParaRPr lang="en-US" sz="2800" dirty="0">
              <a:latin typeface="Verdana" pitchFamily="3" charset="0"/>
            </a:endParaRPr>
          </a:p>
        </p:txBody>
      </p:sp>
      <p:sp>
        <p:nvSpPr>
          <p:cNvPr id="244" name="Oval 46"/>
          <p:cNvSpPr>
            <a:spLocks noChangeArrowheads="1"/>
          </p:cNvSpPr>
          <p:nvPr/>
        </p:nvSpPr>
        <p:spPr bwMode="auto">
          <a:xfrm>
            <a:off x="7982405" y="364435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5" name="Oval 47"/>
          <p:cNvSpPr>
            <a:spLocks noChangeArrowheads="1"/>
          </p:cNvSpPr>
          <p:nvPr/>
        </p:nvSpPr>
        <p:spPr bwMode="auto">
          <a:xfrm>
            <a:off x="8797859" y="364435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6" name="Oval 48"/>
          <p:cNvSpPr>
            <a:spLocks noChangeArrowheads="1"/>
          </p:cNvSpPr>
          <p:nvPr/>
        </p:nvSpPr>
        <p:spPr bwMode="auto">
          <a:xfrm>
            <a:off x="9980049" y="3644359"/>
            <a:ext cx="9679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pic>
        <p:nvPicPr>
          <p:cNvPr id="247" name="Ink 2"/>
          <p:cNvPicPr>
            <a:picLocks noRot="1" noChangeAspect="1" noEditPoints="1" noChangeArrowheads="1" noChangeShapeType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97957" y="3617358"/>
            <a:ext cx="43555" cy="84164"/>
          </a:xfrm>
          <a:prstGeom prst="rect">
            <a:avLst/>
          </a:prstGeom>
        </p:spPr>
      </p:pic>
      <p:sp>
        <p:nvSpPr>
          <p:cNvPr id="248" name="Line 85"/>
          <p:cNvSpPr>
            <a:spLocks noChangeShapeType="1"/>
          </p:cNvSpPr>
          <p:nvPr/>
        </p:nvSpPr>
        <p:spPr bwMode="auto">
          <a:xfrm flipH="1">
            <a:off x="8859561" y="3681864"/>
            <a:ext cx="10966" cy="11056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49" name="Group 20"/>
          <p:cNvGrpSpPr>
            <a:grpSpLocks/>
          </p:cNvGrpSpPr>
          <p:nvPr/>
        </p:nvGrpSpPr>
        <p:grpSpPr bwMode="auto">
          <a:xfrm>
            <a:off x="9123664" y="5459645"/>
            <a:ext cx="430711" cy="327025"/>
            <a:chOff x="1535" y="3412"/>
            <a:chExt cx="298" cy="206"/>
          </a:xfrm>
        </p:grpSpPr>
        <p:sp>
          <p:nvSpPr>
            <p:cNvPr id="250" name="Line 21"/>
            <p:cNvSpPr>
              <a:spLocks noChangeShapeType="1"/>
            </p:cNvSpPr>
            <p:nvPr/>
          </p:nvSpPr>
          <p:spPr bwMode="auto">
            <a:xfrm>
              <a:off x="1535" y="3413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51" name="Line 22"/>
            <p:cNvSpPr>
              <a:spLocks noChangeShapeType="1"/>
            </p:cNvSpPr>
            <p:nvPr/>
          </p:nvSpPr>
          <p:spPr bwMode="auto">
            <a:xfrm>
              <a:off x="1535" y="3615"/>
              <a:ext cx="2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52" name="Line 23"/>
            <p:cNvSpPr>
              <a:spLocks noChangeShapeType="1"/>
            </p:cNvSpPr>
            <p:nvPr/>
          </p:nvSpPr>
          <p:spPr bwMode="auto">
            <a:xfrm>
              <a:off x="1537" y="3412"/>
              <a:ext cx="0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53" name="Arc 24"/>
            <p:cNvSpPr>
              <a:spLocks/>
            </p:cNvSpPr>
            <p:nvPr/>
          </p:nvSpPr>
          <p:spPr bwMode="auto">
            <a:xfrm>
              <a:off x="1738" y="3413"/>
              <a:ext cx="94" cy="1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395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49" y="0"/>
                    <a:pt x="21486" y="9546"/>
                    <a:pt x="21599" y="213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54" name="Arc 25"/>
            <p:cNvSpPr>
              <a:spLocks/>
            </p:cNvSpPr>
            <p:nvPr/>
          </p:nvSpPr>
          <p:spPr bwMode="auto">
            <a:xfrm>
              <a:off x="1739" y="3511"/>
              <a:ext cx="94" cy="107"/>
            </a:xfrm>
            <a:custGeom>
              <a:avLst/>
              <a:gdLst>
                <a:gd name="G0" fmla="+- 0 0 0"/>
                <a:gd name="G1" fmla="+- 205 0 0"/>
                <a:gd name="G2" fmla="+- 21600 0 0"/>
                <a:gd name="T0" fmla="*/ 21599 w 21600"/>
                <a:gd name="T1" fmla="*/ 0 h 21805"/>
                <a:gd name="T2" fmla="*/ 0 w 21600"/>
                <a:gd name="T3" fmla="*/ 21805 h 21805"/>
                <a:gd name="T4" fmla="*/ 0 w 21600"/>
                <a:gd name="T5" fmla="*/ 205 h 2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05" fill="none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</a:path>
                <a:path w="21600" h="21805" stroke="0" extrusionOk="0">
                  <a:moveTo>
                    <a:pt x="21599" y="-1"/>
                  </a:moveTo>
                  <a:cubicBezTo>
                    <a:pt x="21599" y="68"/>
                    <a:pt x="21600" y="136"/>
                    <a:pt x="21600" y="205"/>
                  </a:cubicBezTo>
                  <a:cubicBezTo>
                    <a:pt x="21600" y="12134"/>
                    <a:pt x="11929" y="21804"/>
                    <a:pt x="0" y="21805"/>
                  </a:cubicBezTo>
                  <a:lnTo>
                    <a:pt x="0" y="20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255" name="타원 254"/>
          <p:cNvSpPr/>
          <p:nvPr/>
        </p:nvSpPr>
        <p:spPr>
          <a:xfrm>
            <a:off x="7341655" y="3644352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6" name="타원 255"/>
          <p:cNvSpPr/>
          <p:nvPr/>
        </p:nvSpPr>
        <p:spPr>
          <a:xfrm>
            <a:off x="7494055" y="3646277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7646455" y="3648210"/>
            <a:ext cx="94036" cy="111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9" name="Line 84"/>
          <p:cNvSpPr>
            <a:spLocks noChangeShapeType="1"/>
          </p:cNvSpPr>
          <p:nvPr/>
        </p:nvSpPr>
        <p:spPr bwMode="auto">
          <a:xfrm flipH="1">
            <a:off x="8070176" y="3710272"/>
            <a:ext cx="1340" cy="13058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8" name="Line 77"/>
          <p:cNvSpPr>
            <a:spLocks noChangeShapeType="1"/>
          </p:cNvSpPr>
          <p:nvPr/>
        </p:nvSpPr>
        <p:spPr bwMode="auto">
          <a:xfrm>
            <a:off x="10053372" y="3650915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8" name="Line 58"/>
          <p:cNvSpPr>
            <a:spLocks noChangeShapeType="1"/>
          </p:cNvSpPr>
          <p:nvPr/>
        </p:nvSpPr>
        <p:spPr bwMode="auto">
          <a:xfrm flipH="1" flipV="1">
            <a:off x="185883" y="4541193"/>
            <a:ext cx="7585999" cy="512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9" name="Line 82"/>
          <p:cNvSpPr>
            <a:spLocks noChangeShapeType="1"/>
          </p:cNvSpPr>
          <p:nvPr/>
        </p:nvSpPr>
        <p:spPr bwMode="auto">
          <a:xfrm>
            <a:off x="1345853" y="4565395"/>
            <a:ext cx="2440" cy="10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0" name="Line 82"/>
          <p:cNvSpPr>
            <a:spLocks noChangeShapeType="1"/>
          </p:cNvSpPr>
          <p:nvPr/>
        </p:nvSpPr>
        <p:spPr bwMode="auto">
          <a:xfrm>
            <a:off x="2160863" y="4572023"/>
            <a:ext cx="2440" cy="10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1" name="Line 82"/>
          <p:cNvSpPr>
            <a:spLocks noChangeShapeType="1"/>
          </p:cNvSpPr>
          <p:nvPr/>
        </p:nvSpPr>
        <p:spPr bwMode="auto">
          <a:xfrm>
            <a:off x="3320279" y="4767452"/>
            <a:ext cx="5347" cy="77419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2" name="Line 82"/>
          <p:cNvSpPr>
            <a:spLocks noChangeShapeType="1"/>
          </p:cNvSpPr>
          <p:nvPr/>
        </p:nvSpPr>
        <p:spPr bwMode="auto">
          <a:xfrm>
            <a:off x="3313803" y="4558771"/>
            <a:ext cx="2440" cy="10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3" name="Line 33"/>
          <p:cNvSpPr>
            <a:spLocks noChangeShapeType="1"/>
          </p:cNvSpPr>
          <p:nvPr/>
        </p:nvSpPr>
        <p:spPr bwMode="auto">
          <a:xfrm>
            <a:off x="4535443" y="3654871"/>
            <a:ext cx="3750" cy="8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4" name="Line 33"/>
          <p:cNvSpPr>
            <a:spLocks noChangeShapeType="1"/>
          </p:cNvSpPr>
          <p:nvPr/>
        </p:nvSpPr>
        <p:spPr bwMode="auto">
          <a:xfrm>
            <a:off x="5342210" y="3681867"/>
            <a:ext cx="3750" cy="8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5" name="Line 33"/>
          <p:cNvSpPr>
            <a:spLocks noChangeShapeType="1"/>
          </p:cNvSpPr>
          <p:nvPr/>
        </p:nvSpPr>
        <p:spPr bwMode="auto">
          <a:xfrm>
            <a:off x="6556463" y="3686046"/>
            <a:ext cx="3750" cy="8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78" name="Line 90"/>
          <p:cNvSpPr>
            <a:spLocks noChangeShapeType="1"/>
          </p:cNvSpPr>
          <p:nvPr/>
        </p:nvSpPr>
        <p:spPr bwMode="auto">
          <a:xfrm flipH="1" flipV="1">
            <a:off x="9627384" y="6224888"/>
            <a:ext cx="321862" cy="5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79" name="Line 102"/>
          <p:cNvSpPr>
            <a:spLocks noChangeShapeType="1"/>
          </p:cNvSpPr>
          <p:nvPr/>
        </p:nvSpPr>
        <p:spPr bwMode="auto">
          <a:xfrm flipH="1" flipV="1">
            <a:off x="9627383" y="6309793"/>
            <a:ext cx="336816" cy="198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" name="오른쪽 중괄호[R] 3"/>
          <p:cNvSpPr/>
          <p:nvPr/>
        </p:nvSpPr>
        <p:spPr>
          <a:xfrm rot="16200000">
            <a:off x="5759040" y="-1804748"/>
            <a:ext cx="353151" cy="9619879"/>
          </a:xfrm>
          <a:prstGeom prst="rightBrace">
            <a:avLst>
              <a:gd name="adj1" fmla="val 8333"/>
              <a:gd name="adj2" fmla="val 8085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0" name="Rectangle 56"/>
          <p:cNvSpPr>
            <a:spLocks noChangeArrowheads="1"/>
          </p:cNvSpPr>
          <p:nvPr/>
        </p:nvSpPr>
        <p:spPr bwMode="auto">
          <a:xfrm>
            <a:off x="8012730" y="2370543"/>
            <a:ext cx="273953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b="1" dirty="0">
                <a:solidFill>
                  <a:srgbClr val="FF0000"/>
                </a:solidFill>
                <a:latin typeface="Verdana" pitchFamily="3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Verdana" pitchFamily="3" charset="0"/>
              </a:rPr>
              <a:t>1024 blocks</a:t>
            </a:r>
            <a:endParaRPr lang="en-US" sz="2800" b="1" dirty="0">
              <a:solidFill>
                <a:srgbClr val="FF0000"/>
              </a:solidFill>
              <a:latin typeface="Verdana" pitchFamily="3" charset="0"/>
            </a:endParaRPr>
          </a:p>
        </p:txBody>
      </p:sp>
      <p:sp>
        <p:nvSpPr>
          <p:cNvPr id="281" name="Rectangle 56"/>
          <p:cNvSpPr>
            <a:spLocks noChangeArrowheads="1"/>
          </p:cNvSpPr>
          <p:nvPr/>
        </p:nvSpPr>
        <p:spPr bwMode="auto">
          <a:xfrm>
            <a:off x="5399449" y="5027275"/>
            <a:ext cx="4002699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b="1">
                <a:solidFill>
                  <a:srgbClr val="FF0000"/>
                </a:solidFill>
                <a:latin typeface="Verdana" pitchFamily="3" charset="0"/>
              </a:rPr>
              <a:t> </a:t>
            </a:r>
            <a:r>
              <a:rPr lang="en-US" sz="2800" b="1" smtClean="0">
                <a:solidFill>
                  <a:srgbClr val="FF0000"/>
                </a:solidFill>
                <a:latin typeface="Verdana" pitchFamily="3" charset="0"/>
              </a:rPr>
              <a:t>1024 </a:t>
            </a:r>
            <a:r>
              <a:rPr lang="en-US" sz="2800" b="1" dirty="0" smtClean="0">
                <a:solidFill>
                  <a:srgbClr val="FF0000"/>
                </a:solidFill>
                <a:latin typeface="Verdana" pitchFamily="3" charset="0"/>
              </a:rPr>
              <a:t>comparators</a:t>
            </a:r>
          </a:p>
          <a:p>
            <a:pPr algn="l">
              <a:spcBef>
                <a:spcPct val="0"/>
              </a:spcBef>
            </a:pPr>
            <a:r>
              <a:rPr lang="en-US" sz="2800" b="1" dirty="0">
                <a:solidFill>
                  <a:srgbClr val="FF0000"/>
                </a:solidFill>
                <a:latin typeface="Verdana" pitchFamily="3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Verdana" pitchFamily="3" charset="0"/>
              </a:rPr>
              <a:t>		and etc.</a:t>
            </a:r>
            <a:endParaRPr lang="en-US" sz="2800" b="1" dirty="0">
              <a:solidFill>
                <a:srgbClr val="FF0000"/>
              </a:solidFill>
              <a:latin typeface="Verdana" pitchFamily="3" charset="0"/>
            </a:endParaRPr>
          </a:p>
        </p:txBody>
      </p:sp>
      <p:sp>
        <p:nvSpPr>
          <p:cNvPr id="194" name="Line 15"/>
          <p:cNvSpPr>
            <a:spLocks noChangeShapeType="1"/>
          </p:cNvSpPr>
          <p:nvPr/>
        </p:nvSpPr>
        <p:spPr bwMode="auto">
          <a:xfrm flipH="1">
            <a:off x="2684938" y="3353993"/>
            <a:ext cx="1868" cy="4797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5" name="Line 15"/>
          <p:cNvSpPr>
            <a:spLocks noChangeShapeType="1"/>
          </p:cNvSpPr>
          <p:nvPr/>
        </p:nvSpPr>
        <p:spPr bwMode="auto">
          <a:xfrm flipH="1">
            <a:off x="4739024" y="3360620"/>
            <a:ext cx="1" cy="4731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6" name="Line 15"/>
          <p:cNvSpPr>
            <a:spLocks noChangeShapeType="1"/>
          </p:cNvSpPr>
          <p:nvPr/>
        </p:nvSpPr>
        <p:spPr bwMode="auto">
          <a:xfrm flipH="1">
            <a:off x="5858836" y="3360620"/>
            <a:ext cx="1868" cy="4797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7" name="Line 15"/>
          <p:cNvSpPr>
            <a:spLocks noChangeShapeType="1"/>
          </p:cNvSpPr>
          <p:nvPr/>
        </p:nvSpPr>
        <p:spPr bwMode="auto">
          <a:xfrm flipH="1">
            <a:off x="8257476" y="3353996"/>
            <a:ext cx="1" cy="4731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8" name="Line 15"/>
          <p:cNvSpPr>
            <a:spLocks noChangeShapeType="1"/>
          </p:cNvSpPr>
          <p:nvPr/>
        </p:nvSpPr>
        <p:spPr bwMode="auto">
          <a:xfrm flipH="1">
            <a:off x="9377288" y="3353996"/>
            <a:ext cx="1868" cy="4797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69" name="Rectangle 18"/>
          <p:cNvSpPr>
            <a:spLocks noChangeArrowheads="1"/>
          </p:cNvSpPr>
          <p:nvPr/>
        </p:nvSpPr>
        <p:spPr bwMode="auto">
          <a:xfrm>
            <a:off x="4044388" y="3039804"/>
            <a:ext cx="6844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  V</a:t>
            </a:r>
          </a:p>
        </p:txBody>
      </p:sp>
      <p:sp>
        <p:nvSpPr>
          <p:cNvPr id="270" name="Rectangle 18"/>
          <p:cNvSpPr>
            <a:spLocks noChangeArrowheads="1"/>
          </p:cNvSpPr>
          <p:nvPr/>
        </p:nvSpPr>
        <p:spPr bwMode="auto">
          <a:xfrm>
            <a:off x="7549396" y="3059815"/>
            <a:ext cx="6844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>
                <a:latin typeface="Verdana" pitchFamily="3" charset="0"/>
              </a:rPr>
              <a:t>  V</a:t>
            </a:r>
          </a:p>
        </p:txBody>
      </p:sp>
    </p:spTree>
    <p:extLst>
      <p:ext uri="{BB962C8B-B14F-4D97-AF65-F5344CB8AC3E}">
        <p14:creationId xmlns:p14="http://schemas.microsoft.com/office/powerpoint/2010/main" val="977037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823" name="Rectangle 7"/>
          <p:cNvSpPr>
            <a:spLocks noGrp="1" noChangeArrowheads="1"/>
          </p:cNvSpPr>
          <p:nvPr>
            <p:ph type="title"/>
          </p:nvPr>
        </p:nvSpPr>
        <p:spPr>
          <a:xfrm>
            <a:off x="624525" y="147637"/>
            <a:ext cx="10515600" cy="1325563"/>
          </a:xfrm>
        </p:spPr>
        <p:txBody>
          <a:bodyPr/>
          <a:lstStyle/>
          <a:p>
            <a:r>
              <a:rPr lang="en-US" dirty="0" smtClean="0"/>
              <a:t>Fully Associative Cache (Alt View)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>
          <a:xfrm>
            <a:off x="9121775" y="6527800"/>
            <a:ext cx="27432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624525" y="1217212"/>
            <a:ext cx="11112236" cy="5240310"/>
            <a:chOff x="2558961" y="846152"/>
            <a:chExt cx="7281952" cy="5240310"/>
          </a:xfrm>
        </p:grpSpPr>
        <p:sp>
          <p:nvSpPr>
            <p:cNvPr id="1442818" name="Line 2"/>
            <p:cNvSpPr>
              <a:spLocks noChangeShapeType="1"/>
            </p:cNvSpPr>
            <p:nvPr/>
          </p:nvSpPr>
          <p:spPr bwMode="auto">
            <a:xfrm flipH="1">
              <a:off x="6934200" y="5227637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19" name="Line 3"/>
            <p:cNvSpPr>
              <a:spLocks noChangeShapeType="1"/>
            </p:cNvSpPr>
            <p:nvPr/>
          </p:nvSpPr>
          <p:spPr bwMode="auto">
            <a:xfrm flipH="1">
              <a:off x="6934200" y="4541837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20" name="Line 4"/>
            <p:cNvSpPr>
              <a:spLocks noChangeShapeType="1"/>
            </p:cNvSpPr>
            <p:nvPr/>
          </p:nvSpPr>
          <p:spPr bwMode="auto">
            <a:xfrm flipH="1">
              <a:off x="6934200" y="4770437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22" name="Line 6"/>
            <p:cNvSpPr>
              <a:spLocks noChangeShapeType="1"/>
            </p:cNvSpPr>
            <p:nvPr/>
          </p:nvSpPr>
          <p:spPr bwMode="auto">
            <a:xfrm flipH="1">
              <a:off x="7620000" y="4922837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24" name="Rectangle 8" descr="Large confetti"/>
            <p:cNvSpPr>
              <a:spLocks noChangeArrowheads="1"/>
            </p:cNvSpPr>
            <p:nvPr/>
          </p:nvSpPr>
          <p:spPr bwMode="auto">
            <a:xfrm>
              <a:off x="3822700" y="1354137"/>
              <a:ext cx="2413000" cy="3556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25" name="Line 9"/>
            <p:cNvSpPr>
              <a:spLocks noChangeShapeType="1"/>
            </p:cNvSpPr>
            <p:nvPr/>
          </p:nvSpPr>
          <p:spPr bwMode="auto">
            <a:xfrm>
              <a:off x="4800600" y="1189037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27" name="Line 11"/>
            <p:cNvSpPr>
              <a:spLocks noChangeShapeType="1"/>
            </p:cNvSpPr>
            <p:nvPr/>
          </p:nvSpPr>
          <p:spPr bwMode="auto">
            <a:xfrm>
              <a:off x="4114800" y="1189037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28" name="Rectangle 12"/>
            <p:cNvSpPr>
              <a:spLocks noChangeArrowheads="1"/>
            </p:cNvSpPr>
            <p:nvPr/>
          </p:nvSpPr>
          <p:spPr bwMode="auto">
            <a:xfrm>
              <a:off x="4055832" y="846152"/>
              <a:ext cx="547795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/>
                <a:t>  Tag</a:t>
              </a:r>
            </a:p>
          </p:txBody>
        </p:sp>
        <p:sp>
          <p:nvSpPr>
            <p:cNvPr id="1442829" name="Rectangle 13"/>
            <p:cNvSpPr>
              <a:spLocks noChangeArrowheads="1"/>
            </p:cNvSpPr>
            <p:nvPr/>
          </p:nvSpPr>
          <p:spPr bwMode="auto">
            <a:xfrm>
              <a:off x="4970233" y="846152"/>
              <a:ext cx="1131559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Data Block</a:t>
              </a:r>
            </a:p>
          </p:txBody>
        </p:sp>
        <p:sp>
          <p:nvSpPr>
            <p:cNvPr id="1442830" name="Rectangle 14"/>
            <p:cNvSpPr>
              <a:spLocks noChangeArrowheads="1"/>
            </p:cNvSpPr>
            <p:nvPr/>
          </p:nvSpPr>
          <p:spPr bwMode="auto">
            <a:xfrm>
              <a:off x="3751032" y="846152"/>
              <a:ext cx="36241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/>
                <a:t>  V</a:t>
              </a:r>
            </a:p>
          </p:txBody>
        </p:sp>
        <p:sp>
          <p:nvSpPr>
            <p:cNvPr id="1442831" name="Rectangle 15"/>
            <p:cNvSpPr>
              <a:spLocks noChangeArrowheads="1"/>
            </p:cNvSpPr>
            <p:nvPr/>
          </p:nvSpPr>
          <p:spPr bwMode="auto">
            <a:xfrm>
              <a:off x="2603500" y="1201737"/>
              <a:ext cx="508000" cy="431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2" name="Group 16"/>
            <p:cNvGrpSpPr>
              <a:grpSpLocks/>
            </p:cNvGrpSpPr>
            <p:nvPr/>
          </p:nvGrpSpPr>
          <p:grpSpPr bwMode="auto">
            <a:xfrm>
              <a:off x="5268922" y="2235201"/>
              <a:ext cx="473076" cy="327025"/>
              <a:chOff x="2359" y="1571"/>
              <a:chExt cx="298" cy="206"/>
            </a:xfrm>
          </p:grpSpPr>
          <p:sp>
            <p:nvSpPr>
              <p:cNvPr id="1442833" name="Line 17"/>
              <p:cNvSpPr>
                <a:spLocks noChangeShapeType="1"/>
              </p:cNvSpPr>
              <p:nvPr/>
            </p:nvSpPr>
            <p:spPr bwMode="auto">
              <a:xfrm>
                <a:off x="2359" y="1572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34" name="Line 18"/>
              <p:cNvSpPr>
                <a:spLocks noChangeShapeType="1"/>
              </p:cNvSpPr>
              <p:nvPr/>
            </p:nvSpPr>
            <p:spPr bwMode="auto">
              <a:xfrm>
                <a:off x="2359" y="1774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35" name="Line 19"/>
              <p:cNvSpPr>
                <a:spLocks noChangeShapeType="1"/>
              </p:cNvSpPr>
              <p:nvPr/>
            </p:nvSpPr>
            <p:spPr bwMode="auto">
              <a:xfrm>
                <a:off x="2361" y="1571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36" name="Arc 20"/>
              <p:cNvSpPr>
                <a:spLocks/>
              </p:cNvSpPr>
              <p:nvPr/>
            </p:nvSpPr>
            <p:spPr bwMode="auto">
              <a:xfrm>
                <a:off x="2562" y="1572"/>
                <a:ext cx="94" cy="1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9"/>
                  <a:gd name="T1" fmla="*/ 0 h 21600"/>
                  <a:gd name="T2" fmla="*/ 21599 w 21599"/>
                  <a:gd name="T3" fmla="*/ 21395 h 21600"/>
                  <a:gd name="T4" fmla="*/ 0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</a:path>
                  <a:path w="21599" h="21600" stroke="0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37" name="Arc 21"/>
              <p:cNvSpPr>
                <a:spLocks/>
              </p:cNvSpPr>
              <p:nvPr/>
            </p:nvSpPr>
            <p:spPr bwMode="auto">
              <a:xfrm>
                <a:off x="2563" y="1670"/>
                <a:ext cx="94" cy="107"/>
              </a:xfrm>
              <a:custGeom>
                <a:avLst/>
                <a:gdLst>
                  <a:gd name="G0" fmla="+- 0 0 0"/>
                  <a:gd name="G1" fmla="+- 205 0 0"/>
                  <a:gd name="G2" fmla="+- 21600 0 0"/>
                  <a:gd name="T0" fmla="*/ 21599 w 21600"/>
                  <a:gd name="T1" fmla="*/ 0 h 21805"/>
                  <a:gd name="T2" fmla="*/ 0 w 21600"/>
                  <a:gd name="T3" fmla="*/ 21805 h 21805"/>
                  <a:gd name="T4" fmla="*/ 0 w 21600"/>
                  <a:gd name="T5" fmla="*/ 205 h 2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05" fill="none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</a:path>
                  <a:path w="21600" h="21805" stroke="0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  <a:lnTo>
                      <a:pt x="0" y="20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2838" name="Oval 22"/>
            <p:cNvSpPr>
              <a:spLocks noChangeArrowheads="1"/>
            </p:cNvSpPr>
            <p:nvPr/>
          </p:nvSpPr>
          <p:spPr bwMode="auto">
            <a:xfrm>
              <a:off x="4230688" y="2039937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39" name="Rectangle 23"/>
            <p:cNvSpPr>
              <a:spLocks noChangeArrowheads="1"/>
            </p:cNvSpPr>
            <p:nvPr/>
          </p:nvSpPr>
          <p:spPr bwMode="auto">
            <a:xfrm>
              <a:off x="4307495" y="1992313"/>
              <a:ext cx="293079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=</a:t>
              </a:r>
            </a:p>
          </p:txBody>
        </p:sp>
        <p:sp>
          <p:nvSpPr>
            <p:cNvPr id="1442840" name="Rectangle 24"/>
            <p:cNvSpPr>
              <a:spLocks noChangeArrowheads="1"/>
            </p:cNvSpPr>
            <p:nvPr/>
          </p:nvSpPr>
          <p:spPr bwMode="auto">
            <a:xfrm rot="16200000">
              <a:off x="2336419" y="4719799"/>
              <a:ext cx="1070742" cy="625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smtClean="0"/>
                <a:t>Block</a:t>
              </a:r>
            </a:p>
            <a:p>
              <a:pPr algn="l">
                <a:spcBef>
                  <a:spcPct val="0"/>
                </a:spcBef>
              </a:pPr>
              <a:r>
                <a:rPr lang="en-US" sz="2800" dirty="0" smtClean="0"/>
                <a:t>Offset</a:t>
              </a:r>
              <a:endParaRPr lang="en-US" sz="2800" dirty="0"/>
            </a:p>
          </p:txBody>
        </p:sp>
        <p:sp>
          <p:nvSpPr>
            <p:cNvPr id="1442841" name="Rectangle 25"/>
            <p:cNvSpPr>
              <a:spLocks noChangeArrowheads="1"/>
            </p:cNvSpPr>
            <p:nvPr/>
          </p:nvSpPr>
          <p:spPr bwMode="auto">
            <a:xfrm rot="16200000">
              <a:off x="2431926" y="2838253"/>
              <a:ext cx="835934" cy="343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 Tag</a:t>
              </a:r>
            </a:p>
          </p:txBody>
        </p:sp>
        <p:sp>
          <p:nvSpPr>
            <p:cNvPr id="1442842" name="Line 26"/>
            <p:cNvSpPr>
              <a:spLocks noChangeShapeType="1"/>
            </p:cNvSpPr>
            <p:nvPr/>
          </p:nvSpPr>
          <p:spPr bwMode="auto">
            <a:xfrm>
              <a:off x="3962400" y="1570037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43" name="Line 27"/>
            <p:cNvSpPr>
              <a:spLocks noChangeShapeType="1"/>
            </p:cNvSpPr>
            <p:nvPr/>
          </p:nvSpPr>
          <p:spPr bwMode="auto">
            <a:xfrm>
              <a:off x="4495800" y="1570037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44" name="Line 28"/>
            <p:cNvSpPr>
              <a:spLocks noChangeShapeType="1"/>
            </p:cNvSpPr>
            <p:nvPr/>
          </p:nvSpPr>
          <p:spPr bwMode="auto">
            <a:xfrm>
              <a:off x="3581400" y="2255837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45" name="Line 29"/>
            <p:cNvSpPr>
              <a:spLocks noChangeShapeType="1"/>
            </p:cNvSpPr>
            <p:nvPr/>
          </p:nvSpPr>
          <p:spPr bwMode="auto">
            <a:xfrm flipH="1">
              <a:off x="3581400" y="2255837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46" name="Oval 30"/>
            <p:cNvSpPr>
              <a:spLocks noChangeArrowheads="1"/>
            </p:cNvSpPr>
            <p:nvPr/>
          </p:nvSpPr>
          <p:spPr bwMode="auto">
            <a:xfrm>
              <a:off x="3932238" y="15367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47" name="Oval 31"/>
            <p:cNvSpPr>
              <a:spLocks noChangeArrowheads="1"/>
            </p:cNvSpPr>
            <p:nvPr/>
          </p:nvSpPr>
          <p:spPr bwMode="auto">
            <a:xfrm>
              <a:off x="4467225" y="15367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48" name="Oval 32"/>
            <p:cNvSpPr>
              <a:spLocks noChangeArrowheads="1"/>
            </p:cNvSpPr>
            <p:nvPr/>
          </p:nvSpPr>
          <p:spPr bwMode="auto">
            <a:xfrm>
              <a:off x="5299075" y="15367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49" name="Line 33"/>
            <p:cNvSpPr>
              <a:spLocks noChangeShapeType="1"/>
            </p:cNvSpPr>
            <p:nvPr/>
          </p:nvSpPr>
          <p:spPr bwMode="auto">
            <a:xfrm flipH="1">
              <a:off x="3276600" y="3779837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50" name="Line 34"/>
            <p:cNvSpPr>
              <a:spLocks noChangeShapeType="1"/>
            </p:cNvSpPr>
            <p:nvPr/>
          </p:nvSpPr>
          <p:spPr bwMode="auto">
            <a:xfrm flipH="1">
              <a:off x="2743200" y="5684837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51" name="Rectangle 35"/>
            <p:cNvSpPr>
              <a:spLocks noChangeArrowheads="1"/>
            </p:cNvSpPr>
            <p:nvPr/>
          </p:nvSpPr>
          <p:spPr bwMode="auto">
            <a:xfrm>
              <a:off x="3010600" y="3350913"/>
              <a:ext cx="61137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</a:t>
              </a:r>
              <a:r>
                <a:rPr lang="en-US" sz="2800" dirty="0" smtClean="0"/>
                <a:t>t=26</a:t>
              </a:r>
              <a:endParaRPr lang="en-US" sz="2800" dirty="0"/>
            </a:p>
          </p:txBody>
        </p:sp>
        <p:sp>
          <p:nvSpPr>
            <p:cNvPr id="1442852" name="Rectangle 36"/>
            <p:cNvSpPr>
              <a:spLocks noChangeArrowheads="1"/>
            </p:cNvSpPr>
            <p:nvPr/>
          </p:nvSpPr>
          <p:spPr bwMode="auto">
            <a:xfrm>
              <a:off x="2803526" y="5562600"/>
              <a:ext cx="536787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</a:t>
              </a:r>
              <a:r>
                <a:rPr lang="en-US" sz="2800" dirty="0" smtClean="0"/>
                <a:t>b=6</a:t>
              </a:r>
              <a:endParaRPr lang="en-US" sz="2800" dirty="0"/>
            </a:p>
          </p:txBody>
        </p:sp>
        <p:sp>
          <p:nvSpPr>
            <p:cNvPr id="1442853" name="Rectangle 37"/>
            <p:cNvSpPr>
              <a:spLocks noChangeArrowheads="1"/>
            </p:cNvSpPr>
            <p:nvPr/>
          </p:nvSpPr>
          <p:spPr bwMode="auto">
            <a:xfrm>
              <a:off x="9280526" y="4191000"/>
              <a:ext cx="442245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/>
                <a:t>HIT</a:t>
              </a:r>
            </a:p>
          </p:txBody>
        </p:sp>
        <p:sp>
          <p:nvSpPr>
            <p:cNvPr id="1442854" name="Line 38"/>
            <p:cNvSpPr>
              <a:spLocks noChangeShapeType="1"/>
            </p:cNvSpPr>
            <p:nvPr/>
          </p:nvSpPr>
          <p:spPr bwMode="auto">
            <a:xfrm flipH="1">
              <a:off x="7010400" y="2408237"/>
              <a:ext cx="1600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55" name="Rectangle 39"/>
            <p:cNvSpPr>
              <a:spLocks noChangeArrowheads="1"/>
            </p:cNvSpPr>
            <p:nvPr/>
          </p:nvSpPr>
          <p:spPr bwMode="auto">
            <a:xfrm>
              <a:off x="7640022" y="4900613"/>
              <a:ext cx="807260" cy="1127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en-US" sz="2800" dirty="0"/>
                <a:t>Data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en-US" sz="2800" dirty="0"/>
                <a:t>Word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en-US" sz="2800" dirty="0"/>
                <a:t>or Byte</a:t>
              </a:r>
            </a:p>
          </p:txBody>
        </p:sp>
        <p:sp>
          <p:nvSpPr>
            <p:cNvPr id="1442856" name="Line 40"/>
            <p:cNvSpPr>
              <a:spLocks noChangeShapeType="1"/>
            </p:cNvSpPr>
            <p:nvPr/>
          </p:nvSpPr>
          <p:spPr bwMode="auto">
            <a:xfrm flipH="1">
              <a:off x="4724400" y="2255837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57" name="Line 41"/>
            <p:cNvSpPr>
              <a:spLocks noChangeShapeType="1"/>
            </p:cNvSpPr>
            <p:nvPr/>
          </p:nvSpPr>
          <p:spPr bwMode="auto">
            <a:xfrm flipH="1">
              <a:off x="3962400" y="2636837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58" name="Line 42"/>
            <p:cNvSpPr>
              <a:spLocks noChangeShapeType="1"/>
            </p:cNvSpPr>
            <p:nvPr/>
          </p:nvSpPr>
          <p:spPr bwMode="auto">
            <a:xfrm>
              <a:off x="3962400" y="2332037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59" name="Line 43"/>
            <p:cNvSpPr>
              <a:spLocks noChangeShapeType="1"/>
            </p:cNvSpPr>
            <p:nvPr/>
          </p:nvSpPr>
          <p:spPr bwMode="auto">
            <a:xfrm>
              <a:off x="5029200" y="2255837"/>
              <a:ext cx="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60" name="Line 44"/>
            <p:cNvSpPr>
              <a:spLocks noChangeShapeType="1"/>
            </p:cNvSpPr>
            <p:nvPr/>
          </p:nvSpPr>
          <p:spPr bwMode="auto">
            <a:xfrm flipH="1">
              <a:off x="5029200" y="2332037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61" name="Line 45"/>
            <p:cNvSpPr>
              <a:spLocks noChangeShapeType="1"/>
            </p:cNvSpPr>
            <p:nvPr/>
          </p:nvSpPr>
          <p:spPr bwMode="auto">
            <a:xfrm flipH="1">
              <a:off x="5029200" y="2484437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62" name="Line 46"/>
            <p:cNvSpPr>
              <a:spLocks noChangeShapeType="1"/>
            </p:cNvSpPr>
            <p:nvPr/>
          </p:nvSpPr>
          <p:spPr bwMode="auto">
            <a:xfrm>
              <a:off x="5029200" y="2484437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63" name="Rectangle 47" descr="Large confetti"/>
            <p:cNvSpPr>
              <a:spLocks noChangeArrowheads="1"/>
            </p:cNvSpPr>
            <p:nvPr/>
          </p:nvSpPr>
          <p:spPr bwMode="auto">
            <a:xfrm>
              <a:off x="3822700" y="2954337"/>
              <a:ext cx="2413000" cy="3556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5268922" y="3835401"/>
              <a:ext cx="473076" cy="327025"/>
              <a:chOff x="2359" y="2579"/>
              <a:chExt cx="298" cy="206"/>
            </a:xfrm>
          </p:grpSpPr>
          <p:sp>
            <p:nvSpPr>
              <p:cNvPr id="1442866" name="Line 50"/>
              <p:cNvSpPr>
                <a:spLocks noChangeShapeType="1"/>
              </p:cNvSpPr>
              <p:nvPr/>
            </p:nvSpPr>
            <p:spPr bwMode="auto">
              <a:xfrm>
                <a:off x="2359" y="2580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67" name="Line 51"/>
              <p:cNvSpPr>
                <a:spLocks noChangeShapeType="1"/>
              </p:cNvSpPr>
              <p:nvPr/>
            </p:nvSpPr>
            <p:spPr bwMode="auto">
              <a:xfrm>
                <a:off x="2359" y="2782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68" name="Line 52"/>
              <p:cNvSpPr>
                <a:spLocks noChangeShapeType="1"/>
              </p:cNvSpPr>
              <p:nvPr/>
            </p:nvSpPr>
            <p:spPr bwMode="auto">
              <a:xfrm>
                <a:off x="2361" y="2579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69" name="Arc 53"/>
              <p:cNvSpPr>
                <a:spLocks/>
              </p:cNvSpPr>
              <p:nvPr/>
            </p:nvSpPr>
            <p:spPr bwMode="auto">
              <a:xfrm>
                <a:off x="2562" y="2580"/>
                <a:ext cx="94" cy="1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9"/>
                  <a:gd name="T1" fmla="*/ 0 h 21600"/>
                  <a:gd name="T2" fmla="*/ 21599 w 21599"/>
                  <a:gd name="T3" fmla="*/ 21395 h 21600"/>
                  <a:gd name="T4" fmla="*/ 0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</a:path>
                  <a:path w="21599" h="21600" stroke="0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70" name="Arc 54"/>
              <p:cNvSpPr>
                <a:spLocks/>
              </p:cNvSpPr>
              <p:nvPr/>
            </p:nvSpPr>
            <p:spPr bwMode="auto">
              <a:xfrm>
                <a:off x="2563" y="2678"/>
                <a:ext cx="94" cy="107"/>
              </a:xfrm>
              <a:custGeom>
                <a:avLst/>
                <a:gdLst>
                  <a:gd name="G0" fmla="+- 0 0 0"/>
                  <a:gd name="G1" fmla="+- 205 0 0"/>
                  <a:gd name="G2" fmla="+- 21600 0 0"/>
                  <a:gd name="T0" fmla="*/ 21599 w 21600"/>
                  <a:gd name="T1" fmla="*/ 0 h 21805"/>
                  <a:gd name="T2" fmla="*/ 0 w 21600"/>
                  <a:gd name="T3" fmla="*/ 21805 h 21805"/>
                  <a:gd name="T4" fmla="*/ 0 w 21600"/>
                  <a:gd name="T5" fmla="*/ 205 h 2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05" fill="none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</a:path>
                  <a:path w="21600" h="21805" stroke="0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  <a:lnTo>
                      <a:pt x="0" y="20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2871" name="Oval 55"/>
            <p:cNvSpPr>
              <a:spLocks noChangeArrowheads="1"/>
            </p:cNvSpPr>
            <p:nvPr/>
          </p:nvSpPr>
          <p:spPr bwMode="auto">
            <a:xfrm>
              <a:off x="4230688" y="3640137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72" name="Rectangle 56"/>
            <p:cNvSpPr>
              <a:spLocks noChangeArrowheads="1"/>
            </p:cNvSpPr>
            <p:nvPr/>
          </p:nvSpPr>
          <p:spPr bwMode="auto">
            <a:xfrm>
              <a:off x="4307495" y="3592513"/>
              <a:ext cx="293079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=</a:t>
              </a:r>
            </a:p>
          </p:txBody>
        </p:sp>
        <p:sp>
          <p:nvSpPr>
            <p:cNvPr id="1442873" name="Line 57"/>
            <p:cNvSpPr>
              <a:spLocks noChangeShapeType="1"/>
            </p:cNvSpPr>
            <p:nvPr/>
          </p:nvSpPr>
          <p:spPr bwMode="auto">
            <a:xfrm>
              <a:off x="3962400" y="3170237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74" name="Line 58"/>
            <p:cNvSpPr>
              <a:spLocks noChangeShapeType="1"/>
            </p:cNvSpPr>
            <p:nvPr/>
          </p:nvSpPr>
          <p:spPr bwMode="auto">
            <a:xfrm>
              <a:off x="4495800" y="3170237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75" name="Line 59"/>
            <p:cNvSpPr>
              <a:spLocks noChangeShapeType="1"/>
            </p:cNvSpPr>
            <p:nvPr/>
          </p:nvSpPr>
          <p:spPr bwMode="auto">
            <a:xfrm flipH="1">
              <a:off x="3124200" y="3856037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76" name="Oval 60"/>
            <p:cNvSpPr>
              <a:spLocks noChangeArrowheads="1"/>
            </p:cNvSpPr>
            <p:nvPr/>
          </p:nvSpPr>
          <p:spPr bwMode="auto">
            <a:xfrm>
              <a:off x="3932238" y="31369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77" name="Oval 61"/>
            <p:cNvSpPr>
              <a:spLocks noChangeArrowheads="1"/>
            </p:cNvSpPr>
            <p:nvPr/>
          </p:nvSpPr>
          <p:spPr bwMode="auto">
            <a:xfrm>
              <a:off x="4467225" y="31369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78" name="Oval 62"/>
            <p:cNvSpPr>
              <a:spLocks noChangeArrowheads="1"/>
            </p:cNvSpPr>
            <p:nvPr/>
          </p:nvSpPr>
          <p:spPr bwMode="auto">
            <a:xfrm>
              <a:off x="5299075" y="31369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79" name="Line 63"/>
            <p:cNvSpPr>
              <a:spLocks noChangeShapeType="1"/>
            </p:cNvSpPr>
            <p:nvPr/>
          </p:nvSpPr>
          <p:spPr bwMode="auto">
            <a:xfrm flipH="1">
              <a:off x="7010400" y="4008437"/>
              <a:ext cx="1828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0" name="Line 64"/>
            <p:cNvSpPr>
              <a:spLocks noChangeShapeType="1"/>
            </p:cNvSpPr>
            <p:nvPr/>
          </p:nvSpPr>
          <p:spPr bwMode="auto">
            <a:xfrm flipH="1">
              <a:off x="4724400" y="3856037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1" name="Line 65"/>
            <p:cNvSpPr>
              <a:spLocks noChangeShapeType="1"/>
            </p:cNvSpPr>
            <p:nvPr/>
          </p:nvSpPr>
          <p:spPr bwMode="auto">
            <a:xfrm flipH="1">
              <a:off x="3962400" y="4237037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2" name="Line 66"/>
            <p:cNvSpPr>
              <a:spLocks noChangeShapeType="1"/>
            </p:cNvSpPr>
            <p:nvPr/>
          </p:nvSpPr>
          <p:spPr bwMode="auto">
            <a:xfrm>
              <a:off x="3962400" y="3932237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3" name="Line 67"/>
            <p:cNvSpPr>
              <a:spLocks noChangeShapeType="1"/>
            </p:cNvSpPr>
            <p:nvPr/>
          </p:nvSpPr>
          <p:spPr bwMode="auto">
            <a:xfrm>
              <a:off x="5029200" y="3856037"/>
              <a:ext cx="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4" name="Line 68"/>
            <p:cNvSpPr>
              <a:spLocks noChangeShapeType="1"/>
            </p:cNvSpPr>
            <p:nvPr/>
          </p:nvSpPr>
          <p:spPr bwMode="auto">
            <a:xfrm flipH="1">
              <a:off x="5029200" y="3932237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5" name="Line 69"/>
            <p:cNvSpPr>
              <a:spLocks noChangeShapeType="1"/>
            </p:cNvSpPr>
            <p:nvPr/>
          </p:nvSpPr>
          <p:spPr bwMode="auto">
            <a:xfrm flipH="1">
              <a:off x="5029200" y="4084637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6" name="Line 70"/>
            <p:cNvSpPr>
              <a:spLocks noChangeShapeType="1"/>
            </p:cNvSpPr>
            <p:nvPr/>
          </p:nvSpPr>
          <p:spPr bwMode="auto">
            <a:xfrm>
              <a:off x="5029200" y="4084637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7" name="Line 71"/>
            <p:cNvSpPr>
              <a:spLocks noChangeShapeType="1"/>
            </p:cNvSpPr>
            <p:nvPr/>
          </p:nvSpPr>
          <p:spPr bwMode="auto">
            <a:xfrm>
              <a:off x="4800600" y="2941637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8" name="Line 72"/>
            <p:cNvSpPr>
              <a:spLocks noChangeShapeType="1"/>
            </p:cNvSpPr>
            <p:nvPr/>
          </p:nvSpPr>
          <p:spPr bwMode="auto">
            <a:xfrm>
              <a:off x="4114800" y="2941637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89" name="Rectangle 73" descr="Large confetti"/>
            <p:cNvSpPr>
              <a:spLocks noChangeArrowheads="1"/>
            </p:cNvSpPr>
            <p:nvPr/>
          </p:nvSpPr>
          <p:spPr bwMode="auto">
            <a:xfrm>
              <a:off x="3822700" y="4554537"/>
              <a:ext cx="2413000" cy="3556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5268922" y="5435601"/>
              <a:ext cx="473076" cy="327025"/>
              <a:chOff x="2359" y="3587"/>
              <a:chExt cx="298" cy="206"/>
            </a:xfrm>
          </p:grpSpPr>
          <p:sp>
            <p:nvSpPr>
              <p:cNvPr id="1442892" name="Line 76"/>
              <p:cNvSpPr>
                <a:spLocks noChangeShapeType="1"/>
              </p:cNvSpPr>
              <p:nvPr/>
            </p:nvSpPr>
            <p:spPr bwMode="auto">
              <a:xfrm>
                <a:off x="2359" y="3588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93" name="Line 77"/>
              <p:cNvSpPr>
                <a:spLocks noChangeShapeType="1"/>
              </p:cNvSpPr>
              <p:nvPr/>
            </p:nvSpPr>
            <p:spPr bwMode="auto">
              <a:xfrm>
                <a:off x="2359" y="3790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94" name="Line 78"/>
              <p:cNvSpPr>
                <a:spLocks noChangeShapeType="1"/>
              </p:cNvSpPr>
              <p:nvPr/>
            </p:nvSpPr>
            <p:spPr bwMode="auto">
              <a:xfrm>
                <a:off x="2361" y="3587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95" name="Arc 79"/>
              <p:cNvSpPr>
                <a:spLocks/>
              </p:cNvSpPr>
              <p:nvPr/>
            </p:nvSpPr>
            <p:spPr bwMode="auto">
              <a:xfrm>
                <a:off x="2562" y="3588"/>
                <a:ext cx="94" cy="1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9"/>
                  <a:gd name="T1" fmla="*/ 0 h 21600"/>
                  <a:gd name="T2" fmla="*/ 21599 w 21599"/>
                  <a:gd name="T3" fmla="*/ 21395 h 21600"/>
                  <a:gd name="T4" fmla="*/ 0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</a:path>
                  <a:path w="21599" h="21600" stroke="0" extrusionOk="0">
                    <a:moveTo>
                      <a:pt x="-1" y="0"/>
                    </a:moveTo>
                    <a:cubicBezTo>
                      <a:pt x="11849" y="0"/>
                      <a:pt x="21486" y="9546"/>
                      <a:pt x="21599" y="21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896" name="Arc 80"/>
              <p:cNvSpPr>
                <a:spLocks/>
              </p:cNvSpPr>
              <p:nvPr/>
            </p:nvSpPr>
            <p:spPr bwMode="auto">
              <a:xfrm>
                <a:off x="2563" y="3686"/>
                <a:ext cx="94" cy="107"/>
              </a:xfrm>
              <a:custGeom>
                <a:avLst/>
                <a:gdLst>
                  <a:gd name="G0" fmla="+- 0 0 0"/>
                  <a:gd name="G1" fmla="+- 205 0 0"/>
                  <a:gd name="G2" fmla="+- 21600 0 0"/>
                  <a:gd name="T0" fmla="*/ 21599 w 21600"/>
                  <a:gd name="T1" fmla="*/ 0 h 21805"/>
                  <a:gd name="T2" fmla="*/ 0 w 21600"/>
                  <a:gd name="T3" fmla="*/ 21805 h 21805"/>
                  <a:gd name="T4" fmla="*/ 0 w 21600"/>
                  <a:gd name="T5" fmla="*/ 205 h 2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05" fill="none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</a:path>
                  <a:path w="21600" h="21805" stroke="0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4"/>
                      <a:pt x="0" y="21805"/>
                    </a:cubicBezTo>
                    <a:lnTo>
                      <a:pt x="0" y="20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2897" name="Oval 81"/>
            <p:cNvSpPr>
              <a:spLocks noChangeArrowheads="1"/>
            </p:cNvSpPr>
            <p:nvPr/>
          </p:nvSpPr>
          <p:spPr bwMode="auto">
            <a:xfrm>
              <a:off x="4230688" y="5240337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898" name="Rectangle 82"/>
            <p:cNvSpPr>
              <a:spLocks noChangeArrowheads="1"/>
            </p:cNvSpPr>
            <p:nvPr/>
          </p:nvSpPr>
          <p:spPr bwMode="auto">
            <a:xfrm>
              <a:off x="4307495" y="5192713"/>
              <a:ext cx="293079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=</a:t>
              </a:r>
            </a:p>
          </p:txBody>
        </p:sp>
        <p:sp>
          <p:nvSpPr>
            <p:cNvPr id="1442899" name="Line 83"/>
            <p:cNvSpPr>
              <a:spLocks noChangeShapeType="1"/>
            </p:cNvSpPr>
            <p:nvPr/>
          </p:nvSpPr>
          <p:spPr bwMode="auto">
            <a:xfrm>
              <a:off x="3962400" y="4770437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0" name="Line 84"/>
            <p:cNvSpPr>
              <a:spLocks noChangeShapeType="1"/>
            </p:cNvSpPr>
            <p:nvPr/>
          </p:nvSpPr>
          <p:spPr bwMode="auto">
            <a:xfrm>
              <a:off x="4495800" y="4770437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1" name="Line 85"/>
            <p:cNvSpPr>
              <a:spLocks noChangeShapeType="1"/>
            </p:cNvSpPr>
            <p:nvPr/>
          </p:nvSpPr>
          <p:spPr bwMode="auto">
            <a:xfrm flipH="1">
              <a:off x="3581400" y="5456237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2" name="Oval 86"/>
            <p:cNvSpPr>
              <a:spLocks noChangeArrowheads="1"/>
            </p:cNvSpPr>
            <p:nvPr/>
          </p:nvSpPr>
          <p:spPr bwMode="auto">
            <a:xfrm>
              <a:off x="3932238" y="47371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3" name="Oval 87"/>
            <p:cNvSpPr>
              <a:spLocks noChangeArrowheads="1"/>
            </p:cNvSpPr>
            <p:nvPr/>
          </p:nvSpPr>
          <p:spPr bwMode="auto">
            <a:xfrm>
              <a:off x="4467225" y="47371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4" name="Oval 88"/>
            <p:cNvSpPr>
              <a:spLocks noChangeArrowheads="1"/>
            </p:cNvSpPr>
            <p:nvPr/>
          </p:nvSpPr>
          <p:spPr bwMode="auto">
            <a:xfrm>
              <a:off x="5299075" y="47371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5" name="Line 89"/>
            <p:cNvSpPr>
              <a:spLocks noChangeShapeType="1"/>
            </p:cNvSpPr>
            <p:nvPr/>
          </p:nvSpPr>
          <p:spPr bwMode="auto">
            <a:xfrm flipH="1">
              <a:off x="7620000" y="5608637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6" name="Line 90"/>
            <p:cNvSpPr>
              <a:spLocks noChangeShapeType="1"/>
            </p:cNvSpPr>
            <p:nvPr/>
          </p:nvSpPr>
          <p:spPr bwMode="auto">
            <a:xfrm flipH="1">
              <a:off x="4724400" y="5456237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7" name="Line 91"/>
            <p:cNvSpPr>
              <a:spLocks noChangeShapeType="1"/>
            </p:cNvSpPr>
            <p:nvPr/>
          </p:nvSpPr>
          <p:spPr bwMode="auto">
            <a:xfrm flipH="1">
              <a:off x="3962400" y="5837237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8" name="Line 92"/>
            <p:cNvSpPr>
              <a:spLocks noChangeShapeType="1"/>
            </p:cNvSpPr>
            <p:nvPr/>
          </p:nvSpPr>
          <p:spPr bwMode="auto">
            <a:xfrm>
              <a:off x="3962400" y="5532437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09" name="Line 93"/>
            <p:cNvSpPr>
              <a:spLocks noChangeShapeType="1"/>
            </p:cNvSpPr>
            <p:nvPr/>
          </p:nvSpPr>
          <p:spPr bwMode="auto">
            <a:xfrm>
              <a:off x="5029200" y="5456237"/>
              <a:ext cx="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0" name="Line 94"/>
            <p:cNvSpPr>
              <a:spLocks noChangeShapeType="1"/>
            </p:cNvSpPr>
            <p:nvPr/>
          </p:nvSpPr>
          <p:spPr bwMode="auto">
            <a:xfrm flipH="1">
              <a:off x="5029200" y="5532437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1" name="Line 95"/>
            <p:cNvSpPr>
              <a:spLocks noChangeShapeType="1"/>
            </p:cNvSpPr>
            <p:nvPr/>
          </p:nvSpPr>
          <p:spPr bwMode="auto">
            <a:xfrm flipH="1">
              <a:off x="5029200" y="5684837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2" name="Line 96"/>
            <p:cNvSpPr>
              <a:spLocks noChangeShapeType="1"/>
            </p:cNvSpPr>
            <p:nvPr/>
          </p:nvSpPr>
          <p:spPr bwMode="auto">
            <a:xfrm>
              <a:off x="5029200" y="5684837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3" name="Line 97"/>
            <p:cNvSpPr>
              <a:spLocks noChangeShapeType="1"/>
            </p:cNvSpPr>
            <p:nvPr/>
          </p:nvSpPr>
          <p:spPr bwMode="auto">
            <a:xfrm>
              <a:off x="4800600" y="4541837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4" name="Line 98"/>
            <p:cNvSpPr>
              <a:spLocks noChangeShapeType="1"/>
            </p:cNvSpPr>
            <p:nvPr/>
          </p:nvSpPr>
          <p:spPr bwMode="auto">
            <a:xfrm>
              <a:off x="4114800" y="4541837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5" name="Line 99"/>
            <p:cNvSpPr>
              <a:spLocks noChangeShapeType="1"/>
            </p:cNvSpPr>
            <p:nvPr/>
          </p:nvSpPr>
          <p:spPr bwMode="auto">
            <a:xfrm>
              <a:off x="2590800" y="4541837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6" name="Line 100"/>
            <p:cNvSpPr>
              <a:spLocks noChangeShapeType="1"/>
            </p:cNvSpPr>
            <p:nvPr/>
          </p:nvSpPr>
          <p:spPr bwMode="auto">
            <a:xfrm flipH="1">
              <a:off x="5334000" y="3170237"/>
              <a:ext cx="114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7" name="Line 101"/>
            <p:cNvSpPr>
              <a:spLocks noChangeShapeType="1"/>
            </p:cNvSpPr>
            <p:nvPr/>
          </p:nvSpPr>
          <p:spPr bwMode="auto">
            <a:xfrm flipH="1">
              <a:off x="5334000" y="4770437"/>
              <a:ext cx="114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8" name="Line 102"/>
            <p:cNvSpPr>
              <a:spLocks noChangeShapeType="1"/>
            </p:cNvSpPr>
            <p:nvPr/>
          </p:nvSpPr>
          <p:spPr bwMode="auto">
            <a:xfrm>
              <a:off x="6934200" y="1417637"/>
              <a:ext cx="0" cy="3886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19" name="AutoShape 103"/>
            <p:cNvSpPr>
              <a:spLocks noChangeArrowheads="1"/>
            </p:cNvSpPr>
            <p:nvPr/>
          </p:nvSpPr>
          <p:spPr bwMode="auto">
            <a:xfrm rot="5400000" flipV="1">
              <a:off x="6946901" y="4784725"/>
              <a:ext cx="1117600" cy="276225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20" name="Line 104"/>
            <p:cNvSpPr>
              <a:spLocks noChangeShapeType="1"/>
            </p:cNvSpPr>
            <p:nvPr/>
          </p:nvSpPr>
          <p:spPr bwMode="auto">
            <a:xfrm>
              <a:off x="2819400" y="5532437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21" name="Line 105"/>
            <p:cNvSpPr>
              <a:spLocks noChangeShapeType="1"/>
            </p:cNvSpPr>
            <p:nvPr/>
          </p:nvSpPr>
          <p:spPr bwMode="auto">
            <a:xfrm>
              <a:off x="2819400" y="6065837"/>
              <a:ext cx="4724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22" name="Line 106"/>
            <p:cNvSpPr>
              <a:spLocks noChangeShapeType="1"/>
            </p:cNvSpPr>
            <p:nvPr/>
          </p:nvSpPr>
          <p:spPr bwMode="auto">
            <a:xfrm flipV="1">
              <a:off x="7543800" y="5303837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23" name="Line 107"/>
            <p:cNvSpPr>
              <a:spLocks noChangeShapeType="1"/>
            </p:cNvSpPr>
            <p:nvPr/>
          </p:nvSpPr>
          <p:spPr bwMode="auto">
            <a:xfrm flipH="1">
              <a:off x="5334000" y="1570037"/>
              <a:ext cx="114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6484938" y="3009900"/>
              <a:ext cx="215900" cy="279400"/>
              <a:chOff x="3125" y="2059"/>
              <a:chExt cx="136" cy="176"/>
            </a:xfrm>
          </p:grpSpPr>
          <p:sp>
            <p:nvSpPr>
              <p:cNvPr id="1442925" name="Line 109"/>
              <p:cNvSpPr>
                <a:spLocks noChangeShapeType="1"/>
              </p:cNvSpPr>
              <p:nvPr/>
            </p:nvSpPr>
            <p:spPr bwMode="auto">
              <a:xfrm>
                <a:off x="3128" y="2059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26" name="Line 110"/>
              <p:cNvSpPr>
                <a:spLocks noChangeShapeType="1"/>
              </p:cNvSpPr>
              <p:nvPr/>
            </p:nvSpPr>
            <p:spPr bwMode="auto">
              <a:xfrm flipV="1">
                <a:off x="3128" y="2143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27" name="Line 111"/>
              <p:cNvSpPr>
                <a:spLocks noChangeShapeType="1"/>
              </p:cNvSpPr>
              <p:nvPr/>
            </p:nvSpPr>
            <p:spPr bwMode="auto">
              <a:xfrm>
                <a:off x="3125" y="2062"/>
                <a:ext cx="0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grpSp>
          <p:nvGrpSpPr>
            <p:cNvPr id="6" name="Group 112"/>
            <p:cNvGrpSpPr>
              <a:grpSpLocks/>
            </p:cNvGrpSpPr>
            <p:nvPr/>
          </p:nvGrpSpPr>
          <p:grpSpPr bwMode="auto">
            <a:xfrm>
              <a:off x="6484938" y="1409700"/>
              <a:ext cx="215900" cy="279400"/>
              <a:chOff x="3125" y="1051"/>
              <a:chExt cx="136" cy="176"/>
            </a:xfrm>
          </p:grpSpPr>
          <p:sp>
            <p:nvSpPr>
              <p:cNvPr id="1442929" name="Line 113"/>
              <p:cNvSpPr>
                <a:spLocks noChangeShapeType="1"/>
              </p:cNvSpPr>
              <p:nvPr/>
            </p:nvSpPr>
            <p:spPr bwMode="auto">
              <a:xfrm>
                <a:off x="3128" y="1051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30" name="Line 114"/>
              <p:cNvSpPr>
                <a:spLocks noChangeShapeType="1"/>
              </p:cNvSpPr>
              <p:nvPr/>
            </p:nvSpPr>
            <p:spPr bwMode="auto">
              <a:xfrm flipV="1">
                <a:off x="3128" y="1135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31" name="Line 115"/>
              <p:cNvSpPr>
                <a:spLocks noChangeShapeType="1"/>
              </p:cNvSpPr>
              <p:nvPr/>
            </p:nvSpPr>
            <p:spPr bwMode="auto">
              <a:xfrm>
                <a:off x="3125" y="1054"/>
                <a:ext cx="0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grpSp>
          <p:nvGrpSpPr>
            <p:cNvPr id="7" name="Group 116"/>
            <p:cNvGrpSpPr>
              <a:grpSpLocks/>
            </p:cNvGrpSpPr>
            <p:nvPr/>
          </p:nvGrpSpPr>
          <p:grpSpPr bwMode="auto">
            <a:xfrm>
              <a:off x="6484938" y="4610100"/>
              <a:ext cx="215900" cy="279400"/>
              <a:chOff x="3125" y="3067"/>
              <a:chExt cx="136" cy="176"/>
            </a:xfrm>
          </p:grpSpPr>
          <p:sp>
            <p:nvSpPr>
              <p:cNvPr id="1442933" name="Line 117"/>
              <p:cNvSpPr>
                <a:spLocks noChangeShapeType="1"/>
              </p:cNvSpPr>
              <p:nvPr/>
            </p:nvSpPr>
            <p:spPr bwMode="auto">
              <a:xfrm>
                <a:off x="3128" y="3067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34" name="Line 118"/>
              <p:cNvSpPr>
                <a:spLocks noChangeShapeType="1"/>
              </p:cNvSpPr>
              <p:nvPr/>
            </p:nvSpPr>
            <p:spPr bwMode="auto">
              <a:xfrm flipV="1">
                <a:off x="3128" y="3151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35" name="Line 119"/>
              <p:cNvSpPr>
                <a:spLocks noChangeShapeType="1"/>
              </p:cNvSpPr>
              <p:nvPr/>
            </p:nvSpPr>
            <p:spPr bwMode="auto">
              <a:xfrm>
                <a:off x="3125" y="3070"/>
                <a:ext cx="0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2936" name="Line 120"/>
            <p:cNvSpPr>
              <a:spLocks noChangeShapeType="1"/>
            </p:cNvSpPr>
            <p:nvPr/>
          </p:nvSpPr>
          <p:spPr bwMode="auto">
            <a:xfrm flipH="1">
              <a:off x="6705600" y="1546225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37" name="Line 121"/>
            <p:cNvSpPr>
              <a:spLocks noChangeShapeType="1"/>
            </p:cNvSpPr>
            <p:nvPr/>
          </p:nvSpPr>
          <p:spPr bwMode="auto">
            <a:xfrm flipH="1">
              <a:off x="6692900" y="3146425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38" name="Line 122"/>
            <p:cNvSpPr>
              <a:spLocks noChangeShapeType="1"/>
            </p:cNvSpPr>
            <p:nvPr/>
          </p:nvSpPr>
          <p:spPr bwMode="auto">
            <a:xfrm flipH="1">
              <a:off x="6705600" y="4746625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39" name="Line 123"/>
            <p:cNvSpPr>
              <a:spLocks noChangeShapeType="1"/>
            </p:cNvSpPr>
            <p:nvPr/>
          </p:nvSpPr>
          <p:spPr bwMode="auto">
            <a:xfrm>
              <a:off x="6553200" y="1646237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40" name="Line 124"/>
            <p:cNvSpPr>
              <a:spLocks noChangeShapeType="1"/>
            </p:cNvSpPr>
            <p:nvPr/>
          </p:nvSpPr>
          <p:spPr bwMode="auto">
            <a:xfrm>
              <a:off x="6553200" y="3246437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41" name="Line 125"/>
            <p:cNvSpPr>
              <a:spLocks noChangeShapeType="1"/>
            </p:cNvSpPr>
            <p:nvPr/>
          </p:nvSpPr>
          <p:spPr bwMode="auto">
            <a:xfrm>
              <a:off x="6553200" y="4846637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42" name="Line 126"/>
            <p:cNvSpPr>
              <a:spLocks noChangeShapeType="1"/>
            </p:cNvSpPr>
            <p:nvPr/>
          </p:nvSpPr>
          <p:spPr bwMode="auto">
            <a:xfrm flipH="1">
              <a:off x="5715000" y="4008437"/>
              <a:ext cx="114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43" name="Line 127"/>
            <p:cNvSpPr>
              <a:spLocks noChangeShapeType="1"/>
            </p:cNvSpPr>
            <p:nvPr/>
          </p:nvSpPr>
          <p:spPr bwMode="auto">
            <a:xfrm flipH="1">
              <a:off x="5715000" y="2408237"/>
              <a:ext cx="114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44" name="Line 128"/>
            <p:cNvSpPr>
              <a:spLocks noChangeShapeType="1"/>
            </p:cNvSpPr>
            <p:nvPr/>
          </p:nvSpPr>
          <p:spPr bwMode="auto">
            <a:xfrm flipH="1">
              <a:off x="5715000" y="5608637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8" name="Group 129"/>
            <p:cNvGrpSpPr>
              <a:grpSpLocks/>
            </p:cNvGrpSpPr>
            <p:nvPr/>
          </p:nvGrpSpPr>
          <p:grpSpPr bwMode="auto">
            <a:xfrm>
              <a:off x="8745568" y="3787775"/>
              <a:ext cx="758828" cy="476250"/>
              <a:chOff x="4549" y="2549"/>
              <a:chExt cx="478" cy="300"/>
            </a:xfrm>
          </p:grpSpPr>
          <p:sp>
            <p:nvSpPr>
              <p:cNvPr id="1442946" name="Arc 130"/>
              <p:cNvSpPr>
                <a:spLocks/>
              </p:cNvSpPr>
              <p:nvPr/>
            </p:nvSpPr>
            <p:spPr bwMode="auto">
              <a:xfrm>
                <a:off x="4549" y="2549"/>
                <a:ext cx="70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47" name="Arc 131"/>
              <p:cNvSpPr>
                <a:spLocks/>
              </p:cNvSpPr>
              <p:nvPr/>
            </p:nvSpPr>
            <p:spPr bwMode="auto">
              <a:xfrm>
                <a:off x="4549" y="2549"/>
                <a:ext cx="478" cy="1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48" name="Arc 132"/>
              <p:cNvSpPr>
                <a:spLocks/>
              </p:cNvSpPr>
              <p:nvPr/>
            </p:nvSpPr>
            <p:spPr bwMode="auto">
              <a:xfrm>
                <a:off x="4573" y="2692"/>
                <a:ext cx="453" cy="15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42949" name="Arc 133"/>
              <p:cNvSpPr>
                <a:spLocks/>
              </p:cNvSpPr>
              <p:nvPr/>
            </p:nvSpPr>
            <p:spPr bwMode="auto">
              <a:xfrm>
                <a:off x="4549" y="2692"/>
                <a:ext cx="70" cy="15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42950" name="Line 134"/>
            <p:cNvSpPr>
              <a:spLocks noChangeShapeType="1"/>
            </p:cNvSpPr>
            <p:nvPr/>
          </p:nvSpPr>
          <p:spPr bwMode="auto">
            <a:xfrm>
              <a:off x="8610600" y="416083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51" name="Line 135"/>
            <p:cNvSpPr>
              <a:spLocks noChangeShapeType="1"/>
            </p:cNvSpPr>
            <p:nvPr/>
          </p:nvSpPr>
          <p:spPr bwMode="auto">
            <a:xfrm flipH="1">
              <a:off x="8610601" y="4159251"/>
              <a:ext cx="212725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52" name="Line 136"/>
            <p:cNvSpPr>
              <a:spLocks noChangeShapeType="1"/>
            </p:cNvSpPr>
            <p:nvPr/>
          </p:nvSpPr>
          <p:spPr bwMode="auto">
            <a:xfrm flipH="1" flipV="1">
              <a:off x="8610601" y="3856037"/>
              <a:ext cx="188913" cy="6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53" name="Line 137"/>
            <p:cNvSpPr>
              <a:spLocks noChangeShapeType="1"/>
            </p:cNvSpPr>
            <p:nvPr/>
          </p:nvSpPr>
          <p:spPr bwMode="auto">
            <a:xfrm>
              <a:off x="8610600" y="240823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54" name="Line 138"/>
            <p:cNvSpPr>
              <a:spLocks noChangeShapeType="1"/>
            </p:cNvSpPr>
            <p:nvPr/>
          </p:nvSpPr>
          <p:spPr bwMode="auto">
            <a:xfrm flipH="1">
              <a:off x="9459913" y="403225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55" name="Oval 139"/>
            <p:cNvSpPr>
              <a:spLocks noChangeArrowheads="1"/>
            </p:cNvSpPr>
            <p:nvPr/>
          </p:nvSpPr>
          <p:spPr bwMode="auto">
            <a:xfrm>
              <a:off x="3548063" y="3824287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56" name="Line 140"/>
            <p:cNvSpPr>
              <a:spLocks noChangeShapeType="1"/>
            </p:cNvSpPr>
            <p:nvPr/>
          </p:nvSpPr>
          <p:spPr bwMode="auto">
            <a:xfrm flipH="1">
              <a:off x="4419600" y="1751013"/>
              <a:ext cx="152400" cy="123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42957" name="Rectangle 141"/>
            <p:cNvSpPr>
              <a:spLocks noChangeArrowheads="1"/>
            </p:cNvSpPr>
            <p:nvPr/>
          </p:nvSpPr>
          <p:spPr bwMode="auto">
            <a:xfrm>
              <a:off x="4479925" y="1676400"/>
              <a:ext cx="61137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/>
                <a:t> </a:t>
              </a:r>
              <a:r>
                <a:rPr lang="en-US" sz="2800" dirty="0" smtClean="0"/>
                <a:t>t</a:t>
              </a:r>
              <a:r>
                <a:rPr lang="en-US" altLang="ko-KR" sz="2800" dirty="0" smtClean="0"/>
                <a:t>=26</a:t>
              </a:r>
              <a:endParaRPr lang="en-US" sz="2800" dirty="0"/>
            </a:p>
          </p:txBody>
        </p:sp>
      </p:grpSp>
      <p:sp>
        <p:nvSpPr>
          <p:cNvPr id="144" name="Oval 60"/>
          <p:cNvSpPr>
            <a:spLocks noChangeArrowheads="1"/>
          </p:cNvSpPr>
          <p:nvPr/>
        </p:nvSpPr>
        <p:spPr bwMode="auto">
          <a:xfrm>
            <a:off x="3302742" y="4706569"/>
            <a:ext cx="126119" cy="13329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800"/>
          </a:p>
        </p:txBody>
      </p:sp>
      <p:sp>
        <p:nvSpPr>
          <p:cNvPr id="145" name="Oval 60"/>
          <p:cNvSpPr>
            <a:spLocks noChangeArrowheads="1"/>
          </p:cNvSpPr>
          <p:nvPr/>
        </p:nvSpPr>
        <p:spPr bwMode="auto">
          <a:xfrm>
            <a:off x="3561119" y="4711349"/>
            <a:ext cx="126119" cy="13329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800"/>
          </a:p>
        </p:txBody>
      </p:sp>
      <p:sp>
        <p:nvSpPr>
          <p:cNvPr id="146" name="Oval 60"/>
          <p:cNvSpPr>
            <a:spLocks noChangeArrowheads="1"/>
          </p:cNvSpPr>
          <p:nvPr/>
        </p:nvSpPr>
        <p:spPr bwMode="auto">
          <a:xfrm>
            <a:off x="3824662" y="4706601"/>
            <a:ext cx="126119" cy="13329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800"/>
          </a:p>
        </p:txBody>
      </p:sp>
      <p:sp>
        <p:nvSpPr>
          <p:cNvPr id="147" name="Oval 60"/>
          <p:cNvSpPr>
            <a:spLocks noChangeArrowheads="1"/>
          </p:cNvSpPr>
          <p:nvPr/>
        </p:nvSpPr>
        <p:spPr bwMode="auto">
          <a:xfrm>
            <a:off x="7446576" y="5295662"/>
            <a:ext cx="126119" cy="13329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800"/>
          </a:p>
        </p:txBody>
      </p:sp>
      <p:sp>
        <p:nvSpPr>
          <p:cNvPr id="149" name="Oval 60"/>
          <p:cNvSpPr>
            <a:spLocks noChangeArrowheads="1"/>
          </p:cNvSpPr>
          <p:nvPr/>
        </p:nvSpPr>
        <p:spPr bwMode="auto">
          <a:xfrm>
            <a:off x="7613490" y="5301659"/>
            <a:ext cx="126119" cy="13329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800"/>
          </a:p>
        </p:txBody>
      </p:sp>
      <p:sp>
        <p:nvSpPr>
          <p:cNvPr id="152" name="Oval 60"/>
          <p:cNvSpPr>
            <a:spLocks noChangeArrowheads="1"/>
          </p:cNvSpPr>
          <p:nvPr/>
        </p:nvSpPr>
        <p:spPr bwMode="auto">
          <a:xfrm>
            <a:off x="7787658" y="5301659"/>
            <a:ext cx="126119" cy="13329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800"/>
          </a:p>
        </p:txBody>
      </p:sp>
      <p:sp>
        <p:nvSpPr>
          <p:cNvPr id="148" name="TextBox 147"/>
          <p:cNvSpPr txBox="1"/>
          <p:nvPr/>
        </p:nvSpPr>
        <p:spPr>
          <a:xfrm>
            <a:off x="8714309" y="789351"/>
            <a:ext cx="346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i="1" smtClean="0"/>
              <a:t>Assume 32 bit address</a:t>
            </a:r>
            <a:endParaRPr kumimoji="1" lang="ko-KR" altLang="en-US" sz="2800" i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8714309" y="789351"/>
            <a:ext cx="346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i="1" smtClean="0"/>
              <a:t>Assume 32 bit address</a:t>
            </a:r>
            <a:endParaRPr kumimoji="1" lang="ko-KR" altLang="en-US" sz="2800" i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650786" y="821887"/>
            <a:ext cx="633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/>
              <a:t>Block Size = 64 Bytes, Number of Sets = 1</a:t>
            </a:r>
            <a:endParaRPr kumimoji="1" lang="ko-KR" altLang="en-US" sz="2800" dirty="0"/>
          </a:p>
        </p:txBody>
      </p:sp>
      <p:sp>
        <p:nvSpPr>
          <p:cNvPr id="153" name="Line 102"/>
          <p:cNvSpPr>
            <a:spLocks noChangeShapeType="1"/>
          </p:cNvSpPr>
          <p:nvPr/>
        </p:nvSpPr>
        <p:spPr bwMode="auto">
          <a:xfrm flipH="1" flipV="1">
            <a:off x="9837490" y="4453212"/>
            <a:ext cx="336816" cy="1986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75911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5843" y="878155"/>
            <a:ext cx="11497332" cy="5643596"/>
          </a:xfrm>
        </p:spPr>
        <p:txBody>
          <a:bodyPr/>
          <a:lstStyle/>
          <a:p>
            <a:pPr marL="342900" indent="-342900">
              <a:buFont typeface="Wingdings" charset="2"/>
              <a:buChar char="l"/>
            </a:pPr>
            <a:r>
              <a:rPr kumimoji="1" lang="en-US" altLang="ko-KR" sz="2800" dirty="0" smtClean="0"/>
              <a:t>Do caches fall into 3 categorizations?</a:t>
            </a:r>
          </a:p>
          <a:p>
            <a:pPr marL="342900" indent="-342900">
              <a:buFont typeface="Wingdings" charset="2"/>
              <a:buChar char="l"/>
            </a:pPr>
            <a:r>
              <a:rPr kumimoji="1" lang="en-US" altLang="ko-KR" sz="2800" dirty="0" smtClean="0"/>
              <a:t>Indeed, are they are set associative caches?</a:t>
            </a:r>
          </a:p>
          <a:p>
            <a:pPr marL="342900" indent="-342900">
              <a:buFont typeface="Wingdings" charset="2"/>
              <a:buChar char="l"/>
            </a:pPr>
            <a:r>
              <a:rPr lang="en-US" altLang="ko-KR" sz="2800" dirty="0" smtClean="0"/>
              <a:t>Can a </a:t>
            </a:r>
            <a:r>
              <a:rPr lang="en-US" altLang="ko-KR" sz="2800" dirty="0"/>
              <a:t>cache block </a:t>
            </a:r>
            <a:r>
              <a:rPr lang="en-US" altLang="ko-KR" sz="2800" dirty="0" smtClean="0"/>
              <a:t>only </a:t>
            </a:r>
            <a:r>
              <a:rPr lang="en-US" altLang="ko-KR" sz="2800" dirty="0"/>
              <a:t>go in one spot in the </a:t>
            </a:r>
            <a:r>
              <a:rPr lang="en-US" altLang="ko-KR" sz="2800" dirty="0" smtClean="0"/>
              <a:t>direct-mapped cache? Is it </a:t>
            </a:r>
            <a:r>
              <a:rPr lang="en-US" altLang="ko-KR" sz="2800" dirty="0"/>
              <a:t>easy to </a:t>
            </a:r>
            <a:r>
              <a:rPr lang="en-US" altLang="ko-KR" sz="2800" dirty="0" smtClean="0"/>
              <a:t>find a block, </a:t>
            </a:r>
            <a:r>
              <a:rPr lang="en-US" altLang="ko-KR" sz="2800" dirty="0"/>
              <a:t>but </a:t>
            </a:r>
            <a:r>
              <a:rPr lang="en-US" altLang="ko-KR" sz="2800" dirty="0" smtClean="0"/>
              <a:t>isn’t it flexible? </a:t>
            </a:r>
          </a:p>
          <a:p>
            <a:pPr marL="342900" indent="-342900">
              <a:buFont typeface="Wingdings" charset="2"/>
              <a:buChar char="l"/>
            </a:pPr>
            <a:r>
              <a:rPr lang="en-US" altLang="ko-KR" sz="2800" dirty="0" smtClean="0"/>
              <a:t>Can a cache block go in any spot in fully associative cache? </a:t>
            </a:r>
            <a:r>
              <a:rPr lang="en-US" altLang="ko-KR" sz="2800" smtClean="0"/>
              <a:t>No index </a:t>
            </a:r>
            <a:r>
              <a:rPr lang="en-US" altLang="ko-KR" sz="2800" dirty="0" smtClean="0"/>
              <a:t>bits?</a:t>
            </a:r>
          </a:p>
          <a:p>
            <a:pPr marL="342900" indent="-342900">
              <a:buFont typeface="Wingdings" charset="2"/>
              <a:buChar char="l"/>
            </a:pPr>
            <a:r>
              <a:rPr kumimoji="1" lang="en-US" altLang="ko-KR" sz="2800" dirty="0" smtClean="0"/>
              <a:t>When set associativity increases (higher n-way) under the fixed address, </a:t>
            </a:r>
          </a:p>
          <a:p>
            <a:pPr marL="571500" lvl="1" indent="-342900">
              <a:buFont typeface="Wingdings" charset="2"/>
              <a:buChar char="l"/>
            </a:pPr>
            <a:r>
              <a:rPr kumimoji="1" lang="en-US" altLang="ko-KR" sz="2800" dirty="0" smtClean="0"/>
              <a:t>do we need fewer sets, and thus fewer index bits? </a:t>
            </a:r>
          </a:p>
          <a:p>
            <a:pPr marL="571500" lvl="1" indent="-342900">
              <a:buFont typeface="Wingdings" charset="2"/>
              <a:buChar char="l"/>
            </a:pPr>
            <a:r>
              <a:rPr kumimoji="1" lang="en-US" altLang="ko-KR" sz="2800" dirty="0" smtClean="0"/>
              <a:t>And do we have larger tags? </a:t>
            </a:r>
          </a:p>
          <a:p>
            <a:pPr marL="571500" lvl="1" indent="-342900">
              <a:buFont typeface="Wingdings" charset="2"/>
              <a:buChar char="l"/>
            </a:pPr>
            <a:r>
              <a:rPr kumimoji="1" lang="en-US" altLang="ko-KR" sz="2800" dirty="0" smtClean="0"/>
              <a:t>What about block offsets?</a:t>
            </a:r>
          </a:p>
          <a:p>
            <a:pPr marL="571500" lvl="1" indent="-342900">
              <a:buFont typeface="Wingdings" charset="2"/>
              <a:buChar char="l"/>
            </a:pPr>
            <a:r>
              <a:rPr kumimoji="1" lang="en-US" altLang="ko-KR" sz="2800" dirty="0" smtClean="0"/>
              <a:t>More comparators?</a:t>
            </a:r>
          </a:p>
          <a:p>
            <a:pPr marL="571500" lvl="1" indent="-342900">
              <a:buFont typeface="Wingdings" charset="2"/>
              <a:buChar char="l"/>
            </a:pPr>
            <a:r>
              <a:rPr kumimoji="1" lang="en-US" altLang="ko-KR" sz="2800" dirty="0" smtClean="0"/>
              <a:t>More expensive in terms of the cost and performance?</a:t>
            </a:r>
          </a:p>
          <a:p>
            <a:pPr marL="571500" lvl="1" indent="-342900">
              <a:buFont typeface="Wingdings" charset="2"/>
              <a:buChar char="l"/>
            </a:pPr>
            <a:r>
              <a:rPr kumimoji="1" lang="en-US" altLang="ko-KR" sz="2800" dirty="0" smtClean="0"/>
              <a:t>More flexible in terms of block placements?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Cache Questions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5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2996" y="812668"/>
            <a:ext cx="11497332" cy="48972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Quiz 3 on Module 3 (Memory Hierarchy) will be delayed to 10 am on May 22</a:t>
            </a:r>
            <a:r>
              <a:rPr lang="en-US" altLang="ko-KR" sz="2800" baseline="30000" dirty="0" smtClean="0"/>
              <a:t>nd</a:t>
            </a:r>
            <a:r>
              <a:rPr lang="en-US" altLang="ko-KR" sz="2800" dirty="0" smtClean="0"/>
              <a:t> , Mon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Due of Project 3 is May 15</a:t>
            </a:r>
            <a:r>
              <a:rPr lang="en-US" altLang="ko-KR" sz="2800" baseline="30000" dirty="0" smtClean="0"/>
              <a:t>th</a:t>
            </a:r>
            <a:r>
              <a:rPr lang="en-US" altLang="ko-KR" sz="2800" dirty="0" smtClean="0"/>
              <a:t>, Mon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We will have 6 Wed Classes left this semester to cover 2.5 modules (Module 3/4/5)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Considering Make-up classes on June 6</a:t>
            </a:r>
            <a:r>
              <a:rPr lang="en-US" altLang="ko-KR" sz="2400" baseline="30000" dirty="0" smtClean="0"/>
              <a:t>th</a:t>
            </a:r>
            <a:r>
              <a:rPr lang="en-US" altLang="ko-KR" sz="2400" dirty="0" smtClean="0"/>
              <a:t> (Tue) and June 10</a:t>
            </a:r>
            <a:r>
              <a:rPr lang="en-US" altLang="ko-KR" sz="2400" baseline="30000" dirty="0" smtClean="0"/>
              <a:t>th</a:t>
            </a:r>
            <a:r>
              <a:rPr lang="en-US" altLang="ko-KR" sz="2400" dirty="0" smtClean="0"/>
              <a:t> (Sat)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Quiz 4 will be scheduled on June 5</a:t>
            </a:r>
            <a:r>
              <a:rPr lang="en-US" altLang="ko-KR" sz="2400" baseline="30000" dirty="0"/>
              <a:t>th</a:t>
            </a:r>
            <a:r>
              <a:rPr lang="en-US" altLang="ko-KR" sz="2400" dirty="0"/>
              <a:t>, Mon</a:t>
            </a:r>
            <a:endParaRPr lang="en-US" altLang="ko-KR" sz="2400" dirty="0" smtClean="0"/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Quiz 5 will be scheduled on June 12</a:t>
            </a:r>
            <a:r>
              <a:rPr lang="en-US" altLang="ko-KR" sz="2400" baseline="30000" dirty="0" smtClean="0"/>
              <a:t>th</a:t>
            </a:r>
            <a:r>
              <a:rPr lang="en-US" altLang="ko-KR" sz="2400" dirty="0" smtClean="0"/>
              <a:t>, Mon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Yes, Final exam will be scheduled during the final week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Those who got 100 out of 100 for Quiz1 or Quiz2 are invited to Pizza Lunch at James Chicago Pizza </a:t>
            </a:r>
            <a:r>
              <a:rPr lang="en-US" altLang="ko-KR" sz="2800" dirty="0" err="1" smtClean="0"/>
              <a:t>Shinchon</a:t>
            </a:r>
            <a:r>
              <a:rPr lang="en-US" altLang="ko-KR" sz="2800" dirty="0" smtClean="0"/>
              <a:t> at noon on May 19</a:t>
            </a:r>
            <a:r>
              <a:rPr lang="en-US" altLang="ko-KR" sz="2800" baseline="30000" dirty="0" smtClean="0"/>
              <a:t>th</a:t>
            </a:r>
            <a:r>
              <a:rPr lang="en-US" altLang="ko-KR" sz="2800" dirty="0" smtClean="0"/>
              <a:t> , Fri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Announcements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0621" y="5632406"/>
            <a:ext cx="107018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6000" dirty="0"/>
              <a:t>EXCITING </a:t>
            </a:r>
            <a:r>
              <a:rPr lang="en-US" altLang="ko-KR" sz="2800" dirty="0"/>
              <a:t>Internship Recruiting at </a:t>
            </a:r>
            <a:r>
              <a:rPr lang="en-US" altLang="ko-KR" sz="2800" dirty="0" err="1">
                <a:solidFill>
                  <a:srgbClr val="FF0000"/>
                </a:solidFill>
              </a:rPr>
              <a:t>DClab</a:t>
            </a:r>
            <a:r>
              <a:rPr lang="en-US" altLang="ko-KR" sz="2800" dirty="0"/>
              <a:t> during summer</a:t>
            </a:r>
          </a:p>
        </p:txBody>
      </p:sp>
    </p:spTree>
    <p:extLst>
      <p:ext uri="{BB962C8B-B14F-4D97-AF65-F5344CB8AC3E}">
        <p14:creationId xmlns:p14="http://schemas.microsoft.com/office/powerpoint/2010/main" val="259909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867930"/>
          </a:xfrm>
        </p:spPr>
        <p:txBody>
          <a:bodyPr/>
          <a:lstStyle/>
          <a:p>
            <a:r>
              <a:rPr kumimoji="1" lang="en-US" altLang="ko-KR" dirty="0" smtClean="0"/>
              <a:t>Set Associativity – Fully Associative Caches vs. N-way Set-Associative Caches</a:t>
            </a:r>
            <a:endParaRPr kumimoji="1"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867930"/>
          </a:xfrm>
        </p:spPr>
        <p:txBody>
          <a:bodyPr/>
          <a:lstStyle/>
          <a:p>
            <a:r>
              <a:rPr kumimoji="1" lang="en-US" altLang="ko-KR" dirty="0" smtClean="0"/>
              <a:t>Cache Implementation – Set-Associative Caches vs. Direct-mapped Caches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b="1" dirty="0" smtClean="0"/>
              <a:t>Next: Cache Parameters</a:t>
            </a:r>
            <a:endParaRPr kumimoji="1"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30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397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Associative Caches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Associative Example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Implementation of Caches</a:t>
            </a:r>
            <a:endParaRPr kumimoji="1"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076950" y="6563667"/>
            <a:ext cx="2743200" cy="216000"/>
          </a:xfrm>
          <a:prstGeom prst="rect">
            <a:avLst/>
          </a:prstGeom>
        </p:spPr>
        <p:txBody>
          <a:bodyPr/>
          <a:lstStyle/>
          <a:p>
            <a:pPr algn="r"/>
            <a:fld id="{5BC373C5-40C0-4198-9E06-0924FC79B413}" type="slidenum">
              <a:rPr lang="ko-KR" altLang="en-US" sz="1400" b="1" smtClean="0"/>
              <a:pPr algn="r"/>
              <a:t>4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024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013504" y="2408846"/>
            <a:ext cx="4165051" cy="646331"/>
          </a:xfrm>
        </p:spPr>
        <p:txBody>
          <a:bodyPr/>
          <a:lstStyle/>
          <a:p>
            <a:r>
              <a:rPr kumimoji="1" lang="en-US" altLang="ko-KR" dirty="0" smtClean="0"/>
              <a:t>Associative Caches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3452420" cy="480131"/>
          </a:xfrm>
        </p:spPr>
        <p:txBody>
          <a:bodyPr/>
          <a:lstStyle/>
          <a:p>
            <a:r>
              <a:rPr lang="en-US" altLang="ko-KR" dirty="0" smtClean="0"/>
              <a:t>Set Associative Caches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1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sz="3200" dirty="0" smtClean="0"/>
              <a:t>Fully associative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Allow a given block to go in any cache entry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Requires all entries to be searched at once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Comparator per entry (expensive)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sz="3200" dirty="0" smtClean="0">
                <a:solidFill>
                  <a:srgbClr val="FF0000"/>
                </a:solidFill>
              </a:rPr>
              <a:t>N</a:t>
            </a:r>
            <a:r>
              <a:rPr lang="en-US" sz="3200" dirty="0" smtClean="0"/>
              <a:t>-way set associative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Each set contains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/>
              <a:t> entries</a:t>
            </a:r>
            <a:endParaRPr lang="en-AU" altLang="ko-K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Block number determines which set</a:t>
            </a:r>
          </a:p>
          <a:p>
            <a:pPr lvl="2"/>
            <a:r>
              <a:rPr lang="en-US" dirty="0" smtClean="0"/>
              <a:t>(Block number) modulo (Number of sets in cache)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Search all entries in a given set at once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/>
              <a:t> comparators (less expensive)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979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5147" y="164876"/>
            <a:ext cx="10972800" cy="564221"/>
          </a:xfrm>
        </p:spPr>
        <p:txBody>
          <a:bodyPr/>
          <a:lstStyle/>
          <a:p>
            <a:r>
              <a:rPr lang="en-US" dirty="0" smtClean="0"/>
              <a:t>Associative Caches</a:t>
            </a:r>
            <a:endParaRPr lang="en-AU" altLang="ko-KR" dirty="0"/>
          </a:p>
        </p:txBody>
      </p:sp>
    </p:spTree>
    <p:extLst>
      <p:ext uri="{BB962C8B-B14F-4D97-AF65-F5344CB8AC3E}">
        <p14:creationId xmlns:p14="http://schemas.microsoft.com/office/powerpoint/2010/main" val="36697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8485" y="154187"/>
            <a:ext cx="10515600" cy="1325563"/>
          </a:xfrm>
        </p:spPr>
        <p:txBody>
          <a:bodyPr/>
          <a:lstStyle/>
          <a:p>
            <a:r>
              <a:rPr lang="en-US" dirty="0" smtClean="0"/>
              <a:t>Placement Policies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1775" y="6527800"/>
            <a:ext cx="27432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779035" y="3804038"/>
            <a:ext cx="2072721" cy="1066800"/>
            <a:chOff x="4287838" y="3365141"/>
            <a:chExt cx="1219200" cy="1066800"/>
          </a:xfrm>
        </p:grpSpPr>
        <p:sp>
          <p:nvSpPr>
            <p:cNvPr id="1434627" name="Rectangle 3"/>
            <p:cNvSpPr>
              <a:spLocks noChangeArrowheads="1"/>
            </p:cNvSpPr>
            <p:nvPr/>
          </p:nvSpPr>
          <p:spPr bwMode="auto">
            <a:xfrm>
              <a:off x="4287838" y="3365141"/>
              <a:ext cx="1219200" cy="1066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4300538" y="3371491"/>
              <a:ext cx="1193800" cy="1054100"/>
              <a:chOff x="1749" y="2308"/>
              <a:chExt cx="752" cy="664"/>
            </a:xfrm>
          </p:grpSpPr>
          <p:sp>
            <p:nvSpPr>
              <p:cNvPr id="1434629" name="Rectangle 5"/>
              <p:cNvSpPr>
                <a:spLocks noChangeArrowheads="1"/>
              </p:cNvSpPr>
              <p:nvPr/>
            </p:nvSpPr>
            <p:spPr bwMode="auto">
              <a:xfrm>
                <a:off x="1749" y="2312"/>
                <a:ext cx="752" cy="6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30" name="Line 6"/>
              <p:cNvSpPr>
                <a:spLocks noChangeShapeType="1"/>
              </p:cNvSpPr>
              <p:nvPr/>
            </p:nvSpPr>
            <p:spPr bwMode="auto">
              <a:xfrm>
                <a:off x="1837" y="2308"/>
                <a:ext cx="0" cy="664"/>
              </a:xfrm>
              <a:prstGeom prst="lin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31" name="Line 7"/>
              <p:cNvSpPr>
                <a:spLocks noChangeShapeType="1"/>
              </p:cNvSpPr>
              <p:nvPr/>
            </p:nvSpPr>
            <p:spPr bwMode="auto">
              <a:xfrm>
                <a:off x="193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32" name="Line 8"/>
              <p:cNvSpPr>
                <a:spLocks noChangeShapeType="1"/>
              </p:cNvSpPr>
              <p:nvPr/>
            </p:nvSpPr>
            <p:spPr bwMode="auto">
              <a:xfrm>
                <a:off x="2029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33" name="Line 9"/>
              <p:cNvSpPr>
                <a:spLocks noChangeShapeType="1"/>
              </p:cNvSpPr>
              <p:nvPr/>
            </p:nvSpPr>
            <p:spPr bwMode="auto">
              <a:xfrm>
                <a:off x="2125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34" name="Line 10"/>
              <p:cNvSpPr>
                <a:spLocks noChangeShapeType="1"/>
              </p:cNvSpPr>
              <p:nvPr/>
            </p:nvSpPr>
            <p:spPr bwMode="auto">
              <a:xfrm>
                <a:off x="2221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35" name="Line 11"/>
              <p:cNvSpPr>
                <a:spLocks noChangeShapeType="1"/>
              </p:cNvSpPr>
              <p:nvPr/>
            </p:nvSpPr>
            <p:spPr bwMode="auto">
              <a:xfrm>
                <a:off x="231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36" name="Line 12"/>
              <p:cNvSpPr>
                <a:spLocks noChangeShapeType="1"/>
              </p:cNvSpPr>
              <p:nvPr/>
            </p:nvSpPr>
            <p:spPr bwMode="auto">
              <a:xfrm>
                <a:off x="241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9621870" y="3804038"/>
            <a:ext cx="2075448" cy="1066800"/>
            <a:chOff x="8110538" y="3365141"/>
            <a:chExt cx="1193800" cy="1066800"/>
          </a:xfrm>
        </p:grpSpPr>
        <p:sp>
          <p:nvSpPr>
            <p:cNvPr id="1434637" name="Rectangle 13"/>
            <p:cNvSpPr>
              <a:spLocks noChangeArrowheads="1"/>
            </p:cNvSpPr>
            <p:nvPr/>
          </p:nvSpPr>
          <p:spPr bwMode="auto">
            <a:xfrm>
              <a:off x="8707438" y="3365141"/>
              <a:ext cx="152400" cy="1066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8110538" y="3371491"/>
              <a:ext cx="1193800" cy="1054100"/>
              <a:chOff x="4149" y="2308"/>
              <a:chExt cx="752" cy="664"/>
            </a:xfrm>
          </p:grpSpPr>
          <p:sp>
            <p:nvSpPr>
              <p:cNvPr id="1434639" name="Rectangle 15"/>
              <p:cNvSpPr>
                <a:spLocks noChangeArrowheads="1"/>
              </p:cNvSpPr>
              <p:nvPr/>
            </p:nvSpPr>
            <p:spPr bwMode="auto">
              <a:xfrm>
                <a:off x="4149" y="2312"/>
                <a:ext cx="752" cy="6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40" name="Line 16"/>
              <p:cNvSpPr>
                <a:spLocks noChangeShapeType="1"/>
              </p:cNvSpPr>
              <p:nvPr/>
            </p:nvSpPr>
            <p:spPr bwMode="auto">
              <a:xfrm>
                <a:off x="423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41" name="Line 17"/>
              <p:cNvSpPr>
                <a:spLocks noChangeShapeType="1"/>
              </p:cNvSpPr>
              <p:nvPr/>
            </p:nvSpPr>
            <p:spPr bwMode="auto">
              <a:xfrm>
                <a:off x="433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42" name="Line 18"/>
              <p:cNvSpPr>
                <a:spLocks noChangeShapeType="1"/>
              </p:cNvSpPr>
              <p:nvPr/>
            </p:nvSpPr>
            <p:spPr bwMode="auto">
              <a:xfrm>
                <a:off x="4429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43" name="Line 19"/>
              <p:cNvSpPr>
                <a:spLocks noChangeShapeType="1"/>
              </p:cNvSpPr>
              <p:nvPr/>
            </p:nvSpPr>
            <p:spPr bwMode="auto">
              <a:xfrm>
                <a:off x="4525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44" name="Line 20"/>
              <p:cNvSpPr>
                <a:spLocks noChangeShapeType="1"/>
              </p:cNvSpPr>
              <p:nvPr/>
            </p:nvSpPr>
            <p:spPr bwMode="auto">
              <a:xfrm>
                <a:off x="4621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45" name="Line 21"/>
              <p:cNvSpPr>
                <a:spLocks noChangeShapeType="1"/>
              </p:cNvSpPr>
              <p:nvPr/>
            </p:nvSpPr>
            <p:spPr bwMode="auto">
              <a:xfrm>
                <a:off x="471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46" name="Line 22"/>
              <p:cNvSpPr>
                <a:spLocks noChangeShapeType="1"/>
              </p:cNvSpPr>
              <p:nvPr/>
            </p:nvSpPr>
            <p:spPr bwMode="auto">
              <a:xfrm>
                <a:off x="481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34647" name="Rectangle 23"/>
          <p:cNvSpPr>
            <a:spLocks noChangeArrowheads="1"/>
          </p:cNvSpPr>
          <p:nvPr/>
        </p:nvSpPr>
        <p:spPr bwMode="auto">
          <a:xfrm>
            <a:off x="9567062" y="3356046"/>
            <a:ext cx="2714965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911225">
              <a:spcBef>
                <a:spcPct val="0"/>
              </a:spcBef>
            </a:pPr>
            <a:r>
              <a:rPr lang="en-US" sz="2800" dirty="0"/>
              <a:t>0 1 2 3 4 5 6 7</a:t>
            </a:r>
          </a:p>
        </p:txBody>
      </p:sp>
      <p:sp>
        <p:nvSpPr>
          <p:cNvPr id="1434648" name="Rectangle 24"/>
          <p:cNvSpPr>
            <a:spLocks noChangeArrowheads="1"/>
          </p:cNvSpPr>
          <p:nvPr/>
        </p:nvSpPr>
        <p:spPr bwMode="auto">
          <a:xfrm>
            <a:off x="4258021" y="3368746"/>
            <a:ext cx="2627335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911225">
              <a:spcBef>
                <a:spcPct val="0"/>
              </a:spcBef>
            </a:pPr>
            <a:r>
              <a:rPr lang="en-US" sz="2800" dirty="0" smtClean="0"/>
              <a:t>0      </a:t>
            </a:r>
            <a:r>
              <a:rPr lang="en-US" sz="2800" dirty="0"/>
              <a:t>1 </a:t>
            </a:r>
            <a:r>
              <a:rPr lang="en-US" sz="2800" dirty="0" smtClean="0"/>
              <a:t>     2      3</a:t>
            </a:r>
            <a:endParaRPr lang="en-US" sz="28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166330" y="3804038"/>
            <a:ext cx="2544678" cy="1066800"/>
            <a:chOff x="4788591" y="3365141"/>
            <a:chExt cx="1435100" cy="1066800"/>
          </a:xfrm>
        </p:grpSpPr>
        <p:sp>
          <p:nvSpPr>
            <p:cNvPr id="1434649" name="Rectangle 25"/>
            <p:cNvSpPr>
              <a:spLocks noChangeArrowheads="1"/>
            </p:cNvSpPr>
            <p:nvPr/>
          </p:nvSpPr>
          <p:spPr bwMode="auto">
            <a:xfrm>
              <a:off x="4788591" y="3365141"/>
              <a:ext cx="304800" cy="1066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50" name="Rectangle 26"/>
            <p:cNvSpPr>
              <a:spLocks noChangeArrowheads="1"/>
            </p:cNvSpPr>
            <p:nvPr/>
          </p:nvSpPr>
          <p:spPr bwMode="auto">
            <a:xfrm>
              <a:off x="4801291" y="3377841"/>
              <a:ext cx="279400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51" name="Line 27"/>
            <p:cNvSpPr>
              <a:spLocks noChangeShapeType="1"/>
            </p:cNvSpPr>
            <p:nvPr/>
          </p:nvSpPr>
          <p:spPr bwMode="auto">
            <a:xfrm>
              <a:off x="4940991" y="3371491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52" name="Rectangle 28"/>
            <p:cNvSpPr>
              <a:spLocks noChangeArrowheads="1"/>
            </p:cNvSpPr>
            <p:nvPr/>
          </p:nvSpPr>
          <p:spPr bwMode="auto">
            <a:xfrm>
              <a:off x="5182291" y="3377841"/>
              <a:ext cx="279400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53" name="Line 29"/>
            <p:cNvSpPr>
              <a:spLocks noChangeShapeType="1"/>
            </p:cNvSpPr>
            <p:nvPr/>
          </p:nvSpPr>
          <p:spPr bwMode="auto">
            <a:xfrm>
              <a:off x="5321991" y="3371491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54" name="Rectangle 30"/>
            <p:cNvSpPr>
              <a:spLocks noChangeArrowheads="1"/>
            </p:cNvSpPr>
            <p:nvPr/>
          </p:nvSpPr>
          <p:spPr bwMode="auto">
            <a:xfrm>
              <a:off x="5563291" y="3377841"/>
              <a:ext cx="279400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55" name="Line 31"/>
            <p:cNvSpPr>
              <a:spLocks noChangeShapeType="1"/>
            </p:cNvSpPr>
            <p:nvPr/>
          </p:nvSpPr>
          <p:spPr bwMode="auto">
            <a:xfrm>
              <a:off x="5702991" y="3371491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56" name="Rectangle 32"/>
            <p:cNvSpPr>
              <a:spLocks noChangeArrowheads="1"/>
            </p:cNvSpPr>
            <p:nvPr/>
          </p:nvSpPr>
          <p:spPr bwMode="auto">
            <a:xfrm>
              <a:off x="5944291" y="3377841"/>
              <a:ext cx="279400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57" name="Line 33"/>
            <p:cNvSpPr>
              <a:spLocks noChangeShapeType="1"/>
            </p:cNvSpPr>
            <p:nvPr/>
          </p:nvSpPr>
          <p:spPr bwMode="auto">
            <a:xfrm>
              <a:off x="6083991" y="3371491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658" name="Rectangle 34"/>
          <p:cNvSpPr>
            <a:spLocks noChangeArrowheads="1"/>
          </p:cNvSpPr>
          <p:nvPr/>
        </p:nvSpPr>
        <p:spPr bwMode="auto">
          <a:xfrm>
            <a:off x="-148" y="3335005"/>
            <a:ext cx="1926490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/>
              <a:t>Set Number</a:t>
            </a:r>
          </a:p>
        </p:txBody>
      </p:sp>
      <p:sp>
        <p:nvSpPr>
          <p:cNvPr id="1434659" name="Rectangle 35"/>
          <p:cNvSpPr>
            <a:spLocks noChangeArrowheads="1"/>
          </p:cNvSpPr>
          <p:nvPr/>
        </p:nvSpPr>
        <p:spPr bwMode="auto">
          <a:xfrm>
            <a:off x="64259" y="4094551"/>
            <a:ext cx="1064395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/>
              <a:t>Cache</a:t>
            </a:r>
          </a:p>
        </p:txBody>
      </p:sp>
      <p:sp>
        <p:nvSpPr>
          <p:cNvPr id="1434660" name="Rectangle 36"/>
          <p:cNvSpPr>
            <a:spLocks noChangeArrowheads="1"/>
          </p:cNvSpPr>
          <p:nvPr/>
        </p:nvSpPr>
        <p:spPr bwMode="auto">
          <a:xfrm>
            <a:off x="1371880" y="4942276"/>
            <a:ext cx="2952732" cy="13824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/>
              <a:t>Fully Associative</a:t>
            </a:r>
            <a:r>
              <a:rPr lang="en-US" sz="2800" dirty="0"/>
              <a:t>	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rgbClr val="3333CC"/>
                </a:solidFill>
              </a:rPr>
              <a:t>anywhere	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rgbClr val="3333CC"/>
                </a:solidFill>
              </a:rPr>
              <a:t>		</a:t>
            </a:r>
            <a:endParaRPr lang="en-US" sz="2800" b="1" i="1" dirty="0">
              <a:solidFill>
                <a:srgbClr val="3333CC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090863" y="1766529"/>
            <a:ext cx="8345487" cy="1066800"/>
            <a:chOff x="4308475" y="1664929"/>
            <a:chExt cx="4851400" cy="1066800"/>
          </a:xfrm>
        </p:grpSpPr>
        <p:sp>
          <p:nvSpPr>
            <p:cNvPr id="1434661" name="Rectangle 37"/>
            <p:cNvSpPr>
              <a:spLocks noChangeArrowheads="1"/>
            </p:cNvSpPr>
            <p:nvPr/>
          </p:nvSpPr>
          <p:spPr bwMode="gray">
            <a:xfrm>
              <a:off x="6124575" y="1664929"/>
              <a:ext cx="152400" cy="1066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62" name="Rectangle 38"/>
            <p:cNvSpPr>
              <a:spLocks noChangeArrowheads="1"/>
            </p:cNvSpPr>
            <p:nvPr/>
          </p:nvSpPr>
          <p:spPr bwMode="auto">
            <a:xfrm>
              <a:off x="4308475" y="1677629"/>
              <a:ext cx="4851400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63" name="Line 39"/>
            <p:cNvSpPr>
              <a:spLocks noChangeShapeType="1"/>
            </p:cNvSpPr>
            <p:nvPr/>
          </p:nvSpPr>
          <p:spPr bwMode="auto">
            <a:xfrm>
              <a:off x="44481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64" name="Line 40"/>
            <p:cNvSpPr>
              <a:spLocks noChangeShapeType="1"/>
            </p:cNvSpPr>
            <p:nvPr/>
          </p:nvSpPr>
          <p:spPr bwMode="auto">
            <a:xfrm>
              <a:off x="46005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65" name="Line 41"/>
            <p:cNvSpPr>
              <a:spLocks noChangeShapeType="1"/>
            </p:cNvSpPr>
            <p:nvPr/>
          </p:nvSpPr>
          <p:spPr bwMode="auto">
            <a:xfrm>
              <a:off x="47529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66" name="Line 42"/>
            <p:cNvSpPr>
              <a:spLocks noChangeShapeType="1"/>
            </p:cNvSpPr>
            <p:nvPr/>
          </p:nvSpPr>
          <p:spPr bwMode="auto">
            <a:xfrm>
              <a:off x="49053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67" name="Line 43"/>
            <p:cNvSpPr>
              <a:spLocks noChangeShapeType="1"/>
            </p:cNvSpPr>
            <p:nvPr/>
          </p:nvSpPr>
          <p:spPr bwMode="auto">
            <a:xfrm>
              <a:off x="50577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68" name="Line 44"/>
            <p:cNvSpPr>
              <a:spLocks noChangeShapeType="1"/>
            </p:cNvSpPr>
            <p:nvPr/>
          </p:nvSpPr>
          <p:spPr bwMode="auto">
            <a:xfrm>
              <a:off x="52101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69" name="Line 45"/>
            <p:cNvSpPr>
              <a:spLocks noChangeShapeType="1"/>
            </p:cNvSpPr>
            <p:nvPr/>
          </p:nvSpPr>
          <p:spPr bwMode="auto">
            <a:xfrm>
              <a:off x="53625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70" name="Line 46"/>
            <p:cNvSpPr>
              <a:spLocks noChangeShapeType="1"/>
            </p:cNvSpPr>
            <p:nvPr/>
          </p:nvSpPr>
          <p:spPr bwMode="auto">
            <a:xfrm>
              <a:off x="55149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71" name="Line 47"/>
            <p:cNvSpPr>
              <a:spLocks noChangeShapeType="1"/>
            </p:cNvSpPr>
            <p:nvPr/>
          </p:nvSpPr>
          <p:spPr bwMode="auto">
            <a:xfrm>
              <a:off x="56673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72" name="Line 48"/>
            <p:cNvSpPr>
              <a:spLocks noChangeShapeType="1"/>
            </p:cNvSpPr>
            <p:nvPr/>
          </p:nvSpPr>
          <p:spPr bwMode="auto">
            <a:xfrm>
              <a:off x="58197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73" name="Line 49"/>
            <p:cNvSpPr>
              <a:spLocks noChangeShapeType="1"/>
            </p:cNvSpPr>
            <p:nvPr/>
          </p:nvSpPr>
          <p:spPr bwMode="auto">
            <a:xfrm>
              <a:off x="59721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74" name="Line 50"/>
            <p:cNvSpPr>
              <a:spLocks noChangeShapeType="1"/>
            </p:cNvSpPr>
            <p:nvPr/>
          </p:nvSpPr>
          <p:spPr bwMode="auto">
            <a:xfrm>
              <a:off x="61245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75" name="Line 51"/>
            <p:cNvSpPr>
              <a:spLocks noChangeShapeType="1"/>
            </p:cNvSpPr>
            <p:nvPr/>
          </p:nvSpPr>
          <p:spPr bwMode="auto">
            <a:xfrm>
              <a:off x="62769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76" name="Line 52"/>
            <p:cNvSpPr>
              <a:spLocks noChangeShapeType="1"/>
            </p:cNvSpPr>
            <p:nvPr/>
          </p:nvSpPr>
          <p:spPr bwMode="auto">
            <a:xfrm>
              <a:off x="64293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77" name="Line 53"/>
            <p:cNvSpPr>
              <a:spLocks noChangeShapeType="1"/>
            </p:cNvSpPr>
            <p:nvPr/>
          </p:nvSpPr>
          <p:spPr bwMode="auto">
            <a:xfrm>
              <a:off x="65817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78" name="Line 54"/>
            <p:cNvSpPr>
              <a:spLocks noChangeShapeType="1"/>
            </p:cNvSpPr>
            <p:nvPr/>
          </p:nvSpPr>
          <p:spPr bwMode="auto">
            <a:xfrm>
              <a:off x="67341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79" name="Line 55"/>
            <p:cNvSpPr>
              <a:spLocks noChangeShapeType="1"/>
            </p:cNvSpPr>
            <p:nvPr/>
          </p:nvSpPr>
          <p:spPr bwMode="auto">
            <a:xfrm>
              <a:off x="68865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80" name="Line 56"/>
            <p:cNvSpPr>
              <a:spLocks noChangeShapeType="1"/>
            </p:cNvSpPr>
            <p:nvPr/>
          </p:nvSpPr>
          <p:spPr bwMode="auto">
            <a:xfrm>
              <a:off x="70389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81" name="Line 57"/>
            <p:cNvSpPr>
              <a:spLocks noChangeShapeType="1"/>
            </p:cNvSpPr>
            <p:nvPr/>
          </p:nvSpPr>
          <p:spPr bwMode="auto">
            <a:xfrm>
              <a:off x="71913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82" name="Line 58"/>
            <p:cNvSpPr>
              <a:spLocks noChangeShapeType="1"/>
            </p:cNvSpPr>
            <p:nvPr/>
          </p:nvSpPr>
          <p:spPr bwMode="auto">
            <a:xfrm>
              <a:off x="73437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83" name="Line 59"/>
            <p:cNvSpPr>
              <a:spLocks noChangeShapeType="1"/>
            </p:cNvSpPr>
            <p:nvPr/>
          </p:nvSpPr>
          <p:spPr bwMode="auto">
            <a:xfrm>
              <a:off x="74961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84" name="Line 60"/>
            <p:cNvSpPr>
              <a:spLocks noChangeShapeType="1"/>
            </p:cNvSpPr>
            <p:nvPr/>
          </p:nvSpPr>
          <p:spPr bwMode="auto">
            <a:xfrm>
              <a:off x="76485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85" name="Line 61"/>
            <p:cNvSpPr>
              <a:spLocks noChangeShapeType="1"/>
            </p:cNvSpPr>
            <p:nvPr/>
          </p:nvSpPr>
          <p:spPr bwMode="auto">
            <a:xfrm>
              <a:off x="78009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86" name="Line 62"/>
            <p:cNvSpPr>
              <a:spLocks noChangeShapeType="1"/>
            </p:cNvSpPr>
            <p:nvPr/>
          </p:nvSpPr>
          <p:spPr bwMode="auto">
            <a:xfrm>
              <a:off x="79533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87" name="Line 63"/>
            <p:cNvSpPr>
              <a:spLocks noChangeShapeType="1"/>
            </p:cNvSpPr>
            <p:nvPr/>
          </p:nvSpPr>
          <p:spPr bwMode="auto">
            <a:xfrm>
              <a:off x="81057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88" name="Line 64"/>
            <p:cNvSpPr>
              <a:spLocks noChangeShapeType="1"/>
            </p:cNvSpPr>
            <p:nvPr/>
          </p:nvSpPr>
          <p:spPr bwMode="auto">
            <a:xfrm>
              <a:off x="82581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89" name="Line 65"/>
            <p:cNvSpPr>
              <a:spLocks noChangeShapeType="1"/>
            </p:cNvSpPr>
            <p:nvPr/>
          </p:nvSpPr>
          <p:spPr bwMode="auto">
            <a:xfrm>
              <a:off x="84105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90" name="Line 66"/>
            <p:cNvSpPr>
              <a:spLocks noChangeShapeType="1"/>
            </p:cNvSpPr>
            <p:nvPr/>
          </p:nvSpPr>
          <p:spPr bwMode="auto">
            <a:xfrm>
              <a:off x="85629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91" name="Line 67"/>
            <p:cNvSpPr>
              <a:spLocks noChangeShapeType="1"/>
            </p:cNvSpPr>
            <p:nvPr/>
          </p:nvSpPr>
          <p:spPr bwMode="auto">
            <a:xfrm>
              <a:off x="87153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92" name="Line 68"/>
            <p:cNvSpPr>
              <a:spLocks noChangeShapeType="1"/>
            </p:cNvSpPr>
            <p:nvPr/>
          </p:nvSpPr>
          <p:spPr bwMode="auto">
            <a:xfrm>
              <a:off x="88677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93" name="Line 69"/>
            <p:cNvSpPr>
              <a:spLocks noChangeShapeType="1"/>
            </p:cNvSpPr>
            <p:nvPr/>
          </p:nvSpPr>
          <p:spPr bwMode="auto">
            <a:xfrm>
              <a:off x="9020175" y="1671279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694" name="Rectangle 70"/>
          <p:cNvSpPr>
            <a:spLocks noChangeArrowheads="1"/>
          </p:cNvSpPr>
          <p:nvPr/>
        </p:nvSpPr>
        <p:spPr bwMode="auto">
          <a:xfrm>
            <a:off x="3043095" y="1349017"/>
            <a:ext cx="3697325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911225">
              <a:spcBef>
                <a:spcPct val="0"/>
              </a:spcBef>
            </a:pPr>
            <a:r>
              <a:rPr lang="en-US" sz="2800" dirty="0" smtClean="0"/>
              <a:t>0 1 2 3 4 5 6 7 8 9</a:t>
            </a:r>
            <a:endParaRPr lang="en-US" sz="2800" dirty="0"/>
          </a:p>
        </p:txBody>
      </p:sp>
      <p:sp>
        <p:nvSpPr>
          <p:cNvPr id="1434695" name="Rectangle 71"/>
          <p:cNvSpPr>
            <a:spLocks noChangeArrowheads="1"/>
          </p:cNvSpPr>
          <p:nvPr/>
        </p:nvSpPr>
        <p:spPr bwMode="auto">
          <a:xfrm>
            <a:off x="5658541" y="908333"/>
            <a:ext cx="2788877" cy="951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911225">
              <a:spcBef>
                <a:spcPct val="0"/>
              </a:spcBef>
            </a:pPr>
            <a:r>
              <a:rPr lang="en-US" sz="2800" dirty="0"/>
              <a:t>1 1 1 1 1 1 1 1 1 1 0 1 2 3 4 5 6 7 8 9</a:t>
            </a:r>
          </a:p>
        </p:txBody>
      </p:sp>
      <p:sp>
        <p:nvSpPr>
          <p:cNvPr id="1434696" name="Rectangle 72"/>
          <p:cNvSpPr>
            <a:spLocks noChangeArrowheads="1"/>
          </p:cNvSpPr>
          <p:nvPr/>
        </p:nvSpPr>
        <p:spPr bwMode="auto">
          <a:xfrm>
            <a:off x="8258539" y="906826"/>
            <a:ext cx="2795546" cy="951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911225">
              <a:spcBef>
                <a:spcPct val="0"/>
              </a:spcBef>
            </a:pPr>
            <a:r>
              <a:rPr lang="en-US" sz="2800" dirty="0"/>
              <a:t>2 2 2 2 2 2 2 2 2 2 0 1 2 3 4 5 6 7 8 9</a:t>
            </a:r>
          </a:p>
        </p:txBody>
      </p:sp>
      <p:sp>
        <p:nvSpPr>
          <p:cNvPr id="1434697" name="Rectangle 73"/>
          <p:cNvSpPr>
            <a:spLocks noChangeArrowheads="1"/>
          </p:cNvSpPr>
          <p:nvPr/>
        </p:nvSpPr>
        <p:spPr bwMode="auto">
          <a:xfrm>
            <a:off x="10859716" y="913176"/>
            <a:ext cx="811213" cy="951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911225">
              <a:spcBef>
                <a:spcPct val="0"/>
              </a:spcBef>
            </a:pPr>
            <a:r>
              <a:rPr lang="en-US" sz="2800" dirty="0"/>
              <a:t>3 3</a:t>
            </a:r>
          </a:p>
          <a:p>
            <a:pPr defTabSz="911225">
              <a:spcBef>
                <a:spcPct val="0"/>
              </a:spcBef>
            </a:pPr>
            <a:r>
              <a:rPr lang="en-US" sz="2800" dirty="0"/>
              <a:t>0 1</a:t>
            </a:r>
          </a:p>
        </p:txBody>
      </p:sp>
      <p:sp>
        <p:nvSpPr>
          <p:cNvPr id="1434698" name="Rectangle 74"/>
          <p:cNvSpPr>
            <a:spLocks noChangeArrowheads="1"/>
          </p:cNvSpPr>
          <p:nvPr/>
        </p:nvSpPr>
        <p:spPr bwMode="auto">
          <a:xfrm>
            <a:off x="310751" y="1980842"/>
            <a:ext cx="1433214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/>
              <a:t>Memory</a:t>
            </a:r>
          </a:p>
        </p:txBody>
      </p:sp>
      <p:sp>
        <p:nvSpPr>
          <p:cNvPr id="1434699" name="Rectangle 75"/>
          <p:cNvSpPr>
            <a:spLocks noChangeArrowheads="1"/>
          </p:cNvSpPr>
          <p:nvPr/>
        </p:nvSpPr>
        <p:spPr bwMode="auto">
          <a:xfrm>
            <a:off x="-8368" y="1342353"/>
            <a:ext cx="2247411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/>
              <a:t>Block Number</a:t>
            </a:r>
          </a:p>
        </p:txBody>
      </p:sp>
      <p:sp>
        <p:nvSpPr>
          <p:cNvPr id="1434700" name="Rectangle 76"/>
          <p:cNvSpPr>
            <a:spLocks noChangeArrowheads="1"/>
          </p:cNvSpPr>
          <p:nvPr/>
        </p:nvSpPr>
        <p:spPr bwMode="auto">
          <a:xfrm>
            <a:off x="188027" y="5402226"/>
            <a:ext cx="2221250" cy="951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b="1" dirty="0">
                <a:solidFill>
                  <a:srgbClr val="3333CC"/>
                </a:solidFill>
              </a:rPr>
              <a:t>block 12 </a:t>
            </a:r>
          </a:p>
          <a:p>
            <a:pPr algn="l">
              <a:spcBef>
                <a:spcPct val="0"/>
              </a:spcBef>
            </a:pPr>
            <a:r>
              <a:rPr lang="en-US" sz="2800" b="1" dirty="0">
                <a:solidFill>
                  <a:srgbClr val="3333CC"/>
                </a:solidFill>
              </a:rPr>
              <a:t>can be placed</a:t>
            </a: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3222086" y="4763803"/>
            <a:ext cx="4799392" cy="181331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/>
              <a:t>(</a:t>
            </a:r>
            <a:r>
              <a:rPr lang="en-US" sz="2800" dirty="0"/>
              <a:t>2-way) </a:t>
            </a:r>
            <a:r>
              <a:rPr lang="en-US" sz="2800" dirty="0" smtClean="0"/>
              <a:t>Set </a:t>
            </a:r>
            <a:endParaRPr lang="en-US" sz="2800" dirty="0" smtClean="0"/>
          </a:p>
          <a:p>
            <a:pPr algn="ctr">
              <a:spcBef>
                <a:spcPct val="0"/>
              </a:spcBef>
            </a:pPr>
            <a:r>
              <a:rPr lang="en-US" sz="2800" dirty="0" smtClean="0"/>
              <a:t>Associative</a:t>
            </a:r>
            <a:endParaRPr lang="en-US" sz="2800" dirty="0" smtClean="0"/>
          </a:p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rgbClr val="3333CC"/>
                </a:solidFill>
              </a:rPr>
              <a:t>           </a:t>
            </a:r>
            <a:r>
              <a:rPr lang="en-US" sz="2800" b="1" dirty="0">
                <a:solidFill>
                  <a:srgbClr val="3333CC"/>
                </a:solidFill>
              </a:rPr>
              <a:t>anywhere </a:t>
            </a:r>
            <a:r>
              <a:rPr lang="en-US" sz="2800" b="1" dirty="0" smtClean="0">
                <a:solidFill>
                  <a:srgbClr val="3333CC"/>
                </a:solidFill>
              </a:rPr>
              <a:t>in set </a:t>
            </a:r>
            <a:r>
              <a:rPr lang="en-US" sz="2800" b="1" dirty="0">
                <a:solidFill>
                  <a:srgbClr val="3333CC"/>
                </a:solidFill>
              </a:rPr>
              <a:t>0        	</a:t>
            </a:r>
          </a:p>
          <a:p>
            <a:pPr algn="ctr">
              <a:spcBef>
                <a:spcPct val="0"/>
              </a:spcBef>
            </a:pPr>
            <a:r>
              <a:rPr lang="en-US" sz="2800" b="1" i="1" dirty="0" smtClean="0">
                <a:solidFill>
                  <a:srgbClr val="3333CC"/>
                </a:solidFill>
              </a:rPr>
              <a:t>(</a:t>
            </a:r>
            <a:r>
              <a:rPr lang="en-US" sz="2800" b="1" i="1" dirty="0">
                <a:solidFill>
                  <a:srgbClr val="3333CC"/>
                </a:solidFill>
              </a:rPr>
              <a:t>12 mod 4)	</a:t>
            </a:r>
          </a:p>
        </p:txBody>
      </p:sp>
      <p:sp>
        <p:nvSpPr>
          <p:cNvPr id="81" name="Rectangle 36"/>
          <p:cNvSpPr>
            <a:spLocks noChangeArrowheads="1"/>
          </p:cNvSpPr>
          <p:nvPr/>
        </p:nvSpPr>
        <p:spPr bwMode="auto">
          <a:xfrm>
            <a:off x="8438177" y="4905602"/>
            <a:ext cx="3912932" cy="13824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/>
              <a:t>	 </a:t>
            </a:r>
            <a:r>
              <a:rPr lang="en-US" sz="2800" dirty="0" smtClean="0"/>
              <a:t>Direct  Mapped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rgbClr val="3333CC"/>
                </a:solidFill>
              </a:rPr>
              <a:t>	 only </a:t>
            </a:r>
            <a:r>
              <a:rPr lang="en-US" sz="2800" b="1" dirty="0" smtClean="0">
                <a:solidFill>
                  <a:srgbClr val="3333CC"/>
                </a:solidFill>
              </a:rPr>
              <a:t>into block </a:t>
            </a:r>
            <a:r>
              <a:rPr lang="en-US" sz="2800" b="1" dirty="0">
                <a:solidFill>
                  <a:srgbClr val="3333CC"/>
                </a:solidFill>
              </a:rPr>
              <a:t>4	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rgbClr val="3333CC"/>
                </a:solidFill>
              </a:rPr>
              <a:t>	(</a:t>
            </a:r>
            <a:r>
              <a:rPr lang="en-US" sz="2800" b="1" i="1" dirty="0">
                <a:solidFill>
                  <a:srgbClr val="3333CC"/>
                </a:solidFill>
              </a:rPr>
              <a:t>12 mod 8)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54175" y="865294"/>
            <a:ext cx="391801" cy="222939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4"/>
          <p:cNvSpPr>
            <a:spLocks noChangeArrowheads="1"/>
          </p:cNvSpPr>
          <p:nvPr/>
        </p:nvSpPr>
        <p:spPr bwMode="auto">
          <a:xfrm>
            <a:off x="7223138" y="3368746"/>
            <a:ext cx="1920865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911225">
              <a:spcBef>
                <a:spcPct val="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/>
              <a:t>0  	     1</a:t>
            </a:r>
            <a:endParaRPr lang="en-US" sz="2800" dirty="0"/>
          </a:p>
        </p:txBody>
      </p:sp>
      <p:grpSp>
        <p:nvGrpSpPr>
          <p:cNvPr id="86" name="그룹 85"/>
          <p:cNvGrpSpPr/>
          <p:nvPr/>
        </p:nvGrpSpPr>
        <p:grpSpPr>
          <a:xfrm>
            <a:off x="7131441" y="3804038"/>
            <a:ext cx="2129813" cy="1066800"/>
            <a:chOff x="4788591" y="3365141"/>
            <a:chExt cx="1201134" cy="1066800"/>
          </a:xfrm>
        </p:grpSpPr>
        <p:sp>
          <p:nvSpPr>
            <p:cNvPr id="87" name="Rectangle 25"/>
            <p:cNvSpPr>
              <a:spLocks noChangeArrowheads="1"/>
            </p:cNvSpPr>
            <p:nvPr/>
          </p:nvSpPr>
          <p:spPr bwMode="auto">
            <a:xfrm>
              <a:off x="4788591" y="3365141"/>
              <a:ext cx="304800" cy="1066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26"/>
            <p:cNvSpPr>
              <a:spLocks noChangeArrowheads="1"/>
            </p:cNvSpPr>
            <p:nvPr/>
          </p:nvSpPr>
          <p:spPr bwMode="auto">
            <a:xfrm>
              <a:off x="4801291" y="3377841"/>
              <a:ext cx="279400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4940991" y="3371491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30"/>
            <p:cNvSpPr>
              <a:spLocks noChangeArrowheads="1"/>
            </p:cNvSpPr>
            <p:nvPr/>
          </p:nvSpPr>
          <p:spPr bwMode="auto">
            <a:xfrm>
              <a:off x="5429599" y="3377841"/>
              <a:ext cx="279400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5569297" y="3371491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32"/>
            <p:cNvSpPr>
              <a:spLocks noChangeArrowheads="1"/>
            </p:cNvSpPr>
            <p:nvPr/>
          </p:nvSpPr>
          <p:spPr bwMode="auto">
            <a:xfrm>
              <a:off x="5710325" y="3377841"/>
              <a:ext cx="279400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>
              <a:off x="5850025" y="3371491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Rectangle 36"/>
          <p:cNvSpPr>
            <a:spLocks noChangeArrowheads="1"/>
          </p:cNvSpPr>
          <p:nvPr/>
        </p:nvSpPr>
        <p:spPr bwMode="auto">
          <a:xfrm>
            <a:off x="5958600" y="4755336"/>
            <a:ext cx="4799392" cy="181331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smtClean="0"/>
              <a:t>(4-way</a:t>
            </a:r>
            <a:r>
              <a:rPr lang="en-US" sz="2800" dirty="0"/>
              <a:t>) </a:t>
            </a:r>
            <a:r>
              <a:rPr lang="en-US" sz="2800" dirty="0" smtClean="0"/>
              <a:t>Set </a:t>
            </a:r>
            <a:endParaRPr lang="en-US" sz="2800" dirty="0" smtClean="0"/>
          </a:p>
          <a:p>
            <a:pPr algn="ctr">
              <a:spcBef>
                <a:spcPct val="0"/>
              </a:spcBef>
            </a:pPr>
            <a:r>
              <a:rPr lang="en-US" sz="2800" dirty="0" smtClean="0"/>
              <a:t>Associative</a:t>
            </a:r>
            <a:endParaRPr lang="en-US" sz="2800" dirty="0" smtClean="0"/>
          </a:p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rgbClr val="3333CC"/>
                </a:solidFill>
              </a:rPr>
              <a:t>           </a:t>
            </a:r>
            <a:r>
              <a:rPr lang="en-US" sz="2800" b="1" dirty="0">
                <a:solidFill>
                  <a:srgbClr val="3333CC"/>
                </a:solidFill>
              </a:rPr>
              <a:t>anywhere </a:t>
            </a:r>
            <a:r>
              <a:rPr lang="en-US" sz="2800" b="1" dirty="0" smtClean="0">
                <a:solidFill>
                  <a:srgbClr val="3333CC"/>
                </a:solidFill>
              </a:rPr>
              <a:t>in set </a:t>
            </a:r>
            <a:r>
              <a:rPr lang="en-US" sz="2800" b="1" dirty="0">
                <a:solidFill>
                  <a:srgbClr val="3333CC"/>
                </a:solidFill>
              </a:rPr>
              <a:t>0        	</a:t>
            </a:r>
          </a:p>
          <a:p>
            <a:pPr algn="ctr">
              <a:spcBef>
                <a:spcPct val="0"/>
              </a:spcBef>
            </a:pPr>
            <a:r>
              <a:rPr lang="en-US" sz="2800" b="1" i="1" dirty="0" smtClean="0">
                <a:solidFill>
                  <a:srgbClr val="3333CC"/>
                </a:solidFill>
              </a:rPr>
              <a:t>(</a:t>
            </a:r>
            <a:r>
              <a:rPr lang="en-US" sz="2800" b="1" i="1" dirty="0">
                <a:solidFill>
                  <a:srgbClr val="3333CC"/>
                </a:solidFill>
              </a:rPr>
              <a:t>12 mod </a:t>
            </a:r>
            <a:r>
              <a:rPr lang="en-US" sz="2800" b="1" i="1" dirty="0" smtClean="0">
                <a:solidFill>
                  <a:srgbClr val="3333CC"/>
                </a:solidFill>
              </a:rPr>
              <a:t>2)</a:t>
            </a:r>
            <a:r>
              <a:rPr lang="en-US" sz="2800" b="1" i="1" dirty="0">
                <a:solidFill>
                  <a:srgbClr val="3333CC"/>
                </a:solidFill>
              </a:rPr>
              <a:t>	</a:t>
            </a:r>
          </a:p>
        </p:txBody>
      </p:sp>
      <p:sp>
        <p:nvSpPr>
          <p:cNvPr id="97" name="Rectangle 26"/>
          <p:cNvSpPr>
            <a:spLocks noChangeArrowheads="1"/>
          </p:cNvSpPr>
          <p:nvPr/>
        </p:nvSpPr>
        <p:spPr bwMode="auto">
          <a:xfrm>
            <a:off x="7644551" y="3816738"/>
            <a:ext cx="495424" cy="1041400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27"/>
          <p:cNvSpPr>
            <a:spLocks noChangeShapeType="1"/>
          </p:cNvSpPr>
          <p:nvPr/>
        </p:nvSpPr>
        <p:spPr bwMode="auto">
          <a:xfrm>
            <a:off x="7892263" y="3810388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54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47" grpId="0"/>
      <p:bldP spid="1434648" grpId="0"/>
      <p:bldP spid="1434658" grpId="0"/>
      <p:bldP spid="1434659" grpId="0"/>
      <p:bldP spid="1434660" grpId="0"/>
      <p:bldP spid="1434700" grpId="0"/>
      <p:bldP spid="80" grpId="0"/>
      <p:bldP spid="81" grpId="0"/>
      <p:bldP spid="5" grpId="0" animBg="1"/>
      <p:bldP spid="85" grpId="0"/>
      <p:bldP spid="96" grpId="0"/>
      <p:bldP spid="97" grpId="0" animBg="1"/>
      <p:bldP spid="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6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937587"/>
            <a:ext cx="10972800" cy="50014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dirty="0" smtClean="0"/>
              <a:t>For a cache with 8 entries</a:t>
            </a:r>
            <a:endParaRPr lang="en-AU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title"/>
          </p:nvPr>
        </p:nvSpPr>
        <p:spPr>
          <a:xfrm>
            <a:off x="345316" y="173232"/>
            <a:ext cx="10972800" cy="564221"/>
          </a:xfrm>
        </p:spPr>
        <p:txBody>
          <a:bodyPr/>
          <a:lstStyle/>
          <a:p>
            <a:r>
              <a:rPr lang="en-US" dirty="0" smtClean="0"/>
              <a:t>Spectrum of Associativity</a:t>
            </a:r>
            <a:endParaRPr lang="en-AU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90334"/>
              </p:ext>
            </p:extLst>
          </p:nvPr>
        </p:nvGraphicFramePr>
        <p:xfrm>
          <a:off x="2886618" y="1960511"/>
          <a:ext cx="14053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698"/>
                <a:gridCol w="702698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47314"/>
              </p:ext>
            </p:extLst>
          </p:nvPr>
        </p:nvGraphicFramePr>
        <p:xfrm>
          <a:off x="8285167" y="1528909"/>
          <a:ext cx="28504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605"/>
                <a:gridCol w="712605"/>
                <a:gridCol w="712605"/>
                <a:gridCol w="71260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433411"/>
              </p:ext>
            </p:extLst>
          </p:nvPr>
        </p:nvGraphicFramePr>
        <p:xfrm>
          <a:off x="5800782" y="4176069"/>
          <a:ext cx="5359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925"/>
                <a:gridCol w="669925"/>
                <a:gridCol w="669925"/>
                <a:gridCol w="669925"/>
                <a:gridCol w="669925"/>
                <a:gridCol w="669925"/>
                <a:gridCol w="669925"/>
                <a:gridCol w="66992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28931"/>
              </p:ext>
            </p:extLst>
          </p:nvPr>
        </p:nvGraphicFramePr>
        <p:xfrm>
          <a:off x="800100" y="5978670"/>
          <a:ext cx="10782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894"/>
                <a:gridCol w="673894"/>
                <a:gridCol w="673894"/>
                <a:gridCol w="673894"/>
                <a:gridCol w="673894"/>
                <a:gridCol w="673894"/>
                <a:gridCol w="673894"/>
                <a:gridCol w="673894"/>
                <a:gridCol w="673894"/>
                <a:gridCol w="673894"/>
                <a:gridCol w="673894"/>
                <a:gridCol w="673894"/>
                <a:gridCol w="673894"/>
                <a:gridCol w="673894"/>
                <a:gridCol w="673894"/>
                <a:gridCol w="67389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18170" y="1417163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Tag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503692" y="1417163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352083" y="999820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Tag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937605" y="999820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9684307" y="1002755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Tag</a:t>
            </a:r>
            <a:endParaRPr lang="ko-KR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0269829" y="1002755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5786424" y="3649914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Tag</a:t>
            </a:r>
            <a:endParaRPr lang="ko-KR" alt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71946" y="3649914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7118648" y="3652849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Tag</a:t>
            </a:r>
            <a:endParaRPr lang="ko-KR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704170" y="3652849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8450872" y="3646979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Tag</a:t>
            </a:r>
            <a:endParaRPr lang="ko-KR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36394" y="3646979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783096" y="3649914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Tag</a:t>
            </a:r>
            <a:endParaRPr lang="ko-KR" alt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10368618" y="3649914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831652" y="5448605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Tag</a:t>
            </a:r>
            <a:endParaRPr lang="ko-KR" alt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1417174" y="5448605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2163876" y="5451540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Tag</a:t>
            </a:r>
            <a:endParaRPr lang="ko-KR" alt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2749398" y="5451540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465779" y="5450560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Tag</a:t>
            </a:r>
            <a:endParaRPr lang="ko-KR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4051301" y="5450560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4798003" y="5453495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Tag</a:t>
            </a:r>
            <a:endParaRPr lang="ko-KR" alt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5383525" y="5453495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6186831" y="5450560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Tag</a:t>
            </a:r>
            <a:endParaRPr lang="ko-KR" alt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6772353" y="5450560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7519055" y="5453495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Tag</a:t>
            </a:r>
            <a:endParaRPr lang="ko-KR" alt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8104577" y="5453495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8888833" y="5455450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Tag</a:t>
            </a:r>
            <a:endParaRPr lang="ko-KR" alt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9474355" y="5455450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221057" y="5458385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Tag</a:t>
            </a:r>
            <a:endParaRPr lang="ko-KR" alt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806579" y="5458385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913207" y="1428207"/>
            <a:ext cx="966931" cy="3582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2800" dirty="0" smtClean="0"/>
              <a:t>Block</a:t>
            </a:r>
          </a:p>
          <a:p>
            <a:pPr algn="r">
              <a:lnSpc>
                <a:spcPct val="90000"/>
              </a:lnSpc>
            </a:pPr>
            <a:r>
              <a:rPr lang="en-US" altLang="ko-KR" sz="2800" dirty="0" smtClean="0"/>
              <a:t>0</a:t>
            </a:r>
          </a:p>
          <a:p>
            <a:pPr algn="r">
              <a:lnSpc>
                <a:spcPct val="90000"/>
              </a:lnSpc>
            </a:pPr>
            <a:r>
              <a:rPr lang="en-US" altLang="ko-KR" sz="2800" dirty="0" smtClean="0"/>
              <a:t>1</a:t>
            </a:r>
          </a:p>
          <a:p>
            <a:pPr algn="r">
              <a:lnSpc>
                <a:spcPct val="90000"/>
              </a:lnSpc>
            </a:pPr>
            <a:r>
              <a:rPr lang="en-US" altLang="ko-KR" sz="2800" dirty="0" smtClean="0"/>
              <a:t>2</a:t>
            </a:r>
          </a:p>
          <a:p>
            <a:pPr algn="r">
              <a:lnSpc>
                <a:spcPct val="90000"/>
              </a:lnSpc>
            </a:pPr>
            <a:r>
              <a:rPr lang="en-US" altLang="ko-KR" sz="2800" dirty="0" smtClean="0"/>
              <a:t>3</a:t>
            </a:r>
          </a:p>
          <a:p>
            <a:pPr algn="r">
              <a:lnSpc>
                <a:spcPct val="90000"/>
              </a:lnSpc>
            </a:pPr>
            <a:r>
              <a:rPr lang="en-US" altLang="ko-KR" sz="2800" dirty="0" smtClean="0"/>
              <a:t>4</a:t>
            </a:r>
          </a:p>
          <a:p>
            <a:pPr algn="r">
              <a:lnSpc>
                <a:spcPct val="90000"/>
              </a:lnSpc>
            </a:pPr>
            <a:r>
              <a:rPr lang="en-US" altLang="ko-KR" sz="2800" dirty="0" smtClean="0"/>
              <a:t>5</a:t>
            </a:r>
          </a:p>
          <a:p>
            <a:pPr algn="r">
              <a:lnSpc>
                <a:spcPct val="90000"/>
              </a:lnSpc>
            </a:pPr>
            <a:r>
              <a:rPr lang="en-US" altLang="ko-KR" sz="2800" dirty="0" smtClean="0"/>
              <a:t>6</a:t>
            </a:r>
          </a:p>
          <a:p>
            <a:pPr algn="r">
              <a:lnSpc>
                <a:spcPct val="90000"/>
              </a:lnSpc>
            </a:pPr>
            <a:r>
              <a:rPr lang="en-US" altLang="ko-KR" sz="2800" dirty="0"/>
              <a:t>7</a:t>
            </a:r>
            <a:endParaRPr lang="ko-KR" alt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625428" y="1058830"/>
            <a:ext cx="6460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2800" dirty="0" smtClean="0"/>
              <a:t>Set</a:t>
            </a:r>
          </a:p>
          <a:p>
            <a:pPr algn="r">
              <a:lnSpc>
                <a:spcPct val="90000"/>
              </a:lnSpc>
            </a:pPr>
            <a:r>
              <a:rPr lang="en-US" altLang="ko-KR" sz="2800" dirty="0" smtClean="0"/>
              <a:t>0</a:t>
            </a:r>
          </a:p>
          <a:p>
            <a:pPr algn="r">
              <a:lnSpc>
                <a:spcPct val="90000"/>
              </a:lnSpc>
            </a:pPr>
            <a:r>
              <a:rPr lang="en-US" altLang="ko-KR" sz="2800" dirty="0" smtClean="0"/>
              <a:t>1</a:t>
            </a:r>
          </a:p>
          <a:p>
            <a:pPr algn="r">
              <a:lnSpc>
                <a:spcPct val="90000"/>
              </a:lnSpc>
            </a:pPr>
            <a:r>
              <a:rPr lang="en-US" altLang="ko-KR" sz="2800" dirty="0" smtClean="0"/>
              <a:t>2</a:t>
            </a:r>
          </a:p>
          <a:p>
            <a:pPr algn="r">
              <a:lnSpc>
                <a:spcPct val="90000"/>
              </a:lnSpc>
            </a:pPr>
            <a:r>
              <a:rPr lang="en-US" altLang="ko-KR" sz="2800" dirty="0" smtClean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31138" y="3675554"/>
            <a:ext cx="646011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2800" dirty="0" smtClean="0"/>
              <a:t>Set</a:t>
            </a:r>
          </a:p>
          <a:p>
            <a:pPr algn="r">
              <a:lnSpc>
                <a:spcPct val="90000"/>
              </a:lnSpc>
            </a:pPr>
            <a:r>
              <a:rPr lang="en-US" altLang="ko-KR" sz="2800" dirty="0" smtClean="0"/>
              <a:t>0</a:t>
            </a:r>
          </a:p>
          <a:p>
            <a:pPr algn="r">
              <a:lnSpc>
                <a:spcPct val="90000"/>
              </a:lnSpc>
            </a:pPr>
            <a:r>
              <a:rPr lang="en-US" altLang="ko-KR" sz="2800" dirty="0" smtClean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-68173" y="2591602"/>
            <a:ext cx="2580322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FF0000"/>
                </a:solidFill>
              </a:rPr>
              <a:t>One-way</a:t>
            </a:r>
            <a:r>
              <a:rPr lang="en-US" altLang="ko-KR" sz="2800" b="1" dirty="0" smtClean="0"/>
              <a:t> </a:t>
            </a:r>
            <a:br>
              <a:rPr lang="en-US" altLang="ko-KR" sz="2800" b="1" dirty="0" smtClean="0"/>
            </a:br>
            <a:r>
              <a:rPr lang="en-US" altLang="ko-KR" sz="2800" b="1" dirty="0" smtClean="0"/>
              <a:t>set associative</a:t>
            </a:r>
            <a:br>
              <a:rPr lang="en-US" altLang="ko-KR" sz="2800" b="1" dirty="0" smtClean="0"/>
            </a:br>
            <a:r>
              <a:rPr lang="en-US" altLang="ko-KR" sz="2800" b="1" dirty="0" smtClean="0"/>
              <a:t>(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direct mapped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605611" y="1874411"/>
            <a:ext cx="2342822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2800" b="1" dirty="0" smtClean="0"/>
              <a:t>Two-way </a:t>
            </a:r>
            <a:br>
              <a:rPr lang="en-US" altLang="ko-KR" sz="2800" b="1" dirty="0" smtClean="0"/>
            </a:br>
            <a:r>
              <a:rPr lang="en-US" altLang="ko-KR" sz="2800" b="1" dirty="0" smtClean="0"/>
              <a:t>set associative</a:t>
            </a:r>
            <a:endParaRPr lang="ko-KR" altLang="en-US" sz="28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328906" y="3298637"/>
            <a:ext cx="418243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2800" b="1" dirty="0" smtClean="0"/>
              <a:t>Four-way set associative</a:t>
            </a:r>
            <a:endParaRPr lang="ko-KR" altLang="en-US" sz="2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846988" y="5094942"/>
            <a:ext cx="655762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2800" b="1" dirty="0" smtClean="0"/>
              <a:t>Eight-way set associative (fully associative)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87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9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848396" y="2408846"/>
            <a:ext cx="4495270" cy="646331"/>
          </a:xfrm>
        </p:spPr>
        <p:txBody>
          <a:bodyPr/>
          <a:lstStyle/>
          <a:p>
            <a:r>
              <a:rPr kumimoji="1" lang="en-US" altLang="ko-KR" dirty="0" smtClean="0"/>
              <a:t>Associative Example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3452420" cy="480131"/>
          </a:xfrm>
        </p:spPr>
        <p:txBody>
          <a:bodyPr/>
          <a:lstStyle/>
          <a:p>
            <a:r>
              <a:rPr lang="en-US" altLang="ko-KR" dirty="0" smtClean="0"/>
              <a:t>Set Associative Caches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9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3916</TotalTime>
  <Words>2536</Words>
  <Application>Microsoft Office PowerPoint</Application>
  <PresentationFormat>와이드스크린</PresentationFormat>
  <Paragraphs>789</Paragraphs>
  <Slides>30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Droid Sans Fallback</vt:lpstr>
      <vt:lpstr>FreeSans</vt:lpstr>
      <vt:lpstr>Liberation Serif</vt:lpstr>
      <vt:lpstr>굴림</vt:lpstr>
      <vt:lpstr>맑은 고딕</vt:lpstr>
      <vt:lpstr>연세</vt:lpstr>
      <vt:lpstr>조선일보명조</vt:lpstr>
      <vt:lpstr>Arial</vt:lpstr>
      <vt:lpstr>Calibri</vt:lpstr>
      <vt:lpstr>Verdana</vt:lpstr>
      <vt:lpstr>Wingdings</vt:lpstr>
      <vt:lpstr>1_Office 테마</vt:lpstr>
      <vt:lpstr> Lecture 8 Set Associative Caches  Courtesy of A. Shrivastava (ASU) &amp; Tack-Don Han (Yonsei) </vt:lpstr>
      <vt:lpstr>Where are we and where to?</vt:lpstr>
      <vt:lpstr>PowerPoint 프레젠테이션</vt:lpstr>
      <vt:lpstr>PowerPoint 프레젠테이션</vt:lpstr>
      <vt:lpstr>Associative Caches</vt:lpstr>
      <vt:lpstr>Associative Caches</vt:lpstr>
      <vt:lpstr>Placement Policies</vt:lpstr>
      <vt:lpstr>Spectrum of Associativity</vt:lpstr>
      <vt:lpstr>Associative Example</vt:lpstr>
      <vt:lpstr>Associativity Example</vt:lpstr>
      <vt:lpstr>Associativity Example</vt:lpstr>
      <vt:lpstr>Associativity Example</vt:lpstr>
      <vt:lpstr>How Much Associativity</vt:lpstr>
      <vt:lpstr>Implementation of Caches</vt:lpstr>
      <vt:lpstr>Direct-Mapped Cache</vt:lpstr>
      <vt:lpstr>2-Way Set-Associative Cache</vt:lpstr>
      <vt:lpstr>Fully Associative Cache</vt:lpstr>
      <vt:lpstr>PowerPoint 프레젠테이션</vt:lpstr>
      <vt:lpstr>PowerPoint 프레젠테이션</vt:lpstr>
      <vt:lpstr>2 way set associative cache</vt:lpstr>
      <vt:lpstr>PowerPoint 프레젠테이션</vt:lpstr>
      <vt:lpstr>PowerPoint 프레젠테이션</vt:lpstr>
      <vt:lpstr>Direct-Mapped Cache (64 KB, 1024 Blocks)</vt:lpstr>
      <vt:lpstr>2-Way Set-Associative Cache(64KB,1024 blks)</vt:lpstr>
      <vt:lpstr>4-Way Set-Associative Cache(64KB,1024 blks)</vt:lpstr>
      <vt:lpstr>16-Way Set-Associative Cache(64KB,1024 blks)</vt:lpstr>
      <vt:lpstr>Fully Associative Cache(64KB,1024 blks)</vt:lpstr>
      <vt:lpstr>Fully Associative Cache (Alt View)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496</cp:revision>
  <cp:lastPrinted>2017-05-10T04:59:29Z</cp:lastPrinted>
  <dcterms:created xsi:type="dcterms:W3CDTF">2015-05-11T14:27:05Z</dcterms:created>
  <dcterms:modified xsi:type="dcterms:W3CDTF">2017-05-10T05:56:31Z</dcterms:modified>
</cp:coreProperties>
</file>