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7"/>
  </p:notesMasterIdLst>
  <p:handoutMasterIdLst>
    <p:handoutMasterId r:id="rId28"/>
  </p:handoutMasterIdLst>
  <p:sldIdLst>
    <p:sldId id="392" r:id="rId2"/>
    <p:sldId id="448" r:id="rId3"/>
    <p:sldId id="450" r:id="rId4"/>
    <p:sldId id="451" r:id="rId5"/>
    <p:sldId id="452" r:id="rId6"/>
    <p:sldId id="419" r:id="rId7"/>
    <p:sldId id="447" r:id="rId8"/>
    <p:sldId id="422" r:id="rId9"/>
    <p:sldId id="453" r:id="rId10"/>
    <p:sldId id="424" r:id="rId11"/>
    <p:sldId id="425" r:id="rId12"/>
    <p:sldId id="426" r:id="rId13"/>
    <p:sldId id="427" r:id="rId14"/>
    <p:sldId id="454" r:id="rId15"/>
    <p:sldId id="434" r:id="rId16"/>
    <p:sldId id="435" r:id="rId17"/>
    <p:sldId id="436" r:id="rId18"/>
    <p:sldId id="437" r:id="rId19"/>
    <p:sldId id="439" r:id="rId20"/>
    <p:sldId id="440" r:id="rId21"/>
    <p:sldId id="457" r:id="rId22"/>
    <p:sldId id="455" r:id="rId23"/>
    <p:sldId id="458" r:id="rId24"/>
    <p:sldId id="459" r:id="rId25"/>
    <p:sldId id="456" r:id="rId26"/>
  </p:sldIdLst>
  <p:sldSz cx="12192000" cy="6858000"/>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77DC5"/>
    <a:srgbClr val="5B9BD5"/>
    <a:srgbClr val="184A6B"/>
    <a:srgbClr val="2CE1E5"/>
    <a:srgbClr val="2CDFE3"/>
    <a:srgbClr val="7FD4E8"/>
    <a:srgbClr val="A0DFEE"/>
    <a:srgbClr val="169FF4"/>
    <a:srgbClr val="34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1112" autoAdjust="0"/>
  </p:normalViewPr>
  <p:slideViewPr>
    <p:cSldViewPr snapToGrid="0">
      <p:cViewPr varScale="1">
        <p:scale>
          <a:sx n="94" d="100"/>
          <a:sy n="94" d="100"/>
        </p:scale>
        <p:origin x="1176" y="78"/>
      </p:cViewPr>
      <p:guideLst>
        <p:guide orient="horz" pos="2183"/>
        <p:guide pos="3840"/>
      </p:guideLst>
    </p:cSldViewPr>
  </p:slideViewPr>
  <p:notesTextViewPr>
    <p:cViewPr>
      <p:scale>
        <a:sx n="1" d="1"/>
        <a:sy n="1" d="1"/>
      </p:scale>
      <p:origin x="0" y="0"/>
    </p:cViewPr>
  </p:notesTextViewPr>
  <p:notesViewPr>
    <p:cSldViewPr snapToGrid="0">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C97F3033-B2B0-4232-82E9-ECA9E66812C0}" type="datetimeFigureOut">
              <a:rPr lang="ko-KR" altLang="en-US" smtClean="0"/>
              <a:t>2017-05-10</a:t>
            </a:fld>
            <a:endParaRPr lang="ko-KR" altLang="en-US"/>
          </a:p>
        </p:txBody>
      </p:sp>
      <p:sp>
        <p:nvSpPr>
          <p:cNvPr id="4" name="바닥글 개체 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89E3DBF2-A26E-411F-86B1-2BF68002AAB4}" type="slidenum">
              <a:rPr lang="ko-KR" altLang="en-US" smtClean="0"/>
              <a:t>‹#›</a:t>
            </a:fld>
            <a:endParaRPr lang="ko-KR" altLang="en-US"/>
          </a:p>
        </p:txBody>
      </p:sp>
    </p:spTree>
    <p:extLst>
      <p:ext uri="{BB962C8B-B14F-4D97-AF65-F5344CB8AC3E}">
        <p14:creationId xmlns:p14="http://schemas.microsoft.com/office/powerpoint/2010/main" val="229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02A8A4BE-FD52-49F8-BE73-84B9B8122874}" type="datetimeFigureOut">
              <a:rPr lang="ko-KR" altLang="en-US" smtClean="0"/>
              <a:t>2017-05-10</a:t>
            </a:fld>
            <a:endParaRPr lang="ko-KR" altLang="en-US"/>
          </a:p>
        </p:txBody>
      </p:sp>
      <p:sp>
        <p:nvSpPr>
          <p:cNvPr id="4" name="슬라이드 이미지 개체 틀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F5A100A4-F4DB-4ACD-9BB6-187BFC181B90}" type="slidenum">
              <a:rPr lang="ko-KR" altLang="en-US" smtClean="0"/>
              <a:t>‹#›</a:t>
            </a:fld>
            <a:endParaRPr lang="ko-KR" altLang="en-US"/>
          </a:p>
        </p:txBody>
      </p:sp>
    </p:spTree>
    <p:extLst>
      <p:ext uri="{BB962C8B-B14F-4D97-AF65-F5344CB8AC3E}">
        <p14:creationId xmlns:p14="http://schemas.microsoft.com/office/powerpoint/2010/main" val="22879862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a:t>
            </a:fld>
            <a:endParaRPr lang="ko-KR" altLang="en-US"/>
          </a:p>
        </p:txBody>
      </p:sp>
    </p:spTree>
    <p:extLst>
      <p:ext uri="{BB962C8B-B14F-4D97-AF65-F5344CB8AC3E}">
        <p14:creationId xmlns:p14="http://schemas.microsoft.com/office/powerpoint/2010/main" val="161182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FC7E8004-EA4E-42FD-8B3D-755F04289FE5}" type="slidenum">
              <a:rPr lang="en-US"/>
              <a:pPr/>
              <a:t>13</a:t>
            </a:fld>
            <a:endParaRPr lang="en-US"/>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8549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B9C8027F-D110-4E51-A8A3-A7BCBF22F382}" type="slidenum">
              <a:rPr lang="en-US"/>
              <a:pPr/>
              <a:t>15</a:t>
            </a:fld>
            <a:endParaRPr lang="en-US"/>
          </a:p>
        </p:txBody>
      </p:sp>
      <p:sp>
        <p:nvSpPr>
          <p:cNvPr id="1545218"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545219"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r>
              <a:rPr lang="en-US"/>
              <a:t>MPI makes it easier to compute overall performance (jse)</a:t>
            </a:r>
          </a:p>
        </p:txBody>
      </p:sp>
    </p:spTree>
    <p:extLst>
      <p:ext uri="{BB962C8B-B14F-4D97-AF65-F5344CB8AC3E}">
        <p14:creationId xmlns:p14="http://schemas.microsoft.com/office/powerpoint/2010/main" val="3911805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01CAFB12-3CE8-41FB-8DAE-F5DEA58496D6}" type="slidenum">
              <a:rPr lang="en-US"/>
              <a:pPr/>
              <a:t>16</a:t>
            </a:fld>
            <a:endParaRPr lang="en-US"/>
          </a:p>
        </p:txBody>
      </p:sp>
      <p:sp>
        <p:nvSpPr>
          <p:cNvPr id="1547266"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547267"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r>
              <a:rPr lang="en-US"/>
              <a:t>Implementation close to the CPU looks like a Harvard machine…(jse)</a:t>
            </a:r>
          </a:p>
        </p:txBody>
      </p:sp>
    </p:spTree>
    <p:extLst>
      <p:ext uri="{BB962C8B-B14F-4D97-AF65-F5344CB8AC3E}">
        <p14:creationId xmlns:p14="http://schemas.microsoft.com/office/powerpoint/2010/main" val="3213803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BD6DBE4-17CE-4A70-98B0-4B1A0E8D5285}" type="slidenum">
              <a:rPr lang="en-US"/>
              <a:pPr/>
              <a:t>17</a:t>
            </a:fld>
            <a:endParaRPr lang="en-US"/>
          </a:p>
        </p:txBody>
      </p:sp>
      <p:sp>
        <p:nvSpPr>
          <p:cNvPr id="1549314" name="Rectangle 2"/>
          <p:cNvSpPr>
            <a:spLocks noGrp="1" noRot="1" noChangeAspect="1" noChangeArrowheads="1"/>
          </p:cNvSpPr>
          <p:nvPr>
            <p:ph type="sldImg"/>
          </p:nvPr>
        </p:nvSpPr>
        <p:spPr bwMode="auto">
          <a:xfrm>
            <a:off x="463550" y="955675"/>
            <a:ext cx="5880100" cy="3308350"/>
          </a:xfrm>
          <a:prstGeom prst="rect">
            <a:avLst/>
          </a:prstGeom>
          <a:solidFill>
            <a:srgbClr val="FFFFFF"/>
          </a:solidFill>
          <a:ln>
            <a:solidFill>
              <a:srgbClr val="000000"/>
            </a:solidFill>
            <a:miter lim="800000"/>
            <a:headEnd/>
            <a:tailEnd/>
          </a:ln>
        </p:spPr>
      </p:sp>
      <p:sp>
        <p:nvSpPr>
          <p:cNvPr id="1549315" name="Rectangle 3"/>
          <p:cNvSpPr>
            <a:spLocks noGrp="1" noChangeArrowheads="1"/>
          </p:cNvSpPr>
          <p:nvPr>
            <p:ph type="body" idx="1"/>
          </p:nvPr>
        </p:nvSpPr>
        <p:spPr bwMode="auto">
          <a:xfrm>
            <a:off x="907036" y="4719872"/>
            <a:ext cx="4993129" cy="447336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52239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CDD4D1F-F1EB-4C79-ADB6-C0F8DF271F27}" type="slidenum">
              <a:rPr lang="en-US"/>
              <a:pPr/>
              <a:t>18</a:t>
            </a:fld>
            <a:endParaRPr lang="en-US"/>
          </a:p>
        </p:txBody>
      </p:sp>
      <p:sp>
        <p:nvSpPr>
          <p:cNvPr id="1551362"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551363"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r>
              <a:rPr lang="en-US" dirty="0"/>
              <a:t>New slide (</a:t>
            </a:r>
            <a:r>
              <a:rPr lang="en-US" dirty="0" err="1"/>
              <a:t>jse</a:t>
            </a:r>
            <a:r>
              <a:rPr lang="en-US" dirty="0"/>
              <a:t>)</a:t>
            </a:r>
          </a:p>
        </p:txBody>
      </p:sp>
    </p:spTree>
    <p:extLst>
      <p:ext uri="{BB962C8B-B14F-4D97-AF65-F5344CB8AC3E}">
        <p14:creationId xmlns:p14="http://schemas.microsoft.com/office/powerpoint/2010/main" val="166956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Rot="1" noChangeAspect="1" noChangeArrowheads="1" noTextEdit="1"/>
          </p:cNvSpPr>
          <p:nvPr>
            <p:ph type="sldImg"/>
          </p:nvPr>
        </p:nvSpPr>
        <p:spPr/>
      </p:sp>
      <p:sp>
        <p:nvSpPr>
          <p:cNvPr id="1712131" name="Rectangle 3"/>
          <p:cNvSpPr>
            <a:spLocks noGrp="1" noChangeArrowheads="1"/>
          </p:cNvSpPr>
          <p:nvPr>
            <p:ph type="body" idx="1"/>
          </p:nvPr>
        </p:nvSpPr>
        <p:spPr>
          <a:ln/>
        </p:spPr>
        <p:txBody>
          <a:bodyPr/>
          <a:lstStyle/>
          <a:p>
            <a:r>
              <a:rPr lang="en-US" dirty="0"/>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extLst>
      <p:ext uri="{BB962C8B-B14F-4D97-AF65-F5344CB8AC3E}">
        <p14:creationId xmlns:p14="http://schemas.microsoft.com/office/powerpoint/2010/main" val="53575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Rot="1" noChangeAspect="1" noChangeArrowheads="1" noTextEdit="1"/>
          </p:cNvSpPr>
          <p:nvPr>
            <p:ph type="sldImg"/>
          </p:nvPr>
        </p:nvSpPr>
        <p:spPr/>
      </p:sp>
      <p:sp>
        <p:nvSpPr>
          <p:cNvPr id="1712131" name="Rectangle 3"/>
          <p:cNvSpPr>
            <a:spLocks noGrp="1" noChangeArrowheads="1"/>
          </p:cNvSpPr>
          <p:nvPr>
            <p:ph type="body" idx="1"/>
          </p:nvPr>
        </p:nvSpPr>
        <p:spPr>
          <a:ln/>
        </p:spPr>
        <p:txBody>
          <a:bodyPr/>
          <a:lstStyle/>
          <a:p>
            <a:r>
              <a:rPr lang="en-US" dirty="0"/>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extLst>
      <p:ext uri="{BB962C8B-B14F-4D97-AF65-F5344CB8AC3E}">
        <p14:creationId xmlns:p14="http://schemas.microsoft.com/office/powerpoint/2010/main" val="2313786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arenR"/>
            </a:pPr>
            <a:r>
              <a:rPr lang="en-US" altLang="ko-KR" dirty="0" smtClean="0"/>
              <a:t>24 (8 blocks for each array</a:t>
            </a:r>
            <a:r>
              <a:rPr lang="en-US" altLang="ko-KR" baseline="0" dirty="0" smtClean="0"/>
              <a:t> a, b, c)</a:t>
            </a:r>
            <a:endParaRPr lang="en-US" altLang="ko-KR" dirty="0" smtClean="0"/>
          </a:p>
          <a:p>
            <a:pPr marL="228600" indent="-228600">
              <a:buAutoNum type="arabicParenR"/>
            </a:pPr>
            <a:r>
              <a:rPr lang="en-US" altLang="ko-KR" dirty="0" smtClean="0"/>
              <a:t>48 (16</a:t>
            </a:r>
            <a:r>
              <a:rPr lang="en-US" altLang="ko-KR" baseline="0" dirty="0" smtClean="0"/>
              <a:t> blocks for each array a, b, c)</a:t>
            </a:r>
          </a:p>
          <a:p>
            <a:pPr marL="228600" indent="-228600">
              <a:buAutoNum type="arabicParenR"/>
            </a:pPr>
            <a:r>
              <a:rPr lang="en-US" altLang="ko-KR" baseline="0" dirty="0" smtClean="0"/>
              <a:t>10 compulsory misses (10 blocks such as B0,…,B7,A0,C0 from access patterns [B0,A0,C0, …, B7,A0,C0]^2 will be used where </a:t>
            </a:r>
            <a:r>
              <a:rPr lang="en-US" altLang="ko-KR" baseline="0" dirty="0" err="1" smtClean="0"/>
              <a:t>Bn</a:t>
            </a:r>
            <a:r>
              <a:rPr lang="en-US" altLang="ko-KR" baseline="0" dirty="0" smtClean="0"/>
              <a:t>=b[n][0]~b[n][7])</a:t>
            </a:r>
          </a:p>
          <a:p>
            <a:pPr marL="228600" indent="-228600">
              <a:buAutoNum type="arabicParenR"/>
            </a:pPr>
            <a:r>
              <a:rPr lang="en-US" altLang="ko-KR" baseline="0" dirty="0" smtClean="0"/>
              <a:t>8 capacity misses (from the 9</a:t>
            </a:r>
            <a:r>
              <a:rPr lang="en-US" altLang="ko-KR" baseline="30000" dirty="0" smtClean="0"/>
              <a:t>th</a:t>
            </a:r>
            <a:r>
              <a:rPr lang="en-US" altLang="ko-KR" baseline="0" dirty="0" smtClean="0"/>
              <a:t> iteration, i.e., after the first references to the arrays, B0~B7 will be located where B2, B3, B4, B5, B6, B7, B0, B1, B2, and B3 were located in the cache due to the small size of caches, i.e., 8 blocks allowed)</a:t>
            </a:r>
          </a:p>
          <a:p>
            <a:pPr marL="228600" indent="-228600">
              <a:buAutoNum type="arabicParenR"/>
            </a:pPr>
            <a:endParaRPr lang="ko-KR" altLang="en-US" dirty="0"/>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23</a:t>
            </a:fld>
            <a:endParaRPr lang="ko-KR" altLang="en-US"/>
          </a:p>
        </p:txBody>
      </p:sp>
    </p:spTree>
    <p:extLst>
      <p:ext uri="{BB962C8B-B14F-4D97-AF65-F5344CB8AC3E}">
        <p14:creationId xmlns:p14="http://schemas.microsoft.com/office/powerpoint/2010/main" val="312481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smtClean="0"/>
              <a:t>5)</a:t>
            </a:r>
            <a:r>
              <a:rPr lang="en-US" altLang="ko-KR" baseline="0" dirty="0" smtClean="0"/>
              <a:t> 10 (no conflict miss since all blocks will be assigned to different sets and no capacity miss since the cache is of 512 blocks large enough)</a:t>
            </a:r>
          </a:p>
          <a:p>
            <a:pPr marL="0" indent="0">
              <a:buNone/>
            </a:pPr>
            <a:r>
              <a:rPr lang="en-US" altLang="ko-KR" baseline="0" dirty="0" smtClean="0"/>
              <a:t>6) 12 compulsory misses (since 2 arrays such as A1 and C1 need to be incoming into cache) </a:t>
            </a:r>
            <a:endParaRPr lang="ko-KR" altLang="en-US" dirty="0"/>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24</a:t>
            </a:fld>
            <a:endParaRPr lang="ko-KR" altLang="en-US"/>
          </a:p>
        </p:txBody>
      </p:sp>
    </p:spTree>
    <p:extLst>
      <p:ext uri="{BB962C8B-B14F-4D97-AF65-F5344CB8AC3E}">
        <p14:creationId xmlns:p14="http://schemas.microsoft.com/office/powerpoint/2010/main" val="3960654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25</a:t>
            </a:fld>
            <a:endParaRPr lang="ko-KR" altLang="en-US"/>
          </a:p>
        </p:txBody>
      </p:sp>
    </p:spTree>
    <p:extLst>
      <p:ext uri="{BB962C8B-B14F-4D97-AF65-F5344CB8AC3E}">
        <p14:creationId xmlns:p14="http://schemas.microsoft.com/office/powerpoint/2010/main" val="16645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a:t>
            </a:fld>
            <a:endParaRPr lang="ko-KR" altLang="en-US"/>
          </a:p>
        </p:txBody>
      </p:sp>
    </p:spTree>
    <p:extLst>
      <p:ext uri="{BB962C8B-B14F-4D97-AF65-F5344CB8AC3E}">
        <p14:creationId xmlns:p14="http://schemas.microsoft.com/office/powerpoint/2010/main" val="76928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3</a:t>
            </a:fld>
            <a:endParaRPr lang="ko-KR" altLang="en-US"/>
          </a:p>
        </p:txBody>
      </p:sp>
    </p:spTree>
    <p:extLst>
      <p:ext uri="{BB962C8B-B14F-4D97-AF65-F5344CB8AC3E}">
        <p14:creationId xmlns:p14="http://schemas.microsoft.com/office/powerpoint/2010/main" val="235222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E4380EC8-FA16-403F-8FBC-7F3333677F0C}" type="slidenum">
              <a:rPr lang="en-US"/>
              <a:pPr/>
              <a:t>6</a:t>
            </a:fld>
            <a:endParaRPr lang="en-US"/>
          </a:p>
        </p:txBody>
      </p:sp>
      <p:sp>
        <p:nvSpPr>
          <p:cNvPr id="1444866"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444867"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r>
              <a:rPr lang="en-US" dirty="0"/>
              <a:t>NLRU used in Alpha TLBs (</a:t>
            </a:r>
            <a:r>
              <a:rPr lang="en-US" dirty="0" err="1"/>
              <a:t>jse</a:t>
            </a:r>
            <a:r>
              <a:rPr lang="en-US" dirty="0"/>
              <a:t>)</a:t>
            </a:r>
          </a:p>
        </p:txBody>
      </p:sp>
    </p:spTree>
    <p:extLst>
      <p:ext uri="{BB962C8B-B14F-4D97-AF65-F5344CB8AC3E}">
        <p14:creationId xmlns:p14="http://schemas.microsoft.com/office/powerpoint/2010/main" val="239339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5BC2A5B4-1ADC-4317-9662-53E797E1A0EF}" type="slidenum">
              <a:rPr lang="en-US"/>
              <a:pPr/>
              <a:t>7</a:t>
            </a:fld>
            <a:endParaRPr lang="en-US"/>
          </a:p>
        </p:txBody>
      </p:sp>
      <p:sp>
        <p:nvSpPr>
          <p:cNvPr id="1446914" name="Rectangle 2"/>
          <p:cNvSpPr>
            <a:spLocks noGrp="1" noRot="1" noChangeAspect="1" noChangeArrowheads="1" noTextEdit="1"/>
          </p:cNvSpPr>
          <p:nvPr>
            <p:ph type="sldImg"/>
          </p:nvPr>
        </p:nvSpPr>
        <p:spPr bwMode="auto">
          <a:xfrm>
            <a:off x="104775" y="752475"/>
            <a:ext cx="6596063" cy="3711575"/>
          </a:xfrm>
          <a:prstGeom prst="rect">
            <a:avLst/>
          </a:prstGeom>
          <a:solidFill>
            <a:srgbClr val="FFFFFF"/>
          </a:solidFill>
          <a:ln>
            <a:solidFill>
              <a:srgbClr val="000000"/>
            </a:solidFill>
            <a:miter lim="800000"/>
            <a:headEnd/>
            <a:tailEnd/>
          </a:ln>
        </p:spPr>
      </p:sp>
      <p:sp>
        <p:nvSpPr>
          <p:cNvPr id="1446915" name="Rectangle 3"/>
          <p:cNvSpPr>
            <a:spLocks noGrp="1" noChangeArrowheads="1"/>
          </p:cNvSpPr>
          <p:nvPr>
            <p:ph type="body" idx="1"/>
          </p:nvPr>
        </p:nvSpPr>
        <p:spPr bwMode="auto">
          <a:xfrm>
            <a:off x="907037" y="4718228"/>
            <a:ext cx="4991652" cy="4475002"/>
          </a:xfrm>
          <a:prstGeom prst="rect">
            <a:avLst/>
          </a:prstGeom>
          <a:solidFill>
            <a:srgbClr val="FFFFFF"/>
          </a:solidFill>
          <a:ln>
            <a:solidFill>
              <a:srgbClr val="000000"/>
            </a:solidFill>
            <a:miter lim="800000"/>
            <a:headEnd/>
            <a:tailEnd/>
          </a:ln>
        </p:spPr>
        <p:txBody>
          <a:bodyPr lIns="89972" tIns="44985" rIns="89972" bIns="44985"/>
          <a:lstStyle/>
          <a:p>
            <a:r>
              <a:rPr lang="en-US"/>
              <a:t>Larger block size will reduce compulsory misses (first miss to a block).</a:t>
            </a:r>
          </a:p>
          <a:p>
            <a:r>
              <a:rPr lang="en-US"/>
              <a:t>Larger blocks may increase conflict misses since the number of blocks</a:t>
            </a:r>
          </a:p>
          <a:p>
            <a:r>
              <a:rPr lang="en-US"/>
              <a:t>is smaller.</a:t>
            </a:r>
          </a:p>
          <a:p>
            <a:endParaRPr lang="en-US"/>
          </a:p>
        </p:txBody>
      </p:sp>
    </p:spTree>
    <p:extLst>
      <p:ext uri="{BB962C8B-B14F-4D97-AF65-F5344CB8AC3E}">
        <p14:creationId xmlns:p14="http://schemas.microsoft.com/office/powerpoint/2010/main" val="389813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0EDA1334-C34E-4A62-BE8A-833ABB756AF7}" type="slidenum">
              <a:rPr lang="en-US"/>
              <a:pPr/>
              <a:t>8</a:t>
            </a:fld>
            <a:endParaRPr lang="en-US"/>
          </a:p>
        </p:txBody>
      </p:sp>
      <p:sp>
        <p:nvSpPr>
          <p:cNvPr id="1483778" name="Rectangle 2"/>
          <p:cNvSpPr>
            <a:spLocks noGrp="1" noRot="1" noChangeAspect="1" noChangeArrowheads="1" noTextEdit="1"/>
          </p:cNvSpPr>
          <p:nvPr>
            <p:ph type="sldImg"/>
          </p:nvPr>
        </p:nvSpPr>
        <p:spPr bwMode="auto">
          <a:xfrm>
            <a:off x="104775" y="752475"/>
            <a:ext cx="6596063" cy="3711575"/>
          </a:xfrm>
          <a:prstGeom prst="rect">
            <a:avLst/>
          </a:prstGeom>
          <a:solidFill>
            <a:srgbClr val="FFFFFF"/>
          </a:solidFill>
          <a:ln>
            <a:solidFill>
              <a:srgbClr val="000000"/>
            </a:solidFill>
            <a:miter lim="800000"/>
            <a:headEnd/>
            <a:tailEnd/>
          </a:ln>
        </p:spPr>
      </p:sp>
      <p:sp>
        <p:nvSpPr>
          <p:cNvPr id="1483779" name="Rectangle 3"/>
          <p:cNvSpPr>
            <a:spLocks noGrp="1" noChangeArrowheads="1"/>
          </p:cNvSpPr>
          <p:nvPr>
            <p:ph type="body" idx="1"/>
          </p:nvPr>
        </p:nvSpPr>
        <p:spPr bwMode="auto">
          <a:xfrm>
            <a:off x="907037" y="4718228"/>
            <a:ext cx="4991652" cy="4475002"/>
          </a:xfrm>
          <a:prstGeom prst="rect">
            <a:avLst/>
          </a:prstGeom>
          <a:solidFill>
            <a:srgbClr val="FFFFFF"/>
          </a:solidFill>
          <a:ln>
            <a:solidFill>
              <a:srgbClr val="000000"/>
            </a:solidFill>
            <a:miter lim="800000"/>
            <a:headEnd/>
            <a:tailEnd/>
          </a:ln>
        </p:spPr>
        <p:txBody>
          <a:bodyPr lIns="89972" tIns="44985" rIns="89972" bIns="44985"/>
          <a:lstStyle/>
          <a:p>
            <a:r>
              <a:rPr lang="en-US"/>
              <a:t>Design the largest primary cache without slowing down the clock</a:t>
            </a:r>
          </a:p>
          <a:p>
            <a:r>
              <a:rPr lang="en-US"/>
              <a:t>Or adding pipeline stages.</a:t>
            </a:r>
          </a:p>
        </p:txBody>
      </p:sp>
    </p:spTree>
    <p:extLst>
      <p:ext uri="{BB962C8B-B14F-4D97-AF65-F5344CB8AC3E}">
        <p14:creationId xmlns:p14="http://schemas.microsoft.com/office/powerpoint/2010/main" val="584051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74D895E-3F14-4D90-B1D9-2D00AE703118}" type="slidenum">
              <a:rPr lang="en-US"/>
              <a:pPr/>
              <a:t>10</a:t>
            </a:fld>
            <a:endParaRPr lang="en-US"/>
          </a:p>
        </p:txBody>
      </p:sp>
      <p:sp>
        <p:nvSpPr>
          <p:cNvPr id="1485826"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485827"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endParaRPr lang="ko-KR" altLang="en-US">
              <a:ea typeface="AppleMyungjo" pitchFamily="3" charset="-127"/>
            </a:endParaRPr>
          </a:p>
        </p:txBody>
      </p:sp>
    </p:spTree>
    <p:extLst>
      <p:ext uri="{BB962C8B-B14F-4D97-AF65-F5344CB8AC3E}">
        <p14:creationId xmlns:p14="http://schemas.microsoft.com/office/powerpoint/2010/main" val="332277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11</a:t>
            </a:fld>
            <a:endParaRPr lang="ko-KR" altLang="en-US"/>
          </a:p>
        </p:txBody>
      </p:sp>
    </p:spTree>
    <p:extLst>
      <p:ext uri="{BB962C8B-B14F-4D97-AF65-F5344CB8AC3E}">
        <p14:creationId xmlns:p14="http://schemas.microsoft.com/office/powerpoint/2010/main" val="128990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388FC579-93F4-4624-A1E1-6A0FD108E43E}" type="slidenum">
              <a:rPr lang="en-US"/>
              <a:pPr/>
              <a:t>12</a:t>
            </a:fld>
            <a:endParaRPr lang="en-US"/>
          </a:p>
        </p:txBody>
      </p:sp>
      <p:sp>
        <p:nvSpPr>
          <p:cNvPr id="1487874" name="Rectangle 2"/>
          <p:cNvSpPr>
            <a:spLocks noGrp="1" noRot="1" noChangeAspect="1" noChangeArrowheads="1" noTextEdit="1"/>
          </p:cNvSpPr>
          <p:nvPr>
            <p:ph type="sldImg"/>
          </p:nvPr>
        </p:nvSpPr>
        <p:spPr bwMode="auto">
          <a:xfrm>
            <a:off x="92075" y="742950"/>
            <a:ext cx="6624638" cy="3727450"/>
          </a:xfrm>
          <a:prstGeom prst="rect">
            <a:avLst/>
          </a:prstGeom>
          <a:solidFill>
            <a:srgbClr val="FFFFFF"/>
          </a:solidFill>
          <a:ln>
            <a:solidFill>
              <a:srgbClr val="000000"/>
            </a:solidFill>
            <a:miter lim="800000"/>
            <a:headEnd/>
            <a:tailEnd/>
          </a:ln>
        </p:spPr>
      </p:sp>
      <p:sp>
        <p:nvSpPr>
          <p:cNvPr id="1487875" name="Rectangle 3"/>
          <p:cNvSpPr>
            <a:spLocks noGrp="1" noChangeArrowheads="1"/>
          </p:cNvSpPr>
          <p:nvPr>
            <p:ph type="body" idx="1"/>
          </p:nvPr>
        </p:nvSpPr>
        <p:spPr bwMode="auto">
          <a:xfrm>
            <a:off x="909990" y="4721515"/>
            <a:ext cx="4987220" cy="4473360"/>
          </a:xfrm>
          <a:prstGeom prst="rect">
            <a:avLst/>
          </a:prstGeom>
          <a:solidFill>
            <a:srgbClr val="FFFFFF"/>
          </a:solidFill>
          <a:ln>
            <a:solidFill>
              <a:srgbClr val="000000"/>
            </a:solidFill>
            <a:miter lim="800000"/>
            <a:headEnd/>
            <a:tailEnd/>
          </a:ln>
        </p:spPr>
        <p:txBody>
          <a:bodyPr lIns="89935" tIns="44968" rIns="89935" bIns="44968"/>
          <a:lstStyle/>
          <a:p>
            <a:r>
              <a:rPr lang="en-US" dirty="0"/>
              <a:t>Requested block first…. </a:t>
            </a:r>
          </a:p>
          <a:p>
            <a:endParaRPr lang="en-US" dirty="0"/>
          </a:p>
          <a:p>
            <a:r>
              <a:rPr lang="en-US" dirty="0"/>
              <a:t>The following could be in the slide…</a:t>
            </a:r>
          </a:p>
          <a:p>
            <a:r>
              <a:rPr lang="en-US" dirty="0"/>
              <a:t>spatial locality reduces compulsory misses and     	capacity reload misses</a:t>
            </a:r>
          </a:p>
          <a:p>
            <a:pPr lvl="1"/>
            <a:r>
              <a:rPr lang="en-US" dirty="0"/>
              <a:t>  fewer blocks may increase conflict miss rate</a:t>
            </a:r>
          </a:p>
          <a:p>
            <a:pPr lvl="1"/>
            <a:r>
              <a:rPr lang="en-US" dirty="0"/>
              <a:t>  larger blocks may increase miss penalty</a:t>
            </a:r>
          </a:p>
          <a:p>
            <a:pPr lvl="1">
              <a:spcBef>
                <a:spcPct val="0"/>
              </a:spcBef>
              <a:buFontTx/>
              <a:buChar char="-"/>
            </a:pPr>
            <a:endParaRPr lang="en-US" dirty="0"/>
          </a:p>
        </p:txBody>
      </p:sp>
    </p:spTree>
    <p:extLst>
      <p:ext uri="{BB962C8B-B14F-4D97-AF65-F5344CB8AC3E}">
        <p14:creationId xmlns:p14="http://schemas.microsoft.com/office/powerpoint/2010/main" val="1705780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3202921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smtClean="0"/>
              <a:t>마스터 텍스트 스타일을 편집합니다</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ko-KR" alt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7" name="Slide Number Placeholder 5"/>
          <p:cNvSpPr>
            <a:spLocks noGrp="1"/>
          </p:cNvSpPr>
          <p:nvPr>
            <p:ph type="sldNum" sz="quarter" idx="12"/>
          </p:nvPr>
        </p:nvSpPr>
        <p:spPr>
          <a:xfrm>
            <a:off x="10887074" y="6525864"/>
            <a:ext cx="805719" cy="365125"/>
          </a:xfrm>
          <a:prstGeom prst="rect">
            <a:avLst/>
          </a:prstGeom>
        </p:spPr>
        <p:txBody>
          <a:bodyPr/>
          <a:lstStyle>
            <a:lvl1pPr algn="r">
              <a:defRPr/>
            </a:lvl1pPr>
          </a:lstStyle>
          <a:p>
            <a:fld id="{9EAC7E9F-0A6F-4D09-8C4D-979C938E7B57}" type="slidenum">
              <a:rPr lang="ko-KR" altLang="en-US" smtClean="0"/>
              <a:pPr/>
              <a:t>‹#›</a:t>
            </a:fld>
            <a:endParaRPr lang="ko-KR" altLang="en-US"/>
          </a:p>
        </p:txBody>
      </p:sp>
    </p:spTree>
    <p:extLst>
      <p:ext uri="{BB962C8B-B14F-4D97-AF65-F5344CB8AC3E}">
        <p14:creationId xmlns:p14="http://schemas.microsoft.com/office/powerpoint/2010/main" val="21564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3"/>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17495728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5"/>
            <a:ext cx="10972800" cy="50014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제목 6"/>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9" name="슬라이드 번호 개체 틀 8"/>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179789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prstGeom prst="rect">
            <a:avLst/>
          </a:prstGeom>
        </p:spPr>
        <p:txBody>
          <a:bodyPr/>
          <a:lstStyle/>
          <a:p>
            <a:r>
              <a:rPr kumimoji="0" lang="en-US" smtClean="0"/>
              <a:t>Click to edit Master title style</a:t>
            </a:r>
            <a:endParaRPr kumimoji="0" lang="en-US" dirty="0"/>
          </a:p>
        </p:txBody>
      </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pPr>
              <a:defRPr/>
            </a:pPr>
            <a:endParaRPr lang="en-US"/>
          </a:p>
        </p:txBody>
      </p:sp>
      <p:sp>
        <p:nvSpPr>
          <p:cNvPr id="3" name="슬라이드 번호 개체 틀 2"/>
          <p:cNvSpPr>
            <a:spLocks noGrp="1"/>
          </p:cNvSpPr>
          <p:nvPr>
            <p:ph type="sldNum" sz="quarter" idx="11"/>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83786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16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6"/>
            <a:ext cx="5994400" cy="61499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708026"/>
            <a:ext cx="5994400" cy="61499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슬라이드 번호 개체 틀 5"/>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2754533990"/>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37114978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j-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2319437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5"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Tree>
    <p:extLst>
      <p:ext uri="{BB962C8B-B14F-4D97-AF65-F5344CB8AC3E}">
        <p14:creationId xmlns:p14="http://schemas.microsoft.com/office/powerpoint/2010/main" val="33436205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1709771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250759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33908949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2"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479278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4"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5618080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6054071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028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988398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174837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057303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
        <p:nvSpPr>
          <p:cNvPr id="2" name="슬라이드 번호 개체 틀 1"/>
          <p:cNvSpPr>
            <a:spLocks noGrp="1"/>
          </p:cNvSpPr>
          <p:nvPr>
            <p:ph type="sldNum" sz="quarter" idx="16"/>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9480518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877785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357926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
        <p:nvSpPr>
          <p:cNvPr id="2" name="슬라이드 번호 개체 틀 1"/>
          <p:cNvSpPr>
            <a:spLocks noGrp="1"/>
          </p:cNvSpPr>
          <p:nvPr>
            <p:ph type="sldNum" sz="quarter" idx="16"/>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7331357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2"/>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5129612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545791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67090436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1"/>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2539282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3"/>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10376314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5"/>
            <a:ext cx="10972800" cy="50014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제목 6"/>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9" name="슬라이드 번호 개체 틀 8"/>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33660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26909373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15603578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2"/>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7210334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9" name="슬라이드 번호 개체 틀 8"/>
          <p:cNvSpPr>
            <a:spLocks noGrp="1"/>
          </p:cNvSpPr>
          <p:nvPr>
            <p:ph type="sldNum" sz="quarter" idx="14"/>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1421233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2351295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1"/>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8146849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37"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8" name="직사각형 7"/>
          <p:cNvSpPr/>
          <p:nvPr userDrawn="1"/>
        </p:nvSpPr>
        <p:spPr>
          <a:xfrm>
            <a:off x="0" y="6580342"/>
            <a:ext cx="12192000"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림 9"/>
          <p:cNvPicPr>
            <a:picLocks noChangeAspect="1"/>
          </p:cNvPicPr>
          <p:nvPr userDrawn="1"/>
        </p:nvPicPr>
        <p:blipFill rotWithShape="1">
          <a:blip r:embed="rId38"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2" name="직사각형 11"/>
          <p:cNvSpPr/>
          <p:nvPr userDrawn="1"/>
        </p:nvSpPr>
        <p:spPr>
          <a:xfrm>
            <a:off x="11694499" y="6562110"/>
            <a:ext cx="436338" cy="307777"/>
          </a:xfrm>
          <a:prstGeom prst="rect">
            <a:avLst/>
          </a:prstGeom>
        </p:spPr>
        <p:txBody>
          <a:bodyPr wrap="none">
            <a:spAutoFit/>
          </a:bodyPr>
          <a:lstStyle/>
          <a:p>
            <a:r>
              <a:rPr lang="en-US" altLang="ko-KR" sz="1400" dirty="0" smtClean="0"/>
              <a:t>/</a:t>
            </a:r>
            <a:r>
              <a:rPr lang="en-US" altLang="ko-KR" sz="1400" b="1" dirty="0" smtClean="0"/>
              <a:t>25</a:t>
            </a:r>
            <a:endParaRPr lang="ko-KR" altLang="en-US" sz="1400" b="1" dirty="0"/>
          </a:p>
        </p:txBody>
      </p:sp>
      <p:sp>
        <p:nvSpPr>
          <p:cNvPr id="2" name="슬라이드 번호 개체 틀 1"/>
          <p:cNvSpPr>
            <a:spLocks noGrp="1"/>
          </p:cNvSpPr>
          <p:nvPr>
            <p:ph type="sldNum" sz="quarter" idx="4"/>
          </p:nvPr>
        </p:nvSpPr>
        <p:spPr>
          <a:xfrm>
            <a:off x="9121944" y="6527419"/>
            <a:ext cx="2743200" cy="365125"/>
          </a:xfrm>
          <a:prstGeom prst="rect">
            <a:avLst/>
          </a:prstGeom>
        </p:spPr>
        <p:txBody>
          <a:bodyPr vert="horz" lIns="91440" tIns="45720" rIns="91440" bIns="45720" rtlCol="0" anchor="ctr"/>
          <a:lstStyle>
            <a:lvl1pPr algn="r">
              <a:defRPr lang="ko-KR" altLang="en-US" sz="1400" b="1" kern="1200" smtClean="0">
                <a:solidFill>
                  <a:schemeClr val="tx1"/>
                </a:solidFill>
                <a:latin typeface="+mn-lt"/>
                <a:ea typeface="+mn-ea"/>
                <a:cs typeface="+mn-cs"/>
              </a:defRPr>
            </a:lvl1p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0417815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49" r:id="rId25"/>
    <p:sldLayoutId id="2147483661" r:id="rId26"/>
    <p:sldLayoutId id="2147483655" r:id="rId27"/>
    <p:sldLayoutId id="2147483653" r:id="rId28"/>
    <p:sldLayoutId id="2147483650" r:id="rId29"/>
    <p:sldLayoutId id="2147483662" r:id="rId30"/>
    <p:sldLayoutId id="2147483659" r:id="rId31"/>
    <p:sldLayoutId id="2147483660" r:id="rId32"/>
    <p:sldLayoutId id="2147483658" r:id="rId33"/>
    <p:sldLayoutId id="2147483664" r:id="rId34"/>
    <p:sldLayoutId id="2147483665" r:id="rId3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845379" y="1353967"/>
            <a:ext cx="8501238" cy="3250121"/>
          </a:xfrm>
        </p:spPr>
        <p:txBody>
          <a:bodyPr/>
          <a:lstStyle/>
          <a:p>
            <a:pPr lvl="0">
              <a:spcBef>
                <a:spcPts val="1000"/>
              </a:spcBef>
            </a:pPr>
            <a:r>
              <a:rPr kumimoji="1" lang="en-US" altLang="ko-KR" dirty="0" smtClean="0"/>
              <a:t/>
            </a:r>
            <a:br>
              <a:rPr kumimoji="1" lang="en-US" altLang="ko-KR" dirty="0" smtClean="0"/>
            </a:br>
            <a:r>
              <a:rPr kumimoji="1" lang="en-US" altLang="ko-KR" dirty="0" smtClean="0"/>
              <a:t>Lecture 8</a:t>
            </a:r>
            <a:r>
              <a:rPr kumimoji="1" lang="en-US" altLang="ko-KR" dirty="0"/>
              <a:t/>
            </a:r>
            <a:br>
              <a:rPr kumimoji="1" lang="en-US" altLang="ko-KR" dirty="0"/>
            </a:br>
            <a:r>
              <a:rPr kumimoji="1" lang="en-US" altLang="ko-KR" dirty="0" smtClean="0"/>
              <a:t>Set Associative Caches</a:t>
            </a:r>
            <a:r>
              <a:rPr lang="ko-KR" altLang="en-US" dirty="0" smtClean="0">
                <a:latin typeface="+mn-lt"/>
              </a:rPr>
              <a:t/>
            </a:r>
            <a:br>
              <a:rPr lang="ko-KR" altLang="en-US" dirty="0" smtClean="0">
                <a:latin typeface="+mn-lt"/>
              </a:rPr>
            </a:br>
            <a:r>
              <a:rPr lang="en-US" altLang="ko-KR" dirty="0" smtClean="0">
                <a:latin typeface="+mn-lt"/>
              </a:rPr>
              <a:t/>
            </a:r>
            <a:br>
              <a:rPr lang="en-US" altLang="ko-KR" dirty="0" smtClean="0">
                <a:latin typeface="+mn-lt"/>
              </a:rPr>
            </a:br>
            <a:r>
              <a:rPr kumimoji="1" lang="en-US" altLang="ko-KR" sz="2800" dirty="0" smtClean="0">
                <a:solidFill>
                  <a:prstClr val="black"/>
                </a:solidFill>
                <a:latin typeface="Calibri"/>
                <a:ea typeface="맑은 고딕"/>
              </a:rPr>
              <a:t>Courtesy </a:t>
            </a:r>
            <a:r>
              <a:rPr kumimoji="1" lang="en-US" altLang="ko-KR" sz="2800" dirty="0">
                <a:solidFill>
                  <a:prstClr val="black"/>
                </a:solidFill>
                <a:latin typeface="Calibri"/>
                <a:ea typeface="맑은 고딕"/>
              </a:rPr>
              <a:t>of A. </a:t>
            </a:r>
            <a:r>
              <a:rPr kumimoji="1" lang="en-US" altLang="ko-KR" sz="2800" dirty="0" err="1">
                <a:solidFill>
                  <a:prstClr val="black"/>
                </a:solidFill>
                <a:latin typeface="Calibri"/>
                <a:ea typeface="맑은 고딕"/>
              </a:rPr>
              <a:t>Shrivastava</a:t>
            </a:r>
            <a:r>
              <a:rPr kumimoji="1" lang="en-US" altLang="ko-KR" sz="2800" dirty="0">
                <a:solidFill>
                  <a:prstClr val="black"/>
                </a:solidFill>
                <a:latin typeface="Calibri"/>
                <a:ea typeface="맑은 고딕"/>
              </a:rPr>
              <a:t> (ASU) &amp; Tack-Don Han (</a:t>
            </a:r>
            <a:r>
              <a:rPr kumimoji="1" lang="en-US" altLang="ko-KR" sz="2800" dirty="0" err="1">
                <a:solidFill>
                  <a:prstClr val="black"/>
                </a:solidFill>
                <a:latin typeface="Calibri"/>
                <a:ea typeface="맑은 고딕"/>
              </a:rPr>
              <a:t>Yonsei</a:t>
            </a:r>
            <a:r>
              <a:rPr kumimoji="1" lang="en-US" altLang="ko-KR" sz="2800" dirty="0">
                <a:solidFill>
                  <a:prstClr val="black"/>
                </a:solidFill>
                <a:latin typeface="Calibri"/>
                <a:ea typeface="맑은 고딕"/>
              </a:rPr>
              <a:t>)</a:t>
            </a:r>
            <a:r>
              <a:rPr kumimoji="1" lang="ko-KR" altLang="en-US" sz="2400" dirty="0">
                <a:solidFill>
                  <a:prstClr val="black"/>
                </a:solidFill>
                <a:latin typeface="Calibri"/>
                <a:ea typeface="맑은 고딕"/>
              </a:rPr>
              <a:t/>
            </a:r>
            <a:br>
              <a:rPr kumimoji="1" lang="ko-KR" altLang="en-US" sz="2400" dirty="0">
                <a:solidFill>
                  <a:prstClr val="black"/>
                </a:solidFill>
                <a:latin typeface="Calibri"/>
                <a:ea typeface="맑은 고딕"/>
              </a:rPr>
            </a:br>
            <a:endParaRPr lang="ko-KR" altLang="en-US" dirty="0">
              <a:latin typeface="+mn-lt"/>
            </a:endParaRPr>
          </a:p>
        </p:txBody>
      </p:sp>
      <p:sp>
        <p:nvSpPr>
          <p:cNvPr id="3" name="부제목 2"/>
          <p:cNvSpPr>
            <a:spLocks noGrp="1"/>
          </p:cNvSpPr>
          <p:nvPr>
            <p:ph type="subTitle" idx="1"/>
          </p:nvPr>
        </p:nvSpPr>
        <p:spPr>
          <a:xfrm>
            <a:off x="6887780" y="5104164"/>
            <a:ext cx="5065041" cy="996170"/>
          </a:xfrm>
        </p:spPr>
        <p:txBody>
          <a:bodyPr/>
          <a:lstStyle/>
          <a:p>
            <a:pPr algn="r"/>
            <a:r>
              <a:rPr lang="en-US" altLang="ko-KR" dirty="0" smtClean="0">
                <a:ea typeface="+mn-ea"/>
              </a:rPr>
              <a:t>Department of Computer Science</a:t>
            </a:r>
          </a:p>
          <a:p>
            <a:pPr algn="r"/>
            <a:r>
              <a:rPr lang="en-US" altLang="ko-KR" dirty="0" err="1" smtClean="0">
                <a:ea typeface="+mn-ea"/>
              </a:rPr>
              <a:t>Kyoungwoo</a:t>
            </a:r>
            <a:r>
              <a:rPr lang="en-US" altLang="ko-KR" dirty="0" smtClean="0">
                <a:ea typeface="+mn-ea"/>
              </a:rPr>
              <a:t> Lee</a:t>
            </a:r>
            <a:endParaRPr lang="ko-KR" altLang="en-US" dirty="0">
              <a:ea typeface="+mn-ea"/>
            </a:endParaRPr>
          </a:p>
        </p:txBody>
      </p:sp>
      <p:sp>
        <p:nvSpPr>
          <p:cNvPr id="4" name="텍스트 개체 틀 3"/>
          <p:cNvSpPr>
            <a:spLocks noGrp="1"/>
          </p:cNvSpPr>
          <p:nvPr>
            <p:ph type="body" sz="quarter" idx="10"/>
          </p:nvPr>
        </p:nvSpPr>
        <p:spPr>
          <a:xfrm>
            <a:off x="63500" y="63500"/>
            <a:ext cx="4964757" cy="480131"/>
          </a:xfrm>
        </p:spPr>
        <p:txBody>
          <a:bodyPr/>
          <a:lstStyle/>
          <a:p>
            <a:r>
              <a:rPr lang="en-US" altLang="ko-KR" dirty="0" smtClean="0">
                <a:ea typeface="+mn-ea"/>
              </a:rPr>
              <a:t>Computer Architecture-Module3</a:t>
            </a:r>
            <a:endParaRPr lang="ko-KR" altLang="en-US" dirty="0">
              <a:ea typeface="+mn-ea"/>
            </a:endParaRPr>
          </a:p>
        </p:txBody>
      </p:sp>
    </p:spTree>
    <p:extLst>
      <p:ext uri="{BB962C8B-B14F-4D97-AF65-F5344CB8AC3E}">
        <p14:creationId xmlns:p14="http://schemas.microsoft.com/office/powerpoint/2010/main" val="2008179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a:xfrm>
            <a:off x="347749" y="140681"/>
            <a:ext cx="10515600" cy="1325563"/>
          </a:xfrm>
        </p:spPr>
        <p:txBody>
          <a:bodyPr/>
          <a:lstStyle/>
          <a:p>
            <a:r>
              <a:rPr lang="en-US" altLang="ko-KR" dirty="0" smtClean="0"/>
              <a:t>Causes for Cache Misses</a:t>
            </a:r>
            <a:endParaRPr lang="en-US" altLang="ko-KR"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10</a:t>
            </a:fld>
            <a:endParaRPr lang="en-US" dirty="0"/>
          </a:p>
        </p:txBody>
      </p:sp>
      <p:sp>
        <p:nvSpPr>
          <p:cNvPr id="8" name="Rectangle 3"/>
          <p:cNvSpPr>
            <a:spLocks noGrp="1" noChangeArrowheads="1"/>
          </p:cNvSpPr>
          <p:nvPr>
            <p:ph idx="1"/>
          </p:nvPr>
        </p:nvSpPr>
        <p:spPr bwMode="auto">
          <a:xfrm>
            <a:off x="263179" y="1157996"/>
            <a:ext cx="11928821" cy="4090863"/>
          </a:xfrm>
          <a:prstGeom prst="rect">
            <a:avLst/>
          </a:prstGeom>
          <a:noFill/>
          <a:ln w="25400">
            <a:noFill/>
            <a:miter lim="800000"/>
            <a:headEnd/>
            <a:tailEnd/>
          </a:ln>
          <a:effectLst/>
        </p:spPr>
        <p:txBody>
          <a:bodyPr wrap="square" lIns="90488" tIns="44450" rIns="90488" bIns="44450">
            <a:spAutoFit/>
          </a:bodyPr>
          <a:lstStyle/>
          <a:p>
            <a:pPr algn="l">
              <a:lnSpc>
                <a:spcPct val="100000"/>
              </a:lnSpc>
              <a:spcBef>
                <a:spcPct val="0"/>
              </a:spcBef>
              <a:buFont typeface="Wingdings" panose="05000000000000000000" pitchFamily="2" charset="2"/>
              <a:buChar char="l"/>
            </a:pPr>
            <a:r>
              <a:rPr lang="en-US" altLang="ko-KR" sz="3200" i="1" dirty="0" smtClean="0">
                <a:solidFill>
                  <a:srgbClr val="3333CC"/>
                </a:solidFill>
                <a:ea typeface="굴림" pitchFamily="3" charset="-127"/>
              </a:rPr>
              <a:t>Compulsory</a:t>
            </a:r>
            <a:r>
              <a:rPr lang="en-US" altLang="ko-KR" sz="3200" i="1" dirty="0">
                <a:solidFill>
                  <a:srgbClr val="3333CC"/>
                </a:solidFill>
                <a:ea typeface="굴림" pitchFamily="3" charset="-127"/>
              </a:rPr>
              <a:t>:  </a:t>
            </a:r>
            <a:r>
              <a:rPr lang="en-US" altLang="ko-KR" sz="3200" dirty="0">
                <a:ea typeface="굴림" pitchFamily="3" charset="-127"/>
              </a:rPr>
              <a:t>first-reference to a block </a:t>
            </a:r>
            <a:r>
              <a:rPr lang="en-US" altLang="ko-KR" sz="3200" i="1" dirty="0">
                <a:ea typeface="굴림" pitchFamily="3" charset="-127"/>
              </a:rPr>
              <a:t>a.k.a. </a:t>
            </a:r>
            <a:r>
              <a:rPr lang="en-US" altLang="ko-KR" sz="3200" dirty="0" smtClean="0">
                <a:ea typeface="굴림" pitchFamily="3" charset="-127"/>
              </a:rPr>
              <a:t>cold start misses</a:t>
            </a:r>
          </a:p>
          <a:p>
            <a:pPr lvl="1">
              <a:lnSpc>
                <a:spcPct val="100000"/>
              </a:lnSpc>
              <a:spcBef>
                <a:spcPct val="0"/>
              </a:spcBef>
              <a:buFont typeface="Wingdings" panose="05000000000000000000" pitchFamily="2" charset="2"/>
              <a:buChar char="Ø"/>
            </a:pPr>
            <a:r>
              <a:rPr lang="en-US" altLang="ko-KR" sz="2800" dirty="0" smtClean="0">
                <a:solidFill>
                  <a:srgbClr val="3333CC"/>
                </a:solidFill>
                <a:ea typeface="굴림" pitchFamily="3" charset="-127"/>
              </a:rPr>
              <a:t>misses that would occur even with infinite cache</a:t>
            </a:r>
          </a:p>
          <a:p>
            <a:pPr algn="l">
              <a:lnSpc>
                <a:spcPct val="100000"/>
              </a:lnSpc>
              <a:spcBef>
                <a:spcPct val="0"/>
              </a:spcBef>
              <a:buFont typeface="Wingdings" panose="05000000000000000000" pitchFamily="2" charset="2"/>
              <a:buChar char="l"/>
            </a:pPr>
            <a:endParaRPr lang="en-US" altLang="ko-KR" dirty="0">
              <a:solidFill>
                <a:schemeClr val="accent2"/>
              </a:solidFill>
              <a:ea typeface="굴림" pitchFamily="3" charset="-127"/>
            </a:endParaRPr>
          </a:p>
          <a:p>
            <a:pPr algn="l">
              <a:lnSpc>
                <a:spcPct val="100000"/>
              </a:lnSpc>
              <a:spcBef>
                <a:spcPct val="0"/>
              </a:spcBef>
              <a:buFont typeface="Wingdings" panose="05000000000000000000" pitchFamily="2" charset="2"/>
              <a:buChar char="l"/>
            </a:pPr>
            <a:r>
              <a:rPr lang="en-US" altLang="ko-KR" sz="3200" i="1" dirty="0" smtClean="0">
                <a:solidFill>
                  <a:srgbClr val="008000"/>
                </a:solidFill>
                <a:ea typeface="굴림" pitchFamily="3" charset="-127"/>
              </a:rPr>
              <a:t>Capacity</a:t>
            </a:r>
            <a:r>
              <a:rPr lang="en-US" altLang="ko-KR" sz="3200" i="1" dirty="0">
                <a:solidFill>
                  <a:srgbClr val="008000"/>
                </a:solidFill>
                <a:ea typeface="굴림" pitchFamily="3" charset="-127"/>
              </a:rPr>
              <a:t>:</a:t>
            </a:r>
            <a:r>
              <a:rPr lang="en-US" altLang="ko-KR" sz="3200" dirty="0">
                <a:solidFill>
                  <a:srgbClr val="008000"/>
                </a:solidFill>
                <a:ea typeface="굴림" pitchFamily="3" charset="-127"/>
              </a:rPr>
              <a:t>  </a:t>
            </a:r>
            <a:r>
              <a:rPr lang="en-US" altLang="ko-KR" sz="3200" dirty="0">
                <a:ea typeface="굴림" pitchFamily="3" charset="-127"/>
              </a:rPr>
              <a:t>cache is too small to hold all data needed </a:t>
            </a:r>
            <a:r>
              <a:rPr lang="en-US" altLang="ko-KR" sz="3200" dirty="0" smtClean="0">
                <a:ea typeface="굴림" pitchFamily="3" charset="-127"/>
              </a:rPr>
              <a:t>by </a:t>
            </a:r>
            <a:r>
              <a:rPr lang="en-US" altLang="ko-KR" sz="3200" dirty="0">
                <a:ea typeface="굴림" pitchFamily="3" charset="-127"/>
              </a:rPr>
              <a:t>the </a:t>
            </a:r>
            <a:r>
              <a:rPr lang="en-US" altLang="ko-KR" sz="3200" dirty="0" smtClean="0">
                <a:ea typeface="굴림" pitchFamily="3" charset="-127"/>
              </a:rPr>
              <a:t>program</a:t>
            </a:r>
          </a:p>
          <a:p>
            <a:pPr lvl="1">
              <a:lnSpc>
                <a:spcPct val="100000"/>
              </a:lnSpc>
              <a:spcBef>
                <a:spcPct val="0"/>
              </a:spcBef>
              <a:buFont typeface="Wingdings" panose="05000000000000000000" pitchFamily="2" charset="2"/>
              <a:buChar char="Ø"/>
            </a:pPr>
            <a:r>
              <a:rPr lang="en-US" altLang="ko-KR" sz="2800" dirty="0" smtClean="0">
                <a:solidFill>
                  <a:srgbClr val="008000"/>
                </a:solidFill>
                <a:ea typeface="굴림" pitchFamily="3" charset="-127"/>
              </a:rPr>
              <a:t>misses </a:t>
            </a:r>
            <a:r>
              <a:rPr lang="en-US" altLang="ko-KR" sz="2800" dirty="0">
                <a:solidFill>
                  <a:srgbClr val="008000"/>
                </a:solidFill>
                <a:ea typeface="굴림" pitchFamily="3" charset="-127"/>
              </a:rPr>
              <a:t>that would occur even under </a:t>
            </a:r>
            <a:r>
              <a:rPr lang="en-US" altLang="ko-KR" sz="2800" dirty="0" smtClean="0">
                <a:solidFill>
                  <a:srgbClr val="008000"/>
                </a:solidFill>
                <a:ea typeface="굴림" pitchFamily="3" charset="-127"/>
              </a:rPr>
              <a:t>perfect replacement </a:t>
            </a:r>
            <a:r>
              <a:rPr lang="en-US" altLang="ko-KR" sz="2800" dirty="0">
                <a:solidFill>
                  <a:srgbClr val="008000"/>
                </a:solidFill>
                <a:ea typeface="굴림" pitchFamily="3" charset="-127"/>
              </a:rPr>
              <a:t>policy</a:t>
            </a:r>
          </a:p>
          <a:p>
            <a:pPr algn="l">
              <a:lnSpc>
                <a:spcPct val="100000"/>
              </a:lnSpc>
              <a:spcBef>
                <a:spcPct val="0"/>
              </a:spcBef>
              <a:buFont typeface="Wingdings" panose="05000000000000000000" pitchFamily="2" charset="2"/>
              <a:buChar char="l"/>
            </a:pPr>
            <a:endParaRPr lang="en-US" altLang="ko-KR" dirty="0">
              <a:solidFill>
                <a:schemeClr val="accent2"/>
              </a:solidFill>
              <a:ea typeface="굴림" pitchFamily="3" charset="-127"/>
            </a:endParaRPr>
          </a:p>
          <a:p>
            <a:pPr algn="l">
              <a:lnSpc>
                <a:spcPct val="100000"/>
              </a:lnSpc>
              <a:spcBef>
                <a:spcPct val="0"/>
              </a:spcBef>
              <a:buFont typeface="Wingdings" panose="05000000000000000000" pitchFamily="2" charset="2"/>
              <a:buChar char="l"/>
            </a:pPr>
            <a:r>
              <a:rPr lang="en-US" altLang="ko-KR" i="1" dirty="0" smtClean="0">
                <a:solidFill>
                  <a:srgbClr val="C00000"/>
                </a:solidFill>
                <a:ea typeface="굴림" pitchFamily="3" charset="-127"/>
              </a:rPr>
              <a:t>Conflict</a:t>
            </a:r>
            <a:r>
              <a:rPr lang="en-US" altLang="ko-KR" i="1" dirty="0">
                <a:solidFill>
                  <a:srgbClr val="C00000"/>
                </a:solidFill>
                <a:ea typeface="굴림" pitchFamily="3" charset="-127"/>
              </a:rPr>
              <a:t>: </a:t>
            </a:r>
            <a:r>
              <a:rPr lang="en-US" altLang="ko-KR" dirty="0">
                <a:solidFill>
                  <a:srgbClr val="C00000"/>
                </a:solidFill>
                <a:ea typeface="굴림" pitchFamily="3" charset="-127"/>
              </a:rPr>
              <a:t> </a:t>
            </a:r>
            <a:r>
              <a:rPr lang="en-US" altLang="ko-KR" dirty="0">
                <a:ea typeface="굴림" pitchFamily="3" charset="-127"/>
              </a:rPr>
              <a:t>misses that occur because of </a:t>
            </a:r>
            <a:r>
              <a:rPr lang="en-US" altLang="ko-KR" dirty="0" smtClean="0">
                <a:ea typeface="굴림" pitchFamily="3" charset="-127"/>
              </a:rPr>
              <a:t>collisions due </a:t>
            </a:r>
            <a:r>
              <a:rPr lang="en-US" altLang="ko-KR" dirty="0">
                <a:ea typeface="굴림" pitchFamily="3" charset="-127"/>
              </a:rPr>
              <a:t>to block-placement </a:t>
            </a:r>
            <a:r>
              <a:rPr lang="en-US" altLang="ko-KR" dirty="0" smtClean="0">
                <a:ea typeface="굴림" pitchFamily="3" charset="-127"/>
              </a:rPr>
              <a:t>strategy</a:t>
            </a:r>
          </a:p>
          <a:p>
            <a:pPr lvl="1">
              <a:lnSpc>
                <a:spcPct val="100000"/>
              </a:lnSpc>
              <a:spcBef>
                <a:spcPct val="0"/>
              </a:spcBef>
              <a:buFont typeface="Wingdings" panose="05000000000000000000" pitchFamily="2" charset="2"/>
              <a:buChar char="Ø"/>
            </a:pPr>
            <a:r>
              <a:rPr lang="en-US" altLang="ko-KR" sz="2800" dirty="0" smtClean="0">
                <a:solidFill>
                  <a:srgbClr val="C00000"/>
                </a:solidFill>
                <a:ea typeface="굴림" pitchFamily="3" charset="-127"/>
              </a:rPr>
              <a:t>misses </a:t>
            </a:r>
            <a:r>
              <a:rPr lang="en-US" altLang="ko-KR" sz="2800" dirty="0">
                <a:solidFill>
                  <a:srgbClr val="C00000"/>
                </a:solidFill>
                <a:ea typeface="굴림" pitchFamily="3" charset="-127"/>
              </a:rPr>
              <a:t>that would not occur with full associativity</a:t>
            </a:r>
          </a:p>
        </p:txBody>
      </p:sp>
    </p:spTree>
    <p:extLst>
      <p:ext uri="{BB962C8B-B14F-4D97-AF65-F5344CB8AC3E}">
        <p14:creationId xmlns:p14="http://schemas.microsoft.com/office/powerpoint/2010/main" val="10081239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07880"/>
            <a:ext cx="10515600" cy="1325563"/>
          </a:xfrm>
        </p:spPr>
        <p:txBody>
          <a:bodyPr/>
          <a:lstStyle/>
          <a:p>
            <a:r>
              <a:rPr lang="en-US" dirty="0" smtClean="0"/>
              <a:t>Cache Miss Types</a:t>
            </a:r>
            <a:endParaRPr lang="en-US" dirty="0"/>
          </a:p>
        </p:txBody>
      </p:sp>
      <p:sp>
        <p:nvSpPr>
          <p:cNvPr id="3" name="Content Placeholder 2"/>
          <p:cNvSpPr>
            <a:spLocks noGrp="1"/>
          </p:cNvSpPr>
          <p:nvPr>
            <p:ph sz="quarter" idx="1"/>
          </p:nvPr>
        </p:nvSpPr>
        <p:spPr>
          <a:xfrm>
            <a:off x="266699" y="1124745"/>
            <a:ext cx="11537373" cy="5001419"/>
          </a:xfrm>
        </p:spPr>
        <p:txBody>
          <a:bodyPr/>
          <a:lstStyle/>
          <a:p>
            <a:pPr>
              <a:buFont typeface="Wingdings" panose="05000000000000000000" pitchFamily="2" charset="2"/>
              <a:buChar char="l"/>
            </a:pPr>
            <a:r>
              <a:rPr lang="en-US" dirty="0" smtClean="0"/>
              <a:t>When observed from the perspective of the program, and its data accesses:</a:t>
            </a:r>
          </a:p>
          <a:p>
            <a:pPr lvl="1">
              <a:buFont typeface="Wingdings" panose="05000000000000000000" pitchFamily="2" charset="2"/>
              <a:buChar char="Ø"/>
            </a:pPr>
            <a:r>
              <a:rPr lang="en-US" sz="2800" b="1" dirty="0" smtClean="0">
                <a:solidFill>
                  <a:srgbClr val="3333CC"/>
                </a:solidFill>
              </a:rPr>
              <a:t>Compulsory cache-misses</a:t>
            </a:r>
          </a:p>
          <a:p>
            <a:pPr marL="914400" lvl="2" indent="0">
              <a:lnSpc>
                <a:spcPct val="250000"/>
              </a:lnSpc>
              <a:buNone/>
            </a:pPr>
            <a:endParaRPr lang="en-US" b="1" dirty="0" smtClean="0">
              <a:solidFill>
                <a:srgbClr val="3333CC"/>
              </a:solidFill>
            </a:endParaRPr>
          </a:p>
          <a:p>
            <a:pPr lvl="1">
              <a:buFont typeface="Wingdings" panose="05000000000000000000" pitchFamily="2" charset="2"/>
              <a:buChar char="Ø"/>
            </a:pPr>
            <a:r>
              <a:rPr lang="en-US" sz="2800" b="1" dirty="0" smtClean="0">
                <a:solidFill>
                  <a:srgbClr val="008000"/>
                </a:solidFill>
              </a:rPr>
              <a:t>Capacity cache-misses</a:t>
            </a:r>
          </a:p>
          <a:p>
            <a:pPr lvl="2"/>
            <a:endParaRPr lang="en-US" b="1" dirty="0" smtClean="0">
              <a:solidFill>
                <a:srgbClr val="3333CC"/>
              </a:solidFill>
            </a:endParaRPr>
          </a:p>
          <a:p>
            <a:pPr lvl="2"/>
            <a:endParaRPr lang="en-US" b="1" dirty="0" smtClean="0">
              <a:solidFill>
                <a:srgbClr val="3333CC"/>
              </a:solidFill>
            </a:endParaRPr>
          </a:p>
          <a:p>
            <a:pPr marL="914400" lvl="2" indent="0">
              <a:lnSpc>
                <a:spcPct val="150000"/>
              </a:lnSpc>
              <a:buNone/>
            </a:pPr>
            <a:endParaRPr lang="en-US" b="1" dirty="0" smtClean="0">
              <a:solidFill>
                <a:srgbClr val="3333CC"/>
              </a:solidFill>
            </a:endParaRPr>
          </a:p>
          <a:p>
            <a:pPr lvl="1">
              <a:buFont typeface="Wingdings" panose="05000000000000000000" pitchFamily="2" charset="2"/>
              <a:buChar char="Ø"/>
            </a:pPr>
            <a:r>
              <a:rPr lang="en-US" sz="2800" b="1" dirty="0" smtClean="0">
                <a:solidFill>
                  <a:srgbClr val="C00000"/>
                </a:solidFill>
              </a:rPr>
              <a:t>Conflict cache-misses</a:t>
            </a:r>
          </a:p>
          <a:p>
            <a:pPr lvl="2"/>
            <a:endParaRPr lang="en-US" b="1" dirty="0">
              <a:solidFill>
                <a:srgbClr val="C00000"/>
              </a:solidFill>
            </a:endParaRPr>
          </a:p>
        </p:txBody>
      </p:sp>
      <p:sp>
        <p:nvSpPr>
          <p:cNvPr id="5" name="TextBox 4"/>
          <p:cNvSpPr txBox="1"/>
          <p:nvPr/>
        </p:nvSpPr>
        <p:spPr>
          <a:xfrm>
            <a:off x="2438401" y="1962311"/>
            <a:ext cx="2502032" cy="954107"/>
          </a:xfrm>
          <a:prstGeom prst="rect">
            <a:avLst/>
          </a:prstGeom>
          <a:noFill/>
        </p:spPr>
        <p:txBody>
          <a:bodyPr wrap="none" rtlCol="0">
            <a:spAutoFit/>
          </a:bodyPr>
          <a:lstStyle/>
          <a:p>
            <a:r>
              <a:rPr lang="en-US" sz="2800" dirty="0">
                <a:cs typeface="Courier New" panose="02070309020205020404" pitchFamily="49" charset="0"/>
              </a:rPr>
              <a:t>for(</a:t>
            </a:r>
            <a:r>
              <a:rPr lang="en-US" sz="2800" b="1" dirty="0" err="1">
                <a:cs typeface="Courier New" panose="02070309020205020404" pitchFamily="49" charset="0"/>
              </a:rPr>
              <a:t>i</a:t>
            </a:r>
            <a:r>
              <a:rPr lang="en-US" sz="2800" dirty="0">
                <a:cs typeface="Courier New" panose="02070309020205020404" pitchFamily="49" charset="0"/>
              </a:rPr>
              <a:t>: 0 ~ 19)</a:t>
            </a:r>
          </a:p>
          <a:p>
            <a:r>
              <a:rPr lang="en-US" sz="2800" dirty="0">
                <a:cs typeface="Courier New" panose="02070309020205020404" pitchFamily="49" charset="0"/>
              </a:rPr>
              <a:t>       A[</a:t>
            </a:r>
            <a:r>
              <a:rPr lang="en-US" sz="2800" b="1" dirty="0" err="1">
                <a:cs typeface="Courier New" panose="02070309020205020404" pitchFamily="49" charset="0"/>
              </a:rPr>
              <a:t>i</a:t>
            </a:r>
            <a:r>
              <a:rPr lang="en-US" sz="2800" dirty="0">
                <a:cs typeface="Courier New" panose="02070309020205020404" pitchFamily="49" charset="0"/>
              </a:rPr>
              <a:t>] = </a:t>
            </a:r>
            <a:r>
              <a:rPr lang="en-US" sz="2800" dirty="0" err="1">
                <a:cs typeface="Courier New" panose="02070309020205020404" pitchFamily="49" charset="0"/>
              </a:rPr>
              <a:t>const</a:t>
            </a:r>
            <a:r>
              <a:rPr lang="en-US" sz="2800" b="1" dirty="0">
                <a:cs typeface="Courier New" panose="02070309020205020404" pitchFamily="49" charset="0"/>
              </a:rPr>
              <a:t>;</a:t>
            </a:r>
          </a:p>
        </p:txBody>
      </p:sp>
      <p:grpSp>
        <p:nvGrpSpPr>
          <p:cNvPr id="33" name="Group 32"/>
          <p:cNvGrpSpPr/>
          <p:nvPr/>
        </p:nvGrpSpPr>
        <p:grpSpPr>
          <a:xfrm>
            <a:off x="8243838" y="1570851"/>
            <a:ext cx="3673816" cy="1882025"/>
            <a:chOff x="6400800" y="1623028"/>
            <a:chExt cx="2416206" cy="1237776"/>
          </a:xfrm>
        </p:grpSpPr>
        <p:sp>
          <p:nvSpPr>
            <p:cNvPr id="6" name="Rectangle 5"/>
            <p:cNvSpPr/>
            <p:nvPr/>
          </p:nvSpPr>
          <p:spPr>
            <a:xfrm>
              <a:off x="6400800" y="1905000"/>
              <a:ext cx="18288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3" name="Straight Connector 12"/>
            <p:cNvCxnSpPr/>
            <p:nvPr/>
          </p:nvCxnSpPr>
          <p:spPr>
            <a:xfrm>
              <a:off x="6847112" y="1905000"/>
              <a:ext cx="0" cy="91440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4312" y="1905000"/>
              <a:ext cx="0" cy="91440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61512" y="1905000"/>
              <a:ext cx="0" cy="91440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00800" y="2133600"/>
              <a:ext cx="1828800" cy="0"/>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2362200"/>
              <a:ext cx="1828800" cy="0"/>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00800" y="2590800"/>
              <a:ext cx="1828800" cy="0"/>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75124" y="1635580"/>
              <a:ext cx="455655" cy="344113"/>
            </a:xfrm>
            <a:prstGeom prst="rect">
              <a:avLst/>
            </a:prstGeom>
            <a:noFill/>
          </p:spPr>
          <p:txBody>
            <a:bodyPr wrap="none" rtlCol="0">
              <a:spAutoFit/>
            </a:bodyPr>
            <a:lstStyle/>
            <a:p>
              <a:r>
                <a:rPr lang="en-US" sz="2800" b="1" dirty="0">
                  <a:solidFill>
                    <a:schemeClr val="accent3">
                      <a:lumMod val="50000"/>
                    </a:schemeClr>
                  </a:solidFill>
                  <a:cs typeface="Courier New" panose="02070309020205020404" pitchFamily="49" charset="0"/>
                </a:rPr>
                <a:t>W0</a:t>
              </a:r>
            </a:p>
          </p:txBody>
        </p:sp>
        <p:sp>
          <p:nvSpPr>
            <p:cNvPr id="17" name="TextBox 16"/>
            <p:cNvSpPr txBox="1"/>
            <p:nvPr/>
          </p:nvSpPr>
          <p:spPr>
            <a:xfrm>
              <a:off x="7307036" y="1627611"/>
              <a:ext cx="455655" cy="344113"/>
            </a:xfrm>
            <a:prstGeom prst="rect">
              <a:avLst/>
            </a:prstGeom>
            <a:noFill/>
          </p:spPr>
          <p:txBody>
            <a:bodyPr wrap="none" rtlCol="0">
              <a:spAutoFit/>
            </a:bodyPr>
            <a:lstStyle/>
            <a:p>
              <a:r>
                <a:rPr lang="en-US" sz="2800" b="1" dirty="0">
                  <a:solidFill>
                    <a:schemeClr val="accent3">
                      <a:lumMod val="50000"/>
                    </a:schemeClr>
                  </a:solidFill>
                  <a:cs typeface="Courier New" panose="02070309020205020404" pitchFamily="49" charset="0"/>
                </a:rPr>
                <a:t>W1</a:t>
              </a:r>
            </a:p>
          </p:txBody>
        </p:sp>
        <p:sp>
          <p:nvSpPr>
            <p:cNvPr id="18" name="TextBox 17"/>
            <p:cNvSpPr txBox="1"/>
            <p:nvPr/>
          </p:nvSpPr>
          <p:spPr>
            <a:xfrm>
              <a:off x="6883675" y="1623029"/>
              <a:ext cx="455655" cy="344113"/>
            </a:xfrm>
            <a:prstGeom prst="rect">
              <a:avLst/>
            </a:prstGeom>
            <a:noFill/>
          </p:spPr>
          <p:txBody>
            <a:bodyPr wrap="none" rtlCol="0">
              <a:spAutoFit/>
            </a:bodyPr>
            <a:lstStyle/>
            <a:p>
              <a:r>
                <a:rPr lang="en-US" sz="2800" b="1" dirty="0">
                  <a:solidFill>
                    <a:schemeClr val="accent3">
                      <a:lumMod val="50000"/>
                    </a:schemeClr>
                  </a:solidFill>
                  <a:cs typeface="Courier New" panose="02070309020205020404" pitchFamily="49" charset="0"/>
                </a:rPr>
                <a:t>W2</a:t>
              </a:r>
            </a:p>
          </p:txBody>
        </p:sp>
        <p:sp>
          <p:nvSpPr>
            <p:cNvPr id="19" name="TextBox 18"/>
            <p:cNvSpPr txBox="1"/>
            <p:nvPr/>
          </p:nvSpPr>
          <p:spPr>
            <a:xfrm>
              <a:off x="6408964" y="1623028"/>
              <a:ext cx="455655" cy="344113"/>
            </a:xfrm>
            <a:prstGeom prst="rect">
              <a:avLst/>
            </a:prstGeom>
            <a:noFill/>
          </p:spPr>
          <p:txBody>
            <a:bodyPr wrap="none" rtlCol="0">
              <a:spAutoFit/>
            </a:bodyPr>
            <a:lstStyle/>
            <a:p>
              <a:r>
                <a:rPr lang="en-US" sz="2800" b="1" dirty="0">
                  <a:solidFill>
                    <a:schemeClr val="accent3">
                      <a:lumMod val="50000"/>
                    </a:schemeClr>
                  </a:solidFill>
                  <a:cs typeface="Courier New" panose="02070309020205020404" pitchFamily="49" charset="0"/>
                </a:rPr>
                <a:t>W3</a:t>
              </a:r>
            </a:p>
          </p:txBody>
        </p:sp>
        <p:sp>
          <p:nvSpPr>
            <p:cNvPr id="20" name="TextBox 19"/>
            <p:cNvSpPr txBox="1"/>
            <p:nvPr/>
          </p:nvSpPr>
          <p:spPr>
            <a:xfrm>
              <a:off x="8197940" y="2516691"/>
              <a:ext cx="619066" cy="344113"/>
            </a:xfrm>
            <a:prstGeom prst="rect">
              <a:avLst/>
            </a:prstGeom>
            <a:noFill/>
          </p:spPr>
          <p:txBody>
            <a:bodyPr wrap="none" rtlCol="0">
              <a:spAutoFit/>
            </a:bodyPr>
            <a:lstStyle/>
            <a:p>
              <a:r>
                <a:rPr lang="en-US" sz="2800" b="1" dirty="0">
                  <a:solidFill>
                    <a:schemeClr val="accent5">
                      <a:lumMod val="50000"/>
                    </a:schemeClr>
                  </a:solidFill>
                  <a:cs typeface="Courier New" panose="02070309020205020404" pitchFamily="49" charset="0"/>
                </a:rPr>
                <a:t>Blk-0</a:t>
              </a:r>
            </a:p>
          </p:txBody>
        </p:sp>
        <p:sp>
          <p:nvSpPr>
            <p:cNvPr id="21" name="TextBox 20"/>
            <p:cNvSpPr txBox="1"/>
            <p:nvPr/>
          </p:nvSpPr>
          <p:spPr>
            <a:xfrm>
              <a:off x="8194220" y="2307219"/>
              <a:ext cx="619066" cy="344113"/>
            </a:xfrm>
            <a:prstGeom prst="rect">
              <a:avLst/>
            </a:prstGeom>
            <a:noFill/>
          </p:spPr>
          <p:txBody>
            <a:bodyPr wrap="none" rtlCol="0">
              <a:spAutoFit/>
            </a:bodyPr>
            <a:lstStyle/>
            <a:p>
              <a:r>
                <a:rPr lang="en-US" sz="2800" b="1" dirty="0">
                  <a:solidFill>
                    <a:schemeClr val="accent5">
                      <a:lumMod val="50000"/>
                    </a:schemeClr>
                  </a:solidFill>
                  <a:cs typeface="Courier New" panose="02070309020205020404" pitchFamily="49" charset="0"/>
                </a:rPr>
                <a:t>Blk-1</a:t>
              </a:r>
            </a:p>
          </p:txBody>
        </p:sp>
        <p:sp>
          <p:nvSpPr>
            <p:cNvPr id="22" name="TextBox 21"/>
            <p:cNvSpPr txBox="1"/>
            <p:nvPr/>
          </p:nvSpPr>
          <p:spPr>
            <a:xfrm>
              <a:off x="8186055" y="2088958"/>
              <a:ext cx="619066" cy="344113"/>
            </a:xfrm>
            <a:prstGeom prst="rect">
              <a:avLst/>
            </a:prstGeom>
            <a:noFill/>
          </p:spPr>
          <p:txBody>
            <a:bodyPr wrap="none" rtlCol="0">
              <a:spAutoFit/>
            </a:bodyPr>
            <a:lstStyle/>
            <a:p>
              <a:r>
                <a:rPr lang="en-US" sz="2800" b="1" dirty="0">
                  <a:solidFill>
                    <a:schemeClr val="accent5">
                      <a:lumMod val="50000"/>
                    </a:schemeClr>
                  </a:solidFill>
                  <a:cs typeface="Courier New" panose="02070309020205020404" pitchFamily="49" charset="0"/>
                </a:rPr>
                <a:t>Blk-2</a:t>
              </a:r>
            </a:p>
          </p:txBody>
        </p:sp>
        <p:sp>
          <p:nvSpPr>
            <p:cNvPr id="23" name="TextBox 22"/>
            <p:cNvSpPr txBox="1"/>
            <p:nvPr/>
          </p:nvSpPr>
          <p:spPr>
            <a:xfrm>
              <a:off x="8188780" y="1852740"/>
              <a:ext cx="619066" cy="344113"/>
            </a:xfrm>
            <a:prstGeom prst="rect">
              <a:avLst/>
            </a:prstGeom>
            <a:noFill/>
          </p:spPr>
          <p:txBody>
            <a:bodyPr wrap="none" rtlCol="0">
              <a:spAutoFit/>
            </a:bodyPr>
            <a:lstStyle/>
            <a:p>
              <a:r>
                <a:rPr lang="en-US" sz="2800" b="1" dirty="0">
                  <a:solidFill>
                    <a:schemeClr val="accent5">
                      <a:lumMod val="50000"/>
                    </a:schemeClr>
                  </a:solidFill>
                  <a:cs typeface="Courier New" panose="02070309020205020404" pitchFamily="49" charset="0"/>
                </a:rPr>
                <a:t>Blk-3</a:t>
              </a:r>
            </a:p>
          </p:txBody>
        </p:sp>
      </p:grpSp>
      <p:sp>
        <p:nvSpPr>
          <p:cNvPr id="25" name="Right Arrow 24"/>
          <p:cNvSpPr/>
          <p:nvPr/>
        </p:nvSpPr>
        <p:spPr>
          <a:xfrm>
            <a:off x="4952593" y="2208909"/>
            <a:ext cx="798775"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69432" y="2132231"/>
            <a:ext cx="1999265" cy="523220"/>
          </a:xfrm>
          <a:prstGeom prst="rect">
            <a:avLst/>
          </a:prstGeom>
          <a:noFill/>
        </p:spPr>
        <p:txBody>
          <a:bodyPr wrap="none" rtlCol="0">
            <a:spAutoFit/>
          </a:bodyPr>
          <a:lstStyle/>
          <a:p>
            <a:r>
              <a:rPr lang="en-US" sz="2800" b="1" dirty="0">
                <a:solidFill>
                  <a:srgbClr val="3333CC"/>
                </a:solidFill>
              </a:rPr>
              <a:t>5 Comp. CM</a:t>
            </a:r>
          </a:p>
        </p:txBody>
      </p:sp>
      <p:sp>
        <p:nvSpPr>
          <p:cNvPr id="27" name="TextBox 26"/>
          <p:cNvSpPr txBox="1"/>
          <p:nvPr/>
        </p:nvSpPr>
        <p:spPr>
          <a:xfrm>
            <a:off x="2438401" y="3227070"/>
            <a:ext cx="2583912" cy="1384995"/>
          </a:xfrm>
          <a:prstGeom prst="rect">
            <a:avLst/>
          </a:prstGeom>
          <a:noFill/>
        </p:spPr>
        <p:txBody>
          <a:bodyPr wrap="none" rtlCol="0">
            <a:spAutoFit/>
          </a:bodyPr>
          <a:lstStyle/>
          <a:p>
            <a:r>
              <a:rPr lang="en-US" sz="2800" dirty="0">
                <a:cs typeface="Courier New" panose="02070309020205020404" pitchFamily="49" charset="0"/>
              </a:rPr>
              <a:t>for(j: 0 ~ 1)</a:t>
            </a:r>
          </a:p>
          <a:p>
            <a:r>
              <a:rPr lang="en-US" sz="2800" dirty="0">
                <a:cs typeface="Courier New" panose="02070309020205020404" pitchFamily="49" charset="0"/>
              </a:rPr>
              <a:t>  </a:t>
            </a:r>
            <a:r>
              <a:rPr lang="en-US" sz="2800" dirty="0" smtClean="0">
                <a:cs typeface="Courier New" panose="02070309020205020404" pitchFamily="49" charset="0"/>
              </a:rPr>
              <a:t>  for(</a:t>
            </a:r>
            <a:r>
              <a:rPr lang="en-US" sz="2800" b="1" dirty="0" err="1" smtClean="0">
                <a:cs typeface="Courier New" panose="02070309020205020404" pitchFamily="49" charset="0"/>
              </a:rPr>
              <a:t>i</a:t>
            </a:r>
            <a:r>
              <a:rPr lang="en-US" sz="2800" dirty="0">
                <a:cs typeface="Courier New" panose="02070309020205020404" pitchFamily="49" charset="0"/>
              </a:rPr>
              <a:t>: 0 ~ 19)</a:t>
            </a:r>
          </a:p>
          <a:p>
            <a:r>
              <a:rPr lang="en-US" sz="2800" dirty="0">
                <a:cs typeface="Courier New" panose="02070309020205020404" pitchFamily="49" charset="0"/>
              </a:rPr>
              <a:t>       </a:t>
            </a:r>
            <a:r>
              <a:rPr lang="en-US" sz="2800" dirty="0" smtClean="0">
                <a:cs typeface="Courier New" panose="02070309020205020404" pitchFamily="49" charset="0"/>
              </a:rPr>
              <a:t> A[</a:t>
            </a:r>
            <a:r>
              <a:rPr lang="en-US" sz="2800" b="1" dirty="0" err="1" smtClean="0">
                <a:cs typeface="Courier New" panose="02070309020205020404" pitchFamily="49" charset="0"/>
              </a:rPr>
              <a:t>i</a:t>
            </a:r>
            <a:r>
              <a:rPr lang="en-US" sz="2800" dirty="0">
                <a:cs typeface="Courier New" panose="02070309020205020404" pitchFamily="49" charset="0"/>
              </a:rPr>
              <a:t>] = </a:t>
            </a:r>
            <a:r>
              <a:rPr lang="en-US" sz="2800" dirty="0" err="1">
                <a:cs typeface="Courier New" panose="02070309020205020404" pitchFamily="49" charset="0"/>
              </a:rPr>
              <a:t>const</a:t>
            </a:r>
            <a:r>
              <a:rPr lang="en-US" sz="2800" b="1" dirty="0">
                <a:cs typeface="Courier New" panose="02070309020205020404" pitchFamily="49" charset="0"/>
              </a:rPr>
              <a:t>;</a:t>
            </a:r>
          </a:p>
        </p:txBody>
      </p:sp>
      <p:sp>
        <p:nvSpPr>
          <p:cNvPr id="28" name="Right Arrow 27"/>
          <p:cNvSpPr/>
          <p:nvPr/>
        </p:nvSpPr>
        <p:spPr>
          <a:xfrm>
            <a:off x="7299961" y="3554528"/>
            <a:ext cx="740828"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115688" y="3469686"/>
            <a:ext cx="2308645" cy="523220"/>
          </a:xfrm>
          <a:prstGeom prst="rect">
            <a:avLst/>
          </a:prstGeom>
          <a:noFill/>
        </p:spPr>
        <p:txBody>
          <a:bodyPr wrap="none" rtlCol="0">
            <a:spAutoFit/>
          </a:bodyPr>
          <a:lstStyle/>
          <a:p>
            <a:r>
              <a:rPr lang="en-US" sz="2800" b="1" dirty="0">
                <a:solidFill>
                  <a:srgbClr val="008000"/>
                </a:solidFill>
              </a:rPr>
              <a:t>5 Capacity CM</a:t>
            </a:r>
          </a:p>
        </p:txBody>
      </p:sp>
      <p:sp>
        <p:nvSpPr>
          <p:cNvPr id="31" name="Right Arrow 30"/>
          <p:cNvSpPr/>
          <p:nvPr/>
        </p:nvSpPr>
        <p:spPr>
          <a:xfrm>
            <a:off x="4942678" y="3531640"/>
            <a:ext cx="798775"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767681" y="3317540"/>
            <a:ext cx="1476943" cy="954107"/>
          </a:xfrm>
          <a:prstGeom prst="rect">
            <a:avLst/>
          </a:prstGeom>
          <a:noFill/>
        </p:spPr>
        <p:txBody>
          <a:bodyPr wrap="none" rtlCol="0">
            <a:spAutoFit/>
          </a:bodyPr>
          <a:lstStyle/>
          <a:p>
            <a:r>
              <a:rPr lang="en-US" sz="2800" b="1" dirty="0">
                <a:solidFill>
                  <a:srgbClr val="008000"/>
                </a:solidFill>
              </a:rPr>
              <a:t>5 Blocks </a:t>
            </a:r>
          </a:p>
          <a:p>
            <a:r>
              <a:rPr lang="en-US" sz="2800" b="1" dirty="0">
                <a:solidFill>
                  <a:srgbClr val="008000"/>
                </a:solidFill>
              </a:rPr>
              <a:t>Reused</a:t>
            </a:r>
          </a:p>
        </p:txBody>
      </p:sp>
      <p:sp>
        <p:nvSpPr>
          <p:cNvPr id="34" name="TextBox 33"/>
          <p:cNvSpPr txBox="1"/>
          <p:nvPr/>
        </p:nvSpPr>
        <p:spPr>
          <a:xfrm>
            <a:off x="2534581" y="4856478"/>
            <a:ext cx="2222083" cy="954107"/>
          </a:xfrm>
          <a:prstGeom prst="rect">
            <a:avLst/>
          </a:prstGeom>
          <a:noFill/>
        </p:spPr>
        <p:txBody>
          <a:bodyPr wrap="none" rtlCol="0">
            <a:spAutoFit/>
          </a:bodyPr>
          <a:lstStyle/>
          <a:p>
            <a:r>
              <a:rPr lang="en-US" sz="2800" dirty="0">
                <a:cs typeface="Courier New" panose="02070309020205020404" pitchFamily="49" charset="0"/>
              </a:rPr>
              <a:t>for(</a:t>
            </a:r>
            <a:r>
              <a:rPr lang="en-US" sz="2800" b="1" dirty="0" err="1">
                <a:cs typeface="Courier New" panose="02070309020205020404" pitchFamily="49" charset="0"/>
              </a:rPr>
              <a:t>i</a:t>
            </a:r>
            <a:r>
              <a:rPr lang="en-US" sz="2800" dirty="0">
                <a:cs typeface="Courier New" panose="02070309020205020404" pitchFamily="49" charset="0"/>
              </a:rPr>
              <a:t>: 0 ~ 19)</a:t>
            </a:r>
          </a:p>
          <a:p>
            <a:r>
              <a:rPr lang="en-US" sz="2800" dirty="0">
                <a:cs typeface="Courier New" panose="02070309020205020404" pitchFamily="49" charset="0"/>
              </a:rPr>
              <a:t>       A[</a:t>
            </a:r>
            <a:r>
              <a:rPr lang="en-US" sz="2800" b="1" dirty="0" err="1">
                <a:cs typeface="Courier New" panose="02070309020205020404" pitchFamily="49" charset="0"/>
              </a:rPr>
              <a:t>i</a:t>
            </a:r>
            <a:r>
              <a:rPr lang="en-US" sz="2800" dirty="0">
                <a:cs typeface="Courier New" panose="02070309020205020404" pitchFamily="49" charset="0"/>
              </a:rPr>
              <a:t>] = B[</a:t>
            </a:r>
            <a:r>
              <a:rPr lang="en-US" sz="2800" b="1" dirty="0" err="1">
                <a:cs typeface="Courier New" panose="02070309020205020404" pitchFamily="49" charset="0"/>
              </a:rPr>
              <a:t>i</a:t>
            </a:r>
            <a:r>
              <a:rPr lang="en-US" sz="2800" dirty="0">
                <a:cs typeface="Courier New" panose="02070309020205020404" pitchFamily="49" charset="0"/>
              </a:rPr>
              <a:t>]</a:t>
            </a:r>
            <a:r>
              <a:rPr lang="en-US" sz="2800" b="1" dirty="0">
                <a:cs typeface="Courier New" panose="02070309020205020404" pitchFamily="49" charset="0"/>
              </a:rPr>
              <a:t>;</a:t>
            </a:r>
          </a:p>
        </p:txBody>
      </p:sp>
      <p:sp>
        <p:nvSpPr>
          <p:cNvPr id="35" name="Right Arrow 34"/>
          <p:cNvSpPr/>
          <p:nvPr/>
        </p:nvSpPr>
        <p:spPr>
          <a:xfrm rot="20517872">
            <a:off x="4872011" y="5036415"/>
            <a:ext cx="897429"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751368" y="4513599"/>
            <a:ext cx="1493550" cy="954107"/>
          </a:xfrm>
          <a:prstGeom prst="rect">
            <a:avLst/>
          </a:prstGeom>
          <a:noFill/>
        </p:spPr>
        <p:txBody>
          <a:bodyPr wrap="none" rtlCol="0">
            <a:spAutoFit/>
          </a:bodyPr>
          <a:lstStyle/>
          <a:p>
            <a:r>
              <a:rPr lang="en-US" sz="2800" b="1" dirty="0">
                <a:solidFill>
                  <a:srgbClr val="C00000"/>
                </a:solidFill>
              </a:rPr>
              <a:t>6 Words </a:t>
            </a:r>
          </a:p>
          <a:p>
            <a:r>
              <a:rPr lang="en-US" sz="2800" b="1" dirty="0">
                <a:solidFill>
                  <a:srgbClr val="C00000"/>
                </a:solidFill>
              </a:rPr>
              <a:t>Reused</a:t>
            </a:r>
          </a:p>
        </p:txBody>
      </p:sp>
      <p:sp>
        <p:nvSpPr>
          <p:cNvPr id="38" name="TextBox 37"/>
          <p:cNvSpPr txBox="1"/>
          <p:nvPr/>
        </p:nvSpPr>
        <p:spPr>
          <a:xfrm>
            <a:off x="5065551" y="5635257"/>
            <a:ext cx="6516849" cy="954107"/>
          </a:xfrm>
          <a:prstGeom prst="rect">
            <a:avLst/>
          </a:prstGeom>
          <a:noFill/>
        </p:spPr>
        <p:txBody>
          <a:bodyPr wrap="none" rtlCol="0">
            <a:spAutoFit/>
          </a:bodyPr>
          <a:lstStyle/>
          <a:p>
            <a:pPr algn="ctr"/>
            <a:r>
              <a:rPr lang="en-US" sz="2800" i="1" dirty="0"/>
              <a:t>When Arrays A[20] and B[20] are directly </a:t>
            </a:r>
          </a:p>
          <a:p>
            <a:pPr algn="ctr"/>
            <a:r>
              <a:rPr lang="en-US" sz="2800" i="1" dirty="0"/>
              <a:t>mapped to the same cache-block boundary.</a:t>
            </a:r>
          </a:p>
        </p:txBody>
      </p:sp>
      <p:sp>
        <p:nvSpPr>
          <p:cNvPr id="39" name="Right Arrow 38"/>
          <p:cNvSpPr/>
          <p:nvPr/>
        </p:nvSpPr>
        <p:spPr>
          <a:xfrm>
            <a:off x="7293753" y="4748116"/>
            <a:ext cx="740828"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125809" y="4663274"/>
            <a:ext cx="2523127" cy="523220"/>
          </a:xfrm>
          <a:prstGeom prst="rect">
            <a:avLst/>
          </a:prstGeom>
          <a:noFill/>
        </p:spPr>
        <p:txBody>
          <a:bodyPr wrap="none" rtlCol="0">
            <a:spAutoFit/>
          </a:bodyPr>
          <a:lstStyle/>
          <a:p>
            <a:r>
              <a:rPr lang="en-US" sz="2800" b="1" dirty="0">
                <a:solidFill>
                  <a:srgbClr val="C00000"/>
                </a:solidFill>
              </a:rPr>
              <a:t>5x6 Conflict CM</a:t>
            </a:r>
          </a:p>
        </p:txBody>
      </p:sp>
      <p:sp>
        <p:nvSpPr>
          <p:cNvPr id="7" name="슬라이드 번호 개체 틀 6"/>
          <p:cNvSpPr>
            <a:spLocks noGrp="1"/>
          </p:cNvSpPr>
          <p:nvPr>
            <p:ph type="sldNum" sz="quarter" idx="4294967295"/>
          </p:nvPr>
        </p:nvSpPr>
        <p:spPr>
          <a:xfrm>
            <a:off x="11438052" y="6520659"/>
            <a:ext cx="442392" cy="365125"/>
          </a:xfrm>
          <a:prstGeom prst="rect">
            <a:avLst/>
          </a:prstGeom>
        </p:spPr>
        <p:txBody>
          <a:bodyPr vert="horz" lIns="91440" tIns="45720" rIns="91440" bIns="45720" rtlCol="0" anchor="ctr"/>
          <a:lstStyle/>
          <a:p>
            <a:pPr algn="r"/>
            <a:fld id="{3CC63E4C-4642-794D-A2FD-70F6B81535F5}" type="slidenum">
              <a:rPr lang="en-US" altLang="en-US" sz="1400" b="1"/>
              <a:pPr algn="r"/>
              <a:t>11</a:t>
            </a:fld>
            <a:endParaRPr lang="en-US" altLang="en-US" sz="1400" b="1" dirty="0"/>
          </a:p>
        </p:txBody>
      </p:sp>
    </p:spTree>
    <p:extLst>
      <p:ext uri="{BB962C8B-B14F-4D97-AF65-F5344CB8AC3E}">
        <p14:creationId xmlns:p14="http://schemas.microsoft.com/office/powerpoint/2010/main" val="35964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1" grpId="0" animBg="1"/>
      <p:bldP spid="32" grpId="0"/>
      <p:bldP spid="39"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pPr>
              <a:spcBef>
                <a:spcPct val="0"/>
              </a:spcBef>
              <a:buFont typeface="Wingdings" panose="05000000000000000000" pitchFamily="2" charset="2"/>
              <a:buChar char="l"/>
            </a:pPr>
            <a:r>
              <a:rPr lang="en-US" altLang="ko-KR" dirty="0"/>
              <a:t> </a:t>
            </a:r>
            <a:r>
              <a:rPr lang="en-US" altLang="ko-KR" sz="3200" dirty="0"/>
              <a:t>Larger cache size</a:t>
            </a:r>
          </a:p>
          <a:p>
            <a:pPr marL="403225" lvl="1" indent="-231775">
              <a:spcBef>
                <a:spcPct val="0"/>
              </a:spcBef>
              <a:buFontTx/>
              <a:buChar char="+"/>
            </a:pPr>
            <a:r>
              <a:rPr lang="en-US" altLang="ko-KR" sz="2800" dirty="0">
                <a:solidFill>
                  <a:srgbClr val="008000"/>
                </a:solidFill>
              </a:rPr>
              <a:t> reduces capacity and conflict misses  </a:t>
            </a:r>
          </a:p>
          <a:p>
            <a:pPr marL="403225" lvl="1" indent="-231775">
              <a:spcBef>
                <a:spcPct val="0"/>
              </a:spcBef>
              <a:buFontTx/>
              <a:buChar char="-"/>
            </a:pPr>
            <a:r>
              <a:rPr lang="en-US" altLang="ko-KR" sz="2800" dirty="0">
                <a:solidFill>
                  <a:srgbClr val="FF0000"/>
                </a:solidFill>
              </a:rPr>
              <a:t> hit time will increase</a:t>
            </a:r>
          </a:p>
          <a:p>
            <a:pPr>
              <a:spcBef>
                <a:spcPct val="0"/>
              </a:spcBef>
            </a:pPr>
            <a:endParaRPr lang="en-US" altLang="ko-KR" dirty="0"/>
          </a:p>
          <a:p>
            <a:pPr>
              <a:spcBef>
                <a:spcPct val="0"/>
              </a:spcBef>
              <a:buFont typeface="Wingdings" panose="05000000000000000000" pitchFamily="2" charset="2"/>
              <a:buChar char="l"/>
            </a:pPr>
            <a:r>
              <a:rPr lang="en-US" altLang="ko-KR" dirty="0"/>
              <a:t> </a:t>
            </a:r>
            <a:r>
              <a:rPr lang="en-US" altLang="ko-KR" sz="3200" dirty="0"/>
              <a:t>Higher associativity</a:t>
            </a:r>
          </a:p>
          <a:p>
            <a:pPr marL="403225" lvl="1" indent="-231775">
              <a:spcBef>
                <a:spcPct val="0"/>
              </a:spcBef>
              <a:buFontTx/>
              <a:buChar char="+"/>
            </a:pPr>
            <a:r>
              <a:rPr lang="en-US" altLang="ko-KR" sz="2800" dirty="0">
                <a:solidFill>
                  <a:srgbClr val="008000"/>
                </a:solidFill>
              </a:rPr>
              <a:t> reduces conflict misses</a:t>
            </a:r>
          </a:p>
          <a:p>
            <a:pPr marL="403225" lvl="1" indent="-231775">
              <a:spcBef>
                <a:spcPct val="0"/>
              </a:spcBef>
              <a:buFontTx/>
              <a:buChar char="-"/>
            </a:pPr>
            <a:r>
              <a:rPr lang="en-US" altLang="ko-KR" sz="2800" dirty="0">
                <a:solidFill>
                  <a:srgbClr val="FF0000"/>
                </a:solidFill>
              </a:rPr>
              <a:t> may increase hit time</a:t>
            </a:r>
          </a:p>
          <a:p>
            <a:pPr marL="171450" lvl="1">
              <a:spcBef>
                <a:spcPct val="0"/>
              </a:spcBef>
            </a:pPr>
            <a:endParaRPr lang="en-US" altLang="ko-KR" sz="2800" dirty="0">
              <a:solidFill>
                <a:srgbClr val="FF0000"/>
              </a:solidFill>
            </a:endParaRPr>
          </a:p>
          <a:p>
            <a:pPr>
              <a:spcBef>
                <a:spcPct val="0"/>
              </a:spcBef>
              <a:buFont typeface="Wingdings" panose="05000000000000000000" pitchFamily="2" charset="2"/>
              <a:buChar char="l"/>
            </a:pPr>
            <a:r>
              <a:rPr lang="en-US" altLang="ko-KR" dirty="0"/>
              <a:t> </a:t>
            </a:r>
            <a:r>
              <a:rPr lang="en-US" altLang="ko-KR" sz="3200" dirty="0"/>
              <a:t>Larger block size</a:t>
            </a:r>
          </a:p>
          <a:p>
            <a:pPr marL="403225" lvl="1" indent="-231775">
              <a:spcBef>
                <a:spcPct val="0"/>
              </a:spcBef>
              <a:buFontTx/>
              <a:buChar char="+"/>
            </a:pPr>
            <a:r>
              <a:rPr lang="en-US" altLang="ko-KR" sz="2800" dirty="0">
                <a:solidFill>
                  <a:srgbClr val="008000"/>
                </a:solidFill>
              </a:rPr>
              <a:t> reduces compulsory and capacity (reload) misses</a:t>
            </a:r>
          </a:p>
          <a:p>
            <a:pPr marL="403225" lvl="1" indent="-231775">
              <a:spcBef>
                <a:spcPct val="0"/>
              </a:spcBef>
              <a:buFontTx/>
              <a:buChar char="-"/>
            </a:pPr>
            <a:r>
              <a:rPr lang="en-US" altLang="ko-KR" sz="2800" dirty="0">
                <a:solidFill>
                  <a:srgbClr val="FF0000"/>
                </a:solidFill>
              </a:rPr>
              <a:t> increases conflict misses and miss penalty</a:t>
            </a:r>
          </a:p>
          <a:p>
            <a:pPr marL="403225" lvl="1" indent="-231775">
              <a:spcBef>
                <a:spcPct val="0"/>
              </a:spcBef>
            </a:pPr>
            <a:endParaRPr lang="en-US" altLang="ko-KR" sz="2800" dirty="0"/>
          </a:p>
          <a:p>
            <a:pPr marL="0" indent="0">
              <a:buNone/>
            </a:pPr>
            <a:endParaRPr lang="ko-KR" altLang="en-US" dirty="0"/>
          </a:p>
        </p:txBody>
      </p:sp>
      <p:sp>
        <p:nvSpPr>
          <p:cNvPr id="1486850" name="Rectangle 2"/>
          <p:cNvSpPr>
            <a:spLocks noGrp="1" noChangeArrowheads="1"/>
          </p:cNvSpPr>
          <p:nvPr>
            <p:ph type="title"/>
          </p:nvPr>
        </p:nvSpPr>
        <p:spPr>
          <a:xfrm>
            <a:off x="472440" y="124056"/>
            <a:ext cx="10515600" cy="1325563"/>
          </a:xfrm>
        </p:spPr>
        <p:txBody>
          <a:bodyPr/>
          <a:lstStyle/>
          <a:p>
            <a:r>
              <a:rPr lang="en-US" altLang="ko-KR" dirty="0" smtClean="0"/>
              <a:t>Effect of Cache Parameters on Performance</a:t>
            </a:r>
            <a:endParaRPr lang="en-US" altLang="ko-KR"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12</a:t>
            </a:fld>
            <a:endParaRPr lang="en-US"/>
          </a:p>
        </p:txBody>
      </p:sp>
    </p:spTree>
    <p:extLst>
      <p:ext uri="{BB962C8B-B14F-4D97-AF65-F5344CB8AC3E}">
        <p14:creationId xmlns:p14="http://schemas.microsoft.com/office/powerpoint/2010/main" val="13450662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9" name="Rectangle 3"/>
          <p:cNvSpPr>
            <a:spLocks noGrp="1" noChangeArrowheads="1"/>
          </p:cNvSpPr>
          <p:nvPr>
            <p:ph sz="quarter" idx="1"/>
          </p:nvPr>
        </p:nvSpPr>
        <p:spPr>
          <a:xfrm>
            <a:off x="551411" y="933552"/>
            <a:ext cx="10972800" cy="5001419"/>
          </a:xfrm>
        </p:spPr>
        <p:txBody>
          <a:bodyPr/>
          <a:lstStyle/>
          <a:p>
            <a:pPr>
              <a:buFont typeface="Wingdings" panose="05000000000000000000" pitchFamily="2" charset="2"/>
              <a:buChar char="l"/>
            </a:pPr>
            <a:r>
              <a:rPr lang="en-US" sz="3200" dirty="0" smtClean="0"/>
              <a:t>Cache hit:</a:t>
            </a:r>
          </a:p>
          <a:p>
            <a:pPr lvl="1">
              <a:buFont typeface="Wingdings" panose="05000000000000000000" pitchFamily="2" charset="2"/>
              <a:buChar char="Ø"/>
            </a:pPr>
            <a:r>
              <a:rPr lang="en-US" sz="2800" dirty="0" smtClean="0"/>
              <a:t>write through :  write both cache &amp; memory</a:t>
            </a:r>
          </a:p>
          <a:p>
            <a:pPr lvl="2"/>
            <a:r>
              <a:rPr lang="en-US" sz="2800" dirty="0" smtClean="0"/>
              <a:t>generally higher traffic but simplifies cache coherence</a:t>
            </a:r>
          </a:p>
          <a:p>
            <a:pPr lvl="1">
              <a:buFont typeface="Wingdings" panose="05000000000000000000" pitchFamily="2" charset="2"/>
              <a:buChar char="Ø"/>
            </a:pPr>
            <a:r>
              <a:rPr lang="en-US" sz="2800" dirty="0" smtClean="0"/>
              <a:t>write back : write cache only </a:t>
            </a:r>
            <a:br>
              <a:rPr lang="en-US" sz="2800" dirty="0" smtClean="0"/>
            </a:br>
            <a:r>
              <a:rPr lang="en-US" sz="2800" dirty="0" smtClean="0">
                <a:solidFill>
                  <a:srgbClr val="FF0000"/>
                </a:solidFill>
              </a:rPr>
              <a:t>(memory is written only when the entry is evicted)</a:t>
            </a:r>
          </a:p>
          <a:p>
            <a:pPr lvl="2"/>
            <a:r>
              <a:rPr lang="en-US" sz="2800" dirty="0" smtClean="0"/>
              <a:t>a dirty bit per block can further reduce the traffic</a:t>
            </a:r>
          </a:p>
          <a:p>
            <a:pPr>
              <a:buFont typeface="Wingdings" panose="05000000000000000000" pitchFamily="2" charset="2"/>
              <a:buChar char="l"/>
            </a:pPr>
            <a:r>
              <a:rPr lang="en-US" sz="3200" dirty="0" smtClean="0"/>
              <a:t>Cache miss:</a:t>
            </a:r>
          </a:p>
          <a:p>
            <a:pPr lvl="1">
              <a:buFont typeface="Wingdings" panose="05000000000000000000" pitchFamily="2" charset="2"/>
              <a:buChar char="Ø"/>
            </a:pPr>
            <a:r>
              <a:rPr lang="en-US" sz="2800" dirty="0" smtClean="0"/>
              <a:t>no write allocate :  only write to main memory</a:t>
            </a:r>
          </a:p>
          <a:p>
            <a:pPr lvl="1">
              <a:buFont typeface="Wingdings" panose="05000000000000000000" pitchFamily="2" charset="2"/>
              <a:buChar char="Ø"/>
            </a:pPr>
            <a:r>
              <a:rPr lang="en-US" sz="2800" dirty="0" smtClean="0"/>
              <a:t>write allocate (aka fetch on write) :  fetch into cache</a:t>
            </a:r>
          </a:p>
          <a:p>
            <a:pPr>
              <a:buFont typeface="Wingdings" panose="05000000000000000000" pitchFamily="2" charset="2"/>
              <a:buChar char="l"/>
            </a:pPr>
            <a:r>
              <a:rPr lang="en-US" sz="3200" dirty="0" smtClean="0"/>
              <a:t>Common combinations:</a:t>
            </a:r>
          </a:p>
          <a:p>
            <a:pPr lvl="1">
              <a:buFont typeface="Wingdings" panose="05000000000000000000" pitchFamily="2" charset="2"/>
              <a:buChar char="Ø"/>
            </a:pPr>
            <a:r>
              <a:rPr lang="en-US" sz="2800" dirty="0" smtClean="0"/>
              <a:t>write through and no write allocate</a:t>
            </a:r>
          </a:p>
          <a:p>
            <a:pPr lvl="1">
              <a:buFont typeface="Wingdings" panose="05000000000000000000" pitchFamily="2" charset="2"/>
              <a:buChar char="Ø"/>
            </a:pPr>
            <a:r>
              <a:rPr lang="en-US" sz="2800" dirty="0" smtClean="0"/>
              <a:t>write back with write allocate</a:t>
            </a:r>
            <a:endParaRPr lang="en-US" sz="2800" dirty="0"/>
          </a:p>
        </p:txBody>
      </p:sp>
      <p:sp>
        <p:nvSpPr>
          <p:cNvPr id="1488898" name="Rectangle 2"/>
          <p:cNvSpPr>
            <a:spLocks noGrp="1" noChangeArrowheads="1"/>
          </p:cNvSpPr>
          <p:nvPr>
            <p:ph type="title"/>
          </p:nvPr>
        </p:nvSpPr>
        <p:spPr>
          <a:xfrm>
            <a:off x="464127" y="190558"/>
            <a:ext cx="10342418" cy="532552"/>
          </a:xfrm>
        </p:spPr>
        <p:txBody>
          <a:bodyPr/>
          <a:lstStyle/>
          <a:p>
            <a:r>
              <a:rPr lang="en-US" dirty="0" smtClean="0"/>
              <a:t>Write Policy Choices </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18490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048453" y="2408846"/>
            <a:ext cx="4095160" cy="646331"/>
          </a:xfrm>
        </p:spPr>
        <p:txBody>
          <a:bodyPr/>
          <a:lstStyle/>
          <a:p>
            <a:r>
              <a:rPr kumimoji="1" lang="en-US" altLang="ko-KR" dirty="0" smtClean="0"/>
              <a:t>Multi-level Caches</a:t>
            </a:r>
            <a:endParaRPr kumimoji="1" lang="ko-KR" altLang="en-US" dirty="0"/>
          </a:p>
        </p:txBody>
      </p:sp>
      <p:sp>
        <p:nvSpPr>
          <p:cNvPr id="2" name="텍스트 개체 틀 1"/>
          <p:cNvSpPr>
            <a:spLocks noGrp="1"/>
          </p:cNvSpPr>
          <p:nvPr>
            <p:ph type="body" sz="quarter" idx="10"/>
          </p:nvPr>
        </p:nvSpPr>
        <p:spPr>
          <a:xfrm>
            <a:off x="63500" y="63500"/>
            <a:ext cx="3452420" cy="480131"/>
          </a:xfrm>
        </p:spPr>
        <p:txBody>
          <a:bodyPr/>
          <a:lstStyle/>
          <a:p>
            <a:r>
              <a:rPr lang="en-US" altLang="ko-KR" dirty="0" smtClean="0"/>
              <a:t>Set Associative Caches</a:t>
            </a:r>
            <a:endParaRPr lang="ko-KR" altLang="en-US" dirty="0"/>
          </a:p>
        </p:txBody>
      </p:sp>
    </p:spTree>
    <p:extLst>
      <p:ext uri="{BB962C8B-B14F-4D97-AF65-F5344CB8AC3E}">
        <p14:creationId xmlns:p14="http://schemas.microsoft.com/office/powerpoint/2010/main" val="280153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5" name="Rectangle 3"/>
          <p:cNvSpPr>
            <a:spLocks noGrp="1" noChangeArrowheads="1"/>
          </p:cNvSpPr>
          <p:nvPr>
            <p:ph sz="quarter" idx="1"/>
          </p:nvPr>
        </p:nvSpPr>
        <p:spPr/>
        <p:txBody>
          <a:bodyPr/>
          <a:lstStyle/>
          <a:p>
            <a:pPr>
              <a:buFont typeface="Wingdings" panose="05000000000000000000" pitchFamily="2" charset="2"/>
              <a:buChar char="l"/>
            </a:pPr>
            <a:r>
              <a:rPr lang="en-US" altLang="ko-KR" sz="3200" dirty="0" smtClean="0"/>
              <a:t>A memory cannot be large and fast</a:t>
            </a:r>
          </a:p>
          <a:p>
            <a:pPr>
              <a:buFont typeface="Wingdings" panose="05000000000000000000" pitchFamily="2" charset="2"/>
              <a:buChar char="l"/>
            </a:pPr>
            <a:r>
              <a:rPr lang="en-US" altLang="ko-KR" sz="3200" dirty="0" smtClean="0"/>
              <a:t>Increasing sizes of cache at each level</a:t>
            </a:r>
            <a:endParaRPr lang="en-US" altLang="ko-KR" sz="3200" dirty="0"/>
          </a:p>
        </p:txBody>
      </p:sp>
      <p:sp>
        <p:nvSpPr>
          <p:cNvPr id="1544194" name="Rectangle 2"/>
          <p:cNvSpPr>
            <a:spLocks noGrp="1" noChangeArrowheads="1"/>
          </p:cNvSpPr>
          <p:nvPr>
            <p:ph type="title"/>
          </p:nvPr>
        </p:nvSpPr>
        <p:spPr>
          <a:xfrm>
            <a:off x="514004" y="157733"/>
            <a:ext cx="10515600" cy="1325563"/>
          </a:xfrm>
        </p:spPr>
        <p:txBody>
          <a:bodyPr/>
          <a:lstStyle/>
          <a:p>
            <a:r>
              <a:rPr lang="en-US" altLang="ko-KR" dirty="0" smtClean="0"/>
              <a:t>Multilevel Caches</a:t>
            </a:r>
            <a:endParaRPr lang="en-US" altLang="ko-KR" dirty="0"/>
          </a:p>
        </p:txBody>
      </p:sp>
      <p:sp>
        <p:nvSpPr>
          <p:cNvPr id="3" name="슬라이드 번호 개체 틀 2"/>
          <p:cNvSpPr>
            <a:spLocks noGrp="1"/>
          </p:cNvSpPr>
          <p:nvPr>
            <p:ph type="sldNum" sz="quarter" idx="10"/>
          </p:nvPr>
        </p:nvSpPr>
        <p:spPr>
          <a:xfrm>
            <a:off x="9121775" y="6527800"/>
            <a:ext cx="2743200" cy="365125"/>
          </a:xfrm>
        </p:spPr>
        <p:txBody>
          <a:bodyPr/>
          <a:lstStyle/>
          <a:p>
            <a:fld id="{3CC63E4C-4642-794D-A2FD-70F6B81535F5}" type="slidenum">
              <a:rPr lang="en-US" smtClean="0"/>
              <a:pPr/>
              <a:t>15</a:t>
            </a:fld>
            <a:endParaRPr lang="en-US"/>
          </a:p>
        </p:txBody>
      </p:sp>
      <p:grpSp>
        <p:nvGrpSpPr>
          <p:cNvPr id="2" name="Group 4"/>
          <p:cNvGrpSpPr>
            <a:grpSpLocks/>
          </p:cNvGrpSpPr>
          <p:nvPr/>
        </p:nvGrpSpPr>
        <p:grpSpPr bwMode="auto">
          <a:xfrm>
            <a:off x="3060700" y="2679701"/>
            <a:ext cx="5994400" cy="1306513"/>
            <a:chOff x="552" y="1200"/>
            <a:chExt cx="4368" cy="1215"/>
          </a:xfrm>
        </p:grpSpPr>
        <p:sp>
          <p:nvSpPr>
            <p:cNvPr id="1544197" name="Rectangle 5"/>
            <p:cNvSpPr>
              <a:spLocks noChangeArrowheads="1"/>
            </p:cNvSpPr>
            <p:nvPr/>
          </p:nvSpPr>
          <p:spPr bwMode="auto">
            <a:xfrm>
              <a:off x="552" y="1440"/>
              <a:ext cx="768" cy="72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b="1" dirty="0" smtClean="0"/>
                <a:t>  CPU</a:t>
              </a:r>
              <a:endParaRPr lang="en-US" sz="2800" b="1" dirty="0"/>
            </a:p>
          </p:txBody>
        </p:sp>
        <p:sp>
          <p:nvSpPr>
            <p:cNvPr id="1544198" name="Rectangle 6"/>
            <p:cNvSpPr>
              <a:spLocks noChangeArrowheads="1"/>
            </p:cNvSpPr>
            <p:nvPr/>
          </p:nvSpPr>
          <p:spPr bwMode="auto">
            <a:xfrm>
              <a:off x="1656" y="1584"/>
              <a:ext cx="480" cy="45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b="1"/>
                <a:t>L1$</a:t>
              </a:r>
            </a:p>
          </p:txBody>
        </p:sp>
        <p:sp>
          <p:nvSpPr>
            <p:cNvPr id="1544199" name="Rectangle 7"/>
            <p:cNvSpPr>
              <a:spLocks noChangeArrowheads="1"/>
            </p:cNvSpPr>
            <p:nvPr/>
          </p:nvSpPr>
          <p:spPr bwMode="auto">
            <a:xfrm>
              <a:off x="2472" y="1440"/>
              <a:ext cx="816" cy="816"/>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b="1" dirty="0" smtClean="0"/>
                <a:t>  L2</a:t>
              </a:r>
              <a:r>
                <a:rPr lang="en-US" sz="2800" b="1" dirty="0"/>
                <a:t>$</a:t>
              </a:r>
            </a:p>
          </p:txBody>
        </p:sp>
        <p:sp>
          <p:nvSpPr>
            <p:cNvPr id="1544200" name="Rectangle 8"/>
            <p:cNvSpPr>
              <a:spLocks noChangeArrowheads="1"/>
            </p:cNvSpPr>
            <p:nvPr/>
          </p:nvSpPr>
          <p:spPr bwMode="auto">
            <a:xfrm>
              <a:off x="3624" y="1200"/>
              <a:ext cx="1296" cy="1215"/>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b="1" dirty="0" smtClean="0"/>
                <a:t>    DRAM</a:t>
              </a:r>
              <a:endParaRPr lang="en-US" sz="2800" b="1" dirty="0"/>
            </a:p>
          </p:txBody>
        </p:sp>
        <p:sp>
          <p:nvSpPr>
            <p:cNvPr id="1544201" name="Line 9"/>
            <p:cNvSpPr>
              <a:spLocks noChangeShapeType="1"/>
            </p:cNvSpPr>
            <p:nvPr/>
          </p:nvSpPr>
          <p:spPr bwMode="auto">
            <a:xfrm>
              <a:off x="1320" y="1824"/>
              <a:ext cx="336" cy="1"/>
            </a:xfrm>
            <a:prstGeom prst="line">
              <a:avLst/>
            </a:prstGeom>
            <a:noFill/>
            <a:ln w="25400">
              <a:solidFill>
                <a:schemeClr val="tx1"/>
              </a:solidFill>
              <a:round/>
              <a:headEnd type="triangle" w="med" len="med"/>
              <a:tailEnd type="triangle" w="med" len="med"/>
            </a:ln>
            <a:effectLst/>
          </p:spPr>
          <p:txBody>
            <a:bodyPr wrap="none" anchor="ctr"/>
            <a:lstStyle/>
            <a:p>
              <a:endParaRPr lang="en-US" sz="2800"/>
            </a:p>
          </p:txBody>
        </p:sp>
        <p:sp>
          <p:nvSpPr>
            <p:cNvPr id="1544202" name="Line 10"/>
            <p:cNvSpPr>
              <a:spLocks noChangeShapeType="1"/>
            </p:cNvSpPr>
            <p:nvPr/>
          </p:nvSpPr>
          <p:spPr bwMode="auto">
            <a:xfrm>
              <a:off x="2136" y="1824"/>
              <a:ext cx="336" cy="1"/>
            </a:xfrm>
            <a:prstGeom prst="line">
              <a:avLst/>
            </a:prstGeom>
            <a:noFill/>
            <a:ln w="25400">
              <a:solidFill>
                <a:schemeClr val="tx1"/>
              </a:solidFill>
              <a:round/>
              <a:headEnd type="triangle" w="med" len="med"/>
              <a:tailEnd type="triangle" w="med" len="med"/>
            </a:ln>
            <a:effectLst/>
          </p:spPr>
          <p:txBody>
            <a:bodyPr wrap="none" anchor="ctr"/>
            <a:lstStyle/>
            <a:p>
              <a:endParaRPr lang="en-US" sz="2800"/>
            </a:p>
          </p:txBody>
        </p:sp>
        <p:sp>
          <p:nvSpPr>
            <p:cNvPr id="1544203" name="Line 11"/>
            <p:cNvSpPr>
              <a:spLocks noChangeShapeType="1"/>
            </p:cNvSpPr>
            <p:nvPr/>
          </p:nvSpPr>
          <p:spPr bwMode="auto">
            <a:xfrm>
              <a:off x="3288" y="1824"/>
              <a:ext cx="336" cy="1"/>
            </a:xfrm>
            <a:prstGeom prst="line">
              <a:avLst/>
            </a:prstGeom>
            <a:noFill/>
            <a:ln w="25400">
              <a:solidFill>
                <a:schemeClr val="tx1"/>
              </a:solidFill>
              <a:round/>
              <a:headEnd type="triangle" w="med" len="med"/>
              <a:tailEnd type="triangle" w="med" len="med"/>
            </a:ln>
            <a:effectLst/>
          </p:spPr>
          <p:txBody>
            <a:bodyPr wrap="none" anchor="ctr"/>
            <a:lstStyle/>
            <a:p>
              <a:endParaRPr lang="en-US" sz="2800"/>
            </a:p>
          </p:txBody>
        </p:sp>
      </p:grpSp>
      <p:sp>
        <p:nvSpPr>
          <p:cNvPr id="1544204" name="Text Box 12"/>
          <p:cNvSpPr txBox="1">
            <a:spLocks noChangeArrowheads="1"/>
          </p:cNvSpPr>
          <p:nvPr/>
        </p:nvSpPr>
        <p:spPr bwMode="auto">
          <a:xfrm>
            <a:off x="962025" y="4343401"/>
            <a:ext cx="10306050" cy="1384995"/>
          </a:xfrm>
          <a:prstGeom prst="rect">
            <a:avLst/>
          </a:prstGeom>
          <a:noFill/>
          <a:ln w="25400">
            <a:noFill/>
            <a:miter lim="800000"/>
            <a:headEnd/>
            <a:tailEnd/>
          </a:ln>
          <a:effectLst/>
        </p:spPr>
        <p:txBody>
          <a:bodyPr wrap="square">
            <a:spAutoFit/>
          </a:bodyPr>
          <a:lstStyle/>
          <a:p>
            <a:pPr algn="l"/>
            <a:r>
              <a:rPr lang="en-US" sz="2800" dirty="0"/>
              <a:t>Local miss rate = misses in cache / accesses to cache</a:t>
            </a:r>
          </a:p>
          <a:p>
            <a:pPr algn="l"/>
            <a:r>
              <a:rPr lang="en-US" sz="2800" dirty="0"/>
              <a:t>Global miss rate = misses in cache / CPU memory accesses</a:t>
            </a:r>
          </a:p>
          <a:p>
            <a:pPr algn="l"/>
            <a:r>
              <a:rPr lang="en-US" sz="2800" dirty="0"/>
              <a:t>Misses per instruction = misses in cache / number of instructions</a:t>
            </a:r>
          </a:p>
        </p:txBody>
      </p:sp>
    </p:spTree>
    <p:extLst>
      <p:ext uri="{BB962C8B-B14F-4D97-AF65-F5344CB8AC3E}">
        <p14:creationId xmlns:p14="http://schemas.microsoft.com/office/powerpoint/2010/main" val="13090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Rectangle 2"/>
          <p:cNvSpPr>
            <a:spLocks noGrp="1" noChangeArrowheads="1"/>
          </p:cNvSpPr>
          <p:nvPr>
            <p:ph type="title"/>
          </p:nvPr>
        </p:nvSpPr>
        <p:spPr>
          <a:xfrm>
            <a:off x="530629" y="26199"/>
            <a:ext cx="10515600" cy="1325563"/>
          </a:xfrm>
        </p:spPr>
        <p:txBody>
          <a:bodyPr/>
          <a:lstStyle/>
          <a:p>
            <a:r>
              <a:rPr lang="en-US" dirty="0" smtClean="0"/>
              <a:t>A Typical Memory Hierarchy</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16</a:t>
            </a:fld>
            <a:endParaRPr lang="en-US"/>
          </a:p>
        </p:txBody>
      </p:sp>
      <p:grpSp>
        <p:nvGrpSpPr>
          <p:cNvPr id="6" name="그룹 5"/>
          <p:cNvGrpSpPr/>
          <p:nvPr/>
        </p:nvGrpSpPr>
        <p:grpSpPr>
          <a:xfrm>
            <a:off x="451453" y="964016"/>
            <a:ext cx="11530873" cy="5314604"/>
            <a:chOff x="1721676" y="1244380"/>
            <a:chExt cx="8987907" cy="4965188"/>
          </a:xfrm>
        </p:grpSpPr>
        <p:sp>
          <p:nvSpPr>
            <p:cNvPr id="1546243" name="Rectangle 3"/>
            <p:cNvSpPr>
              <a:spLocks noChangeArrowheads="1"/>
            </p:cNvSpPr>
            <p:nvPr/>
          </p:nvSpPr>
          <p:spPr bwMode="auto">
            <a:xfrm>
              <a:off x="1981200" y="2667000"/>
              <a:ext cx="1016000" cy="2133600"/>
            </a:xfrm>
            <a:prstGeom prst="rect">
              <a:avLst/>
            </a:prstGeom>
            <a:solidFill>
              <a:schemeClr val="bg1"/>
            </a:solidFill>
            <a:ln w="25400">
              <a:solidFill>
                <a:schemeClr val="tx2"/>
              </a:solidFill>
              <a:miter lim="800000"/>
              <a:headEnd/>
              <a:tailEnd/>
            </a:ln>
            <a:effectLst/>
          </p:spPr>
          <p:txBody>
            <a:bodyPr wrap="none" anchor="ctr"/>
            <a:lstStyle/>
            <a:p>
              <a:pPr>
                <a:spcBef>
                  <a:spcPct val="0"/>
                </a:spcBef>
              </a:pPr>
              <a:endParaRPr lang="en-US" sz="2800"/>
            </a:p>
          </p:txBody>
        </p:sp>
        <p:sp>
          <p:nvSpPr>
            <p:cNvPr id="1546244" name="Rectangle 4"/>
            <p:cNvSpPr>
              <a:spLocks noChangeArrowheads="1"/>
            </p:cNvSpPr>
            <p:nvPr/>
          </p:nvSpPr>
          <p:spPr bwMode="auto">
            <a:xfrm>
              <a:off x="3486976" y="3886200"/>
              <a:ext cx="1770824" cy="927100"/>
            </a:xfrm>
            <a:prstGeom prst="rect">
              <a:avLst/>
            </a:prstGeom>
            <a:solidFill>
              <a:schemeClr val="bg1"/>
            </a:solidFill>
            <a:ln w="25400">
              <a:solidFill>
                <a:schemeClr val="tx2"/>
              </a:solidFill>
              <a:miter lim="800000"/>
              <a:headEnd/>
              <a:tailEnd/>
            </a:ln>
            <a:effectLst/>
          </p:spPr>
          <p:txBody>
            <a:bodyPr anchor="ctr"/>
            <a:lstStyle/>
            <a:p>
              <a:pPr>
                <a:spcBef>
                  <a:spcPct val="0"/>
                </a:spcBef>
              </a:pPr>
              <a:r>
                <a:rPr lang="en-US" sz="2800"/>
                <a:t>L1 Data Cache</a:t>
              </a:r>
            </a:p>
          </p:txBody>
        </p:sp>
        <p:sp>
          <p:nvSpPr>
            <p:cNvPr id="1546245" name="Line 5"/>
            <p:cNvSpPr>
              <a:spLocks noChangeShapeType="1"/>
            </p:cNvSpPr>
            <p:nvPr/>
          </p:nvSpPr>
          <p:spPr bwMode="auto">
            <a:xfrm flipH="1" flipV="1">
              <a:off x="2971800" y="3124200"/>
              <a:ext cx="515176" cy="0"/>
            </a:xfrm>
            <a:prstGeom prst="line">
              <a:avLst/>
            </a:prstGeom>
            <a:noFill/>
            <a:ln w="57150">
              <a:solidFill>
                <a:schemeClr val="tx1"/>
              </a:solidFill>
              <a:round/>
              <a:headEnd/>
              <a:tailEnd type="triangle" w="med" len="med"/>
            </a:ln>
            <a:effectLst/>
          </p:spPr>
          <p:txBody>
            <a:bodyPr wrap="none" anchor="ctr"/>
            <a:lstStyle/>
            <a:p>
              <a:endParaRPr lang="en-US" sz="2800"/>
            </a:p>
          </p:txBody>
        </p:sp>
        <p:sp>
          <p:nvSpPr>
            <p:cNvPr id="1546246" name="Line 6"/>
            <p:cNvSpPr>
              <a:spLocks noChangeShapeType="1"/>
            </p:cNvSpPr>
            <p:nvPr/>
          </p:nvSpPr>
          <p:spPr bwMode="auto">
            <a:xfrm flipH="1" flipV="1">
              <a:off x="2971800" y="4343400"/>
              <a:ext cx="515176" cy="0"/>
            </a:xfrm>
            <a:prstGeom prst="line">
              <a:avLst/>
            </a:prstGeom>
            <a:noFill/>
            <a:ln w="57150">
              <a:solidFill>
                <a:schemeClr val="tx1"/>
              </a:solidFill>
              <a:round/>
              <a:headEnd type="triangle" w="med" len="med"/>
              <a:tailEnd type="triangle" w="med" len="med"/>
            </a:ln>
            <a:effectLst/>
          </p:spPr>
          <p:txBody>
            <a:bodyPr wrap="none" anchor="ctr"/>
            <a:lstStyle/>
            <a:p>
              <a:endParaRPr lang="en-US" sz="2800"/>
            </a:p>
          </p:txBody>
        </p:sp>
        <p:sp>
          <p:nvSpPr>
            <p:cNvPr id="1546247" name="Rectangle 7"/>
            <p:cNvSpPr>
              <a:spLocks noChangeArrowheads="1"/>
            </p:cNvSpPr>
            <p:nvPr/>
          </p:nvSpPr>
          <p:spPr bwMode="auto">
            <a:xfrm>
              <a:off x="3486976" y="2667000"/>
              <a:ext cx="1770824" cy="914400"/>
            </a:xfrm>
            <a:prstGeom prst="rect">
              <a:avLst/>
            </a:prstGeom>
            <a:solidFill>
              <a:schemeClr val="bg1"/>
            </a:solidFill>
            <a:ln w="25400">
              <a:solidFill>
                <a:schemeClr val="tx2"/>
              </a:solidFill>
              <a:miter lim="800000"/>
              <a:headEnd/>
              <a:tailEnd/>
            </a:ln>
            <a:effectLst/>
          </p:spPr>
          <p:txBody>
            <a:bodyPr anchor="ctr"/>
            <a:lstStyle/>
            <a:p>
              <a:pPr>
                <a:spcBef>
                  <a:spcPct val="0"/>
                </a:spcBef>
              </a:pPr>
              <a:r>
                <a:rPr lang="en-US" sz="2800" dirty="0"/>
                <a:t>L1 Instruction Cache</a:t>
              </a:r>
            </a:p>
          </p:txBody>
        </p:sp>
        <p:sp>
          <p:nvSpPr>
            <p:cNvPr id="1546248" name="Rectangle 8"/>
            <p:cNvSpPr>
              <a:spLocks noChangeArrowheads="1"/>
            </p:cNvSpPr>
            <p:nvPr/>
          </p:nvSpPr>
          <p:spPr bwMode="auto">
            <a:xfrm>
              <a:off x="6172200" y="2667000"/>
              <a:ext cx="1524000" cy="2133600"/>
            </a:xfrm>
            <a:prstGeom prst="rect">
              <a:avLst/>
            </a:prstGeom>
            <a:solidFill>
              <a:schemeClr val="bg1"/>
            </a:solidFill>
            <a:ln w="25400">
              <a:solidFill>
                <a:schemeClr val="tx2"/>
              </a:solidFill>
              <a:miter lim="800000"/>
              <a:headEnd/>
              <a:tailEnd/>
            </a:ln>
            <a:effectLst/>
          </p:spPr>
          <p:txBody>
            <a:bodyPr anchor="ctr"/>
            <a:lstStyle/>
            <a:p>
              <a:pPr>
                <a:spcBef>
                  <a:spcPct val="0"/>
                </a:spcBef>
              </a:pPr>
              <a:r>
                <a:rPr lang="en-US" sz="2800" dirty="0"/>
                <a:t>Unified L2 Cache</a:t>
              </a:r>
            </a:p>
          </p:txBody>
        </p:sp>
        <p:sp>
          <p:nvSpPr>
            <p:cNvPr id="1546249" name="Freeform 9"/>
            <p:cNvSpPr>
              <a:spLocks/>
            </p:cNvSpPr>
            <p:nvPr/>
          </p:nvSpPr>
          <p:spPr bwMode="auto">
            <a:xfrm>
              <a:off x="5257800" y="3124200"/>
              <a:ext cx="914400" cy="609600"/>
            </a:xfrm>
            <a:custGeom>
              <a:avLst/>
              <a:gdLst/>
              <a:ahLst/>
              <a:cxnLst>
                <a:cxn ang="0">
                  <a:pos x="0" y="0"/>
                </a:cxn>
                <a:cxn ang="0">
                  <a:pos x="288" y="0"/>
                </a:cxn>
                <a:cxn ang="0">
                  <a:pos x="288" y="384"/>
                </a:cxn>
                <a:cxn ang="0">
                  <a:pos x="576" y="384"/>
                </a:cxn>
              </a:cxnLst>
              <a:rect l="0" t="0" r="r" b="b"/>
              <a:pathLst>
                <a:path w="576" h="384">
                  <a:moveTo>
                    <a:pt x="0" y="0"/>
                  </a:moveTo>
                  <a:lnTo>
                    <a:pt x="288" y="0"/>
                  </a:lnTo>
                  <a:lnTo>
                    <a:pt x="288" y="384"/>
                  </a:lnTo>
                  <a:lnTo>
                    <a:pt x="576" y="384"/>
                  </a:lnTo>
                </a:path>
              </a:pathLst>
            </a:custGeom>
            <a:noFill/>
            <a:ln w="50800" cap="flat" cmpd="sng">
              <a:solidFill>
                <a:schemeClr val="tx1"/>
              </a:solidFill>
              <a:prstDash val="solid"/>
              <a:round/>
              <a:headEnd type="triangle" w="med" len="med"/>
              <a:tailEnd type="triangle" w="med" len="med"/>
            </a:ln>
            <a:effectLst/>
          </p:spPr>
          <p:txBody>
            <a:bodyPr wrap="none" anchor="ctr"/>
            <a:lstStyle/>
            <a:p>
              <a:endParaRPr lang="en-US" sz="2800"/>
            </a:p>
          </p:txBody>
        </p:sp>
        <p:sp>
          <p:nvSpPr>
            <p:cNvPr id="1546250" name="Freeform 10"/>
            <p:cNvSpPr>
              <a:spLocks/>
            </p:cNvSpPr>
            <p:nvPr/>
          </p:nvSpPr>
          <p:spPr bwMode="auto">
            <a:xfrm>
              <a:off x="5257800" y="3733800"/>
              <a:ext cx="457200" cy="609600"/>
            </a:xfrm>
            <a:custGeom>
              <a:avLst/>
              <a:gdLst/>
              <a:ahLst/>
              <a:cxnLst>
                <a:cxn ang="0">
                  <a:pos x="288" y="0"/>
                </a:cxn>
                <a:cxn ang="0">
                  <a:pos x="288" y="384"/>
                </a:cxn>
                <a:cxn ang="0">
                  <a:pos x="0" y="384"/>
                </a:cxn>
              </a:cxnLst>
              <a:rect l="0" t="0" r="r" b="b"/>
              <a:pathLst>
                <a:path w="288" h="384">
                  <a:moveTo>
                    <a:pt x="288" y="0"/>
                  </a:moveTo>
                  <a:lnTo>
                    <a:pt x="288" y="384"/>
                  </a:lnTo>
                  <a:lnTo>
                    <a:pt x="0" y="384"/>
                  </a:lnTo>
                </a:path>
              </a:pathLst>
            </a:custGeom>
            <a:noFill/>
            <a:ln w="50800" cap="flat" cmpd="sng">
              <a:solidFill>
                <a:schemeClr val="tx1"/>
              </a:solidFill>
              <a:prstDash val="solid"/>
              <a:round/>
              <a:headEnd type="none" w="med" len="med"/>
              <a:tailEnd type="triangle" w="med" len="med"/>
            </a:ln>
            <a:effectLst/>
          </p:spPr>
          <p:txBody>
            <a:bodyPr wrap="none" anchor="ctr"/>
            <a:lstStyle/>
            <a:p>
              <a:endParaRPr lang="en-US" sz="2800"/>
            </a:p>
          </p:txBody>
        </p:sp>
        <p:sp>
          <p:nvSpPr>
            <p:cNvPr id="1546251" name="Rectangle 11"/>
            <p:cNvSpPr>
              <a:spLocks noChangeArrowheads="1"/>
            </p:cNvSpPr>
            <p:nvPr/>
          </p:nvSpPr>
          <p:spPr bwMode="auto">
            <a:xfrm>
              <a:off x="2133600" y="4038600"/>
              <a:ext cx="685800" cy="60960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a:t>RF</a:t>
              </a:r>
            </a:p>
          </p:txBody>
        </p:sp>
        <p:sp>
          <p:nvSpPr>
            <p:cNvPr id="1546252" name="Line 12"/>
            <p:cNvSpPr>
              <a:spLocks noChangeShapeType="1"/>
            </p:cNvSpPr>
            <p:nvPr/>
          </p:nvSpPr>
          <p:spPr bwMode="auto">
            <a:xfrm>
              <a:off x="8229600" y="2971800"/>
              <a:ext cx="0" cy="1600200"/>
            </a:xfrm>
            <a:prstGeom prst="line">
              <a:avLst/>
            </a:prstGeom>
            <a:noFill/>
            <a:ln w="76200">
              <a:solidFill>
                <a:schemeClr val="tx1"/>
              </a:solidFill>
              <a:round/>
              <a:headEnd/>
              <a:tailEnd/>
            </a:ln>
            <a:effectLst/>
          </p:spPr>
          <p:txBody>
            <a:bodyPr wrap="none" anchor="ctr"/>
            <a:lstStyle/>
            <a:p>
              <a:endParaRPr lang="en-US" sz="2800"/>
            </a:p>
          </p:txBody>
        </p:sp>
        <p:sp>
          <p:nvSpPr>
            <p:cNvPr id="1546253" name="Rectangle 13"/>
            <p:cNvSpPr>
              <a:spLocks noChangeArrowheads="1"/>
            </p:cNvSpPr>
            <p:nvPr/>
          </p:nvSpPr>
          <p:spPr bwMode="auto">
            <a:xfrm>
              <a:off x="8851900" y="4267200"/>
              <a:ext cx="1270000" cy="368300"/>
            </a:xfrm>
            <a:prstGeom prst="rect">
              <a:avLst/>
            </a:prstGeom>
            <a:solidFill>
              <a:schemeClr val="bg1"/>
            </a:solidFill>
            <a:ln w="25400">
              <a:solidFill>
                <a:schemeClr val="tx2"/>
              </a:solidFill>
              <a:miter lim="800000"/>
              <a:headEnd/>
              <a:tailEnd/>
            </a:ln>
            <a:effectLst/>
          </p:spPr>
          <p:txBody>
            <a:bodyPr wrap="none" anchor="ctr"/>
            <a:lstStyle/>
            <a:p>
              <a:pPr>
                <a:spcBef>
                  <a:spcPct val="0"/>
                </a:spcBef>
              </a:pPr>
              <a:r>
                <a:rPr lang="en-US" sz="2800"/>
                <a:t>Memory</a:t>
              </a:r>
            </a:p>
          </p:txBody>
        </p:sp>
        <p:sp>
          <p:nvSpPr>
            <p:cNvPr id="1546254" name="Line 14"/>
            <p:cNvSpPr>
              <a:spLocks noChangeShapeType="1"/>
            </p:cNvSpPr>
            <p:nvPr/>
          </p:nvSpPr>
          <p:spPr bwMode="auto">
            <a:xfrm flipH="1">
              <a:off x="8229601" y="4438650"/>
              <a:ext cx="638175" cy="6350"/>
            </a:xfrm>
            <a:prstGeom prst="line">
              <a:avLst/>
            </a:prstGeom>
            <a:noFill/>
            <a:ln w="50800">
              <a:solidFill>
                <a:schemeClr val="tx1"/>
              </a:solidFill>
              <a:round/>
              <a:headEnd type="triangle" w="med" len="med"/>
              <a:tailEnd type="triangle" w="med" len="med"/>
            </a:ln>
            <a:effectLst/>
          </p:spPr>
          <p:txBody>
            <a:bodyPr wrap="none" anchor="ctr"/>
            <a:lstStyle/>
            <a:p>
              <a:endParaRPr lang="en-US" sz="2800"/>
            </a:p>
          </p:txBody>
        </p:sp>
        <p:sp>
          <p:nvSpPr>
            <p:cNvPr id="1546255" name="Rectangle 15"/>
            <p:cNvSpPr>
              <a:spLocks noChangeArrowheads="1"/>
            </p:cNvSpPr>
            <p:nvPr/>
          </p:nvSpPr>
          <p:spPr bwMode="auto">
            <a:xfrm>
              <a:off x="8851900" y="3810000"/>
              <a:ext cx="1270000" cy="368300"/>
            </a:xfrm>
            <a:prstGeom prst="rect">
              <a:avLst/>
            </a:prstGeom>
            <a:solidFill>
              <a:schemeClr val="bg1"/>
            </a:solidFill>
            <a:ln w="25400">
              <a:solidFill>
                <a:schemeClr val="tx2"/>
              </a:solidFill>
              <a:miter lim="800000"/>
              <a:headEnd/>
              <a:tailEnd/>
            </a:ln>
            <a:effectLst/>
          </p:spPr>
          <p:txBody>
            <a:bodyPr wrap="none" anchor="ctr"/>
            <a:lstStyle/>
            <a:p>
              <a:pPr>
                <a:spcBef>
                  <a:spcPct val="0"/>
                </a:spcBef>
              </a:pPr>
              <a:r>
                <a:rPr lang="en-US" sz="2800"/>
                <a:t>Memory</a:t>
              </a:r>
            </a:p>
          </p:txBody>
        </p:sp>
        <p:sp>
          <p:nvSpPr>
            <p:cNvPr id="1546256" name="Line 16"/>
            <p:cNvSpPr>
              <a:spLocks noChangeShapeType="1"/>
            </p:cNvSpPr>
            <p:nvPr/>
          </p:nvSpPr>
          <p:spPr bwMode="auto">
            <a:xfrm flipH="1">
              <a:off x="8229601" y="3981450"/>
              <a:ext cx="638175" cy="6350"/>
            </a:xfrm>
            <a:prstGeom prst="line">
              <a:avLst/>
            </a:prstGeom>
            <a:noFill/>
            <a:ln w="50800">
              <a:solidFill>
                <a:schemeClr val="tx1"/>
              </a:solidFill>
              <a:round/>
              <a:headEnd type="triangle" w="med" len="med"/>
              <a:tailEnd type="triangle" w="med" len="med"/>
            </a:ln>
            <a:effectLst/>
          </p:spPr>
          <p:txBody>
            <a:bodyPr wrap="none" anchor="ctr"/>
            <a:lstStyle/>
            <a:p>
              <a:endParaRPr lang="en-US" sz="2800"/>
            </a:p>
          </p:txBody>
        </p:sp>
        <p:sp>
          <p:nvSpPr>
            <p:cNvPr id="1546257" name="Rectangle 17"/>
            <p:cNvSpPr>
              <a:spLocks noChangeArrowheads="1"/>
            </p:cNvSpPr>
            <p:nvPr/>
          </p:nvSpPr>
          <p:spPr bwMode="auto">
            <a:xfrm>
              <a:off x="8851900" y="3352800"/>
              <a:ext cx="1270000" cy="368300"/>
            </a:xfrm>
            <a:prstGeom prst="rect">
              <a:avLst/>
            </a:prstGeom>
            <a:solidFill>
              <a:schemeClr val="bg1"/>
            </a:solidFill>
            <a:ln w="25400">
              <a:solidFill>
                <a:schemeClr val="tx2"/>
              </a:solidFill>
              <a:miter lim="800000"/>
              <a:headEnd/>
              <a:tailEnd/>
            </a:ln>
            <a:effectLst/>
          </p:spPr>
          <p:txBody>
            <a:bodyPr wrap="none" anchor="ctr"/>
            <a:lstStyle/>
            <a:p>
              <a:pPr>
                <a:spcBef>
                  <a:spcPct val="0"/>
                </a:spcBef>
              </a:pPr>
              <a:r>
                <a:rPr lang="en-US" sz="2800"/>
                <a:t>Memory</a:t>
              </a:r>
            </a:p>
          </p:txBody>
        </p:sp>
        <p:sp>
          <p:nvSpPr>
            <p:cNvPr id="1546258" name="Line 18"/>
            <p:cNvSpPr>
              <a:spLocks noChangeShapeType="1"/>
            </p:cNvSpPr>
            <p:nvPr/>
          </p:nvSpPr>
          <p:spPr bwMode="auto">
            <a:xfrm flipH="1">
              <a:off x="8229601" y="3524250"/>
              <a:ext cx="638175" cy="6350"/>
            </a:xfrm>
            <a:prstGeom prst="line">
              <a:avLst/>
            </a:prstGeom>
            <a:noFill/>
            <a:ln w="50800">
              <a:solidFill>
                <a:schemeClr val="tx1"/>
              </a:solidFill>
              <a:round/>
              <a:headEnd type="triangle" w="med" len="med"/>
              <a:tailEnd type="triangle" w="med" len="med"/>
            </a:ln>
            <a:effectLst/>
          </p:spPr>
          <p:txBody>
            <a:bodyPr wrap="none" anchor="ctr"/>
            <a:lstStyle/>
            <a:p>
              <a:endParaRPr lang="en-US" sz="2800"/>
            </a:p>
          </p:txBody>
        </p:sp>
        <p:sp>
          <p:nvSpPr>
            <p:cNvPr id="1546259" name="Rectangle 19"/>
            <p:cNvSpPr>
              <a:spLocks noChangeArrowheads="1"/>
            </p:cNvSpPr>
            <p:nvPr/>
          </p:nvSpPr>
          <p:spPr bwMode="auto">
            <a:xfrm>
              <a:off x="8851900" y="2895600"/>
              <a:ext cx="1270000" cy="368300"/>
            </a:xfrm>
            <a:prstGeom prst="rect">
              <a:avLst/>
            </a:prstGeom>
            <a:solidFill>
              <a:schemeClr val="bg1"/>
            </a:solidFill>
            <a:ln w="25400">
              <a:solidFill>
                <a:schemeClr val="tx2"/>
              </a:solidFill>
              <a:miter lim="800000"/>
              <a:headEnd/>
              <a:tailEnd/>
            </a:ln>
            <a:effectLst/>
          </p:spPr>
          <p:txBody>
            <a:bodyPr wrap="none" anchor="ctr"/>
            <a:lstStyle/>
            <a:p>
              <a:pPr>
                <a:spcBef>
                  <a:spcPct val="0"/>
                </a:spcBef>
              </a:pPr>
              <a:r>
                <a:rPr lang="en-US" sz="2800"/>
                <a:t>Memory</a:t>
              </a:r>
            </a:p>
          </p:txBody>
        </p:sp>
        <p:sp>
          <p:nvSpPr>
            <p:cNvPr id="1546260" name="Line 20"/>
            <p:cNvSpPr>
              <a:spLocks noChangeShapeType="1"/>
            </p:cNvSpPr>
            <p:nvPr/>
          </p:nvSpPr>
          <p:spPr bwMode="auto">
            <a:xfrm flipH="1">
              <a:off x="8229601" y="3067050"/>
              <a:ext cx="638175" cy="6350"/>
            </a:xfrm>
            <a:prstGeom prst="line">
              <a:avLst/>
            </a:prstGeom>
            <a:noFill/>
            <a:ln w="50800">
              <a:solidFill>
                <a:schemeClr val="tx1"/>
              </a:solidFill>
              <a:round/>
              <a:headEnd type="triangle" w="med" len="med"/>
              <a:tailEnd type="triangle" w="med" len="med"/>
            </a:ln>
            <a:effectLst/>
          </p:spPr>
          <p:txBody>
            <a:bodyPr wrap="none" anchor="ctr"/>
            <a:lstStyle/>
            <a:p>
              <a:endParaRPr lang="en-US" sz="2800"/>
            </a:p>
          </p:txBody>
        </p:sp>
        <p:sp>
          <p:nvSpPr>
            <p:cNvPr id="1546261" name="Line 21"/>
            <p:cNvSpPr>
              <a:spLocks noChangeShapeType="1"/>
            </p:cNvSpPr>
            <p:nvPr/>
          </p:nvSpPr>
          <p:spPr bwMode="auto">
            <a:xfrm>
              <a:off x="7696200" y="3733800"/>
              <a:ext cx="533400" cy="0"/>
            </a:xfrm>
            <a:prstGeom prst="line">
              <a:avLst/>
            </a:prstGeom>
            <a:noFill/>
            <a:ln w="50800">
              <a:solidFill>
                <a:schemeClr val="tx1"/>
              </a:solidFill>
              <a:round/>
              <a:headEnd type="triangle" w="med" len="med"/>
              <a:tailEnd type="triangle" w="med" len="med"/>
            </a:ln>
            <a:effectLst/>
          </p:spPr>
          <p:txBody>
            <a:bodyPr wrap="none" anchor="ctr"/>
            <a:lstStyle/>
            <a:p>
              <a:endParaRPr lang="en-US" sz="2800"/>
            </a:p>
          </p:txBody>
        </p:sp>
        <p:sp>
          <p:nvSpPr>
            <p:cNvPr id="1546262" name="Text Box 22"/>
            <p:cNvSpPr txBox="1">
              <a:spLocks noChangeArrowheads="1"/>
            </p:cNvSpPr>
            <p:nvPr/>
          </p:nvSpPr>
          <p:spPr bwMode="auto">
            <a:xfrm>
              <a:off x="1721676" y="4911858"/>
              <a:ext cx="2006600" cy="1293937"/>
            </a:xfrm>
            <a:prstGeom prst="rect">
              <a:avLst/>
            </a:prstGeom>
            <a:noFill/>
            <a:ln w="25400">
              <a:noFill/>
              <a:miter lim="800000"/>
              <a:headEnd/>
              <a:tailEnd/>
            </a:ln>
            <a:effectLst/>
          </p:spPr>
          <p:txBody>
            <a:bodyPr wrap="square" anchor="ctr">
              <a:spAutoFit/>
            </a:bodyPr>
            <a:lstStyle/>
            <a:p>
              <a:pPr>
                <a:spcBef>
                  <a:spcPct val="0"/>
                </a:spcBef>
              </a:pPr>
              <a:r>
                <a:rPr lang="en-US" sz="2800" dirty="0" err="1" smtClean="0"/>
                <a:t>Multiported</a:t>
              </a:r>
              <a:r>
                <a:rPr lang="en-US" sz="2800" dirty="0"/>
                <a:t/>
              </a:r>
              <a:br>
                <a:rPr lang="en-US" sz="2800" dirty="0"/>
              </a:br>
              <a:r>
                <a:rPr lang="en-US" sz="2800" dirty="0" smtClean="0"/>
                <a:t>register file</a:t>
              </a:r>
              <a:br>
                <a:rPr lang="en-US" sz="2800" dirty="0" smtClean="0"/>
              </a:br>
              <a:r>
                <a:rPr lang="en-US" sz="2800" dirty="0" smtClean="0"/>
                <a:t>(part </a:t>
              </a:r>
              <a:r>
                <a:rPr lang="en-US" sz="2800" dirty="0"/>
                <a:t>of CPU)</a:t>
              </a:r>
            </a:p>
          </p:txBody>
        </p:sp>
        <p:sp>
          <p:nvSpPr>
            <p:cNvPr id="1546263" name="Text Box 23"/>
            <p:cNvSpPr txBox="1">
              <a:spLocks noChangeArrowheads="1"/>
            </p:cNvSpPr>
            <p:nvPr/>
          </p:nvSpPr>
          <p:spPr bwMode="auto">
            <a:xfrm>
              <a:off x="3369461" y="1244380"/>
              <a:ext cx="2802739" cy="1293937"/>
            </a:xfrm>
            <a:prstGeom prst="rect">
              <a:avLst/>
            </a:prstGeom>
            <a:noFill/>
            <a:ln w="25400">
              <a:noFill/>
              <a:miter lim="800000"/>
              <a:headEnd/>
              <a:tailEnd/>
            </a:ln>
            <a:effectLst/>
          </p:spPr>
          <p:txBody>
            <a:bodyPr wrap="square" anchor="ctr">
              <a:spAutoFit/>
            </a:bodyPr>
            <a:lstStyle/>
            <a:p>
              <a:pPr>
                <a:spcBef>
                  <a:spcPct val="0"/>
                </a:spcBef>
              </a:pPr>
              <a:r>
                <a:rPr lang="en-US" sz="2800" dirty="0"/>
                <a:t>Split </a:t>
              </a:r>
              <a:r>
                <a:rPr lang="en-US" sz="2800" dirty="0" smtClean="0"/>
                <a:t>instruction &amp; </a:t>
              </a:r>
              <a:r>
                <a:rPr lang="en-US" sz="2800" dirty="0"/>
                <a:t>data primary caches </a:t>
              </a:r>
            </a:p>
            <a:p>
              <a:pPr>
                <a:spcBef>
                  <a:spcPct val="0"/>
                </a:spcBef>
              </a:pPr>
              <a:r>
                <a:rPr lang="en-US" sz="2800" dirty="0"/>
                <a:t>(on-chip SRAM)</a:t>
              </a:r>
            </a:p>
          </p:txBody>
        </p:sp>
        <p:sp>
          <p:nvSpPr>
            <p:cNvPr id="1546264" name="Text Box 24"/>
            <p:cNvSpPr txBox="1">
              <a:spLocks noChangeArrowheads="1"/>
            </p:cNvSpPr>
            <p:nvPr/>
          </p:nvSpPr>
          <p:spPr bwMode="auto">
            <a:xfrm>
              <a:off x="8044855" y="1519405"/>
              <a:ext cx="2664728" cy="1293937"/>
            </a:xfrm>
            <a:prstGeom prst="rect">
              <a:avLst/>
            </a:prstGeom>
            <a:noFill/>
            <a:ln w="25400">
              <a:noFill/>
              <a:miter lim="800000"/>
              <a:headEnd/>
              <a:tailEnd/>
            </a:ln>
            <a:effectLst/>
          </p:spPr>
          <p:txBody>
            <a:bodyPr wrap="square" anchor="ctr">
              <a:spAutoFit/>
            </a:bodyPr>
            <a:lstStyle/>
            <a:p>
              <a:pPr>
                <a:spcBef>
                  <a:spcPct val="0"/>
                </a:spcBef>
              </a:pPr>
              <a:r>
                <a:rPr lang="en-US" sz="2800" dirty="0"/>
                <a:t>Multiple interleaved memory banks</a:t>
              </a:r>
            </a:p>
            <a:p>
              <a:pPr>
                <a:spcBef>
                  <a:spcPct val="0"/>
                </a:spcBef>
              </a:pPr>
              <a:r>
                <a:rPr lang="en-US" sz="2800" dirty="0"/>
                <a:t>(off-chip DRAM)</a:t>
              </a:r>
            </a:p>
          </p:txBody>
        </p:sp>
        <p:sp>
          <p:nvSpPr>
            <p:cNvPr id="1546265" name="Text Box 25"/>
            <p:cNvSpPr txBox="1">
              <a:spLocks noChangeArrowheads="1"/>
            </p:cNvSpPr>
            <p:nvPr/>
          </p:nvSpPr>
          <p:spPr bwMode="auto">
            <a:xfrm>
              <a:off x="6172200" y="4915631"/>
              <a:ext cx="2251684" cy="1293937"/>
            </a:xfrm>
            <a:prstGeom prst="rect">
              <a:avLst/>
            </a:prstGeom>
            <a:noFill/>
            <a:ln w="25400">
              <a:noFill/>
              <a:miter lim="800000"/>
              <a:headEnd/>
              <a:tailEnd/>
            </a:ln>
            <a:effectLst/>
          </p:spPr>
          <p:txBody>
            <a:bodyPr wrap="square" anchor="ctr">
              <a:spAutoFit/>
            </a:bodyPr>
            <a:lstStyle/>
            <a:p>
              <a:pPr>
                <a:spcBef>
                  <a:spcPct val="0"/>
                </a:spcBef>
              </a:pPr>
              <a:r>
                <a:rPr lang="en-US" sz="2800" dirty="0"/>
                <a:t>Large unified </a:t>
              </a:r>
              <a:endParaRPr lang="en-US" sz="2800" dirty="0" smtClean="0"/>
            </a:p>
            <a:p>
              <a:pPr>
                <a:spcBef>
                  <a:spcPct val="0"/>
                </a:spcBef>
              </a:pPr>
              <a:r>
                <a:rPr lang="en-US" sz="2800" dirty="0" smtClean="0"/>
                <a:t>secondary </a:t>
              </a:r>
              <a:r>
                <a:rPr lang="en-US" sz="2800" dirty="0"/>
                <a:t>cache </a:t>
              </a:r>
              <a:endParaRPr lang="en-US" sz="2800" dirty="0" smtClean="0"/>
            </a:p>
            <a:p>
              <a:pPr>
                <a:spcBef>
                  <a:spcPct val="0"/>
                </a:spcBef>
              </a:pPr>
              <a:r>
                <a:rPr lang="en-US" sz="2800" dirty="0" smtClean="0"/>
                <a:t>(</a:t>
              </a:r>
              <a:r>
                <a:rPr lang="en-US" sz="2800" dirty="0"/>
                <a:t>on-chip SRAM)</a:t>
              </a:r>
            </a:p>
          </p:txBody>
        </p:sp>
        <p:sp>
          <p:nvSpPr>
            <p:cNvPr id="1546266" name="Line 26"/>
            <p:cNvSpPr>
              <a:spLocks noChangeShapeType="1"/>
            </p:cNvSpPr>
            <p:nvPr/>
          </p:nvSpPr>
          <p:spPr bwMode="auto">
            <a:xfrm flipV="1">
              <a:off x="2286000" y="3810000"/>
              <a:ext cx="0" cy="228600"/>
            </a:xfrm>
            <a:prstGeom prst="line">
              <a:avLst/>
            </a:prstGeom>
            <a:noFill/>
            <a:ln w="25400">
              <a:solidFill>
                <a:schemeClr val="tx1"/>
              </a:solidFill>
              <a:round/>
              <a:headEnd/>
              <a:tailEnd type="triangle" w="med" len="med"/>
            </a:ln>
            <a:effectLst/>
          </p:spPr>
          <p:txBody>
            <a:bodyPr/>
            <a:lstStyle/>
            <a:p>
              <a:endParaRPr lang="en-US" sz="2800"/>
            </a:p>
          </p:txBody>
        </p:sp>
        <p:sp>
          <p:nvSpPr>
            <p:cNvPr id="1546267" name="Line 27"/>
            <p:cNvSpPr>
              <a:spLocks noChangeShapeType="1"/>
            </p:cNvSpPr>
            <p:nvPr/>
          </p:nvSpPr>
          <p:spPr bwMode="auto">
            <a:xfrm flipV="1">
              <a:off x="2438400" y="3810000"/>
              <a:ext cx="0" cy="228600"/>
            </a:xfrm>
            <a:prstGeom prst="line">
              <a:avLst/>
            </a:prstGeom>
            <a:noFill/>
            <a:ln w="25400">
              <a:solidFill>
                <a:schemeClr val="tx1"/>
              </a:solidFill>
              <a:round/>
              <a:headEnd/>
              <a:tailEnd type="triangle" w="med" len="med"/>
            </a:ln>
            <a:effectLst/>
          </p:spPr>
          <p:txBody>
            <a:bodyPr/>
            <a:lstStyle/>
            <a:p>
              <a:endParaRPr lang="en-US" sz="2800"/>
            </a:p>
          </p:txBody>
        </p:sp>
        <p:sp>
          <p:nvSpPr>
            <p:cNvPr id="1546268" name="Line 28"/>
            <p:cNvSpPr>
              <a:spLocks noChangeShapeType="1"/>
            </p:cNvSpPr>
            <p:nvPr/>
          </p:nvSpPr>
          <p:spPr bwMode="auto">
            <a:xfrm>
              <a:off x="2590800" y="3810000"/>
              <a:ext cx="0" cy="228600"/>
            </a:xfrm>
            <a:prstGeom prst="line">
              <a:avLst/>
            </a:prstGeom>
            <a:noFill/>
            <a:ln w="25400">
              <a:solidFill>
                <a:schemeClr val="tx1"/>
              </a:solidFill>
              <a:round/>
              <a:headEnd/>
              <a:tailEnd type="triangle" w="med" len="med"/>
            </a:ln>
            <a:effectLst/>
          </p:spPr>
          <p:txBody>
            <a:bodyPr/>
            <a:lstStyle/>
            <a:p>
              <a:endParaRPr lang="en-US" sz="2800"/>
            </a:p>
          </p:txBody>
        </p:sp>
        <p:sp>
          <p:nvSpPr>
            <p:cNvPr id="1546269" name="Text Box 29"/>
            <p:cNvSpPr txBox="1">
              <a:spLocks noChangeArrowheads="1"/>
            </p:cNvSpPr>
            <p:nvPr/>
          </p:nvSpPr>
          <p:spPr bwMode="auto">
            <a:xfrm>
              <a:off x="2229677" y="3270873"/>
              <a:ext cx="990600" cy="488820"/>
            </a:xfrm>
            <a:prstGeom prst="rect">
              <a:avLst/>
            </a:prstGeom>
            <a:noFill/>
            <a:ln w="25400">
              <a:noFill/>
              <a:miter lim="800000"/>
              <a:headEnd/>
              <a:tailEnd/>
            </a:ln>
            <a:effectLst/>
          </p:spPr>
          <p:txBody>
            <a:bodyPr>
              <a:spAutoFit/>
            </a:bodyPr>
            <a:lstStyle/>
            <a:p>
              <a:r>
                <a:rPr lang="en-US" sz="2800" dirty="0"/>
                <a:t>CPU</a:t>
              </a:r>
            </a:p>
          </p:txBody>
        </p:sp>
      </p:grpSp>
    </p:spTree>
    <p:extLst>
      <p:ext uri="{BB962C8B-B14F-4D97-AF65-F5344CB8AC3E}">
        <p14:creationId xmlns:p14="http://schemas.microsoft.com/office/powerpoint/2010/main" val="14656018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1" name="Rectangle 3"/>
          <p:cNvSpPr>
            <a:spLocks noGrp="1" noChangeArrowheads="1"/>
          </p:cNvSpPr>
          <p:nvPr>
            <p:ph sz="quarter" idx="1"/>
          </p:nvPr>
        </p:nvSpPr>
        <p:spPr/>
        <p:txBody>
          <a:bodyPr/>
          <a:lstStyle/>
          <a:p>
            <a:pPr>
              <a:buFont typeface="Wingdings" panose="05000000000000000000" pitchFamily="2" charset="2"/>
              <a:buChar char="l"/>
            </a:pPr>
            <a:r>
              <a:rPr lang="en-US" sz="3200" dirty="0" smtClean="0"/>
              <a:t>Use smaller L1 if there is also L2</a:t>
            </a:r>
          </a:p>
          <a:p>
            <a:pPr lvl="1">
              <a:buFont typeface="Wingdings" panose="05000000000000000000" pitchFamily="2" charset="2"/>
              <a:buChar char="Ø"/>
            </a:pPr>
            <a:r>
              <a:rPr lang="en-US" sz="2800" dirty="0" smtClean="0"/>
              <a:t>Trade increased L1 miss rate for reduced L1 hit time and reduced L1 miss penalty</a:t>
            </a:r>
          </a:p>
          <a:p>
            <a:pPr lvl="1">
              <a:buFont typeface="Wingdings" panose="05000000000000000000" pitchFamily="2" charset="2"/>
              <a:buChar char="Ø"/>
            </a:pPr>
            <a:r>
              <a:rPr lang="en-US" sz="2800" dirty="0" smtClean="0">
                <a:solidFill>
                  <a:schemeClr val="accent6">
                    <a:lumMod val="75000"/>
                  </a:schemeClr>
                </a:solidFill>
              </a:rPr>
              <a:t>Reduces average access energy</a:t>
            </a:r>
          </a:p>
          <a:p>
            <a:pPr>
              <a:buFont typeface="Wingdings" panose="05000000000000000000" pitchFamily="2" charset="2"/>
              <a:buChar char="l"/>
            </a:pPr>
            <a:r>
              <a:rPr lang="en-US" sz="3200" dirty="0" smtClean="0"/>
              <a:t>Use simpler write-through L1 with on-chip L2</a:t>
            </a:r>
          </a:p>
          <a:p>
            <a:pPr lvl="1">
              <a:buFont typeface="Wingdings" panose="05000000000000000000" pitchFamily="2" charset="2"/>
              <a:buChar char="Ø"/>
            </a:pPr>
            <a:r>
              <a:rPr lang="en-US" sz="2800" dirty="0" smtClean="0"/>
              <a:t>Write-back L2 cache absorbs write traffic, doesn’t go off-chip</a:t>
            </a:r>
          </a:p>
          <a:p>
            <a:pPr lvl="1">
              <a:buFont typeface="Wingdings" panose="05000000000000000000" pitchFamily="2" charset="2"/>
              <a:buChar char="Ø"/>
            </a:pPr>
            <a:r>
              <a:rPr lang="en-US" sz="2800" dirty="0" smtClean="0"/>
              <a:t>At most one L1 miss request per L1 access (no dirty victim write back) simplifies pipeline control</a:t>
            </a:r>
          </a:p>
          <a:p>
            <a:pPr lvl="1">
              <a:buFont typeface="Wingdings" panose="05000000000000000000" pitchFamily="2" charset="2"/>
              <a:buChar char="Ø"/>
            </a:pPr>
            <a:r>
              <a:rPr lang="en-US" sz="2800" dirty="0" smtClean="0"/>
              <a:t>Simplifies coherence issues</a:t>
            </a:r>
          </a:p>
          <a:p>
            <a:pPr lvl="1">
              <a:buFont typeface="Wingdings" panose="05000000000000000000" pitchFamily="2" charset="2"/>
              <a:buChar char="Ø"/>
            </a:pPr>
            <a:r>
              <a:rPr lang="en-US" sz="2800" dirty="0" smtClean="0"/>
              <a:t>Simplifies error recovery in L1 (can use just parity bits in L1 and reload from L2 when parity error detected on L1 read)</a:t>
            </a:r>
          </a:p>
          <a:p>
            <a:pPr>
              <a:buFont typeface="Wingdings" panose="05000000000000000000" pitchFamily="2" charset="2"/>
              <a:buChar char="l"/>
            </a:pPr>
            <a:endParaRPr lang="en-US" dirty="0" smtClean="0"/>
          </a:p>
          <a:p>
            <a:pPr>
              <a:buFont typeface="Wingdings" panose="05000000000000000000" pitchFamily="2" charset="2"/>
              <a:buChar char="l"/>
            </a:pPr>
            <a:endParaRPr lang="en-US" dirty="0"/>
          </a:p>
        </p:txBody>
      </p:sp>
      <p:sp>
        <p:nvSpPr>
          <p:cNvPr id="1548290" name="Rectangle 2"/>
          <p:cNvSpPr>
            <a:spLocks noGrp="1" noChangeArrowheads="1"/>
          </p:cNvSpPr>
          <p:nvPr>
            <p:ph type="title"/>
          </p:nvPr>
        </p:nvSpPr>
        <p:spPr>
          <a:xfrm>
            <a:off x="514003" y="157307"/>
            <a:ext cx="10515600" cy="690591"/>
          </a:xfrm>
        </p:spPr>
        <p:txBody>
          <a:bodyPr/>
          <a:lstStyle/>
          <a:p>
            <a:r>
              <a:rPr lang="en-US" dirty="0" smtClean="0"/>
              <a:t>Presence of L2 influences L1 design</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17</a:t>
            </a:fld>
            <a:endParaRPr lang="en-US"/>
          </a:p>
        </p:txBody>
      </p:sp>
    </p:spTree>
    <p:extLst>
      <p:ext uri="{BB962C8B-B14F-4D97-AF65-F5344CB8AC3E}">
        <p14:creationId xmlns:p14="http://schemas.microsoft.com/office/powerpoint/2010/main" val="105652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8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8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8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482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9" name="Rectangle 3"/>
          <p:cNvSpPr>
            <a:spLocks noGrp="1" noChangeArrowheads="1"/>
          </p:cNvSpPr>
          <p:nvPr>
            <p:ph sz="quarter" idx="1"/>
          </p:nvPr>
        </p:nvSpPr>
        <p:spPr>
          <a:xfrm>
            <a:off x="642851" y="950178"/>
            <a:ext cx="10972800" cy="5001419"/>
          </a:xfrm>
        </p:spPr>
        <p:txBody>
          <a:bodyPr/>
          <a:lstStyle/>
          <a:p>
            <a:pPr>
              <a:buFont typeface="Wingdings" panose="05000000000000000000" pitchFamily="2" charset="2"/>
              <a:buChar char="l"/>
            </a:pPr>
            <a:r>
              <a:rPr lang="en-US" altLang="ko-KR" sz="3200" dirty="0" smtClean="0"/>
              <a:t>Inclusive multilevel cache: </a:t>
            </a:r>
          </a:p>
          <a:p>
            <a:pPr lvl="1">
              <a:buFont typeface="Wingdings" panose="05000000000000000000" pitchFamily="2" charset="2"/>
              <a:buChar char="Ø"/>
            </a:pPr>
            <a:r>
              <a:rPr lang="en-US" altLang="ko-KR" sz="2800" dirty="0" smtClean="0"/>
              <a:t>Inner cache holds copies of data in outer cache</a:t>
            </a:r>
          </a:p>
          <a:p>
            <a:pPr lvl="1">
              <a:buFont typeface="Wingdings" panose="05000000000000000000" pitchFamily="2" charset="2"/>
              <a:buChar char="Ø"/>
            </a:pPr>
            <a:r>
              <a:rPr lang="en-US" altLang="ko-KR" sz="2800" dirty="0" smtClean="0"/>
              <a:t>External access needs to only check the outer cache</a:t>
            </a:r>
          </a:p>
          <a:p>
            <a:pPr lvl="1">
              <a:buFont typeface="Wingdings" panose="05000000000000000000" pitchFamily="2" charset="2"/>
              <a:buChar char="Ø"/>
            </a:pPr>
            <a:r>
              <a:rPr lang="en-US" altLang="ko-KR" sz="2800" dirty="0" smtClean="0"/>
              <a:t>Most common case  </a:t>
            </a:r>
          </a:p>
          <a:p>
            <a:pPr>
              <a:buFont typeface="Wingdings" panose="05000000000000000000" pitchFamily="2" charset="2"/>
              <a:buChar char="l"/>
            </a:pPr>
            <a:endParaRPr lang="en-US" altLang="ko-KR" dirty="0" smtClean="0"/>
          </a:p>
          <a:p>
            <a:pPr>
              <a:buFont typeface="Wingdings" panose="05000000000000000000" pitchFamily="2" charset="2"/>
              <a:buChar char="l"/>
            </a:pPr>
            <a:r>
              <a:rPr lang="en-US" altLang="ko-KR" sz="3200" dirty="0" smtClean="0"/>
              <a:t>Exclusive multilevel caches:</a:t>
            </a:r>
          </a:p>
          <a:p>
            <a:pPr lvl="1">
              <a:buFont typeface="Wingdings" panose="05000000000000000000" pitchFamily="2" charset="2"/>
              <a:buChar char="Ø"/>
            </a:pPr>
            <a:r>
              <a:rPr lang="en-US" altLang="ko-KR" sz="2800" dirty="0" smtClean="0"/>
              <a:t>Inner cache may hold data not in outer</a:t>
            </a:r>
            <a:r>
              <a:rPr lang="ko-KR" altLang="en-US" sz="2800" dirty="0" smtClean="0"/>
              <a:t> </a:t>
            </a:r>
            <a:r>
              <a:rPr lang="en-US" altLang="ko-KR" sz="2800" dirty="0" smtClean="0"/>
              <a:t>cache</a:t>
            </a:r>
          </a:p>
          <a:p>
            <a:pPr lvl="1">
              <a:buFont typeface="Wingdings" panose="05000000000000000000" pitchFamily="2" charset="2"/>
              <a:buChar char="Ø"/>
            </a:pPr>
            <a:r>
              <a:rPr lang="en-US" altLang="ko-KR" sz="2800" dirty="0" smtClean="0"/>
              <a:t>Swap lines between inner/outer caches on miss</a:t>
            </a:r>
          </a:p>
          <a:p>
            <a:pPr lvl="1">
              <a:buFont typeface="Wingdings" panose="05000000000000000000" pitchFamily="2" charset="2"/>
              <a:buChar char="Ø"/>
            </a:pPr>
            <a:r>
              <a:rPr lang="en-US" altLang="ko-KR" sz="2800" dirty="0" smtClean="0"/>
              <a:t>Used in AMD Athlon with 64KB primary and 256KB secondary cache</a:t>
            </a:r>
          </a:p>
          <a:p>
            <a:pPr>
              <a:buFont typeface="Wingdings" panose="05000000000000000000" pitchFamily="2" charset="2"/>
              <a:buChar char="l"/>
            </a:pPr>
            <a:endParaRPr lang="en-US" altLang="ko-KR" dirty="0" smtClean="0"/>
          </a:p>
          <a:p>
            <a:pPr>
              <a:buFont typeface="Wingdings" panose="05000000000000000000" pitchFamily="2" charset="2"/>
              <a:buChar char="l"/>
            </a:pPr>
            <a:r>
              <a:rPr lang="en-US" altLang="ko-KR" sz="3200" dirty="0" smtClean="0"/>
              <a:t>Why choose one type or the other?</a:t>
            </a:r>
            <a:endParaRPr lang="en-US" altLang="ko-KR" sz="3200" dirty="0"/>
          </a:p>
        </p:txBody>
      </p:sp>
      <p:sp>
        <p:nvSpPr>
          <p:cNvPr id="1550338" name="Rectangle 2"/>
          <p:cNvSpPr>
            <a:spLocks noGrp="1" noChangeArrowheads="1"/>
          </p:cNvSpPr>
          <p:nvPr>
            <p:ph type="title"/>
          </p:nvPr>
        </p:nvSpPr>
        <p:spPr>
          <a:xfrm>
            <a:off x="464127" y="182246"/>
            <a:ext cx="10515600" cy="632402"/>
          </a:xfrm>
        </p:spPr>
        <p:txBody>
          <a:bodyPr/>
          <a:lstStyle/>
          <a:p>
            <a:r>
              <a:rPr lang="en-US" altLang="ko-KR" dirty="0" smtClean="0"/>
              <a:t>Inclusion Policy</a:t>
            </a:r>
            <a:endParaRPr lang="en-US" altLang="ko-KR"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18</a:t>
            </a:fld>
            <a:endParaRPr lang="en-US"/>
          </a:p>
        </p:txBody>
      </p:sp>
    </p:spTree>
    <p:extLst>
      <p:ext uri="{BB962C8B-B14F-4D97-AF65-F5344CB8AC3E}">
        <p14:creationId xmlns:p14="http://schemas.microsoft.com/office/powerpoint/2010/main" val="252463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0"/>
          <p:cNvGraphicFramePr>
            <a:graphicFrameLocks noGrp="1"/>
          </p:cNvGraphicFramePr>
          <p:nvPr>
            <p:ph sz="half" idx="1"/>
            <p:extLst>
              <p:ext uri="{D42A27DB-BD31-4B8C-83A1-F6EECF244321}">
                <p14:modId xmlns:p14="http://schemas.microsoft.com/office/powerpoint/2010/main" val="2148947998"/>
              </p:ext>
            </p:extLst>
          </p:nvPr>
        </p:nvGraphicFramePr>
        <p:xfrm>
          <a:off x="609599" y="1125538"/>
          <a:ext cx="10487025" cy="4856163"/>
        </p:xfrm>
        <a:graphic>
          <a:graphicData uri="http://schemas.openxmlformats.org/drawingml/2006/table">
            <a:tbl>
              <a:tblPr/>
              <a:tblGrid>
                <a:gridCol w="4093030"/>
                <a:gridCol w="3004457"/>
                <a:gridCol w="3389538"/>
              </a:tblGrid>
              <a:tr h="64707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800" b="1"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L1 typical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L2 typical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133926">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Total size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250 to 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4000 to 250,000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64964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Total size (KB)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16 to 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500 to 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64707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Block size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32 to 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32 to 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64451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Miss penalty (clocks)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10 to 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100 to 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1133926">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mn-lt"/>
                        </a:rPr>
                        <a:t>Miss rates (global for L2)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2% to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mn-lt"/>
                        </a:rPr>
                        <a:t>0.1% to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1707010" name="Rectangle 2"/>
          <p:cNvSpPr>
            <a:spLocks noGrp="1" noChangeArrowheads="1"/>
          </p:cNvSpPr>
          <p:nvPr>
            <p:ph type="title"/>
          </p:nvPr>
        </p:nvSpPr>
        <p:spPr>
          <a:xfrm>
            <a:off x="480752" y="189707"/>
            <a:ext cx="10515600" cy="1325563"/>
          </a:xfrm>
        </p:spPr>
        <p:txBody>
          <a:bodyPr/>
          <a:lstStyle/>
          <a:p>
            <a:r>
              <a:rPr lang="en-US" altLang="ko-KR" dirty="0" smtClean="0"/>
              <a:t>Key Cache Design Parameters</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19</a:t>
            </a:fld>
            <a:endParaRPr lang="en-US"/>
          </a:p>
        </p:txBody>
      </p:sp>
    </p:spTree>
    <p:extLst>
      <p:ext uri="{BB962C8B-B14F-4D97-AF65-F5344CB8AC3E}">
        <p14:creationId xmlns:p14="http://schemas.microsoft.com/office/powerpoint/2010/main" val="3722154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75" y="187867"/>
            <a:ext cx="10515600" cy="1325563"/>
          </a:xfrm>
        </p:spPr>
        <p:txBody>
          <a:bodyPr/>
          <a:lstStyle/>
          <a:p>
            <a:r>
              <a:rPr lang="en-US" smtClean="0"/>
              <a:t>Where are we and where to?</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l"/>
            </a:pPr>
            <a:r>
              <a:rPr lang="en-US" dirty="0" smtClean="0"/>
              <a:t>Assembly Language</a:t>
            </a:r>
          </a:p>
          <a:p>
            <a:pPr>
              <a:buFont typeface="Wingdings" panose="05000000000000000000" pitchFamily="2" charset="2"/>
              <a:buChar char="l"/>
            </a:pPr>
            <a:r>
              <a:rPr lang="en-US" dirty="0" smtClean="0"/>
              <a:t>Simple Processor Design</a:t>
            </a:r>
          </a:p>
          <a:p>
            <a:pPr>
              <a:buFont typeface="Wingdings" panose="05000000000000000000" pitchFamily="2" charset="2"/>
              <a:buChar char="l"/>
            </a:pPr>
            <a:r>
              <a:rPr lang="en-US" dirty="0" smtClean="0"/>
              <a:t>Pipelined Processor</a:t>
            </a:r>
          </a:p>
          <a:p>
            <a:pPr lvl="1">
              <a:buFont typeface="Wingdings" panose="05000000000000000000" pitchFamily="2" charset="2"/>
              <a:buChar char="Ø"/>
            </a:pPr>
            <a:r>
              <a:rPr lang="en-US" dirty="0" smtClean="0"/>
              <a:t>Bypasses</a:t>
            </a:r>
          </a:p>
          <a:p>
            <a:pPr lvl="1">
              <a:buFont typeface="Wingdings" panose="05000000000000000000" pitchFamily="2" charset="2"/>
              <a:buChar char="Ø"/>
            </a:pPr>
            <a:r>
              <a:rPr lang="en-US" dirty="0" smtClean="0"/>
              <a:t>Branch Prediction</a:t>
            </a:r>
          </a:p>
          <a:p>
            <a:pPr lvl="1">
              <a:buFont typeface="Wingdings" panose="05000000000000000000" pitchFamily="2" charset="2"/>
              <a:buChar char="Ø"/>
            </a:pPr>
            <a:r>
              <a:rPr lang="en-US" dirty="0" smtClean="0"/>
              <a:t>Out-of-order Scheduling</a:t>
            </a:r>
          </a:p>
          <a:p>
            <a:pPr>
              <a:buFont typeface="Wingdings" panose="05000000000000000000" pitchFamily="2" charset="2"/>
              <a:buChar char="l"/>
            </a:pPr>
            <a:r>
              <a:rPr lang="en-US" dirty="0" smtClean="0">
                <a:solidFill>
                  <a:srgbClr val="FF0000"/>
                </a:solidFill>
              </a:rPr>
              <a:t>Memory Hierarchy</a:t>
            </a:r>
          </a:p>
          <a:p>
            <a:pPr lvl="1">
              <a:buFont typeface="Wingdings" panose="05000000000000000000" pitchFamily="2" charset="2"/>
              <a:buChar char="Ø"/>
            </a:pPr>
            <a:r>
              <a:rPr lang="en-US" dirty="0" smtClean="0"/>
              <a:t>Direct-mapped Cache</a:t>
            </a:r>
          </a:p>
          <a:p>
            <a:pPr lvl="1">
              <a:buFont typeface="Wingdings" panose="05000000000000000000" pitchFamily="2" charset="2"/>
              <a:buChar char="Ø"/>
            </a:pPr>
            <a:r>
              <a:rPr lang="en-US" dirty="0" smtClean="0"/>
              <a:t>Set-associative Cache</a:t>
            </a:r>
          </a:p>
          <a:p>
            <a:pPr lvl="1">
              <a:buFont typeface="Wingdings" panose="05000000000000000000" pitchFamily="2" charset="2"/>
              <a:buChar char="Ø"/>
            </a:pPr>
            <a:r>
              <a:rPr lang="en-US" dirty="0" smtClean="0">
                <a:solidFill>
                  <a:srgbClr val="FF0000"/>
                </a:solidFill>
              </a:rPr>
              <a:t>Cache Parameters</a:t>
            </a:r>
          </a:p>
          <a:p>
            <a:pPr lvl="1">
              <a:buFont typeface="Wingdings" panose="05000000000000000000" pitchFamily="2" charset="2"/>
              <a:buChar char="Ø"/>
            </a:pPr>
            <a:r>
              <a:rPr lang="en-US" dirty="0" smtClean="0">
                <a:solidFill>
                  <a:srgbClr val="FF0000"/>
                </a:solidFill>
              </a:rPr>
              <a:t>Virtual Memory</a:t>
            </a:r>
          </a:p>
        </p:txBody>
      </p:sp>
      <p:sp>
        <p:nvSpPr>
          <p:cNvPr id="6" name="Slide Number Placeholder 5"/>
          <p:cNvSpPr>
            <a:spLocks noGrp="1"/>
          </p:cNvSpPr>
          <p:nvPr>
            <p:ph type="sldNum" sz="quarter" idx="4294967295"/>
          </p:nvPr>
        </p:nvSpPr>
        <p:spPr>
          <a:xfrm>
            <a:off x="11251840" y="6561834"/>
            <a:ext cx="589856" cy="365125"/>
          </a:xfrm>
          <a:prstGeom prst="rect">
            <a:avLst/>
          </a:prstGeom>
        </p:spPr>
        <p:txBody>
          <a:bodyPr/>
          <a:lstStyle/>
          <a:p>
            <a:fld id="{A36AEEF3-902E-4072-B881-9649E0D3784F}" type="slidenum">
              <a:rPr lang="en-US" smtClean="0"/>
              <a:pPr/>
              <a:t>2</a:t>
            </a:fld>
            <a:endParaRPr lang="en-US"/>
          </a:p>
        </p:txBody>
      </p:sp>
      <p:grpSp>
        <p:nvGrpSpPr>
          <p:cNvPr id="5" name="그룹 4"/>
          <p:cNvGrpSpPr/>
          <p:nvPr/>
        </p:nvGrpSpPr>
        <p:grpSpPr>
          <a:xfrm>
            <a:off x="5225505" y="878261"/>
            <a:ext cx="6026335" cy="5683573"/>
            <a:chOff x="1628698" y="755184"/>
            <a:chExt cx="6420827" cy="6090665"/>
          </a:xfrm>
        </p:grpSpPr>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095" y="859058"/>
              <a:ext cx="5425910" cy="5986791"/>
            </a:xfrm>
            <a:prstGeom prst="rect">
              <a:avLst/>
            </a:prstGeom>
          </p:spPr>
        </p:pic>
        <p:sp>
          <p:nvSpPr>
            <p:cNvPr id="8" name="TextBox 7"/>
            <p:cNvSpPr txBox="1"/>
            <p:nvPr/>
          </p:nvSpPr>
          <p:spPr>
            <a:xfrm>
              <a:off x="6819262" y="3240290"/>
              <a:ext cx="962123" cy="523220"/>
            </a:xfrm>
            <a:prstGeom prst="rect">
              <a:avLst/>
            </a:prstGeom>
            <a:noFill/>
          </p:spPr>
          <p:txBody>
            <a:bodyPr wrap="none" rtlCol="0">
              <a:spAutoFit/>
            </a:bodyPr>
            <a:lstStyle/>
            <a:p>
              <a:r>
                <a:rPr lang="en-US" altLang="ko-KR" sz="2800" dirty="0"/>
                <a:t>Input</a:t>
              </a:r>
              <a:endParaRPr lang="ko-KR" altLang="en-US" sz="2800" dirty="0"/>
            </a:p>
          </p:txBody>
        </p:sp>
        <p:sp>
          <p:nvSpPr>
            <p:cNvPr id="9" name="TextBox 8"/>
            <p:cNvSpPr txBox="1"/>
            <p:nvPr/>
          </p:nvSpPr>
          <p:spPr>
            <a:xfrm>
              <a:off x="6819701" y="5616652"/>
              <a:ext cx="1229824" cy="523220"/>
            </a:xfrm>
            <a:prstGeom prst="rect">
              <a:avLst/>
            </a:prstGeom>
            <a:noFill/>
          </p:spPr>
          <p:txBody>
            <a:bodyPr wrap="none" rtlCol="0">
              <a:spAutoFit/>
            </a:bodyPr>
            <a:lstStyle/>
            <a:p>
              <a:r>
                <a:rPr lang="en-US" altLang="ko-KR" sz="2800" dirty="0"/>
                <a:t>Output</a:t>
              </a:r>
              <a:endParaRPr lang="ko-KR" altLang="en-US" sz="2800" dirty="0"/>
            </a:p>
          </p:txBody>
        </p:sp>
        <p:sp>
          <p:nvSpPr>
            <p:cNvPr id="10" name="TextBox 9"/>
            <p:cNvSpPr txBox="1"/>
            <p:nvPr/>
          </p:nvSpPr>
          <p:spPr>
            <a:xfrm>
              <a:off x="2285457" y="1883352"/>
              <a:ext cx="1483355" cy="523220"/>
            </a:xfrm>
            <a:prstGeom prst="rect">
              <a:avLst/>
            </a:prstGeom>
            <a:noFill/>
          </p:spPr>
          <p:txBody>
            <a:bodyPr wrap="none" rtlCol="0">
              <a:spAutoFit/>
            </a:bodyPr>
            <a:lstStyle/>
            <a:p>
              <a:r>
                <a:rPr lang="en-US" altLang="ko-KR" sz="2800" dirty="0"/>
                <a:t>Interface</a:t>
              </a:r>
              <a:endParaRPr lang="ko-KR" altLang="en-US" sz="2800" dirty="0"/>
            </a:p>
          </p:txBody>
        </p:sp>
        <p:sp>
          <p:nvSpPr>
            <p:cNvPr id="11" name="TextBox 10"/>
            <p:cNvSpPr txBox="1"/>
            <p:nvPr/>
          </p:nvSpPr>
          <p:spPr>
            <a:xfrm>
              <a:off x="3801460" y="2809003"/>
              <a:ext cx="1649169" cy="523220"/>
            </a:xfrm>
            <a:prstGeom prst="rect">
              <a:avLst/>
            </a:prstGeom>
            <a:noFill/>
          </p:spPr>
          <p:txBody>
            <a:bodyPr wrap="none" rtlCol="0">
              <a:spAutoFit/>
            </a:bodyPr>
            <a:lstStyle/>
            <a:p>
              <a:r>
                <a:rPr lang="en-US" altLang="ko-KR" sz="2800" dirty="0"/>
                <a:t>Computer</a:t>
              </a:r>
              <a:endParaRPr lang="ko-KR" altLang="en-US" sz="2800" dirty="0"/>
            </a:p>
          </p:txBody>
        </p:sp>
        <p:sp>
          <p:nvSpPr>
            <p:cNvPr id="12" name="TextBox 11"/>
            <p:cNvSpPr txBox="1"/>
            <p:nvPr/>
          </p:nvSpPr>
          <p:spPr>
            <a:xfrm>
              <a:off x="3646238" y="4900332"/>
              <a:ext cx="1528175" cy="523220"/>
            </a:xfrm>
            <a:prstGeom prst="rect">
              <a:avLst/>
            </a:prstGeom>
            <a:solidFill>
              <a:schemeClr val="bg1">
                <a:alpha val="50000"/>
              </a:schemeClr>
            </a:solidFill>
          </p:spPr>
          <p:txBody>
            <a:bodyPr wrap="none" rtlCol="0">
              <a:spAutoFit/>
            </a:bodyPr>
            <a:lstStyle>
              <a:defPPr>
                <a:defRPr lang="ko-KR"/>
              </a:defPPr>
              <a:lvl1pPr>
                <a:defRPr sz="2800"/>
              </a:lvl1pPr>
            </a:lstStyle>
            <a:p>
              <a:r>
                <a:rPr lang="en-US" altLang="ko-KR" dirty="0" err="1"/>
                <a:t>Datapath</a:t>
              </a:r>
              <a:endParaRPr lang="ko-KR" altLang="en-US" dirty="0"/>
            </a:p>
          </p:txBody>
        </p:sp>
        <p:sp>
          <p:nvSpPr>
            <p:cNvPr id="13" name="TextBox 12"/>
            <p:cNvSpPr txBox="1"/>
            <p:nvPr/>
          </p:nvSpPr>
          <p:spPr>
            <a:xfrm>
              <a:off x="2820264" y="6078532"/>
              <a:ext cx="1605568" cy="523220"/>
            </a:xfrm>
            <a:prstGeom prst="rect">
              <a:avLst/>
            </a:prstGeom>
            <a:noFill/>
          </p:spPr>
          <p:txBody>
            <a:bodyPr wrap="none" rtlCol="0">
              <a:spAutoFit/>
            </a:bodyPr>
            <a:lstStyle/>
            <a:p>
              <a:r>
                <a:rPr lang="en-US" altLang="ko-KR" sz="2800" dirty="0"/>
                <a:t>Processor</a:t>
              </a:r>
              <a:endParaRPr lang="ko-KR" altLang="en-US" sz="2800" dirty="0"/>
            </a:p>
          </p:txBody>
        </p:sp>
        <p:sp>
          <p:nvSpPr>
            <p:cNvPr id="14" name="TextBox 13"/>
            <p:cNvSpPr txBox="1"/>
            <p:nvPr/>
          </p:nvSpPr>
          <p:spPr>
            <a:xfrm>
              <a:off x="4783794" y="6078532"/>
              <a:ext cx="1435136" cy="523220"/>
            </a:xfrm>
            <a:prstGeom prst="rect">
              <a:avLst/>
            </a:prstGeom>
            <a:noFill/>
          </p:spPr>
          <p:txBody>
            <a:bodyPr wrap="none" rtlCol="0">
              <a:spAutoFit/>
            </a:bodyPr>
            <a:lstStyle/>
            <a:p>
              <a:r>
                <a:rPr lang="en-US" altLang="ko-KR" sz="2800" dirty="0"/>
                <a:t>Memory</a:t>
              </a:r>
              <a:endParaRPr lang="ko-KR" altLang="en-US" sz="2800" dirty="0"/>
            </a:p>
          </p:txBody>
        </p:sp>
        <p:sp>
          <p:nvSpPr>
            <p:cNvPr id="15" name="TextBox 14"/>
            <p:cNvSpPr txBox="1"/>
            <p:nvPr/>
          </p:nvSpPr>
          <p:spPr>
            <a:xfrm>
              <a:off x="1628698" y="3528986"/>
              <a:ext cx="1260794" cy="523220"/>
            </a:xfrm>
            <a:prstGeom prst="rect">
              <a:avLst/>
            </a:prstGeom>
            <a:solidFill>
              <a:schemeClr val="bg1">
                <a:alpha val="50000"/>
              </a:schemeClr>
            </a:solidFill>
          </p:spPr>
          <p:txBody>
            <a:bodyPr wrap="none" rtlCol="0">
              <a:spAutoFit/>
            </a:bodyPr>
            <a:lstStyle/>
            <a:p>
              <a:r>
                <a:rPr lang="en-US" altLang="ko-KR" sz="2800" dirty="0"/>
                <a:t>Control</a:t>
              </a:r>
              <a:endParaRPr lang="ko-KR" altLang="en-US" sz="2800" dirty="0"/>
            </a:p>
          </p:txBody>
        </p:sp>
        <p:sp>
          <p:nvSpPr>
            <p:cNvPr id="16" name="TextBox 15"/>
            <p:cNvSpPr txBox="1"/>
            <p:nvPr/>
          </p:nvSpPr>
          <p:spPr>
            <a:xfrm>
              <a:off x="4781108" y="755184"/>
              <a:ext cx="1507144" cy="523220"/>
            </a:xfrm>
            <a:prstGeom prst="rect">
              <a:avLst/>
            </a:prstGeom>
            <a:noFill/>
          </p:spPr>
          <p:txBody>
            <a:bodyPr wrap="none" rtlCol="0">
              <a:spAutoFit/>
            </a:bodyPr>
            <a:lstStyle/>
            <a:p>
              <a:r>
                <a:rPr lang="en-US" altLang="ko-KR" sz="2800" dirty="0"/>
                <a:t>Compiler</a:t>
              </a:r>
              <a:endParaRPr lang="ko-KR" altLang="en-US" sz="2800" dirty="0"/>
            </a:p>
          </p:txBody>
        </p:sp>
      </p:grpSp>
    </p:spTree>
    <p:extLst>
      <p:ext uri="{BB962C8B-B14F-4D97-AF65-F5344CB8AC3E}">
        <p14:creationId xmlns:p14="http://schemas.microsoft.com/office/powerpoint/2010/main" val="2817553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a:xfrm>
            <a:off x="114302" y="0"/>
            <a:ext cx="10515600" cy="1325563"/>
          </a:xfrm>
        </p:spPr>
        <p:txBody>
          <a:bodyPr/>
          <a:lstStyle/>
          <a:p>
            <a:r>
              <a:rPr lang="en-US" dirty="0" smtClean="0"/>
              <a:t>Two Machines’ Cache Parameters</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20</a:t>
            </a:fld>
            <a:endParaRPr lang="en-US"/>
          </a:p>
        </p:txBody>
      </p:sp>
      <p:graphicFrame>
        <p:nvGraphicFramePr>
          <p:cNvPr id="1707128" name="Group 120"/>
          <p:cNvGraphicFramePr>
            <a:graphicFrameLocks noGrp="1"/>
          </p:cNvGraphicFramePr>
          <p:nvPr>
            <p:extLst>
              <p:ext uri="{D42A27DB-BD31-4B8C-83A1-F6EECF244321}">
                <p14:modId xmlns:p14="http://schemas.microsoft.com/office/powerpoint/2010/main" val="1286012894"/>
              </p:ext>
            </p:extLst>
          </p:nvPr>
        </p:nvGraphicFramePr>
        <p:xfrm>
          <a:off x="114302" y="666021"/>
          <a:ext cx="11963396" cy="5966794"/>
        </p:xfrm>
        <a:graphic>
          <a:graphicData uri="http://schemas.openxmlformats.org/drawingml/2006/table">
            <a:tbl>
              <a:tblPr/>
              <a:tblGrid>
                <a:gridCol w="2476496"/>
                <a:gridCol w="5334000"/>
                <a:gridCol w="4152900"/>
              </a:tblGrid>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mn-lt"/>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mn-lt"/>
                        </a:rPr>
                        <a:t>Intel P4</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1" i="0" u="none" strike="noStrike" cap="none" normalizeH="0" baseline="0" smtClean="0">
                          <a:ln>
                            <a:noFill/>
                          </a:ln>
                          <a:solidFill>
                            <a:schemeClr val="tx1"/>
                          </a:solidFill>
                          <a:effectLst/>
                          <a:latin typeface="+mn-lt"/>
                        </a:rPr>
                        <a:t>AMD Opteron</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organization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Split I$ and D$</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Split I$ and D$</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0394">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cache size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8KB for D$, 96KB for </a:t>
                      </a:r>
                      <a:r>
                        <a:rPr kumimoji="0" lang="en-US" sz="2400" b="0" i="0" u="none" strike="noStrike" cap="none" normalizeH="0" baseline="0" dirty="0" smtClean="0">
                          <a:ln>
                            <a:noFill/>
                          </a:ln>
                          <a:solidFill>
                            <a:srgbClr val="3333CC"/>
                          </a:solidFill>
                          <a:effectLst/>
                          <a:latin typeface="+mn-lt"/>
                        </a:rPr>
                        <a:t>trace cache (~I$)</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smtClean="0">
                          <a:ln>
                            <a:noFill/>
                          </a:ln>
                          <a:solidFill>
                            <a:schemeClr val="tx1"/>
                          </a:solidFill>
                          <a:effectLst/>
                          <a:latin typeface="+mn-lt"/>
                        </a:rPr>
                        <a:t>64KB for each of I$ and D$</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block size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64 bytes</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64 bytes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associativity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4-way set assoc.</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2-way set assoc.</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replacement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 LRU</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LRU</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L1 write policy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write-through</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write-back</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organization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Unified</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Unified</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cache size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512KB</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1024KB (1MB)</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block size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128 bytes</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64 bytes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associativity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8-way set assoc.</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16-way set assoc.</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replacement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~LRU</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~LRU</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41">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L2 write policy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write-back</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mn-lt"/>
                        </a:rPr>
                        <a:t>write-back</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314879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867930"/>
          </a:xfrm>
        </p:spPr>
        <p:txBody>
          <a:bodyPr/>
          <a:lstStyle/>
          <a:p>
            <a:r>
              <a:rPr lang="en-US" altLang="ko-KR" dirty="0" smtClean="0"/>
              <a:t>Think about optimization techniques to improve cache performance by adjusting cache parameters or enhancing cache architectures</a:t>
            </a:r>
            <a:endParaRPr lang="en-US" altLang="ko-KR" dirty="0"/>
          </a:p>
        </p:txBody>
      </p:sp>
      <p:sp>
        <p:nvSpPr>
          <p:cNvPr id="3" name="텍스트 개체 틀 2"/>
          <p:cNvSpPr>
            <a:spLocks noGrp="1"/>
          </p:cNvSpPr>
          <p:nvPr>
            <p:ph type="body" sz="quarter" idx="13"/>
          </p:nvPr>
        </p:nvSpPr>
        <p:spPr>
          <a:xfrm>
            <a:off x="826737" y="4170602"/>
            <a:ext cx="10782168" cy="2159566"/>
          </a:xfrm>
        </p:spPr>
        <p:txBody>
          <a:bodyPr/>
          <a:lstStyle/>
          <a:p>
            <a:r>
              <a:rPr lang="en-US" altLang="ko-KR" dirty="0">
                <a:ea typeface="MS Mincho" panose="02020609040205080304" pitchFamily="49" charset="-128"/>
              </a:rPr>
              <a:t>For a 2-way set associative cache of size </a:t>
            </a:r>
            <a:r>
              <a:rPr lang="en-US" altLang="ko-KR" dirty="0" smtClean="0">
                <a:ea typeface="MS Mincho" panose="02020609040205080304" pitchFamily="49" charset="-128"/>
              </a:rPr>
              <a:t>16KB </a:t>
            </a:r>
            <a:r>
              <a:rPr lang="en-US" altLang="ko-KR" dirty="0">
                <a:ea typeface="MS Mincho" panose="02020609040205080304" pitchFamily="49" charset="-128"/>
              </a:rPr>
              <a:t>and block size 32B = 8 words, what are the total number of misses at the end of 9</a:t>
            </a:r>
            <a:r>
              <a:rPr lang="en-US" altLang="ko-KR" baseline="30000" dirty="0">
                <a:ea typeface="MS Mincho" panose="02020609040205080304" pitchFamily="49" charset="-128"/>
              </a:rPr>
              <a:t>th</a:t>
            </a:r>
            <a:r>
              <a:rPr lang="en-US" altLang="ko-KR" dirty="0">
                <a:ea typeface="MS Mincho" panose="02020609040205080304" pitchFamily="49" charset="-128"/>
              </a:rPr>
              <a:t> iteration (at </a:t>
            </a:r>
            <a:r>
              <a:rPr lang="en-US" altLang="ko-KR" dirty="0" err="1">
                <a:ea typeface="MS Mincho" panose="02020609040205080304" pitchFamily="49" charset="-128"/>
              </a:rPr>
              <a:t>i</a:t>
            </a:r>
            <a:r>
              <a:rPr lang="en-US" altLang="ko-KR" dirty="0">
                <a:ea typeface="MS Mincho" panose="02020609040205080304" pitchFamily="49" charset="-128"/>
              </a:rPr>
              <a:t>=0, j=1 and k=0), with FIFO replacement policy? (Note: Total misses </a:t>
            </a:r>
            <a:r>
              <a:rPr lang="en-US" altLang="ko-KR" dirty="0" smtClean="0">
                <a:ea typeface="MS Mincho" panose="02020609040205080304" pitchFamily="49" charset="-128"/>
              </a:rPr>
              <a:t>are </a:t>
            </a:r>
            <a:r>
              <a:rPr lang="en-US" altLang="ko-KR" dirty="0">
                <a:ea typeface="MS Mincho" panose="02020609040205080304" pitchFamily="49" charset="-128"/>
              </a:rPr>
              <a:t>the sum of all the misses incurred</a:t>
            </a:r>
            <a:r>
              <a:rPr lang="en-US" altLang="ko-KR" dirty="0" smtClean="0">
                <a:ea typeface="MS Mincho" panose="02020609040205080304" pitchFamily="49" charset="-128"/>
              </a:rPr>
              <a:t>)</a:t>
            </a:r>
          </a:p>
          <a:p>
            <a:pPr marL="457200" indent="-457200">
              <a:buFont typeface="Arial" panose="020B0604020202020204" pitchFamily="34" charset="0"/>
              <a:buChar char="•"/>
            </a:pPr>
            <a:r>
              <a:rPr lang="en-US" altLang="ko-KR" dirty="0" smtClean="0">
                <a:ea typeface="MS Mincho" panose="02020609040205080304" pitchFamily="49" charset="-128"/>
              </a:rPr>
              <a:t>What about the end of 17</a:t>
            </a:r>
            <a:r>
              <a:rPr lang="en-US" altLang="ko-KR" baseline="30000" dirty="0" smtClean="0">
                <a:ea typeface="MS Mincho" panose="02020609040205080304" pitchFamily="49" charset="-128"/>
              </a:rPr>
              <a:t>th</a:t>
            </a:r>
            <a:r>
              <a:rPr lang="en-US" altLang="ko-KR" dirty="0" smtClean="0">
                <a:ea typeface="MS Mincho" panose="02020609040205080304" pitchFamily="49" charset="-128"/>
              </a:rPr>
              <a:t> and 65</a:t>
            </a:r>
            <a:r>
              <a:rPr lang="en-US" altLang="ko-KR" baseline="30000" dirty="0" smtClean="0">
                <a:ea typeface="MS Mincho" panose="02020609040205080304" pitchFamily="49" charset="-128"/>
              </a:rPr>
              <a:t>th</a:t>
            </a:r>
            <a:r>
              <a:rPr lang="en-US" altLang="ko-KR" dirty="0" smtClean="0">
                <a:ea typeface="MS Mincho" panose="02020609040205080304" pitchFamily="49" charset="-128"/>
              </a:rPr>
              <a:t> iterations?</a:t>
            </a:r>
            <a:endParaRPr lang="ko-KR" altLang="en-US" dirty="0"/>
          </a:p>
        </p:txBody>
      </p:sp>
      <p:sp>
        <p:nvSpPr>
          <p:cNvPr id="4" name="텍스트 개체 틀 3"/>
          <p:cNvSpPr>
            <a:spLocks noGrp="1"/>
          </p:cNvSpPr>
          <p:nvPr>
            <p:ph type="body" sz="quarter" idx="10"/>
          </p:nvPr>
        </p:nvSpPr>
        <p:spPr/>
        <p:txBody>
          <a:bodyPr/>
          <a:lstStyle/>
          <a:p>
            <a:r>
              <a:rPr kumimoji="1" lang="en-US" altLang="ko-KR" dirty="0" smtClean="0"/>
              <a:t>Assignments </a:t>
            </a:r>
            <a:endParaRPr kumimoji="1" lang="ko-KR" altLang="en-US" dirty="0"/>
          </a:p>
        </p:txBody>
      </p:sp>
      <p:sp>
        <p:nvSpPr>
          <p:cNvPr id="6" name="슬라이드 번호 개체 틀 5"/>
          <p:cNvSpPr>
            <a:spLocks noGrp="1"/>
          </p:cNvSpPr>
          <p:nvPr>
            <p:ph type="sldNum" sz="quarter" idx="14"/>
          </p:nvPr>
        </p:nvSpPr>
        <p:spPr>
          <a:prstGeom prst="rect">
            <a:avLst/>
          </a:prstGeom>
        </p:spPr>
        <p:txBody>
          <a:bodyPr/>
          <a:lstStyle/>
          <a:p>
            <a:pPr algn="r"/>
            <a:fld id="{5BC373C5-40C0-4198-9E06-0924FC79B413}" type="slidenum">
              <a:rPr lang="ko-KR" altLang="en-US" sz="1400" b="1" smtClean="0"/>
              <a:pPr algn="r"/>
              <a:t>21</a:t>
            </a:fld>
            <a:endParaRPr lang="ko-KR" altLang="en-US" sz="1400" b="1" dirty="0"/>
          </a:p>
        </p:txBody>
      </p:sp>
      <p:sp>
        <p:nvSpPr>
          <p:cNvPr id="7" name="Text Box 3"/>
          <p:cNvSpPr txBox="1"/>
          <p:nvPr/>
        </p:nvSpPr>
        <p:spPr>
          <a:xfrm>
            <a:off x="7428295" y="3139609"/>
            <a:ext cx="4180610" cy="1128921"/>
          </a:xfrm>
          <a:prstGeom prst="rect">
            <a:avLst/>
          </a:prstGeom>
          <a:noFill/>
          <a:ln>
            <a:solidFill>
              <a:schemeClr val="tx1"/>
            </a:solidFill>
          </a:ln>
          <a:effectLst/>
          <a:extLst>
            <a:ext uri="{C572A759-6A51-4108-AA02-DFA0A04FC94B}">
              <ma14:wrappingTextBoxFlag xmlns:ma14="http://schemas.microsoft.com/office/mac/drawingml/2011/main"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150" b="1" dirty="0">
                <a:solidFill>
                  <a:srgbClr val="00000A"/>
                </a:solidFill>
                <a:effectLst/>
                <a:latin typeface="Courier New" panose="02070309020205020404" pitchFamily="49" charset="0"/>
                <a:ea typeface="MS Mincho" panose="02020609040205080304" pitchFamily="49" charset="-128"/>
                <a:cs typeface="FreeSans"/>
              </a:rPr>
              <a:t>#define N 8</a:t>
            </a:r>
            <a:endParaRPr lang="ko-KR" sz="1200" dirty="0">
              <a:solidFill>
                <a:srgbClr val="00000A"/>
              </a:solidFill>
              <a:effectLst/>
              <a:latin typeface="Liberation Serif"/>
              <a:ea typeface="Droid Sans Fallback"/>
              <a:cs typeface="FreeSans"/>
            </a:endParaRPr>
          </a:p>
          <a:p>
            <a:pPr>
              <a:spcAft>
                <a:spcPts val="0"/>
              </a:spcAft>
            </a:pPr>
            <a:r>
              <a:rPr lang="en-US" sz="1150" b="1" dirty="0" err="1">
                <a:solidFill>
                  <a:srgbClr val="00000A"/>
                </a:solidFill>
                <a:effectLst/>
                <a:latin typeface="Courier New" panose="02070309020205020404" pitchFamily="49" charset="0"/>
                <a:ea typeface="MS Mincho" panose="02020609040205080304" pitchFamily="49" charset="-128"/>
                <a:cs typeface="FreeSans"/>
              </a:rPr>
              <a:t>int</a:t>
            </a:r>
            <a:r>
              <a:rPr lang="en-US" sz="1150" b="1" dirty="0">
                <a:solidFill>
                  <a:srgbClr val="00000A"/>
                </a:solidFill>
                <a:effectLst/>
                <a:latin typeface="Courier New" panose="02070309020205020404" pitchFamily="49" charset="0"/>
                <a:ea typeface="MS Mincho" panose="02020609040205080304" pitchFamily="49" charset="-128"/>
                <a:cs typeface="FreeSans"/>
              </a:rPr>
              <a:t> a[N][N], b[N][N], c[N][N];</a:t>
            </a:r>
            <a:endParaRPr lang="ko-KR" sz="1200" dirty="0">
              <a:solidFill>
                <a:srgbClr val="00000A"/>
              </a:solidFill>
              <a:effectLst/>
              <a:latin typeface="Liberation Serif"/>
              <a:ea typeface="Droid Sans Fallback"/>
              <a:cs typeface="FreeSans"/>
            </a:endParaRPr>
          </a:p>
          <a:p>
            <a:pPr>
              <a:spcAft>
                <a:spcPts val="0"/>
              </a:spcAft>
            </a:pPr>
            <a:r>
              <a:rPr lang="en-US" sz="1150" b="1" dirty="0" smtClean="0">
                <a:solidFill>
                  <a:srgbClr val="00000A"/>
                </a:solidFill>
                <a:effectLst/>
                <a:latin typeface="Courier New" panose="02070309020205020404" pitchFamily="49" charset="0"/>
                <a:ea typeface="MS Mincho" panose="02020609040205080304" pitchFamily="49" charset="-128"/>
                <a:cs typeface="FreeSans"/>
              </a:rPr>
              <a:t>for </a:t>
            </a:r>
            <a:r>
              <a:rPr lang="en-US" sz="1150" b="1" dirty="0">
                <a:solidFill>
                  <a:srgbClr val="00000A"/>
                </a:solidFill>
                <a:effectLst/>
                <a:latin typeface="Courier New" panose="02070309020205020404" pitchFamily="49" charset="0"/>
                <a:ea typeface="MS Mincho" panose="02020609040205080304" pitchFamily="49" charset="-128"/>
                <a:cs typeface="FreeSans"/>
              </a:rPr>
              <a:t>(</a:t>
            </a:r>
            <a:r>
              <a:rPr lang="en-US" sz="1150" b="1" dirty="0" err="1">
                <a:solidFill>
                  <a:srgbClr val="00000A"/>
                </a:solidFill>
                <a:effectLst/>
                <a:latin typeface="Courier New" panose="02070309020205020404" pitchFamily="49" charset="0"/>
                <a:ea typeface="MS Mincho" panose="02020609040205080304" pitchFamily="49" charset="-128"/>
                <a:cs typeface="FreeSans"/>
              </a:rPr>
              <a:t>i</a:t>
            </a:r>
            <a:r>
              <a:rPr lang="en-US" sz="1150" b="1" dirty="0">
                <a:solidFill>
                  <a:srgbClr val="00000A"/>
                </a:solidFill>
                <a:effectLst/>
                <a:latin typeface="Courier New" panose="02070309020205020404" pitchFamily="49" charset="0"/>
                <a:ea typeface="MS Mincho" panose="02020609040205080304" pitchFamily="49" charset="-128"/>
                <a:cs typeface="FreeSans"/>
              </a:rPr>
              <a:t> = 0; </a:t>
            </a:r>
            <a:r>
              <a:rPr lang="en-US" sz="1150" b="1" dirty="0" err="1">
                <a:solidFill>
                  <a:srgbClr val="00000A"/>
                </a:solidFill>
                <a:effectLst/>
                <a:latin typeface="Courier New" panose="02070309020205020404" pitchFamily="49" charset="0"/>
                <a:ea typeface="MS Mincho" panose="02020609040205080304" pitchFamily="49" charset="-128"/>
                <a:cs typeface="FreeSans"/>
              </a:rPr>
              <a:t>i</a:t>
            </a:r>
            <a:r>
              <a:rPr lang="en-US" sz="1150" b="1" dirty="0">
                <a:solidFill>
                  <a:srgbClr val="00000A"/>
                </a:solidFill>
                <a:effectLst/>
                <a:latin typeface="Courier New" panose="02070309020205020404" pitchFamily="49" charset="0"/>
                <a:ea typeface="MS Mincho" panose="02020609040205080304" pitchFamily="49" charset="-128"/>
                <a:cs typeface="FreeSans"/>
              </a:rPr>
              <a:t> &lt; N; </a:t>
            </a:r>
            <a:r>
              <a:rPr lang="en-US" sz="1150" b="1" dirty="0" err="1">
                <a:solidFill>
                  <a:srgbClr val="00000A"/>
                </a:solidFill>
                <a:effectLst/>
                <a:latin typeface="Courier New" panose="02070309020205020404" pitchFamily="49" charset="0"/>
                <a:ea typeface="MS Mincho" panose="02020609040205080304" pitchFamily="49" charset="-128"/>
                <a:cs typeface="FreeSans"/>
              </a:rPr>
              <a:t>i</a:t>
            </a:r>
            <a:r>
              <a:rPr lang="en-US" sz="1150" b="1" dirty="0">
                <a:solidFill>
                  <a:srgbClr val="00000A"/>
                </a:solidFill>
                <a:effectLst/>
                <a:latin typeface="Courier New" panose="02070309020205020404" pitchFamily="49" charset="0"/>
                <a:ea typeface="MS Mincho" panose="02020609040205080304" pitchFamily="49" charset="-128"/>
                <a:cs typeface="FreeSans"/>
              </a:rPr>
              <a:t>++) </a:t>
            </a:r>
            <a:endParaRPr lang="ko-KR" sz="1200" dirty="0">
              <a:solidFill>
                <a:srgbClr val="00000A"/>
              </a:solidFill>
              <a:effectLst/>
              <a:latin typeface="Liberation Serif"/>
              <a:ea typeface="Droid Sans Fallback"/>
              <a:cs typeface="FreeSans"/>
            </a:endParaRPr>
          </a:p>
          <a:p>
            <a:pPr>
              <a:spcAft>
                <a:spcPts val="0"/>
              </a:spcAft>
            </a:pPr>
            <a:r>
              <a:rPr lang="en-US" sz="1150" b="1" dirty="0">
                <a:solidFill>
                  <a:srgbClr val="00000A"/>
                </a:solidFill>
                <a:effectLst/>
                <a:latin typeface="Courier New" panose="02070309020205020404" pitchFamily="49" charset="0"/>
                <a:ea typeface="MS Mincho" panose="02020609040205080304" pitchFamily="49" charset="-128"/>
                <a:cs typeface="FreeSans"/>
              </a:rPr>
              <a:t>   </a:t>
            </a:r>
            <a:r>
              <a:rPr lang="en-US" sz="1150" b="1" dirty="0" smtClean="0">
                <a:solidFill>
                  <a:srgbClr val="00000A"/>
                </a:solidFill>
                <a:effectLst/>
                <a:latin typeface="Courier New" panose="02070309020205020404" pitchFamily="49" charset="0"/>
                <a:ea typeface="MS Mincho" panose="02020609040205080304" pitchFamily="49" charset="-128"/>
                <a:cs typeface="FreeSans"/>
              </a:rPr>
              <a:t>  for </a:t>
            </a:r>
            <a:r>
              <a:rPr lang="en-US" sz="1150" b="1" dirty="0">
                <a:solidFill>
                  <a:srgbClr val="00000A"/>
                </a:solidFill>
                <a:effectLst/>
                <a:latin typeface="Courier New" panose="02070309020205020404" pitchFamily="49" charset="0"/>
                <a:ea typeface="MS Mincho" panose="02020609040205080304" pitchFamily="49" charset="-128"/>
                <a:cs typeface="FreeSans"/>
              </a:rPr>
              <a:t>(j = 0; j &lt; N; j++) </a:t>
            </a:r>
            <a:endParaRPr lang="ko-KR" sz="1200" dirty="0">
              <a:solidFill>
                <a:srgbClr val="00000A"/>
              </a:solidFill>
              <a:effectLst/>
              <a:latin typeface="Liberation Serif"/>
              <a:ea typeface="Droid Sans Fallback"/>
              <a:cs typeface="FreeSans"/>
            </a:endParaRPr>
          </a:p>
          <a:p>
            <a:pPr>
              <a:spcAft>
                <a:spcPts val="0"/>
              </a:spcAft>
            </a:pPr>
            <a:r>
              <a:rPr lang="en-US" sz="1150" b="1" dirty="0">
                <a:solidFill>
                  <a:srgbClr val="00000A"/>
                </a:solidFill>
                <a:effectLst/>
                <a:latin typeface="Courier New" panose="02070309020205020404" pitchFamily="49" charset="0"/>
                <a:ea typeface="MS Mincho" panose="02020609040205080304" pitchFamily="49" charset="-128"/>
                <a:cs typeface="FreeSans"/>
              </a:rPr>
              <a:t>	for (k = 0; k &lt; N; k++)</a:t>
            </a:r>
            <a:endParaRPr lang="ko-KR" sz="1200" dirty="0">
              <a:solidFill>
                <a:srgbClr val="00000A"/>
              </a:solidFill>
              <a:effectLst/>
              <a:latin typeface="Liberation Serif"/>
              <a:ea typeface="Droid Sans Fallback"/>
              <a:cs typeface="FreeSans"/>
            </a:endParaRPr>
          </a:p>
          <a:p>
            <a:pPr>
              <a:spcAft>
                <a:spcPts val="0"/>
              </a:spcAft>
            </a:pPr>
            <a:r>
              <a:rPr lang="en-US" sz="1150" b="1" dirty="0">
                <a:solidFill>
                  <a:srgbClr val="00000A"/>
                </a:solidFill>
                <a:effectLst/>
                <a:latin typeface="Courier New" panose="02070309020205020404" pitchFamily="49" charset="0"/>
                <a:ea typeface="MS Mincho" panose="02020609040205080304" pitchFamily="49" charset="-128"/>
                <a:cs typeface="FreeSans"/>
              </a:rPr>
              <a:t>    	   </a:t>
            </a:r>
            <a:r>
              <a:rPr lang="en-US" sz="1150" b="1" dirty="0" smtClean="0">
                <a:solidFill>
                  <a:srgbClr val="00000A"/>
                </a:solidFill>
                <a:effectLst/>
                <a:latin typeface="Courier New" panose="02070309020205020404" pitchFamily="49" charset="0"/>
                <a:ea typeface="MS Mincho" panose="02020609040205080304" pitchFamily="49" charset="-128"/>
                <a:cs typeface="FreeSans"/>
              </a:rPr>
              <a:t>  c[</a:t>
            </a:r>
            <a:r>
              <a:rPr lang="en-US" sz="1150" b="1" dirty="0" err="1" smtClean="0">
                <a:solidFill>
                  <a:srgbClr val="00000A"/>
                </a:solidFill>
                <a:effectLst/>
                <a:latin typeface="Courier New" panose="02070309020205020404" pitchFamily="49" charset="0"/>
                <a:ea typeface="MS Mincho" panose="02020609040205080304" pitchFamily="49" charset="-128"/>
                <a:cs typeface="FreeSans"/>
              </a:rPr>
              <a:t>i</a:t>
            </a:r>
            <a:r>
              <a:rPr lang="en-US" sz="1150" b="1" dirty="0">
                <a:solidFill>
                  <a:srgbClr val="00000A"/>
                </a:solidFill>
                <a:effectLst/>
                <a:latin typeface="Courier New" panose="02070309020205020404" pitchFamily="49" charset="0"/>
                <a:ea typeface="MS Mincho" panose="02020609040205080304" pitchFamily="49" charset="-128"/>
                <a:cs typeface="FreeSans"/>
              </a:rPr>
              <a:t>][j] = a[</a:t>
            </a:r>
            <a:r>
              <a:rPr lang="en-US" sz="1150" b="1" dirty="0" err="1">
                <a:solidFill>
                  <a:srgbClr val="00000A"/>
                </a:solidFill>
                <a:effectLst/>
                <a:latin typeface="Courier New" panose="02070309020205020404" pitchFamily="49" charset="0"/>
                <a:ea typeface="MS Mincho" panose="02020609040205080304" pitchFamily="49" charset="-128"/>
                <a:cs typeface="FreeSans"/>
              </a:rPr>
              <a:t>i</a:t>
            </a:r>
            <a:r>
              <a:rPr lang="en-US" sz="1150" b="1" dirty="0">
                <a:solidFill>
                  <a:srgbClr val="00000A"/>
                </a:solidFill>
                <a:effectLst/>
                <a:latin typeface="Courier New" panose="02070309020205020404" pitchFamily="49" charset="0"/>
                <a:ea typeface="MS Mincho" panose="02020609040205080304" pitchFamily="49" charset="-128"/>
                <a:cs typeface="FreeSans"/>
              </a:rPr>
              <a:t>][k] * b[k][j];</a:t>
            </a:r>
            <a:endParaRPr lang="ko-KR" sz="1200" dirty="0">
              <a:solidFill>
                <a:srgbClr val="00000A"/>
              </a:solidFill>
              <a:effectLst/>
              <a:latin typeface="Liberation Serif"/>
              <a:ea typeface="Droid Sans Fallback"/>
              <a:cs typeface="FreeSans"/>
            </a:endParaRPr>
          </a:p>
        </p:txBody>
      </p:sp>
    </p:spTree>
    <p:extLst>
      <p:ext uri="{BB962C8B-B14F-4D97-AF65-F5344CB8AC3E}">
        <p14:creationId xmlns:p14="http://schemas.microsoft.com/office/powerpoint/2010/main" val="3758333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1"/>
          </p:nvPr>
        </p:nvSpPr>
        <p:spPr/>
        <p:txBody>
          <a:bodyPr/>
          <a:lstStyle/>
          <a:p>
            <a:r>
              <a:rPr kumimoji="1" lang="en-US" altLang="ko-KR" dirty="0" smtClean="0"/>
              <a:t>Assignments </a:t>
            </a:r>
            <a:endParaRPr kumimoji="1" lang="ko-KR" altLang="en-US" dirty="0"/>
          </a:p>
        </p:txBody>
      </p:sp>
      <p:sp>
        <p:nvSpPr>
          <p:cNvPr id="6" name="슬라이드 번호 개체 틀 5"/>
          <p:cNvSpPr>
            <a:spLocks noGrp="1"/>
          </p:cNvSpPr>
          <p:nvPr>
            <p:ph type="sldNum" sz="quarter" idx="4"/>
          </p:nvPr>
        </p:nvSpPr>
        <p:spPr>
          <a:prstGeom prst="rect">
            <a:avLst/>
          </a:prstGeom>
        </p:spPr>
        <p:txBody>
          <a:bodyPr/>
          <a:lstStyle/>
          <a:p>
            <a:pPr algn="r"/>
            <a:fld id="{5BC373C5-40C0-4198-9E06-0924FC79B413}" type="slidenum">
              <a:rPr lang="ko-KR" altLang="en-US" sz="1400" b="1" smtClean="0"/>
              <a:pPr algn="r"/>
              <a:t>22</a:t>
            </a:fld>
            <a:endParaRPr lang="ko-KR" altLang="en-US" sz="1400" b="1" dirty="0"/>
          </a:p>
        </p:txBody>
      </p:sp>
      <p:sp>
        <p:nvSpPr>
          <p:cNvPr id="7" name="Text Box 3"/>
          <p:cNvSpPr txBox="1"/>
          <p:nvPr/>
        </p:nvSpPr>
        <p:spPr>
          <a:xfrm>
            <a:off x="467601" y="1591033"/>
            <a:ext cx="10668682" cy="3537920"/>
          </a:xfrm>
          <a:prstGeom prst="rect">
            <a:avLst/>
          </a:prstGeom>
          <a:noFill/>
          <a:ln>
            <a:solidFill>
              <a:schemeClr val="tx1"/>
            </a:solidFill>
          </a:ln>
          <a:effectLst/>
          <a:extLst>
            <a:ext uri="{C572A759-6A51-4108-AA02-DFA0A04FC94B}">
              <ma14:wrappingTextBoxFlag xmlns:ma14="http://schemas.microsoft.com/office/mac/drawingml/2011/main"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#define N 8</a:t>
            </a:r>
            <a:endParaRPr lang="ko-KR" sz="3200" dirty="0">
              <a:solidFill>
                <a:srgbClr val="00000A"/>
              </a:solidFill>
              <a:effectLst/>
              <a:latin typeface="Liberation Serif"/>
              <a:ea typeface="Droid Sans Fallback"/>
              <a:cs typeface="FreeSans"/>
            </a:endParaRPr>
          </a:p>
          <a:p>
            <a:pPr>
              <a:spcAft>
                <a:spcPts val="0"/>
              </a:spcAft>
            </a:pPr>
            <a:r>
              <a:rPr lang="en-US" sz="3200" b="1" dirty="0" err="1">
                <a:solidFill>
                  <a:srgbClr val="00000A"/>
                </a:solidFill>
                <a:effectLst/>
                <a:latin typeface="Courier New" panose="02070309020205020404" pitchFamily="49" charset="0"/>
                <a:ea typeface="MS Mincho" panose="02020609040205080304" pitchFamily="49" charset="-128"/>
                <a:cs typeface="FreeSans"/>
              </a:rPr>
              <a:t>int</a:t>
            </a:r>
            <a:r>
              <a:rPr lang="en-US" sz="3200" b="1" dirty="0">
                <a:solidFill>
                  <a:srgbClr val="00000A"/>
                </a:solidFill>
                <a:effectLst/>
                <a:latin typeface="Courier New" panose="02070309020205020404" pitchFamily="49" charset="0"/>
                <a:ea typeface="MS Mincho" panose="02020609040205080304" pitchFamily="49" charset="-128"/>
                <a:cs typeface="FreeSans"/>
              </a:rPr>
              <a:t> a[N][N], b[N][N], c[N][N];</a:t>
            </a:r>
            <a:endParaRPr lang="ko-KR" sz="3200" dirty="0">
              <a:solidFill>
                <a:srgbClr val="00000A"/>
              </a:solidFill>
              <a:effectLst/>
              <a:latin typeface="Liberation Serif"/>
              <a:ea typeface="Droid Sans Fallback"/>
              <a:cs typeface="FreeSans"/>
            </a:endParaRPr>
          </a:p>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 </a:t>
            </a:r>
            <a:endParaRPr lang="ko-KR" sz="3200" dirty="0">
              <a:solidFill>
                <a:srgbClr val="00000A"/>
              </a:solidFill>
              <a:effectLst/>
              <a:latin typeface="Liberation Serif"/>
              <a:ea typeface="Droid Sans Fallback"/>
              <a:cs typeface="FreeSans"/>
            </a:endParaRPr>
          </a:p>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for (</a:t>
            </a:r>
            <a:r>
              <a:rPr lang="en-US" sz="3200" b="1" dirty="0" err="1">
                <a:solidFill>
                  <a:srgbClr val="00000A"/>
                </a:solidFill>
                <a:effectLst/>
                <a:latin typeface="Courier New" panose="02070309020205020404" pitchFamily="49" charset="0"/>
                <a:ea typeface="MS Mincho" panose="02020609040205080304" pitchFamily="49" charset="-128"/>
                <a:cs typeface="FreeSans"/>
              </a:rPr>
              <a:t>i</a:t>
            </a:r>
            <a:r>
              <a:rPr lang="en-US" sz="3200" b="1" dirty="0">
                <a:solidFill>
                  <a:srgbClr val="00000A"/>
                </a:solidFill>
                <a:effectLst/>
                <a:latin typeface="Courier New" panose="02070309020205020404" pitchFamily="49" charset="0"/>
                <a:ea typeface="MS Mincho" panose="02020609040205080304" pitchFamily="49" charset="-128"/>
                <a:cs typeface="FreeSans"/>
              </a:rPr>
              <a:t> = 0; </a:t>
            </a:r>
            <a:r>
              <a:rPr lang="en-US" sz="3200" b="1" dirty="0" err="1">
                <a:solidFill>
                  <a:srgbClr val="00000A"/>
                </a:solidFill>
                <a:effectLst/>
                <a:latin typeface="Courier New" panose="02070309020205020404" pitchFamily="49" charset="0"/>
                <a:ea typeface="MS Mincho" panose="02020609040205080304" pitchFamily="49" charset="-128"/>
                <a:cs typeface="FreeSans"/>
              </a:rPr>
              <a:t>i</a:t>
            </a:r>
            <a:r>
              <a:rPr lang="en-US" sz="3200" b="1" dirty="0">
                <a:solidFill>
                  <a:srgbClr val="00000A"/>
                </a:solidFill>
                <a:effectLst/>
                <a:latin typeface="Courier New" panose="02070309020205020404" pitchFamily="49" charset="0"/>
                <a:ea typeface="MS Mincho" panose="02020609040205080304" pitchFamily="49" charset="-128"/>
                <a:cs typeface="FreeSans"/>
              </a:rPr>
              <a:t> &lt; N; </a:t>
            </a:r>
            <a:r>
              <a:rPr lang="en-US" sz="3200" b="1" dirty="0" err="1">
                <a:solidFill>
                  <a:srgbClr val="00000A"/>
                </a:solidFill>
                <a:effectLst/>
                <a:latin typeface="Courier New" panose="02070309020205020404" pitchFamily="49" charset="0"/>
                <a:ea typeface="MS Mincho" panose="02020609040205080304" pitchFamily="49" charset="-128"/>
                <a:cs typeface="FreeSans"/>
              </a:rPr>
              <a:t>i</a:t>
            </a:r>
            <a:r>
              <a:rPr lang="en-US" sz="3200" b="1" dirty="0">
                <a:solidFill>
                  <a:srgbClr val="00000A"/>
                </a:solidFill>
                <a:effectLst/>
                <a:latin typeface="Courier New" panose="02070309020205020404" pitchFamily="49" charset="0"/>
                <a:ea typeface="MS Mincho" panose="02020609040205080304" pitchFamily="49" charset="-128"/>
                <a:cs typeface="FreeSans"/>
              </a:rPr>
              <a:t>++) </a:t>
            </a:r>
            <a:endParaRPr lang="ko-KR" sz="3200" dirty="0">
              <a:solidFill>
                <a:srgbClr val="00000A"/>
              </a:solidFill>
              <a:effectLst/>
              <a:latin typeface="Liberation Serif"/>
              <a:ea typeface="Droid Sans Fallback"/>
              <a:cs typeface="FreeSans"/>
            </a:endParaRPr>
          </a:p>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   for (j = 0; j &lt; N; j++) </a:t>
            </a:r>
            <a:endParaRPr lang="ko-KR" sz="3200" dirty="0">
              <a:solidFill>
                <a:srgbClr val="00000A"/>
              </a:solidFill>
              <a:effectLst/>
              <a:latin typeface="Liberation Serif"/>
              <a:ea typeface="Droid Sans Fallback"/>
              <a:cs typeface="FreeSans"/>
            </a:endParaRPr>
          </a:p>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	</a:t>
            </a:r>
            <a:r>
              <a:rPr lang="en-US" sz="3200" b="1" dirty="0" smtClean="0">
                <a:solidFill>
                  <a:srgbClr val="00000A"/>
                </a:solidFill>
                <a:effectLst/>
                <a:latin typeface="Courier New" panose="02070309020205020404" pitchFamily="49" charset="0"/>
                <a:ea typeface="MS Mincho" panose="02020609040205080304" pitchFamily="49" charset="-128"/>
                <a:cs typeface="FreeSans"/>
              </a:rPr>
              <a:t>  for </a:t>
            </a:r>
            <a:r>
              <a:rPr lang="en-US" sz="3200" b="1" dirty="0">
                <a:solidFill>
                  <a:srgbClr val="00000A"/>
                </a:solidFill>
                <a:effectLst/>
                <a:latin typeface="Courier New" panose="02070309020205020404" pitchFamily="49" charset="0"/>
                <a:ea typeface="MS Mincho" panose="02020609040205080304" pitchFamily="49" charset="-128"/>
                <a:cs typeface="FreeSans"/>
              </a:rPr>
              <a:t>(k = 0; k &lt; N; k++)</a:t>
            </a:r>
            <a:endParaRPr lang="ko-KR" sz="3200" dirty="0">
              <a:solidFill>
                <a:srgbClr val="00000A"/>
              </a:solidFill>
              <a:effectLst/>
              <a:latin typeface="Liberation Serif"/>
              <a:ea typeface="Droid Sans Fallback"/>
              <a:cs typeface="FreeSans"/>
            </a:endParaRPr>
          </a:p>
          <a:p>
            <a:pPr>
              <a:spcAft>
                <a:spcPts val="0"/>
              </a:spcAft>
            </a:pPr>
            <a:r>
              <a:rPr lang="en-US" sz="3200" b="1" dirty="0">
                <a:solidFill>
                  <a:srgbClr val="00000A"/>
                </a:solidFill>
                <a:effectLst/>
                <a:latin typeface="Courier New" panose="02070309020205020404" pitchFamily="49" charset="0"/>
                <a:ea typeface="MS Mincho" panose="02020609040205080304" pitchFamily="49" charset="-128"/>
                <a:cs typeface="FreeSans"/>
              </a:rPr>
              <a:t>    	   c[</a:t>
            </a:r>
            <a:r>
              <a:rPr lang="en-US" sz="3200" b="1" dirty="0" err="1">
                <a:solidFill>
                  <a:srgbClr val="00000A"/>
                </a:solidFill>
                <a:effectLst/>
                <a:latin typeface="Courier New" panose="02070309020205020404" pitchFamily="49" charset="0"/>
                <a:ea typeface="MS Mincho" panose="02020609040205080304" pitchFamily="49" charset="-128"/>
                <a:cs typeface="FreeSans"/>
              </a:rPr>
              <a:t>i</a:t>
            </a:r>
            <a:r>
              <a:rPr lang="en-US" sz="3200" b="1" dirty="0">
                <a:solidFill>
                  <a:srgbClr val="00000A"/>
                </a:solidFill>
                <a:effectLst/>
                <a:latin typeface="Courier New" panose="02070309020205020404" pitchFamily="49" charset="0"/>
                <a:ea typeface="MS Mincho" panose="02020609040205080304" pitchFamily="49" charset="-128"/>
                <a:cs typeface="FreeSans"/>
              </a:rPr>
              <a:t>][j] = a[</a:t>
            </a:r>
            <a:r>
              <a:rPr lang="en-US" sz="3200" b="1" dirty="0" err="1">
                <a:solidFill>
                  <a:srgbClr val="00000A"/>
                </a:solidFill>
                <a:effectLst/>
                <a:latin typeface="Courier New" panose="02070309020205020404" pitchFamily="49" charset="0"/>
                <a:ea typeface="MS Mincho" panose="02020609040205080304" pitchFamily="49" charset="-128"/>
                <a:cs typeface="FreeSans"/>
              </a:rPr>
              <a:t>i</a:t>
            </a:r>
            <a:r>
              <a:rPr lang="en-US" sz="3200" b="1" dirty="0">
                <a:solidFill>
                  <a:srgbClr val="00000A"/>
                </a:solidFill>
                <a:effectLst/>
                <a:latin typeface="Courier New" panose="02070309020205020404" pitchFamily="49" charset="0"/>
                <a:ea typeface="MS Mincho" panose="02020609040205080304" pitchFamily="49" charset="-128"/>
                <a:cs typeface="FreeSans"/>
              </a:rPr>
              <a:t>][k] * b[k][j];</a:t>
            </a:r>
            <a:endParaRPr lang="ko-KR" sz="3200" dirty="0">
              <a:solidFill>
                <a:srgbClr val="00000A"/>
              </a:solidFill>
              <a:effectLst/>
              <a:latin typeface="Liberation Serif"/>
              <a:ea typeface="Droid Sans Fallback"/>
              <a:cs typeface="FreeSans"/>
            </a:endParaRPr>
          </a:p>
        </p:txBody>
      </p:sp>
    </p:spTree>
    <p:extLst>
      <p:ext uri="{BB962C8B-B14F-4D97-AF65-F5344CB8AC3E}">
        <p14:creationId xmlns:p14="http://schemas.microsoft.com/office/powerpoint/2010/main" val="1980645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387116"/>
          </a:xfrm>
        </p:spPr>
        <p:txBody>
          <a:bodyPr/>
          <a:lstStyle/>
          <a:p>
            <a:r>
              <a:rPr lang="en-US" altLang="ko-KR" dirty="0" smtClean="0"/>
              <a:t>Assume the cache is initially empty. </a:t>
            </a:r>
            <a:r>
              <a:rPr lang="en-US" altLang="ko-KR" dirty="0"/>
              <a:t>Access pattern of data elements is from right to left of the </a:t>
            </a:r>
            <a:r>
              <a:rPr lang="en-US" altLang="ko-KR" dirty="0" smtClean="0"/>
              <a:t>code and “</a:t>
            </a:r>
            <a:r>
              <a:rPr lang="en-US" altLang="ko-KR" dirty="0" err="1" smtClean="0"/>
              <a:t>int</a:t>
            </a:r>
            <a:r>
              <a:rPr lang="en-US" altLang="ko-KR" dirty="0" smtClean="0"/>
              <a:t>” is one word (4 bytes). Also assume that these three </a:t>
            </a:r>
            <a:r>
              <a:rPr lang="en-US" altLang="ko-KR" dirty="0" err="1" smtClean="0"/>
              <a:t>int</a:t>
            </a:r>
            <a:r>
              <a:rPr lang="en-US" altLang="ko-KR" dirty="0" smtClean="0"/>
              <a:t> arrays are located consecutively in the memory.</a:t>
            </a:r>
          </a:p>
          <a:p>
            <a:pPr marL="457200" indent="-457200">
              <a:buFont typeface="+mj-lt"/>
              <a:buAutoNum type="arabicParenR"/>
            </a:pPr>
            <a:r>
              <a:rPr lang="en-US" altLang="ko-KR" dirty="0" smtClean="0"/>
              <a:t>For </a:t>
            </a:r>
            <a:r>
              <a:rPr lang="en-US" altLang="ko-KR" dirty="0"/>
              <a:t>a fully associative cache with infinite size, block size 32B = 8 words </a:t>
            </a:r>
            <a:r>
              <a:rPr lang="en-US" altLang="ko-KR" dirty="0" smtClean="0"/>
              <a:t>and </a:t>
            </a:r>
            <a:r>
              <a:rPr lang="en-US" altLang="ko-KR" dirty="0"/>
              <a:t>ideal replacement policy, what </a:t>
            </a:r>
            <a:r>
              <a:rPr lang="en-US" altLang="ko-KR" dirty="0" smtClean="0"/>
              <a:t>is the number of compulsory </a:t>
            </a:r>
            <a:r>
              <a:rPr lang="en-US" altLang="ko-KR" dirty="0"/>
              <a:t>misses? </a:t>
            </a:r>
            <a:endParaRPr lang="en-US" altLang="ko-KR" dirty="0" smtClean="0"/>
          </a:p>
          <a:p>
            <a:pPr marL="457200" indent="-457200">
              <a:buFont typeface="+mj-lt"/>
              <a:buAutoNum type="arabicParenR"/>
            </a:pPr>
            <a:r>
              <a:rPr lang="en-US" altLang="ko-KR" dirty="0"/>
              <a:t>For a fully associative cache with infinite size, block size </a:t>
            </a:r>
            <a:r>
              <a:rPr lang="en-US" altLang="ko-KR" dirty="0" smtClean="0"/>
              <a:t>16B </a:t>
            </a:r>
            <a:r>
              <a:rPr lang="en-US" altLang="ko-KR" dirty="0"/>
              <a:t>= 4 </a:t>
            </a:r>
            <a:r>
              <a:rPr lang="en-US" altLang="ko-KR" dirty="0" smtClean="0"/>
              <a:t>words </a:t>
            </a:r>
            <a:r>
              <a:rPr lang="en-US" altLang="ko-KR" dirty="0"/>
              <a:t>and ideal replacement policy, what  is the number of </a:t>
            </a:r>
            <a:r>
              <a:rPr lang="en-US" altLang="ko-KR" dirty="0" smtClean="0"/>
              <a:t>compulsory </a:t>
            </a:r>
            <a:r>
              <a:rPr lang="en-US" altLang="ko-KR" dirty="0"/>
              <a:t>misses? </a:t>
            </a:r>
            <a:endParaRPr lang="en-US" altLang="ko-KR" dirty="0" smtClean="0"/>
          </a:p>
          <a:p>
            <a:pPr marL="457200" indent="-457200">
              <a:buFont typeface="+mj-lt"/>
              <a:buAutoNum type="arabicParenR"/>
            </a:pPr>
            <a:r>
              <a:rPr lang="en-US" altLang="ko-KR" dirty="0"/>
              <a:t>For a fully associative cache of size 256B and block size 32B = 8 words, with LRU replacement policy, what </a:t>
            </a:r>
            <a:r>
              <a:rPr lang="en-US" altLang="ko-KR" dirty="0" smtClean="0"/>
              <a:t>is </a:t>
            </a:r>
            <a:r>
              <a:rPr lang="en-US" altLang="ko-KR" dirty="0"/>
              <a:t>the </a:t>
            </a:r>
            <a:r>
              <a:rPr lang="en-US" altLang="ko-KR" dirty="0" smtClean="0"/>
              <a:t>number of compulsory </a:t>
            </a:r>
            <a:r>
              <a:rPr lang="en-US" altLang="ko-KR" dirty="0"/>
              <a:t>misses at the end of 16</a:t>
            </a:r>
            <a:r>
              <a:rPr lang="en-US" altLang="ko-KR" baseline="30000" dirty="0"/>
              <a:t>th</a:t>
            </a:r>
            <a:r>
              <a:rPr lang="en-US" altLang="ko-KR" dirty="0"/>
              <a:t> iteration (after </a:t>
            </a:r>
            <a:r>
              <a:rPr lang="en-US" altLang="ko-KR" dirty="0"/>
              <a:t>i</a:t>
            </a:r>
            <a:r>
              <a:rPr lang="en-US" altLang="ko-KR" dirty="0"/>
              <a:t>=0; j=1; k=7</a:t>
            </a:r>
            <a:r>
              <a:rPr lang="en-US" altLang="ko-KR" dirty="0" smtClean="0"/>
              <a:t>)?</a:t>
            </a:r>
          </a:p>
          <a:p>
            <a:pPr marL="457200" indent="-457200">
              <a:buFont typeface="+mj-lt"/>
              <a:buAutoNum type="arabicParenR"/>
            </a:pPr>
            <a:r>
              <a:rPr lang="en-US" altLang="ko-KR" dirty="0"/>
              <a:t>For a fully associative cache of size 256B and block size 32B = 8 words, with LRU replacement policy, what </a:t>
            </a:r>
            <a:r>
              <a:rPr lang="en-US" altLang="ko-KR" dirty="0" smtClean="0"/>
              <a:t>is </a:t>
            </a:r>
            <a:r>
              <a:rPr lang="en-US" altLang="ko-KR" dirty="0"/>
              <a:t>the </a:t>
            </a:r>
            <a:r>
              <a:rPr lang="en-US" altLang="ko-KR" dirty="0" smtClean="0"/>
              <a:t>number of capacity </a:t>
            </a:r>
            <a:r>
              <a:rPr lang="en-US" altLang="ko-KR" dirty="0"/>
              <a:t>misses at the end of 16</a:t>
            </a:r>
            <a:r>
              <a:rPr lang="en-US" altLang="ko-KR" baseline="30000" dirty="0"/>
              <a:t>th</a:t>
            </a:r>
            <a:r>
              <a:rPr lang="en-US" altLang="ko-KR" dirty="0"/>
              <a:t> iteration (after </a:t>
            </a:r>
            <a:r>
              <a:rPr lang="en-US" altLang="ko-KR" dirty="0" err="1"/>
              <a:t>i</a:t>
            </a:r>
            <a:r>
              <a:rPr lang="en-US" altLang="ko-KR" dirty="0"/>
              <a:t>=0; j=1; k=7)?</a:t>
            </a:r>
            <a:endParaRPr lang="ko-KR" altLang="en-US" dirty="0"/>
          </a:p>
          <a:p>
            <a:pPr marL="457200" indent="-457200">
              <a:buFont typeface="+mj-lt"/>
              <a:buAutoNum type="arabicParenR"/>
            </a:pPr>
            <a:endParaRPr lang="ko-KR" altLang="en-US" dirty="0"/>
          </a:p>
        </p:txBody>
      </p:sp>
      <p:sp>
        <p:nvSpPr>
          <p:cNvPr id="3" name="텍스트 개체 틀 2"/>
          <p:cNvSpPr>
            <a:spLocks noGrp="1"/>
          </p:cNvSpPr>
          <p:nvPr>
            <p:ph type="body" sz="quarter" idx="11"/>
          </p:nvPr>
        </p:nvSpPr>
        <p:spPr/>
        <p:txBody>
          <a:bodyPr/>
          <a:lstStyle/>
          <a:p>
            <a:r>
              <a:rPr lang="en-US" altLang="ko-KR" dirty="0" smtClean="0"/>
              <a:t>Questions</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23</a:t>
            </a:fld>
            <a:endParaRPr lang="ko-KR" altLang="en-US" dirty="0"/>
          </a:p>
        </p:txBody>
      </p:sp>
    </p:spTree>
    <p:extLst>
      <p:ext uri="{BB962C8B-B14F-4D97-AF65-F5344CB8AC3E}">
        <p14:creationId xmlns:p14="http://schemas.microsoft.com/office/powerpoint/2010/main" val="16916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3596882"/>
          </a:xfrm>
        </p:spPr>
        <p:txBody>
          <a:bodyPr/>
          <a:lstStyle/>
          <a:p>
            <a:r>
              <a:rPr lang="en-US" altLang="ko-KR" dirty="0" smtClean="0"/>
              <a:t>Assume the cache is initially empty. </a:t>
            </a:r>
            <a:r>
              <a:rPr lang="en-US" altLang="ko-KR" dirty="0"/>
              <a:t>Access pattern of data elements is from right to left of the </a:t>
            </a:r>
            <a:r>
              <a:rPr lang="en-US" altLang="ko-KR" dirty="0" smtClean="0"/>
              <a:t>code and “</a:t>
            </a:r>
            <a:r>
              <a:rPr lang="en-US" altLang="ko-KR" dirty="0" err="1" smtClean="0"/>
              <a:t>int</a:t>
            </a:r>
            <a:r>
              <a:rPr lang="en-US" altLang="ko-KR" dirty="0" smtClean="0"/>
              <a:t>” is one word (4 bytes). Also assume that these three </a:t>
            </a:r>
            <a:r>
              <a:rPr lang="en-US" altLang="ko-KR" dirty="0" err="1" smtClean="0"/>
              <a:t>int</a:t>
            </a:r>
            <a:r>
              <a:rPr lang="en-US" altLang="ko-KR" dirty="0" smtClean="0"/>
              <a:t> arrays are located consecutively in the memory.</a:t>
            </a:r>
          </a:p>
          <a:p>
            <a:endParaRPr lang="en-US" altLang="ko-KR" dirty="0" smtClean="0"/>
          </a:p>
          <a:p>
            <a:pPr marL="457200" indent="-457200">
              <a:buFont typeface="+mj-lt"/>
              <a:buAutoNum type="arabicParenR" startAt="5"/>
            </a:pPr>
            <a:r>
              <a:rPr lang="en-US" altLang="ko-KR" dirty="0" smtClean="0">
                <a:ea typeface="MS Mincho" panose="02020609040205080304" pitchFamily="49" charset="-128"/>
              </a:rPr>
              <a:t>For </a:t>
            </a:r>
            <a:r>
              <a:rPr lang="en-US" altLang="ko-KR" dirty="0">
                <a:ea typeface="MS Mincho" panose="02020609040205080304" pitchFamily="49" charset="-128"/>
              </a:rPr>
              <a:t>a 2-way set associative cache of size 16KB and block size 32B = 8 words, what are the total number of misses at the end of 9</a:t>
            </a:r>
            <a:r>
              <a:rPr lang="en-US" altLang="ko-KR" baseline="30000" dirty="0">
                <a:ea typeface="MS Mincho" panose="02020609040205080304" pitchFamily="49" charset="-128"/>
              </a:rPr>
              <a:t>th</a:t>
            </a:r>
            <a:r>
              <a:rPr lang="en-US" altLang="ko-KR" dirty="0">
                <a:ea typeface="MS Mincho" panose="02020609040205080304" pitchFamily="49" charset="-128"/>
              </a:rPr>
              <a:t> iteration (at </a:t>
            </a:r>
            <a:r>
              <a:rPr lang="en-US" altLang="ko-KR" dirty="0" err="1">
                <a:ea typeface="MS Mincho" panose="02020609040205080304" pitchFamily="49" charset="-128"/>
              </a:rPr>
              <a:t>i</a:t>
            </a:r>
            <a:r>
              <a:rPr lang="en-US" altLang="ko-KR" dirty="0">
                <a:ea typeface="MS Mincho" panose="02020609040205080304" pitchFamily="49" charset="-128"/>
              </a:rPr>
              <a:t>=0, j=1 and k=0), with FIFO replacement policy? (Note: Total misses are the sum of all the misses incurred)</a:t>
            </a:r>
          </a:p>
          <a:p>
            <a:pPr marL="457200" indent="-457200">
              <a:buFont typeface="+mj-lt"/>
              <a:buAutoNum type="arabicParenR" startAt="5"/>
            </a:pPr>
            <a:r>
              <a:rPr lang="en-US" altLang="ko-KR" dirty="0">
                <a:ea typeface="MS Mincho" panose="02020609040205080304" pitchFamily="49" charset="-128"/>
              </a:rPr>
              <a:t>What about the end of 17</a:t>
            </a:r>
            <a:r>
              <a:rPr lang="en-US" altLang="ko-KR" baseline="30000" dirty="0">
                <a:ea typeface="MS Mincho" panose="02020609040205080304" pitchFamily="49" charset="-128"/>
              </a:rPr>
              <a:t>th</a:t>
            </a:r>
            <a:r>
              <a:rPr lang="en-US" altLang="ko-KR" dirty="0">
                <a:ea typeface="MS Mincho" panose="02020609040205080304" pitchFamily="49" charset="-128"/>
              </a:rPr>
              <a:t> and 65</a:t>
            </a:r>
            <a:r>
              <a:rPr lang="en-US" altLang="ko-KR" baseline="30000" dirty="0">
                <a:ea typeface="MS Mincho" panose="02020609040205080304" pitchFamily="49" charset="-128"/>
              </a:rPr>
              <a:t>th</a:t>
            </a:r>
            <a:r>
              <a:rPr lang="en-US" altLang="ko-KR" dirty="0">
                <a:ea typeface="MS Mincho" panose="02020609040205080304" pitchFamily="49" charset="-128"/>
              </a:rPr>
              <a:t> iterations?</a:t>
            </a:r>
            <a:endParaRPr lang="ko-KR" altLang="en-US" dirty="0"/>
          </a:p>
          <a:p>
            <a:pPr marL="457200" indent="-457200">
              <a:buFont typeface="+mj-lt"/>
              <a:buAutoNum type="arabicParenR" startAt="5"/>
            </a:pPr>
            <a:endParaRPr lang="ko-KR" altLang="en-US" dirty="0"/>
          </a:p>
        </p:txBody>
      </p:sp>
      <p:sp>
        <p:nvSpPr>
          <p:cNvPr id="3" name="텍스트 개체 틀 2"/>
          <p:cNvSpPr>
            <a:spLocks noGrp="1"/>
          </p:cNvSpPr>
          <p:nvPr>
            <p:ph type="body" sz="quarter" idx="11"/>
          </p:nvPr>
        </p:nvSpPr>
        <p:spPr/>
        <p:txBody>
          <a:bodyPr/>
          <a:lstStyle/>
          <a:p>
            <a:r>
              <a:rPr lang="en-US" altLang="ko-KR" dirty="0" smtClean="0"/>
              <a:t>Questions</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24</a:t>
            </a:fld>
            <a:endParaRPr lang="ko-KR" altLang="en-US" dirty="0"/>
          </a:p>
        </p:txBody>
      </p:sp>
    </p:spTree>
    <p:extLst>
      <p:ext uri="{BB962C8B-B14F-4D97-AF65-F5344CB8AC3E}">
        <p14:creationId xmlns:p14="http://schemas.microsoft.com/office/powerpoint/2010/main" val="415594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480131"/>
          </a:xfrm>
        </p:spPr>
        <p:txBody>
          <a:bodyPr/>
          <a:lstStyle/>
          <a:p>
            <a:r>
              <a:rPr kumimoji="1" lang="en-US" altLang="ko-KR" dirty="0" smtClean="0"/>
              <a:t>Cache Parameters</a:t>
            </a:r>
            <a:endParaRPr kumimoji="1" lang="en-US" altLang="ko-KR" dirty="0"/>
          </a:p>
        </p:txBody>
      </p:sp>
      <p:sp>
        <p:nvSpPr>
          <p:cNvPr id="7" name="텍스트 개체 틀 6"/>
          <p:cNvSpPr>
            <a:spLocks noGrp="1"/>
          </p:cNvSpPr>
          <p:nvPr>
            <p:ph type="body" sz="quarter" idx="10"/>
          </p:nvPr>
        </p:nvSpPr>
        <p:spPr/>
        <p:txBody>
          <a:bodyPr/>
          <a:lstStyle/>
          <a:p>
            <a:r>
              <a:rPr kumimoji="1" lang="en-US" altLang="ko-KR" dirty="0"/>
              <a:t>Summary</a:t>
            </a:r>
            <a:endParaRPr kumimoji="1" lang="ko-KR" altLang="en-US" dirty="0"/>
          </a:p>
        </p:txBody>
      </p:sp>
      <p:sp>
        <p:nvSpPr>
          <p:cNvPr id="3" name="텍스트 개체 틀 2"/>
          <p:cNvSpPr>
            <a:spLocks noGrp="1"/>
          </p:cNvSpPr>
          <p:nvPr>
            <p:ph type="body" sz="quarter" idx="12"/>
          </p:nvPr>
        </p:nvSpPr>
        <p:spPr>
          <a:xfrm>
            <a:off x="826737" y="3588347"/>
            <a:ext cx="10782168" cy="480131"/>
          </a:xfrm>
        </p:spPr>
        <p:txBody>
          <a:bodyPr/>
          <a:lstStyle/>
          <a:p>
            <a:r>
              <a:rPr kumimoji="1" lang="en-US" altLang="ko-KR" dirty="0" smtClean="0"/>
              <a:t>Cache Misses and Optimizations</a:t>
            </a:r>
            <a:endParaRPr kumimoji="1" lang="ko-KR" altLang="en-US" dirty="0"/>
          </a:p>
        </p:txBody>
      </p:sp>
      <p:sp>
        <p:nvSpPr>
          <p:cNvPr id="4" name="텍스트 개체 틀 3"/>
          <p:cNvSpPr>
            <a:spLocks noGrp="1"/>
          </p:cNvSpPr>
          <p:nvPr>
            <p:ph type="body" sz="quarter" idx="13"/>
          </p:nvPr>
        </p:nvSpPr>
        <p:spPr/>
        <p:txBody>
          <a:bodyPr/>
          <a:lstStyle/>
          <a:p>
            <a:r>
              <a:rPr kumimoji="1" lang="en-US" altLang="ko-KR" b="1" dirty="0" smtClean="0"/>
              <a:t>Next: Virtual Memory</a:t>
            </a:r>
            <a:endParaRPr kumimoji="1" lang="ko-KR" altLang="en-US" b="1" dirty="0"/>
          </a:p>
        </p:txBody>
      </p:sp>
      <p:sp>
        <p:nvSpPr>
          <p:cNvPr id="6" name="슬라이드 번호 개체 틀 5"/>
          <p:cNvSpPr>
            <a:spLocks noGrp="1"/>
          </p:cNvSpPr>
          <p:nvPr>
            <p:ph type="sldNum" sz="quarter" idx="4"/>
          </p:nvPr>
        </p:nvSpPr>
        <p:spPr>
          <a:prstGeom prst="rect">
            <a:avLst/>
          </a:prstGeom>
        </p:spPr>
        <p:txBody>
          <a:bodyPr/>
          <a:lstStyle/>
          <a:p>
            <a:pPr algn="r"/>
            <a:fld id="{5BC373C5-40C0-4198-9E06-0924FC79B413}" type="slidenum">
              <a:rPr lang="ko-KR" altLang="en-US" sz="1400" b="1" smtClean="0"/>
              <a:pPr algn="r"/>
              <a:t>25</a:t>
            </a:fld>
            <a:endParaRPr lang="ko-KR" altLang="en-US" sz="1400" b="1" dirty="0"/>
          </a:p>
        </p:txBody>
      </p:sp>
    </p:spTree>
    <p:extLst>
      <p:ext uri="{BB962C8B-B14F-4D97-AF65-F5344CB8AC3E}">
        <p14:creationId xmlns:p14="http://schemas.microsoft.com/office/powerpoint/2010/main" val="79438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3"/>
          <p:cNvSpPr>
            <a:spLocks noGrp="1"/>
          </p:cNvSpPr>
          <p:nvPr>
            <p:ph type="body" sz="quarter" idx="10"/>
          </p:nvPr>
        </p:nvSpPr>
        <p:spPr/>
        <p:txBody>
          <a:bodyPr/>
          <a:lstStyle/>
          <a:p>
            <a:r>
              <a:rPr lang="en-US" altLang="ko-KR" dirty="0"/>
              <a:t>Agenda</a:t>
            </a:r>
            <a:endParaRPr lang="ko-KR" altLang="en-US" dirty="0"/>
          </a:p>
        </p:txBody>
      </p:sp>
      <p:sp>
        <p:nvSpPr>
          <p:cNvPr id="15" name="내용 개체 틀 4"/>
          <p:cNvSpPr txBox="1">
            <a:spLocks/>
          </p:cNvSpPr>
          <p:nvPr/>
        </p:nvSpPr>
        <p:spPr>
          <a:xfrm>
            <a:off x="608135" y="2025651"/>
            <a:ext cx="11687907" cy="412750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kumimoji="1" lang="en-US" altLang="ko-KR" dirty="0" smtClean="0"/>
              <a:t>Cache Parameters</a:t>
            </a:r>
            <a:endParaRPr kumimoji="1" lang="en-US" altLang="ko-KR" dirty="0"/>
          </a:p>
          <a:p>
            <a:pPr marL="514350" indent="-514350">
              <a:buFont typeface="+mj-lt"/>
              <a:buAutoNum type="arabicPeriod"/>
            </a:pPr>
            <a:endParaRPr kumimoji="1" lang="en-US" altLang="ko-KR" dirty="0"/>
          </a:p>
          <a:p>
            <a:pPr marL="514350" indent="-514350">
              <a:buFont typeface="+mj-lt"/>
              <a:buAutoNum type="arabicPeriod"/>
            </a:pPr>
            <a:r>
              <a:rPr kumimoji="1" lang="en-US" altLang="ko-KR" dirty="0" smtClean="0"/>
              <a:t>Cache Misses</a:t>
            </a:r>
          </a:p>
          <a:p>
            <a:pPr marL="514350" indent="-514350">
              <a:buFont typeface="+mj-lt"/>
              <a:buAutoNum type="arabicPeriod"/>
            </a:pPr>
            <a:endParaRPr kumimoji="1" lang="en-US" altLang="ko-KR" dirty="0"/>
          </a:p>
          <a:p>
            <a:pPr marL="514350" indent="-514350">
              <a:buFont typeface="+mj-lt"/>
              <a:buAutoNum type="arabicPeriod"/>
            </a:pPr>
            <a:r>
              <a:rPr kumimoji="1" lang="en-US" altLang="ko-KR" dirty="0" smtClean="0"/>
              <a:t>Multi-level Caches</a:t>
            </a:r>
            <a:endParaRPr kumimoji="1" lang="en-US" altLang="ko-KR" dirty="0"/>
          </a:p>
        </p:txBody>
      </p:sp>
      <p:sp>
        <p:nvSpPr>
          <p:cNvPr id="5"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3</a:t>
            </a:fld>
            <a:endParaRPr lang="ko-KR" altLang="en-US" sz="1400" b="1" dirty="0"/>
          </a:p>
        </p:txBody>
      </p:sp>
    </p:spTree>
    <p:extLst>
      <p:ext uri="{BB962C8B-B14F-4D97-AF65-F5344CB8AC3E}">
        <p14:creationId xmlns:p14="http://schemas.microsoft.com/office/powerpoint/2010/main" val="3536393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097983" y="2408846"/>
            <a:ext cx="3996095" cy="646331"/>
          </a:xfrm>
        </p:spPr>
        <p:txBody>
          <a:bodyPr/>
          <a:lstStyle/>
          <a:p>
            <a:r>
              <a:rPr kumimoji="1" lang="en-US" altLang="ko-KR" dirty="0" smtClean="0"/>
              <a:t>Cache Parameters</a:t>
            </a:r>
            <a:endParaRPr kumimoji="1" lang="ko-KR" altLang="en-US" dirty="0"/>
          </a:p>
        </p:txBody>
      </p:sp>
      <p:sp>
        <p:nvSpPr>
          <p:cNvPr id="2" name="텍스트 개체 틀 1"/>
          <p:cNvSpPr>
            <a:spLocks noGrp="1"/>
          </p:cNvSpPr>
          <p:nvPr>
            <p:ph type="body" sz="quarter" idx="10"/>
          </p:nvPr>
        </p:nvSpPr>
        <p:spPr>
          <a:xfrm>
            <a:off x="63500" y="63500"/>
            <a:ext cx="3452420" cy="480131"/>
          </a:xfrm>
        </p:spPr>
        <p:txBody>
          <a:bodyPr/>
          <a:lstStyle/>
          <a:p>
            <a:r>
              <a:rPr lang="en-US" altLang="ko-KR" dirty="0" smtClean="0"/>
              <a:t>Set Associative Caches</a:t>
            </a:r>
            <a:endParaRPr lang="ko-KR" altLang="en-US" dirty="0"/>
          </a:p>
        </p:txBody>
      </p:sp>
    </p:spTree>
    <p:extLst>
      <p:ext uri="{BB962C8B-B14F-4D97-AF65-F5344CB8AC3E}">
        <p14:creationId xmlns:p14="http://schemas.microsoft.com/office/powerpoint/2010/main" val="409131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3964162"/>
          </a:xfrm>
        </p:spPr>
        <p:txBody>
          <a:bodyPr/>
          <a:lstStyle/>
          <a:p>
            <a:pPr marL="342900" indent="-342900">
              <a:buFont typeface="Wingdings" panose="05000000000000000000" pitchFamily="2" charset="2"/>
              <a:buChar char="l"/>
            </a:pPr>
            <a:r>
              <a:rPr lang="en-US" altLang="ko-KR" sz="3200" dirty="0" smtClean="0"/>
              <a:t>Cache Size</a:t>
            </a:r>
          </a:p>
          <a:p>
            <a:pPr marL="342900" indent="-342900">
              <a:buFont typeface="Wingdings" panose="05000000000000000000" pitchFamily="2" charset="2"/>
              <a:buChar char="l"/>
            </a:pPr>
            <a:r>
              <a:rPr lang="en-US" altLang="ko-KR" sz="3200" dirty="0" smtClean="0"/>
              <a:t>Block Size</a:t>
            </a:r>
          </a:p>
          <a:p>
            <a:pPr marL="342900" indent="-342900">
              <a:buFont typeface="Wingdings" panose="05000000000000000000" pitchFamily="2" charset="2"/>
              <a:buChar char="l"/>
            </a:pPr>
            <a:r>
              <a:rPr lang="en-US" altLang="ko-KR" sz="3200" dirty="0" smtClean="0"/>
              <a:t>Set Associativity</a:t>
            </a:r>
          </a:p>
          <a:p>
            <a:pPr marL="342900" indent="-342900">
              <a:buFont typeface="Wingdings" panose="05000000000000000000" pitchFamily="2" charset="2"/>
              <a:buChar char="l"/>
            </a:pPr>
            <a:r>
              <a:rPr lang="en-US" altLang="ko-KR" sz="3200" dirty="0" smtClean="0"/>
              <a:t>Replacement Policy</a:t>
            </a:r>
          </a:p>
          <a:p>
            <a:pPr marL="342900" indent="-342900">
              <a:buFont typeface="Wingdings" panose="05000000000000000000" pitchFamily="2" charset="2"/>
              <a:buChar char="l"/>
            </a:pPr>
            <a:r>
              <a:rPr lang="en-US" altLang="ko-KR" sz="3200" dirty="0" smtClean="0"/>
              <a:t>Cache Write Policy</a:t>
            </a:r>
          </a:p>
          <a:p>
            <a:pPr marL="342900" indent="-342900">
              <a:buFont typeface="Wingdings" panose="05000000000000000000" pitchFamily="2" charset="2"/>
              <a:buChar char="l"/>
            </a:pPr>
            <a:r>
              <a:rPr lang="en-US" altLang="ko-KR" sz="3200" dirty="0" smtClean="0"/>
              <a:t>Etc.</a:t>
            </a:r>
          </a:p>
          <a:p>
            <a:pPr marL="342900" indent="-342900">
              <a:buFont typeface="Wingdings" panose="05000000000000000000" pitchFamily="2" charset="2"/>
              <a:buChar char="l"/>
            </a:pPr>
            <a:endParaRPr lang="ko-KR" altLang="en-US" sz="3200" dirty="0"/>
          </a:p>
        </p:txBody>
      </p:sp>
      <p:sp>
        <p:nvSpPr>
          <p:cNvPr id="3" name="텍스트 개체 틀 2"/>
          <p:cNvSpPr>
            <a:spLocks noGrp="1"/>
          </p:cNvSpPr>
          <p:nvPr>
            <p:ph type="body" sz="quarter" idx="11"/>
          </p:nvPr>
        </p:nvSpPr>
        <p:spPr/>
        <p:txBody>
          <a:bodyPr/>
          <a:lstStyle/>
          <a:p>
            <a:r>
              <a:rPr lang="en-US" altLang="ko-KR" sz="4400" dirty="0" smtClean="0"/>
              <a:t>Cache Parameters</a:t>
            </a:r>
            <a:endParaRPr lang="ko-KR" altLang="en-US" sz="4400"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5</a:t>
            </a:fld>
            <a:endParaRPr lang="ko-KR" altLang="en-US" dirty="0"/>
          </a:p>
        </p:txBody>
      </p:sp>
    </p:spTree>
    <p:extLst>
      <p:ext uri="{BB962C8B-B14F-4D97-AF65-F5344CB8AC3E}">
        <p14:creationId xmlns:p14="http://schemas.microsoft.com/office/powerpoint/2010/main" val="181482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a:xfrm>
            <a:off x="609600" y="966803"/>
            <a:ext cx="10972800" cy="5001419"/>
          </a:xfrm>
        </p:spPr>
        <p:txBody>
          <a:bodyPr/>
          <a:lstStyle/>
          <a:p>
            <a:pPr>
              <a:buFont typeface="Wingdings" panose="05000000000000000000" pitchFamily="2" charset="2"/>
              <a:buChar char="l"/>
            </a:pPr>
            <a:r>
              <a:rPr lang="en-US" altLang="ko-KR" dirty="0" smtClean="0">
                <a:solidFill>
                  <a:srgbClr val="C00000"/>
                </a:solidFill>
              </a:rPr>
              <a:t>In an associative cache, which block from a set should be evicted when the set becomes full?</a:t>
            </a:r>
          </a:p>
          <a:p>
            <a:pPr>
              <a:spcBef>
                <a:spcPct val="0"/>
              </a:spcBef>
              <a:buFont typeface="Wingdings" panose="05000000000000000000" pitchFamily="2" charset="2"/>
              <a:buChar char="l"/>
            </a:pPr>
            <a:r>
              <a:rPr lang="en-US" altLang="ko-KR" dirty="0">
                <a:solidFill>
                  <a:srgbClr val="3333CC"/>
                </a:solidFill>
              </a:rPr>
              <a:t>Random</a:t>
            </a:r>
          </a:p>
          <a:p>
            <a:pPr>
              <a:spcBef>
                <a:spcPct val="0"/>
              </a:spcBef>
              <a:buFont typeface="Wingdings" panose="05000000000000000000" pitchFamily="2" charset="2"/>
              <a:buChar char="l"/>
            </a:pPr>
            <a:r>
              <a:rPr lang="en-US" altLang="ko-KR" dirty="0" smtClean="0">
                <a:solidFill>
                  <a:srgbClr val="3333CC"/>
                </a:solidFill>
              </a:rPr>
              <a:t>Least Recently Used (LRU)</a:t>
            </a:r>
          </a:p>
          <a:p>
            <a:pPr lvl="1">
              <a:spcBef>
                <a:spcPct val="0"/>
              </a:spcBef>
              <a:buFont typeface="Wingdings" panose="05000000000000000000" pitchFamily="2" charset="2"/>
              <a:buChar char="Ø"/>
            </a:pPr>
            <a:r>
              <a:rPr lang="en-US" altLang="ko-KR" sz="2800" dirty="0" smtClean="0"/>
              <a:t> LRU cache state must be updated on every access</a:t>
            </a:r>
          </a:p>
          <a:p>
            <a:pPr lvl="1">
              <a:spcBef>
                <a:spcPct val="0"/>
              </a:spcBef>
              <a:buFont typeface="Wingdings" panose="05000000000000000000" pitchFamily="2" charset="2"/>
              <a:buChar char="Ø"/>
            </a:pPr>
            <a:r>
              <a:rPr lang="en-US" altLang="ko-KR" sz="2800" dirty="0" smtClean="0"/>
              <a:t> true implementation only feasible for small sets (2-way)</a:t>
            </a:r>
          </a:p>
          <a:p>
            <a:pPr lvl="1">
              <a:spcBef>
                <a:spcPct val="0"/>
              </a:spcBef>
              <a:buFont typeface="Wingdings" panose="05000000000000000000" pitchFamily="2" charset="2"/>
              <a:buChar char="Ø"/>
            </a:pPr>
            <a:r>
              <a:rPr lang="en-US" altLang="ko-KR" sz="2800" dirty="0" smtClean="0"/>
              <a:t> pseudo-LRU binary tree often used for 4-8 way</a:t>
            </a:r>
            <a:endParaRPr lang="en-US" altLang="ko-KR" sz="2800" dirty="0" smtClean="0">
              <a:solidFill>
                <a:srgbClr val="3333CC"/>
              </a:solidFill>
            </a:endParaRPr>
          </a:p>
          <a:p>
            <a:pPr>
              <a:spcBef>
                <a:spcPct val="0"/>
              </a:spcBef>
              <a:buFont typeface="Wingdings" panose="05000000000000000000" pitchFamily="2" charset="2"/>
              <a:buChar char="l"/>
            </a:pPr>
            <a:r>
              <a:rPr lang="en-US" altLang="ko-KR" dirty="0" smtClean="0">
                <a:solidFill>
                  <a:srgbClr val="3333CC"/>
                </a:solidFill>
              </a:rPr>
              <a:t>First In, First Out (FIFO) a.k.a. Round-Robin</a:t>
            </a:r>
          </a:p>
          <a:p>
            <a:pPr lvl="1">
              <a:spcBef>
                <a:spcPct val="0"/>
              </a:spcBef>
              <a:buFont typeface="Wingdings" panose="05000000000000000000" pitchFamily="2" charset="2"/>
              <a:buChar char="Ø"/>
            </a:pPr>
            <a:r>
              <a:rPr lang="en-US" altLang="ko-KR" sz="2800" dirty="0" smtClean="0"/>
              <a:t> used in highly associative caches</a:t>
            </a:r>
            <a:endParaRPr lang="en-US" altLang="ko-KR" sz="2800" dirty="0" smtClean="0">
              <a:solidFill>
                <a:srgbClr val="3333CC"/>
              </a:solidFill>
            </a:endParaRPr>
          </a:p>
          <a:p>
            <a:pPr>
              <a:spcBef>
                <a:spcPct val="0"/>
              </a:spcBef>
              <a:buFont typeface="Wingdings" panose="05000000000000000000" pitchFamily="2" charset="2"/>
              <a:buChar char="l"/>
            </a:pPr>
            <a:r>
              <a:rPr lang="en-US" altLang="ko-KR" dirty="0" smtClean="0">
                <a:solidFill>
                  <a:srgbClr val="3333CC"/>
                </a:solidFill>
              </a:rPr>
              <a:t> Not Least Recently Used (NLRU)</a:t>
            </a:r>
          </a:p>
          <a:p>
            <a:pPr lvl="1">
              <a:spcBef>
                <a:spcPct val="0"/>
              </a:spcBef>
              <a:buFont typeface="Wingdings" panose="05000000000000000000" pitchFamily="2" charset="2"/>
              <a:buChar char="Ø"/>
            </a:pPr>
            <a:r>
              <a:rPr lang="en-US" altLang="ko-KR" sz="2800" dirty="0" smtClean="0"/>
              <a:t> FIFO with exception for most recently used block or blocks</a:t>
            </a:r>
            <a:endParaRPr lang="en-US" altLang="ko-KR" sz="2800" dirty="0" smtClean="0">
              <a:solidFill>
                <a:srgbClr val="56127A"/>
              </a:solidFill>
            </a:endParaRPr>
          </a:p>
          <a:p>
            <a:pPr>
              <a:spcBef>
                <a:spcPct val="0"/>
              </a:spcBef>
              <a:buFont typeface="Wingdings" panose="05000000000000000000" pitchFamily="2" charset="2"/>
              <a:buChar char="l"/>
            </a:pPr>
            <a:endParaRPr lang="en-US" altLang="ko-KR" i="1" dirty="0" smtClean="0">
              <a:solidFill>
                <a:srgbClr val="C00000"/>
              </a:solidFill>
            </a:endParaRPr>
          </a:p>
          <a:p>
            <a:pPr>
              <a:spcBef>
                <a:spcPct val="0"/>
              </a:spcBef>
              <a:buFont typeface="Wingdings" panose="05000000000000000000" pitchFamily="2" charset="2"/>
              <a:buChar char="l"/>
            </a:pPr>
            <a:r>
              <a:rPr lang="en-US" altLang="ko-KR" i="1" dirty="0" smtClean="0">
                <a:solidFill>
                  <a:srgbClr val="C00000"/>
                </a:solidFill>
              </a:rPr>
              <a:t>This is a second-order effect.  Why?</a:t>
            </a:r>
            <a:endParaRPr lang="en-US" altLang="ko-KR" dirty="0" smtClean="0"/>
          </a:p>
          <a:p>
            <a:pPr lvl="1">
              <a:spcBef>
                <a:spcPct val="0"/>
              </a:spcBef>
            </a:pPr>
            <a:endParaRPr lang="en-US" altLang="ko-KR" sz="1400" dirty="0" smtClean="0">
              <a:solidFill>
                <a:srgbClr val="3333CC"/>
              </a:solidFill>
            </a:endParaRPr>
          </a:p>
          <a:p>
            <a:endParaRPr lang="ko-KR" altLang="en-US" dirty="0"/>
          </a:p>
        </p:txBody>
      </p:sp>
      <p:sp>
        <p:nvSpPr>
          <p:cNvPr id="1443842" name="Rectangle 2"/>
          <p:cNvSpPr>
            <a:spLocks noGrp="1" noChangeArrowheads="1"/>
          </p:cNvSpPr>
          <p:nvPr>
            <p:ph type="title"/>
          </p:nvPr>
        </p:nvSpPr>
        <p:spPr>
          <a:xfrm>
            <a:off x="721822" y="214805"/>
            <a:ext cx="10515600" cy="1325563"/>
          </a:xfrm>
        </p:spPr>
        <p:txBody>
          <a:bodyPr/>
          <a:lstStyle/>
          <a:p>
            <a:r>
              <a:rPr lang="en-US" dirty="0" smtClean="0"/>
              <a:t>Replacement Policy</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6</a:t>
            </a:fld>
            <a:endParaRPr lang="en-US"/>
          </a:p>
        </p:txBody>
      </p:sp>
      <p:sp>
        <p:nvSpPr>
          <p:cNvPr id="1443844" name="Text Box 4"/>
          <p:cNvSpPr txBox="1">
            <a:spLocks noChangeArrowheads="1"/>
          </p:cNvSpPr>
          <p:nvPr/>
        </p:nvSpPr>
        <p:spPr bwMode="auto">
          <a:xfrm>
            <a:off x="3000375" y="6057438"/>
            <a:ext cx="6657976" cy="523220"/>
          </a:xfrm>
          <a:prstGeom prst="rect">
            <a:avLst/>
          </a:prstGeom>
          <a:noFill/>
          <a:ln w="9525">
            <a:noFill/>
            <a:miter lim="800000"/>
            <a:headEnd/>
            <a:tailEnd/>
          </a:ln>
          <a:effectLst/>
        </p:spPr>
        <p:txBody>
          <a:bodyPr wrap="none" anchor="ctr">
            <a:spAutoFit/>
          </a:bodyPr>
          <a:lstStyle/>
          <a:p>
            <a:r>
              <a:rPr lang="en-US" sz="2800" b="1" i="1" dirty="0">
                <a:solidFill>
                  <a:srgbClr val="3333CC"/>
                </a:solidFill>
              </a:rPr>
              <a:t>Replacement only happens on cache-misses</a:t>
            </a:r>
          </a:p>
        </p:txBody>
      </p:sp>
    </p:spTree>
    <p:custDataLst>
      <p:tags r:id="rId1"/>
    </p:custDataLst>
    <p:extLst>
      <p:ext uri="{BB962C8B-B14F-4D97-AF65-F5344CB8AC3E}">
        <p14:creationId xmlns:p14="http://schemas.microsoft.com/office/powerpoint/2010/main" val="3158790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a:xfrm>
            <a:off x="609600" y="966945"/>
            <a:ext cx="10972800" cy="5001419"/>
          </a:xfrm>
        </p:spPr>
        <p:txBody>
          <a:bodyPr/>
          <a:lstStyle/>
          <a:p>
            <a:pPr>
              <a:buFont typeface="Wingdings" panose="05000000000000000000" pitchFamily="2" charset="2"/>
              <a:buChar char="l"/>
            </a:pPr>
            <a:r>
              <a:rPr lang="en-US" altLang="ko-KR" dirty="0"/>
              <a:t>Block is unit of transfer between the cache and </a:t>
            </a:r>
            <a:r>
              <a:rPr lang="en-US" altLang="ko-KR" dirty="0" smtClean="0"/>
              <a:t>memory</a:t>
            </a:r>
          </a:p>
          <a:p>
            <a:endParaRPr lang="en-US" altLang="ko-KR" dirty="0"/>
          </a:p>
          <a:p>
            <a:endParaRPr lang="en-US" altLang="ko-KR" dirty="0" smtClean="0"/>
          </a:p>
          <a:p>
            <a:endParaRPr lang="en-US" altLang="ko-KR" dirty="0"/>
          </a:p>
          <a:p>
            <a:endParaRPr lang="en-US" altLang="ko-KR" dirty="0" smtClean="0"/>
          </a:p>
          <a:p>
            <a:endParaRPr lang="en-US" altLang="ko-KR" dirty="0"/>
          </a:p>
          <a:p>
            <a:pPr>
              <a:spcBef>
                <a:spcPct val="0"/>
              </a:spcBef>
              <a:buFont typeface="Wingdings" panose="05000000000000000000" pitchFamily="2" charset="2"/>
              <a:buChar char="l"/>
            </a:pPr>
            <a:r>
              <a:rPr lang="en-US" altLang="ko-KR" dirty="0"/>
              <a:t>Larger block size has distinct hardware advantages</a:t>
            </a:r>
          </a:p>
          <a:p>
            <a:pPr lvl="1">
              <a:spcBef>
                <a:spcPct val="0"/>
              </a:spcBef>
              <a:buFont typeface="Wingdings" panose="05000000000000000000" pitchFamily="2" charset="2"/>
              <a:buChar char="Ø"/>
            </a:pPr>
            <a:r>
              <a:rPr lang="en-US" altLang="ko-KR" sz="2800" dirty="0">
                <a:solidFill>
                  <a:srgbClr val="3333CC"/>
                </a:solidFill>
              </a:rPr>
              <a:t> less tag overhead</a:t>
            </a:r>
          </a:p>
          <a:p>
            <a:pPr lvl="1">
              <a:spcBef>
                <a:spcPct val="0"/>
              </a:spcBef>
              <a:buFont typeface="Wingdings" panose="05000000000000000000" pitchFamily="2" charset="2"/>
              <a:buChar char="Ø"/>
            </a:pPr>
            <a:r>
              <a:rPr lang="en-US" altLang="ko-KR" sz="2800" dirty="0">
                <a:solidFill>
                  <a:srgbClr val="3333CC"/>
                </a:solidFill>
              </a:rPr>
              <a:t> exploit fast burst transfers from DRAM</a:t>
            </a:r>
          </a:p>
          <a:p>
            <a:pPr lvl="1">
              <a:spcBef>
                <a:spcPct val="0"/>
              </a:spcBef>
              <a:buFont typeface="Wingdings" panose="05000000000000000000" pitchFamily="2" charset="2"/>
              <a:buChar char="Ø"/>
            </a:pPr>
            <a:r>
              <a:rPr lang="en-US" altLang="ko-KR" sz="2800" dirty="0">
                <a:solidFill>
                  <a:srgbClr val="3333CC"/>
                </a:solidFill>
              </a:rPr>
              <a:t> exploit fast burst transfers over wide </a:t>
            </a:r>
            <a:r>
              <a:rPr lang="en-US" altLang="ko-KR" sz="2800" dirty="0" smtClean="0">
                <a:solidFill>
                  <a:srgbClr val="3333CC"/>
                </a:solidFill>
              </a:rPr>
              <a:t>busses</a:t>
            </a:r>
          </a:p>
          <a:p>
            <a:pPr>
              <a:spcBef>
                <a:spcPct val="0"/>
              </a:spcBef>
              <a:buFont typeface="Wingdings" panose="05000000000000000000" pitchFamily="2" charset="2"/>
              <a:buChar char="l"/>
            </a:pPr>
            <a:r>
              <a:rPr lang="en-US" altLang="ko-KR" i="1" dirty="0">
                <a:solidFill>
                  <a:srgbClr val="C00000"/>
                </a:solidFill>
              </a:rPr>
              <a:t>What are the disadvantages of increasing block size?</a:t>
            </a:r>
          </a:p>
          <a:p>
            <a:pPr>
              <a:spcBef>
                <a:spcPct val="0"/>
              </a:spcBef>
              <a:buFontTx/>
              <a:buChar char="•"/>
            </a:pPr>
            <a:endParaRPr lang="en-US" altLang="ko-KR" sz="3200" dirty="0" smtClean="0"/>
          </a:p>
          <a:p>
            <a:endParaRPr lang="en-US" altLang="ko-KR" dirty="0"/>
          </a:p>
          <a:p>
            <a:endParaRPr lang="ko-KR" altLang="en-US" dirty="0"/>
          </a:p>
        </p:txBody>
      </p:sp>
      <p:sp>
        <p:nvSpPr>
          <p:cNvPr id="1445894" name="Rectangle 6"/>
          <p:cNvSpPr>
            <a:spLocks noGrp="1" noChangeArrowheads="1"/>
          </p:cNvSpPr>
          <p:nvPr>
            <p:ph type="title"/>
          </p:nvPr>
        </p:nvSpPr>
        <p:spPr>
          <a:xfrm>
            <a:off x="609600" y="160593"/>
            <a:ext cx="10515600" cy="1325563"/>
          </a:xfrm>
        </p:spPr>
        <p:txBody>
          <a:bodyPr/>
          <a:lstStyle/>
          <a:p>
            <a:r>
              <a:rPr lang="en-US" dirty="0" smtClean="0"/>
              <a:t>Block Size and Spatial Locality</a:t>
            </a:r>
            <a:endParaRPr lang="en-US" dirty="0"/>
          </a:p>
        </p:txBody>
      </p:sp>
      <p:sp>
        <p:nvSpPr>
          <p:cNvPr id="2" name="슬라이드 번호 개체 틀 1"/>
          <p:cNvSpPr>
            <a:spLocks noGrp="1"/>
          </p:cNvSpPr>
          <p:nvPr>
            <p:ph type="sldNum" sz="quarter" idx="10"/>
          </p:nvPr>
        </p:nvSpPr>
        <p:spPr/>
        <p:txBody>
          <a:bodyPr/>
          <a:lstStyle/>
          <a:p>
            <a:fld id="{3CC63E4C-4642-794D-A2FD-70F6B81535F5}" type="slidenum">
              <a:rPr lang="en-US" smtClean="0"/>
              <a:pPr/>
              <a:t>7</a:t>
            </a:fld>
            <a:endParaRPr lang="en-US"/>
          </a:p>
        </p:txBody>
      </p:sp>
      <p:grpSp>
        <p:nvGrpSpPr>
          <p:cNvPr id="9" name="그룹 8"/>
          <p:cNvGrpSpPr/>
          <p:nvPr/>
        </p:nvGrpSpPr>
        <p:grpSpPr>
          <a:xfrm>
            <a:off x="1247777" y="1476357"/>
            <a:ext cx="10848773" cy="2480637"/>
            <a:chOff x="1933576" y="1476357"/>
            <a:chExt cx="9376368" cy="2480637"/>
          </a:xfrm>
        </p:grpSpPr>
        <p:sp>
          <p:nvSpPr>
            <p:cNvPr id="1445890" name="Rectangle 2"/>
            <p:cNvSpPr>
              <a:spLocks noChangeArrowheads="1"/>
            </p:cNvSpPr>
            <p:nvPr/>
          </p:nvSpPr>
          <p:spPr bwMode="auto">
            <a:xfrm>
              <a:off x="7413626" y="1517104"/>
              <a:ext cx="1222375" cy="46703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dirty="0">
                  <a:solidFill>
                    <a:srgbClr val="3333CC"/>
                  </a:solidFill>
                </a:rPr>
                <a:t>Word3</a:t>
              </a:r>
            </a:p>
          </p:txBody>
        </p:sp>
        <p:sp>
          <p:nvSpPr>
            <p:cNvPr id="1445891" name="Rectangle 3"/>
            <p:cNvSpPr>
              <a:spLocks noChangeArrowheads="1"/>
            </p:cNvSpPr>
            <p:nvPr/>
          </p:nvSpPr>
          <p:spPr bwMode="auto">
            <a:xfrm>
              <a:off x="3746501" y="1517104"/>
              <a:ext cx="1222375" cy="46703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dirty="0">
                  <a:solidFill>
                    <a:srgbClr val="3333CC"/>
                  </a:solidFill>
                </a:rPr>
                <a:t>Word0</a:t>
              </a:r>
            </a:p>
          </p:txBody>
        </p:sp>
        <p:sp>
          <p:nvSpPr>
            <p:cNvPr id="1445892" name="Rectangle 4"/>
            <p:cNvSpPr>
              <a:spLocks noChangeArrowheads="1"/>
            </p:cNvSpPr>
            <p:nvPr/>
          </p:nvSpPr>
          <p:spPr bwMode="auto">
            <a:xfrm>
              <a:off x="4968876" y="1517104"/>
              <a:ext cx="1222375" cy="46703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dirty="0">
                  <a:solidFill>
                    <a:srgbClr val="3333CC"/>
                  </a:solidFill>
                </a:rPr>
                <a:t>Word1</a:t>
              </a:r>
            </a:p>
          </p:txBody>
        </p:sp>
        <p:sp>
          <p:nvSpPr>
            <p:cNvPr id="1445893" name="Rectangle 5"/>
            <p:cNvSpPr>
              <a:spLocks noChangeArrowheads="1"/>
            </p:cNvSpPr>
            <p:nvPr/>
          </p:nvSpPr>
          <p:spPr bwMode="auto">
            <a:xfrm>
              <a:off x="6191251" y="1517104"/>
              <a:ext cx="1222375" cy="46703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dirty="0">
                  <a:solidFill>
                    <a:srgbClr val="3333CC"/>
                  </a:solidFill>
                </a:rPr>
                <a:t>Word2</a:t>
              </a:r>
            </a:p>
          </p:txBody>
        </p:sp>
        <p:sp>
          <p:nvSpPr>
            <p:cNvPr id="1445896" name="Rectangle 8"/>
            <p:cNvSpPr>
              <a:spLocks noChangeArrowheads="1"/>
            </p:cNvSpPr>
            <p:nvPr/>
          </p:nvSpPr>
          <p:spPr bwMode="auto">
            <a:xfrm>
              <a:off x="3352800" y="2280691"/>
              <a:ext cx="6362700" cy="495300"/>
            </a:xfrm>
            <a:prstGeom prst="rect">
              <a:avLst/>
            </a:prstGeom>
            <a:solidFill>
              <a:schemeClr val="bg1"/>
            </a:solidFill>
            <a:ln w="25400">
              <a:solidFill>
                <a:schemeClr val="tx1"/>
              </a:solidFill>
              <a:miter lim="800000"/>
              <a:headEnd/>
              <a:tailEnd/>
            </a:ln>
            <a:effectLst/>
          </p:spPr>
          <p:txBody>
            <a:bodyPr wrap="none" anchor="ctr"/>
            <a:lstStyle/>
            <a:p>
              <a:endParaRPr lang="en-US" sz="2800"/>
            </a:p>
          </p:txBody>
        </p:sp>
        <p:sp>
          <p:nvSpPr>
            <p:cNvPr id="1445897" name="Line 9"/>
            <p:cNvSpPr>
              <a:spLocks noChangeShapeType="1"/>
            </p:cNvSpPr>
            <p:nvPr/>
          </p:nvSpPr>
          <p:spPr bwMode="auto">
            <a:xfrm>
              <a:off x="8064500" y="2293391"/>
              <a:ext cx="0" cy="482600"/>
            </a:xfrm>
            <a:prstGeom prst="line">
              <a:avLst/>
            </a:prstGeom>
            <a:noFill/>
            <a:ln w="25400">
              <a:solidFill>
                <a:schemeClr val="tx1"/>
              </a:solidFill>
              <a:round/>
              <a:headEnd/>
              <a:tailEnd/>
            </a:ln>
            <a:effectLst/>
          </p:spPr>
          <p:txBody>
            <a:bodyPr wrap="none" anchor="ctr"/>
            <a:lstStyle/>
            <a:p>
              <a:endParaRPr lang="en-US" sz="2800"/>
            </a:p>
          </p:txBody>
        </p:sp>
        <p:sp>
          <p:nvSpPr>
            <p:cNvPr id="1445898" name="Rectangle 10"/>
            <p:cNvSpPr>
              <a:spLocks noChangeArrowheads="1"/>
            </p:cNvSpPr>
            <p:nvPr/>
          </p:nvSpPr>
          <p:spPr bwMode="auto">
            <a:xfrm>
              <a:off x="4328202" y="2279104"/>
              <a:ext cx="4957998" cy="520655"/>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sz="2800" dirty="0" smtClean="0">
                  <a:solidFill>
                    <a:srgbClr val="3333CC"/>
                  </a:solidFill>
                </a:rPr>
                <a:t>     block address		           </a:t>
              </a:r>
              <a:r>
                <a:rPr lang="en-US" sz="2800" dirty="0" err="1">
                  <a:solidFill>
                    <a:srgbClr val="3333CC"/>
                  </a:solidFill>
                </a:rPr>
                <a:t>offset</a:t>
              </a:r>
              <a:r>
                <a:rPr lang="en-US" sz="2800" baseline="-25000" dirty="0" err="1">
                  <a:solidFill>
                    <a:srgbClr val="3333CC"/>
                  </a:solidFill>
                </a:rPr>
                <a:t>b</a:t>
              </a:r>
              <a:endParaRPr lang="en-US" sz="2800" baseline="-25000" dirty="0">
                <a:solidFill>
                  <a:srgbClr val="3333CC"/>
                </a:solidFill>
              </a:endParaRPr>
            </a:p>
          </p:txBody>
        </p:sp>
        <p:sp>
          <p:nvSpPr>
            <p:cNvPr id="1445899" name="Rectangle 11"/>
            <p:cNvSpPr>
              <a:spLocks noChangeArrowheads="1"/>
            </p:cNvSpPr>
            <p:nvPr/>
          </p:nvSpPr>
          <p:spPr bwMode="auto">
            <a:xfrm>
              <a:off x="6393675" y="3479427"/>
              <a:ext cx="4916269" cy="477567"/>
            </a:xfrm>
            <a:prstGeom prst="rect">
              <a:avLst/>
            </a:prstGeom>
            <a:noFill/>
            <a:ln w="25400">
              <a:noFill/>
              <a:miter lim="800000"/>
              <a:headEnd/>
              <a:tailEnd/>
            </a:ln>
            <a:effectLst/>
          </p:spPr>
          <p:txBody>
            <a:bodyPr wrap="none" lIns="90488" tIns="44450" rIns="90488" bIns="44450">
              <a:spAutoFit/>
            </a:bodyPr>
            <a:lstStyle/>
            <a:p>
              <a:pPr algn="l">
                <a:lnSpc>
                  <a:spcPct val="90000"/>
                </a:lnSpc>
                <a:spcBef>
                  <a:spcPct val="30000"/>
                </a:spcBef>
              </a:pPr>
              <a:r>
                <a:rPr lang="en-US" sz="2800" dirty="0"/>
                <a:t>2</a:t>
              </a:r>
              <a:r>
                <a:rPr lang="en-US" sz="2800" baseline="30000" dirty="0"/>
                <a:t>b</a:t>
              </a:r>
              <a:r>
                <a:rPr lang="en-US" sz="2800" dirty="0"/>
                <a:t> = block size </a:t>
              </a:r>
              <a:r>
                <a:rPr lang="en-US" sz="2800" i="1" dirty="0" err="1"/>
                <a:t>a.k.a</a:t>
              </a:r>
              <a:r>
                <a:rPr lang="en-US" sz="2800" dirty="0"/>
                <a:t> line size (in bytes)</a:t>
              </a:r>
            </a:p>
          </p:txBody>
        </p:sp>
        <p:sp>
          <p:nvSpPr>
            <p:cNvPr id="1445900" name="Rectangle 12"/>
            <p:cNvSpPr>
              <a:spLocks noChangeArrowheads="1"/>
            </p:cNvSpPr>
            <p:nvPr/>
          </p:nvSpPr>
          <p:spPr bwMode="auto">
            <a:xfrm>
              <a:off x="1933576" y="2312442"/>
              <a:ext cx="1419225" cy="865365"/>
            </a:xfrm>
            <a:prstGeom prst="rect">
              <a:avLst/>
            </a:prstGeom>
            <a:noFill/>
            <a:ln w="25400">
              <a:noFill/>
              <a:miter lim="800000"/>
              <a:headEnd/>
              <a:tailEnd/>
            </a:ln>
            <a:effectLst/>
          </p:spPr>
          <p:txBody>
            <a:bodyPr wrap="square" lIns="90488" tIns="44450" rIns="90488" bIns="44450">
              <a:spAutoFit/>
            </a:bodyPr>
            <a:lstStyle/>
            <a:p>
              <a:pPr algn="l">
                <a:lnSpc>
                  <a:spcPct val="90000"/>
                </a:lnSpc>
                <a:spcBef>
                  <a:spcPct val="0"/>
                </a:spcBef>
              </a:pPr>
              <a:r>
                <a:rPr lang="en-US" sz="2800" dirty="0"/>
                <a:t>Split CPU address</a:t>
              </a:r>
            </a:p>
          </p:txBody>
        </p:sp>
        <p:sp>
          <p:nvSpPr>
            <p:cNvPr id="1445901" name="AutoShape 13"/>
            <p:cNvSpPr>
              <a:spLocks/>
            </p:cNvSpPr>
            <p:nvPr/>
          </p:nvSpPr>
          <p:spPr bwMode="auto">
            <a:xfrm rot="-5400000">
              <a:off x="8754269" y="2189410"/>
              <a:ext cx="271462" cy="1651000"/>
            </a:xfrm>
            <a:prstGeom prst="leftBrace">
              <a:avLst>
                <a:gd name="adj1" fmla="val 50682"/>
                <a:gd name="adj2" fmla="val 50000"/>
              </a:avLst>
            </a:prstGeom>
            <a:noFill/>
            <a:ln w="25400">
              <a:solidFill>
                <a:schemeClr val="tx1"/>
              </a:solidFill>
              <a:round/>
              <a:headEnd/>
              <a:tailEnd/>
            </a:ln>
            <a:effectLst/>
          </p:spPr>
          <p:txBody>
            <a:bodyPr wrap="none" anchor="ctr"/>
            <a:lstStyle/>
            <a:p>
              <a:endParaRPr lang="en-US" sz="2800"/>
            </a:p>
          </p:txBody>
        </p:sp>
        <p:sp>
          <p:nvSpPr>
            <p:cNvPr id="1445902" name="Text Box 14"/>
            <p:cNvSpPr txBox="1">
              <a:spLocks noChangeArrowheads="1"/>
            </p:cNvSpPr>
            <p:nvPr/>
          </p:nvSpPr>
          <p:spPr bwMode="auto">
            <a:xfrm>
              <a:off x="8429626" y="3063330"/>
              <a:ext cx="853710" cy="523220"/>
            </a:xfrm>
            <a:prstGeom prst="rect">
              <a:avLst/>
            </a:prstGeom>
            <a:noFill/>
            <a:ln w="25400">
              <a:noFill/>
              <a:miter lim="800000"/>
              <a:headEnd/>
              <a:tailEnd/>
            </a:ln>
            <a:effectLst/>
          </p:spPr>
          <p:txBody>
            <a:bodyPr wrap="none">
              <a:spAutoFit/>
            </a:bodyPr>
            <a:lstStyle/>
            <a:p>
              <a:pPr>
                <a:spcBef>
                  <a:spcPct val="0"/>
                </a:spcBef>
              </a:pPr>
              <a:r>
                <a:rPr lang="en-US" sz="2800"/>
                <a:t>b bits</a:t>
              </a:r>
            </a:p>
          </p:txBody>
        </p:sp>
        <p:sp>
          <p:nvSpPr>
            <p:cNvPr id="1445903" name="AutoShape 15"/>
            <p:cNvSpPr>
              <a:spLocks/>
            </p:cNvSpPr>
            <p:nvPr/>
          </p:nvSpPr>
          <p:spPr bwMode="auto">
            <a:xfrm rot="-5400000">
              <a:off x="5495132" y="752723"/>
              <a:ext cx="271462" cy="4556125"/>
            </a:xfrm>
            <a:prstGeom prst="leftBrace">
              <a:avLst>
                <a:gd name="adj1" fmla="val 139864"/>
                <a:gd name="adj2" fmla="val 50000"/>
              </a:avLst>
            </a:prstGeom>
            <a:noFill/>
            <a:ln w="25400">
              <a:solidFill>
                <a:schemeClr val="tx1"/>
              </a:solidFill>
              <a:round/>
              <a:headEnd/>
              <a:tailEnd/>
            </a:ln>
            <a:effectLst/>
          </p:spPr>
          <p:txBody>
            <a:bodyPr wrap="none" anchor="ctr"/>
            <a:lstStyle/>
            <a:p>
              <a:endParaRPr lang="en-US" sz="2800"/>
            </a:p>
          </p:txBody>
        </p:sp>
        <p:sp>
          <p:nvSpPr>
            <p:cNvPr id="1445904" name="Text Box 16"/>
            <p:cNvSpPr txBox="1">
              <a:spLocks noChangeArrowheads="1"/>
            </p:cNvSpPr>
            <p:nvPr/>
          </p:nvSpPr>
          <p:spPr bwMode="auto">
            <a:xfrm>
              <a:off x="4927600" y="3079204"/>
              <a:ext cx="1466075" cy="523220"/>
            </a:xfrm>
            <a:prstGeom prst="rect">
              <a:avLst/>
            </a:prstGeom>
            <a:noFill/>
            <a:ln w="25400">
              <a:noFill/>
              <a:miter lim="800000"/>
              <a:headEnd/>
              <a:tailEnd/>
            </a:ln>
            <a:effectLst/>
          </p:spPr>
          <p:txBody>
            <a:bodyPr wrap="none">
              <a:spAutoFit/>
            </a:bodyPr>
            <a:lstStyle/>
            <a:p>
              <a:pPr>
                <a:spcBef>
                  <a:spcPct val="0"/>
                </a:spcBef>
              </a:pPr>
              <a:r>
                <a:rPr lang="en-US" sz="2800" dirty="0" smtClean="0"/>
                <a:t>32 – b bits</a:t>
              </a:r>
              <a:endParaRPr lang="en-US" sz="2800" dirty="0"/>
            </a:p>
          </p:txBody>
        </p:sp>
        <p:sp>
          <p:nvSpPr>
            <p:cNvPr id="1445905" name="Rectangle 17"/>
            <p:cNvSpPr>
              <a:spLocks noChangeArrowheads="1"/>
            </p:cNvSpPr>
            <p:nvPr/>
          </p:nvSpPr>
          <p:spPr bwMode="auto">
            <a:xfrm>
              <a:off x="2220914" y="1526629"/>
              <a:ext cx="1222375" cy="46703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sz="2800" dirty="0">
                  <a:solidFill>
                    <a:srgbClr val="3333CC"/>
                  </a:solidFill>
                </a:rPr>
                <a:t>   Tag</a:t>
              </a:r>
            </a:p>
          </p:txBody>
        </p:sp>
        <p:sp>
          <p:nvSpPr>
            <p:cNvPr id="1445907" name="Text Box 19"/>
            <p:cNvSpPr txBox="1">
              <a:spLocks noChangeArrowheads="1"/>
            </p:cNvSpPr>
            <p:nvPr/>
          </p:nvSpPr>
          <p:spPr bwMode="auto">
            <a:xfrm>
              <a:off x="8631178" y="1476357"/>
              <a:ext cx="2537608" cy="523220"/>
            </a:xfrm>
            <a:prstGeom prst="rect">
              <a:avLst/>
            </a:prstGeom>
            <a:noFill/>
            <a:ln w="25400">
              <a:noFill/>
              <a:miter lim="800000"/>
              <a:headEnd/>
              <a:tailEnd/>
            </a:ln>
            <a:effectLst/>
          </p:spPr>
          <p:txBody>
            <a:bodyPr wrap="square">
              <a:spAutoFit/>
            </a:bodyPr>
            <a:lstStyle/>
            <a:p>
              <a:pPr>
                <a:spcBef>
                  <a:spcPct val="0"/>
                </a:spcBef>
              </a:pPr>
              <a:r>
                <a:rPr lang="en-US" sz="2800" dirty="0"/>
                <a:t>4 word block, b=2</a:t>
              </a:r>
            </a:p>
          </p:txBody>
        </p:sp>
      </p:grpSp>
      <p:sp>
        <p:nvSpPr>
          <p:cNvPr id="1445908" name="Text Box 20"/>
          <p:cNvSpPr txBox="1">
            <a:spLocks noChangeArrowheads="1"/>
          </p:cNvSpPr>
          <p:nvPr/>
        </p:nvSpPr>
        <p:spPr bwMode="auto">
          <a:xfrm>
            <a:off x="1905001" y="5908964"/>
            <a:ext cx="8297977" cy="523220"/>
          </a:xfrm>
          <a:prstGeom prst="rect">
            <a:avLst/>
          </a:prstGeom>
          <a:solidFill>
            <a:schemeClr val="bg1"/>
          </a:solidFill>
          <a:ln w="9525">
            <a:noFill/>
            <a:miter lim="800000"/>
            <a:headEnd/>
            <a:tailEnd/>
          </a:ln>
          <a:effectLst/>
        </p:spPr>
        <p:txBody>
          <a:bodyPr wrap="none" anchor="ctr">
            <a:spAutoFit/>
          </a:bodyPr>
          <a:lstStyle/>
          <a:p>
            <a:r>
              <a:rPr lang="en-US" sz="2800" b="1" i="1" dirty="0">
                <a:solidFill>
                  <a:srgbClr val="3333CC"/>
                </a:solidFill>
              </a:rPr>
              <a:t>Fewer blocks =&gt; more conflicts.  Can waste bandwidth.</a:t>
            </a:r>
          </a:p>
        </p:txBody>
      </p:sp>
    </p:spTree>
    <p:custDataLst>
      <p:tags r:id="rId1"/>
    </p:custDataLst>
    <p:extLst>
      <p:ext uri="{BB962C8B-B14F-4D97-AF65-F5344CB8AC3E}">
        <p14:creationId xmlns:p14="http://schemas.microsoft.com/office/powerpoint/2010/main" val="636258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5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9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pPr>
              <a:spcBef>
                <a:spcPct val="0"/>
              </a:spcBef>
              <a:buFont typeface="Wingdings" panose="05000000000000000000" pitchFamily="2" charset="2"/>
              <a:buChar char="l"/>
            </a:pPr>
            <a:r>
              <a:rPr lang="en-US" altLang="ko-KR" sz="3200" dirty="0"/>
              <a:t>Average memory access time =</a:t>
            </a:r>
          </a:p>
          <a:p>
            <a:pPr lvl="1">
              <a:spcBef>
                <a:spcPct val="0"/>
              </a:spcBef>
              <a:buFont typeface="Wingdings" panose="05000000000000000000" pitchFamily="2" charset="2"/>
              <a:buChar char="Ø"/>
            </a:pPr>
            <a:r>
              <a:rPr lang="en-US" altLang="ko-KR" sz="2800" dirty="0" smtClean="0"/>
              <a:t>Hit </a:t>
            </a:r>
            <a:r>
              <a:rPr lang="en-US" altLang="ko-KR" sz="2800" dirty="0"/>
              <a:t>time + Miss rate x Miss penalty</a:t>
            </a:r>
          </a:p>
          <a:p>
            <a:pPr>
              <a:spcBef>
                <a:spcPct val="0"/>
              </a:spcBef>
              <a:buFont typeface="Wingdings" panose="05000000000000000000" pitchFamily="2" charset="2"/>
              <a:buChar char="l"/>
            </a:pPr>
            <a:endParaRPr lang="en-US" altLang="ko-KR" sz="3200" dirty="0"/>
          </a:p>
          <a:p>
            <a:pPr>
              <a:spcBef>
                <a:spcPct val="0"/>
              </a:spcBef>
              <a:buFont typeface="Wingdings" panose="05000000000000000000" pitchFamily="2" charset="2"/>
              <a:buChar char="l"/>
            </a:pPr>
            <a:r>
              <a:rPr lang="en-US" altLang="ko-KR" sz="3200" dirty="0"/>
              <a:t>To improve performance:</a:t>
            </a:r>
          </a:p>
          <a:p>
            <a:pPr marL="800100" lvl="1" indent="-457200">
              <a:spcBef>
                <a:spcPct val="0"/>
              </a:spcBef>
              <a:buFont typeface="Wingdings" panose="05000000000000000000" pitchFamily="2" charset="2"/>
              <a:buChar char="Ø"/>
            </a:pPr>
            <a:r>
              <a:rPr lang="en-US" altLang="ko-KR" sz="2800" dirty="0">
                <a:solidFill>
                  <a:srgbClr val="3333CC"/>
                </a:solidFill>
              </a:rPr>
              <a:t>reduce the hit time</a:t>
            </a:r>
          </a:p>
          <a:p>
            <a:pPr marL="800100" lvl="1" indent="-457200">
              <a:spcBef>
                <a:spcPct val="0"/>
              </a:spcBef>
              <a:buFont typeface="Wingdings" panose="05000000000000000000" pitchFamily="2" charset="2"/>
              <a:buChar char="Ø"/>
            </a:pPr>
            <a:r>
              <a:rPr lang="en-US" altLang="ko-KR" sz="2800" dirty="0">
                <a:solidFill>
                  <a:srgbClr val="3333CC"/>
                </a:solidFill>
              </a:rPr>
              <a:t>reduce the miss rate</a:t>
            </a:r>
          </a:p>
          <a:p>
            <a:pPr marL="800100" lvl="1" indent="-457200">
              <a:spcBef>
                <a:spcPct val="0"/>
              </a:spcBef>
              <a:buFont typeface="Wingdings" panose="05000000000000000000" pitchFamily="2" charset="2"/>
              <a:buChar char="Ø"/>
            </a:pPr>
            <a:r>
              <a:rPr lang="en-US" altLang="ko-KR" sz="2800" dirty="0">
                <a:solidFill>
                  <a:srgbClr val="3333CC"/>
                </a:solidFill>
              </a:rPr>
              <a:t>reduce the miss penalty</a:t>
            </a:r>
          </a:p>
          <a:p>
            <a:pPr>
              <a:spcBef>
                <a:spcPct val="0"/>
              </a:spcBef>
              <a:buFont typeface="Wingdings" panose="05000000000000000000" pitchFamily="2" charset="2"/>
              <a:buChar char="l"/>
            </a:pPr>
            <a:endParaRPr lang="en-US" altLang="ko-KR" sz="3200" dirty="0">
              <a:solidFill>
                <a:srgbClr val="56127A"/>
              </a:solidFill>
            </a:endParaRPr>
          </a:p>
          <a:p>
            <a:pPr>
              <a:spcBef>
                <a:spcPct val="0"/>
              </a:spcBef>
              <a:buFont typeface="Wingdings" panose="05000000000000000000" pitchFamily="2" charset="2"/>
              <a:buChar char="l"/>
            </a:pPr>
            <a:r>
              <a:rPr lang="en-US" altLang="ko-KR" sz="3200" i="1" dirty="0">
                <a:solidFill>
                  <a:schemeClr val="tx2"/>
                </a:solidFill>
              </a:rPr>
              <a:t>What is the simplest design strategy?</a:t>
            </a:r>
          </a:p>
          <a:p>
            <a:pPr>
              <a:buFont typeface="Wingdings" panose="05000000000000000000" pitchFamily="2" charset="2"/>
              <a:buChar char="l"/>
            </a:pPr>
            <a:endParaRPr lang="ko-KR" altLang="en-US" sz="3200" dirty="0"/>
          </a:p>
        </p:txBody>
      </p:sp>
      <p:sp>
        <p:nvSpPr>
          <p:cNvPr id="1482754" name="Rectangle 2"/>
          <p:cNvSpPr>
            <a:spLocks noGrp="1" noChangeArrowheads="1"/>
          </p:cNvSpPr>
          <p:nvPr>
            <p:ph type="title"/>
          </p:nvPr>
        </p:nvSpPr>
        <p:spPr>
          <a:xfrm>
            <a:off x="525780" y="190558"/>
            <a:ext cx="10515600" cy="1325563"/>
          </a:xfrm>
        </p:spPr>
        <p:txBody>
          <a:bodyPr/>
          <a:lstStyle/>
          <a:p>
            <a:r>
              <a:rPr lang="en-US" dirty="0" smtClean="0"/>
              <a:t>Improving Cache Performance</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8</a:t>
            </a:fld>
            <a:endParaRPr lang="en-US"/>
          </a:p>
        </p:txBody>
      </p:sp>
      <p:sp>
        <p:nvSpPr>
          <p:cNvPr id="1482756" name="Text Box 4"/>
          <p:cNvSpPr txBox="1">
            <a:spLocks noChangeArrowheads="1"/>
          </p:cNvSpPr>
          <p:nvPr/>
        </p:nvSpPr>
        <p:spPr bwMode="auto">
          <a:xfrm>
            <a:off x="546546" y="4865750"/>
            <a:ext cx="11119674" cy="1471172"/>
          </a:xfrm>
          <a:prstGeom prst="rect">
            <a:avLst/>
          </a:prstGeom>
          <a:noFill/>
          <a:ln w="9525">
            <a:noFill/>
            <a:miter lim="800000"/>
            <a:headEnd/>
            <a:tailEnd/>
          </a:ln>
          <a:effectLst/>
        </p:spPr>
        <p:txBody>
          <a:bodyPr wrap="square" anchor="ctr">
            <a:spAutoFit/>
          </a:bodyPr>
          <a:lstStyle/>
          <a:p>
            <a:r>
              <a:rPr lang="en-US" sz="2800" i="1" dirty="0">
                <a:solidFill>
                  <a:srgbClr val="FF0000"/>
                </a:solidFill>
              </a:rPr>
              <a:t>Biggest cache that doesn’t increase hit time past 1-2 cycles (</a:t>
            </a:r>
            <a:r>
              <a:rPr lang="en-US" sz="2800" i="1" dirty="0" err="1">
                <a:solidFill>
                  <a:srgbClr val="FF0000"/>
                </a:solidFill>
              </a:rPr>
              <a:t>approx</a:t>
            </a:r>
            <a:r>
              <a:rPr lang="en-US" sz="2800" i="1" dirty="0">
                <a:solidFill>
                  <a:srgbClr val="FF0000"/>
                </a:solidFill>
              </a:rPr>
              <a:t> </a:t>
            </a:r>
            <a:r>
              <a:rPr lang="en-US" sz="2800" i="1" dirty="0" smtClean="0">
                <a:solidFill>
                  <a:srgbClr val="FF0000"/>
                </a:solidFill>
              </a:rPr>
              <a:t>8-32KB</a:t>
            </a:r>
            <a:br>
              <a:rPr lang="en-US" sz="2800" i="1" dirty="0" smtClean="0">
                <a:solidFill>
                  <a:srgbClr val="FF0000"/>
                </a:solidFill>
              </a:rPr>
            </a:br>
            <a:r>
              <a:rPr lang="en-US" sz="2800" i="1" dirty="0" smtClean="0">
                <a:solidFill>
                  <a:srgbClr val="FF0000"/>
                </a:solidFill>
              </a:rPr>
              <a:t>in </a:t>
            </a:r>
            <a:r>
              <a:rPr lang="en-US" sz="2800" i="1" dirty="0">
                <a:solidFill>
                  <a:srgbClr val="FF0000"/>
                </a:solidFill>
              </a:rPr>
              <a:t>modern technology)</a:t>
            </a:r>
          </a:p>
          <a:p>
            <a:pPr>
              <a:spcBef>
                <a:spcPct val="20000"/>
              </a:spcBef>
            </a:pPr>
            <a:r>
              <a:rPr lang="en-US" sz="2800" i="1" dirty="0">
                <a:solidFill>
                  <a:srgbClr val="FF0000"/>
                </a:solidFill>
              </a:rPr>
              <a:t>[ design issues more complex with out-of-order superscalar processors ]</a:t>
            </a:r>
          </a:p>
        </p:txBody>
      </p:sp>
    </p:spTree>
    <p:custDataLst>
      <p:tags r:id="rId1"/>
    </p:custDataLst>
    <p:extLst>
      <p:ext uri="{BB962C8B-B14F-4D97-AF65-F5344CB8AC3E}">
        <p14:creationId xmlns:p14="http://schemas.microsoft.com/office/powerpoint/2010/main" val="36437484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2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585040" y="2408846"/>
            <a:ext cx="3021982" cy="646331"/>
          </a:xfrm>
        </p:spPr>
        <p:txBody>
          <a:bodyPr/>
          <a:lstStyle/>
          <a:p>
            <a:r>
              <a:rPr kumimoji="1" lang="en-US" altLang="ko-KR" dirty="0" smtClean="0"/>
              <a:t>Cache Misses</a:t>
            </a:r>
            <a:endParaRPr kumimoji="1" lang="ko-KR" altLang="en-US" dirty="0"/>
          </a:p>
        </p:txBody>
      </p:sp>
      <p:sp>
        <p:nvSpPr>
          <p:cNvPr id="2" name="텍스트 개체 틀 1"/>
          <p:cNvSpPr>
            <a:spLocks noGrp="1"/>
          </p:cNvSpPr>
          <p:nvPr>
            <p:ph type="body" sz="quarter" idx="10"/>
          </p:nvPr>
        </p:nvSpPr>
        <p:spPr>
          <a:xfrm>
            <a:off x="63500" y="63500"/>
            <a:ext cx="3452420" cy="480131"/>
          </a:xfrm>
        </p:spPr>
        <p:txBody>
          <a:bodyPr/>
          <a:lstStyle/>
          <a:p>
            <a:r>
              <a:rPr lang="en-US" altLang="ko-KR" dirty="0" smtClean="0"/>
              <a:t>Set Associative Caches</a:t>
            </a:r>
            <a:endParaRPr lang="ko-KR" altLang="en-US" dirty="0"/>
          </a:p>
        </p:txBody>
      </p:sp>
    </p:spTree>
    <p:extLst>
      <p:ext uri="{BB962C8B-B14F-4D97-AF65-F5344CB8AC3E}">
        <p14:creationId xmlns:p14="http://schemas.microsoft.com/office/powerpoint/2010/main" val="33360727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64.6"/>
</p:tagLst>
</file>

<file path=ppt/tags/tag2.xml><?xml version="1.0" encoding="utf-8"?>
<p:tagLst xmlns:a="http://schemas.openxmlformats.org/drawingml/2006/main" xmlns:r="http://schemas.openxmlformats.org/officeDocument/2006/relationships" xmlns:p="http://schemas.openxmlformats.org/presentationml/2006/main">
  <p:tag name="TIMING" val="|258.9"/>
</p:tagLst>
</file>

<file path=ppt/tags/tag3.xml><?xml version="1.0" encoding="utf-8"?>
<p:tagLst xmlns:a="http://schemas.openxmlformats.org/drawingml/2006/main" xmlns:r="http://schemas.openxmlformats.org/officeDocument/2006/relationships" xmlns:p="http://schemas.openxmlformats.org/presentationml/2006/main">
  <p:tag name="TIMING" val="|116"/>
</p:tagLst>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_fonts">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3188</TotalTime>
  <Words>1932</Words>
  <Application>Microsoft Office PowerPoint</Application>
  <PresentationFormat>와이드스크린</PresentationFormat>
  <Paragraphs>371</Paragraphs>
  <Slides>25</Slides>
  <Notes>19</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25</vt:i4>
      </vt:variant>
    </vt:vector>
  </HeadingPairs>
  <TitlesOfParts>
    <vt:vector size="39" baseType="lpstr">
      <vt:lpstr>AppleMyungjo</vt:lpstr>
      <vt:lpstr>Droid Sans Fallback</vt:lpstr>
      <vt:lpstr>FreeSans</vt:lpstr>
      <vt:lpstr>Liberation Serif</vt:lpstr>
      <vt:lpstr>MS Mincho</vt:lpstr>
      <vt:lpstr>굴림</vt:lpstr>
      <vt:lpstr>맑은 고딕</vt:lpstr>
      <vt:lpstr>연세</vt:lpstr>
      <vt:lpstr>조선일보명조</vt:lpstr>
      <vt:lpstr>Arial</vt:lpstr>
      <vt:lpstr>Calibri</vt:lpstr>
      <vt:lpstr>Courier New</vt:lpstr>
      <vt:lpstr>Wingdings</vt:lpstr>
      <vt:lpstr>1_Office 테마</vt:lpstr>
      <vt:lpstr> Lecture 8 Set Associative Caches  Courtesy of A. Shrivastava (ASU) &amp; Tack-Don Han (Yonsei) </vt:lpstr>
      <vt:lpstr>Where are we and where to?</vt:lpstr>
      <vt:lpstr>PowerPoint 프레젠테이션</vt:lpstr>
      <vt:lpstr>Cache Parameters</vt:lpstr>
      <vt:lpstr>PowerPoint 프레젠테이션</vt:lpstr>
      <vt:lpstr>Replacement Policy</vt:lpstr>
      <vt:lpstr>Block Size and Spatial Locality</vt:lpstr>
      <vt:lpstr>Improving Cache Performance</vt:lpstr>
      <vt:lpstr>Cache Misses</vt:lpstr>
      <vt:lpstr>Causes for Cache Misses</vt:lpstr>
      <vt:lpstr>Cache Miss Types</vt:lpstr>
      <vt:lpstr>Effect of Cache Parameters on Performance</vt:lpstr>
      <vt:lpstr>Write Policy Choices </vt:lpstr>
      <vt:lpstr>Multi-level Caches</vt:lpstr>
      <vt:lpstr>Multilevel Caches</vt:lpstr>
      <vt:lpstr>A Typical Memory Hierarchy</vt:lpstr>
      <vt:lpstr>Presence of L2 influences L1 design</vt:lpstr>
      <vt:lpstr>Inclusion Policy</vt:lpstr>
      <vt:lpstr>Key Cache Design Parameters</vt:lpstr>
      <vt:lpstr>Two Machines’ Cache Parameters</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Registered User</cp:lastModifiedBy>
  <cp:revision>475</cp:revision>
  <cp:lastPrinted>2017-05-10T04:58:33Z</cp:lastPrinted>
  <dcterms:created xsi:type="dcterms:W3CDTF">2015-05-11T14:27:05Z</dcterms:created>
  <dcterms:modified xsi:type="dcterms:W3CDTF">2017-05-10T04:58:49Z</dcterms:modified>
</cp:coreProperties>
</file>